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p:sldMasterIdLst>
    <p:sldMasterId id="2147483648" r:id="rId1"/>
  </p:sldMasterIdLst>
  <p:notesMasterIdLst>
    <p:notesMasterId r:id="rId106"/>
  </p:notesMasterIdLst>
  <p:handoutMasterIdLst>
    <p:handoutMasterId r:id="rId107"/>
  </p:handoutMasterIdLst>
  <p:sldIdLst>
    <p:sldId id="353" r:id="rId2"/>
    <p:sldId id="355" r:id="rId3"/>
    <p:sldId id="354" r:id="rId4"/>
    <p:sldId id="371" r:id="rId5"/>
    <p:sldId id="372" r:id="rId6"/>
    <p:sldId id="374" r:id="rId7"/>
    <p:sldId id="375" r:id="rId8"/>
    <p:sldId id="376" r:id="rId9"/>
    <p:sldId id="380" r:id="rId10"/>
    <p:sldId id="381" r:id="rId11"/>
    <p:sldId id="382" r:id="rId12"/>
    <p:sldId id="383" r:id="rId13"/>
    <p:sldId id="387" r:id="rId14"/>
    <p:sldId id="356" r:id="rId15"/>
    <p:sldId id="357" r:id="rId16"/>
    <p:sldId id="358" r:id="rId17"/>
    <p:sldId id="359" r:id="rId18"/>
    <p:sldId id="360" r:id="rId19"/>
    <p:sldId id="361" r:id="rId20"/>
    <p:sldId id="388" r:id="rId21"/>
    <p:sldId id="363" r:id="rId22"/>
    <p:sldId id="364" r:id="rId23"/>
    <p:sldId id="365" r:id="rId24"/>
    <p:sldId id="366" r:id="rId25"/>
    <p:sldId id="367" r:id="rId26"/>
    <p:sldId id="368" r:id="rId27"/>
    <p:sldId id="369" r:id="rId28"/>
    <p:sldId id="431" r:id="rId29"/>
    <p:sldId id="433" r:id="rId30"/>
    <p:sldId id="428" r:id="rId31"/>
    <p:sldId id="429" r:id="rId32"/>
    <p:sldId id="430" r:id="rId33"/>
    <p:sldId id="389" r:id="rId34"/>
    <p:sldId id="335" r:id="rId35"/>
    <p:sldId id="336" r:id="rId36"/>
    <p:sldId id="337" r:id="rId37"/>
    <p:sldId id="338" r:id="rId38"/>
    <p:sldId id="390" r:id="rId39"/>
    <p:sldId id="391" r:id="rId40"/>
    <p:sldId id="392" r:id="rId41"/>
    <p:sldId id="393" r:id="rId42"/>
    <p:sldId id="394" r:id="rId43"/>
    <p:sldId id="395" r:id="rId44"/>
    <p:sldId id="396" r:id="rId45"/>
    <p:sldId id="397" r:id="rId46"/>
    <p:sldId id="398" r:id="rId47"/>
    <p:sldId id="399" r:id="rId48"/>
    <p:sldId id="400" r:id="rId49"/>
    <p:sldId id="401" r:id="rId50"/>
    <p:sldId id="402" r:id="rId51"/>
    <p:sldId id="403" r:id="rId52"/>
    <p:sldId id="404" r:id="rId53"/>
    <p:sldId id="405" r:id="rId54"/>
    <p:sldId id="406" r:id="rId55"/>
    <p:sldId id="340" r:id="rId56"/>
    <p:sldId id="407" r:id="rId57"/>
    <p:sldId id="408" r:id="rId58"/>
    <p:sldId id="409" r:id="rId59"/>
    <p:sldId id="410" r:id="rId60"/>
    <p:sldId id="411" r:id="rId61"/>
    <p:sldId id="412" r:id="rId62"/>
    <p:sldId id="413" r:id="rId63"/>
    <p:sldId id="414" r:id="rId64"/>
    <p:sldId id="415" r:id="rId65"/>
    <p:sldId id="323" r:id="rId66"/>
    <p:sldId id="325" r:id="rId67"/>
    <p:sldId id="326" r:id="rId68"/>
    <p:sldId id="327" r:id="rId69"/>
    <p:sldId id="328" r:id="rId70"/>
    <p:sldId id="329" r:id="rId71"/>
    <p:sldId id="330" r:id="rId72"/>
    <p:sldId id="331" r:id="rId73"/>
    <p:sldId id="332" r:id="rId74"/>
    <p:sldId id="333" r:id="rId75"/>
    <p:sldId id="334" r:id="rId76"/>
    <p:sldId id="421" r:id="rId77"/>
    <p:sldId id="419" r:id="rId78"/>
    <p:sldId id="420" r:id="rId79"/>
    <p:sldId id="422" r:id="rId80"/>
    <p:sldId id="423" r:id="rId81"/>
    <p:sldId id="424" r:id="rId82"/>
    <p:sldId id="425" r:id="rId83"/>
    <p:sldId id="426" r:id="rId84"/>
    <p:sldId id="427" r:id="rId85"/>
    <p:sldId id="315" r:id="rId86"/>
    <p:sldId id="316" r:id="rId87"/>
    <p:sldId id="317" r:id="rId88"/>
    <p:sldId id="318" r:id="rId89"/>
    <p:sldId id="319" r:id="rId90"/>
    <p:sldId id="320" r:id="rId91"/>
    <p:sldId id="321" r:id="rId92"/>
    <p:sldId id="322" r:id="rId93"/>
    <p:sldId id="345" r:id="rId94"/>
    <p:sldId id="346" r:id="rId95"/>
    <p:sldId id="347" r:id="rId96"/>
    <p:sldId id="348" r:id="rId97"/>
    <p:sldId id="349" r:id="rId98"/>
    <p:sldId id="350" r:id="rId99"/>
    <p:sldId id="351" r:id="rId100"/>
    <p:sldId id="432" r:id="rId101"/>
    <p:sldId id="416" r:id="rId102"/>
    <p:sldId id="417" r:id="rId103"/>
    <p:sldId id="418" r:id="rId104"/>
    <p:sldId id="352" r:id="rId105"/>
  </p:sldIdLst>
  <p:sldSz cx="9144000" cy="5143500" type="screen16x9"/>
  <p:notesSz cx="6858000" cy="9144000"/>
  <p:embeddedFontLst>
    <p:embeddedFont>
      <p:font typeface="B Farnaz" panose="00000400000000000000" pitchFamily="2" charset="-78"/>
      <p:regular r:id="rId108"/>
    </p:embeddedFont>
    <p:embeddedFont>
      <p:font typeface="B Jadid" panose="00000700000000000000" pitchFamily="2" charset="-78"/>
      <p:bold r:id="rId109"/>
    </p:embeddedFont>
    <p:embeddedFont>
      <p:font typeface="IPT.Zar" panose="020B0604020202020204" charset="2"/>
      <p:regular r:id="rId110"/>
      <p:bold r:id="rId111"/>
    </p:embeddedFont>
    <p:embeddedFont>
      <p:font typeface="Century Gothic" panose="020B0502020202020204" pitchFamily="34" charset="0"/>
      <p:regular r:id="rId112"/>
      <p:bold r:id="rId113"/>
      <p:italic r:id="rId114"/>
      <p:boldItalic r:id="rId115"/>
    </p:embeddedFont>
    <p:embeddedFont>
      <p:font typeface="_MRT_Win2Farsi_2" panose="02000000000000000000" pitchFamily="2" charset="0"/>
      <p:regular r:id="rId116"/>
    </p:embeddedFont>
    <p:embeddedFont>
      <p:font typeface="Euphemia" panose="020B0604020202020204" charset="0"/>
      <p:regular r:id="rId117"/>
    </p:embeddedFont>
    <p:embeddedFont>
      <p:font typeface="B Zar" panose="00000400000000000000" pitchFamily="2" charset="-78"/>
      <p:regular r:id="rId118"/>
      <p:bold r:id="rId119"/>
    </p:embeddedFont>
    <p:embeddedFont>
      <p:font typeface="B Titr" panose="00000700000000000000" pitchFamily="2" charset="-78"/>
      <p:bold r:id="rId120"/>
    </p:embeddedFont>
    <p:embeddedFont>
      <p:font typeface="B Mitra" panose="00000400000000000000" pitchFamily="2" charset="-78"/>
      <p:regular r:id="rId121"/>
      <p:bold r:id="rId122"/>
    </p:embeddedFont>
    <p:embeddedFont>
      <p:font typeface="IranNastaliq" panose="02020505000000020003" pitchFamily="18" charset="0"/>
      <p:regular r:id="rId123"/>
    </p:embeddedFont>
    <p:embeddedFont>
      <p:font typeface="B Koodak" panose="00000700000000000000" pitchFamily="2" charset="-78"/>
      <p:bold r:id="rId124"/>
    </p:embeddedFont>
    <p:embeddedFont>
      <p:font typeface="Shiraz" panose="020B0604020202020204" charset="2"/>
      <p:regular r:id="rId125"/>
    </p:embeddedFont>
    <p:embeddedFont>
      <p:font typeface="AGA Arabesque" panose="020B0604020202020204" charset="2"/>
      <p:regular r:id="rId126"/>
    </p:embeddedFont>
    <p:embeddedFont>
      <p:font typeface="Calibri Light" panose="020F0302020204030204" pitchFamily="34" charset="0"/>
      <p:regular r:id="rId127"/>
      <p:italic r:id="rId128"/>
    </p:embeddedFont>
    <p:embeddedFont>
      <p:font typeface="Verdana" panose="020B0604030504040204" pitchFamily="34" charset="0"/>
      <p:regular r:id="rId129"/>
      <p:bold r:id="rId130"/>
      <p:italic r:id="rId131"/>
      <p:boldItalic r:id="rId132"/>
    </p:embeddedFont>
    <p:embeddedFont>
      <p:font typeface="Comic Sans MS" panose="030F0702030302020204" pitchFamily="66" charset="0"/>
      <p:regular r:id="rId133"/>
      <p:bold r:id="rId134"/>
      <p:italic r:id="rId135"/>
      <p:boldItalic r:id="rId136"/>
    </p:embeddedFont>
    <p:embeddedFont>
      <p:font typeface="Cambria" panose="02040503050406030204" pitchFamily="18" charset="0"/>
      <p:regular r:id="rId137"/>
      <p:bold r:id="rId138"/>
      <p:italic r:id="rId139"/>
      <p:boldItalic r:id="rId140"/>
    </p:embeddedFont>
    <p:embeddedFont>
      <p:font typeface="B Nazanin Outline" panose="00000400000000000000" pitchFamily="2" charset="-78"/>
      <p:regular r:id="rId141"/>
    </p:embeddedFont>
    <p:embeddedFont>
      <p:font typeface="B Lotus" panose="00000400000000000000" pitchFamily="2" charset="-78"/>
      <p:regular r:id="rId142"/>
      <p:bold r:id="rId143"/>
    </p:embeddedFont>
    <p:embeddedFont>
      <p:font typeface="Tahoma" panose="020B0604030504040204" pitchFamily="34" charset="0"/>
      <p:regular r:id="rId144"/>
      <p:bold r:id="rId145"/>
    </p:embeddedFont>
    <p:embeddedFont>
      <p:font typeface="Plantagenet Cherokee" panose="020B0604020202020204" charset="0"/>
      <p:regular r:id="rId146"/>
    </p:embeddedFont>
    <p:embeddedFont>
      <p:font typeface="Calibri" panose="020F0502020204030204" pitchFamily="34" charset="0"/>
      <p:regular r:id="rId147"/>
      <p:bold r:id="rId148"/>
      <p:italic r:id="rId149"/>
      <p:boldItalic r:id="rId150"/>
    </p:embeddedFont>
    <p:embeddedFont>
      <p:font typeface="B Nazanin" panose="00000400000000000000" pitchFamily="2" charset="-78"/>
      <p:regular r:id="rId151"/>
      <p:bold r:id="rId152"/>
    </p:embeddedFont>
    <p:embeddedFont>
      <p:font typeface="Yagut" panose="00000400000000000000" pitchFamily="2" charset="-78"/>
      <p:regular r:id="rId153"/>
      <p:bold r:id="rId15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DBFF"/>
    <a:srgbClr val="0066CC"/>
    <a:srgbClr val="AAECCD"/>
    <a:srgbClr val="BDFFFF"/>
    <a:srgbClr val="FFFFEB"/>
    <a:srgbClr val="FFFFDD"/>
    <a:srgbClr val="0066FF"/>
    <a:srgbClr val="6666FF"/>
    <a:srgbClr val="95E7C0"/>
    <a:srgbClr val="A4F2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63" autoAdjust="0"/>
    <p:restoredTop sz="94660"/>
  </p:normalViewPr>
  <p:slideViewPr>
    <p:cSldViewPr>
      <p:cViewPr varScale="1">
        <p:scale>
          <a:sx n="92" d="100"/>
          <a:sy n="92" d="100"/>
        </p:scale>
        <p:origin x="774" y="66"/>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117" Type="http://schemas.openxmlformats.org/officeDocument/2006/relationships/font" Target="fonts/font10.fntdata"/><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font" Target="fonts/font31.fntdata"/><Relationship Id="rId107" Type="http://schemas.openxmlformats.org/officeDocument/2006/relationships/handoutMaster" Target="handoutMasters/handoutMaster1.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font" Target="fonts/font21.fntdata"/><Relationship Id="rId149" Type="http://schemas.openxmlformats.org/officeDocument/2006/relationships/font" Target="fonts/font42.fntdata"/><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font" Target="fonts/font11.fntdata"/><Relationship Id="rId139" Type="http://schemas.openxmlformats.org/officeDocument/2006/relationships/font" Target="fonts/font32.fntdata"/><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font" Target="fonts/font43.fntdata"/><Relationship Id="rId155"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font" Target="fonts/font1.fntdata"/><Relationship Id="rId124" Type="http://schemas.openxmlformats.org/officeDocument/2006/relationships/font" Target="fonts/font17.fntdata"/><Relationship Id="rId129" Type="http://schemas.openxmlformats.org/officeDocument/2006/relationships/font" Target="fonts/font22.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font" Target="fonts/font33.fntdata"/><Relationship Id="rId145" Type="http://schemas.openxmlformats.org/officeDocument/2006/relationships/font" Target="fonts/font38.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font" Target="fonts/font7.fntdata"/><Relationship Id="rId119" Type="http://schemas.openxmlformats.org/officeDocument/2006/relationships/font" Target="fonts/font12.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23.fntdata"/><Relationship Id="rId135" Type="http://schemas.openxmlformats.org/officeDocument/2006/relationships/font" Target="fonts/font28.fntdata"/><Relationship Id="rId151" Type="http://schemas.openxmlformats.org/officeDocument/2006/relationships/font" Target="fonts/font44.fntdata"/><Relationship Id="rId156"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2.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13.fntdata"/><Relationship Id="rId125" Type="http://schemas.openxmlformats.org/officeDocument/2006/relationships/font" Target="fonts/font18.fntdata"/><Relationship Id="rId141" Type="http://schemas.openxmlformats.org/officeDocument/2006/relationships/font" Target="fonts/font34.fntdata"/><Relationship Id="rId146" Type="http://schemas.openxmlformats.org/officeDocument/2006/relationships/font" Target="fonts/font3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3.fntdata"/><Relationship Id="rId115" Type="http://schemas.openxmlformats.org/officeDocument/2006/relationships/font" Target="fonts/font8.fntdata"/><Relationship Id="rId131" Type="http://schemas.openxmlformats.org/officeDocument/2006/relationships/font" Target="fonts/font24.fntdata"/><Relationship Id="rId136" Type="http://schemas.openxmlformats.org/officeDocument/2006/relationships/font" Target="fonts/font29.fntdata"/><Relationship Id="rId15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45.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19.fntdata"/><Relationship Id="rId147" Type="http://schemas.openxmlformats.org/officeDocument/2006/relationships/font" Target="fonts/font40.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4.fntdata"/><Relationship Id="rId142" Type="http://schemas.openxmlformats.org/officeDocument/2006/relationships/font" Target="fonts/font3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font" Target="fonts/font9.fntdata"/><Relationship Id="rId137" Type="http://schemas.openxmlformats.org/officeDocument/2006/relationships/font" Target="fonts/font30.fntdata"/><Relationship Id="rId15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font" Target="fonts/font4.fntdata"/><Relationship Id="rId132" Type="http://schemas.openxmlformats.org/officeDocument/2006/relationships/font" Target="fonts/font25.fntdata"/><Relationship Id="rId153" Type="http://schemas.openxmlformats.org/officeDocument/2006/relationships/font" Target="fonts/font46.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notesMaster" Target="notesMasters/notesMaster1.xml"/><Relationship Id="rId127" Type="http://schemas.openxmlformats.org/officeDocument/2006/relationships/font" Target="fonts/font20.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15.fntdata"/><Relationship Id="rId143" Type="http://schemas.openxmlformats.org/officeDocument/2006/relationships/font" Target="fonts/font36.fntdata"/><Relationship Id="rId148" Type="http://schemas.openxmlformats.org/officeDocument/2006/relationships/font" Target="fonts/font41.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font" Target="fonts/font5.fntdata"/><Relationship Id="rId133" Type="http://schemas.openxmlformats.org/officeDocument/2006/relationships/font" Target="fonts/font26.fntdata"/><Relationship Id="rId154" Type="http://schemas.openxmlformats.org/officeDocument/2006/relationships/font" Target="fonts/font47.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16.fntdata"/><Relationship Id="rId144" Type="http://schemas.openxmlformats.org/officeDocument/2006/relationships/font" Target="fonts/font37.fntdata"/><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font" Target="fonts/font6.fntdata"/><Relationship Id="rId134" Type="http://schemas.openxmlformats.org/officeDocument/2006/relationships/font" Target="fonts/font2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a:defRPr sz="1200"/>
            </a:lvl1pPr>
          </a:lstStyle>
          <a:p>
            <a:fld id="{3267B20A-7242-43FF-8ED5-C0C25F53AB07}" type="datetimeFigureOut">
              <a:rPr lang="fa-IR" smtClean="0"/>
              <a:t>14/01/1445</a:t>
            </a:fld>
            <a:endParaRPr lang="fa-I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r>
              <a:rPr lang="en-US" smtClean="0"/>
              <a:t>jazininakram@gmail.com</a:t>
            </a:r>
            <a:endParaRPr lang="fa-I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a:defRPr sz="1200"/>
            </a:lvl1pPr>
          </a:lstStyle>
          <a:p>
            <a:fld id="{78279DB5-B51A-40DA-B3F6-A369D136867F}" type="slidenum">
              <a:rPr lang="fa-IR" smtClean="0"/>
              <a:t>‹#›</a:t>
            </a:fld>
            <a:endParaRPr lang="fa-IR"/>
          </a:p>
        </p:txBody>
      </p:sp>
    </p:spTree>
    <p:extLst>
      <p:ext uri="{BB962C8B-B14F-4D97-AF65-F5344CB8AC3E}">
        <p14:creationId xmlns:p14="http://schemas.microsoft.com/office/powerpoint/2010/main" val="2406948999"/>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E9D43B-8233-4A8B-88C6-39F2057FB943}" type="datetimeFigureOut">
              <a:rPr lang="en-US" smtClean="0"/>
              <a:t>7/31/2023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smtClean="0"/>
              <a:t>jazininakram@gmail.com</a:t>
            </a: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C7C148-2FAF-47FB-8A55-4D6A85248E4E}" type="slidenum">
              <a:rPr lang="en-US" smtClean="0"/>
              <a:t>‹#›</a:t>
            </a:fld>
            <a:endParaRPr lang="en-US"/>
          </a:p>
        </p:txBody>
      </p:sp>
    </p:spTree>
    <p:extLst>
      <p:ext uri="{BB962C8B-B14F-4D97-AF65-F5344CB8AC3E}">
        <p14:creationId xmlns:p14="http://schemas.microsoft.com/office/powerpoint/2010/main" val="3910684109"/>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63C0C03-A817-49FA-9DA5-17C9D33317D1}" type="slidenum">
              <a:rPr lang="fa-IR" altLang="fa-IR"/>
              <a:pPr eaLnBrk="1" hangingPunct="1"/>
              <a:t>4</a:t>
            </a:fld>
            <a:endParaRPr lang="fa-IR" altLang="fa-IR"/>
          </a:p>
        </p:txBody>
      </p:sp>
    </p:spTree>
    <p:extLst>
      <p:ext uri="{BB962C8B-B14F-4D97-AF65-F5344CB8AC3E}">
        <p14:creationId xmlns:p14="http://schemas.microsoft.com/office/powerpoint/2010/main" val="394853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C23BA90-DA16-43CE-ADE1-A1BF40483284}" type="slidenum">
              <a:rPr lang="fa-IR" altLang="fa-IR"/>
              <a:pPr eaLnBrk="1" hangingPunct="1"/>
              <a:t>13</a:t>
            </a:fld>
            <a:endParaRPr lang="fa-IR" altLang="fa-IR"/>
          </a:p>
        </p:txBody>
      </p:sp>
    </p:spTree>
    <p:extLst>
      <p:ext uri="{BB962C8B-B14F-4D97-AF65-F5344CB8AC3E}">
        <p14:creationId xmlns:p14="http://schemas.microsoft.com/office/powerpoint/2010/main" val="2280683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9C7C148-2FAF-47FB-8A55-4D6A85248E4E}" type="slidenum">
              <a:rPr lang="en-US" smtClean="0"/>
              <a:t>21</a:t>
            </a:fld>
            <a:endParaRPr lang="en-US"/>
          </a:p>
        </p:txBody>
      </p:sp>
      <p:sp>
        <p:nvSpPr>
          <p:cNvPr id="5" name="Footer Placeholder 4"/>
          <p:cNvSpPr>
            <a:spLocks noGrp="1"/>
          </p:cNvSpPr>
          <p:nvPr>
            <p:ph type="ftr" sz="quarter" idx="11"/>
          </p:nvPr>
        </p:nvSpPr>
        <p:spPr/>
        <p:txBody>
          <a:bodyPr/>
          <a:lstStyle/>
          <a:p>
            <a:r>
              <a:rPr lang="en-US" smtClean="0"/>
              <a:t>jazininakram@gmail.com</a:t>
            </a:r>
            <a:endParaRPr lang="en-US"/>
          </a:p>
        </p:txBody>
      </p:sp>
    </p:spTree>
    <p:extLst>
      <p:ext uri="{BB962C8B-B14F-4D97-AF65-F5344CB8AC3E}">
        <p14:creationId xmlns:p14="http://schemas.microsoft.com/office/powerpoint/2010/main" val="1643663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EFFE852-72C5-4B6A-9F49-53F80460B83C}" type="slidenum">
              <a:rPr lang="fa-IR" smtClean="0"/>
              <a:t>38</a:t>
            </a:fld>
            <a:endParaRPr lang="fa-IR"/>
          </a:p>
        </p:txBody>
      </p:sp>
    </p:spTree>
    <p:extLst>
      <p:ext uri="{BB962C8B-B14F-4D97-AF65-F5344CB8AC3E}">
        <p14:creationId xmlns:p14="http://schemas.microsoft.com/office/powerpoint/2010/main" val="382031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EFFE852-72C5-4B6A-9F49-53F80460B83C}" type="slidenum">
              <a:rPr kumimoji="0" lang="fa-IR"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79</a:t>
            </a:fld>
            <a:endParaRPr kumimoji="0" lang="fa-IR"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77546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24AC8C0-E8FE-4448-948A-0C4F2508C324}" type="slidenum">
              <a:rPr lang="fa-IR" altLang="fa-IR"/>
              <a:pPr eaLnBrk="1" hangingPunct="1"/>
              <a:t>5</a:t>
            </a:fld>
            <a:endParaRPr lang="fa-IR" altLang="fa-IR"/>
          </a:p>
        </p:txBody>
      </p:sp>
    </p:spTree>
    <p:extLst>
      <p:ext uri="{BB962C8B-B14F-4D97-AF65-F5344CB8AC3E}">
        <p14:creationId xmlns:p14="http://schemas.microsoft.com/office/powerpoint/2010/main" val="957365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BCA1486-AB5E-4854-867D-D9C955D0AD6C}" type="slidenum">
              <a:rPr lang="fa-IR" altLang="fa-IR"/>
              <a:pPr eaLnBrk="1" hangingPunct="1"/>
              <a:t>6</a:t>
            </a:fld>
            <a:endParaRPr lang="fa-IR" altLang="fa-IR"/>
          </a:p>
        </p:txBody>
      </p:sp>
    </p:spTree>
    <p:extLst>
      <p:ext uri="{BB962C8B-B14F-4D97-AF65-F5344CB8AC3E}">
        <p14:creationId xmlns:p14="http://schemas.microsoft.com/office/powerpoint/2010/main" val="2469841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34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F4EF8AB-3467-4CB8-9A8F-DFDFEEB594E2}" type="slidenum">
              <a:rPr lang="fa-IR" altLang="fa-IR"/>
              <a:pPr eaLnBrk="1" hangingPunct="1"/>
              <a:t>7</a:t>
            </a:fld>
            <a:endParaRPr lang="fa-IR" altLang="fa-IR"/>
          </a:p>
        </p:txBody>
      </p:sp>
    </p:spTree>
    <p:extLst>
      <p:ext uri="{BB962C8B-B14F-4D97-AF65-F5344CB8AC3E}">
        <p14:creationId xmlns:p14="http://schemas.microsoft.com/office/powerpoint/2010/main" val="2111694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FEA23B0-1A30-47C6-B906-5D8265268CB0}" type="slidenum">
              <a:rPr lang="fa-IR" altLang="fa-IR"/>
              <a:pPr eaLnBrk="1" hangingPunct="1"/>
              <a:t>8</a:t>
            </a:fld>
            <a:endParaRPr lang="fa-IR" altLang="fa-IR"/>
          </a:p>
        </p:txBody>
      </p:sp>
    </p:spTree>
    <p:extLst>
      <p:ext uri="{BB962C8B-B14F-4D97-AF65-F5344CB8AC3E}">
        <p14:creationId xmlns:p14="http://schemas.microsoft.com/office/powerpoint/2010/main" val="3894383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5EF9922-A1EB-4D04-A85E-34083B3711DC}" type="slidenum">
              <a:rPr lang="fa-IR" altLang="fa-IR"/>
              <a:pPr eaLnBrk="1" hangingPunct="1"/>
              <a:t>9</a:t>
            </a:fld>
            <a:endParaRPr lang="fa-IR" altLang="fa-IR"/>
          </a:p>
        </p:txBody>
      </p:sp>
    </p:spTree>
    <p:extLst>
      <p:ext uri="{BB962C8B-B14F-4D97-AF65-F5344CB8AC3E}">
        <p14:creationId xmlns:p14="http://schemas.microsoft.com/office/powerpoint/2010/main" val="361572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D45AC37-C8F7-434F-A332-1A2663779189}" type="slidenum">
              <a:rPr lang="fa-IR" altLang="fa-IR"/>
              <a:pPr eaLnBrk="1" hangingPunct="1"/>
              <a:t>10</a:t>
            </a:fld>
            <a:endParaRPr lang="fa-IR" altLang="fa-IR"/>
          </a:p>
        </p:txBody>
      </p:sp>
    </p:spTree>
    <p:extLst>
      <p:ext uri="{BB962C8B-B14F-4D97-AF65-F5344CB8AC3E}">
        <p14:creationId xmlns:p14="http://schemas.microsoft.com/office/powerpoint/2010/main" val="2355299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EE18A2C-F258-4A79-9698-6E9DE63862A3}" type="slidenum">
              <a:rPr lang="fa-IR" altLang="fa-IR"/>
              <a:pPr eaLnBrk="1" hangingPunct="1"/>
              <a:t>11</a:t>
            </a:fld>
            <a:endParaRPr lang="fa-IR" altLang="fa-IR"/>
          </a:p>
        </p:txBody>
      </p:sp>
    </p:spTree>
    <p:extLst>
      <p:ext uri="{BB962C8B-B14F-4D97-AF65-F5344CB8AC3E}">
        <p14:creationId xmlns:p14="http://schemas.microsoft.com/office/powerpoint/2010/main" val="1030920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fa-IR"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4628CA7-E3EE-487B-888D-9485AFC62C54}" type="slidenum">
              <a:rPr lang="fa-IR" altLang="fa-IR"/>
              <a:pPr eaLnBrk="1" hangingPunct="1"/>
              <a:t>12</a:t>
            </a:fld>
            <a:endParaRPr lang="fa-IR" altLang="fa-IR"/>
          </a:p>
        </p:txBody>
      </p:sp>
    </p:spTree>
    <p:extLst>
      <p:ext uri="{BB962C8B-B14F-4D97-AF65-F5344CB8AC3E}">
        <p14:creationId xmlns:p14="http://schemas.microsoft.com/office/powerpoint/2010/main" val="1552385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8965" y="433880"/>
            <a:ext cx="8246070" cy="1374346"/>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448965" y="1808225"/>
            <a:ext cx="8093366" cy="610820"/>
          </a:xfrm>
        </p:spPr>
        <p:txBody>
          <a:bodyPr>
            <a:normAutofit/>
          </a:bodyPr>
          <a:lstStyle>
            <a:lvl1pPr marL="0" indent="0" algn="l">
              <a:buNone/>
              <a:defRPr sz="2800" b="0" i="0">
                <a:solidFill>
                  <a:srgbClr val="5EEC3C"/>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419520D4-12AC-4C16-8D62-0975F51CA776}" type="datetime1">
              <a:rPr lang="en-US" smtClean="0"/>
              <a:t>7/31/2023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5623278-6FFB-4EEA-A9FD-79773099F1AD}" type="datetime1">
              <a:rPr lang="en-US" smtClean="0"/>
              <a:t>7/31/2023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28D171-AD07-45D6-8928-98A480460E6B}" type="datetime1">
              <a:rPr lang="en-US" smtClean="0"/>
              <a:t>7/31/2023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6445DC-7E10-4843-9D16-D9CAD4FB2D2C}" type="datetime1">
              <a:rPr lang="en-US" smtClean="0"/>
              <a:t>7/31/2023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81"/>
            <a:ext cx="8246070" cy="610820"/>
          </a:xfrm>
        </p:spPr>
        <p:txBody>
          <a:bodyPr>
            <a:normAutofit/>
          </a:bodyPr>
          <a:lstStyle>
            <a:lvl1pPr algn="l">
              <a:defRPr sz="3600" baseline="0">
                <a:solidFill>
                  <a:srgbClr val="5EEC3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044700"/>
            <a:ext cx="8246070" cy="3664921"/>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D69886B-2CF8-444F-ABFD-2B58AE35345E}" type="datetime1">
              <a:rPr lang="en-US" smtClean="0"/>
              <a:t>7/31/2023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28720" y="281175"/>
            <a:ext cx="6108200" cy="572644"/>
          </a:xfrm>
        </p:spPr>
        <p:txBody>
          <a:bodyPr>
            <a:normAutofit/>
          </a:bodyPr>
          <a:lstStyle>
            <a:lvl1pPr algn="l">
              <a:defRPr sz="3600">
                <a:solidFill>
                  <a:srgbClr val="FE9202"/>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128720" y="1082877"/>
            <a:ext cx="6108200" cy="362558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2507C19-082B-404A-86DB-7CA1F10EBECB}" type="datetime1">
              <a:rPr lang="en-US" smtClean="0"/>
              <a:t>7/31/2023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7500D74-69B6-46BD-A480-659F1DED260B}" type="datetime1">
              <a:rPr lang="en-US" smtClean="0"/>
              <a:t>7/31/2023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019A755-99C2-4C40-A4B1-8752800E1228}" type="datetime1">
              <a:rPr lang="en-US" smtClean="0"/>
              <a:t>7/31/2023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1670" y="433880"/>
            <a:ext cx="8093365" cy="610820"/>
          </a:xfrm>
        </p:spPr>
        <p:txBody>
          <a:bodyPr>
            <a:normAutofit/>
          </a:bodyPr>
          <a:lstStyle>
            <a:lvl1pPr algn="l">
              <a:defRPr sz="3600" baseline="0">
                <a:solidFill>
                  <a:srgbClr val="5EEC3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80" y="1335828"/>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80" y="1808225"/>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1" y="1335828"/>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1" y="1808225"/>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B3336AC-AF66-4EB5-B9DD-B3B431189F5D}" type="datetime1">
              <a:rPr lang="en-US" smtClean="0"/>
              <a:t>7/31/2023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B1351E2-A831-47BA-8141-E6ACEF149DD8}" type="datetime1">
              <a:rPr lang="en-US" smtClean="0"/>
              <a:t>7/31/2023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E723A4-BFD0-4C44-89E4-34530A09721D}" type="datetime1">
              <a:rPr lang="en-US" smtClean="0"/>
              <a:t>7/31/2023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6374E6-7D4C-43F3-926C-6C6570CAA885}" type="datetime1">
              <a:rPr lang="en-US" smtClean="0"/>
              <a:t>7/31/2023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66C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AF4A705-B531-4FA1-8B23-318E3B290B41}" type="datetime1">
              <a:rPr lang="en-US" smtClean="0"/>
              <a:t>7/31/2023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hyperlink" Target="../&#1575;&#1585;&#1575;&#1574;&#1607;/form/&#1582;&#1608;&#1583;&#1605;&#1585;&#1575;&#1602;&#1576;&#1578;&#1740;%20&#1587;&#1575;&#1586;&#1605;&#1575;&#1606;&#1740;.pdf" TargetMode="Externa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664" y="1875042"/>
            <a:ext cx="8486076" cy="849413"/>
          </a:xfrm>
        </p:spPr>
        <p:txBody>
          <a:bodyPr>
            <a:noAutofit/>
          </a:bodyPr>
          <a:lstStyle/>
          <a:p>
            <a:pPr algn="ctr"/>
            <a:r>
              <a:rPr lang="fa-IR" sz="5400" dirty="0" smtClean="0">
                <a:solidFill>
                  <a:srgbClr val="FFFFCC"/>
                </a:solidFill>
                <a:latin typeface="Calibri"/>
                <a:ea typeface="+mn-ea"/>
                <a:cs typeface="B Titr" panose="00000700000000000000" pitchFamily="2" charset="-78"/>
              </a:rPr>
              <a:t>آموزش </a:t>
            </a:r>
            <a:r>
              <a:rPr lang="fa-IR" sz="5400" dirty="0" smtClean="0">
                <a:solidFill>
                  <a:srgbClr val="FFFFCC"/>
                </a:solidFill>
                <a:ea typeface="+mn-ea"/>
                <a:cs typeface="B Titr" panose="00000700000000000000" pitchFamily="2" charset="-78"/>
              </a:rPr>
              <a:t>بدوخدمت </a:t>
            </a:r>
            <a:r>
              <a:rPr lang="fa-IR" sz="5400" dirty="0" smtClean="0">
                <a:solidFill>
                  <a:srgbClr val="FFFFCC"/>
                </a:solidFill>
                <a:latin typeface="Calibri"/>
                <a:ea typeface="+mn-ea"/>
                <a:cs typeface="B Titr" panose="00000700000000000000" pitchFamily="2" charset="-78"/>
              </a:rPr>
              <a:t>مراقبین سلامت</a:t>
            </a:r>
            <a:endParaRPr lang="en-US" sz="17925" dirty="0">
              <a:solidFill>
                <a:srgbClr val="FFFFCC"/>
              </a:solidFill>
            </a:endParaRPr>
          </a:p>
        </p:txBody>
      </p:sp>
      <p:sp>
        <p:nvSpPr>
          <p:cNvPr id="4" name="Subtitle 3"/>
          <p:cNvSpPr>
            <a:spLocks noGrp="1"/>
          </p:cNvSpPr>
          <p:nvPr>
            <p:ph type="subTitle" idx="1"/>
          </p:nvPr>
        </p:nvSpPr>
        <p:spPr>
          <a:xfrm>
            <a:off x="907080" y="3335275"/>
            <a:ext cx="7316390" cy="1437682"/>
          </a:xfrm>
        </p:spPr>
        <p:txBody>
          <a:bodyPr/>
          <a:lstStyle/>
          <a:p>
            <a:pPr algn="ctr"/>
            <a:r>
              <a:rPr lang="fa-IR" sz="3600" dirty="0">
                <a:solidFill>
                  <a:schemeClr val="bg1"/>
                </a:solidFill>
                <a:cs typeface="B Nazanin Outline" panose="00000400000000000000" pitchFamily="2" charset="-78"/>
              </a:rPr>
              <a:t>واحد آموزش و ارتقای سلامت</a:t>
            </a:r>
          </a:p>
          <a:p>
            <a:pPr algn="ctr">
              <a:lnSpc>
                <a:spcPct val="200000"/>
              </a:lnSpc>
            </a:pPr>
            <a:r>
              <a:rPr lang="fa-IR" sz="2100" dirty="0">
                <a:solidFill>
                  <a:srgbClr val="FFFFDD"/>
                </a:solidFill>
                <a:cs typeface="B Titr" panose="00000700000000000000" pitchFamily="2" charset="-78"/>
              </a:rPr>
              <a:t>مرداد 1402</a:t>
            </a:r>
          </a:p>
        </p:txBody>
      </p:sp>
      <p:pic>
        <p:nvPicPr>
          <p:cNvPr id="5" name="Picture 4"/>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4071315" y="154709"/>
            <a:ext cx="723835" cy="967306"/>
          </a:xfrm>
          <a:prstGeom prst="rect">
            <a:avLst/>
          </a:prstGeom>
        </p:spPr>
      </p:pic>
      <p:sp>
        <p:nvSpPr>
          <p:cNvPr id="6" name="TextBox 5"/>
          <p:cNvSpPr txBox="1"/>
          <p:nvPr/>
        </p:nvSpPr>
        <p:spPr>
          <a:xfrm>
            <a:off x="3574549" y="1116144"/>
            <a:ext cx="1717370" cy="461665"/>
          </a:xfrm>
          <a:prstGeom prst="rect">
            <a:avLst/>
          </a:prstGeom>
          <a:noFill/>
        </p:spPr>
        <p:txBody>
          <a:bodyPr wrap="square" rtlCol="0">
            <a:spAutoFit/>
          </a:bodyPr>
          <a:lstStyle/>
          <a:p>
            <a:pPr algn="ctr"/>
            <a:r>
              <a:rPr lang="fa-IR" sz="2400" dirty="0">
                <a:solidFill>
                  <a:srgbClr val="FFFFEB"/>
                </a:solidFill>
                <a:latin typeface="IranNastaliq" panose="02020505000000020003" pitchFamily="18" charset="0"/>
                <a:cs typeface="IranNastaliq" panose="02020505000000020003" pitchFamily="18" charset="0"/>
              </a:rPr>
              <a:t>معاونت بهداشت</a:t>
            </a:r>
            <a:endParaRPr lang="de-DE" sz="2400" dirty="0">
              <a:solidFill>
                <a:srgbClr val="FFFFEB"/>
              </a:soli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3923646666"/>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a:xfrm>
            <a:off x="143555" y="1655519"/>
            <a:ext cx="9000445" cy="2539053"/>
          </a:xfrm>
        </p:spPr>
        <p:txBody>
          <a:bodyPr>
            <a:normAutofit fontScale="90000"/>
          </a:bodyPr>
          <a:lstStyle/>
          <a:p>
            <a:pPr rtl="1"/>
            <a:r>
              <a:rPr lang="fa-IR" altLang="fa-IR" dirty="0" smtClean="0">
                <a:solidFill>
                  <a:schemeClr val="bg1"/>
                </a:solidFill>
                <a:cs typeface="B Nazanin" panose="00000400000000000000" pitchFamily="2" charset="-78"/>
              </a:rPr>
              <a:t>نوعی هدف آموزشی که قابل مشاهده و اندازه گیری باشد“ هدف رفتاری“ نامگذاری شده است.</a:t>
            </a:r>
            <a:br>
              <a:rPr lang="fa-IR" altLang="fa-IR" dirty="0" smtClean="0">
                <a:solidFill>
                  <a:schemeClr val="bg1"/>
                </a:solidFill>
                <a:cs typeface="B Nazanin" panose="00000400000000000000" pitchFamily="2" charset="-78"/>
              </a:rPr>
            </a:br>
            <a:r>
              <a:rPr lang="fa-IR" altLang="fa-IR" dirty="0" smtClean="0">
                <a:solidFill>
                  <a:schemeClr val="bg1"/>
                </a:solidFill>
                <a:cs typeface="B Nazanin" panose="00000400000000000000" pitchFamily="2" charset="-78"/>
              </a:rPr>
              <a:t/>
            </a:r>
            <a:br>
              <a:rPr lang="fa-IR" altLang="fa-IR" dirty="0" smtClean="0">
                <a:solidFill>
                  <a:schemeClr val="bg1"/>
                </a:solidFill>
                <a:cs typeface="B Nazanin" panose="00000400000000000000" pitchFamily="2" charset="-78"/>
              </a:rPr>
            </a:br>
            <a:endParaRPr lang="en-US" altLang="fa-IR" dirty="0" smtClean="0"/>
          </a:p>
        </p:txBody>
      </p:sp>
    </p:spTree>
    <p:extLst>
      <p:ext uri="{BB962C8B-B14F-4D97-AF65-F5344CB8AC3E}">
        <p14:creationId xmlns:p14="http://schemas.microsoft.com/office/powerpoint/2010/main" val="398004557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73" y="1655520"/>
            <a:ext cx="7553324" cy="1854261"/>
          </a:xfrm>
        </p:spPr>
        <p:txBody>
          <a:bodyPr>
            <a:normAutofit/>
          </a:bodyPr>
          <a:lstStyle/>
          <a:p>
            <a:pPr algn="ctr"/>
            <a:r>
              <a:rPr lang="fa-IR" sz="7200" dirty="0" smtClean="0">
                <a:solidFill>
                  <a:srgbClr val="FFFF00"/>
                </a:solidFill>
                <a:cs typeface="B Titr" panose="00000700000000000000" pitchFamily="2" charset="-78"/>
              </a:rPr>
              <a:t>گروه های خودیار</a:t>
            </a:r>
            <a:endParaRPr lang="en-US" sz="7200" dirty="0">
              <a:solidFill>
                <a:srgbClr val="FFFF00"/>
              </a:solidFill>
              <a:cs typeface="B Titr" panose="00000700000000000000" pitchFamily="2" charset="-78"/>
            </a:endParaRPr>
          </a:p>
        </p:txBody>
      </p:sp>
    </p:spTree>
    <p:extLst>
      <p:ext uri="{BB962C8B-B14F-4D97-AF65-F5344CB8AC3E}">
        <p14:creationId xmlns:p14="http://schemas.microsoft.com/office/powerpoint/2010/main" val="249124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solidFill>
                  <a:srgbClr val="FFFF00"/>
                </a:solidFill>
                <a:cs typeface="B Titr" pitchFamily="2" charset="-78"/>
              </a:rPr>
              <a:t>خـودیاری</a:t>
            </a: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3" name="Content Placeholder 2"/>
          <p:cNvSpPr>
            <a:spLocks noGrp="1"/>
          </p:cNvSpPr>
          <p:nvPr>
            <p:ph idx="1"/>
          </p:nvPr>
        </p:nvSpPr>
        <p:spPr/>
        <p:txBody>
          <a:bodyPr>
            <a:normAutofit/>
          </a:bodyPr>
          <a:lstStyle/>
          <a:p>
            <a:pPr marL="85725" indent="0" algn="r" rtl="1" fontAlgn="base">
              <a:lnSpc>
                <a:spcPct val="200000"/>
              </a:lnSpc>
              <a:spcAft>
                <a:spcPct val="0"/>
              </a:spcAft>
              <a:buClr>
                <a:srgbClr val="A9A57C"/>
              </a:buClr>
              <a:buNone/>
            </a:pPr>
            <a:r>
              <a:rPr lang="fa-IR" altLang="en-US" sz="1950" dirty="0">
                <a:solidFill>
                  <a:srgbClr val="FFFF00"/>
                </a:solidFill>
                <a:cs typeface="B Koodak" panose="00000700000000000000" pitchFamily="2" charset="-78"/>
              </a:rPr>
              <a:t>فرآیندی خودجوش که در آن افرادی که مشکل یا آرمانی مشابه دارند، به یکدیگر </a:t>
            </a:r>
            <a:r>
              <a:rPr lang="fa-IR" altLang="en-US" sz="1950" dirty="0" smtClean="0">
                <a:solidFill>
                  <a:srgbClr val="FFFF00"/>
                </a:solidFill>
                <a:cs typeface="B Koodak" panose="00000700000000000000" pitchFamily="2" charset="-78"/>
              </a:rPr>
              <a:t>کمک        می </a:t>
            </a:r>
            <a:r>
              <a:rPr lang="fa-IR" altLang="en-US" sz="1950" dirty="0">
                <a:solidFill>
                  <a:srgbClr val="FFFF00"/>
                </a:solidFill>
                <a:cs typeface="B Koodak" panose="00000700000000000000" pitchFamily="2" charset="-78"/>
              </a:rPr>
              <a:t>کنند تا:</a:t>
            </a:r>
          </a:p>
          <a:p>
            <a:pPr marL="85725" indent="0" algn="r" rtl="1" fontAlgn="base">
              <a:lnSpc>
                <a:spcPct val="200000"/>
              </a:lnSpc>
              <a:spcAft>
                <a:spcPct val="0"/>
              </a:spcAft>
              <a:buClr>
                <a:srgbClr val="A9A57C"/>
              </a:buClr>
              <a:buNone/>
            </a:pPr>
            <a:r>
              <a:rPr lang="fa-IR" altLang="en-US" sz="1950" dirty="0">
                <a:solidFill>
                  <a:srgbClr val="FFFF00"/>
                </a:solidFill>
                <a:cs typeface="B Koodak" panose="00000700000000000000" pitchFamily="2" charset="-78"/>
              </a:rPr>
              <a:t>سلامت شان ارتقا یابد، </a:t>
            </a:r>
          </a:p>
          <a:p>
            <a:pPr marL="85725" indent="0" algn="r" rtl="1" fontAlgn="base">
              <a:lnSpc>
                <a:spcPct val="200000"/>
              </a:lnSpc>
              <a:spcAft>
                <a:spcPct val="0"/>
              </a:spcAft>
              <a:buClr>
                <a:srgbClr val="A9A57C"/>
              </a:buClr>
              <a:buNone/>
            </a:pPr>
            <a:r>
              <a:rPr lang="fa-IR" altLang="en-US" sz="1950" dirty="0">
                <a:solidFill>
                  <a:srgbClr val="FFFF00"/>
                </a:solidFill>
                <a:cs typeface="B Koodak" panose="00000700000000000000" pitchFamily="2" charset="-78"/>
              </a:rPr>
              <a:t>از تاثیر بیماری و آسیب کاسته شود،</a:t>
            </a:r>
          </a:p>
          <a:p>
            <a:pPr marL="85725" indent="0" algn="r" rtl="1" fontAlgn="base">
              <a:lnSpc>
                <a:spcPct val="200000"/>
              </a:lnSpc>
              <a:spcAft>
                <a:spcPct val="0"/>
              </a:spcAft>
              <a:buClr>
                <a:srgbClr val="A9A57C"/>
              </a:buClr>
              <a:buNone/>
            </a:pPr>
            <a:r>
              <a:rPr lang="fa-IR" altLang="en-US" sz="1950" dirty="0">
                <a:solidFill>
                  <a:srgbClr val="FFFF00"/>
                </a:solidFill>
                <a:cs typeface="B Koodak" panose="00000700000000000000" pitchFamily="2" charset="-78"/>
              </a:rPr>
              <a:t>افراد در حد امکان به زندگی سالم و طبیعی خود بازگردند</a:t>
            </a:r>
            <a:endParaRPr lang="en-US" sz="27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101</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198903671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cap="all" dirty="0">
                <a:solidFill>
                  <a:srgbClr val="FFFF00"/>
                </a:solidFill>
                <a:cs typeface="B Titr" panose="00000700000000000000" pitchFamily="2" charset="-78"/>
              </a:rPr>
              <a:t>گروههای خودیار </a:t>
            </a: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3" name="Content Placeholder 2"/>
          <p:cNvSpPr>
            <a:spLocks noGrp="1"/>
          </p:cNvSpPr>
          <p:nvPr>
            <p:ph idx="1"/>
          </p:nvPr>
        </p:nvSpPr>
        <p:spPr>
          <a:xfrm>
            <a:off x="628650" y="1197405"/>
            <a:ext cx="7886700" cy="3435318"/>
          </a:xfrm>
        </p:spPr>
        <p:txBody>
          <a:bodyPr>
            <a:normAutofit/>
          </a:bodyPr>
          <a:lstStyle/>
          <a:p>
            <a:pPr marL="0" indent="0" algn="r" rtl="1">
              <a:buNone/>
            </a:pPr>
            <a:r>
              <a:rPr lang="ar-SA" sz="3000" dirty="0">
                <a:solidFill>
                  <a:srgbClr val="FFFF00"/>
                </a:solidFill>
                <a:latin typeface="Times New Roman"/>
                <a:ea typeface="Calibri"/>
                <a:cs typeface="B Nazanin"/>
              </a:rPr>
              <a:t>هدف در اين رويكرد، </a:t>
            </a:r>
            <a:r>
              <a:rPr lang="fa-IR" sz="3000" dirty="0">
                <a:solidFill>
                  <a:srgbClr val="FFFF00"/>
                </a:solidFill>
                <a:latin typeface="Times New Roman"/>
                <a:ea typeface="Calibri"/>
                <a:cs typeface="B Nazanin"/>
              </a:rPr>
              <a:t>توسعه روابط بين فردي مثبت، همدلي و حمایت عاطفی از طریق به اشتراک گذاشتن تجربیات، اطلاعات و راه‌های مقابله با مشکل مشترک با ساير افراد</a:t>
            </a:r>
            <a:r>
              <a:rPr lang="ar-SA" sz="3000" dirty="0">
                <a:solidFill>
                  <a:srgbClr val="FFFF00"/>
                </a:solidFill>
                <a:latin typeface="Times New Roman"/>
                <a:ea typeface="Calibri"/>
                <a:cs typeface="B Nazanin"/>
              </a:rPr>
              <a:t> عضو گروه خوديار است</a:t>
            </a:r>
            <a:r>
              <a:rPr lang="fa-IR" sz="3000" dirty="0">
                <a:solidFill>
                  <a:srgbClr val="FFFF00"/>
                </a:solidFill>
                <a:latin typeface="Times New Roman"/>
                <a:ea typeface="Calibri"/>
                <a:cs typeface="B Nazanin"/>
              </a:rPr>
              <a:t>. به همين منظور افراد جامعه و از جمله سفيران سلامت مي‌توانند بر اساس نياز خود يا اعضاي خانواده، عضو گروه خوديار شوند.</a:t>
            </a:r>
            <a:endParaRPr lang="en-US" sz="3000" dirty="0">
              <a:solidFill>
                <a:srgbClr val="FFFF00"/>
              </a:solidFill>
              <a:latin typeface="Times New Roman"/>
              <a:ea typeface="Calibri"/>
              <a:cs typeface="B Nazanin"/>
            </a:endParaRPr>
          </a:p>
          <a:p>
            <a:pPr marL="0" indent="0" algn="r">
              <a:buNone/>
            </a:pPr>
            <a:endParaRPr lang="en-US" sz="27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102</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383732090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3" name="Content Placeholder 2"/>
          <p:cNvSpPr>
            <a:spLocks noGrp="1"/>
          </p:cNvSpPr>
          <p:nvPr>
            <p:ph idx="1"/>
          </p:nvPr>
        </p:nvSpPr>
        <p:spPr>
          <a:xfrm>
            <a:off x="324196" y="448888"/>
            <a:ext cx="8191154" cy="4183835"/>
          </a:xfrm>
        </p:spPr>
        <p:txBody>
          <a:bodyPr>
            <a:normAutofit/>
          </a:bodyPr>
          <a:lstStyle/>
          <a:p>
            <a:pPr algn="r" rtl="1">
              <a:spcBef>
                <a:spcPts val="1350"/>
              </a:spcBef>
              <a:buFont typeface="Wingdings" panose="05000000000000000000" pitchFamily="2" charset="2"/>
              <a:buChar char="§"/>
            </a:pPr>
            <a:endParaRPr lang="fa-IR" sz="2400" dirty="0">
              <a:solidFill>
                <a:srgbClr val="FFFF00"/>
              </a:solidFill>
              <a:latin typeface="Times New Roman"/>
              <a:ea typeface="Calibri"/>
              <a:cs typeface="B Nazanin"/>
            </a:endParaRPr>
          </a:p>
          <a:p>
            <a:pPr algn="r" rtl="1">
              <a:spcBef>
                <a:spcPts val="1350"/>
              </a:spcBef>
              <a:buFont typeface="Wingdings" panose="05000000000000000000" pitchFamily="2" charset="2"/>
              <a:buChar char="§"/>
            </a:pPr>
            <a:r>
              <a:rPr lang="fa-IR" sz="2400" dirty="0">
                <a:solidFill>
                  <a:srgbClr val="FFFF00"/>
                </a:solidFill>
                <a:latin typeface="Times New Roman"/>
                <a:ea typeface="Calibri"/>
                <a:cs typeface="B Nazanin"/>
              </a:rPr>
              <a:t>در اين برنامه در دوسال اول (1401 و 1402) به ازای هر </a:t>
            </a:r>
            <a:r>
              <a:rPr lang="fa-IR" sz="2400">
                <a:solidFill>
                  <a:srgbClr val="FFFF00"/>
                </a:solidFill>
                <a:latin typeface="Times New Roman"/>
                <a:ea typeface="Calibri"/>
                <a:cs typeface="B Nazanin"/>
              </a:rPr>
              <a:t>مراقب سلامت/بهورز    </a:t>
            </a:r>
            <a:r>
              <a:rPr lang="fa-IR" sz="2400" dirty="0">
                <a:solidFill>
                  <a:srgbClr val="FFFF00"/>
                </a:solidFill>
                <a:latin typeface="Times New Roman"/>
                <a:ea typeface="Calibri"/>
                <a:cs typeface="B Nazanin"/>
              </a:rPr>
              <a:t>حداقل یک گروه خودیار و در دوسال بعدی (1403 و 1404) به ازای هر مراقب/ </a:t>
            </a:r>
            <a:r>
              <a:rPr lang="fa-IR" sz="2400">
                <a:solidFill>
                  <a:srgbClr val="FFFF00"/>
                </a:solidFill>
                <a:latin typeface="Times New Roman"/>
                <a:ea typeface="Calibri"/>
                <a:cs typeface="B Nazanin"/>
              </a:rPr>
              <a:t>بهورز  حداقل </a:t>
            </a:r>
            <a:r>
              <a:rPr lang="fa-IR" sz="2400" dirty="0">
                <a:solidFill>
                  <a:srgbClr val="FFFF00"/>
                </a:solidFill>
                <a:latin typeface="Times New Roman"/>
                <a:ea typeface="Calibri"/>
                <a:cs typeface="B Nazanin"/>
              </a:rPr>
              <a:t>دو گروه خودیار براي یکی از مشکلات سلامت زیر داشته باشند:</a:t>
            </a:r>
            <a:endParaRPr lang="en-US" sz="2400" dirty="0">
              <a:solidFill>
                <a:srgbClr val="FFFF00"/>
              </a:solidFill>
              <a:latin typeface="Times New Roman"/>
              <a:ea typeface="Calibri"/>
              <a:cs typeface="B Nazanin"/>
            </a:endParaRPr>
          </a:p>
          <a:p>
            <a:pPr algn="r" rtl="1">
              <a:spcBef>
                <a:spcPts val="1350"/>
              </a:spcBef>
              <a:buFont typeface="Wingdings" panose="05000000000000000000" pitchFamily="2" charset="2"/>
              <a:buChar char="§"/>
            </a:pPr>
            <a:r>
              <a:rPr lang="fa-IR" sz="2400" dirty="0">
                <a:solidFill>
                  <a:srgbClr val="FFFF00"/>
                </a:solidFill>
                <a:latin typeface="Calibri" panose="020F0502020204030204" pitchFamily="34" charset="0"/>
                <a:ea typeface="Calibri" panose="020F0502020204030204" pitchFamily="34" charset="0"/>
                <a:cs typeface="B Nazanin" panose="00000400000000000000" pitchFamily="2" charset="-78"/>
              </a:rPr>
              <a:t>بيماري های مزمن مانند: سرطان، ديابت، قلبي عروقي </a:t>
            </a:r>
            <a:endParaRPr lang="en-US" sz="2400" dirty="0">
              <a:solidFill>
                <a:srgbClr val="FFFF00"/>
              </a:solidFill>
              <a:latin typeface="Calibri" panose="020F0502020204030204" pitchFamily="34" charset="0"/>
              <a:ea typeface="Calibri" panose="020F0502020204030204" pitchFamily="34" charset="0"/>
              <a:cs typeface="B Nazanin" panose="00000400000000000000" pitchFamily="2" charset="-78"/>
            </a:endParaRPr>
          </a:p>
          <a:p>
            <a:pPr algn="r" rtl="1">
              <a:spcBef>
                <a:spcPts val="1350"/>
              </a:spcBef>
              <a:buFont typeface="Wingdings" panose="05000000000000000000" pitchFamily="2" charset="2"/>
              <a:buChar char="§"/>
            </a:pPr>
            <a:r>
              <a:rPr lang="fa-IR" sz="2400" dirty="0">
                <a:solidFill>
                  <a:srgbClr val="FFFF00"/>
                </a:solidFill>
                <a:latin typeface="Calibri" panose="020F0502020204030204" pitchFamily="34" charset="0"/>
                <a:ea typeface="Calibri" panose="020F0502020204030204" pitchFamily="34" charset="0"/>
                <a:cs typeface="B Nazanin" panose="00000400000000000000" pitchFamily="2" charset="-78"/>
              </a:rPr>
              <a:t>عوامل خطر بیماری ها مانند: مصرف مواد دخانی و مخدر، اضافه وزن، چاقی، کم تحرکی و ... تشكيل دهند.</a:t>
            </a:r>
          </a:p>
          <a:p>
            <a:pPr marL="85725" indent="0" algn="r" rtl="1" fontAlgn="base">
              <a:lnSpc>
                <a:spcPct val="200000"/>
              </a:lnSpc>
              <a:spcAft>
                <a:spcPct val="0"/>
              </a:spcAft>
              <a:buClr>
                <a:srgbClr val="A9A57C"/>
              </a:buClr>
              <a:buNone/>
            </a:pPr>
            <a:endParaRPr lang="en-US" sz="27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103</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198445915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8"/>
          <p:cNvSpPr txBox="1">
            <a:spLocks noChangeArrowheads="1"/>
          </p:cNvSpPr>
          <p:nvPr/>
        </p:nvSpPr>
        <p:spPr bwMode="auto">
          <a:xfrm>
            <a:off x="1277541" y="4677966"/>
            <a:ext cx="1728788" cy="646331"/>
          </a:xfrm>
          <a:prstGeom prst="rect">
            <a:avLst/>
          </a:prstGeom>
          <a:noFill/>
          <a:ln w="9525">
            <a:noFill/>
            <a:miter lim="800000"/>
            <a:headEnd/>
            <a:tailEnd/>
          </a:ln>
        </p:spPr>
        <p:txBody>
          <a:bodyPr>
            <a:spAutoFit/>
          </a:bodyPr>
          <a:lstStyle/>
          <a:p>
            <a:pPr algn="ctr" rtl="1" eaLnBrk="1" hangingPunct="1">
              <a:spcBef>
                <a:spcPct val="50000"/>
              </a:spcBef>
            </a:pPr>
            <a:r>
              <a:rPr lang="fa-IR" altLang="en-US">
                <a:solidFill>
                  <a:srgbClr val="FFFF00"/>
                </a:solidFill>
                <a:cs typeface="B Titr" pitchFamily="2" charset="-78"/>
              </a:rPr>
              <a:t>دکتر محمد شریعتی</a:t>
            </a:r>
            <a:endParaRPr lang="en-US" altLang="en-US">
              <a:solidFill>
                <a:srgbClr val="FFFF00"/>
              </a:solidFill>
              <a:cs typeface="B Titr" pitchFamily="2" charset="-78"/>
            </a:endParaRPr>
          </a:p>
        </p:txBody>
      </p:sp>
      <p:pic>
        <p:nvPicPr>
          <p:cNvPr id="51203" name="Picture 2"/>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6" name="Text Box 7"/>
          <p:cNvSpPr txBox="1">
            <a:spLocks noChangeArrowheads="1"/>
          </p:cNvSpPr>
          <p:nvPr/>
        </p:nvSpPr>
        <p:spPr bwMode="auto">
          <a:xfrm>
            <a:off x="1385888" y="86916"/>
            <a:ext cx="6156722"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lgn="ctr" rtl="1" eaLnBrk="1" hangingPunct="1">
              <a:spcBef>
                <a:spcPct val="50000"/>
              </a:spcBef>
              <a:defRPr/>
            </a:pPr>
            <a:r>
              <a:rPr lang="fa-IR" altLang="en-US" sz="4050" dirty="0">
                <a:solidFill>
                  <a:srgbClr val="FFFF00"/>
                </a:solidFill>
                <a:effectLst>
                  <a:outerShdw blurRad="38100" dist="38100" dir="2700000" algn="tl">
                    <a:srgbClr val="000000">
                      <a:alpha val="43137"/>
                    </a:srgbClr>
                  </a:outerShdw>
                </a:effectLst>
                <a:cs typeface="B Titr" panose="00000700000000000000" pitchFamily="2" charset="-78"/>
              </a:rPr>
              <a:t>با تشکر از توجه شما</a:t>
            </a:r>
            <a:endParaRPr lang="en-US" altLang="en-US" sz="4050" dirty="0">
              <a:solidFill>
                <a:srgbClr val="FFFF00"/>
              </a:solidFill>
              <a:effectLst>
                <a:outerShdw blurRad="38100" dist="38100" dir="2700000" algn="tl">
                  <a:srgbClr val="000000">
                    <a:alpha val="43137"/>
                  </a:srgbClr>
                </a:outerShdw>
              </a:effectLst>
              <a:cs typeface="B Titr" panose="00000700000000000000" pitchFamily="2" charset="-78"/>
            </a:endParaRPr>
          </a:p>
        </p:txBody>
      </p:sp>
    </p:spTree>
    <p:extLst>
      <p:ext uri="{BB962C8B-B14F-4D97-AF65-F5344CB8AC3E}">
        <p14:creationId xmlns:p14="http://schemas.microsoft.com/office/powerpoint/2010/main" val="3881935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pPr algn="ctr" eaLnBrk="1" hangingPunct="1"/>
            <a:r>
              <a:rPr lang="fa-IR" altLang="fa-IR" dirty="0">
                <a:solidFill>
                  <a:srgbClr val="FFFF00"/>
                </a:solidFill>
                <a:cs typeface="B Titr" panose="00000700000000000000" pitchFamily="2" charset="-78"/>
              </a:rPr>
              <a:t>انواع هدف های آموزشی برحسب سطوح آن</a:t>
            </a:r>
            <a:endParaRPr lang="en-US" altLang="fa-IR" dirty="0">
              <a:solidFill>
                <a:srgbClr val="FFFF00"/>
              </a:solidFill>
              <a:cs typeface="B Titr" panose="00000700000000000000" pitchFamily="2" charset="-78"/>
            </a:endParaRPr>
          </a:p>
        </p:txBody>
      </p:sp>
      <p:sp>
        <p:nvSpPr>
          <p:cNvPr id="17411" name="Rectangle 3"/>
          <p:cNvSpPr>
            <a:spLocks noGrp="1" noChangeArrowheads="1"/>
          </p:cNvSpPr>
          <p:nvPr>
            <p:ph type="body" idx="1"/>
          </p:nvPr>
        </p:nvSpPr>
        <p:spPr/>
        <p:txBody>
          <a:bodyPr/>
          <a:lstStyle/>
          <a:p>
            <a:pPr marL="457200" indent="-457200" algn="r" rtl="1"/>
            <a:r>
              <a:rPr lang="fa-IR" altLang="fa-IR" sz="3600" b="1" dirty="0">
                <a:cs typeface="B Nazanin" panose="00000400000000000000" pitchFamily="2" charset="-78"/>
              </a:rPr>
              <a:t>هدف های کلی</a:t>
            </a:r>
          </a:p>
          <a:p>
            <a:pPr marL="457200" indent="-457200" algn="r" rtl="1"/>
            <a:r>
              <a:rPr lang="fa-IR" altLang="fa-IR" sz="3600" b="1" dirty="0">
                <a:cs typeface="B Nazanin" panose="00000400000000000000" pitchFamily="2" charset="-78"/>
              </a:rPr>
              <a:t>هدف های جزیی ( اختصاصی)</a:t>
            </a:r>
          </a:p>
          <a:p>
            <a:pPr marL="457200" indent="-457200" algn="r" rtl="1"/>
            <a:r>
              <a:rPr lang="fa-IR" altLang="fa-IR" sz="3600" b="1" dirty="0">
                <a:cs typeface="B Nazanin" panose="00000400000000000000" pitchFamily="2" charset="-78"/>
              </a:rPr>
              <a:t>هدف های رفتاری</a:t>
            </a:r>
            <a:endParaRPr lang="en-US" altLang="fa-IR" sz="3600" b="1" dirty="0">
              <a:cs typeface="B Nazanin" panose="00000400000000000000" pitchFamily="2" charset="-78"/>
            </a:endParaRPr>
          </a:p>
        </p:txBody>
      </p:sp>
    </p:spTree>
    <p:extLst>
      <p:ext uri="{BB962C8B-B14F-4D97-AF65-F5344CB8AC3E}">
        <p14:creationId xmlns:p14="http://schemas.microsoft.com/office/powerpoint/2010/main" val="826566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601669" y="205978"/>
            <a:ext cx="8093365" cy="4308872"/>
          </a:xfrm>
        </p:spPr>
        <p:txBody>
          <a:bodyPr/>
          <a:lstStyle/>
          <a:p>
            <a:pPr algn="just" rtl="1" eaLnBrk="1" hangingPunct="1">
              <a:buFontTx/>
              <a:buChar char="-"/>
            </a:pPr>
            <a:r>
              <a:rPr lang="fa-IR" altLang="fa-IR" sz="2700" dirty="0">
                <a:solidFill>
                  <a:schemeClr val="bg1"/>
                </a:solidFill>
                <a:cs typeface="B Nazanin" panose="00000400000000000000" pitchFamily="2" charset="-78"/>
              </a:rPr>
              <a:t>هدف های آموزشی رفتاری، هدف هایی هستند که مقاصد آموزشی را برحسب عملکرد یا رفتار قابل مشاهده یادگیرنده بیان می کنند.</a:t>
            </a:r>
            <a:br>
              <a:rPr lang="fa-IR" altLang="fa-IR" sz="2700" dirty="0">
                <a:solidFill>
                  <a:schemeClr val="bg1"/>
                </a:solidFill>
                <a:cs typeface="B Nazanin" panose="00000400000000000000" pitchFamily="2" charset="-78"/>
              </a:rPr>
            </a:br>
            <a:r>
              <a:rPr lang="fa-IR" altLang="fa-IR" sz="2700" dirty="0">
                <a:solidFill>
                  <a:schemeClr val="bg1"/>
                </a:solidFill>
                <a:cs typeface="B Nazanin" panose="00000400000000000000" pitchFamily="2" charset="-78"/>
              </a:rPr>
              <a:t>- مجموعه ای از اهداف رفتاری یک هدف کلی آموزشی را تشکیل می دهد.</a:t>
            </a:r>
            <a:br>
              <a:rPr lang="fa-IR" altLang="fa-IR" sz="2700" dirty="0">
                <a:solidFill>
                  <a:schemeClr val="bg1"/>
                </a:solidFill>
                <a:cs typeface="B Nazanin" panose="00000400000000000000" pitchFamily="2" charset="-78"/>
              </a:rPr>
            </a:br>
            <a:r>
              <a:rPr lang="fa-IR" altLang="fa-IR" sz="2700" dirty="0">
                <a:solidFill>
                  <a:schemeClr val="bg1"/>
                </a:solidFill>
                <a:cs typeface="B Nazanin" panose="00000400000000000000" pitchFamily="2" charset="-78"/>
              </a:rPr>
              <a:t>- هدف های غیررفتاری(کلی و جزیی) با کلمات و عبارات مبهم و نامشخص بیان می شوند و درنتیجه به سهولت قابل اندازه گیری نیستند.</a:t>
            </a:r>
            <a:endParaRPr lang="en-US" altLang="fa-IR" sz="27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1884527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143555" y="205978"/>
            <a:ext cx="8856890" cy="4366022"/>
          </a:xfrm>
        </p:spPr>
        <p:txBody>
          <a:bodyPr>
            <a:normAutofit/>
          </a:bodyPr>
          <a:lstStyle/>
          <a:p>
            <a:pPr algn="r" eaLnBrk="1" hangingPunct="1"/>
            <a:r>
              <a:rPr lang="fa-IR" altLang="fa-IR" sz="3200" dirty="0">
                <a:solidFill>
                  <a:srgbClr val="FFFF00"/>
                </a:solidFill>
                <a:effectLst>
                  <a:outerShdw blurRad="50800" dist="38100" dir="2700000" algn="tl" rotWithShape="0">
                    <a:prstClr val="black">
                      <a:alpha val="40000"/>
                    </a:prstClr>
                  </a:outerShdw>
                </a:effectLst>
                <a:cs typeface="B Titr" panose="00000700000000000000" pitchFamily="2" charset="-78"/>
              </a:rPr>
              <a:t>سه شرط اساسی برای مشخص بودن اهداف رفتاری:</a:t>
            </a:r>
            <a:r>
              <a:rPr lang="fa-IR" altLang="fa-IR" sz="2400" dirty="0"/>
              <a:t/>
            </a:r>
            <a:br>
              <a:rPr lang="fa-IR" altLang="fa-IR" sz="2400" dirty="0"/>
            </a:br>
            <a:r>
              <a:rPr lang="fa-IR" altLang="fa-IR" sz="2400" dirty="0"/>
              <a:t/>
            </a:r>
            <a:br>
              <a:rPr lang="fa-IR" altLang="fa-IR" sz="2400" dirty="0"/>
            </a:br>
            <a:r>
              <a:rPr lang="fa-IR" altLang="fa-IR" sz="2400" b="1" dirty="0">
                <a:solidFill>
                  <a:srgbClr val="FFFF00"/>
                </a:solidFill>
              </a:rPr>
              <a:t>- </a:t>
            </a:r>
            <a:r>
              <a:rPr lang="fa-IR" altLang="fa-IR" sz="2100" b="1" dirty="0">
                <a:solidFill>
                  <a:srgbClr val="FFFF00"/>
                </a:solidFill>
                <a:cs typeface="B Nazanin" panose="00000400000000000000" pitchFamily="2" charset="-78"/>
              </a:rPr>
              <a:t>شرایط:</a:t>
            </a:r>
            <a:r>
              <a:rPr lang="fa-IR" altLang="fa-IR" sz="2400" b="1" dirty="0">
                <a:solidFill>
                  <a:srgbClr val="FFFF00"/>
                </a:solidFill>
                <a:cs typeface="B Nazanin" panose="00000400000000000000" pitchFamily="2" charset="-78"/>
              </a:rPr>
              <a:t> </a:t>
            </a:r>
            <a:r>
              <a:rPr lang="fa-IR" altLang="fa-IR" sz="2700" dirty="0">
                <a:solidFill>
                  <a:schemeClr val="bg1"/>
                </a:solidFill>
                <a:cs typeface="B Nazanin" panose="00000400000000000000" pitchFamily="2" charset="-78"/>
              </a:rPr>
              <a:t>مشخص کننده موقعیت ها، محدودیت ها، ملزومات، مواد و ابزاری که تحت تاثیر آنها رفتار صورت می گیرد.</a:t>
            </a:r>
            <a:br>
              <a:rPr lang="fa-IR" altLang="fa-IR" sz="2700" dirty="0">
                <a:solidFill>
                  <a:schemeClr val="bg1"/>
                </a:solidFill>
                <a:cs typeface="B Nazanin" panose="00000400000000000000" pitchFamily="2" charset="-78"/>
              </a:rPr>
            </a:br>
            <a:r>
              <a:rPr lang="fa-IR" altLang="fa-IR" sz="2400" b="1" dirty="0">
                <a:solidFill>
                  <a:srgbClr val="FFFF00"/>
                </a:solidFill>
                <a:cs typeface="B Nazanin" panose="00000400000000000000" pitchFamily="2" charset="-78"/>
              </a:rPr>
              <a:t>- ملاک: </a:t>
            </a:r>
            <a:r>
              <a:rPr lang="fa-IR" altLang="fa-IR" sz="2700" dirty="0">
                <a:solidFill>
                  <a:schemeClr val="bg1"/>
                </a:solidFill>
                <a:cs typeface="B Nazanin" panose="00000400000000000000" pitchFamily="2" charset="-78"/>
              </a:rPr>
              <a:t>معیارها و استانداردهای وقوع یادگیری در یادگیرنده را معین و مشخص می سازد و میزان کار موردنیاز که باید آموخته شود را معین می کند.</a:t>
            </a:r>
            <a:br>
              <a:rPr lang="fa-IR" altLang="fa-IR" sz="2700" dirty="0">
                <a:solidFill>
                  <a:schemeClr val="bg1"/>
                </a:solidFill>
                <a:cs typeface="B Nazanin" panose="00000400000000000000" pitchFamily="2" charset="-78"/>
              </a:rPr>
            </a:br>
            <a:r>
              <a:rPr lang="fa-IR" altLang="fa-IR" sz="2400" b="1" dirty="0">
                <a:solidFill>
                  <a:srgbClr val="FFFF00"/>
                </a:solidFill>
                <a:cs typeface="B Nazanin" panose="00000400000000000000" pitchFamily="2" charset="-78"/>
              </a:rPr>
              <a:t>- عملکرد:</a:t>
            </a:r>
            <a:r>
              <a:rPr lang="fa-IR" altLang="fa-IR" sz="2400" dirty="0">
                <a:solidFill>
                  <a:schemeClr val="bg1"/>
                </a:solidFill>
                <a:cs typeface="B Nazanin" panose="00000400000000000000" pitchFamily="2" charset="-78"/>
              </a:rPr>
              <a:t>  </a:t>
            </a:r>
            <a:r>
              <a:rPr lang="fa-IR" altLang="fa-IR" sz="2700" dirty="0">
                <a:solidFill>
                  <a:schemeClr val="bg1"/>
                </a:solidFill>
                <a:cs typeface="B Nazanin" panose="00000400000000000000" pitchFamily="2" charset="-78"/>
              </a:rPr>
              <a:t>رفتار قابل مشاهده ای که فراگیر باید از خود نشان دهد.</a:t>
            </a:r>
            <a:endParaRPr lang="en-US" altLang="fa-IR" sz="27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964077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14</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0" y="1808225"/>
            <a:ext cx="8856889" cy="1884833"/>
          </a:xfrm>
        </p:spPr>
        <p:txBody>
          <a:bodyPr>
            <a:noAutofit/>
          </a:bodyPr>
          <a:lstStyle/>
          <a:p>
            <a:pPr algn="ctr" defTabSz="342900" rtl="1">
              <a:spcBef>
                <a:spcPts val="0"/>
              </a:spcBef>
            </a:pPr>
            <a:r>
              <a:rPr lang="fa-IR" sz="6600" dirty="0">
                <a:solidFill>
                  <a:srgbClr val="FFFF00"/>
                </a:solidFill>
                <a:latin typeface="Calibri" panose="020F0502020204030204"/>
                <a:ea typeface="+mn-ea"/>
                <a:cs typeface="B Titr" panose="00000700000000000000" pitchFamily="2" charset="-78"/>
              </a:rPr>
              <a:t>اصول و مفاهيم ارتباط شناسی </a:t>
            </a:r>
            <a:br>
              <a:rPr lang="fa-IR" sz="6600" dirty="0">
                <a:solidFill>
                  <a:srgbClr val="FFFF00"/>
                </a:solidFill>
                <a:latin typeface="Calibri" panose="020F0502020204030204"/>
                <a:ea typeface="+mn-ea"/>
                <a:cs typeface="B Titr" panose="00000700000000000000" pitchFamily="2" charset="-78"/>
              </a:rPr>
            </a:br>
            <a:endParaRPr lang="fa-IR" sz="6600" dirty="0">
              <a:solidFill>
                <a:srgbClr val="FFFF00"/>
              </a:solidFill>
              <a:cs typeface="B Titr" panose="00000700000000000000" pitchFamily="2" charset="-78"/>
            </a:endParaRPr>
          </a:p>
        </p:txBody>
      </p:sp>
    </p:spTree>
    <p:extLst>
      <p:ext uri="{BB962C8B-B14F-4D97-AF65-F5344CB8AC3E}">
        <p14:creationId xmlns:p14="http://schemas.microsoft.com/office/powerpoint/2010/main" val="38187014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15</a:t>
            </a:fld>
            <a:endParaRPr lang="en-US" sz="900">
              <a:solidFill>
                <a:prstClr val="black">
                  <a:tint val="75000"/>
                </a:prstClr>
              </a:solidFill>
              <a:latin typeface="Calibri" panose="020F0502020204030204"/>
            </a:endParaRPr>
          </a:p>
        </p:txBody>
      </p:sp>
      <p:sp>
        <p:nvSpPr>
          <p:cNvPr id="6" name="Rectangle 2"/>
          <p:cNvSpPr txBox="1">
            <a:spLocks noChangeArrowheads="1"/>
          </p:cNvSpPr>
          <p:nvPr/>
        </p:nvSpPr>
        <p:spPr bwMode="auto">
          <a:xfrm>
            <a:off x="1371600" y="1391194"/>
            <a:ext cx="6172200" cy="2266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r" rtl="1"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7175" indent="-257175" algn="ctr" defTabSz="685800" eaLnBrk="1" hangingPunct="1">
              <a:buNone/>
              <a:defRPr/>
            </a:pPr>
            <a:r>
              <a:rPr lang="fa-IR" altLang="en-US" sz="2700" b="1" dirty="0">
                <a:solidFill>
                  <a:srgbClr val="FFFF00"/>
                </a:solidFill>
                <a:latin typeface="Comic Sans MS"/>
                <a:cs typeface="B Titr" panose="00000700000000000000" pitchFamily="2" charset="-78"/>
              </a:rPr>
              <a:t>ارتباط عبارت است از</a:t>
            </a:r>
          </a:p>
          <a:p>
            <a:pPr marL="257175" indent="-257175" algn="ctr" defTabSz="685800" eaLnBrk="1" hangingPunct="1">
              <a:buNone/>
              <a:defRPr/>
            </a:pPr>
            <a:r>
              <a:rPr lang="fa-IR" altLang="en-US" sz="2700" b="1" dirty="0">
                <a:solidFill>
                  <a:srgbClr val="FFFF00"/>
                </a:solidFill>
                <a:latin typeface="Comic Sans MS"/>
                <a:cs typeface="B Titr" panose="00000700000000000000" pitchFamily="2" charset="-78"/>
              </a:rPr>
              <a:t> انتقال واشتراک معاني، عقايد، تصاوير و انديشه ها</a:t>
            </a:r>
          </a:p>
          <a:p>
            <a:pPr marL="257175" indent="-257175" algn="ctr" defTabSz="685800" eaLnBrk="1" hangingPunct="1">
              <a:defRPr/>
            </a:pPr>
            <a:endParaRPr lang="fa-IR" altLang="en-US" sz="2700" b="1" dirty="0">
              <a:solidFill>
                <a:srgbClr val="006699"/>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006699"/>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006699"/>
              </a:solidFill>
              <a:latin typeface="Comic Sans MS"/>
              <a:cs typeface="B Titr" panose="00000700000000000000" pitchFamily="2" charset="-78"/>
            </a:endParaRPr>
          </a:p>
          <a:p>
            <a:pPr marL="257175" indent="-257175" defTabSz="685800" eaLnBrk="1" hangingPunct="1">
              <a:defRPr/>
            </a:pPr>
            <a:endParaRPr lang="en-US" altLang="en-US" sz="1500" b="1" dirty="0">
              <a:solidFill>
                <a:srgbClr val="FFFFFF"/>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FFFFFF"/>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006699"/>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006699"/>
              </a:solidFill>
              <a:latin typeface="Comic Sans MS"/>
              <a:cs typeface="B Titr" panose="00000700000000000000" pitchFamily="2" charset="-78"/>
            </a:endParaRPr>
          </a:p>
          <a:p>
            <a:pPr marL="257175" indent="-257175" defTabSz="685800" eaLnBrk="1" hangingPunct="1">
              <a:defRPr/>
            </a:pPr>
            <a:endParaRPr lang="fa-IR" altLang="en-US" sz="1500" b="1" dirty="0">
              <a:solidFill>
                <a:srgbClr val="006699"/>
              </a:solidFill>
              <a:latin typeface="Comic Sans MS"/>
              <a:cs typeface="B Titr" panose="00000700000000000000" pitchFamily="2" charset="-78"/>
            </a:endParaRPr>
          </a:p>
        </p:txBody>
      </p:sp>
    </p:spTree>
    <p:extLst>
      <p:ext uri="{BB962C8B-B14F-4D97-AF65-F5344CB8AC3E}">
        <p14:creationId xmlns:p14="http://schemas.microsoft.com/office/powerpoint/2010/main" val="2056136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16</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143555" y="1181673"/>
            <a:ext cx="8371795" cy="3585590"/>
          </a:xfrm>
        </p:spPr>
        <p:txBody>
          <a:bodyPr>
            <a:noAutofit/>
          </a:bodyPr>
          <a:lstStyle/>
          <a:p>
            <a:pPr marL="257175" indent="-257175" algn="ctr" rtl="1" fontAlgn="base">
              <a:lnSpc>
                <a:spcPct val="80000"/>
              </a:lnSpc>
              <a:spcAft>
                <a:spcPct val="0"/>
              </a:spcAft>
            </a:pPr>
            <a:r>
              <a:rPr lang="ar-SA" altLang="en-US" sz="24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گيرنده</a:t>
            </a:r>
            <a:r>
              <a:rPr lang="fa-IR" altLang="en-US" sz="24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t> پيام آن را با حواس خود دريافت کند</a:t>
            </a:r>
            <a:br>
              <a:rPr lang="fa-IR" altLang="en-US" sz="2400" dirty="0">
                <a:solidFill>
                  <a:srgbClr val="FFFF00"/>
                </a:solidFill>
                <a:latin typeface="Times New Roman" panose="02020603050405020304" pitchFamily="18" charset="0"/>
                <a:ea typeface="Times New Roman" panose="02020603050405020304" pitchFamily="18" charset="0"/>
                <a:cs typeface="B Zar" panose="00000400000000000000" pitchFamily="2" charset="-78"/>
              </a:rPr>
            </a:br>
            <a:r>
              <a:rPr lang="en-US" altLang="en-US" sz="2400" dirty="0">
                <a:solidFill>
                  <a:srgbClr val="FFFF00"/>
                </a:solidFill>
                <a:latin typeface="Comic Sans MS"/>
                <a:ea typeface="Times New Roman" panose="02020603050405020304" pitchFamily="18" charset="0"/>
                <a:cs typeface="B Zar" panose="00000400000000000000" pitchFamily="2" charset="-78"/>
              </a:rPr>
              <a:t>		</a:t>
            </a:r>
            <a:r>
              <a:rPr lang="fa-IR" altLang="en-US" sz="2400" dirty="0">
                <a:solidFill>
                  <a:srgbClr val="FFFF00"/>
                </a:solidFill>
                <a:latin typeface="Comic Sans MS"/>
                <a:ea typeface="Times New Roman" panose="02020603050405020304" pitchFamily="18" charset="0"/>
                <a:cs typeface="B Zar" panose="00000400000000000000" pitchFamily="2" charset="-78"/>
              </a:rPr>
              <a:t> </a:t>
            </a:r>
            <a:br>
              <a:rPr lang="fa-IR" altLang="en-US" sz="2400" dirty="0">
                <a:solidFill>
                  <a:srgbClr val="FFFF00"/>
                </a:solidFill>
                <a:latin typeface="Comic Sans MS"/>
                <a:ea typeface="Times New Roman" panose="02020603050405020304" pitchFamily="18" charset="0"/>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توجه</a:t>
            </a:r>
            <a:r>
              <a:rPr lang="fa-IR" altLang="en-US" sz="2400" dirty="0">
                <a:solidFill>
                  <a:srgbClr val="FFFF00"/>
                </a:solidFill>
                <a:latin typeface="Times New Roman" panose="02020603050405020304" pitchFamily="18" charset="0"/>
                <a:ea typeface="+mn-ea"/>
                <a:cs typeface="B Zar" panose="00000400000000000000" pitchFamily="2" charset="-78"/>
              </a:rPr>
              <a:t> او</a:t>
            </a:r>
            <a:r>
              <a:rPr lang="ar-SA" altLang="en-US" sz="2400" dirty="0">
                <a:solidFill>
                  <a:srgbClr val="FFFF00"/>
                </a:solidFill>
                <a:latin typeface="Times New Roman" panose="02020603050405020304" pitchFamily="18" charset="0"/>
                <a:ea typeface="+mn-ea"/>
                <a:cs typeface="B Zar" panose="00000400000000000000" pitchFamily="2" charset="-78"/>
              </a:rPr>
              <a:t> را جلب كند</a:t>
            </a:r>
            <a:r>
              <a:rPr lang="fa-IR" altLang="en-US" sz="2400" dirty="0">
                <a:solidFill>
                  <a:srgbClr val="FFFF00"/>
                </a:solidFill>
                <a:latin typeface="Times New Roman" panose="02020603050405020304" pitchFamily="18" charset="0"/>
                <a:ea typeface="+mn-ea"/>
                <a:cs typeface="B Zar" panose="00000400000000000000" pitchFamily="2" charset="-78"/>
              </a:rPr>
              <a:t/>
            </a:r>
            <a:br>
              <a:rPr lang="fa-IR" altLang="en-US" sz="2400" dirty="0">
                <a:solidFill>
                  <a:srgbClr val="FFFF00"/>
                </a:solidFill>
                <a:latin typeface="Times New Roman" panose="02020603050405020304" pitchFamily="18" charset="0"/>
                <a:ea typeface="+mn-ea"/>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
            </a:r>
            <a:br>
              <a:rPr lang="ar-SA" altLang="en-US" sz="2400" dirty="0">
                <a:solidFill>
                  <a:srgbClr val="FFFF00"/>
                </a:solidFill>
                <a:latin typeface="Times New Roman" panose="02020603050405020304" pitchFamily="18" charset="0"/>
                <a:ea typeface="+mn-ea"/>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پيام</a:t>
            </a:r>
            <a:r>
              <a:rPr lang="fa-IR" altLang="en-US" sz="2400" dirty="0">
                <a:solidFill>
                  <a:srgbClr val="FFFF00"/>
                </a:solidFill>
                <a:latin typeface="Times New Roman" panose="02020603050405020304" pitchFamily="18" charset="0"/>
                <a:ea typeface="+mn-ea"/>
                <a:cs typeface="B Zar" panose="00000400000000000000" pitchFamily="2" charset="-78"/>
              </a:rPr>
              <a:t> توسط او</a:t>
            </a:r>
            <a:r>
              <a:rPr lang="ar-SA" altLang="en-US" sz="2400" dirty="0">
                <a:solidFill>
                  <a:srgbClr val="FFFF00"/>
                </a:solidFill>
                <a:latin typeface="Times New Roman" panose="02020603050405020304" pitchFamily="18" charset="0"/>
                <a:ea typeface="+mn-ea"/>
                <a:cs typeface="B Zar" panose="00000400000000000000" pitchFamily="2" charset="-78"/>
              </a:rPr>
              <a:t> درك و فهميده شود</a:t>
            </a:r>
            <a:r>
              <a:rPr lang="fa-IR" altLang="en-US" sz="2400" dirty="0">
                <a:solidFill>
                  <a:srgbClr val="FFFF00"/>
                </a:solidFill>
                <a:latin typeface="Times New Roman" panose="02020603050405020304" pitchFamily="18" charset="0"/>
                <a:ea typeface="+mn-ea"/>
                <a:cs typeface="B Zar" panose="00000400000000000000" pitchFamily="2" charset="-78"/>
              </a:rPr>
              <a:t/>
            </a:r>
            <a:br>
              <a:rPr lang="fa-IR" altLang="en-US" sz="2400" dirty="0">
                <a:solidFill>
                  <a:srgbClr val="FFFF00"/>
                </a:solidFill>
                <a:latin typeface="Times New Roman" panose="02020603050405020304" pitchFamily="18" charset="0"/>
                <a:ea typeface="+mn-ea"/>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
            </a:r>
            <a:br>
              <a:rPr lang="ar-SA" altLang="en-US" sz="2400" dirty="0">
                <a:solidFill>
                  <a:srgbClr val="FFFF00"/>
                </a:solidFill>
                <a:latin typeface="Times New Roman" panose="02020603050405020304" pitchFamily="18" charset="0"/>
                <a:ea typeface="+mn-ea"/>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مورد قبول</a:t>
            </a:r>
            <a:r>
              <a:rPr lang="fa-IR" altLang="en-US" sz="2400" dirty="0">
                <a:solidFill>
                  <a:srgbClr val="FFFF00"/>
                </a:solidFill>
                <a:latin typeface="Times New Roman" panose="02020603050405020304" pitchFamily="18" charset="0"/>
                <a:ea typeface="+mn-ea"/>
                <a:cs typeface="B Zar" panose="00000400000000000000" pitchFamily="2" charset="-78"/>
              </a:rPr>
              <a:t> او</a:t>
            </a:r>
            <a:r>
              <a:rPr lang="ar-SA" altLang="en-US" sz="2400" dirty="0">
                <a:solidFill>
                  <a:srgbClr val="FFFF00"/>
                </a:solidFill>
                <a:latin typeface="Times New Roman" panose="02020603050405020304" pitchFamily="18" charset="0"/>
                <a:ea typeface="+mn-ea"/>
                <a:cs typeface="B Zar" panose="00000400000000000000" pitchFamily="2" charset="-78"/>
              </a:rPr>
              <a:t> قرار گيرد</a:t>
            </a:r>
            <a:r>
              <a:rPr lang="fa-IR" altLang="en-US" sz="2400" dirty="0">
                <a:solidFill>
                  <a:srgbClr val="FFFF00"/>
                </a:solidFill>
                <a:latin typeface="Times New Roman" panose="02020603050405020304" pitchFamily="18" charset="0"/>
                <a:ea typeface="+mn-ea"/>
                <a:cs typeface="B Zar" panose="00000400000000000000" pitchFamily="2" charset="-78"/>
              </a:rPr>
              <a:t/>
            </a:r>
            <a:br>
              <a:rPr lang="fa-IR" altLang="en-US" sz="2400" dirty="0">
                <a:solidFill>
                  <a:srgbClr val="FFFF00"/>
                </a:solidFill>
                <a:latin typeface="Times New Roman" panose="02020603050405020304" pitchFamily="18" charset="0"/>
                <a:ea typeface="+mn-ea"/>
                <a:cs typeface="B Zar" panose="00000400000000000000" pitchFamily="2" charset="-78"/>
              </a:rPr>
            </a:br>
            <a:r>
              <a:rPr lang="ar-SA" altLang="en-US" sz="2400" dirty="0">
                <a:solidFill>
                  <a:srgbClr val="FFFF00"/>
                </a:solidFill>
                <a:latin typeface="Times New Roman" panose="02020603050405020304" pitchFamily="18" charset="0"/>
                <a:ea typeface="+mn-ea"/>
                <a:cs typeface="B Zar" panose="00000400000000000000" pitchFamily="2" charset="-78"/>
              </a:rPr>
              <a:t>	</a:t>
            </a:r>
            <a:br>
              <a:rPr lang="ar-SA" altLang="en-US" sz="2400" dirty="0">
                <a:solidFill>
                  <a:srgbClr val="FFFF00"/>
                </a:solidFill>
                <a:latin typeface="Times New Roman" panose="02020603050405020304" pitchFamily="18" charset="0"/>
                <a:ea typeface="+mn-ea"/>
                <a:cs typeface="B Zar" panose="00000400000000000000" pitchFamily="2" charset="-78"/>
              </a:rPr>
            </a:br>
            <a:r>
              <a:rPr lang="fa-IR" altLang="en-US" sz="2400" dirty="0">
                <a:solidFill>
                  <a:srgbClr val="FFFF00"/>
                </a:solidFill>
                <a:latin typeface="Comic Sans MS"/>
                <a:ea typeface="+mn-ea"/>
                <a:cs typeface="B Zar" panose="00000400000000000000" pitchFamily="2" charset="-78"/>
              </a:rPr>
              <a:t>در او </a:t>
            </a:r>
            <a:r>
              <a:rPr lang="ar-SA" altLang="en-US" sz="2400" dirty="0">
                <a:solidFill>
                  <a:srgbClr val="FFFF00"/>
                </a:solidFill>
                <a:latin typeface="Times New Roman" panose="02020603050405020304" pitchFamily="18" charset="0"/>
                <a:ea typeface="+mn-ea"/>
                <a:cs typeface="B Zar" panose="00000400000000000000" pitchFamily="2" charset="-78"/>
              </a:rPr>
              <a:t>تغيير رفتار</a:t>
            </a:r>
            <a:r>
              <a:rPr lang="fa-IR" altLang="en-US" sz="2400" dirty="0">
                <a:solidFill>
                  <a:srgbClr val="FFFF00"/>
                </a:solidFill>
                <a:latin typeface="Times New Roman" panose="02020603050405020304" pitchFamily="18" charset="0"/>
                <a:ea typeface="+mn-ea"/>
                <a:cs typeface="B Zar" panose="00000400000000000000" pitchFamily="2" charset="-78"/>
              </a:rPr>
              <a:t>رخ دهد</a:t>
            </a:r>
            <a:endParaRPr lang="fa-IR" sz="2400" dirty="0">
              <a:solidFill>
                <a:srgbClr val="FFFF00"/>
              </a:solidFill>
              <a:cs typeface="B Titr" panose="00000700000000000000" pitchFamily="2" charset="-78"/>
            </a:endParaRPr>
          </a:p>
        </p:txBody>
      </p:sp>
      <p:sp>
        <p:nvSpPr>
          <p:cNvPr id="3" name="Rectangle 2"/>
          <p:cNvSpPr/>
          <p:nvPr/>
        </p:nvSpPr>
        <p:spPr>
          <a:xfrm>
            <a:off x="3649983" y="650758"/>
            <a:ext cx="2044149" cy="553998"/>
          </a:xfrm>
          <a:prstGeom prst="rect">
            <a:avLst/>
          </a:prstGeom>
        </p:spPr>
        <p:txBody>
          <a:bodyPr wrap="none">
            <a:spAutoFit/>
          </a:bodyPr>
          <a:lstStyle/>
          <a:p>
            <a:pPr defTabSz="685800">
              <a:defRPr/>
            </a:pPr>
            <a:r>
              <a:rPr lang="ar-SA" altLang="en-US" sz="3000" b="1" kern="0" dirty="0">
                <a:solidFill>
                  <a:srgbClr val="FFFF00"/>
                </a:solidFill>
                <a:latin typeface="Times New Roman" panose="02020603050405020304" pitchFamily="18" charset="0"/>
                <a:ea typeface="Times New Roman" panose="02020603050405020304" pitchFamily="18" charset="0"/>
                <a:cs typeface="B Titr" panose="00000700000000000000" pitchFamily="2" charset="-78"/>
              </a:rPr>
              <a:t>مراحل ارتباط</a:t>
            </a:r>
            <a:endParaRPr lang="en-US" sz="1350" kern="0" dirty="0">
              <a:solidFill>
                <a:srgbClr val="FFFF00"/>
              </a:solidFill>
            </a:endParaRPr>
          </a:p>
        </p:txBody>
      </p:sp>
    </p:spTree>
    <p:extLst>
      <p:ext uri="{BB962C8B-B14F-4D97-AF65-F5344CB8AC3E}">
        <p14:creationId xmlns:p14="http://schemas.microsoft.com/office/powerpoint/2010/main" val="552611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17</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628650" y="1181673"/>
            <a:ext cx="7886700" cy="3462173"/>
          </a:xfrm>
        </p:spPr>
        <p:txBody>
          <a:bodyPr>
            <a:noAutofit/>
          </a:bodyPr>
          <a:lstStyle/>
          <a:p>
            <a:pPr marL="257175" indent="-257175" algn="r" rtl="1" fontAlgn="base">
              <a:spcBef>
                <a:spcPct val="20000"/>
              </a:spcBef>
              <a:spcAft>
                <a:spcPct val="0"/>
              </a:spcAft>
            </a:pPr>
            <a:r>
              <a:rPr lang="ar-SA" altLang="en-US" sz="2400" dirty="0">
                <a:solidFill>
                  <a:srgbClr val="FFFF00"/>
                </a:solidFill>
                <a:latin typeface="Comic Sans MS"/>
                <a:ea typeface="+mn-ea"/>
                <a:cs typeface="B Zar" panose="00000400000000000000" pitchFamily="2" charset="-78"/>
              </a:rPr>
              <a:t>ارتباط نمي تواند مؤثر باشد مگر اين كه</a:t>
            </a:r>
            <a:r>
              <a:rPr lang="fa-IR" altLang="en-US" sz="2400" dirty="0">
                <a:solidFill>
                  <a:srgbClr val="FFFF00"/>
                </a:solidFill>
                <a:latin typeface="Comic Sans MS"/>
                <a:ea typeface="+mn-ea"/>
                <a:cs typeface="B Zar" panose="00000400000000000000" pitchFamily="2" charset="-78"/>
              </a:rPr>
              <a:t> توسط</a:t>
            </a:r>
            <a:r>
              <a:rPr lang="ar-SA" altLang="en-US" sz="2400" dirty="0">
                <a:solidFill>
                  <a:srgbClr val="FFFF00"/>
                </a:solidFill>
                <a:latin typeface="Comic Sans MS"/>
                <a:ea typeface="+mn-ea"/>
                <a:cs typeface="B Zar" panose="00000400000000000000" pitchFamily="2" charset="-78"/>
              </a:rPr>
              <a:t> گروه مخاطب شنيده و يا ديده شود. </a:t>
            </a:r>
            <a:r>
              <a:rPr lang="fa-IR" altLang="en-US" sz="2400" dirty="0">
                <a:solidFill>
                  <a:srgbClr val="FFFF00"/>
                </a:solidFill>
                <a:latin typeface="Comic Sans MS"/>
                <a:ea typeface="+mn-ea"/>
                <a:cs typeface="B Zar" panose="00000400000000000000" pitchFamily="2" charset="-78"/>
              </a:rPr>
              <a:t/>
            </a:r>
            <a:br>
              <a:rPr lang="fa-IR" altLang="en-US" sz="2400" dirty="0">
                <a:solidFill>
                  <a:srgbClr val="FFFF00"/>
                </a:solidFill>
                <a:latin typeface="Comic Sans MS"/>
                <a:ea typeface="+mn-ea"/>
                <a:cs typeface="B Zar" panose="00000400000000000000" pitchFamily="2" charset="-78"/>
              </a:rPr>
            </a:br>
            <a:r>
              <a:rPr lang="ar-SA" altLang="en-US" sz="2400" dirty="0">
                <a:solidFill>
                  <a:srgbClr val="FFFF00"/>
                </a:solidFill>
                <a:latin typeface="Comic Sans MS"/>
                <a:ea typeface="+mn-ea"/>
                <a:cs typeface="B Zar" panose="00000400000000000000" pitchFamily="2" charset="-78"/>
              </a:rPr>
              <a:t>بسياري از برنامه ها</a:t>
            </a:r>
            <a:r>
              <a:rPr lang="fa-IR" altLang="en-US" sz="2400" dirty="0">
                <a:solidFill>
                  <a:srgbClr val="FFFF00"/>
                </a:solidFill>
                <a:latin typeface="Comic Sans MS"/>
                <a:ea typeface="+mn-ea"/>
                <a:cs typeface="B Zar" panose="00000400000000000000" pitchFamily="2" charset="-78"/>
              </a:rPr>
              <a:t>ي ارتباطي</a:t>
            </a:r>
            <a:r>
              <a:rPr lang="ar-SA" altLang="en-US" sz="2400" dirty="0">
                <a:solidFill>
                  <a:srgbClr val="FFFF00"/>
                </a:solidFill>
                <a:latin typeface="Comic Sans MS"/>
                <a:ea typeface="+mn-ea"/>
                <a:cs typeface="B Zar" panose="00000400000000000000" pitchFamily="2" charset="-78"/>
              </a:rPr>
              <a:t> در </a:t>
            </a:r>
            <a:r>
              <a:rPr lang="fa-IR" altLang="en-US" sz="2400" dirty="0">
                <a:solidFill>
                  <a:srgbClr val="FFFF00"/>
                </a:solidFill>
                <a:latin typeface="Comic Sans MS"/>
                <a:ea typeface="+mn-ea"/>
                <a:cs typeface="B Zar" panose="00000400000000000000" pitchFamily="2" charset="-78"/>
              </a:rPr>
              <a:t>همي</a:t>
            </a:r>
            <a:r>
              <a:rPr lang="ar-SA" altLang="en-US" sz="2400" dirty="0">
                <a:solidFill>
                  <a:srgbClr val="FFFF00"/>
                </a:solidFill>
                <a:latin typeface="Comic Sans MS"/>
                <a:ea typeface="+mn-ea"/>
                <a:cs typeface="B Zar" panose="00000400000000000000" pitchFamily="2" charset="-78"/>
              </a:rPr>
              <a:t>ن مرحله</a:t>
            </a:r>
            <a:r>
              <a:rPr lang="fa-IR" altLang="en-US" sz="2400" dirty="0">
                <a:solidFill>
                  <a:srgbClr val="FFFF00"/>
                </a:solidFill>
                <a:latin typeface="Comic Sans MS"/>
                <a:ea typeface="+mn-ea"/>
                <a:cs typeface="B Zar" panose="00000400000000000000" pitchFamily="2" charset="-78"/>
              </a:rPr>
              <a:t> به ظاهر </a:t>
            </a:r>
            <a:r>
              <a:rPr lang="ar-SA" altLang="en-US" sz="2400" dirty="0">
                <a:solidFill>
                  <a:srgbClr val="FFFF00"/>
                </a:solidFill>
                <a:latin typeface="Comic Sans MS"/>
                <a:ea typeface="+mn-ea"/>
                <a:cs typeface="B Zar" panose="00000400000000000000" pitchFamily="2" charset="-78"/>
              </a:rPr>
              <a:t>ساده دچار شكست مي شوند. </a:t>
            </a:r>
            <a:r>
              <a:rPr lang="fa-IR" altLang="en-US" sz="2400" dirty="0">
                <a:solidFill>
                  <a:srgbClr val="FFFF00"/>
                </a:solidFill>
                <a:latin typeface="Comic Sans MS"/>
                <a:ea typeface="+mn-ea"/>
                <a:cs typeface="B Zar" panose="00000400000000000000" pitchFamily="2" charset="-78"/>
              </a:rPr>
              <a:t/>
            </a:r>
            <a:br>
              <a:rPr lang="fa-IR" altLang="en-US" sz="2400" dirty="0">
                <a:solidFill>
                  <a:srgbClr val="FFFF00"/>
                </a:solidFill>
                <a:latin typeface="Comic Sans MS"/>
                <a:ea typeface="+mn-ea"/>
                <a:cs typeface="B Zar" panose="00000400000000000000" pitchFamily="2" charset="-78"/>
              </a:rPr>
            </a:br>
            <a:r>
              <a:rPr lang="fa-IR" altLang="en-US" sz="2400" dirty="0">
                <a:solidFill>
                  <a:srgbClr val="FFFF00"/>
                </a:solidFill>
                <a:latin typeface="Comic Sans MS"/>
                <a:ea typeface="+mn-ea"/>
                <a:cs typeface="B Zar" panose="00000400000000000000" pitchFamily="2" charset="-78"/>
              </a:rPr>
              <a:t>موفقيت در اين مرحله </a:t>
            </a:r>
            <a:r>
              <a:rPr lang="ar-SA" altLang="en-US" sz="2400" dirty="0">
                <a:solidFill>
                  <a:srgbClr val="FFFF00"/>
                </a:solidFill>
                <a:latin typeface="Comic Sans MS"/>
                <a:ea typeface="+mn-ea"/>
                <a:cs typeface="B Zar" panose="00000400000000000000" pitchFamily="2" charset="-78"/>
              </a:rPr>
              <a:t>مستلزم مطالعه </a:t>
            </a:r>
            <a:r>
              <a:rPr lang="ar-SA" altLang="en-US" sz="2400" b="1" dirty="0">
                <a:solidFill>
                  <a:srgbClr val="FFFF00"/>
                </a:solidFill>
                <a:latin typeface="Comic Sans MS"/>
                <a:ea typeface="+mn-ea"/>
                <a:cs typeface="B Zar" panose="00000400000000000000" pitchFamily="2" charset="-78"/>
              </a:rPr>
              <a:t>گروه مخاطب</a:t>
            </a:r>
            <a:r>
              <a:rPr lang="ar-SA" altLang="en-US" sz="2400" dirty="0">
                <a:solidFill>
                  <a:srgbClr val="FFFF00"/>
                </a:solidFill>
                <a:latin typeface="Comic Sans MS"/>
                <a:ea typeface="+mn-ea"/>
                <a:cs typeface="B Zar" panose="00000400000000000000" pitchFamily="2" charset="-78"/>
              </a:rPr>
              <a:t> براي درك عادات شنيداري و خواندني آنان </a:t>
            </a:r>
            <a:r>
              <a:rPr lang="fa-IR" altLang="en-US" sz="2400" dirty="0">
                <a:solidFill>
                  <a:srgbClr val="FFFF00"/>
                </a:solidFill>
                <a:latin typeface="Comic Sans MS"/>
                <a:ea typeface="+mn-ea"/>
                <a:cs typeface="B Zar" panose="00000400000000000000" pitchFamily="2" charset="-78"/>
              </a:rPr>
              <a:t>است</a:t>
            </a:r>
            <a:r>
              <a:rPr lang="ar-SA" altLang="en-US" sz="2400" dirty="0">
                <a:solidFill>
                  <a:srgbClr val="FFFF00"/>
                </a:solidFill>
                <a:latin typeface="Comic Sans MS"/>
                <a:ea typeface="+mn-ea"/>
                <a:cs typeface="B Zar" panose="00000400000000000000" pitchFamily="2" charset="-78"/>
              </a:rPr>
              <a:t> .</a:t>
            </a:r>
            <a:r>
              <a:rPr lang="en-US" altLang="en-US" sz="2400" dirty="0">
                <a:solidFill>
                  <a:srgbClr val="FFFFFF"/>
                </a:solidFill>
                <a:latin typeface="Comic Sans MS"/>
                <a:ea typeface="+mn-ea"/>
                <a:cs typeface="B Zar" panose="00000400000000000000" pitchFamily="2" charset="-78"/>
              </a:rPr>
              <a:t/>
            </a:r>
            <a:br>
              <a:rPr lang="en-US" altLang="en-US" sz="2400" dirty="0">
                <a:solidFill>
                  <a:srgbClr val="FFFFFF"/>
                </a:solidFill>
                <a:latin typeface="Comic Sans MS"/>
                <a:ea typeface="+mn-ea"/>
                <a:cs typeface="B Zar"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2523242" y="838965"/>
            <a:ext cx="4152099" cy="461665"/>
          </a:xfrm>
          <a:prstGeom prst="rect">
            <a:avLst/>
          </a:prstGeom>
        </p:spPr>
        <p:txBody>
          <a:bodyPr wrap="none">
            <a:spAutoFit/>
          </a:bodyPr>
          <a:lstStyle/>
          <a:p>
            <a:pPr defTabSz="685800">
              <a:defRPr/>
            </a:pPr>
            <a:r>
              <a:rPr lang="ar-SA" altLang="en-US" sz="2400" b="1" kern="0" dirty="0">
                <a:solidFill>
                  <a:srgbClr val="FFFF00"/>
                </a:solidFill>
                <a:latin typeface="Comic Sans MS"/>
                <a:ea typeface="+mj-ea"/>
                <a:cs typeface="B Titr" panose="00000700000000000000" pitchFamily="2" charset="-78"/>
              </a:rPr>
              <a:t>مرحله </a:t>
            </a:r>
            <a:r>
              <a:rPr lang="fa-IR" altLang="en-US" sz="2400" b="1" kern="0" dirty="0">
                <a:solidFill>
                  <a:srgbClr val="FFFF00"/>
                </a:solidFill>
                <a:latin typeface="Comic Sans MS"/>
                <a:ea typeface="+mj-ea"/>
                <a:cs typeface="B Titr" panose="00000700000000000000" pitchFamily="2" charset="-78"/>
              </a:rPr>
              <a:t>(</a:t>
            </a:r>
            <a:r>
              <a:rPr lang="ar-SA" altLang="en-US" sz="2400" b="1" kern="0" dirty="0">
                <a:solidFill>
                  <a:srgbClr val="FFFF00"/>
                </a:solidFill>
                <a:latin typeface="Comic Sans MS"/>
                <a:ea typeface="+mj-ea"/>
                <a:cs typeface="B Titr" panose="00000700000000000000" pitchFamily="2" charset="-78"/>
              </a:rPr>
              <a:t>1</a:t>
            </a:r>
            <a:r>
              <a:rPr lang="fa-IR" altLang="en-US" sz="2400" b="1" kern="0" dirty="0">
                <a:solidFill>
                  <a:srgbClr val="FFFF00"/>
                </a:solidFill>
                <a:latin typeface="Comic Sans MS"/>
                <a:ea typeface="+mj-ea"/>
                <a:cs typeface="B Titr" panose="00000700000000000000" pitchFamily="2" charset="-78"/>
              </a:rPr>
              <a:t>):</a:t>
            </a:r>
            <a:r>
              <a:rPr lang="ar-SA" altLang="en-US" sz="2400" b="1" kern="0" dirty="0">
                <a:solidFill>
                  <a:srgbClr val="FFFF00"/>
                </a:solidFill>
                <a:latin typeface="Comic Sans MS"/>
                <a:ea typeface="+mj-ea"/>
                <a:cs typeface="B Titr" panose="00000700000000000000" pitchFamily="2" charset="-78"/>
              </a:rPr>
              <a:t> دسترسي به گروه مخاطب</a:t>
            </a:r>
            <a:endParaRPr lang="en-US" sz="1350" kern="0" dirty="0">
              <a:solidFill>
                <a:srgbClr val="FFFF00"/>
              </a:solidFill>
            </a:endParaRPr>
          </a:p>
        </p:txBody>
      </p:sp>
    </p:spTree>
    <p:extLst>
      <p:ext uri="{BB962C8B-B14F-4D97-AF65-F5344CB8AC3E}">
        <p14:creationId xmlns:p14="http://schemas.microsoft.com/office/powerpoint/2010/main" val="40201867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18</a:t>
            </a:fld>
            <a:endParaRPr lang="en-US" sz="900">
              <a:solidFill>
                <a:prstClr val="black">
                  <a:tint val="75000"/>
                </a:prstClr>
              </a:solidFill>
              <a:latin typeface="Calibri" panose="020F0502020204030204"/>
            </a:endParaRPr>
          </a:p>
        </p:txBody>
      </p:sp>
      <p:sp>
        <p:nvSpPr>
          <p:cNvPr id="4" name="Rectangle 3"/>
          <p:cNvSpPr txBox="1">
            <a:spLocks noChangeArrowheads="1"/>
          </p:cNvSpPr>
          <p:nvPr/>
        </p:nvSpPr>
        <p:spPr bwMode="auto">
          <a:xfrm>
            <a:off x="448965" y="1372791"/>
            <a:ext cx="7787955"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r" rtl="1"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ar-SA" altLang="en-US" sz="2400" dirty="0">
                <a:solidFill>
                  <a:srgbClr val="FFFF00"/>
                </a:solidFill>
                <a:cs typeface="B Zar" panose="00000400000000000000" pitchFamily="2" charset="-78"/>
              </a:rPr>
              <a:t>به محض آنكه توجه فرد به پيام جلب شود ،  سعي مي كند</a:t>
            </a:r>
            <a:r>
              <a:rPr lang="fa-IR" altLang="en-US" sz="2400" dirty="0">
                <a:solidFill>
                  <a:srgbClr val="FFFF00"/>
                </a:solidFill>
                <a:cs typeface="B Zar" panose="00000400000000000000" pitchFamily="2" charset="-78"/>
              </a:rPr>
              <a:t> تا آن را</a:t>
            </a:r>
            <a:r>
              <a:rPr lang="ar-SA" altLang="en-US" sz="2400" dirty="0">
                <a:solidFill>
                  <a:srgbClr val="FFFF00"/>
                </a:solidFill>
                <a:cs typeface="B Zar" panose="00000400000000000000" pitchFamily="2" charset="-78"/>
              </a:rPr>
              <a:t> </a:t>
            </a:r>
            <a:r>
              <a:rPr lang="ar-SA" altLang="en-US" sz="2400" b="1" dirty="0">
                <a:solidFill>
                  <a:srgbClr val="FFFF00"/>
                </a:solidFill>
                <a:cs typeface="B Zar" panose="00000400000000000000" pitchFamily="2" charset="-78"/>
              </a:rPr>
              <a:t>درك</a:t>
            </a:r>
            <a:r>
              <a:rPr lang="fa-IR" altLang="en-US" sz="2400" dirty="0">
                <a:solidFill>
                  <a:srgbClr val="FFFF00"/>
                </a:solidFill>
                <a:cs typeface="B Zar" panose="00000400000000000000" pitchFamily="2" charset="-78"/>
              </a:rPr>
              <a:t> نمايد</a:t>
            </a:r>
            <a:r>
              <a:rPr lang="ar-SA" altLang="en-US" sz="2400" dirty="0">
                <a:solidFill>
                  <a:srgbClr val="FFFF00"/>
                </a:solidFill>
                <a:cs typeface="B Zar" panose="00000400000000000000" pitchFamily="2" charset="-78"/>
              </a:rPr>
              <a:t> .</a:t>
            </a:r>
            <a:endParaRPr lang="en-US" altLang="en-US" sz="2400" dirty="0">
              <a:solidFill>
                <a:srgbClr val="FFFF00"/>
              </a:solidFill>
              <a:cs typeface="B Zar" panose="00000400000000000000" pitchFamily="2" charset="-78"/>
            </a:endParaRPr>
          </a:p>
          <a:p>
            <a:pPr eaLnBrk="1" hangingPunct="1"/>
            <a:r>
              <a:rPr lang="ar-SA" altLang="en-US" sz="2400" dirty="0">
                <a:solidFill>
                  <a:srgbClr val="FFFF00"/>
                </a:solidFill>
                <a:cs typeface="B Zar" panose="00000400000000000000" pitchFamily="2" charset="-78"/>
              </a:rPr>
              <a:t> درك، روندي كاملاً ذهني است ( دو نفر ممكن است يك پيام راديويي يكسان را بشنوند و پيام آن را كاملاً  متفاوت از آنچه كه فرستنده قصد داشته ،فهميده و درك كنند ) . </a:t>
            </a:r>
            <a:endParaRPr lang="en-US" altLang="en-US" sz="2400" dirty="0">
              <a:solidFill>
                <a:srgbClr val="FFFF00"/>
              </a:solidFill>
              <a:cs typeface="B Zar" panose="00000400000000000000" pitchFamily="2" charset="-78"/>
            </a:endParaRPr>
          </a:p>
          <a:p>
            <a:pPr eaLnBrk="1" hangingPunct="1"/>
            <a:r>
              <a:rPr lang="ar-SA" altLang="en-US" sz="2400" dirty="0">
                <a:solidFill>
                  <a:srgbClr val="FFFF00"/>
                </a:solidFill>
                <a:cs typeface="B Zar" panose="00000400000000000000" pitchFamily="2" charset="-78"/>
              </a:rPr>
              <a:t>استفاده </a:t>
            </a:r>
            <a:r>
              <a:rPr lang="fa-IR" altLang="en-US" sz="2400" dirty="0">
                <a:solidFill>
                  <a:srgbClr val="FFFF00"/>
                </a:solidFill>
                <a:cs typeface="B Zar" panose="00000400000000000000" pitchFamily="2" charset="-78"/>
              </a:rPr>
              <a:t>از </a:t>
            </a:r>
            <a:r>
              <a:rPr lang="ar-SA" altLang="en-US" sz="2400" dirty="0">
                <a:solidFill>
                  <a:srgbClr val="FFFF00"/>
                </a:solidFill>
                <a:cs typeface="B Zar" panose="00000400000000000000" pitchFamily="2" charset="-78"/>
              </a:rPr>
              <a:t>زبان پيچيده </a:t>
            </a:r>
            <a:r>
              <a:rPr lang="fa-IR" altLang="en-US" sz="2400" dirty="0">
                <a:solidFill>
                  <a:srgbClr val="FFFF00"/>
                </a:solidFill>
                <a:cs typeface="B Zar" panose="00000400000000000000" pitchFamily="2" charset="-78"/>
              </a:rPr>
              <a:t>و</a:t>
            </a:r>
            <a:r>
              <a:rPr lang="ar-SA" altLang="en-US" sz="2400" dirty="0">
                <a:solidFill>
                  <a:srgbClr val="FFFF00"/>
                </a:solidFill>
                <a:cs typeface="B Zar" panose="00000400000000000000" pitchFamily="2" charset="-78"/>
              </a:rPr>
              <a:t>كلمات ناآشنا و</a:t>
            </a:r>
            <a:r>
              <a:rPr lang="fa-IR" altLang="en-US" sz="2400" dirty="0">
                <a:solidFill>
                  <a:srgbClr val="FFFF00"/>
                </a:solidFill>
                <a:cs typeface="B Zar" panose="00000400000000000000" pitchFamily="2" charset="-78"/>
              </a:rPr>
              <a:t> فنی،</a:t>
            </a:r>
            <a:r>
              <a:rPr lang="ar-SA" altLang="en-US" sz="2400" dirty="0">
                <a:solidFill>
                  <a:srgbClr val="FFFF00"/>
                </a:solidFill>
                <a:cs typeface="B Zar" panose="00000400000000000000" pitchFamily="2" charset="-78"/>
              </a:rPr>
              <a:t> تصاوير حاوي جداول پيچيده و جزئيات غيرجذاب</a:t>
            </a:r>
            <a:r>
              <a:rPr lang="fa-IR" altLang="en-US" sz="2400" dirty="0">
                <a:solidFill>
                  <a:srgbClr val="FFFF00"/>
                </a:solidFill>
                <a:cs typeface="B Zar" panose="00000400000000000000" pitchFamily="2" charset="-78"/>
              </a:rPr>
              <a:t>،</a:t>
            </a:r>
            <a:r>
              <a:rPr lang="ar-SA" altLang="en-US" sz="2400" dirty="0">
                <a:solidFill>
                  <a:srgbClr val="FFFF00"/>
                </a:solidFill>
                <a:cs typeface="B Zar" panose="00000400000000000000" pitchFamily="2" charset="-78"/>
              </a:rPr>
              <a:t> عرضه اطلاعات </a:t>
            </a:r>
            <a:r>
              <a:rPr lang="fa-IR" altLang="en-US" sz="2400" dirty="0">
                <a:solidFill>
                  <a:srgbClr val="FFFF00"/>
                </a:solidFill>
                <a:cs typeface="B Zar" panose="00000400000000000000" pitchFamily="2" charset="-78"/>
              </a:rPr>
              <a:t>زيادی که</a:t>
            </a:r>
            <a:r>
              <a:rPr lang="ar-SA" altLang="en-US" sz="2400" dirty="0">
                <a:solidFill>
                  <a:srgbClr val="FFFF00"/>
                </a:solidFill>
                <a:cs typeface="B Zar" panose="00000400000000000000" pitchFamily="2" charset="-78"/>
              </a:rPr>
              <a:t> م</a:t>
            </a:r>
            <a:r>
              <a:rPr lang="fa-IR" altLang="en-US" sz="2400" dirty="0">
                <a:solidFill>
                  <a:srgbClr val="FFFF00"/>
                </a:solidFill>
                <a:cs typeface="B Zar" panose="00000400000000000000" pitchFamily="2" charset="-78"/>
              </a:rPr>
              <a:t>خاطب قادر به </a:t>
            </a:r>
            <a:r>
              <a:rPr lang="ar-SA" altLang="en-US" sz="2400" dirty="0">
                <a:solidFill>
                  <a:srgbClr val="FFFF00"/>
                </a:solidFill>
                <a:cs typeface="B Zar" panose="00000400000000000000" pitchFamily="2" charset="-78"/>
              </a:rPr>
              <a:t>جذب </a:t>
            </a:r>
            <a:r>
              <a:rPr lang="fa-IR" altLang="en-US" sz="2400" dirty="0">
                <a:solidFill>
                  <a:srgbClr val="FFFF00"/>
                </a:solidFill>
                <a:cs typeface="B Zar" panose="00000400000000000000" pitchFamily="2" charset="-78"/>
              </a:rPr>
              <a:t>آن نباشد: اشكال در درك يا </a:t>
            </a:r>
            <a:r>
              <a:rPr lang="ar-SA" altLang="en-US" sz="2400" b="1" dirty="0">
                <a:solidFill>
                  <a:srgbClr val="FFFF00"/>
                </a:solidFill>
                <a:cs typeface="B Zar" panose="00000400000000000000" pitchFamily="2" charset="-78"/>
              </a:rPr>
              <a:t>سوء تفاهم</a:t>
            </a:r>
            <a:r>
              <a:rPr lang="ar-SA" altLang="en-US" sz="2400" dirty="0">
                <a:solidFill>
                  <a:srgbClr val="FFFF00"/>
                </a:solidFill>
                <a:cs typeface="B Zar" panose="00000400000000000000" pitchFamily="2" charset="-78"/>
              </a:rPr>
              <a:t> </a:t>
            </a:r>
            <a:endParaRPr lang="en-US" altLang="en-US" sz="2400" dirty="0">
              <a:solidFill>
                <a:srgbClr val="FFFF00"/>
              </a:solidFill>
              <a:cs typeface="B Zar" panose="00000400000000000000" pitchFamily="2" charset="-78"/>
            </a:endParaRPr>
          </a:p>
        </p:txBody>
      </p:sp>
      <p:sp>
        <p:nvSpPr>
          <p:cNvPr id="3" name="Rectangle 2"/>
          <p:cNvSpPr/>
          <p:nvPr/>
        </p:nvSpPr>
        <p:spPr>
          <a:xfrm>
            <a:off x="2673019" y="521867"/>
            <a:ext cx="3825086" cy="600164"/>
          </a:xfrm>
          <a:prstGeom prst="rect">
            <a:avLst/>
          </a:prstGeom>
        </p:spPr>
        <p:txBody>
          <a:bodyPr wrap="none">
            <a:spAutoFit/>
          </a:bodyPr>
          <a:lstStyle/>
          <a:p>
            <a:pPr defTabSz="685800">
              <a:defRPr/>
            </a:pPr>
            <a:r>
              <a:rPr lang="ar-SA" altLang="en-US" sz="3300" b="1" kern="0" dirty="0">
                <a:solidFill>
                  <a:srgbClr val="FFFF00"/>
                </a:solidFill>
                <a:latin typeface="Comic Sans MS"/>
                <a:ea typeface="+mj-ea"/>
                <a:cs typeface="B Lotus" panose="00000400000000000000" pitchFamily="2" charset="-78"/>
              </a:rPr>
              <a:t>مرحله</a:t>
            </a:r>
            <a:r>
              <a:rPr lang="fa-IR" altLang="en-US" sz="3300" b="1" kern="0" dirty="0">
                <a:solidFill>
                  <a:srgbClr val="FFFF00"/>
                </a:solidFill>
                <a:latin typeface="Comic Sans MS"/>
                <a:ea typeface="+mj-ea"/>
                <a:cs typeface="B Lotus" panose="00000400000000000000" pitchFamily="2" charset="-78"/>
              </a:rPr>
              <a:t>(3):</a:t>
            </a:r>
            <a:r>
              <a:rPr lang="ar-SA" altLang="en-US" sz="3300" b="1" kern="0" dirty="0">
                <a:solidFill>
                  <a:srgbClr val="FFFF00"/>
                </a:solidFill>
                <a:latin typeface="Comic Sans MS"/>
                <a:ea typeface="+mj-ea"/>
                <a:cs typeface="B Lotus" panose="00000400000000000000" pitchFamily="2" charset="-78"/>
              </a:rPr>
              <a:t> فهم</a:t>
            </a:r>
            <a:r>
              <a:rPr lang="fa-IR" altLang="en-US" sz="3300" b="1" kern="0" dirty="0">
                <a:solidFill>
                  <a:srgbClr val="FFFF00"/>
                </a:solidFill>
                <a:latin typeface="Comic Sans MS"/>
                <a:ea typeface="+mj-ea"/>
                <a:cs typeface="B Lotus" panose="00000400000000000000" pitchFamily="2" charset="-78"/>
              </a:rPr>
              <a:t> يا</a:t>
            </a:r>
            <a:r>
              <a:rPr lang="ar-SA" altLang="en-US" sz="3300" b="1" kern="0" dirty="0">
                <a:solidFill>
                  <a:srgbClr val="FFFF00"/>
                </a:solidFill>
                <a:latin typeface="Comic Sans MS"/>
                <a:ea typeface="+mj-ea"/>
                <a:cs typeface="B Lotus" panose="00000400000000000000" pitchFamily="2" charset="-78"/>
              </a:rPr>
              <a:t> درك پيام</a:t>
            </a:r>
            <a:endParaRPr lang="en-US" sz="1350" kern="0" dirty="0">
              <a:solidFill>
                <a:srgbClr val="FFFF00"/>
              </a:solidFill>
            </a:endParaRPr>
          </a:p>
        </p:txBody>
      </p:sp>
    </p:spTree>
    <p:extLst>
      <p:ext uri="{BB962C8B-B14F-4D97-AF65-F5344CB8AC3E}">
        <p14:creationId xmlns:p14="http://schemas.microsoft.com/office/powerpoint/2010/main" val="1794289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19</a:t>
            </a:fld>
            <a:endParaRPr lang="en-US" sz="900">
              <a:solidFill>
                <a:prstClr val="black">
                  <a:tint val="75000"/>
                </a:prstClr>
              </a:solidFill>
              <a:latin typeface="Calibri" panose="020F0502020204030204"/>
            </a:endParaRPr>
          </a:p>
        </p:txBody>
      </p:sp>
      <p:sp>
        <p:nvSpPr>
          <p:cNvPr id="4" name="Rectangle 3"/>
          <p:cNvSpPr txBox="1">
            <a:spLocks noChangeArrowheads="1"/>
          </p:cNvSpPr>
          <p:nvPr/>
        </p:nvSpPr>
        <p:spPr bwMode="auto">
          <a:xfrm>
            <a:off x="448965" y="1400992"/>
            <a:ext cx="8237835" cy="295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r" rtl="1"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ar-SA" altLang="en-US" sz="2400" dirty="0">
                <a:solidFill>
                  <a:srgbClr val="FFFF00"/>
                </a:solidFill>
                <a:cs typeface="B Zar" panose="00000400000000000000" pitchFamily="2" charset="-78"/>
              </a:rPr>
              <a:t>يك </a:t>
            </a:r>
            <a:r>
              <a:rPr lang="fa-IR" altLang="en-US" sz="2400" dirty="0">
                <a:solidFill>
                  <a:srgbClr val="FFFF00"/>
                </a:solidFill>
                <a:cs typeface="B Zar" panose="00000400000000000000" pitchFamily="2" charset="-78"/>
              </a:rPr>
              <a:t>پيام </a:t>
            </a:r>
            <a:r>
              <a:rPr lang="ar-SA" altLang="en-US" sz="2400" dirty="0">
                <a:solidFill>
                  <a:srgbClr val="FFFF00"/>
                </a:solidFill>
                <a:cs typeface="B Zar" panose="00000400000000000000" pitchFamily="2" charset="-78"/>
              </a:rPr>
              <a:t>ارتباط</a:t>
            </a:r>
            <a:r>
              <a:rPr lang="fa-IR" altLang="en-US" sz="2400" dirty="0">
                <a:solidFill>
                  <a:srgbClr val="FFFF00"/>
                </a:solidFill>
                <a:cs typeface="B Zar" panose="00000400000000000000" pitchFamily="2" charset="-78"/>
              </a:rPr>
              <a:t>ي</a:t>
            </a:r>
            <a:r>
              <a:rPr lang="ar-SA" altLang="en-US" sz="2400" dirty="0">
                <a:solidFill>
                  <a:srgbClr val="FFFF00"/>
                </a:solidFill>
                <a:cs typeface="B Zar" panose="00000400000000000000" pitchFamily="2" charset="-78"/>
              </a:rPr>
              <a:t> نبايد فقط دريافت و يا فهميده شود بلكه بايد مورد </a:t>
            </a:r>
            <a:r>
              <a:rPr lang="ar-SA" altLang="en-US" sz="2400" b="1" dirty="0">
                <a:solidFill>
                  <a:srgbClr val="FFFF00"/>
                </a:solidFill>
                <a:cs typeface="B Zar" panose="00000400000000000000" pitchFamily="2" charset="-78"/>
              </a:rPr>
              <a:t>قبول</a:t>
            </a:r>
            <a:r>
              <a:rPr lang="fa-IR" altLang="en-US" sz="2400" dirty="0">
                <a:solidFill>
                  <a:srgbClr val="FFFF00"/>
                </a:solidFill>
                <a:cs typeface="B Zar" panose="00000400000000000000" pitchFamily="2" charset="-78"/>
              </a:rPr>
              <a:t> هم</a:t>
            </a:r>
            <a:r>
              <a:rPr lang="ar-SA" altLang="en-US" sz="2400" dirty="0">
                <a:solidFill>
                  <a:srgbClr val="FFFF00"/>
                </a:solidFill>
                <a:cs typeface="B Zar" panose="00000400000000000000" pitchFamily="2" charset="-78"/>
              </a:rPr>
              <a:t> واقع</a:t>
            </a:r>
            <a:r>
              <a:rPr lang="fa-IR" altLang="en-US" sz="2400" dirty="0">
                <a:solidFill>
                  <a:srgbClr val="FFFF00"/>
                </a:solidFill>
                <a:cs typeface="B Zar" panose="00000400000000000000" pitchFamily="2" charset="-78"/>
              </a:rPr>
              <a:t> گردد</a:t>
            </a:r>
            <a:r>
              <a:rPr lang="ar-SA" altLang="en-US" sz="2400" dirty="0">
                <a:solidFill>
                  <a:srgbClr val="FFFF00"/>
                </a:solidFill>
                <a:cs typeface="B Zar" panose="00000400000000000000" pitchFamily="2" charset="-78"/>
              </a:rPr>
              <a:t> و</a:t>
            </a:r>
            <a:r>
              <a:rPr lang="fa-IR" altLang="en-US" sz="2400" dirty="0">
                <a:solidFill>
                  <a:srgbClr val="FFFF00"/>
                </a:solidFill>
                <a:cs typeface="B Zar" panose="00000400000000000000" pitchFamily="2" charset="-78"/>
              </a:rPr>
              <a:t> فرد </a:t>
            </a:r>
            <a:r>
              <a:rPr lang="ar-SA" altLang="en-US" sz="2400" dirty="0">
                <a:solidFill>
                  <a:srgbClr val="FFFF00"/>
                </a:solidFill>
                <a:cs typeface="B Zar" panose="00000400000000000000" pitchFamily="2" charset="-78"/>
              </a:rPr>
              <a:t>به آن معتقد ش</a:t>
            </a:r>
            <a:r>
              <a:rPr lang="fa-IR" altLang="en-US" sz="2400" dirty="0">
                <a:solidFill>
                  <a:srgbClr val="FFFF00"/>
                </a:solidFill>
                <a:cs typeface="B Zar" panose="00000400000000000000" pitchFamily="2" charset="-78"/>
              </a:rPr>
              <a:t>و</a:t>
            </a:r>
            <a:r>
              <a:rPr lang="ar-SA" altLang="en-US" sz="2400" dirty="0">
                <a:solidFill>
                  <a:srgbClr val="FFFF00"/>
                </a:solidFill>
                <a:cs typeface="B Zar" panose="00000400000000000000" pitchFamily="2" charset="-78"/>
              </a:rPr>
              <a:t>د .  </a:t>
            </a:r>
            <a:endParaRPr lang="fa-IR" altLang="en-US" sz="2400" dirty="0">
              <a:solidFill>
                <a:srgbClr val="FFFF00"/>
              </a:solidFill>
              <a:cs typeface="B Zar" panose="00000400000000000000" pitchFamily="2" charset="-78"/>
            </a:endParaRPr>
          </a:p>
          <a:p>
            <a:pPr eaLnBrk="1" hangingPunct="1"/>
            <a:r>
              <a:rPr lang="ar-SA" altLang="en-US" sz="2400" dirty="0">
                <a:solidFill>
                  <a:srgbClr val="FFFF00"/>
                </a:solidFill>
                <a:cs typeface="B Zar" panose="00000400000000000000" pitchFamily="2" charset="-78"/>
              </a:rPr>
              <a:t>تغيير باورها</a:t>
            </a:r>
            <a:r>
              <a:rPr lang="fa-IR" altLang="en-US" sz="2400" dirty="0">
                <a:solidFill>
                  <a:srgbClr val="FFFF00"/>
                </a:solidFill>
                <a:cs typeface="B Zar" panose="00000400000000000000" pitchFamily="2" charset="-78"/>
              </a:rPr>
              <a:t>يي ک</a:t>
            </a:r>
            <a:r>
              <a:rPr lang="ar-SA" altLang="en-US" sz="2400" dirty="0">
                <a:solidFill>
                  <a:srgbClr val="FFFF00"/>
                </a:solidFill>
                <a:cs typeface="B Zar" panose="00000400000000000000" pitchFamily="2" charset="-78"/>
              </a:rPr>
              <a:t>ه</a:t>
            </a:r>
            <a:r>
              <a:rPr lang="fa-IR" altLang="en-US" sz="2400" dirty="0">
                <a:solidFill>
                  <a:srgbClr val="FFFF00"/>
                </a:solidFill>
                <a:cs typeface="B Zar" panose="00000400000000000000" pitchFamily="2" charset="-78"/>
              </a:rPr>
              <a:t> به تازگی</a:t>
            </a:r>
            <a:r>
              <a:rPr lang="ar-SA" altLang="en-US" sz="2400" dirty="0">
                <a:solidFill>
                  <a:srgbClr val="FFFF00"/>
                </a:solidFill>
                <a:cs typeface="B Zar" panose="00000400000000000000" pitchFamily="2" charset="-78"/>
              </a:rPr>
              <a:t> كسب شده باشد</a:t>
            </a:r>
            <a:r>
              <a:rPr lang="fa-IR" altLang="en-US" sz="2400" dirty="0">
                <a:solidFill>
                  <a:srgbClr val="FFFF00"/>
                </a:solidFill>
                <a:cs typeface="B Zar" panose="00000400000000000000" pitchFamily="2" charset="-78"/>
              </a:rPr>
              <a:t> </a:t>
            </a:r>
            <a:r>
              <a:rPr lang="ar-SA" altLang="en-US" sz="2400" dirty="0">
                <a:solidFill>
                  <a:srgbClr val="FFFF00"/>
                </a:solidFill>
                <a:cs typeface="B Zar" panose="00000400000000000000" pitchFamily="2" charset="-78"/>
              </a:rPr>
              <a:t>آسانتر</a:t>
            </a:r>
            <a:r>
              <a:rPr lang="fa-IR" altLang="en-US" sz="2400" dirty="0">
                <a:solidFill>
                  <a:srgbClr val="FFFF00"/>
                </a:solidFill>
                <a:cs typeface="B Zar" panose="00000400000000000000" pitchFamily="2" charset="-78"/>
              </a:rPr>
              <a:t> است ولی</a:t>
            </a:r>
            <a:r>
              <a:rPr lang="ar-SA" altLang="en-US" sz="2400" dirty="0">
                <a:solidFill>
                  <a:srgbClr val="FFFF00"/>
                </a:solidFill>
                <a:cs typeface="B Zar" panose="00000400000000000000" pitchFamily="2" charset="-78"/>
              </a:rPr>
              <a:t>  تاثير و نفوذ بر باور</a:t>
            </a:r>
            <a:r>
              <a:rPr lang="fa-IR" altLang="en-US" sz="2400" dirty="0">
                <a:solidFill>
                  <a:srgbClr val="FFFF00"/>
                </a:solidFill>
                <a:cs typeface="B Zar" panose="00000400000000000000" pitchFamily="2" charset="-78"/>
              </a:rPr>
              <a:t>ها</a:t>
            </a:r>
            <a:r>
              <a:rPr lang="ar-SA" altLang="en-US" sz="2400" dirty="0">
                <a:solidFill>
                  <a:srgbClr val="FFFF00"/>
                </a:solidFill>
                <a:cs typeface="B Zar" panose="00000400000000000000" pitchFamily="2" charset="-78"/>
              </a:rPr>
              <a:t>ي كه مدت طولاني وجود دارد و يا مردم نسبت به آن اعتقاد</a:t>
            </a:r>
            <a:r>
              <a:rPr lang="fa-IR" altLang="en-US" sz="2400" dirty="0">
                <a:solidFill>
                  <a:srgbClr val="FFFF00"/>
                </a:solidFill>
                <a:cs typeface="B Zar" panose="00000400000000000000" pitchFamily="2" charset="-78"/>
              </a:rPr>
              <a:t> کامل پيدا کرده باشند </a:t>
            </a:r>
            <a:r>
              <a:rPr lang="ar-SA" altLang="en-US" sz="2400" dirty="0">
                <a:solidFill>
                  <a:srgbClr val="FFFF00"/>
                </a:solidFill>
                <a:cs typeface="B Zar" panose="00000400000000000000" pitchFamily="2" charset="-78"/>
              </a:rPr>
              <a:t>مشكل است . </a:t>
            </a:r>
            <a:endParaRPr lang="fa-IR" altLang="en-US" sz="2400" dirty="0">
              <a:solidFill>
                <a:srgbClr val="FFFF00"/>
              </a:solidFill>
              <a:cs typeface="B Zar" panose="00000400000000000000" pitchFamily="2" charset="-78"/>
            </a:endParaRPr>
          </a:p>
          <a:p>
            <a:pPr eaLnBrk="1" hangingPunct="1"/>
            <a:r>
              <a:rPr lang="ar-SA" altLang="en-US" sz="2400" dirty="0">
                <a:solidFill>
                  <a:srgbClr val="FFFF00"/>
                </a:solidFill>
                <a:cs typeface="B Zar" panose="00000400000000000000" pitchFamily="2" charset="-78"/>
              </a:rPr>
              <a:t> معمولاً </a:t>
            </a:r>
            <a:r>
              <a:rPr lang="fa-IR" altLang="en-US" sz="2400" dirty="0">
                <a:solidFill>
                  <a:srgbClr val="FFFF00"/>
                </a:solidFill>
                <a:cs typeface="B Zar" panose="00000400000000000000" pitchFamily="2" charset="-78"/>
              </a:rPr>
              <a:t>پذيرش </a:t>
            </a:r>
            <a:r>
              <a:rPr lang="ar-SA" altLang="en-US" sz="2400" dirty="0">
                <a:solidFill>
                  <a:srgbClr val="FFFF00"/>
                </a:solidFill>
                <a:cs typeface="B Zar" panose="00000400000000000000" pitchFamily="2" charset="-78"/>
              </a:rPr>
              <a:t>يك باور </a:t>
            </a:r>
            <a:r>
              <a:rPr lang="fa-IR" altLang="en-US" sz="2400" dirty="0">
                <a:solidFill>
                  <a:srgbClr val="FFFF00"/>
                </a:solidFill>
                <a:cs typeface="B Zar" panose="00000400000000000000" pitchFamily="2" charset="-78"/>
              </a:rPr>
              <a:t>زماني</a:t>
            </a:r>
            <a:r>
              <a:rPr lang="ar-SA" altLang="en-US" sz="2400" dirty="0">
                <a:solidFill>
                  <a:srgbClr val="FFFF00"/>
                </a:solidFill>
                <a:cs typeface="B Zar" panose="00000400000000000000" pitchFamily="2" charset="-78"/>
              </a:rPr>
              <a:t> كه بتوان تاثير آن </a:t>
            </a:r>
            <a:r>
              <a:rPr lang="fa-IR" altLang="en-US" sz="2400" dirty="0">
                <a:solidFill>
                  <a:srgbClr val="FFFF00"/>
                </a:solidFill>
                <a:cs typeface="B Zar" panose="00000400000000000000" pitchFamily="2" charset="-78"/>
              </a:rPr>
              <a:t>را </a:t>
            </a:r>
            <a:r>
              <a:rPr lang="ar-SA" altLang="en-US" sz="2400" dirty="0">
                <a:solidFill>
                  <a:srgbClr val="FFFF00"/>
                </a:solidFill>
                <a:cs typeface="B Zar" panose="00000400000000000000" pitchFamily="2" charset="-78"/>
              </a:rPr>
              <a:t>ب</a:t>
            </a:r>
            <a:r>
              <a:rPr lang="fa-IR" altLang="en-US" sz="2400" dirty="0">
                <a:solidFill>
                  <a:srgbClr val="FFFF00"/>
                </a:solidFill>
                <a:cs typeface="B Zar" panose="00000400000000000000" pitchFamily="2" charset="-78"/>
              </a:rPr>
              <a:t>ه </a:t>
            </a:r>
            <a:r>
              <a:rPr lang="ar-SA" altLang="en-US" sz="2400" dirty="0">
                <a:solidFill>
                  <a:srgbClr val="FFFF00"/>
                </a:solidFill>
                <a:cs typeface="B Zar" panose="00000400000000000000" pitchFamily="2" charset="-78"/>
              </a:rPr>
              <a:t>راحتي نشان داد، ساده تر </a:t>
            </a:r>
            <a:r>
              <a:rPr lang="fa-IR" altLang="en-US" sz="2400" dirty="0">
                <a:solidFill>
                  <a:srgbClr val="FFFF00"/>
                </a:solidFill>
                <a:cs typeface="B Zar" panose="00000400000000000000" pitchFamily="2" charset="-78"/>
              </a:rPr>
              <a:t>خواهد بود.</a:t>
            </a:r>
            <a:endParaRPr lang="en-US" altLang="en-US" sz="2400" dirty="0">
              <a:solidFill>
                <a:srgbClr val="FFFF00"/>
              </a:solidFill>
              <a:cs typeface="B Zar" panose="00000400000000000000" pitchFamily="2" charset="-78"/>
            </a:endParaRPr>
          </a:p>
          <a:p>
            <a:pPr eaLnBrk="1" hangingPunct="1"/>
            <a:endParaRPr lang="en-US" altLang="en-US" sz="2400" dirty="0">
              <a:cs typeface="B Zar" panose="00000400000000000000" pitchFamily="2" charset="-78"/>
            </a:endParaRPr>
          </a:p>
        </p:txBody>
      </p:sp>
      <p:sp>
        <p:nvSpPr>
          <p:cNvPr id="3" name="Rectangle 2"/>
          <p:cNvSpPr/>
          <p:nvPr/>
        </p:nvSpPr>
        <p:spPr>
          <a:xfrm>
            <a:off x="2426755" y="709669"/>
            <a:ext cx="4442242" cy="507831"/>
          </a:xfrm>
          <a:prstGeom prst="rect">
            <a:avLst/>
          </a:prstGeom>
        </p:spPr>
        <p:txBody>
          <a:bodyPr wrap="none">
            <a:spAutoFit/>
          </a:bodyPr>
          <a:lstStyle/>
          <a:p>
            <a:pPr defTabSz="685800">
              <a:defRPr/>
            </a:pPr>
            <a:r>
              <a:rPr lang="ar-SA" altLang="en-US" sz="2700" b="1" kern="0" dirty="0">
                <a:solidFill>
                  <a:srgbClr val="FFFF00"/>
                </a:solidFill>
                <a:latin typeface="Comic Sans MS"/>
                <a:ea typeface="+mj-ea"/>
                <a:cs typeface="B Titr" panose="00000700000000000000" pitchFamily="2" charset="-78"/>
              </a:rPr>
              <a:t>مرحل</a:t>
            </a:r>
            <a:r>
              <a:rPr lang="fa-IR" altLang="en-US" sz="2700" b="1" kern="0" dirty="0">
                <a:solidFill>
                  <a:srgbClr val="FFFF00"/>
                </a:solidFill>
                <a:latin typeface="Comic Sans MS"/>
                <a:ea typeface="+mj-ea"/>
                <a:cs typeface="B Titr" panose="00000700000000000000" pitchFamily="2" charset="-78"/>
              </a:rPr>
              <a:t>ه(4):</a:t>
            </a:r>
            <a:r>
              <a:rPr lang="ar-SA" altLang="en-US" sz="2700" b="1" kern="0" dirty="0">
                <a:solidFill>
                  <a:srgbClr val="FFFF00"/>
                </a:solidFill>
                <a:latin typeface="Comic Sans MS"/>
                <a:ea typeface="+mj-ea"/>
                <a:cs typeface="B Titr" panose="00000700000000000000" pitchFamily="2" charset="-78"/>
              </a:rPr>
              <a:t> </a:t>
            </a:r>
            <a:r>
              <a:rPr lang="fa-IR" altLang="en-US" sz="2700" b="1" kern="0" dirty="0">
                <a:solidFill>
                  <a:srgbClr val="FFFF00"/>
                </a:solidFill>
                <a:latin typeface="Comic Sans MS"/>
                <a:ea typeface="+mj-ea"/>
                <a:cs typeface="B Titr" panose="00000700000000000000" pitchFamily="2" charset="-78"/>
              </a:rPr>
              <a:t>قبول پيام و </a:t>
            </a:r>
            <a:r>
              <a:rPr lang="ar-SA" altLang="en-US" sz="2700" b="1" kern="0" dirty="0">
                <a:solidFill>
                  <a:srgbClr val="FFFF00"/>
                </a:solidFill>
                <a:latin typeface="Comic Sans MS"/>
                <a:ea typeface="+mj-ea"/>
                <a:cs typeface="B Titr" panose="00000700000000000000" pitchFamily="2" charset="-78"/>
              </a:rPr>
              <a:t>پذيرفتن</a:t>
            </a:r>
            <a:r>
              <a:rPr lang="fa-IR" altLang="en-US" sz="2700" b="1" kern="0" dirty="0">
                <a:solidFill>
                  <a:srgbClr val="FFFF00"/>
                </a:solidFill>
                <a:latin typeface="Comic Sans MS"/>
                <a:ea typeface="+mj-ea"/>
                <a:cs typeface="B Titr" panose="00000700000000000000" pitchFamily="2" charset="-78"/>
              </a:rPr>
              <a:t> آن</a:t>
            </a:r>
            <a:endParaRPr lang="en-US" sz="1350" kern="0" dirty="0">
              <a:solidFill>
                <a:srgbClr val="FFFF00"/>
              </a:solidFill>
            </a:endParaRPr>
          </a:p>
        </p:txBody>
      </p:sp>
    </p:spTree>
    <p:extLst>
      <p:ext uri="{BB962C8B-B14F-4D97-AF65-F5344CB8AC3E}">
        <p14:creationId xmlns:p14="http://schemas.microsoft.com/office/powerpoint/2010/main" val="5461966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solidFill>
                  <a:srgbClr val="FFFFEB"/>
                </a:solidFill>
                <a:cs typeface="B Titr" panose="00000700000000000000" pitchFamily="2" charset="-78"/>
              </a:rPr>
              <a:t>از </a:t>
            </a:r>
            <a:r>
              <a:rPr lang="fa-IR" dirty="0" smtClean="0">
                <a:solidFill>
                  <a:srgbClr val="FFFFEB"/>
                </a:solidFill>
                <a:cs typeface="B Titr" panose="00000700000000000000" pitchFamily="2" charset="-78"/>
              </a:rPr>
              <a:t>فراگیر </a:t>
            </a:r>
            <a:r>
              <a:rPr lang="fa-IR" dirty="0" smtClean="0">
                <a:solidFill>
                  <a:srgbClr val="FFFFEB"/>
                </a:solidFill>
                <a:cs typeface="B Titr" panose="00000700000000000000" pitchFamily="2" charset="-78"/>
              </a:rPr>
              <a:t>انتظار می رود پس از آموزش :</a:t>
            </a:r>
            <a:endParaRPr lang="fa-IR" dirty="0">
              <a:solidFill>
                <a:srgbClr val="FFFFEB"/>
              </a:solidFill>
              <a:cs typeface="B Titr" panose="00000700000000000000" pitchFamily="2" charset="-78"/>
            </a:endParaRPr>
          </a:p>
        </p:txBody>
      </p:sp>
      <p:sp>
        <p:nvSpPr>
          <p:cNvPr id="3" name="Content Placeholder 2"/>
          <p:cNvSpPr>
            <a:spLocks noGrp="1"/>
          </p:cNvSpPr>
          <p:nvPr>
            <p:ph idx="1"/>
          </p:nvPr>
        </p:nvSpPr>
        <p:spPr>
          <a:xfrm>
            <a:off x="448965" y="1197405"/>
            <a:ext cx="8246070" cy="3664921"/>
          </a:xfrm>
        </p:spPr>
        <p:txBody>
          <a:bodyPr/>
          <a:lstStyle/>
          <a:p>
            <a:pPr algn="r" rtl="1"/>
            <a:r>
              <a:rPr lang="fa-IR" dirty="0" smtClean="0">
                <a:cs typeface="B Nazanin" panose="00000400000000000000" pitchFamily="2" charset="-78"/>
              </a:rPr>
              <a:t>روش های برقراری ارتباط با فراگیران را توضیح </a:t>
            </a:r>
            <a:r>
              <a:rPr lang="fa-IR" dirty="0" smtClean="0">
                <a:cs typeface="B Nazanin" panose="00000400000000000000" pitchFamily="2" charset="-78"/>
              </a:rPr>
              <a:t>دهد</a:t>
            </a:r>
            <a:r>
              <a:rPr lang="fa-IR" dirty="0" smtClean="0">
                <a:cs typeface="B Nazanin" panose="00000400000000000000" pitchFamily="2" charset="-78"/>
              </a:rPr>
              <a:t>.</a:t>
            </a:r>
          </a:p>
          <a:p>
            <a:pPr algn="r" rtl="1"/>
            <a:r>
              <a:rPr lang="fa-IR" dirty="0" smtClean="0">
                <a:cs typeface="B Nazanin" panose="00000400000000000000" pitchFamily="2" charset="-78"/>
              </a:rPr>
              <a:t>روش های آموزش به جامعه را تمرین کند.</a:t>
            </a:r>
          </a:p>
          <a:p>
            <a:pPr algn="r" rtl="1"/>
            <a:r>
              <a:rPr lang="fa-IR" dirty="0" smtClean="0">
                <a:cs typeface="B Nazanin" panose="00000400000000000000" pitchFamily="2" charset="-78"/>
              </a:rPr>
              <a:t>شیوه های اجرای برنامه مشارکت های اجتماعی را توصیف کند.</a:t>
            </a:r>
          </a:p>
          <a:p>
            <a:pPr algn="r" rtl="1"/>
            <a:r>
              <a:rPr lang="fa-IR" dirty="0" smtClean="0">
                <a:cs typeface="B Nazanin" panose="00000400000000000000" pitchFamily="2" charset="-78"/>
              </a:rPr>
              <a:t>برنامه خودمراقبتی فردی را توضیح دهد.</a:t>
            </a:r>
          </a:p>
          <a:p>
            <a:pPr algn="r" rtl="1"/>
            <a:r>
              <a:rPr lang="fa-IR" dirty="0" smtClean="0">
                <a:cs typeface="B Nazanin" panose="00000400000000000000" pitchFamily="2" charset="-78"/>
              </a:rPr>
              <a:t>عوامل اجتماعی مؤثر بر سلامت را تعریف کند.</a:t>
            </a:r>
          </a:p>
          <a:p>
            <a:pPr algn="r" rtl="1"/>
            <a:r>
              <a:rPr lang="fa-IR" dirty="0" smtClean="0">
                <a:cs typeface="B Nazanin" panose="00000400000000000000" pitchFamily="2" charset="-78"/>
              </a:rPr>
              <a:t>رئوس برنامه ملی خودمراقبتی را توضیح دهد.</a:t>
            </a:r>
            <a:endParaRPr lang="fa-IR" dirty="0">
              <a:cs typeface="B Nazanin" panose="00000400000000000000" pitchFamily="2" charset="-78"/>
            </a:endParaRPr>
          </a:p>
        </p:txBody>
      </p:sp>
    </p:spTree>
    <p:extLst>
      <p:ext uri="{BB962C8B-B14F-4D97-AF65-F5344CB8AC3E}">
        <p14:creationId xmlns:p14="http://schemas.microsoft.com/office/powerpoint/2010/main" val="2346225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20</a:t>
            </a:fld>
            <a:endParaRPr lang="en-US" sz="900">
              <a:solidFill>
                <a:prstClr val="black">
                  <a:tint val="75000"/>
                </a:prstClr>
              </a:solidFill>
              <a:latin typeface="Calibri" panose="020F0502020204030204"/>
            </a:endParaRPr>
          </a:p>
        </p:txBody>
      </p:sp>
      <p:sp>
        <p:nvSpPr>
          <p:cNvPr id="4" name="Rectangle 3"/>
          <p:cNvSpPr txBox="1">
            <a:spLocks noChangeArrowheads="1"/>
          </p:cNvSpPr>
          <p:nvPr/>
        </p:nvSpPr>
        <p:spPr bwMode="auto">
          <a:xfrm>
            <a:off x="601670" y="1574858"/>
            <a:ext cx="7635249"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r" rtl="1"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1" hangingPunct="1"/>
            <a:r>
              <a:rPr lang="ar-SA" altLang="en-US" sz="2700" b="1" dirty="0">
                <a:solidFill>
                  <a:srgbClr val="FFFF00"/>
                </a:solidFill>
                <a:cs typeface="B Zar" panose="00000400000000000000" pitchFamily="2" charset="-78"/>
              </a:rPr>
              <a:t>منبع</a:t>
            </a:r>
            <a:r>
              <a:rPr lang="fa-IR" altLang="en-US" sz="2700" b="1" dirty="0">
                <a:solidFill>
                  <a:srgbClr val="FFFF00"/>
                </a:solidFill>
                <a:cs typeface="B Zar" panose="00000400000000000000" pitchFamily="2" charset="-78"/>
              </a:rPr>
              <a:t>/ فرستنده/ </a:t>
            </a:r>
            <a:r>
              <a:rPr lang="ar-SA" altLang="en-US" sz="2700" b="1" dirty="0">
                <a:solidFill>
                  <a:srgbClr val="FFFF00"/>
                </a:solidFill>
                <a:cs typeface="B Zar" panose="00000400000000000000" pitchFamily="2" charset="-78"/>
              </a:rPr>
              <a:t>منشاء</a:t>
            </a:r>
            <a:endParaRPr lang="fa-IR" altLang="en-US" sz="2700" b="1" dirty="0">
              <a:solidFill>
                <a:srgbClr val="FFFF00"/>
              </a:solidFill>
              <a:cs typeface="B Zar" panose="00000400000000000000" pitchFamily="2" charset="-78"/>
            </a:endParaRPr>
          </a:p>
          <a:p>
            <a:pPr marL="457200" indent="-457200" eaLnBrk="1" hangingPunct="1"/>
            <a:r>
              <a:rPr lang="fa-IR" altLang="en-US" sz="2700" b="1" dirty="0">
                <a:solidFill>
                  <a:srgbClr val="FFFF00"/>
                </a:solidFill>
                <a:cs typeface="B Zar" panose="00000400000000000000" pitchFamily="2" charset="-78"/>
              </a:rPr>
              <a:t>پيام</a:t>
            </a:r>
          </a:p>
          <a:p>
            <a:pPr marL="457200" indent="-457200" eaLnBrk="1" hangingPunct="1"/>
            <a:r>
              <a:rPr lang="fa-IR" altLang="en-US" sz="2700" b="1" dirty="0">
                <a:solidFill>
                  <a:srgbClr val="FFFF00"/>
                </a:solidFill>
                <a:cs typeface="B Zar" panose="00000400000000000000" pitchFamily="2" charset="-78"/>
              </a:rPr>
              <a:t>گيرنده</a:t>
            </a:r>
          </a:p>
          <a:p>
            <a:pPr marL="457200" indent="-457200" eaLnBrk="1" hangingPunct="1"/>
            <a:r>
              <a:rPr lang="fa-IR" altLang="en-US" sz="2700" b="1" dirty="0">
                <a:solidFill>
                  <a:srgbClr val="FFFF00"/>
                </a:solidFill>
                <a:cs typeface="B Zar" panose="00000400000000000000" pitchFamily="2" charset="-78"/>
              </a:rPr>
              <a:t>كانال ارتباطي</a:t>
            </a:r>
            <a:endParaRPr lang="en-US" altLang="en-US" sz="2700" b="1" dirty="0">
              <a:solidFill>
                <a:srgbClr val="FFFF00"/>
              </a:solidFill>
              <a:cs typeface="B Zar" panose="00000400000000000000" pitchFamily="2" charset="-78"/>
            </a:endParaRPr>
          </a:p>
        </p:txBody>
      </p:sp>
      <p:sp>
        <p:nvSpPr>
          <p:cNvPr id="3" name="Rectangle 2"/>
          <p:cNvSpPr/>
          <p:nvPr/>
        </p:nvSpPr>
        <p:spPr>
          <a:xfrm>
            <a:off x="2207623" y="687351"/>
            <a:ext cx="4572000" cy="715581"/>
          </a:xfrm>
          <a:prstGeom prst="rect">
            <a:avLst/>
          </a:prstGeom>
        </p:spPr>
        <p:txBody>
          <a:bodyPr>
            <a:spAutoFit/>
          </a:bodyPr>
          <a:lstStyle/>
          <a:p>
            <a:pPr algn="ctr" defTabSz="685800">
              <a:defRPr/>
            </a:pPr>
            <a:r>
              <a:rPr lang="ar-SA" altLang="en-US" sz="2700" b="1" kern="0" dirty="0">
                <a:solidFill>
                  <a:srgbClr val="FFFF00"/>
                </a:solidFill>
                <a:latin typeface="Comic Sans MS"/>
                <a:ea typeface="+mj-ea"/>
                <a:cs typeface="B Titr" panose="00000700000000000000" pitchFamily="2" charset="-78"/>
              </a:rPr>
              <a:t>اجزاي فرآيند ارتباط</a:t>
            </a:r>
            <a:r>
              <a:rPr lang="fa-IR" altLang="en-US" sz="2700" b="1" i="1" kern="0" dirty="0">
                <a:solidFill>
                  <a:srgbClr val="FFFF00"/>
                </a:solidFill>
                <a:latin typeface="Comic Sans MS"/>
                <a:ea typeface="+mj-ea"/>
                <a:cs typeface="B Titr" panose="00000700000000000000" pitchFamily="2" charset="-78"/>
              </a:rPr>
              <a:t/>
            </a:r>
            <a:br>
              <a:rPr lang="fa-IR" altLang="en-US" sz="2700" b="1" i="1" kern="0" dirty="0">
                <a:solidFill>
                  <a:srgbClr val="FFFF00"/>
                </a:solidFill>
                <a:latin typeface="Comic Sans MS"/>
                <a:ea typeface="+mj-ea"/>
                <a:cs typeface="B Titr" panose="00000700000000000000" pitchFamily="2" charset="-78"/>
              </a:rPr>
            </a:br>
            <a:endParaRPr lang="en-US" sz="1350" kern="0" dirty="0">
              <a:solidFill>
                <a:srgbClr val="FFFF00"/>
              </a:solidFill>
            </a:endParaRPr>
          </a:p>
        </p:txBody>
      </p:sp>
    </p:spTree>
    <p:extLst>
      <p:ext uri="{BB962C8B-B14F-4D97-AF65-F5344CB8AC3E}">
        <p14:creationId xmlns:p14="http://schemas.microsoft.com/office/powerpoint/2010/main" val="35664632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6260" y="891995"/>
            <a:ext cx="8428066" cy="3359510"/>
          </a:xfrm>
        </p:spPr>
        <p:txBody>
          <a:bodyPr>
            <a:noAutofit/>
          </a:bodyPr>
          <a:lstStyle/>
          <a:p>
            <a:pPr algn="ctr"/>
            <a:r>
              <a:rPr lang="fa-IR" sz="5400" dirty="0">
                <a:solidFill>
                  <a:srgbClr val="FFFF00"/>
                </a:solidFill>
                <a:cs typeface="B Titr" panose="00000700000000000000" pitchFamily="2" charset="-78"/>
              </a:rPr>
              <a:t>نحوه </a:t>
            </a:r>
            <a:r>
              <a:rPr lang="fa-IR" sz="5400" dirty="0" smtClean="0">
                <a:solidFill>
                  <a:srgbClr val="FFFF00"/>
                </a:solidFill>
                <a:cs typeface="B Titr" panose="00000700000000000000" pitchFamily="2" charset="-78"/>
              </a:rPr>
              <a:t>مستندسازی</a:t>
            </a:r>
            <a:br>
              <a:rPr lang="fa-IR" sz="5400" dirty="0" smtClean="0">
                <a:solidFill>
                  <a:srgbClr val="FFFF00"/>
                </a:solidFill>
                <a:cs typeface="B Titr" panose="00000700000000000000" pitchFamily="2" charset="-78"/>
              </a:rPr>
            </a:br>
            <a:r>
              <a:rPr lang="fa-IR" sz="5400" dirty="0" smtClean="0">
                <a:solidFill>
                  <a:srgbClr val="FFFF00"/>
                </a:solidFill>
                <a:cs typeface="B Titr" panose="00000700000000000000" pitchFamily="2" charset="-78"/>
              </a:rPr>
              <a:t> </a:t>
            </a:r>
            <a:r>
              <a:rPr lang="fa-IR" sz="5400" dirty="0">
                <a:solidFill>
                  <a:srgbClr val="FFFF00"/>
                </a:solidFill>
                <a:cs typeface="B Titr" panose="00000700000000000000" pitchFamily="2" charset="-78"/>
              </a:rPr>
              <a:t>و </a:t>
            </a:r>
            <a:r>
              <a:rPr lang="fa-IR" sz="5400" dirty="0" smtClean="0">
                <a:solidFill>
                  <a:srgbClr val="FFFF00"/>
                </a:solidFill>
                <a:cs typeface="B Titr" panose="00000700000000000000" pitchFamily="2" charset="-78"/>
              </a:rPr>
              <a:t/>
            </a:r>
            <a:br>
              <a:rPr lang="fa-IR" sz="5400" dirty="0" smtClean="0">
                <a:solidFill>
                  <a:srgbClr val="FFFF00"/>
                </a:solidFill>
                <a:cs typeface="B Titr" panose="00000700000000000000" pitchFamily="2" charset="-78"/>
              </a:rPr>
            </a:br>
            <a:r>
              <a:rPr lang="fa-IR" sz="5400" dirty="0" smtClean="0">
                <a:solidFill>
                  <a:srgbClr val="FFFF00"/>
                </a:solidFill>
                <a:cs typeface="B Titr" panose="00000700000000000000" pitchFamily="2" charset="-78"/>
              </a:rPr>
              <a:t>تهیه </a:t>
            </a:r>
            <a:r>
              <a:rPr lang="fa-IR" sz="5400" dirty="0">
                <a:solidFill>
                  <a:srgbClr val="FFFF00"/>
                </a:solidFill>
                <a:cs typeface="B Titr" panose="00000700000000000000" pitchFamily="2" charset="-78"/>
              </a:rPr>
              <a:t>گزارش فعالیت های آموزشی</a:t>
            </a:r>
            <a:endParaRPr lang="en-US" sz="5400" dirty="0">
              <a:solidFill>
                <a:srgbClr val="FFFF00"/>
              </a:solidFill>
              <a:cs typeface="B Titr" panose="00000700000000000000" pitchFamily="2" charset="-78"/>
            </a:endParaRPr>
          </a:p>
        </p:txBody>
      </p:sp>
      <p:sp>
        <p:nvSpPr>
          <p:cNvPr id="10" name="TextBox 9"/>
          <p:cNvSpPr txBox="1"/>
          <p:nvPr/>
        </p:nvSpPr>
        <p:spPr>
          <a:xfrm>
            <a:off x="5335525" y="1044700"/>
            <a:ext cx="45719" cy="369332"/>
          </a:xfrm>
          <a:prstGeom prst="rect">
            <a:avLst/>
          </a:prstGeom>
          <a:noFill/>
        </p:spPr>
        <p:txBody>
          <a:bodyPr wrap="square" rtlCol="0">
            <a:spAutoFit/>
          </a:bodyPr>
          <a:lstStyle/>
          <a:p>
            <a:endParaRPr lang="de-DE" dirty="0"/>
          </a:p>
        </p:txBody>
      </p:sp>
    </p:spTree>
    <p:extLst>
      <p:ext uri="{BB962C8B-B14F-4D97-AF65-F5344CB8AC3E}">
        <p14:creationId xmlns:p14="http://schemas.microsoft.com/office/powerpoint/2010/main" val="18221502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260" y="805392"/>
            <a:ext cx="8246070" cy="4114708"/>
          </a:xfrm>
        </p:spPr>
        <p:txBody>
          <a:bodyPr>
            <a:normAutofit/>
          </a:bodyPr>
          <a:lstStyle/>
          <a:p>
            <a:pPr algn="just" rtl="1"/>
            <a:r>
              <a:rPr lang="fa-IR" sz="3200" dirty="0" smtClean="0">
                <a:cs typeface="B Nazanin" panose="00000400000000000000" pitchFamily="2" charset="-78"/>
              </a:rPr>
              <a:t>به تحریر در </a:t>
            </a:r>
            <a:r>
              <a:rPr lang="fa-IR" sz="3200" dirty="0">
                <a:cs typeface="B Nazanin" panose="00000400000000000000" pitchFamily="2" charset="-78"/>
              </a:rPr>
              <a:t>آوردن اخبار، اطلاعات، حقایق، علل مسائل و رویدادها، تجزیه و تحلیل منطقی و متوالی آن ها، برای رسیدن به راه حل </a:t>
            </a:r>
            <a:r>
              <a:rPr lang="fa-IR" sz="3200" dirty="0" smtClean="0">
                <a:cs typeface="B Nazanin" panose="00000400000000000000" pitchFamily="2" charset="-78"/>
              </a:rPr>
              <a:t>صحیح</a:t>
            </a:r>
          </a:p>
          <a:p>
            <a:pPr algn="just" rtl="1"/>
            <a:r>
              <a:rPr lang="fa-IR" sz="3200" dirty="0" smtClean="0">
                <a:cs typeface="B Nazanin" panose="00000400000000000000" pitchFamily="2" charset="-78"/>
              </a:rPr>
              <a:t>همراه </a:t>
            </a:r>
            <a:r>
              <a:rPr lang="fa-IR" sz="3200" dirty="0">
                <a:cs typeface="B Nazanin" panose="00000400000000000000" pitchFamily="2" charset="-78"/>
              </a:rPr>
              <a:t>با اختصار و روشنی تدوین شده و بر دو اصل </a:t>
            </a:r>
            <a:r>
              <a:rPr lang="fa-IR" sz="2000" dirty="0">
                <a:solidFill>
                  <a:srgbClr val="FFFF00"/>
                </a:solidFill>
                <a:latin typeface="+mj-lt"/>
                <a:ea typeface="+mj-ea"/>
                <a:cs typeface="B Titr" panose="00000700000000000000" pitchFamily="2" charset="-78"/>
              </a:rPr>
              <a:t>«ساده نویسی»</a:t>
            </a:r>
            <a:r>
              <a:rPr lang="fa-IR" sz="3200" dirty="0" smtClean="0">
                <a:solidFill>
                  <a:srgbClr val="5EEC3C"/>
                </a:solidFill>
                <a:cs typeface="B Nazanin" panose="00000400000000000000" pitchFamily="2" charset="-78"/>
              </a:rPr>
              <a:t> </a:t>
            </a:r>
            <a:r>
              <a:rPr lang="fa-IR" sz="3200" dirty="0" smtClean="0">
                <a:cs typeface="B Nazanin" panose="00000400000000000000" pitchFamily="2" charset="-78"/>
              </a:rPr>
              <a:t>و </a:t>
            </a:r>
            <a:r>
              <a:rPr lang="fa-IR" sz="2000" dirty="0">
                <a:solidFill>
                  <a:srgbClr val="FFFF00"/>
                </a:solidFill>
                <a:latin typeface="+mj-lt"/>
                <a:ea typeface="+mj-ea"/>
                <a:cs typeface="B Titr" panose="00000700000000000000" pitchFamily="2" charset="-78"/>
              </a:rPr>
              <a:t>«سالم نویسی» </a:t>
            </a:r>
            <a:r>
              <a:rPr lang="fa-IR" sz="3200" dirty="0">
                <a:cs typeface="B Nazanin" panose="00000400000000000000" pitchFamily="2" charset="-78"/>
              </a:rPr>
              <a:t>استوار </a:t>
            </a:r>
            <a:r>
              <a:rPr lang="fa-IR" sz="3200" dirty="0" smtClean="0">
                <a:cs typeface="B Nazanin" panose="00000400000000000000" pitchFamily="2" charset="-78"/>
              </a:rPr>
              <a:t>باشد.</a:t>
            </a:r>
          </a:p>
          <a:p>
            <a:pPr marL="0" indent="0" algn="just" rtl="1">
              <a:buNone/>
            </a:pPr>
            <a:r>
              <a:rPr lang="fa-IR" sz="3200" dirty="0">
                <a:cs typeface="B Nazanin" panose="00000400000000000000" pitchFamily="2" charset="-78"/>
              </a:rPr>
              <a:t> </a:t>
            </a:r>
            <a:r>
              <a:rPr lang="fa-IR" sz="3200" dirty="0" smtClean="0">
                <a:cs typeface="B Nazanin" panose="00000400000000000000" pitchFamily="2" charset="-78"/>
              </a:rPr>
              <a:t>                                   * </a:t>
            </a:r>
            <a:r>
              <a:rPr lang="fa-IR" dirty="0" smtClean="0">
                <a:cs typeface="B Nazanin" panose="00000400000000000000" pitchFamily="2" charset="-78"/>
              </a:rPr>
              <a:t>فایده؟</a:t>
            </a:r>
          </a:p>
          <a:p>
            <a:pPr marL="0" indent="0" algn="ctr" rtl="1">
              <a:buNone/>
            </a:pPr>
            <a:r>
              <a:rPr lang="fa-IR" dirty="0" smtClean="0">
                <a:cs typeface="B Nazanin" panose="00000400000000000000" pitchFamily="2" charset="-78"/>
              </a:rPr>
              <a:t>                                   * مخاطب گزارش؟ ( و شیوه تنظیم)</a:t>
            </a:r>
            <a:endParaRPr lang="de-DE" dirty="0" smtClean="0">
              <a:cs typeface="B Nazanin" panose="00000400000000000000" pitchFamily="2" charset="-78"/>
            </a:endParaRPr>
          </a:p>
          <a:p>
            <a:pPr marL="0" indent="0" algn="ctr" rtl="1">
              <a:buNone/>
            </a:pPr>
            <a:endParaRPr lang="en-US" sz="3200" dirty="0" smtClean="0">
              <a:cs typeface="B Nazanin" panose="00000400000000000000" pitchFamily="2" charset="-78"/>
            </a:endParaRPr>
          </a:p>
          <a:p>
            <a:pPr marL="0" indent="0" algn="ctr" rtl="1">
              <a:buNone/>
            </a:pPr>
            <a:endParaRPr lang="de-DE" sz="3200" dirty="0">
              <a:solidFill>
                <a:srgbClr val="5EEC3C"/>
              </a:solidFill>
              <a:cs typeface="B Nazanin" panose="00000400000000000000" pitchFamily="2" charset="-78"/>
            </a:endParaRPr>
          </a:p>
        </p:txBody>
      </p:sp>
      <p:sp>
        <p:nvSpPr>
          <p:cNvPr id="2" name="Title 1"/>
          <p:cNvSpPr>
            <a:spLocks noGrp="1"/>
          </p:cNvSpPr>
          <p:nvPr>
            <p:ph type="title"/>
          </p:nvPr>
        </p:nvSpPr>
        <p:spPr>
          <a:xfrm>
            <a:off x="448965" y="128470"/>
            <a:ext cx="8246070" cy="610820"/>
          </a:xfrm>
        </p:spPr>
        <p:txBody>
          <a:bodyPr>
            <a:noAutofit/>
          </a:bodyPr>
          <a:lstStyle/>
          <a:p>
            <a:pPr algn="r"/>
            <a:r>
              <a:rPr lang="fa-IR" sz="3700" dirty="0">
                <a:solidFill>
                  <a:srgbClr val="FFFF00"/>
                </a:solidFill>
                <a:cs typeface="B Titr" panose="00000700000000000000" pitchFamily="2" charset="-78"/>
              </a:rPr>
              <a:t>گزارش نویسی:</a:t>
            </a:r>
            <a:endParaRPr lang="en-US" sz="3700" dirty="0">
              <a:solidFill>
                <a:srgbClr val="FFFF00"/>
              </a:solidFill>
              <a:cs typeface="B Titr" panose="00000700000000000000" pitchFamily="2" charset="-78"/>
            </a:endParaRPr>
          </a:p>
        </p:txBody>
      </p:sp>
    </p:spTree>
    <p:extLst>
      <p:ext uri="{BB962C8B-B14F-4D97-AF65-F5344CB8AC3E}">
        <p14:creationId xmlns:p14="http://schemas.microsoft.com/office/powerpoint/2010/main" val="1464897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610820"/>
          </a:xfrm>
        </p:spPr>
        <p:txBody>
          <a:bodyPr>
            <a:noAutofit/>
          </a:bodyPr>
          <a:lstStyle/>
          <a:p>
            <a:pPr algn="r"/>
            <a:r>
              <a:rPr lang="fa-IR" sz="3700" dirty="0">
                <a:solidFill>
                  <a:srgbClr val="FFFF00"/>
                </a:solidFill>
                <a:cs typeface="B Titr" panose="00000700000000000000" pitchFamily="2" charset="-78"/>
              </a:rPr>
              <a:t>مراحل تهیه گزارش:</a:t>
            </a:r>
            <a:endParaRPr lang="de-DE" sz="3700" dirty="0">
              <a:solidFill>
                <a:srgbClr val="FFFF00"/>
              </a:solidFill>
              <a:cs typeface="B Titr" panose="00000700000000000000" pitchFamily="2" charset="-78"/>
            </a:endParaRPr>
          </a:p>
        </p:txBody>
      </p:sp>
      <p:sp>
        <p:nvSpPr>
          <p:cNvPr id="3" name="Content Placeholder 2"/>
          <p:cNvSpPr>
            <a:spLocks noGrp="1"/>
          </p:cNvSpPr>
          <p:nvPr>
            <p:ph idx="1"/>
          </p:nvPr>
        </p:nvSpPr>
        <p:spPr>
          <a:xfrm>
            <a:off x="-9150" y="794375"/>
            <a:ext cx="8246070" cy="3664921"/>
          </a:xfrm>
        </p:spPr>
        <p:txBody>
          <a:bodyPr/>
          <a:lstStyle/>
          <a:p>
            <a:pPr algn="r" rtl="1">
              <a:lnSpc>
                <a:spcPct val="150000"/>
              </a:lnSpc>
              <a:buClr>
                <a:srgbClr val="FF6600"/>
              </a:buClr>
            </a:pPr>
            <a:r>
              <a:rPr lang="fa-IR" b="1" dirty="0">
                <a:cs typeface="B Nazanin" panose="00000400000000000000" pitchFamily="2" charset="-78"/>
              </a:rPr>
              <a:t>برنامه ریزی، تدارکات و تهیه مقدمات</a:t>
            </a:r>
          </a:p>
          <a:p>
            <a:pPr algn="r" rtl="1">
              <a:lnSpc>
                <a:spcPct val="150000"/>
              </a:lnSpc>
              <a:buClr>
                <a:srgbClr val="FF6600"/>
              </a:buClr>
            </a:pPr>
            <a:r>
              <a:rPr lang="fa-IR" b="1" dirty="0">
                <a:cs typeface="B Nazanin" panose="00000400000000000000" pitchFamily="2" charset="-78"/>
              </a:rPr>
              <a:t>تنظیم و سازماندهی گزارش (طرح ربط منطقی مطالب)</a:t>
            </a:r>
          </a:p>
          <a:p>
            <a:pPr algn="r" rtl="1">
              <a:lnSpc>
                <a:spcPct val="150000"/>
              </a:lnSpc>
              <a:buClr>
                <a:srgbClr val="FF6600"/>
              </a:buClr>
            </a:pPr>
            <a:r>
              <a:rPr lang="fa-IR" b="1" dirty="0">
                <a:cs typeface="B Nazanin" panose="00000400000000000000" pitchFamily="2" charset="-78"/>
              </a:rPr>
              <a:t>نگارش</a:t>
            </a:r>
          </a:p>
          <a:p>
            <a:pPr algn="r" rtl="1">
              <a:lnSpc>
                <a:spcPct val="150000"/>
              </a:lnSpc>
              <a:buClr>
                <a:srgbClr val="FF6600"/>
              </a:buClr>
            </a:pPr>
            <a:r>
              <a:rPr lang="fa-IR" b="1" dirty="0">
                <a:cs typeface="B Nazanin" panose="00000400000000000000" pitchFamily="2" charset="-78"/>
              </a:rPr>
              <a:t>تجدید نظر و اصلاح و تهیه متن نهایی</a:t>
            </a:r>
            <a:endParaRPr lang="en-US" b="1" dirty="0">
              <a:cs typeface="B Nazanin" panose="00000400000000000000" pitchFamily="2" charset="-78"/>
            </a:endParaRPr>
          </a:p>
          <a:p>
            <a:endParaRPr lang="de-DE" dirty="0"/>
          </a:p>
        </p:txBody>
      </p:sp>
    </p:spTree>
    <p:extLst>
      <p:ext uri="{BB962C8B-B14F-4D97-AF65-F5344CB8AC3E}">
        <p14:creationId xmlns:p14="http://schemas.microsoft.com/office/powerpoint/2010/main" val="32243729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54375" y="586585"/>
            <a:ext cx="7482545" cy="3785652"/>
          </a:xfrm>
          <a:prstGeom prst="rect">
            <a:avLst/>
          </a:prstGeom>
        </p:spPr>
        <p:txBody>
          <a:bodyPr wrap="square">
            <a:spAutoFit/>
          </a:bodyPr>
          <a:lstStyle/>
          <a:p>
            <a:pPr algn="ctr" rtl="1"/>
            <a:r>
              <a:rPr lang="fa-IR" sz="3200" dirty="0">
                <a:solidFill>
                  <a:srgbClr val="FFFF00"/>
                </a:solidFill>
                <a:effectLst>
                  <a:outerShdw blurRad="50800" dist="38100" dir="2700000" algn="tl" rotWithShape="0">
                    <a:prstClr val="black">
                      <a:alpha val="40000"/>
                    </a:prstClr>
                  </a:outerShdw>
                </a:effectLst>
                <a:latin typeface="+mj-lt"/>
                <a:ea typeface="+mj-ea"/>
                <a:cs typeface="B Titr" panose="00000700000000000000" pitchFamily="2" charset="-78"/>
              </a:rPr>
              <a:t>یک قانون طلایی در مورد ساختار گزارش:</a:t>
            </a:r>
          </a:p>
          <a:p>
            <a:pPr algn="just" rtl="1"/>
            <a:endParaRPr lang="fa-IR" sz="3200" b="1" dirty="0" smtClean="0">
              <a:solidFill>
                <a:schemeClr val="tx1">
                  <a:lumMod val="95000"/>
                  <a:lumOff val="5000"/>
                </a:schemeClr>
              </a:solidFill>
              <a:cs typeface="B Titr" panose="00000700000000000000" pitchFamily="2" charset="-78"/>
            </a:endParaRPr>
          </a:p>
          <a:p>
            <a:pPr algn="just" rtl="1"/>
            <a:endParaRPr lang="fa-IR" sz="3200" b="1" dirty="0">
              <a:solidFill>
                <a:schemeClr val="tx1">
                  <a:lumMod val="95000"/>
                  <a:lumOff val="5000"/>
                </a:schemeClr>
              </a:solidFill>
              <a:cs typeface="B Titr" panose="00000700000000000000" pitchFamily="2" charset="-78"/>
            </a:endParaRPr>
          </a:p>
          <a:p>
            <a:pPr algn="just" rtl="1">
              <a:lnSpc>
                <a:spcPct val="150000"/>
              </a:lnSpc>
            </a:pPr>
            <a:r>
              <a:rPr lang="fa-IR" sz="3200" b="1" dirty="0">
                <a:solidFill>
                  <a:schemeClr val="bg1"/>
                </a:solidFill>
                <a:cs typeface="B Nazanin" panose="00000400000000000000" pitchFamily="2" charset="-78"/>
              </a:rPr>
              <a:t>در مقدمه اعلام کنید.</a:t>
            </a:r>
          </a:p>
          <a:p>
            <a:pPr algn="just" rtl="1">
              <a:lnSpc>
                <a:spcPct val="150000"/>
              </a:lnSpc>
            </a:pPr>
            <a:r>
              <a:rPr lang="fa-IR" sz="3200" b="1" dirty="0">
                <a:solidFill>
                  <a:schemeClr val="bg1"/>
                </a:solidFill>
                <a:cs typeface="B Nazanin" panose="00000400000000000000" pitchFamily="2" charset="-78"/>
              </a:rPr>
              <a:t>	</a:t>
            </a:r>
            <a:r>
              <a:rPr lang="fa-IR" sz="3200" b="1" dirty="0" smtClean="0">
                <a:solidFill>
                  <a:schemeClr val="bg1"/>
                </a:solidFill>
                <a:cs typeface="B Nazanin" panose="00000400000000000000" pitchFamily="2" charset="-78"/>
              </a:rPr>
              <a:t>             در </a:t>
            </a:r>
            <a:r>
              <a:rPr lang="fa-IR" sz="3200" b="1" dirty="0">
                <a:solidFill>
                  <a:schemeClr val="bg1"/>
                </a:solidFill>
                <a:cs typeface="B Nazanin" panose="00000400000000000000" pitchFamily="2" charset="-78"/>
              </a:rPr>
              <a:t>متن بگویید،</a:t>
            </a:r>
          </a:p>
          <a:p>
            <a:pPr algn="just" rtl="1">
              <a:lnSpc>
                <a:spcPct val="150000"/>
              </a:lnSpc>
            </a:pPr>
            <a:r>
              <a:rPr lang="fa-IR" sz="3200" b="1" dirty="0">
                <a:solidFill>
                  <a:schemeClr val="bg1"/>
                </a:solidFill>
                <a:cs typeface="B Nazanin" panose="00000400000000000000" pitchFamily="2" charset="-78"/>
              </a:rPr>
              <a:t>			</a:t>
            </a:r>
            <a:r>
              <a:rPr lang="fa-IR" sz="3200" b="1" dirty="0" smtClean="0">
                <a:solidFill>
                  <a:schemeClr val="bg1"/>
                </a:solidFill>
                <a:cs typeface="B Nazanin" panose="00000400000000000000" pitchFamily="2" charset="-78"/>
              </a:rPr>
              <a:t>  و </a:t>
            </a:r>
            <a:r>
              <a:rPr lang="fa-IR" sz="3200" b="1" dirty="0">
                <a:solidFill>
                  <a:schemeClr val="bg1"/>
                </a:solidFill>
                <a:cs typeface="B Nazanin" panose="00000400000000000000" pitchFamily="2" charset="-78"/>
              </a:rPr>
              <a:t>در پایان یادآوری کنید.</a:t>
            </a:r>
            <a:endParaRPr lang="en-US" sz="3200" dirty="0">
              <a:solidFill>
                <a:schemeClr val="bg1"/>
              </a:solidFill>
              <a:cs typeface="B Nazanin" panose="00000400000000000000" pitchFamily="2" charset="-78"/>
            </a:endParaRPr>
          </a:p>
        </p:txBody>
      </p:sp>
    </p:spTree>
    <p:extLst>
      <p:ext uri="{BB962C8B-B14F-4D97-AF65-F5344CB8AC3E}">
        <p14:creationId xmlns:p14="http://schemas.microsoft.com/office/powerpoint/2010/main" val="23924790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p:cTn id="13"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15" dur="5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 calcmode="lin" valueType="num">
                                      <p:cBhvr>
                                        <p:cTn id="20"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1"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 calcmode="lin" valueType="num">
                                      <p:cBhvr>
                                        <p:cTn id="27"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5">
                                            <p:txEl>
                                              <p:pRg st="5" end="5"/>
                                            </p:txEl>
                                          </p:spTgt>
                                        </p:tgtEl>
                                        <p:attrNameLst>
                                          <p:attrName>ppt_h</p:attrName>
                                        </p:attrNameLst>
                                      </p:cBhvr>
                                      <p:tavLst>
                                        <p:tav tm="0">
                                          <p:val>
                                            <p:fltVal val="0"/>
                                          </p:val>
                                        </p:tav>
                                        <p:tav tm="100000">
                                          <p:val>
                                            <p:strVal val="#ppt_h"/>
                                          </p:val>
                                        </p:tav>
                                      </p:tavLst>
                                    </p:anim>
                                    <p:animEffect transition="in" filter="fade">
                                      <p:cBhvr>
                                        <p:cTn id="2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0605" y="1421144"/>
            <a:ext cx="6409035" cy="2677656"/>
          </a:xfrm>
          <a:prstGeom prst="rect">
            <a:avLst/>
          </a:prstGeom>
        </p:spPr>
        <p:txBody>
          <a:bodyPr wrap="square">
            <a:spAutoFit/>
          </a:bodyPr>
          <a:lstStyle/>
          <a:p>
            <a:pPr marL="457200" indent="-457200" algn="just" rtl="1">
              <a:lnSpc>
                <a:spcPct val="150000"/>
              </a:lnSpc>
              <a:buFont typeface="Arial" panose="020B0604020202020204" pitchFamily="34" charset="0"/>
              <a:buChar char="•"/>
            </a:pPr>
            <a:r>
              <a:rPr lang="fa-IR" sz="2800" b="1" dirty="0">
                <a:solidFill>
                  <a:schemeClr val="bg1"/>
                </a:solidFill>
                <a:latin typeface="Calibri" panose="020F0502020204030204" pitchFamily="34" charset="0"/>
                <a:ea typeface="Calibri" panose="020F0502020204030204" pitchFamily="34" charset="0"/>
                <a:cs typeface="B Nazanin" panose="00000400000000000000" pitchFamily="2" charset="-78"/>
              </a:rPr>
              <a:t>جای نکته در گزارش</a:t>
            </a:r>
            <a:endParaRPr lang="de-DE" b="1"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457200" indent="-457200" algn="just" rtl="1">
              <a:lnSpc>
                <a:spcPct val="150000"/>
              </a:lnSpc>
              <a:buFont typeface="Arial" panose="020B0604020202020204" pitchFamily="34" charset="0"/>
              <a:buChar char="•"/>
            </a:pPr>
            <a:r>
              <a:rPr lang="fa-IR" sz="2800" b="1" dirty="0">
                <a:solidFill>
                  <a:schemeClr val="bg1"/>
                </a:solidFill>
                <a:latin typeface="Calibri" panose="020F0502020204030204" pitchFamily="34" charset="0"/>
                <a:ea typeface="Calibri" panose="020F0502020204030204" pitchFamily="34" charset="0"/>
                <a:cs typeface="B Nazanin" panose="00000400000000000000" pitchFamily="2" charset="-78"/>
              </a:rPr>
              <a:t>اندازه و تناسب</a:t>
            </a:r>
            <a:endParaRPr lang="de-DE" b="1"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457200" indent="-457200" algn="just" rtl="1">
              <a:lnSpc>
                <a:spcPct val="150000"/>
              </a:lnSpc>
              <a:buFont typeface="Arial" panose="020B0604020202020204" pitchFamily="34" charset="0"/>
              <a:buChar char="•"/>
            </a:pPr>
            <a:r>
              <a:rPr lang="fa-IR" sz="2800" b="1" dirty="0">
                <a:solidFill>
                  <a:schemeClr val="bg1"/>
                </a:solidFill>
                <a:latin typeface="Calibri" panose="020F0502020204030204" pitchFamily="34" charset="0"/>
                <a:ea typeface="Calibri" panose="020F0502020204030204" pitchFamily="34" charset="0"/>
                <a:cs typeface="B Nazanin" panose="00000400000000000000" pitchFamily="2" charset="-78"/>
              </a:rPr>
              <a:t>زبان تأکید</a:t>
            </a:r>
            <a:endParaRPr lang="de-DE" b="1"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457200" indent="-457200" algn="just" rtl="1">
              <a:lnSpc>
                <a:spcPct val="150000"/>
              </a:lnSpc>
              <a:buFont typeface="Arial" panose="020B0604020202020204" pitchFamily="34" charset="0"/>
              <a:buChar char="•"/>
            </a:pPr>
            <a:r>
              <a:rPr lang="fa-IR" sz="2800" b="1" dirty="0">
                <a:solidFill>
                  <a:schemeClr val="bg1"/>
                </a:solidFill>
                <a:latin typeface="Calibri" panose="020F0502020204030204" pitchFamily="34" charset="0"/>
                <a:ea typeface="Calibri" panose="020F0502020204030204" pitchFamily="34" charset="0"/>
                <a:cs typeface="B Nazanin" panose="00000400000000000000" pitchFamily="2" charset="-78"/>
              </a:rPr>
              <a:t>کاربرد علائم</a:t>
            </a:r>
            <a:endParaRPr lang="de-DE" b="1"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Rectangle 3"/>
          <p:cNvSpPr/>
          <p:nvPr/>
        </p:nvSpPr>
        <p:spPr>
          <a:xfrm>
            <a:off x="1365195" y="535685"/>
            <a:ext cx="7364517" cy="661720"/>
          </a:xfrm>
          <a:prstGeom prst="rect">
            <a:avLst/>
          </a:prstGeom>
        </p:spPr>
        <p:txBody>
          <a:bodyPr wrap="none">
            <a:spAutoFit/>
          </a:bodyPr>
          <a:lstStyle/>
          <a:p>
            <a:r>
              <a:rPr lang="fa-IR" sz="3700" dirty="0">
                <a:solidFill>
                  <a:srgbClr val="FFFF00"/>
                </a:solidFill>
                <a:latin typeface="+mj-lt"/>
                <a:ea typeface="+mj-ea"/>
                <a:cs typeface="B Titr" panose="00000700000000000000" pitchFamily="2" charset="-78"/>
              </a:rPr>
              <a:t>چگونه نکات عمده را مورد تأکید قرار دهیم؟</a:t>
            </a:r>
            <a:endParaRPr lang="de-DE" sz="3700" dirty="0">
              <a:solidFill>
                <a:srgbClr val="FFFF00"/>
              </a:solidFill>
              <a:latin typeface="+mj-lt"/>
              <a:ea typeface="+mj-ea"/>
              <a:cs typeface="B Titr" panose="00000700000000000000" pitchFamily="2" charset="-78"/>
            </a:endParaRPr>
          </a:p>
        </p:txBody>
      </p:sp>
    </p:spTree>
    <p:extLst>
      <p:ext uri="{BB962C8B-B14F-4D97-AF65-F5344CB8AC3E}">
        <p14:creationId xmlns:p14="http://schemas.microsoft.com/office/powerpoint/2010/main" val="17448862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5425" y="87847"/>
            <a:ext cx="8309610" cy="80414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3200" dirty="0" smtClean="0">
                <a:solidFill>
                  <a:srgbClr val="FFFF00"/>
                </a:solidFill>
                <a:cs typeface="B Titr" panose="00000700000000000000" pitchFamily="2" charset="-78"/>
              </a:rPr>
              <a:t>مستندات برنامه های آموزش و ارتقای سلامت:</a:t>
            </a:r>
            <a:endParaRPr lang="fa-IR" sz="3200" dirty="0">
              <a:solidFill>
                <a:srgbClr val="FFFF00"/>
              </a:solidFill>
              <a:cs typeface="B Titr" panose="00000700000000000000" pitchFamily="2" charset="-78"/>
            </a:endParaRPr>
          </a:p>
        </p:txBody>
      </p:sp>
      <p:sp>
        <p:nvSpPr>
          <p:cNvPr id="4" name="Subtitle 2"/>
          <p:cNvSpPr txBox="1">
            <a:spLocks/>
          </p:cNvSpPr>
          <p:nvPr/>
        </p:nvSpPr>
        <p:spPr>
          <a:xfrm>
            <a:off x="296260" y="586585"/>
            <a:ext cx="8398775" cy="4556915"/>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50000"/>
              </a:lnSpc>
              <a:buNone/>
            </a:pPr>
            <a:r>
              <a:rPr lang="fa-IR" sz="1200" dirty="0" smtClean="0">
                <a:solidFill>
                  <a:schemeClr val="bg1"/>
                </a:solidFill>
                <a:cs typeface="B Titr" panose="00000700000000000000" pitchFamily="2" charset="-78"/>
              </a:rPr>
              <a:t>برنامه عملیاتی</a:t>
            </a:r>
          </a:p>
          <a:p>
            <a:pPr marL="0" indent="0" algn="r" rtl="1">
              <a:lnSpc>
                <a:spcPct val="150000"/>
              </a:lnSpc>
              <a:buNone/>
            </a:pPr>
            <a:r>
              <a:rPr lang="fa-IR" sz="1200" dirty="0" smtClean="0">
                <a:solidFill>
                  <a:schemeClr val="bg1"/>
                </a:solidFill>
                <a:cs typeface="B Titr" panose="00000700000000000000" pitchFamily="2" charset="-78"/>
              </a:rPr>
              <a:t>         جدول زمانبندی فعالیت ها (گانت)</a:t>
            </a:r>
          </a:p>
          <a:p>
            <a:pPr marL="0" indent="0" algn="r" rtl="1">
              <a:lnSpc>
                <a:spcPct val="150000"/>
              </a:lnSpc>
              <a:buNone/>
            </a:pPr>
            <a:r>
              <a:rPr lang="fa-IR" sz="1200" dirty="0" smtClean="0">
                <a:solidFill>
                  <a:schemeClr val="bg1"/>
                </a:solidFill>
                <a:cs typeface="B Titr" panose="00000700000000000000" pitchFamily="2" charset="-78"/>
              </a:rPr>
              <a:t>                       شرح بازدید</a:t>
            </a:r>
          </a:p>
          <a:p>
            <a:pPr marL="0" indent="0" algn="r" rtl="1">
              <a:lnSpc>
                <a:spcPct val="150000"/>
              </a:lnSpc>
              <a:buNone/>
            </a:pPr>
            <a:r>
              <a:rPr lang="fa-IR" sz="1200" dirty="0" smtClean="0">
                <a:solidFill>
                  <a:schemeClr val="bg1"/>
                </a:solidFill>
                <a:cs typeface="B Titr" panose="00000700000000000000" pitchFamily="2" charset="-78"/>
              </a:rPr>
              <a:t>                                          پسخوراند</a:t>
            </a:r>
          </a:p>
          <a:p>
            <a:pPr marL="0" indent="0" algn="r" rtl="1">
              <a:lnSpc>
                <a:spcPct val="150000"/>
              </a:lnSpc>
              <a:buNone/>
            </a:pPr>
            <a:r>
              <a:rPr lang="fa-IR" sz="1200" dirty="0" smtClean="0">
                <a:solidFill>
                  <a:schemeClr val="bg1"/>
                </a:solidFill>
                <a:cs typeface="B Titr" panose="00000700000000000000" pitchFamily="2" charset="-78"/>
              </a:rPr>
              <a:t>                                                           پاسخ پسخوراند</a:t>
            </a:r>
          </a:p>
          <a:p>
            <a:pPr marL="0" indent="0" algn="r" rtl="1">
              <a:lnSpc>
                <a:spcPct val="150000"/>
              </a:lnSpc>
              <a:buNone/>
            </a:pPr>
            <a:r>
              <a:rPr lang="fa-IR" sz="1200" dirty="0" smtClean="0">
                <a:solidFill>
                  <a:schemeClr val="bg1"/>
                </a:solidFill>
                <a:cs typeface="B Titr" panose="00000700000000000000" pitchFamily="2" charset="-78"/>
              </a:rPr>
              <a:t>                                                                         صورتجلسه (کمیته اجرایی، مداخلات ارتقای سلامت، هماهنگی درون بخشی، ....)</a:t>
            </a:r>
          </a:p>
          <a:p>
            <a:pPr marL="0" indent="0" algn="r" rtl="1">
              <a:lnSpc>
                <a:spcPct val="150000"/>
              </a:lnSpc>
              <a:buNone/>
            </a:pPr>
            <a:r>
              <a:rPr lang="fa-IR" sz="1200" dirty="0" smtClean="0">
                <a:solidFill>
                  <a:schemeClr val="bg1"/>
                </a:solidFill>
                <a:cs typeface="B Titr" panose="00000700000000000000" pitchFamily="2" charset="-78"/>
              </a:rPr>
              <a:t>                                                                                  سامانه یکپارچه بهداشت</a:t>
            </a:r>
          </a:p>
          <a:p>
            <a:pPr marL="0" indent="0" algn="r" rtl="1">
              <a:lnSpc>
                <a:spcPct val="150000"/>
              </a:lnSpc>
              <a:buNone/>
            </a:pPr>
            <a:r>
              <a:rPr lang="fa-IR" sz="1200" dirty="0" smtClean="0">
                <a:solidFill>
                  <a:schemeClr val="bg1"/>
                </a:solidFill>
                <a:cs typeface="B Titr" panose="00000700000000000000" pitchFamily="2" charset="-78"/>
              </a:rPr>
              <a:t>                                                                                         داشبورد مدیریتی</a:t>
            </a:r>
          </a:p>
          <a:p>
            <a:pPr marL="0" indent="0" algn="r" rtl="1">
              <a:lnSpc>
                <a:spcPct val="150000"/>
              </a:lnSpc>
              <a:buNone/>
            </a:pPr>
            <a:r>
              <a:rPr lang="fa-IR" sz="1200" dirty="0" smtClean="0">
                <a:solidFill>
                  <a:schemeClr val="bg1"/>
                </a:solidFill>
                <a:cs typeface="B Titr" panose="00000700000000000000" pitchFamily="2" charset="-78"/>
              </a:rPr>
              <a:t>                                                                                                      سامانه راستی آزمایی آموزش ها</a:t>
            </a:r>
          </a:p>
          <a:p>
            <a:pPr marL="0" indent="0" algn="r" rtl="1">
              <a:lnSpc>
                <a:spcPct val="150000"/>
              </a:lnSpc>
              <a:buNone/>
            </a:pPr>
            <a:r>
              <a:rPr lang="fa-IR" sz="1200" dirty="0" smtClean="0">
                <a:solidFill>
                  <a:schemeClr val="bg1"/>
                </a:solidFill>
                <a:cs typeface="B Titr" panose="00000700000000000000" pitchFamily="2" charset="-78"/>
              </a:rPr>
              <a:t>                                                                                                                     گروه ها و شبکه های مجازی</a:t>
            </a:r>
          </a:p>
          <a:p>
            <a:pPr marL="0" indent="0" algn="r" rtl="1">
              <a:lnSpc>
                <a:spcPct val="150000"/>
              </a:lnSpc>
              <a:buNone/>
            </a:pPr>
            <a:r>
              <a:rPr lang="fa-IR" sz="1200" dirty="0" smtClean="0">
                <a:solidFill>
                  <a:schemeClr val="bg1"/>
                </a:solidFill>
                <a:cs typeface="B Titr" panose="00000700000000000000" pitchFamily="2" charset="-78"/>
              </a:rPr>
              <a:t>                                                                                                                                     فرم ها و جداول                                                                                                                                                                                                      					           نمودارها</a:t>
            </a:r>
          </a:p>
          <a:p>
            <a:pPr marL="0" indent="0" algn="r" rtl="1">
              <a:lnSpc>
                <a:spcPct val="150000"/>
              </a:lnSpc>
              <a:buNone/>
            </a:pPr>
            <a:r>
              <a:rPr lang="fa-IR" sz="1200" dirty="0" smtClean="0">
                <a:solidFill>
                  <a:schemeClr val="bg1"/>
                </a:solidFill>
                <a:cs typeface="B Titr" panose="00000700000000000000" pitchFamily="2" charset="-78"/>
              </a:rPr>
              <a:t>                                                                                                                                                                                 برنامه زمانبندی آموزش های گروهی</a:t>
            </a:r>
            <a:endParaRPr lang="fa-IR" sz="1200" dirty="0">
              <a:solidFill>
                <a:schemeClr val="bg1"/>
              </a:solidFill>
              <a:cs typeface="B Titr" panose="00000700000000000000" pitchFamily="2" charset="-78"/>
            </a:endParaRPr>
          </a:p>
        </p:txBody>
      </p:sp>
      <p:sp>
        <p:nvSpPr>
          <p:cNvPr id="6" name="TextBox 5"/>
          <p:cNvSpPr txBox="1"/>
          <p:nvPr/>
        </p:nvSpPr>
        <p:spPr>
          <a:xfrm>
            <a:off x="296260" y="891995"/>
            <a:ext cx="3359510" cy="1107996"/>
          </a:xfrm>
          <a:prstGeom prst="rect">
            <a:avLst/>
          </a:prstGeom>
          <a:noFill/>
        </p:spPr>
        <p:txBody>
          <a:bodyPr wrap="square" rtlCol="0">
            <a:spAutoFit/>
          </a:bodyPr>
          <a:lstStyle/>
          <a:p>
            <a:r>
              <a:rPr lang="fa-IR" sz="6600" dirty="0" smtClean="0">
                <a:solidFill>
                  <a:schemeClr val="bg1"/>
                </a:solidFill>
                <a:cs typeface="B Titr" panose="00000700000000000000" pitchFamily="2" charset="-78"/>
              </a:rPr>
              <a:t> و ....</a:t>
            </a:r>
            <a:endParaRPr lang="de-DE" sz="6600" dirty="0">
              <a:solidFill>
                <a:schemeClr val="bg1"/>
              </a:solidFill>
              <a:cs typeface="B Titr" panose="00000700000000000000" pitchFamily="2" charset="-78"/>
            </a:endParaRPr>
          </a:p>
        </p:txBody>
      </p:sp>
    </p:spTree>
    <p:extLst>
      <p:ext uri="{BB962C8B-B14F-4D97-AF65-F5344CB8AC3E}">
        <p14:creationId xmlns:p14="http://schemas.microsoft.com/office/powerpoint/2010/main" val="2666464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inVertical)">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inVertical)">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inVertical)">
                                      <p:cBhvr>
                                        <p:cTn id="23" dur="5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arn(inVertical)">
                                      <p:cBhvr>
                                        <p:cTn id="28" dur="500"/>
                                        <p:tgtEl>
                                          <p:spTgt spid="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arn(inVertical)">
                                      <p:cBhvr>
                                        <p:cTn id="33" dur="500"/>
                                        <p:tgtEl>
                                          <p:spTgt spid="4">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barn(inVertical)">
                                      <p:cBhvr>
                                        <p:cTn id="38" dur="500"/>
                                        <p:tgtEl>
                                          <p:spTgt spid="4">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barn(inVertical)">
                                      <p:cBhvr>
                                        <p:cTn id="43" dur="500"/>
                                        <p:tgtEl>
                                          <p:spTgt spid="4">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4">
                                            <p:txEl>
                                              <p:pRg st="7" end="7"/>
                                            </p:txEl>
                                          </p:spTgt>
                                        </p:tgtEl>
                                        <p:attrNameLst>
                                          <p:attrName>style.visibility</p:attrName>
                                        </p:attrNameLst>
                                      </p:cBhvr>
                                      <p:to>
                                        <p:strVal val="visible"/>
                                      </p:to>
                                    </p:set>
                                    <p:animEffect transition="in" filter="barn(inVertical)">
                                      <p:cBhvr>
                                        <p:cTn id="48" dur="500"/>
                                        <p:tgtEl>
                                          <p:spTgt spid="4">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
                                            <p:txEl>
                                              <p:pRg st="8" end="8"/>
                                            </p:txEl>
                                          </p:spTgt>
                                        </p:tgtEl>
                                        <p:attrNameLst>
                                          <p:attrName>style.visibility</p:attrName>
                                        </p:attrNameLst>
                                      </p:cBhvr>
                                      <p:to>
                                        <p:strVal val="visible"/>
                                      </p:to>
                                    </p:set>
                                    <p:animEffect transition="in" filter="barn(inVertical)">
                                      <p:cBhvr>
                                        <p:cTn id="53" dur="500"/>
                                        <p:tgtEl>
                                          <p:spTgt spid="4">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4">
                                            <p:txEl>
                                              <p:pRg st="9" end="9"/>
                                            </p:txEl>
                                          </p:spTgt>
                                        </p:tgtEl>
                                        <p:attrNameLst>
                                          <p:attrName>style.visibility</p:attrName>
                                        </p:attrNameLst>
                                      </p:cBhvr>
                                      <p:to>
                                        <p:strVal val="visible"/>
                                      </p:to>
                                    </p:set>
                                    <p:animEffect transition="in" filter="barn(inVertical)">
                                      <p:cBhvr>
                                        <p:cTn id="58" dur="500"/>
                                        <p:tgtEl>
                                          <p:spTgt spid="4">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4">
                                            <p:txEl>
                                              <p:pRg st="10" end="10"/>
                                            </p:txEl>
                                          </p:spTgt>
                                        </p:tgtEl>
                                        <p:attrNameLst>
                                          <p:attrName>style.visibility</p:attrName>
                                        </p:attrNameLst>
                                      </p:cBhvr>
                                      <p:to>
                                        <p:strVal val="visible"/>
                                      </p:to>
                                    </p:set>
                                    <p:animEffect transition="in" filter="barn(inVertical)">
                                      <p:cBhvr>
                                        <p:cTn id="63" dur="500"/>
                                        <p:tgtEl>
                                          <p:spTgt spid="4">
                                            <p:txEl>
                                              <p:pRg st="10" end="1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nodeType="clickEffect">
                                  <p:stCondLst>
                                    <p:cond delay="0"/>
                                  </p:stCondLst>
                                  <p:childTnLst>
                                    <p:set>
                                      <p:cBhvr>
                                        <p:cTn id="67" dur="1" fill="hold">
                                          <p:stCondLst>
                                            <p:cond delay="0"/>
                                          </p:stCondLst>
                                        </p:cTn>
                                        <p:tgtEl>
                                          <p:spTgt spid="4">
                                            <p:txEl>
                                              <p:pRg st="11" end="11"/>
                                            </p:txEl>
                                          </p:spTgt>
                                        </p:tgtEl>
                                        <p:attrNameLst>
                                          <p:attrName>style.visibility</p:attrName>
                                        </p:attrNameLst>
                                      </p:cBhvr>
                                      <p:to>
                                        <p:strVal val="visible"/>
                                      </p:to>
                                    </p:set>
                                    <p:animEffect transition="in" filter="barn(inVertical)">
                                      <p:cBhvr>
                                        <p:cTn id="68" dur="500"/>
                                        <p:tgtEl>
                                          <p:spTgt spid="4">
                                            <p:txEl>
                                              <p:pRg st="11" end="11"/>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45" presetClass="entr" presetSubtype="0"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2000"/>
                                        <p:tgtEl>
                                          <p:spTgt spid="6"/>
                                        </p:tgtEl>
                                      </p:cBhvr>
                                    </p:animEffect>
                                    <p:anim calcmode="lin" valueType="num">
                                      <p:cBhvr>
                                        <p:cTn id="74" dur="2000" fill="hold"/>
                                        <p:tgtEl>
                                          <p:spTgt spid="6"/>
                                        </p:tgtEl>
                                        <p:attrNameLst>
                                          <p:attrName>ppt_w</p:attrName>
                                        </p:attrNameLst>
                                      </p:cBhvr>
                                      <p:tavLst>
                                        <p:tav tm="0" fmla="#ppt_w*sin(2.5*pi*$)">
                                          <p:val>
                                            <p:fltVal val="0"/>
                                          </p:val>
                                        </p:tav>
                                        <p:tav tm="100000">
                                          <p:val>
                                            <p:fltVal val="1"/>
                                          </p:val>
                                        </p:tav>
                                      </p:tavLst>
                                    </p:anim>
                                    <p:anim calcmode="lin" valueType="num">
                                      <p:cBhvr>
                                        <p:cTn id="75"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71500" y="441723"/>
            <a:ext cx="8309610" cy="804148"/>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dirty="0" smtClean="0">
                <a:solidFill>
                  <a:srgbClr val="FFFF00"/>
                </a:solidFill>
                <a:cs typeface="B Titr" panose="00000700000000000000" pitchFamily="2" charset="-78"/>
              </a:rPr>
              <a:t>محور مستندات برنامه های آموزش و ارتقای سلامت:</a:t>
            </a:r>
            <a:endParaRPr lang="fa-IR" dirty="0">
              <a:solidFill>
                <a:srgbClr val="FFFF00"/>
              </a:solidFill>
              <a:cs typeface="B Titr" panose="00000700000000000000" pitchFamily="2" charset="-78"/>
            </a:endParaRPr>
          </a:p>
        </p:txBody>
      </p:sp>
      <p:sp>
        <p:nvSpPr>
          <p:cNvPr id="4" name="Subtitle 2"/>
          <p:cNvSpPr txBox="1">
            <a:spLocks/>
          </p:cNvSpPr>
          <p:nvPr/>
        </p:nvSpPr>
        <p:spPr>
          <a:xfrm>
            <a:off x="2586835" y="1436763"/>
            <a:ext cx="4123035" cy="2356627"/>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57175" indent="-257175" algn="r" rtl="1">
              <a:lnSpc>
                <a:spcPct val="150000"/>
              </a:lnSpc>
            </a:pPr>
            <a:r>
              <a:rPr lang="fa-IR" sz="2800" dirty="0" smtClean="0">
                <a:solidFill>
                  <a:schemeClr val="bg1"/>
                </a:solidFill>
                <a:cs typeface="B Titr" panose="00000700000000000000" pitchFamily="2" charset="-78"/>
              </a:rPr>
              <a:t>پایش</a:t>
            </a:r>
            <a:r>
              <a:rPr lang="en-US" sz="2800" dirty="0" smtClean="0">
                <a:solidFill>
                  <a:schemeClr val="bg1"/>
                </a:solidFill>
                <a:cs typeface="B Titr" panose="00000700000000000000" pitchFamily="2" charset="-78"/>
              </a:rPr>
              <a:t>  </a:t>
            </a:r>
            <a:r>
              <a:rPr lang="fa-IR" sz="2800" dirty="0" smtClean="0">
                <a:solidFill>
                  <a:schemeClr val="bg1"/>
                </a:solidFill>
                <a:cs typeface="B Titr" panose="00000700000000000000" pitchFamily="2" charset="-78"/>
              </a:rPr>
              <a:t> </a:t>
            </a:r>
          </a:p>
          <a:p>
            <a:pPr marL="257175" indent="-257175" algn="r" rtl="1">
              <a:lnSpc>
                <a:spcPct val="150000"/>
              </a:lnSpc>
            </a:pPr>
            <a:r>
              <a:rPr lang="fa-IR" sz="2800" dirty="0" smtClean="0">
                <a:solidFill>
                  <a:schemeClr val="bg1"/>
                </a:solidFill>
                <a:cs typeface="B Titr" panose="00000700000000000000" pitchFamily="2" charset="-78"/>
              </a:rPr>
              <a:t>آمار</a:t>
            </a:r>
          </a:p>
          <a:p>
            <a:pPr algn="r" rtl="1">
              <a:lnSpc>
                <a:spcPct val="150000"/>
              </a:lnSpc>
            </a:pPr>
            <a:r>
              <a:rPr lang="fa-IR" sz="2800" dirty="0" smtClean="0">
                <a:solidFill>
                  <a:schemeClr val="bg1"/>
                </a:solidFill>
                <a:cs typeface="B Titr" panose="00000700000000000000" pitchFamily="2" charset="-78"/>
              </a:rPr>
              <a:t>برنامه های اجرایی</a:t>
            </a:r>
            <a:endParaRPr lang="fa-IR" sz="2800" dirty="0">
              <a:solidFill>
                <a:schemeClr val="bg1"/>
              </a:solidFill>
              <a:cs typeface="B Titr" panose="00000700000000000000" pitchFamily="2" charset="-78"/>
            </a:endParaRPr>
          </a:p>
        </p:txBody>
      </p:sp>
    </p:spTree>
    <p:extLst>
      <p:ext uri="{BB962C8B-B14F-4D97-AF65-F5344CB8AC3E}">
        <p14:creationId xmlns:p14="http://schemas.microsoft.com/office/powerpoint/2010/main" val="1849022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inVertical)">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inVertical)">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inVertical)">
                                      <p:cBhvr>
                                        <p:cTn id="2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75" y="1044700"/>
            <a:ext cx="7553324" cy="1854261"/>
          </a:xfrm>
        </p:spPr>
        <p:txBody>
          <a:bodyPr>
            <a:normAutofit fontScale="90000"/>
          </a:bodyPr>
          <a:lstStyle/>
          <a:p>
            <a:pPr algn="ctr">
              <a:lnSpc>
                <a:spcPct val="150000"/>
              </a:lnSpc>
            </a:pPr>
            <a:r>
              <a:rPr lang="fa-IR" sz="7200" dirty="0" smtClean="0">
                <a:solidFill>
                  <a:srgbClr val="FFFF00"/>
                </a:solidFill>
                <a:cs typeface="B Titr" panose="00000700000000000000" pitchFamily="2" charset="-78"/>
              </a:rPr>
              <a:t>بسیج آموزش همگانی </a:t>
            </a:r>
            <a:br>
              <a:rPr lang="fa-IR" sz="7200" dirty="0" smtClean="0">
                <a:solidFill>
                  <a:srgbClr val="FFFF00"/>
                </a:solidFill>
                <a:cs typeface="B Titr" panose="00000700000000000000" pitchFamily="2" charset="-78"/>
              </a:rPr>
            </a:br>
            <a:r>
              <a:rPr lang="fa-IR" sz="7200" dirty="0" smtClean="0">
                <a:solidFill>
                  <a:srgbClr val="FFFF00"/>
                </a:solidFill>
                <a:cs typeface="B Titr" panose="00000700000000000000" pitchFamily="2" charset="-78"/>
              </a:rPr>
              <a:t>و پویش های سلامتی</a:t>
            </a:r>
            <a:endParaRPr lang="en-US" sz="7200" dirty="0">
              <a:solidFill>
                <a:srgbClr val="FFFF00"/>
              </a:solidFill>
              <a:cs typeface="B Titr" panose="00000700000000000000" pitchFamily="2" charset="-78"/>
            </a:endParaRPr>
          </a:p>
        </p:txBody>
      </p:sp>
    </p:spTree>
    <p:extLst>
      <p:ext uri="{BB962C8B-B14F-4D97-AF65-F5344CB8AC3E}">
        <p14:creationId xmlns:p14="http://schemas.microsoft.com/office/powerpoint/2010/main" val="284964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736" y="273844"/>
            <a:ext cx="7299614" cy="994172"/>
          </a:xfrm>
        </p:spPr>
        <p:txBody>
          <a:bodyPr>
            <a:normAutofit fontScale="90000"/>
          </a:bodyPr>
          <a:lstStyle/>
          <a:p>
            <a:pPr algn="ctr"/>
            <a:r>
              <a:rPr lang="fa-IR" dirty="0" smtClean="0">
                <a:solidFill>
                  <a:srgbClr val="FFFF00"/>
                </a:solidFill>
                <a:cs typeface="B Titr" panose="00000700000000000000" pitchFamily="2" charset="-78"/>
              </a:rPr>
              <a:t> </a:t>
            </a:r>
            <a:br>
              <a:rPr lang="fa-IR" dirty="0" smtClean="0">
                <a:solidFill>
                  <a:srgbClr val="FFFF00"/>
                </a:solidFill>
                <a:cs typeface="B Titr" panose="00000700000000000000" pitchFamily="2" charset="-78"/>
              </a:rPr>
            </a:br>
            <a:endParaRPr lang="en-US" dirty="0">
              <a:solidFill>
                <a:srgbClr val="FFFF00"/>
              </a:solidFill>
              <a:cs typeface="B Titr" panose="00000700000000000000" pitchFamily="2" charset="-78"/>
            </a:endParaRPr>
          </a:p>
        </p:txBody>
      </p:sp>
      <p:sp>
        <p:nvSpPr>
          <p:cNvPr id="3" name="Content Placeholder 2"/>
          <p:cNvSpPr>
            <a:spLocks noGrp="1"/>
          </p:cNvSpPr>
          <p:nvPr>
            <p:ph idx="1"/>
          </p:nvPr>
        </p:nvSpPr>
        <p:spPr>
          <a:xfrm>
            <a:off x="355517" y="1017225"/>
            <a:ext cx="8267156" cy="3750037"/>
          </a:xfrm>
        </p:spPr>
        <p:txBody>
          <a:bodyPr>
            <a:normAutofit/>
          </a:bodyPr>
          <a:lstStyle/>
          <a:p>
            <a:pPr marL="0" indent="0" algn="r">
              <a:buNone/>
            </a:pPr>
            <a:endParaRPr lang="fa-IR" sz="3300" dirty="0">
              <a:solidFill>
                <a:srgbClr val="FFFF00"/>
              </a:solidFill>
              <a:cs typeface="B Nazanin" panose="00000400000000000000" pitchFamily="2" charset="-78"/>
            </a:endParaRPr>
          </a:p>
          <a:p>
            <a:pPr marL="0" indent="0" algn="r">
              <a:buNone/>
            </a:pPr>
            <a:endParaRPr lang="fa-IR" sz="33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29</a:t>
            </a:fld>
            <a:endParaRPr lang="en-US" sz="900">
              <a:solidFill>
                <a:prstClr val="black">
                  <a:tint val="75000"/>
                </a:prstClr>
              </a:solidFill>
              <a:latin typeface="Calibri" panose="020F0502020204030204"/>
            </a:endParaRPr>
          </a:p>
        </p:txBody>
      </p:sp>
      <p:sp>
        <p:nvSpPr>
          <p:cNvPr id="4" name="Rectangle 3"/>
          <p:cNvSpPr/>
          <p:nvPr/>
        </p:nvSpPr>
        <p:spPr>
          <a:xfrm>
            <a:off x="2281425" y="376238"/>
            <a:ext cx="5480585" cy="600164"/>
          </a:xfrm>
          <a:prstGeom prst="rect">
            <a:avLst/>
          </a:prstGeom>
        </p:spPr>
        <p:txBody>
          <a:bodyPr wrap="square">
            <a:spAutoFit/>
          </a:bodyPr>
          <a:lstStyle/>
          <a:p>
            <a:pPr algn="ctr" defTabSz="685800">
              <a:defRPr/>
            </a:pPr>
            <a:r>
              <a:rPr lang="fa-IR" sz="3000" b="1" kern="0" cap="small" dirty="0">
                <a:solidFill>
                  <a:srgbClr val="FFFF00"/>
                </a:solidFill>
                <a:latin typeface="Calibri" panose="020F0502020204030204"/>
                <a:cs typeface="B Titr" panose="00000700000000000000" pitchFamily="2" charset="-78"/>
              </a:rPr>
              <a:t>تعریف </a:t>
            </a:r>
            <a:r>
              <a:rPr lang="fa-IR" sz="3300" b="1" kern="0" cap="small" dirty="0">
                <a:solidFill>
                  <a:srgbClr val="FFFF00"/>
                </a:solidFill>
                <a:latin typeface="Calibri" panose="020F0502020204030204"/>
                <a:cs typeface="B Titr" panose="00000700000000000000" pitchFamily="2" charset="-78"/>
              </a:rPr>
              <a:t>بسيج اطلاع رسانی </a:t>
            </a:r>
            <a:endParaRPr lang="fa-IR" sz="3300" kern="0" dirty="0">
              <a:solidFill>
                <a:srgbClr val="FFFF00"/>
              </a:solidFill>
              <a:latin typeface="Calibri" panose="020F0502020204030204"/>
              <a:cs typeface="B Titr" panose="00000700000000000000" pitchFamily="2" charset="-78"/>
            </a:endParaRPr>
          </a:p>
        </p:txBody>
      </p:sp>
      <p:sp>
        <p:nvSpPr>
          <p:cNvPr id="6" name="Rectangle 5"/>
          <p:cNvSpPr/>
          <p:nvPr/>
        </p:nvSpPr>
        <p:spPr>
          <a:xfrm>
            <a:off x="0" y="1280242"/>
            <a:ext cx="9144000" cy="3664080"/>
          </a:xfrm>
          <a:prstGeom prst="rect">
            <a:avLst/>
          </a:prstGeom>
        </p:spPr>
        <p:txBody>
          <a:bodyPr wrap="square">
            <a:spAutoFit/>
          </a:bodyPr>
          <a:lstStyle/>
          <a:p>
            <a:pPr marL="171450" indent="-171450" algn="just" defTabSz="685800" rtl="1">
              <a:lnSpc>
                <a:spcPct val="90000"/>
              </a:lnSpc>
              <a:spcBef>
                <a:spcPts val="1350"/>
              </a:spcBef>
              <a:buClr>
                <a:srgbClr val="B0BCBC"/>
              </a:buClr>
              <a:buSzPct val="90000"/>
              <a:buFont typeface="Wingdings" panose="05000000000000000000" pitchFamily="2" charset="2"/>
              <a:buChar char="§"/>
              <a:defRPr/>
            </a:pPr>
            <a:r>
              <a:rPr lang="fa-IR" sz="3000" dirty="0">
                <a:solidFill>
                  <a:schemeClr val="bg1"/>
                </a:solidFill>
                <a:latin typeface="Calibri" panose="020F0502020204030204"/>
                <a:cs typeface="B Nazanin" panose="00000400000000000000" pitchFamily="2" charset="-78"/>
              </a:rPr>
              <a:t>یکسری از فعالیتهای برنامه ریزی شده که به منظور رسیدن به یک هدف اجتماعی، تجاری، سیاسی خاص انجام می شوند بسیج اطلاع رسانی یا جنبش اجتماعی گفته میشود.</a:t>
            </a:r>
          </a:p>
          <a:p>
            <a:pPr algn="ctr" defTabSz="685800" rtl="1">
              <a:lnSpc>
                <a:spcPct val="90000"/>
              </a:lnSpc>
              <a:spcBef>
                <a:spcPts val="1350"/>
              </a:spcBef>
              <a:buClr>
                <a:srgbClr val="B0BCBC"/>
              </a:buClr>
              <a:buSzPct val="90000"/>
              <a:defRPr/>
            </a:pPr>
            <a:r>
              <a:rPr lang="fa-IR" sz="3300" dirty="0">
                <a:solidFill>
                  <a:srgbClr val="FFFF00"/>
                </a:solidFill>
                <a:latin typeface="Calibri" panose="020F0502020204030204"/>
                <a:cs typeface="B Titr" panose="00000700000000000000" pitchFamily="2" charset="-78"/>
              </a:rPr>
              <a:t>فرهنگ اکسفورد</a:t>
            </a:r>
          </a:p>
          <a:p>
            <a:pPr marL="171450" indent="-171450" algn="r" defTabSz="685800" rtl="1">
              <a:lnSpc>
                <a:spcPct val="90000"/>
              </a:lnSpc>
              <a:spcBef>
                <a:spcPts val="1350"/>
              </a:spcBef>
              <a:buClr>
                <a:srgbClr val="B0BCBC"/>
              </a:buClr>
              <a:buSzPct val="90000"/>
              <a:buFont typeface="Wingdings" panose="05000000000000000000" pitchFamily="2" charset="2"/>
              <a:buChar char="§"/>
              <a:defRPr/>
            </a:pPr>
            <a:endParaRPr lang="en-US" dirty="0">
              <a:solidFill>
                <a:prstClr val="black"/>
              </a:solidFill>
              <a:latin typeface="Calibri" panose="020F0502020204030204"/>
              <a:cs typeface="B Nazanin"/>
            </a:endParaRPr>
          </a:p>
          <a:p>
            <a:pPr marL="171450" indent="-171450" algn="r" defTabSz="685800" rtl="1">
              <a:lnSpc>
                <a:spcPct val="90000"/>
              </a:lnSpc>
              <a:spcBef>
                <a:spcPts val="1350"/>
              </a:spcBef>
              <a:buClr>
                <a:srgbClr val="B0BCBC"/>
              </a:buClr>
              <a:buSzPct val="90000"/>
              <a:buFont typeface="Wingdings" panose="05000000000000000000" pitchFamily="2" charset="2"/>
              <a:buChar char="§"/>
              <a:defRPr/>
            </a:pPr>
            <a:r>
              <a:rPr lang="fa-IR" sz="3000" dirty="0">
                <a:solidFill>
                  <a:schemeClr val="bg1"/>
                </a:solidFill>
                <a:latin typeface="Calibri" panose="020F0502020204030204"/>
                <a:cs typeface="B Nazanin"/>
              </a:rPr>
              <a:t>یک بسیج اطلاع رسانی هدفمند با نتایج و اثرات متنوع، که مخاطبان زیاد و محدوده زمانی خاص و مشخصی دارد</a:t>
            </a:r>
            <a:r>
              <a:rPr lang="fa-IR" dirty="0">
                <a:solidFill>
                  <a:schemeClr val="bg1"/>
                </a:solidFill>
                <a:latin typeface="Calibri" panose="020F0502020204030204"/>
                <a:cs typeface="B Nazanin"/>
              </a:rPr>
              <a:t>.</a:t>
            </a:r>
            <a:br>
              <a:rPr lang="fa-IR" dirty="0">
                <a:solidFill>
                  <a:schemeClr val="bg1"/>
                </a:solidFill>
                <a:latin typeface="Calibri" panose="020F0502020204030204"/>
                <a:cs typeface="B Nazanin"/>
              </a:rPr>
            </a:br>
            <a:endParaRPr lang="fa-IR" dirty="0">
              <a:solidFill>
                <a:schemeClr val="bg1"/>
              </a:solidFill>
              <a:latin typeface="Calibri" panose="020F0502020204030204"/>
              <a:cs typeface="B Nazanin"/>
            </a:endParaRPr>
          </a:p>
        </p:txBody>
      </p:sp>
    </p:spTree>
    <p:extLst>
      <p:ext uri="{BB962C8B-B14F-4D97-AF65-F5344CB8AC3E}">
        <p14:creationId xmlns:p14="http://schemas.microsoft.com/office/powerpoint/2010/main" val="4271670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260" y="739290"/>
            <a:ext cx="8246070" cy="3664921"/>
          </a:xfrm>
        </p:spPr>
        <p:txBody>
          <a:bodyPr>
            <a:normAutofit lnSpcReduction="10000"/>
          </a:bodyPr>
          <a:lstStyle/>
          <a:p>
            <a:pPr marL="0" indent="0" algn="ctr">
              <a:lnSpc>
                <a:spcPct val="150000"/>
              </a:lnSpc>
              <a:buNone/>
            </a:pPr>
            <a:r>
              <a:rPr lang="fa-IR" sz="5400" dirty="0">
                <a:solidFill>
                  <a:srgbClr val="BDFFFF"/>
                </a:solidFill>
                <a:latin typeface="Calibri"/>
                <a:cs typeface="B Titr" panose="00000700000000000000" pitchFamily="2" charset="-78"/>
              </a:rPr>
              <a:t>آشنایی با روش های برقراری ارتباط، آشنایی با روش های آموزش به جامعه</a:t>
            </a:r>
          </a:p>
        </p:txBody>
      </p:sp>
    </p:spTree>
    <p:extLst>
      <p:ext uri="{BB962C8B-B14F-4D97-AF65-F5344CB8AC3E}">
        <p14:creationId xmlns:p14="http://schemas.microsoft.com/office/powerpoint/2010/main" val="1702835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solidFill>
                  <a:srgbClr val="FFFF00"/>
                </a:solidFill>
                <a:cs typeface="B Titr" panose="00000700000000000000" pitchFamily="2" charset="-78"/>
              </a:rPr>
              <a:t>برنامه آموزش سلامت همگانی </a:t>
            </a:r>
            <a:r>
              <a:rPr lang="fa-IR" dirty="0" smtClean="0">
                <a:solidFill>
                  <a:srgbClr val="FFFF00"/>
                </a:solidFill>
                <a:cs typeface="B Titr" panose="00000700000000000000" pitchFamily="2" charset="-78"/>
              </a:rPr>
              <a:t/>
            </a:r>
            <a:br>
              <a:rPr lang="fa-IR" dirty="0" smtClean="0">
                <a:solidFill>
                  <a:srgbClr val="FFFF00"/>
                </a:solidFill>
                <a:cs typeface="B Titr" panose="00000700000000000000" pitchFamily="2" charset="-78"/>
              </a:rPr>
            </a:br>
            <a:endParaRPr lang="en-US" dirty="0">
              <a:solidFill>
                <a:srgbClr val="FFFF00"/>
              </a:solidFill>
              <a:cs typeface="B Titr" panose="00000700000000000000" pitchFamily="2" charset="-78"/>
            </a:endParaRPr>
          </a:p>
        </p:txBody>
      </p:sp>
      <p:sp>
        <p:nvSpPr>
          <p:cNvPr id="3" name="Content Placeholder 2"/>
          <p:cNvSpPr>
            <a:spLocks noGrp="1"/>
          </p:cNvSpPr>
          <p:nvPr>
            <p:ph idx="1"/>
          </p:nvPr>
        </p:nvSpPr>
        <p:spPr>
          <a:xfrm>
            <a:off x="355517" y="1017225"/>
            <a:ext cx="8267156" cy="3750037"/>
          </a:xfrm>
        </p:spPr>
        <p:txBody>
          <a:bodyPr>
            <a:normAutofit fontScale="85000" lnSpcReduction="10000"/>
          </a:bodyPr>
          <a:lstStyle/>
          <a:p>
            <a:pPr marL="0" indent="0" algn="r">
              <a:buNone/>
            </a:pPr>
            <a:endParaRPr lang="fa-IR" sz="3300" dirty="0">
              <a:solidFill>
                <a:srgbClr val="FFFF00"/>
              </a:solidFill>
              <a:cs typeface="B Nazanin" panose="00000400000000000000" pitchFamily="2" charset="-78"/>
            </a:endParaRPr>
          </a:p>
          <a:p>
            <a:pPr marL="0" indent="0" algn="r">
              <a:buNone/>
            </a:pPr>
            <a:r>
              <a:rPr lang="fa-IR" sz="3300" dirty="0">
                <a:solidFill>
                  <a:srgbClr val="FFFF00"/>
                </a:solidFill>
                <a:cs typeface="B Nazanin" panose="00000400000000000000" pitchFamily="2" charset="-78"/>
              </a:rPr>
              <a:t>هدف : برگزاری کمپین های ابلاغی تا پایان سال 1402</a:t>
            </a:r>
          </a:p>
          <a:p>
            <a:pPr marL="0" indent="0" algn="r">
              <a:buNone/>
            </a:pPr>
            <a:endParaRPr lang="fa-IR" sz="2700" dirty="0">
              <a:solidFill>
                <a:srgbClr val="FFFF00"/>
              </a:solidFill>
              <a:cs typeface="B Nazanin" panose="00000400000000000000" pitchFamily="2" charset="-78"/>
            </a:endParaRPr>
          </a:p>
          <a:p>
            <a:pPr marL="0" indent="0" algn="just" rtl="1">
              <a:spcBef>
                <a:spcPts val="1350"/>
              </a:spcBef>
              <a:buClr>
                <a:srgbClr val="B0BCBC"/>
              </a:buClr>
              <a:buSzPct val="90000"/>
              <a:buNone/>
            </a:pPr>
            <a:r>
              <a:rPr lang="fa-IR" sz="3300" dirty="0">
                <a:cs typeface="B Nazanin" panose="00000400000000000000" pitchFamily="2" charset="-78"/>
              </a:rPr>
              <a:t>هدف آن انتقال پیامهای ترغیب کننده برای انجام رفتاری مشخص در گروه مخاطب است. </a:t>
            </a:r>
          </a:p>
          <a:p>
            <a:pPr marL="0" indent="0" algn="just" rtl="1">
              <a:spcBef>
                <a:spcPts val="1350"/>
              </a:spcBef>
              <a:buClr>
                <a:srgbClr val="B0BCBC"/>
              </a:buClr>
              <a:buSzPct val="90000"/>
              <a:buNone/>
            </a:pPr>
            <a:r>
              <a:rPr lang="fa-IR" sz="3300" dirty="0">
                <a:cs typeface="B Nazanin" panose="00000400000000000000" pitchFamily="2" charset="-78"/>
              </a:rPr>
              <a:t>پس برای تغییر رفتار مردم از رفتارها و عادت های پرخطر که به سلامت آنها زیان میرساند میتوان از بسیج های اطلاع رسانی سلامت استفاده نماییم و با کمک گرفتن از جامعه هنجارهای درست را جایگزین نماییم</a:t>
            </a:r>
            <a:endParaRPr lang="en-US" sz="3300" dirty="0">
              <a:cs typeface="B Nazanin" panose="00000400000000000000" pitchFamily="2" charset="-78"/>
            </a:endParaRPr>
          </a:p>
          <a:p>
            <a:pPr marL="0" indent="0" algn="r">
              <a:buNone/>
            </a:pPr>
            <a:endParaRPr lang="fa-IR" sz="33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30</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10925547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a:solidFill>
                  <a:srgbClr val="FFFF00"/>
                </a:solidFill>
                <a:cs typeface="B Titr" panose="00000700000000000000" pitchFamily="2" charset="-78"/>
              </a:rPr>
              <a:t>یکپارچه سازی </a:t>
            </a:r>
            <a:r>
              <a:rPr lang="fa-IR" b="1" dirty="0" smtClean="0">
                <a:solidFill>
                  <a:srgbClr val="FFFF00"/>
                </a:solidFill>
                <a:cs typeface="B Titr" panose="00000700000000000000" pitchFamily="2" charset="-78"/>
              </a:rPr>
              <a:t>تولید رسانه های آموزشی</a:t>
            </a:r>
            <a:r>
              <a:rPr lang="en-US" dirty="0"/>
              <a:t/>
            </a:r>
            <a:br>
              <a:rPr lang="en-US" dirty="0"/>
            </a:br>
            <a:endParaRPr lang="en-US" dirty="0"/>
          </a:p>
        </p:txBody>
      </p:sp>
      <p:sp>
        <p:nvSpPr>
          <p:cNvPr id="3" name="Content Placeholder 2"/>
          <p:cNvSpPr>
            <a:spLocks noGrp="1"/>
          </p:cNvSpPr>
          <p:nvPr>
            <p:ph idx="1"/>
          </p:nvPr>
        </p:nvSpPr>
        <p:spPr>
          <a:xfrm>
            <a:off x="241663" y="1075304"/>
            <a:ext cx="8660674" cy="3862456"/>
          </a:xfrm>
        </p:spPr>
        <p:txBody>
          <a:bodyPr>
            <a:normAutofit/>
          </a:bodyPr>
          <a:lstStyle/>
          <a:p>
            <a:pPr marL="0" indent="0" algn="r">
              <a:buNone/>
            </a:pPr>
            <a:endParaRPr lang="fa-IR" dirty="0" smtClean="0"/>
          </a:p>
          <a:p>
            <a:pPr marL="0" indent="0" algn="r">
              <a:buNone/>
            </a:pPr>
            <a:endParaRPr lang="fa-IR" sz="3300" dirty="0">
              <a:solidFill>
                <a:srgbClr val="FFFF00"/>
              </a:solidFill>
              <a:cs typeface="B Nazanin" panose="00000400000000000000" pitchFamily="2" charset="-78"/>
            </a:endParaRPr>
          </a:p>
          <a:p>
            <a:pPr marL="0" indent="0" algn="r">
              <a:buNone/>
            </a:pPr>
            <a:r>
              <a:rPr lang="fa-IR" sz="3300" dirty="0">
                <a:solidFill>
                  <a:srgbClr val="FFFF00"/>
                </a:solidFill>
                <a:cs typeface="B Nazanin" panose="00000400000000000000" pitchFamily="2" charset="-78"/>
              </a:rPr>
              <a:t>هدف : استاندارد سازی رسانه های آموزشی( فیلم ، انیمیشن ، پمفلت ، تیزر ، پوستر و...) حداقل  یک رسانه در یک فصل</a:t>
            </a:r>
          </a:p>
          <a:p>
            <a:pPr marL="0" indent="0" algn="r">
              <a:buNone/>
            </a:pPr>
            <a:endParaRPr lang="fa-IR" sz="3300" dirty="0">
              <a:solidFill>
                <a:srgbClr val="FFFF00"/>
              </a:solidFill>
              <a:cs typeface="B Nazanin" panose="00000400000000000000" pitchFamily="2" charset="-78"/>
            </a:endParaRPr>
          </a:p>
          <a:p>
            <a:pPr marL="0" indent="0" algn="r">
              <a:buNone/>
            </a:pPr>
            <a:endParaRPr lang="fa-IR" sz="3300" dirty="0">
              <a:solidFill>
                <a:srgbClr val="FFFF00"/>
              </a:solidFill>
              <a:cs typeface="B Nazanin" panose="00000400000000000000" pitchFamily="2" charset="-78"/>
            </a:endParaRPr>
          </a:p>
          <a:p>
            <a:pPr marL="0" indent="0" algn="r">
              <a:buNone/>
            </a:pPr>
            <a:endParaRPr lang="en-US" sz="33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31</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15977895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smtClean="0">
                <a:solidFill>
                  <a:srgbClr val="FFFF00"/>
                </a:solidFill>
                <a:cs typeface="B Titr" panose="00000700000000000000" pitchFamily="2" charset="-78"/>
              </a:rPr>
              <a:t>آموزش مجازی </a:t>
            </a:r>
            <a:r>
              <a:rPr lang="en-US" dirty="0"/>
              <a:t/>
            </a:r>
            <a:br>
              <a:rPr lang="en-US" dirty="0"/>
            </a:br>
            <a:endParaRPr lang="en-US" dirty="0"/>
          </a:p>
        </p:txBody>
      </p:sp>
      <p:sp>
        <p:nvSpPr>
          <p:cNvPr id="3" name="Content Placeholder 2"/>
          <p:cNvSpPr>
            <a:spLocks noGrp="1"/>
          </p:cNvSpPr>
          <p:nvPr>
            <p:ph idx="1"/>
          </p:nvPr>
        </p:nvSpPr>
        <p:spPr>
          <a:xfrm>
            <a:off x="241663" y="1075304"/>
            <a:ext cx="8660674" cy="3862456"/>
          </a:xfrm>
        </p:spPr>
        <p:txBody>
          <a:bodyPr>
            <a:normAutofit/>
          </a:bodyPr>
          <a:lstStyle/>
          <a:p>
            <a:pPr marL="0" indent="0" algn="r">
              <a:buNone/>
            </a:pPr>
            <a:endParaRPr lang="fa-IR" dirty="0"/>
          </a:p>
          <a:p>
            <a:pPr marL="0" indent="0" algn="r">
              <a:buNone/>
            </a:pPr>
            <a:endParaRPr lang="fa-IR" sz="3300" dirty="0">
              <a:solidFill>
                <a:srgbClr val="FFFF00"/>
              </a:solidFill>
              <a:cs typeface="B Nazanin" panose="00000400000000000000" pitchFamily="2" charset="-78"/>
            </a:endParaRPr>
          </a:p>
          <a:p>
            <a:pPr marL="0" indent="0" algn="r">
              <a:buNone/>
            </a:pPr>
            <a:r>
              <a:rPr lang="fa-IR" sz="3300" dirty="0">
                <a:solidFill>
                  <a:srgbClr val="FFFF00"/>
                </a:solidFill>
                <a:cs typeface="B Nazanin" panose="00000400000000000000" pitchFamily="2" charset="-78"/>
              </a:rPr>
              <a:t>هدف : افزایش آگاهی جامعه در زمینه محتواهای سلامت از طریق فضای مجازی سفیران سلامت و رابطین سلامت ادارات، داوطلبین سلامت محله </a:t>
            </a:r>
          </a:p>
          <a:p>
            <a:pPr marL="0" indent="0" algn="r">
              <a:buNone/>
            </a:pPr>
            <a:endParaRPr lang="fa-IR" sz="3300" dirty="0">
              <a:solidFill>
                <a:srgbClr val="FFFF00"/>
              </a:solidFill>
              <a:cs typeface="B Nazanin" panose="00000400000000000000" pitchFamily="2" charset="-78"/>
            </a:endParaRPr>
          </a:p>
          <a:p>
            <a:pPr marL="0" indent="0" algn="r">
              <a:buNone/>
            </a:pPr>
            <a:endParaRPr lang="en-US" sz="33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32</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28065937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260" y="739290"/>
            <a:ext cx="8246070" cy="3664921"/>
          </a:xfrm>
        </p:spPr>
        <p:txBody>
          <a:bodyPr>
            <a:normAutofit lnSpcReduction="10000"/>
          </a:bodyPr>
          <a:lstStyle/>
          <a:p>
            <a:pPr marL="0" indent="0" algn="ctr">
              <a:lnSpc>
                <a:spcPct val="150000"/>
              </a:lnSpc>
              <a:buNone/>
            </a:pPr>
            <a:r>
              <a:rPr lang="fa-IR" sz="5400" dirty="0" smtClean="0">
                <a:solidFill>
                  <a:srgbClr val="BDFFFF"/>
                </a:solidFill>
                <a:latin typeface="Calibri"/>
                <a:cs typeface="B Titr" panose="00000700000000000000" pitchFamily="2" charset="-78"/>
              </a:rPr>
              <a:t>برنامه های آموزش سلامت، مشارکت های اجتماعی، سفیران سلامت</a:t>
            </a:r>
            <a:endParaRPr lang="fa-IR" sz="5400" dirty="0">
              <a:solidFill>
                <a:srgbClr val="BDFFFF"/>
              </a:solidFill>
              <a:latin typeface="Calibri"/>
              <a:cs typeface="B Titr" panose="00000700000000000000" pitchFamily="2" charset="-78"/>
            </a:endParaRPr>
          </a:p>
        </p:txBody>
      </p:sp>
    </p:spTree>
    <p:extLst>
      <p:ext uri="{BB962C8B-B14F-4D97-AF65-F5344CB8AC3E}">
        <p14:creationId xmlns:p14="http://schemas.microsoft.com/office/powerpoint/2010/main" val="2916936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73" y="1655520"/>
            <a:ext cx="7553324" cy="1854261"/>
          </a:xfrm>
        </p:spPr>
        <p:txBody>
          <a:bodyPr>
            <a:normAutofit/>
          </a:bodyPr>
          <a:lstStyle/>
          <a:p>
            <a:pPr algn="ctr"/>
            <a:r>
              <a:rPr lang="fa-IR" sz="7200" dirty="0" smtClean="0">
                <a:solidFill>
                  <a:srgbClr val="FFFF00"/>
                </a:solidFill>
                <a:cs typeface="B Titr" panose="00000700000000000000" pitchFamily="2" charset="-78"/>
              </a:rPr>
              <a:t>خودمراقبتی فردی </a:t>
            </a:r>
            <a:endParaRPr lang="en-US" sz="7200" dirty="0">
              <a:solidFill>
                <a:srgbClr val="FFFF00"/>
              </a:solidFill>
              <a:cs typeface="B Titr" panose="00000700000000000000" pitchFamily="2" charset="-78"/>
            </a:endParaRPr>
          </a:p>
        </p:txBody>
      </p:sp>
    </p:spTree>
    <p:extLst>
      <p:ext uri="{BB962C8B-B14F-4D97-AF65-F5344CB8AC3E}">
        <p14:creationId xmlns:p14="http://schemas.microsoft.com/office/powerpoint/2010/main" val="3872978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2400" spc="-75" dirty="0">
                <a:solidFill>
                  <a:srgbClr val="FFFF00"/>
                </a:solidFill>
                <a:latin typeface="Cambria"/>
                <a:cs typeface="B Titr" pitchFamily="2" charset="-78"/>
              </a:rPr>
              <a:t>خـودمـراقبتی</a:t>
            </a: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35</a:t>
            </a:fld>
            <a:endParaRPr lang="en-US" sz="900">
              <a:solidFill>
                <a:prstClr val="black">
                  <a:tint val="75000"/>
                </a:prstClr>
              </a:solidFill>
              <a:latin typeface="Calibri" panose="020F0502020204030204"/>
            </a:endParaRPr>
          </a:p>
        </p:txBody>
      </p:sp>
      <p:sp>
        <p:nvSpPr>
          <p:cNvPr id="3" name="Content Placeholder 2"/>
          <p:cNvSpPr>
            <a:spLocks noGrp="1"/>
          </p:cNvSpPr>
          <p:nvPr>
            <p:ph idx="1"/>
          </p:nvPr>
        </p:nvSpPr>
        <p:spPr>
          <a:xfrm>
            <a:off x="628650" y="704504"/>
            <a:ext cx="7886700" cy="4189615"/>
          </a:xfrm>
        </p:spPr>
        <p:txBody>
          <a:bodyPr>
            <a:normAutofit fontScale="77500" lnSpcReduction="20000"/>
          </a:bodyPr>
          <a:lstStyle/>
          <a:p>
            <a:pPr marL="85725" indent="0" algn="r" rtl="1">
              <a:lnSpc>
                <a:spcPct val="150000"/>
              </a:lnSpc>
              <a:buClr>
                <a:srgbClr val="A9A57C"/>
              </a:buClr>
              <a:buNone/>
              <a:defRPr/>
            </a:pPr>
            <a:r>
              <a:rPr lang="fa-IR" sz="1800" dirty="0">
                <a:solidFill>
                  <a:srgbClr val="FFFF00"/>
                </a:solidFill>
                <a:cs typeface="B Nazanin" panose="00000400000000000000" pitchFamily="2" charset="-78"/>
              </a:rPr>
              <a:t> </a:t>
            </a:r>
            <a:r>
              <a:rPr lang="fa-IR" dirty="0">
                <a:solidFill>
                  <a:srgbClr val="FFFF00"/>
                </a:solidFill>
                <a:cs typeface="B Nazanin" panose="00000400000000000000" pitchFamily="2" charset="-78"/>
              </a:rPr>
              <a:t>شامل اعمالی است اکتسابی، آگاهانه و هدفدار که مردم برای خود، فرزندان و خانواده شان انجام </a:t>
            </a:r>
            <a:r>
              <a:rPr lang="fa-IR" dirty="0" smtClean="0">
                <a:solidFill>
                  <a:srgbClr val="FFFF00"/>
                </a:solidFill>
                <a:cs typeface="B Nazanin" panose="00000400000000000000" pitchFamily="2" charset="-78"/>
              </a:rPr>
              <a:t>        می </a:t>
            </a:r>
            <a:r>
              <a:rPr lang="fa-IR" dirty="0">
                <a:solidFill>
                  <a:srgbClr val="FFFF00"/>
                </a:solidFill>
                <a:cs typeface="B Nazanin" panose="00000400000000000000" pitchFamily="2" charset="-78"/>
              </a:rPr>
              <a:t>دهند تا: </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تندرست بمانند؛</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از سلامت جسمی، روانی و اجتماعی خود محافظت کنند؛</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نیازهای جسمی روانی و اجتماعی خود را بر آورده سازند؛</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از بیماری ها و حوادث پیشگیری کنند؛</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بیماری های مزمن خود را مدیریت کنند؛</a:t>
            </a:r>
          </a:p>
          <a:p>
            <a:pPr marL="257175" algn="r" rtl="1">
              <a:lnSpc>
                <a:spcPct val="150000"/>
              </a:lnSpc>
              <a:buClr>
                <a:srgbClr val="A9A57C"/>
              </a:buClr>
              <a:buFont typeface="Wingdings" pitchFamily="2" charset="2"/>
              <a:buChar char="ü"/>
              <a:defRPr/>
            </a:pPr>
            <a:r>
              <a:rPr lang="fa-IR" dirty="0">
                <a:solidFill>
                  <a:srgbClr val="FFFF00"/>
                </a:solidFill>
                <a:cs typeface="B Nazanin" panose="00000400000000000000" pitchFamily="2" charset="-78"/>
              </a:rPr>
              <a:t>از سلامت خود بعد از بیماری حاد  یا ترخیص از بیمارستان حفاظت کنند</a:t>
            </a:r>
            <a:r>
              <a:rPr lang="fa-IR" dirty="0">
                <a:solidFill>
                  <a:srgbClr val="2F2B20"/>
                </a:solidFill>
                <a:cs typeface="B Nazanin" panose="00000400000000000000" pitchFamily="2" charset="-78"/>
              </a:rPr>
              <a:t>.</a:t>
            </a:r>
          </a:p>
          <a:p>
            <a:pPr marL="0" indent="0" algn="r">
              <a:buNone/>
            </a:pPr>
            <a:endParaRPr lang="en-US" sz="1800" dirty="0">
              <a:solidFill>
                <a:srgbClr val="FFFF00"/>
              </a:solidFill>
              <a:cs typeface="B Nazanin" panose="00000400000000000000" pitchFamily="2" charset="-78"/>
            </a:endParaRPr>
          </a:p>
        </p:txBody>
      </p:sp>
    </p:spTree>
    <p:extLst>
      <p:ext uri="{BB962C8B-B14F-4D97-AF65-F5344CB8AC3E}">
        <p14:creationId xmlns:p14="http://schemas.microsoft.com/office/powerpoint/2010/main" val="3148944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sz="2100" dirty="0">
                <a:solidFill>
                  <a:srgbClr val="FFFF00"/>
                </a:solidFill>
                <a:latin typeface="Plantagenet Cherokee"/>
                <a:cs typeface="B Titr" panose="00000700000000000000" pitchFamily="2" charset="-78"/>
              </a:rPr>
              <a:t>سفیر سلامت کیست؟</a:t>
            </a: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3" name="Content Placeholder 2"/>
          <p:cNvSpPr>
            <a:spLocks noGrp="1"/>
          </p:cNvSpPr>
          <p:nvPr>
            <p:ph idx="1"/>
          </p:nvPr>
        </p:nvSpPr>
        <p:spPr>
          <a:xfrm>
            <a:off x="628650" y="910244"/>
            <a:ext cx="7886700" cy="3722479"/>
          </a:xfrm>
        </p:spPr>
        <p:txBody>
          <a:bodyPr>
            <a:normAutofit/>
          </a:bodyPr>
          <a:lstStyle/>
          <a:p>
            <a:pPr marL="85725" indent="0" algn="r" rtl="1">
              <a:lnSpc>
                <a:spcPct val="150000"/>
              </a:lnSpc>
              <a:buClr>
                <a:srgbClr val="A9A57C"/>
              </a:buClr>
              <a:buNone/>
              <a:defRPr/>
            </a:pPr>
            <a:r>
              <a:rPr lang="fa-IR" sz="3000" dirty="0">
                <a:solidFill>
                  <a:srgbClr val="FFFF00"/>
                </a:solidFill>
                <a:cs typeface="B Nazanin" panose="00000400000000000000" pitchFamily="2" charset="-78"/>
              </a:rPr>
              <a:t> </a:t>
            </a:r>
            <a:r>
              <a:rPr lang="fa-IR" altLang="en-US" sz="3000" dirty="0">
                <a:solidFill>
                  <a:srgbClr val="FFFF00"/>
                </a:solidFill>
                <a:cs typeface="B Nazanin" panose="00000400000000000000" pitchFamily="2" charset="-78"/>
              </a:rPr>
              <a:t>عضوی از اعضای خانوار که 8 کلاس سواد خواندن و نوشتن دارد و داوطلبانه مسئولیت انتقال مطالب آموخته شده در حوزه سلامت و مراقبت فعال از سلامت خود و اعضای خانواده و جامعه را بر عهده بگیرد.</a:t>
            </a:r>
            <a:endParaRPr lang="en-US" sz="30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36</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4709188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r>
              <a:rPr lang="fa-IR" kern="0" dirty="0" smtClean="0">
                <a:solidFill>
                  <a:srgbClr val="FFFF00"/>
                </a:solidFill>
                <a:cs typeface="B Titr" panose="00000700000000000000" pitchFamily="2" charset="-78"/>
              </a:rPr>
              <a:t>نکته </a:t>
            </a:r>
            <a:endParaRPr lang="en-US" dirty="0">
              <a:solidFill>
                <a:srgbClr val="FFFF00"/>
              </a:solidFill>
            </a:endParaRPr>
          </a:p>
        </p:txBody>
      </p:sp>
      <p:sp>
        <p:nvSpPr>
          <p:cNvPr id="3" name="Content Placeholder 2"/>
          <p:cNvSpPr>
            <a:spLocks noGrp="1"/>
          </p:cNvSpPr>
          <p:nvPr>
            <p:ph idx="1"/>
          </p:nvPr>
        </p:nvSpPr>
        <p:spPr/>
        <p:txBody>
          <a:bodyPr>
            <a:normAutofit/>
          </a:bodyPr>
          <a:lstStyle/>
          <a:p>
            <a:pPr algn="r" rtl="1"/>
            <a:r>
              <a:rPr lang="fa-IR" sz="2700" dirty="0">
                <a:solidFill>
                  <a:srgbClr val="FFFF00"/>
                </a:solidFill>
                <a:cs typeface="B Nazanin" panose="00000400000000000000" pitchFamily="2" charset="-78"/>
              </a:rPr>
              <a:t> نکته1: در مناطق تحت پوشش مراقب سلامت/ بهورز که شرط حداقل 8 کلاس سواد وجود ندارد، در صورت توانایی یادگیری و انتقال اطلاعات توسط فرد داوطلب سفیر شدن به تشخیص بهورزیا مراقب سلامت، سوادِ کمتر بلامانع است.</a:t>
            </a:r>
            <a:endParaRPr lang="en-US" sz="2700" dirty="0">
              <a:solidFill>
                <a:srgbClr val="FFFF00"/>
              </a:solidFill>
              <a:cs typeface="B Nazanin" panose="00000400000000000000" pitchFamily="2" charset="-78"/>
            </a:endParaRPr>
          </a:p>
          <a:p>
            <a:pPr algn="r" rtl="1"/>
            <a:r>
              <a:rPr lang="fa-IR" sz="2700" dirty="0">
                <a:solidFill>
                  <a:srgbClr val="FFFF00"/>
                </a:solidFill>
                <a:cs typeface="B Nazanin" panose="00000400000000000000" pitchFamily="2" charset="-78"/>
              </a:rPr>
              <a:t>نکته 2: چنانچه سفیر سلامت خانواده مجرد باشد، سن بالای 18سال مدنظر می باشد</a:t>
            </a:r>
            <a:r>
              <a:rPr lang="fa-IR" u="sng" dirty="0">
                <a:cs typeface="B Nazanin" panose="00000400000000000000" pitchFamily="2" charset="-78"/>
              </a:rPr>
              <a:t>.</a:t>
            </a:r>
            <a:endParaRPr lang="en-US" dirty="0">
              <a:cs typeface="B Nazanin" panose="00000400000000000000" pitchFamily="2" charset="-78"/>
            </a:endParaRPr>
          </a:p>
          <a:p>
            <a:pPr marL="0" indent="0" algn="r">
              <a:buNone/>
            </a:pPr>
            <a:endParaRPr lang="en-US" sz="27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37</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14707230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2490" y="1808225"/>
            <a:ext cx="6825343" cy="646331"/>
          </a:xfrm>
          <a:prstGeom prst="rect">
            <a:avLst/>
          </a:prstGeom>
        </p:spPr>
        <p:txBody>
          <a:bodyPr wrap="square">
            <a:spAutoFit/>
          </a:bodyPr>
          <a:lstStyle/>
          <a:p>
            <a:pPr algn="ctr"/>
            <a:r>
              <a:rPr lang="fa-IR" sz="3600" dirty="0">
                <a:solidFill>
                  <a:srgbClr val="FFFF00"/>
                </a:solidFill>
                <a:latin typeface="+mj-lt"/>
                <a:ea typeface="+mj-ea"/>
                <a:cs typeface="B Titr" panose="00000700000000000000" pitchFamily="2" charset="-78"/>
              </a:rPr>
              <a:t>برنامه ملی خودمراقبتی سازمانی</a:t>
            </a:r>
          </a:p>
        </p:txBody>
      </p:sp>
    </p:spTree>
    <p:extLst>
      <p:ext uri="{BB962C8B-B14F-4D97-AF65-F5344CB8AC3E}">
        <p14:creationId xmlns:p14="http://schemas.microsoft.com/office/powerpoint/2010/main" val="27050420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05978"/>
            <a:ext cx="5715000" cy="879872"/>
          </a:xfrm>
        </p:spPr>
        <p:txBody>
          <a:bodyPr>
            <a:noAutofit/>
          </a:bodyPr>
          <a:lstStyle/>
          <a:p>
            <a:pPr algn="ctr">
              <a:defRPr/>
            </a:pPr>
            <a:r>
              <a:rPr lang="fa-IR" dirty="0">
                <a:solidFill>
                  <a:srgbClr val="FFFF00"/>
                </a:solidFill>
                <a:latin typeface="+mn-lt"/>
                <a:ea typeface="+mn-ea"/>
                <a:cs typeface="B Titr" pitchFamily="2" charset="-78"/>
              </a:rPr>
              <a:t>هدف: </a:t>
            </a:r>
          </a:p>
        </p:txBody>
      </p:sp>
      <p:sp>
        <p:nvSpPr>
          <p:cNvPr id="26627" name="Content Placeholder 2"/>
          <p:cNvSpPr>
            <a:spLocks noGrp="1"/>
          </p:cNvSpPr>
          <p:nvPr>
            <p:ph idx="1"/>
          </p:nvPr>
        </p:nvSpPr>
        <p:spPr>
          <a:xfrm>
            <a:off x="296260" y="1502815"/>
            <a:ext cx="8398774" cy="3200400"/>
          </a:xfrm>
        </p:spPr>
        <p:txBody>
          <a:bodyPr>
            <a:noAutofit/>
          </a:bodyPr>
          <a:lstStyle/>
          <a:p>
            <a:pPr marL="85725" indent="0" algn="just" rtl="1">
              <a:lnSpc>
                <a:spcPct val="200000"/>
              </a:lnSpc>
              <a:buNone/>
            </a:pPr>
            <a:r>
              <a:rPr lang="fa-IR" altLang="en-US" sz="2400" dirty="0" smtClean="0">
                <a:cs typeface="B Nazanin" panose="00000400000000000000" pitchFamily="2" charset="-78"/>
              </a:rPr>
              <a:t>ایجاد </a:t>
            </a:r>
            <a:r>
              <a:rPr lang="fa-IR" altLang="en-US" sz="2400" dirty="0">
                <a:cs typeface="B Nazanin" panose="00000400000000000000" pitchFamily="2" charset="-78"/>
              </a:rPr>
              <a:t>محیط کار سالم از طریق اجرای برنامه ها و خط مش های ارتقای سلامت در محیط کار، خلق محیط فیزیکی و فرهنگ حمایتی و تشویق شیوه زندگی سالم با همکاری کارکنان و کارفرمایان است.</a:t>
            </a:r>
          </a:p>
          <a:p>
            <a:pPr marL="85725" indent="0" algn="r" rtl="1">
              <a:lnSpc>
                <a:spcPct val="200000"/>
              </a:lnSpc>
              <a:buNone/>
            </a:pPr>
            <a:endParaRPr lang="fa-IR" altLang="en-US" dirty="0">
              <a:cs typeface="B Nazanin" panose="00000400000000000000" pitchFamily="2" charset="-78"/>
            </a:endParaRPr>
          </a:p>
        </p:txBody>
      </p:sp>
    </p:spTree>
    <p:extLst>
      <p:ext uri="{BB962C8B-B14F-4D97-AF65-F5344CB8AC3E}">
        <p14:creationId xmlns:p14="http://schemas.microsoft.com/office/powerpoint/2010/main" val="608589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754375" y="1044700"/>
            <a:ext cx="7361840" cy="3397218"/>
          </a:xfrm>
        </p:spPr>
        <p:txBody>
          <a:bodyPr/>
          <a:lstStyle/>
          <a:p>
            <a:pPr algn="ctr" eaLnBrk="1" hangingPunct="1">
              <a:buFontTx/>
              <a:buNone/>
              <a:defRPr/>
            </a:pPr>
            <a:endParaRPr lang="fa-IR" sz="4950" dirty="0">
              <a:cs typeface="B Jadid" pitchFamily="2" charset="-78"/>
            </a:endParaRPr>
          </a:p>
          <a:p>
            <a:pPr algn="ctr" eaLnBrk="1" hangingPunct="1">
              <a:buFontTx/>
              <a:buNone/>
              <a:defRPr/>
            </a:pPr>
            <a:r>
              <a:rPr lang="fa-IR" sz="6600" b="1" dirty="0">
                <a:solidFill>
                  <a:srgbClr val="FFFF00"/>
                </a:solidFill>
                <a:cs typeface="B Titr" panose="00000700000000000000" pitchFamily="2" charset="-78"/>
              </a:rPr>
              <a:t>برنامه ريزي آموزشي</a:t>
            </a:r>
          </a:p>
          <a:p>
            <a:pPr algn="ctr" eaLnBrk="1" hangingPunct="1">
              <a:buFontTx/>
              <a:buNone/>
              <a:defRPr/>
            </a:pPr>
            <a:endParaRPr lang="fa-IR" sz="2700" dirty="0">
              <a:cs typeface="B Farnaz" pitchFamily="2" charset="-78"/>
            </a:endParaRPr>
          </a:p>
          <a:p>
            <a:pPr eaLnBrk="1" hangingPunct="1">
              <a:buFontTx/>
              <a:buNone/>
              <a:defRPr/>
            </a:pPr>
            <a:endParaRPr lang="en-US" sz="2700" dirty="0">
              <a:cs typeface="B Farnaz" pitchFamily="2" charset="-78"/>
            </a:endParaRPr>
          </a:p>
        </p:txBody>
      </p:sp>
    </p:spTree>
    <p:extLst>
      <p:ext uri="{BB962C8B-B14F-4D97-AF65-F5344CB8AC3E}">
        <p14:creationId xmlns:p14="http://schemas.microsoft.com/office/powerpoint/2010/main" val="10230565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54375" y="1502815"/>
            <a:ext cx="7787955" cy="3046988"/>
          </a:xfrm>
          <a:prstGeom prst="rect">
            <a:avLst/>
          </a:prstGeom>
        </p:spPr>
        <p:txBody>
          <a:bodyPr wrap="square">
            <a:spAutoFit/>
          </a:bodyPr>
          <a:lstStyle/>
          <a:p>
            <a:pPr marL="114300" algn="just" rtl="1">
              <a:lnSpc>
                <a:spcPct val="200000"/>
              </a:lnSpc>
            </a:pPr>
            <a:r>
              <a:rPr lang="fa-IR" altLang="en-US" sz="3200" dirty="0">
                <a:solidFill>
                  <a:schemeClr val="bg1"/>
                </a:solidFill>
                <a:cs typeface="B Nazanin" panose="00000400000000000000" pitchFamily="2" charset="-78"/>
              </a:rPr>
              <a:t>سازمان هایی هستند که به طور داوطلبانه درگیر اقدام انتخابی، مشارکتی و فعال برای ارتقای سلامت سازمان خود، کارکنان، مشتریان و جامعه باشند.</a:t>
            </a:r>
          </a:p>
        </p:txBody>
      </p:sp>
      <p:sp>
        <p:nvSpPr>
          <p:cNvPr id="4" name="Rectangle 3"/>
          <p:cNvSpPr/>
          <p:nvPr/>
        </p:nvSpPr>
        <p:spPr>
          <a:xfrm>
            <a:off x="1059785" y="586585"/>
            <a:ext cx="6825343" cy="646331"/>
          </a:xfrm>
          <a:prstGeom prst="rect">
            <a:avLst/>
          </a:prstGeom>
        </p:spPr>
        <p:txBody>
          <a:bodyPr wrap="square">
            <a:spAutoFit/>
          </a:bodyPr>
          <a:lstStyle/>
          <a:p>
            <a:pPr algn="ctr"/>
            <a:r>
              <a:rPr lang="fa-IR" sz="3600" dirty="0" smtClean="0">
                <a:solidFill>
                  <a:srgbClr val="FFFF00"/>
                </a:solidFill>
                <a:latin typeface="+mj-lt"/>
                <a:ea typeface="+mj-ea"/>
                <a:cs typeface="B Titr" panose="00000700000000000000" pitchFamily="2" charset="-78"/>
              </a:rPr>
              <a:t>سازمان های حامی سلامت:</a:t>
            </a:r>
            <a:endParaRPr lang="fa-IR" sz="3600" dirty="0">
              <a:solidFill>
                <a:srgbClr val="FFFF00"/>
              </a:solidFill>
              <a:latin typeface="+mj-lt"/>
              <a:ea typeface="+mj-ea"/>
              <a:cs typeface="B Titr" panose="00000700000000000000" pitchFamily="2" charset="-78"/>
            </a:endParaRPr>
          </a:p>
        </p:txBody>
      </p:sp>
    </p:spTree>
    <p:extLst>
      <p:ext uri="{BB962C8B-B14F-4D97-AF65-F5344CB8AC3E}">
        <p14:creationId xmlns:p14="http://schemas.microsoft.com/office/powerpoint/2010/main" val="42322124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59" y="205978"/>
            <a:ext cx="8093365" cy="594122"/>
          </a:xfrm>
        </p:spPr>
        <p:txBody>
          <a:bodyPr>
            <a:noAutofit/>
          </a:bodyPr>
          <a:lstStyle/>
          <a:p>
            <a:pPr algn="ctr" rtl="1">
              <a:defRPr/>
            </a:pPr>
            <a:r>
              <a:rPr lang="fa-IR" sz="2800" dirty="0">
                <a:solidFill>
                  <a:srgbClr val="FFFF00"/>
                </a:solidFill>
                <a:latin typeface="+mn-lt"/>
                <a:ea typeface="+mn-ea"/>
                <a:cs typeface="B Titr" pitchFamily="2" charset="-78"/>
              </a:rPr>
              <a:t>اقداماتی که می تواند به ایجاد محیط کار سالم کمک کند: </a:t>
            </a:r>
          </a:p>
        </p:txBody>
      </p:sp>
      <p:sp>
        <p:nvSpPr>
          <p:cNvPr id="27651" name="Content Placeholder 2"/>
          <p:cNvSpPr>
            <a:spLocks noGrp="1"/>
          </p:cNvSpPr>
          <p:nvPr>
            <p:ph idx="1"/>
          </p:nvPr>
        </p:nvSpPr>
        <p:spPr>
          <a:xfrm>
            <a:off x="448965" y="857250"/>
            <a:ext cx="7787955" cy="3943350"/>
          </a:xfrm>
        </p:spPr>
        <p:txBody>
          <a:bodyPr>
            <a:noAutofit/>
          </a:bodyPr>
          <a:lstStyle/>
          <a:p>
            <a:pPr algn="just" rtl="1">
              <a:lnSpc>
                <a:spcPct val="150000"/>
              </a:lnSpc>
              <a:buFont typeface="Wingdings" panose="05000000000000000000" pitchFamily="2" charset="2"/>
              <a:buChar char="§"/>
            </a:pPr>
            <a:r>
              <a:rPr lang="fa-IR" altLang="en-US" dirty="0">
                <a:cs typeface="B Nazanin" panose="00000400000000000000" pitchFamily="2" charset="-78"/>
              </a:rPr>
              <a:t>تشکیل شورای ارتقای سلامت.</a:t>
            </a:r>
          </a:p>
          <a:p>
            <a:pPr algn="just" rtl="1">
              <a:lnSpc>
                <a:spcPct val="150000"/>
              </a:lnSpc>
              <a:buFont typeface="Wingdings" panose="05000000000000000000" pitchFamily="2" charset="2"/>
              <a:buChar char="§"/>
            </a:pPr>
            <a:r>
              <a:rPr lang="fa-IR" altLang="en-US" dirty="0">
                <a:cs typeface="B Nazanin" panose="00000400000000000000" pitchFamily="2" charset="-78"/>
              </a:rPr>
              <a:t>برگزاری کارگاه برنامه ریزی عملیاتی مشارکتی برای اعضای شورا.</a:t>
            </a:r>
          </a:p>
          <a:p>
            <a:pPr algn="just" rtl="1">
              <a:lnSpc>
                <a:spcPct val="150000"/>
              </a:lnSpc>
              <a:buFont typeface="Wingdings" panose="05000000000000000000" pitchFamily="2" charset="2"/>
              <a:buChar char="§"/>
            </a:pPr>
            <a:r>
              <a:rPr lang="fa-IR" altLang="en-US" dirty="0">
                <a:cs typeface="B Nazanin" panose="00000400000000000000" pitchFamily="2" charset="-78"/>
              </a:rPr>
              <a:t>تدوین برنامه عملیاتی توسط شورا.</a:t>
            </a:r>
          </a:p>
          <a:p>
            <a:pPr algn="just" rtl="1">
              <a:lnSpc>
                <a:spcPct val="150000"/>
              </a:lnSpc>
              <a:buFont typeface="Wingdings" panose="05000000000000000000" pitchFamily="2" charset="2"/>
              <a:buChar char="§"/>
            </a:pPr>
            <a:r>
              <a:rPr lang="fa-IR" altLang="en-US" dirty="0">
                <a:cs typeface="B Nazanin" panose="00000400000000000000" pitchFamily="2" charset="-78"/>
              </a:rPr>
              <a:t>اجرای برنامه های ارتقای سلامت تدوین شده در محیط کار.</a:t>
            </a:r>
          </a:p>
          <a:p>
            <a:pPr algn="just" rtl="1">
              <a:lnSpc>
                <a:spcPct val="150000"/>
              </a:lnSpc>
              <a:buFont typeface="Wingdings" panose="05000000000000000000" pitchFamily="2" charset="2"/>
              <a:buChar char="§"/>
            </a:pPr>
            <a:r>
              <a:rPr lang="fa-IR" altLang="en-US" dirty="0">
                <a:cs typeface="B Nazanin" panose="00000400000000000000" pitchFamily="2" charset="-78"/>
              </a:rPr>
              <a:t>پایش، ارزشیابی برنامه توسط شورا.</a:t>
            </a:r>
          </a:p>
        </p:txBody>
      </p:sp>
    </p:spTree>
    <p:extLst>
      <p:ext uri="{BB962C8B-B14F-4D97-AF65-F5344CB8AC3E}">
        <p14:creationId xmlns:p14="http://schemas.microsoft.com/office/powerpoint/2010/main" val="78259525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0727" y="1158463"/>
            <a:ext cx="7482545" cy="3323987"/>
          </a:xfrm>
          <a:prstGeom prst="rect">
            <a:avLst/>
          </a:prstGeom>
        </p:spPr>
        <p:txBody>
          <a:bodyPr wrap="square">
            <a:spAutoFit/>
          </a:bodyPr>
          <a:lstStyle/>
          <a:p>
            <a:pPr marL="257175" indent="-257175"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شناسایی </a:t>
            </a:r>
            <a:r>
              <a:rPr lang="fa-IR" sz="2000" dirty="0">
                <a:solidFill>
                  <a:schemeClr val="bg1"/>
                </a:solidFill>
                <a:cs typeface="B Nazanin" panose="00000400000000000000" pitchFamily="2" charset="-78"/>
              </a:rPr>
              <a:t>سازمان های دولتی و غیر دولتی تحت پوشش </a:t>
            </a:r>
            <a:r>
              <a:rPr lang="fa-IR" dirty="0">
                <a:solidFill>
                  <a:schemeClr val="bg1"/>
                </a:solidFill>
                <a:cs typeface="B Nazanin" panose="00000400000000000000" pitchFamily="2" charset="-78"/>
              </a:rPr>
              <a:t>(حداقل کارکنان 20 نفر باشد)</a:t>
            </a:r>
            <a:endParaRPr lang="fa-IR" sz="2000" dirty="0">
              <a:solidFill>
                <a:schemeClr val="bg1"/>
              </a:solidFill>
              <a:cs typeface="B Nazanin" panose="00000400000000000000" pitchFamily="2" charset="-78"/>
            </a:endParaRPr>
          </a:p>
          <a:p>
            <a:pPr marL="257175" indent="-257175"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فراخوان </a:t>
            </a:r>
            <a:r>
              <a:rPr lang="fa-IR" sz="2000" dirty="0">
                <a:solidFill>
                  <a:schemeClr val="bg1"/>
                </a:solidFill>
                <a:cs typeface="B Nazanin" panose="00000400000000000000" pitchFamily="2" charset="-78"/>
              </a:rPr>
              <a:t>و دعوت از سازمان ها </a:t>
            </a:r>
            <a:endParaRPr lang="fa-IR" sz="2000" dirty="0" smtClean="0">
              <a:solidFill>
                <a:schemeClr val="bg1"/>
              </a:solidFill>
              <a:cs typeface="B Nazanin" panose="00000400000000000000" pitchFamily="2" charset="-78"/>
            </a:endParaRPr>
          </a:p>
          <a:p>
            <a:pPr marL="257175" indent="-257175"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پیگیری </a:t>
            </a:r>
            <a:r>
              <a:rPr lang="fa-IR" sz="2000" dirty="0">
                <a:solidFill>
                  <a:schemeClr val="bg1"/>
                </a:solidFill>
                <a:cs typeface="B Nazanin" panose="00000400000000000000" pitchFamily="2" charset="-78"/>
              </a:rPr>
              <a:t>از سازمان ها جهت تعیین رابط سلامت</a:t>
            </a:r>
          </a:p>
          <a:p>
            <a:pPr marL="257175" indent="-257175" algn="just" rtl="1">
              <a:lnSpc>
                <a:spcPct val="150000"/>
              </a:lnSpc>
              <a:buClr>
                <a:srgbClr val="FFFF00"/>
              </a:buClr>
              <a:buFont typeface="Arial" panose="020B0604020202020204" pitchFamily="34" charset="0"/>
              <a:buChar char="•"/>
            </a:pPr>
            <a:r>
              <a:rPr lang="fa-IR" sz="2000" dirty="0">
                <a:solidFill>
                  <a:schemeClr val="bg1"/>
                </a:solidFill>
                <a:cs typeface="B Nazanin" panose="00000400000000000000" pitchFamily="2" charset="-78"/>
              </a:rPr>
              <a:t>شرکت فعال کارشناسان آموزش و ارتقای سلامت در کمیته </a:t>
            </a:r>
            <a:r>
              <a:rPr lang="fa-IR" sz="2000" dirty="0" smtClean="0">
                <a:solidFill>
                  <a:schemeClr val="bg1"/>
                </a:solidFill>
                <a:cs typeface="B Nazanin" panose="00000400000000000000" pitchFamily="2" charset="-78"/>
              </a:rPr>
              <a:t>های مرتبط</a:t>
            </a:r>
            <a:endParaRPr lang="fa-IR" sz="2000" dirty="0">
              <a:solidFill>
                <a:schemeClr val="bg1"/>
              </a:solidFill>
              <a:cs typeface="B Nazanin" panose="00000400000000000000" pitchFamily="2" charset="-78"/>
            </a:endParaRPr>
          </a:p>
          <a:p>
            <a:pPr marL="257175" indent="-257175" algn="just" rtl="1">
              <a:lnSpc>
                <a:spcPct val="150000"/>
              </a:lnSpc>
              <a:buClr>
                <a:srgbClr val="FFFF00"/>
              </a:buClr>
              <a:buFont typeface="Arial" panose="020B0604020202020204" pitchFamily="34" charset="0"/>
              <a:buChar char="•"/>
            </a:pPr>
            <a:r>
              <a:rPr lang="fa-IR" sz="2000" dirty="0">
                <a:solidFill>
                  <a:schemeClr val="bg1"/>
                </a:solidFill>
                <a:cs typeface="B Nazanin" panose="00000400000000000000" pitchFamily="2" charset="-78"/>
              </a:rPr>
              <a:t>برنامه ریزی برای برگزاری کارگاه برنامه ریزی عملیاتی مشارکتی( مجازی/ حضوری)</a:t>
            </a:r>
          </a:p>
          <a:p>
            <a:pPr marL="257175" indent="-257175"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مشارکت </a:t>
            </a:r>
            <a:r>
              <a:rPr lang="fa-IR" sz="2000" dirty="0">
                <a:solidFill>
                  <a:schemeClr val="bg1"/>
                </a:solidFill>
                <a:cs typeface="B Nazanin" panose="00000400000000000000" pitchFamily="2" charset="-78"/>
              </a:rPr>
              <a:t>با سازمان ها </a:t>
            </a:r>
            <a:r>
              <a:rPr lang="fa-IR" sz="2000" dirty="0" smtClean="0">
                <a:solidFill>
                  <a:schemeClr val="bg1"/>
                </a:solidFill>
                <a:cs typeface="B Nazanin" panose="00000400000000000000" pitchFamily="2" charset="-78"/>
              </a:rPr>
              <a:t>در </a:t>
            </a:r>
            <a:r>
              <a:rPr lang="fa-IR" sz="2000" dirty="0">
                <a:solidFill>
                  <a:schemeClr val="bg1"/>
                </a:solidFill>
                <a:cs typeface="B Nazanin" panose="00000400000000000000" pitchFamily="2" charset="-78"/>
              </a:rPr>
              <a:t>برنامه ریزی و اجرای برنامه های ارتقای سلامت در محیط </a:t>
            </a:r>
            <a:r>
              <a:rPr lang="fa-IR" sz="2000" dirty="0" smtClean="0">
                <a:solidFill>
                  <a:schemeClr val="bg1"/>
                </a:solidFill>
                <a:cs typeface="B Nazanin" panose="00000400000000000000" pitchFamily="2" charset="-78"/>
              </a:rPr>
              <a:t>کار</a:t>
            </a:r>
          </a:p>
          <a:p>
            <a:pPr marL="257175" indent="-257175"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 نظارت </a:t>
            </a:r>
            <a:r>
              <a:rPr lang="fa-IR" sz="2000" dirty="0">
                <a:solidFill>
                  <a:schemeClr val="bg1"/>
                </a:solidFill>
                <a:cs typeface="B Nazanin" panose="00000400000000000000" pitchFamily="2" charset="-78"/>
              </a:rPr>
              <a:t>بر </a:t>
            </a:r>
            <a:r>
              <a:rPr lang="fa-IR" sz="2000" dirty="0" smtClean="0">
                <a:solidFill>
                  <a:schemeClr val="bg1"/>
                </a:solidFill>
                <a:cs typeface="B Nazanin" panose="00000400000000000000" pitchFamily="2" charset="-78"/>
              </a:rPr>
              <a:t>اجرا</a:t>
            </a:r>
            <a:endParaRPr lang="fa-IR" sz="2000" dirty="0">
              <a:solidFill>
                <a:schemeClr val="bg1"/>
              </a:solidFill>
              <a:cs typeface="B Nazanin" panose="00000400000000000000" pitchFamily="2" charset="-78"/>
            </a:endParaRPr>
          </a:p>
        </p:txBody>
      </p:sp>
      <p:sp>
        <p:nvSpPr>
          <p:cNvPr id="3" name="TextBox 2"/>
          <p:cNvSpPr txBox="1"/>
          <p:nvPr/>
        </p:nvSpPr>
        <p:spPr>
          <a:xfrm>
            <a:off x="1212490" y="327466"/>
            <a:ext cx="7482545" cy="830997"/>
          </a:xfrm>
          <a:prstGeom prst="rect">
            <a:avLst/>
          </a:prstGeom>
          <a:noFill/>
        </p:spPr>
        <p:txBody>
          <a:bodyPr wrap="square" rtlCol="0">
            <a:spAutoFit/>
          </a:bodyPr>
          <a:lstStyle/>
          <a:p>
            <a:pPr algn="ctr"/>
            <a:r>
              <a:rPr lang="fa-IR" sz="3200" dirty="0" smtClean="0">
                <a:solidFill>
                  <a:srgbClr val="FFFF00"/>
                </a:solidFill>
                <a:latin typeface="+mj-lt"/>
                <a:ea typeface="+mj-ea"/>
                <a:cs typeface="B Titr" panose="00000700000000000000" pitchFamily="2" charset="-78"/>
              </a:rPr>
              <a:t>اجراي </a:t>
            </a:r>
            <a:r>
              <a:rPr lang="fa-IR" sz="3200" dirty="0">
                <a:solidFill>
                  <a:srgbClr val="FFFF00"/>
                </a:solidFill>
                <a:latin typeface="+mj-lt"/>
                <a:ea typeface="+mj-ea"/>
                <a:cs typeface="B Titr" panose="00000700000000000000" pitchFamily="2" charset="-78"/>
              </a:rPr>
              <a:t>برنامه خودمراقبتی‌سازمانی: </a:t>
            </a:r>
          </a:p>
          <a:p>
            <a:endParaRPr lang="de-DE" sz="1600" dirty="0"/>
          </a:p>
        </p:txBody>
      </p:sp>
    </p:spTree>
    <p:extLst>
      <p:ext uri="{BB962C8B-B14F-4D97-AF65-F5344CB8AC3E}">
        <p14:creationId xmlns:p14="http://schemas.microsoft.com/office/powerpoint/2010/main" val="159011604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7940" t="24925" r="18107" b="10808"/>
          <a:stretch/>
        </p:blipFill>
        <p:spPr>
          <a:xfrm>
            <a:off x="0" y="0"/>
            <a:ext cx="9144000" cy="5166302"/>
          </a:xfrm>
          <a:prstGeom prst="rect">
            <a:avLst/>
          </a:prstGeom>
        </p:spPr>
      </p:pic>
    </p:spTree>
    <p:extLst>
      <p:ext uri="{BB962C8B-B14F-4D97-AF65-F5344CB8AC3E}">
        <p14:creationId xmlns:p14="http://schemas.microsoft.com/office/powerpoint/2010/main" val="4210021476"/>
      </p:ext>
    </p:extLst>
  </p:cSld>
  <p:clrMapOvr>
    <a:masterClrMapping/>
  </p:clrMapOvr>
  <p:transition spd="slow">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7438" t="22917" r="17086" b="11875"/>
          <a:stretch/>
        </p:blipFill>
        <p:spPr>
          <a:xfrm>
            <a:off x="1" y="0"/>
            <a:ext cx="9185996" cy="5143500"/>
          </a:xfrm>
          <a:prstGeom prst="rect">
            <a:avLst/>
          </a:prstGeom>
        </p:spPr>
      </p:pic>
    </p:spTree>
    <p:extLst>
      <p:ext uri="{BB962C8B-B14F-4D97-AF65-F5344CB8AC3E}">
        <p14:creationId xmlns:p14="http://schemas.microsoft.com/office/powerpoint/2010/main" val="1508319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solidFill>
                  <a:srgbClr val="FFFF00"/>
                </a:solidFill>
                <a:cs typeface="B Titr" panose="00000700000000000000" pitchFamily="2" charset="-78"/>
              </a:rPr>
              <a:t>مستندات برنامه:</a:t>
            </a:r>
            <a:endParaRPr lang="de-DE" dirty="0">
              <a:solidFill>
                <a:srgbClr val="FFFF00"/>
              </a:solidFill>
              <a:cs typeface="B Titr" panose="00000700000000000000" pitchFamily="2" charset="-78"/>
            </a:endParaRPr>
          </a:p>
        </p:txBody>
      </p:sp>
      <p:sp>
        <p:nvSpPr>
          <p:cNvPr id="10" name="Rectangle 9"/>
          <p:cNvSpPr/>
          <p:nvPr/>
        </p:nvSpPr>
        <p:spPr>
          <a:xfrm>
            <a:off x="1517901" y="931068"/>
            <a:ext cx="6719020" cy="3785652"/>
          </a:xfrm>
          <a:prstGeom prst="rect">
            <a:avLst/>
          </a:prstGeom>
        </p:spPr>
        <p:txBody>
          <a:bodyPr wrap="square">
            <a:spAutoFit/>
          </a:bodyPr>
          <a:lstStyle/>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فهرست کامل سازمان ها</a:t>
            </a: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فراخوان و معرفی رابط </a:t>
            </a: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برگزاری کارگاه تدوین برنامه عملیاتی</a:t>
            </a:r>
          </a:p>
          <a:p>
            <a:pPr marL="342900" indent="-342900" algn="just" rtl="1">
              <a:lnSpc>
                <a:spcPct val="150000"/>
              </a:lnSpc>
              <a:buClr>
                <a:srgbClr val="FF6600"/>
              </a:buClr>
              <a:buFont typeface="Arial" panose="020B0604020202020204" pitchFamily="34" charset="0"/>
              <a:buChar char="•"/>
            </a:pPr>
            <a:r>
              <a:rPr lang="fa-IR" sz="2000" dirty="0">
                <a:solidFill>
                  <a:schemeClr val="bg1"/>
                </a:solidFill>
                <a:cs typeface="B Nazanin" panose="00000400000000000000" pitchFamily="2" charset="-78"/>
              </a:rPr>
              <a:t>برنامه عملیاتی تأیید شده</a:t>
            </a:r>
            <a:endParaRPr lang="en-US" sz="2000" dirty="0">
              <a:solidFill>
                <a:schemeClr val="bg1"/>
              </a:solidFill>
              <a:cs typeface="B Nazanin" panose="00000400000000000000" pitchFamily="2" charset="-78"/>
            </a:endParaRP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صورتجلسات فصلی کارگروه ارتقای سلامت سازمان</a:t>
            </a: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پیگیری مصوبات و فعالیت های پیش بینی شده</a:t>
            </a: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rPr>
              <a:t>چک لیست های تکمیل شده</a:t>
            </a:r>
          </a:p>
          <a:p>
            <a:pPr marL="342900" indent="-342900" algn="just" rtl="1">
              <a:lnSpc>
                <a:spcPct val="150000"/>
              </a:lnSpc>
              <a:buClr>
                <a:srgbClr val="FF6600"/>
              </a:buClr>
              <a:buFont typeface="Arial" panose="020B0604020202020204" pitchFamily="34" charset="0"/>
              <a:buChar char="•"/>
            </a:pPr>
            <a:r>
              <a:rPr lang="fa-IR" sz="2000" dirty="0" smtClean="0">
                <a:solidFill>
                  <a:schemeClr val="bg1"/>
                </a:solidFill>
                <a:cs typeface="B Nazanin" panose="00000400000000000000" pitchFamily="2" charset="-78"/>
                <a:hlinkClick r:id="rId2" action="ppaction://hlinkfile"/>
              </a:rPr>
              <a:t>فرم های آماری و ...</a:t>
            </a:r>
            <a:endParaRPr lang="fa-IR" sz="2000" dirty="0" smtClean="0">
              <a:solidFill>
                <a:schemeClr val="bg1"/>
              </a:solidFill>
              <a:cs typeface="B Nazanin" panose="00000400000000000000" pitchFamily="2" charset="-78"/>
            </a:endParaRPr>
          </a:p>
        </p:txBody>
      </p:sp>
      <p:sp>
        <p:nvSpPr>
          <p:cNvPr id="3" name="Content Placeholder 2"/>
          <p:cNvSpPr>
            <a:spLocks noGrp="1"/>
          </p:cNvSpPr>
          <p:nvPr>
            <p:ph idx="1"/>
          </p:nvPr>
        </p:nvSpPr>
        <p:spPr/>
        <p:txBody>
          <a:bodyPr/>
          <a:lstStyle/>
          <a:p>
            <a:endParaRPr lang="de-DE"/>
          </a:p>
        </p:txBody>
      </p:sp>
    </p:spTree>
    <p:extLst>
      <p:ext uri="{BB962C8B-B14F-4D97-AF65-F5344CB8AC3E}">
        <p14:creationId xmlns:p14="http://schemas.microsoft.com/office/powerpoint/2010/main" val="164807795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 calcmode="lin" valueType="num">
                                      <p:cBhvr>
                                        <p:cTn id="20"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 calcmode="lin" valueType="num">
                                      <p:cBhvr>
                                        <p:cTn id="34" dur="5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0">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10">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
                                            <p:txEl>
                                              <p:pRg st="4" end="4"/>
                                            </p:txEl>
                                          </p:spTgt>
                                        </p:tgtEl>
                                        <p:attrNameLst>
                                          <p:attrName>style.visibility</p:attrName>
                                        </p:attrNameLst>
                                      </p:cBhvr>
                                      <p:to>
                                        <p:strVal val="visible"/>
                                      </p:to>
                                    </p:set>
                                    <p:anim calcmode="lin" valueType="num">
                                      <p:cBhvr>
                                        <p:cTn id="41" dur="500" fill="hold"/>
                                        <p:tgtEl>
                                          <p:spTgt spid="10">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10">
                                            <p:txEl>
                                              <p:pRg st="4" end="4"/>
                                            </p:txEl>
                                          </p:spTgt>
                                        </p:tgtEl>
                                        <p:attrNameLst>
                                          <p:attrName>ppt_h</p:attrName>
                                        </p:attrNameLst>
                                      </p:cBhvr>
                                      <p:tavLst>
                                        <p:tav tm="0">
                                          <p:val>
                                            <p:fltVal val="0"/>
                                          </p:val>
                                        </p:tav>
                                        <p:tav tm="100000">
                                          <p:val>
                                            <p:strVal val="#ppt_h"/>
                                          </p:val>
                                        </p:tav>
                                      </p:tavLst>
                                    </p:anim>
                                    <p:animEffect transition="in" filter="fade">
                                      <p:cBhvr>
                                        <p:cTn id="43" dur="500"/>
                                        <p:tgtEl>
                                          <p:spTgt spid="10">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0">
                                            <p:txEl>
                                              <p:pRg st="5" end="5"/>
                                            </p:txEl>
                                          </p:spTgt>
                                        </p:tgtEl>
                                        <p:attrNameLst>
                                          <p:attrName>style.visibility</p:attrName>
                                        </p:attrNameLst>
                                      </p:cBhvr>
                                      <p:to>
                                        <p:strVal val="visible"/>
                                      </p:to>
                                    </p:set>
                                    <p:anim calcmode="lin" valueType="num">
                                      <p:cBhvr>
                                        <p:cTn id="48" dur="5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10">
                                            <p:txEl>
                                              <p:pRg st="5" end="5"/>
                                            </p:txEl>
                                          </p:spTgt>
                                        </p:tgtEl>
                                        <p:attrNameLst>
                                          <p:attrName>ppt_h</p:attrName>
                                        </p:attrNameLst>
                                      </p:cBhvr>
                                      <p:tavLst>
                                        <p:tav tm="0">
                                          <p:val>
                                            <p:fltVal val="0"/>
                                          </p:val>
                                        </p:tav>
                                        <p:tav tm="100000">
                                          <p:val>
                                            <p:strVal val="#ppt_h"/>
                                          </p:val>
                                        </p:tav>
                                      </p:tavLst>
                                    </p:anim>
                                    <p:animEffect transition="in" filter="fade">
                                      <p:cBhvr>
                                        <p:cTn id="50" dur="500"/>
                                        <p:tgtEl>
                                          <p:spTgt spid="10">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xEl>
                                              <p:pRg st="6" end="6"/>
                                            </p:txEl>
                                          </p:spTgt>
                                        </p:tgtEl>
                                        <p:attrNameLst>
                                          <p:attrName>style.visibility</p:attrName>
                                        </p:attrNameLst>
                                      </p:cBhvr>
                                      <p:to>
                                        <p:strVal val="visible"/>
                                      </p:to>
                                    </p:set>
                                    <p:anim calcmode="lin" valueType="num">
                                      <p:cBhvr>
                                        <p:cTn id="55" dur="500" fill="hold"/>
                                        <p:tgtEl>
                                          <p:spTgt spid="10">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10">
                                            <p:txEl>
                                              <p:pRg st="6" end="6"/>
                                            </p:txEl>
                                          </p:spTgt>
                                        </p:tgtEl>
                                        <p:attrNameLst>
                                          <p:attrName>ppt_h</p:attrName>
                                        </p:attrNameLst>
                                      </p:cBhvr>
                                      <p:tavLst>
                                        <p:tav tm="0">
                                          <p:val>
                                            <p:fltVal val="0"/>
                                          </p:val>
                                        </p:tav>
                                        <p:tav tm="100000">
                                          <p:val>
                                            <p:strVal val="#ppt_h"/>
                                          </p:val>
                                        </p:tav>
                                      </p:tavLst>
                                    </p:anim>
                                    <p:animEffect transition="in" filter="fade">
                                      <p:cBhvr>
                                        <p:cTn id="57" dur="500"/>
                                        <p:tgtEl>
                                          <p:spTgt spid="10">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0">
                                            <p:txEl>
                                              <p:pRg st="7" end="7"/>
                                            </p:txEl>
                                          </p:spTgt>
                                        </p:tgtEl>
                                        <p:attrNameLst>
                                          <p:attrName>style.visibility</p:attrName>
                                        </p:attrNameLst>
                                      </p:cBhvr>
                                      <p:to>
                                        <p:strVal val="visible"/>
                                      </p:to>
                                    </p:set>
                                    <p:anim calcmode="lin" valueType="num">
                                      <p:cBhvr>
                                        <p:cTn id="62" dur="500" fill="hold"/>
                                        <p:tgtEl>
                                          <p:spTgt spid="10">
                                            <p:txEl>
                                              <p:pRg st="7" end="7"/>
                                            </p:txEl>
                                          </p:spTgt>
                                        </p:tgtEl>
                                        <p:attrNameLst>
                                          <p:attrName>ppt_w</p:attrName>
                                        </p:attrNameLst>
                                      </p:cBhvr>
                                      <p:tavLst>
                                        <p:tav tm="0">
                                          <p:val>
                                            <p:fltVal val="0"/>
                                          </p:val>
                                        </p:tav>
                                        <p:tav tm="100000">
                                          <p:val>
                                            <p:strVal val="#ppt_w"/>
                                          </p:val>
                                        </p:tav>
                                      </p:tavLst>
                                    </p:anim>
                                    <p:anim calcmode="lin" valueType="num">
                                      <p:cBhvr>
                                        <p:cTn id="63" dur="500" fill="hold"/>
                                        <p:tgtEl>
                                          <p:spTgt spid="10">
                                            <p:txEl>
                                              <p:pRg st="7" end="7"/>
                                            </p:txEl>
                                          </p:spTgt>
                                        </p:tgtEl>
                                        <p:attrNameLst>
                                          <p:attrName>ppt_h</p:attrName>
                                        </p:attrNameLst>
                                      </p:cBhvr>
                                      <p:tavLst>
                                        <p:tav tm="0">
                                          <p:val>
                                            <p:fltVal val="0"/>
                                          </p:val>
                                        </p:tav>
                                        <p:tav tm="100000">
                                          <p:val>
                                            <p:strVal val="#ppt_h"/>
                                          </p:val>
                                        </p:tav>
                                      </p:tavLst>
                                    </p:anim>
                                    <p:animEffect transition="in" filter="fade">
                                      <p:cBhvr>
                                        <p:cTn id="64"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6029" y="2133600"/>
            <a:ext cx="6368143" cy="715581"/>
          </a:xfrm>
          <a:prstGeom prst="rect">
            <a:avLst/>
          </a:prstGeom>
          <a:noFill/>
        </p:spPr>
        <p:txBody>
          <a:bodyPr wrap="square" rtlCol="1">
            <a:spAutoFit/>
          </a:bodyPr>
          <a:lstStyle/>
          <a:p>
            <a:pPr algn="ctr"/>
            <a:r>
              <a:rPr lang="fa-IR" sz="4050" dirty="0">
                <a:solidFill>
                  <a:srgbClr val="FFFF00"/>
                </a:solidFill>
                <a:cs typeface="B Titr" panose="00000700000000000000" pitchFamily="2" charset="-78"/>
              </a:rPr>
              <a:t>خودمراقبتی سازمانی در مدارس</a:t>
            </a:r>
          </a:p>
        </p:txBody>
      </p:sp>
    </p:spTree>
    <p:extLst>
      <p:ext uri="{BB962C8B-B14F-4D97-AF65-F5344CB8AC3E}">
        <p14:creationId xmlns:p14="http://schemas.microsoft.com/office/powerpoint/2010/main" val="158001298"/>
      </p:ext>
    </p:extLst>
  </p:cSld>
  <p:clrMapOvr>
    <a:masterClrMapping/>
  </p:clrMapOvr>
  <p:transition spd="slow">
    <p:cove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smtClean="0">
                <a:solidFill>
                  <a:srgbClr val="FFFF00"/>
                </a:solidFill>
                <a:cs typeface="B Titr" panose="00000700000000000000" pitchFamily="2" charset="-78"/>
              </a:rPr>
              <a:t>مستندات برنامه:</a:t>
            </a:r>
            <a:endParaRPr lang="de-DE" dirty="0">
              <a:solidFill>
                <a:srgbClr val="FFFF00"/>
              </a:solidFill>
              <a:cs typeface="B Titr" panose="00000700000000000000" pitchFamily="2" charset="-78"/>
            </a:endParaRPr>
          </a:p>
        </p:txBody>
      </p:sp>
      <p:sp>
        <p:nvSpPr>
          <p:cNvPr id="3" name="Content Placeholder 2"/>
          <p:cNvSpPr>
            <a:spLocks noGrp="1"/>
          </p:cNvSpPr>
          <p:nvPr>
            <p:ph idx="1"/>
          </p:nvPr>
        </p:nvSpPr>
        <p:spPr>
          <a:xfrm>
            <a:off x="152705" y="1082877"/>
            <a:ext cx="8847740" cy="3625589"/>
          </a:xfrm>
        </p:spPr>
        <p:txBody>
          <a:bodyPr>
            <a:normAutofit/>
          </a:bodyPr>
          <a:lstStyle/>
          <a:p>
            <a:pPr algn="r" rtl="1">
              <a:lnSpc>
                <a:spcPct val="150000"/>
              </a:lnSpc>
              <a:buClr>
                <a:srgbClr val="FF6600"/>
              </a:buClr>
            </a:pPr>
            <a:r>
              <a:rPr lang="fa-IR" sz="2000" dirty="0" smtClean="0">
                <a:solidFill>
                  <a:schemeClr val="bg1"/>
                </a:solidFill>
                <a:cs typeface="B Nazanin" panose="00000400000000000000" pitchFamily="2" charset="-78"/>
              </a:rPr>
              <a:t>فهرست مدارس ( دولتی / غیردولتی) به تفکیک واحدهای تحت پوشش</a:t>
            </a:r>
          </a:p>
          <a:p>
            <a:pPr algn="r" rtl="1">
              <a:lnSpc>
                <a:spcPct val="150000"/>
              </a:lnSpc>
              <a:buClr>
                <a:srgbClr val="FF6600"/>
              </a:buClr>
            </a:pPr>
            <a:r>
              <a:rPr lang="fa-IR" sz="2000" dirty="0" smtClean="0">
                <a:solidFill>
                  <a:schemeClr val="bg1"/>
                </a:solidFill>
                <a:cs typeface="B Nazanin" panose="00000400000000000000" pitchFamily="2" charset="-78"/>
              </a:rPr>
              <a:t>اطلاعات برنامه عملیاتی خودمراقبتی سازمانی در مدارس ( عنوان برنامه، تاریخ تدوین)</a:t>
            </a:r>
          </a:p>
          <a:p>
            <a:pPr algn="r" rtl="1">
              <a:lnSpc>
                <a:spcPct val="150000"/>
              </a:lnSpc>
              <a:buClr>
                <a:srgbClr val="FF6600"/>
              </a:buClr>
            </a:pPr>
            <a:r>
              <a:rPr lang="fa-IR" sz="2000" dirty="0" smtClean="0">
                <a:solidFill>
                  <a:schemeClr val="bg1"/>
                </a:solidFill>
                <a:cs typeface="B Nazanin" panose="00000400000000000000" pitchFamily="2" charset="-78"/>
              </a:rPr>
              <a:t>تحلیل شاخص برنامه در واحدهای تابعه</a:t>
            </a:r>
          </a:p>
          <a:p>
            <a:pPr algn="r" rtl="1">
              <a:lnSpc>
                <a:spcPct val="150000"/>
              </a:lnSpc>
              <a:buClr>
                <a:srgbClr val="FF6600"/>
              </a:buClr>
            </a:pPr>
            <a:r>
              <a:rPr lang="fa-IR" sz="2000" dirty="0" smtClean="0">
                <a:solidFill>
                  <a:schemeClr val="bg1"/>
                </a:solidFill>
                <a:cs typeface="B Nazanin" panose="00000400000000000000" pitchFamily="2" charset="-78"/>
              </a:rPr>
              <a:t>پایش برنامه</a:t>
            </a:r>
          </a:p>
          <a:p>
            <a:pPr algn="r" rtl="1">
              <a:lnSpc>
                <a:spcPct val="150000"/>
              </a:lnSpc>
              <a:buClr>
                <a:srgbClr val="FF6600"/>
              </a:buClr>
            </a:pPr>
            <a:r>
              <a:rPr lang="fa-IR" sz="2000" dirty="0">
                <a:solidFill>
                  <a:schemeClr val="bg1"/>
                </a:solidFill>
                <a:cs typeface="B Nazanin" panose="00000400000000000000" pitchFamily="2" charset="-78"/>
              </a:rPr>
              <a:t>آمار فصلی و ...</a:t>
            </a:r>
            <a:endParaRPr lang="de-DE" sz="20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7154703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670" y="1960930"/>
            <a:ext cx="7497912" cy="1200329"/>
          </a:xfrm>
          <a:prstGeom prst="rect">
            <a:avLst/>
          </a:prstGeom>
          <a:noFill/>
        </p:spPr>
        <p:txBody>
          <a:bodyPr wrap="square" rtlCol="1">
            <a:spAutoFit/>
          </a:bodyPr>
          <a:lstStyle/>
          <a:p>
            <a:pPr algn="ctr"/>
            <a:r>
              <a:rPr lang="fa-IR" sz="7200" dirty="0" smtClean="0">
                <a:solidFill>
                  <a:srgbClr val="FFFF00"/>
                </a:solidFill>
                <a:cs typeface="B Titr" panose="00000700000000000000" pitchFamily="2" charset="-78"/>
              </a:rPr>
              <a:t>سفیران سلامت جوان</a:t>
            </a:r>
            <a:endParaRPr lang="fa-IR" sz="7200" dirty="0">
              <a:solidFill>
                <a:srgbClr val="FFFF00"/>
              </a:solidFill>
              <a:cs typeface="B Titr" panose="00000700000000000000" pitchFamily="2" charset="-78"/>
            </a:endParaRPr>
          </a:p>
        </p:txBody>
      </p:sp>
    </p:spTree>
    <p:extLst>
      <p:ext uri="{BB962C8B-B14F-4D97-AF65-F5344CB8AC3E}">
        <p14:creationId xmlns:p14="http://schemas.microsoft.com/office/powerpoint/2010/main" val="3778140850"/>
      </p:ext>
    </p:extLst>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5"/>
            <a:ext cx="7886700" cy="897948"/>
          </a:xfrm>
        </p:spPr>
        <p:txBody>
          <a:bodyPr>
            <a:normAutofit fontScale="90000"/>
          </a:bodyPr>
          <a:lstStyle/>
          <a:p>
            <a:pPr algn="ctr"/>
            <a:r>
              <a:rPr lang="fa-IR" b="1" dirty="0" smtClean="0">
                <a:solidFill>
                  <a:srgbClr val="FFFF00"/>
                </a:solidFill>
                <a:cs typeface="B Titr" panose="00000700000000000000" pitchFamily="2" charset="-78"/>
              </a:rPr>
              <a:t/>
            </a:r>
            <a:br>
              <a:rPr lang="fa-IR" b="1" dirty="0" smtClean="0">
                <a:solidFill>
                  <a:srgbClr val="FFFF00"/>
                </a:solidFill>
                <a:cs typeface="B Titr" panose="00000700000000000000" pitchFamily="2" charset="-78"/>
              </a:rPr>
            </a:br>
            <a:r>
              <a:rPr lang="fa-IR" b="1" dirty="0" smtClean="0">
                <a:solidFill>
                  <a:srgbClr val="FFFF00"/>
                </a:solidFill>
                <a:cs typeface="B Titr" panose="00000700000000000000" pitchFamily="2" charset="-78"/>
              </a:rPr>
              <a:t>برنامه </a:t>
            </a:r>
            <a:r>
              <a:rPr lang="fa-IR" b="1" dirty="0">
                <a:solidFill>
                  <a:srgbClr val="FFFF00"/>
                </a:solidFill>
                <a:cs typeface="B Titr" panose="00000700000000000000" pitchFamily="2" charset="-78"/>
              </a:rPr>
              <a:t>سفیر سلامت طلبه</a:t>
            </a:r>
            <a:r>
              <a:rPr lang="en-US" dirty="0"/>
              <a:t/>
            </a:r>
            <a:br>
              <a:rPr lang="en-US" dirty="0"/>
            </a:br>
            <a:endParaRPr lang="en-US" dirty="0"/>
          </a:p>
        </p:txBody>
      </p:sp>
      <p:sp>
        <p:nvSpPr>
          <p:cNvPr id="3" name="Content Placeholder 2"/>
          <p:cNvSpPr>
            <a:spLocks noGrp="1"/>
          </p:cNvSpPr>
          <p:nvPr>
            <p:ph idx="1"/>
          </p:nvPr>
        </p:nvSpPr>
        <p:spPr>
          <a:xfrm>
            <a:off x="119051" y="1171792"/>
            <a:ext cx="8660674" cy="3263504"/>
          </a:xfrm>
        </p:spPr>
        <p:txBody>
          <a:bodyPr>
            <a:normAutofit lnSpcReduction="10000"/>
          </a:bodyPr>
          <a:lstStyle/>
          <a:p>
            <a:pPr marL="0" indent="0" algn="r">
              <a:buNone/>
            </a:pPr>
            <a:r>
              <a:rPr lang="fa-IR" sz="3300" dirty="0">
                <a:solidFill>
                  <a:srgbClr val="FFFF00"/>
                </a:solidFill>
                <a:cs typeface="B Nazanin" panose="00000400000000000000" pitchFamily="2" charset="-78"/>
              </a:rPr>
              <a:t>هدف: استقرار نظام جامع آموزش سلامت در مراکزتحصیل  </a:t>
            </a:r>
            <a:endParaRPr lang="en-US" sz="3300" dirty="0">
              <a:solidFill>
                <a:srgbClr val="FFFF00"/>
              </a:solidFill>
              <a:cs typeface="B Nazanin" panose="00000400000000000000" pitchFamily="2" charset="-78"/>
            </a:endParaRPr>
          </a:p>
          <a:p>
            <a:pPr marL="0" indent="0" algn="r">
              <a:spcBef>
                <a:spcPts val="0"/>
              </a:spcBef>
              <a:buNone/>
            </a:pPr>
            <a:endParaRPr lang="fa-IR" sz="3300" dirty="0">
              <a:solidFill>
                <a:srgbClr val="FFFF00"/>
              </a:solidFill>
              <a:cs typeface="B Nazanin" panose="00000400000000000000" pitchFamily="2" charset="-78"/>
            </a:endParaRPr>
          </a:p>
          <a:p>
            <a:pPr marL="0" indent="0" algn="r">
              <a:spcBef>
                <a:spcPts val="0"/>
              </a:spcBef>
              <a:buNone/>
            </a:pPr>
            <a:r>
              <a:rPr lang="fa-IR" sz="3300" dirty="0">
                <a:solidFill>
                  <a:srgbClr val="FFFF00"/>
                </a:solidFill>
                <a:cs typeface="B Nazanin" panose="00000400000000000000" pitchFamily="2" charset="-78"/>
              </a:rPr>
              <a:t>جامعه</a:t>
            </a:r>
            <a:r>
              <a:rPr lang="fa-IR" sz="1350" dirty="0">
                <a:solidFill>
                  <a:prstClr val="black"/>
                </a:solidFill>
              </a:rPr>
              <a:t> </a:t>
            </a:r>
            <a:r>
              <a:rPr lang="fa-IR" sz="3300" dirty="0">
                <a:solidFill>
                  <a:srgbClr val="FFFF00"/>
                </a:solidFill>
                <a:cs typeface="B Nazanin" panose="00000400000000000000" pitchFamily="2" charset="-78"/>
              </a:rPr>
              <a:t>براي داشتن شهروندانی سالم و پویا، نیازمند اصلاح روشهاي زندگی و بهره  گیري از سبک زندگی سالم است</a:t>
            </a:r>
          </a:p>
          <a:p>
            <a:pPr marL="0" indent="0" algn="r">
              <a:spcBef>
                <a:spcPts val="0"/>
              </a:spcBef>
              <a:buNone/>
            </a:pPr>
            <a:r>
              <a:rPr lang="fa-IR" sz="3300" dirty="0">
                <a:solidFill>
                  <a:srgbClr val="FFFF00"/>
                </a:solidFill>
                <a:cs typeface="B Nazanin" panose="00000400000000000000" pitchFamily="2" charset="-78"/>
              </a:rPr>
              <a:t>در این زمینه،  فعال كردن تمام ظرفیت هاي علمی -  فرهنگی جامعه به منظور توسعه و ترویج رفتار و سبک زندگی سالم ، از اهمیت بسزایی برخوردار است</a:t>
            </a:r>
          </a:p>
          <a:p>
            <a:pPr marL="0" indent="0" algn="r">
              <a:buNone/>
            </a:pPr>
            <a:endParaRPr lang="fa-IR" dirty="0" smtClean="0"/>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49</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2701568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657350" y="171450"/>
            <a:ext cx="5829300" cy="971550"/>
          </a:xfrm>
        </p:spPr>
        <p:txBody>
          <a:bodyPr/>
          <a:lstStyle/>
          <a:p>
            <a:pPr algn="ctr" eaLnBrk="1" hangingPunct="1"/>
            <a:r>
              <a:rPr lang="fa-IR" altLang="fa-IR" dirty="0" smtClean="0">
                <a:solidFill>
                  <a:srgbClr val="FFFF00"/>
                </a:solidFill>
                <a:cs typeface="B Titr" panose="00000700000000000000" pitchFamily="2" charset="-78"/>
              </a:rPr>
              <a:t>مراحل برنامه ریزی</a:t>
            </a:r>
            <a:endParaRPr lang="en-US" altLang="fa-IR" dirty="0" smtClean="0">
              <a:solidFill>
                <a:srgbClr val="FFFF00"/>
              </a:solidFill>
              <a:cs typeface="B Titr" panose="00000700000000000000" pitchFamily="2" charset="-78"/>
            </a:endParaRPr>
          </a:p>
        </p:txBody>
      </p:sp>
      <p:sp>
        <p:nvSpPr>
          <p:cNvPr id="4099" name="Rectangle 3"/>
          <p:cNvSpPr>
            <a:spLocks noGrp="1" noChangeArrowheads="1"/>
          </p:cNvSpPr>
          <p:nvPr>
            <p:ph type="subTitle" idx="1"/>
          </p:nvPr>
        </p:nvSpPr>
        <p:spPr>
          <a:xfrm>
            <a:off x="143555" y="1350110"/>
            <a:ext cx="8551480" cy="3657600"/>
          </a:xfrm>
        </p:spPr>
        <p:txBody>
          <a:bodyPr>
            <a:normAutofit/>
          </a:bodyPr>
          <a:lstStyle/>
          <a:p>
            <a:pPr algn="r" eaLnBrk="1" hangingPunct="1"/>
            <a:r>
              <a:rPr lang="fa-IR" altLang="fa-IR" sz="2000" dirty="0" smtClean="0">
                <a:solidFill>
                  <a:schemeClr val="bg1"/>
                </a:solidFill>
                <a:cs typeface="B Nazanin" panose="00000400000000000000" pitchFamily="2" charset="-78"/>
              </a:rPr>
              <a:t>1- نیازسنجی:  </a:t>
            </a:r>
            <a:r>
              <a:rPr lang="fa-IR" altLang="fa-IR" sz="2400" dirty="0">
                <a:solidFill>
                  <a:schemeClr val="bg1"/>
                </a:solidFill>
                <a:cs typeface="B Nazanin" panose="00000400000000000000" pitchFamily="2" charset="-78"/>
              </a:rPr>
              <a:t>شناسایی نیازها</a:t>
            </a:r>
          </a:p>
          <a:p>
            <a:pPr algn="r" eaLnBrk="1" hangingPunct="1"/>
            <a:r>
              <a:rPr lang="fa-IR" altLang="fa-IR" sz="2000" dirty="0" smtClean="0">
                <a:solidFill>
                  <a:schemeClr val="bg1"/>
                </a:solidFill>
                <a:cs typeface="B Nazanin" panose="00000400000000000000" pitchFamily="2" charset="-78"/>
              </a:rPr>
              <a:t>2- هدف گذاری : </a:t>
            </a:r>
            <a:r>
              <a:rPr lang="fa-IR" altLang="fa-IR" sz="2400" dirty="0">
                <a:solidFill>
                  <a:schemeClr val="bg1"/>
                </a:solidFill>
                <a:cs typeface="B Nazanin" panose="00000400000000000000" pitchFamily="2" charset="-78"/>
              </a:rPr>
              <a:t>تعیین اهداف و اولویت بندی آنها</a:t>
            </a:r>
          </a:p>
          <a:p>
            <a:pPr algn="r" eaLnBrk="1" hangingPunct="1"/>
            <a:r>
              <a:rPr lang="fa-IR" altLang="fa-IR" sz="2000" dirty="0" smtClean="0">
                <a:solidFill>
                  <a:schemeClr val="bg1"/>
                </a:solidFill>
                <a:cs typeface="B Nazanin" panose="00000400000000000000" pitchFamily="2" charset="-78"/>
              </a:rPr>
              <a:t>3- پیش نگری : </a:t>
            </a:r>
            <a:r>
              <a:rPr lang="fa-IR" altLang="fa-IR" sz="2400" dirty="0">
                <a:solidFill>
                  <a:schemeClr val="bg1"/>
                </a:solidFill>
                <a:cs typeface="B Nazanin" panose="00000400000000000000" pitchFamily="2" charset="-78"/>
              </a:rPr>
              <a:t>پیش بینی منابع و امکانات لازم</a:t>
            </a:r>
            <a:r>
              <a:rPr lang="fa-IR" altLang="fa-IR" sz="2000" dirty="0" smtClean="0">
                <a:solidFill>
                  <a:schemeClr val="bg1"/>
                </a:solidFill>
                <a:cs typeface="B Nazanin" panose="00000400000000000000" pitchFamily="2" charset="-78"/>
              </a:rPr>
              <a:t> </a:t>
            </a:r>
          </a:p>
          <a:p>
            <a:pPr algn="r" eaLnBrk="1" hangingPunct="1"/>
            <a:r>
              <a:rPr lang="fa-IR" altLang="fa-IR" sz="2000" dirty="0" smtClean="0">
                <a:solidFill>
                  <a:schemeClr val="bg1"/>
                </a:solidFill>
                <a:cs typeface="B Nazanin" panose="00000400000000000000" pitchFamily="2" charset="-78"/>
              </a:rPr>
              <a:t>4- اجرای برنامه : </a:t>
            </a:r>
            <a:r>
              <a:rPr lang="fa-IR" altLang="fa-IR" sz="2400" dirty="0">
                <a:solidFill>
                  <a:schemeClr val="bg1"/>
                </a:solidFill>
                <a:cs typeface="B Nazanin" panose="00000400000000000000" pitchFamily="2" charset="-78"/>
              </a:rPr>
              <a:t>تعیین نقش کارکنان ، ایجاد </a:t>
            </a:r>
            <a:r>
              <a:rPr lang="fa-IR" altLang="fa-IR" sz="2400" dirty="0" smtClean="0">
                <a:solidFill>
                  <a:schemeClr val="bg1"/>
                </a:solidFill>
                <a:cs typeface="B Nazanin" panose="00000400000000000000" pitchFamily="2" charset="-78"/>
              </a:rPr>
              <a:t>انگیزه،آموزش </a:t>
            </a:r>
            <a:r>
              <a:rPr lang="fa-IR" altLang="fa-IR" sz="2400" dirty="0">
                <a:solidFill>
                  <a:schemeClr val="bg1"/>
                </a:solidFill>
                <a:cs typeface="B Nazanin" panose="00000400000000000000" pitchFamily="2" charset="-78"/>
              </a:rPr>
              <a:t>کارکنان، سازماندهی و ارتباطات</a:t>
            </a:r>
          </a:p>
          <a:p>
            <a:pPr algn="r" eaLnBrk="1" hangingPunct="1"/>
            <a:r>
              <a:rPr lang="fa-IR" altLang="fa-IR" sz="2000" dirty="0" smtClean="0">
                <a:solidFill>
                  <a:schemeClr val="bg1"/>
                </a:solidFill>
                <a:cs typeface="B Nazanin" panose="00000400000000000000" pitchFamily="2" charset="-78"/>
              </a:rPr>
              <a:t>5- ارزشیابی:  </a:t>
            </a:r>
            <a:r>
              <a:rPr lang="fa-IR" altLang="fa-IR" sz="2400" dirty="0">
                <a:solidFill>
                  <a:schemeClr val="bg1"/>
                </a:solidFill>
                <a:cs typeface="B Nazanin" panose="00000400000000000000" pitchFamily="2" charset="-78"/>
              </a:rPr>
              <a:t>سنجش میزان دستیابی به اهداف</a:t>
            </a:r>
            <a:endParaRPr lang="en-US" altLang="fa-IR" sz="2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0957441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2901" y="1789049"/>
            <a:ext cx="8541326" cy="1615827"/>
          </a:xfrm>
          <a:prstGeom prst="rect">
            <a:avLst/>
          </a:prstGeom>
        </p:spPr>
        <p:txBody>
          <a:bodyPr wrap="square">
            <a:spAutoFit/>
          </a:bodyPr>
          <a:lstStyle/>
          <a:p>
            <a:pPr algn="r"/>
            <a:r>
              <a:rPr lang="fa-IR" sz="3300" dirty="0">
                <a:solidFill>
                  <a:srgbClr val="FFFF00"/>
                </a:solidFill>
                <a:cs typeface="B Nazanin" panose="00000400000000000000" pitchFamily="2" charset="-78"/>
              </a:rPr>
              <a:t>مركز حوزه هاي علمیه به عنوان متولی ارایه خدمات به طلاب و روحانیون به عنوان یک ظرفیت درجهت ارتقا سلامت مورد توجه می باشد</a:t>
            </a:r>
          </a:p>
        </p:txBody>
      </p:sp>
    </p:spTree>
    <p:extLst>
      <p:ext uri="{BB962C8B-B14F-4D97-AF65-F5344CB8AC3E}">
        <p14:creationId xmlns:p14="http://schemas.microsoft.com/office/powerpoint/2010/main" val="1158733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2672" y="667004"/>
            <a:ext cx="7938655" cy="3647152"/>
          </a:xfrm>
          <a:prstGeom prst="rect">
            <a:avLst/>
          </a:prstGeom>
        </p:spPr>
        <p:txBody>
          <a:bodyPr wrap="square">
            <a:spAutoFit/>
          </a:bodyPr>
          <a:lstStyle/>
          <a:p>
            <a:pPr algn="ctr"/>
            <a:r>
              <a:rPr lang="fa-IR" sz="3300" b="1" dirty="0">
                <a:solidFill>
                  <a:srgbClr val="FFFF00"/>
                </a:solidFill>
                <a:latin typeface="+mj-lt"/>
                <a:ea typeface="+mj-ea"/>
                <a:cs typeface="B Titr" panose="00000700000000000000" pitchFamily="2" charset="-78"/>
              </a:rPr>
              <a:t>برنامه سفیر طلبه :</a:t>
            </a:r>
          </a:p>
          <a:p>
            <a:pPr algn="r"/>
            <a:r>
              <a:rPr lang="fa-IR" sz="3300" dirty="0">
                <a:solidFill>
                  <a:srgbClr val="FFFF00"/>
                </a:solidFill>
                <a:cs typeface="B Nazanin" panose="00000400000000000000" pitchFamily="2" charset="-78"/>
              </a:rPr>
              <a:t>به منظورترویج سبک زندگی سالم در مراكز حوزوي</a:t>
            </a:r>
            <a:r>
              <a:rPr lang="en-US" sz="3300" dirty="0">
                <a:solidFill>
                  <a:srgbClr val="FFFF00"/>
                </a:solidFill>
                <a:cs typeface="B Nazanin" panose="00000400000000000000" pitchFamily="2" charset="-78"/>
              </a:rPr>
              <a:t> </a:t>
            </a:r>
            <a:endParaRPr lang="fa-IR" sz="3300" dirty="0">
              <a:solidFill>
                <a:srgbClr val="FFFF00"/>
              </a:solidFill>
              <a:cs typeface="B Nazanin" panose="00000400000000000000" pitchFamily="2" charset="-78"/>
            </a:endParaRPr>
          </a:p>
          <a:p>
            <a:pPr algn="r"/>
            <a:r>
              <a:rPr lang="fa-IR" sz="3300" dirty="0">
                <a:solidFill>
                  <a:srgbClr val="FFFF00"/>
                </a:solidFill>
                <a:cs typeface="B Nazanin" panose="00000400000000000000" pitchFamily="2" charset="-78"/>
              </a:rPr>
              <a:t>و فراهم نمودن زمینه هاي مناسب  براي فعالیتهاي جمعی در بین طلاب و بهره گیري از توانمندي این قشر درفرهنگ سازي رفتار سالم در جامعه طراحی شده است</a:t>
            </a:r>
          </a:p>
          <a:p>
            <a:pPr algn="r"/>
            <a:r>
              <a:rPr lang="fa-IR" sz="3300" dirty="0">
                <a:solidFill>
                  <a:srgbClr val="FFFF00"/>
                </a:solidFill>
                <a:cs typeface="B Nazanin" panose="00000400000000000000" pitchFamily="2" charset="-78"/>
              </a:rPr>
              <a:t>در این برنامه طلاب داوطلب به عنوان سفیر سلامت انتخاب و با  هدف مراقبت از سلامت خود و همسانان آموزش می بینند</a:t>
            </a:r>
          </a:p>
        </p:txBody>
      </p:sp>
    </p:spTree>
    <p:extLst>
      <p:ext uri="{BB962C8B-B14F-4D97-AF65-F5344CB8AC3E}">
        <p14:creationId xmlns:p14="http://schemas.microsoft.com/office/powerpoint/2010/main" val="7799712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b="1" dirty="0">
                <a:solidFill>
                  <a:srgbClr val="FFFF00"/>
                </a:solidFill>
                <a:cs typeface="B Titr" panose="00000700000000000000" pitchFamily="2" charset="-78"/>
              </a:rPr>
              <a:t>برنامه سفیر سلامت </a:t>
            </a:r>
            <a:r>
              <a:rPr lang="fa-IR" b="1" dirty="0" smtClean="0">
                <a:solidFill>
                  <a:srgbClr val="FFFF00"/>
                </a:solidFill>
                <a:cs typeface="B Titr" panose="00000700000000000000" pitchFamily="2" charset="-78"/>
              </a:rPr>
              <a:t>دانشجو</a:t>
            </a:r>
            <a:r>
              <a:rPr lang="en-US" dirty="0"/>
              <a:t/>
            </a:r>
            <a:br>
              <a:rPr lang="en-US" dirty="0"/>
            </a:br>
            <a:endParaRPr lang="en-US" dirty="0"/>
          </a:p>
        </p:txBody>
      </p:sp>
      <p:sp>
        <p:nvSpPr>
          <p:cNvPr id="3" name="Content Placeholder 2"/>
          <p:cNvSpPr>
            <a:spLocks noGrp="1"/>
          </p:cNvSpPr>
          <p:nvPr>
            <p:ph idx="1"/>
          </p:nvPr>
        </p:nvSpPr>
        <p:spPr>
          <a:xfrm>
            <a:off x="324790" y="963973"/>
            <a:ext cx="8660674" cy="3263504"/>
          </a:xfrm>
        </p:spPr>
        <p:txBody>
          <a:bodyPr>
            <a:normAutofit/>
          </a:bodyPr>
          <a:lstStyle/>
          <a:p>
            <a:pPr marL="0" indent="0" algn="r">
              <a:buNone/>
            </a:pPr>
            <a:endParaRPr lang="fa-IR" dirty="0" smtClean="0"/>
          </a:p>
          <a:p>
            <a:pPr marL="0" indent="0" algn="r">
              <a:buNone/>
            </a:pPr>
            <a:r>
              <a:rPr lang="fa-IR" sz="3300" dirty="0">
                <a:solidFill>
                  <a:srgbClr val="FFFF00"/>
                </a:solidFill>
                <a:cs typeface="B Nazanin" panose="00000400000000000000" pitchFamily="2" charset="-78"/>
              </a:rPr>
              <a:t>هدف :استقرار نظام جامع آموزش سلامت در مراکز تحصیل</a:t>
            </a:r>
          </a:p>
          <a:p>
            <a:pPr marL="0" indent="0" algn="r">
              <a:buNone/>
            </a:pPr>
            <a:endParaRPr lang="fa-IR" sz="3300" dirty="0">
              <a:solidFill>
                <a:srgbClr val="FFFF00"/>
              </a:solidFill>
              <a:cs typeface="B Nazanin" panose="00000400000000000000" pitchFamily="2" charset="-78"/>
            </a:endParaRPr>
          </a:p>
          <a:p>
            <a:pPr marL="0" indent="0" algn="r">
              <a:buNone/>
            </a:pPr>
            <a:r>
              <a:rPr lang="fa-IR" sz="3300" dirty="0">
                <a:solidFill>
                  <a:srgbClr val="FFFF00"/>
                </a:solidFill>
                <a:cs typeface="B Nazanin" panose="00000400000000000000" pitchFamily="2" charset="-78"/>
              </a:rPr>
              <a:t>جمعیت جوان در هر جامعه و کشوری ،محور حرکت و از عوامل مهم پیشرفت است</a:t>
            </a:r>
          </a:p>
          <a:p>
            <a:pPr marL="0" indent="0" algn="r">
              <a:buNone/>
            </a:pPr>
            <a:endParaRPr lang="en-US" sz="33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52</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41142638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36519" y="473290"/>
            <a:ext cx="7221682" cy="4314001"/>
          </a:xfrm>
          <a:prstGeom prst="rect">
            <a:avLst/>
          </a:prstGeom>
        </p:spPr>
        <p:txBody>
          <a:bodyPr wrap="square">
            <a:spAutoFit/>
          </a:bodyPr>
          <a:lstStyle/>
          <a:p>
            <a:pPr algn="r" defTabSz="342900" rtl="1">
              <a:spcBef>
                <a:spcPts val="750"/>
              </a:spcBef>
              <a:buClr>
                <a:srgbClr val="A53010"/>
              </a:buClr>
            </a:pPr>
            <a:r>
              <a:rPr lang="fa-IR" sz="3300" dirty="0">
                <a:solidFill>
                  <a:srgbClr val="FFFF00"/>
                </a:solidFill>
                <a:latin typeface="Century Gothic" panose="020B0502020202020204"/>
                <a:cs typeface="B Nazanin" panose="00000400000000000000" pitchFamily="2" charset="-78"/>
              </a:rPr>
              <a:t>فراهم نمودن زمینه های مناسب برای فعالیت های جمعی در بین دانشجویان در راستای فرهنگ سازی سالم </a:t>
            </a:r>
          </a:p>
          <a:p>
            <a:pPr algn="r" defTabSz="342900" rtl="1">
              <a:spcBef>
                <a:spcPts val="750"/>
              </a:spcBef>
              <a:buClr>
                <a:srgbClr val="A53010"/>
              </a:buClr>
            </a:pPr>
            <a:r>
              <a:rPr lang="fa-IR" sz="3300" dirty="0">
                <a:solidFill>
                  <a:srgbClr val="FFFF00"/>
                </a:solidFill>
                <a:latin typeface="Century Gothic" panose="020B0502020202020204"/>
                <a:cs typeface="B Nazanin" panose="00000400000000000000" pitchFamily="2" charset="-78"/>
              </a:rPr>
              <a:t>توانمند سازی دانشجویان درشناخت عوامل تاثیر گذار بر ابعاد سلامت و تصمیم گیری صحیح درانتخاب رفتار بهداشتی و رعایت شیوه زندگی سالم و خود مراقبتی و آموزش به همسانان  </a:t>
            </a:r>
          </a:p>
          <a:p>
            <a:pPr marL="257175" indent="-257175" algn="r" defTabSz="342900" rtl="1">
              <a:spcBef>
                <a:spcPts val="750"/>
              </a:spcBef>
              <a:buClr>
                <a:srgbClr val="A53010"/>
              </a:buClr>
              <a:buFont typeface="Arial" panose="020B0604020202020204" pitchFamily="34" charset="0"/>
              <a:buChar char="•"/>
            </a:pPr>
            <a:endParaRPr lang="fa-IR" sz="3000" dirty="0">
              <a:solidFill>
                <a:prstClr val="black">
                  <a:lumMod val="75000"/>
                  <a:lumOff val="25000"/>
                </a:prstClr>
              </a:solidFill>
              <a:latin typeface="Century Gothic" panose="020B0502020202020204"/>
              <a:cs typeface="B Nazanin" panose="00000400000000000000" pitchFamily="2" charset="-78"/>
            </a:endParaRPr>
          </a:p>
        </p:txBody>
      </p:sp>
    </p:spTree>
    <p:extLst>
      <p:ext uri="{BB962C8B-B14F-4D97-AF65-F5344CB8AC3E}">
        <p14:creationId xmlns:p14="http://schemas.microsoft.com/office/powerpoint/2010/main" val="26687769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1670" y="1960930"/>
            <a:ext cx="7497912" cy="1015663"/>
          </a:xfrm>
          <a:prstGeom prst="rect">
            <a:avLst/>
          </a:prstGeom>
          <a:noFill/>
        </p:spPr>
        <p:txBody>
          <a:bodyPr wrap="square" rtlCol="1">
            <a:spAutoFit/>
          </a:bodyPr>
          <a:lstStyle/>
          <a:p>
            <a:pPr algn="ctr"/>
            <a:r>
              <a:rPr lang="fa-IR" sz="6000" dirty="0" smtClean="0">
                <a:solidFill>
                  <a:srgbClr val="FFFF00"/>
                </a:solidFill>
                <a:cs typeface="B Titr" panose="00000700000000000000" pitchFamily="2" charset="-78"/>
              </a:rPr>
              <a:t>سفیران سلامت دانش آموز</a:t>
            </a:r>
            <a:endParaRPr lang="fa-IR" sz="6000" dirty="0">
              <a:solidFill>
                <a:srgbClr val="FFFF00"/>
              </a:solidFill>
              <a:cs typeface="B Titr" panose="00000700000000000000" pitchFamily="2" charset="-78"/>
            </a:endParaRPr>
          </a:p>
        </p:txBody>
      </p:sp>
    </p:spTree>
    <p:extLst>
      <p:ext uri="{BB962C8B-B14F-4D97-AF65-F5344CB8AC3E}">
        <p14:creationId xmlns:p14="http://schemas.microsoft.com/office/powerpoint/2010/main" val="4046511725"/>
      </p:ext>
    </p:extLst>
  </p:cSld>
  <p:clrMapOvr>
    <a:masterClrMapping/>
  </p:clrMapOvr>
  <p:transition spd="slow">
    <p:cove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kern="0" dirty="0" smtClean="0">
                <a:solidFill>
                  <a:srgbClr val="FFFF00"/>
                </a:solidFill>
                <a:cs typeface="B Titr" panose="00000700000000000000" pitchFamily="2" charset="-78"/>
              </a:rPr>
              <a:t>برنامه </a:t>
            </a:r>
            <a:r>
              <a:rPr lang="fa-IR" cap="all" dirty="0">
                <a:solidFill>
                  <a:srgbClr val="FFFF00"/>
                </a:solidFill>
                <a:cs typeface="B Titr" panose="00000700000000000000" pitchFamily="2" charset="-78"/>
              </a:rPr>
              <a:t>سفیر سلامت دانش آموز </a:t>
            </a:r>
            <a:r>
              <a:rPr lang="fa-IR" kern="0" dirty="0">
                <a:solidFill>
                  <a:srgbClr val="FFFF00"/>
                </a:solidFill>
                <a:cs typeface="B Titr" panose="00000700000000000000" pitchFamily="2" charset="-78"/>
              </a:rPr>
              <a:t/>
            </a:r>
            <a:br>
              <a:rPr lang="fa-IR" kern="0" dirty="0">
                <a:solidFill>
                  <a:srgbClr val="FFFF00"/>
                </a:solidFill>
                <a:cs typeface="B Titr" panose="00000700000000000000" pitchFamily="2" charset="-78"/>
              </a:rPr>
            </a:br>
            <a:endParaRPr lang="en-US" dirty="0">
              <a:solidFill>
                <a:srgbClr val="FFFF00"/>
              </a:solidFill>
            </a:endParaRPr>
          </a:p>
        </p:txBody>
      </p:sp>
      <p:sp>
        <p:nvSpPr>
          <p:cNvPr id="3" name="Content Placeholder 2"/>
          <p:cNvSpPr>
            <a:spLocks noGrp="1"/>
          </p:cNvSpPr>
          <p:nvPr>
            <p:ph idx="1"/>
          </p:nvPr>
        </p:nvSpPr>
        <p:spPr>
          <a:xfrm>
            <a:off x="628650" y="1003762"/>
            <a:ext cx="7886700" cy="3628961"/>
          </a:xfrm>
        </p:spPr>
        <p:txBody>
          <a:bodyPr>
            <a:normAutofit/>
          </a:bodyPr>
          <a:lstStyle/>
          <a:p>
            <a:pPr algn="just" rtl="1">
              <a:spcBef>
                <a:spcPts val="1350"/>
              </a:spcBef>
              <a:buFont typeface="Wingdings" panose="05000000000000000000" pitchFamily="2" charset="2"/>
              <a:buChar char="§"/>
            </a:pPr>
            <a:r>
              <a:rPr lang="ar-SA" sz="2700" dirty="0">
                <a:solidFill>
                  <a:srgbClr val="FFFF00"/>
                </a:solidFill>
                <a:latin typeface="Times New Roman"/>
                <a:ea typeface="Calibri"/>
                <a:cs typeface="B Nazanin" panose="00000400000000000000" pitchFamily="2" charset="-78"/>
              </a:rPr>
              <a:t>با توجه به شيوع عوامل خطرساز در بين گروه سني كودكان و نوجوانان كشورمان و اهميت پيشگيري از بيماري‌ها، توانمندسازی دانش آموزان برای مراقبت از سلامت خود امری ضروری است. به همین منظور برنامه «سفیر سلامت دانش آموز» طراحی </a:t>
            </a:r>
            <a:r>
              <a:rPr lang="fa-IR" sz="2700" dirty="0">
                <a:solidFill>
                  <a:srgbClr val="FFFF00"/>
                </a:solidFill>
                <a:latin typeface="Times New Roman"/>
                <a:ea typeface="Calibri"/>
                <a:cs typeface="B Nazanin" panose="00000400000000000000" pitchFamily="2" charset="-78"/>
              </a:rPr>
              <a:t> </a:t>
            </a:r>
            <a:r>
              <a:rPr lang="ar-SA" sz="2700" dirty="0">
                <a:solidFill>
                  <a:srgbClr val="FFFF00"/>
                </a:solidFill>
                <a:latin typeface="Times New Roman"/>
                <a:ea typeface="Calibri"/>
                <a:cs typeface="B Nazanin" panose="00000400000000000000" pitchFamily="2" charset="-78"/>
              </a:rPr>
              <a:t>شده است. </a:t>
            </a:r>
            <a:endParaRPr lang="fa-IR" sz="2700" dirty="0">
              <a:solidFill>
                <a:srgbClr val="FFFF00"/>
              </a:solidFill>
              <a:latin typeface="Times New Roman"/>
              <a:ea typeface="Calibri"/>
              <a:cs typeface="B Nazanin" panose="00000400000000000000" pitchFamily="2" charset="-78"/>
            </a:endParaRPr>
          </a:p>
          <a:p>
            <a:pPr algn="just" rtl="1">
              <a:spcBef>
                <a:spcPts val="1350"/>
              </a:spcBef>
              <a:buFont typeface="Wingdings" panose="05000000000000000000" pitchFamily="2" charset="2"/>
              <a:buChar char="§"/>
            </a:pPr>
            <a:r>
              <a:rPr lang="fa-IR" sz="2700" dirty="0">
                <a:solidFill>
                  <a:srgbClr val="FFFF00"/>
                </a:solidFill>
                <a:latin typeface="Times New Roman"/>
                <a:ea typeface="Calibri"/>
                <a:cs typeface="B Nazanin" panose="00000400000000000000" pitchFamily="2" charset="-78"/>
              </a:rPr>
              <a:t>در این برنامه دانش آموزان داوطلب به عنوان سفیر سلامت انتخاب و به منظور مراقبت از سلامت خود و همسانان آموزش می بینند. دستورالعمل اجرای این برنامه هر سال تدوین و ابلاغ می شود. </a:t>
            </a:r>
            <a:endParaRPr lang="fa-IR" sz="2700" dirty="0">
              <a:solidFill>
                <a:srgbClr val="FFFF00"/>
              </a:solidFill>
              <a:latin typeface="Euphemia"/>
              <a:cs typeface="B Nazanin" panose="00000400000000000000" pitchFamily="2" charset="-78"/>
            </a:endParaRPr>
          </a:p>
          <a:p>
            <a:pPr indent="0" algn="just" rtl="1">
              <a:lnSpc>
                <a:spcPct val="115000"/>
              </a:lnSpc>
              <a:spcBef>
                <a:spcPts val="0"/>
              </a:spcBef>
              <a:spcAft>
                <a:spcPts val="750"/>
              </a:spcAft>
              <a:buNone/>
            </a:pPr>
            <a:endParaRPr lang="en-US" dirty="0">
              <a:solidFill>
                <a:srgbClr val="FFFF00"/>
              </a:solidFill>
              <a:latin typeface="Times New Roman"/>
              <a:ea typeface="Calibri"/>
              <a:cs typeface="B Nazanin"/>
            </a:endParaRPr>
          </a:p>
          <a:p>
            <a:pPr marL="0" indent="0" algn="r">
              <a:buNone/>
            </a:pPr>
            <a:endParaRPr lang="en-US" sz="2700" dirty="0">
              <a:solidFill>
                <a:srgbClr val="FFFF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55</a:t>
            </a:fld>
            <a:endParaRPr lang="en-US" sz="900">
              <a:solidFill>
                <a:prstClr val="black">
                  <a:tint val="75000"/>
                </a:prstClr>
              </a:solidFill>
              <a:latin typeface="Calibri" panose="020F0502020204030204"/>
            </a:endParaRPr>
          </a:p>
        </p:txBody>
      </p:sp>
    </p:spTree>
    <p:extLst>
      <p:ext uri="{BB962C8B-B14F-4D97-AF65-F5344CB8AC3E}">
        <p14:creationId xmlns:p14="http://schemas.microsoft.com/office/powerpoint/2010/main" val="23396776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34143" y="2079172"/>
            <a:ext cx="6868886" cy="646331"/>
          </a:xfrm>
          <a:prstGeom prst="rect">
            <a:avLst/>
          </a:prstGeom>
          <a:noFill/>
        </p:spPr>
        <p:txBody>
          <a:bodyPr wrap="square" rtlCol="1">
            <a:spAutoFit/>
          </a:bodyPr>
          <a:lstStyle/>
          <a:p>
            <a:pPr algn="ctr"/>
            <a:r>
              <a:rPr lang="fa-IR" sz="3600" dirty="0">
                <a:solidFill>
                  <a:srgbClr val="FFFF00"/>
                </a:solidFill>
                <a:cs typeface="B Titr" panose="00000700000000000000" pitchFamily="2" charset="-78"/>
              </a:rPr>
              <a:t>برنامه ملی مداخلات ارتقای سلامت</a:t>
            </a:r>
          </a:p>
        </p:txBody>
      </p:sp>
    </p:spTree>
    <p:extLst>
      <p:ext uri="{BB962C8B-B14F-4D97-AF65-F5344CB8AC3E}">
        <p14:creationId xmlns:p14="http://schemas.microsoft.com/office/powerpoint/2010/main" val="1622563302"/>
      </p:ext>
    </p:extLst>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684" y="1968554"/>
            <a:ext cx="8171934" cy="1108928"/>
          </a:xfrm>
        </p:spPr>
        <p:txBody>
          <a:bodyPr>
            <a:noAutofit/>
          </a:bodyPr>
          <a:lstStyle/>
          <a:p>
            <a:pPr algn="ctr"/>
            <a:r>
              <a:rPr lang="fa-IR" sz="4500" dirty="0">
                <a:solidFill>
                  <a:srgbClr val="FFFFCC"/>
                </a:solidFill>
                <a:cs typeface="B Titr" panose="00000700000000000000" pitchFamily="2" charset="-78"/>
              </a:rPr>
              <a:t>برنامه عملیاتی مداخلات ارتقای سلامت</a:t>
            </a:r>
          </a:p>
        </p:txBody>
      </p:sp>
    </p:spTree>
    <p:extLst>
      <p:ext uri="{BB962C8B-B14F-4D97-AF65-F5344CB8AC3E}">
        <p14:creationId xmlns:p14="http://schemas.microsoft.com/office/powerpoint/2010/main" val="11922514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0970" y="1087775"/>
            <a:ext cx="6447501" cy="519248"/>
          </a:xfrm>
        </p:spPr>
        <p:txBody>
          <a:bodyPr>
            <a:normAutofit fontScale="90000"/>
          </a:bodyPr>
          <a:lstStyle/>
          <a:p>
            <a:pPr algn="ctr"/>
            <a:r>
              <a:rPr lang="ar-SA" sz="2625" kern="0" dirty="0">
                <a:solidFill>
                  <a:srgbClr val="FFFFCC"/>
                </a:solidFill>
                <a:latin typeface="Times New Roman" panose="02020603050405020304" pitchFamily="18" charset="0"/>
                <a:ea typeface="Times New Roman" panose="02020603050405020304" pitchFamily="18" charset="0"/>
                <a:cs typeface="B Titr" panose="00000700000000000000" pitchFamily="2" charset="-78"/>
              </a:rPr>
              <a:t>فرم شماره 1</a:t>
            </a:r>
            <a:r>
              <a:rPr lang="fa-IR" sz="2625" kern="0" dirty="0">
                <a:solidFill>
                  <a:srgbClr val="FFFFCC"/>
                </a:solidFill>
                <a:latin typeface="Times New Roman" panose="02020603050405020304" pitchFamily="18" charset="0"/>
                <a:ea typeface="Times New Roman" panose="02020603050405020304" pitchFamily="18" charset="0"/>
                <a:cs typeface="B Titr" panose="00000700000000000000" pitchFamily="2" charset="-78"/>
              </a:rPr>
              <a:t>:  </a:t>
            </a:r>
            <a:r>
              <a:rPr lang="ar-SA" sz="2625" b="1" kern="0" dirty="0">
                <a:solidFill>
                  <a:srgbClr val="FFFFCC"/>
                </a:solidFill>
                <a:latin typeface="Times New Roman" panose="02020603050405020304" pitchFamily="18" charset="0"/>
                <a:ea typeface="Times New Roman" panose="02020603050405020304" pitchFamily="18" charset="0"/>
                <a:cs typeface="B Titr" panose="00000700000000000000" pitchFamily="2" charset="-78"/>
              </a:rPr>
              <a:t>تعیین علل موثر بر ایجاد  نیاز اولویت دار</a:t>
            </a:r>
            <a:endParaRPr lang="en-US" sz="2625" dirty="0">
              <a:solidFill>
                <a:srgbClr val="FFFFCC"/>
              </a:solidFill>
            </a:endParaRPr>
          </a:p>
        </p:txBody>
      </p:sp>
      <p:graphicFrame>
        <p:nvGraphicFramePr>
          <p:cNvPr id="3" name="Table 2"/>
          <p:cNvGraphicFramePr>
            <a:graphicFrameLocks noGrp="1"/>
          </p:cNvGraphicFramePr>
          <p:nvPr>
            <p:extLst/>
          </p:nvPr>
        </p:nvGraphicFramePr>
        <p:xfrm>
          <a:off x="876490" y="1607023"/>
          <a:ext cx="7605215" cy="2559384"/>
        </p:xfrm>
        <a:graphic>
          <a:graphicData uri="http://schemas.openxmlformats.org/drawingml/2006/table">
            <a:tbl>
              <a:tblPr rtl="1" firstRow="1" firstCol="1" bandRow="1">
                <a:tableStyleId>{5C22544A-7EE6-4342-B048-85BDC9FD1C3A}</a:tableStyleId>
              </a:tblPr>
              <a:tblGrid>
                <a:gridCol w="5598995">
                  <a:extLst>
                    <a:ext uri="{9D8B030D-6E8A-4147-A177-3AD203B41FA5}">
                      <a16:colId xmlns:a16="http://schemas.microsoft.com/office/drawing/2014/main" val="80376103"/>
                    </a:ext>
                  </a:extLst>
                </a:gridCol>
                <a:gridCol w="992874">
                  <a:extLst>
                    <a:ext uri="{9D8B030D-6E8A-4147-A177-3AD203B41FA5}">
                      <a16:colId xmlns:a16="http://schemas.microsoft.com/office/drawing/2014/main" val="1359415723"/>
                    </a:ext>
                  </a:extLst>
                </a:gridCol>
                <a:gridCol w="1013346">
                  <a:extLst>
                    <a:ext uri="{9D8B030D-6E8A-4147-A177-3AD203B41FA5}">
                      <a16:colId xmlns:a16="http://schemas.microsoft.com/office/drawing/2014/main" val="1333110964"/>
                    </a:ext>
                  </a:extLst>
                </a:gridCol>
              </a:tblGrid>
              <a:tr h="470849">
                <a:tc gridSpan="3">
                  <a:txBody>
                    <a:bodyPr/>
                    <a:lstStyle/>
                    <a:p>
                      <a:pPr algn="r" rtl="1">
                        <a:lnSpc>
                          <a:spcPct val="90000"/>
                        </a:lnSpc>
                        <a:spcAft>
                          <a:spcPts val="0"/>
                        </a:spcAft>
                        <a:tabLst>
                          <a:tab pos="1143635" algn="r"/>
                        </a:tabLst>
                      </a:pPr>
                      <a:r>
                        <a:rPr lang="fa-IR" sz="1500" dirty="0">
                          <a:solidFill>
                            <a:srgbClr val="FFFFFF"/>
                          </a:solidFill>
                          <a:effectLst/>
                          <a:cs typeface="B Titr" panose="00000700000000000000" pitchFamily="2" charset="-78"/>
                        </a:rPr>
                        <a:t>مشكل اولویت دار بر اساس نیاز </a:t>
                      </a:r>
                      <a:r>
                        <a:rPr lang="fa-IR" sz="1500" dirty="0" smtClean="0">
                          <a:solidFill>
                            <a:srgbClr val="FFFFFF"/>
                          </a:solidFill>
                          <a:effectLst/>
                          <a:cs typeface="B Titr" panose="00000700000000000000" pitchFamily="2" charset="-78"/>
                        </a:rPr>
                        <a:t>سنجی:</a:t>
                      </a: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hMerge="1">
                  <a:txBody>
                    <a:bodyPr/>
                    <a:lstStyle/>
                    <a:p>
                      <a:pPr rtl="1"/>
                      <a:endParaRPr lang="fa-IR" sz="2400">
                        <a:cs typeface="B Nazanin" panose="00000400000000000000" pitchFamily="2" charset="-78"/>
                      </a:endParaRPr>
                    </a:p>
                  </a:txBody>
                  <a:tcPr marL="42613" marR="42613" marT="21307" marB="21307" anchor="ctr"/>
                </a:tc>
                <a:tc hMerge="1">
                  <a:txBody>
                    <a:bodyPr/>
                    <a:lstStyle/>
                    <a:p>
                      <a:pPr rtl="1"/>
                      <a:endParaRPr lang="fa-IR" sz="2400" dirty="0">
                        <a:cs typeface="B Nazanin" panose="00000400000000000000" pitchFamily="2" charset="-78"/>
                      </a:endParaRPr>
                    </a:p>
                  </a:txBody>
                  <a:tcPr marL="42613" marR="42613" marT="21307" marB="21307" anchor="ctr"/>
                </a:tc>
                <a:extLst>
                  <a:ext uri="{0D108BD9-81ED-4DB2-BD59-A6C34878D82A}">
                    <a16:rowId xmlns:a16="http://schemas.microsoft.com/office/drawing/2014/main" val="452979985"/>
                  </a:ext>
                </a:extLst>
              </a:tr>
              <a:tr h="368490">
                <a:tc gridSpan="3">
                  <a:txBody>
                    <a:bodyPr/>
                    <a:lstStyle/>
                    <a:p>
                      <a:pPr algn="r" rtl="1">
                        <a:lnSpc>
                          <a:spcPct val="90000"/>
                        </a:lnSpc>
                        <a:spcAft>
                          <a:spcPts val="0"/>
                        </a:spcAft>
                        <a:tabLst>
                          <a:tab pos="1143635" algn="r"/>
                        </a:tabLst>
                      </a:pPr>
                      <a:r>
                        <a:rPr lang="fa-IR" sz="1500" dirty="0">
                          <a:solidFill>
                            <a:srgbClr val="FFFFFF"/>
                          </a:solidFill>
                          <a:effectLst/>
                          <a:cs typeface="B Titr" panose="00000700000000000000" pitchFamily="2" charset="-78"/>
                        </a:rPr>
                        <a:t>فهرست کلیه علل و عوامل که  بر ایجاد مشکل نقش دارند: (بر اساس منابع، کتب مرجع، صاحبنظران  و </a:t>
                      </a:r>
                      <a:r>
                        <a:rPr lang="fa-IR" sz="1500" dirty="0" smtClean="0">
                          <a:solidFill>
                            <a:srgbClr val="FFFFFF"/>
                          </a:solidFill>
                          <a:effectLst/>
                          <a:cs typeface="B Titr" panose="00000700000000000000" pitchFamily="2" charset="-78"/>
                        </a:rPr>
                        <a:t>...)</a:t>
                      </a: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hMerge="1">
                  <a:txBody>
                    <a:bodyPr/>
                    <a:lstStyle/>
                    <a:p>
                      <a:pPr rtl="1"/>
                      <a:endParaRPr lang="fa-IR" sz="2400">
                        <a:cs typeface="B Nazanin" panose="00000400000000000000" pitchFamily="2" charset="-78"/>
                      </a:endParaRPr>
                    </a:p>
                  </a:txBody>
                  <a:tcPr marL="42613" marR="42613" marT="21307" marB="21307" anchor="ctr"/>
                </a:tc>
                <a:tc hMerge="1">
                  <a:txBody>
                    <a:bodyPr/>
                    <a:lstStyle/>
                    <a:p>
                      <a:pPr rtl="1"/>
                      <a:endParaRPr lang="fa-IR" sz="2400" dirty="0">
                        <a:cs typeface="B Nazanin" panose="00000400000000000000" pitchFamily="2" charset="-78"/>
                      </a:endParaRPr>
                    </a:p>
                  </a:txBody>
                  <a:tcPr marL="42613" marR="42613" marT="21307" marB="21307" anchor="ctr"/>
                </a:tc>
                <a:extLst>
                  <a:ext uri="{0D108BD9-81ED-4DB2-BD59-A6C34878D82A}">
                    <a16:rowId xmlns:a16="http://schemas.microsoft.com/office/drawing/2014/main" val="3722413044"/>
                  </a:ext>
                </a:extLst>
              </a:tr>
              <a:tr h="378725">
                <a:tc>
                  <a:txBody>
                    <a:bodyPr/>
                    <a:lstStyle/>
                    <a:p>
                      <a:pPr algn="ctr" rtl="1">
                        <a:lnSpc>
                          <a:spcPct val="90000"/>
                        </a:lnSpc>
                        <a:spcAft>
                          <a:spcPts val="0"/>
                        </a:spcAft>
                        <a:tabLst>
                          <a:tab pos="1143635" algn="r"/>
                        </a:tabLst>
                      </a:pPr>
                      <a:r>
                        <a:rPr lang="fa-IR" sz="1500" dirty="0">
                          <a:solidFill>
                            <a:srgbClr val="FFFFFF"/>
                          </a:solidFill>
                          <a:effectLst/>
                          <a:cs typeface="B Titr" panose="00000700000000000000" pitchFamily="2" charset="-78"/>
                        </a:rPr>
                        <a:t>علل</a:t>
                      </a: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ctr" rtl="1">
                        <a:lnSpc>
                          <a:spcPct val="90000"/>
                        </a:lnSpc>
                        <a:spcAft>
                          <a:spcPts val="0"/>
                        </a:spcAft>
                        <a:tabLst>
                          <a:tab pos="1143635" algn="r"/>
                        </a:tabLst>
                      </a:pPr>
                      <a:r>
                        <a:rPr lang="fa-IR" sz="1500" dirty="0">
                          <a:solidFill>
                            <a:srgbClr val="FFFFFF"/>
                          </a:solidFill>
                          <a:effectLst/>
                          <a:cs typeface="B Titr" panose="00000700000000000000" pitchFamily="2" charset="-78"/>
                        </a:rPr>
                        <a:t>رفتاری</a:t>
                      </a: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ctr" rtl="1">
                        <a:lnSpc>
                          <a:spcPct val="90000"/>
                        </a:lnSpc>
                        <a:spcAft>
                          <a:spcPts val="0"/>
                        </a:spcAft>
                        <a:tabLst>
                          <a:tab pos="1143635" algn="r"/>
                        </a:tabLst>
                      </a:pPr>
                      <a:r>
                        <a:rPr lang="fa-IR" sz="1500" dirty="0">
                          <a:solidFill>
                            <a:srgbClr val="FFFFFF"/>
                          </a:solidFill>
                          <a:effectLst/>
                          <a:cs typeface="B Titr" panose="00000700000000000000" pitchFamily="2" charset="-78"/>
                        </a:rPr>
                        <a:t>غیر رفتاری</a:t>
                      </a: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extLst>
                  <a:ext uri="{0D108BD9-81ED-4DB2-BD59-A6C34878D82A}">
                    <a16:rowId xmlns:a16="http://schemas.microsoft.com/office/drawing/2014/main" val="1131092978"/>
                  </a:ext>
                </a:extLst>
              </a:tr>
              <a:tr h="335330">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extLst>
                  <a:ext uri="{0D108BD9-81ED-4DB2-BD59-A6C34878D82A}">
                    <a16:rowId xmlns:a16="http://schemas.microsoft.com/office/drawing/2014/main" val="907360963"/>
                  </a:ext>
                </a:extLst>
              </a:tr>
              <a:tr h="335330">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extLst>
                  <a:ext uri="{0D108BD9-81ED-4DB2-BD59-A6C34878D82A}">
                    <a16:rowId xmlns:a16="http://schemas.microsoft.com/office/drawing/2014/main" val="1566892216"/>
                  </a:ext>
                </a:extLst>
              </a:tr>
              <a:tr h="335330">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500" dirty="0">
                        <a:solidFill>
                          <a:srgbClr val="FFFFFF"/>
                        </a:solidFill>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extLst>
                  <a:ext uri="{0D108BD9-81ED-4DB2-BD59-A6C34878D82A}">
                    <a16:rowId xmlns:a16="http://schemas.microsoft.com/office/drawing/2014/main" val="2123473141"/>
                  </a:ext>
                </a:extLst>
              </a:tr>
              <a:tr h="335330">
                <a:tc>
                  <a:txBody>
                    <a:bodyPr/>
                    <a:lstStyle/>
                    <a:p>
                      <a:pPr algn="r" rtl="1">
                        <a:lnSpc>
                          <a:spcPct val="90000"/>
                        </a:lnSpc>
                        <a:spcAft>
                          <a:spcPts val="0"/>
                        </a:spcAft>
                        <a:tabLst>
                          <a:tab pos="1143635" algn="r"/>
                        </a:tabLst>
                      </a:pPr>
                      <a:endParaRPr lang="en-US" sz="1400" dirty="0">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400">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tc>
                  <a:txBody>
                    <a:bodyPr/>
                    <a:lstStyle/>
                    <a:p>
                      <a:pPr algn="r" rtl="1">
                        <a:lnSpc>
                          <a:spcPct val="90000"/>
                        </a:lnSpc>
                        <a:spcAft>
                          <a:spcPts val="0"/>
                        </a:spcAft>
                        <a:tabLst>
                          <a:tab pos="1143635" algn="r"/>
                        </a:tabLst>
                      </a:pPr>
                      <a:endParaRPr lang="en-US" sz="1400" dirty="0">
                        <a:effectLst/>
                        <a:latin typeface="Times New Roman" panose="02020603050405020304" pitchFamily="18" charset="0"/>
                        <a:ea typeface="Times New Roman" panose="02020603050405020304" pitchFamily="18" charset="0"/>
                        <a:cs typeface="B Titr" panose="00000700000000000000" pitchFamily="2" charset="-78"/>
                      </a:endParaRPr>
                    </a:p>
                  </a:txBody>
                  <a:tcPr marL="23970" marR="23970" marT="0" marB="0" anchor="ctr">
                    <a:noFill/>
                  </a:tcPr>
                </a:tc>
                <a:extLst>
                  <a:ext uri="{0D108BD9-81ED-4DB2-BD59-A6C34878D82A}">
                    <a16:rowId xmlns:a16="http://schemas.microsoft.com/office/drawing/2014/main" val="704270190"/>
                  </a:ext>
                </a:extLst>
              </a:tr>
            </a:tbl>
          </a:graphicData>
        </a:graphic>
      </p:graphicFrame>
    </p:spTree>
    <p:extLst>
      <p:ext uri="{BB962C8B-B14F-4D97-AF65-F5344CB8AC3E}">
        <p14:creationId xmlns:p14="http://schemas.microsoft.com/office/powerpoint/2010/main" val="1939853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067" y="0"/>
            <a:ext cx="8250071" cy="808630"/>
          </a:xfrm>
        </p:spPr>
        <p:txBody>
          <a:bodyPr>
            <a:noAutofit/>
          </a:bodyPr>
          <a:lstStyle/>
          <a:p>
            <a:pPr algn="r">
              <a:lnSpc>
                <a:spcPct val="150000"/>
              </a:lnSpc>
            </a:pPr>
            <a:r>
              <a:rPr lang="fa-IR" sz="2625" kern="0" dirty="0">
                <a:solidFill>
                  <a:srgbClr val="FFFFCC"/>
                </a:solidFill>
                <a:latin typeface="Times New Roman" panose="02020603050405020304" pitchFamily="18" charset="0"/>
                <a:ea typeface="Times New Roman" panose="02020603050405020304" pitchFamily="18" charset="0"/>
                <a:cs typeface="B Titr" panose="00000700000000000000" pitchFamily="2" charset="-78"/>
              </a:rPr>
              <a:t>فرم شماره2:  اولویت بندی عوامل مداخله پذیر</a:t>
            </a:r>
            <a:endParaRPr lang="en-US" sz="2625" dirty="0">
              <a:solidFill>
                <a:srgbClr val="FFFFCC"/>
              </a:solidFill>
            </a:endParaRPr>
          </a:p>
        </p:txBody>
      </p:sp>
      <p:graphicFrame>
        <p:nvGraphicFramePr>
          <p:cNvPr id="4" name="Table 3"/>
          <p:cNvGraphicFramePr>
            <a:graphicFrameLocks noGrp="1"/>
          </p:cNvGraphicFramePr>
          <p:nvPr>
            <p:extLst/>
          </p:nvPr>
        </p:nvGraphicFramePr>
        <p:xfrm>
          <a:off x="888186" y="808630"/>
          <a:ext cx="7638254" cy="4352498"/>
        </p:xfrm>
        <a:graphic>
          <a:graphicData uri="http://schemas.openxmlformats.org/drawingml/2006/table">
            <a:tbl>
              <a:tblPr rtl="1" firstRow="1" firstCol="1" bandRow="1">
                <a:tableStyleId>{5C22544A-7EE6-4342-B048-85BDC9FD1C3A}</a:tableStyleId>
              </a:tblPr>
              <a:tblGrid>
                <a:gridCol w="2241645">
                  <a:extLst>
                    <a:ext uri="{9D8B030D-6E8A-4147-A177-3AD203B41FA5}">
                      <a16:colId xmlns:a16="http://schemas.microsoft.com/office/drawing/2014/main" val="2171542879"/>
                    </a:ext>
                  </a:extLst>
                </a:gridCol>
                <a:gridCol w="899435">
                  <a:extLst>
                    <a:ext uri="{9D8B030D-6E8A-4147-A177-3AD203B41FA5}">
                      <a16:colId xmlns:a16="http://schemas.microsoft.com/office/drawing/2014/main" val="2814329413"/>
                    </a:ext>
                  </a:extLst>
                </a:gridCol>
                <a:gridCol w="899435">
                  <a:extLst>
                    <a:ext uri="{9D8B030D-6E8A-4147-A177-3AD203B41FA5}">
                      <a16:colId xmlns:a16="http://schemas.microsoft.com/office/drawing/2014/main" val="1707465132"/>
                    </a:ext>
                  </a:extLst>
                </a:gridCol>
                <a:gridCol w="899435">
                  <a:extLst>
                    <a:ext uri="{9D8B030D-6E8A-4147-A177-3AD203B41FA5}">
                      <a16:colId xmlns:a16="http://schemas.microsoft.com/office/drawing/2014/main" val="966533955"/>
                    </a:ext>
                  </a:extLst>
                </a:gridCol>
                <a:gridCol w="925177">
                  <a:extLst>
                    <a:ext uri="{9D8B030D-6E8A-4147-A177-3AD203B41FA5}">
                      <a16:colId xmlns:a16="http://schemas.microsoft.com/office/drawing/2014/main" val="1723090409"/>
                    </a:ext>
                  </a:extLst>
                </a:gridCol>
                <a:gridCol w="873692">
                  <a:extLst>
                    <a:ext uri="{9D8B030D-6E8A-4147-A177-3AD203B41FA5}">
                      <a16:colId xmlns:a16="http://schemas.microsoft.com/office/drawing/2014/main" val="4144696185"/>
                    </a:ext>
                  </a:extLst>
                </a:gridCol>
                <a:gridCol w="899435">
                  <a:extLst>
                    <a:ext uri="{9D8B030D-6E8A-4147-A177-3AD203B41FA5}">
                      <a16:colId xmlns:a16="http://schemas.microsoft.com/office/drawing/2014/main" val="2350701062"/>
                    </a:ext>
                  </a:extLst>
                </a:gridCol>
              </a:tblGrid>
              <a:tr h="403643">
                <a:tc gridSpan="7">
                  <a:txBody>
                    <a:bodyPr/>
                    <a:lstStyle/>
                    <a:p>
                      <a:pPr algn="ctr" rtl="0">
                        <a:lnSpc>
                          <a:spcPct val="90000"/>
                        </a:lnSpc>
                        <a:spcAft>
                          <a:spcPts val="0"/>
                        </a:spcAft>
                        <a:tabLst>
                          <a:tab pos="1143635" algn="r"/>
                        </a:tabLst>
                      </a:pPr>
                      <a:r>
                        <a:rPr lang="ar-SA" sz="1500" dirty="0">
                          <a:effectLst/>
                          <a:cs typeface="B Titr" panose="00000700000000000000" pitchFamily="2" charset="-78"/>
                        </a:rPr>
                        <a:t>اولویت بندی علل </a:t>
                      </a:r>
                      <a:r>
                        <a:rPr lang="ar-SA" sz="1500" dirty="0" smtClean="0">
                          <a:effectLst/>
                          <a:cs typeface="B Titr" panose="00000700000000000000" pitchFamily="2" charset="-78"/>
                        </a:rPr>
                        <a:t>رفتاری</a:t>
                      </a:r>
                      <a:r>
                        <a:rPr lang="fa-IR" sz="1500" dirty="0" smtClean="0">
                          <a:effectLst/>
                          <a:cs typeface="B Titr" panose="00000700000000000000" pitchFamily="2" charset="-78"/>
                        </a:rPr>
                        <a:t>/غیررفتاری</a:t>
                      </a:r>
                      <a:endParaRPr lang="en-US" sz="1500" dirty="0">
                        <a:effectLst/>
                        <a:latin typeface="Calibri" panose="020F0502020204030204" pitchFamily="34" charset="0"/>
                        <a:ea typeface="Calibri" panose="020F0502020204030204" pitchFamily="34" charset="0"/>
                        <a:cs typeface="B Titr" panose="00000700000000000000" pitchFamily="2" charset="-78"/>
                      </a:endParaRPr>
                    </a:p>
                  </a:txBody>
                  <a:tcPr marL="21062" marR="21062"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3937401989"/>
                  </a:ext>
                </a:extLst>
              </a:tr>
              <a:tr h="625831">
                <a:tc>
                  <a:txBody>
                    <a:bodyPr/>
                    <a:lstStyle/>
                    <a:p>
                      <a:pPr algn="ctr" rtl="0">
                        <a:lnSpc>
                          <a:spcPct val="90000"/>
                        </a:lnSpc>
                        <a:spcAft>
                          <a:spcPts val="0"/>
                        </a:spcAft>
                        <a:tabLst>
                          <a:tab pos="1143635" algn="r"/>
                        </a:tabLst>
                      </a:pPr>
                      <a:r>
                        <a:rPr lang="ar-SA" sz="1500" dirty="0" smtClean="0">
                          <a:effectLst/>
                          <a:cs typeface="B Titr" panose="00000700000000000000" pitchFamily="2" charset="-78"/>
                        </a:rPr>
                        <a:t>اولویت بندی</a:t>
                      </a:r>
                      <a:endParaRPr lang="fa-IR" sz="1500" dirty="0" smtClean="0">
                        <a:effectLst/>
                        <a:cs typeface="B Titr" panose="00000700000000000000" pitchFamily="2" charset="-78"/>
                      </a:endParaRPr>
                    </a:p>
                    <a:p>
                      <a:pPr algn="ctr" rtl="0">
                        <a:lnSpc>
                          <a:spcPct val="150000"/>
                        </a:lnSpc>
                        <a:spcAft>
                          <a:spcPts val="0"/>
                        </a:spcAft>
                        <a:tabLst>
                          <a:tab pos="1143635" algn="r"/>
                        </a:tabLst>
                      </a:pPr>
                      <a:r>
                        <a:rPr lang="ar-SA" sz="1500" dirty="0" smtClean="0">
                          <a:effectLst/>
                          <a:cs typeface="B Titr" panose="00000700000000000000" pitchFamily="2" charset="-78"/>
                        </a:rPr>
                        <a:t> علل رفتاری</a:t>
                      </a:r>
                      <a:r>
                        <a:rPr lang="fa-IR" sz="1500" dirty="0" smtClean="0">
                          <a:effectLst/>
                          <a:cs typeface="B Titr" panose="00000700000000000000" pitchFamily="2" charset="-78"/>
                        </a:rPr>
                        <a:t>/غیررفتاری</a:t>
                      </a:r>
                      <a:endParaRPr lang="en-US" sz="1500" dirty="0">
                        <a:effectLst/>
                        <a:latin typeface="Calibri" panose="020F0502020204030204" pitchFamily="34" charset="0"/>
                        <a:ea typeface="Calibri" panose="020F0502020204030204" pitchFamily="34" charset="0"/>
                        <a:cs typeface="B Titr" panose="000007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شدت</a:t>
                      </a:r>
                      <a:endParaRPr lang="en-US" sz="1500" b="0" dirty="0">
                        <a:solidFill>
                          <a:schemeClr val="bg1"/>
                        </a:solidFill>
                        <a:effectLst/>
                        <a:cs typeface="B Nazanin" panose="00000400000000000000" pitchFamily="2" charset="-78"/>
                      </a:endParaRPr>
                    </a:p>
                    <a:p>
                      <a:pPr algn="ctr" rtl="1">
                        <a:lnSpc>
                          <a:spcPct val="90000"/>
                        </a:lnSpc>
                        <a:spcAft>
                          <a:spcPts val="0"/>
                        </a:spcAft>
                        <a:tabLst>
                          <a:tab pos="1143635" algn="r"/>
                        </a:tabLst>
                      </a:pPr>
                      <a:r>
                        <a:rPr lang="ar-SA" sz="1500" b="0" dirty="0" smtClean="0">
                          <a:solidFill>
                            <a:schemeClr val="bg1"/>
                          </a:solidFill>
                          <a:effectLst/>
                          <a:cs typeface="B Nazanin" panose="00000400000000000000" pitchFamily="2" charset="-78"/>
                        </a:rPr>
                        <a:t>(</a:t>
                      </a:r>
                      <a:r>
                        <a:rPr lang="ar-SA" sz="1500" b="0" dirty="0">
                          <a:solidFill>
                            <a:schemeClr val="bg1"/>
                          </a:solidFill>
                          <a:effectLst/>
                          <a:cs typeface="B Nazanin" panose="00000400000000000000" pitchFamily="2" charset="-78"/>
                        </a:rPr>
                        <a:t>5-1)</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شیوع و فراوانی</a:t>
                      </a:r>
                      <a:endParaRPr lang="en-US" sz="1500" b="0" dirty="0">
                        <a:solidFill>
                          <a:schemeClr val="bg1"/>
                        </a:solidFill>
                        <a:effectLst/>
                        <a:cs typeface="B Nazanin" panose="00000400000000000000" pitchFamily="2" charset="-78"/>
                      </a:endParaRPr>
                    </a:p>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(5-1)</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فوریت مداخله</a:t>
                      </a:r>
                      <a:endParaRPr lang="en-US" sz="1500" b="0" dirty="0">
                        <a:solidFill>
                          <a:schemeClr val="bg1"/>
                        </a:solidFill>
                        <a:effectLst/>
                        <a:cs typeface="B Nazanin" panose="00000400000000000000" pitchFamily="2" charset="-78"/>
                      </a:endParaRPr>
                    </a:p>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(5-1)</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امکان مداخله</a:t>
                      </a:r>
                      <a:endParaRPr lang="en-US" sz="1500" b="0" dirty="0">
                        <a:solidFill>
                          <a:schemeClr val="bg1"/>
                        </a:solidFill>
                        <a:effectLst/>
                        <a:cs typeface="B Nazanin" panose="00000400000000000000" pitchFamily="2" charset="-78"/>
                      </a:endParaRPr>
                    </a:p>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(5-1)</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اثربخشی </a:t>
                      </a:r>
                      <a:endParaRPr lang="fa-IR" sz="1500" b="0" dirty="0" smtClean="0">
                        <a:solidFill>
                          <a:schemeClr val="bg1"/>
                        </a:solidFill>
                        <a:effectLst/>
                        <a:cs typeface="B Nazanin" panose="00000400000000000000" pitchFamily="2" charset="-78"/>
                      </a:endParaRPr>
                    </a:p>
                    <a:p>
                      <a:pPr algn="ctr" rtl="1">
                        <a:lnSpc>
                          <a:spcPct val="90000"/>
                        </a:lnSpc>
                        <a:spcAft>
                          <a:spcPts val="0"/>
                        </a:spcAft>
                        <a:tabLst>
                          <a:tab pos="1143635" algn="r"/>
                        </a:tabLst>
                      </a:pPr>
                      <a:r>
                        <a:rPr lang="ar-SA" sz="1500" b="0" dirty="0" smtClean="0">
                          <a:solidFill>
                            <a:schemeClr val="bg1"/>
                          </a:solidFill>
                          <a:effectLst/>
                          <a:cs typeface="B Nazanin" panose="00000400000000000000" pitchFamily="2" charset="-78"/>
                        </a:rPr>
                        <a:t>(</a:t>
                      </a:r>
                      <a:r>
                        <a:rPr lang="ar-SA" sz="1500" b="0" dirty="0">
                          <a:solidFill>
                            <a:schemeClr val="bg1"/>
                          </a:solidFill>
                          <a:effectLst/>
                          <a:cs typeface="B Nazanin" panose="00000400000000000000" pitchFamily="2" charset="-78"/>
                        </a:rPr>
                        <a:t>5-1)</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ctr" rtl="1">
                        <a:lnSpc>
                          <a:spcPct val="90000"/>
                        </a:lnSpc>
                        <a:spcAft>
                          <a:spcPts val="0"/>
                        </a:spcAft>
                        <a:tabLst>
                          <a:tab pos="1143635" algn="r"/>
                        </a:tabLst>
                      </a:pPr>
                      <a:r>
                        <a:rPr lang="ar-SA" sz="1500" b="0" dirty="0">
                          <a:solidFill>
                            <a:schemeClr val="bg1"/>
                          </a:solidFill>
                          <a:effectLst/>
                          <a:cs typeface="B Nazanin" panose="00000400000000000000" pitchFamily="2" charset="-78"/>
                        </a:rPr>
                        <a:t>جمع کل</a:t>
                      </a:r>
                      <a:endParaRPr lang="en-US" sz="1500" b="0"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extLst>
                  <a:ext uri="{0D108BD9-81ED-4DB2-BD59-A6C34878D82A}">
                    <a16:rowId xmlns:a16="http://schemas.microsoft.com/office/drawing/2014/main" val="1128262897"/>
                  </a:ext>
                </a:extLst>
              </a:tr>
              <a:tr h="205740">
                <a:tc>
                  <a:txBody>
                    <a:bodyPr/>
                    <a:lstStyle/>
                    <a:p>
                      <a:pPr algn="r" rtl="1">
                        <a:lnSpc>
                          <a:spcPct val="90000"/>
                        </a:lnSpc>
                        <a:spcAft>
                          <a:spcPts val="0"/>
                        </a:spcAft>
                        <a:tabLst>
                          <a:tab pos="1143635" algn="r"/>
                        </a:tabLst>
                      </a:pPr>
                      <a:endParaRPr lang="en-US" sz="150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tc>
                  <a:txBody>
                    <a:bodyPr/>
                    <a:lstStyle/>
                    <a:p>
                      <a:pPr algn="r" rtl="1">
                        <a:lnSpc>
                          <a:spcPct val="90000"/>
                        </a:lnSpc>
                        <a:spcAft>
                          <a:spcPts val="0"/>
                        </a:spcAft>
                        <a:tabLst>
                          <a:tab pos="1143635" algn="r"/>
                        </a:tabLst>
                      </a:pP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rtl="1"/>
                      <a:endParaRPr lang="fa-IR" sz="140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extLst>
                  <a:ext uri="{0D108BD9-81ED-4DB2-BD59-A6C34878D82A}">
                    <a16:rowId xmlns:a16="http://schemas.microsoft.com/office/drawing/2014/main" val="551087012"/>
                  </a:ext>
                </a:extLst>
              </a:tr>
              <a:tr h="205740">
                <a:tc>
                  <a:txBody>
                    <a:bodyPr/>
                    <a:lstStyle/>
                    <a:p>
                      <a:pPr algn="r" rtl="1">
                        <a:lnSpc>
                          <a:spcPct val="90000"/>
                        </a:lnSpc>
                        <a:spcAft>
                          <a:spcPts val="0"/>
                        </a:spcAft>
                        <a:tabLst>
                          <a:tab pos="1143635" algn="r"/>
                        </a:tabLst>
                      </a:pPr>
                      <a:r>
                        <a:rPr lang="ar-SA" sz="1500" dirty="0">
                          <a:effectLst/>
                          <a:cs typeface="B Nazanin" panose="00000400000000000000" pitchFamily="2" charset="-78"/>
                        </a:rPr>
                        <a:t> </a:t>
                      </a:r>
                      <a:endParaRPr lang="en-US" sz="150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a:effectLst/>
                          <a:cs typeface="B Nazanin" panose="00000400000000000000" pitchFamily="2" charset="-78"/>
                        </a:rPr>
                        <a:t> </a:t>
                      </a:r>
                      <a:endParaRPr lang="en-US" sz="1500" b="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extLst>
                  <a:ext uri="{0D108BD9-81ED-4DB2-BD59-A6C34878D82A}">
                    <a16:rowId xmlns:a16="http://schemas.microsoft.com/office/drawing/2014/main" val="2333360473"/>
                  </a:ext>
                </a:extLst>
              </a:tr>
              <a:tr h="205740">
                <a:tc>
                  <a:txBody>
                    <a:bodyPr/>
                    <a:lstStyle/>
                    <a:p>
                      <a:pPr algn="r" rtl="1">
                        <a:lnSpc>
                          <a:spcPct val="90000"/>
                        </a:lnSpc>
                        <a:spcAft>
                          <a:spcPts val="0"/>
                        </a:spcAft>
                        <a:tabLst>
                          <a:tab pos="1143635" algn="r"/>
                        </a:tabLst>
                      </a:pPr>
                      <a:r>
                        <a:rPr lang="ar-SA" sz="1500" dirty="0">
                          <a:effectLst/>
                          <a:cs typeface="B Nazanin" panose="00000400000000000000" pitchFamily="2" charset="-78"/>
                        </a:rPr>
                        <a:t> </a:t>
                      </a:r>
                      <a:endParaRPr lang="en-US" sz="150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tc>
                  <a:txBody>
                    <a:bodyPr/>
                    <a:lstStyle/>
                    <a:p>
                      <a:pPr algn="r" rtl="1">
                        <a:lnSpc>
                          <a:spcPct val="90000"/>
                        </a:lnSpc>
                        <a:spcAft>
                          <a:spcPts val="0"/>
                        </a:spcAft>
                        <a:tabLst>
                          <a:tab pos="1143635" algn="r"/>
                        </a:tabLst>
                      </a:pPr>
                      <a:r>
                        <a:rPr lang="ar-SA" sz="1500" b="0">
                          <a:effectLst/>
                          <a:cs typeface="B Nazanin" panose="00000400000000000000" pitchFamily="2" charset="-78"/>
                        </a:rPr>
                        <a:t> </a:t>
                      </a:r>
                      <a:endParaRPr lang="en-US" sz="1500" b="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a:effectLst/>
                          <a:cs typeface="B Nazanin" panose="00000400000000000000" pitchFamily="2" charset="-78"/>
                        </a:rPr>
                        <a:t> </a:t>
                      </a:r>
                      <a:endParaRPr lang="en-US" sz="1500" b="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chor="ctr">
                    <a:noFill/>
                  </a:tcPr>
                </a:tc>
                <a:tc>
                  <a:txBody>
                    <a:bodyPr/>
                    <a:lstStyle/>
                    <a:p>
                      <a:pPr algn="r" rtl="1">
                        <a:lnSpc>
                          <a:spcPct val="90000"/>
                        </a:lnSpc>
                        <a:spcAft>
                          <a:spcPts val="0"/>
                        </a:spcAft>
                        <a:tabLst>
                          <a:tab pos="1143635" algn="r"/>
                        </a:tabLst>
                      </a:pPr>
                      <a:r>
                        <a:rPr lang="ar-SA" sz="1500" b="0" dirty="0">
                          <a:effectLst/>
                          <a:cs typeface="B Nazanin" panose="00000400000000000000" pitchFamily="2" charset="-78"/>
                        </a:rPr>
                        <a:t> </a:t>
                      </a:r>
                      <a:endParaRPr lang="en-US" sz="15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extLst>
                  <a:ext uri="{0D108BD9-81ED-4DB2-BD59-A6C34878D82A}">
                    <a16:rowId xmlns:a16="http://schemas.microsoft.com/office/drawing/2014/main" val="2406890607"/>
                  </a:ext>
                </a:extLst>
              </a:tr>
              <a:tr h="1933956">
                <a:tc gridSpan="7">
                  <a:txBody>
                    <a:bodyPr/>
                    <a:lstStyle/>
                    <a:p>
                      <a:pPr algn="r" rtl="1">
                        <a:lnSpc>
                          <a:spcPct val="90000"/>
                        </a:lnSpc>
                        <a:spcAft>
                          <a:spcPts val="0"/>
                        </a:spcAft>
                        <a:tabLst>
                          <a:tab pos="1143635" algn="r"/>
                        </a:tabLst>
                      </a:pPr>
                      <a:r>
                        <a:rPr lang="ar-SA" sz="1500" b="0" dirty="0">
                          <a:effectLst/>
                          <a:cs typeface="B Nazanin" panose="00000400000000000000" pitchFamily="2" charset="-78"/>
                        </a:rPr>
                        <a:t>معیار امتیازدهی:  (1: بسیار کم ،2:کم، 3: متوسط، 4:زیاد، 5:بسیار زیاد</a:t>
                      </a:r>
                      <a:r>
                        <a:rPr lang="ar-SA" sz="1500" b="0" dirty="0" smtClean="0">
                          <a:effectLst/>
                          <a:cs typeface="B Nazanin" panose="00000400000000000000" pitchFamily="2" charset="-78"/>
                        </a:rPr>
                        <a:t>)</a:t>
                      </a:r>
                      <a:endParaRPr lang="fa-IR" sz="1500" b="0" dirty="0" smtClean="0">
                        <a:effectLst/>
                        <a:cs typeface="B Nazanin" panose="00000400000000000000" pitchFamily="2" charset="-78"/>
                      </a:endParaRPr>
                    </a:p>
                    <a:p>
                      <a:pPr algn="r" rtl="1">
                        <a:lnSpc>
                          <a:spcPct val="90000"/>
                        </a:lnSpc>
                        <a:spcAft>
                          <a:spcPts val="0"/>
                        </a:spcAft>
                        <a:tabLst>
                          <a:tab pos="1143635" algn="r"/>
                        </a:tabLst>
                      </a:pPr>
                      <a:endParaRPr lang="en-US" sz="1400" b="0" dirty="0">
                        <a:effectLst/>
                        <a:cs typeface="B Nazanin" panose="00000400000000000000" pitchFamily="2" charset="-78"/>
                      </a:endParaRPr>
                    </a:p>
                    <a:p>
                      <a:pPr algn="r" rtl="1">
                        <a:lnSpc>
                          <a:spcPct val="150000"/>
                        </a:lnSpc>
                        <a:spcAft>
                          <a:spcPts val="0"/>
                        </a:spcAft>
                        <a:tabLst>
                          <a:tab pos="1143635" algn="r"/>
                        </a:tabLst>
                      </a:pPr>
                      <a:r>
                        <a:rPr lang="ar-SA" sz="1400" b="0" dirty="0">
                          <a:effectLst/>
                          <a:cs typeface="B Nazanin" panose="00000400000000000000" pitchFamily="2" charset="-78"/>
                        </a:rPr>
                        <a:t>شدت: منظور میزان مرگ و میر و ناتوانی + بار مالی تحمیل شده از مشکل است                  </a:t>
                      </a:r>
                      <a:endParaRPr lang="fa-IR" sz="1400" b="0" dirty="0" smtClean="0">
                        <a:effectLst/>
                        <a:cs typeface="B Nazanin" panose="00000400000000000000" pitchFamily="2" charset="-78"/>
                      </a:endParaRPr>
                    </a:p>
                    <a:p>
                      <a:pPr algn="r" rtl="1">
                        <a:lnSpc>
                          <a:spcPct val="150000"/>
                        </a:lnSpc>
                        <a:spcAft>
                          <a:spcPts val="0"/>
                        </a:spcAft>
                        <a:tabLst>
                          <a:tab pos="1143635" algn="r"/>
                        </a:tabLst>
                      </a:pPr>
                      <a:r>
                        <a:rPr lang="ar-SA" sz="1400" b="0" dirty="0" smtClean="0">
                          <a:effectLst/>
                          <a:cs typeface="B Nazanin" panose="00000400000000000000" pitchFamily="2" charset="-78"/>
                        </a:rPr>
                        <a:t>شیوع</a:t>
                      </a:r>
                      <a:r>
                        <a:rPr lang="ar-SA" sz="1400" b="0" dirty="0">
                          <a:effectLst/>
                          <a:cs typeface="B Nazanin" panose="00000400000000000000" pitchFamily="2" charset="-78"/>
                        </a:rPr>
                        <a:t>: نسبتی از جمعیت که دارای مشکل در کل جمعیت است</a:t>
                      </a:r>
                      <a:endParaRPr lang="en-US" sz="1400" b="0" dirty="0">
                        <a:effectLst/>
                        <a:cs typeface="B Nazanin" panose="00000400000000000000" pitchFamily="2" charset="-78"/>
                      </a:endParaRPr>
                    </a:p>
                    <a:p>
                      <a:pPr algn="r" rtl="1">
                        <a:lnSpc>
                          <a:spcPct val="150000"/>
                        </a:lnSpc>
                        <a:spcAft>
                          <a:spcPts val="0"/>
                        </a:spcAft>
                        <a:tabLst>
                          <a:tab pos="1143635" algn="r"/>
                        </a:tabLst>
                      </a:pPr>
                      <a:r>
                        <a:rPr lang="ar-SA" sz="1400" b="0" dirty="0">
                          <a:effectLst/>
                          <a:cs typeface="B Nazanin" panose="00000400000000000000" pitchFamily="2" charset="-78"/>
                        </a:rPr>
                        <a:t>فوریت مداخله: داشتن وضعیت </a:t>
                      </a:r>
                      <a:r>
                        <a:rPr lang="fa-IR" sz="1400" b="0" dirty="0">
                          <a:effectLst/>
                          <a:cs typeface="B Nazanin" panose="00000400000000000000" pitchFamily="2" charset="-78"/>
                        </a:rPr>
                        <a:t>اضطراری</a:t>
                      </a:r>
                      <a:r>
                        <a:rPr lang="ar-SA" sz="1400" b="0" dirty="0">
                          <a:effectLst/>
                          <a:cs typeface="B Nazanin" panose="00000400000000000000" pitchFamily="2" charset="-78"/>
                        </a:rPr>
                        <a:t> برای حفظ سلامتی می باشد.                           </a:t>
                      </a:r>
                      <a:endParaRPr lang="fa-IR" sz="1400" b="0" dirty="0" smtClean="0">
                        <a:effectLst/>
                        <a:cs typeface="B Nazanin" panose="00000400000000000000" pitchFamily="2" charset="-78"/>
                      </a:endParaRPr>
                    </a:p>
                    <a:p>
                      <a:pPr algn="r" rtl="1">
                        <a:lnSpc>
                          <a:spcPct val="150000"/>
                        </a:lnSpc>
                        <a:spcAft>
                          <a:spcPts val="0"/>
                        </a:spcAft>
                        <a:tabLst>
                          <a:tab pos="1143635" algn="r"/>
                        </a:tabLst>
                      </a:pPr>
                      <a:r>
                        <a:rPr lang="ar-SA" sz="1400" b="0" dirty="0" smtClean="0">
                          <a:effectLst/>
                          <a:cs typeface="B Nazanin" panose="00000400000000000000" pitchFamily="2" charset="-78"/>
                        </a:rPr>
                        <a:t>اثربخشی </a:t>
                      </a:r>
                      <a:r>
                        <a:rPr lang="ar-SA" sz="1400" b="0" dirty="0">
                          <a:effectLst/>
                          <a:cs typeface="B Nazanin" panose="00000400000000000000" pitchFamily="2" charset="-78"/>
                        </a:rPr>
                        <a:t>مداخله: میزان موثربودن مداخله در حل مشکل است.</a:t>
                      </a:r>
                      <a:endParaRPr lang="en-US" sz="1400" b="0" dirty="0">
                        <a:effectLst/>
                        <a:cs typeface="B Nazanin" panose="00000400000000000000" pitchFamily="2" charset="-78"/>
                      </a:endParaRPr>
                    </a:p>
                    <a:p>
                      <a:pPr algn="r" rtl="1">
                        <a:lnSpc>
                          <a:spcPct val="150000"/>
                        </a:lnSpc>
                        <a:spcAft>
                          <a:spcPts val="0"/>
                        </a:spcAft>
                        <a:tabLst>
                          <a:tab pos="1143635" algn="r"/>
                        </a:tabLst>
                      </a:pPr>
                      <a:r>
                        <a:rPr lang="ar-SA" sz="1400" b="0" dirty="0">
                          <a:effectLst/>
                          <a:cs typeface="B Nazanin" panose="00000400000000000000" pitchFamily="2" charset="-78"/>
                        </a:rPr>
                        <a:t>امکان مداخله: </a:t>
                      </a:r>
                      <a:r>
                        <a:rPr lang="fa-IR" sz="1400" b="0" dirty="0">
                          <a:effectLst/>
                          <a:cs typeface="B Nazanin" panose="00000400000000000000" pitchFamily="2" charset="-78"/>
                        </a:rPr>
                        <a:t>انجام مداخله با توجه به </a:t>
                      </a:r>
                      <a:r>
                        <a:rPr lang="ar-SA" sz="1400" b="0" dirty="0">
                          <a:effectLst/>
                          <a:cs typeface="B Nazanin" panose="00000400000000000000" pitchFamily="2" charset="-78"/>
                        </a:rPr>
                        <a:t>هزینه و منابع مالی، توان و ظرفیت تیم مداخله چقدر امکان پذیر است .                                                                </a:t>
                      </a:r>
                      <a:endParaRPr lang="en-US" sz="1400" b="0" dirty="0">
                        <a:effectLst/>
                        <a:latin typeface="Calibri" panose="020F0502020204030204" pitchFamily="34" charset="0"/>
                        <a:ea typeface="Calibri" panose="020F0502020204030204" pitchFamily="34" charset="0"/>
                        <a:cs typeface="B Nazanin" panose="00000400000000000000" pitchFamily="2" charset="-78"/>
                      </a:endParaRPr>
                    </a:p>
                  </a:txBody>
                  <a:tcPr marL="21062" marR="21062" marT="0" marB="0">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2395068169"/>
                  </a:ext>
                </a:extLst>
              </a:tr>
              <a:tr h="700220">
                <a:tc gridSpan="7">
                  <a:txBody>
                    <a:bodyPr/>
                    <a:lstStyle/>
                    <a:p>
                      <a:pPr algn="justLow" rtl="1">
                        <a:lnSpc>
                          <a:spcPct val="90000"/>
                        </a:lnSpc>
                        <a:spcAft>
                          <a:spcPts val="0"/>
                        </a:spcAft>
                        <a:tabLst>
                          <a:tab pos="1143635" algn="r"/>
                        </a:tabLst>
                      </a:pPr>
                      <a:r>
                        <a:rPr lang="ar-SA" sz="1500" b="0" dirty="0">
                          <a:effectLst/>
                          <a:cs typeface="B Nazanin" panose="00000400000000000000" pitchFamily="2" charset="-78"/>
                        </a:rPr>
                        <a:t>عناوین علل رفتاری اولویت دار جهت انجام مداخله </a:t>
                      </a:r>
                      <a:r>
                        <a:rPr lang="ar-SA" sz="1500" b="0" dirty="0" smtClean="0">
                          <a:effectLst/>
                          <a:cs typeface="B Nazanin" panose="00000400000000000000" pitchFamily="2" charset="-78"/>
                        </a:rPr>
                        <a:t>ارتقا</a:t>
                      </a:r>
                      <a:r>
                        <a:rPr lang="fa-IR" sz="1500" b="0" dirty="0" smtClean="0">
                          <a:effectLst/>
                          <a:cs typeface="B Nazanin" panose="00000400000000000000" pitchFamily="2" charset="-78"/>
                        </a:rPr>
                        <a:t>ی</a:t>
                      </a:r>
                      <a:r>
                        <a:rPr lang="ar-SA" sz="1500" b="0" dirty="0" smtClean="0">
                          <a:effectLst/>
                          <a:cs typeface="B Nazanin" panose="00000400000000000000" pitchFamily="2" charset="-78"/>
                        </a:rPr>
                        <a:t> </a:t>
                      </a:r>
                      <a:r>
                        <a:rPr lang="ar-SA" sz="1500" b="0" dirty="0">
                          <a:effectLst/>
                          <a:cs typeface="B Nazanin" panose="00000400000000000000" pitchFamily="2" charset="-78"/>
                        </a:rPr>
                        <a:t>سلامت</a:t>
                      </a:r>
                      <a:r>
                        <a:rPr lang="ar-SA" sz="1500" b="0" dirty="0" smtClean="0">
                          <a:effectLst/>
                          <a:cs typeface="B Nazanin" panose="00000400000000000000" pitchFamily="2" charset="-78"/>
                        </a:rPr>
                        <a:t>:</a:t>
                      </a:r>
                      <a:endParaRPr lang="en-US" sz="1500" b="0" dirty="0">
                        <a:effectLst/>
                        <a:cs typeface="B Nazanin" panose="00000400000000000000" pitchFamily="2" charset="-78"/>
                      </a:endParaRPr>
                    </a:p>
                  </a:txBody>
                  <a:tcPr marL="21062" marR="21062" marT="0" marB="0">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604832537"/>
                  </a:ext>
                </a:extLst>
              </a:tr>
            </a:tbl>
          </a:graphicData>
        </a:graphic>
      </p:graphicFrame>
    </p:spTree>
    <p:extLst>
      <p:ext uri="{BB962C8B-B14F-4D97-AF65-F5344CB8AC3E}">
        <p14:creationId xmlns:p14="http://schemas.microsoft.com/office/powerpoint/2010/main" val="3861868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448965" y="514350"/>
            <a:ext cx="8246070" cy="4114800"/>
          </a:xfrm>
        </p:spPr>
        <p:txBody>
          <a:bodyPr/>
          <a:lstStyle/>
          <a:p>
            <a:pPr algn="just" rtl="1" eaLnBrk="1" hangingPunct="1"/>
            <a:r>
              <a:rPr lang="fa-IR" altLang="fa-IR" sz="3000" b="1" dirty="0">
                <a:solidFill>
                  <a:schemeClr val="bg1"/>
                </a:solidFill>
                <a:effectLst>
                  <a:outerShdw blurRad="38100" dist="38100" dir="2700000" algn="tl">
                    <a:srgbClr val="000000"/>
                  </a:outerShdw>
                </a:effectLst>
                <a:cs typeface="B Nazanin" panose="00000400000000000000" pitchFamily="2" charset="-78"/>
              </a:rPr>
              <a:t>یادگیری اساس فهم رفتار انسان است و </a:t>
            </a:r>
            <a:r>
              <a:rPr lang="fa-IR" altLang="fa-IR" sz="3000" b="1" dirty="0" smtClean="0">
                <a:solidFill>
                  <a:schemeClr val="bg1"/>
                </a:solidFill>
                <a:effectLst>
                  <a:outerShdw blurRad="38100" dist="38100" dir="2700000" algn="tl">
                    <a:srgbClr val="000000"/>
                  </a:outerShdw>
                </a:effectLst>
                <a:cs typeface="B Nazanin" panose="00000400000000000000" pitchFamily="2" charset="-78"/>
              </a:rPr>
              <a:t>هر </a:t>
            </a:r>
            <a:r>
              <a:rPr lang="fa-IR" altLang="fa-IR" sz="3000" b="1" dirty="0">
                <a:solidFill>
                  <a:schemeClr val="bg1"/>
                </a:solidFill>
                <a:effectLst>
                  <a:outerShdw blurRad="38100" dist="38100" dir="2700000" algn="tl">
                    <a:srgbClr val="000000"/>
                  </a:outerShdw>
                </a:effectLst>
                <a:cs typeface="B Nazanin" panose="00000400000000000000" pitchFamily="2" charset="-78"/>
              </a:rPr>
              <a:t>شخص آنگونه عمل می کند که آموخته است.</a:t>
            </a:r>
          </a:p>
          <a:p>
            <a:pPr algn="just" rtl="1" eaLnBrk="1" hangingPunct="1"/>
            <a:r>
              <a:rPr lang="fa-IR" altLang="fa-IR" sz="2700" dirty="0">
                <a:solidFill>
                  <a:schemeClr val="bg1"/>
                </a:solidFill>
                <a:cs typeface="B Nazanin" panose="00000400000000000000" pitchFamily="2" charset="-78"/>
              </a:rPr>
              <a:t>”یادگیری ” نوعی تغییر ( اصلاح ) در رفتار است.</a:t>
            </a:r>
          </a:p>
          <a:p>
            <a:pPr algn="just" rtl="1" eaLnBrk="1" hangingPunct="1"/>
            <a:r>
              <a:rPr lang="fa-IR" altLang="fa-IR" sz="3300" dirty="0">
                <a:solidFill>
                  <a:schemeClr val="bg1"/>
                </a:solidFill>
                <a:cs typeface="B Nazanin" panose="00000400000000000000" pitchFamily="2" charset="-78"/>
              </a:rPr>
              <a:t>آموزش </a:t>
            </a:r>
            <a:r>
              <a:rPr lang="fa-IR" altLang="fa-IR" sz="3600" dirty="0">
                <a:solidFill>
                  <a:schemeClr val="bg1"/>
                </a:solidFill>
                <a:cs typeface="B Nazanin" panose="00000400000000000000" pitchFamily="2" charset="-78"/>
              </a:rPr>
              <a:t>به هرگونه فعالیت یا تدابیر </a:t>
            </a:r>
            <a:r>
              <a:rPr lang="fa-IR" altLang="fa-IR" sz="3600" u="sng" dirty="0" smtClean="0">
                <a:solidFill>
                  <a:schemeClr val="bg1"/>
                </a:solidFill>
                <a:cs typeface="B Nazanin" panose="00000400000000000000" pitchFamily="2" charset="-78"/>
              </a:rPr>
              <a:t>از </a:t>
            </a:r>
            <a:r>
              <a:rPr lang="fa-IR" altLang="fa-IR" sz="3600" u="sng" dirty="0">
                <a:solidFill>
                  <a:schemeClr val="bg1"/>
                </a:solidFill>
                <a:cs typeface="B Nazanin" panose="00000400000000000000" pitchFamily="2" charset="-78"/>
              </a:rPr>
              <a:t>پیش طرح ریزی شده ای</a:t>
            </a:r>
            <a:r>
              <a:rPr lang="fa-IR" altLang="fa-IR" sz="3600" dirty="0">
                <a:solidFill>
                  <a:schemeClr val="bg1"/>
                </a:solidFill>
                <a:cs typeface="B Nazanin" panose="00000400000000000000" pitchFamily="2" charset="-78"/>
              </a:rPr>
              <a:t> گفته می شود که هدف آن ایجاد یادگیری در یادگیرندگان است.</a:t>
            </a:r>
            <a:endParaRPr lang="en-US" altLang="fa-IR" sz="36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439561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454" y="231967"/>
            <a:ext cx="7629437" cy="1108928"/>
          </a:xfrm>
        </p:spPr>
        <p:txBody>
          <a:bodyPr>
            <a:normAutofit fontScale="90000"/>
          </a:bodyPr>
          <a:lstStyle/>
          <a:p>
            <a:pPr algn="r">
              <a:lnSpc>
                <a:spcPct val="150000"/>
              </a:lnSpc>
            </a:pPr>
            <a:r>
              <a:rPr lang="fa-IR" sz="2625" dirty="0">
                <a:solidFill>
                  <a:srgbClr val="FFFFCC"/>
                </a:solidFill>
                <a:cs typeface="B Titr" panose="00000700000000000000" pitchFamily="2" charset="-78"/>
              </a:rPr>
              <a:t>فرم شماره 3 :</a:t>
            </a:r>
            <a:br>
              <a:rPr lang="fa-IR" sz="2625" dirty="0">
                <a:solidFill>
                  <a:srgbClr val="FFFFCC"/>
                </a:solidFill>
                <a:cs typeface="B Titr" panose="00000700000000000000" pitchFamily="2" charset="-78"/>
              </a:rPr>
            </a:br>
            <a:r>
              <a:rPr lang="fa-IR" sz="2625" dirty="0">
                <a:solidFill>
                  <a:srgbClr val="FFFFCC"/>
                </a:solidFill>
                <a:cs typeface="B Titr" panose="00000700000000000000" pitchFamily="2" charset="-78"/>
              </a:rPr>
              <a:t>مداخلات رفتاری ارتقای سلامت</a:t>
            </a:r>
          </a:p>
        </p:txBody>
      </p:sp>
      <p:graphicFrame>
        <p:nvGraphicFramePr>
          <p:cNvPr id="4" name="Content Placeholder 3"/>
          <p:cNvGraphicFramePr>
            <a:graphicFrameLocks noGrp="1"/>
          </p:cNvGraphicFramePr>
          <p:nvPr>
            <p:ph idx="1"/>
            <p:extLst/>
          </p:nvPr>
        </p:nvGraphicFramePr>
        <p:xfrm>
          <a:off x="470848" y="1494433"/>
          <a:ext cx="8014648" cy="2886984"/>
        </p:xfrm>
        <a:graphic>
          <a:graphicData uri="http://schemas.openxmlformats.org/drawingml/2006/table">
            <a:tbl>
              <a:tblPr rtl="1" firstRow="1" firstCol="1" bandRow="1">
                <a:tableStyleId>{5C22544A-7EE6-4342-B048-85BDC9FD1C3A}</a:tableStyleId>
              </a:tblPr>
              <a:tblGrid>
                <a:gridCol w="4122038">
                  <a:extLst>
                    <a:ext uri="{9D8B030D-6E8A-4147-A177-3AD203B41FA5}">
                      <a16:colId xmlns:a16="http://schemas.microsoft.com/office/drawing/2014/main" val="3689952722"/>
                    </a:ext>
                  </a:extLst>
                </a:gridCol>
                <a:gridCol w="972770">
                  <a:extLst>
                    <a:ext uri="{9D8B030D-6E8A-4147-A177-3AD203B41FA5}">
                      <a16:colId xmlns:a16="http://schemas.microsoft.com/office/drawing/2014/main" val="420369846"/>
                    </a:ext>
                  </a:extLst>
                </a:gridCol>
                <a:gridCol w="973535">
                  <a:extLst>
                    <a:ext uri="{9D8B030D-6E8A-4147-A177-3AD203B41FA5}">
                      <a16:colId xmlns:a16="http://schemas.microsoft.com/office/drawing/2014/main" val="651657920"/>
                    </a:ext>
                  </a:extLst>
                </a:gridCol>
                <a:gridCol w="972770">
                  <a:extLst>
                    <a:ext uri="{9D8B030D-6E8A-4147-A177-3AD203B41FA5}">
                      <a16:colId xmlns:a16="http://schemas.microsoft.com/office/drawing/2014/main" val="3616618820"/>
                    </a:ext>
                  </a:extLst>
                </a:gridCol>
                <a:gridCol w="973535">
                  <a:extLst>
                    <a:ext uri="{9D8B030D-6E8A-4147-A177-3AD203B41FA5}">
                      <a16:colId xmlns:a16="http://schemas.microsoft.com/office/drawing/2014/main" val="3986149765"/>
                    </a:ext>
                  </a:extLst>
                </a:gridCol>
              </a:tblGrid>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عنوان مشکل اولویت دار:</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2263088907"/>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هدف کلی: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542467393"/>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هدف اختصاصی1( بر اساس عامل رفتاری1):</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32834065"/>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هداف ختصاصی2 بر اساس عامل رفتاری2):</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330280182"/>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هداف اختصاصی3( بر اساس عامل رفتاری3):</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2360631037"/>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استراتژی: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52253569"/>
                  </a:ext>
                </a:extLst>
              </a:tr>
              <a:tr h="273887">
                <a:tc gridSpan="5">
                  <a:txBody>
                    <a:bodyPr/>
                    <a:lstStyle/>
                    <a:p>
                      <a:pPr algn="ctr" rtl="1">
                        <a:lnSpc>
                          <a:spcPct val="90000"/>
                        </a:lnSpc>
                        <a:spcAft>
                          <a:spcPts val="0"/>
                        </a:spcAft>
                        <a:tabLst>
                          <a:tab pos="1143635" algn="r"/>
                        </a:tabLst>
                      </a:pPr>
                      <a:r>
                        <a:rPr lang="fa-IR" sz="1900" dirty="0">
                          <a:effectLst/>
                          <a:cs typeface="B Titr" panose="00000700000000000000" pitchFamily="2" charset="-78"/>
                        </a:rPr>
                        <a:t>فعالیت های مرتبط با استراتژی آموزش</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490438683"/>
                  </a:ext>
                </a:extLst>
              </a:tr>
              <a:tr h="633641">
                <a:tc>
                  <a:txBody>
                    <a:bodyPr/>
                    <a:lstStyle/>
                    <a:p>
                      <a:pPr algn="ctr" rtl="1">
                        <a:lnSpc>
                          <a:spcPct val="107000"/>
                        </a:lnSpc>
                        <a:spcAft>
                          <a:spcPts val="0"/>
                        </a:spcAft>
                      </a:pPr>
                      <a:r>
                        <a:rPr lang="fa-IR" sz="1900" dirty="0">
                          <a:solidFill>
                            <a:srgbClr val="FFFFFF"/>
                          </a:solidFill>
                          <a:effectLst/>
                          <a:cs typeface="B Titr" panose="00000700000000000000" pitchFamily="2" charset="-78"/>
                        </a:rPr>
                        <a:t>رئوس فعالیت ها</a:t>
                      </a:r>
                      <a:endParaRPr lang="en-US" sz="19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مسئول اجرا</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مسئول پیگیری</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زمان اجرا</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انجام شد</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extLst>
                  <a:ext uri="{0D108BD9-81ED-4DB2-BD59-A6C34878D82A}">
                    <a16:rowId xmlns:a16="http://schemas.microsoft.com/office/drawing/2014/main" val="3097468702"/>
                  </a:ext>
                </a:extLst>
              </a:tr>
              <a:tr h="336134">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a:effectLst/>
                          <a:cs typeface="B Titr" panose="00000700000000000000" pitchFamily="2" charset="-78"/>
                        </a:rPr>
                        <a:t> </a:t>
                      </a:r>
                      <a:endParaRPr lang="en-US" sz="190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a:effectLst/>
                          <a:cs typeface="B Titr" panose="00000700000000000000" pitchFamily="2" charset="-78"/>
                        </a:rPr>
                        <a:t> </a:t>
                      </a:r>
                      <a:endParaRPr lang="en-US" sz="190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extLst>
                  <a:ext uri="{0D108BD9-81ED-4DB2-BD59-A6C34878D82A}">
                    <a16:rowId xmlns:a16="http://schemas.microsoft.com/office/drawing/2014/main" val="2507536148"/>
                  </a:ext>
                </a:extLst>
              </a:tr>
            </a:tbl>
          </a:graphicData>
        </a:graphic>
      </p:graphicFrame>
    </p:spTree>
    <p:extLst>
      <p:ext uri="{BB962C8B-B14F-4D97-AF65-F5344CB8AC3E}">
        <p14:creationId xmlns:p14="http://schemas.microsoft.com/office/powerpoint/2010/main" val="1209751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454" y="231967"/>
            <a:ext cx="7629437" cy="1108928"/>
          </a:xfrm>
        </p:spPr>
        <p:txBody>
          <a:bodyPr>
            <a:normAutofit fontScale="90000"/>
          </a:bodyPr>
          <a:lstStyle/>
          <a:p>
            <a:pPr algn="r">
              <a:lnSpc>
                <a:spcPct val="150000"/>
              </a:lnSpc>
            </a:pPr>
            <a:r>
              <a:rPr lang="fa-IR" sz="2625" dirty="0">
                <a:solidFill>
                  <a:srgbClr val="FFFFCC"/>
                </a:solidFill>
                <a:cs typeface="B Titr" panose="00000700000000000000" pitchFamily="2" charset="-78"/>
              </a:rPr>
              <a:t>فرم شماره 4 :</a:t>
            </a:r>
            <a:br>
              <a:rPr lang="fa-IR" sz="2625" dirty="0">
                <a:solidFill>
                  <a:srgbClr val="FFFFCC"/>
                </a:solidFill>
                <a:cs typeface="B Titr" panose="00000700000000000000" pitchFamily="2" charset="-78"/>
              </a:rPr>
            </a:br>
            <a:r>
              <a:rPr lang="fa-IR" sz="2625" dirty="0">
                <a:solidFill>
                  <a:srgbClr val="FFFFCC"/>
                </a:solidFill>
                <a:cs typeface="B Titr" panose="00000700000000000000" pitchFamily="2" charset="-78"/>
              </a:rPr>
              <a:t>مداخلات غیررفتاری ارتقای سلامت</a:t>
            </a:r>
          </a:p>
        </p:txBody>
      </p:sp>
      <p:graphicFrame>
        <p:nvGraphicFramePr>
          <p:cNvPr id="4" name="Content Placeholder 3"/>
          <p:cNvGraphicFramePr>
            <a:graphicFrameLocks noGrp="1"/>
          </p:cNvGraphicFramePr>
          <p:nvPr>
            <p:ph idx="1"/>
            <p:extLst/>
          </p:nvPr>
        </p:nvGraphicFramePr>
        <p:xfrm>
          <a:off x="470848" y="1494433"/>
          <a:ext cx="8014648" cy="2886984"/>
        </p:xfrm>
        <a:graphic>
          <a:graphicData uri="http://schemas.openxmlformats.org/drawingml/2006/table">
            <a:tbl>
              <a:tblPr rtl="1" firstRow="1" firstCol="1" bandRow="1">
                <a:tableStyleId>{5C22544A-7EE6-4342-B048-85BDC9FD1C3A}</a:tableStyleId>
              </a:tblPr>
              <a:tblGrid>
                <a:gridCol w="4122038">
                  <a:extLst>
                    <a:ext uri="{9D8B030D-6E8A-4147-A177-3AD203B41FA5}">
                      <a16:colId xmlns:a16="http://schemas.microsoft.com/office/drawing/2014/main" val="3689952722"/>
                    </a:ext>
                  </a:extLst>
                </a:gridCol>
                <a:gridCol w="972770">
                  <a:extLst>
                    <a:ext uri="{9D8B030D-6E8A-4147-A177-3AD203B41FA5}">
                      <a16:colId xmlns:a16="http://schemas.microsoft.com/office/drawing/2014/main" val="420369846"/>
                    </a:ext>
                  </a:extLst>
                </a:gridCol>
                <a:gridCol w="973535">
                  <a:extLst>
                    <a:ext uri="{9D8B030D-6E8A-4147-A177-3AD203B41FA5}">
                      <a16:colId xmlns:a16="http://schemas.microsoft.com/office/drawing/2014/main" val="651657920"/>
                    </a:ext>
                  </a:extLst>
                </a:gridCol>
                <a:gridCol w="972770">
                  <a:extLst>
                    <a:ext uri="{9D8B030D-6E8A-4147-A177-3AD203B41FA5}">
                      <a16:colId xmlns:a16="http://schemas.microsoft.com/office/drawing/2014/main" val="3616618820"/>
                    </a:ext>
                  </a:extLst>
                </a:gridCol>
                <a:gridCol w="973535">
                  <a:extLst>
                    <a:ext uri="{9D8B030D-6E8A-4147-A177-3AD203B41FA5}">
                      <a16:colId xmlns:a16="http://schemas.microsoft.com/office/drawing/2014/main" val="3986149765"/>
                    </a:ext>
                  </a:extLst>
                </a:gridCol>
              </a:tblGrid>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عنوان مشکل اولویت دار:</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2263088907"/>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هدف کلی: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542467393"/>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هدف اختصاصی1( بر اساس عامل </a:t>
                      </a:r>
                      <a:r>
                        <a:rPr lang="fa-IR" sz="1900" dirty="0" smtClean="0">
                          <a:effectLst/>
                          <a:cs typeface="B Titr" panose="00000700000000000000" pitchFamily="2" charset="-78"/>
                        </a:rPr>
                        <a:t>غیررفتاری1</a:t>
                      </a:r>
                      <a:r>
                        <a:rPr lang="fa-IR" sz="1900" dirty="0">
                          <a:effectLst/>
                          <a:cs typeface="B Titr" panose="00000700000000000000" pitchFamily="2" charset="-78"/>
                        </a:rPr>
                        <a:t>):</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32834065"/>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هداف ختصاصی2 بر اساس عامل </a:t>
                      </a:r>
                      <a:r>
                        <a:rPr lang="fa-IR" sz="1900" dirty="0" smtClean="0">
                          <a:effectLst/>
                          <a:cs typeface="B Titr" panose="00000700000000000000" pitchFamily="2" charset="-78"/>
                        </a:rPr>
                        <a:t>غیررفتاری2</a:t>
                      </a:r>
                      <a:r>
                        <a:rPr lang="fa-IR" sz="1900" dirty="0">
                          <a:effectLst/>
                          <a:cs typeface="B Titr" panose="00000700000000000000" pitchFamily="2" charset="-78"/>
                        </a:rPr>
                        <a:t>):</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330280182"/>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هداف اختصاصی3( بر اساس عامل </a:t>
                      </a:r>
                      <a:r>
                        <a:rPr lang="fa-IR" sz="1900" dirty="0" smtClean="0">
                          <a:effectLst/>
                          <a:cs typeface="B Titr" panose="00000700000000000000" pitchFamily="2" charset="-78"/>
                        </a:rPr>
                        <a:t>غیررفتاری3</a:t>
                      </a:r>
                      <a:r>
                        <a:rPr lang="fa-IR" sz="1900" dirty="0">
                          <a:effectLst/>
                          <a:cs typeface="B Titr" panose="00000700000000000000" pitchFamily="2" charset="-78"/>
                        </a:rPr>
                        <a:t>):</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2360631037"/>
                  </a:ext>
                </a:extLst>
              </a:tr>
              <a:tr h="273887">
                <a:tc gridSpan="5">
                  <a:txBody>
                    <a:bodyPr/>
                    <a:lstStyle/>
                    <a:p>
                      <a:pPr algn="r" rtl="1">
                        <a:lnSpc>
                          <a:spcPct val="90000"/>
                        </a:lnSpc>
                        <a:spcAft>
                          <a:spcPts val="0"/>
                        </a:spcAft>
                        <a:tabLst>
                          <a:tab pos="1143635" algn="r"/>
                        </a:tabLst>
                      </a:pPr>
                      <a:r>
                        <a:rPr lang="fa-IR" sz="1900" dirty="0">
                          <a:effectLst/>
                          <a:cs typeface="B Titr" panose="00000700000000000000" pitchFamily="2" charset="-78"/>
                        </a:rPr>
                        <a:t>استراتژی: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52253569"/>
                  </a:ext>
                </a:extLst>
              </a:tr>
              <a:tr h="273887">
                <a:tc gridSpan="5">
                  <a:txBody>
                    <a:bodyPr/>
                    <a:lstStyle/>
                    <a:p>
                      <a:pPr algn="ctr" rtl="1">
                        <a:lnSpc>
                          <a:spcPct val="90000"/>
                        </a:lnSpc>
                        <a:spcAft>
                          <a:spcPts val="0"/>
                        </a:spcAft>
                        <a:tabLst>
                          <a:tab pos="1143635" algn="r"/>
                        </a:tabLst>
                      </a:pPr>
                      <a:r>
                        <a:rPr lang="fa-IR" sz="1900" dirty="0">
                          <a:effectLst/>
                          <a:cs typeface="B Titr" panose="00000700000000000000" pitchFamily="2" charset="-78"/>
                        </a:rPr>
                        <a:t>فعالیت های مرتبط با استراتژی </a:t>
                      </a:r>
                      <a:r>
                        <a:rPr lang="fa-IR" sz="1900" dirty="0" smtClean="0">
                          <a:effectLst/>
                          <a:cs typeface="B Titr" panose="00000700000000000000" pitchFamily="2" charset="-78"/>
                        </a:rPr>
                        <a:t>جلب حمایت همه جانبه</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490438683"/>
                  </a:ext>
                </a:extLst>
              </a:tr>
              <a:tr h="633641">
                <a:tc>
                  <a:txBody>
                    <a:bodyPr/>
                    <a:lstStyle/>
                    <a:p>
                      <a:pPr algn="ctr" rtl="1">
                        <a:lnSpc>
                          <a:spcPct val="107000"/>
                        </a:lnSpc>
                        <a:spcAft>
                          <a:spcPts val="0"/>
                        </a:spcAft>
                      </a:pPr>
                      <a:r>
                        <a:rPr lang="fa-IR" sz="1900" dirty="0">
                          <a:solidFill>
                            <a:srgbClr val="FFFFFF"/>
                          </a:solidFill>
                          <a:effectLst/>
                          <a:cs typeface="B Titr" panose="00000700000000000000" pitchFamily="2" charset="-78"/>
                        </a:rPr>
                        <a:t>رئوس فعالیت ها</a:t>
                      </a:r>
                      <a:endParaRPr lang="en-US" sz="19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مسئول اجرا</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مسئول پیگیری</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زمان اجرا</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400" dirty="0">
                          <a:solidFill>
                            <a:srgbClr val="FFFFFF"/>
                          </a:solidFill>
                          <a:effectLst/>
                          <a:cs typeface="B Titr" panose="00000700000000000000" pitchFamily="2" charset="-78"/>
                        </a:rPr>
                        <a:t>انجام شد</a:t>
                      </a:r>
                      <a:endParaRPr lang="en-US" sz="1400" dirty="0">
                        <a:solidFill>
                          <a:srgbClr val="FFFFFF"/>
                        </a:solidFill>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extLst>
                  <a:ext uri="{0D108BD9-81ED-4DB2-BD59-A6C34878D82A}">
                    <a16:rowId xmlns:a16="http://schemas.microsoft.com/office/drawing/2014/main" val="3097468702"/>
                  </a:ext>
                </a:extLst>
              </a:tr>
              <a:tr h="336134">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a:effectLst/>
                          <a:cs typeface="B Titr" panose="00000700000000000000" pitchFamily="2" charset="-78"/>
                        </a:rPr>
                        <a:t> </a:t>
                      </a:r>
                      <a:endParaRPr lang="en-US" sz="190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a:effectLst/>
                          <a:cs typeface="B Titr" panose="00000700000000000000" pitchFamily="2" charset="-78"/>
                        </a:rPr>
                        <a:t> </a:t>
                      </a:r>
                      <a:endParaRPr lang="en-US" sz="190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tc>
                  <a:txBody>
                    <a:bodyPr/>
                    <a:lstStyle/>
                    <a:p>
                      <a:pPr algn="ctr" rtl="1">
                        <a:lnSpc>
                          <a:spcPct val="107000"/>
                        </a:lnSpc>
                        <a:spcAft>
                          <a:spcPts val="0"/>
                        </a:spcAft>
                      </a:pPr>
                      <a:r>
                        <a:rPr lang="fa-IR" sz="1900" dirty="0">
                          <a:effectLst/>
                          <a:cs typeface="B Titr" panose="00000700000000000000" pitchFamily="2" charset="-78"/>
                        </a:rPr>
                        <a:t> </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51435" marR="51435" marT="0" marB="0" anchor="ctr">
                    <a:noFill/>
                  </a:tcPr>
                </a:tc>
                <a:extLst>
                  <a:ext uri="{0D108BD9-81ED-4DB2-BD59-A6C34878D82A}">
                    <a16:rowId xmlns:a16="http://schemas.microsoft.com/office/drawing/2014/main" val="2507536148"/>
                  </a:ext>
                </a:extLst>
              </a:tr>
            </a:tbl>
          </a:graphicData>
        </a:graphic>
      </p:graphicFrame>
    </p:spTree>
    <p:extLst>
      <p:ext uri="{BB962C8B-B14F-4D97-AF65-F5344CB8AC3E}">
        <p14:creationId xmlns:p14="http://schemas.microsoft.com/office/powerpoint/2010/main" val="2970729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solidFill>
                  <a:srgbClr val="FFFF00"/>
                </a:solidFill>
                <a:cs typeface="B Titr" panose="00000700000000000000" pitchFamily="2" charset="-78"/>
              </a:rPr>
              <a:t>مستندات برنامه:</a:t>
            </a:r>
            <a:endParaRPr lang="de-DE" dirty="0">
              <a:solidFill>
                <a:srgbClr val="FFFF00"/>
              </a:solidFill>
              <a:cs typeface="B Titr" panose="00000700000000000000" pitchFamily="2" charset="-78"/>
            </a:endParaRPr>
          </a:p>
        </p:txBody>
      </p:sp>
      <p:sp>
        <p:nvSpPr>
          <p:cNvPr id="10" name="Rectangle 9"/>
          <p:cNvSpPr/>
          <p:nvPr/>
        </p:nvSpPr>
        <p:spPr>
          <a:xfrm>
            <a:off x="1517901" y="931068"/>
            <a:ext cx="6719020" cy="3785652"/>
          </a:xfrm>
          <a:prstGeom prst="rect">
            <a:avLst/>
          </a:prstGeom>
        </p:spPr>
        <p:txBody>
          <a:bodyPr wrap="square">
            <a:spAutoFit/>
          </a:bodyPr>
          <a:lstStyle/>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مستندات برنامه نیازسنجی سلامت جامعه</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ابلاغ اعضا</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صورتجلسات کارگروه مداخلات ارتقای سلامت</a:t>
            </a:r>
          </a:p>
          <a:p>
            <a:pPr marL="342900" indent="-342900" algn="just" rtl="1">
              <a:lnSpc>
                <a:spcPct val="150000"/>
              </a:lnSpc>
              <a:buClr>
                <a:srgbClr val="FFFF00"/>
              </a:buClr>
              <a:buFont typeface="Arial" panose="020B0604020202020204" pitchFamily="34" charset="0"/>
              <a:buChar char="•"/>
            </a:pPr>
            <a:r>
              <a:rPr lang="fa-IR" sz="2000" dirty="0">
                <a:solidFill>
                  <a:schemeClr val="bg1"/>
                </a:solidFill>
                <a:cs typeface="B Nazanin" panose="00000400000000000000" pitchFamily="2" charset="-78"/>
              </a:rPr>
              <a:t>برنامه عملیاتی تأیید </a:t>
            </a:r>
            <a:r>
              <a:rPr lang="fa-IR" sz="2000" dirty="0" smtClean="0">
                <a:solidFill>
                  <a:schemeClr val="bg1"/>
                </a:solidFill>
                <a:cs typeface="B Nazanin" panose="00000400000000000000" pitchFamily="2" charset="-78"/>
              </a:rPr>
              <a:t>شده (فرم های 1 تا 5)</a:t>
            </a:r>
            <a:endParaRPr lang="en-US" sz="2000" dirty="0">
              <a:solidFill>
                <a:schemeClr val="bg1"/>
              </a:solidFill>
              <a:cs typeface="B Nazanin" panose="00000400000000000000" pitchFamily="2" charset="-78"/>
            </a:endParaRP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پیگیری مصوبات و فعالیت های پیش بینی شده</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مستندات پیشرفت برنامه مداخلات ارتقای سلامت</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چک لیست های تکمیل شده</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فرم های آماری و ...</a:t>
            </a:r>
          </a:p>
        </p:txBody>
      </p:sp>
      <p:sp>
        <p:nvSpPr>
          <p:cNvPr id="3" name="Content Placeholder 2"/>
          <p:cNvSpPr>
            <a:spLocks noGrp="1"/>
          </p:cNvSpPr>
          <p:nvPr>
            <p:ph idx="1"/>
          </p:nvPr>
        </p:nvSpPr>
        <p:spPr/>
        <p:txBody>
          <a:bodyPr/>
          <a:lstStyle/>
          <a:p>
            <a:endParaRPr lang="de-DE"/>
          </a:p>
        </p:txBody>
      </p:sp>
    </p:spTree>
    <p:extLst>
      <p:ext uri="{BB962C8B-B14F-4D97-AF65-F5344CB8AC3E}">
        <p14:creationId xmlns:p14="http://schemas.microsoft.com/office/powerpoint/2010/main" val="34006148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 calcmode="lin" valueType="num">
                                      <p:cBhvr>
                                        <p:cTn id="20"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 calcmode="lin" valueType="num">
                                      <p:cBhvr>
                                        <p:cTn id="34" dur="5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0">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10">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
                                            <p:txEl>
                                              <p:pRg st="4" end="4"/>
                                            </p:txEl>
                                          </p:spTgt>
                                        </p:tgtEl>
                                        <p:attrNameLst>
                                          <p:attrName>style.visibility</p:attrName>
                                        </p:attrNameLst>
                                      </p:cBhvr>
                                      <p:to>
                                        <p:strVal val="visible"/>
                                      </p:to>
                                    </p:set>
                                    <p:anim calcmode="lin" valueType="num">
                                      <p:cBhvr>
                                        <p:cTn id="41" dur="500" fill="hold"/>
                                        <p:tgtEl>
                                          <p:spTgt spid="10">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10">
                                            <p:txEl>
                                              <p:pRg st="4" end="4"/>
                                            </p:txEl>
                                          </p:spTgt>
                                        </p:tgtEl>
                                        <p:attrNameLst>
                                          <p:attrName>ppt_h</p:attrName>
                                        </p:attrNameLst>
                                      </p:cBhvr>
                                      <p:tavLst>
                                        <p:tav tm="0">
                                          <p:val>
                                            <p:fltVal val="0"/>
                                          </p:val>
                                        </p:tav>
                                        <p:tav tm="100000">
                                          <p:val>
                                            <p:strVal val="#ppt_h"/>
                                          </p:val>
                                        </p:tav>
                                      </p:tavLst>
                                    </p:anim>
                                    <p:animEffect transition="in" filter="fade">
                                      <p:cBhvr>
                                        <p:cTn id="43" dur="500"/>
                                        <p:tgtEl>
                                          <p:spTgt spid="10">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0">
                                            <p:txEl>
                                              <p:pRg st="5" end="5"/>
                                            </p:txEl>
                                          </p:spTgt>
                                        </p:tgtEl>
                                        <p:attrNameLst>
                                          <p:attrName>style.visibility</p:attrName>
                                        </p:attrNameLst>
                                      </p:cBhvr>
                                      <p:to>
                                        <p:strVal val="visible"/>
                                      </p:to>
                                    </p:set>
                                    <p:anim calcmode="lin" valueType="num">
                                      <p:cBhvr>
                                        <p:cTn id="48" dur="5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10">
                                            <p:txEl>
                                              <p:pRg st="5" end="5"/>
                                            </p:txEl>
                                          </p:spTgt>
                                        </p:tgtEl>
                                        <p:attrNameLst>
                                          <p:attrName>ppt_h</p:attrName>
                                        </p:attrNameLst>
                                      </p:cBhvr>
                                      <p:tavLst>
                                        <p:tav tm="0">
                                          <p:val>
                                            <p:fltVal val="0"/>
                                          </p:val>
                                        </p:tav>
                                        <p:tav tm="100000">
                                          <p:val>
                                            <p:strVal val="#ppt_h"/>
                                          </p:val>
                                        </p:tav>
                                      </p:tavLst>
                                    </p:anim>
                                    <p:animEffect transition="in" filter="fade">
                                      <p:cBhvr>
                                        <p:cTn id="50" dur="500"/>
                                        <p:tgtEl>
                                          <p:spTgt spid="10">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xEl>
                                              <p:pRg st="6" end="6"/>
                                            </p:txEl>
                                          </p:spTgt>
                                        </p:tgtEl>
                                        <p:attrNameLst>
                                          <p:attrName>style.visibility</p:attrName>
                                        </p:attrNameLst>
                                      </p:cBhvr>
                                      <p:to>
                                        <p:strVal val="visible"/>
                                      </p:to>
                                    </p:set>
                                    <p:anim calcmode="lin" valueType="num">
                                      <p:cBhvr>
                                        <p:cTn id="55" dur="500" fill="hold"/>
                                        <p:tgtEl>
                                          <p:spTgt spid="10">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10">
                                            <p:txEl>
                                              <p:pRg st="6" end="6"/>
                                            </p:txEl>
                                          </p:spTgt>
                                        </p:tgtEl>
                                        <p:attrNameLst>
                                          <p:attrName>ppt_h</p:attrName>
                                        </p:attrNameLst>
                                      </p:cBhvr>
                                      <p:tavLst>
                                        <p:tav tm="0">
                                          <p:val>
                                            <p:fltVal val="0"/>
                                          </p:val>
                                        </p:tav>
                                        <p:tav tm="100000">
                                          <p:val>
                                            <p:strVal val="#ppt_h"/>
                                          </p:val>
                                        </p:tav>
                                      </p:tavLst>
                                    </p:anim>
                                    <p:animEffect transition="in" filter="fade">
                                      <p:cBhvr>
                                        <p:cTn id="57" dur="500"/>
                                        <p:tgtEl>
                                          <p:spTgt spid="10">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0">
                                            <p:txEl>
                                              <p:pRg st="7" end="7"/>
                                            </p:txEl>
                                          </p:spTgt>
                                        </p:tgtEl>
                                        <p:attrNameLst>
                                          <p:attrName>style.visibility</p:attrName>
                                        </p:attrNameLst>
                                      </p:cBhvr>
                                      <p:to>
                                        <p:strVal val="visible"/>
                                      </p:to>
                                    </p:set>
                                    <p:anim calcmode="lin" valueType="num">
                                      <p:cBhvr>
                                        <p:cTn id="62" dur="500" fill="hold"/>
                                        <p:tgtEl>
                                          <p:spTgt spid="10">
                                            <p:txEl>
                                              <p:pRg st="7" end="7"/>
                                            </p:txEl>
                                          </p:spTgt>
                                        </p:tgtEl>
                                        <p:attrNameLst>
                                          <p:attrName>ppt_w</p:attrName>
                                        </p:attrNameLst>
                                      </p:cBhvr>
                                      <p:tavLst>
                                        <p:tav tm="0">
                                          <p:val>
                                            <p:fltVal val="0"/>
                                          </p:val>
                                        </p:tav>
                                        <p:tav tm="100000">
                                          <p:val>
                                            <p:strVal val="#ppt_w"/>
                                          </p:val>
                                        </p:tav>
                                      </p:tavLst>
                                    </p:anim>
                                    <p:anim calcmode="lin" valueType="num">
                                      <p:cBhvr>
                                        <p:cTn id="63" dur="500" fill="hold"/>
                                        <p:tgtEl>
                                          <p:spTgt spid="10">
                                            <p:txEl>
                                              <p:pRg st="7" end="7"/>
                                            </p:txEl>
                                          </p:spTgt>
                                        </p:tgtEl>
                                        <p:attrNameLst>
                                          <p:attrName>ppt_h</p:attrName>
                                        </p:attrNameLst>
                                      </p:cBhvr>
                                      <p:tavLst>
                                        <p:tav tm="0">
                                          <p:val>
                                            <p:fltVal val="0"/>
                                          </p:val>
                                        </p:tav>
                                        <p:tav tm="100000">
                                          <p:val>
                                            <p:strVal val="#ppt_h"/>
                                          </p:val>
                                        </p:tav>
                                      </p:tavLst>
                                    </p:anim>
                                    <p:animEffect transition="in" filter="fade">
                                      <p:cBhvr>
                                        <p:cTn id="64"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6260" y="294562"/>
            <a:ext cx="8568582" cy="4062651"/>
          </a:xfrm>
          <a:prstGeom prst="rect">
            <a:avLst/>
          </a:prstGeom>
        </p:spPr>
        <p:txBody>
          <a:bodyPr wrap="square">
            <a:spAutoFit/>
          </a:bodyPr>
          <a:lstStyle/>
          <a:p>
            <a:pPr algn="just" rtl="1">
              <a:lnSpc>
                <a:spcPct val="150000"/>
              </a:lnSpc>
            </a:pPr>
            <a:r>
              <a:rPr lang="fa-IR" sz="3200" dirty="0">
                <a:solidFill>
                  <a:srgbClr val="FFFF00"/>
                </a:solidFill>
                <a:cs typeface="B Titr" panose="00000700000000000000" pitchFamily="2" charset="-78"/>
              </a:rPr>
              <a:t>گزارش برنامه:</a:t>
            </a:r>
          </a:p>
          <a:p>
            <a:pPr algn="just" rtl="1">
              <a:lnSpc>
                <a:spcPct val="150000"/>
              </a:lnSpc>
            </a:pPr>
            <a:r>
              <a:rPr lang="fa-IR" sz="2000" dirty="0">
                <a:solidFill>
                  <a:schemeClr val="bg1"/>
                </a:solidFill>
                <a:cs typeface="B Nazanin" panose="00000400000000000000" pitchFamily="2" charset="-78"/>
              </a:rPr>
              <a:t> گزارش ارسالی از واحدهای مجری برنامه مداخلات به مركز بهداشت شهرستان بايستی شامل اين موارد باشد:</a:t>
            </a:r>
          </a:p>
          <a:p>
            <a:pPr algn="just" rtl="1">
              <a:lnSpc>
                <a:spcPct val="150000"/>
              </a:lnSpc>
            </a:pPr>
            <a:r>
              <a:rPr lang="fa-IR" sz="2000" dirty="0">
                <a:solidFill>
                  <a:schemeClr val="bg1"/>
                </a:solidFill>
                <a:cs typeface="B Nazanin" panose="00000400000000000000" pitchFamily="2" charset="-78"/>
              </a:rPr>
              <a:t>1- فرم گزارش دهی مداخلات ارتقاي سلامت از شهرستان(جداول 1 تا 5) طبق زمانبندي به مركز بهداشت استان ارسال گردد.</a:t>
            </a:r>
          </a:p>
          <a:p>
            <a:pPr algn="just" rtl="1">
              <a:lnSpc>
                <a:spcPct val="150000"/>
              </a:lnSpc>
            </a:pPr>
            <a:r>
              <a:rPr lang="fa-IR" sz="2000" dirty="0">
                <a:solidFill>
                  <a:schemeClr val="bg1"/>
                </a:solidFill>
                <a:cs typeface="B Nazanin" panose="00000400000000000000" pitchFamily="2" charset="-78"/>
              </a:rPr>
              <a:t> 2- تعداد </a:t>
            </a:r>
            <a:r>
              <a:rPr lang="fa-IR" sz="2000" u="sng" dirty="0">
                <a:solidFill>
                  <a:schemeClr val="bg1"/>
                </a:solidFill>
                <a:cs typeface="B Nazanin" panose="00000400000000000000" pitchFamily="2" charset="-78"/>
              </a:rPr>
              <a:t>جلسات برگزار شده </a:t>
            </a:r>
            <a:r>
              <a:rPr lang="fa-IR" sz="2000" dirty="0">
                <a:solidFill>
                  <a:schemeClr val="bg1"/>
                </a:solidFill>
                <a:cs typeface="B Nazanin" panose="00000400000000000000" pitchFamily="2" charset="-78"/>
              </a:rPr>
              <a:t>توسط تیم اجرای مداخله و </a:t>
            </a:r>
            <a:r>
              <a:rPr lang="fa-IR" sz="2000" b="1" u="sng" dirty="0">
                <a:solidFill>
                  <a:srgbClr val="C00000"/>
                </a:solidFill>
                <a:cs typeface="B Nazanin" panose="00000400000000000000" pitchFamily="2" charset="-78"/>
              </a:rPr>
              <a:t>درصد پیشرفت </a:t>
            </a:r>
            <a:r>
              <a:rPr lang="fa-IR" sz="2000" b="1" dirty="0">
                <a:solidFill>
                  <a:srgbClr val="C00000"/>
                </a:solidFill>
                <a:cs typeface="B Nazanin" panose="00000400000000000000" pitchFamily="2" charset="-78"/>
              </a:rPr>
              <a:t>برنامه </a:t>
            </a:r>
            <a:r>
              <a:rPr lang="fa-IR" sz="2000" dirty="0">
                <a:solidFill>
                  <a:schemeClr val="bg1"/>
                </a:solidFill>
                <a:cs typeface="B Nazanin" panose="00000400000000000000" pitchFamily="2" charset="-78"/>
              </a:rPr>
              <a:t>كه مساوی است با </a:t>
            </a:r>
            <a:r>
              <a:rPr lang="fa-IR" sz="2000" dirty="0">
                <a:solidFill>
                  <a:srgbClr val="C00000"/>
                </a:solidFill>
                <a:cs typeface="B Titr" panose="00000700000000000000" pitchFamily="2" charset="-78"/>
              </a:rPr>
              <a:t>تعداد فعالیت های اجرا شده نسبت به كل فعالیت های پیش بینی شده (به تفكیك علل رفتاری و غیر رفتاری) </a:t>
            </a:r>
            <a:endParaRPr lang="fa-IR" sz="2000" dirty="0" smtClean="0">
              <a:solidFill>
                <a:srgbClr val="C00000"/>
              </a:solidFill>
              <a:cs typeface="B Titr" panose="00000700000000000000" pitchFamily="2" charset="-78"/>
            </a:endParaRPr>
          </a:p>
          <a:p>
            <a:pPr algn="ctr" rtl="1">
              <a:lnSpc>
                <a:spcPct val="150000"/>
              </a:lnSpc>
            </a:pPr>
            <a:r>
              <a:rPr lang="fa-IR" sz="2000" dirty="0" smtClean="0">
                <a:solidFill>
                  <a:schemeClr val="bg1"/>
                </a:solidFill>
                <a:cs typeface="B Nazanin" panose="00000400000000000000" pitchFamily="2" charset="-78"/>
              </a:rPr>
              <a:t>فرم آماری </a:t>
            </a:r>
            <a:endParaRPr lang="fa-IR" sz="2000" dirty="0">
              <a:solidFill>
                <a:schemeClr val="bg1"/>
              </a:solidFill>
              <a:cs typeface="B Nazanin" panose="00000400000000000000" pitchFamily="2" charset="-78"/>
            </a:endParaRPr>
          </a:p>
        </p:txBody>
      </p:sp>
    </p:spTree>
    <p:extLst>
      <p:ext uri="{BB962C8B-B14F-4D97-AF65-F5344CB8AC3E}">
        <p14:creationId xmlns:p14="http://schemas.microsoft.com/office/powerpoint/2010/main" val="32270287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p:cTn id="22" dur="10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5">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5">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circle(in)">
                                      <p:cBhvr>
                                        <p:cTn id="30"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260" y="739290"/>
            <a:ext cx="8551480" cy="3664921"/>
          </a:xfrm>
        </p:spPr>
        <p:txBody>
          <a:bodyPr>
            <a:normAutofit fontScale="85000" lnSpcReduction="10000"/>
          </a:bodyPr>
          <a:lstStyle/>
          <a:p>
            <a:pPr marL="0" indent="0" algn="ctr" rtl="1">
              <a:lnSpc>
                <a:spcPct val="150000"/>
              </a:lnSpc>
              <a:buNone/>
            </a:pPr>
            <a:r>
              <a:rPr lang="fa-IR" sz="7200" dirty="0" smtClean="0">
                <a:solidFill>
                  <a:srgbClr val="BDFFFF"/>
                </a:solidFill>
                <a:latin typeface="Calibri"/>
                <a:cs typeface="B Titr" panose="00000700000000000000" pitchFamily="2" charset="-78"/>
              </a:rPr>
              <a:t>آشنایی با </a:t>
            </a:r>
          </a:p>
          <a:p>
            <a:pPr marL="0" indent="0" algn="ctr" rtl="1">
              <a:lnSpc>
                <a:spcPct val="150000"/>
              </a:lnSpc>
              <a:buNone/>
            </a:pPr>
            <a:r>
              <a:rPr lang="fa-IR" sz="7200" dirty="0" smtClean="0">
                <a:solidFill>
                  <a:srgbClr val="BDFFFF"/>
                </a:solidFill>
                <a:latin typeface="Calibri"/>
                <a:cs typeface="B Titr" panose="00000700000000000000" pitchFamily="2" charset="-78"/>
              </a:rPr>
              <a:t>عوامل اجتماعی مؤثر بر سلامت</a:t>
            </a:r>
            <a:endParaRPr lang="fa-IR" sz="7200" dirty="0">
              <a:solidFill>
                <a:srgbClr val="BDFFFF"/>
              </a:solidFill>
              <a:latin typeface="Calibri"/>
              <a:cs typeface="B Titr" panose="00000700000000000000" pitchFamily="2" charset="-78"/>
            </a:endParaRPr>
          </a:p>
        </p:txBody>
      </p:sp>
    </p:spTree>
    <p:extLst>
      <p:ext uri="{BB962C8B-B14F-4D97-AF65-F5344CB8AC3E}">
        <p14:creationId xmlns:p14="http://schemas.microsoft.com/office/powerpoint/2010/main" val="35394487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BABE3D21-8511-47AF-B61B-6A8BBA713698}" type="datetime12">
              <a:rPr lang="fa-IR"/>
              <a:pPr>
                <a:defRPr/>
              </a:pPr>
              <a:t>31/07/2023 09:37 ق،ظ</a:t>
            </a:fld>
            <a:endParaRPr lang="en-US"/>
          </a:p>
        </p:txBody>
      </p:sp>
      <p:sp>
        <p:nvSpPr>
          <p:cNvPr id="3075" name="Rectangle 3"/>
          <p:cNvSpPr>
            <a:spLocks noGrp="1" noChangeArrowheads="1"/>
          </p:cNvSpPr>
          <p:nvPr>
            <p:ph type="subTitle" idx="1"/>
          </p:nvPr>
        </p:nvSpPr>
        <p:spPr/>
        <p:txBody>
          <a:bodyPr>
            <a:noAutofit/>
          </a:bodyPr>
          <a:lstStyle/>
          <a:p>
            <a:pPr algn="ctr" eaLnBrk="1" hangingPunct="1">
              <a:defRPr/>
            </a:pPr>
            <a:r>
              <a:rPr lang="fa-IR" sz="4800" b="1" dirty="0">
                <a:solidFill>
                  <a:srgbClr val="FFFF00"/>
                </a:solidFill>
                <a:latin typeface="AGA Arabesque" pitchFamily="10" charset="2"/>
                <a:cs typeface="B Titr" panose="00000700000000000000" pitchFamily="2" charset="-78"/>
              </a:rPr>
              <a:t>برنامه داوطلبان سلامت محله</a:t>
            </a:r>
            <a:endParaRPr lang="en-US" sz="4800" b="1" dirty="0">
              <a:solidFill>
                <a:srgbClr val="FFFF00"/>
              </a:solidFill>
              <a:latin typeface="AGA Arabesque" pitchFamily="10" charset="2"/>
              <a:cs typeface="B Titr" panose="00000700000000000000" pitchFamily="2" charset="-78"/>
            </a:endParaRPr>
          </a:p>
        </p:txBody>
      </p:sp>
    </p:spTree>
    <p:extLst>
      <p:ext uri="{BB962C8B-B14F-4D97-AF65-F5344CB8AC3E}">
        <p14:creationId xmlns:p14="http://schemas.microsoft.com/office/powerpoint/2010/main" val="14007787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dissolve">
                                      <p:cBhvr>
                                        <p:cTn id="7" dur="5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advAuto="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42323962-2E13-464E-86BB-648FD5557790}" type="datetime12">
              <a:rPr lang="fa-IR"/>
              <a:pPr>
                <a:defRPr/>
              </a:pPr>
              <a:t>31/07/2023 09:37 ق،ظ</a:t>
            </a:fld>
            <a:endParaRPr lang="en-US"/>
          </a:p>
        </p:txBody>
      </p:sp>
      <p:sp>
        <p:nvSpPr>
          <p:cNvPr id="5122" name="Rectangle 2"/>
          <p:cNvSpPr>
            <a:spLocks noGrp="1" noChangeArrowheads="1"/>
          </p:cNvSpPr>
          <p:nvPr>
            <p:ph type="title"/>
          </p:nvPr>
        </p:nvSpPr>
        <p:spPr/>
        <p:txBody>
          <a:bodyPr>
            <a:noAutofit/>
          </a:bodyPr>
          <a:lstStyle/>
          <a:p>
            <a:pPr algn="ctr" eaLnBrk="1" hangingPunct="1">
              <a:defRPr/>
            </a:pPr>
            <a:r>
              <a:rPr lang="ar-SA" sz="4800" dirty="0" smtClean="0">
                <a:solidFill>
                  <a:srgbClr val="FFFF00"/>
                </a:solidFill>
                <a:latin typeface="Yagut" pitchFamily="10" charset="-78"/>
                <a:cs typeface="B Nazanin" panose="00000400000000000000" pitchFamily="2" charset="-78"/>
              </a:rPr>
              <a:t>انتظار هاي نظام بهداشتي از رابطين </a:t>
            </a:r>
            <a:endParaRPr lang="en-US" sz="4800" dirty="0" smtClean="0">
              <a:solidFill>
                <a:srgbClr val="FFFF00"/>
              </a:solidFill>
              <a:latin typeface="Yagut" pitchFamily="10" charset="-78"/>
              <a:cs typeface="B Nazanin" panose="00000400000000000000" pitchFamily="2" charset="-78"/>
            </a:endParaRPr>
          </a:p>
        </p:txBody>
      </p:sp>
      <p:sp>
        <p:nvSpPr>
          <p:cNvPr id="5124" name="Rectangle 3"/>
          <p:cNvSpPr>
            <a:spLocks noGrp="1" noChangeArrowheads="1"/>
          </p:cNvSpPr>
          <p:nvPr>
            <p:ph type="body" idx="1"/>
          </p:nvPr>
        </p:nvSpPr>
        <p:spPr>
          <a:xfrm>
            <a:off x="1314450" y="1543050"/>
            <a:ext cx="7533290" cy="3028950"/>
          </a:xfrm>
        </p:spPr>
        <p:txBody>
          <a:bodyPr/>
          <a:lstStyle/>
          <a:p>
            <a:pPr algn="r" rtl="1" eaLnBrk="1" hangingPunct="1">
              <a:buFontTx/>
              <a:buNone/>
            </a:pPr>
            <a:r>
              <a:rPr lang="en-US" altLang="en-US" b="1" dirty="0" smtClean="0">
                <a:cs typeface="B Nazanin" panose="00000400000000000000" pitchFamily="2" charset="-78"/>
              </a:rPr>
              <a:t>1</a:t>
            </a:r>
            <a:r>
              <a:rPr lang="ar-SA" altLang="en-US" sz="1950" b="1" dirty="0">
                <a:cs typeface="B Nazanin" panose="00000400000000000000" pitchFamily="2" charset="-78"/>
              </a:rPr>
              <a:t> ـ يادگيري مفاهيم و مهارت هاي بهداشتي و انتقال آنها به مردم (خانوار هاي تحت پوشش)</a:t>
            </a:r>
          </a:p>
          <a:p>
            <a:pPr algn="r" rtl="1" eaLnBrk="1" hangingPunct="1">
              <a:buFontTx/>
              <a:buNone/>
            </a:pPr>
            <a:endParaRPr lang="en-US" altLang="en-US" sz="1200" b="1" dirty="0">
              <a:cs typeface="B Nazanin" panose="00000400000000000000" pitchFamily="2" charset="-78"/>
            </a:endParaRPr>
          </a:p>
          <a:p>
            <a:pPr algn="r" rtl="1" eaLnBrk="1" hangingPunct="1">
              <a:buFontTx/>
              <a:buNone/>
            </a:pPr>
            <a:r>
              <a:rPr lang="en-US" altLang="en-US" b="1" dirty="0" smtClean="0">
                <a:cs typeface="B Nazanin" panose="00000400000000000000" pitchFamily="2" charset="-78"/>
              </a:rPr>
              <a:t>2</a:t>
            </a:r>
            <a:r>
              <a:rPr lang="ar-SA" altLang="en-US" sz="1950" b="1" dirty="0">
                <a:cs typeface="B Nazanin" panose="00000400000000000000" pitchFamily="2" charset="-78"/>
              </a:rPr>
              <a:t> ـ پيگيري و انتقال پيغام هاي مركز بهداشتي درماني به مردم</a:t>
            </a:r>
            <a:r>
              <a:rPr lang="en-US" altLang="en-US" sz="1950" b="1" dirty="0">
                <a:cs typeface="B Nazanin" panose="00000400000000000000" pitchFamily="2" charset="-78"/>
              </a:rPr>
              <a:t> </a:t>
            </a:r>
            <a:endParaRPr lang="ar-SA" altLang="en-US" sz="1950" b="1" dirty="0">
              <a:cs typeface="B Nazanin" panose="00000400000000000000" pitchFamily="2" charset="-78"/>
            </a:endParaRPr>
          </a:p>
          <a:p>
            <a:pPr algn="r" rtl="1" eaLnBrk="1" hangingPunct="1">
              <a:buFontTx/>
              <a:buNone/>
            </a:pPr>
            <a:endParaRPr lang="en-US" altLang="en-US" sz="1200" b="1" dirty="0">
              <a:cs typeface="B Nazanin" panose="00000400000000000000" pitchFamily="2" charset="-78"/>
            </a:endParaRPr>
          </a:p>
          <a:p>
            <a:pPr algn="r" rtl="1" eaLnBrk="1" hangingPunct="1">
              <a:buFontTx/>
              <a:buNone/>
            </a:pPr>
            <a:r>
              <a:rPr lang="en-US" altLang="en-US" b="1" dirty="0" smtClean="0">
                <a:cs typeface="B Nazanin" panose="00000400000000000000" pitchFamily="2" charset="-78"/>
              </a:rPr>
              <a:t>3</a:t>
            </a:r>
            <a:r>
              <a:rPr lang="ar-SA" altLang="en-US" sz="1950" b="1" dirty="0">
                <a:cs typeface="B Nazanin" panose="00000400000000000000" pitchFamily="2" charset="-78"/>
              </a:rPr>
              <a:t> ـ جمع آوري آمار و اطلاعات حياتي در محدودة فعاليت خود</a:t>
            </a:r>
            <a:r>
              <a:rPr lang="en-US" altLang="en-US" sz="1950" b="1" dirty="0">
                <a:cs typeface="B Nazanin" panose="00000400000000000000" pitchFamily="2" charset="-78"/>
              </a:rPr>
              <a:t> </a:t>
            </a:r>
            <a:endParaRPr lang="ar-SA" altLang="en-US" sz="1950" b="1" dirty="0">
              <a:cs typeface="B Nazanin" panose="00000400000000000000" pitchFamily="2" charset="-78"/>
            </a:endParaRPr>
          </a:p>
          <a:p>
            <a:pPr algn="r" rtl="1" eaLnBrk="1" hangingPunct="1">
              <a:buFontTx/>
              <a:buNone/>
            </a:pPr>
            <a:endParaRPr lang="en-US" altLang="en-US" sz="1200" b="1" dirty="0">
              <a:cs typeface="B Nazanin" panose="00000400000000000000" pitchFamily="2" charset="-78"/>
            </a:endParaRPr>
          </a:p>
          <a:p>
            <a:pPr algn="r" rtl="1" eaLnBrk="1" hangingPunct="1">
              <a:buFontTx/>
              <a:buNone/>
            </a:pPr>
            <a:r>
              <a:rPr lang="en-US" altLang="en-US" b="1" dirty="0" smtClean="0">
                <a:cs typeface="B Nazanin" panose="00000400000000000000" pitchFamily="2" charset="-78"/>
              </a:rPr>
              <a:t>4</a:t>
            </a:r>
            <a:r>
              <a:rPr lang="ar-SA" altLang="en-US" sz="1950" b="1" dirty="0">
                <a:cs typeface="B Nazanin" panose="00000400000000000000" pitchFamily="2" charset="-78"/>
              </a:rPr>
              <a:t> ـ جلب همكاري مردم براي رفع مشكلات و مسايل محلي</a:t>
            </a:r>
            <a:r>
              <a:rPr lang="en-US" altLang="en-US" sz="1950" b="1" dirty="0">
                <a:cs typeface="B Nazanin" panose="00000400000000000000" pitchFamily="2" charset="-78"/>
              </a:rPr>
              <a:t> </a:t>
            </a:r>
            <a:endParaRPr lang="en-US" altLang="en-US" sz="1950" dirty="0">
              <a:cs typeface="B Nazanin" panose="00000400000000000000" pitchFamily="2" charset="-78"/>
            </a:endParaRPr>
          </a:p>
        </p:txBody>
      </p:sp>
    </p:spTree>
    <p:extLst>
      <p:ext uri="{BB962C8B-B14F-4D97-AF65-F5344CB8AC3E}">
        <p14:creationId xmlns:p14="http://schemas.microsoft.com/office/powerpoint/2010/main" val="170291949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305111E7-D42D-42DD-8447-897EE43B2335}" type="datetime12">
              <a:rPr lang="fa-IR"/>
              <a:pPr>
                <a:defRPr/>
              </a:pPr>
              <a:t>31/07/2023 09:37 ق،ظ</a:t>
            </a:fld>
            <a:endParaRPr lang="en-US"/>
          </a:p>
        </p:txBody>
      </p:sp>
      <p:sp>
        <p:nvSpPr>
          <p:cNvPr id="6146" name="Rectangle 2"/>
          <p:cNvSpPr>
            <a:spLocks noGrp="1" noChangeArrowheads="1"/>
          </p:cNvSpPr>
          <p:nvPr>
            <p:ph type="title"/>
          </p:nvPr>
        </p:nvSpPr>
        <p:spPr>
          <a:xfrm>
            <a:off x="754375" y="400050"/>
            <a:ext cx="6732275" cy="857250"/>
          </a:xfrm>
        </p:spPr>
        <p:txBody>
          <a:bodyPr>
            <a:noAutofit/>
          </a:bodyPr>
          <a:lstStyle/>
          <a:p>
            <a:pPr eaLnBrk="1" hangingPunct="1">
              <a:defRPr/>
            </a:pPr>
            <a:r>
              <a:rPr lang="ar-SA" dirty="0">
                <a:solidFill>
                  <a:srgbClr val="FFFF00"/>
                </a:solidFill>
                <a:latin typeface="Yagut" pitchFamily="10" charset="-78"/>
                <a:cs typeface="B Nazanin" panose="00000400000000000000" pitchFamily="2" charset="-78"/>
              </a:rPr>
              <a:t>هدف هاي برنامة‌ آموزشي رابطين بهداشت</a:t>
            </a:r>
            <a:r>
              <a:rPr lang="ar-SA" sz="5400" dirty="0" smtClean="0">
                <a:solidFill>
                  <a:srgbClr val="FFFF00"/>
                </a:solidFill>
                <a:latin typeface="Yagut" pitchFamily="10" charset="-78"/>
                <a:cs typeface="B Nazanin" panose="00000400000000000000" pitchFamily="2" charset="-78"/>
              </a:rPr>
              <a:t> </a:t>
            </a:r>
            <a:endParaRPr lang="en-US" sz="5400" dirty="0" smtClean="0">
              <a:solidFill>
                <a:srgbClr val="FFFF00"/>
              </a:solidFill>
              <a:latin typeface="Yagut" pitchFamily="10" charset="-78"/>
              <a:cs typeface="B Nazanin" panose="00000400000000000000" pitchFamily="2" charset="-78"/>
            </a:endParaRPr>
          </a:p>
        </p:txBody>
      </p:sp>
      <p:sp>
        <p:nvSpPr>
          <p:cNvPr id="6148" name="Rectangle 3"/>
          <p:cNvSpPr>
            <a:spLocks noGrp="1" noChangeArrowheads="1"/>
          </p:cNvSpPr>
          <p:nvPr>
            <p:ph type="body" idx="1"/>
          </p:nvPr>
        </p:nvSpPr>
        <p:spPr>
          <a:xfrm>
            <a:off x="1314450" y="1314450"/>
            <a:ext cx="6922470" cy="3086100"/>
          </a:xfrm>
        </p:spPr>
        <p:txBody>
          <a:bodyPr/>
          <a:lstStyle/>
          <a:p>
            <a:pPr marL="400050" indent="-400050" algn="r" rtl="1">
              <a:lnSpc>
                <a:spcPct val="90000"/>
              </a:lnSpc>
              <a:buNone/>
            </a:pPr>
            <a:r>
              <a:rPr lang="ar-SA" altLang="en-US" sz="1500" b="1" dirty="0">
                <a:cs typeface="B Nazanin" panose="00000400000000000000" pitchFamily="2" charset="-78"/>
              </a:rPr>
              <a:t>برنامة آموزشي رابطين بايد طوري طراحي شود كه رابطين بهداشت</a:t>
            </a:r>
            <a:r>
              <a:rPr lang="en-US" altLang="en-US" sz="1500" b="1" dirty="0">
                <a:cs typeface="B Nazanin" panose="00000400000000000000" pitchFamily="2" charset="-78"/>
              </a:rPr>
              <a:t>:</a:t>
            </a:r>
            <a:endParaRPr lang="ar-SA" altLang="en-US" sz="1500" b="1" dirty="0">
              <a:cs typeface="B Nazanin" panose="00000400000000000000" pitchFamily="2" charset="-78"/>
            </a:endParaRPr>
          </a:p>
          <a:p>
            <a:pPr marL="400050" indent="-400050" algn="r" rtl="1">
              <a:lnSpc>
                <a:spcPct val="90000"/>
              </a:lnSpc>
              <a:buNone/>
            </a:pPr>
            <a:endParaRPr lang="ar-SA" altLang="en-US" sz="1800" b="1" dirty="0">
              <a:cs typeface="B Nazanin" panose="00000400000000000000" pitchFamily="2" charset="-78"/>
            </a:endParaRPr>
          </a:p>
          <a:p>
            <a:pPr marL="400050" indent="-400050" algn="r" rtl="1">
              <a:lnSpc>
                <a:spcPct val="90000"/>
              </a:lnSpc>
              <a:buNone/>
            </a:pPr>
            <a:r>
              <a:rPr lang="ar-SA" altLang="en-US" sz="1800" b="1" dirty="0">
                <a:cs typeface="B Nazanin" panose="00000400000000000000" pitchFamily="2" charset="-78"/>
              </a:rPr>
              <a:t>  </a:t>
            </a:r>
            <a:r>
              <a:rPr lang="en-US" altLang="en-US" sz="1800" b="1" dirty="0">
                <a:cs typeface="B Nazanin" panose="00000400000000000000" pitchFamily="2" charset="-78"/>
              </a:rPr>
              <a:t>1</a:t>
            </a:r>
            <a:r>
              <a:rPr lang="ar-SA" altLang="en-US" sz="1800" b="1" dirty="0">
                <a:cs typeface="B Nazanin" panose="00000400000000000000" pitchFamily="2" charset="-78"/>
              </a:rPr>
              <a:t> ـ شبكة بهداشت و درمان كشور را بشناسند</a:t>
            </a:r>
            <a:r>
              <a:rPr lang="en-US" altLang="en-US" sz="1800" b="1" dirty="0">
                <a:cs typeface="B Nazanin" panose="00000400000000000000" pitchFamily="2" charset="-78"/>
              </a:rPr>
              <a:t>.</a:t>
            </a:r>
            <a:endParaRPr lang="ar-SA" altLang="en-US" sz="1800" b="1" dirty="0">
              <a:cs typeface="B Nazanin" panose="00000400000000000000" pitchFamily="2" charset="-78"/>
            </a:endParaRPr>
          </a:p>
          <a:p>
            <a:pPr marL="400050" indent="-400050" algn="r" rtl="1">
              <a:lnSpc>
                <a:spcPct val="90000"/>
              </a:lnSpc>
              <a:buNone/>
            </a:pPr>
            <a:endParaRPr lang="ar-SA" altLang="en-US" sz="1800" b="1" dirty="0">
              <a:cs typeface="B Nazanin" panose="00000400000000000000" pitchFamily="2" charset="-78"/>
            </a:endParaRPr>
          </a:p>
          <a:p>
            <a:pPr marL="400050" indent="-400050" algn="r" rtl="1">
              <a:lnSpc>
                <a:spcPct val="90000"/>
              </a:lnSpc>
              <a:buNone/>
            </a:pPr>
            <a:r>
              <a:rPr lang="ar-SA" altLang="en-US" sz="1800" b="1" dirty="0">
                <a:cs typeface="B Nazanin" panose="00000400000000000000" pitchFamily="2" charset="-78"/>
              </a:rPr>
              <a:t>  </a:t>
            </a:r>
            <a:r>
              <a:rPr lang="en-US" altLang="en-US" sz="1800" b="1" dirty="0">
                <a:cs typeface="B Nazanin" panose="00000400000000000000" pitchFamily="2" charset="-78"/>
              </a:rPr>
              <a:t>2</a:t>
            </a:r>
            <a:r>
              <a:rPr lang="ar-SA" altLang="en-US" sz="1800" b="1" dirty="0">
                <a:cs typeface="B Nazanin" panose="00000400000000000000" pitchFamily="2" charset="-78"/>
              </a:rPr>
              <a:t> ـ جايگاه و شرح وظايف خود را در نظام بهداشتي كشور بدانند</a:t>
            </a:r>
          </a:p>
          <a:p>
            <a:pPr marL="400050" indent="-400050" algn="r" rtl="1">
              <a:lnSpc>
                <a:spcPct val="90000"/>
              </a:lnSpc>
              <a:buNone/>
            </a:pPr>
            <a:endParaRPr lang="ar-SA" altLang="en-US" sz="1800" b="1" dirty="0">
              <a:cs typeface="B Nazanin" panose="00000400000000000000" pitchFamily="2" charset="-78"/>
            </a:endParaRPr>
          </a:p>
          <a:p>
            <a:pPr marL="400050" indent="-400050" algn="r" rtl="1">
              <a:lnSpc>
                <a:spcPct val="90000"/>
              </a:lnSpc>
              <a:buNone/>
            </a:pPr>
            <a:r>
              <a:rPr lang="ar-SA" altLang="en-US" sz="1800" b="1" dirty="0">
                <a:cs typeface="B Nazanin" panose="00000400000000000000" pitchFamily="2" charset="-78"/>
              </a:rPr>
              <a:t>  </a:t>
            </a:r>
            <a:r>
              <a:rPr lang="en-US" altLang="en-US" sz="1800" b="1" dirty="0">
                <a:cs typeface="B Nazanin" panose="00000400000000000000" pitchFamily="2" charset="-78"/>
              </a:rPr>
              <a:t>3</a:t>
            </a:r>
            <a:r>
              <a:rPr lang="ar-SA" altLang="en-US" sz="1800" b="1" dirty="0">
                <a:cs typeface="B Nazanin" panose="00000400000000000000" pitchFamily="2" charset="-78"/>
              </a:rPr>
              <a:t> ـ دانستني ها و مهارت هاي لازم براي رفع مسايل بهداشتي شايع در كشور و منطقة خود را كسب كنند</a:t>
            </a:r>
            <a:r>
              <a:rPr lang="en-US" altLang="en-US" sz="1800" b="1" dirty="0">
                <a:cs typeface="B Nazanin" panose="00000400000000000000" pitchFamily="2" charset="-78"/>
              </a:rPr>
              <a:t>.</a:t>
            </a:r>
            <a:endParaRPr lang="ar-SA" altLang="en-US" sz="1800" b="1" dirty="0">
              <a:cs typeface="B Nazanin" panose="00000400000000000000" pitchFamily="2" charset="-78"/>
            </a:endParaRPr>
          </a:p>
          <a:p>
            <a:pPr marL="400050" indent="-400050" algn="r" rtl="1">
              <a:lnSpc>
                <a:spcPct val="90000"/>
              </a:lnSpc>
              <a:buNone/>
            </a:pPr>
            <a:endParaRPr lang="ar-SA" altLang="en-US" sz="1800" b="1" dirty="0">
              <a:cs typeface="B Nazanin" panose="00000400000000000000" pitchFamily="2" charset="-78"/>
            </a:endParaRPr>
          </a:p>
          <a:p>
            <a:pPr marL="400050" indent="-400050" algn="r" rtl="1">
              <a:lnSpc>
                <a:spcPct val="90000"/>
              </a:lnSpc>
              <a:buNone/>
            </a:pPr>
            <a:r>
              <a:rPr lang="ar-SA" altLang="en-US" sz="1800" b="1" dirty="0">
                <a:cs typeface="B Nazanin" panose="00000400000000000000" pitchFamily="2" charset="-78"/>
              </a:rPr>
              <a:t>  </a:t>
            </a:r>
            <a:r>
              <a:rPr lang="en-US" altLang="en-US" sz="1800" b="1" dirty="0">
                <a:cs typeface="B Nazanin" panose="00000400000000000000" pitchFamily="2" charset="-78"/>
              </a:rPr>
              <a:t>4</a:t>
            </a:r>
            <a:r>
              <a:rPr lang="ar-SA" altLang="en-US" sz="1800" b="1" dirty="0">
                <a:cs typeface="B Nazanin" panose="00000400000000000000" pitchFamily="2" charset="-78"/>
              </a:rPr>
              <a:t> ـ مهارت هاي ارتباطي را براي انتقال پيام ها به مردم كسب كنند</a:t>
            </a:r>
            <a:r>
              <a:rPr lang="en-US" altLang="en-US" sz="1800" b="1" dirty="0">
                <a:cs typeface="B Nazanin" panose="00000400000000000000" pitchFamily="2" charset="-78"/>
              </a:rPr>
              <a:t>.</a:t>
            </a:r>
          </a:p>
          <a:p>
            <a:pPr marL="400050" indent="-400050" algn="r" rtl="1">
              <a:lnSpc>
                <a:spcPct val="90000"/>
              </a:lnSpc>
              <a:buNone/>
            </a:pPr>
            <a:endParaRPr lang="en-US" altLang="en-US" sz="1800" dirty="0">
              <a:cs typeface="B Nazanin" panose="00000400000000000000" pitchFamily="2" charset="-78"/>
            </a:endParaRPr>
          </a:p>
        </p:txBody>
      </p:sp>
    </p:spTree>
    <p:extLst>
      <p:ext uri="{BB962C8B-B14F-4D97-AF65-F5344CB8AC3E}">
        <p14:creationId xmlns:p14="http://schemas.microsoft.com/office/powerpoint/2010/main" val="26736671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BD23DDDE-F507-4334-A739-5236E95247AB}" type="datetime12">
              <a:rPr lang="fa-IR"/>
              <a:pPr>
                <a:defRPr/>
              </a:pPr>
              <a:t>31/07/2023 09:37 ق،ظ</a:t>
            </a:fld>
            <a:endParaRPr lang="en-US"/>
          </a:p>
        </p:txBody>
      </p:sp>
      <p:sp>
        <p:nvSpPr>
          <p:cNvPr id="7170" name="Rectangle 2"/>
          <p:cNvSpPr>
            <a:spLocks noGrp="1" noChangeArrowheads="1"/>
          </p:cNvSpPr>
          <p:nvPr>
            <p:ph type="title"/>
          </p:nvPr>
        </p:nvSpPr>
        <p:spPr/>
        <p:txBody>
          <a:bodyPr>
            <a:noAutofit/>
          </a:bodyPr>
          <a:lstStyle/>
          <a:p>
            <a:pPr algn="ctr" eaLnBrk="1" hangingPunct="1">
              <a:defRPr/>
            </a:pPr>
            <a:r>
              <a:rPr lang="ar-SA" sz="4000" dirty="0" smtClean="0">
                <a:solidFill>
                  <a:srgbClr val="FFFF00"/>
                </a:solidFill>
                <a:latin typeface="Yagut" pitchFamily="10" charset="-78"/>
                <a:cs typeface="B Nazanin" panose="00000400000000000000" pitchFamily="2" charset="-78"/>
              </a:rPr>
              <a:t>ويژگي هاي آموزشي رابطين </a:t>
            </a:r>
            <a:endParaRPr lang="en-US" sz="4000" dirty="0" smtClean="0">
              <a:solidFill>
                <a:srgbClr val="FFFF00"/>
              </a:solidFill>
              <a:latin typeface="Yagut" pitchFamily="10" charset="-78"/>
              <a:cs typeface="B Nazanin" panose="00000400000000000000" pitchFamily="2" charset="-78"/>
            </a:endParaRPr>
          </a:p>
        </p:txBody>
      </p:sp>
      <p:sp>
        <p:nvSpPr>
          <p:cNvPr id="7172" name="Rectangle 3"/>
          <p:cNvSpPr>
            <a:spLocks noGrp="1" noChangeArrowheads="1"/>
          </p:cNvSpPr>
          <p:nvPr>
            <p:ph type="body" idx="1"/>
          </p:nvPr>
        </p:nvSpPr>
        <p:spPr>
          <a:xfrm>
            <a:off x="1314450" y="1485900"/>
            <a:ext cx="7227880" cy="3143250"/>
          </a:xfrm>
        </p:spPr>
        <p:txBody>
          <a:bodyPr/>
          <a:lstStyle/>
          <a:p>
            <a:pPr algn="r" rtl="1" eaLnBrk="1" hangingPunct="1">
              <a:buFontTx/>
              <a:buNone/>
            </a:pPr>
            <a:r>
              <a:rPr lang="en-US" altLang="en-US" sz="1500" b="1" dirty="0">
                <a:cs typeface="B Nazanin" panose="00000400000000000000" pitchFamily="2" charset="-78"/>
              </a:rPr>
              <a:t>1</a:t>
            </a:r>
            <a:r>
              <a:rPr lang="ar-SA" altLang="en-US" sz="1500" b="1" dirty="0">
                <a:cs typeface="B Nazanin" panose="00000400000000000000" pitchFamily="2" charset="-78"/>
              </a:rPr>
              <a:t> ـ همكاري رابطين با نظام بهداشتي داوطلبانه است</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2</a:t>
            </a:r>
            <a:r>
              <a:rPr lang="ar-SA" altLang="en-US" sz="1500" b="1" dirty="0">
                <a:cs typeface="B Nazanin" panose="00000400000000000000" pitchFamily="2" charset="-78"/>
              </a:rPr>
              <a:t> ـ رابطين اغلب بزرگسال هستند</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3</a:t>
            </a:r>
            <a:r>
              <a:rPr lang="ar-SA" altLang="en-US" sz="1500" b="1" dirty="0">
                <a:cs typeface="B Nazanin" panose="00000400000000000000" pitchFamily="2" charset="-78"/>
              </a:rPr>
              <a:t> ـ سطح سواد رابطين بسيار گوناگون است</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4</a:t>
            </a:r>
            <a:r>
              <a:rPr lang="ar-SA" altLang="en-US" sz="1500" b="1" dirty="0">
                <a:cs typeface="B Nazanin" panose="00000400000000000000" pitchFamily="2" charset="-78"/>
              </a:rPr>
              <a:t> ـ رابطين اغلب از ميان زناني انتخاب مي شوند كه سواد متوسط يا كم دارند</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5</a:t>
            </a:r>
            <a:r>
              <a:rPr lang="ar-SA" altLang="en-US" sz="1500" b="1" dirty="0">
                <a:cs typeface="B Nazanin" panose="00000400000000000000" pitchFamily="2" charset="-78"/>
              </a:rPr>
              <a:t> ـ ساعات تدريس در هفته كوتاه است</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6</a:t>
            </a:r>
            <a:r>
              <a:rPr lang="ar-SA" altLang="en-US" sz="1500" b="1" dirty="0">
                <a:cs typeface="B Nazanin" panose="00000400000000000000" pitchFamily="2" charset="-78"/>
              </a:rPr>
              <a:t> ـ آموزش رابطين بايد به آموزش مردم منتهي شود</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7</a:t>
            </a:r>
            <a:r>
              <a:rPr lang="ar-SA" altLang="en-US" sz="1500" b="1" dirty="0">
                <a:cs typeface="B Nazanin" panose="00000400000000000000" pitchFamily="2" charset="-78"/>
              </a:rPr>
              <a:t> ـ آموزش رابطين به يكي از كاركنان مركز بهداشتي درماني محول مي شود</a:t>
            </a:r>
            <a:r>
              <a:rPr lang="en-US" altLang="en-US" sz="1500" b="1" dirty="0">
                <a:cs typeface="B Nazanin" panose="00000400000000000000" pitchFamily="2" charset="-78"/>
              </a:rPr>
              <a:t>.</a:t>
            </a:r>
          </a:p>
          <a:p>
            <a:pPr algn="r" rtl="1" eaLnBrk="1" hangingPunct="1">
              <a:buFontTx/>
              <a:buNone/>
            </a:pPr>
            <a:endParaRPr lang="ar-SA" altLang="en-US" sz="600" b="1" dirty="0">
              <a:cs typeface="B Nazanin" panose="00000400000000000000" pitchFamily="2" charset="-78"/>
            </a:endParaRPr>
          </a:p>
          <a:p>
            <a:pPr algn="r" rtl="1" eaLnBrk="1" hangingPunct="1">
              <a:buFontTx/>
              <a:buNone/>
            </a:pPr>
            <a:r>
              <a:rPr lang="en-US" altLang="en-US" sz="1500" b="1" dirty="0">
                <a:cs typeface="B Nazanin" panose="00000400000000000000" pitchFamily="2" charset="-78"/>
              </a:rPr>
              <a:t>8</a:t>
            </a:r>
            <a:r>
              <a:rPr lang="ar-SA" altLang="en-US" sz="1500" b="1" dirty="0">
                <a:cs typeface="B Nazanin" panose="00000400000000000000" pitchFamily="2" charset="-78"/>
              </a:rPr>
              <a:t> ـ جذب و علاقه مند كردن رابطين بهداشت به مهارت مربي بستگي دارد</a:t>
            </a:r>
            <a:r>
              <a:rPr lang="en-US" altLang="en-US" sz="1500" b="1" dirty="0">
                <a:cs typeface="B Nazanin" panose="00000400000000000000" pitchFamily="2" charset="-78"/>
              </a:rPr>
              <a:t>.</a:t>
            </a:r>
          </a:p>
          <a:p>
            <a:pPr algn="r" rtl="1" eaLnBrk="1" hangingPunct="1">
              <a:buFontTx/>
              <a:buNone/>
            </a:pPr>
            <a:endParaRPr lang="en-US" altLang="en-US" sz="1500" dirty="0">
              <a:cs typeface="B Nazanin" panose="00000400000000000000" pitchFamily="2" charset="-78"/>
            </a:endParaRPr>
          </a:p>
        </p:txBody>
      </p:sp>
    </p:spTree>
    <p:extLst>
      <p:ext uri="{BB962C8B-B14F-4D97-AF65-F5344CB8AC3E}">
        <p14:creationId xmlns:p14="http://schemas.microsoft.com/office/powerpoint/2010/main" val="2185560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53AF4FB7-864C-4FC3-BF3E-F5D0AF27C3EB}" type="datetime12">
              <a:rPr lang="fa-IR"/>
              <a:pPr>
                <a:defRPr/>
              </a:pPr>
              <a:t>31/07/2023 09:37 ق،ظ</a:t>
            </a:fld>
            <a:endParaRPr lang="en-US"/>
          </a:p>
        </p:txBody>
      </p:sp>
      <p:sp>
        <p:nvSpPr>
          <p:cNvPr id="10242" name="Rectangle 2"/>
          <p:cNvSpPr>
            <a:spLocks noGrp="1" noChangeArrowheads="1"/>
          </p:cNvSpPr>
          <p:nvPr>
            <p:ph type="title"/>
          </p:nvPr>
        </p:nvSpPr>
        <p:spPr/>
        <p:txBody>
          <a:bodyPr>
            <a:noAutofit/>
          </a:bodyPr>
          <a:lstStyle/>
          <a:p>
            <a:pPr algn="ctr" eaLnBrk="1" hangingPunct="1">
              <a:defRPr/>
            </a:pPr>
            <a:r>
              <a:rPr lang="ar-SA" sz="3200" dirty="0">
                <a:solidFill>
                  <a:srgbClr val="FFFF00"/>
                </a:solidFill>
                <a:latin typeface="Yagut" pitchFamily="10" charset="-78"/>
                <a:cs typeface="B Nazanin" panose="00000400000000000000" pitchFamily="2" charset="-78"/>
              </a:rPr>
              <a:t>دلايل طراحي مجموعة‌ آموزشي رابطين بهداشت </a:t>
            </a:r>
            <a:endParaRPr lang="en-US" sz="3200" dirty="0">
              <a:solidFill>
                <a:srgbClr val="FFFF00"/>
              </a:solidFill>
              <a:latin typeface="Yagut" pitchFamily="10" charset="-78"/>
              <a:cs typeface="B Nazanin" panose="00000400000000000000" pitchFamily="2" charset="-78"/>
            </a:endParaRPr>
          </a:p>
        </p:txBody>
      </p:sp>
      <p:sp>
        <p:nvSpPr>
          <p:cNvPr id="8196" name="Rectangle 3"/>
          <p:cNvSpPr>
            <a:spLocks noGrp="1" noChangeArrowheads="1"/>
          </p:cNvSpPr>
          <p:nvPr>
            <p:ph type="body" idx="1"/>
          </p:nvPr>
        </p:nvSpPr>
        <p:spPr>
          <a:xfrm>
            <a:off x="601669" y="1371600"/>
            <a:ext cx="7177135" cy="3314700"/>
          </a:xfrm>
        </p:spPr>
        <p:txBody>
          <a:bodyPr/>
          <a:lstStyle/>
          <a:p>
            <a:pPr algn="r" rtl="1" eaLnBrk="1" hangingPunct="1">
              <a:buFontTx/>
              <a:buNone/>
            </a:pPr>
            <a:r>
              <a:rPr lang="ar-SA" altLang="en-US" sz="1800" b="1" dirty="0">
                <a:latin typeface="Yagut" panose="00000400000000000000" pitchFamily="2" charset="-78"/>
                <a:cs typeface="B Nazanin" panose="00000400000000000000" pitchFamily="2" charset="-78"/>
              </a:rPr>
              <a:t>اين مجموعه طراحي شده است تا:</a:t>
            </a:r>
            <a:endParaRPr lang="en-US" altLang="en-US" sz="1800" b="1" dirty="0">
              <a:latin typeface="Yagut" panose="00000400000000000000" pitchFamily="2" charset="-78"/>
              <a:cs typeface="B Nazanin" panose="00000400000000000000" pitchFamily="2" charset="-78"/>
            </a:endParaRPr>
          </a:p>
          <a:p>
            <a:pPr algn="r" rtl="1" eaLnBrk="1" hangingPunct="1">
              <a:buFontTx/>
              <a:buNone/>
            </a:pPr>
            <a:r>
              <a:rPr lang="en-US" altLang="en-US" sz="1800" b="1" dirty="0">
                <a:cs typeface="B Nazanin" panose="00000400000000000000" pitchFamily="2" charset="-78"/>
              </a:rPr>
              <a:t>1    </a:t>
            </a:r>
            <a:r>
              <a:rPr lang="ar-SA" altLang="en-US" sz="1800" b="1" dirty="0">
                <a:cs typeface="B Nazanin" panose="00000400000000000000" pitchFamily="2" charset="-78"/>
              </a:rPr>
              <a:t> ـ متني ساده و كاربردي در اختيار رابطين قرار گيرد</a:t>
            </a:r>
            <a:r>
              <a:rPr lang="en-US" altLang="en-US" sz="1800" b="1" dirty="0">
                <a:cs typeface="B Nazanin" panose="00000400000000000000" pitchFamily="2" charset="-78"/>
              </a:rPr>
              <a:t>.</a:t>
            </a:r>
          </a:p>
          <a:p>
            <a:pPr algn="r" rtl="1" eaLnBrk="1" hangingPunct="1">
              <a:buFontTx/>
              <a:buNone/>
            </a:pPr>
            <a:endParaRPr lang="en-US" altLang="en-US" sz="600" b="1" dirty="0">
              <a:cs typeface="B Nazanin" panose="00000400000000000000" pitchFamily="2" charset="-78"/>
            </a:endParaRPr>
          </a:p>
          <a:p>
            <a:pPr algn="r" rtl="1" eaLnBrk="1" hangingPunct="1">
              <a:buFontTx/>
              <a:buNone/>
            </a:pPr>
            <a:r>
              <a:rPr lang="en-US" altLang="en-US" sz="1800" b="1" dirty="0">
                <a:cs typeface="B Nazanin" panose="00000400000000000000" pitchFamily="2" charset="-78"/>
              </a:rPr>
              <a:t>2    </a:t>
            </a:r>
            <a:r>
              <a:rPr lang="ar-SA" altLang="en-US" sz="1800" b="1" dirty="0">
                <a:cs typeface="B Nazanin" panose="00000400000000000000" pitchFamily="2" charset="-78"/>
              </a:rPr>
              <a:t> ـ اصول كلي برنامة‌ آموزشي رابطين از جمله آموزش مشاركتي و شناسايي مسايل محلي را در بطن خود داشته باشد</a:t>
            </a:r>
            <a:r>
              <a:rPr lang="en-US" altLang="en-US" sz="1800" b="1" dirty="0">
                <a:cs typeface="B Nazanin" panose="00000400000000000000" pitchFamily="2" charset="-78"/>
              </a:rPr>
              <a:t>.</a:t>
            </a:r>
          </a:p>
          <a:p>
            <a:pPr algn="r" rtl="1" eaLnBrk="1" hangingPunct="1">
              <a:buFontTx/>
              <a:buNone/>
            </a:pPr>
            <a:endParaRPr lang="en-US" altLang="en-US" sz="600" b="1" dirty="0">
              <a:cs typeface="B Nazanin" panose="00000400000000000000" pitchFamily="2" charset="-78"/>
            </a:endParaRPr>
          </a:p>
          <a:p>
            <a:pPr algn="r" rtl="1" eaLnBrk="1" hangingPunct="1">
              <a:buFontTx/>
              <a:buNone/>
            </a:pPr>
            <a:r>
              <a:rPr lang="en-US" altLang="en-US" sz="1800" b="1" dirty="0">
                <a:cs typeface="B Nazanin" panose="00000400000000000000" pitchFamily="2" charset="-78"/>
              </a:rPr>
              <a:t>3    </a:t>
            </a:r>
            <a:r>
              <a:rPr lang="ar-SA" altLang="en-US" sz="1800" b="1" dirty="0">
                <a:cs typeface="B Nazanin" panose="00000400000000000000" pitchFamily="2" charset="-78"/>
              </a:rPr>
              <a:t> ـ مربي را در ادارة  جلسه هاي آموزشي راهنمايي كند</a:t>
            </a:r>
            <a:r>
              <a:rPr lang="en-US" altLang="en-US" sz="1800" b="1" dirty="0">
                <a:cs typeface="B Nazanin" panose="00000400000000000000" pitchFamily="2" charset="-78"/>
              </a:rPr>
              <a:t>.</a:t>
            </a:r>
          </a:p>
          <a:p>
            <a:pPr algn="r" rtl="1" eaLnBrk="1" hangingPunct="1">
              <a:buFontTx/>
              <a:buNone/>
            </a:pPr>
            <a:endParaRPr lang="en-US" altLang="en-US" sz="600" b="1" dirty="0">
              <a:cs typeface="B Nazanin" panose="00000400000000000000" pitchFamily="2" charset="-78"/>
            </a:endParaRPr>
          </a:p>
          <a:p>
            <a:pPr algn="r" rtl="1" eaLnBrk="1" hangingPunct="1">
              <a:buFontTx/>
              <a:buNone/>
            </a:pPr>
            <a:r>
              <a:rPr lang="en-US" altLang="en-US" sz="1800" b="1" dirty="0">
                <a:cs typeface="B Nazanin" panose="00000400000000000000" pitchFamily="2" charset="-78"/>
              </a:rPr>
              <a:t>4    </a:t>
            </a:r>
            <a:r>
              <a:rPr lang="ar-SA" altLang="en-US" sz="1800" b="1" dirty="0">
                <a:cs typeface="B Nazanin" panose="00000400000000000000" pitchFamily="2" charset="-78"/>
              </a:rPr>
              <a:t> ـ اطلاعات بهداشتي ضروري را بدون در نظر گرفتن تنوع تحصيلي مربيان در اختيار آنها قرار دهد</a:t>
            </a:r>
            <a:r>
              <a:rPr lang="en-US" altLang="en-US" sz="1800" b="1" dirty="0">
                <a:cs typeface="B Nazanin" panose="00000400000000000000" pitchFamily="2" charset="-78"/>
              </a:rPr>
              <a:t>.</a:t>
            </a:r>
          </a:p>
          <a:p>
            <a:pPr algn="r" rtl="1" eaLnBrk="1" hangingPunct="1">
              <a:buFontTx/>
              <a:buNone/>
            </a:pPr>
            <a:endParaRPr lang="en-US" altLang="en-US" sz="600" b="1" dirty="0">
              <a:cs typeface="B Nazanin" panose="00000400000000000000" pitchFamily="2" charset="-78"/>
            </a:endParaRPr>
          </a:p>
          <a:p>
            <a:pPr algn="r" rtl="1" eaLnBrk="1" hangingPunct="1">
              <a:buFontTx/>
              <a:buNone/>
            </a:pPr>
            <a:r>
              <a:rPr lang="en-US" altLang="en-US" sz="1800" b="1" dirty="0">
                <a:cs typeface="B Nazanin" panose="00000400000000000000" pitchFamily="2" charset="-78"/>
              </a:rPr>
              <a:t>5    </a:t>
            </a:r>
            <a:r>
              <a:rPr lang="ar-SA" altLang="en-US" sz="1800" b="1" dirty="0">
                <a:cs typeface="B Nazanin" panose="00000400000000000000" pitchFamily="2" charset="-78"/>
              </a:rPr>
              <a:t> ـ بستري براي تمرين مهارت هاي ارتباطي و برنامه ريزي براي آموزش مردم فراهم سازد</a:t>
            </a:r>
            <a:r>
              <a:rPr lang="en-US" altLang="en-US" sz="1800" b="1" dirty="0">
                <a:latin typeface="Yagut" panose="00000400000000000000" pitchFamily="2" charset="-78"/>
                <a:cs typeface="B Nazanin" panose="00000400000000000000" pitchFamily="2" charset="-78"/>
              </a:rPr>
              <a:t>.</a:t>
            </a:r>
          </a:p>
          <a:p>
            <a:pPr algn="r" rtl="1" eaLnBrk="1" hangingPunct="1">
              <a:buFontTx/>
              <a:buNone/>
            </a:pPr>
            <a:endParaRPr lang="en-US" altLang="en-US" sz="1800" b="1" dirty="0">
              <a:latin typeface="Yagut" panose="00000400000000000000" pitchFamily="2" charset="-78"/>
              <a:cs typeface="B Nazanin" panose="00000400000000000000" pitchFamily="2" charset="-78"/>
            </a:endParaRPr>
          </a:p>
        </p:txBody>
      </p:sp>
    </p:spTree>
    <p:extLst>
      <p:ext uri="{BB962C8B-B14F-4D97-AF65-F5344CB8AC3E}">
        <p14:creationId xmlns:p14="http://schemas.microsoft.com/office/powerpoint/2010/main" val="31089613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ctrTitle"/>
          </p:nvPr>
        </p:nvSpPr>
        <p:spPr>
          <a:xfrm>
            <a:off x="1657350" y="228600"/>
            <a:ext cx="5829300" cy="971550"/>
          </a:xfrm>
        </p:spPr>
        <p:txBody>
          <a:bodyPr/>
          <a:lstStyle/>
          <a:p>
            <a:pPr algn="ctr" eaLnBrk="1" hangingPunct="1"/>
            <a:r>
              <a:rPr lang="fa-IR" altLang="fa-IR" dirty="0" smtClean="0">
                <a:solidFill>
                  <a:srgbClr val="FFFF00"/>
                </a:solidFill>
                <a:cs typeface="B Titr" panose="00000700000000000000" pitchFamily="2" charset="-78"/>
              </a:rPr>
              <a:t>اجزای اصلی فرایند آموزش</a:t>
            </a:r>
            <a:endParaRPr lang="en-US" altLang="fa-IR" dirty="0" smtClean="0">
              <a:solidFill>
                <a:srgbClr val="FFFF00"/>
              </a:solidFill>
              <a:cs typeface="B Titr" panose="00000700000000000000" pitchFamily="2" charset="-78"/>
            </a:endParaRPr>
          </a:p>
        </p:txBody>
      </p:sp>
      <p:sp>
        <p:nvSpPr>
          <p:cNvPr id="10243" name="Rectangle 5"/>
          <p:cNvSpPr>
            <a:spLocks noGrp="1" noChangeArrowheads="1"/>
          </p:cNvSpPr>
          <p:nvPr>
            <p:ph type="subTitle" idx="1"/>
          </p:nvPr>
        </p:nvSpPr>
        <p:spPr>
          <a:xfrm>
            <a:off x="1428750" y="1485900"/>
            <a:ext cx="6057900" cy="2971800"/>
          </a:xfrm>
        </p:spPr>
        <p:txBody>
          <a:bodyPr>
            <a:normAutofit fontScale="92500"/>
          </a:bodyPr>
          <a:lstStyle/>
          <a:p>
            <a:pPr algn="r" eaLnBrk="1" hangingPunct="1"/>
            <a:r>
              <a:rPr lang="fa-IR" altLang="fa-IR" b="1" dirty="0" smtClean="0">
                <a:solidFill>
                  <a:schemeClr val="bg1"/>
                </a:solidFill>
                <a:cs typeface="B Nazanin" panose="00000400000000000000" pitchFamily="2" charset="-78"/>
              </a:rPr>
              <a:t>آموزش دهنده</a:t>
            </a:r>
            <a:r>
              <a:rPr lang="fa-IR" altLang="fa-IR" dirty="0" smtClean="0">
                <a:solidFill>
                  <a:schemeClr val="bg1"/>
                </a:solidFill>
                <a:cs typeface="B Nazanin" panose="00000400000000000000" pitchFamily="2" charset="-78"/>
              </a:rPr>
              <a:t>                                </a:t>
            </a:r>
            <a:r>
              <a:rPr lang="fa-IR" altLang="fa-IR" b="1" dirty="0" smtClean="0">
                <a:solidFill>
                  <a:schemeClr val="bg1"/>
                </a:solidFill>
                <a:cs typeface="B Nazanin" panose="00000400000000000000" pitchFamily="2" charset="-78"/>
              </a:rPr>
              <a:t>آموزش گیرنده</a:t>
            </a:r>
          </a:p>
          <a:p>
            <a:pPr algn="r" eaLnBrk="1" hangingPunct="1"/>
            <a:endParaRPr lang="fa-IR" altLang="fa-IR" b="1" dirty="0" smtClean="0">
              <a:solidFill>
                <a:schemeClr val="bg1"/>
              </a:solidFill>
              <a:cs typeface="B Nazanin" panose="00000400000000000000" pitchFamily="2" charset="-78"/>
            </a:endParaRPr>
          </a:p>
          <a:p>
            <a:pPr algn="r" eaLnBrk="1" hangingPunct="1"/>
            <a:endParaRPr lang="fa-IR" altLang="fa-IR" b="1" dirty="0" smtClean="0">
              <a:solidFill>
                <a:schemeClr val="bg1"/>
              </a:solidFill>
              <a:cs typeface="B Nazanin" panose="00000400000000000000" pitchFamily="2" charset="-78"/>
            </a:endParaRPr>
          </a:p>
          <a:p>
            <a:pPr algn="r" eaLnBrk="1" hangingPunct="1"/>
            <a:endParaRPr lang="fa-IR" altLang="fa-IR" dirty="0" smtClean="0">
              <a:solidFill>
                <a:schemeClr val="bg1"/>
              </a:solidFill>
              <a:cs typeface="B Nazanin" panose="00000400000000000000" pitchFamily="2" charset="-78"/>
            </a:endParaRPr>
          </a:p>
          <a:p>
            <a:pPr eaLnBrk="1" hangingPunct="1"/>
            <a:endParaRPr lang="fa-IR" altLang="fa-IR" b="1" dirty="0" smtClean="0">
              <a:solidFill>
                <a:schemeClr val="bg1"/>
              </a:solidFill>
              <a:cs typeface="B Nazanin" panose="00000400000000000000" pitchFamily="2" charset="-78"/>
            </a:endParaRPr>
          </a:p>
          <a:p>
            <a:pPr algn="ctr" eaLnBrk="1" hangingPunct="1"/>
            <a:r>
              <a:rPr lang="fa-IR" altLang="fa-IR" b="1" dirty="0" smtClean="0">
                <a:solidFill>
                  <a:schemeClr val="bg1"/>
                </a:solidFill>
                <a:cs typeface="B Nazanin" panose="00000400000000000000" pitchFamily="2" charset="-78"/>
              </a:rPr>
              <a:t>محتوای آموزشی</a:t>
            </a:r>
            <a:endParaRPr lang="en-US" altLang="fa-IR" b="1" dirty="0" smtClean="0">
              <a:solidFill>
                <a:schemeClr val="bg1"/>
              </a:solidFill>
              <a:cs typeface="B Nazanin" panose="00000400000000000000" pitchFamily="2" charset="-78"/>
            </a:endParaRPr>
          </a:p>
        </p:txBody>
      </p:sp>
      <p:sp>
        <p:nvSpPr>
          <p:cNvPr id="10244" name="Line 6"/>
          <p:cNvSpPr>
            <a:spLocks noChangeShapeType="1"/>
          </p:cNvSpPr>
          <p:nvPr/>
        </p:nvSpPr>
        <p:spPr bwMode="auto">
          <a:xfrm>
            <a:off x="3086100" y="2228850"/>
            <a:ext cx="11430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45" name="Line 7"/>
          <p:cNvSpPr>
            <a:spLocks noChangeShapeType="1"/>
          </p:cNvSpPr>
          <p:nvPr/>
        </p:nvSpPr>
        <p:spPr bwMode="auto">
          <a:xfrm flipH="1">
            <a:off x="4686300" y="2286000"/>
            <a:ext cx="1428750" cy="10858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46" name="Line 10"/>
          <p:cNvSpPr>
            <a:spLocks noChangeShapeType="1"/>
          </p:cNvSpPr>
          <p:nvPr/>
        </p:nvSpPr>
        <p:spPr bwMode="auto">
          <a:xfrm flipH="1" flipV="1">
            <a:off x="3028950" y="2228850"/>
            <a:ext cx="11430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47" name="Line 12"/>
          <p:cNvSpPr>
            <a:spLocks noChangeShapeType="1"/>
          </p:cNvSpPr>
          <p:nvPr/>
        </p:nvSpPr>
        <p:spPr bwMode="auto">
          <a:xfrm>
            <a:off x="6057900" y="234315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48" name="Line 17"/>
          <p:cNvSpPr>
            <a:spLocks noChangeShapeType="1"/>
          </p:cNvSpPr>
          <p:nvPr/>
        </p:nvSpPr>
        <p:spPr bwMode="auto">
          <a:xfrm flipV="1">
            <a:off x="4800600" y="2343150"/>
            <a:ext cx="1314450" cy="1028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49" name="Line 19"/>
          <p:cNvSpPr>
            <a:spLocks noChangeShapeType="1"/>
          </p:cNvSpPr>
          <p:nvPr/>
        </p:nvSpPr>
        <p:spPr bwMode="auto">
          <a:xfrm>
            <a:off x="3371850" y="1657350"/>
            <a:ext cx="234315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50" name="Line 20"/>
          <p:cNvSpPr>
            <a:spLocks noChangeShapeType="1"/>
          </p:cNvSpPr>
          <p:nvPr/>
        </p:nvSpPr>
        <p:spPr bwMode="auto">
          <a:xfrm flipH="1" flipV="1">
            <a:off x="3314700" y="1714500"/>
            <a:ext cx="2400300" cy="571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a-IR" sz="1350"/>
          </a:p>
        </p:txBody>
      </p:sp>
      <p:sp>
        <p:nvSpPr>
          <p:cNvPr id="10251" name="Oval 21"/>
          <p:cNvSpPr>
            <a:spLocks noChangeArrowheads="1"/>
          </p:cNvSpPr>
          <p:nvPr/>
        </p:nvSpPr>
        <p:spPr bwMode="auto">
          <a:xfrm>
            <a:off x="4171950" y="2057400"/>
            <a:ext cx="742950" cy="857250"/>
          </a:xfrm>
          <a:prstGeom prst="ellipse">
            <a:avLst/>
          </a:prstGeom>
          <a:solidFill>
            <a:srgbClr val="FF00FF"/>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fa-IR"/>
              <a:t>یادگیری</a:t>
            </a:r>
            <a:endParaRPr lang="en-US" altLang="fa-IR"/>
          </a:p>
        </p:txBody>
      </p:sp>
    </p:spTree>
    <p:extLst>
      <p:ext uri="{BB962C8B-B14F-4D97-AF65-F5344CB8AC3E}">
        <p14:creationId xmlns:p14="http://schemas.microsoft.com/office/powerpoint/2010/main" val="137200744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3E347E83-9FFB-4DE4-B996-F89AFB1FD4F2}" type="datetime12">
              <a:rPr lang="fa-IR"/>
              <a:pPr>
                <a:defRPr/>
              </a:pPr>
              <a:t>31/07/2023 09:37 ق،ظ</a:t>
            </a:fld>
            <a:endParaRPr lang="en-US"/>
          </a:p>
        </p:txBody>
      </p:sp>
      <p:sp>
        <p:nvSpPr>
          <p:cNvPr id="24578" name="Rectangle 2"/>
          <p:cNvSpPr>
            <a:spLocks noGrp="1" noChangeArrowheads="1"/>
          </p:cNvSpPr>
          <p:nvPr>
            <p:ph type="title"/>
          </p:nvPr>
        </p:nvSpPr>
        <p:spPr>
          <a:xfrm>
            <a:off x="457200" y="228600"/>
            <a:ext cx="8085130" cy="857250"/>
          </a:xfrm>
        </p:spPr>
        <p:txBody>
          <a:bodyPr>
            <a:noAutofit/>
          </a:bodyPr>
          <a:lstStyle/>
          <a:p>
            <a:pPr eaLnBrk="1" hangingPunct="1">
              <a:defRPr/>
            </a:pPr>
            <a:r>
              <a:rPr lang="ar-SA" sz="3200" dirty="0">
                <a:solidFill>
                  <a:srgbClr val="FFFF00"/>
                </a:solidFill>
                <a:latin typeface="Yagut" pitchFamily="10" charset="-78"/>
                <a:cs typeface="B Nazanin" panose="00000400000000000000" pitchFamily="2" charset="-78"/>
              </a:rPr>
              <a:t>آمادگي هاي لازم قبل از شروع فعاليت رابطين بهداشت </a:t>
            </a:r>
            <a:endParaRPr lang="en-US" sz="3200" dirty="0">
              <a:solidFill>
                <a:srgbClr val="FFFF00"/>
              </a:solidFill>
              <a:latin typeface="Yagut" pitchFamily="10" charset="-78"/>
              <a:cs typeface="B Nazanin" panose="00000400000000000000" pitchFamily="2" charset="-78"/>
            </a:endParaRPr>
          </a:p>
        </p:txBody>
      </p:sp>
      <p:sp>
        <p:nvSpPr>
          <p:cNvPr id="9220" name="Rectangle 3"/>
          <p:cNvSpPr>
            <a:spLocks noGrp="1" noChangeArrowheads="1"/>
          </p:cNvSpPr>
          <p:nvPr>
            <p:ph type="body" idx="1"/>
          </p:nvPr>
        </p:nvSpPr>
        <p:spPr>
          <a:xfrm>
            <a:off x="1314449" y="1200150"/>
            <a:ext cx="7075175" cy="3314700"/>
          </a:xfrm>
        </p:spPr>
        <p:txBody>
          <a:bodyPr>
            <a:normAutofit fontScale="92500" lnSpcReduction="20000"/>
          </a:bodyPr>
          <a:lstStyle/>
          <a:p>
            <a:pPr algn="r" rtl="1" eaLnBrk="1" hangingPunct="1">
              <a:lnSpc>
                <a:spcPct val="90000"/>
              </a:lnSpc>
              <a:buFontTx/>
              <a:buNone/>
            </a:pPr>
            <a:r>
              <a:rPr lang="en-US" altLang="en-US" b="1" dirty="0" smtClean="0">
                <a:cs typeface="B Nazanin" panose="00000400000000000000" pitchFamily="2" charset="-78"/>
              </a:rPr>
              <a:t>1</a:t>
            </a:r>
            <a:r>
              <a:rPr lang="ar-SA" altLang="en-US" b="1" dirty="0" smtClean="0">
                <a:cs typeface="B Nazanin" panose="00000400000000000000" pitchFamily="2" charset="-78"/>
              </a:rPr>
              <a:t> ـ آشنايي با مركز بهداشتي درماني محله و كاركنان آن</a:t>
            </a:r>
            <a:r>
              <a:rPr lang="en-US" altLang="en-US" b="1" dirty="0" smtClean="0">
                <a:cs typeface="B Nazanin" panose="00000400000000000000" pitchFamily="2" charset="-78"/>
              </a:rPr>
              <a:t> </a:t>
            </a:r>
          </a:p>
          <a:p>
            <a:pPr algn="r" rtl="1" eaLnBrk="1" hangingPunct="1">
              <a:lnSpc>
                <a:spcPct val="90000"/>
              </a:lnSpc>
              <a:buFontTx/>
              <a:buNone/>
            </a:pPr>
            <a:r>
              <a:rPr lang="en-US" altLang="en-US" b="1" dirty="0" smtClean="0">
                <a:cs typeface="B Nazanin" panose="00000400000000000000" pitchFamily="2" charset="-78"/>
              </a:rPr>
              <a:t>2</a:t>
            </a:r>
            <a:r>
              <a:rPr lang="ar-SA" altLang="en-US" b="1" dirty="0" smtClean="0">
                <a:cs typeface="B Nazanin" panose="00000400000000000000" pitchFamily="2" charset="-78"/>
              </a:rPr>
              <a:t> ـ آشنايي با وظايف و نحوة‌ همكاري خود</a:t>
            </a:r>
            <a:r>
              <a:rPr lang="en-US" altLang="en-US" b="1" dirty="0" smtClean="0">
                <a:cs typeface="B Nazanin" panose="00000400000000000000" pitchFamily="2" charset="-78"/>
              </a:rPr>
              <a:t> </a:t>
            </a:r>
          </a:p>
          <a:p>
            <a:pPr algn="r" rtl="1" eaLnBrk="1" hangingPunct="1">
              <a:lnSpc>
                <a:spcPct val="90000"/>
              </a:lnSpc>
              <a:buFontTx/>
              <a:buNone/>
            </a:pPr>
            <a:r>
              <a:rPr lang="en-US" altLang="en-US" b="1" dirty="0" smtClean="0">
                <a:cs typeface="B Nazanin" panose="00000400000000000000" pitchFamily="2" charset="-78"/>
              </a:rPr>
              <a:t>3</a:t>
            </a:r>
            <a:r>
              <a:rPr lang="ar-SA" altLang="en-US" b="1" dirty="0" smtClean="0">
                <a:cs typeface="B Nazanin" panose="00000400000000000000" pitchFamily="2" charset="-78"/>
              </a:rPr>
              <a:t> ـ درك اهميت مهارت هاي ارتباطي در انجام وظيفه رابطين</a:t>
            </a:r>
            <a:endParaRPr lang="en-US" altLang="en-US" b="1" dirty="0" smtClean="0">
              <a:cs typeface="B Nazanin" panose="00000400000000000000" pitchFamily="2" charset="-78"/>
            </a:endParaRPr>
          </a:p>
          <a:p>
            <a:pPr algn="r" rtl="1" eaLnBrk="1" hangingPunct="1">
              <a:lnSpc>
                <a:spcPct val="90000"/>
              </a:lnSpc>
              <a:buFontTx/>
              <a:buNone/>
            </a:pPr>
            <a:r>
              <a:rPr lang="en-US" altLang="en-US" b="1" dirty="0" smtClean="0">
                <a:cs typeface="B Nazanin" panose="00000400000000000000" pitchFamily="2" charset="-78"/>
              </a:rPr>
              <a:t>4</a:t>
            </a:r>
            <a:r>
              <a:rPr lang="ar-SA" altLang="en-US" b="1" dirty="0" smtClean="0">
                <a:cs typeface="B Nazanin" panose="00000400000000000000" pitchFamily="2" charset="-78"/>
              </a:rPr>
              <a:t> ـ ايجاد فضاي صميمي براي ابراز احساسات و افكار</a:t>
            </a:r>
            <a:endParaRPr lang="en-US" altLang="en-US" b="1" dirty="0" smtClean="0">
              <a:cs typeface="B Nazanin" panose="00000400000000000000" pitchFamily="2" charset="-78"/>
            </a:endParaRPr>
          </a:p>
          <a:p>
            <a:pPr algn="r" rtl="1" eaLnBrk="1" hangingPunct="1">
              <a:lnSpc>
                <a:spcPct val="90000"/>
              </a:lnSpc>
              <a:buFontTx/>
              <a:buNone/>
            </a:pPr>
            <a:r>
              <a:rPr lang="en-US" altLang="en-US" b="1" dirty="0" smtClean="0">
                <a:cs typeface="B Nazanin" panose="00000400000000000000" pitchFamily="2" charset="-78"/>
              </a:rPr>
              <a:t>5</a:t>
            </a:r>
            <a:r>
              <a:rPr lang="ar-SA" altLang="en-US" b="1" dirty="0" smtClean="0">
                <a:cs typeface="B Nazanin" panose="00000400000000000000" pitchFamily="2" charset="-78"/>
              </a:rPr>
              <a:t> ـ آشنايي رابطين با يكديگر</a:t>
            </a:r>
            <a:endParaRPr lang="en-US" altLang="en-US" b="1" dirty="0" smtClean="0">
              <a:cs typeface="B Nazanin" panose="00000400000000000000" pitchFamily="2" charset="-78"/>
            </a:endParaRPr>
          </a:p>
          <a:p>
            <a:pPr algn="r" rtl="1" eaLnBrk="1" hangingPunct="1">
              <a:lnSpc>
                <a:spcPct val="90000"/>
              </a:lnSpc>
              <a:buFontTx/>
              <a:buNone/>
            </a:pPr>
            <a:r>
              <a:rPr lang="en-US" altLang="en-US" b="1" dirty="0" smtClean="0">
                <a:cs typeface="B Nazanin" panose="00000400000000000000" pitchFamily="2" charset="-78"/>
              </a:rPr>
              <a:t>6</a:t>
            </a:r>
            <a:r>
              <a:rPr lang="ar-SA" altLang="en-US" b="1" dirty="0" smtClean="0">
                <a:cs typeface="B Nazanin" panose="00000400000000000000" pitchFamily="2" charset="-78"/>
              </a:rPr>
              <a:t> ـ برقراري رابطة‌ عاطفي با مربي</a:t>
            </a:r>
            <a:r>
              <a:rPr lang="en-US" altLang="en-US" b="1" dirty="0" smtClean="0">
                <a:cs typeface="B Nazanin" panose="00000400000000000000" pitchFamily="2" charset="-78"/>
              </a:rPr>
              <a:t> </a:t>
            </a:r>
          </a:p>
          <a:p>
            <a:pPr algn="r" rtl="1" eaLnBrk="1" hangingPunct="1">
              <a:lnSpc>
                <a:spcPct val="90000"/>
              </a:lnSpc>
              <a:buFontTx/>
              <a:buNone/>
            </a:pPr>
            <a:r>
              <a:rPr lang="en-US" altLang="en-US" b="1" dirty="0" smtClean="0">
                <a:cs typeface="B Nazanin" panose="00000400000000000000" pitchFamily="2" charset="-78"/>
              </a:rPr>
              <a:t>7</a:t>
            </a:r>
            <a:r>
              <a:rPr lang="ar-SA" altLang="en-US" b="1" dirty="0" smtClean="0">
                <a:cs typeface="B Nazanin" panose="00000400000000000000" pitchFamily="2" charset="-78"/>
              </a:rPr>
              <a:t> ـ طي مراحل تكامل گروه رابطين</a:t>
            </a:r>
            <a:r>
              <a:rPr lang="en-US" altLang="en-US" b="1" dirty="0" smtClean="0">
                <a:cs typeface="B Nazanin" panose="00000400000000000000" pitchFamily="2" charset="-78"/>
              </a:rPr>
              <a:t> </a:t>
            </a:r>
          </a:p>
          <a:p>
            <a:pPr algn="r" rtl="1" eaLnBrk="1" hangingPunct="1">
              <a:lnSpc>
                <a:spcPct val="90000"/>
              </a:lnSpc>
              <a:buFontTx/>
              <a:buNone/>
            </a:pPr>
            <a:r>
              <a:rPr lang="en-US" altLang="en-US" b="1" dirty="0" smtClean="0">
                <a:cs typeface="B Nazanin" panose="00000400000000000000" pitchFamily="2" charset="-78"/>
              </a:rPr>
              <a:t>8</a:t>
            </a:r>
            <a:r>
              <a:rPr lang="ar-SA" altLang="en-US" b="1" dirty="0" smtClean="0">
                <a:cs typeface="B Nazanin" panose="00000400000000000000" pitchFamily="2" charset="-78"/>
              </a:rPr>
              <a:t> ـ آشنايي با شيوة‌ آموزشي و كتابچه هاي مجموعه</a:t>
            </a:r>
            <a:r>
              <a:rPr lang="en-US" altLang="en-US" b="1" dirty="0" smtClean="0">
                <a:cs typeface="B Nazanin" panose="00000400000000000000" pitchFamily="2" charset="-78"/>
              </a:rPr>
              <a:t> </a:t>
            </a:r>
          </a:p>
          <a:p>
            <a:pPr algn="r" rtl="1" eaLnBrk="1" hangingPunct="1">
              <a:lnSpc>
                <a:spcPct val="90000"/>
              </a:lnSpc>
              <a:buFontTx/>
              <a:buNone/>
            </a:pPr>
            <a:r>
              <a:rPr lang="en-US" altLang="en-US" b="1" dirty="0" smtClean="0">
                <a:cs typeface="B Nazanin" panose="00000400000000000000" pitchFamily="2" charset="-78"/>
              </a:rPr>
              <a:t>9</a:t>
            </a:r>
            <a:r>
              <a:rPr lang="ar-SA" altLang="en-US" b="1" dirty="0" smtClean="0">
                <a:cs typeface="B Nazanin" panose="00000400000000000000" pitchFamily="2" charset="-78"/>
              </a:rPr>
              <a:t> ـ اولويت بندي مسايل محلي</a:t>
            </a:r>
            <a:r>
              <a:rPr lang="en-US" altLang="en-US" b="1" dirty="0" smtClean="0">
                <a:cs typeface="B Nazanin" panose="00000400000000000000" pitchFamily="2" charset="-78"/>
              </a:rPr>
              <a:t> </a:t>
            </a:r>
          </a:p>
          <a:p>
            <a:pPr algn="r" rtl="1" eaLnBrk="1" hangingPunct="1">
              <a:lnSpc>
                <a:spcPct val="90000"/>
              </a:lnSpc>
              <a:buFontTx/>
              <a:buNone/>
            </a:pPr>
            <a:endParaRPr lang="en-US" altLang="en-US" dirty="0" smtClean="0">
              <a:cs typeface="B Nazanin" panose="00000400000000000000" pitchFamily="2" charset="-78"/>
            </a:endParaRPr>
          </a:p>
        </p:txBody>
      </p:sp>
    </p:spTree>
    <p:extLst>
      <p:ext uri="{BB962C8B-B14F-4D97-AF65-F5344CB8AC3E}">
        <p14:creationId xmlns:p14="http://schemas.microsoft.com/office/powerpoint/2010/main" val="58376541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B7DBFF"/>
        </a:solidFill>
        <a:effectLst/>
      </p:bgPr>
    </p:bg>
    <p:spTree>
      <p:nvGrpSpPr>
        <p:cNvPr id="1" name=""/>
        <p:cNvGrpSpPr/>
        <p:nvPr/>
      </p:nvGrpSpPr>
      <p:grpSpPr>
        <a:xfrm>
          <a:off x="0" y="0"/>
          <a:ext cx="0" cy="0"/>
          <a:chOff x="0" y="0"/>
          <a:chExt cx="0" cy="0"/>
        </a:xfrm>
      </p:grpSpPr>
      <p:sp>
        <p:nvSpPr>
          <p:cNvPr id="38" name="Date Placeholder 3"/>
          <p:cNvSpPr>
            <a:spLocks noGrp="1"/>
          </p:cNvSpPr>
          <p:nvPr>
            <p:ph type="dt" sz="quarter" idx="10"/>
          </p:nvPr>
        </p:nvSpPr>
        <p:spPr/>
        <p:txBody>
          <a:bodyPr/>
          <a:lstStyle/>
          <a:p>
            <a:pPr>
              <a:defRPr/>
            </a:pPr>
            <a:fld id="{362EAE82-894D-49C2-8699-588367E8C9F7}" type="datetime12">
              <a:rPr lang="fa-IR"/>
              <a:pPr>
                <a:defRPr/>
              </a:pPr>
              <a:t>31/07/2023 09:37 ق،ظ</a:t>
            </a:fld>
            <a:endParaRPr lang="en-US"/>
          </a:p>
        </p:txBody>
      </p:sp>
      <p:sp>
        <p:nvSpPr>
          <p:cNvPr id="16386" name="Rectangle 2"/>
          <p:cNvSpPr>
            <a:spLocks noGrp="1" noChangeArrowheads="1"/>
          </p:cNvSpPr>
          <p:nvPr>
            <p:ph type="title"/>
          </p:nvPr>
        </p:nvSpPr>
        <p:spPr>
          <a:xfrm>
            <a:off x="1657350" y="171450"/>
            <a:ext cx="5829300" cy="400050"/>
          </a:xfrm>
        </p:spPr>
        <p:txBody>
          <a:bodyPr>
            <a:noAutofit/>
          </a:bodyPr>
          <a:lstStyle/>
          <a:p>
            <a:pPr algn="ctr" eaLnBrk="1" hangingPunct="1">
              <a:defRPr/>
            </a:pPr>
            <a:r>
              <a:rPr lang="ar-SA" sz="3200" dirty="0">
                <a:solidFill>
                  <a:srgbClr val="FFFF00"/>
                </a:solidFill>
                <a:latin typeface="Yagut" pitchFamily="10" charset="-78"/>
                <a:cs typeface="B Nazanin" panose="00000400000000000000" pitchFamily="2" charset="-78"/>
              </a:rPr>
              <a:t>مراحل آموزش رابطين بهداشت </a:t>
            </a:r>
            <a:endParaRPr lang="en-US" sz="3200" dirty="0">
              <a:solidFill>
                <a:srgbClr val="FFFF00"/>
              </a:solidFill>
              <a:latin typeface="Yagut" pitchFamily="10" charset="-78"/>
              <a:cs typeface="B Nazanin" panose="00000400000000000000" pitchFamily="2" charset="-78"/>
            </a:endParaRPr>
          </a:p>
        </p:txBody>
      </p:sp>
      <p:grpSp>
        <p:nvGrpSpPr>
          <p:cNvPr id="2" name="Group 69"/>
          <p:cNvGrpSpPr>
            <a:grpSpLocks/>
          </p:cNvGrpSpPr>
          <p:nvPr/>
        </p:nvGrpSpPr>
        <p:grpSpPr bwMode="auto">
          <a:xfrm>
            <a:off x="1714500" y="800100"/>
            <a:ext cx="4857750" cy="628650"/>
            <a:chOff x="720" y="672"/>
            <a:chExt cx="4080" cy="528"/>
          </a:xfrm>
        </p:grpSpPr>
        <p:sp>
          <p:nvSpPr>
            <p:cNvPr id="10275" name="Rectangle 6"/>
            <p:cNvSpPr>
              <a:spLocks noChangeArrowheads="1"/>
            </p:cNvSpPr>
            <p:nvPr/>
          </p:nvSpPr>
          <p:spPr bwMode="auto">
            <a:xfrm>
              <a:off x="2256" y="672"/>
              <a:ext cx="960"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rtl="0">
                <a:spcBef>
                  <a:spcPct val="0"/>
                </a:spcBef>
                <a:buFontTx/>
                <a:buNone/>
              </a:pPr>
              <a:r>
                <a:rPr lang="ar-SA" altLang="en-US" sz="1050">
                  <a:latin typeface="Yagut" panose="00000400000000000000" pitchFamily="2" charset="-78"/>
                </a:rPr>
                <a:t>شناخت شبكه</a:t>
              </a:r>
            </a:p>
            <a:p>
              <a:pPr algn="ctr" rtl="0">
                <a:spcBef>
                  <a:spcPct val="0"/>
                </a:spcBef>
                <a:buFontTx/>
                <a:buNone/>
              </a:pPr>
              <a:r>
                <a:rPr lang="ar-SA" altLang="en-US" sz="1050">
                  <a:latin typeface="Yagut" panose="00000400000000000000" pitchFamily="2" charset="-78"/>
                </a:rPr>
                <a:t> بهداشت و درمان كشور</a:t>
              </a:r>
              <a:endParaRPr lang="en-US" altLang="en-US" sz="1050">
                <a:latin typeface="Yagut" panose="00000400000000000000" pitchFamily="2" charset="-78"/>
              </a:endParaRPr>
            </a:p>
          </p:txBody>
        </p:sp>
        <p:grpSp>
          <p:nvGrpSpPr>
            <p:cNvPr id="10276" name="Group 68"/>
            <p:cNvGrpSpPr>
              <a:grpSpLocks/>
            </p:cNvGrpSpPr>
            <p:nvPr/>
          </p:nvGrpSpPr>
          <p:grpSpPr bwMode="auto">
            <a:xfrm>
              <a:off x="720" y="672"/>
              <a:ext cx="4080" cy="528"/>
              <a:chOff x="720" y="672"/>
              <a:chExt cx="4080" cy="528"/>
            </a:xfrm>
          </p:grpSpPr>
          <p:sp>
            <p:nvSpPr>
              <p:cNvPr id="10277" name="Rectangle 4"/>
              <p:cNvSpPr>
                <a:spLocks noChangeArrowheads="1"/>
              </p:cNvSpPr>
              <p:nvPr/>
            </p:nvSpPr>
            <p:spPr bwMode="auto">
              <a:xfrm>
                <a:off x="720" y="672"/>
                <a:ext cx="960" cy="52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050">
                    <a:latin typeface="Yagut" panose="00000400000000000000" pitchFamily="2" charset="-78"/>
                  </a:rPr>
                  <a:t>آشنايي مقدماتي با</a:t>
                </a:r>
              </a:p>
              <a:p>
                <a:pPr algn="ctr" eaLnBrk="1" hangingPunct="1">
                  <a:spcBef>
                    <a:spcPct val="0"/>
                  </a:spcBef>
                  <a:buFontTx/>
                  <a:buNone/>
                </a:pPr>
                <a:r>
                  <a:rPr lang="ar-SA" altLang="en-US" sz="1050">
                    <a:latin typeface="Yagut" panose="00000400000000000000" pitchFamily="2" charset="-78"/>
                  </a:rPr>
                  <a:t> مهارت هاي ارتباطي</a:t>
                </a:r>
                <a:endParaRPr lang="en-US" altLang="en-US" sz="1050">
                  <a:latin typeface="Yagut" panose="00000400000000000000" pitchFamily="2" charset="-78"/>
                </a:endParaRPr>
              </a:p>
            </p:txBody>
          </p:sp>
          <p:sp>
            <p:nvSpPr>
              <p:cNvPr id="10278" name="Rectangle 7"/>
              <p:cNvSpPr>
                <a:spLocks noChangeArrowheads="1"/>
              </p:cNvSpPr>
              <p:nvPr/>
            </p:nvSpPr>
            <p:spPr bwMode="auto">
              <a:xfrm>
                <a:off x="3840" y="672"/>
                <a:ext cx="960" cy="52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rtl="0">
                  <a:spcBef>
                    <a:spcPct val="0"/>
                  </a:spcBef>
                  <a:buFontTx/>
                  <a:buNone/>
                </a:pPr>
                <a:r>
                  <a:rPr lang="ar-SA" altLang="en-US" sz="1200">
                    <a:latin typeface="Yagut" panose="00000400000000000000" pitchFamily="2" charset="-78"/>
                  </a:rPr>
                  <a:t>شناخت جايگاه </a:t>
                </a:r>
              </a:p>
              <a:p>
                <a:pPr algn="ctr" rtl="0">
                  <a:spcBef>
                    <a:spcPct val="0"/>
                  </a:spcBef>
                  <a:buFontTx/>
                  <a:buNone/>
                </a:pPr>
                <a:r>
                  <a:rPr lang="ar-SA" altLang="en-US" sz="1200">
                    <a:latin typeface="Yagut" panose="00000400000000000000" pitchFamily="2" charset="-78"/>
                  </a:rPr>
                  <a:t>و وظايف رابطين</a:t>
                </a:r>
                <a:endParaRPr lang="en-US" altLang="en-US" sz="1200">
                  <a:latin typeface="Yagut" panose="00000400000000000000" pitchFamily="2" charset="-78"/>
                </a:endParaRPr>
              </a:p>
            </p:txBody>
          </p:sp>
        </p:grpSp>
      </p:grpSp>
      <p:grpSp>
        <p:nvGrpSpPr>
          <p:cNvPr id="4" name="Group 70"/>
          <p:cNvGrpSpPr>
            <a:grpSpLocks/>
          </p:cNvGrpSpPr>
          <p:nvPr/>
        </p:nvGrpSpPr>
        <p:grpSpPr bwMode="auto">
          <a:xfrm>
            <a:off x="2686050" y="1371600"/>
            <a:ext cx="2914650" cy="800100"/>
            <a:chOff x="1536" y="1152"/>
            <a:chExt cx="2448" cy="672"/>
          </a:xfrm>
        </p:grpSpPr>
        <p:sp>
          <p:nvSpPr>
            <p:cNvPr id="10271" name="Rectangle 8"/>
            <p:cNvSpPr>
              <a:spLocks noChangeArrowheads="1"/>
            </p:cNvSpPr>
            <p:nvPr/>
          </p:nvSpPr>
          <p:spPr bwMode="auto">
            <a:xfrm>
              <a:off x="1536" y="1488"/>
              <a:ext cx="2208" cy="33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350">
                  <a:latin typeface="Yagut" panose="00000400000000000000" pitchFamily="2" charset="-78"/>
                </a:rPr>
                <a:t>اولويت بندي مسايل بهداشتي محله</a:t>
              </a:r>
              <a:endParaRPr lang="en-US" altLang="en-US" sz="1350">
                <a:latin typeface="Yagut" panose="00000400000000000000" pitchFamily="2" charset="-78"/>
              </a:endParaRPr>
            </a:p>
          </p:txBody>
        </p:sp>
        <p:sp>
          <p:nvSpPr>
            <p:cNvPr id="10272" name="Line 10"/>
            <p:cNvSpPr>
              <a:spLocks noChangeShapeType="1"/>
            </p:cNvSpPr>
            <p:nvPr/>
          </p:nvSpPr>
          <p:spPr bwMode="auto">
            <a:xfrm flipH="1">
              <a:off x="3504" y="1200"/>
              <a:ext cx="48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lstStyle/>
            <a:p>
              <a:endParaRPr lang="fa-IR" sz="1350"/>
            </a:p>
          </p:txBody>
        </p:sp>
        <p:sp>
          <p:nvSpPr>
            <p:cNvPr id="10273" name="Line 11"/>
            <p:cNvSpPr>
              <a:spLocks noChangeShapeType="1"/>
            </p:cNvSpPr>
            <p:nvPr/>
          </p:nvSpPr>
          <p:spPr bwMode="auto">
            <a:xfrm>
              <a:off x="2688" y="1152"/>
              <a:ext cx="0" cy="336"/>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lstStyle/>
            <a:p>
              <a:endParaRPr lang="fa-IR" sz="1350"/>
            </a:p>
          </p:txBody>
        </p:sp>
        <p:sp>
          <p:nvSpPr>
            <p:cNvPr id="10274" name="Line 12"/>
            <p:cNvSpPr>
              <a:spLocks noChangeShapeType="1"/>
            </p:cNvSpPr>
            <p:nvPr/>
          </p:nvSpPr>
          <p:spPr bwMode="auto">
            <a:xfrm>
              <a:off x="1584" y="1200"/>
              <a:ext cx="240" cy="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lstStyle/>
            <a:p>
              <a:endParaRPr lang="fa-IR" sz="1350"/>
            </a:p>
          </p:txBody>
        </p:sp>
      </p:grpSp>
      <p:graphicFrame>
        <p:nvGraphicFramePr>
          <p:cNvPr id="16456" name="Group 72"/>
          <p:cNvGraphicFramePr>
            <a:graphicFrameLocks noGrp="1"/>
          </p:cNvGraphicFramePr>
          <p:nvPr>
            <p:extLst>
              <p:ext uri="{D42A27DB-BD31-4B8C-83A1-F6EECF244321}">
                <p14:modId xmlns:p14="http://schemas.microsoft.com/office/powerpoint/2010/main" val="1939726751"/>
              </p:ext>
            </p:extLst>
          </p:nvPr>
        </p:nvGraphicFramePr>
        <p:xfrm>
          <a:off x="858264" y="675084"/>
          <a:ext cx="7901340" cy="4229101"/>
        </p:xfrm>
        <a:graphic>
          <a:graphicData uri="http://schemas.openxmlformats.org/drawingml/2006/table">
            <a:tbl>
              <a:tblPr rtl="1"/>
              <a:tblGrid>
                <a:gridCol w="697178">
                  <a:extLst>
                    <a:ext uri="{9D8B030D-6E8A-4147-A177-3AD203B41FA5}">
                      <a16:colId xmlns:a16="http://schemas.microsoft.com/office/drawing/2014/main" val="20000"/>
                    </a:ext>
                  </a:extLst>
                </a:gridCol>
                <a:gridCol w="7204162">
                  <a:extLst>
                    <a:ext uri="{9D8B030D-6E8A-4147-A177-3AD203B41FA5}">
                      <a16:colId xmlns:a16="http://schemas.microsoft.com/office/drawing/2014/main" val="20001"/>
                    </a:ext>
                  </a:extLst>
                </a:gridCol>
              </a:tblGrid>
              <a:tr h="1644254">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Yagut" pitchFamily="10" charset="-78"/>
                          <a:cs typeface="Yagut" pitchFamily="10" charset="-78"/>
                        </a:rPr>
                        <a:t>دوره مقدماتي</a:t>
                      </a:r>
                      <a:endParaRPr kumimoji="0" lang="en-US" sz="1800" b="1" i="0" u="none" strike="noStrike" cap="none" normalizeH="0" baseline="0" smtClean="0">
                        <a:ln>
                          <a:noFill/>
                        </a:ln>
                        <a:solidFill>
                          <a:schemeClr val="tx1"/>
                        </a:solidFill>
                        <a:effectLst/>
                        <a:latin typeface="Yagut" pitchFamily="10" charset="-78"/>
                        <a:cs typeface="Yagut" pitchFamily="10" charset="-78"/>
                      </a:endParaRPr>
                    </a:p>
                  </a:txBody>
                  <a:tcPr marL="68580" marR="68580" marT="34290" marB="34290" vert="eaVert"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0">
                      <a:gsLst>
                        <a:gs pos="0">
                          <a:schemeClr val="hlink"/>
                        </a:gs>
                        <a:gs pos="100000">
                          <a:schemeClr val="bg1"/>
                        </a:gs>
                      </a:gsLst>
                      <a:lin ang="5400000" scaled="1"/>
                    </a:gra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IPT.Zar" pitchFamily="2" charset="2"/>
                        <a:cs typeface="Yagut" pitchFamily="10" charset="-78"/>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84847">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1800" b="1" i="0" u="none" strike="noStrike" cap="none" normalizeH="0" baseline="0" smtClean="0">
                          <a:ln>
                            <a:noFill/>
                          </a:ln>
                          <a:solidFill>
                            <a:schemeClr val="tx1"/>
                          </a:solidFill>
                          <a:effectLst/>
                          <a:latin typeface="Yagut" pitchFamily="10" charset="-78"/>
                          <a:cs typeface="Yagut" pitchFamily="10" charset="-78"/>
                        </a:rPr>
                        <a:t>دوره تكميلي</a:t>
                      </a:r>
                      <a:endParaRPr kumimoji="0" lang="en-US" sz="1800" b="1" i="0" u="none" strike="noStrike" cap="none" normalizeH="0" baseline="0" smtClean="0">
                        <a:ln>
                          <a:noFill/>
                        </a:ln>
                        <a:solidFill>
                          <a:schemeClr val="tx1"/>
                        </a:solidFill>
                        <a:effectLst/>
                        <a:latin typeface="Yagut" pitchFamily="10" charset="-78"/>
                        <a:cs typeface="Yagut" pitchFamily="10" charset="-78"/>
                      </a:endParaRPr>
                    </a:p>
                  </a:txBody>
                  <a:tcPr marL="68580" marR="68580" marT="34290" marB="3429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0">
                      <a:gsLst>
                        <a:gs pos="0">
                          <a:schemeClr val="hlink"/>
                        </a:gs>
                        <a:gs pos="100000">
                          <a:schemeClr val="bg1"/>
                        </a:gs>
                      </a:gsLst>
                      <a:lin ang="5400000" scaled="1"/>
                    </a:gra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a-IR" sz="1800" b="1" i="0" u="none" strike="noStrike" cap="none" normalizeH="0" baseline="0" dirty="0" smtClean="0">
                        <a:ln>
                          <a:noFill/>
                        </a:ln>
                        <a:solidFill>
                          <a:schemeClr val="tx1"/>
                        </a:solidFill>
                        <a:effectLst/>
                        <a:latin typeface="Yagut" pitchFamily="10" charset="-78"/>
                        <a:cs typeface="Yagut" pitchFamily="10" charset="-78"/>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cxnSp>
        <p:nvCxnSpPr>
          <p:cNvPr id="16444" name="AutoShape 60"/>
          <p:cNvCxnSpPr>
            <a:cxnSpLocks noChangeShapeType="1"/>
            <a:stCxn id="10259" idx="6"/>
            <a:endCxn id="10260" idx="1"/>
          </p:cNvCxnSpPr>
          <p:nvPr/>
        </p:nvCxnSpPr>
        <p:spPr bwMode="auto">
          <a:xfrm>
            <a:off x="2921794" y="2857500"/>
            <a:ext cx="407194" cy="378619"/>
          </a:xfrm>
          <a:prstGeom prst="curved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5" name="Group 71"/>
          <p:cNvGrpSpPr>
            <a:grpSpLocks/>
          </p:cNvGrpSpPr>
          <p:nvPr/>
        </p:nvGrpSpPr>
        <p:grpSpPr bwMode="auto">
          <a:xfrm>
            <a:off x="1600200" y="2171700"/>
            <a:ext cx="4629150" cy="2514600"/>
            <a:chOff x="624" y="1824"/>
            <a:chExt cx="3888" cy="2112"/>
          </a:xfrm>
        </p:grpSpPr>
        <p:sp>
          <p:nvSpPr>
            <p:cNvPr id="10259" name="Oval 46"/>
            <p:cNvSpPr>
              <a:spLocks noChangeArrowheads="1"/>
            </p:cNvSpPr>
            <p:nvPr/>
          </p:nvSpPr>
          <p:spPr bwMode="auto">
            <a:xfrm>
              <a:off x="720" y="2112"/>
              <a:ext cx="1008"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500">
                  <a:latin typeface="Yagut" panose="00000400000000000000" pitchFamily="2" charset="-78"/>
                </a:rPr>
                <a:t>آموزش مردم</a:t>
              </a:r>
              <a:endParaRPr lang="en-US" altLang="en-US" sz="1500">
                <a:latin typeface="Yagut" panose="00000400000000000000" pitchFamily="2" charset="-78"/>
              </a:endParaRPr>
            </a:p>
          </p:txBody>
        </p:sp>
        <p:sp>
          <p:nvSpPr>
            <p:cNvPr id="10260" name="Oval 47"/>
            <p:cNvSpPr>
              <a:spLocks noChangeArrowheads="1"/>
            </p:cNvSpPr>
            <p:nvPr/>
          </p:nvSpPr>
          <p:spPr bwMode="auto">
            <a:xfrm>
              <a:off x="1872" y="2640"/>
              <a:ext cx="1392"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050">
                  <a:latin typeface="Yagut" panose="00000400000000000000" pitchFamily="2" charset="-78"/>
                </a:rPr>
                <a:t>موضوع انتخابي</a:t>
              </a:r>
            </a:p>
            <a:p>
              <a:pPr algn="ctr" eaLnBrk="1" hangingPunct="1">
                <a:spcBef>
                  <a:spcPct val="0"/>
                </a:spcBef>
                <a:buFontTx/>
                <a:buNone/>
              </a:pPr>
              <a:r>
                <a:rPr lang="ar-SA" altLang="en-US" sz="1050">
                  <a:latin typeface="Yagut" panose="00000400000000000000" pitchFamily="2" charset="-78"/>
                </a:rPr>
                <a:t> (يكي از كتابچه هاي </a:t>
              </a:r>
            </a:p>
            <a:p>
              <a:pPr algn="ctr" eaLnBrk="1" hangingPunct="1">
                <a:spcBef>
                  <a:spcPct val="0"/>
                </a:spcBef>
                <a:buFontTx/>
                <a:buNone/>
              </a:pPr>
              <a:r>
                <a:rPr lang="ar-SA" altLang="en-US" sz="1050">
                  <a:latin typeface="Yagut" panose="00000400000000000000" pitchFamily="2" charset="-78"/>
                </a:rPr>
                <a:t>مجموعه آموزشي)</a:t>
              </a:r>
              <a:endParaRPr lang="en-US" altLang="en-US" sz="1050">
                <a:latin typeface="Yagut" panose="00000400000000000000" pitchFamily="2" charset="-78"/>
              </a:endParaRPr>
            </a:p>
          </p:txBody>
        </p:sp>
        <p:sp>
          <p:nvSpPr>
            <p:cNvPr id="10261" name="Oval 48"/>
            <p:cNvSpPr>
              <a:spLocks noChangeArrowheads="1"/>
            </p:cNvSpPr>
            <p:nvPr/>
          </p:nvSpPr>
          <p:spPr bwMode="auto">
            <a:xfrm>
              <a:off x="1920" y="3360"/>
              <a:ext cx="1344"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tIns="116100"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lvl="1" rtl="0" eaLnBrk="1" hangingPunct="1">
                <a:lnSpc>
                  <a:spcPct val="90000"/>
                </a:lnSpc>
                <a:buFontTx/>
                <a:buNone/>
              </a:pPr>
              <a:r>
                <a:rPr lang="ar-SA" altLang="en-US" sz="1050">
                  <a:latin typeface="Yagut" panose="00000400000000000000" pitchFamily="2" charset="-78"/>
                </a:rPr>
                <a:t>  طبقه بندي مسايل        </a:t>
              </a:r>
            </a:p>
            <a:p>
              <a:pPr lvl="1" rtl="0" eaLnBrk="1" hangingPunct="1">
                <a:lnSpc>
                  <a:spcPct val="90000"/>
                </a:lnSpc>
                <a:buFontTx/>
                <a:buNone/>
              </a:pPr>
              <a:r>
                <a:rPr lang="ar-SA" altLang="en-US" sz="1050">
                  <a:latin typeface="Yagut" panose="00000400000000000000" pitchFamily="2" charset="-78"/>
                </a:rPr>
                <a:t>محلي و برنامه ريزي     </a:t>
              </a:r>
              <a:endParaRPr lang="en-US" altLang="en-US" sz="1050">
                <a:latin typeface="Yagut" panose="00000400000000000000" pitchFamily="2" charset="-78"/>
              </a:endParaRPr>
            </a:p>
            <a:p>
              <a:pPr eaLnBrk="1" hangingPunct="1">
                <a:spcBef>
                  <a:spcPct val="0"/>
                </a:spcBef>
                <a:buFontTx/>
                <a:buNone/>
              </a:pPr>
              <a:endParaRPr lang="en-US" altLang="en-US" sz="1050">
                <a:solidFill>
                  <a:schemeClr val="tx2"/>
                </a:solidFill>
                <a:latin typeface="Yagut" panose="00000400000000000000" pitchFamily="2" charset="-78"/>
              </a:endParaRPr>
            </a:p>
          </p:txBody>
        </p:sp>
        <p:sp>
          <p:nvSpPr>
            <p:cNvPr id="10262" name="Oval 49"/>
            <p:cNvSpPr>
              <a:spLocks noChangeArrowheads="1"/>
            </p:cNvSpPr>
            <p:nvPr/>
          </p:nvSpPr>
          <p:spPr bwMode="auto">
            <a:xfrm>
              <a:off x="3408" y="3024"/>
              <a:ext cx="1104"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050">
                  <a:latin typeface="Yagut" panose="00000400000000000000" pitchFamily="2" charset="-78"/>
                </a:rPr>
                <a:t>كسب دانش و</a:t>
              </a:r>
            </a:p>
            <a:p>
              <a:pPr algn="ctr" eaLnBrk="1" hangingPunct="1">
                <a:spcBef>
                  <a:spcPct val="0"/>
                </a:spcBef>
                <a:buFontTx/>
                <a:buNone/>
              </a:pPr>
              <a:r>
                <a:rPr lang="ar-SA" altLang="en-US" sz="1050">
                  <a:latin typeface="Yagut" panose="00000400000000000000" pitchFamily="2" charset="-78"/>
                </a:rPr>
                <a:t> مهارت هاي لازم</a:t>
              </a:r>
              <a:endParaRPr lang="en-US" altLang="en-US" sz="1050">
                <a:latin typeface="Yagut" panose="00000400000000000000" pitchFamily="2" charset="-78"/>
              </a:endParaRPr>
            </a:p>
          </p:txBody>
        </p:sp>
        <p:sp>
          <p:nvSpPr>
            <p:cNvPr id="10263" name="Oval 50"/>
            <p:cNvSpPr>
              <a:spLocks noChangeArrowheads="1"/>
            </p:cNvSpPr>
            <p:nvPr/>
          </p:nvSpPr>
          <p:spPr bwMode="auto">
            <a:xfrm>
              <a:off x="3408" y="2112"/>
              <a:ext cx="1008"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tIns="116100" bIns="0"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buFontTx/>
                <a:buNone/>
              </a:pPr>
              <a:r>
                <a:rPr lang="ar-SA" altLang="en-US" sz="1050">
                  <a:latin typeface="Yagut" panose="00000400000000000000" pitchFamily="2" charset="-78"/>
                </a:rPr>
                <a:t>شناخت اهميت و</a:t>
              </a:r>
            </a:p>
            <a:p>
              <a:pPr algn="ctr" eaLnBrk="1" hangingPunct="1">
                <a:buFontTx/>
                <a:buNone/>
              </a:pPr>
              <a:r>
                <a:rPr lang="ar-SA" altLang="en-US" sz="1050">
                  <a:latin typeface="Yagut" panose="00000400000000000000" pitchFamily="2" charset="-78"/>
                </a:rPr>
                <a:t> ابعاد محلي موضوع</a:t>
              </a:r>
              <a:endParaRPr lang="en-US" altLang="en-US" sz="1050">
                <a:latin typeface="Yagut" panose="00000400000000000000" pitchFamily="2" charset="-78"/>
              </a:endParaRPr>
            </a:p>
            <a:p>
              <a:pPr algn="ctr" eaLnBrk="1" hangingPunct="1">
                <a:spcBef>
                  <a:spcPct val="0"/>
                </a:spcBef>
                <a:buFontTx/>
                <a:buNone/>
              </a:pPr>
              <a:endParaRPr lang="en-US" altLang="en-US" sz="1050">
                <a:solidFill>
                  <a:schemeClr val="tx2"/>
                </a:solidFill>
                <a:latin typeface="Yagut" panose="00000400000000000000" pitchFamily="2" charset="-78"/>
              </a:endParaRPr>
            </a:p>
          </p:txBody>
        </p:sp>
        <p:sp>
          <p:nvSpPr>
            <p:cNvPr id="10264" name="Oval 51"/>
            <p:cNvSpPr>
              <a:spLocks noChangeArrowheads="1"/>
            </p:cNvSpPr>
            <p:nvPr/>
          </p:nvSpPr>
          <p:spPr bwMode="auto">
            <a:xfrm>
              <a:off x="624" y="2976"/>
              <a:ext cx="1056"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tIns="62100"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200">
                  <a:latin typeface="Yagut" panose="00000400000000000000" pitchFamily="2" charset="-78"/>
                </a:rPr>
                <a:t>تمرين انتقال پيام ها</a:t>
              </a:r>
            </a:p>
            <a:p>
              <a:pPr algn="ctr" eaLnBrk="1" hangingPunct="1">
                <a:spcBef>
                  <a:spcPct val="0"/>
                </a:spcBef>
                <a:buFontTx/>
                <a:buNone/>
              </a:pPr>
              <a:r>
                <a:rPr lang="ar-SA" altLang="en-US" sz="1200">
                  <a:latin typeface="Yagut" panose="00000400000000000000" pitchFamily="2" charset="-78"/>
                </a:rPr>
                <a:t> و خودآزمايي</a:t>
              </a:r>
              <a:endParaRPr lang="en-US" altLang="en-US" sz="1200">
                <a:latin typeface="Yagut" panose="00000400000000000000" pitchFamily="2" charset="-78"/>
              </a:endParaRPr>
            </a:p>
          </p:txBody>
        </p:sp>
        <p:sp>
          <p:nvSpPr>
            <p:cNvPr id="10265" name="AutoShape 56"/>
            <p:cNvSpPr>
              <a:spLocks noChangeArrowheads="1"/>
            </p:cNvSpPr>
            <p:nvPr/>
          </p:nvSpPr>
          <p:spPr bwMode="auto">
            <a:xfrm>
              <a:off x="2448" y="1824"/>
              <a:ext cx="432" cy="384"/>
            </a:xfrm>
            <a:prstGeom prst="downArrow">
              <a:avLst>
                <a:gd name="adj1" fmla="val 50000"/>
                <a:gd name="adj2" fmla="val 25000"/>
              </a:avLst>
            </a:prstGeom>
            <a:solidFill>
              <a:schemeClr val="bg1"/>
            </a:solidFill>
            <a:ln w="19050">
              <a:solidFill>
                <a:schemeClr val="tx1"/>
              </a:solidFill>
              <a:miter lim="800000"/>
              <a:headEnd/>
              <a:tailEnd/>
            </a:ln>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800">
                <a:latin typeface="Yagut" panose="00000400000000000000" pitchFamily="2" charset="-78"/>
              </a:endParaRPr>
            </a:p>
          </p:txBody>
        </p:sp>
        <p:cxnSp>
          <p:nvCxnSpPr>
            <p:cNvPr id="10266" name="AutoShape 61"/>
            <p:cNvCxnSpPr>
              <a:cxnSpLocks noChangeShapeType="1"/>
              <a:stCxn id="10264" idx="0"/>
              <a:endCxn id="10259" idx="3"/>
            </p:cNvCxnSpPr>
            <p:nvPr/>
          </p:nvCxnSpPr>
          <p:spPr bwMode="auto">
            <a:xfrm rot="5400000" flipH="1">
              <a:off x="830" y="2648"/>
              <a:ext cx="360" cy="284"/>
            </a:xfrm>
            <a:prstGeom prst="curvedConnector3">
              <a:avLst>
                <a:gd name="adj1" fmla="val 38333"/>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267" name="AutoShape 62"/>
            <p:cNvCxnSpPr>
              <a:cxnSpLocks noChangeShapeType="1"/>
              <a:stCxn id="10261" idx="2"/>
              <a:endCxn id="10264" idx="7"/>
            </p:cNvCxnSpPr>
            <p:nvPr/>
          </p:nvCxnSpPr>
          <p:spPr bwMode="auto">
            <a:xfrm rot="10800000">
              <a:off x="1525" y="3054"/>
              <a:ext cx="389" cy="594"/>
            </a:xfrm>
            <a:prstGeom prst="curvedConnector4">
              <a:avLst>
                <a:gd name="adj1" fmla="val 29306"/>
                <a:gd name="adj2" fmla="val 137375"/>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268" name="AutoShape 63"/>
            <p:cNvCxnSpPr>
              <a:cxnSpLocks noChangeShapeType="1"/>
              <a:stCxn id="10262" idx="3"/>
              <a:endCxn id="10261" idx="7"/>
            </p:cNvCxnSpPr>
            <p:nvPr/>
          </p:nvCxnSpPr>
          <p:spPr bwMode="auto">
            <a:xfrm rot="16200000" flipV="1">
              <a:off x="3277" y="3228"/>
              <a:ext cx="84" cy="503"/>
            </a:xfrm>
            <a:prstGeom prst="curvedConnector5">
              <a:avLst>
                <a:gd name="adj1" fmla="val -264287"/>
                <a:gd name="adj2" fmla="val 46523"/>
                <a:gd name="adj3" fmla="val 364287"/>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269" name="AutoShape 64"/>
            <p:cNvCxnSpPr>
              <a:cxnSpLocks noChangeShapeType="1"/>
              <a:stCxn id="10260" idx="7"/>
              <a:endCxn id="10263" idx="2"/>
            </p:cNvCxnSpPr>
            <p:nvPr/>
          </p:nvCxnSpPr>
          <p:spPr bwMode="auto">
            <a:xfrm rot="-5400000">
              <a:off x="3072" y="2388"/>
              <a:ext cx="318" cy="342"/>
            </a:xfrm>
            <a:prstGeom prst="curvedConnector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270" name="AutoShape 65"/>
            <p:cNvCxnSpPr>
              <a:cxnSpLocks noChangeShapeType="1"/>
              <a:stCxn id="10263" idx="5"/>
              <a:endCxn id="10262" idx="0"/>
            </p:cNvCxnSpPr>
            <p:nvPr/>
          </p:nvCxnSpPr>
          <p:spPr bwMode="auto">
            <a:xfrm rot="5400000">
              <a:off x="3910" y="2660"/>
              <a:ext cx="408" cy="308"/>
            </a:xfrm>
            <a:prstGeom prst="curvedConnector3">
              <a:avLst>
                <a:gd name="adj1" fmla="val 60296"/>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009062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6456"/>
                                        </p:tgtEl>
                                        <p:attrNameLst>
                                          <p:attrName>style.visibility</p:attrName>
                                        </p:attrNameLst>
                                      </p:cBhvr>
                                      <p:to>
                                        <p:strVal val="visible"/>
                                      </p:to>
                                    </p:set>
                                    <p:anim calcmode="lin" valueType="num">
                                      <p:cBhvr>
                                        <p:cTn id="7" dur="500" fill="hold"/>
                                        <p:tgtEl>
                                          <p:spTgt spid="16456"/>
                                        </p:tgtEl>
                                        <p:attrNameLst>
                                          <p:attrName>ppt_w</p:attrName>
                                        </p:attrNameLst>
                                      </p:cBhvr>
                                      <p:tavLst>
                                        <p:tav tm="0">
                                          <p:val>
                                            <p:fltVal val="0"/>
                                          </p:val>
                                        </p:tav>
                                        <p:tav tm="100000">
                                          <p:val>
                                            <p:strVal val="#ppt_w"/>
                                          </p:val>
                                        </p:tav>
                                      </p:tavLst>
                                    </p:anim>
                                    <p:anim calcmode="lin" valueType="num">
                                      <p:cBhvr>
                                        <p:cTn id="8" dur="500" fill="hold"/>
                                        <p:tgtEl>
                                          <p:spTgt spid="1645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ssolve">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par>
                          <p:cTn id="24" fill="hold" nodeType="afterGroup">
                            <p:stCondLst>
                              <p:cond delay="500"/>
                            </p:stCondLst>
                            <p:childTnLst>
                              <p:par>
                                <p:cTn id="25" presetID="9" presetClass="entr" presetSubtype="0" fill="hold" nodeType="afterEffect">
                                  <p:stCondLst>
                                    <p:cond delay="0"/>
                                  </p:stCondLst>
                                  <p:childTnLst>
                                    <p:set>
                                      <p:cBhvr>
                                        <p:cTn id="26" dur="1" fill="hold">
                                          <p:stCondLst>
                                            <p:cond delay="0"/>
                                          </p:stCondLst>
                                        </p:cTn>
                                        <p:tgtEl>
                                          <p:spTgt spid="16444"/>
                                        </p:tgtEl>
                                        <p:attrNameLst>
                                          <p:attrName>style.visibility</p:attrName>
                                        </p:attrNameLst>
                                      </p:cBhvr>
                                      <p:to>
                                        <p:strVal val="visible"/>
                                      </p:to>
                                    </p:set>
                                    <p:animEffect transition="in" filter="dissolve">
                                      <p:cBhvr>
                                        <p:cTn id="27" dur="500"/>
                                        <p:tgtEl>
                                          <p:spTgt spid="16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8234EE3B-D644-4775-852B-EE9AA0F693A6}" type="datetime12">
              <a:rPr lang="fa-IR"/>
              <a:pPr>
                <a:defRPr/>
              </a:pPr>
              <a:t>31/07/2023 09:37 ق،ظ</a:t>
            </a:fld>
            <a:endParaRPr lang="en-US"/>
          </a:p>
        </p:txBody>
      </p:sp>
      <p:sp>
        <p:nvSpPr>
          <p:cNvPr id="17410" name="Rectangle 2"/>
          <p:cNvSpPr>
            <a:spLocks noGrp="1" noChangeArrowheads="1"/>
          </p:cNvSpPr>
          <p:nvPr>
            <p:ph type="title"/>
          </p:nvPr>
        </p:nvSpPr>
        <p:spPr>
          <a:xfrm>
            <a:off x="1212490" y="416719"/>
            <a:ext cx="7029450" cy="971550"/>
          </a:xfrm>
        </p:spPr>
        <p:txBody>
          <a:bodyPr>
            <a:normAutofit/>
          </a:bodyPr>
          <a:lstStyle/>
          <a:p>
            <a:pPr eaLnBrk="1" hangingPunct="1">
              <a:defRPr/>
            </a:pPr>
            <a:r>
              <a:rPr lang="ar-SA" sz="2800" dirty="0">
                <a:solidFill>
                  <a:srgbClr val="FFFF00"/>
                </a:solidFill>
                <a:latin typeface="Yagut" pitchFamily="10" charset="-78"/>
                <a:cs typeface="B Nazanin" panose="00000400000000000000" pitchFamily="2" charset="-78"/>
              </a:rPr>
              <a:t>چك ليست پايان دورة‌ مقدماتي آموزش رابطين بهداشت</a:t>
            </a:r>
            <a:endParaRPr lang="en-US" sz="2800" dirty="0">
              <a:solidFill>
                <a:srgbClr val="FFFF00"/>
              </a:solidFill>
              <a:latin typeface="Yagut" pitchFamily="10" charset="-78"/>
              <a:cs typeface="B Nazanin" panose="00000400000000000000" pitchFamily="2" charset="-78"/>
            </a:endParaRPr>
          </a:p>
        </p:txBody>
      </p:sp>
      <p:sp>
        <p:nvSpPr>
          <p:cNvPr id="11268" name="Rectangle 4"/>
          <p:cNvSpPr>
            <a:spLocks noGrp="1" noChangeArrowheads="1"/>
          </p:cNvSpPr>
          <p:nvPr>
            <p:ph type="body" idx="1"/>
          </p:nvPr>
        </p:nvSpPr>
        <p:spPr>
          <a:xfrm>
            <a:off x="754375" y="1485900"/>
            <a:ext cx="7635249" cy="3086100"/>
          </a:xfrm>
        </p:spPr>
        <p:txBody>
          <a:bodyPr/>
          <a:lstStyle/>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همة رابطين بهداشت با وظايف خود آشنا هستند؟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همة آنها با يكديگر آشنا شده اند؟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همة  آنها با مركز بهداشتي درماني و كاركنانش آشنا شده اند؟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همة  آنها كتاب ها و روش آموزش خود را مي شناسند؟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مسايل بهداشتي محلة‌ شما طبقه بندي و عناوين آموزشي انتخاب شده اند؟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r>
              <a:rPr lang="ar-SA" altLang="en-US" sz="1800" b="1" dirty="0">
                <a:latin typeface="Yagut" panose="00000400000000000000" pitchFamily="2" charset="-78"/>
                <a:cs typeface="B Nazanin" panose="00000400000000000000" pitchFamily="2" charset="-78"/>
              </a:rPr>
              <a:t>آيا رابطين بهداشت اهميت مهارت هاي ارتباطي را در انجام وظيفه شان مي دانند؟</a:t>
            </a:r>
            <a:endParaRPr lang="en-US" altLang="en-US" sz="1800" b="1" dirty="0">
              <a:latin typeface="Yagut" panose="00000400000000000000" pitchFamily="2" charset="-78"/>
              <a:cs typeface="B Nazanin" panose="00000400000000000000" pitchFamily="2" charset="-78"/>
            </a:endParaRPr>
          </a:p>
          <a:p>
            <a:pPr algn="r" rtl="1" eaLnBrk="1" hangingPunct="1">
              <a:lnSpc>
                <a:spcPct val="150000"/>
              </a:lnSpc>
              <a:buFontTx/>
              <a:buNone/>
            </a:pPr>
            <a:endParaRPr lang="en-US" altLang="en-US" sz="1800" dirty="0">
              <a:cs typeface="B Nazanin" panose="00000400000000000000" pitchFamily="2" charset="-78"/>
            </a:endParaRPr>
          </a:p>
        </p:txBody>
      </p:sp>
    </p:spTree>
    <p:extLst>
      <p:ext uri="{BB962C8B-B14F-4D97-AF65-F5344CB8AC3E}">
        <p14:creationId xmlns:p14="http://schemas.microsoft.com/office/powerpoint/2010/main" val="297894794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92860672-F96F-4180-B8EA-00CF7EBD3A07}" type="datetime12">
              <a:rPr lang="fa-IR"/>
              <a:pPr>
                <a:defRPr/>
              </a:pPr>
              <a:t>31/07/2023 09:37 ق،ظ</a:t>
            </a:fld>
            <a:endParaRPr lang="en-US"/>
          </a:p>
        </p:txBody>
      </p:sp>
      <p:sp>
        <p:nvSpPr>
          <p:cNvPr id="18434" name="Rectangle 2"/>
          <p:cNvSpPr>
            <a:spLocks noGrp="1" noChangeArrowheads="1"/>
          </p:cNvSpPr>
          <p:nvPr>
            <p:ph type="title"/>
          </p:nvPr>
        </p:nvSpPr>
        <p:spPr>
          <a:xfrm>
            <a:off x="1314450" y="228600"/>
            <a:ext cx="5829300" cy="857250"/>
          </a:xfrm>
        </p:spPr>
        <p:txBody>
          <a:bodyPr>
            <a:normAutofit/>
          </a:bodyPr>
          <a:lstStyle/>
          <a:p>
            <a:pPr algn="ctr" eaLnBrk="1" hangingPunct="1">
              <a:defRPr/>
            </a:pPr>
            <a:r>
              <a:rPr lang="ar-SA" sz="2000" dirty="0">
                <a:solidFill>
                  <a:srgbClr val="FFFF00"/>
                </a:solidFill>
                <a:latin typeface="Shiraz" pitchFamily="2" charset="2"/>
                <a:cs typeface="B Nazanin" panose="00000400000000000000" pitchFamily="2" charset="-78"/>
              </a:rPr>
              <a:t>چك ليست پايان يكي از مقاطع دورة‌ تكميلي در آموزش رابطين بهداشت </a:t>
            </a:r>
            <a:endParaRPr lang="en-US" sz="2000" dirty="0">
              <a:solidFill>
                <a:srgbClr val="FFFF00"/>
              </a:solidFill>
              <a:latin typeface="Shiraz" pitchFamily="2" charset="2"/>
              <a:cs typeface="B Nazanin" panose="00000400000000000000" pitchFamily="2" charset="-78"/>
            </a:endParaRPr>
          </a:p>
        </p:txBody>
      </p:sp>
      <p:sp>
        <p:nvSpPr>
          <p:cNvPr id="12292" name="Rectangle 3"/>
          <p:cNvSpPr>
            <a:spLocks noGrp="1" noChangeArrowheads="1"/>
          </p:cNvSpPr>
          <p:nvPr>
            <p:ph type="body" idx="1"/>
          </p:nvPr>
        </p:nvSpPr>
        <p:spPr>
          <a:xfrm>
            <a:off x="296260" y="1200150"/>
            <a:ext cx="7940660" cy="3429000"/>
          </a:xfrm>
        </p:spPr>
        <p:txBody>
          <a:bodyPr/>
          <a:lstStyle/>
          <a:p>
            <a:pPr algn="r" rtl="1" eaLnBrk="1" hangingPunct="1">
              <a:buFontTx/>
              <a:buNone/>
            </a:pPr>
            <a:r>
              <a:rPr lang="ar-SA" altLang="en-US" sz="1800" b="1" dirty="0">
                <a:latin typeface="Yagut" panose="00000400000000000000" pitchFamily="2" charset="-78"/>
                <a:cs typeface="B Nazanin" panose="00000400000000000000" pitchFamily="2" charset="-78"/>
              </a:rPr>
              <a:t>آيا همة  فعاليت هاي آموزشي طبق كتاب انجام شده است؟</a:t>
            </a:r>
            <a:endParaRPr lang="en-US" altLang="en-US" sz="1800" b="1" dirty="0">
              <a:latin typeface="Yagut" panose="00000400000000000000" pitchFamily="2" charset="-78"/>
              <a:cs typeface="B Nazanin" panose="00000400000000000000" pitchFamily="2" charset="-78"/>
            </a:endParaRPr>
          </a:p>
          <a:p>
            <a:pPr algn="r" rtl="1" eaLnBrk="1" hangingPunct="1">
              <a:buFontTx/>
              <a:buNone/>
            </a:pPr>
            <a:endParaRPr lang="ar-SA" altLang="en-US" sz="750" b="1" dirty="0">
              <a:latin typeface="Yagut" panose="00000400000000000000" pitchFamily="2" charset="-78"/>
              <a:cs typeface="B Nazanin" panose="00000400000000000000" pitchFamily="2" charset="-78"/>
            </a:endParaRPr>
          </a:p>
          <a:p>
            <a:pPr algn="r" rtl="1" eaLnBrk="1" hangingPunct="1">
              <a:buFontTx/>
              <a:buNone/>
            </a:pPr>
            <a:r>
              <a:rPr lang="ar-SA" altLang="en-US" sz="1800" b="1" dirty="0">
                <a:latin typeface="Yagut" panose="00000400000000000000" pitchFamily="2" charset="-78"/>
                <a:cs typeface="B Nazanin" panose="00000400000000000000" pitchFamily="2" charset="-78"/>
              </a:rPr>
              <a:t>آيا همة‌ مسائل بهداشتي محله با استفاده از بحث هاي « در محله » طبقه بندي شده اند؟</a:t>
            </a:r>
          </a:p>
          <a:p>
            <a:pPr algn="r" rtl="1" eaLnBrk="1" hangingPunct="1">
              <a:buFontTx/>
              <a:buNone/>
            </a:pPr>
            <a:endParaRPr lang="en-US" altLang="en-US" sz="750" b="1" dirty="0">
              <a:latin typeface="Yagut" panose="00000400000000000000" pitchFamily="2" charset="-78"/>
              <a:cs typeface="B Nazanin" panose="00000400000000000000" pitchFamily="2" charset="-78"/>
            </a:endParaRPr>
          </a:p>
          <a:p>
            <a:pPr algn="r" rtl="1" eaLnBrk="1" hangingPunct="1">
              <a:buFontTx/>
              <a:buNone/>
            </a:pPr>
            <a:r>
              <a:rPr lang="ar-SA" altLang="en-US" sz="1800" b="1" dirty="0">
                <a:latin typeface="Yagut" panose="00000400000000000000" pitchFamily="2" charset="-78"/>
                <a:cs typeface="B Nazanin" panose="00000400000000000000" pitchFamily="2" charset="-78"/>
              </a:rPr>
              <a:t>آيا براي انتقال پيام ها به مردم محله برنامه ريزي شده است؟</a:t>
            </a:r>
            <a:endParaRPr lang="en-US" altLang="en-US" sz="1800" b="1" dirty="0">
              <a:latin typeface="Yagut" panose="00000400000000000000" pitchFamily="2" charset="-78"/>
              <a:cs typeface="B Nazanin" panose="00000400000000000000" pitchFamily="2" charset="-78"/>
            </a:endParaRPr>
          </a:p>
          <a:p>
            <a:pPr algn="r" rtl="1" eaLnBrk="1" hangingPunct="1">
              <a:buFontTx/>
              <a:buNone/>
            </a:pPr>
            <a:endParaRPr lang="ar-SA" altLang="en-US" sz="750" b="1" dirty="0">
              <a:latin typeface="Yagut" panose="00000400000000000000" pitchFamily="2" charset="-78"/>
              <a:cs typeface="B Nazanin" panose="00000400000000000000" pitchFamily="2" charset="-78"/>
            </a:endParaRPr>
          </a:p>
          <a:p>
            <a:pPr algn="r" rtl="1" eaLnBrk="1" hangingPunct="1">
              <a:buFontTx/>
              <a:buNone/>
            </a:pPr>
            <a:r>
              <a:rPr lang="ar-SA" altLang="en-US" sz="1800" b="1" dirty="0">
                <a:latin typeface="Yagut" panose="00000400000000000000" pitchFamily="2" charset="-78"/>
                <a:cs typeface="B Nazanin" panose="00000400000000000000" pitchFamily="2" charset="-78"/>
              </a:rPr>
              <a:t>آيا رابطين بهداشت مهارت هاي ارتباطي را در كلاس تمرين كرده اند؟</a:t>
            </a:r>
          </a:p>
          <a:p>
            <a:pPr algn="r" rtl="1" eaLnBrk="1" hangingPunct="1">
              <a:buFontTx/>
              <a:buNone/>
            </a:pPr>
            <a:endParaRPr lang="en-US" altLang="en-US" sz="750" b="1" dirty="0">
              <a:latin typeface="Yagut" panose="00000400000000000000" pitchFamily="2" charset="-78"/>
              <a:cs typeface="B Nazanin" panose="00000400000000000000" pitchFamily="2" charset="-78"/>
            </a:endParaRPr>
          </a:p>
          <a:p>
            <a:pPr algn="r" rtl="1" eaLnBrk="1" hangingPunct="1">
              <a:buFontTx/>
              <a:buNone/>
            </a:pPr>
            <a:r>
              <a:rPr lang="ar-SA" altLang="en-US" sz="1800" b="1" dirty="0">
                <a:latin typeface="Yagut" panose="00000400000000000000" pitchFamily="2" charset="-78"/>
                <a:cs typeface="B Nazanin" panose="00000400000000000000" pitchFamily="2" charset="-78"/>
              </a:rPr>
              <a:t>آيا در حين بحث ها و تمرين مهارت هاي ارتباطي و خودآزمايي، ميزان يادگيري تك تك رابطين بهداشت ارزشيابي شده است؟</a:t>
            </a:r>
            <a:endParaRPr lang="en-US" altLang="en-US" sz="1800" b="1" dirty="0">
              <a:latin typeface="Yagut" panose="00000400000000000000" pitchFamily="2" charset="-78"/>
              <a:cs typeface="B Nazanin" panose="00000400000000000000" pitchFamily="2" charset="-78"/>
            </a:endParaRPr>
          </a:p>
          <a:p>
            <a:pPr algn="r" rtl="1" eaLnBrk="1" hangingPunct="1">
              <a:buFontTx/>
              <a:buNone/>
            </a:pPr>
            <a:endParaRPr lang="en-US" altLang="en-US" sz="1800" dirty="0">
              <a:cs typeface="B Nazanin" panose="00000400000000000000" pitchFamily="2" charset="-78"/>
            </a:endParaRPr>
          </a:p>
        </p:txBody>
      </p:sp>
    </p:spTree>
    <p:extLst>
      <p:ext uri="{BB962C8B-B14F-4D97-AF65-F5344CB8AC3E}">
        <p14:creationId xmlns:p14="http://schemas.microsoft.com/office/powerpoint/2010/main" val="39785871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194AF1E0-B86D-4C27-97CE-61E717F72DB2}" type="datetime12">
              <a:rPr lang="fa-IR"/>
              <a:pPr>
                <a:defRPr/>
              </a:pPr>
              <a:t>31/07/2023 09:37 ق،ظ</a:t>
            </a:fld>
            <a:endParaRPr lang="en-US"/>
          </a:p>
        </p:txBody>
      </p:sp>
      <p:sp>
        <p:nvSpPr>
          <p:cNvPr id="23554" name="Rectangle 2"/>
          <p:cNvSpPr>
            <a:spLocks noGrp="1" noChangeArrowheads="1"/>
          </p:cNvSpPr>
          <p:nvPr>
            <p:ph type="title"/>
          </p:nvPr>
        </p:nvSpPr>
        <p:spPr/>
        <p:txBody>
          <a:bodyPr>
            <a:normAutofit fontScale="90000"/>
          </a:bodyPr>
          <a:lstStyle/>
          <a:p>
            <a:pPr algn="ctr" rtl="1" eaLnBrk="1" hangingPunct="1">
              <a:defRPr/>
            </a:pPr>
            <a:r>
              <a:rPr lang="ar-SA" b="0" dirty="0" smtClean="0">
                <a:solidFill>
                  <a:srgbClr val="FFFF00"/>
                </a:solidFill>
                <a:latin typeface="Yagut" pitchFamily="10" charset="-78"/>
                <a:cs typeface="B Nazanin" panose="00000400000000000000" pitchFamily="2" charset="-78"/>
              </a:rPr>
              <a:t> اجراي مجموعه آموزشي رابطين بهداشت </a:t>
            </a:r>
            <a:endParaRPr lang="en-US" b="0" dirty="0" smtClean="0">
              <a:solidFill>
                <a:srgbClr val="FFFF00"/>
              </a:solidFill>
              <a:latin typeface="Yagut" pitchFamily="10" charset="-78"/>
              <a:cs typeface="B Nazanin" panose="00000400000000000000" pitchFamily="2" charset="-78"/>
            </a:endParaRPr>
          </a:p>
        </p:txBody>
      </p:sp>
      <p:sp>
        <p:nvSpPr>
          <p:cNvPr id="13316" name="Rectangle 3"/>
          <p:cNvSpPr>
            <a:spLocks noGrp="1" noChangeArrowheads="1"/>
          </p:cNvSpPr>
          <p:nvPr>
            <p:ph type="body" idx="1"/>
          </p:nvPr>
        </p:nvSpPr>
        <p:spPr>
          <a:xfrm>
            <a:off x="1059785" y="1350110"/>
            <a:ext cx="7329840" cy="3450490"/>
          </a:xfrm>
        </p:spPr>
        <p:txBody>
          <a:bodyPr/>
          <a:lstStyle/>
          <a:p>
            <a:pPr algn="r" rtl="0" eaLnBrk="1" hangingPunct="1">
              <a:buFontTx/>
              <a:buNone/>
            </a:pPr>
            <a:r>
              <a:rPr lang="ar-SA" altLang="en-US" sz="1800" b="1" dirty="0">
                <a:latin typeface="Yagut" panose="00000400000000000000" pitchFamily="2" charset="-78"/>
                <a:cs typeface="B Nazanin" panose="00000400000000000000" pitchFamily="2" charset="-78"/>
              </a:rPr>
              <a:t> كتاب مربيان : روش آموزش رابطين بهداشت</a:t>
            </a:r>
            <a:endParaRPr lang="en-US" altLang="en-US" sz="1800" b="1" dirty="0">
              <a:latin typeface="Yagut" panose="00000400000000000000" pitchFamily="2" charset="-78"/>
              <a:cs typeface="B Nazanin" panose="00000400000000000000" pitchFamily="2" charset="-78"/>
            </a:endParaRPr>
          </a:p>
          <a:p>
            <a:pPr algn="r" rtl="0" eaLnBrk="1" hangingPunct="1">
              <a:buFontTx/>
              <a:buNone/>
            </a:pPr>
            <a:r>
              <a:rPr lang="ar-SA" altLang="en-US" sz="1800" b="1" dirty="0">
                <a:latin typeface="Yagut" panose="00000400000000000000" pitchFamily="2" charset="-78"/>
                <a:cs typeface="B Nazanin" panose="00000400000000000000" pitchFamily="2" charset="-78"/>
              </a:rPr>
              <a:t> كتاب مقدماتي:  راهنماي فعاليت رابطين</a:t>
            </a:r>
            <a:endParaRPr lang="en-US" altLang="en-US" sz="1800" b="1" dirty="0">
              <a:latin typeface="Yagut" panose="00000400000000000000" pitchFamily="2" charset="-78"/>
              <a:cs typeface="B Nazanin" panose="00000400000000000000" pitchFamily="2" charset="-78"/>
            </a:endParaRPr>
          </a:p>
          <a:p>
            <a:pPr algn="r" rtl="0" eaLnBrk="1" hangingPunct="1">
              <a:buFontTx/>
              <a:buNone/>
            </a:pPr>
            <a:r>
              <a:rPr lang="ar-SA" altLang="en-US" sz="1800" b="1" dirty="0">
                <a:latin typeface="Yagut" panose="00000400000000000000" pitchFamily="2" charset="-78"/>
                <a:cs typeface="B Nazanin" panose="00000400000000000000" pitchFamily="2" charset="-78"/>
              </a:rPr>
              <a:t>كتاب اول: سلامت كودكان</a:t>
            </a:r>
          </a:p>
          <a:p>
            <a:pPr algn="r" rtl="0" eaLnBrk="1" hangingPunct="1">
              <a:buFontTx/>
              <a:buNone/>
            </a:pPr>
            <a:r>
              <a:rPr lang="ar-SA" altLang="en-US" sz="1800" b="1" dirty="0">
                <a:latin typeface="Yagut" panose="00000400000000000000" pitchFamily="2" charset="-78"/>
                <a:cs typeface="B Nazanin" panose="00000400000000000000" pitchFamily="2" charset="-78"/>
              </a:rPr>
              <a:t>كتاب دوم : سلامت باروري</a:t>
            </a:r>
          </a:p>
          <a:p>
            <a:pPr algn="r" rtl="0" eaLnBrk="1" hangingPunct="1">
              <a:buFontTx/>
              <a:buNone/>
            </a:pPr>
            <a:r>
              <a:rPr lang="ar-SA" altLang="en-US" sz="1800" b="1" dirty="0">
                <a:latin typeface="Yagut" panose="00000400000000000000" pitchFamily="2" charset="-78"/>
                <a:cs typeface="B Nazanin" panose="00000400000000000000" pitchFamily="2" charset="-78"/>
              </a:rPr>
              <a:t>كتاب سوم : سلامت خانواده</a:t>
            </a:r>
            <a:endParaRPr lang="en-US" altLang="en-US" sz="1800" b="1" dirty="0">
              <a:latin typeface="Yagut" panose="00000400000000000000" pitchFamily="2" charset="-78"/>
              <a:cs typeface="B Nazanin" panose="00000400000000000000" pitchFamily="2" charset="-78"/>
            </a:endParaRPr>
          </a:p>
          <a:p>
            <a:pPr algn="r" rtl="0" eaLnBrk="1" hangingPunct="1">
              <a:buFontTx/>
              <a:buNone/>
            </a:pPr>
            <a:r>
              <a:rPr lang="ar-SA" altLang="en-US" sz="1800" b="1" dirty="0">
                <a:latin typeface="Yagut" panose="00000400000000000000" pitchFamily="2" charset="-78"/>
                <a:cs typeface="B Nazanin" panose="00000400000000000000" pitchFamily="2" charset="-78"/>
              </a:rPr>
              <a:t>كتاب چهارم : سلامت جامعه</a:t>
            </a:r>
            <a:endParaRPr lang="en-US" altLang="en-US" sz="1800" b="1" dirty="0">
              <a:latin typeface="Yagut" panose="00000400000000000000" pitchFamily="2" charset="-78"/>
              <a:cs typeface="B Nazanin" panose="00000400000000000000" pitchFamily="2" charset="-78"/>
            </a:endParaRPr>
          </a:p>
          <a:p>
            <a:pPr algn="r" rtl="0" eaLnBrk="1" hangingPunct="1">
              <a:buFontTx/>
              <a:buNone/>
            </a:pPr>
            <a:r>
              <a:rPr lang="ar-SA" altLang="en-US" sz="1800" b="1" dirty="0" smtClean="0">
                <a:latin typeface="Yagut" panose="00000400000000000000" pitchFamily="2" charset="-78"/>
                <a:cs typeface="B Nazanin" panose="00000400000000000000" pitchFamily="2" charset="-78"/>
              </a:rPr>
              <a:t>كتاب </a:t>
            </a:r>
            <a:r>
              <a:rPr lang="ar-SA" altLang="en-US" sz="1800" b="1" dirty="0">
                <a:latin typeface="Yagut" panose="00000400000000000000" pitchFamily="2" charset="-78"/>
                <a:cs typeface="B Nazanin" panose="00000400000000000000" pitchFamily="2" charset="-78"/>
              </a:rPr>
              <a:t>پنجم : آشنايي با بيماري هاي شايع</a:t>
            </a:r>
            <a:endParaRPr lang="en-US" altLang="en-US" sz="1800" dirty="0">
              <a:cs typeface="B Nazanin" panose="00000400000000000000" pitchFamily="2" charset="-78"/>
            </a:endParaRPr>
          </a:p>
        </p:txBody>
      </p:sp>
    </p:spTree>
    <p:extLst>
      <p:ext uri="{BB962C8B-B14F-4D97-AF65-F5344CB8AC3E}">
        <p14:creationId xmlns:p14="http://schemas.microsoft.com/office/powerpoint/2010/main" val="18540070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bg>
      <p:bgPr>
        <a:solidFill>
          <a:srgbClr val="B7DBFF"/>
        </a:solidFill>
        <a:effectLst/>
      </p:bgPr>
    </p:bg>
    <p:spTree>
      <p:nvGrpSpPr>
        <p:cNvPr id="1" name=""/>
        <p:cNvGrpSpPr/>
        <p:nvPr/>
      </p:nvGrpSpPr>
      <p:grpSpPr>
        <a:xfrm>
          <a:off x="0" y="0"/>
          <a:ext cx="0" cy="0"/>
          <a:chOff x="0" y="0"/>
          <a:chExt cx="0" cy="0"/>
        </a:xfrm>
      </p:grpSpPr>
      <p:sp>
        <p:nvSpPr>
          <p:cNvPr id="56" name="Date Placeholder 3"/>
          <p:cNvSpPr>
            <a:spLocks noGrp="1"/>
          </p:cNvSpPr>
          <p:nvPr>
            <p:ph type="dt" sz="quarter" idx="10"/>
          </p:nvPr>
        </p:nvSpPr>
        <p:spPr/>
        <p:txBody>
          <a:bodyPr/>
          <a:lstStyle/>
          <a:p>
            <a:pPr>
              <a:defRPr/>
            </a:pPr>
            <a:fld id="{DAC36659-4D81-44E3-9292-D09F1C702642}" type="datetime12">
              <a:rPr lang="fa-IR"/>
              <a:pPr>
                <a:defRPr/>
              </a:pPr>
              <a:t>31/07/2023 09:37 ق،ظ</a:t>
            </a:fld>
            <a:endParaRPr lang="en-US"/>
          </a:p>
        </p:txBody>
      </p:sp>
      <p:sp>
        <p:nvSpPr>
          <p:cNvPr id="25602" name="Rectangle 2"/>
          <p:cNvSpPr>
            <a:spLocks noGrp="1" noChangeArrowheads="1"/>
          </p:cNvSpPr>
          <p:nvPr>
            <p:ph type="title"/>
          </p:nvPr>
        </p:nvSpPr>
        <p:spPr>
          <a:xfrm>
            <a:off x="754375" y="0"/>
            <a:ext cx="7940659" cy="514350"/>
          </a:xfrm>
        </p:spPr>
        <p:txBody>
          <a:bodyPr>
            <a:noAutofit/>
          </a:bodyPr>
          <a:lstStyle/>
          <a:p>
            <a:pPr eaLnBrk="1" hangingPunct="1">
              <a:defRPr/>
            </a:pPr>
            <a:r>
              <a:rPr lang="ar-SA" sz="2400" dirty="0">
                <a:solidFill>
                  <a:srgbClr val="FFFF00"/>
                </a:solidFill>
                <a:latin typeface="Yagut" pitchFamily="10" charset="-78"/>
                <a:cs typeface="B Nazanin" panose="00000400000000000000" pitchFamily="2" charset="-78"/>
              </a:rPr>
              <a:t>روش سازماندهي مطالب در بخش هاي مختلف مجموعة  آموزشي رابطين بهداشت </a:t>
            </a:r>
            <a:endParaRPr lang="en-US" sz="2400" dirty="0">
              <a:solidFill>
                <a:srgbClr val="FFFF00"/>
              </a:solidFill>
              <a:latin typeface="Yagut" pitchFamily="10" charset="-78"/>
              <a:cs typeface="B Nazanin" panose="00000400000000000000" pitchFamily="2" charset="-78"/>
            </a:endParaRPr>
          </a:p>
        </p:txBody>
      </p:sp>
      <p:grpSp>
        <p:nvGrpSpPr>
          <p:cNvPr id="2" name="Group 336"/>
          <p:cNvGrpSpPr>
            <a:grpSpLocks/>
          </p:cNvGrpSpPr>
          <p:nvPr/>
        </p:nvGrpSpPr>
        <p:grpSpPr bwMode="auto">
          <a:xfrm>
            <a:off x="4171950" y="4343400"/>
            <a:ext cx="857250" cy="628650"/>
            <a:chOff x="2544" y="3648"/>
            <a:chExt cx="720" cy="528"/>
          </a:xfrm>
        </p:grpSpPr>
        <p:sp>
          <p:nvSpPr>
            <p:cNvPr id="14391" name="AutoShape 324"/>
            <p:cNvSpPr>
              <a:spLocks noChangeArrowheads="1"/>
            </p:cNvSpPr>
            <p:nvPr/>
          </p:nvSpPr>
          <p:spPr bwMode="auto">
            <a:xfrm>
              <a:off x="2736" y="3648"/>
              <a:ext cx="288" cy="240"/>
            </a:xfrm>
            <a:prstGeom prst="downArrow">
              <a:avLst>
                <a:gd name="adj1" fmla="val 50000"/>
                <a:gd name="adj2" fmla="val 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sp>
          <p:nvSpPr>
            <p:cNvPr id="14392" name="AutoShape 7"/>
            <p:cNvSpPr>
              <a:spLocks noChangeArrowheads="1"/>
            </p:cNvSpPr>
            <p:nvPr/>
          </p:nvSpPr>
          <p:spPr bwMode="auto">
            <a:xfrm>
              <a:off x="2544" y="3888"/>
              <a:ext cx="720" cy="288"/>
            </a:xfrm>
            <a:prstGeom prst="flowChartAlternateProcess">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200">
                  <a:latin typeface="Yagut" panose="00000400000000000000" pitchFamily="2" charset="-78"/>
                </a:rPr>
                <a:t>خودآزمايي</a:t>
              </a:r>
              <a:endParaRPr lang="en-US" altLang="en-US" sz="1200">
                <a:latin typeface="Yagut" panose="00000400000000000000" pitchFamily="2" charset="-78"/>
              </a:endParaRPr>
            </a:p>
          </p:txBody>
        </p:sp>
      </p:grpSp>
      <p:graphicFrame>
        <p:nvGraphicFramePr>
          <p:cNvPr id="25933" name="Group 333"/>
          <p:cNvGraphicFramePr>
            <a:graphicFrameLocks noGrp="1"/>
          </p:cNvGraphicFramePr>
          <p:nvPr/>
        </p:nvGraphicFramePr>
        <p:xfrm>
          <a:off x="2286000" y="2000250"/>
          <a:ext cx="4572000" cy="1373267"/>
        </p:xfrm>
        <a:graphic>
          <a:graphicData uri="http://schemas.openxmlformats.org/drawingml/2006/table">
            <a:tbl>
              <a:tblPr rtl="1"/>
              <a:tblGrid>
                <a:gridCol w="114300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tblGrid>
              <a:tr h="23455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ar-SA" sz="1100" b="1" i="0" u="none" strike="noStrike" cap="none" normalizeH="0" baseline="0" smtClean="0">
                          <a:ln>
                            <a:noFill/>
                          </a:ln>
                          <a:solidFill>
                            <a:schemeClr val="tx1"/>
                          </a:solidFill>
                          <a:effectLst/>
                          <a:latin typeface="Yagut" pitchFamily="10" charset="-78"/>
                          <a:cs typeface="Yagut" pitchFamily="10" charset="-78"/>
                        </a:rPr>
                        <a:t>بحث عمومي</a:t>
                      </a:r>
                      <a:r>
                        <a:rPr kumimoji="0" lang="en-US" sz="1100" b="1" i="0" u="none" strike="noStrike" cap="none" normalizeH="0" baseline="0" smtClean="0">
                          <a:ln>
                            <a:noFill/>
                          </a:ln>
                          <a:solidFill>
                            <a:schemeClr val="tx1"/>
                          </a:solidFill>
                          <a:effectLst/>
                          <a:latin typeface="Yagut" pitchFamily="10" charset="-78"/>
                          <a:cs typeface="Yagut" pitchFamily="10" charset="-78"/>
                        </a:rPr>
                        <a:t> </a:t>
                      </a:r>
                      <a:endParaRPr kumimoji="0" lang="en-US" sz="11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SA" sz="1100" b="1" i="0" u="none" strike="noStrike" cap="none" normalizeH="0" baseline="0" smtClean="0">
                          <a:ln>
                            <a:noFill/>
                          </a:ln>
                          <a:solidFill>
                            <a:schemeClr val="tx1"/>
                          </a:solidFill>
                          <a:effectLst/>
                          <a:latin typeface="Yagut" pitchFamily="10" charset="-78"/>
                          <a:cs typeface="Yagut" pitchFamily="10" charset="-78"/>
                        </a:rPr>
                        <a:t>مشاهده</a:t>
                      </a:r>
                      <a:endParaRPr kumimoji="0" lang="en-US" sz="1100" b="1" i="0" u="none" strike="noStrike" cap="none" normalizeH="0" baseline="0" smtClean="0">
                        <a:ln>
                          <a:noFill/>
                        </a:ln>
                        <a:solidFill>
                          <a:schemeClr val="tx1"/>
                        </a:solidFill>
                        <a:effectLst/>
                        <a:latin typeface="Yagut" pitchFamily="10" charset="-78"/>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SA" sz="1100" b="1" i="0" u="none" strike="noStrike" cap="none" normalizeH="0" baseline="0" smtClean="0">
                          <a:ln>
                            <a:noFill/>
                          </a:ln>
                          <a:solidFill>
                            <a:schemeClr val="tx1"/>
                          </a:solidFill>
                          <a:effectLst/>
                          <a:latin typeface="Yagut" pitchFamily="10" charset="-78"/>
                          <a:cs typeface="Yagut" pitchFamily="10" charset="-78"/>
                        </a:rPr>
                        <a:t>بازديد</a:t>
                      </a:r>
                      <a:endParaRPr kumimoji="0" lang="en-US" sz="1100" b="1" i="0" u="none" strike="noStrike" cap="none" normalizeH="0" baseline="0" smtClean="0">
                        <a:ln>
                          <a:noFill/>
                        </a:ln>
                        <a:solidFill>
                          <a:schemeClr val="tx1"/>
                        </a:solidFill>
                        <a:effectLst/>
                        <a:latin typeface="Yagut" pitchFamily="10" charset="-78"/>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ar-SA" sz="1100" b="1" i="0" u="none" strike="noStrike" cap="none" normalizeH="0" baseline="0" smtClean="0">
                          <a:ln>
                            <a:noFill/>
                          </a:ln>
                          <a:solidFill>
                            <a:schemeClr val="tx1"/>
                          </a:solidFill>
                          <a:effectLst/>
                          <a:latin typeface="Yagut" pitchFamily="10" charset="-78"/>
                          <a:cs typeface="Yagut" pitchFamily="10" charset="-78"/>
                        </a:rPr>
                        <a:t>داستان ناتمام</a:t>
                      </a:r>
                      <a:endParaRPr kumimoji="0" lang="en-US" sz="11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2743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يك ماجراي واقعي</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متن آموزشي (درس ها و</a:t>
                      </a:r>
                      <a:endParaRPr kumimoji="0" lang="en-US" sz="1400" b="1" i="0" u="none" strike="noStrike" cap="none" normalizeH="0" baseline="0" smtClean="0">
                        <a:ln>
                          <a:noFill/>
                        </a:ln>
                        <a:solidFill>
                          <a:schemeClr val="tx1"/>
                        </a:solidFill>
                        <a:effectLst/>
                        <a:latin typeface="Yagut" pitchFamily="10" charset="-78"/>
                        <a:cs typeface="Yagut" pitchFamily="10" charset="-78"/>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 دانستيهاي بهداشتي</a:t>
                      </a:r>
                      <a:r>
                        <a:rPr kumimoji="0" lang="en-US" sz="1400" b="1" i="0" u="none" strike="noStrike" cap="none" normalizeH="0" baseline="0" smtClean="0">
                          <a:ln>
                            <a:noFill/>
                          </a:ln>
                          <a:solidFill>
                            <a:schemeClr val="tx1"/>
                          </a:solidFill>
                          <a:effectLst/>
                          <a:latin typeface="Yagut" pitchFamily="10" charset="-78"/>
                          <a:cs typeface="Yagut" pitchFamily="10" charset="-78"/>
                        </a:rPr>
                        <a:t>(</a:t>
                      </a:r>
                      <a:endParaRPr kumimoji="0" lang="en-US" sz="14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pPr rtl="1"/>
                      <a:endParaRPr lang="fa-IR"/>
                    </a:p>
                  </a:txBody>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چند مسئله</a:t>
                      </a:r>
                      <a:r>
                        <a:rPr kumimoji="0" lang="en-US" sz="1400" b="1" i="0" u="none" strike="noStrike" cap="none" normalizeH="0" baseline="0" smtClean="0">
                          <a:ln>
                            <a:noFill/>
                          </a:ln>
                          <a:solidFill>
                            <a:schemeClr val="tx1"/>
                          </a:solidFill>
                          <a:effectLst/>
                          <a:latin typeface="Yagut" pitchFamily="10" charset="-78"/>
                          <a:cs typeface="Yagut" pitchFamily="10" charset="-78"/>
                        </a:rPr>
                        <a:t> </a:t>
                      </a:r>
                      <a:endParaRPr kumimoji="0" lang="en-US" sz="14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43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ماجراي تصويري</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1"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vMerge="1">
                  <a:txBody>
                    <a:bodyPr/>
                    <a:lstStyle/>
                    <a:p>
                      <a:pPr rtl="1"/>
                      <a:endParaRPr lang="fa-IR"/>
                    </a:p>
                  </a:txBody>
                  <a:tcPr/>
                </a:tc>
                <a:tc hMerge="1" vMerge="1">
                  <a:txBody>
                    <a:bodyPr/>
                    <a:lstStyle/>
                    <a:p>
                      <a:pPr rtl="1"/>
                      <a:endParaRPr lang="fa-IR"/>
                    </a:p>
                  </a:txBody>
                  <a:tcPr/>
                </a:tc>
                <a:tc>
                  <a:txBody>
                    <a:bodyPr/>
                    <a:lstStyle/>
                    <a:p>
                      <a:pPr marL="0" marR="0" lvl="0" indent="0" algn="r" defTabSz="914400" rtl="0" eaLnBrk="1" fontAlgn="base" latinLnBrk="0" hangingPunct="1">
                        <a:lnSpc>
                          <a:spcPct val="9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ايفاي نقش</a:t>
                      </a:r>
                      <a:r>
                        <a:rPr kumimoji="0" lang="en-US" sz="1400" b="1" i="0" u="none" strike="noStrike" cap="none" normalizeH="0" baseline="0" smtClean="0">
                          <a:ln>
                            <a:noFill/>
                          </a:ln>
                          <a:solidFill>
                            <a:schemeClr val="tx1"/>
                          </a:solidFill>
                          <a:effectLst/>
                          <a:latin typeface="Yagut" pitchFamily="10" charset="-78"/>
                          <a:cs typeface="Yagut" pitchFamily="10" charset="-78"/>
                        </a:rPr>
                        <a:t> </a:t>
                      </a:r>
                      <a:endParaRPr kumimoji="0" lang="en-US" sz="14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2179">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كارگروهي</a:t>
                      </a:r>
                      <a:endParaRPr kumimoji="0" lang="en-US" sz="1400" b="1" i="0" u="none" strike="noStrike" cap="none" normalizeH="0" baseline="0" smtClean="0">
                        <a:ln>
                          <a:noFill/>
                        </a:ln>
                        <a:solidFill>
                          <a:schemeClr val="tx1"/>
                        </a:solidFill>
                        <a:effectLst/>
                        <a:latin typeface="Yagut" pitchFamily="10" charset="-78"/>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بررسي موردي</a:t>
                      </a:r>
                      <a:r>
                        <a:rPr kumimoji="0" lang="en-US" sz="1400" b="1" i="0" u="none" strike="noStrike" cap="none" normalizeH="0" baseline="0" smtClean="0">
                          <a:ln>
                            <a:noFill/>
                          </a:ln>
                          <a:solidFill>
                            <a:schemeClr val="tx1"/>
                          </a:solidFill>
                          <a:effectLst/>
                          <a:latin typeface="Yagut" pitchFamily="10" charset="-78"/>
                          <a:cs typeface="Yagut" pitchFamily="10" charset="-78"/>
                        </a:rPr>
                        <a:t> </a:t>
                      </a:r>
                      <a:endParaRPr kumimoji="0" lang="en-US" sz="18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0" marR="0" lvl="0" indent="-952500" algn="r" defTabSz="914400" rtl="0" eaLnBrk="1" fontAlgn="base" latinLnBrk="0" hangingPunct="1">
                        <a:lnSpc>
                          <a:spcPct val="9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يك مشورت</a:t>
                      </a:r>
                      <a:r>
                        <a:rPr kumimoji="0" lang="en-US" sz="1400" b="1" i="0" u="none" strike="noStrike" cap="none" normalizeH="0" baseline="0" smtClean="0">
                          <a:ln>
                            <a:noFill/>
                          </a:ln>
                          <a:solidFill>
                            <a:schemeClr val="tx1"/>
                          </a:solidFill>
                          <a:effectLst/>
                          <a:latin typeface="Yagut" pitchFamily="10" charset="-78"/>
                          <a:cs typeface="Yagut" pitchFamily="10" charset="-78"/>
                        </a:rPr>
                        <a:t> </a:t>
                      </a:r>
                      <a:endParaRPr kumimoji="0" lang="en-US" sz="11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90000"/>
                        </a:lnSpc>
                        <a:spcBef>
                          <a:spcPct val="20000"/>
                        </a:spcBef>
                        <a:spcAft>
                          <a:spcPct val="0"/>
                        </a:spcAft>
                        <a:buClrTx/>
                        <a:buSzTx/>
                        <a:buFontTx/>
                        <a:buNone/>
                        <a:tabLst/>
                      </a:pPr>
                      <a:r>
                        <a:rPr kumimoji="0" lang="ar-SA" sz="1400" b="1" i="0" u="none" strike="noStrike" cap="none" normalizeH="0" baseline="0" smtClean="0">
                          <a:ln>
                            <a:noFill/>
                          </a:ln>
                          <a:solidFill>
                            <a:schemeClr val="tx1"/>
                          </a:solidFill>
                          <a:effectLst/>
                          <a:latin typeface="Yagut" pitchFamily="10" charset="-78"/>
                          <a:cs typeface="Yagut" pitchFamily="10" charset="-78"/>
                        </a:rPr>
                        <a:t>كار عملي</a:t>
                      </a:r>
                      <a:r>
                        <a:rPr kumimoji="0" lang="en-US" sz="1400" b="1" i="0" u="none" strike="noStrike" cap="none" normalizeH="0" baseline="0" smtClean="0">
                          <a:ln>
                            <a:noFill/>
                          </a:ln>
                          <a:solidFill>
                            <a:schemeClr val="tx1"/>
                          </a:solidFill>
                          <a:effectLst/>
                          <a:latin typeface="Yagut" pitchFamily="10" charset="-78"/>
                          <a:cs typeface="Yagut" pitchFamily="10" charset="-78"/>
                        </a:rPr>
                        <a:t> </a:t>
                      </a:r>
                      <a:endParaRPr kumimoji="0" lang="en-US" sz="1800" b="0" i="0" u="none" strike="noStrike" cap="none" normalizeH="0" baseline="0" smtClean="0">
                        <a:ln>
                          <a:noFill/>
                        </a:ln>
                        <a:solidFill>
                          <a:schemeClr val="tx1"/>
                        </a:solidFill>
                        <a:effectLst/>
                        <a:latin typeface="IPT.Zar" pitchFamily="2" charset="2"/>
                        <a:cs typeface="Yagut" pitchFamily="10" charset="-78"/>
                      </a:endParaRPr>
                    </a:p>
                  </a:txBody>
                  <a:tcPr marL="68580" marR="68580" marT="34290" marB="3429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graphicFrame>
        <p:nvGraphicFramePr>
          <p:cNvPr id="25937" name="Group 337"/>
          <p:cNvGraphicFramePr>
            <a:graphicFrameLocks noGrp="1"/>
          </p:cNvGraphicFramePr>
          <p:nvPr/>
        </p:nvGraphicFramePr>
        <p:xfrm>
          <a:off x="2286000" y="3657600"/>
          <a:ext cx="4572000" cy="713400"/>
        </p:xfrm>
        <a:graphic>
          <a:graphicData uri="http://schemas.openxmlformats.org/drawingml/2006/table">
            <a:tbl>
              <a:tblPr rtl="1"/>
              <a:tblGrid>
                <a:gridCol w="12573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1257300">
                  <a:extLst>
                    <a:ext uri="{9D8B030D-6E8A-4147-A177-3AD203B41FA5}">
                      <a16:colId xmlns:a16="http://schemas.microsoft.com/office/drawing/2014/main" val="20002"/>
                    </a:ext>
                  </a:extLst>
                </a:gridCol>
              </a:tblGrid>
              <a:tr h="233363">
                <a:tc gridSpan="3">
                  <a:txBody>
                    <a:bodyPr/>
                    <a:lstStyle/>
                    <a:p>
                      <a:pPr marL="0" marR="0" lvl="0" indent="0" algn="ctr" defTabSz="914400" rtl="1" eaLnBrk="1" fontAlgn="base" latinLnBrk="0" hangingPunct="1">
                        <a:lnSpc>
                          <a:spcPct val="9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تمرين مهارت هاي ارتباطي</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1" i="0" u="none" strike="noStrike" cap="none" normalizeH="0" baseline="0" smtClean="0">
                        <a:ln>
                          <a:noFill/>
                        </a:ln>
                        <a:solidFill>
                          <a:schemeClr val="tx1"/>
                        </a:solidFill>
                        <a:effectLst/>
                        <a:latin typeface="IPT.Zar" pitchFamily="2" charset="2"/>
                        <a:cs typeface="Yagut" pitchFamily="10" charset="-78"/>
                      </a:endParaRPr>
                    </a:p>
                  </a:txBody>
                  <a:tcPr marL="68580" marR="68580" marT="34318" marB="343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0"/>
                  </a:ext>
                </a:extLst>
              </a:tr>
              <a:tr h="233363">
                <a:tc gridSpan="3">
                  <a:txBody>
                    <a:bodyPr/>
                    <a:lstStyle/>
                    <a:p>
                      <a:pPr marL="0" marR="0" lvl="0" indent="0" algn="ctr" defTabSz="914400" rtl="1" eaLnBrk="1" fontAlgn="base" latinLnBrk="0" hangingPunct="1">
                        <a:lnSpc>
                          <a:spcPct val="9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اولويت بندي نيازهاي آموزشي مردم</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1" i="0" u="none" strike="noStrike" cap="none" normalizeH="0" baseline="0" smtClean="0">
                        <a:ln>
                          <a:noFill/>
                        </a:ln>
                        <a:solidFill>
                          <a:schemeClr val="tx1"/>
                        </a:solidFill>
                        <a:effectLst/>
                        <a:latin typeface="IPT.Zar" pitchFamily="2" charset="2"/>
                        <a:cs typeface="Yagut" pitchFamily="10" charset="-78"/>
                      </a:endParaRPr>
                    </a:p>
                  </a:txBody>
                  <a:tcPr marL="68580" marR="68580" marT="34318" marB="3431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extLst>
                  <a:ext uri="{0D108BD9-81ED-4DB2-BD59-A6C34878D82A}">
                    <a16:rowId xmlns:a16="http://schemas.microsoft.com/office/drawing/2014/main" val="10001"/>
                  </a:ext>
                </a:extLst>
              </a:tr>
              <a:tr h="233363">
                <a:tc>
                  <a:txBody>
                    <a:bodyPr/>
                    <a:lstStyle/>
                    <a:p>
                      <a:pPr marL="0" marR="0" lvl="0" indent="0" algn="r" defTabSz="914400" rtl="0" eaLnBrk="1" fontAlgn="base" latinLnBrk="0" hangingPunct="1">
                        <a:lnSpc>
                          <a:spcPct val="9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تهيه مواد آموزشي</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1" i="0" u="none" strike="noStrike" cap="none" normalizeH="0" baseline="0" smtClean="0">
                        <a:ln>
                          <a:noFill/>
                        </a:ln>
                        <a:solidFill>
                          <a:schemeClr val="tx1"/>
                        </a:solidFill>
                        <a:effectLst/>
                        <a:latin typeface="IPT.Zar" pitchFamily="2" charset="2"/>
                        <a:cs typeface="Yagut" pitchFamily="10" charset="-78"/>
                      </a:endParaRPr>
                    </a:p>
                  </a:txBody>
                  <a:tcPr marL="68580" marR="68580" marT="34318" marB="343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سخنراني</a:t>
                      </a:r>
                      <a:endParaRPr kumimoji="0" lang="en-US" sz="1200" b="1" i="0" u="none" strike="noStrike" cap="none" normalizeH="0" baseline="0" smtClean="0">
                        <a:ln>
                          <a:noFill/>
                        </a:ln>
                        <a:solidFill>
                          <a:schemeClr val="tx1"/>
                        </a:solidFill>
                        <a:effectLst/>
                        <a:latin typeface="Yagut" pitchFamily="10" charset="-78"/>
                        <a:cs typeface="Yagut" pitchFamily="10" charset="-78"/>
                      </a:endParaRPr>
                    </a:p>
                  </a:txBody>
                  <a:tcPr marL="68580" marR="68580" marT="34318" marB="343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90000"/>
                        </a:lnSpc>
                        <a:spcBef>
                          <a:spcPct val="20000"/>
                        </a:spcBef>
                        <a:spcAft>
                          <a:spcPct val="0"/>
                        </a:spcAft>
                        <a:buClrTx/>
                        <a:buSzTx/>
                        <a:buFontTx/>
                        <a:buNone/>
                        <a:tabLst/>
                      </a:pPr>
                      <a:r>
                        <a:rPr kumimoji="0" lang="ar-SA" sz="1200" b="1" i="0" u="none" strike="noStrike" cap="none" normalizeH="0" baseline="0" smtClean="0">
                          <a:ln>
                            <a:noFill/>
                          </a:ln>
                          <a:solidFill>
                            <a:schemeClr val="tx1"/>
                          </a:solidFill>
                          <a:effectLst/>
                          <a:latin typeface="Yagut" pitchFamily="10" charset="-78"/>
                          <a:cs typeface="Yagut" pitchFamily="10" charset="-78"/>
                        </a:rPr>
                        <a:t>ايفاي نقش</a:t>
                      </a:r>
                      <a:r>
                        <a:rPr kumimoji="0" lang="en-US" sz="1200" b="1" i="0" u="none" strike="noStrike" cap="none" normalizeH="0" baseline="0" smtClean="0">
                          <a:ln>
                            <a:noFill/>
                          </a:ln>
                          <a:solidFill>
                            <a:schemeClr val="tx1"/>
                          </a:solidFill>
                          <a:effectLst/>
                          <a:latin typeface="Yagut" pitchFamily="10" charset="-78"/>
                          <a:cs typeface="Yagut" pitchFamily="10" charset="-78"/>
                        </a:rPr>
                        <a:t> </a:t>
                      </a:r>
                      <a:endParaRPr kumimoji="0" lang="en-US" sz="1200" b="1" i="0" u="none" strike="noStrike" cap="none" normalizeH="0" baseline="0" smtClean="0">
                        <a:ln>
                          <a:noFill/>
                        </a:ln>
                        <a:solidFill>
                          <a:schemeClr val="tx1"/>
                        </a:solidFill>
                        <a:effectLst/>
                        <a:latin typeface="IPT.Zar" pitchFamily="2" charset="2"/>
                        <a:cs typeface="Yagut" pitchFamily="10" charset="-78"/>
                      </a:endParaRPr>
                    </a:p>
                  </a:txBody>
                  <a:tcPr marL="68580" marR="68580" marT="34318" marB="343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3" name="Group 334"/>
          <p:cNvGrpSpPr>
            <a:grpSpLocks/>
          </p:cNvGrpSpPr>
          <p:nvPr/>
        </p:nvGrpSpPr>
        <p:grpSpPr bwMode="auto">
          <a:xfrm>
            <a:off x="3886200" y="400050"/>
            <a:ext cx="1371600" cy="1600200"/>
            <a:chOff x="2304" y="336"/>
            <a:chExt cx="1152" cy="1344"/>
          </a:xfrm>
        </p:grpSpPr>
        <p:sp>
          <p:nvSpPr>
            <p:cNvPr id="14383" name="AutoShape 8"/>
            <p:cNvSpPr>
              <a:spLocks noChangeArrowheads="1"/>
            </p:cNvSpPr>
            <p:nvPr/>
          </p:nvSpPr>
          <p:spPr bwMode="auto">
            <a:xfrm>
              <a:off x="2496" y="960"/>
              <a:ext cx="720" cy="240"/>
            </a:xfrm>
            <a:prstGeom prst="flowChartAlternateProcess">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050">
                  <a:latin typeface="Yagut" panose="00000400000000000000" pitchFamily="2" charset="-78"/>
                </a:rPr>
                <a:t>كاربردها</a:t>
              </a:r>
              <a:endParaRPr lang="en-US" altLang="en-US" sz="1050">
                <a:latin typeface="Yagut" panose="00000400000000000000" pitchFamily="2" charset="-78"/>
              </a:endParaRPr>
            </a:p>
          </p:txBody>
        </p:sp>
        <p:sp>
          <p:nvSpPr>
            <p:cNvPr id="14384" name="AutoShape 6"/>
            <p:cNvSpPr>
              <a:spLocks noChangeArrowheads="1"/>
            </p:cNvSpPr>
            <p:nvPr/>
          </p:nvSpPr>
          <p:spPr bwMode="auto">
            <a:xfrm>
              <a:off x="2544" y="672"/>
              <a:ext cx="624" cy="192"/>
            </a:xfrm>
            <a:prstGeom prst="flowChartAlternateProcess">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tIns="62100" anchor="ctr" anchorCtr="1"/>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050">
                  <a:latin typeface="Yagut" panose="00000400000000000000" pitchFamily="2" charset="-78"/>
                </a:rPr>
                <a:t>اهداف</a:t>
              </a:r>
              <a:endParaRPr lang="en-US" altLang="en-US" sz="1050">
                <a:latin typeface="Yagut" panose="00000400000000000000" pitchFamily="2" charset="-78"/>
              </a:endParaRPr>
            </a:p>
          </p:txBody>
        </p:sp>
        <p:sp>
          <p:nvSpPr>
            <p:cNvPr id="14385" name="AutoShape 10"/>
            <p:cNvSpPr>
              <a:spLocks noChangeArrowheads="1"/>
            </p:cNvSpPr>
            <p:nvPr/>
          </p:nvSpPr>
          <p:spPr bwMode="auto">
            <a:xfrm>
              <a:off x="2304" y="1296"/>
              <a:ext cx="1152" cy="192"/>
            </a:xfrm>
            <a:prstGeom prst="flowChartAlternateProcess">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tIns="135000" bIns="0" anchor="ctr" anchorCtr="1"/>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rtl="0" eaLnBrk="1" hangingPunct="1">
                <a:buFontTx/>
                <a:buNone/>
              </a:pPr>
              <a:r>
                <a:rPr lang="ar-SA" altLang="en-US" sz="1050">
                  <a:latin typeface="Yagut" panose="00000400000000000000" pitchFamily="2" charset="-78"/>
                </a:rPr>
                <a:t>اطلاعات مورد نياز از محله</a:t>
              </a:r>
              <a:r>
                <a:rPr lang="en-US" altLang="en-US" sz="1050">
                  <a:latin typeface="Yagut" panose="00000400000000000000" pitchFamily="2" charset="-78"/>
                </a:rPr>
                <a:t> </a:t>
              </a:r>
            </a:p>
            <a:p>
              <a:pPr algn="ctr" eaLnBrk="1" hangingPunct="1">
                <a:spcBef>
                  <a:spcPct val="0"/>
                </a:spcBef>
                <a:buFontTx/>
                <a:buNone/>
              </a:pPr>
              <a:endParaRPr lang="en-US" altLang="en-US" sz="1050">
                <a:solidFill>
                  <a:schemeClr val="tx2"/>
                </a:solidFill>
                <a:latin typeface="Yagut" panose="00000400000000000000" pitchFamily="2" charset="-78"/>
              </a:endParaRPr>
            </a:p>
          </p:txBody>
        </p:sp>
        <p:sp>
          <p:nvSpPr>
            <p:cNvPr id="14386" name="AutoShape 318"/>
            <p:cNvSpPr>
              <a:spLocks noChangeArrowheads="1"/>
            </p:cNvSpPr>
            <p:nvPr/>
          </p:nvSpPr>
          <p:spPr bwMode="auto">
            <a:xfrm>
              <a:off x="2784" y="576"/>
              <a:ext cx="192" cy="96"/>
            </a:xfrm>
            <a:prstGeom prst="downArrow">
              <a:avLst>
                <a:gd name="adj1" fmla="val 50000"/>
                <a:gd name="adj2" fmla="val 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sp>
          <p:nvSpPr>
            <p:cNvPr id="14387" name="AutoShape 321"/>
            <p:cNvSpPr>
              <a:spLocks noChangeArrowheads="1"/>
            </p:cNvSpPr>
            <p:nvPr/>
          </p:nvSpPr>
          <p:spPr bwMode="auto">
            <a:xfrm>
              <a:off x="2640" y="336"/>
              <a:ext cx="432" cy="257"/>
            </a:xfrm>
            <a:prstGeom prst="flowChartAlternateProcess">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r>
                <a:rPr lang="ar-SA" altLang="en-US" sz="1200">
                  <a:latin typeface="Yagut" panose="00000400000000000000" pitchFamily="2" charset="-78"/>
                </a:rPr>
                <a:t>مقدمه</a:t>
              </a:r>
              <a:endParaRPr lang="en-US" altLang="en-US" sz="1200">
                <a:latin typeface="Yagut" panose="00000400000000000000" pitchFamily="2" charset="-78"/>
              </a:endParaRPr>
            </a:p>
          </p:txBody>
        </p:sp>
        <p:sp>
          <p:nvSpPr>
            <p:cNvPr id="14388" name="AutoShape 322"/>
            <p:cNvSpPr>
              <a:spLocks noChangeArrowheads="1"/>
            </p:cNvSpPr>
            <p:nvPr/>
          </p:nvSpPr>
          <p:spPr bwMode="auto">
            <a:xfrm>
              <a:off x="2784" y="864"/>
              <a:ext cx="192" cy="96"/>
            </a:xfrm>
            <a:prstGeom prst="downArrow">
              <a:avLst>
                <a:gd name="adj1" fmla="val 50000"/>
                <a:gd name="adj2" fmla="val 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sp>
          <p:nvSpPr>
            <p:cNvPr id="14389" name="AutoShape 323"/>
            <p:cNvSpPr>
              <a:spLocks noChangeArrowheads="1"/>
            </p:cNvSpPr>
            <p:nvPr/>
          </p:nvSpPr>
          <p:spPr bwMode="auto">
            <a:xfrm>
              <a:off x="2784" y="1200"/>
              <a:ext cx="192" cy="96"/>
            </a:xfrm>
            <a:prstGeom prst="downArrow">
              <a:avLst>
                <a:gd name="adj1" fmla="val 50000"/>
                <a:gd name="adj2" fmla="val 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sp>
          <p:nvSpPr>
            <p:cNvPr id="14390" name="AutoShape 327"/>
            <p:cNvSpPr>
              <a:spLocks noChangeArrowheads="1"/>
            </p:cNvSpPr>
            <p:nvPr/>
          </p:nvSpPr>
          <p:spPr bwMode="auto">
            <a:xfrm>
              <a:off x="2784" y="1488"/>
              <a:ext cx="192" cy="192"/>
            </a:xfrm>
            <a:prstGeom prst="downArrow">
              <a:avLst>
                <a:gd name="adj1" fmla="val 50000"/>
                <a:gd name="adj2" fmla="val 25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grpSp>
      <p:sp>
        <p:nvSpPr>
          <p:cNvPr id="25928" name="AutoShape 328"/>
          <p:cNvSpPr>
            <a:spLocks noChangeArrowheads="1"/>
          </p:cNvSpPr>
          <p:nvPr/>
        </p:nvSpPr>
        <p:spPr bwMode="auto">
          <a:xfrm>
            <a:off x="4400550" y="3371850"/>
            <a:ext cx="342900" cy="285750"/>
          </a:xfrm>
          <a:prstGeom prst="downArrow">
            <a:avLst>
              <a:gd name="adj1" fmla="val 50000"/>
              <a:gd name="adj2" fmla="val 25000"/>
            </a:avLst>
          </a:prstGeom>
          <a:solidFill>
            <a:schemeClr val="bg1"/>
          </a:solidFill>
          <a:ln w="12700">
            <a:solidFill>
              <a:schemeClr val="tx1"/>
            </a:solidFill>
            <a:miter lim="800000"/>
            <a:headEnd/>
            <a:tailEnd/>
          </a:ln>
        </p:spPr>
        <p:txBody>
          <a:bodyPr wrap="none" anchor="ctr"/>
          <a:lstStyle>
            <a:lvl1pPr algn="r" rtl="1">
              <a:spcBef>
                <a:spcPct val="20000"/>
              </a:spcBef>
              <a:buChar char="•"/>
              <a:defRPr sz="2800">
                <a:solidFill>
                  <a:schemeClr val="tx1"/>
                </a:solidFill>
                <a:latin typeface="IPT.Zar" pitchFamily="2" charset="2"/>
                <a:cs typeface="Yagut" panose="00000400000000000000" pitchFamily="2" charset="-78"/>
              </a:defRPr>
            </a:lvl1pPr>
            <a:lvl2pPr marL="742950" indent="-285750" algn="r" rtl="1">
              <a:spcBef>
                <a:spcPct val="20000"/>
              </a:spcBef>
              <a:buChar char="–"/>
              <a:defRPr sz="2000">
                <a:solidFill>
                  <a:schemeClr val="tx1"/>
                </a:solidFill>
                <a:latin typeface="IPT.Zar" pitchFamily="2" charset="2"/>
                <a:cs typeface="Yagut" panose="00000400000000000000" pitchFamily="2" charset="-78"/>
              </a:defRPr>
            </a:lvl2pPr>
            <a:lvl3pPr marL="1143000" indent="-228600" algn="r" rtl="1">
              <a:spcBef>
                <a:spcPct val="20000"/>
              </a:spcBef>
              <a:buChar char="•"/>
              <a:defRPr sz="2000">
                <a:solidFill>
                  <a:schemeClr val="tx1"/>
                </a:solidFill>
                <a:latin typeface="IPT.Zar" pitchFamily="2" charset="2"/>
                <a:cs typeface="Yagut" panose="00000400000000000000" pitchFamily="2" charset="-78"/>
              </a:defRPr>
            </a:lvl3pPr>
            <a:lvl4pPr marL="1600200" indent="-228600" algn="r" rtl="1">
              <a:spcBef>
                <a:spcPct val="20000"/>
              </a:spcBef>
              <a:buChar char="–"/>
              <a:defRPr sz="2000">
                <a:solidFill>
                  <a:schemeClr val="tx1"/>
                </a:solidFill>
                <a:latin typeface="IPT.Zar" pitchFamily="2" charset="2"/>
                <a:cs typeface="Yagut" panose="00000400000000000000" pitchFamily="2" charset="-78"/>
              </a:defRPr>
            </a:lvl4pPr>
            <a:lvl5pPr marL="2057400" indent="-228600" algn="r" rtl="1">
              <a:spcBef>
                <a:spcPct val="20000"/>
              </a:spcBef>
              <a:buChar char="»"/>
              <a:defRPr sz="2000">
                <a:solidFill>
                  <a:schemeClr val="tx1"/>
                </a:solidFill>
                <a:latin typeface="IPT.Zar" pitchFamily="2" charset="2"/>
                <a:cs typeface="Yagut" panose="00000400000000000000" pitchFamily="2" charset="-78"/>
              </a:defRPr>
            </a:lvl5pPr>
            <a:lvl6pPr marL="25146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6pPr>
            <a:lvl7pPr marL="29718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7pPr>
            <a:lvl8pPr marL="34290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8pPr>
            <a:lvl9pPr marL="3886200" indent="-228600" algn="r" rtl="1" eaLnBrk="0" fontAlgn="base" hangingPunct="0">
              <a:spcBef>
                <a:spcPct val="20000"/>
              </a:spcBef>
              <a:spcAft>
                <a:spcPct val="0"/>
              </a:spcAft>
              <a:buChar char="»"/>
              <a:defRPr sz="2000">
                <a:solidFill>
                  <a:schemeClr val="tx1"/>
                </a:solidFill>
                <a:latin typeface="IPT.Zar" pitchFamily="2" charset="2"/>
                <a:cs typeface="Yagut" panose="00000400000000000000" pitchFamily="2" charset="-78"/>
              </a:defRPr>
            </a:lvl9pPr>
          </a:lstStyle>
          <a:p>
            <a:pPr algn="ctr" eaLnBrk="1" hangingPunct="1">
              <a:spcBef>
                <a:spcPct val="0"/>
              </a:spcBef>
              <a:buFontTx/>
              <a:buNone/>
            </a:pPr>
            <a:endParaRPr lang="fa-IR" altLang="en-US" sz="1050">
              <a:latin typeface="Yagut" panose="00000400000000000000" pitchFamily="2" charset="-78"/>
            </a:endParaRPr>
          </a:p>
        </p:txBody>
      </p:sp>
    </p:spTree>
    <p:extLst>
      <p:ext uri="{BB962C8B-B14F-4D97-AF65-F5344CB8AC3E}">
        <p14:creationId xmlns:p14="http://schemas.microsoft.com/office/powerpoint/2010/main" val="12649352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slide(fromBottom)">
                                      <p:cBhvr>
                                        <p:cTn id="7" dur="500"/>
                                        <p:tgtEl>
                                          <p:spTgt spid="256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933"/>
                                        </p:tgtEl>
                                        <p:attrNameLst>
                                          <p:attrName>style.visibility</p:attrName>
                                        </p:attrNameLst>
                                      </p:cBhvr>
                                      <p:to>
                                        <p:strVal val="visible"/>
                                      </p:to>
                                    </p:set>
                                    <p:animEffect transition="in" filter="blinds(horizontal)">
                                      <p:cBhvr>
                                        <p:cTn id="17" dur="500"/>
                                        <p:tgtEl>
                                          <p:spTgt spid="259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5928"/>
                                        </p:tgtEl>
                                        <p:attrNameLst>
                                          <p:attrName>style.visibility</p:attrName>
                                        </p:attrNameLst>
                                      </p:cBhvr>
                                      <p:to>
                                        <p:strVal val="visible"/>
                                      </p:to>
                                    </p:set>
                                    <p:animEffect transition="in" filter="wipe(up)">
                                      <p:cBhvr>
                                        <p:cTn id="22" dur="500"/>
                                        <p:tgtEl>
                                          <p:spTgt spid="25928"/>
                                        </p:tgtEl>
                                      </p:cBhvr>
                                    </p:animEffect>
                                  </p:childTnLst>
                                </p:cTn>
                              </p:par>
                            </p:childTnLst>
                          </p:cTn>
                        </p:par>
                        <p:par>
                          <p:cTn id="23" fill="hold" nodeType="afterGroup">
                            <p:stCondLst>
                              <p:cond delay="500"/>
                            </p:stCondLst>
                            <p:childTnLst>
                              <p:par>
                                <p:cTn id="24" presetID="17" presetClass="entr" presetSubtype="10" fill="hold" nodeType="afterEffect">
                                  <p:stCondLst>
                                    <p:cond delay="0"/>
                                  </p:stCondLst>
                                  <p:childTnLst>
                                    <p:set>
                                      <p:cBhvr>
                                        <p:cTn id="25" dur="1" fill="hold">
                                          <p:stCondLst>
                                            <p:cond delay="0"/>
                                          </p:stCondLst>
                                        </p:cTn>
                                        <p:tgtEl>
                                          <p:spTgt spid="25937"/>
                                        </p:tgtEl>
                                        <p:attrNameLst>
                                          <p:attrName>style.visibility</p:attrName>
                                        </p:attrNameLst>
                                      </p:cBhvr>
                                      <p:to>
                                        <p:strVal val="visible"/>
                                      </p:to>
                                    </p:set>
                                    <p:anim calcmode="lin" valueType="num">
                                      <p:cBhvr>
                                        <p:cTn id="26" dur="500" fill="hold"/>
                                        <p:tgtEl>
                                          <p:spTgt spid="25937"/>
                                        </p:tgtEl>
                                        <p:attrNameLst>
                                          <p:attrName>ppt_w</p:attrName>
                                        </p:attrNameLst>
                                      </p:cBhvr>
                                      <p:tavLst>
                                        <p:tav tm="0">
                                          <p:val>
                                            <p:fltVal val="0"/>
                                          </p:val>
                                        </p:tav>
                                        <p:tav tm="100000">
                                          <p:val>
                                            <p:strVal val="#ppt_w"/>
                                          </p:val>
                                        </p:tav>
                                      </p:tavLst>
                                    </p:anim>
                                    <p:anim calcmode="lin" valueType="num">
                                      <p:cBhvr>
                                        <p:cTn id="27" dur="500" fill="hold"/>
                                        <p:tgtEl>
                                          <p:spTgt spid="25937"/>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928"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p:txBody>
          <a:bodyPr/>
          <a:lstStyle/>
          <a:p>
            <a:pPr>
              <a:defRPr/>
            </a:pPr>
            <a:fld id="{BABE3D21-8511-47AF-B61B-6A8BBA713698}" type="datetime12">
              <a:rPr lang="fa-IR"/>
              <a:pPr>
                <a:defRPr/>
              </a:pPr>
              <a:t>31/07/2023 09:37 ق،ظ</a:t>
            </a:fld>
            <a:endParaRPr lang="en-US"/>
          </a:p>
        </p:txBody>
      </p:sp>
      <p:sp>
        <p:nvSpPr>
          <p:cNvPr id="3075" name="Rectangle 3"/>
          <p:cNvSpPr>
            <a:spLocks noGrp="1" noChangeArrowheads="1"/>
          </p:cNvSpPr>
          <p:nvPr>
            <p:ph type="subTitle" idx="1"/>
          </p:nvPr>
        </p:nvSpPr>
        <p:spPr/>
        <p:txBody>
          <a:bodyPr>
            <a:noAutofit/>
          </a:bodyPr>
          <a:lstStyle/>
          <a:p>
            <a:pPr algn="ctr" eaLnBrk="1" hangingPunct="1">
              <a:defRPr/>
            </a:pPr>
            <a:r>
              <a:rPr lang="fa-IR" sz="4800" b="1" dirty="0" smtClean="0">
                <a:solidFill>
                  <a:srgbClr val="FFFF00"/>
                </a:solidFill>
                <a:latin typeface="AGA Arabesque" pitchFamily="10" charset="2"/>
                <a:cs typeface="B Titr" panose="00000700000000000000" pitchFamily="2" charset="-78"/>
              </a:rPr>
              <a:t>نیازسنجی سلامت جامعه</a:t>
            </a:r>
            <a:endParaRPr lang="en-US" sz="4800" b="1" dirty="0">
              <a:solidFill>
                <a:srgbClr val="FFFF00"/>
              </a:solidFill>
              <a:latin typeface="AGA Arabesque" pitchFamily="10" charset="2"/>
              <a:cs typeface="B Titr" panose="00000700000000000000" pitchFamily="2" charset="-78"/>
            </a:endParaRPr>
          </a:p>
        </p:txBody>
      </p:sp>
    </p:spTree>
    <p:extLst>
      <p:ext uri="{BB962C8B-B14F-4D97-AF65-F5344CB8AC3E}">
        <p14:creationId xmlns:p14="http://schemas.microsoft.com/office/powerpoint/2010/main" val="13760984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dissolve">
                                      <p:cBhvr>
                                        <p:cTn id="7" dur="500"/>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advAuto="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021" y="30706"/>
            <a:ext cx="8260308" cy="4790366"/>
          </a:xfrm>
        </p:spPr>
        <p:txBody>
          <a:bodyPr>
            <a:noAutofit/>
          </a:bodyPr>
          <a:lstStyle/>
          <a:p>
            <a:pPr marL="0" indent="0" algn="r" defTabSz="685800" rtl="1" fontAlgn="base">
              <a:lnSpc>
                <a:spcPct val="200000"/>
              </a:lnSpc>
              <a:spcBef>
                <a:spcPts val="0"/>
              </a:spcBef>
              <a:buNone/>
            </a:pPr>
            <a:r>
              <a:rPr lang="fa-IR" sz="4050" dirty="0">
                <a:solidFill>
                  <a:srgbClr val="FFFF99"/>
                </a:solidFill>
                <a:latin typeface="Calibri" panose="020F0502020204030204" pitchFamily="34" charset="0"/>
                <a:ea typeface="Calibri" panose="020F0502020204030204" pitchFamily="34" charset="0"/>
                <a:cs typeface="B Titr" panose="00000700000000000000" pitchFamily="2" charset="-78"/>
              </a:rPr>
              <a:t>گروه هدف برنامه نیازسنجی سلامت جامعه:</a:t>
            </a:r>
          </a:p>
          <a:p>
            <a:pPr marL="338138" indent="-338138" algn="r" rtl="1" fontAlgn="base">
              <a:lnSpc>
                <a:spcPct val="200000"/>
              </a:lnSpc>
              <a:spcBef>
                <a:spcPts val="0"/>
              </a:spcBef>
              <a:buClr>
                <a:srgbClr val="FF0000"/>
              </a:buClr>
              <a:tabLst>
                <a:tab pos="542925" algn="l"/>
                <a:tab pos="675085" algn="l"/>
              </a:tabLst>
            </a:pPr>
            <a:r>
              <a:rPr lang="fa-IR" sz="3600" b="1" dirty="0">
                <a:solidFill>
                  <a:srgbClr val="FFFFFF"/>
                </a:solidFill>
                <a:latin typeface="Times New Roman" panose="02020603050405020304" pitchFamily="18" charset="0"/>
                <a:ea typeface="Times New Roman" panose="02020603050405020304" pitchFamily="18" charset="0"/>
                <a:cs typeface="B Titr" panose="00000700000000000000" pitchFamily="2" charset="-78"/>
              </a:rPr>
              <a:t>تیم سلامت </a:t>
            </a:r>
          </a:p>
          <a:p>
            <a:pPr marL="338138" indent="-338138" algn="r" rtl="1" fontAlgn="base">
              <a:lnSpc>
                <a:spcPct val="200000"/>
              </a:lnSpc>
              <a:spcBef>
                <a:spcPts val="0"/>
              </a:spcBef>
              <a:buClr>
                <a:srgbClr val="FF0000"/>
              </a:buClr>
              <a:tabLst>
                <a:tab pos="542925" algn="l"/>
                <a:tab pos="675085" algn="l"/>
              </a:tabLst>
            </a:pPr>
            <a:r>
              <a:rPr lang="fa-IR" sz="3600" b="1" dirty="0">
                <a:solidFill>
                  <a:srgbClr val="FFFFFF"/>
                </a:solidFill>
                <a:latin typeface="Times New Roman" panose="02020603050405020304" pitchFamily="18" charset="0"/>
                <a:ea typeface="Times New Roman" panose="02020603050405020304" pitchFamily="18" charset="0"/>
                <a:cs typeface="B Titr" panose="00000700000000000000" pitchFamily="2" charset="-78"/>
              </a:rPr>
              <a:t>مسئولین و معتمدین </a:t>
            </a:r>
          </a:p>
          <a:p>
            <a:pPr marL="338138" indent="-338138" algn="r" rtl="1" fontAlgn="base">
              <a:lnSpc>
                <a:spcPct val="200000"/>
              </a:lnSpc>
              <a:spcBef>
                <a:spcPts val="0"/>
              </a:spcBef>
              <a:buClr>
                <a:srgbClr val="FF0000"/>
              </a:buClr>
              <a:tabLst>
                <a:tab pos="542925" algn="l"/>
                <a:tab pos="675085" algn="l"/>
              </a:tabLst>
            </a:pPr>
            <a:r>
              <a:rPr lang="fa-IR" sz="3600" b="1" dirty="0">
                <a:solidFill>
                  <a:srgbClr val="FFFFFF"/>
                </a:solidFill>
                <a:latin typeface="Times New Roman" panose="02020603050405020304" pitchFamily="18" charset="0"/>
                <a:ea typeface="Times New Roman" panose="02020603050405020304" pitchFamily="18" charset="0"/>
                <a:cs typeface="B Titr" panose="00000700000000000000" pitchFamily="2" charset="-78"/>
              </a:rPr>
              <a:t>سرخوشه ها</a:t>
            </a:r>
            <a:endParaRPr lang="en-US" sz="3600" b="1" dirty="0">
              <a:solidFill>
                <a:srgbClr val="FFFFFF"/>
              </a:solidFill>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925135955"/>
      </p:ext>
    </p:extLst>
  </p:cSld>
  <p:clrMapOvr>
    <a:masterClrMapping/>
  </p:clrMapOvr>
  <p:transition spd="med">
    <p:pul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5533" y="104917"/>
            <a:ext cx="7797662" cy="863974"/>
          </a:xfrm>
        </p:spPr>
        <p:txBody>
          <a:bodyPr>
            <a:normAutofit/>
          </a:bodyPr>
          <a:lstStyle/>
          <a:p>
            <a:pPr algn="ctr"/>
            <a:r>
              <a:rPr lang="fa-IR" dirty="0">
                <a:solidFill>
                  <a:srgbClr val="FFFFCC"/>
                </a:solidFill>
                <a:cs typeface="B Titr" panose="00000700000000000000" pitchFamily="2" charset="-78"/>
              </a:rPr>
              <a:t>نتایج حاصل از برنامه نیازسنجی سلامت جامعه:</a:t>
            </a:r>
          </a:p>
        </p:txBody>
      </p:sp>
      <p:sp>
        <p:nvSpPr>
          <p:cNvPr id="3" name="Content Placeholder 2"/>
          <p:cNvSpPr>
            <a:spLocks noGrp="1"/>
          </p:cNvSpPr>
          <p:nvPr>
            <p:ph idx="1"/>
          </p:nvPr>
        </p:nvSpPr>
        <p:spPr>
          <a:xfrm>
            <a:off x="407140" y="1197405"/>
            <a:ext cx="8114447" cy="3173105"/>
          </a:xfrm>
        </p:spPr>
        <p:txBody>
          <a:bodyPr>
            <a:noAutofit/>
          </a:bodyPr>
          <a:lstStyle/>
          <a:p>
            <a:pPr marL="398860" indent="-398860" algn="r" rtl="1">
              <a:buClr>
                <a:srgbClr val="FF0000"/>
              </a:buClr>
            </a:pPr>
            <a:r>
              <a:rPr lang="fa-IR" sz="2700" dirty="0">
                <a:cs typeface="B Nazanin" panose="00000400000000000000" pitchFamily="2" charset="-78"/>
              </a:rPr>
              <a:t>اولویت اول و دوم در سطح خانه بهداشت</a:t>
            </a:r>
          </a:p>
          <a:p>
            <a:pPr marL="398860" indent="-398860" algn="r" rtl="1">
              <a:buClr>
                <a:srgbClr val="FF0000"/>
              </a:buClr>
            </a:pPr>
            <a:r>
              <a:rPr lang="fa-IR" sz="2700" dirty="0">
                <a:cs typeface="B Nazanin" panose="00000400000000000000" pitchFamily="2" charset="-78"/>
              </a:rPr>
              <a:t>اولویت اول در سطح مرکز خدمات جامع سلامت</a:t>
            </a:r>
          </a:p>
          <a:p>
            <a:pPr marL="398860" indent="-398860" algn="r" rtl="1">
              <a:buClr>
                <a:srgbClr val="FF0000"/>
              </a:buClr>
            </a:pPr>
            <a:r>
              <a:rPr lang="fa-IR" sz="2700" dirty="0">
                <a:cs typeface="B Nazanin" panose="00000400000000000000" pitchFamily="2" charset="-78"/>
              </a:rPr>
              <a:t>اولویت اول و دوم مناطق روستایی در سطح شهرستان</a:t>
            </a:r>
          </a:p>
          <a:p>
            <a:pPr marL="398860" indent="-398860" algn="r" rtl="1">
              <a:buClr>
                <a:srgbClr val="FF0000"/>
              </a:buClr>
            </a:pPr>
            <a:r>
              <a:rPr lang="fa-IR" sz="2700" dirty="0">
                <a:cs typeface="B Nazanin" panose="00000400000000000000" pitchFamily="2" charset="-78"/>
              </a:rPr>
              <a:t> اولویت اول مناطق شهری در سطح شهرستان</a:t>
            </a:r>
          </a:p>
          <a:p>
            <a:pPr marL="398860" indent="-398860" algn="r" rtl="1">
              <a:buClr>
                <a:srgbClr val="FF0000"/>
              </a:buClr>
            </a:pPr>
            <a:r>
              <a:rPr lang="fa-IR" sz="2700" dirty="0">
                <a:cs typeface="B Nazanin" panose="00000400000000000000" pitchFamily="2" charset="-78"/>
              </a:rPr>
              <a:t>اولویت اول سلامت در سطح شهرستان (بالای 30%)</a:t>
            </a:r>
          </a:p>
          <a:p>
            <a:pPr marL="398860" indent="-398860" algn="r" rtl="1">
              <a:buClr>
                <a:srgbClr val="FF0000"/>
              </a:buClr>
            </a:pPr>
            <a:r>
              <a:rPr lang="fa-IR" sz="2700" dirty="0">
                <a:cs typeface="B Nazanin" panose="00000400000000000000" pitchFamily="2" charset="-78"/>
              </a:rPr>
              <a:t>اولویت های سلامت به تفکیک واحدهای فنی در سطح شهرستان</a:t>
            </a:r>
          </a:p>
        </p:txBody>
      </p:sp>
    </p:spTree>
    <p:extLst>
      <p:ext uri="{BB962C8B-B14F-4D97-AF65-F5344CB8AC3E}">
        <p14:creationId xmlns:p14="http://schemas.microsoft.com/office/powerpoint/2010/main" val="6913239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2371" y="2133600"/>
            <a:ext cx="6825343" cy="646331"/>
          </a:xfrm>
          <a:prstGeom prst="rect">
            <a:avLst/>
          </a:prstGeom>
        </p:spPr>
        <p:txBody>
          <a:bodyPr wrap="square">
            <a:spAutoFit/>
          </a:bodyPr>
          <a:lstStyle/>
          <a:p>
            <a:pPr algn="ctr" defTabSz="685800">
              <a:defRPr/>
            </a:pPr>
            <a:r>
              <a:rPr lang="fa-IR" sz="3600" dirty="0">
                <a:solidFill>
                  <a:srgbClr val="FFFF00"/>
                </a:solidFill>
                <a:latin typeface="Calibri" panose="020F0502020204030204"/>
                <a:cs typeface="B Titr" panose="00000700000000000000" pitchFamily="2" charset="-78"/>
              </a:rPr>
              <a:t>برنامه ملی خودمراقبتی اجتماعی</a:t>
            </a:r>
          </a:p>
        </p:txBody>
      </p:sp>
    </p:spTree>
    <p:extLst>
      <p:ext uri="{BB962C8B-B14F-4D97-AF65-F5344CB8AC3E}">
        <p14:creationId xmlns:p14="http://schemas.microsoft.com/office/powerpoint/2010/main" val="703404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01670" y="281175"/>
            <a:ext cx="7241135" cy="1108472"/>
          </a:xfrm>
        </p:spPr>
        <p:txBody>
          <a:bodyPr>
            <a:normAutofit/>
          </a:bodyPr>
          <a:lstStyle/>
          <a:p>
            <a:pPr algn="r" rtl="1" eaLnBrk="1" hangingPunct="1"/>
            <a:r>
              <a:rPr lang="fa-IR" altLang="fa-IR" sz="2400" dirty="0">
                <a:latin typeface="_MRT_Win2Farsi_2" panose="02000000000000000000" pitchFamily="2" charset="0"/>
              </a:rPr>
              <a:t/>
            </a:r>
            <a:br>
              <a:rPr lang="fa-IR" altLang="fa-IR" sz="2400" dirty="0">
                <a:latin typeface="_MRT_Win2Farsi_2" panose="02000000000000000000" pitchFamily="2" charset="0"/>
              </a:rPr>
            </a:br>
            <a:r>
              <a:rPr lang="fa-IR" altLang="fa-IR" dirty="0">
                <a:solidFill>
                  <a:srgbClr val="FFFF00"/>
                </a:solidFill>
                <a:cs typeface="B Titr" panose="00000700000000000000" pitchFamily="2" charset="-78"/>
              </a:rPr>
              <a:t>دو شرط ضروری برای اطلاق مفهوم آموزش</a:t>
            </a:r>
            <a:endParaRPr lang="en-US" altLang="fa-IR" dirty="0">
              <a:solidFill>
                <a:srgbClr val="FFFF00"/>
              </a:solidFill>
              <a:cs typeface="B Titr" panose="00000700000000000000" pitchFamily="2" charset="-78"/>
            </a:endParaRPr>
          </a:p>
        </p:txBody>
      </p:sp>
      <p:sp>
        <p:nvSpPr>
          <p:cNvPr id="11267" name="Rectangle 3"/>
          <p:cNvSpPr>
            <a:spLocks noGrp="1" noChangeArrowheads="1"/>
          </p:cNvSpPr>
          <p:nvPr>
            <p:ph type="body" idx="1"/>
          </p:nvPr>
        </p:nvSpPr>
        <p:spPr>
          <a:xfrm>
            <a:off x="1143000" y="1749028"/>
            <a:ext cx="6743700" cy="2044362"/>
          </a:xfrm>
        </p:spPr>
        <p:txBody>
          <a:bodyPr/>
          <a:lstStyle/>
          <a:p>
            <a:pPr lvl="1" indent="-400050" algn="r" rtl="1">
              <a:buNone/>
            </a:pPr>
            <a:r>
              <a:rPr lang="fa-IR" altLang="fa-IR" sz="2850" b="1" dirty="0">
                <a:cs typeface="B Nazanin" panose="00000400000000000000" pitchFamily="2" charset="-78"/>
              </a:rPr>
              <a:t>1- اهداف آموزشی</a:t>
            </a:r>
          </a:p>
          <a:p>
            <a:pPr lvl="1" indent="-400050" algn="r" rtl="1">
              <a:buNone/>
            </a:pPr>
            <a:endParaRPr lang="fa-IR" altLang="fa-IR" sz="2850" dirty="0">
              <a:cs typeface="B Nazanin" panose="00000400000000000000" pitchFamily="2" charset="-78"/>
            </a:endParaRPr>
          </a:p>
          <a:p>
            <a:pPr lvl="1" indent="-400050" algn="r" rtl="1">
              <a:buNone/>
            </a:pPr>
            <a:r>
              <a:rPr lang="fa-IR" altLang="fa-IR" sz="2850" b="1" dirty="0">
                <a:cs typeface="B Nazanin" panose="00000400000000000000" pitchFamily="2" charset="-78"/>
              </a:rPr>
              <a:t>2- برنامه ریزی برای رسیدن به این اهداف</a:t>
            </a:r>
            <a:endParaRPr lang="en-US" altLang="fa-IR" sz="2850" b="1" dirty="0">
              <a:cs typeface="B Nazanin" panose="00000400000000000000" pitchFamily="2" charset="-78"/>
            </a:endParaRPr>
          </a:p>
        </p:txBody>
      </p:sp>
    </p:spTree>
    <p:extLst>
      <p:ext uri="{BB962C8B-B14F-4D97-AF65-F5344CB8AC3E}">
        <p14:creationId xmlns:p14="http://schemas.microsoft.com/office/powerpoint/2010/main" val="22270134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739290"/>
            <a:ext cx="5715000" cy="651272"/>
          </a:xfrm>
        </p:spPr>
        <p:txBody>
          <a:bodyPr>
            <a:noAutofit/>
          </a:bodyPr>
          <a:lstStyle/>
          <a:p>
            <a:pPr algn="ctr">
              <a:defRPr/>
            </a:pPr>
            <a:r>
              <a:rPr lang="fa-IR" sz="4400" dirty="0">
                <a:solidFill>
                  <a:srgbClr val="FFFF00"/>
                </a:solidFill>
                <a:latin typeface="+mn-lt"/>
                <a:ea typeface="+mn-ea"/>
                <a:cs typeface="B Titr" pitchFamily="2" charset="-78"/>
              </a:rPr>
              <a:t>هدف:</a:t>
            </a:r>
          </a:p>
        </p:txBody>
      </p:sp>
      <p:sp>
        <p:nvSpPr>
          <p:cNvPr id="32771" name="Content Placeholder 2"/>
          <p:cNvSpPr>
            <a:spLocks noGrp="1"/>
          </p:cNvSpPr>
          <p:nvPr>
            <p:ph idx="1"/>
          </p:nvPr>
        </p:nvSpPr>
        <p:spPr>
          <a:xfrm>
            <a:off x="220365" y="1808225"/>
            <a:ext cx="8246070" cy="1374345"/>
          </a:xfrm>
        </p:spPr>
        <p:txBody>
          <a:bodyPr>
            <a:normAutofit/>
          </a:bodyPr>
          <a:lstStyle/>
          <a:p>
            <a:pPr marL="85725" indent="0" algn="r">
              <a:buNone/>
            </a:pPr>
            <a:r>
              <a:rPr lang="fa-IR" altLang="en-US" sz="3200" dirty="0" smtClean="0">
                <a:cs typeface="B Nazanin" panose="00000400000000000000" pitchFamily="2" charset="-78"/>
              </a:rPr>
              <a:t>توانمندسازی </a:t>
            </a:r>
            <a:r>
              <a:rPr lang="fa-IR" altLang="en-US" sz="3200" dirty="0">
                <a:cs typeface="B Nazanin" panose="00000400000000000000" pitchFamily="2" charset="-78"/>
              </a:rPr>
              <a:t>جوامع مختلف برای توسعه محیط های سالم است.</a:t>
            </a:r>
          </a:p>
        </p:txBody>
      </p:sp>
    </p:spTree>
    <p:extLst>
      <p:ext uri="{BB962C8B-B14F-4D97-AF65-F5344CB8AC3E}">
        <p14:creationId xmlns:p14="http://schemas.microsoft.com/office/powerpoint/2010/main" val="358344467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260" y="1250684"/>
            <a:ext cx="8270799" cy="3000821"/>
          </a:xfrm>
          <a:prstGeom prst="rect">
            <a:avLst/>
          </a:prstGeom>
        </p:spPr>
        <p:txBody>
          <a:bodyPr wrap="square">
            <a:spAutoFit/>
          </a:bodyPr>
          <a:lstStyle/>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 انتخاب و معرفی رابط سلامت به مرکز بهداشت شهرستان </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برگزاری جلسه (حداقل هر سه ماه یکبار)، تهیه صورتجلسات، پیگیری مصوبات و اقدامات مربوطه</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 تدوین برنامه عملیاتی (یکساله) و تعهد به اجرای آن</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 ارسال برنامه عملیاتی تدوین شده به مرکز بهداشت شهرستان </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 اجرای برنامه ارتقای سلامت در محله و جامعه طبق کارگاه برنامه ریزی عملیاتی مشارکتی </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 همکاری در برگزاری جلسات آموزشی برای اعضای شورا و مردم محله </a:t>
            </a:r>
          </a:p>
          <a:p>
            <a:pPr marL="257175" indent="-257175" algn="just" rtl="1">
              <a:lnSpc>
                <a:spcPct val="150000"/>
              </a:lnSpc>
              <a:buFont typeface="Arial" panose="020B0604020202020204" pitchFamily="34" charset="0"/>
              <a:buChar char="•"/>
            </a:pPr>
            <a:r>
              <a:rPr lang="fa-IR" dirty="0" smtClean="0">
                <a:solidFill>
                  <a:schemeClr val="bg1"/>
                </a:solidFill>
                <a:cs typeface="B Nazanin" panose="00000400000000000000" pitchFamily="2" charset="-78"/>
              </a:rPr>
              <a:t>ارزشیابی داخلی و بازنگری برنامه در صورت لزوم (براساس چک لیست ارزشیابی)</a:t>
            </a:r>
            <a:endParaRPr lang="fa-IR" dirty="0">
              <a:solidFill>
                <a:schemeClr val="bg1"/>
              </a:solidFill>
              <a:cs typeface="B Nazanin" panose="00000400000000000000" pitchFamily="2" charset="-78"/>
            </a:endParaRPr>
          </a:p>
        </p:txBody>
      </p:sp>
      <p:sp>
        <p:nvSpPr>
          <p:cNvPr id="3" name="Rectangle 2"/>
          <p:cNvSpPr/>
          <p:nvPr/>
        </p:nvSpPr>
        <p:spPr>
          <a:xfrm>
            <a:off x="1212490" y="281175"/>
            <a:ext cx="7334060" cy="584775"/>
          </a:xfrm>
          <a:prstGeom prst="rect">
            <a:avLst/>
          </a:prstGeom>
        </p:spPr>
        <p:txBody>
          <a:bodyPr wrap="none">
            <a:spAutoFit/>
          </a:bodyPr>
          <a:lstStyle/>
          <a:p>
            <a:pPr lvl="0" algn="just" rtl="1"/>
            <a:r>
              <a:rPr lang="fa-IR" sz="3200" dirty="0" smtClean="0">
                <a:solidFill>
                  <a:srgbClr val="FFFF00"/>
                </a:solidFill>
                <a:cs typeface="B Titr" panose="00000700000000000000" pitchFamily="2" charset="-78"/>
              </a:rPr>
              <a:t>برخی وظایف‌شوراهای‌شهری‌،روستایی‌و‌شورایاری</a:t>
            </a:r>
            <a:r>
              <a:rPr lang="fa-IR" sz="3200" dirty="0">
                <a:solidFill>
                  <a:srgbClr val="FFFF00"/>
                </a:solidFill>
                <a:cs typeface="B Titr" panose="00000700000000000000" pitchFamily="2" charset="-78"/>
              </a:rPr>
              <a:t>:</a:t>
            </a:r>
          </a:p>
        </p:txBody>
      </p:sp>
    </p:spTree>
    <p:extLst>
      <p:ext uri="{BB962C8B-B14F-4D97-AF65-F5344CB8AC3E}">
        <p14:creationId xmlns:p14="http://schemas.microsoft.com/office/powerpoint/2010/main" val="1965508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wipe(down)">
                                      <p:cBhvr>
                                        <p:cTn id="19" dur="500"/>
                                        <p:tgtEl>
                                          <p:spTgt spid="2">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Effect transition="in" filter="wipe(down)">
                                      <p:cBhvr>
                                        <p:cTn id="24" dur="500"/>
                                        <p:tgtEl>
                                          <p:spTgt spid="2">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Effect transition="in" filter="wipe(down)">
                                      <p:cBhvr>
                                        <p:cTn id="29" dur="500"/>
                                        <p:tgtEl>
                                          <p:spTgt spid="2">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wipe(down)">
                                      <p:cBhvr>
                                        <p:cTn id="34" dur="500"/>
                                        <p:tgtEl>
                                          <p:spTgt spid="2">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wipe(down)">
                                      <p:cBhvr>
                                        <p:cTn id="39" dur="500"/>
                                        <p:tgtEl>
                                          <p:spTgt spid="2">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
                                            <p:txEl>
                                              <p:pRg st="5" end="5"/>
                                            </p:txEl>
                                          </p:spTgt>
                                        </p:tgtEl>
                                        <p:attrNameLst>
                                          <p:attrName>style.visibility</p:attrName>
                                        </p:attrNameLst>
                                      </p:cBhvr>
                                      <p:to>
                                        <p:strVal val="visible"/>
                                      </p:to>
                                    </p:set>
                                    <p:animEffect transition="in" filter="wipe(down)">
                                      <p:cBhvr>
                                        <p:cTn id="44" dur="500"/>
                                        <p:tgtEl>
                                          <p:spTgt spid="2">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wipe(down)">
                                      <p:cBhvr>
                                        <p:cTn id="4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0839" t="34374" r="23884" b="12468"/>
          <a:stretch/>
        </p:blipFill>
        <p:spPr>
          <a:xfrm>
            <a:off x="0" y="1"/>
            <a:ext cx="9144000" cy="5143500"/>
          </a:xfrm>
          <a:prstGeom prst="rect">
            <a:avLst/>
          </a:prstGeom>
        </p:spPr>
      </p:pic>
    </p:spTree>
    <p:extLst>
      <p:ext uri="{BB962C8B-B14F-4D97-AF65-F5344CB8AC3E}">
        <p14:creationId xmlns:p14="http://schemas.microsoft.com/office/powerpoint/2010/main" val="332720708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3676" t="18378" r="21341" b="21119"/>
          <a:stretch/>
        </p:blipFill>
        <p:spPr>
          <a:xfrm>
            <a:off x="1" y="0"/>
            <a:ext cx="9139763" cy="5143500"/>
          </a:xfrm>
          <a:prstGeom prst="rect">
            <a:avLst/>
          </a:prstGeom>
        </p:spPr>
      </p:pic>
    </p:spTree>
    <p:extLst>
      <p:ext uri="{BB962C8B-B14F-4D97-AF65-F5344CB8AC3E}">
        <p14:creationId xmlns:p14="http://schemas.microsoft.com/office/powerpoint/2010/main" val="22304498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solidFill>
                  <a:srgbClr val="FFFF00"/>
                </a:solidFill>
                <a:cs typeface="B Titr" panose="00000700000000000000" pitchFamily="2" charset="-78"/>
              </a:rPr>
              <a:t>مستندات برنامه:</a:t>
            </a:r>
            <a:endParaRPr lang="de-DE" dirty="0">
              <a:solidFill>
                <a:srgbClr val="FFFF00"/>
              </a:solidFill>
              <a:cs typeface="B Titr" panose="00000700000000000000" pitchFamily="2" charset="-78"/>
            </a:endParaRPr>
          </a:p>
        </p:txBody>
      </p:sp>
      <p:sp>
        <p:nvSpPr>
          <p:cNvPr id="10" name="Rectangle 9"/>
          <p:cNvSpPr/>
          <p:nvPr/>
        </p:nvSpPr>
        <p:spPr>
          <a:xfrm>
            <a:off x="1517901" y="931068"/>
            <a:ext cx="6719020" cy="3785652"/>
          </a:xfrm>
          <a:prstGeom prst="rect">
            <a:avLst/>
          </a:prstGeom>
        </p:spPr>
        <p:txBody>
          <a:bodyPr wrap="square">
            <a:spAutoFit/>
          </a:bodyPr>
          <a:lstStyle/>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فهرست کامل شوراها و شورایاری ها</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فراخوان و معرفی رابط </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برگزاری کارگاه تدوین برنامه عملیاتی</a:t>
            </a:r>
          </a:p>
          <a:p>
            <a:pPr marL="342900" indent="-342900" algn="just" rtl="1">
              <a:lnSpc>
                <a:spcPct val="150000"/>
              </a:lnSpc>
              <a:buClr>
                <a:srgbClr val="FFFF00"/>
              </a:buClr>
              <a:buFont typeface="Arial" panose="020B0604020202020204" pitchFamily="34" charset="0"/>
              <a:buChar char="•"/>
            </a:pPr>
            <a:r>
              <a:rPr lang="fa-IR" sz="2000" dirty="0">
                <a:solidFill>
                  <a:schemeClr val="bg1"/>
                </a:solidFill>
                <a:cs typeface="B Nazanin" panose="00000400000000000000" pitchFamily="2" charset="-78"/>
              </a:rPr>
              <a:t>برنامه عملیاتی تأیید شده</a:t>
            </a:r>
            <a:endParaRPr lang="en-US" sz="2000" dirty="0">
              <a:solidFill>
                <a:schemeClr val="bg1"/>
              </a:solidFill>
              <a:cs typeface="B Nazanin" panose="00000400000000000000" pitchFamily="2" charset="-78"/>
            </a:endParaRP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صورتجلسات فصلی کارگروه ارتقای سلامت </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پیگیری مصوبات و فعالیت های پیش بینی شده</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چک لیست های تکمیل شده</a:t>
            </a:r>
          </a:p>
          <a:p>
            <a:pPr marL="342900" indent="-342900" algn="just" rtl="1">
              <a:lnSpc>
                <a:spcPct val="150000"/>
              </a:lnSpc>
              <a:buClr>
                <a:srgbClr val="FFFF00"/>
              </a:buClr>
              <a:buFont typeface="Arial" panose="020B0604020202020204" pitchFamily="34" charset="0"/>
              <a:buChar char="•"/>
            </a:pPr>
            <a:r>
              <a:rPr lang="fa-IR" sz="2000" dirty="0" smtClean="0">
                <a:solidFill>
                  <a:schemeClr val="bg1"/>
                </a:solidFill>
                <a:cs typeface="B Nazanin" panose="00000400000000000000" pitchFamily="2" charset="-78"/>
              </a:rPr>
              <a:t>فرم های آماری و ...</a:t>
            </a:r>
          </a:p>
        </p:txBody>
      </p:sp>
    </p:spTree>
    <p:extLst>
      <p:ext uri="{BB962C8B-B14F-4D97-AF65-F5344CB8AC3E}">
        <p14:creationId xmlns:p14="http://schemas.microsoft.com/office/powerpoint/2010/main" val="7742849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 calcmode="lin" valueType="num">
                                      <p:cBhvr>
                                        <p:cTn id="20"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 calcmode="lin" valueType="num">
                                      <p:cBhvr>
                                        <p:cTn id="34" dur="5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0">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10">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
                                            <p:txEl>
                                              <p:pRg st="4" end="4"/>
                                            </p:txEl>
                                          </p:spTgt>
                                        </p:tgtEl>
                                        <p:attrNameLst>
                                          <p:attrName>style.visibility</p:attrName>
                                        </p:attrNameLst>
                                      </p:cBhvr>
                                      <p:to>
                                        <p:strVal val="visible"/>
                                      </p:to>
                                    </p:set>
                                    <p:anim calcmode="lin" valueType="num">
                                      <p:cBhvr>
                                        <p:cTn id="41" dur="500" fill="hold"/>
                                        <p:tgtEl>
                                          <p:spTgt spid="10">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10">
                                            <p:txEl>
                                              <p:pRg st="4" end="4"/>
                                            </p:txEl>
                                          </p:spTgt>
                                        </p:tgtEl>
                                        <p:attrNameLst>
                                          <p:attrName>ppt_h</p:attrName>
                                        </p:attrNameLst>
                                      </p:cBhvr>
                                      <p:tavLst>
                                        <p:tav tm="0">
                                          <p:val>
                                            <p:fltVal val="0"/>
                                          </p:val>
                                        </p:tav>
                                        <p:tav tm="100000">
                                          <p:val>
                                            <p:strVal val="#ppt_h"/>
                                          </p:val>
                                        </p:tav>
                                      </p:tavLst>
                                    </p:anim>
                                    <p:animEffect transition="in" filter="fade">
                                      <p:cBhvr>
                                        <p:cTn id="43" dur="500"/>
                                        <p:tgtEl>
                                          <p:spTgt spid="10">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0">
                                            <p:txEl>
                                              <p:pRg st="5" end="5"/>
                                            </p:txEl>
                                          </p:spTgt>
                                        </p:tgtEl>
                                        <p:attrNameLst>
                                          <p:attrName>style.visibility</p:attrName>
                                        </p:attrNameLst>
                                      </p:cBhvr>
                                      <p:to>
                                        <p:strVal val="visible"/>
                                      </p:to>
                                    </p:set>
                                    <p:anim calcmode="lin" valueType="num">
                                      <p:cBhvr>
                                        <p:cTn id="48" dur="5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49" dur="500" fill="hold"/>
                                        <p:tgtEl>
                                          <p:spTgt spid="10">
                                            <p:txEl>
                                              <p:pRg st="5" end="5"/>
                                            </p:txEl>
                                          </p:spTgt>
                                        </p:tgtEl>
                                        <p:attrNameLst>
                                          <p:attrName>ppt_h</p:attrName>
                                        </p:attrNameLst>
                                      </p:cBhvr>
                                      <p:tavLst>
                                        <p:tav tm="0">
                                          <p:val>
                                            <p:fltVal val="0"/>
                                          </p:val>
                                        </p:tav>
                                        <p:tav tm="100000">
                                          <p:val>
                                            <p:strVal val="#ppt_h"/>
                                          </p:val>
                                        </p:tav>
                                      </p:tavLst>
                                    </p:anim>
                                    <p:animEffect transition="in" filter="fade">
                                      <p:cBhvr>
                                        <p:cTn id="50" dur="500"/>
                                        <p:tgtEl>
                                          <p:spTgt spid="10">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xEl>
                                              <p:pRg st="6" end="6"/>
                                            </p:txEl>
                                          </p:spTgt>
                                        </p:tgtEl>
                                        <p:attrNameLst>
                                          <p:attrName>style.visibility</p:attrName>
                                        </p:attrNameLst>
                                      </p:cBhvr>
                                      <p:to>
                                        <p:strVal val="visible"/>
                                      </p:to>
                                    </p:set>
                                    <p:anim calcmode="lin" valueType="num">
                                      <p:cBhvr>
                                        <p:cTn id="55" dur="500" fill="hold"/>
                                        <p:tgtEl>
                                          <p:spTgt spid="10">
                                            <p:txEl>
                                              <p:pRg st="6" end="6"/>
                                            </p:txEl>
                                          </p:spTgt>
                                        </p:tgtEl>
                                        <p:attrNameLst>
                                          <p:attrName>ppt_w</p:attrName>
                                        </p:attrNameLst>
                                      </p:cBhvr>
                                      <p:tavLst>
                                        <p:tav tm="0">
                                          <p:val>
                                            <p:fltVal val="0"/>
                                          </p:val>
                                        </p:tav>
                                        <p:tav tm="100000">
                                          <p:val>
                                            <p:strVal val="#ppt_w"/>
                                          </p:val>
                                        </p:tav>
                                      </p:tavLst>
                                    </p:anim>
                                    <p:anim calcmode="lin" valueType="num">
                                      <p:cBhvr>
                                        <p:cTn id="56" dur="500" fill="hold"/>
                                        <p:tgtEl>
                                          <p:spTgt spid="10">
                                            <p:txEl>
                                              <p:pRg st="6" end="6"/>
                                            </p:txEl>
                                          </p:spTgt>
                                        </p:tgtEl>
                                        <p:attrNameLst>
                                          <p:attrName>ppt_h</p:attrName>
                                        </p:attrNameLst>
                                      </p:cBhvr>
                                      <p:tavLst>
                                        <p:tav tm="0">
                                          <p:val>
                                            <p:fltVal val="0"/>
                                          </p:val>
                                        </p:tav>
                                        <p:tav tm="100000">
                                          <p:val>
                                            <p:strVal val="#ppt_h"/>
                                          </p:val>
                                        </p:tav>
                                      </p:tavLst>
                                    </p:anim>
                                    <p:animEffect transition="in" filter="fade">
                                      <p:cBhvr>
                                        <p:cTn id="57" dur="500"/>
                                        <p:tgtEl>
                                          <p:spTgt spid="10">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0">
                                            <p:txEl>
                                              <p:pRg st="7" end="7"/>
                                            </p:txEl>
                                          </p:spTgt>
                                        </p:tgtEl>
                                        <p:attrNameLst>
                                          <p:attrName>style.visibility</p:attrName>
                                        </p:attrNameLst>
                                      </p:cBhvr>
                                      <p:to>
                                        <p:strVal val="visible"/>
                                      </p:to>
                                    </p:set>
                                    <p:anim calcmode="lin" valueType="num">
                                      <p:cBhvr>
                                        <p:cTn id="62" dur="500" fill="hold"/>
                                        <p:tgtEl>
                                          <p:spTgt spid="10">
                                            <p:txEl>
                                              <p:pRg st="7" end="7"/>
                                            </p:txEl>
                                          </p:spTgt>
                                        </p:tgtEl>
                                        <p:attrNameLst>
                                          <p:attrName>ppt_w</p:attrName>
                                        </p:attrNameLst>
                                      </p:cBhvr>
                                      <p:tavLst>
                                        <p:tav tm="0">
                                          <p:val>
                                            <p:fltVal val="0"/>
                                          </p:val>
                                        </p:tav>
                                        <p:tav tm="100000">
                                          <p:val>
                                            <p:strVal val="#ppt_w"/>
                                          </p:val>
                                        </p:tav>
                                      </p:tavLst>
                                    </p:anim>
                                    <p:anim calcmode="lin" valueType="num">
                                      <p:cBhvr>
                                        <p:cTn id="63" dur="500" fill="hold"/>
                                        <p:tgtEl>
                                          <p:spTgt spid="10">
                                            <p:txEl>
                                              <p:pRg st="7" end="7"/>
                                            </p:txEl>
                                          </p:spTgt>
                                        </p:tgtEl>
                                        <p:attrNameLst>
                                          <p:attrName>ppt_h</p:attrName>
                                        </p:attrNameLst>
                                      </p:cBhvr>
                                      <p:tavLst>
                                        <p:tav tm="0">
                                          <p:val>
                                            <p:fltVal val="0"/>
                                          </p:val>
                                        </p:tav>
                                        <p:tav tm="100000">
                                          <p:val>
                                            <p:strVal val="#ppt_h"/>
                                          </p:val>
                                        </p:tav>
                                      </p:tavLst>
                                    </p:anim>
                                    <p:animEffect transition="in" filter="fade">
                                      <p:cBhvr>
                                        <p:cTn id="64"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85</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628650" y="1181673"/>
            <a:ext cx="7886700" cy="1884833"/>
          </a:xfrm>
        </p:spPr>
        <p:txBody>
          <a:bodyPr>
            <a:noAutofit/>
          </a:bodyPr>
          <a:lstStyle/>
          <a:p>
            <a:pPr algn="ctr" defTabSz="342900" rtl="1">
              <a:spcBef>
                <a:spcPts val="0"/>
              </a:spcBef>
            </a:pPr>
            <a:r>
              <a:rPr lang="fa-IR" sz="2700" dirty="0">
                <a:solidFill>
                  <a:srgbClr val="FFFF00"/>
                </a:solidFill>
                <a:latin typeface="Calibri" panose="020F0502020204030204"/>
                <a:ea typeface="+mn-ea"/>
                <a:cs typeface="B Titr" panose="00000700000000000000" pitchFamily="2" charset="-78"/>
              </a:rPr>
              <a:t>ارتباطات خطر و مشارکت اجتماعی</a:t>
            </a:r>
            <a:r>
              <a:rPr lang="fa-IR" sz="2700" dirty="0">
                <a:solidFill>
                  <a:srgbClr val="C00000"/>
                </a:solidFill>
                <a:latin typeface="Calibri" panose="020F0502020204030204"/>
                <a:ea typeface="+mn-ea"/>
                <a:cs typeface="B Titr" panose="00000700000000000000" pitchFamily="2" charset="-78"/>
              </a:rPr>
              <a:t/>
            </a:r>
            <a:br>
              <a:rPr lang="fa-IR" sz="2700" dirty="0">
                <a:solidFill>
                  <a:srgbClr val="C00000"/>
                </a:solidFill>
                <a:latin typeface="Calibri" panose="020F0502020204030204"/>
                <a:ea typeface="+mn-ea"/>
                <a:cs typeface="B Titr" panose="00000700000000000000" pitchFamily="2" charset="-78"/>
              </a:rPr>
            </a:br>
            <a:endParaRPr lang="fa-IR" sz="2400" dirty="0">
              <a:solidFill>
                <a:srgbClr val="FFFF00"/>
              </a:solidFill>
              <a:cs typeface="B Titr" panose="00000700000000000000" pitchFamily="2" charset="-78"/>
            </a:endParaRPr>
          </a:p>
        </p:txBody>
      </p:sp>
    </p:spTree>
    <p:extLst>
      <p:ext uri="{BB962C8B-B14F-4D97-AF65-F5344CB8AC3E}">
        <p14:creationId xmlns:p14="http://schemas.microsoft.com/office/powerpoint/2010/main" val="17944596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86</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550272" y="1263831"/>
            <a:ext cx="7886700" cy="3350623"/>
          </a:xfrm>
        </p:spPr>
        <p:txBody>
          <a:bodyPr>
            <a:noAutofit/>
          </a:bodyPr>
          <a:lstStyle/>
          <a:p>
            <a:pPr algn="r" defTabSz="342900" rtl="1">
              <a:lnSpc>
                <a:spcPct val="107000"/>
              </a:lnSpc>
              <a:spcBef>
                <a:spcPts val="0"/>
              </a:spcBef>
              <a:spcAft>
                <a:spcPts val="600"/>
              </a:spcAft>
            </a:pP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در شرایط بحران و در بروز وقایعی چون اپیدمی ها، نیاز مردم به اطلاع رسانی زیادتر می شود </a:t>
            </a:r>
            <a:r>
              <a:rPr lang="en-US" sz="1800" b="1" dirty="0">
                <a:solidFill>
                  <a:srgbClr val="FFFF00"/>
                </a:solidFill>
                <a:latin typeface="Calibri" panose="020F0502020204030204" pitchFamily="34" charset="0"/>
                <a:ea typeface="Calibri" panose="020F0502020204030204" pitchFamily="34" charset="0"/>
                <a:cs typeface="B Nazanin" panose="00000400000000000000" pitchFamily="2" charset="-78"/>
              </a:rPr>
              <a:t/>
            </a:r>
            <a:br>
              <a:rPr lang="en-US" sz="1800" b="1" dirty="0">
                <a:solidFill>
                  <a:srgbClr val="FFFF00"/>
                </a:solidFill>
                <a:latin typeface="Calibri" panose="020F0502020204030204" pitchFamily="34" charset="0"/>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مردم می خواهند بدانند که</a:t>
            </a:r>
            <a: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a:t>
            </a:r>
            <a:b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چه شده؟ </a:t>
            </a:r>
            <a: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چه می شود؟ </a:t>
            </a:r>
            <a: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آنها در معرض چه خطری هستند و چه باید بکنند؟ </a:t>
            </a:r>
            <a: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
            </a:r>
            <a:br>
              <a:rPr lang="en-US"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t>و در نهایت چه اقداماتی از جانب حاکمیت انجام شده است یا در دست اجراست و این اقدامات تا چه حد موثر بوده است؟</a:t>
            </a:r>
            <a:br>
              <a:rPr lang="fa-IR" sz="1800" b="1" dirty="0">
                <a:solidFill>
                  <a:srgbClr val="FFFF00"/>
                </a:solidFill>
                <a:latin typeface="B Nazanin" panose="00000400000000000000" pitchFamily="2" charset="-78"/>
                <a:ea typeface="Calibri" panose="020F0502020204030204" pitchFamily="34" charset="0"/>
                <a:cs typeface="B Nazanin" panose="00000400000000000000" pitchFamily="2" charset="-78"/>
              </a:rPr>
            </a:br>
            <a:r>
              <a:rPr lang="fa-IR" sz="1800" b="1" dirty="0">
                <a:solidFill>
                  <a:srgbClr val="FFFF00"/>
                </a:solidFill>
                <a:latin typeface="Calibri" panose="020F0502020204030204" pitchFamily="34" charset="0"/>
                <a:ea typeface="Calibri" panose="020F0502020204030204" pitchFamily="34" charset="0"/>
                <a:cs typeface="B Nazanin" panose="00000400000000000000" pitchFamily="2" charset="-78"/>
              </a:rPr>
              <a:t>عدم پاسخگویی بموقع حاکمیت در هر کدام از موارد، یا پاسخ های مبهم و غیرشفاف، باعث سلب اعتماد مردم و مراجعه آنها به منابع دیگر و رواج شایعات و حتی خرافات می شود.</a:t>
            </a:r>
            <a:r>
              <a:rPr lang="en-US" sz="1800" b="1" dirty="0">
                <a:solidFill>
                  <a:srgbClr val="FF0000"/>
                </a:solidFill>
                <a:latin typeface="Calibri" panose="020F0502020204030204" pitchFamily="34" charset="0"/>
                <a:ea typeface="Calibri" panose="020F0502020204030204" pitchFamily="34" charset="0"/>
                <a:cs typeface="B Nazanin" panose="00000400000000000000" pitchFamily="2" charset="-78"/>
              </a:rPr>
              <a:t/>
            </a:r>
            <a:br>
              <a:rPr lang="en-US" sz="1800" b="1" dirty="0">
                <a:solidFill>
                  <a:srgbClr val="FF0000"/>
                </a:solidFill>
                <a:latin typeface="Calibri" panose="020F0502020204030204" pitchFamily="34" charset="0"/>
                <a:ea typeface="Calibri" panose="020F0502020204030204" pitchFamily="34" charset="0"/>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4090378" y="429205"/>
            <a:ext cx="1008609" cy="553998"/>
          </a:xfrm>
          <a:prstGeom prst="rect">
            <a:avLst/>
          </a:prstGeom>
        </p:spPr>
        <p:txBody>
          <a:bodyPr wrap="none">
            <a:spAutoFit/>
          </a:bodyPr>
          <a:lstStyle/>
          <a:p>
            <a:r>
              <a:rPr lang="fa-IR" sz="3000" dirty="0">
                <a:solidFill>
                  <a:srgbClr val="FFFF00"/>
                </a:solidFill>
                <a:cs typeface="B Titr" panose="00000700000000000000" pitchFamily="2" charset="-78"/>
              </a:rPr>
              <a:t>مقدمه</a:t>
            </a:r>
            <a:endParaRPr lang="en-US" sz="1350" dirty="0">
              <a:solidFill>
                <a:srgbClr val="FFFF00"/>
              </a:solidFill>
            </a:endParaRPr>
          </a:p>
        </p:txBody>
      </p:sp>
    </p:spTree>
    <p:extLst>
      <p:ext uri="{BB962C8B-B14F-4D97-AF65-F5344CB8AC3E}">
        <p14:creationId xmlns:p14="http://schemas.microsoft.com/office/powerpoint/2010/main" val="93626388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87</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520880" y="1602949"/>
            <a:ext cx="7886700" cy="2782225"/>
          </a:xfrm>
        </p:spPr>
        <p:txBody>
          <a:bodyPr>
            <a:noAutofit/>
          </a:bodyPr>
          <a:lstStyle/>
          <a:p>
            <a:pPr algn="r" defTabSz="342900" rtl="1">
              <a:lnSpc>
                <a:spcPct val="150000"/>
              </a:lnSpc>
              <a:spcBef>
                <a:spcPts val="0"/>
              </a:spcBef>
            </a:pPr>
            <a:r>
              <a:rPr lang="fa-IR" sz="2100" b="1" dirty="0">
                <a:solidFill>
                  <a:srgbClr val="FFFF00"/>
                </a:solidFill>
                <a:latin typeface="Calibri" panose="020F0502020204030204"/>
                <a:ea typeface="+mn-ea"/>
                <a:cs typeface="B Nazanin" panose="00000400000000000000" pitchFamily="2" charset="-78"/>
              </a:rPr>
              <a:t/>
            </a:r>
            <a:br>
              <a:rPr lang="fa-IR" sz="2100" b="1" dirty="0">
                <a:solidFill>
                  <a:srgbClr val="FFFF00"/>
                </a:solidFill>
                <a:latin typeface="Calibri" panose="020F0502020204030204"/>
                <a:ea typeface="+mn-ea"/>
                <a:cs typeface="B Nazanin" panose="00000400000000000000" pitchFamily="2" charset="-78"/>
              </a:rPr>
            </a:br>
            <a:r>
              <a:rPr lang="fa-IR" sz="2100" b="1" dirty="0">
                <a:solidFill>
                  <a:srgbClr val="FFFF00"/>
                </a:solidFill>
                <a:latin typeface="Calibri" panose="020F0502020204030204"/>
                <a:ea typeface="+mn-ea"/>
                <a:cs typeface="B Nazanin" panose="00000400000000000000" pitchFamily="2" charset="-78"/>
              </a:rPr>
              <a:t/>
            </a:r>
            <a:br>
              <a:rPr lang="fa-IR" sz="2100" b="1" dirty="0">
                <a:solidFill>
                  <a:srgbClr val="FFFF00"/>
                </a:solidFill>
                <a:latin typeface="Calibri" panose="020F0502020204030204"/>
                <a:ea typeface="+mn-ea"/>
                <a:cs typeface="B Nazanin" panose="00000400000000000000" pitchFamily="2" charset="-78"/>
              </a:rPr>
            </a:br>
            <a:r>
              <a:rPr lang="fa-IR" sz="2100" b="1" dirty="0">
                <a:solidFill>
                  <a:srgbClr val="FFFF00"/>
                </a:solidFill>
                <a:latin typeface="Calibri" panose="020F0502020204030204"/>
                <a:ea typeface="+mn-ea"/>
                <a:cs typeface="B Nazanin" panose="00000400000000000000" pitchFamily="2" charset="-78"/>
              </a:rPr>
              <a:t>تبادل اطلاعات و پیام بین اعضای یک جامعه (مسئولین و کارکنان سازمان، مدیران و عموم مردم) درباره ماهیت، بزرگی، اهمیت یک حادثه به منظور: </a:t>
            </a:r>
            <a:br>
              <a:rPr lang="fa-IR" sz="2100" b="1" dirty="0">
                <a:solidFill>
                  <a:srgbClr val="FFFF00"/>
                </a:solidFill>
                <a:latin typeface="Calibri" panose="020F0502020204030204"/>
                <a:ea typeface="+mn-ea"/>
                <a:cs typeface="B Nazanin" panose="00000400000000000000" pitchFamily="2" charset="-78"/>
              </a:rPr>
            </a:br>
            <a:r>
              <a:rPr lang="fa-IR" sz="2100" b="1" dirty="0">
                <a:solidFill>
                  <a:srgbClr val="FFFF00"/>
                </a:solidFill>
                <a:latin typeface="Calibri" panose="020F0502020204030204"/>
                <a:ea typeface="+mn-ea"/>
                <a:cs typeface="B Nazanin" panose="00000400000000000000" pitchFamily="2" charset="-78"/>
              </a:rPr>
              <a:t>کنترل و مدیریت خطر </a:t>
            </a:r>
            <a:br>
              <a:rPr lang="fa-IR" sz="2100" b="1" dirty="0">
                <a:solidFill>
                  <a:srgbClr val="FFFF00"/>
                </a:solidFill>
                <a:latin typeface="Calibri" panose="020F0502020204030204"/>
                <a:ea typeface="+mn-ea"/>
                <a:cs typeface="B Nazanin" panose="00000400000000000000" pitchFamily="2" charset="-78"/>
              </a:rPr>
            </a:br>
            <a:r>
              <a:rPr lang="fa-IR" sz="2100" b="1" dirty="0">
                <a:solidFill>
                  <a:srgbClr val="FFFF00"/>
                </a:solidFill>
                <a:latin typeface="Calibri" panose="020F0502020204030204"/>
                <a:ea typeface="+mn-ea"/>
                <a:cs typeface="B Nazanin" panose="00000400000000000000" pitchFamily="2" charset="-78"/>
              </a:rPr>
              <a:t>تولید پیام‌های عمومی در مورد تأثیرات آن بر سلامتی و خطرات زیست محیطی </a:t>
            </a:r>
            <a:br>
              <a:rPr lang="fa-IR" sz="2100" b="1" dirty="0">
                <a:solidFill>
                  <a:srgbClr val="FFFF00"/>
                </a:solidFill>
                <a:latin typeface="Calibri" panose="020F0502020204030204"/>
                <a:ea typeface="+mn-ea"/>
                <a:cs typeface="B Nazanin" panose="00000400000000000000" pitchFamily="2" charset="-78"/>
              </a:rPr>
            </a:br>
            <a:r>
              <a:rPr lang="fa-IR" sz="2100" b="1" dirty="0">
                <a:solidFill>
                  <a:srgbClr val="FFFF00"/>
                </a:solidFill>
                <a:latin typeface="Calibri" panose="020F0502020204030204"/>
                <a:ea typeface="+mn-ea"/>
                <a:cs typeface="B Nazanin" panose="00000400000000000000" pitchFamily="2" charset="-78"/>
              </a:rPr>
              <a:t>ایجاد تغییر رفتار </a:t>
            </a:r>
            <a:r>
              <a:rPr lang="fa-IR" sz="2100" b="1" dirty="0">
                <a:solidFill>
                  <a:srgbClr val="00B050"/>
                </a:solidFill>
                <a:latin typeface="Calibri" panose="020F0502020204030204"/>
                <a:ea typeface="+mn-ea"/>
                <a:cs typeface="B Nazanin" panose="00000400000000000000" pitchFamily="2" charset="-78"/>
              </a:rPr>
              <a:t/>
            </a:r>
            <a:br>
              <a:rPr lang="fa-IR" sz="2100" b="1" dirty="0">
                <a:solidFill>
                  <a:srgbClr val="00B050"/>
                </a:solidFill>
                <a:latin typeface="Calibri" panose="020F0502020204030204"/>
                <a:ea typeface="+mn-ea"/>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3734194" y="879400"/>
            <a:ext cx="1930337" cy="507831"/>
          </a:xfrm>
          <a:prstGeom prst="rect">
            <a:avLst/>
          </a:prstGeom>
        </p:spPr>
        <p:txBody>
          <a:bodyPr wrap="none">
            <a:spAutoFit/>
          </a:bodyPr>
          <a:lstStyle/>
          <a:p>
            <a:pPr algn="ctr" defTabSz="342900"/>
            <a:r>
              <a:rPr lang="fa-IR" sz="2700" dirty="0">
                <a:solidFill>
                  <a:srgbClr val="FFFF00"/>
                </a:solidFill>
                <a:latin typeface="Calibri Light" panose="020F0302020204030204"/>
                <a:cs typeface="B Titr" panose="00000700000000000000" pitchFamily="2" charset="-78"/>
              </a:rPr>
              <a:t>ارتباطات خطر</a:t>
            </a:r>
            <a:endParaRPr lang="en-US" sz="2700" dirty="0">
              <a:solidFill>
                <a:srgbClr val="FFFF00"/>
              </a:solidFill>
              <a:latin typeface="Calibri Light" panose="020F0302020204030204"/>
              <a:cs typeface="B Titr" panose="00000700000000000000" pitchFamily="2" charset="-78"/>
            </a:endParaRPr>
          </a:p>
        </p:txBody>
      </p:sp>
    </p:spTree>
    <p:extLst>
      <p:ext uri="{BB962C8B-B14F-4D97-AF65-F5344CB8AC3E}">
        <p14:creationId xmlns:p14="http://schemas.microsoft.com/office/powerpoint/2010/main" val="259019725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88</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471896" y="2455301"/>
            <a:ext cx="7886700" cy="1884833"/>
          </a:xfrm>
        </p:spPr>
        <p:txBody>
          <a:bodyPr>
            <a:noAutofit/>
          </a:bodyPr>
          <a:lstStyle/>
          <a:p>
            <a:pPr marL="257175" indent="-257175" algn="r" defTabSz="342900" rtl="1">
              <a:lnSpc>
                <a:spcPct val="150000"/>
              </a:lnSpc>
              <a:spcBef>
                <a:spcPts val="0"/>
              </a:spcBef>
            </a:pPr>
            <a:r>
              <a:rPr lang="fa-IR" sz="1950" b="1" dirty="0">
                <a:solidFill>
                  <a:srgbClr val="FFFF00"/>
                </a:solidFill>
                <a:latin typeface="Calibri" panose="020F0502020204030204"/>
                <a:ea typeface="+mn-ea"/>
                <a:cs typeface="B Nazanin" panose="00000400000000000000" pitchFamily="2" charset="-78"/>
              </a:rPr>
              <a:t>فرآیندی ارتباطی که طی آن یک سازمان، پیام‌های عمومی حوزه سلامت در خطر را تولید و در بین مخاطبان بسیار ناهمگن و پراکنده منتشر می‌نماید. </a:t>
            </a:r>
            <a:br>
              <a:rPr lang="fa-IR" sz="1950" b="1" dirty="0">
                <a:solidFill>
                  <a:srgbClr val="FFFF00"/>
                </a:solidFill>
                <a:latin typeface="Calibri" panose="020F0502020204030204"/>
                <a:ea typeface="+mn-ea"/>
                <a:cs typeface="B Nazanin" panose="00000400000000000000" pitchFamily="2" charset="-78"/>
              </a:rPr>
            </a:br>
            <a:r>
              <a:rPr lang="fa-IR" sz="1950" b="1" dirty="0">
                <a:solidFill>
                  <a:srgbClr val="FFFF00"/>
                </a:solidFill>
                <a:latin typeface="Calibri" panose="020F0502020204030204"/>
                <a:ea typeface="+mn-ea"/>
                <a:cs typeface="B Nazanin" panose="00000400000000000000" pitchFamily="2" charset="-78"/>
              </a:rPr>
              <a:t>در این نوع ارتباط از تمامی رسانه‌های صوتی، تصویری، الکترونیکی یا چاپی به عنوان کانال اطلاع‌رسانی و واسطه استفاده می‌شود.</a:t>
            </a:r>
            <a:r>
              <a:rPr lang="fa-IR" sz="1950" b="1" dirty="0">
                <a:solidFill>
                  <a:prstClr val="black"/>
                </a:solidFill>
                <a:latin typeface="Calibri" panose="020F0502020204030204"/>
                <a:ea typeface="+mn-ea"/>
                <a:cs typeface="B Nazanin" panose="00000400000000000000" pitchFamily="2" charset="-78"/>
              </a:rPr>
              <a:t/>
            </a:r>
            <a:br>
              <a:rPr lang="fa-IR" sz="1950" b="1" dirty="0">
                <a:solidFill>
                  <a:prstClr val="black"/>
                </a:solidFill>
                <a:latin typeface="Calibri" panose="020F0502020204030204"/>
                <a:ea typeface="+mn-ea"/>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3941265" y="879400"/>
            <a:ext cx="1810112" cy="507831"/>
          </a:xfrm>
          <a:prstGeom prst="rect">
            <a:avLst/>
          </a:prstGeom>
        </p:spPr>
        <p:txBody>
          <a:bodyPr wrap="none">
            <a:spAutoFit/>
          </a:bodyPr>
          <a:lstStyle/>
          <a:p>
            <a:pPr algn="ctr" defTabSz="342900"/>
            <a:r>
              <a:rPr lang="fa-IR" sz="2700" dirty="0">
                <a:solidFill>
                  <a:srgbClr val="FFFF00"/>
                </a:solidFill>
                <a:latin typeface="Calibri Light" panose="020F0302020204030204"/>
                <a:cs typeface="B Titr" panose="00000700000000000000" pitchFamily="2" charset="-78"/>
              </a:rPr>
              <a:t>ارتباط جمعی</a:t>
            </a:r>
          </a:p>
        </p:txBody>
      </p:sp>
    </p:spTree>
    <p:extLst>
      <p:ext uri="{BB962C8B-B14F-4D97-AF65-F5344CB8AC3E}">
        <p14:creationId xmlns:p14="http://schemas.microsoft.com/office/powerpoint/2010/main" val="47336453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89</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511085" y="2357330"/>
            <a:ext cx="7886700" cy="1884833"/>
          </a:xfrm>
        </p:spPr>
        <p:txBody>
          <a:bodyPr>
            <a:noAutofit/>
          </a:bodyPr>
          <a:lstStyle/>
          <a:p>
            <a:pPr algn="r" defTabSz="342900">
              <a:lnSpc>
                <a:spcPct val="150000"/>
              </a:lnSpc>
              <a:spcBef>
                <a:spcPts val="0"/>
              </a:spcBef>
            </a:pPr>
            <a:r>
              <a:rPr lang="fa-IR" sz="2100" b="1" dirty="0">
                <a:solidFill>
                  <a:srgbClr val="FFFF00"/>
                </a:solidFill>
                <a:latin typeface="Calibri" panose="020F0502020204030204"/>
                <a:ea typeface="+mn-ea"/>
                <a:cs typeface="B Nazanin" panose="00000400000000000000" pitchFamily="2" charset="-78"/>
              </a:rPr>
              <a:t>با هدف برقراری ارتباط روشن، پایدار و به موقع برای مدیریت:</a:t>
            </a:r>
            <a:br>
              <a:rPr lang="fa-IR" sz="2100" b="1" dirty="0">
                <a:solidFill>
                  <a:srgbClr val="FFFF00"/>
                </a:solidFill>
                <a:latin typeface="Calibri" panose="020F0502020204030204"/>
                <a:ea typeface="+mn-ea"/>
                <a:cs typeface="B Nazanin" panose="00000400000000000000" pitchFamily="2" charset="-78"/>
              </a:rPr>
            </a:br>
            <a:r>
              <a:rPr lang="fa-IR" sz="1800" b="1" dirty="0">
                <a:solidFill>
                  <a:srgbClr val="FFFF00"/>
                </a:solidFill>
                <a:latin typeface="Calibri" panose="020F0502020204030204"/>
                <a:ea typeface="+mn-ea"/>
                <a:cs typeface="B Nazanin" panose="00000400000000000000" pitchFamily="2" charset="-78"/>
              </a:rPr>
              <a:t>اقدامات و فوریت‌های اضطراری</a:t>
            </a:r>
            <a:br>
              <a:rPr lang="fa-IR" sz="1800" b="1" dirty="0">
                <a:solidFill>
                  <a:srgbClr val="FFFF00"/>
                </a:solidFill>
                <a:latin typeface="Calibri" panose="020F0502020204030204"/>
                <a:ea typeface="+mn-ea"/>
                <a:cs typeface="B Nazanin" panose="00000400000000000000" pitchFamily="2" charset="-78"/>
              </a:rPr>
            </a:br>
            <a:r>
              <a:rPr lang="fa-IR" sz="1800" b="1" dirty="0">
                <a:solidFill>
                  <a:srgbClr val="FFFF00"/>
                </a:solidFill>
                <a:latin typeface="Calibri" panose="020F0502020204030204"/>
                <a:ea typeface="+mn-ea"/>
                <a:cs typeface="B Nazanin" panose="00000400000000000000" pitchFamily="2" charset="-78"/>
              </a:rPr>
              <a:t>مدیریت افکار عمومی</a:t>
            </a:r>
            <a:br>
              <a:rPr lang="fa-IR" sz="1800" b="1" dirty="0">
                <a:solidFill>
                  <a:srgbClr val="FFFF00"/>
                </a:solidFill>
                <a:latin typeface="Calibri" panose="020F0502020204030204"/>
                <a:ea typeface="+mn-ea"/>
                <a:cs typeface="B Nazanin" panose="00000400000000000000" pitchFamily="2" charset="-78"/>
              </a:rPr>
            </a:br>
            <a:r>
              <a:rPr lang="fa-IR" sz="1800" b="1" dirty="0">
                <a:solidFill>
                  <a:srgbClr val="FFFF00"/>
                </a:solidFill>
                <a:latin typeface="Calibri" panose="020F0502020204030204"/>
                <a:ea typeface="+mn-ea"/>
                <a:cs typeface="B Nazanin" panose="00000400000000000000" pitchFamily="2" charset="-78"/>
              </a:rPr>
              <a:t>جلوگیری از بروز شایعات و اخبار نادرست طرح‌ریزی می‌شود.</a:t>
            </a:r>
            <a:r>
              <a:rPr lang="fa-IR" sz="1800" b="1" dirty="0">
                <a:solidFill>
                  <a:prstClr val="black"/>
                </a:solidFill>
                <a:latin typeface="Calibri" panose="020F0502020204030204"/>
                <a:ea typeface="+mn-ea"/>
                <a:cs typeface="B Nazanin" panose="00000400000000000000" pitchFamily="2" charset="-78"/>
              </a:rPr>
              <a:t/>
            </a:r>
            <a:br>
              <a:rPr lang="fa-IR" sz="1800" b="1" dirty="0">
                <a:solidFill>
                  <a:prstClr val="black"/>
                </a:solidFill>
                <a:latin typeface="Calibri" panose="020F0502020204030204"/>
                <a:ea typeface="+mn-ea"/>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3151033" y="951469"/>
            <a:ext cx="2606804" cy="461665"/>
          </a:xfrm>
          <a:prstGeom prst="rect">
            <a:avLst/>
          </a:prstGeom>
        </p:spPr>
        <p:txBody>
          <a:bodyPr wrap="none">
            <a:spAutoFit/>
          </a:bodyPr>
          <a:lstStyle/>
          <a:p>
            <a:pPr algn="ctr" defTabSz="342900"/>
            <a:r>
              <a:rPr lang="fa-IR" sz="2400" dirty="0">
                <a:solidFill>
                  <a:srgbClr val="FFFF00"/>
                </a:solidFill>
                <a:latin typeface="Calibri Light" panose="020F0302020204030204"/>
                <a:cs typeface="B Titr" panose="00000700000000000000" pitchFamily="2" charset="-78"/>
              </a:rPr>
              <a:t>مدیریت ارتباطات مؤثر</a:t>
            </a:r>
          </a:p>
        </p:txBody>
      </p:sp>
    </p:spTree>
    <p:extLst>
      <p:ext uri="{BB962C8B-B14F-4D97-AF65-F5344CB8AC3E}">
        <p14:creationId xmlns:p14="http://schemas.microsoft.com/office/powerpoint/2010/main" val="22685949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Autofit/>
          </a:bodyPr>
          <a:lstStyle/>
          <a:p>
            <a:pPr algn="ctr" eaLnBrk="1" hangingPunct="1"/>
            <a:r>
              <a:rPr lang="fa-IR" altLang="fa-IR" dirty="0">
                <a:solidFill>
                  <a:srgbClr val="FFFF00"/>
                </a:solidFill>
                <a:cs typeface="B Titr" panose="00000700000000000000" pitchFamily="2" charset="-78"/>
              </a:rPr>
              <a:t>فواید تدوین اهداف آموزشی</a:t>
            </a:r>
            <a:endParaRPr lang="en-US" altLang="fa-IR" dirty="0">
              <a:solidFill>
                <a:srgbClr val="FFFF00"/>
              </a:solidFill>
              <a:cs typeface="B Titr" panose="00000700000000000000" pitchFamily="2" charset="-78"/>
            </a:endParaRPr>
          </a:p>
        </p:txBody>
      </p:sp>
      <p:sp>
        <p:nvSpPr>
          <p:cNvPr id="15363" name="Rectangle 3"/>
          <p:cNvSpPr>
            <a:spLocks noGrp="1" noChangeArrowheads="1"/>
          </p:cNvSpPr>
          <p:nvPr>
            <p:ph type="body" idx="1"/>
          </p:nvPr>
        </p:nvSpPr>
        <p:spPr>
          <a:xfrm>
            <a:off x="448032" y="1350110"/>
            <a:ext cx="8398776" cy="3664921"/>
          </a:xfrm>
        </p:spPr>
        <p:txBody>
          <a:bodyPr/>
          <a:lstStyle/>
          <a:p>
            <a:pPr algn="r" rtl="1" eaLnBrk="1" hangingPunct="1"/>
            <a:r>
              <a:rPr lang="fa-IR" altLang="fa-IR" sz="3000" dirty="0">
                <a:cs typeface="B Nazanin" panose="00000400000000000000" pitchFamily="2" charset="-78"/>
              </a:rPr>
              <a:t>سازماندهی محتوا</a:t>
            </a:r>
          </a:p>
          <a:p>
            <a:pPr algn="r" rtl="1" eaLnBrk="1" hangingPunct="1"/>
            <a:r>
              <a:rPr lang="fa-IR" altLang="fa-IR" sz="3000" dirty="0">
                <a:cs typeface="B Nazanin" panose="00000400000000000000" pitchFamily="2" charset="-78"/>
              </a:rPr>
              <a:t>تعیین فعالیت های مربی و رفتارهای مورد انتظار</a:t>
            </a:r>
          </a:p>
          <a:p>
            <a:pPr algn="r" rtl="1" eaLnBrk="1" hangingPunct="1"/>
            <a:r>
              <a:rPr lang="fa-IR" altLang="fa-IR" sz="3000" dirty="0">
                <a:cs typeface="B Nazanin" panose="00000400000000000000" pitchFamily="2" charset="-78"/>
              </a:rPr>
              <a:t>طراحی و انتخاب مواد، وسایل و روش های آموزشی</a:t>
            </a:r>
          </a:p>
          <a:p>
            <a:pPr algn="r" rtl="1" eaLnBrk="1" hangingPunct="1"/>
            <a:r>
              <a:rPr lang="fa-IR" altLang="fa-IR" sz="3000" dirty="0">
                <a:cs typeface="B Nazanin" panose="00000400000000000000" pitchFamily="2" charset="-78"/>
              </a:rPr>
              <a:t>سازماندهی فعالیت های دانش آموزان</a:t>
            </a:r>
          </a:p>
          <a:p>
            <a:pPr algn="r" rtl="1" eaLnBrk="1" hangingPunct="1"/>
            <a:r>
              <a:rPr lang="fa-IR" altLang="fa-IR" sz="3000" dirty="0">
                <a:cs typeface="B Nazanin" panose="00000400000000000000" pitchFamily="2" charset="-78"/>
              </a:rPr>
              <a:t>تعیین ملاک و شیوه ارزشیابی </a:t>
            </a:r>
            <a:endParaRPr lang="en-US" altLang="fa-IR" sz="3000" dirty="0">
              <a:cs typeface="B Nazanin" panose="00000400000000000000" pitchFamily="2" charset="-78"/>
            </a:endParaRPr>
          </a:p>
        </p:txBody>
      </p:sp>
    </p:spTree>
    <p:extLst>
      <p:ext uri="{BB962C8B-B14F-4D97-AF65-F5344CB8AC3E}">
        <p14:creationId xmlns:p14="http://schemas.microsoft.com/office/powerpoint/2010/main" val="39904493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90</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628650" y="1567543"/>
            <a:ext cx="7886700" cy="2821578"/>
          </a:xfrm>
        </p:spPr>
        <p:txBody>
          <a:bodyPr>
            <a:noAutofit/>
          </a:bodyPr>
          <a:lstStyle/>
          <a:p>
            <a:pPr marL="257175" indent="-257175" algn="r" defTabSz="342900" rtl="1">
              <a:spcBef>
                <a:spcPts val="0"/>
              </a:spcBef>
            </a:pPr>
            <a:r>
              <a:rPr lang="fa-IR" sz="1650" b="1" dirty="0">
                <a:solidFill>
                  <a:srgbClr val="FFFF00"/>
                </a:solidFill>
                <a:latin typeface="Calibri" panose="020F0502020204030204"/>
                <a:ea typeface="+mn-ea"/>
                <a:cs typeface="B Nazanin" panose="00000400000000000000" pitchFamily="2" charset="-78"/>
              </a:rPr>
              <a:t>هدف کلی</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افزایش اعتماد و انسجام اجتماعی جهت کاهش پیامدهای منفی پاندمی‌ها، مبتنی بر رویکردهای مردم محور و جامعه محور</a:t>
            </a:r>
            <a:r>
              <a:rPr lang="en-US" sz="1650" b="1" dirty="0">
                <a:solidFill>
                  <a:srgbClr val="FFFF00"/>
                </a:solidFill>
                <a:latin typeface="Calibri" panose="020F0502020204030204"/>
                <a:ea typeface="+mn-ea"/>
                <a:cs typeface="B Nazanin" panose="00000400000000000000" pitchFamily="2" charset="-78"/>
              </a:rPr>
              <a:t/>
            </a:r>
            <a:br>
              <a:rPr lang="en-US" sz="1650" b="1" dirty="0">
                <a:solidFill>
                  <a:srgbClr val="FFFF00"/>
                </a:solidFill>
                <a:latin typeface="Calibri" panose="020F0502020204030204"/>
                <a:ea typeface="+mn-ea"/>
                <a:cs typeface="B Nazanin" panose="00000400000000000000" pitchFamily="2" charset="-78"/>
              </a:rPr>
            </a:br>
            <a:r>
              <a:rPr lang="fa-IR" sz="1350" b="1" dirty="0">
                <a:solidFill>
                  <a:srgbClr val="FFFF00"/>
                </a:solidFill>
                <a:latin typeface="Calibri" panose="020F0502020204030204"/>
                <a:ea typeface="+mn-ea"/>
                <a:cs typeface="B Nazanin" panose="00000400000000000000" pitchFamily="2" charset="-78"/>
              </a:rPr>
              <a:t>اهداف اختصاصی</a:t>
            </a:r>
            <a:br>
              <a:rPr lang="fa-IR" sz="13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۱)‌ تسهیل پاسخ‌های جامعه محور از طریق بهبود کیفیت و ثبات رویکردها‌ی </a:t>
            </a:r>
            <a:r>
              <a:rPr lang="en-US" sz="1650" b="1" dirty="0">
                <a:solidFill>
                  <a:srgbClr val="FFFF00"/>
                </a:solidFill>
                <a:latin typeface="Calibri" panose="020F0502020204030204"/>
                <a:ea typeface="+mn-ea"/>
                <a:cs typeface="B Nazanin" panose="00000400000000000000" pitchFamily="2" charset="-78"/>
              </a:rPr>
              <a:t>RCCE</a:t>
            </a:r>
            <a:r>
              <a:rPr lang="fa-IR" sz="1650" b="1" dirty="0">
                <a:solidFill>
                  <a:srgbClr val="FFFF00"/>
                </a:solidFill>
                <a:latin typeface="Calibri" panose="020F0502020204030204"/>
                <a:ea typeface="+mn-ea"/>
                <a:cs typeface="B Nazanin" panose="00000400000000000000" pitchFamily="2" charset="-78"/>
              </a:rPr>
              <a:t/>
            </a:r>
            <a:br>
              <a:rPr lang="fa-IR" sz="1650" b="1" dirty="0">
                <a:solidFill>
                  <a:srgbClr val="FFFF00"/>
                </a:solidFill>
                <a:latin typeface="Calibri" panose="020F0502020204030204"/>
                <a:ea typeface="+mn-ea"/>
                <a:cs typeface="B Nazanin" panose="00000400000000000000" pitchFamily="2" charset="-78"/>
              </a:rPr>
            </a:br>
            <a:r>
              <a:rPr lang="fa-IR" sz="1350" dirty="0">
                <a:solidFill>
                  <a:srgbClr val="FFFF00"/>
                </a:solidFill>
                <a:latin typeface="BNazanin"/>
                <a:ea typeface="+mn-ea"/>
                <a:cs typeface="B Nazanin" panose="00000400000000000000" pitchFamily="2" charset="-78"/>
              </a:rPr>
              <a:t>جامعه باید نیازهای خود را ارزیابی کند و در تجزیه و تحلیل اطلاعات، برنامه ریزی، اجرا، پایش و ارزشیابی آسیب‌های محلی مشارکت کند.</a:t>
            </a:r>
            <a:r>
              <a:rPr lang="fa-IR" sz="1350" b="1" dirty="0">
                <a:solidFill>
                  <a:srgbClr val="FFFF00"/>
                </a:solidFill>
                <a:latin typeface="Calibri" panose="020F0502020204030204"/>
                <a:ea typeface="+mn-ea"/>
                <a:cs typeface="B Nazanin" panose="00000400000000000000" pitchFamily="2" charset="-78"/>
              </a:rPr>
              <a:t/>
            </a:r>
            <a:br>
              <a:rPr lang="fa-IR" sz="13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۲) تولید، تحلیل و استفاده از داده‌های مرتبط با بافت جامعه و ظرفیت‌ها، ادراک خطر و رفتارها</a:t>
            </a:r>
            <a:r>
              <a:rPr lang="en-US" sz="1650" b="1" dirty="0">
                <a:solidFill>
                  <a:srgbClr val="FFFF00"/>
                </a:solidFill>
                <a:latin typeface="Calibri" panose="020F0502020204030204"/>
                <a:ea typeface="+mn-ea"/>
                <a:cs typeface="B Nazanin" panose="00000400000000000000" pitchFamily="2" charset="-78"/>
              </a:rPr>
              <a:t/>
            </a:r>
            <a:br>
              <a:rPr lang="en-US" sz="1650" b="1" dirty="0">
                <a:solidFill>
                  <a:srgbClr val="FFFF00"/>
                </a:solidFill>
                <a:latin typeface="Calibri" panose="020F0502020204030204"/>
                <a:ea typeface="+mn-ea"/>
                <a:cs typeface="B Nazanin" panose="00000400000000000000" pitchFamily="2" charset="-78"/>
              </a:rPr>
            </a:br>
            <a:r>
              <a:rPr lang="fa-IR" sz="1350" dirty="0">
                <a:solidFill>
                  <a:srgbClr val="FFFF00"/>
                </a:solidFill>
                <a:latin typeface="BNazanin"/>
                <a:ea typeface="+mn-ea"/>
                <a:cs typeface="B Nazanin" panose="00000400000000000000" pitchFamily="2" charset="-78"/>
              </a:rPr>
              <a:t>باید نواقص اطلاعاتی شناسایی شده، دغدغه ها و سوالات و نگرانی های مردم رصد و مدیریت شود.</a:t>
            </a:r>
            <a:r>
              <a:rPr lang="fa-IR" sz="1350" b="1" dirty="0">
                <a:solidFill>
                  <a:srgbClr val="FFFF00"/>
                </a:solidFill>
                <a:latin typeface="Calibri" panose="020F0502020204030204"/>
                <a:ea typeface="+mn-ea"/>
                <a:cs typeface="B Nazanin" panose="00000400000000000000" pitchFamily="2" charset="-78"/>
              </a:rPr>
              <a:t/>
            </a:r>
            <a:br>
              <a:rPr lang="fa-IR" sz="13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۳)‌ تقویت ظرفیت و راه‌حل‌های محلی برای کنترل همه‌گیری و کاهش تاثیرات آن</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۴) ‌تقویت رویکرد هماهنگ در برنامه </a:t>
            </a:r>
            <a:r>
              <a:rPr lang="en-US" sz="1650" b="1" dirty="0">
                <a:solidFill>
                  <a:srgbClr val="FFFF00"/>
                </a:solidFill>
                <a:latin typeface="Calibri" panose="020F0502020204030204"/>
                <a:ea typeface="+mn-ea"/>
                <a:cs typeface="B Nazanin" panose="00000400000000000000" pitchFamily="2" charset="-78"/>
              </a:rPr>
              <a:t>RCCE</a:t>
            </a:r>
            <a:r>
              <a:rPr lang="fa-IR" sz="1650" b="1" dirty="0">
                <a:solidFill>
                  <a:srgbClr val="FFFF00"/>
                </a:solidFill>
                <a:latin typeface="Calibri" panose="020F0502020204030204"/>
                <a:ea typeface="+mn-ea"/>
                <a:cs typeface="B Nazanin" panose="00000400000000000000" pitchFamily="2" charset="-78"/>
              </a:rPr>
              <a:t> برای افزایش کیفیت، یکپارچگی، بهینه‌سازی و ادغام آن با برنامه‌های سلامت واحد (</a:t>
            </a:r>
            <a:r>
              <a:rPr lang="en-US" sz="1650" b="1" dirty="0">
                <a:solidFill>
                  <a:srgbClr val="FFFF00"/>
                </a:solidFill>
                <a:latin typeface="Calibri" panose="020F0502020204030204"/>
                <a:ea typeface="+mn-ea"/>
                <a:cs typeface="B Nazanin" panose="00000400000000000000" pitchFamily="2" charset="-78"/>
              </a:rPr>
              <a:t>One Health</a:t>
            </a:r>
            <a:r>
              <a:rPr lang="fa-IR" sz="1650" b="1" dirty="0">
                <a:solidFill>
                  <a:srgbClr val="FFFF00"/>
                </a:solidFill>
                <a:latin typeface="Calibri" panose="020F0502020204030204"/>
                <a:ea typeface="+mn-ea"/>
                <a:cs typeface="B Nazanin" panose="00000400000000000000" pitchFamily="2" charset="-78"/>
              </a:rPr>
              <a:t>)</a:t>
            </a:r>
            <a:r>
              <a:rPr lang="fa-IR" sz="1650" b="1" dirty="0">
                <a:solidFill>
                  <a:prstClr val="black"/>
                </a:solidFill>
                <a:latin typeface="Calibri" panose="020F0502020204030204"/>
                <a:ea typeface="+mn-ea"/>
                <a:cs typeface="B Nazanin" panose="00000400000000000000" pitchFamily="2" charset="-78"/>
              </a:rPr>
              <a:t/>
            </a:r>
            <a:br>
              <a:rPr lang="fa-IR" sz="1650" b="1" dirty="0">
                <a:solidFill>
                  <a:prstClr val="black"/>
                </a:solidFill>
                <a:latin typeface="Calibri" panose="020F0502020204030204"/>
                <a:ea typeface="+mn-ea"/>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2286000" y="662891"/>
            <a:ext cx="4572000" cy="738664"/>
          </a:xfrm>
          <a:prstGeom prst="rect">
            <a:avLst/>
          </a:prstGeom>
        </p:spPr>
        <p:txBody>
          <a:bodyPr>
            <a:spAutoFit/>
          </a:bodyPr>
          <a:lstStyle/>
          <a:p>
            <a:pPr algn="ctr" defTabSz="342900" rtl="1"/>
            <a:r>
              <a:rPr lang="fa-IR" sz="2100" dirty="0">
                <a:solidFill>
                  <a:srgbClr val="FFFF00"/>
                </a:solidFill>
                <a:cs typeface="B Titr" panose="00000700000000000000" pitchFamily="2" charset="-78"/>
              </a:rPr>
              <a:t>اهداف برنامه ارتباطات خطر و مشارکت اجتماعی</a:t>
            </a:r>
          </a:p>
        </p:txBody>
      </p:sp>
    </p:spTree>
    <p:extLst>
      <p:ext uri="{BB962C8B-B14F-4D97-AF65-F5344CB8AC3E}">
        <p14:creationId xmlns:p14="http://schemas.microsoft.com/office/powerpoint/2010/main" val="51144469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91</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736418" y="1788932"/>
            <a:ext cx="7886700" cy="2978331"/>
          </a:xfrm>
        </p:spPr>
        <p:txBody>
          <a:bodyPr>
            <a:noAutofit/>
          </a:bodyPr>
          <a:lstStyle/>
          <a:p>
            <a:pPr algn="r" defTabSz="342900" rtl="1">
              <a:spcBef>
                <a:spcPts val="0"/>
              </a:spcBef>
            </a:pPr>
            <a:r>
              <a:rPr lang="fa-IR" sz="1650" b="1" dirty="0">
                <a:solidFill>
                  <a:srgbClr val="FFFF00"/>
                </a:solidFill>
                <a:latin typeface="Calibri" panose="020F0502020204030204"/>
                <a:ea typeface="+mn-ea"/>
                <a:cs typeface="B Titr" panose="00000700000000000000" pitchFamily="2" charset="-78"/>
              </a:rPr>
              <a:t>اولین باشید:</a:t>
            </a:r>
            <a:r>
              <a:rPr lang="en-US" sz="1650" b="1" dirty="0">
                <a:solidFill>
                  <a:srgbClr val="FFFF00"/>
                </a:solidFill>
                <a:latin typeface="Calibri" panose="020F0502020204030204"/>
                <a:ea typeface="+mn-ea"/>
                <a:cs typeface="B Titr" panose="00000700000000000000" pitchFamily="2" charset="-78"/>
              </a:rPr>
              <a:t> </a:t>
            </a:r>
            <a:r>
              <a:rPr lang="fa-IR" sz="1650" b="1" dirty="0">
                <a:solidFill>
                  <a:srgbClr val="FFFF00"/>
                </a:solidFill>
                <a:latin typeface="Calibri" panose="020F0502020204030204"/>
                <a:ea typeface="+mn-ea"/>
                <a:cs typeface="B Nazanin" panose="00000400000000000000" pitchFamily="2" charset="-78"/>
              </a:rPr>
              <a:t>بحران ها به زمان حساس هستند. انتقال سریع اطلاعات بسیار مهم است. برای اعضای عمومی جامعه، اولین منبع اطلاعات اغلب به منبع ترجیحی تبدیل می‌شود.</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 دقیق باشید:</a:t>
            </a:r>
            <a:r>
              <a:rPr lang="en-US" sz="1650" b="1" dirty="0">
                <a:solidFill>
                  <a:srgbClr val="FFFF00"/>
                </a:solidFill>
                <a:latin typeface="Calibri" panose="020F0502020204030204"/>
                <a:ea typeface="+mn-ea"/>
                <a:cs typeface="B Nazanin" panose="00000400000000000000" pitchFamily="2" charset="-78"/>
              </a:rPr>
              <a:t> </a:t>
            </a:r>
            <a:r>
              <a:rPr lang="fa-IR" sz="1650" b="1" dirty="0">
                <a:solidFill>
                  <a:srgbClr val="FFFF00"/>
                </a:solidFill>
                <a:latin typeface="Calibri" panose="020F0502020204030204"/>
                <a:ea typeface="+mn-ea"/>
                <a:cs typeface="B Nazanin" panose="00000400000000000000" pitchFamily="2" charset="-78"/>
              </a:rPr>
              <a:t>دقت باعث ایجاد اعتبار می‌شود. اطلاعات می‌تواند شامل مسائل شناخته شده، ناشناخته و آنچه برای پر کردن شکاف ها انجام می شود، باشد.</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 </a:t>
            </a:r>
            <a:r>
              <a:rPr lang="fa-IR" sz="1650" b="1" dirty="0">
                <a:solidFill>
                  <a:srgbClr val="FFFF00"/>
                </a:solidFill>
                <a:latin typeface="Calibri" panose="020F0502020204030204"/>
                <a:ea typeface="+mn-ea"/>
                <a:cs typeface="B Titr" panose="00000700000000000000" pitchFamily="2" charset="-78"/>
              </a:rPr>
              <a:t>معتبر باشید:</a:t>
            </a:r>
            <a:r>
              <a:rPr lang="en-US" sz="1650" b="1" dirty="0">
                <a:solidFill>
                  <a:srgbClr val="FFFF00"/>
                </a:solidFill>
                <a:latin typeface="Calibri" panose="020F0502020204030204"/>
                <a:ea typeface="+mn-ea"/>
                <a:cs typeface="B Titr" panose="00000700000000000000" pitchFamily="2" charset="-78"/>
              </a:rPr>
              <a:t> </a:t>
            </a:r>
            <a:r>
              <a:rPr lang="fa-IR" sz="1650" b="1" dirty="0">
                <a:solidFill>
                  <a:srgbClr val="FFFF00"/>
                </a:solidFill>
                <a:latin typeface="Calibri" panose="020F0502020204030204"/>
                <a:ea typeface="+mn-ea"/>
                <a:cs typeface="B Nazanin" panose="00000400000000000000" pitchFamily="2" charset="-78"/>
              </a:rPr>
              <a:t>صداقت و راستگویی نباید در زمان بحران خدشه‌دار شود.</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 </a:t>
            </a:r>
            <a:r>
              <a:rPr lang="fa-IR" sz="1650" b="1" dirty="0">
                <a:solidFill>
                  <a:srgbClr val="FFFF00"/>
                </a:solidFill>
                <a:latin typeface="Calibri" panose="020F0502020204030204"/>
                <a:ea typeface="+mn-ea"/>
                <a:cs typeface="B Titr" panose="00000700000000000000" pitchFamily="2" charset="-78"/>
              </a:rPr>
              <a:t>ابراز همدلی کنید:</a:t>
            </a:r>
            <a:r>
              <a:rPr lang="en-US" sz="1650" b="1" dirty="0">
                <a:solidFill>
                  <a:srgbClr val="FFFF00"/>
                </a:solidFill>
                <a:latin typeface="Calibri" panose="020F0502020204030204"/>
                <a:ea typeface="+mn-ea"/>
                <a:cs typeface="B Titr" panose="00000700000000000000" pitchFamily="2" charset="-78"/>
              </a:rPr>
              <a:t> </a:t>
            </a:r>
            <a:r>
              <a:rPr lang="fa-IR" sz="1650" b="1" dirty="0">
                <a:solidFill>
                  <a:srgbClr val="FFFF00"/>
                </a:solidFill>
                <a:latin typeface="Calibri" panose="020F0502020204030204"/>
                <a:ea typeface="+mn-ea"/>
                <a:cs typeface="B Nazanin" panose="00000400000000000000" pitchFamily="2" charset="-78"/>
              </a:rPr>
              <a:t>بحران ها آسیب می‌آفرینند و رنج‌ها را باید با کلمات تصدیق کرد. پرداختن به آنچه مردم احساس می‌کنند و چالش‌هایی که با آن‌ها روبرو هستند، باعث ایجاد اعتماد و ارتباط می‌شود.</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 اقدام ترویجی انجام دهید:</a:t>
            </a:r>
            <a:r>
              <a:rPr lang="en-US" sz="1650" b="1" dirty="0">
                <a:solidFill>
                  <a:srgbClr val="FFFF00"/>
                </a:solidFill>
                <a:latin typeface="Calibri" panose="020F0502020204030204"/>
                <a:ea typeface="+mn-ea"/>
                <a:cs typeface="B Nazanin" panose="00000400000000000000" pitchFamily="2" charset="-78"/>
              </a:rPr>
              <a:t> </a:t>
            </a:r>
            <a:r>
              <a:rPr lang="fa-IR" sz="1650" b="1" dirty="0">
                <a:solidFill>
                  <a:srgbClr val="FFFF00"/>
                </a:solidFill>
                <a:latin typeface="Calibri" panose="020F0502020204030204"/>
                <a:ea typeface="+mn-ea"/>
                <a:cs typeface="B Nazanin" panose="00000400000000000000" pitchFamily="2" charset="-78"/>
              </a:rPr>
              <a:t>سپردن کارهای معنی‌دار به افراد، اضطراب را آرام می‌کند، به بازگرداندن نظم کمک می‌کند و حس کنترل را تقویت می‌کند.</a:t>
            </a:r>
            <a:br>
              <a:rPr lang="fa-IR" sz="1650" b="1" dirty="0">
                <a:solidFill>
                  <a:srgbClr val="FFFF00"/>
                </a:solidFill>
                <a:latin typeface="Calibri" panose="020F0502020204030204"/>
                <a:ea typeface="+mn-ea"/>
                <a:cs typeface="B Nazanin" panose="00000400000000000000" pitchFamily="2" charset="-78"/>
              </a:rPr>
            </a:br>
            <a:r>
              <a:rPr lang="fa-IR" sz="1650" b="1" dirty="0">
                <a:solidFill>
                  <a:srgbClr val="FFFF00"/>
                </a:solidFill>
                <a:latin typeface="Calibri" panose="020F0502020204030204"/>
                <a:ea typeface="+mn-ea"/>
                <a:cs typeface="B Nazanin" panose="00000400000000000000" pitchFamily="2" charset="-78"/>
              </a:rPr>
              <a:t> </a:t>
            </a:r>
            <a:r>
              <a:rPr lang="fa-IR" sz="1650" b="1" dirty="0">
                <a:solidFill>
                  <a:srgbClr val="FFFF00"/>
                </a:solidFill>
                <a:latin typeface="Calibri" panose="020F0502020204030204"/>
                <a:ea typeface="+mn-ea"/>
                <a:cs typeface="B Titr" panose="00000700000000000000" pitchFamily="2" charset="-78"/>
              </a:rPr>
              <a:t>احترام بگذارید:</a:t>
            </a:r>
            <a:r>
              <a:rPr lang="en-US" sz="1650" b="1" dirty="0">
                <a:solidFill>
                  <a:srgbClr val="FFFF00"/>
                </a:solidFill>
                <a:latin typeface="Calibri" panose="020F0502020204030204"/>
                <a:ea typeface="+mn-ea"/>
                <a:cs typeface="B Titr" panose="00000700000000000000" pitchFamily="2" charset="-78"/>
              </a:rPr>
              <a:t> </a:t>
            </a:r>
            <a:r>
              <a:rPr lang="fa-IR" sz="1650" b="1" dirty="0">
                <a:solidFill>
                  <a:srgbClr val="FFFF00"/>
                </a:solidFill>
                <a:latin typeface="Calibri" panose="020F0502020204030204"/>
                <a:ea typeface="+mn-ea"/>
                <a:cs typeface="B Nazanin" panose="00000400000000000000" pitchFamily="2" charset="-78"/>
              </a:rPr>
              <a:t>ارتباط محترمانه به ویژه زمانی که افراد احساس آسیب پذیری می‌کنند، اهمیت دارد. ارتباط محترمانه باعث ارتقای همکاری و مشارکت می‌شود.</a:t>
            </a:r>
            <a:r>
              <a:rPr lang="fa-IR" sz="1650" b="1" dirty="0">
                <a:solidFill>
                  <a:prstClr val="black"/>
                </a:solidFill>
                <a:latin typeface="Calibri" panose="020F0502020204030204"/>
                <a:ea typeface="+mn-ea"/>
                <a:cs typeface="B Nazanin" panose="00000400000000000000" pitchFamily="2" charset="-78"/>
              </a:rPr>
              <a:t/>
            </a:r>
            <a:br>
              <a:rPr lang="fa-IR" sz="1650" b="1" dirty="0">
                <a:solidFill>
                  <a:prstClr val="black"/>
                </a:solidFill>
                <a:latin typeface="Calibri" panose="020F0502020204030204"/>
                <a:ea typeface="+mn-ea"/>
                <a:cs typeface="B Nazanin" panose="00000400000000000000" pitchFamily="2" charset="-78"/>
              </a:rPr>
            </a:br>
            <a:endParaRPr lang="fa-IR" sz="2400" dirty="0">
              <a:solidFill>
                <a:srgbClr val="FFFF00"/>
              </a:solidFill>
              <a:cs typeface="B Titr" panose="00000700000000000000" pitchFamily="2" charset="-78"/>
            </a:endParaRPr>
          </a:p>
        </p:txBody>
      </p:sp>
      <p:sp>
        <p:nvSpPr>
          <p:cNvPr id="3" name="Rectangle 2"/>
          <p:cNvSpPr/>
          <p:nvPr/>
        </p:nvSpPr>
        <p:spPr>
          <a:xfrm>
            <a:off x="3490276" y="797533"/>
            <a:ext cx="2378986" cy="553998"/>
          </a:xfrm>
          <a:prstGeom prst="rect">
            <a:avLst/>
          </a:prstGeom>
        </p:spPr>
        <p:txBody>
          <a:bodyPr wrap="none">
            <a:spAutoFit/>
          </a:bodyPr>
          <a:lstStyle/>
          <a:p>
            <a:pPr algn="ctr" defTabSz="342900" rtl="1"/>
            <a:r>
              <a:rPr lang="fa-IR" sz="3000" dirty="0">
                <a:solidFill>
                  <a:srgbClr val="FFFF00"/>
                </a:solidFill>
                <a:cs typeface="B Titr" panose="00000700000000000000" pitchFamily="2" charset="-78"/>
              </a:rPr>
              <a:t>6 اصل در </a:t>
            </a:r>
            <a:r>
              <a:rPr lang="en-US" sz="3000" dirty="0">
                <a:solidFill>
                  <a:srgbClr val="FFFF00"/>
                </a:solidFill>
                <a:cs typeface="B Titr" panose="00000700000000000000" pitchFamily="2" charset="-78"/>
              </a:rPr>
              <a:t>RCCE</a:t>
            </a:r>
            <a:endParaRPr lang="fa-IR" sz="3000" dirty="0">
              <a:solidFill>
                <a:srgbClr val="FFFF00"/>
              </a:solidFill>
              <a:cs typeface="B Titr" panose="00000700000000000000" pitchFamily="2" charset="-78"/>
            </a:endParaRPr>
          </a:p>
        </p:txBody>
      </p:sp>
    </p:spTree>
    <p:extLst>
      <p:ext uri="{BB962C8B-B14F-4D97-AF65-F5344CB8AC3E}">
        <p14:creationId xmlns:p14="http://schemas.microsoft.com/office/powerpoint/2010/main" val="173626518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685800">
              <a:defRPr/>
            </a:pPr>
            <a:fld id="{4F6FBAA5-C783-4827-B882-84646A79E1BF}" type="slidenum">
              <a:rPr lang="en-US" sz="900">
                <a:solidFill>
                  <a:prstClr val="black">
                    <a:tint val="75000"/>
                  </a:prstClr>
                </a:solidFill>
                <a:latin typeface="Calibri" panose="020F0502020204030204"/>
              </a:rPr>
              <a:pPr defTabSz="685800">
                <a:defRPr/>
              </a:pPr>
              <a:t>92</a:t>
            </a:fld>
            <a:endParaRPr lang="en-US" sz="900">
              <a:solidFill>
                <a:prstClr val="black">
                  <a:tint val="75000"/>
                </a:prstClr>
              </a:solidFill>
              <a:latin typeface="Calibri" panose="020F0502020204030204"/>
            </a:endParaRPr>
          </a:p>
        </p:txBody>
      </p:sp>
      <p:sp>
        <p:nvSpPr>
          <p:cNvPr id="2" name="Title 1"/>
          <p:cNvSpPr>
            <a:spLocks noGrp="1"/>
          </p:cNvSpPr>
          <p:nvPr>
            <p:ph type="title"/>
          </p:nvPr>
        </p:nvSpPr>
        <p:spPr>
          <a:xfrm>
            <a:off x="628650" y="1181673"/>
            <a:ext cx="7886700" cy="1884833"/>
          </a:xfrm>
        </p:spPr>
        <p:txBody>
          <a:bodyPr>
            <a:noAutofit/>
          </a:bodyPr>
          <a:lstStyle/>
          <a:p>
            <a:pPr algn="ctr"/>
            <a:endParaRPr lang="fa-IR" sz="2400" dirty="0">
              <a:solidFill>
                <a:srgbClr val="FFFF00"/>
              </a:solidFill>
              <a:cs typeface="B Titr" panose="00000700000000000000" pitchFamily="2" charset="-78"/>
            </a:endParaRPr>
          </a:p>
        </p:txBody>
      </p:sp>
      <p:pic>
        <p:nvPicPr>
          <p:cNvPr id="4" name="Picture 3">
            <a:extLst>
              <a:ext uri="{FF2B5EF4-FFF2-40B4-BE49-F238E27FC236}">
                <a16:creationId xmlns:a16="http://schemas.microsoft.com/office/drawing/2014/main" id="{319D1DC1-4F36-4F91-9903-4100976AE9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69" y="881743"/>
            <a:ext cx="8925197" cy="4159364"/>
          </a:xfrm>
          <a:prstGeom prst="rect">
            <a:avLst/>
          </a:prstGeom>
        </p:spPr>
      </p:pic>
      <p:sp>
        <p:nvSpPr>
          <p:cNvPr id="3" name="Rectangle 2"/>
          <p:cNvSpPr/>
          <p:nvPr/>
        </p:nvSpPr>
        <p:spPr>
          <a:xfrm>
            <a:off x="3001405" y="247030"/>
            <a:ext cx="2755883" cy="507831"/>
          </a:xfrm>
          <a:prstGeom prst="rect">
            <a:avLst/>
          </a:prstGeom>
        </p:spPr>
        <p:txBody>
          <a:bodyPr wrap="none">
            <a:spAutoFit/>
          </a:bodyPr>
          <a:lstStyle/>
          <a:p>
            <a:pPr defTabSz="342900"/>
            <a:r>
              <a:rPr lang="fa-IR" sz="2700" dirty="0">
                <a:solidFill>
                  <a:srgbClr val="FFFF00"/>
                </a:solidFill>
                <a:cs typeface="B Titr" panose="00000700000000000000" pitchFamily="2" charset="-78"/>
              </a:rPr>
              <a:t>فرایند ارتباطات خطر</a:t>
            </a:r>
          </a:p>
        </p:txBody>
      </p:sp>
    </p:spTree>
    <p:extLst>
      <p:ext uri="{BB962C8B-B14F-4D97-AF65-F5344CB8AC3E}">
        <p14:creationId xmlns:p14="http://schemas.microsoft.com/office/powerpoint/2010/main" val="92579394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a:solidFill>
                  <a:prstClr val="black">
                    <a:tint val="75000"/>
                  </a:prstClr>
                </a:solidFill>
                <a:latin typeface="Calibri" panose="020F0502020204030204"/>
                <a:cs typeface="+mn-cs"/>
              </a:rPr>
              <a:pPr defTabSz="514350">
                <a:defRPr/>
              </a:pPr>
              <a:t>93</a:t>
            </a:fld>
            <a:endParaRPr lang="en-US">
              <a:solidFill>
                <a:prstClr val="black">
                  <a:tint val="75000"/>
                </a:prstClr>
              </a:solidFill>
              <a:latin typeface="Calibri" panose="020F0502020204030204"/>
              <a:cs typeface="+mn-cs"/>
            </a:endParaRPr>
          </a:p>
        </p:txBody>
      </p:sp>
      <p:sp>
        <p:nvSpPr>
          <p:cNvPr id="2" name="Title 1"/>
          <p:cNvSpPr>
            <a:spLocks noGrp="1"/>
          </p:cNvSpPr>
          <p:nvPr>
            <p:ph type="title"/>
          </p:nvPr>
        </p:nvSpPr>
        <p:spPr>
          <a:xfrm>
            <a:off x="1614488" y="1529193"/>
            <a:ext cx="5915025" cy="1413625"/>
          </a:xfrm>
        </p:spPr>
        <p:txBody>
          <a:bodyPr>
            <a:noAutofit/>
          </a:bodyPr>
          <a:lstStyle/>
          <a:p>
            <a:pPr algn="ctr"/>
            <a:r>
              <a:rPr lang="fa-IR" altLang="en-US" sz="3000" b="1" kern="0" dirty="0">
                <a:solidFill>
                  <a:srgbClr val="FFFF00"/>
                </a:solidFill>
                <a:latin typeface="Tahoma"/>
                <a:cs typeface="B Titr" pitchFamily="2" charset="-78"/>
              </a:rPr>
              <a:t>عوامل اجتماعی تعیین کننده سلامت</a:t>
            </a:r>
            <a:br>
              <a:rPr lang="fa-IR" altLang="en-US" sz="3000" b="1" kern="0" dirty="0">
                <a:solidFill>
                  <a:srgbClr val="FFFF00"/>
                </a:solidFill>
                <a:latin typeface="Tahoma"/>
                <a:cs typeface="B Titr" pitchFamily="2" charset="-78"/>
              </a:rPr>
            </a:br>
            <a:endParaRPr lang="fa-IR" sz="1800" dirty="0">
              <a:solidFill>
                <a:srgbClr val="FFFF00"/>
              </a:solidFill>
              <a:cs typeface="B Titr" panose="00000700000000000000" pitchFamily="2" charset="-78"/>
            </a:endParaRPr>
          </a:p>
        </p:txBody>
      </p:sp>
    </p:spTree>
    <p:extLst>
      <p:ext uri="{BB962C8B-B14F-4D97-AF65-F5344CB8AC3E}">
        <p14:creationId xmlns:p14="http://schemas.microsoft.com/office/powerpoint/2010/main" val="84985005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94</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296260" y="1529193"/>
            <a:ext cx="8390540" cy="3364816"/>
          </a:xfrm>
        </p:spPr>
        <p:txBody>
          <a:bodyPr>
            <a:noAutofit/>
          </a:bodyPr>
          <a:lstStyle/>
          <a:p>
            <a:pPr marL="257175" indent="-257175" algn="r" defTabSz="685800" rtl="1" fontAlgn="base">
              <a:spcBef>
                <a:spcPct val="20000"/>
              </a:spcBef>
              <a:spcAft>
                <a:spcPct val="0"/>
              </a:spcAft>
            </a:pPr>
            <a:r>
              <a:rPr lang="fa-IR" altLang="en-US" sz="3000" kern="0" dirty="0">
                <a:solidFill>
                  <a:srgbClr val="FFFF00"/>
                </a:solidFill>
                <a:latin typeface="Tahoma"/>
                <a:ea typeface="+mn-ea"/>
                <a:cs typeface="B Mitra" pitchFamily="2" charset="-78"/>
              </a:rPr>
              <a:t>در چند سال گذشته سير تحولات سلامتي در دنيا و در ايران باعث توجه هر چه بيشتر به مقوله‌هاي اجتماعي سلامت شده است.</a:t>
            </a:r>
            <a:br>
              <a:rPr lang="fa-IR" altLang="en-US" sz="3000" kern="0" dirty="0">
                <a:solidFill>
                  <a:srgbClr val="FFFF00"/>
                </a:solidFill>
                <a:latin typeface="Tahoma"/>
                <a:ea typeface="+mn-ea"/>
                <a:cs typeface="B Mitra" pitchFamily="2" charset="-78"/>
              </a:rPr>
            </a:br>
            <a:r>
              <a:rPr lang="fa-IR" altLang="en-US" sz="3000" kern="0" dirty="0">
                <a:solidFill>
                  <a:srgbClr val="FFFF00"/>
                </a:solidFill>
                <a:latin typeface="Tahoma"/>
                <a:ea typeface="+mn-ea"/>
                <a:cs typeface="B Mitra" pitchFamily="2" charset="-78"/>
              </a:rPr>
              <a:t>مشکلاتي نظير بی سوادی، بيکاري، فقر، اعتياد و رفتارهاي پرخطر بیش از هر عامل دیگری به سلامتی انسان ها و جوامع آسیب وارد می نماید </a:t>
            </a: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2303748" y="519522"/>
            <a:ext cx="4454240" cy="669414"/>
          </a:xfrm>
          <a:prstGeom prst="rect">
            <a:avLst/>
          </a:prstGeom>
        </p:spPr>
        <p:txBody>
          <a:bodyPr wrap="square">
            <a:spAutoFit/>
          </a:bodyPr>
          <a:lstStyle/>
          <a:p>
            <a:pPr algn="ctr" defTabSz="685800">
              <a:defRPr/>
            </a:pPr>
            <a:r>
              <a:rPr lang="fa-IR" altLang="en-US" sz="2400" b="1" kern="0" dirty="0">
                <a:solidFill>
                  <a:srgbClr val="FFFF00"/>
                </a:solidFill>
                <a:latin typeface="Tahoma"/>
                <a:ea typeface="+mj-ea"/>
                <a:cs typeface="B Titr" pitchFamily="2" charset="-78"/>
              </a:rPr>
              <a:t>عوامل اجتماعی تعیین کننده سلامت</a:t>
            </a:r>
            <a:r>
              <a:rPr lang="fa-IR" altLang="en-US" sz="3000" b="1" kern="0" dirty="0">
                <a:solidFill>
                  <a:srgbClr val="000066"/>
                </a:solidFill>
                <a:latin typeface="Tahoma"/>
                <a:ea typeface="+mj-ea"/>
                <a:cs typeface="B Titr" pitchFamily="2" charset="-78"/>
              </a:rPr>
              <a:t/>
            </a:r>
            <a:br>
              <a:rPr lang="fa-IR" altLang="en-US" sz="3000" b="1" kern="0" dirty="0">
                <a:solidFill>
                  <a:srgbClr val="000066"/>
                </a:solidFill>
                <a:latin typeface="Tahoma"/>
                <a:ea typeface="+mj-ea"/>
                <a:cs typeface="B Titr" pitchFamily="2" charset="-78"/>
              </a:rPr>
            </a:br>
            <a:endParaRPr lang="en-US" sz="1350" kern="0" dirty="0">
              <a:solidFill>
                <a:sysClr val="windowText" lastClr="000000"/>
              </a:solidFill>
            </a:endParaRPr>
          </a:p>
        </p:txBody>
      </p:sp>
    </p:spTree>
    <p:extLst>
      <p:ext uri="{BB962C8B-B14F-4D97-AF65-F5344CB8AC3E}">
        <p14:creationId xmlns:p14="http://schemas.microsoft.com/office/powerpoint/2010/main" val="421742453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95</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448966" y="1545636"/>
            <a:ext cx="8093364" cy="3348373"/>
          </a:xfrm>
        </p:spPr>
        <p:txBody>
          <a:bodyPr>
            <a:noAutofit/>
          </a:bodyPr>
          <a:lstStyle/>
          <a:p>
            <a:pPr marL="257175" indent="-257175" algn="r" defTabSz="685800" rtl="1" fontAlgn="base">
              <a:spcBef>
                <a:spcPct val="20000"/>
              </a:spcBef>
              <a:spcAft>
                <a:spcPct val="0"/>
              </a:spcAft>
              <a:buClr>
                <a:srgbClr val="3333CC"/>
              </a:buClr>
              <a:buSzPct val="60000"/>
              <a:buFont typeface="Wingdings" pitchFamily="2" charset="2"/>
              <a:buChar char="n"/>
            </a:pPr>
            <a:r>
              <a:rPr lang="fa-IR" altLang="en-US" sz="3300" kern="0" dirty="0">
                <a:solidFill>
                  <a:srgbClr val="FFFF00"/>
                </a:solidFill>
                <a:latin typeface="Tahoma"/>
                <a:ea typeface="+mn-ea"/>
                <a:cs typeface="B Mitra" pitchFamily="2" charset="-78"/>
              </a:rPr>
              <a:t>مباحث جديدي چون سرمايه اجتماعي و شبکه‌هاي اجتماعي که بطور روزمره با آنها روبرو مي‌شويم در حيطه دانش پزشکی قبلي قرار ندارند.</a:t>
            </a:r>
            <a:br>
              <a:rPr lang="fa-IR" altLang="en-US" sz="3300" kern="0" dirty="0">
                <a:solidFill>
                  <a:srgbClr val="FFFF00"/>
                </a:solidFill>
                <a:latin typeface="Tahoma"/>
                <a:ea typeface="+mn-ea"/>
                <a:cs typeface="B Mitra" pitchFamily="2" charset="-78"/>
              </a:rPr>
            </a:br>
            <a:r>
              <a:rPr lang="fa-IR" altLang="en-US" sz="3300" kern="0" dirty="0">
                <a:solidFill>
                  <a:srgbClr val="FFFF00"/>
                </a:solidFill>
                <a:latin typeface="Tahoma"/>
                <a:ea typeface="+mn-ea"/>
                <a:cs typeface="B Mitra" pitchFamily="2" charset="-78"/>
              </a:rPr>
              <a:t>از طرفی اگر بخواهيم براي سلامت جامعه اقدام مؤثري انجام دهيم بدون توجه به ريشه‌هاي اصلي آن اقداماتمان گذرا و علامتي خواهند بود. </a:t>
            </a:r>
            <a:r>
              <a:rPr lang="fa-IR" altLang="en-US" sz="3300" kern="0" dirty="0">
                <a:solidFill>
                  <a:srgbClr val="000000"/>
                </a:solidFill>
                <a:latin typeface="Tahoma"/>
                <a:ea typeface="+mn-ea"/>
                <a:cs typeface="B Mitra" pitchFamily="2" charset="-78"/>
              </a:rPr>
              <a:t/>
            </a:r>
            <a:br>
              <a:rPr lang="fa-IR" altLang="en-US" sz="3300" kern="0" dirty="0">
                <a:solidFill>
                  <a:srgbClr val="000000"/>
                </a:solidFill>
                <a:latin typeface="Tahoma"/>
                <a:ea typeface="+mn-ea"/>
                <a:cs typeface="B Mitra" pitchFamily="2" charset="-78"/>
              </a:rPr>
            </a:b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2303748" y="519522"/>
            <a:ext cx="4454240" cy="669414"/>
          </a:xfrm>
          <a:prstGeom prst="rect">
            <a:avLst/>
          </a:prstGeom>
        </p:spPr>
        <p:txBody>
          <a:bodyPr wrap="square">
            <a:spAutoFit/>
          </a:bodyPr>
          <a:lstStyle/>
          <a:p>
            <a:pPr algn="ctr" defTabSz="685800">
              <a:defRPr/>
            </a:pPr>
            <a:r>
              <a:rPr lang="fa-IR" altLang="en-US" sz="2400" b="1" kern="0" dirty="0">
                <a:solidFill>
                  <a:srgbClr val="FFFF00"/>
                </a:solidFill>
                <a:latin typeface="Tahoma"/>
                <a:cs typeface="B Titr" pitchFamily="2" charset="-78"/>
              </a:rPr>
              <a:t>عوامل اجتماعی تعیین کننده سلامت</a:t>
            </a:r>
            <a:r>
              <a:rPr lang="fa-IR" altLang="en-US" sz="3000" b="1" kern="0" dirty="0">
                <a:solidFill>
                  <a:srgbClr val="000066"/>
                </a:solidFill>
                <a:latin typeface="Tahoma"/>
                <a:cs typeface="B Titr" pitchFamily="2" charset="-78"/>
              </a:rPr>
              <a:t/>
            </a:r>
            <a:br>
              <a:rPr lang="fa-IR" altLang="en-US" sz="3000" b="1" kern="0" dirty="0">
                <a:solidFill>
                  <a:srgbClr val="000066"/>
                </a:solidFill>
                <a:latin typeface="Tahoma"/>
                <a:cs typeface="B Titr" pitchFamily="2" charset="-78"/>
              </a:rPr>
            </a:br>
            <a:endParaRPr lang="en-US" sz="1350" kern="0" dirty="0">
              <a:solidFill>
                <a:sysClr val="windowText" lastClr="000000"/>
              </a:solidFill>
              <a:latin typeface="Tahoma" pitchFamily="34" charset="0"/>
              <a:cs typeface="Arial" charset="0"/>
            </a:endParaRPr>
          </a:p>
        </p:txBody>
      </p:sp>
    </p:spTree>
    <p:extLst>
      <p:ext uri="{BB962C8B-B14F-4D97-AF65-F5344CB8AC3E}">
        <p14:creationId xmlns:p14="http://schemas.microsoft.com/office/powerpoint/2010/main" val="225560144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96</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601670" y="1529193"/>
            <a:ext cx="7940660" cy="3364816"/>
          </a:xfrm>
        </p:spPr>
        <p:txBody>
          <a:bodyPr>
            <a:noAutofit/>
          </a:bodyPr>
          <a:lstStyle/>
          <a:p>
            <a:pPr marL="257175" indent="-257175" algn="r" defTabSz="685800" rtl="1" fontAlgn="base">
              <a:spcBef>
                <a:spcPct val="20000"/>
              </a:spcBef>
              <a:spcAft>
                <a:spcPct val="0"/>
              </a:spcAft>
              <a:buClr>
                <a:srgbClr val="3333CC"/>
              </a:buClr>
              <a:buSzPct val="60000"/>
              <a:buFont typeface="Wingdings" pitchFamily="2" charset="2"/>
              <a:buChar char="n"/>
            </a:pPr>
            <a:r>
              <a:rPr lang="fa-IR" altLang="en-US" sz="3300" kern="0" dirty="0">
                <a:solidFill>
                  <a:srgbClr val="FFFF00"/>
                </a:solidFill>
                <a:latin typeface="Tahoma"/>
                <a:ea typeface="+mn-ea"/>
                <a:cs typeface="B Mitra" pitchFamily="2" charset="-78"/>
              </a:rPr>
              <a:t>بدون شک بخش مهمي از مشکل</a:t>
            </a:r>
            <a:r>
              <a:rPr lang="en-GB" altLang="en-US" sz="3300" kern="0" dirty="0">
                <a:solidFill>
                  <a:srgbClr val="FFFF00"/>
                </a:solidFill>
                <a:latin typeface="Tahoma"/>
                <a:ea typeface="+mn-ea"/>
                <a:cs typeface="B Mitra" pitchFamily="2" charset="-78"/>
              </a:rPr>
              <a:t>HIV </a:t>
            </a:r>
            <a:r>
              <a:rPr lang="fa-IR" altLang="en-US" sz="3300" kern="0" dirty="0">
                <a:solidFill>
                  <a:srgbClr val="FFFF00"/>
                </a:solidFill>
                <a:latin typeface="Tahoma"/>
                <a:ea typeface="+mn-ea"/>
                <a:cs typeface="B Mitra" pitchFamily="2" charset="-78"/>
              </a:rPr>
              <a:t> ،و قسمتي قابل توجه از ريشه اعتياد، دارای زمينه‌هاي اجتماعي و اقتصادي است.</a:t>
            </a:r>
            <a:br>
              <a:rPr lang="fa-IR" altLang="en-US" sz="3300" kern="0" dirty="0">
                <a:solidFill>
                  <a:srgbClr val="FFFF00"/>
                </a:solidFill>
                <a:latin typeface="Tahoma"/>
                <a:ea typeface="+mn-ea"/>
                <a:cs typeface="B Mitra" pitchFamily="2" charset="-78"/>
              </a:rPr>
            </a:br>
            <a:r>
              <a:rPr lang="fa-IR" altLang="en-US" sz="3300" kern="0" dirty="0">
                <a:solidFill>
                  <a:srgbClr val="FFFF00"/>
                </a:solidFill>
                <a:latin typeface="Tahoma"/>
                <a:ea typeface="+mn-ea"/>
                <a:cs typeface="B Mitra" pitchFamily="2" charset="-78"/>
              </a:rPr>
              <a:t>مداخله در اين‌گونه مسايل، نيازمند ابزارهاي جديدي براي درک درست پديده‌هايي از اين قبيل و به خصوص مداخله‌هاي بين‌بخشي است</a:t>
            </a:r>
            <a:r>
              <a:rPr lang="fa-IR" altLang="en-US" sz="3300" b="1" kern="0" dirty="0">
                <a:solidFill>
                  <a:srgbClr val="CC3300"/>
                </a:solidFill>
                <a:latin typeface="Verdana" pitchFamily="34" charset="0"/>
                <a:ea typeface="+mn-ea"/>
                <a:cs typeface="B Mitra" pitchFamily="2" charset="-78"/>
              </a:rPr>
              <a:t/>
            </a:r>
            <a:br>
              <a:rPr lang="fa-IR" altLang="en-US" sz="3300" b="1" kern="0" dirty="0">
                <a:solidFill>
                  <a:srgbClr val="CC3300"/>
                </a:solidFill>
                <a:latin typeface="Verdana" pitchFamily="34" charset="0"/>
                <a:ea typeface="+mn-ea"/>
                <a:cs typeface="B Mitra" pitchFamily="2" charset="-78"/>
              </a:rPr>
            </a:b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2303748" y="519522"/>
            <a:ext cx="4454240" cy="669414"/>
          </a:xfrm>
          <a:prstGeom prst="rect">
            <a:avLst/>
          </a:prstGeom>
        </p:spPr>
        <p:txBody>
          <a:bodyPr wrap="square">
            <a:spAutoFit/>
          </a:bodyPr>
          <a:lstStyle/>
          <a:p>
            <a:pPr algn="ctr" defTabSz="685800">
              <a:defRPr/>
            </a:pPr>
            <a:r>
              <a:rPr lang="fa-IR" altLang="en-US" sz="2400" b="1" kern="0" dirty="0">
                <a:solidFill>
                  <a:srgbClr val="FFFF00"/>
                </a:solidFill>
                <a:latin typeface="Tahoma"/>
                <a:cs typeface="B Titr" pitchFamily="2" charset="-78"/>
              </a:rPr>
              <a:t>عوامل اجتماعی تعیین کننده سلامت</a:t>
            </a:r>
            <a:r>
              <a:rPr lang="fa-IR" altLang="en-US" sz="3000" b="1" kern="0" dirty="0">
                <a:solidFill>
                  <a:srgbClr val="000066"/>
                </a:solidFill>
                <a:latin typeface="Tahoma"/>
                <a:cs typeface="B Titr" pitchFamily="2" charset="-78"/>
              </a:rPr>
              <a:t/>
            </a:r>
            <a:br>
              <a:rPr lang="fa-IR" altLang="en-US" sz="3000" b="1" kern="0" dirty="0">
                <a:solidFill>
                  <a:srgbClr val="000066"/>
                </a:solidFill>
                <a:latin typeface="Tahoma"/>
                <a:cs typeface="B Titr" pitchFamily="2" charset="-78"/>
              </a:rPr>
            </a:br>
            <a:endParaRPr lang="en-US" sz="1350" kern="0" dirty="0">
              <a:solidFill>
                <a:sysClr val="windowText" lastClr="000000"/>
              </a:solidFill>
              <a:latin typeface="Tahoma" pitchFamily="34" charset="0"/>
              <a:cs typeface="Arial" charset="0"/>
            </a:endParaRPr>
          </a:p>
        </p:txBody>
      </p:sp>
    </p:spTree>
    <p:extLst>
      <p:ext uri="{BB962C8B-B14F-4D97-AF65-F5344CB8AC3E}">
        <p14:creationId xmlns:p14="http://schemas.microsoft.com/office/powerpoint/2010/main" val="195693446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97</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1614488" y="1529193"/>
            <a:ext cx="5915025" cy="3364816"/>
          </a:xfrm>
        </p:spPr>
        <p:txBody>
          <a:bodyPr>
            <a:noAutofit/>
          </a:bodyPr>
          <a:lstStyle/>
          <a:p>
            <a:pPr marL="257175" indent="-257175" algn="r" defTabSz="685800" rtl="1" fontAlgn="base">
              <a:spcBef>
                <a:spcPct val="20000"/>
              </a:spcBef>
              <a:spcAft>
                <a:spcPct val="0"/>
              </a:spcAft>
              <a:buClr>
                <a:srgbClr val="3333CC"/>
              </a:buClr>
              <a:buSzPct val="60000"/>
              <a:buFont typeface="Wingdings" pitchFamily="2" charset="2"/>
              <a:buChar char="n"/>
            </a:pPr>
            <a:r>
              <a:rPr lang="fa-IR" altLang="en-US" sz="2400" b="1" kern="0" dirty="0">
                <a:solidFill>
                  <a:srgbClr val="FFFF00"/>
                </a:solidFill>
                <a:latin typeface="Verdana" pitchFamily="34" charset="0"/>
                <a:ea typeface="+mn-ea"/>
                <a:cs typeface="B Mitra" pitchFamily="2" charset="-78"/>
              </a:rPr>
              <a:t>عواملی چون:</a:t>
            </a:r>
            <a:br>
              <a:rPr lang="fa-IR" altLang="en-US" sz="2400" b="1" kern="0" dirty="0">
                <a:solidFill>
                  <a:srgbClr val="FFFF00"/>
                </a:solidFill>
                <a:latin typeface="Verdana" pitchFamily="34" charset="0"/>
                <a:ea typeface="+mn-ea"/>
                <a:cs typeface="B Mitra" pitchFamily="2" charset="-78"/>
              </a:rPr>
            </a:br>
            <a:r>
              <a:rPr lang="fa-IR" altLang="en-US" sz="2100" b="1" kern="0" dirty="0">
                <a:solidFill>
                  <a:srgbClr val="FFFF00"/>
                </a:solidFill>
                <a:latin typeface="Verdana" pitchFamily="34" charset="0"/>
                <a:cs typeface="B Mitra" pitchFamily="2" charset="-78"/>
              </a:rPr>
              <a:t>میزان درآمد</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سطح تحصیلات</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شغل</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تغذیه</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طبقه اجتماعی</a:t>
            </a:r>
            <a:br>
              <a:rPr lang="fa-IR" altLang="en-US" sz="2100" b="1" kern="0" dirty="0">
                <a:solidFill>
                  <a:srgbClr val="FFFF00"/>
                </a:solidFill>
                <a:latin typeface="Verdana" pitchFamily="34" charset="0"/>
                <a:cs typeface="B Mitra" pitchFamily="2" charset="-78"/>
              </a:rPr>
            </a:br>
            <a:r>
              <a:rPr lang="fa-IR" altLang="en-US" sz="2400" b="1" kern="0" dirty="0">
                <a:solidFill>
                  <a:srgbClr val="FFFF00"/>
                </a:solidFill>
                <a:latin typeface="Verdana" pitchFamily="34" charset="0"/>
                <a:ea typeface="+mn-ea"/>
                <a:cs typeface="B Mitra" pitchFamily="2" charset="-78"/>
              </a:rPr>
              <a:t>نقش بسزایی در تعیین سطح سلامت افراد دارند</a:t>
            </a:r>
            <a:r>
              <a:rPr lang="fa-IR" altLang="en-US" sz="2400" b="1" kern="0" dirty="0">
                <a:solidFill>
                  <a:srgbClr val="CC3300"/>
                </a:solidFill>
                <a:latin typeface="Verdana" pitchFamily="34" charset="0"/>
                <a:ea typeface="+mn-ea"/>
                <a:cs typeface="B Mitra" pitchFamily="2" charset="-78"/>
              </a:rPr>
              <a:t/>
            </a:r>
            <a:br>
              <a:rPr lang="fa-IR" altLang="en-US" sz="2400" b="1" kern="0" dirty="0">
                <a:solidFill>
                  <a:srgbClr val="CC3300"/>
                </a:solidFill>
                <a:latin typeface="Verdana" pitchFamily="34" charset="0"/>
                <a:ea typeface="+mn-ea"/>
                <a:cs typeface="B Mitra" pitchFamily="2" charset="-78"/>
              </a:rPr>
            </a:b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2303748" y="519522"/>
            <a:ext cx="4454240" cy="669414"/>
          </a:xfrm>
          <a:prstGeom prst="rect">
            <a:avLst/>
          </a:prstGeom>
        </p:spPr>
        <p:txBody>
          <a:bodyPr wrap="square">
            <a:spAutoFit/>
          </a:bodyPr>
          <a:lstStyle/>
          <a:p>
            <a:pPr algn="ctr" defTabSz="685800">
              <a:defRPr/>
            </a:pPr>
            <a:r>
              <a:rPr lang="fa-IR" altLang="en-US" sz="2400" b="1" kern="0" dirty="0">
                <a:solidFill>
                  <a:srgbClr val="FFFF00"/>
                </a:solidFill>
                <a:latin typeface="Tahoma"/>
                <a:cs typeface="B Titr" pitchFamily="2" charset="-78"/>
              </a:rPr>
              <a:t>عوامل اجتماعی تعیین کننده سلامت</a:t>
            </a:r>
            <a:r>
              <a:rPr lang="fa-IR" altLang="en-US" sz="3000" b="1" kern="0" dirty="0">
                <a:solidFill>
                  <a:srgbClr val="000066"/>
                </a:solidFill>
                <a:latin typeface="Tahoma"/>
                <a:cs typeface="B Titr" pitchFamily="2" charset="-78"/>
              </a:rPr>
              <a:t/>
            </a:r>
            <a:br>
              <a:rPr lang="fa-IR" altLang="en-US" sz="3000" b="1" kern="0" dirty="0">
                <a:solidFill>
                  <a:srgbClr val="000066"/>
                </a:solidFill>
                <a:latin typeface="Tahoma"/>
                <a:cs typeface="B Titr" pitchFamily="2" charset="-78"/>
              </a:rPr>
            </a:br>
            <a:endParaRPr lang="en-US" sz="1350" kern="0" dirty="0">
              <a:solidFill>
                <a:sysClr val="windowText" lastClr="000000"/>
              </a:solidFill>
              <a:latin typeface="Tahoma" pitchFamily="34" charset="0"/>
              <a:cs typeface="Arial" charset="0"/>
            </a:endParaRPr>
          </a:p>
        </p:txBody>
      </p:sp>
    </p:spTree>
    <p:extLst>
      <p:ext uri="{BB962C8B-B14F-4D97-AF65-F5344CB8AC3E}">
        <p14:creationId xmlns:p14="http://schemas.microsoft.com/office/powerpoint/2010/main" val="401057554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98</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601670" y="1437624"/>
            <a:ext cx="7940660" cy="3024336"/>
          </a:xfrm>
        </p:spPr>
        <p:txBody>
          <a:bodyPr>
            <a:noAutofit/>
          </a:bodyPr>
          <a:lstStyle/>
          <a:p>
            <a:pPr marL="257175" indent="-257175" algn="r" defTabSz="685800" rtl="1" fontAlgn="base">
              <a:spcBef>
                <a:spcPct val="20000"/>
              </a:spcBef>
              <a:spcAft>
                <a:spcPct val="0"/>
              </a:spcAft>
              <a:buClr>
                <a:srgbClr val="3333CC"/>
              </a:buClr>
              <a:buSzPct val="60000"/>
              <a:buFont typeface="Wingdings" pitchFamily="2" charset="2"/>
              <a:buChar char="n"/>
            </a:pPr>
            <a:r>
              <a:rPr lang="fa-IR" altLang="en-US" sz="2400" kern="0" dirty="0">
                <a:solidFill>
                  <a:srgbClr val="FFFF00"/>
                </a:solidFill>
                <a:latin typeface="Tahoma"/>
                <a:ea typeface="+mn-ea"/>
                <a:cs typeface="B Mitra" pitchFamily="2" charset="-78"/>
              </a:rPr>
              <a:t/>
            </a:r>
            <a:br>
              <a:rPr lang="fa-IR" altLang="en-US" sz="2400" kern="0" dirty="0">
                <a:solidFill>
                  <a:srgbClr val="FFFF00"/>
                </a:solidFill>
                <a:latin typeface="Tahoma"/>
                <a:ea typeface="+mn-ea"/>
                <a:cs typeface="B Mitra" pitchFamily="2" charset="-78"/>
              </a:rPr>
            </a:br>
            <a:r>
              <a:rPr lang="fa-IR" altLang="en-US" sz="2400" kern="0" dirty="0">
                <a:solidFill>
                  <a:srgbClr val="FFFF00"/>
                </a:solidFill>
                <a:latin typeface="Tahoma"/>
                <a:ea typeface="+mn-ea"/>
                <a:cs typeface="B Mitra" pitchFamily="2" charset="-78"/>
              </a:rPr>
              <a:t/>
            </a:r>
            <a:br>
              <a:rPr lang="fa-IR" altLang="en-US" sz="2400" kern="0" dirty="0">
                <a:solidFill>
                  <a:srgbClr val="FFFF00"/>
                </a:solidFill>
                <a:latin typeface="Tahoma"/>
                <a:ea typeface="+mn-ea"/>
                <a:cs typeface="B Mitra" pitchFamily="2" charset="-78"/>
              </a:rPr>
            </a:br>
            <a:r>
              <a:rPr lang="fa-IR" altLang="en-US" sz="2400" kern="0" dirty="0">
                <a:solidFill>
                  <a:srgbClr val="FFFF00"/>
                </a:solidFill>
                <a:latin typeface="Tahoma"/>
                <a:ea typeface="+mn-ea"/>
                <a:cs typeface="B Mitra" pitchFamily="2" charset="-78"/>
              </a:rPr>
              <a:t>توزیع عادلانه سلامت بین</a:t>
            </a:r>
            <a:br>
              <a:rPr lang="fa-IR" altLang="en-US" sz="2400" kern="0" dirty="0">
                <a:solidFill>
                  <a:srgbClr val="FFFF00"/>
                </a:solidFill>
                <a:latin typeface="Tahoma"/>
                <a:ea typeface="+mn-ea"/>
                <a:cs typeface="B Mitra" pitchFamily="2" charset="-78"/>
              </a:rPr>
            </a:br>
            <a:r>
              <a:rPr lang="fa-IR" altLang="en-US" sz="2100" b="1" kern="0" dirty="0">
                <a:solidFill>
                  <a:srgbClr val="FFFF00"/>
                </a:solidFill>
                <a:latin typeface="Verdana" pitchFamily="34" charset="0"/>
                <a:cs typeface="B Mitra" pitchFamily="2" charset="-78"/>
              </a:rPr>
              <a:t>فقیر و غنی</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شهرنشین و حاشیه نشین</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بیکار و شاغل</a:t>
            </a:r>
            <a:br>
              <a:rPr lang="fa-IR" altLang="en-US" sz="2100" b="1" kern="0" dirty="0">
                <a:solidFill>
                  <a:srgbClr val="FFFF00"/>
                </a:solidFill>
                <a:latin typeface="Verdana" pitchFamily="34" charset="0"/>
                <a:cs typeface="B Mitra" pitchFamily="2" charset="-78"/>
              </a:rPr>
            </a:br>
            <a:r>
              <a:rPr lang="fa-IR" altLang="en-US" sz="2100" b="1" kern="0" dirty="0">
                <a:solidFill>
                  <a:srgbClr val="FFFF00"/>
                </a:solidFill>
                <a:latin typeface="Verdana" pitchFamily="34" charset="0"/>
                <a:cs typeface="B Mitra" pitchFamily="2" charset="-78"/>
              </a:rPr>
              <a:t>بی سواد و با سواد</a:t>
            </a:r>
            <a:br>
              <a:rPr lang="fa-IR" altLang="en-US" sz="2100" b="1" kern="0" dirty="0">
                <a:solidFill>
                  <a:srgbClr val="FFFF00"/>
                </a:solidFill>
                <a:latin typeface="Verdana" pitchFamily="34" charset="0"/>
                <a:cs typeface="B Mitra" pitchFamily="2" charset="-78"/>
              </a:rPr>
            </a:br>
            <a:r>
              <a:rPr lang="fa-IR" altLang="en-US" sz="2400" kern="0" dirty="0">
                <a:solidFill>
                  <a:srgbClr val="FFFF00"/>
                </a:solidFill>
                <a:latin typeface="Tahoma"/>
                <a:ea typeface="+mn-ea"/>
                <a:cs typeface="B Mitra" pitchFamily="2" charset="-78"/>
              </a:rPr>
              <a:t>مقدور نخواهد بود مگر با مداخله در سطح تعیین کننده های اجتماعی سلامت</a:t>
            </a:r>
            <a:br>
              <a:rPr lang="fa-IR" altLang="en-US" sz="2400" kern="0" dirty="0">
                <a:solidFill>
                  <a:srgbClr val="FFFF00"/>
                </a:solidFill>
                <a:latin typeface="Tahoma"/>
                <a:ea typeface="+mn-ea"/>
                <a:cs typeface="B Mitra" pitchFamily="2" charset="-78"/>
              </a:rPr>
            </a:br>
            <a:r>
              <a:rPr lang="fa-IR" altLang="en-US" sz="2400" kern="0" dirty="0">
                <a:solidFill>
                  <a:srgbClr val="FFFF00"/>
                </a:solidFill>
                <a:latin typeface="Tahoma"/>
                <a:ea typeface="+mn-ea"/>
                <a:cs typeface="B Mitra" pitchFamily="2" charset="-78"/>
              </a:rPr>
              <a:t>عدالت اجتماعی است که می تواند عدالت در سلامت را به ارمغان آورد</a:t>
            </a:r>
            <a:r>
              <a:rPr lang="en-US" altLang="en-US" sz="2400" kern="0" dirty="0">
                <a:solidFill>
                  <a:srgbClr val="000000"/>
                </a:solidFill>
                <a:latin typeface="Tahoma"/>
                <a:ea typeface="+mn-ea"/>
                <a:cs typeface="B Mitra" pitchFamily="2" charset="-78"/>
              </a:rPr>
              <a:t/>
            </a:r>
            <a:br>
              <a:rPr lang="en-US" altLang="en-US" sz="2400" kern="0" dirty="0">
                <a:solidFill>
                  <a:srgbClr val="000000"/>
                </a:solidFill>
                <a:latin typeface="Tahoma"/>
                <a:ea typeface="+mn-ea"/>
                <a:cs typeface="B Mitra" pitchFamily="2" charset="-78"/>
              </a:rPr>
            </a:b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2000250" y="411511"/>
            <a:ext cx="5143500" cy="507831"/>
          </a:xfrm>
          <a:prstGeom prst="rect">
            <a:avLst/>
          </a:prstGeom>
        </p:spPr>
        <p:txBody>
          <a:bodyPr wrap="square">
            <a:spAutoFit/>
          </a:bodyPr>
          <a:lstStyle/>
          <a:p>
            <a:pPr algn="r" rtl="1"/>
            <a:r>
              <a:rPr lang="fa-IR" altLang="en-US" sz="2700" b="1" kern="0" dirty="0">
                <a:solidFill>
                  <a:srgbClr val="FFFF00"/>
                </a:solidFill>
                <a:latin typeface="Tahoma"/>
                <a:ea typeface="+mj-ea"/>
                <a:cs typeface="B Titr" pitchFamily="2" charset="-78"/>
              </a:rPr>
              <a:t>ارتقاء سطح سلامت و توزیع عادلانه آن</a:t>
            </a:r>
            <a:endParaRPr lang="en-US" sz="1350" kern="0" dirty="0">
              <a:solidFill>
                <a:srgbClr val="FFFF00"/>
              </a:solidFill>
            </a:endParaRPr>
          </a:p>
        </p:txBody>
      </p:sp>
    </p:spTree>
    <p:extLst>
      <p:ext uri="{BB962C8B-B14F-4D97-AF65-F5344CB8AC3E}">
        <p14:creationId xmlns:p14="http://schemas.microsoft.com/office/powerpoint/2010/main" val="236743456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defTabSz="514350">
              <a:defRPr/>
            </a:pPr>
            <a:fld id="{4F6FBAA5-C783-4827-B882-84646A79E1BF}" type="slidenum">
              <a:rPr lang="en-US" sz="675">
                <a:solidFill>
                  <a:prstClr val="black">
                    <a:tint val="75000"/>
                  </a:prstClr>
                </a:solidFill>
                <a:latin typeface="Calibri" panose="020F0502020204030204"/>
                <a:cs typeface="Arial" charset="0"/>
              </a:rPr>
              <a:pPr defTabSz="514350">
                <a:defRPr/>
              </a:pPr>
              <a:t>99</a:t>
            </a:fld>
            <a:endParaRPr lang="en-US" sz="675">
              <a:solidFill>
                <a:prstClr val="black">
                  <a:tint val="75000"/>
                </a:prstClr>
              </a:solidFill>
              <a:latin typeface="Calibri" panose="020F0502020204030204"/>
              <a:cs typeface="Arial" charset="0"/>
            </a:endParaRPr>
          </a:p>
        </p:txBody>
      </p:sp>
      <p:sp>
        <p:nvSpPr>
          <p:cNvPr id="2" name="Title 1"/>
          <p:cNvSpPr>
            <a:spLocks noGrp="1"/>
          </p:cNvSpPr>
          <p:nvPr>
            <p:ph type="title"/>
          </p:nvPr>
        </p:nvSpPr>
        <p:spPr>
          <a:xfrm>
            <a:off x="601670" y="1437624"/>
            <a:ext cx="8246070" cy="3024336"/>
          </a:xfrm>
        </p:spPr>
        <p:txBody>
          <a:bodyPr>
            <a:noAutofit/>
          </a:bodyPr>
          <a:lstStyle/>
          <a:p>
            <a:pPr marL="257175" indent="-257175" algn="r" defTabSz="685800" rtl="1" fontAlgn="base">
              <a:spcBef>
                <a:spcPct val="20000"/>
              </a:spcBef>
              <a:spcAft>
                <a:spcPct val="0"/>
              </a:spcAft>
              <a:buClr>
                <a:srgbClr val="3333CC"/>
              </a:buClr>
              <a:buSzPct val="60000"/>
              <a:buFont typeface="Wingdings" pitchFamily="2" charset="2"/>
              <a:buChar char="n"/>
            </a:pPr>
            <a:r>
              <a:rPr lang="fa-IR" altLang="en-US" sz="2400" kern="0" dirty="0">
                <a:solidFill>
                  <a:srgbClr val="FFFF00"/>
                </a:solidFill>
                <a:latin typeface="Tahoma"/>
                <a:ea typeface="+mn-ea"/>
                <a:cs typeface="B Mitra" pitchFamily="2" charset="-78"/>
              </a:rPr>
              <a:t/>
            </a:r>
            <a:br>
              <a:rPr lang="fa-IR" altLang="en-US" sz="2400" kern="0" dirty="0">
                <a:solidFill>
                  <a:srgbClr val="FFFF00"/>
                </a:solidFill>
                <a:latin typeface="Tahoma"/>
                <a:ea typeface="+mn-ea"/>
                <a:cs typeface="B Mitra" pitchFamily="2" charset="-78"/>
              </a:rPr>
            </a:br>
            <a:r>
              <a:rPr lang="fa-IR" altLang="en-US" sz="2400" kern="0" dirty="0">
                <a:solidFill>
                  <a:srgbClr val="FFFF00"/>
                </a:solidFill>
                <a:latin typeface="Tahoma"/>
                <a:ea typeface="+mn-ea"/>
                <a:cs typeface="B Mitra" pitchFamily="2" charset="-78"/>
              </a:rPr>
              <a:t/>
            </a:r>
            <a:br>
              <a:rPr lang="fa-IR" altLang="en-US" sz="2400" kern="0" dirty="0">
                <a:solidFill>
                  <a:srgbClr val="FFFF00"/>
                </a:solidFill>
                <a:latin typeface="Tahoma"/>
                <a:ea typeface="+mn-ea"/>
                <a:cs typeface="B Mitra" pitchFamily="2" charset="-78"/>
              </a:rPr>
            </a:br>
            <a:r>
              <a:rPr lang="fa-IR" altLang="en-US" sz="2700" kern="0" dirty="0">
                <a:solidFill>
                  <a:srgbClr val="FFFF00"/>
                </a:solidFill>
                <a:latin typeface="Tahoma"/>
                <a:ea typeface="+mn-ea"/>
                <a:cs typeface="B Mitra" pitchFamily="2" charset="-78"/>
              </a:rPr>
              <a:t>تلاش برای کاهش لایه های اجتماعی(باز توزیع ثروت)</a:t>
            </a:r>
            <a:br>
              <a:rPr lang="fa-IR" altLang="en-US" sz="2700" kern="0" dirty="0">
                <a:solidFill>
                  <a:srgbClr val="FFFF00"/>
                </a:solidFill>
                <a:latin typeface="Tahoma"/>
                <a:ea typeface="+mn-ea"/>
                <a:cs typeface="B Mitra" pitchFamily="2" charset="-78"/>
              </a:rPr>
            </a:br>
            <a:r>
              <a:rPr lang="fa-IR" altLang="en-US" sz="2700" kern="0" dirty="0">
                <a:solidFill>
                  <a:srgbClr val="FFFF00"/>
                </a:solidFill>
                <a:latin typeface="Tahoma"/>
                <a:ea typeface="+mn-ea"/>
                <a:cs typeface="B Mitra" pitchFamily="2" charset="-78"/>
              </a:rPr>
              <a:t>تلاش برای پیشگیری از عوامل آسیب رسان اجتماعی به سلامت</a:t>
            </a:r>
            <a:br>
              <a:rPr lang="fa-IR" altLang="en-US" sz="2700" kern="0" dirty="0">
                <a:solidFill>
                  <a:srgbClr val="FFFF00"/>
                </a:solidFill>
                <a:latin typeface="Tahoma"/>
                <a:ea typeface="+mn-ea"/>
                <a:cs typeface="B Mitra" pitchFamily="2" charset="-78"/>
              </a:rPr>
            </a:br>
            <a:r>
              <a:rPr lang="fa-IR" altLang="en-US" sz="2700" kern="0" dirty="0">
                <a:solidFill>
                  <a:srgbClr val="FFFF00"/>
                </a:solidFill>
                <a:latin typeface="Tahoma"/>
                <a:ea typeface="+mn-ea"/>
                <a:cs typeface="B Mitra" pitchFamily="2" charset="-78"/>
              </a:rPr>
              <a:t>تلاش برای کاهش آسیب پذیری مردم محروم نسبت به شرایط آسیب رسان سلامت(بهبود شرایط)</a:t>
            </a:r>
            <a:br>
              <a:rPr lang="fa-IR" altLang="en-US" sz="2700" kern="0" dirty="0">
                <a:solidFill>
                  <a:srgbClr val="FFFF00"/>
                </a:solidFill>
                <a:latin typeface="Tahoma"/>
                <a:ea typeface="+mn-ea"/>
                <a:cs typeface="B Mitra" pitchFamily="2" charset="-78"/>
              </a:rPr>
            </a:br>
            <a:r>
              <a:rPr lang="fa-IR" altLang="en-US" sz="2700" kern="0" dirty="0">
                <a:solidFill>
                  <a:srgbClr val="FFFF00"/>
                </a:solidFill>
                <a:latin typeface="Tahoma"/>
                <a:ea typeface="+mn-ea"/>
                <a:cs typeface="B Mitra" pitchFamily="2" charset="-78"/>
              </a:rPr>
              <a:t>کاهش پیامدهای نابرابر بیماری و جلوگیری از بدتر شدن شرایط اقتصادی و اجتماعی محرومان بیمار(بیمه)</a:t>
            </a:r>
            <a:r>
              <a:rPr lang="en-US" altLang="en-US" sz="2700" kern="0" dirty="0">
                <a:solidFill>
                  <a:srgbClr val="000000"/>
                </a:solidFill>
                <a:latin typeface="Tahoma"/>
                <a:ea typeface="+mn-ea"/>
                <a:cs typeface="B Mitra" pitchFamily="2" charset="-78"/>
              </a:rPr>
              <a:t/>
            </a:r>
            <a:br>
              <a:rPr lang="en-US" altLang="en-US" sz="2700" kern="0" dirty="0">
                <a:solidFill>
                  <a:srgbClr val="000000"/>
                </a:solidFill>
                <a:latin typeface="Tahoma"/>
                <a:ea typeface="+mn-ea"/>
                <a:cs typeface="B Mitra" pitchFamily="2" charset="-78"/>
              </a:rPr>
            </a:br>
            <a:r>
              <a:rPr lang="en-US" altLang="en-US" sz="2400" kern="0" dirty="0">
                <a:solidFill>
                  <a:srgbClr val="000000"/>
                </a:solidFill>
                <a:latin typeface="Tahoma"/>
                <a:ea typeface="+mn-ea"/>
                <a:cs typeface="B Mitra" pitchFamily="2" charset="-78"/>
              </a:rPr>
              <a:t/>
            </a:r>
            <a:br>
              <a:rPr lang="en-US" altLang="en-US" sz="2400" kern="0" dirty="0">
                <a:solidFill>
                  <a:srgbClr val="000000"/>
                </a:solidFill>
                <a:latin typeface="Tahoma"/>
                <a:ea typeface="+mn-ea"/>
                <a:cs typeface="B Mitra" pitchFamily="2" charset="-78"/>
              </a:rPr>
            </a:br>
            <a:r>
              <a:rPr lang="fa-IR" altLang="en-US" sz="3000" kern="0" dirty="0">
                <a:solidFill>
                  <a:srgbClr val="000000"/>
                </a:solidFill>
                <a:latin typeface="Tahoma"/>
                <a:ea typeface="+mn-ea"/>
                <a:cs typeface="B Mitra" pitchFamily="2" charset="-78"/>
              </a:rPr>
              <a:t/>
            </a:r>
            <a:br>
              <a:rPr lang="fa-IR" altLang="en-US" sz="3000" kern="0" dirty="0">
                <a:solidFill>
                  <a:srgbClr val="000000"/>
                </a:solidFill>
                <a:latin typeface="Tahoma"/>
                <a:ea typeface="+mn-ea"/>
                <a:cs typeface="B Mitra" pitchFamily="2" charset="-78"/>
              </a:rPr>
            </a:br>
            <a:endParaRPr lang="fa-IR" sz="1800" dirty="0">
              <a:solidFill>
                <a:srgbClr val="FFFF00"/>
              </a:solidFill>
              <a:cs typeface="B Titr" panose="00000700000000000000" pitchFamily="2" charset="-78"/>
            </a:endParaRPr>
          </a:p>
        </p:txBody>
      </p:sp>
      <p:sp>
        <p:nvSpPr>
          <p:cNvPr id="3" name="Rectangle 2"/>
          <p:cNvSpPr/>
          <p:nvPr/>
        </p:nvSpPr>
        <p:spPr>
          <a:xfrm>
            <a:off x="1224607" y="433880"/>
            <a:ext cx="7000195" cy="415498"/>
          </a:xfrm>
          <a:prstGeom prst="rect">
            <a:avLst/>
          </a:prstGeom>
        </p:spPr>
        <p:txBody>
          <a:bodyPr wrap="square">
            <a:spAutoFit/>
          </a:bodyPr>
          <a:lstStyle/>
          <a:p>
            <a:pPr algn="ctr" defTabSz="685800" rtl="1">
              <a:defRPr/>
            </a:pPr>
            <a:r>
              <a:rPr lang="fa-IR" altLang="en-US" sz="2100" b="1" kern="0" dirty="0">
                <a:solidFill>
                  <a:srgbClr val="FFFF00"/>
                </a:solidFill>
                <a:latin typeface="Tahoma"/>
                <a:ea typeface="+mj-ea"/>
                <a:cs typeface="B Titr" pitchFamily="2" charset="-78"/>
              </a:rPr>
              <a:t>چگونه عوامل تعیین کننده اجتماعی سلامت را بهبود بخشیم؟</a:t>
            </a:r>
            <a:endParaRPr lang="en-US" sz="1350" kern="0" dirty="0">
              <a:solidFill>
                <a:srgbClr val="FFFF00"/>
              </a:solidFill>
            </a:endParaRPr>
          </a:p>
        </p:txBody>
      </p:sp>
    </p:spTree>
    <p:extLst>
      <p:ext uri="{BB962C8B-B14F-4D97-AF65-F5344CB8AC3E}">
        <p14:creationId xmlns:p14="http://schemas.microsoft.com/office/powerpoint/2010/main" val="2464174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Ghalam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3750</Words>
  <Application>Microsoft Office PowerPoint</Application>
  <PresentationFormat>On-screen Show (16:9)</PresentationFormat>
  <Paragraphs>568</Paragraphs>
  <Slides>104</Slides>
  <Notes>13</Notes>
  <HiddenSlides>0</HiddenSlides>
  <MMClips>0</MMClips>
  <ScaleCrop>false</ScaleCrop>
  <HeadingPairs>
    <vt:vector size="6" baseType="variant">
      <vt:variant>
        <vt:lpstr>Fonts Used</vt:lpstr>
      </vt:variant>
      <vt:variant>
        <vt:i4>28</vt:i4>
      </vt:variant>
      <vt:variant>
        <vt:lpstr>Theme</vt:lpstr>
      </vt:variant>
      <vt:variant>
        <vt:i4>1</vt:i4>
      </vt:variant>
      <vt:variant>
        <vt:lpstr>Slide Titles</vt:lpstr>
      </vt:variant>
      <vt:variant>
        <vt:i4>104</vt:i4>
      </vt:variant>
    </vt:vector>
  </HeadingPairs>
  <TitlesOfParts>
    <vt:vector size="133" baseType="lpstr">
      <vt:lpstr>B Farnaz</vt:lpstr>
      <vt:lpstr>B Jadid</vt:lpstr>
      <vt:lpstr>IPT.Zar</vt:lpstr>
      <vt:lpstr>Century Gothic</vt:lpstr>
      <vt:lpstr>_MRT_Win2Farsi_2</vt:lpstr>
      <vt:lpstr>Euphemia</vt:lpstr>
      <vt:lpstr>Times New Roman</vt:lpstr>
      <vt:lpstr>B Zar</vt:lpstr>
      <vt:lpstr>BNazanin</vt:lpstr>
      <vt:lpstr>B Titr</vt:lpstr>
      <vt:lpstr>B Mitra</vt:lpstr>
      <vt:lpstr>IranNastaliq</vt:lpstr>
      <vt:lpstr>Arial</vt:lpstr>
      <vt:lpstr>Wingdings</vt:lpstr>
      <vt:lpstr>B Koodak</vt:lpstr>
      <vt:lpstr>Shiraz</vt:lpstr>
      <vt:lpstr>AGA Arabesque</vt:lpstr>
      <vt:lpstr>Calibri Light</vt:lpstr>
      <vt:lpstr>Verdana</vt:lpstr>
      <vt:lpstr>Comic Sans MS</vt:lpstr>
      <vt:lpstr>Cambria</vt:lpstr>
      <vt:lpstr>B Nazanin Outline</vt:lpstr>
      <vt:lpstr>B Lotus</vt:lpstr>
      <vt:lpstr>Tahoma</vt:lpstr>
      <vt:lpstr>Plantagenet Cherokee</vt:lpstr>
      <vt:lpstr>Calibri</vt:lpstr>
      <vt:lpstr>B Nazanin</vt:lpstr>
      <vt:lpstr>Yagut</vt:lpstr>
      <vt:lpstr>Ghalamo.com</vt:lpstr>
      <vt:lpstr>آموزش بدوخدمت مراقبین سلامت</vt:lpstr>
      <vt:lpstr>از فراگیر انتظار می رود پس از آموزش :</vt:lpstr>
      <vt:lpstr>PowerPoint Presentation</vt:lpstr>
      <vt:lpstr>PowerPoint Presentation</vt:lpstr>
      <vt:lpstr>مراحل برنامه ریزی</vt:lpstr>
      <vt:lpstr>PowerPoint Presentation</vt:lpstr>
      <vt:lpstr>اجزای اصلی فرایند آموزش</vt:lpstr>
      <vt:lpstr> دو شرط ضروری برای اطلاق مفهوم آموزش</vt:lpstr>
      <vt:lpstr>فواید تدوین اهداف آموزشی</vt:lpstr>
      <vt:lpstr>نوعی هدف آموزشی که قابل مشاهده و اندازه گیری باشد“ هدف رفتاری“ نامگذاری شده است.  </vt:lpstr>
      <vt:lpstr>انواع هدف های آموزشی برحسب سطوح آن</vt:lpstr>
      <vt:lpstr>هدف های آموزشی رفتاری، هدف هایی هستند که مقاصد آموزشی را برحسب عملکرد یا رفتار قابل مشاهده یادگیرنده بیان می کنند. - مجموعه ای از اهداف رفتاری یک هدف کلی آموزشی را تشکیل می دهد. - هدف های غیررفتاری(کلی و جزیی) با کلمات و عبارات مبهم و نامشخص بیان می شوند و درنتیجه به سهولت قابل اندازه گیری نیستند.</vt:lpstr>
      <vt:lpstr>سه شرط اساسی برای مشخص بودن اهداف رفتاری:  - شرایط: مشخص کننده موقعیت ها، محدودیت ها، ملزومات، مواد و ابزاری که تحت تاثیر آنها رفتار صورت می گیرد. - ملاک: معیارها و استانداردهای وقوع یادگیری در یادگیرنده را معین و مشخص می سازد و میزان کار موردنیاز که باید آموخته شود را معین می کند. - عملکرد:  رفتار قابل مشاهده ای که فراگیر باید از خود نشان دهد.</vt:lpstr>
      <vt:lpstr>اصول و مفاهيم ارتباط شناسی  </vt:lpstr>
      <vt:lpstr>PowerPoint Presentation</vt:lpstr>
      <vt:lpstr>گيرنده پيام آن را با حواس خود دريافت کند     توجه او را جلب كند  پيام توسط او درك و فهميده شود  مورد قبول او قرار گيرد   در او تغيير رفتاررخ دهد</vt:lpstr>
      <vt:lpstr>ارتباط نمي تواند مؤثر باشد مگر اين كه توسط گروه مخاطب شنيده و يا ديده شود.  بسياري از برنامه هاي ارتباطي در همين مرحله به ظاهر ساده دچار شكست مي شوند.  موفقيت در اين مرحله مستلزم مطالعه گروه مخاطب براي درك عادات شنيداري و خواندني آنان است . </vt:lpstr>
      <vt:lpstr>PowerPoint Presentation</vt:lpstr>
      <vt:lpstr>PowerPoint Presentation</vt:lpstr>
      <vt:lpstr>PowerPoint Presentation</vt:lpstr>
      <vt:lpstr>نحوه مستندسازی  و  تهیه گزارش فعالیت های آموزشی</vt:lpstr>
      <vt:lpstr>گزارش نویسی:</vt:lpstr>
      <vt:lpstr>مراحل تهیه گزارش:</vt:lpstr>
      <vt:lpstr>PowerPoint Presentation</vt:lpstr>
      <vt:lpstr>PowerPoint Presentation</vt:lpstr>
      <vt:lpstr>PowerPoint Presentation</vt:lpstr>
      <vt:lpstr>PowerPoint Presentation</vt:lpstr>
      <vt:lpstr>بسیج آموزش همگانی  و پویش های سلامتی</vt:lpstr>
      <vt:lpstr>  </vt:lpstr>
      <vt:lpstr>برنامه آموزش سلامت همگانی  </vt:lpstr>
      <vt:lpstr>یکپارچه سازی تولید رسانه های آموزشی </vt:lpstr>
      <vt:lpstr>آموزش مجازی  </vt:lpstr>
      <vt:lpstr>PowerPoint Presentation</vt:lpstr>
      <vt:lpstr>خودمراقبتی فردی </vt:lpstr>
      <vt:lpstr>خـودمـراقبتی </vt:lpstr>
      <vt:lpstr>سفیر سلامت کیست؟ </vt:lpstr>
      <vt:lpstr> نکته </vt:lpstr>
      <vt:lpstr>PowerPoint Presentation</vt:lpstr>
      <vt:lpstr>هدف: </vt:lpstr>
      <vt:lpstr>PowerPoint Presentation</vt:lpstr>
      <vt:lpstr>اقداماتی که می تواند به ایجاد محیط کار سالم کمک کند: </vt:lpstr>
      <vt:lpstr>PowerPoint Presentation</vt:lpstr>
      <vt:lpstr>PowerPoint Presentation</vt:lpstr>
      <vt:lpstr>PowerPoint Presentation</vt:lpstr>
      <vt:lpstr>مستندات برنامه:</vt:lpstr>
      <vt:lpstr>PowerPoint Presentation</vt:lpstr>
      <vt:lpstr>مستندات برنامه:</vt:lpstr>
      <vt:lpstr>PowerPoint Presentation</vt:lpstr>
      <vt:lpstr> برنامه سفیر سلامت طلبه </vt:lpstr>
      <vt:lpstr>PowerPoint Presentation</vt:lpstr>
      <vt:lpstr>PowerPoint Presentation</vt:lpstr>
      <vt:lpstr>برنامه سفیر سلامت دانشجو </vt:lpstr>
      <vt:lpstr>PowerPoint Presentation</vt:lpstr>
      <vt:lpstr>PowerPoint Presentation</vt:lpstr>
      <vt:lpstr>برنامه سفیر سلامت دانش آموز  </vt:lpstr>
      <vt:lpstr>PowerPoint Presentation</vt:lpstr>
      <vt:lpstr>برنامه عملیاتی مداخلات ارتقای سلامت</vt:lpstr>
      <vt:lpstr>فرم شماره 1:  تعیین علل موثر بر ایجاد  نیاز اولویت دار</vt:lpstr>
      <vt:lpstr>فرم شماره2:  اولویت بندی عوامل مداخله پذیر</vt:lpstr>
      <vt:lpstr>فرم شماره 3 : مداخلات رفتاری ارتقای سلامت</vt:lpstr>
      <vt:lpstr>فرم شماره 4 : مداخلات غیررفتاری ارتقای سلامت</vt:lpstr>
      <vt:lpstr>مستندات برنامه:</vt:lpstr>
      <vt:lpstr>PowerPoint Presentation</vt:lpstr>
      <vt:lpstr>PowerPoint Presentation</vt:lpstr>
      <vt:lpstr>PowerPoint Presentation</vt:lpstr>
      <vt:lpstr>انتظار هاي نظام بهداشتي از رابطين </vt:lpstr>
      <vt:lpstr>هدف هاي برنامة‌ آموزشي رابطين بهداشت </vt:lpstr>
      <vt:lpstr>ويژگي هاي آموزشي رابطين </vt:lpstr>
      <vt:lpstr>دلايل طراحي مجموعة‌ آموزشي رابطين بهداشت </vt:lpstr>
      <vt:lpstr>آمادگي هاي لازم قبل از شروع فعاليت رابطين بهداشت </vt:lpstr>
      <vt:lpstr>مراحل آموزش رابطين بهداشت </vt:lpstr>
      <vt:lpstr>چك ليست پايان دورة‌ مقدماتي آموزش رابطين بهداشت</vt:lpstr>
      <vt:lpstr>چك ليست پايان يكي از مقاطع دورة‌ تكميلي در آموزش رابطين بهداشت </vt:lpstr>
      <vt:lpstr> اجراي مجموعه آموزشي رابطين بهداشت </vt:lpstr>
      <vt:lpstr>روش سازماندهي مطالب در بخش هاي مختلف مجموعة  آموزشي رابطين بهداشت </vt:lpstr>
      <vt:lpstr>PowerPoint Presentation</vt:lpstr>
      <vt:lpstr>PowerPoint Presentation</vt:lpstr>
      <vt:lpstr>نتایج حاصل از برنامه نیازسنجی سلامت جامعه:</vt:lpstr>
      <vt:lpstr>PowerPoint Presentation</vt:lpstr>
      <vt:lpstr>هدف:</vt:lpstr>
      <vt:lpstr>PowerPoint Presentation</vt:lpstr>
      <vt:lpstr>PowerPoint Presentation</vt:lpstr>
      <vt:lpstr>PowerPoint Presentation</vt:lpstr>
      <vt:lpstr>مستندات برنامه:</vt:lpstr>
      <vt:lpstr>ارتباطات خطر و مشارکت اجتماعی </vt:lpstr>
      <vt:lpstr>   در شرایط بحران و در بروز وقایعی چون اپیدمی ها، نیاز مردم به اطلاع رسانی زیادتر می شود  مردم می خواهند بدانند که: چه شده؟  چه می شود؟  آنها در معرض چه خطری هستند و چه باید بکنند؟  و در نهایت چه اقداماتی از جانب حاکمیت انجام شده است یا در دست اجراست و این اقدامات تا چه حد موثر بوده است؟ عدم پاسخگویی بموقع حاکمیت در هر کدام از موارد، یا پاسخ های مبهم و غیرشفاف، باعث سلب اعتماد مردم و مراجعه آنها به منابع دیگر و رواج شایعات و حتی خرافات می شود. </vt:lpstr>
      <vt:lpstr>  تبادل اطلاعات و پیام بین اعضای یک جامعه (مسئولین و کارکنان سازمان، مدیران و عموم مردم) درباره ماهیت، بزرگی، اهمیت یک حادثه به منظور:  کنترل و مدیریت خطر  تولید پیام‌های عمومی در مورد تأثیرات آن بر سلامتی و خطرات زیست محیطی  ایجاد تغییر رفتار  </vt:lpstr>
      <vt:lpstr>فرآیندی ارتباطی که طی آن یک سازمان، پیام‌های عمومی حوزه سلامت در خطر را تولید و در بین مخاطبان بسیار ناهمگن و پراکنده منتشر می‌نماید.  در این نوع ارتباط از تمامی رسانه‌های صوتی، تصویری، الکترونیکی یا چاپی به عنوان کانال اطلاع‌رسانی و واسطه استفاده می‌شود. </vt:lpstr>
      <vt:lpstr>با هدف برقراری ارتباط روشن، پایدار و به موقع برای مدیریت: اقدامات و فوریت‌های اضطراری مدیریت افکار عمومی جلوگیری از بروز شایعات و اخبار نادرست طرح‌ریزی می‌شود. </vt:lpstr>
      <vt:lpstr>هدف کلی افزایش اعتماد و انسجام اجتماعی جهت کاهش پیامدهای منفی پاندمی‌ها، مبتنی بر رویکردهای مردم محور و جامعه محور اهداف اختصاصی ۱)‌ تسهیل پاسخ‌های جامعه محور از طریق بهبود کیفیت و ثبات رویکردها‌ی RCCE جامعه باید نیازهای خود را ارزیابی کند و در تجزیه و تحلیل اطلاعات، برنامه ریزی، اجرا، پایش و ارزشیابی آسیب‌های محلی مشارکت کند. ۲) تولید، تحلیل و استفاده از داده‌های مرتبط با بافت جامعه و ظرفیت‌ها، ادراک خطر و رفتارها باید نواقص اطلاعاتی شناسایی شده، دغدغه ها و سوالات و نگرانی های مردم رصد و مدیریت شود. ۳)‌ تقویت ظرفیت و راه‌حل‌های محلی برای کنترل همه‌گیری و کاهش تاثیرات آن ۴) ‌تقویت رویکرد هماهنگ در برنامه RCCE برای افزایش کیفیت، یکپارچگی، بهینه‌سازی و ادغام آن با برنامه‌های سلامت واحد (One Health) </vt:lpstr>
      <vt:lpstr>اولین باشید: بحران ها به زمان حساس هستند. انتقال سریع اطلاعات بسیار مهم است. برای اعضای عمومی جامعه، اولین منبع اطلاعات اغلب به منبع ترجیحی تبدیل می‌شود.  دقیق باشید: دقت باعث ایجاد اعتبار می‌شود. اطلاعات می‌تواند شامل مسائل شناخته شده، ناشناخته و آنچه برای پر کردن شکاف ها انجام می شود، باشد.  معتبر باشید: صداقت و راستگویی نباید در زمان بحران خدشه‌دار شود.  ابراز همدلی کنید: بحران ها آسیب می‌آفرینند و رنج‌ها را باید با کلمات تصدیق کرد. پرداختن به آنچه مردم احساس می‌کنند و چالش‌هایی که با آن‌ها روبرو هستند، باعث ایجاد اعتماد و ارتباط می‌شود.  اقدام ترویجی انجام دهید: سپردن کارهای معنی‌دار به افراد، اضطراب را آرام می‌کند، به بازگرداندن نظم کمک می‌کند و حس کنترل را تقویت می‌کند.  احترام بگذارید: ارتباط محترمانه به ویژه زمانی که افراد احساس آسیب پذیری می‌کنند، اهمیت دارد. ارتباط محترمانه باعث ارتقای همکاری و مشارکت می‌شود. </vt:lpstr>
      <vt:lpstr>PowerPoint Presentation</vt:lpstr>
      <vt:lpstr>عوامل اجتماعی تعیین کننده سلامت </vt:lpstr>
      <vt:lpstr>در چند سال گذشته سير تحولات سلامتي در دنيا و در ايران باعث توجه هر چه بيشتر به مقوله‌هاي اجتماعي سلامت شده است. مشکلاتي نظير بی سوادی، بيکاري، فقر، اعتياد و رفتارهاي پرخطر بیش از هر عامل دیگری به سلامتی انسان ها و جوامع آسیب وارد می نماید  </vt:lpstr>
      <vt:lpstr>مباحث جديدي چون سرمايه اجتماعي و شبکه‌هاي اجتماعي که بطور روزمره با آنها روبرو مي‌شويم در حيطه دانش پزشکی قبلي قرار ندارند. از طرفی اگر بخواهيم براي سلامت جامعه اقدام مؤثري انجام دهيم بدون توجه به ريشه‌هاي اصلي آن اقداماتمان گذرا و علامتي خواهند بود.   </vt:lpstr>
      <vt:lpstr>بدون شک بخش مهمي از مشکلHIV  ،و قسمتي قابل توجه از ريشه اعتياد، دارای زمينه‌هاي اجتماعي و اقتصادي است. مداخله در اين‌گونه مسايل، نيازمند ابزارهاي جديدي براي درک درست پديده‌هايي از اين قبيل و به خصوص مداخله‌هاي بين‌بخشي است  </vt:lpstr>
      <vt:lpstr>عواملی چون: میزان درآمد سطح تحصیلات شغل تغذیه طبقه اجتماعی نقش بسزایی در تعیین سطح سلامت افراد دارند  </vt:lpstr>
      <vt:lpstr>  توزیع عادلانه سلامت بین فقیر و غنی شهرنشین و حاشیه نشین بیکار و شاغل بی سواد و با سواد مقدور نخواهد بود مگر با مداخله در سطح تعیین کننده های اجتماعی سلامت عدالت اجتماعی است که می تواند عدالت در سلامت را به ارمغان آورد  </vt:lpstr>
      <vt:lpstr>  تلاش برای کاهش لایه های اجتماعی(باز توزیع ثروت) تلاش برای پیشگیری از عوامل آسیب رسان اجتماعی به سلامت تلاش برای کاهش آسیب پذیری مردم محروم نسبت به شرایط آسیب رسان سلامت(بهبود شرایط) کاهش پیامدهای نابرابر بیماری و جلوگیری از بدتر شدن شرایط اقتصادی و اجتماعی محرومان بیمار(بیمه)   </vt:lpstr>
      <vt:lpstr>گروه های خودیار</vt:lpstr>
      <vt:lpstr>خـودیاری </vt:lpstr>
      <vt:lpstr>گروههای خودیار  </vt:lpstr>
      <vt:lpstr> </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Ghalamo.com</dc:description>
  <cp:lastModifiedBy/>
  <cp:revision>1</cp:revision>
  <dcterms:created xsi:type="dcterms:W3CDTF">2017-07-10T14:05:18Z</dcterms:created>
  <dcterms:modified xsi:type="dcterms:W3CDTF">2023-07-31T06:10:25Z</dcterms:modified>
</cp:coreProperties>
</file>