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08" r:id="rId3"/>
  </p:sldMasterIdLst>
  <p:notesMasterIdLst>
    <p:notesMasterId r:id="rId268"/>
  </p:notesMasterIdLst>
  <p:sldIdLst>
    <p:sldId id="335" r:id="rId4"/>
    <p:sldId id="337" r:id="rId5"/>
    <p:sldId id="365" r:id="rId6"/>
    <p:sldId id="366" r:id="rId7"/>
    <p:sldId id="367" r:id="rId8"/>
    <p:sldId id="359" r:id="rId9"/>
    <p:sldId id="360" r:id="rId10"/>
    <p:sldId id="371" r:id="rId11"/>
    <p:sldId id="372" r:id="rId12"/>
    <p:sldId id="373" r:id="rId13"/>
    <p:sldId id="374" r:id="rId14"/>
    <p:sldId id="375" r:id="rId15"/>
    <p:sldId id="355" r:id="rId16"/>
    <p:sldId id="356" r:id="rId17"/>
    <p:sldId id="357" r:id="rId18"/>
    <p:sldId id="368" r:id="rId19"/>
    <p:sldId id="378" r:id="rId20"/>
    <p:sldId id="351" r:id="rId21"/>
    <p:sldId id="376" r:id="rId22"/>
    <p:sldId id="332" r:id="rId23"/>
    <p:sldId id="358" r:id="rId24"/>
    <p:sldId id="340" r:id="rId25"/>
    <p:sldId id="341" r:id="rId26"/>
    <p:sldId id="342" r:id="rId27"/>
    <p:sldId id="304" r:id="rId28"/>
    <p:sldId id="361" r:id="rId29"/>
    <p:sldId id="549" r:id="rId30"/>
    <p:sldId id="550" r:id="rId31"/>
    <p:sldId id="508" r:id="rId32"/>
    <p:sldId id="551" r:id="rId33"/>
    <p:sldId id="570" r:id="rId34"/>
    <p:sldId id="547" r:id="rId35"/>
    <p:sldId id="264" r:id="rId36"/>
    <p:sldId id="265" r:id="rId37"/>
    <p:sldId id="512" r:id="rId38"/>
    <p:sldId id="571" r:id="rId39"/>
    <p:sldId id="267" r:id="rId40"/>
    <p:sldId id="268" r:id="rId41"/>
    <p:sldId id="269" r:id="rId42"/>
    <p:sldId id="270" r:id="rId43"/>
    <p:sldId id="271" r:id="rId44"/>
    <p:sldId id="272" r:id="rId45"/>
    <p:sldId id="273" r:id="rId46"/>
    <p:sldId id="274" r:id="rId47"/>
    <p:sldId id="276" r:id="rId48"/>
    <p:sldId id="277" r:id="rId49"/>
    <p:sldId id="278" r:id="rId50"/>
    <p:sldId id="279" r:id="rId51"/>
    <p:sldId id="280" r:id="rId52"/>
    <p:sldId id="281" r:id="rId53"/>
    <p:sldId id="282" r:id="rId54"/>
    <p:sldId id="283" r:id="rId55"/>
    <p:sldId id="284" r:id="rId56"/>
    <p:sldId id="467" r:id="rId57"/>
    <p:sldId id="285" r:id="rId58"/>
    <p:sldId id="286" r:id="rId59"/>
    <p:sldId id="287" r:id="rId60"/>
    <p:sldId id="288" r:id="rId61"/>
    <p:sldId id="289" r:id="rId62"/>
    <p:sldId id="290" r:id="rId63"/>
    <p:sldId id="291" r:id="rId64"/>
    <p:sldId id="292" r:id="rId65"/>
    <p:sldId id="293" r:id="rId66"/>
    <p:sldId id="294" r:id="rId67"/>
    <p:sldId id="295" r:id="rId68"/>
    <p:sldId id="296" r:id="rId69"/>
    <p:sldId id="297" r:id="rId70"/>
    <p:sldId id="298" r:id="rId71"/>
    <p:sldId id="299" r:id="rId72"/>
    <p:sldId id="300" r:id="rId73"/>
    <p:sldId id="301" r:id="rId74"/>
    <p:sldId id="302" r:id="rId75"/>
    <p:sldId id="303" r:id="rId76"/>
    <p:sldId id="572" r:id="rId77"/>
    <p:sldId id="305" r:id="rId78"/>
    <p:sldId id="306" r:id="rId79"/>
    <p:sldId id="307" r:id="rId80"/>
    <p:sldId id="308" r:id="rId81"/>
    <p:sldId id="309" r:id="rId82"/>
    <p:sldId id="310" r:id="rId83"/>
    <p:sldId id="468" r:id="rId84"/>
    <p:sldId id="311" r:id="rId85"/>
    <p:sldId id="312" r:id="rId86"/>
    <p:sldId id="313" r:id="rId87"/>
    <p:sldId id="314" r:id="rId88"/>
    <p:sldId id="315" r:id="rId89"/>
    <p:sldId id="316" r:id="rId90"/>
    <p:sldId id="317" r:id="rId91"/>
    <p:sldId id="318" r:id="rId92"/>
    <p:sldId id="319" r:id="rId93"/>
    <p:sldId id="320" r:id="rId94"/>
    <p:sldId id="321" r:id="rId95"/>
    <p:sldId id="322" r:id="rId96"/>
    <p:sldId id="323" r:id="rId97"/>
    <p:sldId id="324" r:id="rId98"/>
    <p:sldId id="325" r:id="rId99"/>
    <p:sldId id="326" r:id="rId100"/>
    <p:sldId id="327" r:id="rId101"/>
    <p:sldId id="328" r:id="rId102"/>
    <p:sldId id="329" r:id="rId103"/>
    <p:sldId id="331" r:id="rId104"/>
    <p:sldId id="573" r:id="rId105"/>
    <p:sldId id="333" r:id="rId106"/>
    <p:sldId id="334" r:id="rId107"/>
    <p:sldId id="469" r:id="rId108"/>
    <p:sldId id="574" r:id="rId109"/>
    <p:sldId id="336" r:id="rId110"/>
    <p:sldId id="575" r:id="rId111"/>
    <p:sldId id="338" r:id="rId112"/>
    <p:sldId id="339" r:id="rId113"/>
    <p:sldId id="576" r:id="rId114"/>
    <p:sldId id="577" r:id="rId115"/>
    <p:sldId id="578" r:id="rId116"/>
    <p:sldId id="347" r:id="rId117"/>
    <p:sldId id="348" r:id="rId118"/>
    <p:sldId id="349" r:id="rId119"/>
    <p:sldId id="350" r:id="rId120"/>
    <p:sldId id="579" r:id="rId121"/>
    <p:sldId id="352" r:id="rId122"/>
    <p:sldId id="353" r:id="rId123"/>
    <p:sldId id="542" r:id="rId124"/>
    <p:sldId id="543" r:id="rId125"/>
    <p:sldId id="343" r:id="rId126"/>
    <p:sldId id="344" r:id="rId127"/>
    <p:sldId id="345" r:id="rId128"/>
    <p:sldId id="548" r:id="rId129"/>
    <p:sldId id="354" r:id="rId130"/>
    <p:sldId id="580" r:id="rId131"/>
    <p:sldId id="581" r:id="rId132"/>
    <p:sldId id="582" r:id="rId133"/>
    <p:sldId id="583" r:id="rId134"/>
    <p:sldId id="584" r:id="rId135"/>
    <p:sldId id="585" r:id="rId136"/>
    <p:sldId id="586" r:id="rId137"/>
    <p:sldId id="496" r:id="rId138"/>
    <p:sldId id="362" r:id="rId139"/>
    <p:sldId id="363" r:id="rId140"/>
    <p:sldId id="540" r:id="rId141"/>
    <p:sldId id="587" r:id="rId142"/>
    <p:sldId id="513" r:id="rId143"/>
    <p:sldId id="544" r:id="rId144"/>
    <p:sldId id="588" r:id="rId145"/>
    <p:sldId id="370" r:id="rId146"/>
    <p:sldId id="589" r:id="rId147"/>
    <p:sldId id="590" r:id="rId148"/>
    <p:sldId id="591" r:id="rId149"/>
    <p:sldId id="592" r:id="rId150"/>
    <p:sldId id="593" r:id="rId151"/>
    <p:sldId id="594" r:id="rId152"/>
    <p:sldId id="377" r:id="rId153"/>
    <p:sldId id="595" r:id="rId154"/>
    <p:sldId id="379" r:id="rId155"/>
    <p:sldId id="380" r:id="rId156"/>
    <p:sldId id="381" r:id="rId157"/>
    <p:sldId id="382" r:id="rId158"/>
    <p:sldId id="388" r:id="rId159"/>
    <p:sldId id="389" r:id="rId160"/>
    <p:sldId id="391" r:id="rId161"/>
    <p:sldId id="390" r:id="rId162"/>
    <p:sldId id="383" r:id="rId163"/>
    <p:sldId id="384" r:id="rId164"/>
    <p:sldId id="385" r:id="rId165"/>
    <p:sldId id="386" r:id="rId166"/>
    <p:sldId id="387" r:id="rId167"/>
    <p:sldId id="392" r:id="rId168"/>
    <p:sldId id="393" r:id="rId169"/>
    <p:sldId id="394" r:id="rId170"/>
    <p:sldId id="395" r:id="rId171"/>
    <p:sldId id="396" r:id="rId172"/>
    <p:sldId id="397" r:id="rId173"/>
    <p:sldId id="398" r:id="rId174"/>
    <p:sldId id="399" r:id="rId175"/>
    <p:sldId id="400" r:id="rId176"/>
    <p:sldId id="401" r:id="rId177"/>
    <p:sldId id="402" r:id="rId178"/>
    <p:sldId id="403" r:id="rId179"/>
    <p:sldId id="404" r:id="rId180"/>
    <p:sldId id="405" r:id="rId181"/>
    <p:sldId id="406" r:id="rId182"/>
    <p:sldId id="407" r:id="rId183"/>
    <p:sldId id="408" r:id="rId184"/>
    <p:sldId id="409" r:id="rId185"/>
    <p:sldId id="410" r:id="rId186"/>
    <p:sldId id="411" r:id="rId187"/>
    <p:sldId id="412" r:id="rId188"/>
    <p:sldId id="413" r:id="rId189"/>
    <p:sldId id="414" r:id="rId190"/>
    <p:sldId id="415" r:id="rId191"/>
    <p:sldId id="416" r:id="rId192"/>
    <p:sldId id="417" r:id="rId193"/>
    <p:sldId id="418" r:id="rId194"/>
    <p:sldId id="419" r:id="rId195"/>
    <p:sldId id="420" r:id="rId196"/>
    <p:sldId id="470" r:id="rId197"/>
    <p:sldId id="421" r:id="rId198"/>
    <p:sldId id="422" r:id="rId199"/>
    <p:sldId id="423" r:id="rId200"/>
    <p:sldId id="424" r:id="rId201"/>
    <p:sldId id="425" r:id="rId202"/>
    <p:sldId id="427" r:id="rId203"/>
    <p:sldId id="428" r:id="rId204"/>
    <p:sldId id="429" r:id="rId205"/>
    <p:sldId id="535" r:id="rId206"/>
    <p:sldId id="536" r:id="rId207"/>
    <p:sldId id="537" r:id="rId208"/>
    <p:sldId id="430" r:id="rId209"/>
    <p:sldId id="431" r:id="rId210"/>
    <p:sldId id="432" r:id="rId211"/>
    <p:sldId id="433" r:id="rId212"/>
    <p:sldId id="436" r:id="rId213"/>
    <p:sldId id="437" r:id="rId214"/>
    <p:sldId id="438" r:id="rId215"/>
    <p:sldId id="434" r:id="rId216"/>
    <p:sldId id="435" r:id="rId217"/>
    <p:sldId id="426" r:id="rId218"/>
    <p:sldId id="440" r:id="rId219"/>
    <p:sldId id="441" r:id="rId220"/>
    <p:sldId id="442" r:id="rId221"/>
    <p:sldId id="464" r:id="rId222"/>
    <p:sldId id="497" r:id="rId223"/>
    <p:sldId id="498" r:id="rId224"/>
    <p:sldId id="499" r:id="rId225"/>
    <p:sldId id="552" r:id="rId226"/>
    <p:sldId id="521" r:id="rId227"/>
    <p:sldId id="522" r:id="rId228"/>
    <p:sldId id="478" r:id="rId229"/>
    <p:sldId id="520" r:id="rId230"/>
    <p:sldId id="477" r:id="rId231"/>
    <p:sldId id="518" r:id="rId232"/>
    <p:sldId id="524" r:id="rId233"/>
    <p:sldId id="526" r:id="rId234"/>
    <p:sldId id="479" r:id="rId235"/>
    <p:sldId id="480" r:id="rId236"/>
    <p:sldId id="481" r:id="rId237"/>
    <p:sldId id="510" r:id="rId238"/>
    <p:sldId id="525" r:id="rId239"/>
    <p:sldId id="527" r:id="rId240"/>
    <p:sldId id="528" r:id="rId241"/>
    <p:sldId id="486" r:id="rId242"/>
    <p:sldId id="487" r:id="rId243"/>
    <p:sldId id="531" r:id="rId244"/>
    <p:sldId id="532" r:id="rId245"/>
    <p:sldId id="488" r:id="rId246"/>
    <p:sldId id="489" r:id="rId247"/>
    <p:sldId id="490" r:id="rId248"/>
    <p:sldId id="534" r:id="rId249"/>
    <p:sldId id="555" r:id="rId250"/>
    <p:sldId id="568" r:id="rId251"/>
    <p:sldId id="556" r:id="rId252"/>
    <p:sldId id="557" r:id="rId253"/>
    <p:sldId id="558" r:id="rId254"/>
    <p:sldId id="559" r:id="rId255"/>
    <p:sldId id="560" r:id="rId256"/>
    <p:sldId id="561" r:id="rId257"/>
    <p:sldId id="562" r:id="rId258"/>
    <p:sldId id="563" r:id="rId259"/>
    <p:sldId id="564" r:id="rId260"/>
    <p:sldId id="565" r:id="rId261"/>
    <p:sldId id="566" r:id="rId262"/>
    <p:sldId id="567" r:id="rId263"/>
    <p:sldId id="596" r:id="rId264"/>
    <p:sldId id="597" r:id="rId265"/>
    <p:sldId id="598" r:id="rId266"/>
    <p:sldId id="599" r:id="rId26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2824"/>
    <a:srgbClr val="FF6600"/>
    <a:srgbClr val="EEC6EF"/>
    <a:srgbClr val="FF9933"/>
    <a:srgbClr val="FFFF66"/>
    <a:srgbClr val="F7DB8D"/>
    <a:srgbClr val="834D74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63" Type="http://schemas.openxmlformats.org/officeDocument/2006/relationships/slide" Target="slides/slide60.xml"/><Relationship Id="rId84" Type="http://schemas.openxmlformats.org/officeDocument/2006/relationships/slide" Target="slides/slide81.xml"/><Relationship Id="rId138" Type="http://schemas.openxmlformats.org/officeDocument/2006/relationships/slide" Target="slides/slide135.xml"/><Relationship Id="rId159" Type="http://schemas.openxmlformats.org/officeDocument/2006/relationships/slide" Target="slides/slide156.xml"/><Relationship Id="rId170" Type="http://schemas.openxmlformats.org/officeDocument/2006/relationships/slide" Target="slides/slide167.xml"/><Relationship Id="rId191" Type="http://schemas.openxmlformats.org/officeDocument/2006/relationships/slide" Target="slides/slide188.xml"/><Relationship Id="rId205" Type="http://schemas.openxmlformats.org/officeDocument/2006/relationships/slide" Target="slides/slide202.xml"/><Relationship Id="rId226" Type="http://schemas.openxmlformats.org/officeDocument/2006/relationships/slide" Target="slides/slide223.xml"/><Relationship Id="rId247" Type="http://schemas.openxmlformats.org/officeDocument/2006/relationships/slide" Target="slides/slide244.xml"/><Relationship Id="rId107" Type="http://schemas.openxmlformats.org/officeDocument/2006/relationships/slide" Target="slides/slide104.xml"/><Relationship Id="rId268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53" Type="http://schemas.openxmlformats.org/officeDocument/2006/relationships/slide" Target="slides/slide50.xml"/><Relationship Id="rId74" Type="http://schemas.openxmlformats.org/officeDocument/2006/relationships/slide" Target="slides/slide71.xml"/><Relationship Id="rId128" Type="http://schemas.openxmlformats.org/officeDocument/2006/relationships/slide" Target="slides/slide125.xml"/><Relationship Id="rId149" Type="http://schemas.openxmlformats.org/officeDocument/2006/relationships/slide" Target="slides/slide146.xml"/><Relationship Id="rId5" Type="http://schemas.openxmlformats.org/officeDocument/2006/relationships/slide" Target="slides/slide2.xml"/><Relationship Id="rId95" Type="http://schemas.openxmlformats.org/officeDocument/2006/relationships/slide" Target="slides/slide92.xml"/><Relationship Id="rId160" Type="http://schemas.openxmlformats.org/officeDocument/2006/relationships/slide" Target="slides/slide157.xml"/><Relationship Id="rId181" Type="http://schemas.openxmlformats.org/officeDocument/2006/relationships/slide" Target="slides/slide178.xml"/><Relationship Id="rId216" Type="http://schemas.openxmlformats.org/officeDocument/2006/relationships/slide" Target="slides/slide213.xml"/><Relationship Id="rId237" Type="http://schemas.openxmlformats.org/officeDocument/2006/relationships/slide" Target="slides/slide234.xml"/><Relationship Id="rId258" Type="http://schemas.openxmlformats.org/officeDocument/2006/relationships/slide" Target="slides/slide255.xml"/><Relationship Id="rId22" Type="http://schemas.openxmlformats.org/officeDocument/2006/relationships/slide" Target="slides/slide19.xml"/><Relationship Id="rId43" Type="http://schemas.openxmlformats.org/officeDocument/2006/relationships/slide" Target="slides/slide40.xml"/><Relationship Id="rId64" Type="http://schemas.openxmlformats.org/officeDocument/2006/relationships/slide" Target="slides/slide61.xml"/><Relationship Id="rId118" Type="http://schemas.openxmlformats.org/officeDocument/2006/relationships/slide" Target="slides/slide115.xml"/><Relationship Id="rId139" Type="http://schemas.openxmlformats.org/officeDocument/2006/relationships/slide" Target="slides/slide136.xml"/><Relationship Id="rId85" Type="http://schemas.openxmlformats.org/officeDocument/2006/relationships/slide" Target="slides/slide82.xml"/><Relationship Id="rId150" Type="http://schemas.openxmlformats.org/officeDocument/2006/relationships/slide" Target="slides/slide147.xml"/><Relationship Id="rId171" Type="http://schemas.openxmlformats.org/officeDocument/2006/relationships/slide" Target="slides/slide168.xml"/><Relationship Id="rId192" Type="http://schemas.openxmlformats.org/officeDocument/2006/relationships/slide" Target="slides/slide189.xml"/><Relationship Id="rId206" Type="http://schemas.openxmlformats.org/officeDocument/2006/relationships/slide" Target="slides/slide203.xml"/><Relationship Id="rId227" Type="http://schemas.openxmlformats.org/officeDocument/2006/relationships/slide" Target="slides/slide224.xml"/><Relationship Id="rId248" Type="http://schemas.openxmlformats.org/officeDocument/2006/relationships/slide" Target="slides/slide245.xml"/><Relationship Id="rId269" Type="http://schemas.openxmlformats.org/officeDocument/2006/relationships/presProps" Target="presProps.xml"/><Relationship Id="rId12" Type="http://schemas.openxmlformats.org/officeDocument/2006/relationships/slide" Target="slides/slide9.xml"/><Relationship Id="rId33" Type="http://schemas.openxmlformats.org/officeDocument/2006/relationships/slide" Target="slides/slide30.xml"/><Relationship Id="rId108" Type="http://schemas.openxmlformats.org/officeDocument/2006/relationships/slide" Target="slides/slide105.xml"/><Relationship Id="rId129" Type="http://schemas.openxmlformats.org/officeDocument/2006/relationships/slide" Target="slides/slide126.xml"/><Relationship Id="rId54" Type="http://schemas.openxmlformats.org/officeDocument/2006/relationships/slide" Target="slides/slide51.xml"/><Relationship Id="rId75" Type="http://schemas.openxmlformats.org/officeDocument/2006/relationships/slide" Target="slides/slide72.xml"/><Relationship Id="rId96" Type="http://schemas.openxmlformats.org/officeDocument/2006/relationships/slide" Target="slides/slide93.xml"/><Relationship Id="rId140" Type="http://schemas.openxmlformats.org/officeDocument/2006/relationships/slide" Target="slides/slide137.xml"/><Relationship Id="rId161" Type="http://schemas.openxmlformats.org/officeDocument/2006/relationships/slide" Target="slides/slide158.xml"/><Relationship Id="rId182" Type="http://schemas.openxmlformats.org/officeDocument/2006/relationships/slide" Target="slides/slide179.xml"/><Relationship Id="rId217" Type="http://schemas.openxmlformats.org/officeDocument/2006/relationships/slide" Target="slides/slide214.xml"/><Relationship Id="rId6" Type="http://schemas.openxmlformats.org/officeDocument/2006/relationships/slide" Target="slides/slide3.xml"/><Relationship Id="rId238" Type="http://schemas.openxmlformats.org/officeDocument/2006/relationships/slide" Target="slides/slide235.xml"/><Relationship Id="rId259" Type="http://schemas.openxmlformats.org/officeDocument/2006/relationships/slide" Target="slides/slide256.xml"/><Relationship Id="rId23" Type="http://schemas.openxmlformats.org/officeDocument/2006/relationships/slide" Target="slides/slide20.xml"/><Relationship Id="rId119" Type="http://schemas.openxmlformats.org/officeDocument/2006/relationships/slide" Target="slides/slide116.xml"/><Relationship Id="rId270" Type="http://schemas.openxmlformats.org/officeDocument/2006/relationships/viewProps" Target="viewProps.xml"/><Relationship Id="rId44" Type="http://schemas.openxmlformats.org/officeDocument/2006/relationships/slide" Target="slides/slide41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51" Type="http://schemas.openxmlformats.org/officeDocument/2006/relationships/slide" Target="slides/slide148.xml"/><Relationship Id="rId156" Type="http://schemas.openxmlformats.org/officeDocument/2006/relationships/slide" Target="slides/slide153.xml"/><Relationship Id="rId177" Type="http://schemas.openxmlformats.org/officeDocument/2006/relationships/slide" Target="slides/slide174.xml"/><Relationship Id="rId198" Type="http://schemas.openxmlformats.org/officeDocument/2006/relationships/slide" Target="slides/slide195.xml"/><Relationship Id="rId172" Type="http://schemas.openxmlformats.org/officeDocument/2006/relationships/slide" Target="slides/slide169.xml"/><Relationship Id="rId193" Type="http://schemas.openxmlformats.org/officeDocument/2006/relationships/slide" Target="slides/slide190.xml"/><Relationship Id="rId202" Type="http://schemas.openxmlformats.org/officeDocument/2006/relationships/slide" Target="slides/slide199.xml"/><Relationship Id="rId207" Type="http://schemas.openxmlformats.org/officeDocument/2006/relationships/slide" Target="slides/slide204.xml"/><Relationship Id="rId223" Type="http://schemas.openxmlformats.org/officeDocument/2006/relationships/slide" Target="slides/slide220.xml"/><Relationship Id="rId228" Type="http://schemas.openxmlformats.org/officeDocument/2006/relationships/slide" Target="slides/slide225.xml"/><Relationship Id="rId244" Type="http://schemas.openxmlformats.org/officeDocument/2006/relationships/slide" Target="slides/slide241.xml"/><Relationship Id="rId249" Type="http://schemas.openxmlformats.org/officeDocument/2006/relationships/slide" Target="slides/slide24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260" Type="http://schemas.openxmlformats.org/officeDocument/2006/relationships/slide" Target="slides/slide257.xml"/><Relationship Id="rId265" Type="http://schemas.openxmlformats.org/officeDocument/2006/relationships/slide" Target="slides/slide262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167" Type="http://schemas.openxmlformats.org/officeDocument/2006/relationships/slide" Target="slides/slide164.xml"/><Relationship Id="rId188" Type="http://schemas.openxmlformats.org/officeDocument/2006/relationships/slide" Target="slides/slide185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162" Type="http://schemas.openxmlformats.org/officeDocument/2006/relationships/slide" Target="slides/slide159.xml"/><Relationship Id="rId183" Type="http://schemas.openxmlformats.org/officeDocument/2006/relationships/slide" Target="slides/slide180.xml"/><Relationship Id="rId213" Type="http://schemas.openxmlformats.org/officeDocument/2006/relationships/slide" Target="slides/slide210.xml"/><Relationship Id="rId218" Type="http://schemas.openxmlformats.org/officeDocument/2006/relationships/slide" Target="slides/slide215.xml"/><Relationship Id="rId234" Type="http://schemas.openxmlformats.org/officeDocument/2006/relationships/slide" Target="slides/slide231.xml"/><Relationship Id="rId239" Type="http://schemas.openxmlformats.org/officeDocument/2006/relationships/slide" Target="slides/slide236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50" Type="http://schemas.openxmlformats.org/officeDocument/2006/relationships/slide" Target="slides/slide247.xml"/><Relationship Id="rId255" Type="http://schemas.openxmlformats.org/officeDocument/2006/relationships/slide" Target="slides/slide252.xml"/><Relationship Id="rId271" Type="http://schemas.openxmlformats.org/officeDocument/2006/relationships/theme" Target="theme/theme1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157" Type="http://schemas.openxmlformats.org/officeDocument/2006/relationships/slide" Target="slides/slide154.xml"/><Relationship Id="rId178" Type="http://schemas.openxmlformats.org/officeDocument/2006/relationships/slide" Target="slides/slide175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openxmlformats.org/officeDocument/2006/relationships/slide" Target="slides/slide149.xml"/><Relationship Id="rId173" Type="http://schemas.openxmlformats.org/officeDocument/2006/relationships/slide" Target="slides/slide170.xml"/><Relationship Id="rId194" Type="http://schemas.openxmlformats.org/officeDocument/2006/relationships/slide" Target="slides/slide191.xml"/><Relationship Id="rId199" Type="http://schemas.openxmlformats.org/officeDocument/2006/relationships/slide" Target="slides/slide196.xml"/><Relationship Id="rId203" Type="http://schemas.openxmlformats.org/officeDocument/2006/relationships/slide" Target="slides/slide200.xml"/><Relationship Id="rId208" Type="http://schemas.openxmlformats.org/officeDocument/2006/relationships/slide" Target="slides/slide205.xml"/><Relationship Id="rId229" Type="http://schemas.openxmlformats.org/officeDocument/2006/relationships/slide" Target="slides/slide226.xml"/><Relationship Id="rId19" Type="http://schemas.openxmlformats.org/officeDocument/2006/relationships/slide" Target="slides/slide16.xml"/><Relationship Id="rId224" Type="http://schemas.openxmlformats.org/officeDocument/2006/relationships/slide" Target="slides/slide221.xml"/><Relationship Id="rId240" Type="http://schemas.openxmlformats.org/officeDocument/2006/relationships/slide" Target="slides/slide237.xml"/><Relationship Id="rId245" Type="http://schemas.openxmlformats.org/officeDocument/2006/relationships/slide" Target="slides/slide242.xml"/><Relationship Id="rId261" Type="http://schemas.openxmlformats.org/officeDocument/2006/relationships/slide" Target="slides/slide258.xml"/><Relationship Id="rId266" Type="http://schemas.openxmlformats.org/officeDocument/2006/relationships/slide" Target="slides/slide263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slide" Target="slides/slide144.xml"/><Relationship Id="rId168" Type="http://schemas.openxmlformats.org/officeDocument/2006/relationships/slide" Target="slides/slide165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163" Type="http://schemas.openxmlformats.org/officeDocument/2006/relationships/slide" Target="slides/slide160.xml"/><Relationship Id="rId184" Type="http://schemas.openxmlformats.org/officeDocument/2006/relationships/slide" Target="slides/slide181.xml"/><Relationship Id="rId189" Type="http://schemas.openxmlformats.org/officeDocument/2006/relationships/slide" Target="slides/slide186.xml"/><Relationship Id="rId219" Type="http://schemas.openxmlformats.org/officeDocument/2006/relationships/slide" Target="slides/slide216.xml"/><Relationship Id="rId3" Type="http://schemas.openxmlformats.org/officeDocument/2006/relationships/slideMaster" Target="slideMasters/slideMaster3.xml"/><Relationship Id="rId214" Type="http://schemas.openxmlformats.org/officeDocument/2006/relationships/slide" Target="slides/slide211.xml"/><Relationship Id="rId230" Type="http://schemas.openxmlformats.org/officeDocument/2006/relationships/slide" Target="slides/slide227.xml"/><Relationship Id="rId235" Type="http://schemas.openxmlformats.org/officeDocument/2006/relationships/slide" Target="slides/slide232.xml"/><Relationship Id="rId251" Type="http://schemas.openxmlformats.org/officeDocument/2006/relationships/slide" Target="slides/slide248.xml"/><Relationship Id="rId256" Type="http://schemas.openxmlformats.org/officeDocument/2006/relationships/slide" Target="slides/slide253.xml"/><Relationship Id="rId25" Type="http://schemas.openxmlformats.org/officeDocument/2006/relationships/slide" Target="slides/slide22.xml"/><Relationship Id="rId46" Type="http://schemas.openxmlformats.org/officeDocument/2006/relationships/slide" Target="slides/slide43.xml"/><Relationship Id="rId67" Type="http://schemas.openxmlformats.org/officeDocument/2006/relationships/slide" Target="slides/slide64.xml"/><Relationship Id="rId116" Type="http://schemas.openxmlformats.org/officeDocument/2006/relationships/slide" Target="slides/slide113.xml"/><Relationship Id="rId137" Type="http://schemas.openxmlformats.org/officeDocument/2006/relationships/slide" Target="slides/slide134.xml"/><Relationship Id="rId158" Type="http://schemas.openxmlformats.org/officeDocument/2006/relationships/slide" Target="slides/slide155.xml"/><Relationship Id="rId272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62" Type="http://schemas.openxmlformats.org/officeDocument/2006/relationships/slide" Target="slides/slide59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53" Type="http://schemas.openxmlformats.org/officeDocument/2006/relationships/slide" Target="slides/slide150.xml"/><Relationship Id="rId174" Type="http://schemas.openxmlformats.org/officeDocument/2006/relationships/slide" Target="slides/slide171.xml"/><Relationship Id="rId179" Type="http://schemas.openxmlformats.org/officeDocument/2006/relationships/slide" Target="slides/slide176.xml"/><Relationship Id="rId195" Type="http://schemas.openxmlformats.org/officeDocument/2006/relationships/slide" Target="slides/slide192.xml"/><Relationship Id="rId209" Type="http://schemas.openxmlformats.org/officeDocument/2006/relationships/slide" Target="slides/slide206.xml"/><Relationship Id="rId190" Type="http://schemas.openxmlformats.org/officeDocument/2006/relationships/slide" Target="slides/slide187.xml"/><Relationship Id="rId204" Type="http://schemas.openxmlformats.org/officeDocument/2006/relationships/slide" Target="slides/slide201.xml"/><Relationship Id="rId220" Type="http://schemas.openxmlformats.org/officeDocument/2006/relationships/slide" Target="slides/slide217.xml"/><Relationship Id="rId225" Type="http://schemas.openxmlformats.org/officeDocument/2006/relationships/slide" Target="slides/slide222.xml"/><Relationship Id="rId241" Type="http://schemas.openxmlformats.org/officeDocument/2006/relationships/slide" Target="slides/slide238.xml"/><Relationship Id="rId246" Type="http://schemas.openxmlformats.org/officeDocument/2006/relationships/slide" Target="slides/slide243.xml"/><Relationship Id="rId267" Type="http://schemas.openxmlformats.org/officeDocument/2006/relationships/slide" Target="slides/slide264.xml"/><Relationship Id="rId15" Type="http://schemas.openxmlformats.org/officeDocument/2006/relationships/slide" Target="slides/slide12.xml"/><Relationship Id="rId36" Type="http://schemas.openxmlformats.org/officeDocument/2006/relationships/slide" Target="slides/slide33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27" Type="http://schemas.openxmlformats.org/officeDocument/2006/relationships/slide" Target="slides/slide124.xml"/><Relationship Id="rId262" Type="http://schemas.openxmlformats.org/officeDocument/2006/relationships/slide" Target="slides/slide259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52" Type="http://schemas.openxmlformats.org/officeDocument/2006/relationships/slide" Target="slides/slide49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43" Type="http://schemas.openxmlformats.org/officeDocument/2006/relationships/slide" Target="slides/slide140.xml"/><Relationship Id="rId148" Type="http://schemas.openxmlformats.org/officeDocument/2006/relationships/slide" Target="slides/slide145.xml"/><Relationship Id="rId164" Type="http://schemas.openxmlformats.org/officeDocument/2006/relationships/slide" Target="slides/slide161.xml"/><Relationship Id="rId169" Type="http://schemas.openxmlformats.org/officeDocument/2006/relationships/slide" Target="slides/slide166.xml"/><Relationship Id="rId185" Type="http://schemas.openxmlformats.org/officeDocument/2006/relationships/slide" Target="slides/slide182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80" Type="http://schemas.openxmlformats.org/officeDocument/2006/relationships/slide" Target="slides/slide177.xml"/><Relationship Id="rId210" Type="http://schemas.openxmlformats.org/officeDocument/2006/relationships/slide" Target="slides/slide207.xml"/><Relationship Id="rId215" Type="http://schemas.openxmlformats.org/officeDocument/2006/relationships/slide" Target="slides/slide212.xml"/><Relationship Id="rId236" Type="http://schemas.openxmlformats.org/officeDocument/2006/relationships/slide" Target="slides/slide233.xml"/><Relationship Id="rId257" Type="http://schemas.openxmlformats.org/officeDocument/2006/relationships/slide" Target="slides/slide254.xml"/><Relationship Id="rId26" Type="http://schemas.openxmlformats.org/officeDocument/2006/relationships/slide" Target="slides/slide23.xml"/><Relationship Id="rId231" Type="http://schemas.openxmlformats.org/officeDocument/2006/relationships/slide" Target="slides/slide228.xml"/><Relationship Id="rId252" Type="http://schemas.openxmlformats.org/officeDocument/2006/relationships/slide" Target="slides/slide249.xml"/><Relationship Id="rId47" Type="http://schemas.openxmlformats.org/officeDocument/2006/relationships/slide" Target="slides/slide44.xml"/><Relationship Id="rId68" Type="http://schemas.openxmlformats.org/officeDocument/2006/relationships/slide" Target="slides/slide65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54" Type="http://schemas.openxmlformats.org/officeDocument/2006/relationships/slide" Target="slides/slide151.xml"/><Relationship Id="rId175" Type="http://schemas.openxmlformats.org/officeDocument/2006/relationships/slide" Target="slides/slide172.xml"/><Relationship Id="rId196" Type="http://schemas.openxmlformats.org/officeDocument/2006/relationships/slide" Target="slides/slide193.xml"/><Relationship Id="rId200" Type="http://schemas.openxmlformats.org/officeDocument/2006/relationships/slide" Target="slides/slide197.xml"/><Relationship Id="rId16" Type="http://schemas.openxmlformats.org/officeDocument/2006/relationships/slide" Target="slides/slide13.xml"/><Relationship Id="rId221" Type="http://schemas.openxmlformats.org/officeDocument/2006/relationships/slide" Target="slides/slide218.xml"/><Relationship Id="rId242" Type="http://schemas.openxmlformats.org/officeDocument/2006/relationships/slide" Target="slides/slide239.xml"/><Relationship Id="rId263" Type="http://schemas.openxmlformats.org/officeDocument/2006/relationships/slide" Target="slides/slide260.xml"/><Relationship Id="rId37" Type="http://schemas.openxmlformats.org/officeDocument/2006/relationships/slide" Target="slides/slide34.xml"/><Relationship Id="rId58" Type="http://schemas.openxmlformats.org/officeDocument/2006/relationships/slide" Target="slides/slide55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44" Type="http://schemas.openxmlformats.org/officeDocument/2006/relationships/slide" Target="slides/slide141.xml"/><Relationship Id="rId90" Type="http://schemas.openxmlformats.org/officeDocument/2006/relationships/slide" Target="slides/slide87.xml"/><Relationship Id="rId165" Type="http://schemas.openxmlformats.org/officeDocument/2006/relationships/slide" Target="slides/slide162.xml"/><Relationship Id="rId186" Type="http://schemas.openxmlformats.org/officeDocument/2006/relationships/slide" Target="slides/slide183.xml"/><Relationship Id="rId211" Type="http://schemas.openxmlformats.org/officeDocument/2006/relationships/slide" Target="slides/slide208.xml"/><Relationship Id="rId232" Type="http://schemas.openxmlformats.org/officeDocument/2006/relationships/slide" Target="slides/slide229.xml"/><Relationship Id="rId253" Type="http://schemas.openxmlformats.org/officeDocument/2006/relationships/slide" Target="slides/slide250.xml"/><Relationship Id="rId27" Type="http://schemas.openxmlformats.org/officeDocument/2006/relationships/slide" Target="slides/slide24.xml"/><Relationship Id="rId48" Type="http://schemas.openxmlformats.org/officeDocument/2006/relationships/slide" Target="slides/slide45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34" Type="http://schemas.openxmlformats.org/officeDocument/2006/relationships/slide" Target="slides/slide131.xml"/><Relationship Id="rId80" Type="http://schemas.openxmlformats.org/officeDocument/2006/relationships/slide" Target="slides/slide77.xml"/><Relationship Id="rId155" Type="http://schemas.openxmlformats.org/officeDocument/2006/relationships/slide" Target="slides/slide152.xml"/><Relationship Id="rId176" Type="http://schemas.openxmlformats.org/officeDocument/2006/relationships/slide" Target="slides/slide173.xml"/><Relationship Id="rId197" Type="http://schemas.openxmlformats.org/officeDocument/2006/relationships/slide" Target="slides/slide194.xml"/><Relationship Id="rId201" Type="http://schemas.openxmlformats.org/officeDocument/2006/relationships/slide" Target="slides/slide198.xml"/><Relationship Id="rId222" Type="http://schemas.openxmlformats.org/officeDocument/2006/relationships/slide" Target="slides/slide219.xml"/><Relationship Id="rId243" Type="http://schemas.openxmlformats.org/officeDocument/2006/relationships/slide" Target="slides/slide240.xml"/><Relationship Id="rId264" Type="http://schemas.openxmlformats.org/officeDocument/2006/relationships/slide" Target="slides/slide261.xml"/><Relationship Id="rId17" Type="http://schemas.openxmlformats.org/officeDocument/2006/relationships/slide" Target="slides/slide14.xml"/><Relationship Id="rId38" Type="http://schemas.openxmlformats.org/officeDocument/2006/relationships/slide" Target="slides/slide35.xml"/><Relationship Id="rId59" Type="http://schemas.openxmlformats.org/officeDocument/2006/relationships/slide" Target="slides/slide56.xml"/><Relationship Id="rId103" Type="http://schemas.openxmlformats.org/officeDocument/2006/relationships/slide" Target="slides/slide100.xml"/><Relationship Id="rId124" Type="http://schemas.openxmlformats.org/officeDocument/2006/relationships/slide" Target="slides/slide121.xml"/><Relationship Id="rId70" Type="http://schemas.openxmlformats.org/officeDocument/2006/relationships/slide" Target="slides/slide67.xml"/><Relationship Id="rId91" Type="http://schemas.openxmlformats.org/officeDocument/2006/relationships/slide" Target="slides/slide88.xml"/><Relationship Id="rId145" Type="http://schemas.openxmlformats.org/officeDocument/2006/relationships/slide" Target="slides/slide142.xml"/><Relationship Id="rId166" Type="http://schemas.openxmlformats.org/officeDocument/2006/relationships/slide" Target="slides/slide163.xml"/><Relationship Id="rId187" Type="http://schemas.openxmlformats.org/officeDocument/2006/relationships/slide" Target="slides/slide184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09.xml"/><Relationship Id="rId233" Type="http://schemas.openxmlformats.org/officeDocument/2006/relationships/slide" Target="slides/slide230.xml"/><Relationship Id="rId254" Type="http://schemas.openxmlformats.org/officeDocument/2006/relationships/slide" Target="slides/slide251.xml"/><Relationship Id="rId28" Type="http://schemas.openxmlformats.org/officeDocument/2006/relationships/slide" Target="slides/slide25.xml"/><Relationship Id="rId49" Type="http://schemas.openxmlformats.org/officeDocument/2006/relationships/slide" Target="slides/slide46.xml"/><Relationship Id="rId114" Type="http://schemas.openxmlformats.org/officeDocument/2006/relationships/slide" Target="slides/slide11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hyperlink" Target="&#1578;&#1602;&#1608;&#1740;&#1605;%20&#1705;&#1575;&#1585;&#1740;%20&#1608;&#1575;&#1581;&#1583;&#1607;&#1575;&#1740;%20&#1576;&#1607;&#1583;&#1575;&#1588;&#1578;&#1740;.docx" TargetMode="External"/><Relationship Id="rId1" Type="http://schemas.openxmlformats.org/officeDocument/2006/relationships/slide" Target="../slides/slide22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hyperlink" Target="&#1578;&#1602;&#1608;&#1740;&#1605;%20&#1705;&#1575;&#1585;&#1740;%20&#1608;&#1575;&#1581;&#1583;&#1607;&#1575;&#1740;%20&#1576;&#1607;&#1583;&#1575;&#1588;&#1578;&#1740;.docx" TargetMode="External"/><Relationship Id="rId1" Type="http://schemas.openxmlformats.org/officeDocument/2006/relationships/image" Target="../media/image14.jp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58A391-9AE2-426F-AAEF-6070214A8CEE}" type="doc">
      <dgm:prSet loTypeId="urn:microsoft.com/office/officeart/2008/layout/AccentedPicture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DC1FD90-54E5-488F-B265-76A7E7FBAE35}">
      <dgm:prSet phldrT="[Text]"/>
      <dgm:spPr/>
      <dgm:t>
        <a:bodyPr/>
        <a:lstStyle/>
        <a:p>
          <a:pPr algn="ctr" rtl="1"/>
          <a:r>
            <a:rPr lang="fa-IR" dirty="0">
              <a:cs typeface="B Titr" panose="00000700000000000000" pitchFamily="2" charset="-78"/>
            </a:rPr>
            <a:t>حضوردرمدرسه</a:t>
          </a:r>
          <a:br>
            <a:rPr lang="en-US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rPr>
          </a:br>
          <a:endParaRPr lang="en-US" b="1" dirty="0">
            <a:solidFill>
              <a:schemeClr val="tx1"/>
            </a:solidFill>
            <a:latin typeface="Calibri" panose="020F0502020204030204" pitchFamily="34" charset="0"/>
            <a:ea typeface="Times New Roman" panose="02020603050405020304" pitchFamily="18" charset="0"/>
            <a:cs typeface="B Titr" panose="00000700000000000000" pitchFamily="2" charset="-78"/>
          </a:endParaRPr>
        </a:p>
      </dgm:t>
    </dgm:pt>
    <dgm:pt modelId="{3B9390CF-C1E3-4E33-AA9C-F6C70DBC63DC}" type="parTrans" cxnId="{57885589-27CF-411B-A126-471C49CF6C70}">
      <dgm:prSet/>
      <dgm:spPr/>
      <dgm:t>
        <a:bodyPr/>
        <a:lstStyle/>
        <a:p>
          <a:endParaRPr lang="en-US"/>
        </a:p>
      </dgm:t>
    </dgm:pt>
    <dgm:pt modelId="{1757C186-5354-4869-9A49-EDFA2B15CDB9}" type="sibTrans" cxnId="{57885589-27CF-411B-A126-471C49CF6C70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endParaRPr lang="en-US"/>
        </a:p>
      </dgm:t>
    </dgm:pt>
    <dgm:pt modelId="{59A7AE91-E3B1-4A0D-993A-E52943B412E1}">
      <dgm:prSet phldrT="[Text]" custT="1"/>
      <dgm:spPr/>
      <dgm:t>
        <a:bodyPr/>
        <a:lstStyle/>
        <a:p>
          <a:pPr algn="r" rtl="1"/>
          <a:r>
            <a:rPr lang="fa-IR" sz="3600" b="0" dirty="0">
              <a:cs typeface="B Mitra" panose="00000400000000000000" pitchFamily="2" charset="-78"/>
            </a:rPr>
            <a:t>1-تهیه برنامه زمانبندی هفتگی حضوردرمدرسه واجرای آن مطابق با برنامه زمانبندی </a:t>
          </a:r>
          <a:endParaRPr lang="en-US" sz="3600" b="0" dirty="0">
            <a:cs typeface="B Mitra" panose="00000400000000000000" pitchFamily="2" charset="-78"/>
          </a:endParaRPr>
        </a:p>
        <a:p>
          <a:pPr algn="just" rtl="1"/>
          <a:r>
            <a:rPr lang="fa-IR" sz="3600" b="0" dirty="0">
              <a:cs typeface="B Mitra" panose="00000400000000000000" pitchFamily="2" charset="-78"/>
            </a:rPr>
            <a:t>2-تکمیل فرم گزارش </a:t>
          </a:r>
          <a:r>
            <a:rPr lang="fa-IR" sz="3600" b="0" dirty="0">
              <a:cs typeface="B Mitra" panose="00000400000000000000" pitchFamily="2" charset="-78"/>
              <a:hlinkClick xmlns:r="http://schemas.openxmlformats.org/officeDocument/2006/relationships" r:id="rId1" action="ppaction://hlinksldjump"/>
            </a:rPr>
            <a:t>عملکرد</a:t>
          </a:r>
          <a:r>
            <a:rPr lang="fa-IR" sz="3600" b="0" dirty="0">
              <a:cs typeface="B Mitra" panose="00000400000000000000" pitchFamily="2" charset="-78"/>
            </a:rPr>
            <a:t> با هر بار حضور درمدرسه </a:t>
          </a:r>
        </a:p>
        <a:p>
          <a:pPr algn="just" rtl="1"/>
          <a:r>
            <a:rPr lang="fa-IR" sz="3600" b="0" dirty="0">
              <a:cs typeface="B Mitra" panose="00000400000000000000" pitchFamily="2" charset="-78"/>
            </a:rPr>
            <a:t>3-اجرای کلیه برنامه های سلامت نوجوانان و مدارس طبق </a:t>
          </a:r>
          <a:r>
            <a:rPr lang="fa-IR" sz="3600" b="0" dirty="0">
              <a:cs typeface="B Mitra" panose="00000400000000000000" pitchFamily="2" charset="-78"/>
              <a:hlinkClick xmlns:r="http://schemas.openxmlformats.org/officeDocument/2006/relationships" r:id="rId2" action="ppaction://hlinkfile"/>
            </a:rPr>
            <a:t>تقویم</a:t>
          </a:r>
          <a:r>
            <a:rPr lang="fa-IR" sz="3600" b="0" dirty="0">
              <a:cs typeface="B Mitra" panose="00000400000000000000" pitchFamily="2" charset="-78"/>
            </a:rPr>
            <a:t> کاری اجرای برنامه فاقد مراقب سلامت شاغل در آموزش و پرورش</a:t>
          </a:r>
        </a:p>
      </dgm:t>
    </dgm:pt>
    <dgm:pt modelId="{916B0261-5716-4B09-87A2-C20ECD2B8151}" type="parTrans" cxnId="{A266AC28-C5B2-4B98-A58F-58AE9F9EBB03}">
      <dgm:prSet/>
      <dgm:spPr/>
      <dgm:t>
        <a:bodyPr/>
        <a:lstStyle/>
        <a:p>
          <a:endParaRPr lang="en-US"/>
        </a:p>
      </dgm:t>
    </dgm:pt>
    <dgm:pt modelId="{D5546A4C-6DCF-4233-B94E-442B07A6969D}" type="sibTrans" cxnId="{A266AC28-C5B2-4B98-A58F-58AE9F9EBB03}">
      <dgm:prSet/>
      <dgm:spPr/>
      <dgm:t>
        <a:bodyPr/>
        <a:lstStyle/>
        <a:p>
          <a:endParaRPr lang="en-US"/>
        </a:p>
      </dgm:t>
    </dgm:pt>
    <dgm:pt modelId="{1B5746C6-9122-4442-8AE3-3DCACDF2636A}" type="pres">
      <dgm:prSet presAssocID="{1958A391-9AE2-426F-AAEF-6070214A8CEE}" presName="Name0" presStyleCnt="0">
        <dgm:presLayoutVars>
          <dgm:dir/>
        </dgm:presLayoutVars>
      </dgm:prSet>
      <dgm:spPr/>
    </dgm:pt>
    <dgm:pt modelId="{D7341FD1-7F43-4EC1-865A-70310C116F2A}" type="pres">
      <dgm:prSet presAssocID="{1757C186-5354-4869-9A49-EDFA2B15CDB9}" presName="picture_1" presStyleLbl="bgImgPlace1" presStyleIdx="0" presStyleCnt="1" custLinFactNeighborX="-8027"/>
      <dgm:spPr/>
    </dgm:pt>
    <dgm:pt modelId="{518766E7-B390-44A4-93F2-6CA6104A5A54}" type="pres">
      <dgm:prSet presAssocID="{9DC1FD90-54E5-488F-B265-76A7E7FBAE35}" presName="text_1" presStyleLbl="node1" presStyleIdx="0" presStyleCnt="0" custLinFactNeighborX="5405" custLinFactNeighborY="-41953">
        <dgm:presLayoutVars>
          <dgm:bulletEnabled val="1"/>
        </dgm:presLayoutVars>
      </dgm:prSet>
      <dgm:spPr/>
    </dgm:pt>
    <dgm:pt modelId="{2206C560-5C9D-42BC-B008-BB4B4AF8086B}" type="pres">
      <dgm:prSet presAssocID="{1958A391-9AE2-426F-AAEF-6070214A8CEE}" presName="linV" presStyleCnt="0"/>
      <dgm:spPr/>
    </dgm:pt>
    <dgm:pt modelId="{25F0CE7C-F473-45C2-9C80-5313DFF00265}" type="pres">
      <dgm:prSet presAssocID="{59A7AE91-E3B1-4A0D-993A-E52943B412E1}" presName="pair" presStyleCnt="0"/>
      <dgm:spPr/>
    </dgm:pt>
    <dgm:pt modelId="{15521AFC-A898-4FB9-9AF8-D9263186D634}" type="pres">
      <dgm:prSet presAssocID="{59A7AE91-E3B1-4A0D-993A-E52943B412E1}" presName="spaceH" presStyleLbl="node1" presStyleIdx="0" presStyleCnt="0"/>
      <dgm:spPr/>
    </dgm:pt>
    <dgm:pt modelId="{F7FAE536-914A-4AA6-BED5-5AF5E33297BB}" type="pres">
      <dgm:prSet presAssocID="{59A7AE91-E3B1-4A0D-993A-E52943B412E1}" presName="desPictures" presStyleLbl="alignImgPlace1" presStyleIdx="0" presStyleCnt="1" custScaleX="126592" custScaleY="114554" custLinFactY="24307" custLinFactNeighborX="-21497" custLinFactNeighborY="10000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9000" r="-29000"/>
          </a:stretch>
        </a:blipFill>
      </dgm:spPr>
    </dgm:pt>
    <dgm:pt modelId="{0329DD32-6779-4988-AF82-C2A23FB78977}" type="pres">
      <dgm:prSet presAssocID="{59A7AE91-E3B1-4A0D-993A-E52943B412E1}" presName="desTextWrapper" presStyleCnt="0"/>
      <dgm:spPr/>
    </dgm:pt>
    <dgm:pt modelId="{E65A8DF7-5A05-4213-8E2D-A37705F196B0}" type="pres">
      <dgm:prSet presAssocID="{59A7AE91-E3B1-4A0D-993A-E52943B412E1}" presName="desText" presStyleLbl="revTx" presStyleIdx="0" presStyleCnt="1" custScaleX="102986" custScaleY="336101" custLinFactNeighborX="-1317" custLinFactNeighborY="28799">
        <dgm:presLayoutVars>
          <dgm:bulletEnabled val="1"/>
        </dgm:presLayoutVars>
      </dgm:prSet>
      <dgm:spPr/>
    </dgm:pt>
    <dgm:pt modelId="{9523C3E8-BB96-4F20-BBCA-90878DAA34B8}" type="pres">
      <dgm:prSet presAssocID="{1958A391-9AE2-426F-AAEF-6070214A8CEE}" presName="maxNode" presStyleCnt="0"/>
      <dgm:spPr/>
    </dgm:pt>
    <dgm:pt modelId="{F2A21037-4CFA-4E73-BB74-805A946769D3}" type="pres">
      <dgm:prSet presAssocID="{1958A391-9AE2-426F-AAEF-6070214A8CEE}" presName="Name33" presStyleCnt="0"/>
      <dgm:spPr/>
    </dgm:pt>
  </dgm:ptLst>
  <dgm:cxnLst>
    <dgm:cxn modelId="{631BEB17-AD54-4068-8C37-B94B18F65757}" type="presOf" srcId="{59A7AE91-E3B1-4A0D-993A-E52943B412E1}" destId="{E65A8DF7-5A05-4213-8E2D-A37705F196B0}" srcOrd="0" destOrd="0" presId="urn:microsoft.com/office/officeart/2008/layout/AccentedPicture"/>
    <dgm:cxn modelId="{A266AC28-C5B2-4B98-A58F-58AE9F9EBB03}" srcId="{1958A391-9AE2-426F-AAEF-6070214A8CEE}" destId="{59A7AE91-E3B1-4A0D-993A-E52943B412E1}" srcOrd="1" destOrd="0" parTransId="{916B0261-5716-4B09-87A2-C20ECD2B8151}" sibTransId="{D5546A4C-6DCF-4233-B94E-442B07A6969D}"/>
    <dgm:cxn modelId="{F297713F-410C-44DB-98D1-6362B68F1A9A}" type="presOf" srcId="{1757C186-5354-4869-9A49-EDFA2B15CDB9}" destId="{D7341FD1-7F43-4EC1-865A-70310C116F2A}" srcOrd="0" destOrd="0" presId="urn:microsoft.com/office/officeart/2008/layout/AccentedPicture"/>
    <dgm:cxn modelId="{7C58DB77-FC41-4814-AEFA-B73DD32329C4}" type="presOf" srcId="{9DC1FD90-54E5-488F-B265-76A7E7FBAE35}" destId="{518766E7-B390-44A4-93F2-6CA6104A5A54}" srcOrd="0" destOrd="0" presId="urn:microsoft.com/office/officeart/2008/layout/AccentedPicture"/>
    <dgm:cxn modelId="{57885589-27CF-411B-A126-471C49CF6C70}" srcId="{1958A391-9AE2-426F-AAEF-6070214A8CEE}" destId="{9DC1FD90-54E5-488F-B265-76A7E7FBAE35}" srcOrd="0" destOrd="0" parTransId="{3B9390CF-C1E3-4E33-AA9C-F6C70DBC63DC}" sibTransId="{1757C186-5354-4869-9A49-EDFA2B15CDB9}"/>
    <dgm:cxn modelId="{BE49519F-4AA6-4087-A4A9-FE915AE90A58}" type="presOf" srcId="{1958A391-9AE2-426F-AAEF-6070214A8CEE}" destId="{1B5746C6-9122-4442-8AE3-3DCACDF2636A}" srcOrd="0" destOrd="0" presId="urn:microsoft.com/office/officeart/2008/layout/AccentedPicture"/>
    <dgm:cxn modelId="{E28EC0C9-851E-4E55-8C2F-E8ADEBDF2562}" type="presParOf" srcId="{1B5746C6-9122-4442-8AE3-3DCACDF2636A}" destId="{D7341FD1-7F43-4EC1-865A-70310C116F2A}" srcOrd="0" destOrd="0" presId="urn:microsoft.com/office/officeart/2008/layout/AccentedPicture"/>
    <dgm:cxn modelId="{C7DA93F3-5632-409C-AAEA-CF2FC913DFC8}" type="presParOf" srcId="{1B5746C6-9122-4442-8AE3-3DCACDF2636A}" destId="{518766E7-B390-44A4-93F2-6CA6104A5A54}" srcOrd="1" destOrd="0" presId="urn:microsoft.com/office/officeart/2008/layout/AccentedPicture"/>
    <dgm:cxn modelId="{BB98C836-0B03-4C29-8687-F6156D46F567}" type="presParOf" srcId="{1B5746C6-9122-4442-8AE3-3DCACDF2636A}" destId="{2206C560-5C9D-42BC-B008-BB4B4AF8086B}" srcOrd="2" destOrd="0" presId="urn:microsoft.com/office/officeart/2008/layout/AccentedPicture"/>
    <dgm:cxn modelId="{15600905-3DF5-44F6-B9C0-B9BCF3027B2B}" type="presParOf" srcId="{2206C560-5C9D-42BC-B008-BB4B4AF8086B}" destId="{25F0CE7C-F473-45C2-9C80-5313DFF00265}" srcOrd="0" destOrd="0" presId="urn:microsoft.com/office/officeart/2008/layout/AccentedPicture"/>
    <dgm:cxn modelId="{2FFE6F04-0471-4F84-B1C1-F2C8C84F3594}" type="presParOf" srcId="{25F0CE7C-F473-45C2-9C80-5313DFF00265}" destId="{15521AFC-A898-4FB9-9AF8-D9263186D634}" srcOrd="0" destOrd="0" presId="urn:microsoft.com/office/officeart/2008/layout/AccentedPicture"/>
    <dgm:cxn modelId="{3861EFE3-869B-4D75-87E0-F988F80D87CD}" type="presParOf" srcId="{25F0CE7C-F473-45C2-9C80-5313DFF00265}" destId="{F7FAE536-914A-4AA6-BED5-5AF5E33297BB}" srcOrd="1" destOrd="0" presId="urn:microsoft.com/office/officeart/2008/layout/AccentedPicture"/>
    <dgm:cxn modelId="{4268C63B-8612-4053-A019-738CF7A87F6F}" type="presParOf" srcId="{25F0CE7C-F473-45C2-9C80-5313DFF00265}" destId="{0329DD32-6779-4988-AF82-C2A23FB78977}" srcOrd="2" destOrd="0" presId="urn:microsoft.com/office/officeart/2008/layout/AccentedPicture"/>
    <dgm:cxn modelId="{B0DA4D99-6181-44E9-AD2F-C57BF064371B}" type="presParOf" srcId="{0329DD32-6779-4988-AF82-C2A23FB78977}" destId="{E65A8DF7-5A05-4213-8E2D-A37705F196B0}" srcOrd="0" destOrd="0" presId="urn:microsoft.com/office/officeart/2008/layout/AccentedPicture"/>
    <dgm:cxn modelId="{54D7A06D-91DF-44AA-BC25-7C7C012FFDB8}" type="presParOf" srcId="{1B5746C6-9122-4442-8AE3-3DCACDF2636A}" destId="{9523C3E8-BB96-4F20-BBCA-90878DAA34B8}" srcOrd="3" destOrd="0" presId="urn:microsoft.com/office/officeart/2008/layout/AccentedPicture"/>
    <dgm:cxn modelId="{4915FC2D-C33A-42E2-857E-9632C3FD4495}" type="presParOf" srcId="{9523C3E8-BB96-4F20-BBCA-90878DAA34B8}" destId="{F2A21037-4CFA-4E73-BB74-805A946769D3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58A391-9AE2-426F-AAEF-6070214A8CEE}" type="doc">
      <dgm:prSet loTypeId="urn:microsoft.com/office/officeart/2008/layout/AccentedPicture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DC1FD90-54E5-488F-B265-76A7E7FBAE35}">
      <dgm:prSet phldrT="[Text]"/>
      <dgm:spPr/>
      <dgm:t>
        <a:bodyPr/>
        <a:lstStyle/>
        <a:p>
          <a:pPr algn="ctr" rtl="1"/>
          <a:r>
            <a:rPr lang="fa-IR" dirty="0">
              <a:latin typeface="Calibri" panose="020F0502020204030204" pitchFamily="34" charset="0"/>
              <a:ea typeface="Times New Roman" panose="02020603050405020304" pitchFamily="18" charset="0"/>
              <a:cs typeface="B Titr" panose="00000700000000000000" pitchFamily="2" charset="-78"/>
            </a:rPr>
            <a:t>برنامه آموزش سلامت در مدارس</a:t>
          </a:r>
          <a:endParaRPr lang="en-US" b="1" dirty="0">
            <a:solidFill>
              <a:srgbClr val="002060"/>
            </a:solidFill>
            <a:latin typeface="Calibri" panose="020F0502020204030204" pitchFamily="34" charset="0"/>
            <a:ea typeface="Times New Roman" panose="02020603050405020304" pitchFamily="18" charset="0"/>
            <a:cs typeface="B Titr" panose="00000700000000000000" pitchFamily="2" charset="-78"/>
          </a:endParaRPr>
        </a:p>
      </dgm:t>
    </dgm:pt>
    <dgm:pt modelId="{3B9390CF-C1E3-4E33-AA9C-F6C70DBC63DC}" type="parTrans" cxnId="{57885589-27CF-411B-A126-471C49CF6C70}">
      <dgm:prSet/>
      <dgm:spPr/>
      <dgm:t>
        <a:bodyPr/>
        <a:lstStyle/>
        <a:p>
          <a:endParaRPr lang="en-US"/>
        </a:p>
      </dgm:t>
    </dgm:pt>
    <dgm:pt modelId="{1757C186-5354-4869-9A49-EDFA2B15CDB9}" type="sibTrans" cxnId="{57885589-27CF-411B-A126-471C49CF6C70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en-US"/>
        </a:p>
      </dgm:t>
    </dgm:pt>
    <dgm:pt modelId="{59A7AE91-E3B1-4A0D-993A-E52943B412E1}">
      <dgm:prSet phldrT="[Text]"/>
      <dgm:spPr/>
      <dgm:t>
        <a:bodyPr/>
        <a:lstStyle/>
        <a:p>
          <a:pPr rtl="1"/>
          <a:r>
            <a:rPr lang="fa-IR" dirty="0">
              <a:latin typeface="Calibri" panose="020F0502020204030204" pitchFamily="34" charset="0"/>
              <a:ea typeface="Times New Roman" panose="02020603050405020304" pitchFamily="18" charset="0"/>
              <a:cs typeface="B Mitra" panose="00000400000000000000" pitchFamily="2" charset="-78"/>
            </a:rPr>
            <a:t>-برگزاری جلسات آموزشی جهت گروه هدف جامعه مدارس بر اساس اولویتهای آموزشی و تقویم اجرایی مدارس</a:t>
          </a:r>
          <a:endParaRPr lang="en-US" dirty="0">
            <a:effectLst/>
            <a:latin typeface="Calibri" panose="020F0502020204030204" pitchFamily="34" charset="0"/>
            <a:ea typeface="Times New Roman" panose="02020603050405020304" pitchFamily="18" charset="0"/>
            <a:cs typeface="Arial" panose="020B0604020202020204" pitchFamily="34" charset="0"/>
          </a:endParaRPr>
        </a:p>
        <a:p>
          <a:pPr rtl="1"/>
          <a:endParaRPr lang="en-US" dirty="0">
            <a:cs typeface="B Mitra" panose="00000400000000000000" pitchFamily="2" charset="-78"/>
          </a:endParaRPr>
        </a:p>
      </dgm:t>
    </dgm:pt>
    <dgm:pt modelId="{916B0261-5716-4B09-87A2-C20ECD2B8151}" type="parTrans" cxnId="{A266AC28-C5B2-4B98-A58F-58AE9F9EBB03}">
      <dgm:prSet/>
      <dgm:spPr/>
      <dgm:t>
        <a:bodyPr/>
        <a:lstStyle/>
        <a:p>
          <a:endParaRPr lang="en-US"/>
        </a:p>
      </dgm:t>
    </dgm:pt>
    <dgm:pt modelId="{D5546A4C-6DCF-4233-B94E-442B07A6969D}" type="sibTrans" cxnId="{A266AC28-C5B2-4B98-A58F-58AE9F9EBB03}">
      <dgm:prSet/>
      <dgm:spPr/>
      <dgm:t>
        <a:bodyPr/>
        <a:lstStyle/>
        <a:p>
          <a:endParaRPr lang="en-US"/>
        </a:p>
      </dgm:t>
    </dgm:pt>
    <dgm:pt modelId="{1B5746C6-9122-4442-8AE3-3DCACDF2636A}" type="pres">
      <dgm:prSet presAssocID="{1958A391-9AE2-426F-AAEF-6070214A8CEE}" presName="Name0" presStyleCnt="0">
        <dgm:presLayoutVars>
          <dgm:dir/>
        </dgm:presLayoutVars>
      </dgm:prSet>
      <dgm:spPr/>
    </dgm:pt>
    <dgm:pt modelId="{D7341FD1-7F43-4EC1-865A-70310C116F2A}" type="pres">
      <dgm:prSet presAssocID="{1757C186-5354-4869-9A49-EDFA2B15CDB9}" presName="picture_1" presStyleLbl="bgImgPlace1" presStyleIdx="0" presStyleCnt="1" custScaleX="98607" custScaleY="91559" custLinFactNeighborX="-6820" custLinFactNeighborY="4970"/>
      <dgm:spPr/>
    </dgm:pt>
    <dgm:pt modelId="{518766E7-B390-44A4-93F2-6CA6104A5A54}" type="pres">
      <dgm:prSet presAssocID="{9DC1FD90-54E5-488F-B265-76A7E7FBAE35}" presName="text_1" presStyleLbl="node1" presStyleIdx="0" presStyleCnt="0" custLinFactNeighborX="5405" custLinFactNeighborY="-41953">
        <dgm:presLayoutVars>
          <dgm:bulletEnabled val="1"/>
        </dgm:presLayoutVars>
      </dgm:prSet>
      <dgm:spPr/>
    </dgm:pt>
    <dgm:pt modelId="{2206C560-5C9D-42BC-B008-BB4B4AF8086B}" type="pres">
      <dgm:prSet presAssocID="{1958A391-9AE2-426F-AAEF-6070214A8CEE}" presName="linV" presStyleCnt="0"/>
      <dgm:spPr/>
    </dgm:pt>
    <dgm:pt modelId="{25F0CE7C-F473-45C2-9C80-5313DFF00265}" type="pres">
      <dgm:prSet presAssocID="{59A7AE91-E3B1-4A0D-993A-E52943B412E1}" presName="pair" presStyleCnt="0"/>
      <dgm:spPr/>
    </dgm:pt>
    <dgm:pt modelId="{15521AFC-A898-4FB9-9AF8-D9263186D634}" type="pres">
      <dgm:prSet presAssocID="{59A7AE91-E3B1-4A0D-993A-E52943B412E1}" presName="spaceH" presStyleLbl="node1" presStyleIdx="0" presStyleCnt="0"/>
      <dgm:spPr/>
    </dgm:pt>
    <dgm:pt modelId="{F7FAE536-914A-4AA6-BED5-5AF5E33297BB}" type="pres">
      <dgm:prSet presAssocID="{59A7AE91-E3B1-4A0D-993A-E52943B412E1}" presName="desPictures" presStyleLbl="alignImgPlace1" presStyleIdx="0" presStyleCnt="1" custScaleX="113037" custScaleY="107675" custLinFactY="33298" custLinFactNeighborX="-3812" custLinFactNeighborY="10000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0329DD32-6779-4988-AF82-C2A23FB78977}" type="pres">
      <dgm:prSet presAssocID="{59A7AE91-E3B1-4A0D-993A-E52943B412E1}" presName="desTextWrapper" presStyleCnt="0"/>
      <dgm:spPr/>
    </dgm:pt>
    <dgm:pt modelId="{E65A8DF7-5A05-4213-8E2D-A37705F196B0}" type="pres">
      <dgm:prSet presAssocID="{59A7AE91-E3B1-4A0D-993A-E52943B412E1}" presName="desText" presStyleLbl="revTx" presStyleIdx="0" presStyleCnt="1" custScaleX="93277" custScaleY="144361" custLinFactY="36555" custLinFactNeighborX="3375" custLinFactNeighborY="100000">
        <dgm:presLayoutVars>
          <dgm:bulletEnabled val="1"/>
        </dgm:presLayoutVars>
      </dgm:prSet>
      <dgm:spPr/>
    </dgm:pt>
    <dgm:pt modelId="{9523C3E8-BB96-4F20-BBCA-90878DAA34B8}" type="pres">
      <dgm:prSet presAssocID="{1958A391-9AE2-426F-AAEF-6070214A8CEE}" presName="maxNode" presStyleCnt="0"/>
      <dgm:spPr/>
    </dgm:pt>
    <dgm:pt modelId="{F2A21037-4CFA-4E73-BB74-805A946769D3}" type="pres">
      <dgm:prSet presAssocID="{1958A391-9AE2-426F-AAEF-6070214A8CEE}" presName="Name33" presStyleCnt="0"/>
      <dgm:spPr/>
    </dgm:pt>
  </dgm:ptLst>
  <dgm:cxnLst>
    <dgm:cxn modelId="{631BEB17-AD54-4068-8C37-B94B18F65757}" type="presOf" srcId="{59A7AE91-E3B1-4A0D-993A-E52943B412E1}" destId="{E65A8DF7-5A05-4213-8E2D-A37705F196B0}" srcOrd="0" destOrd="0" presId="urn:microsoft.com/office/officeart/2008/layout/AccentedPicture"/>
    <dgm:cxn modelId="{A266AC28-C5B2-4B98-A58F-58AE9F9EBB03}" srcId="{1958A391-9AE2-426F-AAEF-6070214A8CEE}" destId="{59A7AE91-E3B1-4A0D-993A-E52943B412E1}" srcOrd="1" destOrd="0" parTransId="{916B0261-5716-4B09-87A2-C20ECD2B8151}" sibTransId="{D5546A4C-6DCF-4233-B94E-442B07A6969D}"/>
    <dgm:cxn modelId="{F297713F-410C-44DB-98D1-6362B68F1A9A}" type="presOf" srcId="{1757C186-5354-4869-9A49-EDFA2B15CDB9}" destId="{D7341FD1-7F43-4EC1-865A-70310C116F2A}" srcOrd="0" destOrd="0" presId="urn:microsoft.com/office/officeart/2008/layout/AccentedPicture"/>
    <dgm:cxn modelId="{7C58DB77-FC41-4814-AEFA-B73DD32329C4}" type="presOf" srcId="{9DC1FD90-54E5-488F-B265-76A7E7FBAE35}" destId="{518766E7-B390-44A4-93F2-6CA6104A5A54}" srcOrd="0" destOrd="0" presId="urn:microsoft.com/office/officeart/2008/layout/AccentedPicture"/>
    <dgm:cxn modelId="{57885589-27CF-411B-A126-471C49CF6C70}" srcId="{1958A391-9AE2-426F-AAEF-6070214A8CEE}" destId="{9DC1FD90-54E5-488F-B265-76A7E7FBAE35}" srcOrd="0" destOrd="0" parTransId="{3B9390CF-C1E3-4E33-AA9C-F6C70DBC63DC}" sibTransId="{1757C186-5354-4869-9A49-EDFA2B15CDB9}"/>
    <dgm:cxn modelId="{BE49519F-4AA6-4087-A4A9-FE915AE90A58}" type="presOf" srcId="{1958A391-9AE2-426F-AAEF-6070214A8CEE}" destId="{1B5746C6-9122-4442-8AE3-3DCACDF2636A}" srcOrd="0" destOrd="0" presId="urn:microsoft.com/office/officeart/2008/layout/AccentedPicture"/>
    <dgm:cxn modelId="{E28EC0C9-851E-4E55-8C2F-E8ADEBDF2562}" type="presParOf" srcId="{1B5746C6-9122-4442-8AE3-3DCACDF2636A}" destId="{D7341FD1-7F43-4EC1-865A-70310C116F2A}" srcOrd="0" destOrd="0" presId="urn:microsoft.com/office/officeart/2008/layout/AccentedPicture"/>
    <dgm:cxn modelId="{C7DA93F3-5632-409C-AAEA-CF2FC913DFC8}" type="presParOf" srcId="{1B5746C6-9122-4442-8AE3-3DCACDF2636A}" destId="{518766E7-B390-44A4-93F2-6CA6104A5A54}" srcOrd="1" destOrd="0" presId="urn:microsoft.com/office/officeart/2008/layout/AccentedPicture"/>
    <dgm:cxn modelId="{BB98C836-0B03-4C29-8687-F6156D46F567}" type="presParOf" srcId="{1B5746C6-9122-4442-8AE3-3DCACDF2636A}" destId="{2206C560-5C9D-42BC-B008-BB4B4AF8086B}" srcOrd="2" destOrd="0" presId="urn:microsoft.com/office/officeart/2008/layout/AccentedPicture"/>
    <dgm:cxn modelId="{15600905-3DF5-44F6-B9C0-B9BCF3027B2B}" type="presParOf" srcId="{2206C560-5C9D-42BC-B008-BB4B4AF8086B}" destId="{25F0CE7C-F473-45C2-9C80-5313DFF00265}" srcOrd="0" destOrd="0" presId="urn:microsoft.com/office/officeart/2008/layout/AccentedPicture"/>
    <dgm:cxn modelId="{2FFE6F04-0471-4F84-B1C1-F2C8C84F3594}" type="presParOf" srcId="{25F0CE7C-F473-45C2-9C80-5313DFF00265}" destId="{15521AFC-A898-4FB9-9AF8-D9263186D634}" srcOrd="0" destOrd="0" presId="urn:microsoft.com/office/officeart/2008/layout/AccentedPicture"/>
    <dgm:cxn modelId="{3861EFE3-869B-4D75-87E0-F988F80D87CD}" type="presParOf" srcId="{25F0CE7C-F473-45C2-9C80-5313DFF00265}" destId="{F7FAE536-914A-4AA6-BED5-5AF5E33297BB}" srcOrd="1" destOrd="0" presId="urn:microsoft.com/office/officeart/2008/layout/AccentedPicture"/>
    <dgm:cxn modelId="{4268C63B-8612-4053-A019-738CF7A87F6F}" type="presParOf" srcId="{25F0CE7C-F473-45C2-9C80-5313DFF00265}" destId="{0329DD32-6779-4988-AF82-C2A23FB78977}" srcOrd="2" destOrd="0" presId="urn:microsoft.com/office/officeart/2008/layout/AccentedPicture"/>
    <dgm:cxn modelId="{B0DA4D99-6181-44E9-AD2F-C57BF064371B}" type="presParOf" srcId="{0329DD32-6779-4988-AF82-C2A23FB78977}" destId="{E65A8DF7-5A05-4213-8E2D-A37705F196B0}" srcOrd="0" destOrd="0" presId="urn:microsoft.com/office/officeart/2008/layout/AccentedPicture"/>
    <dgm:cxn modelId="{54D7A06D-91DF-44AA-BC25-7C7C012FFDB8}" type="presParOf" srcId="{1B5746C6-9122-4442-8AE3-3DCACDF2636A}" destId="{9523C3E8-BB96-4F20-BBCA-90878DAA34B8}" srcOrd="3" destOrd="0" presId="urn:microsoft.com/office/officeart/2008/layout/AccentedPicture"/>
    <dgm:cxn modelId="{4915FC2D-C33A-42E2-857E-9632C3FD4495}" type="presParOf" srcId="{9523C3E8-BB96-4F20-BBCA-90878DAA34B8}" destId="{F2A21037-4CFA-4E73-BB74-805A946769D3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341FD1-7F43-4EC1-865A-70310C116F2A}">
      <dsp:nvSpPr>
        <dsp:cNvPr id="0" name=""/>
        <dsp:cNvSpPr/>
      </dsp:nvSpPr>
      <dsp:spPr>
        <a:xfrm>
          <a:off x="0" y="428322"/>
          <a:ext cx="4474117" cy="5706781"/>
        </a:xfrm>
        <a:prstGeom prst="round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8766E7-B390-44A4-93F2-6CA6104A5A54}">
      <dsp:nvSpPr>
        <dsp:cNvPr id="0" name=""/>
        <dsp:cNvSpPr/>
      </dsp:nvSpPr>
      <dsp:spPr>
        <a:xfrm>
          <a:off x="365429" y="1046264"/>
          <a:ext cx="3445070" cy="3424069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840" tIns="116840" rIns="116840" bIns="116840" numCol="1" spcCol="1270" anchor="b" anchorCtr="0">
          <a:noAutofit/>
        </a:bodyPr>
        <a:lstStyle/>
        <a:p>
          <a:pPr marL="0" lvl="0" indent="0" algn="ctr" defTabSz="20447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4600" kern="1200" dirty="0">
              <a:cs typeface="B Titr" panose="00000700000000000000" pitchFamily="2" charset="-78"/>
            </a:rPr>
            <a:t>حضوردرمدرسه</a:t>
          </a:r>
          <a:br>
            <a:rPr lang="en-US" sz="4600" kern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rPr>
          </a:br>
          <a:endParaRPr lang="en-US" sz="4600" b="1" kern="1200" dirty="0">
            <a:solidFill>
              <a:schemeClr val="tx1"/>
            </a:solidFill>
            <a:latin typeface="Calibri" panose="020F0502020204030204" pitchFamily="34" charset="0"/>
            <a:ea typeface="Times New Roman" panose="02020603050405020304" pitchFamily="18" charset="0"/>
            <a:cs typeface="B Titr" panose="00000700000000000000" pitchFamily="2" charset="-78"/>
          </a:endParaRPr>
        </a:p>
      </dsp:txBody>
      <dsp:txXfrm>
        <a:off x="365429" y="1046264"/>
        <a:ext cx="3445070" cy="3424069"/>
      </dsp:txXfrm>
    </dsp:sp>
    <dsp:sp modelId="{F7FAE536-914A-4AA6-BED5-5AF5E33297BB}">
      <dsp:nvSpPr>
        <dsp:cNvPr id="0" name=""/>
        <dsp:cNvSpPr/>
      </dsp:nvSpPr>
      <dsp:spPr>
        <a:xfrm>
          <a:off x="3167858" y="3765176"/>
          <a:ext cx="1950568" cy="176508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9000" r="-2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5A8DF7-5A05-4213-8E2D-A37705F196B0}">
      <dsp:nvSpPr>
        <dsp:cNvPr id="0" name=""/>
        <dsp:cNvSpPr/>
      </dsp:nvSpPr>
      <dsp:spPr>
        <a:xfrm>
          <a:off x="5164456" y="586727"/>
          <a:ext cx="6281932" cy="51787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600" b="0" kern="1200" dirty="0">
              <a:cs typeface="B Mitra" panose="00000400000000000000" pitchFamily="2" charset="-78"/>
            </a:rPr>
            <a:t>1-تهیه برنامه زمانبندی هفتگی حضوردرمدرسه واجرای آن مطابق با برنامه زمانبندی </a:t>
          </a:r>
          <a:endParaRPr lang="en-US" sz="3600" b="0" kern="1200" dirty="0">
            <a:cs typeface="B Mitra" panose="00000400000000000000" pitchFamily="2" charset="-78"/>
          </a:endParaRPr>
        </a:p>
        <a:p>
          <a:pPr marL="0" lvl="0" indent="0" algn="just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600" b="0" kern="1200" dirty="0">
              <a:cs typeface="B Mitra" panose="00000400000000000000" pitchFamily="2" charset="-78"/>
            </a:rPr>
            <a:t>2-تکمیل فرم گزارش </a:t>
          </a:r>
          <a:r>
            <a:rPr lang="fa-IR" sz="3600" b="0" kern="1200" dirty="0">
              <a:cs typeface="B Mitra" panose="00000400000000000000" pitchFamily="2" charset="-78"/>
              <a:hlinkClick xmlns:r="http://schemas.openxmlformats.org/officeDocument/2006/relationships" r:id="" action="ppaction://hlinksldjump"/>
            </a:rPr>
            <a:t>عملکرد</a:t>
          </a:r>
          <a:r>
            <a:rPr lang="fa-IR" sz="3600" b="0" kern="1200" dirty="0">
              <a:cs typeface="B Mitra" panose="00000400000000000000" pitchFamily="2" charset="-78"/>
            </a:rPr>
            <a:t> با هر بار حضور درمدرسه </a:t>
          </a:r>
        </a:p>
        <a:p>
          <a:pPr marL="0" lvl="0" indent="0" algn="just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600" b="0" kern="1200" dirty="0">
              <a:cs typeface="B Mitra" panose="00000400000000000000" pitchFamily="2" charset="-78"/>
            </a:rPr>
            <a:t>3-اجرای کلیه برنامه های سلامت نوجوانان و مدارس طبق </a:t>
          </a:r>
          <a:r>
            <a:rPr lang="fa-IR" sz="3600" b="0" kern="1200" dirty="0">
              <a:cs typeface="B Mitra" panose="00000400000000000000" pitchFamily="2" charset="-78"/>
              <a:hlinkClick xmlns:r="http://schemas.openxmlformats.org/officeDocument/2006/relationships" r:id="rId2" action="ppaction://hlinkfile"/>
            </a:rPr>
            <a:t>تقویم</a:t>
          </a:r>
          <a:r>
            <a:rPr lang="fa-IR" sz="3600" b="0" kern="1200" dirty="0">
              <a:cs typeface="B Mitra" panose="00000400000000000000" pitchFamily="2" charset="-78"/>
            </a:rPr>
            <a:t> کاری اجرای برنامه فاقد مراقب سلامت شاغل در آموزش و پرورش</a:t>
          </a:r>
        </a:p>
      </dsp:txBody>
      <dsp:txXfrm>
        <a:off x="5164456" y="586727"/>
        <a:ext cx="6281932" cy="51787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341FD1-7F43-4EC1-865A-70310C116F2A}">
      <dsp:nvSpPr>
        <dsp:cNvPr id="0" name=""/>
        <dsp:cNvSpPr/>
      </dsp:nvSpPr>
      <dsp:spPr>
        <a:xfrm>
          <a:off x="667996" y="1096835"/>
          <a:ext cx="4595385" cy="5442509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8766E7-B390-44A4-93F2-6CA6104A5A54}">
      <dsp:nvSpPr>
        <dsp:cNvPr id="0" name=""/>
        <dsp:cNvSpPr/>
      </dsp:nvSpPr>
      <dsp:spPr>
        <a:xfrm>
          <a:off x="1333737" y="1208688"/>
          <a:ext cx="3588433" cy="3566558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2080" tIns="132080" rIns="132080" bIns="132080" numCol="1" spcCol="1270" anchor="b" anchorCtr="0">
          <a:noAutofit/>
        </a:bodyPr>
        <a:lstStyle/>
        <a:p>
          <a:pPr marL="0" lvl="0" indent="0" algn="ctr" defTabSz="2311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5200" kern="1200" dirty="0">
              <a:latin typeface="Calibri" panose="020F0502020204030204" pitchFamily="34" charset="0"/>
              <a:ea typeface="Times New Roman" panose="02020603050405020304" pitchFamily="18" charset="0"/>
              <a:cs typeface="B Titr" panose="00000700000000000000" pitchFamily="2" charset="-78"/>
            </a:rPr>
            <a:t>برنامه آموزش سلامت در مدارس</a:t>
          </a:r>
          <a:endParaRPr lang="en-US" sz="5200" b="1" kern="1200" dirty="0">
            <a:solidFill>
              <a:srgbClr val="002060"/>
            </a:solidFill>
            <a:latin typeface="Calibri" panose="020F0502020204030204" pitchFamily="34" charset="0"/>
            <a:ea typeface="Times New Roman" panose="02020603050405020304" pitchFamily="18" charset="0"/>
            <a:cs typeface="B Titr" panose="00000700000000000000" pitchFamily="2" charset="-78"/>
          </a:endParaRPr>
        </a:p>
      </dsp:txBody>
      <dsp:txXfrm>
        <a:off x="1333737" y="1208688"/>
        <a:ext cx="3588433" cy="3566558"/>
      </dsp:txXfrm>
    </dsp:sp>
    <dsp:sp modelId="{F7FAE536-914A-4AA6-BED5-5AF5E33297BB}">
      <dsp:nvSpPr>
        <dsp:cNvPr id="0" name=""/>
        <dsp:cNvSpPr/>
      </dsp:nvSpPr>
      <dsp:spPr>
        <a:xfrm>
          <a:off x="4645398" y="2701583"/>
          <a:ext cx="1814188" cy="172813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5A8DF7-5A05-4213-8E2D-A37705F196B0}">
      <dsp:nvSpPr>
        <dsp:cNvPr id="0" name=""/>
        <dsp:cNvSpPr/>
      </dsp:nvSpPr>
      <dsp:spPr>
        <a:xfrm>
          <a:off x="6574598" y="2459460"/>
          <a:ext cx="4379134" cy="2316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000" kern="1200" dirty="0">
              <a:latin typeface="Calibri" panose="020F0502020204030204" pitchFamily="34" charset="0"/>
              <a:ea typeface="Times New Roman" panose="02020603050405020304" pitchFamily="18" charset="0"/>
              <a:cs typeface="B Mitra" panose="00000400000000000000" pitchFamily="2" charset="-78"/>
            </a:rPr>
            <a:t>-برگزاری جلسات آموزشی جهت گروه هدف جامعه مدارس بر اساس اولویتهای آموزشی و تقویم اجرایی مدارس</a:t>
          </a:r>
          <a:endParaRPr lang="en-US" sz="3000" kern="1200" dirty="0">
            <a:effectLst/>
            <a:latin typeface="Calibri" panose="020F0502020204030204" pitchFamily="34" charset="0"/>
            <a:ea typeface="Times New Roman" panose="02020603050405020304" pitchFamily="18" charset="0"/>
            <a:cs typeface="Arial" panose="020B0604020202020204" pitchFamily="34" charset="0"/>
          </a:endParaRPr>
        </a:p>
        <a:p>
          <a:pPr marL="0" lvl="0" indent="0" algn="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000" kern="1200" dirty="0">
            <a:cs typeface="B Mitra" panose="00000400000000000000" pitchFamily="2" charset="-78"/>
          </a:endParaRPr>
        </a:p>
      </dsp:txBody>
      <dsp:txXfrm>
        <a:off x="6574598" y="2459460"/>
        <a:ext cx="4379134" cy="23169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22A215-08F3-4C62-BF64-5048D0E88904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BE3E1F-A833-4DDD-8BC8-684C333BC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086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BE3E1F-A833-4DDD-8BC8-684C333BC8A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042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73E87"/>
                </a:solidFill>
              </a:rPr>
              <a:pPr/>
              <a:t>7/23/2023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51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73E87"/>
                </a:solidFill>
              </a:rPr>
              <a:pPr/>
              <a:t>7/23/2023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239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73E87"/>
                </a:solidFill>
              </a:rPr>
              <a:pPr/>
              <a:t>7/23/2023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8607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5" name="Freeform 4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Freeform 5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Freeform 6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Freeform 7"/>
          <p:cNvSpPr/>
          <p:nvPr/>
        </p:nvSpPr>
        <p:spPr>
          <a:xfrm rot="21420000">
            <a:off x="-161925" y="293688"/>
            <a:ext cx="11366500" cy="5751512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9" name="5-Point Star 8"/>
          <p:cNvSpPr/>
          <p:nvPr/>
        </p:nvSpPr>
        <p:spPr>
          <a:xfrm rot="21420000">
            <a:off x="4221163" y="5111750"/>
            <a:ext cx="515937" cy="514350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/>
          <a:lstStyle>
            <a:lvl1pPr algn="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238" y="4578350"/>
            <a:ext cx="6143625" cy="1163638"/>
          </a:xfrm>
        </p:spPr>
        <p:txBody>
          <a:bodyPr/>
          <a:lstStyle>
            <a:lvl1pPr algn="ctr">
              <a:defRPr sz="54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185736-B3C6-4B34-8E96-4FF8D277FAAE}" type="datetimeFigureOut">
              <a:rPr kumimoji="0" lang="en-US" sz="54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54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525" y="4883150"/>
            <a:ext cx="4051300" cy="1196975"/>
          </a:xfrm>
        </p:spPr>
        <p:txBody>
          <a:bodyPr/>
          <a:lstStyle>
            <a:lvl1pPr algn="r">
              <a:defRPr lang="en-US" sz="5400"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2025" y="3832225"/>
            <a:ext cx="906463" cy="498475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E0F258-C9F5-47C9-B694-8247AAB9B7BA}" type="slidenum">
              <a:rPr kumimoji="0" lang="en-US" sz="2400" b="0" i="0" u="none" strike="noStrike" kern="1200" cap="all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400" b="0" i="0" u="none" strike="noStrike" kern="1200" cap="all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4896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676314-19EC-4316-A4F8-260D642528A3}" type="datetimeFigureOut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8CB0B2-2074-453F-A4B3-F0A46349A3EE}" type="slidenum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411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/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753C91-0A72-41A8-993A-2F143D847142}" type="datetimeFigureOut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70BD23-6CCE-436C-9D51-48E2E653D26B}" type="slidenum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31519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13AE28-1078-467F-9BAB-54FB12ED7CE4}" type="datetimeFigureOut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F3DAE5-92AC-40DA-A0FF-00A2C76E2AD6}" type="slidenum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7941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EBE57E-D589-4865-97B3-84E03B565588}" type="datetimeFigureOut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5B2223-DE3C-4CE5-869B-AB6D766A10E5}" type="slidenum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28015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E7A318-55C3-4CBE-8E97-F7F8F4C8E1AD}" type="datetimeFigureOut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3CB9CC-2BE2-48A6-A2B3-CA0104C0A83F}" type="slidenum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51154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01EAF5-BC9E-4564-85A6-DC1086F67FD0}" type="datetimeFigureOut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4E5C09-CEAC-4D63-8F69-CA55BF5ED224}" type="slidenum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61197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5B67A1-EDBD-4D06-B188-8B14CA408FB4}" type="datetimeFigureOut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32C22F-C544-44A3-873E-506D316CA666}" type="slidenum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9676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73E87"/>
                </a:solidFill>
              </a:rPr>
              <a:pPr/>
              <a:t>7/23/2023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049320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6DA802-D247-49CD-8650-324589C99134}" type="datetimeFigureOut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64E1AC-5266-4C2E-8BC6-94DED7B0994B}" type="slidenum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45200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31E312-45CE-49FC-B98E-32D61B33EA01}" type="datetimeFigureOut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3E927-B634-42A2-8AC2-F90404590F2A}" type="slidenum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64284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DC7052-6E36-4710-B9CB-8FFCDBF6CB5C}" type="datetimeFigureOut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C65AA7-030C-42AD-BE30-59BDDECAC27E}" type="slidenum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32700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892175"/>
            <a:ext cx="609600" cy="585788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472738" y="2922588"/>
            <a:ext cx="6096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/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ADC01-046D-4B7A-AD0F-A7973901BC55}" type="datetimeFigureOut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6BFDBB-201D-4B94-B102-51E5CB838F16}" type="slidenum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03912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/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9F6725-944D-4EB5-9305-E2DE962A4CE7}" type="datetimeFigureOut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A43360-B996-47F0-BB66-946EBDEC965E}" type="slidenum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99944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E5C0E9-8169-4321-A3A7-1752A87C012A}" type="datetimeFigureOut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FF1AB-AB3A-41E2-BD65-7837F6C0DDA6}" type="slidenum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87243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CCB6CF-78B4-45C1-B248-DFBBF5214399}" type="datetimeFigureOut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FA5B64-261F-4C54-9411-8EB47EBA466C}" type="slidenum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00025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7703B-985D-42D3-BAFE-5EF2E2DC0EEE}" type="datetimeFigureOut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059E2E-F00F-4F9F-BB4F-47518E186700}" type="slidenum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52706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29E49-9CA6-4601-AF6C-82EFC7431814}" type="datetimeFigureOut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EA8850-7E29-4ED9-985A-62A933B3B7EC}" type="slidenum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86519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649F034E-EDF8-4E4D-A40D-679E55740F9D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1E2D503B-B9F3-4400-BBF0-F2F786E2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787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73E87"/>
                </a:solidFill>
              </a:rPr>
              <a:pPr/>
              <a:t>7/23/2023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7916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034E-EDF8-4E4D-A40D-679E55740F9D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D503B-B9F3-4400-BBF0-F2F786E2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674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649F034E-EDF8-4E4D-A40D-679E55740F9D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E2D503B-B9F3-4400-BBF0-F2F786E2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386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034E-EDF8-4E4D-A40D-679E55740F9D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D503B-B9F3-4400-BBF0-F2F786E2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2536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034E-EDF8-4E4D-A40D-679E55740F9D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D503B-B9F3-4400-BBF0-F2F786E2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3197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034E-EDF8-4E4D-A40D-679E55740F9D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D503B-B9F3-4400-BBF0-F2F786E2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5153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034E-EDF8-4E4D-A40D-679E55740F9D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D503B-B9F3-4400-BBF0-F2F786E2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111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034E-EDF8-4E4D-A40D-679E55740F9D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D503B-B9F3-4400-BBF0-F2F786E2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0658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034E-EDF8-4E4D-A40D-679E55740F9D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D503B-B9F3-4400-BBF0-F2F786E2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1559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034E-EDF8-4E4D-A40D-679E55740F9D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D503B-B9F3-4400-BBF0-F2F786E2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5520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649F034E-EDF8-4E4D-A40D-679E55740F9D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E2D503B-B9F3-4400-BBF0-F2F786E2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212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73E87"/>
                </a:solidFill>
              </a:rPr>
              <a:pPr/>
              <a:t>7/23/2023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411198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649F034E-EDF8-4E4D-A40D-679E55740F9D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E2D503B-B9F3-4400-BBF0-F2F786E2CD1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889638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649F034E-EDF8-4E4D-A40D-679E55740F9D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E2D503B-B9F3-4400-BBF0-F2F786E2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834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034E-EDF8-4E4D-A40D-679E55740F9D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D503B-B9F3-4400-BBF0-F2F786E2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1662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034E-EDF8-4E4D-A40D-679E55740F9D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D503B-B9F3-4400-BBF0-F2F786E2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6172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034E-EDF8-4E4D-A40D-679E55740F9D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D503B-B9F3-4400-BBF0-F2F786E2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082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649F034E-EDF8-4E4D-A40D-679E55740F9D}" type="datetimeFigureOut">
              <a:rPr lang="en-US" smtClean="0"/>
              <a:t>7/23/2023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E2D503B-B9F3-4400-BBF0-F2F786E2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5572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1809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73E87"/>
                </a:solidFill>
              </a:rPr>
              <a:pPr/>
              <a:t>7/23/2023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65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73E87"/>
                </a:solidFill>
              </a:rPr>
              <a:pPr/>
              <a:t>7/23/2023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79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73E87"/>
                </a:solidFill>
              </a:rPr>
              <a:pPr/>
              <a:t>7/23/2023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629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73E87"/>
                </a:solidFill>
              </a:rPr>
              <a:pPr/>
              <a:t>7/23/2023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816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73E87"/>
                </a:solidFill>
              </a:rPr>
              <a:pPr/>
              <a:t>7/23/2023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248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4.jpe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073E87"/>
                </a:solidFill>
              </a:rPr>
              <a:pPr/>
              <a:t>7/23/2023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068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74320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Brickwork-HD-R1a.jp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-25400" y="0"/>
            <a:ext cx="12004675" cy="6643688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562" cy="6420230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10396538" cy="1152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750"/>
            <a:ext cx="10396538" cy="3311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7738" y="5757863"/>
            <a:ext cx="37846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3200" cap="all" baseline="0">
                <a:solidFill>
                  <a:schemeClr val="accent2">
                    <a:lumMod val="50000"/>
                  </a:schemeClr>
                </a:solidFill>
                <a:latin typeface="+mn-l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F2345C-4473-426E-BA47-D4D5E8D89FA8}" type="datetimeFigureOut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7/23/2023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757863"/>
            <a:ext cx="54991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3200" cap="all" baseline="0">
                <a:solidFill>
                  <a:schemeClr val="accent2">
                    <a:lumMod val="50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0" y="5757863"/>
            <a:ext cx="90805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3200" cap="all" baseline="0">
                <a:solidFill>
                  <a:schemeClr val="accent2">
                    <a:lumMod val="50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0BDF89-A414-4E18-974F-7BF11F649FED}" type="slidenum">
              <a:rPr kumimoji="0" lang="en-US" sz="3200" b="0" i="0" u="none" strike="noStrike" kern="1200" cap="all" spc="0" normalizeH="0" baseline="0" noProof="0">
                <a:ln>
                  <a:noFill/>
                </a:ln>
                <a:solidFill>
                  <a:srgbClr val="629D7D">
                    <a:lumMod val="50000"/>
                  </a:srgbClr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3200" b="0" i="0" u="none" strike="noStrike" kern="1200" cap="all" spc="0" normalizeH="0" baseline="0" noProof="0">
              <a:ln>
                <a:noFill/>
              </a:ln>
              <a:solidFill>
                <a:srgbClr val="629D7D">
                  <a:lumMod val="50000"/>
                </a:srgbClr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2749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hf sldNum="0" hdr="0" ftr="0" dt="0"/>
  <p:txStyles>
    <p:titleStyle>
      <a:lvl1pPr algn="l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 kern="1200" cap="all">
          <a:solidFill>
            <a:schemeClr val="accent1"/>
          </a:solidFill>
          <a:latin typeface="+mj-lt"/>
          <a:ea typeface="+mj-ea"/>
          <a:cs typeface="+mj-cs"/>
        </a:defRPr>
      </a:lvl1pPr>
      <a:lvl2pPr algn="l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anose="020B0806030902050204" pitchFamily="34" charset="0"/>
        </a:defRPr>
      </a:lvl2pPr>
      <a:lvl3pPr algn="l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anose="020B0806030902050204" pitchFamily="34" charset="0"/>
        </a:defRPr>
      </a:lvl3pPr>
      <a:lvl4pPr algn="l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anose="020B0806030902050204" pitchFamily="34" charset="0"/>
        </a:defRPr>
      </a:lvl4pPr>
      <a:lvl5pPr algn="l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anose="020B0806030902050204" pitchFamily="34" charset="0"/>
        </a:defRPr>
      </a:lvl5pPr>
      <a:lvl6pPr marL="457200" algn="l" rtl="1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anose="020B0806030902050204" pitchFamily="34" charset="0"/>
        </a:defRPr>
      </a:lvl6pPr>
      <a:lvl7pPr marL="914400" algn="l" rtl="1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anose="020B0806030902050204" pitchFamily="34" charset="0"/>
        </a:defRPr>
      </a:lvl7pPr>
      <a:lvl8pPr marL="1371600" algn="l" rtl="1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anose="020B0806030902050204" pitchFamily="34" charset="0"/>
        </a:defRPr>
      </a:lvl8pPr>
      <a:lvl9pPr marL="1828800" algn="l" rtl="1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anose="020B0806030902050204" pitchFamily="34" charset="0"/>
        </a:defRPr>
      </a:lvl9pPr>
    </p:titleStyle>
    <p:bodyStyle>
      <a:lvl1pPr marL="228600" indent="-228600" algn="r" rtl="1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60000"/>
        <a:buFont typeface="Arial" panose="020B0604020202020204" pitchFamily="34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073E87"/>
                </a:solidFill>
              </a:rPr>
              <a:pPr/>
              <a:t>7/23/2023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168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  <p:sldLayoutId id="2147483726" r:id="rId18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4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4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46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46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46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4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4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4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46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46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46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46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46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46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46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46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46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46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46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46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46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46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46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46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46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46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0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46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46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46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46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46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46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46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46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46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0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46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46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46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46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46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46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46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46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46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0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46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46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46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46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46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46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46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46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46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46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46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46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46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46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46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46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46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46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1594;&#1740;&#1585;&#1662;&#1586;&#1588;&#1705;%20&#1606;&#1608;&#1580;&#1608;&#1575;&#1606;.docx" TargetMode="External"/><Relationship Id="rId1" Type="http://schemas.openxmlformats.org/officeDocument/2006/relationships/slideLayout" Target="../slideLayouts/slideLayout30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46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46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46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46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46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46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46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46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46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46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46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46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46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46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46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46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46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46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46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46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46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46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46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46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46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46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46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G:\&#1576;&#1585;&#1606;&#1575;&#1605;&#1607;%20&#1593;&#1605;&#1604;&#1740;&#1575;&#1578;&#1740;%20%20&#1587;&#1578;&#1575;&#1583;%20&#1575;&#1587;&#1578;&#1575;&#1606;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46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46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46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46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46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46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46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46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46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0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46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46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46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46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46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46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46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46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46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0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46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46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46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46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46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46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0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46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46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46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46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46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4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0.xml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46.xml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7.png"/><Relationship Id="rId1" Type="http://schemas.openxmlformats.org/officeDocument/2006/relationships/slideLayout" Target="../slideLayouts/slideLayout46.xml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8.png"/><Relationship Id="rId1" Type="http://schemas.openxmlformats.org/officeDocument/2006/relationships/slideLayout" Target="../slideLayouts/slideLayout46.xml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46.xml"/></Relationships>
</file>

<file path=ppt/slides/_rels/slide2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4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46.xml"/></Relationships>
</file>

<file path=ppt/slides/_rels/slide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46.xml"/></Relationships>
</file>

<file path=ppt/slides/_rels/slide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46.xml"/></Relationships>
</file>

<file path=ppt/slides/_rels/slide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png"/><Relationship Id="rId1" Type="http://schemas.openxmlformats.org/officeDocument/2006/relationships/slideLayout" Target="../slideLayouts/slideLayout46.xml"/></Relationships>
</file>

<file path=ppt/slides/_rels/slide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png"/><Relationship Id="rId1" Type="http://schemas.openxmlformats.org/officeDocument/2006/relationships/slideLayout" Target="../slideLayouts/slideLayout46.xml"/></Relationships>
</file>

<file path=ppt/slides/_rels/slide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png"/><Relationship Id="rId1" Type="http://schemas.openxmlformats.org/officeDocument/2006/relationships/slideLayout" Target="../slideLayouts/slideLayout46.xml"/></Relationships>
</file>

<file path=ppt/slides/_rels/slide2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46.xml"/></Relationships>
</file>

<file path=ppt/slides/_rels/slide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4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0.xml"/></Relationships>
</file>

<file path=ppt/slides/_rels/slide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7.png"/><Relationship Id="rId1" Type="http://schemas.openxmlformats.org/officeDocument/2006/relationships/slideLayout" Target="../slideLayouts/slideLayout46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8.png"/><Relationship Id="rId1" Type="http://schemas.openxmlformats.org/officeDocument/2006/relationships/slideLayout" Target="../slideLayouts/slideLayout46.xml"/></Relationships>
</file>

<file path=ppt/slides/_rels/slide2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0.xml"/><Relationship Id="rId6" Type="http://schemas.openxmlformats.org/officeDocument/2006/relationships/slide" Target="slide264.xml"/><Relationship Id="rId5" Type="http://schemas.openxmlformats.org/officeDocument/2006/relationships/slide" Target="slide27.xml"/><Relationship Id="rId4" Type="http://schemas.openxmlformats.org/officeDocument/2006/relationships/slide" Target="slide1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4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4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6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4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46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46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46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4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4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6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4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026" name="Picture 2" descr="C:\Users\A.Ghorbani\Desktop\eslimi325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772"/>
            <a:ext cx="12067308" cy="689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2329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83A7F-D986-4E5A-B1AA-14739558D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D22824"/>
                </a:solidFill>
                <a:cs typeface="B Titr" panose="00000700000000000000" pitchFamily="2" charset="-78"/>
              </a:rPr>
              <a:t>اهداف کمی برنامه های نوجوانان و مدارس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EC421-0644-4767-9668-FE24E9E33E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شناسایی و اصلاح اختلالات اسکلتی، عضلانی و قامتی در نوجوانان و دانش آموزان 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پوشش 100 %  معاینات پزشکی از نظر ستون فقرات، قفسه سینه و اندامها در نوجوانان و دانش آموزان گروه هدف معاینه شده </a:t>
            </a:r>
            <a:endParaRPr lang="fa-IR" sz="1800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 شناسایی اختلالات اسکلتی، عضلانی و قامتی در نوجوانان و دانش آموزان گروه هدف معاینه شده بین 4.5- 0.5 درصد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ارجاع  100 %  نوجوانان و دانش آموزان دارای اختلال اسکلتی، عضلانی و قامتی شناسایی شده نیازمند ارجاع به سطوح مربوطه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پ</a:t>
            </a: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یگیری حداقل 90 %  نوجوانان و دانش آموزان دارای اختلال اسکلتی، عضلانی و قامتی نیازمند پیگیری طبق نظر متخصص 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r" rtl="1"/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مناسبت های جهانی و کشوری و هفته ارتقاء بهداشت مدارس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r" rtl="1"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برگزاری کلیه مناسبت های جهانی و کشوری و هفته ارتقاء بهداشت مدارس</a:t>
            </a:r>
          </a:p>
          <a:p>
            <a:pPr algn="r" rtl="1"/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اوقات فراغت نوجوانان و دانش آموزان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r" rtl="1"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برگزاری جلسات آموزشی در 20 % کانونهای اوقات فراغت نوجوانان و دانش آموزان شهرستان با موضوعات سلامت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r" rtl="1"/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کمیته شورای منطقه ای بهداشت مدارس در مراکز خدمات جامع سلامت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r" rtl="1">
              <a:buNone/>
            </a:pPr>
            <a:r>
              <a:rPr lang="fa-IR" sz="1800" dirty="0"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2</a:t>
            </a: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 جلسه شورای منطقه ای بهداشت مدارس در مراکز خدمات جامع سلامت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24848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70" y="433138"/>
            <a:ext cx="10711543" cy="6016648"/>
          </a:xfrm>
        </p:spPr>
      </p:pic>
    </p:spTree>
    <p:extLst>
      <p:ext uri="{BB962C8B-B14F-4D97-AF65-F5344CB8AC3E}">
        <p14:creationId xmlns:p14="http://schemas.microsoft.com/office/powerpoint/2010/main" val="205815148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7612" y="618517"/>
            <a:ext cx="9899593" cy="573469"/>
          </a:xfrm>
        </p:spPr>
        <p:txBody>
          <a:bodyPr>
            <a:noAutofit/>
          </a:bodyPr>
          <a:lstStyle/>
          <a:p>
            <a:r>
              <a:rPr lang="fa-IR" sz="32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واکسیناسیون – گزارش واکسیناسیون تاخیری</a:t>
            </a:r>
            <a:endParaRPr lang="fa-IR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33" y="1502229"/>
            <a:ext cx="10470524" cy="5078185"/>
          </a:xfrm>
        </p:spPr>
      </p:pic>
    </p:spTree>
    <p:extLst>
      <p:ext uri="{BB962C8B-B14F-4D97-AF65-F5344CB8AC3E}">
        <p14:creationId xmlns:p14="http://schemas.microsoft.com/office/powerpoint/2010/main" val="245540920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13" y="465221"/>
            <a:ext cx="10466616" cy="5951908"/>
          </a:xfrm>
        </p:spPr>
      </p:pic>
    </p:spTree>
    <p:extLst>
      <p:ext uri="{BB962C8B-B14F-4D97-AF65-F5344CB8AC3E}">
        <p14:creationId xmlns:p14="http://schemas.microsoft.com/office/powerpoint/2010/main" val="275003623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529389"/>
            <a:ext cx="10364451" cy="6061438"/>
          </a:xfrm>
        </p:spPr>
      </p:pic>
    </p:spTree>
    <p:extLst>
      <p:ext uri="{BB962C8B-B14F-4D97-AF65-F5344CB8AC3E}">
        <p14:creationId xmlns:p14="http://schemas.microsoft.com/office/powerpoint/2010/main" val="207101812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85" y="657726"/>
            <a:ext cx="10331158" cy="5953853"/>
          </a:xfrm>
        </p:spPr>
      </p:pic>
    </p:spTree>
    <p:extLst>
      <p:ext uri="{BB962C8B-B14F-4D97-AF65-F5344CB8AC3E}">
        <p14:creationId xmlns:p14="http://schemas.microsoft.com/office/powerpoint/2010/main" val="95253654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655112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ارائه دارو و اقلام بهداشتی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44" y="1649186"/>
            <a:ext cx="10629900" cy="4858909"/>
          </a:xfrm>
          <a:prstGeom prst="rect">
            <a:avLst/>
          </a:prstGeom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71" y="529389"/>
            <a:ext cx="10760671" cy="6002040"/>
          </a:xfrm>
        </p:spPr>
      </p:pic>
    </p:spTree>
    <p:extLst>
      <p:ext uri="{BB962C8B-B14F-4D97-AF65-F5344CB8AC3E}">
        <p14:creationId xmlns:p14="http://schemas.microsoft.com/office/powerpoint/2010/main" val="3324357126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10" y="385011"/>
            <a:ext cx="10596133" cy="6146418"/>
          </a:xfrm>
        </p:spPr>
      </p:pic>
    </p:spTree>
    <p:extLst>
      <p:ext uri="{BB962C8B-B14F-4D97-AF65-F5344CB8AC3E}">
        <p14:creationId xmlns:p14="http://schemas.microsoft.com/office/powerpoint/2010/main" val="31869294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58" y="128337"/>
            <a:ext cx="10466614" cy="6288792"/>
          </a:xfrm>
        </p:spPr>
      </p:pic>
    </p:spTree>
    <p:extLst>
      <p:ext uri="{BB962C8B-B14F-4D97-AF65-F5344CB8AC3E}">
        <p14:creationId xmlns:p14="http://schemas.microsoft.com/office/powerpoint/2010/main" val="3120519266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491826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نیازهای درمانی دهان و دندان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369" y="1322615"/>
            <a:ext cx="10481301" cy="5176156"/>
          </a:xfrm>
        </p:spPr>
      </p:pic>
    </p:spTree>
    <p:extLst>
      <p:ext uri="{BB962C8B-B14F-4D97-AF65-F5344CB8AC3E}">
        <p14:creationId xmlns:p14="http://schemas.microsoft.com/office/powerpoint/2010/main" val="3817663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8438C-E440-43F8-97E7-91571E229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2209" y="381028"/>
            <a:ext cx="8610600" cy="1293028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D22824"/>
                </a:solidFill>
                <a:cs typeface="B Titr" panose="00000700000000000000" pitchFamily="2" charset="-78"/>
              </a:rPr>
              <a:t>اهداف کمی برنامه های نوجوانان و مدارس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9A2B00-E7E9-46FF-A87C-FFDB9C15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74056"/>
            <a:ext cx="10820400" cy="4544630"/>
          </a:xfrm>
        </p:spPr>
        <p:txBody>
          <a:bodyPr>
            <a:normAutofit/>
          </a:bodyPr>
          <a:lstStyle/>
          <a:p>
            <a:pPr algn="r" rtl="1"/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آموزش سلامت در مدارس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برگزاری جلسات آموزشی جهت گروه هدف جامعه کلیه مدارس تحت پوشش بر اساس اولویتهای آموزشی و تقویم اجرایی مدارس</a:t>
            </a:r>
            <a:endParaRPr lang="fa-IR" sz="1800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پیگیری اجرای مداخلات ارتقاء سلامت در 100 % خانه های بهداشت و پایگاههای سلامت منتخب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پیگیری و درمان نوجوانان و دانش آموزان دارای بیماری غیرواگیر</a:t>
            </a:r>
            <a:endParaRPr lang="fa-IR" sz="1800" dirty="0">
              <a:solidFill>
                <a:srgbClr val="365F91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پیگیری 90 %  نوجوانان و دانش آموزان دارای بیماری غیرواگیر ارجاع شده به پزشک ( ارائه بازخورد توسط پزشکان به مراقبین سلامت و بهورزان)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algn="r" rtl="1">
              <a:lnSpc>
                <a:spcPct val="115000"/>
              </a:lnSpc>
              <a:spcBef>
                <a:spcPts val="0"/>
              </a:spcBef>
            </a:pPr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انجام مراقبت ویژه جهت دانش آموزان نیازمند مراقبت ویژه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15000"/>
              </a:lnSpc>
              <a:spcBef>
                <a:spcPts val="0"/>
              </a:spcBef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انجام مراقبت های لازم برای 100 درصد دانش آموزان نیازمند مراقبت ویژه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algn="r" rtl="1">
              <a:lnSpc>
                <a:spcPct val="115000"/>
              </a:lnSpc>
              <a:spcBef>
                <a:spcPts val="0"/>
              </a:spcBef>
            </a:pPr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پیشگیری و کنترل بیماریهای واگیردار و طغیان ها در مدارس-کنترل بهداشت فردی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15000"/>
              </a:lnSpc>
              <a:spcBef>
                <a:spcPts val="0"/>
              </a:spcBef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شناسایی و کنترل به موقع 100 % بیماریهای واگیردار و طغیان ها در مدارس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algn="r" rtl="1">
              <a:lnSpc>
                <a:spcPct val="115000"/>
              </a:lnSpc>
              <a:spcBef>
                <a:spcPts val="0"/>
              </a:spcBef>
            </a:pPr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ادامه آموزش دانش آموزان بازمانده ازتحصیل به دلیل بیماری خاص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شناسایی و معرفی دانش آموزان بازمانده از تحصیل به دلیل بیماری خاص</a:t>
            </a: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endParaRPr lang="fa-IR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algn="r" rtl="1">
              <a:lnSpc>
                <a:spcPct val="115000"/>
              </a:lnSpc>
              <a:spcBef>
                <a:spcPts val="0"/>
              </a:spcBef>
            </a:pPr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مدرسه مروج سلامت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اجرای برنامه مدرسه مروج سلامت مطابق با دستورالعمل ابلاغی</a:t>
            </a:r>
            <a:r>
              <a:rPr lang="fa-IR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</a:p>
          <a:p>
            <a:pPr marL="0" marR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51479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60" y="224590"/>
            <a:ext cx="10594583" cy="6225196"/>
          </a:xfrm>
        </p:spPr>
      </p:pic>
    </p:spTree>
    <p:extLst>
      <p:ext uri="{BB962C8B-B14F-4D97-AF65-F5344CB8AC3E}">
        <p14:creationId xmlns:p14="http://schemas.microsoft.com/office/powerpoint/2010/main" val="4289100199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491826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فهرست نیازهای درمانی دهان و دندان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060" y="1338943"/>
            <a:ext cx="10354969" cy="5176157"/>
          </a:xfrm>
        </p:spPr>
      </p:pic>
    </p:spTree>
    <p:extLst>
      <p:ext uri="{BB962C8B-B14F-4D97-AF65-F5344CB8AC3E}">
        <p14:creationId xmlns:p14="http://schemas.microsoft.com/office/powerpoint/2010/main" val="56355460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4" y="561474"/>
            <a:ext cx="10779429" cy="5871983"/>
          </a:xfrm>
        </p:spPr>
      </p:pic>
    </p:spTree>
    <p:extLst>
      <p:ext uri="{BB962C8B-B14F-4D97-AF65-F5344CB8AC3E}">
        <p14:creationId xmlns:p14="http://schemas.microsoft.com/office/powerpoint/2010/main" val="1441438660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24483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فهرست پیگیری ها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48" y="1289957"/>
            <a:ext cx="10653066" cy="5094514"/>
          </a:xfrm>
        </p:spPr>
      </p:pic>
    </p:spTree>
    <p:extLst>
      <p:ext uri="{BB962C8B-B14F-4D97-AF65-F5344CB8AC3E}">
        <p14:creationId xmlns:p14="http://schemas.microsoft.com/office/powerpoint/2010/main" val="122449400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23" y="352926"/>
            <a:ext cx="10475203" cy="6215839"/>
          </a:xfrm>
        </p:spPr>
      </p:pic>
    </p:spTree>
    <p:extLst>
      <p:ext uri="{BB962C8B-B14F-4D97-AF65-F5344CB8AC3E}">
        <p14:creationId xmlns:p14="http://schemas.microsoft.com/office/powerpoint/2010/main" val="141039557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336884"/>
            <a:ext cx="10364451" cy="6309967"/>
          </a:xfrm>
        </p:spPr>
      </p:pic>
    </p:spTree>
    <p:extLst>
      <p:ext uri="{BB962C8B-B14F-4D97-AF65-F5344CB8AC3E}">
        <p14:creationId xmlns:p14="http://schemas.microsoft.com/office/powerpoint/2010/main" val="187872229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92" y="368968"/>
            <a:ext cx="10448634" cy="6248347"/>
          </a:xfrm>
        </p:spPr>
      </p:pic>
    </p:spTree>
    <p:extLst>
      <p:ext uri="{BB962C8B-B14F-4D97-AF65-F5344CB8AC3E}">
        <p14:creationId xmlns:p14="http://schemas.microsoft.com/office/powerpoint/2010/main" val="2411818070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442840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فهرست تماس ها</a:t>
            </a:r>
            <a:endParaRPr lang="fa-IR" dirty="0"/>
          </a:p>
        </p:txBody>
      </p:sp>
      <p:pic>
        <p:nvPicPr>
          <p:cNvPr id="5122" name="Picture 2" descr="C:\Users\mmmn\Desktop\93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106" y="1224643"/>
            <a:ext cx="10414580" cy="52308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4713688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43" y="304800"/>
            <a:ext cx="10580914" cy="5949043"/>
          </a:xfrm>
        </p:spPr>
      </p:pic>
    </p:spTree>
    <p:extLst>
      <p:ext uri="{BB962C8B-B14F-4D97-AF65-F5344CB8AC3E}">
        <p14:creationId xmlns:p14="http://schemas.microsoft.com/office/powerpoint/2010/main" val="2692783489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30" y="385011"/>
            <a:ext cx="10511684" cy="6048446"/>
          </a:xfrm>
        </p:spPr>
      </p:pic>
    </p:spTree>
    <p:extLst>
      <p:ext uri="{BB962C8B-B14F-4D97-AF65-F5344CB8AC3E}">
        <p14:creationId xmlns:p14="http://schemas.microsoft.com/office/powerpoint/2010/main" val="4206612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7F887-BC20-4B36-8A82-9ED838707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D22824"/>
                </a:solidFill>
                <a:cs typeface="B Titr" panose="00000700000000000000" pitchFamily="2" charset="-78"/>
              </a:rPr>
              <a:t>اهداف کمی برنامه های نوجوانان و مدارس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124874-4AEA-4FC0-B8FF-915D7A503E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algn="just" rtl="1">
              <a:lnSpc>
                <a:spcPct val="115000"/>
              </a:lnSpc>
              <a:spcBef>
                <a:spcPts val="0"/>
              </a:spcBef>
            </a:pPr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سلامت بلوغ و باروری در گروه سنی هدف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 پوشش 100 % مراقبت پزشکی از نظر روند بلوغ نوجوانان در نوجوانان و دانش آموزان گروه هدف معاینه شده 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شناسایی اختلالات روند بلوغ نوجوانان و دانش آموزان گروه هدف معاینه شده بین 1- 0.25 درصد</a:t>
            </a:r>
            <a:endParaRPr lang="fa-IR" sz="1800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 آموزش حداقل 70 %  دانش آموزان دختر پایه اول متوسطه اول( هفتم) در زمینه بهداشت دوران بلوغ 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r" rtl="1"/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ارتقاء فعالیت بدنی در دانش آموزان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r" rtl="1"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اجرای برنامه تمرینات کششی در 40 % مدارس</a:t>
            </a:r>
          </a:p>
          <a:p>
            <a:pPr algn="r" rtl="1"/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پیشگیری و کنترل مصرف دخانیات در نوجوانان و دانش آموزان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عدم فروش محصولات دخانی به کلیه افراد زیر 18 سال 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عدم توزیع محصولات دخانی در شعاع 100 متری کلیه مدارس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r" rtl="1"/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سلامت روان در نوجوانان و دانش آموزان  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پیگیری حداقل 90 % ارجاعات اختلالات روانپزشکی و روانشناختی شناسایی شده در مراقبت دوره ای سلامت دانش آموزان </a:t>
            </a:r>
            <a:endParaRPr lang="fa-IR" sz="1800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آموزش مجموعه قوانین و مقررات حقوق اطفال و نوجوانان به 100 % پزشکان، مراقبین سلامت و بهورزان 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r" rtl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6350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529389"/>
            <a:ext cx="10466613" cy="5904068"/>
          </a:xfrm>
        </p:spPr>
      </p:pic>
    </p:spTree>
    <p:extLst>
      <p:ext uri="{BB962C8B-B14F-4D97-AF65-F5344CB8AC3E}">
        <p14:creationId xmlns:p14="http://schemas.microsoft.com/office/powerpoint/2010/main" val="101441421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5735" y="510022"/>
            <a:ext cx="8202469" cy="1061357"/>
          </a:xfrm>
        </p:spPr>
        <p:txBody>
          <a:bodyPr>
            <a:noAutofit/>
          </a:bodyPr>
          <a:lstStyle/>
          <a:p>
            <a:r>
              <a:rPr lang="fa-IR" sz="28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ثبت تماس ها : زیر منوهای فهرست خدمت گیرندگان- فهرست پیگیری ها- گزارش افرادی که خدماتی دریافت نکرده اند </a:t>
            </a:r>
            <a:endParaRPr lang="fa-IR" sz="28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4" y="1571379"/>
            <a:ext cx="10364451" cy="1387827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3378441"/>
            <a:ext cx="10436352" cy="324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221674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208546"/>
            <a:ext cx="10140395" cy="6224337"/>
          </a:xfrm>
        </p:spPr>
      </p:pic>
    </p:spTree>
    <p:extLst>
      <p:ext uri="{BB962C8B-B14F-4D97-AF65-F5344CB8AC3E}">
        <p14:creationId xmlns:p14="http://schemas.microsoft.com/office/powerpoint/2010/main" val="1161290489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491826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فهرست افراد در انتظار خدمت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07" y="1273629"/>
            <a:ext cx="10491422" cy="5192485"/>
          </a:xfrm>
        </p:spPr>
      </p:pic>
    </p:spTree>
    <p:extLst>
      <p:ext uri="{BB962C8B-B14F-4D97-AF65-F5344CB8AC3E}">
        <p14:creationId xmlns:p14="http://schemas.microsoft.com/office/powerpoint/2010/main" val="3733584500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04" y="401053"/>
            <a:ext cx="10748661" cy="5968235"/>
          </a:xfrm>
        </p:spPr>
      </p:pic>
    </p:spTree>
    <p:extLst>
      <p:ext uri="{BB962C8B-B14F-4D97-AF65-F5344CB8AC3E}">
        <p14:creationId xmlns:p14="http://schemas.microsoft.com/office/powerpoint/2010/main" val="319422766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8" y="593559"/>
            <a:ext cx="10698480" cy="5715802"/>
          </a:xfrm>
        </p:spPr>
      </p:pic>
    </p:spTree>
    <p:extLst>
      <p:ext uri="{BB962C8B-B14F-4D97-AF65-F5344CB8AC3E}">
        <p14:creationId xmlns:p14="http://schemas.microsoft.com/office/powerpoint/2010/main" val="554387329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75" y="593558"/>
            <a:ext cx="10318971" cy="5823283"/>
          </a:xfrm>
        </p:spPr>
      </p:pic>
    </p:spTree>
    <p:extLst>
      <p:ext uri="{BB962C8B-B14F-4D97-AF65-F5344CB8AC3E}">
        <p14:creationId xmlns:p14="http://schemas.microsoft.com/office/powerpoint/2010/main" val="2515868361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459169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76" y="1453243"/>
            <a:ext cx="10716909" cy="5029200"/>
          </a:xfrm>
        </p:spPr>
      </p:pic>
    </p:spTree>
    <p:extLst>
      <p:ext uri="{BB962C8B-B14F-4D97-AF65-F5344CB8AC3E}">
        <p14:creationId xmlns:p14="http://schemas.microsoft.com/office/powerpoint/2010/main" val="3599598123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24483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ثبت وقایع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793" y="1355271"/>
            <a:ext cx="10432235" cy="5143500"/>
          </a:xfrm>
        </p:spPr>
      </p:pic>
    </p:spTree>
    <p:extLst>
      <p:ext uri="{BB962C8B-B14F-4D97-AF65-F5344CB8AC3E}">
        <p14:creationId xmlns:p14="http://schemas.microsoft.com/office/powerpoint/2010/main" val="2024836113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508154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ثبت وقایع : ثبت حساسیت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86" y="1322614"/>
            <a:ext cx="10646228" cy="5306785"/>
          </a:xfrm>
        </p:spPr>
      </p:pic>
    </p:spTree>
    <p:extLst>
      <p:ext uri="{BB962C8B-B14F-4D97-AF65-F5344CB8AC3E}">
        <p14:creationId xmlns:p14="http://schemas.microsoft.com/office/powerpoint/2010/main" val="13661740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83FB2-EB83-4A3B-9C9D-88BF522B4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0998" y="288387"/>
            <a:ext cx="9720775" cy="893299"/>
          </a:xfrm>
          <a:noFill/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نمونه ای ازجداول  برنامه عملیاتی و تقویم کاری </a:t>
            </a:r>
            <a:endParaRPr 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150870E-89DF-458D-9135-5877E2AF5D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858" t="25613" r="18797" b="6171"/>
          <a:stretch/>
        </p:blipFill>
        <p:spPr>
          <a:xfrm>
            <a:off x="633045" y="1276288"/>
            <a:ext cx="11254155" cy="5405866"/>
          </a:xfrm>
          <a:solidFill>
            <a:schemeClr val="accent2"/>
          </a:solidFill>
        </p:spPr>
      </p:pic>
    </p:spTree>
    <p:extLst>
      <p:ext uri="{BB962C8B-B14F-4D97-AF65-F5344CB8AC3E}">
        <p14:creationId xmlns:p14="http://schemas.microsoft.com/office/powerpoint/2010/main" val="280275230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475497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ثبت وقایع : ثبت داروهای مصرفی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56" y="1306287"/>
            <a:ext cx="10655830" cy="5192484"/>
          </a:xfrm>
        </p:spPr>
      </p:pic>
    </p:spTree>
    <p:extLst>
      <p:ext uri="{BB962C8B-B14F-4D97-AF65-F5344CB8AC3E}">
        <p14:creationId xmlns:p14="http://schemas.microsoft.com/office/powerpoint/2010/main" val="2002180374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410183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ثبت وقایع : ثبت مرگ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85" y="1240971"/>
            <a:ext cx="10646229" cy="5257800"/>
          </a:xfrm>
        </p:spPr>
      </p:pic>
    </p:spTree>
    <p:extLst>
      <p:ext uri="{BB962C8B-B14F-4D97-AF65-F5344CB8AC3E}">
        <p14:creationId xmlns:p14="http://schemas.microsoft.com/office/powerpoint/2010/main" val="3178655490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606126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آزمایش ها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8" y="1289957"/>
            <a:ext cx="10495466" cy="5241472"/>
          </a:xfrm>
        </p:spPr>
      </p:pic>
    </p:spTree>
    <p:extLst>
      <p:ext uri="{BB962C8B-B14F-4D97-AF65-F5344CB8AC3E}">
        <p14:creationId xmlns:p14="http://schemas.microsoft.com/office/powerpoint/2010/main" val="3698028429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393854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آزمایش ها : ثبت نتایج آزمایش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3" y="1306287"/>
            <a:ext cx="10662556" cy="5290456"/>
          </a:xfrm>
        </p:spPr>
      </p:pic>
    </p:spTree>
    <p:extLst>
      <p:ext uri="{BB962C8B-B14F-4D97-AF65-F5344CB8AC3E}">
        <p14:creationId xmlns:p14="http://schemas.microsoft.com/office/powerpoint/2010/main" val="3820200314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32" y="465221"/>
            <a:ext cx="10895067" cy="6196835"/>
          </a:xfrm>
        </p:spPr>
      </p:pic>
    </p:spTree>
    <p:extLst>
      <p:ext uri="{BB962C8B-B14F-4D97-AF65-F5344CB8AC3E}">
        <p14:creationId xmlns:p14="http://schemas.microsoft.com/office/powerpoint/2010/main" val="2161581243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478763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آزمایش ها : گزارش آزمایش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72" y="1234440"/>
            <a:ext cx="10570407" cy="5166359"/>
          </a:xfrm>
        </p:spPr>
      </p:pic>
    </p:spTree>
    <p:extLst>
      <p:ext uri="{BB962C8B-B14F-4D97-AF65-F5344CB8AC3E}">
        <p14:creationId xmlns:p14="http://schemas.microsoft.com/office/powerpoint/2010/main" val="1976077580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12" y="112295"/>
            <a:ext cx="10531928" cy="6304834"/>
          </a:xfrm>
        </p:spPr>
      </p:pic>
    </p:spTree>
    <p:extLst>
      <p:ext uri="{BB962C8B-B14F-4D97-AF65-F5344CB8AC3E}">
        <p14:creationId xmlns:p14="http://schemas.microsoft.com/office/powerpoint/2010/main" val="3756333581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60" y="433137"/>
            <a:ext cx="10437139" cy="6016649"/>
          </a:xfrm>
        </p:spPr>
      </p:pic>
    </p:spTree>
    <p:extLst>
      <p:ext uri="{BB962C8B-B14F-4D97-AF65-F5344CB8AC3E}">
        <p14:creationId xmlns:p14="http://schemas.microsoft.com/office/powerpoint/2010/main" val="1772839485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1773936"/>
            <a:ext cx="10180946" cy="5084064"/>
          </a:xfr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59363" y="745127"/>
            <a:ext cx="10364451" cy="771371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مراقبت ها – گزارش خدمت گیرندگان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074046331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18" y="760643"/>
            <a:ext cx="10564586" cy="5935866"/>
          </a:xfrm>
        </p:spPr>
      </p:pic>
    </p:spTree>
    <p:extLst>
      <p:ext uri="{BB962C8B-B14F-4D97-AF65-F5344CB8AC3E}">
        <p14:creationId xmlns:p14="http://schemas.microsoft.com/office/powerpoint/2010/main" val="3439381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D7E4B-3CB1-4196-8769-BBFF548E5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BEE7241-F778-4D0D-BB08-33B519D6E4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221" t="23350" r="20796" b="7788"/>
          <a:stretch/>
        </p:blipFill>
        <p:spPr>
          <a:xfrm>
            <a:off x="1659988" y="1122489"/>
            <a:ext cx="10340926" cy="5531529"/>
          </a:xfrm>
        </p:spPr>
      </p:pic>
    </p:spTree>
    <p:extLst>
      <p:ext uri="{BB962C8B-B14F-4D97-AF65-F5344CB8AC3E}">
        <p14:creationId xmlns:p14="http://schemas.microsoft.com/office/powerpoint/2010/main" val="1108919761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59" y="513347"/>
            <a:ext cx="10800668" cy="6065671"/>
          </a:xfrm>
        </p:spPr>
      </p:pic>
    </p:spTree>
    <p:extLst>
      <p:ext uri="{BB962C8B-B14F-4D97-AF65-F5344CB8AC3E}">
        <p14:creationId xmlns:p14="http://schemas.microsoft.com/office/powerpoint/2010/main" val="1755815518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61" y="320842"/>
            <a:ext cx="10491595" cy="6161601"/>
          </a:xfrm>
        </p:spPr>
      </p:pic>
    </p:spTree>
    <p:extLst>
      <p:ext uri="{BB962C8B-B14F-4D97-AF65-F5344CB8AC3E}">
        <p14:creationId xmlns:p14="http://schemas.microsoft.com/office/powerpoint/2010/main" val="1942105439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67" y="336884"/>
            <a:ext cx="10791319" cy="6161887"/>
          </a:xfrm>
        </p:spPr>
      </p:pic>
    </p:spTree>
    <p:extLst>
      <p:ext uri="{BB962C8B-B14F-4D97-AF65-F5344CB8AC3E}">
        <p14:creationId xmlns:p14="http://schemas.microsoft.com/office/powerpoint/2010/main" val="2037049298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29" y="401054"/>
            <a:ext cx="10646228" cy="6066208"/>
          </a:xfrm>
        </p:spPr>
      </p:pic>
    </p:spTree>
    <p:extLst>
      <p:ext uri="{BB962C8B-B14F-4D97-AF65-F5344CB8AC3E}">
        <p14:creationId xmlns:p14="http://schemas.microsoft.com/office/powerpoint/2010/main" val="3012209175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7549" y="885804"/>
            <a:ext cx="10364451" cy="491826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مراقبت ها – گزارش خدمات انجام شده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35" y="1574074"/>
            <a:ext cx="10742929" cy="5078185"/>
          </a:xfrm>
        </p:spPr>
      </p:pic>
    </p:spTree>
    <p:extLst>
      <p:ext uri="{BB962C8B-B14F-4D97-AF65-F5344CB8AC3E}">
        <p14:creationId xmlns:p14="http://schemas.microsoft.com/office/powerpoint/2010/main" val="3067047851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91" y="706346"/>
            <a:ext cx="10495356" cy="5935866"/>
          </a:xfrm>
        </p:spPr>
      </p:pic>
    </p:spTree>
    <p:extLst>
      <p:ext uri="{BB962C8B-B14F-4D97-AF65-F5344CB8AC3E}">
        <p14:creationId xmlns:p14="http://schemas.microsoft.com/office/powerpoint/2010/main" val="3656550511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40" y="513347"/>
            <a:ext cx="10531929" cy="5952767"/>
          </a:xfrm>
        </p:spPr>
      </p:pic>
    </p:spTree>
    <p:extLst>
      <p:ext uri="{BB962C8B-B14F-4D97-AF65-F5344CB8AC3E}">
        <p14:creationId xmlns:p14="http://schemas.microsoft.com/office/powerpoint/2010/main" val="747414147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1" y="529389"/>
            <a:ext cx="10564586" cy="5936725"/>
          </a:xfrm>
        </p:spPr>
      </p:pic>
    </p:spTree>
    <p:extLst>
      <p:ext uri="{BB962C8B-B14F-4D97-AF65-F5344CB8AC3E}">
        <p14:creationId xmlns:p14="http://schemas.microsoft.com/office/powerpoint/2010/main" val="1084051007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71" y="545432"/>
            <a:ext cx="10646371" cy="5969667"/>
          </a:xfrm>
        </p:spPr>
      </p:pic>
    </p:spTree>
    <p:extLst>
      <p:ext uri="{BB962C8B-B14F-4D97-AF65-F5344CB8AC3E}">
        <p14:creationId xmlns:p14="http://schemas.microsoft.com/office/powerpoint/2010/main" val="1427282025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13" y="513348"/>
            <a:ext cx="10515601" cy="5936438"/>
          </a:xfrm>
        </p:spPr>
      </p:pic>
    </p:spTree>
    <p:extLst>
      <p:ext uri="{BB962C8B-B14F-4D97-AF65-F5344CB8AC3E}">
        <p14:creationId xmlns:p14="http://schemas.microsoft.com/office/powerpoint/2010/main" val="41585182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F7EAE-5330-413F-9D91-607A2902B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327B498-DB58-4BB0-B63E-22B24DD475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402" t="23673" r="18070" b="9404"/>
          <a:stretch/>
        </p:blipFill>
        <p:spPr>
          <a:xfrm>
            <a:off x="1688124" y="1024599"/>
            <a:ext cx="10283482" cy="5623020"/>
          </a:xfrm>
        </p:spPr>
      </p:pic>
    </p:spTree>
    <p:extLst>
      <p:ext uri="{BB962C8B-B14F-4D97-AF65-F5344CB8AC3E}">
        <p14:creationId xmlns:p14="http://schemas.microsoft.com/office/powerpoint/2010/main" val="1658737039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81" y="529389"/>
            <a:ext cx="10676005" cy="5953054"/>
          </a:xfrm>
        </p:spPr>
      </p:pic>
    </p:spTree>
    <p:extLst>
      <p:ext uri="{BB962C8B-B14F-4D97-AF65-F5344CB8AC3E}">
        <p14:creationId xmlns:p14="http://schemas.microsoft.com/office/powerpoint/2010/main" val="1119517607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957" y="829533"/>
            <a:ext cx="10364451" cy="622454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مراقبت ها – گزارش علایم و نشانه ها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01" y="1632857"/>
            <a:ext cx="10175197" cy="5225143"/>
          </a:xfrm>
        </p:spPr>
      </p:pic>
    </p:spTree>
    <p:extLst>
      <p:ext uri="{BB962C8B-B14F-4D97-AF65-F5344CB8AC3E}">
        <p14:creationId xmlns:p14="http://schemas.microsoft.com/office/powerpoint/2010/main" val="1554137190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" y="577516"/>
            <a:ext cx="10681458" cy="5855941"/>
          </a:xfrm>
        </p:spPr>
      </p:pic>
    </p:spTree>
    <p:extLst>
      <p:ext uri="{BB962C8B-B14F-4D97-AF65-F5344CB8AC3E}">
        <p14:creationId xmlns:p14="http://schemas.microsoft.com/office/powerpoint/2010/main" val="1869940919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353" y="641684"/>
            <a:ext cx="10629900" cy="5727031"/>
          </a:xfrm>
        </p:spPr>
      </p:pic>
    </p:spTree>
    <p:extLst>
      <p:ext uri="{BB962C8B-B14F-4D97-AF65-F5344CB8AC3E}">
        <p14:creationId xmlns:p14="http://schemas.microsoft.com/office/powerpoint/2010/main" val="2287424897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34" y="449180"/>
            <a:ext cx="10481508" cy="5887452"/>
          </a:xfrm>
        </p:spPr>
      </p:pic>
    </p:spTree>
    <p:extLst>
      <p:ext uri="{BB962C8B-B14F-4D97-AF65-F5344CB8AC3E}">
        <p14:creationId xmlns:p14="http://schemas.microsoft.com/office/powerpoint/2010/main" val="1600095476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21" y="609600"/>
            <a:ext cx="10564562" cy="5709843"/>
          </a:xfrm>
        </p:spPr>
      </p:pic>
    </p:spTree>
    <p:extLst>
      <p:ext uri="{BB962C8B-B14F-4D97-AF65-F5344CB8AC3E}">
        <p14:creationId xmlns:p14="http://schemas.microsoft.com/office/powerpoint/2010/main" val="1111608653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14460"/>
            <a:ext cx="10364451" cy="524483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مراقبت ها – گزارش اقدام ها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901" y="1535891"/>
            <a:ext cx="10343324" cy="5192486"/>
          </a:xfrm>
        </p:spPr>
      </p:pic>
    </p:spTree>
    <p:extLst>
      <p:ext uri="{BB962C8B-B14F-4D97-AF65-F5344CB8AC3E}">
        <p14:creationId xmlns:p14="http://schemas.microsoft.com/office/powerpoint/2010/main" val="1030640239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21" y="513347"/>
            <a:ext cx="10613571" cy="5855369"/>
          </a:xfrm>
        </p:spPr>
      </p:pic>
    </p:spTree>
    <p:extLst>
      <p:ext uri="{BB962C8B-B14F-4D97-AF65-F5344CB8AC3E}">
        <p14:creationId xmlns:p14="http://schemas.microsoft.com/office/powerpoint/2010/main" val="2064778039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50" y="465221"/>
            <a:ext cx="10597536" cy="5821279"/>
          </a:xfrm>
        </p:spPr>
      </p:pic>
    </p:spTree>
    <p:extLst>
      <p:ext uri="{BB962C8B-B14F-4D97-AF65-F5344CB8AC3E}">
        <p14:creationId xmlns:p14="http://schemas.microsoft.com/office/powerpoint/2010/main" val="3165164777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67" y="657726"/>
            <a:ext cx="10678090" cy="5792059"/>
          </a:xfrm>
        </p:spPr>
      </p:pic>
    </p:spTree>
    <p:extLst>
      <p:ext uri="{BB962C8B-B14F-4D97-AF65-F5344CB8AC3E}">
        <p14:creationId xmlns:p14="http://schemas.microsoft.com/office/powerpoint/2010/main" val="3176764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6DE8F-81E3-43E2-A13C-DB24DE710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23C7C-866A-4698-8C94-75F8F2362E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rtl="1">
              <a:buNone/>
            </a:pPr>
            <a:endParaRPr lang="fa-IR" dirty="0"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endParaRPr lang="fa-IR" dirty="0"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endParaRPr lang="fa-IR" dirty="0"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r>
              <a:rPr lang="fa-IR" sz="2400" dirty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مراقبت های بهداشتی اولیه غیرپزشکی نوجوانان/دانش آموزان 18-5 ساله</a:t>
            </a:r>
            <a:endParaRPr lang="en-US" sz="2400" dirty="0">
              <a:solidFill>
                <a:schemeClr val="accent2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42041287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9197" y="899871"/>
            <a:ext cx="10364451" cy="573469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مراقبت ها – گزارش تشخیص ها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91" y="1668530"/>
            <a:ext cx="10497618" cy="5143499"/>
          </a:xfrm>
        </p:spPr>
      </p:pic>
    </p:spTree>
    <p:extLst>
      <p:ext uri="{BB962C8B-B14F-4D97-AF65-F5344CB8AC3E}">
        <p14:creationId xmlns:p14="http://schemas.microsoft.com/office/powerpoint/2010/main" val="1379170750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53" y="625643"/>
            <a:ext cx="10577105" cy="5776304"/>
          </a:xfrm>
        </p:spPr>
      </p:pic>
    </p:spTree>
    <p:extLst>
      <p:ext uri="{BB962C8B-B14F-4D97-AF65-F5344CB8AC3E}">
        <p14:creationId xmlns:p14="http://schemas.microsoft.com/office/powerpoint/2010/main" val="4241220022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51" y="545432"/>
            <a:ext cx="10744200" cy="5822711"/>
          </a:xfrm>
        </p:spPr>
      </p:pic>
    </p:spTree>
    <p:extLst>
      <p:ext uri="{BB962C8B-B14F-4D97-AF65-F5344CB8AC3E}">
        <p14:creationId xmlns:p14="http://schemas.microsoft.com/office/powerpoint/2010/main" val="2130292206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44" y="465221"/>
            <a:ext cx="10748069" cy="5951908"/>
          </a:xfrm>
        </p:spPr>
      </p:pic>
    </p:spTree>
    <p:extLst>
      <p:ext uri="{BB962C8B-B14F-4D97-AF65-F5344CB8AC3E}">
        <p14:creationId xmlns:p14="http://schemas.microsoft.com/office/powerpoint/2010/main" val="2250055606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72" y="577517"/>
            <a:ext cx="10760528" cy="5888598"/>
          </a:xfrm>
        </p:spPr>
      </p:pic>
    </p:spTree>
    <p:extLst>
      <p:ext uri="{BB962C8B-B14F-4D97-AF65-F5344CB8AC3E}">
        <p14:creationId xmlns:p14="http://schemas.microsoft.com/office/powerpoint/2010/main" val="998787219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4785" y="1010403"/>
            <a:ext cx="10364451" cy="557140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مراقبت ها – گزارش مراقبت های انجام شده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54" y="1567543"/>
            <a:ext cx="10613572" cy="5290457"/>
          </a:xfrm>
        </p:spPr>
      </p:pic>
    </p:spTree>
    <p:extLst>
      <p:ext uri="{BB962C8B-B14F-4D97-AF65-F5344CB8AC3E}">
        <p14:creationId xmlns:p14="http://schemas.microsoft.com/office/powerpoint/2010/main" val="1642485240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74" y="272716"/>
            <a:ext cx="10796282" cy="6210873"/>
          </a:xfrm>
        </p:spPr>
      </p:pic>
    </p:spTree>
    <p:extLst>
      <p:ext uri="{BB962C8B-B14F-4D97-AF65-F5344CB8AC3E}">
        <p14:creationId xmlns:p14="http://schemas.microsoft.com/office/powerpoint/2010/main" val="2926574276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85" y="401054"/>
            <a:ext cx="10364451" cy="6265070"/>
          </a:xfrm>
        </p:spPr>
      </p:pic>
    </p:spTree>
    <p:extLst>
      <p:ext uri="{BB962C8B-B14F-4D97-AF65-F5344CB8AC3E}">
        <p14:creationId xmlns:p14="http://schemas.microsoft.com/office/powerpoint/2010/main" val="3031910770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94" y="401054"/>
            <a:ext cx="10932520" cy="6114046"/>
          </a:xfrm>
        </p:spPr>
      </p:pic>
    </p:spTree>
    <p:extLst>
      <p:ext uri="{BB962C8B-B14F-4D97-AF65-F5344CB8AC3E}">
        <p14:creationId xmlns:p14="http://schemas.microsoft.com/office/powerpoint/2010/main" val="1229142663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56" y="336884"/>
            <a:ext cx="10469969" cy="6306037"/>
          </a:xfrm>
        </p:spPr>
      </p:pic>
    </p:spTree>
    <p:extLst>
      <p:ext uri="{BB962C8B-B14F-4D97-AF65-F5344CB8AC3E}">
        <p14:creationId xmlns:p14="http://schemas.microsoft.com/office/powerpoint/2010/main" val="8811824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2E2D6-3CE9-4010-91C7-452A9E32F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2886" y="764373"/>
            <a:ext cx="8610600" cy="1293028"/>
          </a:xfrm>
        </p:spPr>
        <p:txBody>
          <a:bodyPr>
            <a:noAutofit/>
          </a:bodyPr>
          <a:lstStyle/>
          <a:p>
            <a:r>
              <a:rPr lang="fa-IR" sz="2400" b="1" dirty="0">
                <a:solidFill>
                  <a:srgbClr val="FF0000"/>
                </a:solidFill>
                <a:cs typeface="B Mitra" panose="00000400000000000000" pitchFamily="2" charset="-78"/>
              </a:rPr>
              <a:t>شیوه ارائه خدمات براساس بسته خدمتی "</a:t>
            </a:r>
            <a:r>
              <a:rPr lang="fa-IR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مراقبتهای ادغام یافته  تيم سلامت برای ارائه خدمات رده سنی 5 تا 18 سال" به شرح ذیل  انجام می شود:</a:t>
            </a:r>
            <a:br>
              <a:rPr lang="en-US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</a:b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B21013-F00F-4682-8055-09AE71DC86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14732"/>
            <a:ext cx="11087686" cy="4403953"/>
          </a:xfrm>
        </p:spPr>
        <p:txBody>
          <a:bodyPr>
            <a:normAutofit fontScale="85000" lnSpcReduction="20000"/>
          </a:bodyPr>
          <a:lstStyle/>
          <a:p>
            <a:pPr marL="258445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347980" algn="l"/>
                <a:tab pos="430530" algn="r"/>
                <a:tab pos="700405" algn="l"/>
                <a:tab pos="2865755" algn="ctr"/>
                <a:tab pos="5731510" algn="r"/>
              </a:tabLst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مراقبت از نظر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  <a:hlinkClick r:id="rId2" action="ppaction://hlinkfile"/>
              </a:rPr>
              <a:t>واكسيناسيون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	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Mitra" panose="00000400000000000000" pitchFamily="2" charset="-78"/>
            </a:endParaRPr>
          </a:p>
          <a:p>
            <a:pPr marL="258445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347980" algn="l"/>
                <a:tab pos="430530" algn="r"/>
                <a:tab pos="700405" algn="l"/>
                <a:tab pos="2865755" algn="ctr"/>
                <a:tab pos="5731510" algn="r"/>
              </a:tabLst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 مراقبت از نظر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  <a:hlinkClick r:id="rId2" action="ppaction://hlinkfile"/>
              </a:rPr>
              <a:t>بينايي 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Mitra" panose="00000400000000000000" pitchFamily="2" charset="-78"/>
            </a:endParaRPr>
          </a:p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5025390" algn="l"/>
              </a:tabLst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مراقبت از نظر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  <a:hlinkClick r:id="rId2" action="ppaction://hlinkfile"/>
              </a:rPr>
              <a:t>شنوايي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 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Mitra" panose="00000400000000000000" pitchFamily="2" charset="-78"/>
            </a:endParaRPr>
          </a:p>
          <a:p>
            <a:pPr marL="258445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347980" algn="l"/>
                <a:tab pos="430530" algn="r"/>
                <a:tab pos="700405" algn="l"/>
                <a:tab pos="2865755" algn="ctr"/>
                <a:tab pos="5731510" algn="r"/>
              </a:tabLst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مراقبت از نظر وضعيت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  <a:hlinkClick r:id="rId2" action="ppaction://hlinkfile"/>
              </a:rPr>
              <a:t>قد  برای سن 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Mitra" panose="00000400000000000000" pitchFamily="2" charset="-78"/>
            </a:endParaRPr>
          </a:p>
          <a:p>
            <a:pPr marL="258445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347980" algn="l"/>
                <a:tab pos="430530" algn="r"/>
                <a:tab pos="700405" algn="l"/>
                <a:tab pos="2865755" algn="ctr"/>
                <a:tab pos="5731510" algn="r"/>
              </a:tabLst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مراقبت از نظر وضعيت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  <a:hlinkClick r:id="rId2" action="ppaction://hlinkfile"/>
              </a:rPr>
              <a:t>نمايه توده بدنی برای سن 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Mitra" panose="00000400000000000000" pitchFamily="2" charset="-78"/>
            </a:endParaRPr>
          </a:p>
          <a:p>
            <a:pPr marL="258445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347980" algn="l"/>
                <a:tab pos="430530" algn="r"/>
                <a:tab pos="700405" algn="l"/>
                <a:tab pos="2865755" algn="ctr"/>
                <a:tab pos="5025390" algn="l"/>
                <a:tab pos="5731510" algn="r"/>
              </a:tabLst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مراقبت از نظر  پوست و مو 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  <a:hlinkClick r:id="rId2" action="ppaction://hlinkfile"/>
              </a:rPr>
              <a:t>(پديكلوزیس) 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Mitra" panose="00000400000000000000" pitchFamily="2" charset="-78"/>
            </a:endParaRPr>
          </a:p>
          <a:p>
            <a:pPr marL="258445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347980" algn="l"/>
                <a:tab pos="430530" algn="r"/>
                <a:tab pos="700405" algn="l"/>
                <a:tab pos="2865755" algn="ctr"/>
                <a:tab pos="5731510" algn="r"/>
              </a:tabLst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مراقبت از نظر  پوست و مو 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  <a:hlinkClick r:id="rId2" action="ppaction://hlinkfile"/>
              </a:rPr>
              <a:t>(گال) 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Mitra" panose="00000400000000000000" pitchFamily="2" charset="-78"/>
            </a:endParaRPr>
          </a:p>
          <a:p>
            <a:pPr marL="258445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347980" algn="l"/>
                <a:tab pos="430530" algn="r"/>
                <a:tab pos="700405" algn="l"/>
                <a:tab pos="2865755" algn="ctr"/>
                <a:tab pos="5731510" algn="r"/>
              </a:tabLst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مراقبت از نظر وضعيت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  <a:hlinkClick r:id="rId2" action="ppaction://hlinkfile"/>
              </a:rPr>
              <a:t>دهان و دندان 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Mitra" panose="00000400000000000000" pitchFamily="2" charset="-78"/>
            </a:endParaRPr>
          </a:p>
          <a:p>
            <a:pPr marL="258445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347980" algn="l"/>
                <a:tab pos="430530" algn="r"/>
                <a:tab pos="700405" algn="l"/>
                <a:tab pos="2865755" algn="ctr"/>
                <a:tab pos="5731510" algn="r"/>
              </a:tabLst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مراقبت از نظر ابتلا  به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  <a:hlinkClick r:id="rId2" action="ppaction://hlinkfile"/>
              </a:rPr>
              <a:t>سل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 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Mitra" panose="00000400000000000000" pitchFamily="2" charset="-78"/>
            </a:endParaRPr>
          </a:p>
          <a:p>
            <a:pPr marL="258445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347980" algn="l"/>
                <a:tab pos="430530" algn="r"/>
                <a:tab pos="700405" algn="l"/>
                <a:tab pos="2865755" algn="ctr"/>
                <a:tab pos="5731510" algn="r"/>
              </a:tabLst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مراقبت از نظر ابتلاء به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  <a:hlinkClick r:id="rId2" action="ppaction://hlinkfile"/>
              </a:rPr>
              <a:t>آسم 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Mitra" panose="00000400000000000000" pitchFamily="2" charset="-78"/>
            </a:endParaRPr>
          </a:p>
          <a:p>
            <a:pPr marL="258445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347980" algn="l"/>
                <a:tab pos="430530" algn="r"/>
                <a:tab pos="700405" algn="l"/>
                <a:tab pos="2865755" algn="ctr"/>
                <a:tab pos="5025390" algn="l"/>
                <a:tab pos="5731510" algn="r"/>
              </a:tabLst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مراقبت از نظر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  <a:hlinkClick r:id="rId2" action="ppaction://hlinkfile"/>
              </a:rPr>
              <a:t>سلامت روان 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Mitra" panose="00000400000000000000" pitchFamily="2" charset="-78"/>
            </a:endParaRPr>
          </a:p>
          <a:p>
            <a:pPr marL="258445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347980" algn="l"/>
                <a:tab pos="430530" algn="r"/>
                <a:tab pos="700405" algn="l"/>
                <a:tab pos="2865755" algn="ctr"/>
                <a:tab pos="5025390" algn="l"/>
                <a:tab pos="5731510" algn="r"/>
              </a:tabLst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مراقبت از نظر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  <a:hlinkClick r:id="rId2" action="ppaction://hlinkfile"/>
              </a:rPr>
              <a:t>سلامت اجتماعی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Mitra" panose="00000400000000000000" pitchFamily="2" charset="-78"/>
            </a:endParaRPr>
          </a:p>
          <a:p>
            <a:pPr marL="258445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347980" algn="l"/>
                <a:tab pos="430530" algn="r"/>
                <a:tab pos="610870" algn="l"/>
                <a:tab pos="721360" algn="l"/>
                <a:tab pos="2865755" algn="ctr"/>
                <a:tab pos="5731510" algn="r"/>
                <a:tab pos="7574915" algn="l"/>
                <a:tab pos="8061960" algn="l"/>
              </a:tabLst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ارزيابي، تشخیص و مراقبت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  <a:hlinkClick r:id="rId2" action="ppaction://hlinkfile"/>
              </a:rPr>
              <a:t>اختلالات مصرف دخانیات، الکل و مواد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Mitra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مراقبت از نظر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  <a:hlinkClick r:id="rId2" action="ppaction://hlinkfile"/>
              </a:rPr>
              <a:t>فشار خون</a:t>
            </a:r>
            <a:endParaRPr lang="en-US" b="1" dirty="0">
              <a:solidFill>
                <a:schemeClr val="accent2">
                  <a:lumMod val="75000"/>
                </a:schemeClr>
              </a:solidFill>
              <a:cs typeface="B Mitra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625649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6" y="593559"/>
            <a:ext cx="10364450" cy="6053418"/>
          </a:xfrm>
        </p:spPr>
      </p:pic>
    </p:spTree>
    <p:extLst>
      <p:ext uri="{BB962C8B-B14F-4D97-AF65-F5344CB8AC3E}">
        <p14:creationId xmlns:p14="http://schemas.microsoft.com/office/powerpoint/2010/main" val="664452614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155" y="352926"/>
            <a:ext cx="10497936" cy="6305656"/>
          </a:xfrm>
        </p:spPr>
      </p:pic>
    </p:spTree>
    <p:extLst>
      <p:ext uri="{BB962C8B-B14F-4D97-AF65-F5344CB8AC3E}">
        <p14:creationId xmlns:p14="http://schemas.microsoft.com/office/powerpoint/2010/main" val="4052384874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95" y="368969"/>
            <a:ext cx="10695191" cy="6211446"/>
          </a:xfrm>
        </p:spPr>
      </p:pic>
    </p:spTree>
    <p:extLst>
      <p:ext uri="{BB962C8B-B14F-4D97-AF65-F5344CB8AC3E}">
        <p14:creationId xmlns:p14="http://schemas.microsoft.com/office/powerpoint/2010/main" val="255386837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7549" y="879774"/>
            <a:ext cx="10364451" cy="475497"/>
          </a:xfrm>
        </p:spPr>
        <p:txBody>
          <a:bodyPr>
            <a:noAutofit/>
          </a:bodyPr>
          <a:lstStyle/>
          <a:p>
            <a:r>
              <a:rPr lang="fa-IR" sz="32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جمعیت شبکه – گزارش جمعیت ثبت نام شده ها</a:t>
            </a:r>
            <a:endParaRPr lang="fa-IR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76" y="1355271"/>
            <a:ext cx="10399409" cy="5061858"/>
          </a:xfrm>
        </p:spPr>
      </p:pic>
    </p:spTree>
    <p:extLst>
      <p:ext uri="{BB962C8B-B14F-4D97-AF65-F5344CB8AC3E}">
        <p14:creationId xmlns:p14="http://schemas.microsoft.com/office/powerpoint/2010/main" val="3744540967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94" y="449179"/>
            <a:ext cx="10798205" cy="6163892"/>
          </a:xfrm>
        </p:spPr>
      </p:pic>
    </p:spTree>
    <p:extLst>
      <p:ext uri="{BB962C8B-B14F-4D97-AF65-F5344CB8AC3E}">
        <p14:creationId xmlns:p14="http://schemas.microsoft.com/office/powerpoint/2010/main" val="2205197016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08" y="433137"/>
            <a:ext cx="10643605" cy="6098292"/>
          </a:xfrm>
        </p:spPr>
      </p:pic>
    </p:spTree>
    <p:extLst>
      <p:ext uri="{BB962C8B-B14F-4D97-AF65-F5344CB8AC3E}">
        <p14:creationId xmlns:p14="http://schemas.microsoft.com/office/powerpoint/2010/main" val="1798001587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18" y="288759"/>
            <a:ext cx="10621568" cy="6210012"/>
          </a:xfrm>
        </p:spPr>
      </p:pic>
    </p:spTree>
    <p:extLst>
      <p:ext uri="{BB962C8B-B14F-4D97-AF65-F5344CB8AC3E}">
        <p14:creationId xmlns:p14="http://schemas.microsoft.com/office/powerpoint/2010/main" val="2206741153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13" y="385011"/>
            <a:ext cx="10685998" cy="6162460"/>
          </a:xfrm>
        </p:spPr>
      </p:pic>
    </p:spTree>
    <p:extLst>
      <p:ext uri="{BB962C8B-B14F-4D97-AF65-F5344CB8AC3E}">
        <p14:creationId xmlns:p14="http://schemas.microsoft.com/office/powerpoint/2010/main" val="473192594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325" y="956142"/>
            <a:ext cx="10364451" cy="459169"/>
          </a:xfrm>
        </p:spPr>
        <p:txBody>
          <a:bodyPr>
            <a:noAutofit/>
          </a:bodyPr>
          <a:lstStyle/>
          <a:p>
            <a:r>
              <a:rPr lang="fa-IR" sz="28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جمعیت شبکه – گزارش جمعیت مادران باردار</a:t>
            </a:r>
            <a:endParaRPr lang="fa-IR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24" y="1603969"/>
            <a:ext cx="10591552" cy="5061856"/>
          </a:xfrm>
        </p:spPr>
      </p:pic>
    </p:spTree>
    <p:extLst>
      <p:ext uri="{BB962C8B-B14F-4D97-AF65-F5344CB8AC3E}">
        <p14:creationId xmlns:p14="http://schemas.microsoft.com/office/powerpoint/2010/main" val="1013390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14" y="320842"/>
            <a:ext cx="10506515" cy="6145271"/>
          </a:xfrm>
        </p:spPr>
      </p:pic>
    </p:spTree>
    <p:extLst>
      <p:ext uri="{BB962C8B-B14F-4D97-AF65-F5344CB8AC3E}">
        <p14:creationId xmlns:p14="http://schemas.microsoft.com/office/powerpoint/2010/main" val="34252115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DD0B8-643B-4431-98E4-9121118B9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CB5F9CF-0651-4FD0-A78B-537C5D43D5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5216284"/>
              </p:ext>
            </p:extLst>
          </p:nvPr>
        </p:nvGraphicFramePr>
        <p:xfrm>
          <a:off x="0" y="0"/>
          <a:ext cx="7003367" cy="6858007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560270">
                  <a:extLst>
                    <a:ext uri="{9D8B030D-6E8A-4147-A177-3AD203B41FA5}">
                      <a16:colId xmlns:a16="http://schemas.microsoft.com/office/drawing/2014/main" val="4145961184"/>
                    </a:ext>
                  </a:extLst>
                </a:gridCol>
                <a:gridCol w="1236181">
                  <a:extLst>
                    <a:ext uri="{9D8B030D-6E8A-4147-A177-3AD203B41FA5}">
                      <a16:colId xmlns:a16="http://schemas.microsoft.com/office/drawing/2014/main" val="562992624"/>
                    </a:ext>
                  </a:extLst>
                </a:gridCol>
                <a:gridCol w="3741830">
                  <a:extLst>
                    <a:ext uri="{9D8B030D-6E8A-4147-A177-3AD203B41FA5}">
                      <a16:colId xmlns:a16="http://schemas.microsoft.com/office/drawing/2014/main" val="2893633899"/>
                    </a:ext>
                  </a:extLst>
                </a:gridCol>
                <a:gridCol w="1465086">
                  <a:extLst>
                    <a:ext uri="{9D8B030D-6E8A-4147-A177-3AD203B41FA5}">
                      <a16:colId xmlns:a16="http://schemas.microsoft.com/office/drawing/2014/main" val="1646611209"/>
                    </a:ext>
                  </a:extLst>
                </a:gridCol>
              </a:tblGrid>
              <a:tr h="414001"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dirty="0">
                          <a:effectLst/>
                          <a:cs typeface="B Mitra" panose="00000400000000000000" pitchFamily="2" charset="-78"/>
                        </a:rPr>
                        <a:t>ردیف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dirty="0">
                          <a:effectLst/>
                          <a:cs typeface="B Mitra" panose="00000400000000000000" pitchFamily="2" charset="-78"/>
                        </a:rPr>
                        <a:t>کد مراقبت ها در سامانه سیب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dirty="0">
                          <a:effectLst/>
                          <a:cs typeface="B Mitra" panose="00000400000000000000" pitchFamily="2" charset="-78"/>
                        </a:rPr>
                        <a:t>عنوان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dirty="0">
                          <a:effectLst/>
                          <a:cs typeface="B Mitra" panose="00000400000000000000" pitchFamily="2" charset="-78"/>
                        </a:rPr>
                        <a:t>توضیحات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155064"/>
                  </a:ext>
                </a:extLst>
              </a:tr>
              <a:tr h="204927"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1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cs typeface="B Mitra" panose="00000400000000000000" pitchFamily="2" charset="-78"/>
                        </a:rPr>
                        <a:t>6759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cs typeface="B Mitra" panose="00000400000000000000" pitchFamily="2" charset="-78"/>
                        </a:rPr>
                        <a:t>مراقبت از نظر بینایی (5 تا 18 سال) (غیر پزشک)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>
                          <a:effectLst/>
                          <a:cs typeface="B Mitra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88271171"/>
                  </a:ext>
                </a:extLst>
              </a:tr>
              <a:tr h="204927"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cs typeface="B Mitra" panose="00000400000000000000" pitchFamily="2" charset="-78"/>
                        </a:rPr>
                        <a:t>6654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مراقبت از نظر شنوایی ( 5 تا 18 سال) (غیرپزشک)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dirty="0">
                          <a:effectLst/>
                          <a:cs typeface="B Mitra" panose="00000400000000000000" pitchFamily="2" charset="-78"/>
                        </a:rPr>
                        <a:t> 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88634078"/>
                  </a:ext>
                </a:extLst>
              </a:tr>
              <a:tr h="408772"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3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cs typeface="B Mitra" panose="00000400000000000000" pitchFamily="2" charset="-78"/>
                        </a:rPr>
                        <a:t>6655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cs typeface="B Mitra" panose="00000400000000000000" pitchFamily="2" charset="-78"/>
                        </a:rPr>
                        <a:t>مراقبت پوست و موی نوجوانان از نظر پدیکلوزیس (5 تا 18 سال) (غیرپزشک)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dirty="0">
                          <a:effectLst/>
                          <a:cs typeface="B Mitra" panose="00000400000000000000" pitchFamily="2" charset="-78"/>
                        </a:rPr>
                        <a:t> 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78129247"/>
                  </a:ext>
                </a:extLst>
              </a:tr>
              <a:tr h="277555"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4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cs typeface="B Mitra" panose="00000400000000000000" pitchFamily="2" charset="-78"/>
                        </a:rPr>
                        <a:t>6760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cs typeface="B Mitra" panose="00000400000000000000" pitchFamily="2" charset="-78"/>
                        </a:rPr>
                        <a:t>مراقبت پوست و موی نوجوانان از نظر گال (5 تا 18 سال) (غیرپزشک)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dirty="0">
                          <a:effectLst/>
                          <a:cs typeface="B Mitra" panose="00000400000000000000" pitchFamily="2" charset="-78"/>
                        </a:rPr>
                        <a:t> 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74624754"/>
                  </a:ext>
                </a:extLst>
              </a:tr>
              <a:tr h="277555"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5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cs typeface="B Mitra" panose="00000400000000000000" pitchFamily="2" charset="-78"/>
                        </a:rPr>
                        <a:t>6798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مراقبت از نظر احتمال ابتلا به سل ( 5 تا 18 سال) (غیرپزشک)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dirty="0">
                          <a:effectLst/>
                          <a:cs typeface="B Mitra" panose="00000400000000000000" pitchFamily="2" charset="-78"/>
                        </a:rPr>
                        <a:t> 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32766086"/>
                  </a:ext>
                </a:extLst>
              </a:tr>
              <a:tr h="204927">
                <a:tc rowSpan="2"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6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cs typeface="B Mitra" panose="00000400000000000000" pitchFamily="2" charset="-78"/>
                        </a:rPr>
                        <a:t>7530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cs typeface="B Mitra" panose="00000400000000000000" pitchFamily="2" charset="-78"/>
                        </a:rPr>
                        <a:t>ارزيابي سلامت روان نوجوان 5 تا 15 سال (غيرپزشك)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 rowSpan="2"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بر حسب سن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02492538"/>
                  </a:ext>
                </a:extLst>
              </a:tr>
              <a:tr h="2049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cs typeface="B Mitra" panose="00000400000000000000" pitchFamily="2" charset="-78"/>
                        </a:rPr>
                        <a:t>7531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ارزيابي سلامت روان نوجوان بالاي 15 سال (غيرپزشک )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9363712"/>
                  </a:ext>
                </a:extLst>
              </a:tr>
              <a:tr h="277555"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7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cs typeface="B Mitra" panose="00000400000000000000" pitchFamily="2" charset="-78"/>
                        </a:rPr>
                        <a:t>6800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ارزیابی از نظر سلامت اجتماعی(5 تا 18 سال) (غیرپزشک)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dirty="0">
                          <a:effectLst/>
                          <a:cs typeface="B Mitra" panose="00000400000000000000" pitchFamily="2" charset="-78"/>
                        </a:rPr>
                        <a:t> 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804502093"/>
                  </a:ext>
                </a:extLst>
              </a:tr>
              <a:tr h="277555"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8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cs typeface="B Mitra" panose="00000400000000000000" pitchFamily="2" charset="-78"/>
                        </a:rPr>
                        <a:t>7639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مراقبت از نظر فشار خون پسران (5 تا 18 سال) (غیرپزشک)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بر حسب جنس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073134688"/>
                  </a:ext>
                </a:extLst>
              </a:tr>
              <a:tr h="204927"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9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cs typeface="B Mitra" panose="00000400000000000000" pitchFamily="2" charset="-78"/>
                        </a:rPr>
                        <a:t>6882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cs typeface="B Mitra" panose="00000400000000000000" pitchFamily="2" charset="-78"/>
                        </a:rPr>
                        <a:t>غربالگری تغذیه و پایش رشد نوجوان (غیرپزشک)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 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10346319"/>
                  </a:ext>
                </a:extLst>
              </a:tr>
              <a:tr h="408772">
                <a:tc rowSpan="2"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10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cs typeface="B Mitra" panose="00000400000000000000" pitchFamily="2" charset="-78"/>
                        </a:rPr>
                        <a:t>6801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10033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cs typeface="B Mitra" panose="00000400000000000000" pitchFamily="2" charset="-78"/>
                        </a:rPr>
                        <a:t>ارزیابی رفتارهای پر خطر: مصرف دخانیات و مواجهه با دود آن (5 تا 10 سال) (غیرپزشک)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بر حسب سن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47260340"/>
                  </a:ext>
                </a:extLst>
              </a:tr>
              <a:tr h="4087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cs typeface="B Mitra" panose="00000400000000000000" pitchFamily="2" charset="-78"/>
                        </a:rPr>
                        <a:t>8040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غربالگری اولیه درگیری با مصرف دخانیات، مواد و الکل (15 تا 18 سال) (غیرپزشک)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بر حسب سن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6574712"/>
                  </a:ext>
                </a:extLst>
              </a:tr>
              <a:tr h="408772">
                <a:tc rowSpan="2"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11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cs typeface="B Mitra" panose="00000400000000000000" pitchFamily="2" charset="-78"/>
                        </a:rPr>
                        <a:t>6656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مراقبت از نظر وضعیت دهان و دندان نوجوانان (5 تا 14 سال) (غیرپزشک)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 rowSpan="2"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بر حسب سن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57287087"/>
                  </a:ext>
                </a:extLst>
              </a:tr>
              <a:tr h="2826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cs typeface="B Mitra" panose="00000400000000000000" pitchFamily="2" charset="-78"/>
                        </a:rPr>
                        <a:t>6761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مراقبت دهان و دندان (15تا 18سال) (غیرپزشک)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9832906"/>
                  </a:ext>
                </a:extLst>
              </a:tr>
              <a:tr h="204927">
                <a:tc rowSpan="2"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12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cs typeface="B Mitra" panose="00000400000000000000" pitchFamily="2" charset="-78"/>
                        </a:rPr>
                        <a:t>7396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cs typeface="B Mitra" panose="00000400000000000000" pitchFamily="2" charset="-78"/>
                        </a:rPr>
                        <a:t>ارزیابی کودک از نظر واکسیناسیون 6 سالگی (غیرپزشک)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 rowSpan="2">
                  <a:txBody>
                    <a:bodyPr/>
                    <a:lstStyle/>
                    <a:p>
                      <a:pPr marL="260985" marR="17780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مطابق با دستورالعمل مبارزه با بیماریها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04469647"/>
                  </a:ext>
                </a:extLst>
              </a:tr>
              <a:tr h="5937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cs typeface="B Mitra" panose="00000400000000000000" pitchFamily="2" charset="-78"/>
                        </a:rPr>
                        <a:t>6652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مراقبت از نظر وضعیت واکسیناسیون(غیرپزشک)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768424"/>
                  </a:ext>
                </a:extLst>
              </a:tr>
              <a:tr h="277555">
                <a:tc rowSpan="6"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13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8397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ارزیابی و شناسایی افراد مشکوک به آسم (غیرپزشک)- 3 تا 5 سال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 rowSpan="6">
                  <a:txBody>
                    <a:bodyPr/>
                    <a:lstStyle/>
                    <a:p>
                      <a:pPr marL="260985" marR="17780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1160780" algn="l"/>
                        </a:tabLst>
                      </a:pPr>
                      <a:r>
                        <a:rPr lang="ar-SA" sz="1200" b="1" dirty="0">
                          <a:effectLst/>
                          <a:cs typeface="B Mitra" panose="00000400000000000000" pitchFamily="2" charset="-78"/>
                        </a:rPr>
                        <a:t>بر حسب سن و مطابق با دستورالعمل مبارزه با بیماریها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9003861"/>
                  </a:ext>
                </a:extLst>
              </a:tr>
              <a:tr h="2775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8398</a:t>
                      </a:r>
                      <a:endParaRPr lang="en-US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ارزیابی و شناسایی افراد مشکوک به آسم (غیرپزشک)- 6 تا 8 سال</a:t>
                      </a:r>
                      <a:endParaRPr lang="en-US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6285893"/>
                  </a:ext>
                </a:extLst>
              </a:tr>
              <a:tr h="2775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8399</a:t>
                      </a:r>
                      <a:endParaRPr lang="en-US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ارزیابی و شناسایی افراد مشکوک به آسم (غیرپزشک)- 9 تا 11 سال</a:t>
                      </a:r>
                      <a:endParaRPr lang="en-US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9313676"/>
                  </a:ext>
                </a:extLst>
              </a:tr>
              <a:tr h="2775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8400</a:t>
                      </a:r>
                      <a:endParaRPr lang="en-US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ارزیابی و شناسایی افراد مشکوک به آسم (غیرپزشک)- 12 تا 14 سال</a:t>
                      </a:r>
                      <a:endParaRPr lang="en-US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5849450"/>
                  </a:ext>
                </a:extLst>
              </a:tr>
              <a:tr h="2775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8401</a:t>
                      </a:r>
                      <a:endParaRPr lang="en-US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ارزیابی و شناسایی افراد مشکوک به آسم (غیرپزشک)-15 تا 17 سال</a:t>
                      </a:r>
                      <a:endParaRPr lang="en-US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741375"/>
                  </a:ext>
                </a:extLst>
              </a:tr>
              <a:tr h="2049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7233</a:t>
                      </a:r>
                      <a:endParaRPr lang="en-US" sz="1200" b="1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پیگیری و مراقبت بیماران آسم</a:t>
                      </a:r>
                      <a:endParaRPr lang="en-US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1038" marR="1038" marT="103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3194601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1FE5378-261A-4F87-B379-337CEE8D51C3}"/>
              </a:ext>
            </a:extLst>
          </p:cNvPr>
          <p:cNvSpPr/>
          <p:nvPr/>
        </p:nvSpPr>
        <p:spPr>
          <a:xfrm>
            <a:off x="7301133" y="1195754"/>
            <a:ext cx="4459458" cy="492369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3200" dirty="0">
                <a:solidFill>
                  <a:srgbClr val="D22824"/>
                </a:solidFill>
                <a:cs typeface="B Titr" panose="00000700000000000000" pitchFamily="2" charset="-78"/>
              </a:rPr>
              <a:t>کد مراقبت ها در سامانه یکپارچه بهداشت</a:t>
            </a:r>
            <a:endParaRPr lang="en-US" sz="3200" dirty="0">
              <a:solidFill>
                <a:srgbClr val="D22824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42282370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1068684"/>
            <a:ext cx="10364451" cy="442840"/>
          </a:xfrm>
        </p:spPr>
        <p:txBody>
          <a:bodyPr>
            <a:noAutofit/>
          </a:bodyPr>
          <a:lstStyle/>
          <a:p>
            <a:r>
              <a:rPr lang="fa-IR" sz="28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جمعیت شبکه – گزارش جمعیت افراد فوت شده</a:t>
            </a:r>
            <a:endParaRPr lang="fa-IR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42" y="1845128"/>
            <a:ext cx="10678884" cy="5012872"/>
          </a:xfrm>
        </p:spPr>
      </p:pic>
    </p:spTree>
    <p:extLst>
      <p:ext uri="{BB962C8B-B14F-4D97-AF65-F5344CB8AC3E}">
        <p14:creationId xmlns:p14="http://schemas.microsoft.com/office/powerpoint/2010/main" val="1038305865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57" y="336885"/>
            <a:ext cx="10678886" cy="6227202"/>
          </a:xfrm>
        </p:spPr>
      </p:pic>
    </p:spTree>
    <p:extLst>
      <p:ext uri="{BB962C8B-B14F-4D97-AF65-F5344CB8AC3E}">
        <p14:creationId xmlns:p14="http://schemas.microsoft.com/office/powerpoint/2010/main" val="2178507000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956142"/>
            <a:ext cx="10364451" cy="540812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داروها- داروهای غیرپزشک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15" y="1805225"/>
            <a:ext cx="10842171" cy="5052775"/>
          </a:xfrm>
        </p:spPr>
      </p:pic>
    </p:spTree>
    <p:extLst>
      <p:ext uri="{BB962C8B-B14F-4D97-AF65-F5344CB8AC3E}">
        <p14:creationId xmlns:p14="http://schemas.microsoft.com/office/powerpoint/2010/main" val="2235213592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57" y="529389"/>
            <a:ext cx="10891157" cy="6116340"/>
          </a:xfrm>
        </p:spPr>
      </p:pic>
    </p:spTree>
    <p:extLst>
      <p:ext uri="{BB962C8B-B14F-4D97-AF65-F5344CB8AC3E}">
        <p14:creationId xmlns:p14="http://schemas.microsoft.com/office/powerpoint/2010/main" val="1246795661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37" y="577516"/>
            <a:ext cx="10579804" cy="5937297"/>
          </a:xfrm>
        </p:spPr>
      </p:pic>
    </p:spTree>
    <p:extLst>
      <p:ext uri="{BB962C8B-B14F-4D97-AF65-F5344CB8AC3E}">
        <p14:creationId xmlns:p14="http://schemas.microsoft.com/office/powerpoint/2010/main" val="4068702137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459169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خلاصه پرونده الکترونیکی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0" y="1240971"/>
            <a:ext cx="10580915" cy="5257800"/>
          </a:xfrm>
        </p:spPr>
      </p:pic>
    </p:spTree>
    <p:extLst>
      <p:ext uri="{BB962C8B-B14F-4D97-AF65-F5344CB8AC3E}">
        <p14:creationId xmlns:p14="http://schemas.microsoft.com/office/powerpoint/2010/main" val="182056114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128337"/>
            <a:ext cx="10364451" cy="6419787"/>
          </a:xfrm>
        </p:spPr>
      </p:pic>
    </p:spTree>
    <p:extLst>
      <p:ext uri="{BB962C8B-B14F-4D97-AF65-F5344CB8AC3E}">
        <p14:creationId xmlns:p14="http://schemas.microsoft.com/office/powerpoint/2010/main" val="1932644184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54" y="240633"/>
            <a:ext cx="10804275" cy="6225482"/>
          </a:xfrm>
        </p:spPr>
      </p:pic>
    </p:spTree>
    <p:extLst>
      <p:ext uri="{BB962C8B-B14F-4D97-AF65-F5344CB8AC3E}">
        <p14:creationId xmlns:p14="http://schemas.microsoft.com/office/powerpoint/2010/main" val="475107252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68" y="417096"/>
            <a:ext cx="10564586" cy="6114334"/>
          </a:xfrm>
        </p:spPr>
      </p:pic>
    </p:spTree>
    <p:extLst>
      <p:ext uri="{BB962C8B-B14F-4D97-AF65-F5344CB8AC3E}">
        <p14:creationId xmlns:p14="http://schemas.microsoft.com/office/powerpoint/2010/main" val="1523433668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29" y="0"/>
            <a:ext cx="10646227" cy="6433457"/>
          </a:xfrm>
        </p:spPr>
      </p:pic>
    </p:spTree>
    <p:extLst>
      <p:ext uri="{BB962C8B-B14F-4D97-AF65-F5344CB8AC3E}">
        <p14:creationId xmlns:p14="http://schemas.microsoft.com/office/powerpoint/2010/main" val="40767809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033BB-F721-4A4E-B96C-44197D533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91F39-865A-45F1-9C0F-FA39FA83C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rtl="1">
              <a:buNone/>
            </a:pPr>
            <a:endParaRPr lang="fa-IR" b="1" dirty="0">
              <a:solidFill>
                <a:srgbClr val="7030A0"/>
              </a:solidFill>
              <a:cs typeface="B Mitra" panose="00000400000000000000" pitchFamily="2" charset="-78"/>
            </a:endParaRPr>
          </a:p>
          <a:p>
            <a:pPr marL="0" indent="0" algn="ctr" rtl="1">
              <a:buNone/>
            </a:pPr>
            <a:endParaRPr lang="fa-IR" b="1" dirty="0">
              <a:solidFill>
                <a:srgbClr val="7030A0"/>
              </a:solidFill>
              <a:cs typeface="B Mitra" panose="00000400000000000000" pitchFamily="2" charset="-78"/>
            </a:endParaRPr>
          </a:p>
          <a:p>
            <a:pPr marL="0" indent="0" algn="ctr" rtl="1">
              <a:buNone/>
            </a:pPr>
            <a:endParaRPr lang="fa-IR" b="1" dirty="0">
              <a:solidFill>
                <a:srgbClr val="7030A0"/>
              </a:solidFill>
              <a:cs typeface="B Mitra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3200" b="1" dirty="0">
                <a:solidFill>
                  <a:srgbClr val="7030A0"/>
                </a:solidFill>
                <a:cs typeface="B Titr" panose="00000700000000000000" pitchFamily="2" charset="-78"/>
              </a:rPr>
              <a:t>برنامه های سلامت در مدارس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479332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 descr="C:\Users\mmmn\Desktop\16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119" y="272716"/>
            <a:ext cx="10810510" cy="62090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65628747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08153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آمار مراقبت ها به تفکیک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44" y="1355271"/>
            <a:ext cx="10548256" cy="5127172"/>
          </a:xfrm>
        </p:spPr>
      </p:pic>
    </p:spTree>
    <p:extLst>
      <p:ext uri="{BB962C8B-B14F-4D97-AF65-F5344CB8AC3E}">
        <p14:creationId xmlns:p14="http://schemas.microsoft.com/office/powerpoint/2010/main" val="1094975326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39" y="1208314"/>
            <a:ext cx="10792790" cy="5241471"/>
          </a:xfrm>
        </p:spPr>
      </p:pic>
    </p:spTree>
    <p:extLst>
      <p:ext uri="{BB962C8B-B14F-4D97-AF65-F5344CB8AC3E}">
        <p14:creationId xmlns:p14="http://schemas.microsoft.com/office/powerpoint/2010/main" val="27566796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mmmn\Desktop\169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5563" y="593558"/>
            <a:ext cx="10359049" cy="59575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05352084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655112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وقایع ثبت شده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14" y="1436913"/>
            <a:ext cx="10401300" cy="5161147"/>
          </a:xfrm>
          <a:prstGeom prst="rect">
            <a:avLst/>
          </a:prstGeom>
        </p:spPr>
      </p:pic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3838" y="602476"/>
            <a:ext cx="10364451" cy="557140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وقایع ثبت شده – مرگ های ثبت شده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1" y="1420585"/>
            <a:ext cx="10564586" cy="4996543"/>
          </a:xfrm>
        </p:spPr>
      </p:pic>
    </p:spTree>
    <p:extLst>
      <p:ext uri="{BB962C8B-B14F-4D97-AF65-F5344CB8AC3E}">
        <p14:creationId xmlns:p14="http://schemas.microsoft.com/office/powerpoint/2010/main" val="2910449588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465221"/>
            <a:ext cx="10364451" cy="6116269"/>
          </a:xfrm>
        </p:spPr>
      </p:pic>
    </p:spTree>
    <p:extLst>
      <p:ext uri="{BB962C8B-B14F-4D97-AF65-F5344CB8AC3E}">
        <p14:creationId xmlns:p14="http://schemas.microsoft.com/office/powerpoint/2010/main" val="3204263226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508154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وقایع ثبت شده – داروهای ثبت شده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86" y="1278155"/>
            <a:ext cx="10580914" cy="5106316"/>
          </a:xfrm>
        </p:spPr>
      </p:pic>
    </p:spTree>
    <p:extLst>
      <p:ext uri="{BB962C8B-B14F-4D97-AF65-F5344CB8AC3E}">
        <p14:creationId xmlns:p14="http://schemas.microsoft.com/office/powerpoint/2010/main" val="2979846807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529389"/>
            <a:ext cx="10364451" cy="6052101"/>
          </a:xfrm>
        </p:spPr>
      </p:pic>
    </p:spTree>
    <p:extLst>
      <p:ext uri="{BB962C8B-B14F-4D97-AF65-F5344CB8AC3E}">
        <p14:creationId xmlns:p14="http://schemas.microsoft.com/office/powerpoint/2010/main" val="1111171049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3941" y="998344"/>
            <a:ext cx="10364451" cy="589797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افرادی که خدماتی دریافت نکرده اند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692" y="1770190"/>
            <a:ext cx="10466615" cy="5087810"/>
          </a:xfrm>
        </p:spPr>
      </p:pic>
    </p:spTree>
    <p:extLst>
      <p:ext uri="{BB962C8B-B14F-4D97-AF65-F5344CB8AC3E}">
        <p14:creationId xmlns:p14="http://schemas.microsoft.com/office/powerpoint/2010/main" val="2562413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" y="-1"/>
            <a:ext cx="5802922" cy="6844691"/>
          </a:xfr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fa-IR" sz="3600" dirty="0">
                <a:cs typeface="B Titr" panose="00000700000000000000" pitchFamily="2" charset="-78"/>
              </a:rPr>
              <a:t>برنامه</a:t>
            </a:r>
            <a:br>
              <a:rPr lang="en-US" sz="3600" dirty="0">
                <a:cs typeface="B Titr" panose="00000700000000000000" pitchFamily="2" charset="-78"/>
              </a:rPr>
            </a:br>
            <a:r>
              <a:rPr lang="en-US" sz="3600" dirty="0">
                <a:cs typeface="B Titr" panose="00000700000000000000" pitchFamily="2" charset="-78"/>
              </a:rPr>
              <a:t>‘</a:t>
            </a:r>
            <a:r>
              <a:rPr lang="fa-IR" sz="3600" dirty="0">
                <a:cs typeface="B Titr" panose="00000700000000000000" pitchFamily="2" charset="-78"/>
              </a:rPr>
              <a:t>گروه سلامت </a:t>
            </a:r>
            <a:r>
              <a:rPr lang="fa-IR" sz="3600" dirty="0">
                <a:cs typeface="B Titr" panose="00000700000000000000" pitchFamily="2" charset="-78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نوجوانان</a:t>
            </a:r>
            <a:r>
              <a:rPr lang="fa-IR" sz="3600" dirty="0">
                <a:cs typeface="B Titr" panose="00000700000000000000" pitchFamily="2" charset="-78"/>
              </a:rPr>
              <a:t> ، جوانان ومدارس</a:t>
            </a:r>
            <a:br>
              <a:rPr lang="en-US" sz="3600" dirty="0">
                <a:cs typeface="B Titr" panose="00000700000000000000" pitchFamily="2" charset="-78"/>
              </a:rPr>
            </a:br>
            <a:b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</a:br>
            <a:endParaRPr lang="fa-IR" sz="3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923" y="0"/>
            <a:ext cx="6389077" cy="6844691"/>
          </a:xfrm>
        </p:spPr>
      </p:pic>
    </p:spTree>
    <p:extLst>
      <p:ext uri="{BB962C8B-B14F-4D97-AF65-F5344CB8AC3E}">
        <p14:creationId xmlns:p14="http://schemas.microsoft.com/office/powerpoint/2010/main" val="3999337289"/>
      </p:ext>
    </p:extLst>
  </p:cSld>
  <p:clrMapOvr>
    <a:masterClrMapping/>
  </p:clrMapOvr>
  <p:transition spd="slow">
    <p:circl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8962317"/>
              </p:ext>
            </p:extLst>
          </p:nvPr>
        </p:nvGraphicFramePr>
        <p:xfrm>
          <a:off x="443346" y="261257"/>
          <a:ext cx="11526982" cy="6278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28328663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81" y="368968"/>
            <a:ext cx="10978533" cy="6064489"/>
          </a:xfrm>
        </p:spPr>
      </p:pic>
    </p:spTree>
    <p:extLst>
      <p:ext uri="{BB962C8B-B14F-4D97-AF65-F5344CB8AC3E}">
        <p14:creationId xmlns:p14="http://schemas.microsoft.com/office/powerpoint/2010/main" val="404540314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6" y="465222"/>
            <a:ext cx="10364450" cy="6085100"/>
          </a:xfrm>
        </p:spPr>
      </p:pic>
    </p:spTree>
    <p:extLst>
      <p:ext uri="{BB962C8B-B14F-4D97-AF65-F5344CB8AC3E}">
        <p14:creationId xmlns:p14="http://schemas.microsoft.com/office/powerpoint/2010/main" val="911957626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84" y="497305"/>
            <a:ext cx="10468415" cy="5985138"/>
          </a:xfrm>
        </p:spPr>
      </p:pic>
    </p:spTree>
    <p:extLst>
      <p:ext uri="{BB962C8B-B14F-4D97-AF65-F5344CB8AC3E}">
        <p14:creationId xmlns:p14="http://schemas.microsoft.com/office/powerpoint/2010/main" val="1589860129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:\جلسه مرداد 1400\سیب-نوجوان- مراقب\32-گزارش گیری\خدمت نگرفته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4323" y="449179"/>
            <a:ext cx="10482943" cy="60799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2693751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:\جلسه مرداد 1400\سیب-نوجوان- مراقب\32-گزارش گیری\خدمت نگرفته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212" y="352926"/>
            <a:ext cx="10564585" cy="61280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7761434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:\جلسه مرداد 1400\سیب-نوجوان- مراقب\32-گزارش گیری\خدمت نگرفته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0728" y="481264"/>
            <a:ext cx="10450285" cy="61445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02393556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9363" y="718458"/>
            <a:ext cx="10364451" cy="963385"/>
          </a:xfrm>
        </p:spPr>
        <p:txBody>
          <a:bodyPr>
            <a:noAutofit/>
          </a:bodyPr>
          <a:lstStyle/>
          <a:p>
            <a:r>
              <a:rPr lang="fa-IR" sz="28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آمار دانش آموزان فاقد مشکل از نظر دهان و دندان</a:t>
            </a:r>
            <a:endParaRPr lang="fa-IR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31" y="1681843"/>
            <a:ext cx="10458938" cy="5176157"/>
          </a:xfrm>
        </p:spPr>
      </p:pic>
    </p:spTree>
    <p:extLst>
      <p:ext uri="{BB962C8B-B14F-4D97-AF65-F5344CB8AC3E}">
        <p14:creationId xmlns:p14="http://schemas.microsoft.com/office/powerpoint/2010/main" val="925849772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31" y="737938"/>
            <a:ext cx="10828939" cy="5826148"/>
          </a:xfrm>
        </p:spPr>
      </p:pic>
    </p:spTree>
    <p:extLst>
      <p:ext uri="{BB962C8B-B14F-4D97-AF65-F5344CB8AC3E}">
        <p14:creationId xmlns:p14="http://schemas.microsoft.com/office/powerpoint/2010/main" val="1257647106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56" y="577517"/>
            <a:ext cx="10601570" cy="6043878"/>
          </a:xfrm>
        </p:spPr>
      </p:pic>
    </p:spTree>
    <p:extLst>
      <p:ext uri="{BB962C8B-B14F-4D97-AF65-F5344CB8AC3E}">
        <p14:creationId xmlns:p14="http://schemas.microsoft.com/office/powerpoint/2010/main" val="3353407104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491826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پیام ها : ارجاعات دریافتی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15" y="1355271"/>
            <a:ext cx="10646228" cy="5143500"/>
          </a:xfrm>
        </p:spPr>
      </p:pic>
    </p:spTree>
    <p:extLst>
      <p:ext uri="{BB962C8B-B14F-4D97-AF65-F5344CB8AC3E}">
        <p14:creationId xmlns:p14="http://schemas.microsoft.com/office/powerpoint/2010/main" val="1802567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8BA77-9C73-4B03-AAA6-F6A3D7DB3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465" y="300139"/>
            <a:ext cx="8610600" cy="1293028"/>
          </a:xfrm>
          <a:noFill/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D22824"/>
                </a:solidFill>
                <a:cs typeface="B Titr" panose="00000700000000000000" pitchFamily="2" charset="-78"/>
              </a:rPr>
              <a:t>فرم بازید و حضور مراقب سلامت در مدارس</a:t>
            </a:r>
            <a:endParaRPr lang="en-US" sz="2800" dirty="0">
              <a:solidFill>
                <a:srgbClr val="D22824"/>
              </a:solidFill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BA282A0-204A-4C22-BCAA-CE7806351C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685" t="23087" r="17637" b="6650"/>
          <a:stretch/>
        </p:blipFill>
        <p:spPr>
          <a:xfrm>
            <a:off x="685800" y="1491176"/>
            <a:ext cx="11173265" cy="5066685"/>
          </a:xfrm>
        </p:spPr>
      </p:pic>
    </p:spTree>
    <p:extLst>
      <p:ext uri="{BB962C8B-B14F-4D97-AF65-F5344CB8AC3E}">
        <p14:creationId xmlns:p14="http://schemas.microsoft.com/office/powerpoint/2010/main" val="3678004356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10" y="753980"/>
            <a:ext cx="10519616" cy="5705286"/>
          </a:xfrm>
        </p:spPr>
      </p:pic>
    </p:spTree>
    <p:extLst>
      <p:ext uri="{BB962C8B-B14F-4D97-AF65-F5344CB8AC3E}">
        <p14:creationId xmlns:p14="http://schemas.microsoft.com/office/powerpoint/2010/main" val="1209953356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89797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پیام ها : ارجاعات ارسالی</a:t>
            </a:r>
            <a:endParaRPr lang="fa-IR" dirty="0"/>
          </a:p>
        </p:txBody>
      </p:sp>
      <p:pic>
        <p:nvPicPr>
          <p:cNvPr id="7170" name="Picture 2" descr="C:\Users\mmmn\Desktop\18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461" y="1334181"/>
            <a:ext cx="10540553" cy="50956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38951788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866274"/>
            <a:ext cx="10364451" cy="5662255"/>
          </a:xfrm>
        </p:spPr>
      </p:pic>
    </p:spTree>
    <p:extLst>
      <p:ext uri="{BB962C8B-B14F-4D97-AF65-F5344CB8AC3E}">
        <p14:creationId xmlns:p14="http://schemas.microsoft.com/office/powerpoint/2010/main" val="1748358936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84" y="465221"/>
            <a:ext cx="10853630" cy="6098865"/>
          </a:xfrm>
        </p:spPr>
      </p:pic>
    </p:spTree>
    <p:extLst>
      <p:ext uri="{BB962C8B-B14F-4D97-AF65-F5344CB8AC3E}">
        <p14:creationId xmlns:p14="http://schemas.microsoft.com/office/powerpoint/2010/main" val="664617719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606126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پیام ها : بازخوردهای دریافتی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313021"/>
            <a:ext cx="10287000" cy="5185750"/>
          </a:xfrm>
        </p:spPr>
      </p:pic>
    </p:spTree>
    <p:extLst>
      <p:ext uri="{BB962C8B-B14F-4D97-AF65-F5344CB8AC3E}">
        <p14:creationId xmlns:p14="http://schemas.microsoft.com/office/powerpoint/2010/main" val="2758395506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86" y="593558"/>
            <a:ext cx="10364451" cy="5871554"/>
          </a:xfrm>
        </p:spPr>
      </p:pic>
    </p:spTree>
    <p:extLst>
      <p:ext uri="{BB962C8B-B14F-4D97-AF65-F5344CB8AC3E}">
        <p14:creationId xmlns:p14="http://schemas.microsoft.com/office/powerpoint/2010/main" val="3579991723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02" y="513347"/>
            <a:ext cx="10803084" cy="6050739"/>
          </a:xfrm>
        </p:spPr>
      </p:pic>
    </p:spTree>
    <p:extLst>
      <p:ext uri="{BB962C8B-B14F-4D97-AF65-F5344CB8AC3E}">
        <p14:creationId xmlns:p14="http://schemas.microsoft.com/office/powerpoint/2010/main" val="2261491112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410183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پیام ها : بازخوردهای ارسالی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68" y="1273629"/>
            <a:ext cx="10613775" cy="5225142"/>
          </a:xfrm>
        </p:spPr>
      </p:pic>
    </p:spTree>
    <p:extLst>
      <p:ext uri="{BB962C8B-B14F-4D97-AF65-F5344CB8AC3E}">
        <p14:creationId xmlns:p14="http://schemas.microsoft.com/office/powerpoint/2010/main" val="1315383816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86" y="673769"/>
            <a:ext cx="10544654" cy="5873416"/>
          </a:xfrm>
        </p:spPr>
      </p:pic>
    </p:spTree>
    <p:extLst>
      <p:ext uri="{BB962C8B-B14F-4D97-AF65-F5344CB8AC3E}">
        <p14:creationId xmlns:p14="http://schemas.microsoft.com/office/powerpoint/2010/main" val="22619862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540812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مدیریت سامانه : ساخت گزارش افراد تحت پوشش</a:t>
            </a:r>
            <a:endParaRPr lang="fa-IR" dirty="0"/>
          </a:p>
        </p:txBody>
      </p:sp>
      <p:pic>
        <p:nvPicPr>
          <p:cNvPr id="8194" name="Picture 2" descr="C:\Users\mmmn\Desktop\19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786" y="1454150"/>
            <a:ext cx="10629900" cy="5061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6494" y="344658"/>
            <a:ext cx="10515600" cy="1013509"/>
          </a:xfrm>
          <a:noFill/>
        </p:spPr>
        <p:txBody>
          <a:bodyPr>
            <a:normAutofit/>
          </a:bodyPr>
          <a:lstStyle/>
          <a:p>
            <a:pPr algn="ctr" rtl="1"/>
            <a:r>
              <a:rPr lang="fa-IR" sz="2800" dirty="0">
                <a:solidFill>
                  <a:srgbClr val="D22824"/>
                </a:solidFill>
                <a:cs typeface="B Titr" panose="00000700000000000000" pitchFamily="2" charset="-78"/>
              </a:rPr>
              <a:t>فرم گزارش عملکرد مراقب سلامت در مدرسه</a:t>
            </a:r>
            <a:endParaRPr lang="en-US" sz="2800" dirty="0">
              <a:solidFill>
                <a:srgbClr val="D22824"/>
              </a:solidFill>
              <a:cs typeface="B Titr" panose="00000700000000000000" pitchFamily="2" charset="-78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E223B48-D6F3-4BDA-B43E-8F3A70F749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824" t="25885" r="8400" b="7349"/>
          <a:stretch/>
        </p:blipFill>
        <p:spPr>
          <a:xfrm>
            <a:off x="1055077" y="1477108"/>
            <a:ext cx="10269415" cy="5036233"/>
          </a:xfrm>
        </p:spPr>
      </p:pic>
    </p:spTree>
    <p:extLst>
      <p:ext uri="{BB962C8B-B14F-4D97-AF65-F5344CB8AC3E}">
        <p14:creationId xmlns:p14="http://schemas.microsoft.com/office/powerpoint/2010/main" val="3206357192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19" y="561474"/>
            <a:ext cx="10680518" cy="5974551"/>
          </a:xfrm>
        </p:spPr>
      </p:pic>
    </p:spTree>
    <p:extLst>
      <p:ext uri="{BB962C8B-B14F-4D97-AF65-F5344CB8AC3E}">
        <p14:creationId xmlns:p14="http://schemas.microsoft.com/office/powerpoint/2010/main" val="2263947469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63" y="625642"/>
            <a:ext cx="10822457" cy="5823283"/>
          </a:xfrm>
        </p:spPr>
      </p:pic>
    </p:spTree>
    <p:extLst>
      <p:ext uri="{BB962C8B-B14F-4D97-AF65-F5344CB8AC3E}">
        <p14:creationId xmlns:p14="http://schemas.microsoft.com/office/powerpoint/2010/main" val="3300558903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 descr="C:\Users\mmmn\Desktop\19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023" y="529389"/>
            <a:ext cx="10807606" cy="60376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0812901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757" y="730285"/>
            <a:ext cx="10886486" cy="1408668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درصد پوشش مراقبت غیرپزشکی و پزشکی دانش آموزان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76203" y="2940811"/>
            <a:ext cx="10839594" cy="4270237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dirty="0">
                <a:cs typeface="B Titr"/>
              </a:rPr>
              <a:t>قابل استخراج از سامانه سیب به تفکیک :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سطوح شبکه : شهرستان/ مرکز سلامت/ پایگاه سلامت /خانه بهداشت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پایه تحصیلی : پیش دبستانی/ اول/ چهارم / هفتم /دهم بر اساس سن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جنسیت : زن /مرد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ملیت : ایرانی / غیرایرانی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منطقه : روستایی/ شهری ( شهر زیر 20 هزار نفر- شهر بالای 20 هزار نفر- حاشیه شهر) </a:t>
            </a:r>
            <a:endParaRPr lang="fa-IR" dirty="0"/>
          </a:p>
          <a:p>
            <a:pPr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900959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419603"/>
            <a:ext cx="11504612" cy="1408668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تعیین درصد پوشش مراقبت غیرپزشکی و پزشکی </a:t>
            </a:r>
            <a:b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دانش آموزان گروه هدف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96206" y="3135085"/>
            <a:ext cx="10839594" cy="4339771"/>
          </a:xfrm>
        </p:spPr>
        <p:txBody>
          <a:bodyPr>
            <a:normAutofit/>
          </a:bodyPr>
          <a:lstStyle/>
          <a:p>
            <a:pPr algn="r" rtl="1">
              <a:buFontTx/>
              <a:buChar char="-"/>
            </a:pPr>
            <a:r>
              <a:rPr lang="fa-IR" sz="2800" b="1" dirty="0">
                <a:cs typeface="B Titr"/>
              </a:rPr>
              <a:t>مخرج : </a:t>
            </a:r>
          </a:p>
          <a:p>
            <a:pPr marL="0" indent="0" algn="r" rtl="1">
              <a:buNone/>
            </a:pPr>
            <a:r>
              <a:rPr lang="fa-IR" sz="2800" b="1" dirty="0">
                <a:cs typeface="B Titr"/>
              </a:rPr>
              <a:t>تعداد دانش آموزان پایه تحصیلی گروه هدف </a:t>
            </a:r>
          </a:p>
          <a:p>
            <a:pPr marL="0" indent="0" algn="r" rtl="1">
              <a:buNone/>
            </a:pPr>
            <a:endParaRPr lang="fa-IR" sz="2800" b="1" dirty="0">
              <a:cs typeface="B Titr"/>
            </a:endParaRPr>
          </a:p>
          <a:p>
            <a:pPr algn="r" rtl="1">
              <a:buFontTx/>
              <a:buChar char="-"/>
            </a:pPr>
            <a:r>
              <a:rPr lang="fa-IR" sz="2800" b="1" dirty="0">
                <a:cs typeface="B Titr"/>
              </a:rPr>
              <a:t>صورت : </a:t>
            </a:r>
          </a:p>
          <a:p>
            <a:pPr marL="0" indent="0" algn="r" rtl="1">
              <a:buNone/>
            </a:pPr>
            <a:r>
              <a:rPr lang="fa-IR" sz="2800" b="1" dirty="0">
                <a:cs typeface="B Titr"/>
              </a:rPr>
              <a:t>تعداد دانش آموزان پایه تحصیلی گروه هدف که در بازه زمانی خاص مراقبت شده اند.</a:t>
            </a:r>
          </a:p>
        </p:txBody>
      </p:sp>
    </p:spTree>
    <p:extLst>
      <p:ext uri="{BB962C8B-B14F-4D97-AF65-F5344CB8AC3E}">
        <p14:creationId xmlns:p14="http://schemas.microsoft.com/office/powerpoint/2010/main" val="1896664223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3" y="857669"/>
            <a:ext cx="10364451" cy="1384454"/>
          </a:xfrm>
        </p:spPr>
        <p:txBody>
          <a:bodyPr/>
          <a:lstStyle/>
          <a:p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مثال : تعیین درصد پوشش مراقبت غیرپزشکی</a:t>
            </a:r>
            <a:b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دانش آموزان پایه هفتم با نقش مراقب سلامت/ بهورز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5257" y="2598058"/>
            <a:ext cx="11161485" cy="4513942"/>
          </a:xfrm>
        </p:spPr>
        <p:txBody>
          <a:bodyPr>
            <a:normAutofit/>
          </a:bodyPr>
          <a:lstStyle/>
          <a:p>
            <a:pPr algn="r" rtl="1">
              <a:buFontTx/>
              <a:buChar char="-"/>
            </a:pPr>
            <a:r>
              <a:rPr lang="fa-IR" b="1" dirty="0">
                <a:cs typeface="B Titr"/>
              </a:rPr>
              <a:t>تاریخ گزارش گیری :   1400/4/1    </a:t>
            </a:r>
          </a:p>
          <a:p>
            <a:pPr algn="r" rtl="1">
              <a:buFontTx/>
              <a:buChar char="-"/>
            </a:pPr>
            <a:r>
              <a:rPr lang="fa-IR" b="1" dirty="0">
                <a:cs typeface="B Titr"/>
              </a:rPr>
              <a:t>سن دانش آموزان پایه هفتم در تاریخ  گزارشگیری 1400/4/1 : 153   ماه تا   165  ماه </a:t>
            </a:r>
          </a:p>
          <a:p>
            <a:pPr algn="r" rtl="1">
              <a:buFontTx/>
              <a:buChar char="-"/>
            </a:pPr>
            <a:r>
              <a:rPr lang="fa-IR" b="1" dirty="0">
                <a:cs typeface="B Titr"/>
              </a:rPr>
              <a:t>بازه زمانی خدمت : 1399/1/1  تا 1400/3/31 </a:t>
            </a:r>
          </a:p>
          <a:p>
            <a:pPr marL="0" indent="0" algn="r" rtl="1">
              <a:buNone/>
            </a:pPr>
            <a:endParaRPr lang="fa-IR" b="1" dirty="0">
              <a:cs typeface="B Titr"/>
            </a:endParaRPr>
          </a:p>
          <a:p>
            <a:pPr algn="r" rtl="1">
              <a:buFontTx/>
              <a:buChar char="-"/>
            </a:pPr>
            <a:r>
              <a:rPr lang="fa-IR" b="1" dirty="0">
                <a:cs typeface="B Titr"/>
              </a:rPr>
              <a:t>مخرج : </a:t>
            </a:r>
          </a:p>
          <a:p>
            <a:pPr marL="0" indent="0" algn="r" rtl="1">
              <a:buNone/>
            </a:pPr>
            <a:r>
              <a:rPr lang="fa-IR" b="1" dirty="0">
                <a:cs typeface="B Titr"/>
              </a:rPr>
              <a:t>تعداد دانش آموزان پایه تحصیلی هفتم :  زیر منوی فهرست خدمت گیرندگان : انتخاب سن 153  ماه تا   165  ماه  یا تاریخ تولد 86/7/1 تا 87/7/1</a:t>
            </a:r>
          </a:p>
          <a:p>
            <a:pPr algn="r" rtl="1">
              <a:buFontTx/>
              <a:buChar char="-"/>
            </a:pPr>
            <a:r>
              <a:rPr lang="fa-IR" b="1" dirty="0">
                <a:cs typeface="B Titr"/>
              </a:rPr>
              <a:t>صورت : </a:t>
            </a:r>
          </a:p>
          <a:p>
            <a:pPr marL="0" indent="0" algn="r" rtl="1">
              <a:buNone/>
            </a:pPr>
            <a:r>
              <a:rPr lang="fa-IR" b="1" dirty="0">
                <a:cs typeface="B Titr"/>
              </a:rPr>
              <a:t>تعداد دانش آموزان پایه تحصیلی هفتم  که در بازه زمانی 1399/1/1  تا 1400/3/31  مراقبت غیرپزشکی دریافت نموده اند.</a:t>
            </a:r>
          </a:p>
          <a:p>
            <a:pPr marL="0" indent="0" algn="r" rtl="1">
              <a:buNone/>
            </a:pPr>
            <a:endParaRPr lang="fa-IR" dirty="0"/>
          </a:p>
          <a:p>
            <a:pPr algn="r" rtl="1"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3835349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8347" y="671007"/>
            <a:ext cx="10364451" cy="986971"/>
          </a:xfrm>
        </p:spPr>
        <p:txBody>
          <a:bodyPr>
            <a:normAutofit/>
          </a:bodyPr>
          <a:lstStyle/>
          <a:p>
            <a:r>
              <a:rPr lang="fa-IR" b="1" dirty="0">
                <a:solidFill>
                  <a:schemeClr val="accent1"/>
                </a:solidFill>
                <a:cs typeface="B Titr"/>
              </a:rPr>
              <a:t>مخرج : تعداد دانش آموزان پایه تحصیلی هفتم</a:t>
            </a:r>
            <a:endParaRPr lang="fa-IR" dirty="0">
              <a:solidFill>
                <a:schemeClr val="accent1"/>
              </a:solidFill>
            </a:endParaRPr>
          </a:p>
        </p:txBody>
      </p:sp>
      <p:pic>
        <p:nvPicPr>
          <p:cNvPr id="3074" name="Picture 2" descr="H:\جلسه مرداد 1400\سیب-نوجوان- مراقب\32-گزارش گیری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707" y="1795388"/>
            <a:ext cx="10564586" cy="48985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3844648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014" y="995233"/>
            <a:ext cx="11239835" cy="1030515"/>
          </a:xfrm>
        </p:spPr>
        <p:txBody>
          <a:bodyPr>
            <a:noAutofit/>
          </a:bodyPr>
          <a:lstStyle/>
          <a:p>
            <a:r>
              <a:rPr lang="fa-IR" sz="2800" b="1" dirty="0">
                <a:solidFill>
                  <a:schemeClr val="accent1"/>
                </a:solidFill>
                <a:cs typeface="B Titr"/>
              </a:rPr>
              <a:t>صورت : تعداد دانش آموزان پایه تحصیلی هفتم  که در بازه زمانی 1399/1/1  تا 1400/3/31  مراقبت بینایی دریافت نموده اند.</a:t>
            </a:r>
            <a:endParaRPr lang="fa-IR" sz="2800" dirty="0">
              <a:solidFill>
                <a:schemeClr val="accent1"/>
              </a:solidFill>
            </a:endParaRPr>
          </a:p>
        </p:txBody>
      </p:sp>
      <p:pic>
        <p:nvPicPr>
          <p:cNvPr id="1026" name="Picture 2" descr="H:\جلسه مرداد 1400\سیب-نوجوان- مراقب\32-گزارش گیری\2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" y="2025748"/>
            <a:ext cx="10678886" cy="4505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16329326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جلسه مرداد 1400\سیب-نوجوان- مراقب\32-گزارش گیری\2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911" y="2307102"/>
            <a:ext cx="10727117" cy="4305968"/>
          </a:xfrm>
          <a:prstGeom prst="rect">
            <a:avLst/>
          </a:prstGeom>
          <a:noFill/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06444" y="1233045"/>
            <a:ext cx="10124049" cy="1074057"/>
          </a:xfrm>
        </p:spPr>
        <p:txBody>
          <a:bodyPr>
            <a:noAutofit/>
          </a:bodyPr>
          <a:lstStyle/>
          <a:p>
            <a:r>
              <a:rPr lang="fa-IR" sz="3200" b="1" dirty="0">
                <a:solidFill>
                  <a:schemeClr val="accent1"/>
                </a:solidFill>
                <a:cs typeface="B Titr"/>
              </a:rPr>
              <a:t>صورت : تعداد دانش آموزان پایه تحصیلی هفتم  که در بازه زمانی 1399/1/1  تا 1400/3/31  مراقبت سل دریافت نموده اند.</a:t>
            </a:r>
            <a:endParaRPr lang="fa-IR" sz="3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605105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2219" y="1114124"/>
            <a:ext cx="10146112" cy="1596177"/>
          </a:xfrm>
        </p:spPr>
        <p:txBody>
          <a:bodyPr/>
          <a:lstStyle/>
          <a:p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درصد پوشش مراقبت غیرپزشکی دانش آموزان پایه هفتم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03460" y="2662978"/>
            <a:ext cx="11016343" cy="3852277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sz="2400" b="1" dirty="0">
                <a:cs typeface="B Titr"/>
              </a:rPr>
              <a:t> مخرج : </a:t>
            </a:r>
          </a:p>
          <a:p>
            <a:pPr marL="0" indent="0" algn="r" rtl="1">
              <a:buNone/>
            </a:pPr>
            <a:r>
              <a:rPr lang="fa-IR" sz="2400" b="1" dirty="0">
                <a:cs typeface="B Titr"/>
              </a:rPr>
              <a:t>تعداد دانش آموزان پایه تحصیلی هفتم :  زیر منوی فهرست خدمت گیرندگان 153  ماه تا   165  ماه :    </a:t>
            </a:r>
            <a:r>
              <a:rPr lang="fa-IR" sz="2400" b="1" dirty="0">
                <a:solidFill>
                  <a:schemeClr val="accent1"/>
                </a:solidFill>
                <a:cs typeface="B Titr"/>
              </a:rPr>
              <a:t>204 نفر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2400" b="1" dirty="0">
                <a:cs typeface="B Titr"/>
              </a:rPr>
              <a:t>  صورت : </a:t>
            </a:r>
          </a:p>
          <a:p>
            <a:pPr marL="0" indent="0" algn="r" rtl="1">
              <a:buNone/>
            </a:pPr>
            <a:r>
              <a:rPr lang="fa-IR" sz="2400" b="1" dirty="0">
                <a:cs typeface="B Titr"/>
              </a:rPr>
              <a:t>تعداد دانش آموزان پایه تحصیلی هفتم  که در بازه زمانی 1399/1/1  تا 1400/3/31  مراقبت غیرپزشکی دریافت نموده اند. :  </a:t>
            </a:r>
            <a:r>
              <a:rPr lang="fa-IR" sz="2400" b="1" dirty="0">
                <a:solidFill>
                  <a:schemeClr val="accent1"/>
                </a:solidFill>
                <a:cs typeface="B Titr"/>
              </a:rPr>
              <a:t>159 نفر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chemeClr val="accent1"/>
                </a:solidFill>
                <a:cs typeface="B Titr"/>
              </a:rPr>
              <a:t>درصد </a:t>
            </a:r>
            <a:r>
              <a:rPr lang="fa-IR" sz="2400" dirty="0">
                <a:solidFill>
                  <a:schemeClr val="accent1"/>
                </a:solidFill>
                <a:cs typeface="B Titr" panose="00000700000000000000" pitchFamily="2" charset="-78"/>
              </a:rPr>
              <a:t>پوشش مراقبت غیرپزشکی دانش آموزان پایه هفتم  : 77/94  %</a:t>
            </a:r>
            <a:endParaRPr lang="fa-IR" sz="2400" b="1" dirty="0">
              <a:cs typeface="B Titr"/>
            </a:endParaRPr>
          </a:p>
          <a:p>
            <a:pPr marL="0" indent="0" algn="r" rtl="1">
              <a:buNone/>
            </a:pP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41938637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3902" y="0"/>
            <a:ext cx="8610600" cy="1293028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D22824"/>
                </a:solidFill>
                <a:cs typeface="B Titr" panose="00000700000000000000" pitchFamily="2" charset="-78"/>
              </a:rPr>
              <a:t>فرم گزارش عملکرد مراقب سلامت در مدرسه</a:t>
            </a:r>
            <a:endParaRPr lang="en-US" sz="280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36FEC58-F7DD-44D3-A01F-5B179199DF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447" t="23437" r="8204" b="11544"/>
          <a:stretch/>
        </p:blipFill>
        <p:spPr>
          <a:xfrm>
            <a:off x="1561514" y="1244991"/>
            <a:ext cx="10298723" cy="5613009"/>
          </a:xfrm>
        </p:spPr>
      </p:pic>
    </p:spTree>
    <p:extLst>
      <p:ext uri="{BB962C8B-B14F-4D97-AF65-F5344CB8AC3E}">
        <p14:creationId xmlns:p14="http://schemas.microsoft.com/office/powerpoint/2010/main" val="2407782847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471" y="1036974"/>
            <a:ext cx="10146112" cy="1297369"/>
          </a:xfrm>
        </p:spPr>
        <p:txBody>
          <a:bodyPr/>
          <a:lstStyle/>
          <a:p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مثال : تعیین درصد پوشش واکسیناسیون دانش آموزان پایه دهم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4087" y="2334343"/>
            <a:ext cx="10363826" cy="4746172"/>
          </a:xfrm>
        </p:spPr>
        <p:txBody>
          <a:bodyPr>
            <a:normAutofit lnSpcReduction="10000"/>
          </a:bodyPr>
          <a:lstStyle/>
          <a:p>
            <a:pPr algn="r" rtl="1">
              <a:buFontTx/>
              <a:buChar char="-"/>
            </a:pPr>
            <a:r>
              <a:rPr lang="fa-IR" sz="2800" b="1" dirty="0">
                <a:cs typeface="B Titr"/>
              </a:rPr>
              <a:t>تاریخ گزارش گیری :   1400/4/1    </a:t>
            </a:r>
          </a:p>
          <a:p>
            <a:pPr algn="r" rtl="1">
              <a:buFontTx/>
              <a:buChar char="-"/>
            </a:pPr>
            <a:r>
              <a:rPr lang="fa-IR" sz="2800" b="1" dirty="0">
                <a:cs typeface="B Titr"/>
              </a:rPr>
              <a:t>سن دانش آموزان پایه دهم در تاریخ  گزارشگیری 1400/4/1 : 189   ماه تا   201 ماه </a:t>
            </a:r>
          </a:p>
          <a:p>
            <a:pPr marL="0" indent="0" algn="r" rtl="1">
              <a:buNone/>
            </a:pPr>
            <a:r>
              <a:rPr lang="fa-IR" sz="2800" b="1" dirty="0">
                <a:cs typeface="B Titr"/>
              </a:rPr>
              <a:t> 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2800" b="1" dirty="0">
                <a:cs typeface="B Titr"/>
              </a:rPr>
              <a:t>مخرج :</a:t>
            </a:r>
          </a:p>
          <a:p>
            <a:pPr marL="0" indent="0" algn="r" rtl="1">
              <a:buNone/>
            </a:pPr>
            <a:r>
              <a:rPr lang="fa-IR" sz="2800" b="1" dirty="0">
                <a:cs typeface="B Titr"/>
              </a:rPr>
              <a:t>تعداد دانش آموزان پایه تحصیلی دهم :  زیر منوی فهرست خدمت گیرندگان : انتخاب سن 189  ماه تا   201 ماه یا تاریخ تولد 83/7/1 تا 84/7/1</a:t>
            </a:r>
          </a:p>
          <a:p>
            <a:pPr marL="0" indent="0" algn="r" rtl="1">
              <a:buNone/>
            </a:pPr>
            <a:endParaRPr lang="fa-IR" sz="2800" b="1" dirty="0">
              <a:cs typeface="B Titr"/>
            </a:endParaRP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2800" b="1" dirty="0">
                <a:cs typeface="B Titr"/>
              </a:rPr>
              <a:t> صورت : </a:t>
            </a:r>
          </a:p>
          <a:p>
            <a:pPr marL="0" indent="0" algn="r" rtl="1">
              <a:buNone/>
            </a:pPr>
            <a:r>
              <a:rPr lang="fa-IR" sz="2800" b="1" dirty="0">
                <a:cs typeface="B Titr"/>
              </a:rPr>
              <a:t>تعداد دانش آموزان پایه تحصیلی دهم که واکسن توام بزرگسال دریافت نموده اند.</a:t>
            </a:r>
            <a:endParaRPr lang="fa-IR" sz="2800" b="1" dirty="0">
              <a:solidFill>
                <a:schemeClr val="accent1"/>
              </a:solidFill>
              <a:cs typeface="B Titr"/>
            </a:endParaRPr>
          </a:p>
          <a:p>
            <a:pPr marL="0" indent="0" algn="r" rtl="1">
              <a:buNone/>
            </a:pP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1850247365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08887" y="798062"/>
            <a:ext cx="10363200" cy="645659"/>
          </a:xfrm>
        </p:spPr>
        <p:txBody>
          <a:bodyPr>
            <a:normAutofit fontScale="90000"/>
          </a:bodyPr>
          <a:lstStyle/>
          <a:p>
            <a:r>
              <a:rPr lang="fa-IR" b="1" dirty="0">
                <a:solidFill>
                  <a:schemeClr val="accent1"/>
                </a:solidFill>
                <a:cs typeface="B Titr"/>
              </a:rPr>
              <a:t>مخرج : تعداد دانش آموزان پایه تحصیلی دهم</a:t>
            </a:r>
            <a:endParaRPr lang="fa-IR" dirty="0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87" y="1589649"/>
            <a:ext cx="10574226" cy="493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25475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998" y="1420837"/>
            <a:ext cx="10904107" cy="717452"/>
          </a:xfrm>
        </p:spPr>
        <p:txBody>
          <a:bodyPr>
            <a:normAutofit fontScale="90000"/>
          </a:bodyPr>
          <a:lstStyle/>
          <a:p>
            <a:r>
              <a:rPr lang="fa-IR" sz="2700" dirty="0">
                <a:solidFill>
                  <a:schemeClr val="accent1"/>
                </a:solidFill>
                <a:cs typeface="B Titr" panose="00000700000000000000" pitchFamily="2" charset="-78"/>
              </a:rPr>
              <a:t>صورت : تعداد دانش آموزان پایه تحصیلی دهم که واکسن توام بزرگسال دریافت نموده اند.</a:t>
            </a:r>
            <a:br>
              <a:rPr lang="fa-IR" sz="4000" dirty="0">
                <a:solidFill>
                  <a:schemeClr val="accent1"/>
                </a:solidFill>
                <a:cs typeface="B Titr" panose="00000700000000000000" pitchFamily="2" charset="-78"/>
              </a:rPr>
            </a:br>
            <a:r>
              <a:rPr lang="fa-IR" sz="2200" dirty="0">
                <a:solidFill>
                  <a:schemeClr val="accent1"/>
                </a:solidFill>
                <a:cs typeface="B Titr" panose="00000700000000000000" pitchFamily="2" charset="-78"/>
              </a:rPr>
              <a:t>1-تعیین و بررسی دانش آموزان پایه تحصیلی دهم که واکسن توام بزرگسال دریافت ننموده اند.</a:t>
            </a:r>
            <a:br>
              <a:rPr lang="fa-IR" sz="2200" dirty="0">
                <a:solidFill>
                  <a:schemeClr val="accent1"/>
                </a:solidFill>
                <a:cs typeface="B Titr" panose="00000700000000000000" pitchFamily="2" charset="-78"/>
              </a:rPr>
            </a:br>
            <a:r>
              <a:rPr lang="fa-IR" sz="2200" dirty="0">
                <a:solidFill>
                  <a:schemeClr val="accent1"/>
                </a:solidFill>
                <a:cs typeface="B Titr" panose="00000700000000000000" pitchFamily="2" charset="-78"/>
              </a:rPr>
              <a:t>2-کسر تعداد دانش آموزان پایه تحصیلی دهم که واکسن توام بزرگسال دریافت ننموده اند از تعداد کل دانش آموزان پایه تحصیلی دهم </a:t>
            </a:r>
          </a:p>
        </p:txBody>
      </p:sp>
      <p:pic>
        <p:nvPicPr>
          <p:cNvPr id="4098" name="Picture 2" descr="H:\جلسه مرداد 1400\سیب-نوجوان- مراقب\32-گزارش گیری\6-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3813" y="2588455"/>
            <a:ext cx="10548257" cy="41280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جلسه مرداد 1400\سیب-نوجوان- مراقب\32-گزارش گیری\6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6430" y="561474"/>
            <a:ext cx="10695214" cy="60515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جلسه مرداد 1400\سیب-نوجوان- مراقب\32-گزارش گیری\6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413" y="352926"/>
            <a:ext cx="10646230" cy="6113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4" y="593558"/>
            <a:ext cx="10364452" cy="5871409"/>
          </a:xfrm>
        </p:spPr>
      </p:pic>
    </p:spTree>
    <p:extLst>
      <p:ext uri="{BB962C8B-B14F-4D97-AF65-F5344CB8AC3E}">
        <p14:creationId xmlns:p14="http://schemas.microsoft.com/office/powerpoint/2010/main" val="449801336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6286" y="1280160"/>
            <a:ext cx="10146112" cy="658762"/>
          </a:xfrm>
        </p:spPr>
        <p:txBody>
          <a:bodyPr/>
          <a:lstStyle/>
          <a:p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درصد پوشش واکسیناسیون دانش آموزان پایه دهم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59694" y="2552856"/>
            <a:ext cx="10689771" cy="3962399"/>
          </a:xfrm>
        </p:spPr>
        <p:txBody>
          <a:bodyPr>
            <a:normAutofit/>
          </a:bodyPr>
          <a:lstStyle/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مخرج : </a:t>
            </a:r>
          </a:p>
          <a:p>
            <a:pPr marL="0" indent="0" algn="r" rtl="1">
              <a:buNone/>
            </a:pPr>
            <a:r>
              <a:rPr lang="fa-IR" sz="2400" b="1" dirty="0">
                <a:cs typeface="B Titr"/>
              </a:rPr>
              <a:t>تعداد دانش آموزان پایه تحصیلی دهم :  زیر منوی فهرست خدمت گیرندگان 189  ماه تا   201 ماه :    </a:t>
            </a:r>
            <a:r>
              <a:rPr lang="fa-IR" sz="2400" b="1" dirty="0">
                <a:solidFill>
                  <a:schemeClr val="accent1"/>
                </a:solidFill>
                <a:cs typeface="B Titr"/>
              </a:rPr>
              <a:t>200 نفر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صورت : </a:t>
            </a:r>
          </a:p>
          <a:p>
            <a:pPr marL="0" indent="0" algn="r" rtl="1">
              <a:buNone/>
            </a:pPr>
            <a:r>
              <a:rPr lang="fa-IR" sz="2400" b="1" dirty="0">
                <a:cs typeface="B Titr"/>
              </a:rPr>
              <a:t>تعداد دانش آموزان پایه تحصیلی دهم که واکسن توام بزرگسال دریافت نموده اند. :              </a:t>
            </a:r>
            <a:r>
              <a:rPr lang="fa-IR" sz="2400" b="1" dirty="0">
                <a:solidFill>
                  <a:schemeClr val="accent1"/>
                </a:solidFill>
                <a:cs typeface="B Titr"/>
              </a:rPr>
              <a:t>نفر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chemeClr val="accent1"/>
                </a:solidFill>
                <a:cs typeface="B Titr"/>
              </a:rPr>
              <a:t>درصد </a:t>
            </a:r>
            <a:r>
              <a:rPr lang="fa-IR" sz="2400" dirty="0">
                <a:solidFill>
                  <a:schemeClr val="accent1"/>
                </a:solidFill>
                <a:cs typeface="B Titr" panose="00000700000000000000" pitchFamily="2" charset="-78"/>
              </a:rPr>
              <a:t>پوشش واکسیناسیون دانش آموزان پایه دهم  :                   %</a:t>
            </a:r>
            <a:endParaRPr lang="fa-IR" sz="2400" b="1" dirty="0">
              <a:cs typeface="B Titr"/>
            </a:endParaRPr>
          </a:p>
          <a:p>
            <a:pPr marL="0" indent="0" algn="r" rtl="1">
              <a:buNone/>
            </a:pP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2557815396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5509" y="1309305"/>
            <a:ext cx="9795885" cy="1408668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تعیین درصد اختلالات شناسایی شده در دانش آموزان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76203" y="2717973"/>
            <a:ext cx="10839594" cy="4339771"/>
          </a:xfrm>
        </p:spPr>
        <p:txBody>
          <a:bodyPr>
            <a:normAutofit/>
          </a:bodyPr>
          <a:lstStyle/>
          <a:p>
            <a:pPr algn="r" rtl="1">
              <a:buFontTx/>
              <a:buChar char="-"/>
            </a:pPr>
            <a:r>
              <a:rPr lang="fa-IR" sz="2800" b="1" dirty="0">
                <a:cs typeface="B Titr"/>
              </a:rPr>
              <a:t>مخرج : </a:t>
            </a:r>
          </a:p>
          <a:p>
            <a:pPr marL="0" indent="0" algn="r" rtl="1">
              <a:buNone/>
            </a:pPr>
            <a:r>
              <a:rPr lang="fa-IR" sz="2800" b="1" dirty="0">
                <a:cs typeface="B Titr"/>
              </a:rPr>
              <a:t>تعداد دانش آموزان پایه تحصیلی گروه هدف که در بازه زمانی خاص مراقبت مورد نظر را دریافت نموده اند.</a:t>
            </a:r>
          </a:p>
          <a:p>
            <a:pPr marL="0" indent="0" algn="r" rtl="1">
              <a:buNone/>
            </a:pPr>
            <a:endParaRPr lang="fa-IR" sz="2800" b="1" dirty="0">
              <a:cs typeface="B Titr"/>
            </a:endParaRPr>
          </a:p>
          <a:p>
            <a:pPr algn="r" rtl="1">
              <a:buFontTx/>
              <a:buChar char="-"/>
            </a:pPr>
            <a:r>
              <a:rPr lang="fa-IR" sz="2800" b="1" dirty="0">
                <a:cs typeface="B Titr"/>
              </a:rPr>
              <a:t>صورت : </a:t>
            </a:r>
          </a:p>
          <a:p>
            <a:pPr marL="0" indent="0" algn="r" rtl="1">
              <a:buNone/>
            </a:pPr>
            <a:r>
              <a:rPr lang="fa-IR" sz="2800" b="1" dirty="0">
                <a:cs typeface="B Titr"/>
              </a:rPr>
              <a:t>تعداد دانش آموزان پایه تحصیلی گروه هدف که در همان بازه زمانی اختلال در آنها شناسایی شده است.</a:t>
            </a:r>
          </a:p>
        </p:txBody>
      </p:sp>
    </p:spTree>
    <p:extLst>
      <p:ext uri="{BB962C8B-B14F-4D97-AF65-F5344CB8AC3E}">
        <p14:creationId xmlns:p14="http://schemas.microsoft.com/office/powerpoint/2010/main" val="2663582836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9089" y="308275"/>
            <a:ext cx="10364451" cy="1384454"/>
          </a:xfrm>
        </p:spPr>
        <p:txBody>
          <a:bodyPr/>
          <a:lstStyle/>
          <a:p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مثال : تعیین درصد اختلال بینایی شناسایی شده در</a:t>
            </a:r>
            <a:b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دانش آموزان پایه دهم با نقش مراقب سلامت/ بهورز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5257" y="2425003"/>
            <a:ext cx="11161485" cy="4593771"/>
          </a:xfrm>
        </p:spPr>
        <p:txBody>
          <a:bodyPr>
            <a:noAutofit/>
          </a:bodyPr>
          <a:lstStyle/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تاریخ گزارش گیری :   1400/4/1    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سن دانش آموزان پایه دهم در تاریخ 1400/4/1 :  189 ماه تا 201 ماه   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بازه زمانی خدمت : 1399/1/1  تا 1400/3/31 </a:t>
            </a:r>
          </a:p>
          <a:p>
            <a:pPr marL="0" indent="0" algn="r" rtl="1">
              <a:buNone/>
            </a:pPr>
            <a:endParaRPr lang="fa-IR" sz="800" b="1" dirty="0">
              <a:cs typeface="B Titr"/>
            </a:endParaRP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مخرج : </a:t>
            </a:r>
          </a:p>
          <a:p>
            <a:pPr algn="r" rtl="1">
              <a:buNone/>
            </a:pPr>
            <a:r>
              <a:rPr lang="fa-IR" sz="2400" b="1" dirty="0">
                <a:cs typeface="B Titr"/>
              </a:rPr>
              <a:t>تعداد دانش آموزان پایه تحصیلی دهم که در بازه زمانی 1399/1/1  تا 1400/3/31 مراقبت بینایی را دریافت نموده اند .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صورت : </a:t>
            </a:r>
          </a:p>
          <a:p>
            <a:pPr marL="0" indent="0" algn="r" rtl="1">
              <a:buNone/>
            </a:pPr>
            <a:r>
              <a:rPr lang="fa-IR" sz="2400" b="1" dirty="0">
                <a:cs typeface="B Titr"/>
              </a:rPr>
              <a:t>تعداد دانش آموزان پایه تحصیلی دهم که در همان بازه زمانی اختلال بینایی در آنها شناسایی شده است.</a:t>
            </a:r>
            <a:endParaRPr lang="fa-IR" sz="2400" dirty="0"/>
          </a:p>
          <a:p>
            <a:pPr algn="r" rtl="1">
              <a:buFontTx/>
              <a:buChar char="-"/>
            </a:pP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2012120230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817" y="958363"/>
            <a:ext cx="10364451" cy="1175657"/>
          </a:xfrm>
        </p:spPr>
        <p:txBody>
          <a:bodyPr>
            <a:noAutofit/>
          </a:bodyPr>
          <a:lstStyle/>
          <a:p>
            <a:r>
              <a:rPr lang="fa-IR" sz="3200" b="1" dirty="0">
                <a:solidFill>
                  <a:schemeClr val="accent1"/>
                </a:solidFill>
                <a:cs typeface="B Titr"/>
              </a:rPr>
              <a:t>مخرج : تعداد دانش آموزان پایه تحصیلی دهم که در بازه زمانی 1399/1/1  تا 1400/3/31 مراقبت بینایی را دریافت نموده اند .</a:t>
            </a:r>
            <a:endParaRPr lang="fa-IR" sz="3200" dirty="0">
              <a:solidFill>
                <a:schemeClr val="accent1"/>
              </a:solidFill>
            </a:endParaRPr>
          </a:p>
        </p:txBody>
      </p:sp>
      <p:pic>
        <p:nvPicPr>
          <p:cNvPr id="11266" name="Picture 2" descr="H:\جلسه مرداد 1400\سیب-نوجوان- مراقب\32-گزارش گیری\9-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057" y="2166424"/>
            <a:ext cx="10417629" cy="43160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616" y="362521"/>
            <a:ext cx="8610600" cy="1293028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D22824"/>
                </a:solidFill>
                <a:cs typeface="B Titr" panose="00000700000000000000" pitchFamily="2" charset="-78"/>
              </a:rPr>
              <a:t>فرم گزارش عملکرد مراقب سلامت در مدرسه</a:t>
            </a:r>
            <a:endParaRPr lang="en-US" sz="28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C98A3D8-5FD1-4279-8BE7-98FE8279DA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824" t="24485" r="8203" b="8748"/>
          <a:stretch/>
        </p:blipFill>
        <p:spPr>
          <a:xfrm>
            <a:off x="1364566" y="1463040"/>
            <a:ext cx="9791114" cy="5289452"/>
          </a:xfrm>
        </p:spPr>
      </p:pic>
    </p:spTree>
    <p:extLst>
      <p:ext uri="{BB962C8B-B14F-4D97-AF65-F5344CB8AC3E}">
        <p14:creationId xmlns:p14="http://schemas.microsoft.com/office/powerpoint/2010/main" val="2376640885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265" y="1178560"/>
            <a:ext cx="10364451" cy="1016000"/>
          </a:xfrm>
        </p:spPr>
        <p:txBody>
          <a:bodyPr>
            <a:noAutofit/>
          </a:bodyPr>
          <a:lstStyle/>
          <a:p>
            <a:pPr algn="ctr" rtl="1"/>
            <a:r>
              <a:rPr lang="fa-IR" sz="3200" b="1" dirty="0">
                <a:solidFill>
                  <a:schemeClr val="accent1"/>
                </a:solidFill>
                <a:cs typeface="B Titr"/>
              </a:rPr>
              <a:t>صورت : تعداد دانش آموزان پایه تحصیلی دهم که در همان بازه زمانی اختلال بینایی در آنها شناسایی شده است.</a:t>
            </a:r>
            <a:endParaRPr lang="fa-IR" sz="3200" dirty="0">
              <a:solidFill>
                <a:schemeClr val="accent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61" y="2194560"/>
            <a:ext cx="10593278" cy="4352544"/>
          </a:xfrm>
          <a:prstGeom prst="rect">
            <a:avLst/>
          </a:prstGeom>
        </p:spPr>
      </p:pic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151" y="961723"/>
            <a:ext cx="10146112" cy="1596177"/>
          </a:xfrm>
        </p:spPr>
        <p:txBody>
          <a:bodyPr>
            <a:normAutofit/>
          </a:bodyPr>
          <a:lstStyle/>
          <a:p>
            <a:r>
              <a:rPr lang="fa-IR" sz="3600" dirty="0">
                <a:solidFill>
                  <a:schemeClr val="accent1"/>
                </a:solidFill>
                <a:cs typeface="B Titr" panose="00000700000000000000" pitchFamily="2" charset="-78"/>
              </a:rPr>
              <a:t>درصد اختلال بینایی شناسایی شده در دانش آموزان پایه دهم </a:t>
            </a:r>
            <a:endParaRPr lang="fa-I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4131679"/>
          </a:xfrm>
        </p:spPr>
        <p:txBody>
          <a:bodyPr>
            <a:noAutofit/>
          </a:bodyPr>
          <a:lstStyle/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مخرج : 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تعداد دانش آموزان پایه تحصیلی دهم که در بازه زمانی 1399/1/1  تا 1400/3/31 مراقبت بینایی را دریافت نموده اند  :  </a:t>
            </a:r>
            <a:r>
              <a:rPr lang="fa-IR" sz="2400" b="1" dirty="0">
                <a:solidFill>
                  <a:schemeClr val="accent1"/>
                </a:solidFill>
                <a:cs typeface="B Titr"/>
              </a:rPr>
              <a:t>182 نفر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صورت : </a:t>
            </a:r>
          </a:p>
          <a:p>
            <a:pPr marL="0" indent="0" algn="r" rtl="1">
              <a:buNone/>
            </a:pPr>
            <a:r>
              <a:rPr lang="fa-IR" sz="2400" b="1" dirty="0">
                <a:cs typeface="B Titr"/>
              </a:rPr>
              <a:t>تعداد دانش آموزان پایه تحصیلی دهم که در همان بازه زمانی اختلال بینایی در آنها شناسایی شده است :  </a:t>
            </a:r>
            <a:r>
              <a:rPr lang="fa-IR" sz="2400" b="1" dirty="0">
                <a:solidFill>
                  <a:schemeClr val="accent1"/>
                </a:solidFill>
                <a:cs typeface="B Titr"/>
              </a:rPr>
              <a:t>40 نفر </a:t>
            </a:r>
            <a:endParaRPr lang="fa-IR" sz="2400" dirty="0">
              <a:solidFill>
                <a:schemeClr val="accent1"/>
              </a:solidFill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chemeClr val="accent1"/>
                </a:solidFill>
                <a:cs typeface="B Titr"/>
              </a:rPr>
              <a:t>درصد </a:t>
            </a:r>
            <a:r>
              <a:rPr lang="fa-IR" sz="2400" dirty="0">
                <a:solidFill>
                  <a:schemeClr val="accent1"/>
                </a:solidFill>
                <a:cs typeface="B Titr" panose="00000700000000000000" pitchFamily="2" charset="-78"/>
              </a:rPr>
              <a:t>اختلال بینایی شناسایی شده در دانش آموزان پایه دهم  :   21/97  %</a:t>
            </a:r>
            <a:endParaRPr lang="fa-IR" sz="2400" b="1" dirty="0">
              <a:cs typeface="B Titr"/>
            </a:endParaRPr>
          </a:p>
          <a:p>
            <a:pPr marL="0" indent="0" algn="r" rtl="1">
              <a:buNone/>
            </a:pP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3360906369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1139023"/>
            <a:ext cx="10364451" cy="965353"/>
          </a:xfrm>
        </p:spPr>
        <p:txBody>
          <a:bodyPr>
            <a:noAutofit/>
          </a:bodyPr>
          <a:lstStyle/>
          <a:p>
            <a:r>
              <a:rPr lang="fa-IR" sz="3200" dirty="0">
                <a:solidFill>
                  <a:schemeClr val="accent1"/>
                </a:solidFill>
                <a:cs typeface="B Titr" panose="00000700000000000000" pitchFamily="2" charset="-78"/>
              </a:rPr>
              <a:t>مثال : تعیین درصد دانش آموزان پایه دهم دارای اضافه وزن با نقش مراقب سلامت/ بهورز </a:t>
            </a:r>
            <a:endParaRPr lang="fa-I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42471" y="2208627"/>
            <a:ext cx="11161485" cy="4453429"/>
          </a:xfrm>
        </p:spPr>
        <p:txBody>
          <a:bodyPr>
            <a:noAutofit/>
          </a:bodyPr>
          <a:lstStyle/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تاریخ گزارش گیری :   1400/4/1    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سن دانش آموزان پایه دهم در تاریخ 1400/4/1 :  189 ماه تا 201 ماه   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بازه زمانی خدمت : 1399/1/1  تا 1400/3/31 </a:t>
            </a:r>
          </a:p>
          <a:p>
            <a:pPr marL="0" indent="0" algn="r" rtl="1">
              <a:buNone/>
            </a:pPr>
            <a:endParaRPr lang="fa-IR" sz="2400" b="1" dirty="0">
              <a:cs typeface="B Titr"/>
            </a:endParaRP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مخرج : 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تعداد دانش آموزان پایه تحصیلی دهم که در بازه زمانی 1399/1/1  تا 1400/3/31  مراقبت غربالگری تغذیه و پایش رشد را دریافت نموده اند .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صورت : </a:t>
            </a:r>
          </a:p>
          <a:p>
            <a:pPr marL="0" indent="0" algn="r" rtl="1">
              <a:buNone/>
            </a:pPr>
            <a:r>
              <a:rPr lang="fa-IR" sz="2400" b="1" dirty="0">
                <a:cs typeface="B Titr"/>
              </a:rPr>
              <a:t>تعداد دانش آموزان پایه تحصیلی دهم که در همان بازه زمانی اضافه وزن در آنها شناسایی شده است.</a:t>
            </a:r>
            <a:endParaRPr lang="fa-IR" sz="2400" dirty="0"/>
          </a:p>
          <a:p>
            <a:pPr algn="r" rtl="1">
              <a:buFontTx/>
              <a:buChar char="-"/>
            </a:pP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3205903401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:\جلسه مرداد 1400\سیب-نوجوان- مراقب\32-گزارش گیری\10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6429" y="1955409"/>
            <a:ext cx="10515600" cy="4461720"/>
          </a:xfrm>
          <a:prstGeom prst="rect">
            <a:avLst/>
          </a:prstGeom>
          <a:noFill/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2025" y="1075397"/>
            <a:ext cx="10363200" cy="989013"/>
          </a:xfrm>
        </p:spPr>
        <p:txBody>
          <a:bodyPr>
            <a:normAutofit/>
          </a:bodyPr>
          <a:lstStyle/>
          <a:p>
            <a:r>
              <a:rPr lang="fa-IR" sz="2400" b="1" dirty="0">
                <a:solidFill>
                  <a:schemeClr val="accent1"/>
                </a:solidFill>
                <a:cs typeface="B Titr"/>
              </a:rPr>
              <a:t>مخرج : تعداد دانش آموزان پایه تحصیلی دهم که در بازه زمانی 1399/1/1  تا 1400/3/31 مراقبت غربالگری تغذیه و پایش رشد را دریافت نموده اند </a:t>
            </a:r>
            <a:r>
              <a:rPr lang="fa-IR" sz="2800" b="1" dirty="0">
                <a:solidFill>
                  <a:schemeClr val="accent1"/>
                </a:solidFill>
                <a:cs typeface="B Titr"/>
              </a:rPr>
              <a:t>.</a:t>
            </a:r>
            <a:endParaRPr lang="fa-IR" sz="2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0987" y="1080532"/>
            <a:ext cx="10364451" cy="1001486"/>
          </a:xfrm>
        </p:spPr>
        <p:txBody>
          <a:bodyPr>
            <a:noAutofit/>
          </a:bodyPr>
          <a:lstStyle/>
          <a:p>
            <a:r>
              <a:rPr lang="fa-IR" sz="3200" b="1" dirty="0">
                <a:solidFill>
                  <a:schemeClr val="accent1"/>
                </a:solidFill>
                <a:cs typeface="B Titr"/>
              </a:rPr>
              <a:t>صورت : تعداد دانش آموزان پایه تحصیلی دهم که در همان بازه زمانی اضافه وزن در آنها شناسایی شده است.</a:t>
            </a:r>
            <a:endParaRPr lang="fa-IR" sz="3200" dirty="0">
              <a:solidFill>
                <a:schemeClr val="accent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63" y="2082018"/>
            <a:ext cx="10897475" cy="4228782"/>
          </a:xfrm>
          <a:prstGeom prst="rect">
            <a:avLst/>
          </a:prstGeom>
        </p:spPr>
      </p:pic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:\جلسه مرداد 1400\سیب-نوجوان- مراقب\32-گزارش گیری\10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9085" y="641684"/>
            <a:ext cx="10548257" cy="58081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790" y="1279699"/>
            <a:ext cx="10364451" cy="1384454"/>
          </a:xfrm>
        </p:spPr>
        <p:txBody>
          <a:bodyPr/>
          <a:lstStyle/>
          <a:p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تعیین درصد دانش آموزان پایه دهم دارای اضافه وزن با نقش مراقب سلامت/ بهورز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5257" y="2480129"/>
            <a:ext cx="11161485" cy="437787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fa-IR" sz="2400" b="1" dirty="0">
              <a:cs typeface="B Titr"/>
            </a:endParaRP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مخرج : 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تعداد دانش آموزان پایه تحصیلی دهم که در بازه زمانی 1399/1/1  تا 1400/3/31  مراقبت غربالگری تغذیه و پایش رشد را دریافت نموده اند  :  </a:t>
            </a:r>
            <a:r>
              <a:rPr lang="fa-IR" sz="2400" b="1" dirty="0">
                <a:solidFill>
                  <a:schemeClr val="accent1"/>
                </a:solidFill>
                <a:cs typeface="B Titr"/>
              </a:rPr>
              <a:t>185 نفر 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صورت : </a:t>
            </a:r>
          </a:p>
          <a:p>
            <a:pPr marL="0" indent="0" algn="r" rtl="1">
              <a:buNone/>
            </a:pPr>
            <a:r>
              <a:rPr lang="fa-IR" sz="2400" b="1" dirty="0">
                <a:cs typeface="B Titr"/>
              </a:rPr>
              <a:t>تعداد دانش آموزان پایه تحصیلی دهم که در همان بازه زمانی اضافه وزن در آنها شناسایی شده است  :  </a:t>
            </a:r>
            <a:r>
              <a:rPr lang="fa-IR" sz="2400" b="1" dirty="0">
                <a:solidFill>
                  <a:schemeClr val="accent1"/>
                </a:solidFill>
                <a:cs typeface="B Titr"/>
              </a:rPr>
              <a:t>34 نفر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chemeClr val="accent1"/>
                </a:solidFill>
                <a:cs typeface="B Titr"/>
              </a:rPr>
              <a:t>درصد </a:t>
            </a:r>
            <a:r>
              <a:rPr lang="fa-IR" sz="2400" dirty="0">
                <a:solidFill>
                  <a:schemeClr val="accent1"/>
                </a:solidFill>
                <a:cs typeface="B Titr" panose="00000700000000000000" pitchFamily="2" charset="-78"/>
              </a:rPr>
              <a:t>اضافه وزن شناسایی شده در دانش آموزان پایه دهم  :   18/37  %</a:t>
            </a:r>
            <a:endParaRPr lang="fa-IR" sz="2400" b="1" dirty="0">
              <a:cs typeface="B Titr"/>
            </a:endParaRPr>
          </a:p>
          <a:p>
            <a:pPr marL="0" indent="0" algn="r" rtl="1">
              <a:buNone/>
            </a:pPr>
            <a:endParaRPr lang="fa-IR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628966"/>
      </p:ext>
    </p:extLst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85437" y="2518611"/>
            <a:ext cx="10363826" cy="23902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5400" dirty="0">
                <a:solidFill>
                  <a:schemeClr val="accent1"/>
                </a:solidFill>
                <a:cs typeface="B Titr" panose="00000700000000000000" pitchFamily="2" charset="-78"/>
              </a:rPr>
              <a:t>شاخصها</a:t>
            </a:r>
            <a:r>
              <a:rPr lang="fa-IR" sz="54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ی سلامت گروه سنی نوجوان در سامانه داشبورد</a:t>
            </a:r>
            <a:endParaRPr lang="en-US" sz="54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7465521"/>
      </p:ext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9852" y="986758"/>
            <a:ext cx="8911687" cy="742872"/>
          </a:xfrm>
        </p:spPr>
        <p:txBody>
          <a:bodyPr>
            <a:normAutofit fontScale="90000"/>
          </a:bodyPr>
          <a:lstStyle/>
          <a:p>
            <a:pPr algn="ctr"/>
            <a:b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22031" y="986758"/>
            <a:ext cx="10832123" cy="5414042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600" b="1" dirty="0">
                <a:solidFill>
                  <a:schemeClr val="accent2"/>
                </a:solidFill>
                <a:cs typeface="B Titr"/>
              </a:rPr>
              <a:t>شاخص های پوشش مراقبت دوره ای سلامت گروه سنی نوجوان  :</a:t>
            </a:r>
          </a:p>
          <a:p>
            <a:pPr algn="r" rtl="1">
              <a:lnSpc>
                <a:spcPct val="150000"/>
              </a:lnSpc>
              <a:buFontTx/>
              <a:buChar char="-"/>
            </a:pPr>
            <a:endParaRPr lang="fa-IR" sz="2200" b="1" dirty="0">
              <a:cs typeface="B Titr"/>
            </a:endParaRPr>
          </a:p>
          <a:p>
            <a:pPr algn="r" rtl="1">
              <a:lnSpc>
                <a:spcPct val="150000"/>
              </a:lnSpc>
              <a:buFontTx/>
              <a:buChar char="-"/>
            </a:pPr>
            <a:r>
              <a:rPr lang="fa-IR" sz="2200" b="1" dirty="0">
                <a:cs typeface="B Titr"/>
              </a:rPr>
              <a:t>درصد پوشش مراقبت غیرپزشکی دانش آموزان گروه هدف (استخراج از داشبورد)</a:t>
            </a:r>
          </a:p>
          <a:p>
            <a:pPr algn="r" rtl="1">
              <a:lnSpc>
                <a:spcPct val="150000"/>
              </a:lnSpc>
              <a:buFontTx/>
              <a:buChar char="-"/>
            </a:pPr>
            <a:r>
              <a:rPr lang="fa-IR" sz="2200" b="1" dirty="0">
                <a:cs typeface="B Titr"/>
              </a:rPr>
              <a:t>درصد پوشش مراقبت پزشکی دانش آموزان گروه هدف (استخراج از داشبورد)</a:t>
            </a:r>
          </a:p>
          <a:p>
            <a:pPr algn="r" rtl="1">
              <a:lnSpc>
                <a:spcPct val="150000"/>
              </a:lnSpc>
              <a:buFontTx/>
              <a:buChar char="-"/>
            </a:pPr>
            <a:r>
              <a:rPr lang="fa-IR" sz="2200" b="1" dirty="0">
                <a:cs typeface="B Titr"/>
              </a:rPr>
              <a:t>درصد پوشش واکسیناسیون دانش آموزان پایه اول (استخراج از داشبورد)</a:t>
            </a:r>
          </a:p>
          <a:p>
            <a:pPr algn="r" rtl="1">
              <a:lnSpc>
                <a:spcPct val="150000"/>
              </a:lnSpc>
              <a:buFontTx/>
              <a:buChar char="-"/>
            </a:pPr>
            <a:r>
              <a:rPr lang="fa-IR" sz="2200" b="1" dirty="0">
                <a:cs typeface="B Titr"/>
              </a:rPr>
              <a:t>درصد پوشش واکسیناسیون دانش آموزان پایه دهم (استخراج از داشبورد)</a:t>
            </a:r>
          </a:p>
          <a:p>
            <a:pPr algn="r" rtl="1">
              <a:lnSpc>
                <a:spcPct val="150000"/>
              </a:lnSpc>
              <a:buFontTx/>
              <a:buChar char="-"/>
            </a:pPr>
            <a:r>
              <a:rPr lang="fa-IR" sz="2200" b="1" dirty="0">
                <a:cs typeface="B Titr"/>
              </a:rPr>
              <a:t>تعیین کدملی دانش آموزان گروه هدفی که مراقبتهای غیرپزشکی، پزشکی یا واکسیناسیون آنها کامل نیست.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fa-IR" b="1" dirty="0"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416941934"/>
      </p:ext>
    </p:extLst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8960" y="915859"/>
            <a:ext cx="9754080" cy="1411705"/>
          </a:xfrm>
        </p:spPr>
        <p:txBody>
          <a:bodyPr>
            <a:normAutofit fontScale="90000"/>
          </a:bodyPr>
          <a:lstStyle/>
          <a:p>
            <a:pPr algn="r"/>
            <a:r>
              <a:rPr lang="fa-IR" sz="3600" dirty="0">
                <a:solidFill>
                  <a:schemeClr val="accent1"/>
                </a:solidFill>
                <a:cs typeface="B Titr" panose="00000700000000000000" pitchFamily="2" charset="-78"/>
              </a:rPr>
              <a:t>تعیین درصد مراقبت غیرپزشکی و پزشکی دانش آموزان</a:t>
            </a:r>
            <a:br>
              <a:rPr lang="fa-IR" sz="3600" dirty="0">
                <a:solidFill>
                  <a:schemeClr val="accent1"/>
                </a:solidFill>
                <a:cs typeface="B Titr" panose="00000700000000000000" pitchFamily="2" charset="-78"/>
              </a:rPr>
            </a:br>
            <a:r>
              <a:rPr lang="fa-IR" sz="3600" dirty="0">
                <a:solidFill>
                  <a:schemeClr val="accent1"/>
                </a:solidFill>
                <a:cs typeface="B Titr" panose="00000700000000000000" pitchFamily="2" charset="-78"/>
              </a:rPr>
              <a:t> پایه های هدف</a:t>
            </a:r>
            <a:br>
              <a:rPr lang="en-US" dirty="0"/>
            </a:br>
            <a:r>
              <a:rPr lang="fa-IR" sz="2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/>
              </a:rPr>
              <a:t>- ورود به سامانه داشبورد</a:t>
            </a:r>
            <a:endParaRPr lang="en-US" dirty="0"/>
          </a:p>
        </p:txBody>
      </p:sp>
      <p:pic>
        <p:nvPicPr>
          <p:cNvPr id="4" name="Content Placeholder 3" descr="C:\Users\User\Desktop\New folder (2)\0.png"/>
          <p:cNvPicPr>
            <a:picLocks noGrp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36" y="2327564"/>
            <a:ext cx="10714182" cy="43318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98205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43345" y="0"/>
          <a:ext cx="11748655" cy="6539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7867779"/>
      </p:ext>
    </p:extLst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9491" y="624110"/>
            <a:ext cx="9805121" cy="789054"/>
          </a:xfrm>
        </p:spPr>
        <p:txBody>
          <a:bodyPr>
            <a:normAutofit/>
          </a:bodyPr>
          <a:lstStyle/>
          <a:p>
            <a:pPr algn="r"/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/>
              </a:rPr>
              <a:t>- انتخاب فیلد بهداشت مدارس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B Titr"/>
            </a:endParaRPr>
          </a:p>
        </p:txBody>
      </p:sp>
      <p:pic>
        <p:nvPicPr>
          <p:cNvPr id="4" name="Content Placeholder 3" descr="C:\Users\User\Desktop\0.png"/>
          <p:cNvPicPr>
            <a:picLocks noGrp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09" y="1394691"/>
            <a:ext cx="11121911" cy="52739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5986850"/>
      </p:ext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7498" y="719885"/>
            <a:ext cx="9608311" cy="539672"/>
          </a:xfrm>
        </p:spPr>
        <p:txBody>
          <a:bodyPr>
            <a:normAutofit/>
          </a:bodyPr>
          <a:lstStyle/>
          <a:p>
            <a:pPr algn="r"/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/>
              </a:rPr>
              <a:t>- انتخاب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/>
              </a:rPr>
              <a:t>sheet </a:t>
            </a:r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/>
              </a:rPr>
              <a:t> شاخص خدمات کامل پایه های تحصیلی-غیرپزشک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B Titr"/>
            </a:endParaRPr>
          </a:p>
        </p:txBody>
      </p:sp>
      <p:pic>
        <p:nvPicPr>
          <p:cNvPr id="4" name="Content Placeholder 3" descr="C:\Users\User\Desktop\مراقبت غیرپزشکی نوجوانان\3.png"/>
          <p:cNvPicPr>
            <a:picLocks noGrp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813" y="1537854"/>
            <a:ext cx="10224655" cy="53201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4588478"/>
      </p:ext>
    </p:extLst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0655" y="1018061"/>
            <a:ext cx="9832831" cy="803564"/>
          </a:xfrm>
        </p:spPr>
        <p:txBody>
          <a:bodyPr>
            <a:normAutofit/>
          </a:bodyPr>
          <a:lstStyle/>
          <a:p>
            <a:pPr algn="r"/>
            <a:r>
              <a:rPr lang="fa-IR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/>
              </a:rPr>
              <a:t>- ذخیره اطلاعات : انتخاب ...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/>
              </a:rPr>
              <a:t>(more option)</a:t>
            </a:r>
            <a:r>
              <a:rPr lang="fa-IR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/>
              </a:rPr>
              <a:t> از سمت راست صفحه – کلیک گزینه 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/>
              </a:rPr>
              <a:t>Export data </a:t>
            </a:r>
          </a:p>
        </p:txBody>
      </p:sp>
      <p:pic>
        <p:nvPicPr>
          <p:cNvPr id="4" name="Content Placeholder 3" descr="C:\Users\User\Desktop\مراقبت غیرپزشکی نوجوانان\4.png"/>
          <p:cNvPicPr>
            <a:picLocks noGrp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14" y="1821625"/>
            <a:ext cx="11249890" cy="5036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5590536"/>
      </p:ext>
    </p:extLst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077" y="1152856"/>
            <a:ext cx="9721994" cy="707485"/>
          </a:xfrm>
        </p:spPr>
        <p:txBody>
          <a:bodyPr>
            <a:normAutofit fontScale="90000"/>
          </a:bodyPr>
          <a:lstStyle/>
          <a:p>
            <a:pPr algn="r"/>
            <a:r>
              <a:rPr lang="fa-IR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Titr"/>
              </a:rPr>
              <a:t>- انتخاب 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Titr"/>
              </a:rPr>
              <a:t>sheet </a:t>
            </a:r>
            <a:r>
              <a:rPr lang="fa-IR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Titr"/>
              </a:rPr>
              <a:t> شاخص خدمات کامل پایه های تحصیلی-پزشک</a:t>
            </a:r>
            <a:b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Titr"/>
              </a:rPr>
            </a:br>
            <a:r>
              <a:rPr lang="fa-IR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Titr"/>
              </a:rPr>
              <a:t>ذخیره اطلاعات : انتخاب ...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Titr"/>
              </a:rPr>
              <a:t>(more option)</a:t>
            </a:r>
            <a:r>
              <a:rPr lang="fa-IR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Titr"/>
              </a:rPr>
              <a:t> از سمت راست صفحه – کلیک گزینه 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Titr"/>
              </a:rPr>
              <a:t>Export data </a:t>
            </a:r>
            <a:endParaRPr lang="en-US" sz="2200" dirty="0"/>
          </a:p>
        </p:txBody>
      </p:sp>
      <p:pic>
        <p:nvPicPr>
          <p:cNvPr id="4" name="Picture 3" descr="C:\Users\User\Desktop\1\55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55" y="2138289"/>
            <a:ext cx="10861963" cy="45580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7325259"/>
      </p:ext>
    </p:extLst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2152" y="1882779"/>
            <a:ext cx="9862459" cy="904244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</a:pPr>
            <a:r>
              <a:rPr lang="fa-IR" sz="20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درصد مراقبت </a:t>
            </a:r>
            <a:r>
              <a:rPr lang="fa-IR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(فعال)</a:t>
            </a:r>
            <a:r>
              <a:rPr lang="fa-IR" sz="20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غیرپزشکی سلامت نوجوانان و دانش آموزان گروه هدف استان اصفهان </a:t>
            </a:r>
            <a:b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fa-IR" sz="20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 سال تحصیلی ................ (داشبورد)</a:t>
            </a:r>
            <a:b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fa-I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681" y="925521"/>
            <a:ext cx="11467570" cy="859611"/>
          </a:xfrm>
          <a:prstGeom prst="rect">
            <a:avLst/>
          </a:prstGeom>
        </p:spPr>
      </p:pic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0236867"/>
              </p:ext>
            </p:extLst>
          </p:nvPr>
        </p:nvGraphicFramePr>
        <p:xfrm>
          <a:off x="1642152" y="2547096"/>
          <a:ext cx="9862459" cy="4252670"/>
        </p:xfrm>
        <a:graphic>
          <a:graphicData uri="http://schemas.openxmlformats.org/drawingml/2006/table">
            <a:tbl>
              <a:tblPr rtl="1" firstRow="1" firstCol="1" bandRow="1"/>
              <a:tblGrid>
                <a:gridCol w="1066875">
                  <a:extLst>
                    <a:ext uri="{9D8B030D-6E8A-4147-A177-3AD203B41FA5}">
                      <a16:colId xmlns:a16="http://schemas.microsoft.com/office/drawing/2014/main" val="1554002542"/>
                    </a:ext>
                  </a:extLst>
                </a:gridCol>
                <a:gridCol w="916757">
                  <a:extLst>
                    <a:ext uri="{9D8B030D-6E8A-4147-A177-3AD203B41FA5}">
                      <a16:colId xmlns:a16="http://schemas.microsoft.com/office/drawing/2014/main" val="968217754"/>
                    </a:ext>
                  </a:extLst>
                </a:gridCol>
                <a:gridCol w="916757">
                  <a:extLst>
                    <a:ext uri="{9D8B030D-6E8A-4147-A177-3AD203B41FA5}">
                      <a16:colId xmlns:a16="http://schemas.microsoft.com/office/drawing/2014/main" val="1726215359"/>
                    </a:ext>
                  </a:extLst>
                </a:gridCol>
                <a:gridCol w="766639">
                  <a:extLst>
                    <a:ext uri="{9D8B030D-6E8A-4147-A177-3AD203B41FA5}">
                      <a16:colId xmlns:a16="http://schemas.microsoft.com/office/drawing/2014/main" val="4257649379"/>
                    </a:ext>
                  </a:extLst>
                </a:gridCol>
                <a:gridCol w="774193">
                  <a:extLst>
                    <a:ext uri="{9D8B030D-6E8A-4147-A177-3AD203B41FA5}">
                      <a16:colId xmlns:a16="http://schemas.microsoft.com/office/drawing/2014/main" val="2039859427"/>
                    </a:ext>
                  </a:extLst>
                </a:gridCol>
                <a:gridCol w="935640">
                  <a:extLst>
                    <a:ext uri="{9D8B030D-6E8A-4147-A177-3AD203B41FA5}">
                      <a16:colId xmlns:a16="http://schemas.microsoft.com/office/drawing/2014/main" val="1835350155"/>
                    </a:ext>
                  </a:extLst>
                </a:gridCol>
                <a:gridCol w="935640">
                  <a:extLst>
                    <a:ext uri="{9D8B030D-6E8A-4147-A177-3AD203B41FA5}">
                      <a16:colId xmlns:a16="http://schemas.microsoft.com/office/drawing/2014/main" val="1399664730"/>
                    </a:ext>
                  </a:extLst>
                </a:gridCol>
                <a:gridCol w="902596">
                  <a:extLst>
                    <a:ext uri="{9D8B030D-6E8A-4147-A177-3AD203B41FA5}">
                      <a16:colId xmlns:a16="http://schemas.microsoft.com/office/drawing/2014/main" val="106149866"/>
                    </a:ext>
                  </a:extLst>
                </a:gridCol>
                <a:gridCol w="902596">
                  <a:extLst>
                    <a:ext uri="{9D8B030D-6E8A-4147-A177-3AD203B41FA5}">
                      <a16:colId xmlns:a16="http://schemas.microsoft.com/office/drawing/2014/main" val="3391077698"/>
                    </a:ext>
                  </a:extLst>
                </a:gridCol>
                <a:gridCol w="872383">
                  <a:extLst>
                    <a:ext uri="{9D8B030D-6E8A-4147-A177-3AD203B41FA5}">
                      <a16:colId xmlns:a16="http://schemas.microsoft.com/office/drawing/2014/main" val="3514315328"/>
                    </a:ext>
                  </a:extLst>
                </a:gridCol>
                <a:gridCol w="872383">
                  <a:extLst>
                    <a:ext uri="{9D8B030D-6E8A-4147-A177-3AD203B41FA5}">
                      <a16:colId xmlns:a16="http://schemas.microsoft.com/office/drawing/2014/main" val="2867256812"/>
                    </a:ext>
                  </a:extLst>
                </a:gridCol>
              </a:tblGrid>
              <a:tr h="440402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پایه تحصیلی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تعداد/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کل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معاینه شده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 تفکیک جنس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 تفکیک ملیت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 تفکیک بخش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ارائه خدمت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 تفکیک منطقه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2489992"/>
                  </a:ext>
                </a:extLst>
              </a:tr>
              <a:tr h="286254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دختر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پسر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ایرانی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غیرایرانی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دولتی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خصوصی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شهری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روستایی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5864641"/>
                  </a:ext>
                </a:extLst>
              </a:tr>
              <a:tr h="286254">
                <a:tc rowSpan="2"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پیش دبستانی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4615539"/>
                  </a:ext>
                </a:extLst>
              </a:tr>
              <a:tr h="286254"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588645"/>
                  </a:ext>
                </a:extLst>
              </a:tr>
              <a:tr h="286254">
                <a:tc rowSpan="2"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اول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2349795"/>
                  </a:ext>
                </a:extLst>
              </a:tr>
              <a:tr h="286254"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9061194"/>
                  </a:ext>
                </a:extLst>
              </a:tr>
              <a:tr h="286254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چهارم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9784444"/>
                  </a:ext>
                </a:extLst>
              </a:tr>
              <a:tr h="286254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708152"/>
                  </a:ext>
                </a:extLst>
              </a:tr>
              <a:tr h="286254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هفتم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8230392"/>
                  </a:ext>
                </a:extLst>
              </a:tr>
              <a:tr h="286254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506483"/>
                  </a:ext>
                </a:extLst>
              </a:tr>
              <a:tr h="286254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دهم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6213941"/>
                  </a:ext>
                </a:extLst>
              </a:tr>
              <a:tr h="286254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738571"/>
                  </a:ext>
                </a:extLst>
              </a:tr>
              <a:tr h="286254">
                <a:tc rowSpan="2"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کل پایه های هدف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9398642"/>
                  </a:ext>
                </a:extLst>
              </a:tr>
              <a:tr h="286254"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34191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9406266"/>
      </p:ext>
    </p:extLst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9610" y="1884427"/>
            <a:ext cx="9862459" cy="904244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</a:pPr>
            <a:r>
              <a:rPr lang="fa-IR" sz="20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درصد مراقبت </a:t>
            </a:r>
            <a:r>
              <a:rPr lang="fa-IR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(فعال)</a:t>
            </a:r>
            <a:r>
              <a:rPr lang="fa-IR" sz="20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پزشکی سلامت نوجوانان و دانش آموزان گروه هدف استان اصفهان </a:t>
            </a:r>
            <a:b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fa-IR" sz="20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 سال تحصیلی ................ (داشبورد)</a:t>
            </a:r>
            <a:b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fa-IR" sz="2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93717624"/>
              </p:ext>
            </p:extLst>
          </p:nvPr>
        </p:nvGraphicFramePr>
        <p:xfrm>
          <a:off x="1642152" y="2788671"/>
          <a:ext cx="9862459" cy="3951927"/>
        </p:xfrm>
        <a:graphic>
          <a:graphicData uri="http://schemas.openxmlformats.org/drawingml/2006/table">
            <a:tbl>
              <a:tblPr rtl="1" firstRow="1" firstCol="1" bandRow="1"/>
              <a:tblGrid>
                <a:gridCol w="1066875">
                  <a:extLst>
                    <a:ext uri="{9D8B030D-6E8A-4147-A177-3AD203B41FA5}">
                      <a16:colId xmlns:a16="http://schemas.microsoft.com/office/drawing/2014/main" val="1554002542"/>
                    </a:ext>
                  </a:extLst>
                </a:gridCol>
                <a:gridCol w="916757">
                  <a:extLst>
                    <a:ext uri="{9D8B030D-6E8A-4147-A177-3AD203B41FA5}">
                      <a16:colId xmlns:a16="http://schemas.microsoft.com/office/drawing/2014/main" val="968217754"/>
                    </a:ext>
                  </a:extLst>
                </a:gridCol>
                <a:gridCol w="916757">
                  <a:extLst>
                    <a:ext uri="{9D8B030D-6E8A-4147-A177-3AD203B41FA5}">
                      <a16:colId xmlns:a16="http://schemas.microsoft.com/office/drawing/2014/main" val="1726215359"/>
                    </a:ext>
                  </a:extLst>
                </a:gridCol>
                <a:gridCol w="766639">
                  <a:extLst>
                    <a:ext uri="{9D8B030D-6E8A-4147-A177-3AD203B41FA5}">
                      <a16:colId xmlns:a16="http://schemas.microsoft.com/office/drawing/2014/main" val="4257649379"/>
                    </a:ext>
                  </a:extLst>
                </a:gridCol>
                <a:gridCol w="774193">
                  <a:extLst>
                    <a:ext uri="{9D8B030D-6E8A-4147-A177-3AD203B41FA5}">
                      <a16:colId xmlns:a16="http://schemas.microsoft.com/office/drawing/2014/main" val="2039859427"/>
                    </a:ext>
                  </a:extLst>
                </a:gridCol>
                <a:gridCol w="935640">
                  <a:extLst>
                    <a:ext uri="{9D8B030D-6E8A-4147-A177-3AD203B41FA5}">
                      <a16:colId xmlns:a16="http://schemas.microsoft.com/office/drawing/2014/main" val="1835350155"/>
                    </a:ext>
                  </a:extLst>
                </a:gridCol>
                <a:gridCol w="935640">
                  <a:extLst>
                    <a:ext uri="{9D8B030D-6E8A-4147-A177-3AD203B41FA5}">
                      <a16:colId xmlns:a16="http://schemas.microsoft.com/office/drawing/2014/main" val="1399664730"/>
                    </a:ext>
                  </a:extLst>
                </a:gridCol>
                <a:gridCol w="902596">
                  <a:extLst>
                    <a:ext uri="{9D8B030D-6E8A-4147-A177-3AD203B41FA5}">
                      <a16:colId xmlns:a16="http://schemas.microsoft.com/office/drawing/2014/main" val="106149866"/>
                    </a:ext>
                  </a:extLst>
                </a:gridCol>
                <a:gridCol w="902596">
                  <a:extLst>
                    <a:ext uri="{9D8B030D-6E8A-4147-A177-3AD203B41FA5}">
                      <a16:colId xmlns:a16="http://schemas.microsoft.com/office/drawing/2014/main" val="3391077698"/>
                    </a:ext>
                  </a:extLst>
                </a:gridCol>
                <a:gridCol w="872383">
                  <a:extLst>
                    <a:ext uri="{9D8B030D-6E8A-4147-A177-3AD203B41FA5}">
                      <a16:colId xmlns:a16="http://schemas.microsoft.com/office/drawing/2014/main" val="3514315328"/>
                    </a:ext>
                  </a:extLst>
                </a:gridCol>
                <a:gridCol w="872383">
                  <a:extLst>
                    <a:ext uri="{9D8B030D-6E8A-4147-A177-3AD203B41FA5}">
                      <a16:colId xmlns:a16="http://schemas.microsoft.com/office/drawing/2014/main" val="2867256812"/>
                    </a:ext>
                  </a:extLst>
                </a:gridCol>
              </a:tblGrid>
              <a:tr h="393241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پایه تحصیلی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تعداد/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کل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معاینه شده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 تفکیک جنس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 تفکیک ملیت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 تفکیک بخش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ارائه خدمت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 تفکیک منطقه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2489992"/>
                  </a:ext>
                </a:extLst>
              </a:tr>
              <a:tr h="255600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دختر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پسر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ایرانی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غیرایرانی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دولتی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خصوصی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شهری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روستایی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5864641"/>
                  </a:ext>
                </a:extLst>
              </a:tr>
              <a:tr h="255600">
                <a:tc rowSpan="2"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پیش دبستانی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4615539"/>
                  </a:ext>
                </a:extLst>
              </a:tr>
              <a:tr h="255600"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588645"/>
                  </a:ext>
                </a:extLst>
              </a:tr>
              <a:tr h="255600">
                <a:tc rowSpan="2"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اول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2349795"/>
                  </a:ext>
                </a:extLst>
              </a:tr>
              <a:tr h="255600"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9061194"/>
                  </a:ext>
                </a:extLst>
              </a:tr>
              <a:tr h="255600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چهارم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9784444"/>
                  </a:ext>
                </a:extLst>
              </a:tr>
              <a:tr h="255600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708152"/>
                  </a:ext>
                </a:extLst>
              </a:tr>
              <a:tr h="255600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هفتم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8230392"/>
                  </a:ext>
                </a:extLst>
              </a:tr>
              <a:tr h="255600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506483"/>
                  </a:ext>
                </a:extLst>
              </a:tr>
              <a:tr h="255600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SA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دهم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6213941"/>
                  </a:ext>
                </a:extLst>
              </a:tr>
              <a:tr h="255600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738571"/>
                  </a:ext>
                </a:extLst>
              </a:tr>
              <a:tr h="255600">
                <a:tc rowSpan="2"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کل پایه های هدف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9398642"/>
                  </a:ext>
                </a:extLst>
              </a:tr>
              <a:tr h="255600"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3419188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596" y="1002500"/>
            <a:ext cx="11467570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758344"/>
      </p:ext>
    </p:extLst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288" y="1264546"/>
            <a:ext cx="9795885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درصد پوشش واکسیناسیون دانش آموزان پایه اول و دهم</a:t>
            </a:r>
            <a:br>
              <a:rPr lang="fa-IR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97732" y="2893539"/>
            <a:ext cx="10839594" cy="4100895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dirty="0">
                <a:cs typeface="B Titr"/>
              </a:rPr>
              <a:t>قابل استخراج از سامانه داشبورد به تفکیک :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سطوح شبکه : شهرستان/ مرکز سلامت/ پایگاه سلامت /خانه بهداشت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پایه تحصیلی : اول/ دهم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جنسیت : زن /مرد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ملیت : ایرانی / غیرایرانی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بخش ارائه خدمت : دولتی /خصوصی</a:t>
            </a:r>
          </a:p>
          <a:p>
            <a:pPr algn="r" rtl="1">
              <a:buFontTx/>
              <a:buChar char="-"/>
            </a:pPr>
            <a:r>
              <a:rPr lang="fa-IR" sz="2400" b="1" dirty="0">
                <a:cs typeface="B Titr"/>
              </a:rPr>
              <a:t>منطقه : روستایی/ شهری ( شهر زیر 20 هزار نفر- شهر بالای 20 هزار نفر- حاشیه شهر) </a:t>
            </a:r>
          </a:p>
          <a:p>
            <a:pPr algn="r" rtl="1">
              <a:buFontTx/>
              <a:buChar char="-"/>
            </a:pPr>
            <a:endParaRPr lang="fa-IR" dirty="0"/>
          </a:p>
          <a:p>
            <a:pPr algn="r" rtl="1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77819"/>
      </p:ext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045077599"/>
              </p:ext>
            </p:extLst>
          </p:nvPr>
        </p:nvGraphicFramePr>
        <p:xfrm>
          <a:off x="896816" y="2588454"/>
          <a:ext cx="10234246" cy="354857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409063">
                  <a:extLst>
                    <a:ext uri="{9D8B030D-6E8A-4147-A177-3AD203B41FA5}">
                      <a16:colId xmlns:a16="http://schemas.microsoft.com/office/drawing/2014/main" val="1118854760"/>
                    </a:ext>
                  </a:extLst>
                </a:gridCol>
                <a:gridCol w="2985494">
                  <a:extLst>
                    <a:ext uri="{9D8B030D-6E8A-4147-A177-3AD203B41FA5}">
                      <a16:colId xmlns:a16="http://schemas.microsoft.com/office/drawing/2014/main" val="4023392983"/>
                    </a:ext>
                  </a:extLst>
                </a:gridCol>
                <a:gridCol w="1946563">
                  <a:extLst>
                    <a:ext uri="{9D8B030D-6E8A-4147-A177-3AD203B41FA5}">
                      <a16:colId xmlns:a16="http://schemas.microsoft.com/office/drawing/2014/main" val="3378251794"/>
                    </a:ext>
                  </a:extLst>
                </a:gridCol>
                <a:gridCol w="1946563">
                  <a:extLst>
                    <a:ext uri="{9D8B030D-6E8A-4147-A177-3AD203B41FA5}">
                      <a16:colId xmlns:a16="http://schemas.microsoft.com/office/drawing/2014/main" val="2924044676"/>
                    </a:ext>
                  </a:extLst>
                </a:gridCol>
                <a:gridCol w="1946563">
                  <a:extLst>
                    <a:ext uri="{9D8B030D-6E8A-4147-A177-3AD203B41FA5}">
                      <a16:colId xmlns:a16="http://schemas.microsoft.com/office/drawing/2014/main" val="192748165"/>
                    </a:ext>
                  </a:extLst>
                </a:gridCol>
              </a:tblGrid>
              <a:tr h="590132">
                <a:tc>
                  <a:txBody>
                    <a:bodyPr/>
                    <a:lstStyle/>
                    <a:p>
                      <a:r>
                        <a:rPr lang="fa-IR" sz="20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پایه تحصیلی</a:t>
                      </a:r>
                      <a:endParaRPr lang="en-US" sz="20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>
                          <a:solidFill>
                            <a:schemeClr val="bg1"/>
                          </a:solidFill>
                          <a:effectLst/>
                          <a:cs typeface="B Titr" panose="00000700000000000000" pitchFamily="2" charset="-78"/>
                        </a:rPr>
                        <a:t>تعداد/ درصد 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کل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ایرانی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غیرایرانی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576577"/>
                  </a:ext>
                </a:extLst>
              </a:tr>
              <a:tr h="493074"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پایه اول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تعداد دانش</a:t>
                      </a:r>
                      <a:r>
                        <a:rPr lang="fa-IR" sz="18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 آموز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8116314"/>
                  </a:ext>
                </a:extLst>
              </a:tr>
              <a:tr h="493074"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تعداد دانش آموز واکسینه شده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0168702"/>
                  </a:ext>
                </a:extLst>
              </a:tr>
              <a:tr h="493074"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درصد دانش آموز واکسینه شده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8531632"/>
                  </a:ext>
                </a:extLst>
              </a:tr>
              <a:tr h="493074"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پایه دهم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تعداد دانش</a:t>
                      </a:r>
                      <a:r>
                        <a:rPr lang="fa-IR" sz="18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 آموز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88440"/>
                  </a:ext>
                </a:extLst>
              </a:tr>
              <a:tr h="493074"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تعداد دانش آموز واکسینه شده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810905"/>
                  </a:ext>
                </a:extLst>
              </a:tr>
              <a:tr h="493074"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درصد دانش آموز واکسینه شده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326659"/>
                  </a:ext>
                </a:extLst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624151" y="1367381"/>
            <a:ext cx="8943698" cy="897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24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جدول درصد پوشش </a:t>
            </a:r>
            <a:r>
              <a:rPr kumimoji="0" lang="fa-IR" altLang="fa-IR" sz="2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واکسیناسیون</a:t>
            </a:r>
            <a:r>
              <a:rPr kumimoji="0" lang="fa-IR" altLang="fa-IR" sz="24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نوجوانان و دانش آموزان  پایه های هدف استان اصفهان در سال تحصیلی ............. (داشبورد)</a:t>
            </a:r>
            <a:endParaRPr kumimoji="0" lang="en-US" altLang="fa-IR" sz="2400" b="0" i="0" u="none" strike="noStrike" cap="none" normalizeH="0" baseline="0" dirty="0">
              <a:ln>
                <a:noFill/>
              </a:ln>
              <a:solidFill>
                <a:schemeClr val="accent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98881476"/>
      </p:ext>
    </p:extLst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890" y="1050829"/>
            <a:ext cx="9952903" cy="1029199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تعیین درصد واکسیناسیون دانش آموزان پایه اول/دهم </a:t>
            </a:r>
            <a:br>
              <a:rPr lang="en-US" dirty="0"/>
            </a:br>
            <a:r>
              <a:rPr lang="fa-IR" b="1" dirty="0">
                <a:solidFill>
                  <a:schemeClr val="tx1">
                    <a:lumMod val="75000"/>
                    <a:lumOff val="25000"/>
                  </a:schemeClr>
                </a:solidFill>
                <a:cs typeface="B Titr"/>
              </a:rPr>
              <a:t>- ورود به سامانه داشبورد</a:t>
            </a:r>
            <a:endParaRPr lang="en-US" dirty="0"/>
          </a:p>
        </p:txBody>
      </p:sp>
      <p:pic>
        <p:nvPicPr>
          <p:cNvPr id="4" name="Content Placeholder 3" descr="C:\Users\User\Desktop\New folder (2)\0.png"/>
          <p:cNvPicPr>
            <a:picLocks noGrp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37" y="2194560"/>
            <a:ext cx="10880436" cy="43355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7339113"/>
      </p:ext>
    </p:extLst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1642" y="648977"/>
            <a:ext cx="10045267" cy="622798"/>
          </a:xfrm>
        </p:spPr>
        <p:txBody>
          <a:bodyPr>
            <a:noAutofit/>
          </a:bodyPr>
          <a:lstStyle/>
          <a:p>
            <a:pPr algn="r"/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Titr"/>
              </a:rPr>
              <a:t>- انتخاب فیلد بیماری واگیر</a:t>
            </a:r>
            <a:b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Titr"/>
              </a:rPr>
            </a:b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Titr"/>
            </a:endParaRPr>
          </a:p>
        </p:txBody>
      </p:sp>
      <p:pic>
        <p:nvPicPr>
          <p:cNvPr id="4" name="Picture 3" descr="C:\Users\User\Desktop\0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90" y="1551052"/>
            <a:ext cx="10621819" cy="5080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88481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C94A5-8BA8-4A6A-95B0-1584336AD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4C3EFE5-6DB6-4D46-AA9D-E5F4C6FF97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674" t="23027" r="23886" b="8758"/>
          <a:stretch/>
        </p:blipFill>
        <p:spPr>
          <a:xfrm>
            <a:off x="0" y="0"/>
            <a:ext cx="7793502" cy="6858000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E30D7D4-AFC7-4D76-AECF-D49379FCB958}"/>
              </a:ext>
            </a:extLst>
          </p:cNvPr>
          <p:cNvSpPr/>
          <p:nvPr/>
        </p:nvSpPr>
        <p:spPr>
          <a:xfrm>
            <a:off x="8342142" y="2278966"/>
            <a:ext cx="2981178" cy="295421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D22824"/>
                </a:solidFill>
                <a:cs typeface="B Titr" panose="00000700000000000000" pitchFamily="2" charset="-78"/>
              </a:rPr>
              <a:t>نمونه ای از عناوین آموزشی ویژه جامعه مدارس </a:t>
            </a:r>
          </a:p>
          <a:p>
            <a:pPr algn="ctr"/>
            <a:r>
              <a:rPr lang="fa-IR" dirty="0">
                <a:solidFill>
                  <a:srgbClr val="D22824"/>
                </a:solidFill>
                <a:cs typeface="B Titr" panose="00000700000000000000" pitchFamily="2" charset="-78"/>
              </a:rPr>
              <a:t>(سالیانه ابلاغ می گردد.)</a:t>
            </a:r>
            <a:endParaRPr lang="en-US" dirty="0">
              <a:solidFill>
                <a:srgbClr val="D22824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0811876"/>
      </p:ext>
    </p:extLst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8562" y="907513"/>
            <a:ext cx="9906722" cy="673331"/>
          </a:xfrm>
        </p:spPr>
        <p:txBody>
          <a:bodyPr>
            <a:noAutofit/>
          </a:bodyPr>
          <a:lstStyle/>
          <a:p>
            <a:pPr algn="ctr"/>
            <a:r>
              <a:rPr lang="fa-I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Titr"/>
              </a:rPr>
              <a:t>- انتخاب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Titr"/>
              </a:rPr>
              <a:t>sheet</a:t>
            </a:r>
            <a:r>
              <a:rPr lang="fa-I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Titr"/>
              </a:rPr>
              <a:t> وضعیت دریافت واکسن پایه اول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B Titr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258" y="1716258"/>
            <a:ext cx="10643717" cy="4209758"/>
          </a:xfr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950258" y="6061430"/>
            <a:ext cx="10848830" cy="7573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b="1" dirty="0">
                <a:cs typeface="B Titr"/>
              </a:rPr>
              <a:t>تعیین تعداد و درصد دانش آموزان پایه اول  با واکسن کامل</a:t>
            </a:r>
          </a:p>
          <a:p>
            <a:r>
              <a:rPr lang="fa-IR" b="1" dirty="0">
                <a:cs typeface="B Titr"/>
              </a:rPr>
              <a:t>تعیین کدملی دانش آموزان پایه اول که واکسیناسیون آنها کامل نیست.</a:t>
            </a:r>
            <a:br>
              <a:rPr lang="en-US" b="1" dirty="0">
                <a:cs typeface="B Titr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708686"/>
      </p:ext>
    </p:extLst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278" y="959988"/>
            <a:ext cx="9906722" cy="673331"/>
          </a:xfrm>
        </p:spPr>
        <p:txBody>
          <a:bodyPr>
            <a:noAutofit/>
          </a:bodyPr>
          <a:lstStyle/>
          <a:p>
            <a:pPr algn="ctr"/>
            <a:r>
              <a:rPr lang="fa-I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Titr"/>
              </a:rPr>
              <a:t>- انتخاب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Titr"/>
              </a:rPr>
              <a:t>sheet</a:t>
            </a:r>
            <a:r>
              <a:rPr lang="fa-I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Titr"/>
              </a:rPr>
              <a:t> وضعیت دریافت واکسن پایه دهم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B Titr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258" y="2096086"/>
            <a:ext cx="10001626" cy="3801926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950258" y="6061430"/>
            <a:ext cx="10848830" cy="7573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b="1" dirty="0">
                <a:cs typeface="B Titr"/>
              </a:rPr>
              <a:t>تعیین تعداد و درصد دانش آموزان پایه دهم با واکسن کامل</a:t>
            </a:r>
          </a:p>
          <a:p>
            <a:r>
              <a:rPr lang="fa-IR" b="1" dirty="0">
                <a:cs typeface="B Titr"/>
              </a:rPr>
              <a:t>تعیین کدملی دانش آموزان پایه دهم که واکسیناسیون آنها کامل نیست.</a:t>
            </a:r>
            <a:br>
              <a:rPr lang="en-US" b="1" dirty="0">
                <a:cs typeface="B Titr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143205"/>
      </p:ext>
    </p:extLst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858" y="1068684"/>
            <a:ext cx="10364451" cy="825272"/>
          </a:xfrm>
        </p:spPr>
        <p:txBody>
          <a:bodyPr/>
          <a:lstStyle/>
          <a:p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بررسی و تحلیل شاخصهای سلامت گروه سنی نوجوان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92994" y="2092568"/>
            <a:ext cx="10785232" cy="4765432"/>
          </a:xfrm>
        </p:spPr>
        <p:txBody>
          <a:bodyPr>
            <a:normAutofit fontScale="92500" lnSpcReduction="10000"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b="1" dirty="0">
                <a:solidFill>
                  <a:schemeClr val="accent1"/>
                </a:solidFill>
                <a:cs typeface="B Titr"/>
              </a:rPr>
              <a:t>- بررسی و تحلیل شاخص های مراقبت دوره ای سلامت گروه سنی نوجوانان و دانش آموزان  :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1- محاسبه شاخص های مراقبت غیرپزشکی، پزشکی و واکسیناسیون دانش آموزان پایه های هدف بر اساس سامانه سیب و داشبورد 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2-مقایسه شاخصهای مراقبت دوره ای(غیرپزشکی، پزشکی و واکسیناسیون) دانش آموزان پایه های هدف با اهداف ابلاغی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3-تعیین علل و عوامل موثر بر عدم دستیابی بر اهداف ابلاغی شاخصها (در صورت پایینتر بودن شاخصها نسبت به اهداف)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b="1" dirty="0">
                <a:cs typeface="B Titr"/>
              </a:rPr>
              <a:t>4- بررسی و ارائه راهکارهای اجرایی، برنامه ریزی انجام مداخلات لازم جهت ارتقای شاخص های مراقبت دوره ای دانش آموزان بر اساس علل و عوامل موثر بر عدم دستیابی بر اهداف ( مانند هماهنگی با مدیران مدارس تحت پوشش، برگزاری جلسات توجیهی با والدین با همکاری مدیران مدارس، فراخوان دانش آموزان بر اساس نوبت دهی ، هماهنگی با ستاد شهرستان در راستای هماهنگی برنامه با نواحی و مناطق آموزش و پرورش و ... )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b="1" dirty="0">
                <a:cs typeface="B Titr"/>
              </a:rPr>
              <a:t>5- انجام مداخلات لازم در زمانهای تعیین شده ، ارزیابی تاثیر مداخلات در ارتقای شاخصها </a:t>
            </a:r>
          </a:p>
          <a:p>
            <a:pPr marL="0" indent="0" algn="r" rtl="1">
              <a:lnSpc>
                <a:spcPct val="100000"/>
              </a:lnSpc>
              <a:buNone/>
            </a:pPr>
            <a:endParaRPr lang="fa-IR" b="1" dirty="0">
              <a:cs typeface="B Titr"/>
            </a:endParaRPr>
          </a:p>
          <a:p>
            <a:pPr marL="0" indent="0" algn="r" rtl="1">
              <a:lnSpc>
                <a:spcPct val="100000"/>
              </a:lnSpc>
              <a:buNone/>
            </a:pPr>
            <a:endParaRPr lang="en-US" b="1" dirty="0">
              <a:cs typeface="B Titr"/>
            </a:endParaRPr>
          </a:p>
          <a:p>
            <a:pPr marL="0" indent="0" algn="r" rtl="1">
              <a:lnSpc>
                <a:spcPct val="100000"/>
              </a:lnSpc>
              <a:buNone/>
            </a:pPr>
            <a:endParaRPr lang="fa-IR" b="1" dirty="0">
              <a:cs typeface="B Titr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084111"/>
      </p:ext>
    </p:extLst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1269" y="1239840"/>
            <a:ext cx="10364451" cy="825272"/>
          </a:xfrm>
        </p:spPr>
        <p:txBody>
          <a:bodyPr/>
          <a:lstStyle/>
          <a:p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بررسی و تحلیل شاخصهای سلامت گروه سنی نوجوان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0166" y="2065112"/>
            <a:ext cx="11025554" cy="4792888"/>
          </a:xfrm>
        </p:spPr>
        <p:txBody>
          <a:bodyPr>
            <a:normAutofit lnSpcReduction="10000"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b="1" dirty="0">
                <a:solidFill>
                  <a:schemeClr val="accent1"/>
                </a:solidFill>
                <a:cs typeface="B Titr"/>
              </a:rPr>
              <a:t>- بررسی و تحلیل شاخص های اختلالات شناسایی شده در  گروه سنی دانش آموزان و نوجوانان :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1-تعیین تعداد و درصد اختلالات شناسایی شده در مراقبت های دوره ای سلامت دانش آموزان و نوجوانان 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2-مقایسه درصد اختلالات شناسایی شده با هم در یک بازه زمانی مشخص(بطور مثال فصلی ، 6 ماهه یا سالیانه) 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3-تعیین اهم اختلالات شناسایی شده در یک بازه زمانی مشخص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4- مقایسه درصد اختلالات شناسایی شده در بازه های زمانی مشخص( بطور مثال سالهای متوالی)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5- تعیین اختلالاتی که نسبت به بازه زمانی قبل، تفاوت ( کاهش یا افزایش) قابل ملاحظه ای داشته اند.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6-اطمینان از کیفیت نحوه ارائه و ثبت نتایج مراقبتها مطابق با بسته خدمتی و دستورالعملها درسامانه سیب به ویژه مراقبتهای مربوط به اهم اختلالات شناسایی شده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 7- برنامه ریزی انجام مداخلات لازم جهت بهبود شاخص اختلالات شناسایی شده (از جمله هماهنگی با شتاد شهرستان، هماهنگی با مدیران مدارس تحت پوشش، پیگیری دانش آموزان دارای اختلال/ بیماری و ... )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8- انجام مداخلات لازم در زمانهای تعیین شده ، ارزیابی تاثیر مداخلات در وضعیت اختلالات شناسایی شده 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774228"/>
      </p:ext>
    </p:extLst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150" y="794364"/>
            <a:ext cx="10364451" cy="106960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مراقبت مرگ دانش آموزان ، نوجوانان و جوانان</a:t>
            </a:r>
            <a:endParaRPr lang="en-US" dirty="0">
              <a:solidFill>
                <a:schemeClr val="accent1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92833" y="2278968"/>
            <a:ext cx="11007969" cy="4571999"/>
          </a:xfrm>
        </p:spPr>
        <p:txBody>
          <a:bodyPr>
            <a:normAutofit fontScale="92500"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b="1" dirty="0">
                <a:cs typeface="B Titr"/>
              </a:rPr>
              <a:t>-ثبت اطلاعات فوت دانش آموزان ، نوجوانان و جوانان در سامانه سیب وفرمهای مربوطه مطابق با دستورالعمل های ابلاغی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b="1" dirty="0">
                <a:cs typeface="B Titr"/>
              </a:rPr>
              <a:t>-انجام اقدامات لازم در زمینه مرگ های اتفاق افتاده درگروه سنی نوجوان و جوان مطابق با دستورالعمل های ابلاغی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b="1" dirty="0">
                <a:cs typeface="B Titr"/>
              </a:rPr>
              <a:t>- مشخص بودن اطلاعات مرگ دانش آموزان و نوجوانان 5 تا 18 سال و جوانان تحت پوشش شامل :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b="1" dirty="0">
                <a:cs typeface="B Titr"/>
              </a:rPr>
              <a:t> تعداد کل مرگ ، تعداد مرگ به تفکیک جنسیت و ملیت، تعیین تعداد و درصد مرگ بر اساس علل و مکان فوت و ...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b="1" dirty="0">
                <a:cs typeface="B Titr"/>
              </a:rPr>
              <a:t>-برنامه ریزی و انجام مداخلات لازم در راستای پیشگیری از مرگ دانش آموزان ، نوجوانان و جوانان تحت پوشش به علل قابل پیشگیری ( از جمله حوادث عمدی و غیرعمدی و ...)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b="1" dirty="0">
                <a:cs typeface="B Titr"/>
              </a:rPr>
              <a:t>-هماهنگی و همکاری با ستاد شهرستان در خصوص اجرای برنامه مراقبت مرگ دانش آموزان، نوجوانان و جوانان تحت پوشش مطابق با بخشنامه ها و دستورالعمل های ابلاغی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en-US" b="1" dirty="0"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5841051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384437" y="773724"/>
            <a:ext cx="9996326" cy="3850978"/>
          </a:xfrm>
        </p:spPr>
        <p:txBody>
          <a:bodyPr>
            <a:normAutofit/>
          </a:bodyPr>
          <a:lstStyle/>
          <a:p>
            <a:pPr algn="ctr" rtl="1">
              <a:lnSpc>
                <a:spcPct val="150000"/>
              </a:lnSpc>
            </a:pPr>
            <a:r>
              <a:rPr lang="fa-IR" sz="5400" dirty="0">
                <a:solidFill>
                  <a:schemeClr val="accent1"/>
                </a:solidFill>
                <a:cs typeface="B Titr" panose="00000700000000000000" pitchFamily="2" charset="-78"/>
              </a:rPr>
              <a:t>تهیه ، بررسی و تحلیل</a:t>
            </a:r>
            <a:br>
              <a:rPr lang="fa-IR" sz="5400" dirty="0">
                <a:solidFill>
                  <a:schemeClr val="accent1"/>
                </a:solidFill>
                <a:cs typeface="B Titr" panose="00000700000000000000" pitchFamily="2" charset="-78"/>
              </a:rPr>
            </a:br>
            <a:r>
              <a:rPr lang="fa-IR" sz="5400" dirty="0">
                <a:solidFill>
                  <a:schemeClr val="accent1"/>
                </a:solidFill>
                <a:cs typeface="B Titr" panose="00000700000000000000" pitchFamily="2" charset="-78"/>
              </a:rPr>
              <a:t> شاخصهای سلامت گروه سنی نوجوان</a:t>
            </a:r>
            <a:br>
              <a:rPr lang="fa-IR" sz="5400" dirty="0">
                <a:solidFill>
                  <a:schemeClr val="accent1"/>
                </a:solidFill>
                <a:cs typeface="B Titr" panose="00000700000000000000" pitchFamily="2" charset="-78"/>
              </a:rPr>
            </a:br>
            <a:r>
              <a:rPr lang="fa-IR" sz="5400" dirty="0">
                <a:solidFill>
                  <a:schemeClr val="accent1"/>
                </a:solidFill>
                <a:cs typeface="B Titr" panose="00000700000000000000" pitchFamily="2" charset="-78"/>
              </a:rPr>
              <a:t>بر اساس سامانه یکپارچه بهداشت </a:t>
            </a:r>
            <a:endParaRPr lang="fa-IR" sz="5400" dirty="0"/>
          </a:p>
        </p:txBody>
      </p:sp>
    </p:spTree>
    <p:extLst>
      <p:ext uri="{BB962C8B-B14F-4D97-AF65-F5344CB8AC3E}">
        <p14:creationId xmlns:p14="http://schemas.microsoft.com/office/powerpoint/2010/main" val="826689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4246" y="1265105"/>
            <a:ext cx="10625450" cy="533091"/>
          </a:xfrm>
        </p:spPr>
        <p:txBody>
          <a:bodyPr>
            <a:normAutofit fontScale="90000"/>
          </a:bodyPr>
          <a:lstStyle/>
          <a:p>
            <a:pPr algn="ctr"/>
            <a:r>
              <a:rPr lang="fa-IR" sz="3200" dirty="0">
                <a:solidFill>
                  <a:schemeClr val="accent1"/>
                </a:solidFill>
                <a:cs typeface="B Titr" panose="00000700000000000000" pitchFamily="2" charset="-78"/>
              </a:rPr>
              <a:t>فرآیند تهیه ، بررسی و تحلیل شاخصهای سلامت گروه سنی نوجوان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7481" y="2358189"/>
            <a:ext cx="10783669" cy="3673642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1- ثبت یا ویرایش اطلاعات دموگرافیک نوجوانان و دانش آموزان تحت پوشش در سامانه سیب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2- ارائه خدمات به نوجوانان و دانش آموزان مطابق با بسته خدمتی و سامانه سیب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3- ثبت نتایج ارائه خدمات نوجوانان و دانش آموزان مطابق با بسته خدمتی و سامانه سیب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4- محاسبه شاخص های مراقبت دوره ای سلامت گروه سنی نوجوانان و دانش آموزان  </a:t>
            </a:r>
            <a:endParaRPr lang="en-US" b="1" dirty="0">
              <a:cs typeface="B Titr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5- تعیین شاخص اختلالات شناسایی شده در گروه سنی نوجوانان و دانش آموزان </a:t>
            </a:r>
            <a:endParaRPr lang="en-US" b="1" dirty="0">
              <a:cs typeface="B Titr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6- بررسی و تحلیل شاخص های مراقبت دوره ای سلامت گروه سنی نوجوانان و دانش آموزان  </a:t>
            </a:r>
            <a:endParaRPr lang="en-US" b="1" dirty="0">
              <a:cs typeface="B Titr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cs typeface="B Titr"/>
              </a:rPr>
              <a:t>7- بررسی و تحلیل شاخص های اختلالات شناسایی شده در گروه سنی نوجوانان و دانش آموزان</a:t>
            </a:r>
            <a:endParaRPr lang="en-US" b="1" dirty="0"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2659389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1726" y="887746"/>
            <a:ext cx="8911687" cy="1070933"/>
          </a:xfrm>
        </p:spPr>
        <p:txBody>
          <a:bodyPr>
            <a:normAutofit/>
          </a:bodyPr>
          <a:lstStyle/>
          <a:p>
            <a:pPr algn="ctr"/>
            <a:r>
              <a:rPr lang="fa-IR" sz="4000" dirty="0">
                <a:solidFill>
                  <a:schemeClr val="accent1"/>
                </a:solidFill>
                <a:cs typeface="B Titr" panose="00000700000000000000" pitchFamily="2" charset="-78"/>
              </a:rPr>
              <a:t>شاخصهای سلامت گروه سنی نوجوان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14858" y="1865018"/>
            <a:ext cx="10381674" cy="4992982"/>
          </a:xfrm>
        </p:spPr>
        <p:txBody>
          <a:bodyPr>
            <a:normAutofit/>
          </a:bodyPr>
          <a:lstStyle/>
          <a:p>
            <a:pPr algn="r" rtl="1"/>
            <a:r>
              <a:rPr lang="fa-IR" sz="2600" b="1" dirty="0">
                <a:solidFill>
                  <a:schemeClr val="accent1"/>
                </a:solidFill>
                <a:cs typeface="B Titr"/>
              </a:rPr>
              <a:t>شاخص پوشش مراقبت دوره ای سلامت گروه سنی نوجوان  :</a:t>
            </a:r>
          </a:p>
          <a:p>
            <a:pPr algn="r" rtl="1">
              <a:buFontTx/>
              <a:buChar char="-"/>
            </a:pPr>
            <a:r>
              <a:rPr lang="fa-IR" sz="2200" b="1" dirty="0">
                <a:cs typeface="B Titr"/>
              </a:rPr>
              <a:t>درصد پوشش مراقبت غیرپزشکی دانش آموزان پایه های هدف( پیش دبستانی/اول/چهارم/هفتم/دهم)</a:t>
            </a:r>
          </a:p>
          <a:p>
            <a:pPr algn="r" rtl="1">
              <a:buFontTx/>
              <a:buChar char="-"/>
            </a:pPr>
            <a:r>
              <a:rPr lang="fa-IR" sz="2200" b="1" dirty="0">
                <a:cs typeface="B Titr"/>
              </a:rPr>
              <a:t>درصد پوشش مراقبت پزشکی دانش آموزان پایه های هدف ( پیش دبستانی/اول/چهارم/هفتم/دهم)</a:t>
            </a:r>
          </a:p>
          <a:p>
            <a:pPr algn="r" rtl="1">
              <a:buFontTx/>
              <a:buChar char="-"/>
            </a:pPr>
            <a:r>
              <a:rPr lang="fa-IR" sz="2200" b="1" dirty="0">
                <a:cs typeface="B Titr"/>
              </a:rPr>
              <a:t>درصد پوشش واکسیناسیون دانش آموزان پایه اول</a:t>
            </a:r>
          </a:p>
          <a:p>
            <a:pPr algn="r" rtl="1">
              <a:buFontTx/>
              <a:buChar char="-"/>
            </a:pPr>
            <a:r>
              <a:rPr lang="fa-IR" sz="2200" b="1" dirty="0">
                <a:cs typeface="B Titr"/>
              </a:rPr>
              <a:t>درصد پوشش واکسیناسیون دانش آموزان پایه دهم</a:t>
            </a:r>
          </a:p>
          <a:p>
            <a:pPr marL="0" indent="0" algn="r" rtl="1">
              <a:buNone/>
            </a:pPr>
            <a:endParaRPr lang="fa-IR" b="1" dirty="0">
              <a:cs typeface="B Titr"/>
            </a:endParaRPr>
          </a:p>
          <a:p>
            <a:pPr algn="r" rtl="1"/>
            <a:r>
              <a:rPr lang="fa-IR" b="1" dirty="0">
                <a:cs typeface="B Titr"/>
              </a:rPr>
              <a:t> </a:t>
            </a:r>
            <a:r>
              <a:rPr lang="fa-IR" sz="2400" b="1" dirty="0">
                <a:solidFill>
                  <a:schemeClr val="accent1"/>
                </a:solidFill>
                <a:cs typeface="B Titr"/>
              </a:rPr>
              <a:t>شاخص</a:t>
            </a:r>
            <a:r>
              <a:rPr lang="fa-IR" sz="2600" b="1" dirty="0">
                <a:solidFill>
                  <a:schemeClr val="accent1"/>
                </a:solidFill>
                <a:cs typeface="B Titr"/>
              </a:rPr>
              <a:t> اختلالات شناسایی شده در  گروه سنی نوجوان :</a:t>
            </a:r>
          </a:p>
          <a:p>
            <a:pPr algn="r" rtl="1">
              <a:buFontTx/>
              <a:buChar char="-"/>
            </a:pPr>
            <a:r>
              <a:rPr lang="fa-IR" sz="2000" b="1" dirty="0">
                <a:cs typeface="B Titr"/>
              </a:rPr>
              <a:t> </a:t>
            </a:r>
            <a:r>
              <a:rPr lang="fa-IR" sz="2200" b="1" dirty="0">
                <a:cs typeface="B Titr"/>
              </a:rPr>
              <a:t>درصد اختلالات شناسایی شده در مراقبتهای غیرپزشکی دانش آموزان</a:t>
            </a:r>
          </a:p>
          <a:p>
            <a:pPr algn="r" rtl="1">
              <a:buFontTx/>
              <a:buChar char="-"/>
            </a:pPr>
            <a:r>
              <a:rPr lang="fa-IR" sz="2200" b="1" dirty="0">
                <a:cs typeface="B Titr"/>
              </a:rPr>
              <a:t> درصد اختلالات شناسایی شده در مراقبتهای پزشکی دانش آموزان </a:t>
            </a:r>
            <a:endParaRPr lang="en-US" sz="2200" b="1" dirty="0"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771445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35E6A-B43E-4187-93A2-A30FBAC5E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4215" y="823395"/>
            <a:ext cx="8819271" cy="1293028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D22824"/>
                </a:solidFill>
                <a:cs typeface="B Titr" panose="00000700000000000000" pitchFamily="2" charset="-78"/>
              </a:rPr>
              <a:t>برنامه دوره آموزشی بدو خدمت سلامت نوجوانان و مدارس </a:t>
            </a:r>
            <a:br>
              <a:rPr lang="fa-IR" sz="2800" dirty="0">
                <a:solidFill>
                  <a:srgbClr val="D22824"/>
                </a:solidFill>
                <a:cs typeface="B Titr" panose="00000700000000000000" pitchFamily="2" charset="-78"/>
              </a:rPr>
            </a:br>
            <a:r>
              <a:rPr lang="fa-IR" sz="2800" dirty="0">
                <a:solidFill>
                  <a:srgbClr val="D22824"/>
                </a:solidFill>
                <a:cs typeface="B Titr" panose="00000700000000000000" pitchFamily="2" charset="-78"/>
              </a:rPr>
              <a:t>ویژه مراقبین سلامت</a:t>
            </a:r>
            <a:endParaRPr lang="en-US" sz="2800" dirty="0">
              <a:solidFill>
                <a:srgbClr val="D22824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9C049-4F97-42ED-B786-EA906B28C8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7030A0"/>
                </a:solidFill>
                <a:cs typeface="B Mitra" panose="00000400000000000000" pitchFamily="2" charset="-78"/>
              </a:rPr>
              <a:t>برنامه عملیاتی و </a:t>
            </a:r>
            <a:r>
              <a:rPr lang="fa-IR" b="1" dirty="0">
                <a:solidFill>
                  <a:srgbClr val="7030A0"/>
                </a:solidFill>
                <a:cs typeface="B Mitra" panose="00000400000000000000" pitchFamily="2" charset="-78"/>
                <a:hlinkClick r:id="rId2" action="ppaction://hlinksldjump"/>
              </a:rPr>
              <a:t>تقویم کاری </a:t>
            </a:r>
            <a:r>
              <a:rPr lang="fa-IR" b="1" dirty="0">
                <a:solidFill>
                  <a:srgbClr val="7030A0"/>
                </a:solidFill>
                <a:cs typeface="B Mitra" panose="00000400000000000000" pitchFamily="2" charset="-78"/>
              </a:rPr>
              <a:t>اجرای برنامه های سلامت نوجوانان،جوانان و مدارس</a:t>
            </a:r>
          </a:p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7030A0"/>
                </a:solidFill>
                <a:cs typeface="B Mitra" panose="00000400000000000000" pitchFamily="2" charset="-78"/>
                <a:hlinkClick r:id="rId3" action="ppaction://hlinksldjump"/>
              </a:rPr>
              <a:t>مراقبت های </a:t>
            </a:r>
            <a:r>
              <a:rPr lang="fa-IR" b="1" dirty="0">
                <a:solidFill>
                  <a:srgbClr val="7030A0"/>
                </a:solidFill>
                <a:cs typeface="B Mitra" panose="00000400000000000000" pitchFamily="2" charset="-78"/>
              </a:rPr>
              <a:t>دوره ای نوجوانان/ دانش آموزان 18-5 سال براساس بسته خدمتی </a:t>
            </a:r>
          </a:p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7030A0"/>
                </a:solidFill>
                <a:cs typeface="B Mitra" panose="00000400000000000000" pitchFamily="2" charset="-78"/>
              </a:rPr>
              <a:t>برنامه های سلامت </a:t>
            </a:r>
            <a:r>
              <a:rPr lang="fa-IR" b="1" dirty="0">
                <a:solidFill>
                  <a:srgbClr val="7030A0"/>
                </a:solidFill>
                <a:cs typeface="B Mitra" panose="00000400000000000000" pitchFamily="2" charset="-78"/>
                <a:hlinkClick r:id="rId4" action="ppaction://hlinksldjump"/>
              </a:rPr>
              <a:t>در مدارس</a:t>
            </a:r>
            <a:endParaRPr lang="fa-IR" b="1" dirty="0">
              <a:solidFill>
                <a:srgbClr val="7030A0"/>
              </a:solidFill>
              <a:cs typeface="B Mitra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7030A0"/>
                </a:solidFill>
                <a:cs typeface="B Mitra" panose="00000400000000000000" pitchFamily="2" charset="-78"/>
              </a:rPr>
              <a:t>بررسی و تحلیل </a:t>
            </a:r>
            <a:r>
              <a:rPr lang="fa-IR" b="1" dirty="0">
                <a:solidFill>
                  <a:srgbClr val="7030A0"/>
                </a:solidFill>
                <a:cs typeface="B Mitra" panose="00000400000000000000" pitchFamily="2" charset="-78"/>
                <a:hlinkClick r:id="rId5" action="ppaction://hlinksldjump"/>
              </a:rPr>
              <a:t>شاخص های برنامه های سلامت نوجوانان </a:t>
            </a:r>
            <a:r>
              <a:rPr lang="fa-IR" b="1" dirty="0">
                <a:solidFill>
                  <a:srgbClr val="7030A0"/>
                </a:solidFill>
                <a:cs typeface="B Mitra" panose="00000400000000000000" pitchFamily="2" charset="-78"/>
              </a:rPr>
              <a:t>و مدارس</a:t>
            </a:r>
          </a:p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7030A0"/>
                </a:solidFill>
                <a:cs typeface="B Mitra" panose="00000400000000000000" pitchFamily="2" charset="-78"/>
                <a:hlinkClick r:id="rId6" action="ppaction://hlinksldjump"/>
              </a:rPr>
              <a:t>مراقبت مرگ نوجوان و دانش آموزان </a:t>
            </a:r>
            <a:endParaRPr lang="fa-IR" b="1" dirty="0">
              <a:solidFill>
                <a:srgbClr val="7030A0"/>
              </a:solidFill>
              <a:cs typeface="B Mitra" panose="00000400000000000000" pitchFamily="2" charset="-78"/>
            </a:endParaRPr>
          </a:p>
          <a:p>
            <a:pPr marL="0" indent="0" algn="r" rtl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2941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03920" y="2194560"/>
            <a:ext cx="8911687" cy="2058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1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0" i="0" u="none" strike="noStrike" kern="1200" cap="all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  <a:t>ثبت اطلاعات و نتایج مراقبتهای غیرپزشکی </a:t>
            </a:r>
            <a:r>
              <a:rPr kumimoji="0" lang="fa-IR" sz="4000" b="0" i="0" u="none" strike="noStrike" kern="120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  <a:t>گروه سنی جوانان </a:t>
            </a:r>
          </a:p>
          <a:p>
            <a:pPr marL="0" marR="0" lvl="0" indent="0" algn="ctr" defTabSz="914400" rtl="1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0" i="0" u="none" strike="noStrike" kern="120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  <a:t>در سامانه یکپارچه بهداشت </a:t>
            </a:r>
            <a:endParaRPr kumimoji="0" lang="en-US" sz="3600" b="0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288035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5519" y="1149895"/>
            <a:ext cx="10364451" cy="993147"/>
          </a:xfrm>
        </p:spPr>
        <p:txBody>
          <a:bodyPr>
            <a:normAutofit fontScale="90000"/>
          </a:bodyPr>
          <a:lstStyle/>
          <a:p>
            <a:r>
              <a:rPr lang="fa-IR" b="1" dirty="0">
                <a:solidFill>
                  <a:schemeClr val="accent1"/>
                </a:solidFill>
                <a:cs typeface="B Titr"/>
              </a:rPr>
              <a:t>ثبت یا ویرایش اطلاعات دموگرافیک نوجوانان و دانش آموزان تحت پوشش در سامانه سیب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5" y="2250830"/>
            <a:ext cx="10363826" cy="4607169"/>
          </a:xfrm>
        </p:spPr>
        <p:txBody>
          <a:bodyPr>
            <a:normAutofit/>
          </a:bodyPr>
          <a:lstStyle/>
          <a:p>
            <a:r>
              <a:rPr lang="fa-IR" b="1" dirty="0">
                <a:cs typeface="B Titr"/>
              </a:rPr>
              <a:t>ثبت اطلاعات صحیح سطح تحصیلات ، نوع شغل ، مقطع تحصیلی، نام مهدکودک/محل دوره/دانشگاه</a:t>
            </a:r>
            <a:endParaRPr lang="en-US" b="1" dirty="0">
              <a:cs typeface="B Titr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115" y="2906335"/>
            <a:ext cx="8239473" cy="384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5482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3355" y="527538"/>
            <a:ext cx="7944182" cy="1041007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ثبت نام و سرشماری : فهرست خدمت گیرندگان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</a:br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(از سه مسیر)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938" y="1568546"/>
            <a:ext cx="3657599" cy="5134709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505" y="1568545"/>
            <a:ext cx="3784209" cy="513471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23" y="1723290"/>
            <a:ext cx="3915658" cy="513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5051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70" y="1650857"/>
            <a:ext cx="11123859" cy="5839326"/>
          </a:xfrm>
        </p:spPr>
      </p:pic>
    </p:spTree>
    <p:extLst>
      <p:ext uri="{BB962C8B-B14F-4D97-AF65-F5344CB8AC3E}">
        <p14:creationId xmlns:p14="http://schemas.microsoft.com/office/powerpoint/2010/main" val="2821413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26" y="761876"/>
            <a:ext cx="10918947" cy="5833741"/>
          </a:xfrm>
        </p:spPr>
      </p:pic>
    </p:spTree>
    <p:extLst>
      <p:ext uri="{BB962C8B-B14F-4D97-AF65-F5344CB8AC3E}">
        <p14:creationId xmlns:p14="http://schemas.microsoft.com/office/powerpoint/2010/main" val="26770107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13" y="673768"/>
            <a:ext cx="10564587" cy="5759689"/>
          </a:xfrm>
        </p:spPr>
      </p:pic>
    </p:spTree>
    <p:extLst>
      <p:ext uri="{BB962C8B-B14F-4D97-AF65-F5344CB8AC3E}">
        <p14:creationId xmlns:p14="http://schemas.microsoft.com/office/powerpoint/2010/main" val="33895926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65" y="625533"/>
            <a:ext cx="10979020" cy="5855478"/>
          </a:xfrm>
        </p:spPr>
      </p:pic>
    </p:spTree>
    <p:extLst>
      <p:ext uri="{BB962C8B-B14F-4D97-AF65-F5344CB8AC3E}">
        <p14:creationId xmlns:p14="http://schemas.microsoft.com/office/powerpoint/2010/main" val="32298657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13" y="577517"/>
            <a:ext cx="10940144" cy="5917674"/>
          </a:xfrm>
        </p:spPr>
      </p:pic>
    </p:spTree>
    <p:extLst>
      <p:ext uri="{BB962C8B-B14F-4D97-AF65-F5344CB8AC3E}">
        <p14:creationId xmlns:p14="http://schemas.microsoft.com/office/powerpoint/2010/main" val="16059690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mmn\Desktop\14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003" y="899345"/>
            <a:ext cx="10302840" cy="58246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800067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62" y="513347"/>
            <a:ext cx="11287086" cy="6068144"/>
          </a:xfrm>
        </p:spPr>
      </p:pic>
    </p:spTree>
    <p:extLst>
      <p:ext uri="{BB962C8B-B14F-4D97-AF65-F5344CB8AC3E}">
        <p14:creationId xmlns:p14="http://schemas.microsoft.com/office/powerpoint/2010/main" val="1301323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0ED7EA-5C6D-4D99-B8C0-380ACE01A3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236764"/>
            <a:ext cx="10820400" cy="4024125"/>
          </a:xfrm>
        </p:spPr>
        <p:txBody>
          <a:bodyPr/>
          <a:lstStyle/>
          <a:p>
            <a:pPr marL="0" indent="0" algn="ctr" rtl="1">
              <a:buNone/>
            </a:pPr>
            <a:endParaRPr lang="fa-IR" b="1" dirty="0">
              <a:solidFill>
                <a:srgbClr val="7030A0"/>
              </a:solidFill>
              <a:cs typeface="B Mitra" panose="00000400000000000000" pitchFamily="2" charset="-78"/>
            </a:endParaRPr>
          </a:p>
          <a:p>
            <a:pPr marL="0" indent="0" algn="ctr" rtl="1">
              <a:buNone/>
            </a:pPr>
            <a:endParaRPr lang="fa-IR" b="1" dirty="0">
              <a:solidFill>
                <a:srgbClr val="7030A0"/>
              </a:solidFill>
              <a:cs typeface="B Mitra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2800" b="1" dirty="0">
                <a:solidFill>
                  <a:srgbClr val="7030A0"/>
                </a:solidFill>
                <a:cs typeface="B Titr" panose="00000700000000000000" pitchFamily="2" charset="-78"/>
              </a:rPr>
              <a:t>برنامه عملیاتی و تقویم کاری اجرای برنامه های سلامت</a:t>
            </a:r>
          </a:p>
          <a:p>
            <a:pPr marL="0" indent="0" algn="ctr" rtl="1">
              <a:buNone/>
            </a:pPr>
            <a:r>
              <a:rPr lang="fa-IR" sz="2800" b="1" dirty="0">
                <a:solidFill>
                  <a:srgbClr val="7030A0"/>
                </a:solidFill>
                <a:cs typeface="B Titr" panose="00000700000000000000" pitchFamily="2" charset="-78"/>
              </a:rPr>
              <a:t> نوجوانان،جوانان و مدارس</a:t>
            </a:r>
          </a:p>
          <a:p>
            <a:pPr marL="0" indent="0" algn="ctr" rtl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9232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67" y="704373"/>
            <a:ext cx="10844266" cy="5917290"/>
          </a:xfrm>
        </p:spPr>
      </p:pic>
    </p:spTree>
    <p:extLst>
      <p:ext uri="{BB962C8B-B14F-4D97-AF65-F5344CB8AC3E}">
        <p14:creationId xmlns:p14="http://schemas.microsoft.com/office/powerpoint/2010/main" val="1908538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4" y="708766"/>
            <a:ext cx="10364451" cy="6149234"/>
          </a:xfrm>
        </p:spPr>
      </p:pic>
    </p:spTree>
    <p:extLst>
      <p:ext uri="{BB962C8B-B14F-4D97-AF65-F5344CB8AC3E}">
        <p14:creationId xmlns:p14="http://schemas.microsoft.com/office/powerpoint/2010/main" val="4069480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71" y="714491"/>
            <a:ext cx="11005457" cy="6000320"/>
          </a:xfrm>
        </p:spPr>
      </p:pic>
    </p:spTree>
    <p:extLst>
      <p:ext uri="{BB962C8B-B14F-4D97-AF65-F5344CB8AC3E}">
        <p14:creationId xmlns:p14="http://schemas.microsoft.com/office/powerpoint/2010/main" val="7241050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10" y="694428"/>
            <a:ext cx="10534513" cy="6163572"/>
          </a:xfrm>
        </p:spPr>
      </p:pic>
    </p:spTree>
    <p:extLst>
      <p:ext uri="{BB962C8B-B14F-4D97-AF65-F5344CB8AC3E}">
        <p14:creationId xmlns:p14="http://schemas.microsoft.com/office/powerpoint/2010/main" val="39766098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48" y="559500"/>
            <a:ext cx="10534512" cy="6091227"/>
          </a:xfrm>
        </p:spPr>
      </p:pic>
    </p:spTree>
    <p:extLst>
      <p:ext uri="{BB962C8B-B14F-4D97-AF65-F5344CB8AC3E}">
        <p14:creationId xmlns:p14="http://schemas.microsoft.com/office/powerpoint/2010/main" val="422974852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9535" y="716433"/>
            <a:ext cx="10364451" cy="573469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ثبت نام و سرشماری : فهرست مدارس تحت پوشش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300" y="2366963"/>
            <a:ext cx="6379400" cy="342423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43" y="1457766"/>
            <a:ext cx="11342914" cy="501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77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90" y="601703"/>
            <a:ext cx="11303382" cy="5889170"/>
          </a:xfrm>
        </p:spPr>
      </p:pic>
    </p:spTree>
    <p:extLst>
      <p:ext uri="{BB962C8B-B14F-4D97-AF65-F5344CB8AC3E}">
        <p14:creationId xmlns:p14="http://schemas.microsoft.com/office/powerpoint/2010/main" val="61445184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2" y="1051902"/>
            <a:ext cx="10592889" cy="5806098"/>
          </a:xfrm>
        </p:spPr>
      </p:pic>
    </p:spTree>
    <p:extLst>
      <p:ext uri="{BB962C8B-B14F-4D97-AF65-F5344CB8AC3E}">
        <p14:creationId xmlns:p14="http://schemas.microsoft.com/office/powerpoint/2010/main" val="5490152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55" y="557772"/>
            <a:ext cx="10623941" cy="6082536"/>
          </a:xfrm>
        </p:spPr>
      </p:pic>
    </p:spTree>
    <p:extLst>
      <p:ext uri="{BB962C8B-B14F-4D97-AF65-F5344CB8AC3E}">
        <p14:creationId xmlns:p14="http://schemas.microsoft.com/office/powerpoint/2010/main" val="86603818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87" y="890337"/>
            <a:ext cx="11049025" cy="5967663"/>
          </a:xfrm>
        </p:spPr>
      </p:pic>
    </p:spTree>
    <p:extLst>
      <p:ext uri="{BB962C8B-B14F-4D97-AF65-F5344CB8AC3E}">
        <p14:creationId xmlns:p14="http://schemas.microsoft.com/office/powerpoint/2010/main" val="2380938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94892-5F80-4C96-A02C-5D35EC044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809327"/>
            <a:ext cx="8610600" cy="1293028"/>
          </a:xfrm>
        </p:spPr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7030A0"/>
                </a:solidFill>
                <a:cs typeface="B Mitra" panose="00000400000000000000" pitchFamily="2" charset="-78"/>
              </a:rPr>
              <a:t>برنامه عملیاتی و تقویم کاری اجرای برنامه های سلامت نوجوانان،جوانان و مدارس </a:t>
            </a:r>
            <a:r>
              <a:rPr lang="fa-IR" sz="2800" b="1" dirty="0">
                <a:solidFill>
                  <a:srgbClr val="FF0000"/>
                </a:solidFill>
                <a:cs typeface="B Mitra" panose="00000400000000000000" pitchFamily="2" charset="-78"/>
              </a:rPr>
              <a:t>شامل:</a:t>
            </a:r>
            <a:br>
              <a:rPr lang="fa-IR" sz="2800" b="1" dirty="0">
                <a:solidFill>
                  <a:srgbClr val="7030A0"/>
                </a:solidFill>
                <a:cs typeface="B Mitra" panose="00000400000000000000" pitchFamily="2" charset="-78"/>
              </a:rPr>
            </a:b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C733C-D1B8-413B-B47E-9B8AA6B3D7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>
                <a:cs typeface="B Mitra" panose="00000400000000000000" pitchFamily="2" charset="-78"/>
              </a:rPr>
              <a:t>هرسال برنامه های سلامت نوجوانان ومدارس در قالب برنامه عملیاتی و تقویم کاری به واحد های بهداشتی ابلاغ می گردد .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Mitra" panose="00000400000000000000" pitchFamily="2" charset="-78"/>
              </a:rPr>
              <a:t>دربرنامه عملیاتی و تقویم کاری :</a:t>
            </a:r>
          </a:p>
          <a:p>
            <a:pPr algn="r" rtl="1">
              <a:lnSpc>
                <a:spcPct val="150000"/>
              </a:lnSpc>
            </a:pPr>
            <a:r>
              <a:rPr lang="fa-IR" u="sng" dirty="0">
                <a:cs typeface="B Mitra" panose="00000400000000000000" pitchFamily="2" charset="-78"/>
              </a:rPr>
              <a:t>عناوین برنامه ها</a:t>
            </a:r>
            <a:r>
              <a:rPr lang="fa-IR" dirty="0">
                <a:cs typeface="B Mitra" panose="00000400000000000000" pitchFamily="2" charset="-78"/>
              </a:rPr>
              <a:t>، </a:t>
            </a:r>
            <a:r>
              <a:rPr lang="fa-IR" u="sng" dirty="0">
                <a:cs typeface="B Mitra" panose="00000400000000000000" pitchFamily="2" charset="-78"/>
              </a:rPr>
              <a:t>شرح خدمات</a:t>
            </a:r>
            <a:r>
              <a:rPr lang="fa-IR" dirty="0">
                <a:cs typeface="B Mitra" panose="00000400000000000000" pitchFamily="2" charset="-78"/>
              </a:rPr>
              <a:t>، </a:t>
            </a:r>
            <a:r>
              <a:rPr lang="fa-IR" u="sng" dirty="0">
                <a:cs typeface="B Mitra" panose="00000400000000000000" pitchFamily="2" charset="-78"/>
              </a:rPr>
              <a:t>زمان اجرا </a:t>
            </a:r>
            <a:r>
              <a:rPr lang="fa-IR" dirty="0">
                <a:cs typeface="B Mitra" panose="00000400000000000000" pitchFamily="2" charset="-78"/>
              </a:rPr>
              <a:t>و </a:t>
            </a:r>
            <a:r>
              <a:rPr lang="fa-IR" u="sng" dirty="0">
                <a:cs typeface="B Mitra" panose="00000400000000000000" pitchFamily="2" charset="-78"/>
              </a:rPr>
              <a:t>مسئول اجرای </a:t>
            </a:r>
            <a:r>
              <a:rPr lang="fa-IR" dirty="0">
                <a:cs typeface="B Mitra" panose="00000400000000000000" pitchFamily="2" charset="-78"/>
              </a:rPr>
              <a:t>برنامه ها مشخص شده است.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Mitra" panose="00000400000000000000" pitchFamily="2" charset="-78"/>
              </a:rPr>
              <a:t>مسئولیت برنامه ها به تفکیک مراقبین سلامت/بهورز/پزشک/دندانپزشک و.... در واحدهای بهداشتی مشخص شده است .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Mitra" panose="00000400000000000000" pitchFamily="2" charset="-78"/>
              </a:rPr>
              <a:t>در این برنامه، قسمت </a:t>
            </a:r>
            <a:r>
              <a:rPr lang="fa-IR" u="sng" dirty="0">
                <a:cs typeface="B Mitra" panose="00000400000000000000" pitchFamily="2" charset="-78"/>
              </a:rPr>
              <a:t>پایش فعالیت </a:t>
            </a:r>
            <a:r>
              <a:rPr lang="fa-IR" dirty="0">
                <a:cs typeface="B Mitra" panose="00000400000000000000" pitchFamily="2" charset="-78"/>
              </a:rPr>
              <a:t>توسط مسئول برنامه تکمیل می شود.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Mitra" panose="00000400000000000000" pitchFamily="2" charset="-78"/>
              </a:rPr>
              <a:t>پایش کنندگان شبکه بهداشت و درمان، برنامه عملیاتی و تقویم کاری را بررسی می کنند.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fa-IR" dirty="0">
              <a:cs typeface="B Mitra" panose="00000400000000000000" pitchFamily="2" charset="-78"/>
            </a:endParaRPr>
          </a:p>
          <a:p>
            <a:pPr marL="0" indent="0" algn="r" rtl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6975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60" y="433138"/>
            <a:ext cx="11035454" cy="6200278"/>
          </a:xfrm>
        </p:spPr>
      </p:pic>
    </p:spTree>
    <p:extLst>
      <p:ext uri="{BB962C8B-B14F-4D97-AF65-F5344CB8AC3E}">
        <p14:creationId xmlns:p14="http://schemas.microsoft.com/office/powerpoint/2010/main" val="242784684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26" y="841924"/>
            <a:ext cx="11301748" cy="6016076"/>
          </a:xfrm>
        </p:spPr>
      </p:pic>
    </p:spTree>
    <p:extLst>
      <p:ext uri="{BB962C8B-B14F-4D97-AF65-F5344CB8AC3E}">
        <p14:creationId xmlns:p14="http://schemas.microsoft.com/office/powerpoint/2010/main" val="35806175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13" y="934535"/>
            <a:ext cx="10588782" cy="5923465"/>
          </a:xfrm>
        </p:spPr>
      </p:pic>
    </p:spTree>
    <p:extLst>
      <p:ext uri="{BB962C8B-B14F-4D97-AF65-F5344CB8AC3E}">
        <p14:creationId xmlns:p14="http://schemas.microsoft.com/office/powerpoint/2010/main" val="52314812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05" y="304800"/>
            <a:ext cx="10373451" cy="6312568"/>
          </a:xfrm>
        </p:spPr>
      </p:pic>
    </p:spTree>
    <p:extLst>
      <p:ext uri="{BB962C8B-B14F-4D97-AF65-F5344CB8AC3E}">
        <p14:creationId xmlns:p14="http://schemas.microsoft.com/office/powerpoint/2010/main" val="13557879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540812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ثبت نام و سرشماری : فهرست دانش آموزان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586" y="1436914"/>
            <a:ext cx="10590085" cy="5039487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33" y="481263"/>
            <a:ext cx="10580915" cy="5871983"/>
          </a:xfrm>
        </p:spPr>
      </p:pic>
    </p:spTree>
    <p:extLst>
      <p:ext uri="{BB962C8B-B14F-4D97-AF65-F5344CB8AC3E}">
        <p14:creationId xmlns:p14="http://schemas.microsoft.com/office/powerpoint/2010/main" val="175808811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27" y="858871"/>
            <a:ext cx="11048677" cy="5904927"/>
          </a:xfrm>
        </p:spPr>
      </p:pic>
    </p:spTree>
    <p:extLst>
      <p:ext uri="{BB962C8B-B14F-4D97-AF65-F5344CB8AC3E}">
        <p14:creationId xmlns:p14="http://schemas.microsoft.com/office/powerpoint/2010/main" val="185743721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57" y="706840"/>
            <a:ext cx="10907485" cy="6013498"/>
          </a:xfrm>
        </p:spPr>
      </p:pic>
    </p:spTree>
    <p:extLst>
      <p:ext uri="{BB962C8B-B14F-4D97-AF65-F5344CB8AC3E}">
        <p14:creationId xmlns:p14="http://schemas.microsoft.com/office/powerpoint/2010/main" val="113559794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4" y="670066"/>
            <a:ext cx="10364451" cy="6079275"/>
          </a:xfrm>
        </p:spPr>
      </p:pic>
    </p:spTree>
    <p:extLst>
      <p:ext uri="{BB962C8B-B14F-4D97-AF65-F5344CB8AC3E}">
        <p14:creationId xmlns:p14="http://schemas.microsoft.com/office/powerpoint/2010/main" val="145426588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mmn\Desktop\35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143" y="934853"/>
            <a:ext cx="10793713" cy="59231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97458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B729F-E7D9-497B-8D36-47B5981E3A7F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algn="ctr" rtl="1"/>
            <a:r>
              <a:rPr lang="fa-IR" sz="2400" dirty="0">
                <a:solidFill>
                  <a:srgbClr val="FF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عناوین برنامه عملیاتی و تقویم کاری اجرای برنامه های سلامت نوجوانان و مدارس  توسط مراقب سلامت </a:t>
            </a:r>
            <a:endParaRPr lang="en-US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34A1C2-D04A-4483-BB0A-B9B86DC137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473526"/>
          </a:xfrm>
        </p:spPr>
        <p:txBody>
          <a:bodyPr>
            <a:normAutofit fontScale="92500" lnSpcReduction="10000"/>
          </a:bodyPr>
          <a:lstStyle/>
          <a:p>
            <a:pPr algn="r" rtl="1">
              <a:lnSpc>
                <a:spcPct val="12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شناسایی جمعیت ومدارس تحت پوشش</a:t>
            </a:r>
          </a:p>
          <a:p>
            <a:pPr algn="r" rtl="1">
              <a:lnSpc>
                <a:spcPct val="12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 برنامه مراقبت های دوره ای سلامت  ، پیگیری و ارجاع ، انجام مراقبت ویژه دانش آموزان  بدو ورود به دبستان و پیش دبستانی(طرح سنجش)</a:t>
            </a:r>
          </a:p>
          <a:p>
            <a:pPr algn="r" rtl="1">
              <a:lnSpc>
                <a:spcPct val="12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برنامه مراقبت های دوره ای  سلامت ، پیگیری و ارجاع ، انجام مراقبت ویژه دانش آموزان پایه چهارم، هفتم، دهم</a:t>
            </a:r>
          </a:p>
          <a:p>
            <a:pPr algn="r" rtl="1">
              <a:lnSpc>
                <a:spcPct val="12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مراقبت ویژه سایر پایه ها</a:t>
            </a:r>
          </a:p>
          <a:p>
            <a:pPr algn="r" rtl="1">
              <a:lnSpc>
                <a:spcPct val="12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مراقبت های دوره ای سلامت ، پیگیری و ارجاع ، انجام مراقبت ویژه نوجوانان غیر دانش آموز</a:t>
            </a:r>
          </a:p>
          <a:p>
            <a:pPr algn="r" rtl="1">
              <a:lnSpc>
                <a:spcPct val="12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طرح تحول سلامت دهان و دندان</a:t>
            </a:r>
            <a:endParaRPr lang="fa-IR" sz="1400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r" rtl="1">
              <a:lnSpc>
                <a:spcPct val="12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پیشگیری وکنترل پدیکلوزیس</a:t>
            </a:r>
          </a:p>
          <a:p>
            <a:pPr algn="r" rtl="1">
              <a:lnSpc>
                <a:spcPct val="12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واکسیناسیون دانش آموزان</a:t>
            </a:r>
            <a:endParaRPr lang="fa-IR" sz="1400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r" rtl="1">
              <a:lnSpc>
                <a:spcPct val="12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کنترل طغیان وکنترل و پیشگیری بیماری های واگیردار</a:t>
            </a:r>
          </a:p>
          <a:p>
            <a:pPr algn="r" rtl="1">
              <a:lnSpc>
                <a:spcPct val="12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فوریتهای پزشکی و کمکهای اولیه</a:t>
            </a:r>
            <a:endParaRPr lang="fa-IR" sz="1400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r" rtl="1">
              <a:lnSpc>
                <a:spcPct val="12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کنترل بهداشت فردی</a:t>
            </a:r>
          </a:p>
          <a:p>
            <a:pPr algn="r" rtl="1">
              <a:lnSpc>
                <a:spcPct val="12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برنامه مدرسه مروج سلامت و مدرسه حامی سلامت</a:t>
            </a:r>
          </a:p>
          <a:p>
            <a:pPr algn="r" rtl="1">
              <a:lnSpc>
                <a:spcPct val="12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برنامه بهداشت دوران بلوغ و سلامت باروری</a:t>
            </a:r>
          </a:p>
          <a:p>
            <a:pPr algn="r" rtl="1"/>
            <a:endParaRPr lang="fa-IR" sz="1400" dirty="0">
              <a:solidFill>
                <a:srgbClr val="000000"/>
              </a:solidFill>
              <a:effectLst/>
              <a:latin typeface="Tahoma" panose="020B0604030504040204" pitchFamily="34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70889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mmn\Desktop\36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062" y="905021"/>
            <a:ext cx="10722159" cy="57095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80887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672" y="793596"/>
            <a:ext cx="10528418" cy="6064404"/>
          </a:xfrm>
        </p:spPr>
      </p:pic>
    </p:spTree>
    <p:extLst>
      <p:ext uri="{BB962C8B-B14F-4D97-AF65-F5344CB8AC3E}">
        <p14:creationId xmlns:p14="http://schemas.microsoft.com/office/powerpoint/2010/main" val="48045148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481263"/>
            <a:ext cx="10364451" cy="6188669"/>
          </a:xfrm>
        </p:spPr>
      </p:pic>
    </p:spTree>
    <p:extLst>
      <p:ext uri="{BB962C8B-B14F-4D97-AF65-F5344CB8AC3E}">
        <p14:creationId xmlns:p14="http://schemas.microsoft.com/office/powerpoint/2010/main" val="360923344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17" y="352926"/>
            <a:ext cx="10364451" cy="6164395"/>
          </a:xfrm>
        </p:spPr>
      </p:pic>
    </p:spTree>
    <p:extLst>
      <p:ext uri="{BB962C8B-B14F-4D97-AF65-F5344CB8AC3E}">
        <p14:creationId xmlns:p14="http://schemas.microsoft.com/office/powerpoint/2010/main" val="149288148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39" y="465221"/>
            <a:ext cx="10662318" cy="6147350"/>
          </a:xfrm>
        </p:spPr>
      </p:pic>
    </p:spTree>
    <p:extLst>
      <p:ext uri="{BB962C8B-B14F-4D97-AF65-F5344CB8AC3E}">
        <p14:creationId xmlns:p14="http://schemas.microsoft.com/office/powerpoint/2010/main" val="131185804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401053"/>
            <a:ext cx="10364451" cy="6241916"/>
          </a:xfrm>
        </p:spPr>
      </p:pic>
    </p:spTree>
    <p:extLst>
      <p:ext uri="{BB962C8B-B14F-4D97-AF65-F5344CB8AC3E}">
        <p14:creationId xmlns:p14="http://schemas.microsoft.com/office/powerpoint/2010/main" val="33255216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86" y="465221"/>
            <a:ext cx="10646228" cy="6074674"/>
          </a:xfrm>
        </p:spPr>
      </p:pic>
    </p:spTree>
    <p:extLst>
      <p:ext uri="{BB962C8B-B14F-4D97-AF65-F5344CB8AC3E}">
        <p14:creationId xmlns:p14="http://schemas.microsoft.com/office/powerpoint/2010/main" val="148148096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4" y="433137"/>
            <a:ext cx="10364451" cy="6218383"/>
          </a:xfrm>
        </p:spPr>
      </p:pic>
    </p:spTree>
    <p:extLst>
      <p:ext uri="{BB962C8B-B14F-4D97-AF65-F5344CB8AC3E}">
        <p14:creationId xmlns:p14="http://schemas.microsoft.com/office/powerpoint/2010/main" val="189983645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622453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خدمت: فهرست مراقبتها</a:t>
            </a:r>
            <a:endParaRPr lang="fa-IR" dirty="0"/>
          </a:p>
        </p:txBody>
      </p:sp>
      <p:pic>
        <p:nvPicPr>
          <p:cNvPr id="6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29" y="1189364"/>
            <a:ext cx="10662557" cy="5374722"/>
          </a:xfrm>
        </p:spPr>
      </p:pic>
    </p:spTree>
    <p:extLst>
      <p:ext uri="{BB962C8B-B14F-4D97-AF65-F5344CB8AC3E}">
        <p14:creationId xmlns:p14="http://schemas.microsoft.com/office/powerpoint/2010/main" val="291833345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16" y="1087902"/>
            <a:ext cx="10594568" cy="5649634"/>
          </a:xfrm>
        </p:spPr>
      </p:pic>
    </p:spTree>
    <p:extLst>
      <p:ext uri="{BB962C8B-B14F-4D97-AF65-F5344CB8AC3E}">
        <p14:creationId xmlns:p14="http://schemas.microsoft.com/office/powerpoint/2010/main" val="335645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A6D65-2A46-4125-9FE9-58B8D47875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8819" y="532597"/>
            <a:ext cx="8610600" cy="1293028"/>
          </a:xfrm>
          <a:noFill/>
        </p:spPr>
        <p:txBody>
          <a:bodyPr>
            <a:normAutofit/>
          </a:bodyPr>
          <a:lstStyle/>
          <a:p>
            <a:pPr algn="ctr" rtl="1"/>
            <a:r>
              <a:rPr lang="fa-IR" sz="2400" dirty="0">
                <a:solidFill>
                  <a:srgbClr val="FF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عناوین برنامه عملیاتی و تقویم کاری اجرای برنامه های سلامت نوجوانان و مدارس  توسط مراقب سلامت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32E4A-D919-4E1B-A760-02507BCEE7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601" cy="4667250"/>
          </a:xfrm>
        </p:spPr>
        <p:txBody>
          <a:bodyPr>
            <a:noAutofit/>
          </a:bodyPr>
          <a:lstStyle/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برنامه شناسایی و اصلاح اختلالات اسکلتی ،عضلانی و قامتی </a:t>
            </a:r>
          </a:p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برنامه های آموزش برای گروه هدف</a:t>
            </a:r>
          </a:p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پیشگیری از رفتارها و عوامل مخاطره آمیز:برنامه پیشگیری از کم تحرکی(اجرای برنامه نرمشهای کششی در کلاس)</a:t>
            </a:r>
          </a:p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برنامه پیشگیری از سوانح و حوادث در مدارس</a:t>
            </a:r>
          </a:p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پیشگیری از تغذیه نا سالم</a:t>
            </a:r>
          </a:p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پیشگیری و کنترل مصرف دخانیات</a:t>
            </a:r>
          </a:p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سلامت روان</a:t>
            </a:r>
          </a:p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بهداشت محیط و ایمنی مدرسه:برنامه نظارت و بازرسی</a:t>
            </a:r>
          </a:p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برگزاری کمیته سلامت مدرسه</a:t>
            </a:r>
          </a:p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برگزاری شورای منطقه ای بهداشت مدارس</a:t>
            </a:r>
          </a:p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حضوردرمدرسه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022550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4" y="643907"/>
            <a:ext cx="10364451" cy="6050332"/>
          </a:xfrm>
        </p:spPr>
      </p:pic>
    </p:spTree>
    <p:extLst>
      <p:ext uri="{BB962C8B-B14F-4D97-AF65-F5344CB8AC3E}">
        <p14:creationId xmlns:p14="http://schemas.microsoft.com/office/powerpoint/2010/main" val="222715580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39" y="481263"/>
            <a:ext cx="10695213" cy="6066494"/>
          </a:xfrm>
        </p:spPr>
      </p:pic>
    </p:spTree>
    <p:extLst>
      <p:ext uri="{BB962C8B-B14F-4D97-AF65-F5344CB8AC3E}">
        <p14:creationId xmlns:p14="http://schemas.microsoft.com/office/powerpoint/2010/main" val="217504404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71" y="1106702"/>
            <a:ext cx="10776858" cy="5691510"/>
          </a:xfrm>
        </p:spPr>
      </p:pic>
    </p:spTree>
    <p:extLst>
      <p:ext uri="{BB962C8B-B14F-4D97-AF65-F5344CB8AC3E}">
        <p14:creationId xmlns:p14="http://schemas.microsoft.com/office/powerpoint/2010/main" val="112350386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24" y="906952"/>
            <a:ext cx="10960933" cy="5951048"/>
          </a:xfrm>
        </p:spPr>
      </p:pic>
    </p:spTree>
    <p:extLst>
      <p:ext uri="{BB962C8B-B14F-4D97-AF65-F5344CB8AC3E}">
        <p14:creationId xmlns:p14="http://schemas.microsoft.com/office/powerpoint/2010/main" val="60026897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417" y="320842"/>
            <a:ext cx="10438940" cy="6224337"/>
          </a:xfrm>
        </p:spPr>
      </p:pic>
    </p:spTree>
    <p:extLst>
      <p:ext uri="{BB962C8B-B14F-4D97-AF65-F5344CB8AC3E}">
        <p14:creationId xmlns:p14="http://schemas.microsoft.com/office/powerpoint/2010/main" val="395187421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863" y="417095"/>
            <a:ext cx="10553361" cy="5984277"/>
          </a:xfrm>
        </p:spPr>
      </p:pic>
    </p:spTree>
    <p:extLst>
      <p:ext uri="{BB962C8B-B14F-4D97-AF65-F5344CB8AC3E}">
        <p14:creationId xmlns:p14="http://schemas.microsoft.com/office/powerpoint/2010/main" val="316031113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14" y="417095"/>
            <a:ext cx="10515600" cy="6146991"/>
          </a:xfrm>
        </p:spPr>
      </p:pic>
    </p:spTree>
    <p:extLst>
      <p:ext uri="{BB962C8B-B14F-4D97-AF65-F5344CB8AC3E}">
        <p14:creationId xmlns:p14="http://schemas.microsoft.com/office/powerpoint/2010/main" val="246964332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9089" y="618518"/>
            <a:ext cx="10364451" cy="491826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اقدام</a:t>
            </a:r>
            <a:endParaRPr lang="fa-IR" dirty="0"/>
          </a:p>
        </p:txBody>
      </p:sp>
      <p:pic>
        <p:nvPicPr>
          <p:cNvPr id="4098" name="Picture 2" descr="C:\Users\mmmn\Desktop\53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666" y="1240971"/>
            <a:ext cx="10901034" cy="50455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799880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6" y="385011"/>
            <a:ext cx="10364450" cy="6224492"/>
          </a:xfrm>
        </p:spPr>
      </p:pic>
    </p:spTree>
    <p:extLst>
      <p:ext uri="{BB962C8B-B14F-4D97-AF65-F5344CB8AC3E}">
        <p14:creationId xmlns:p14="http://schemas.microsoft.com/office/powerpoint/2010/main" val="338187555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50" y="545433"/>
            <a:ext cx="10679179" cy="5855368"/>
          </a:xfrm>
        </p:spPr>
      </p:pic>
    </p:spTree>
    <p:extLst>
      <p:ext uri="{BB962C8B-B14F-4D97-AF65-F5344CB8AC3E}">
        <p14:creationId xmlns:p14="http://schemas.microsoft.com/office/powerpoint/2010/main" val="669599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8B286-61F4-4602-A20C-1F29C2126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D22824"/>
                </a:solidFill>
                <a:cs typeface="B Titr" panose="00000700000000000000" pitchFamily="2" charset="-78"/>
              </a:rPr>
              <a:t>اهداف کمی برنامه های نوجوانان و مدارس</a:t>
            </a:r>
            <a:endParaRPr lang="en-US" sz="2800" dirty="0">
              <a:solidFill>
                <a:srgbClr val="D22824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417B6E-89C1-439B-907A-92EC4F6E3A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هدف </a:t>
            </a:r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مراقبت های سلامت دوره ای نوآموزان پیش دبستانی، بدو ورود به دبستان، پایه چهارم، هفتم و دهم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r" rtl="1">
              <a:buNone/>
            </a:pP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پوشش مراقبت های دوره ای سلامت غیر پزشکی 100-95 % نوآموزان بدو ورود به دبستان،</a:t>
            </a: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 پایه چهارم، هفتم و دهم</a:t>
            </a:r>
            <a:endParaRPr lang="fa-IR" sz="1800" dirty="0">
              <a:solidFill>
                <a:srgbClr val="000000"/>
              </a:solidFill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algn="r" rtl="1"/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واکسیناسیون نوجوانان و دانش آموزان پایه اول و دهم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پوشش واکسیناسیون 100-98 %  دانش آموزان پایه اول 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پوشش واکسیناسیون 100-98 %  دانش آموزان پایه دهم</a:t>
            </a:r>
            <a:r>
              <a:rPr lang="fa-IR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تکمیل واکسیناسیون 100 % دانش آموزان مدارس استثنایی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r" rtl="1"/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مراقبت دوره ای سلامت نوجوانان غیردانش آموز</a:t>
            </a:r>
            <a:endParaRPr lang="fa-IR" sz="1800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r" rtl="1">
              <a:buNone/>
            </a:pPr>
            <a:r>
              <a:rPr lang="fa-I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پوشش</a:t>
            </a: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 مراقبت های دوره ای سلامت غیرپزشکی  100 %  نوجوانان غیر دانش آموز شناسایی شده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پوشش</a:t>
            </a: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 مراقبت های دوره ای سلامت پزشکی 100 % نوجوانان غیر دانش آموز شناسایی شده 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algn="just" rtl="1">
              <a:lnSpc>
                <a:spcPct val="115000"/>
              </a:lnSpc>
              <a:spcBef>
                <a:spcPts val="0"/>
              </a:spcBef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 </a:t>
            </a:r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 برنامه مراقبت سلامت دانش آموزان اتباع خارجی فاقد کارت هویتی و اقامتی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 rtl="1">
              <a:lnSpc>
                <a:spcPct val="115000"/>
              </a:lnSpc>
              <a:spcBef>
                <a:spcPts val="0"/>
              </a:spcBef>
              <a:buNone/>
            </a:pPr>
            <a:r>
              <a:rPr lang="fa-I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پوشش</a:t>
            </a: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 مراقبت های سلامت 100 %  دانش آموزان معرفی شده از دفاتر کفالت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r" rtl="1"/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705491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94" y="465221"/>
            <a:ext cx="10778720" cy="6124243"/>
          </a:xfrm>
        </p:spPr>
      </p:pic>
    </p:spTree>
    <p:extLst>
      <p:ext uri="{BB962C8B-B14F-4D97-AF65-F5344CB8AC3E}">
        <p14:creationId xmlns:p14="http://schemas.microsoft.com/office/powerpoint/2010/main" val="307826564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638783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فهرست اقدام های انجام شده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15" y="1469570"/>
            <a:ext cx="10760528" cy="4926508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50" y="401053"/>
            <a:ext cx="11196336" cy="6032404"/>
          </a:xfrm>
        </p:spPr>
      </p:pic>
    </p:spTree>
    <p:extLst>
      <p:ext uri="{BB962C8B-B14F-4D97-AF65-F5344CB8AC3E}">
        <p14:creationId xmlns:p14="http://schemas.microsoft.com/office/powerpoint/2010/main" val="91256893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21" y="497305"/>
            <a:ext cx="10742149" cy="5870837"/>
          </a:xfrm>
        </p:spPr>
      </p:pic>
    </p:spTree>
    <p:extLst>
      <p:ext uri="{BB962C8B-B14F-4D97-AF65-F5344CB8AC3E}">
        <p14:creationId xmlns:p14="http://schemas.microsoft.com/office/powerpoint/2010/main" val="153359642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336884"/>
            <a:ext cx="10364451" cy="6238203"/>
          </a:xfrm>
        </p:spPr>
      </p:pic>
    </p:spTree>
    <p:extLst>
      <p:ext uri="{BB962C8B-B14F-4D97-AF65-F5344CB8AC3E}">
        <p14:creationId xmlns:p14="http://schemas.microsoft.com/office/powerpoint/2010/main" val="284050904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4" y="555550"/>
            <a:ext cx="10364451" cy="6068143"/>
          </a:xfrm>
        </p:spPr>
      </p:pic>
    </p:spTree>
    <p:extLst>
      <p:ext uri="{BB962C8B-B14F-4D97-AF65-F5344CB8AC3E}">
        <p14:creationId xmlns:p14="http://schemas.microsoft.com/office/powerpoint/2010/main" val="284956744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622454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واکسیناسیون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67" y="1404257"/>
            <a:ext cx="10288475" cy="5045529"/>
          </a:xfrm>
        </p:spPr>
      </p:pic>
    </p:spTree>
    <p:extLst>
      <p:ext uri="{BB962C8B-B14F-4D97-AF65-F5344CB8AC3E}">
        <p14:creationId xmlns:p14="http://schemas.microsoft.com/office/powerpoint/2010/main" val="80238320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491826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واکسیناسیون – کارت واکسیناسیون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76" y="1355271"/>
            <a:ext cx="10415737" cy="4996543"/>
          </a:xfrm>
        </p:spPr>
      </p:pic>
    </p:spTree>
    <p:extLst>
      <p:ext uri="{BB962C8B-B14F-4D97-AF65-F5344CB8AC3E}">
        <p14:creationId xmlns:p14="http://schemas.microsoft.com/office/powerpoint/2010/main" val="44942422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71" y="923567"/>
            <a:ext cx="10548257" cy="5934433"/>
          </a:xfrm>
        </p:spPr>
      </p:pic>
    </p:spTree>
    <p:extLst>
      <p:ext uri="{BB962C8B-B14F-4D97-AF65-F5344CB8AC3E}">
        <p14:creationId xmlns:p14="http://schemas.microsoft.com/office/powerpoint/2010/main" val="330708476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6" y="481263"/>
            <a:ext cx="10364450" cy="6123688"/>
          </a:xfrm>
        </p:spPr>
      </p:pic>
    </p:spTree>
    <p:extLst>
      <p:ext uri="{BB962C8B-B14F-4D97-AF65-F5344CB8AC3E}">
        <p14:creationId xmlns:p14="http://schemas.microsoft.com/office/powerpoint/2010/main" val="2551447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9875F-A4F2-48C7-8B02-98275D6A6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D22824"/>
                </a:solidFill>
                <a:cs typeface="B Titr" panose="00000700000000000000" pitchFamily="2" charset="-78"/>
              </a:rPr>
              <a:t>اهداف کمی برنامه های نوجوانان و مدارس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FFC7B8-AAA6-410B-9B3F-B2FD9E85A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2194560"/>
            <a:ext cx="10957560" cy="4024125"/>
          </a:xfrm>
        </p:spPr>
        <p:txBody>
          <a:bodyPr/>
          <a:lstStyle/>
          <a:p>
            <a:pPr algn="r" rtl="1"/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معاینات و آموزش پیشگیری از پدیکلوز در دانش آموزان 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ارجاع و درمان 100 %  دانش آموزان آلوده به پدیکلوزیس 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آموزش پیشگیری از پدیکلوزیس به 20 %  والدین </a:t>
            </a:r>
            <a:endParaRPr lang="fa-IR" sz="1800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آموزش پیشگیری و درمان پدیکلوزیس به مدیران و معلمان مدارس : حداقل در مدارس روستایی 80 %- شهرهای زیر 20هزار نفر 50 %- شهرهای بالای 20 هزار نفر 30 %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r" rtl="1"/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بهداشت محیط مدارس </a:t>
            </a:r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 اردوگاهها </a:t>
            </a:r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ar-SA" sz="180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 مدارس شبانه روزی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 آموزش حداقل 30 %  مدیران مدارس در خصوص اصول بهداشت محیط و ایمنی مدارس 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 آموزش اصول بهداشت محیط و ایمنی مدرسه به 30 %  از پرسنل خدماتی مدارس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پوشش اخذ کارت سلامت  60% کارکنان خدمات مدارس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پوشش نظارت 100 % مدارس در خصوص اصول بهداشت محیط و ایمنی مدارس 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آموزش 100 % مراقبین سلامت و بهورزان در خصوص اصول بهداشت محیط مدارس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08548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339" y="352926"/>
            <a:ext cx="10442689" cy="6113187"/>
          </a:xfrm>
        </p:spPr>
      </p:pic>
    </p:spTree>
    <p:extLst>
      <p:ext uri="{BB962C8B-B14F-4D97-AF65-F5344CB8AC3E}">
        <p14:creationId xmlns:p14="http://schemas.microsoft.com/office/powerpoint/2010/main" val="314285265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mmn\Desktop\68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255" y="513348"/>
            <a:ext cx="10450145" cy="59959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7406177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622454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واکسیناسیون – ثبت واکسن</a:t>
            </a:r>
            <a:endParaRPr lang="fa-IR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 descr="C:\Users\mmmn\Desktop\6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1126" y="1404258"/>
            <a:ext cx="10933802" cy="50717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501337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561474"/>
            <a:ext cx="10552801" cy="6110967"/>
          </a:xfrm>
        </p:spPr>
      </p:pic>
    </p:spTree>
    <p:extLst>
      <p:ext uri="{BB962C8B-B14F-4D97-AF65-F5344CB8AC3E}">
        <p14:creationId xmlns:p14="http://schemas.microsoft.com/office/powerpoint/2010/main" val="266261571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3942" y="815464"/>
            <a:ext cx="10364451" cy="524483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واکسیناسیون – فهرست واکسیناسیون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183" y="1695158"/>
            <a:ext cx="10630043" cy="5012870"/>
          </a:xfrm>
        </p:spPr>
      </p:pic>
    </p:spTree>
    <p:extLst>
      <p:ext uri="{BB962C8B-B14F-4D97-AF65-F5344CB8AC3E}">
        <p14:creationId xmlns:p14="http://schemas.microsoft.com/office/powerpoint/2010/main" val="402136511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36" y="905021"/>
            <a:ext cx="10531928" cy="5791200"/>
          </a:xfrm>
        </p:spPr>
      </p:pic>
    </p:spTree>
    <p:extLst>
      <p:ext uri="{BB962C8B-B14F-4D97-AF65-F5344CB8AC3E}">
        <p14:creationId xmlns:p14="http://schemas.microsoft.com/office/powerpoint/2010/main" val="292691820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4" y="497305"/>
            <a:ext cx="10364451" cy="6147108"/>
          </a:xfrm>
        </p:spPr>
      </p:pic>
    </p:spTree>
    <p:extLst>
      <p:ext uri="{BB962C8B-B14F-4D97-AF65-F5344CB8AC3E}">
        <p14:creationId xmlns:p14="http://schemas.microsoft.com/office/powerpoint/2010/main" val="412906118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60" y="449180"/>
            <a:ext cx="10477625" cy="6016934"/>
          </a:xfrm>
        </p:spPr>
      </p:pic>
    </p:spTree>
    <p:extLst>
      <p:ext uri="{BB962C8B-B14F-4D97-AF65-F5344CB8AC3E}">
        <p14:creationId xmlns:p14="http://schemas.microsoft.com/office/powerpoint/2010/main" val="94371336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459169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واکسیناسیون- </a:t>
            </a:r>
            <a:r>
              <a:rPr lang="fa-IR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فهرست افراد </a:t>
            </a:r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واجد شرایط دریافت واکسن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90" y="1273629"/>
            <a:ext cx="10473281" cy="5241471"/>
          </a:xfrm>
        </p:spPr>
      </p:pic>
    </p:spTree>
    <p:extLst>
      <p:ext uri="{BB962C8B-B14F-4D97-AF65-F5344CB8AC3E}">
        <p14:creationId xmlns:p14="http://schemas.microsoft.com/office/powerpoint/2010/main" val="112215728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47" y="304800"/>
            <a:ext cx="10753265" cy="6258713"/>
          </a:xfrm>
        </p:spPr>
      </p:pic>
    </p:spTree>
    <p:extLst>
      <p:ext uri="{BB962C8B-B14F-4D97-AF65-F5344CB8AC3E}">
        <p14:creationId xmlns:p14="http://schemas.microsoft.com/office/powerpoint/2010/main" val="34564112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8FA751"/>
      </a:accent1>
      <a:accent2>
        <a:srgbClr val="629D7D"/>
      </a:accent2>
      <a:accent3>
        <a:srgbClr val="5A7AAB"/>
      </a:accent3>
      <a:accent4>
        <a:srgbClr val="AA618F"/>
      </a:accent4>
      <a:accent5>
        <a:srgbClr val="BA5445"/>
      </a:accent5>
      <a:accent6>
        <a:srgbClr val="C8A547"/>
      </a:accent6>
      <a:hlink>
        <a:srgbClr val="91BF1A"/>
      </a:hlink>
      <a:folHlink>
        <a:srgbClr val="ADBE82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CF823853-53CC-4249-AEDB-2EA9F718B2D2}"/>
    </a:ext>
  </a:extLst>
</a:theme>
</file>

<file path=ppt/theme/theme3.xml><?xml version="1.0" encoding="utf-8"?>
<a:theme xmlns:a="http://schemas.openxmlformats.org/drawingml/2006/main" name="Vapor Trail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991</TotalTime>
  <Words>4603</Words>
  <Application>Microsoft Office PowerPoint</Application>
  <PresentationFormat>Widescreen</PresentationFormat>
  <Paragraphs>523</Paragraphs>
  <Slides>264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264</vt:i4>
      </vt:variant>
    </vt:vector>
  </HeadingPairs>
  <TitlesOfParts>
    <vt:vector size="278" baseType="lpstr">
      <vt:lpstr>Arial</vt:lpstr>
      <vt:lpstr>B Mitra</vt:lpstr>
      <vt:lpstr>B Titr</vt:lpstr>
      <vt:lpstr>Calibri</vt:lpstr>
      <vt:lpstr>Candara</vt:lpstr>
      <vt:lpstr>Century Gothic</vt:lpstr>
      <vt:lpstr>Impact</vt:lpstr>
      <vt:lpstr>Symbol</vt:lpstr>
      <vt:lpstr>Tahoma</vt:lpstr>
      <vt:lpstr>Wingdings</vt:lpstr>
      <vt:lpstr>Wingdings 3</vt:lpstr>
      <vt:lpstr>Waveform</vt:lpstr>
      <vt:lpstr>Main Event</vt:lpstr>
      <vt:lpstr>Vapor Trail</vt:lpstr>
      <vt:lpstr>PowerPoint Presentation</vt:lpstr>
      <vt:lpstr>برنامه ‘گروه سلامت نوجوانان ، جوانان ومدارس  </vt:lpstr>
      <vt:lpstr>برنامه دوره آموزشی بدو خدمت سلامت نوجوانان و مدارس  ویژه مراقبین سلامت</vt:lpstr>
      <vt:lpstr>PowerPoint Presentation</vt:lpstr>
      <vt:lpstr>برنامه عملیاتی و تقویم کاری اجرای برنامه های سلامت نوجوانان،جوانان و مدارس شامل: </vt:lpstr>
      <vt:lpstr>عناوین برنامه عملیاتی و تقویم کاری اجرای برنامه های سلامت نوجوانان و مدارس  توسط مراقب سلامت </vt:lpstr>
      <vt:lpstr>عناوین برنامه عملیاتی و تقویم کاری اجرای برنامه های سلامت نوجوانان و مدارس  توسط مراقب سلامت </vt:lpstr>
      <vt:lpstr>اهداف کمی برنامه های نوجوانان و مدارس</vt:lpstr>
      <vt:lpstr>اهداف کمی برنامه های نوجوانان و مدارس</vt:lpstr>
      <vt:lpstr>اهداف کمی برنامه های نوجوانان و مدارس</vt:lpstr>
      <vt:lpstr>اهداف کمی برنامه های نوجوانان و مدارس</vt:lpstr>
      <vt:lpstr>اهداف کمی برنامه های نوجوانان و مدارس</vt:lpstr>
      <vt:lpstr>نمونه ای ازجداول  برنامه عملیاتی و تقویم کاری </vt:lpstr>
      <vt:lpstr>PowerPoint Presentation</vt:lpstr>
      <vt:lpstr>PowerPoint Presentation</vt:lpstr>
      <vt:lpstr>PowerPoint Presentation</vt:lpstr>
      <vt:lpstr>شیوه ارائه خدمات براساس بسته خدمتی "مراقبتهای ادغام یافته  تيم سلامت برای ارائه خدمات رده سنی 5 تا 18 سال" به شرح ذیل  انجام می شود: </vt:lpstr>
      <vt:lpstr>PowerPoint Presentation</vt:lpstr>
      <vt:lpstr>PowerPoint Presentation</vt:lpstr>
      <vt:lpstr>PowerPoint Presentation</vt:lpstr>
      <vt:lpstr>فرم بازید و حضور مراقب سلامت در مدارس</vt:lpstr>
      <vt:lpstr>فرم گزارش عملکرد مراقب سلامت در مدرسه</vt:lpstr>
      <vt:lpstr>فرم گزارش عملکرد مراقب سلامت در مدرسه</vt:lpstr>
      <vt:lpstr>فرم گزارش عملکرد مراقب سلامت در مدرسه</vt:lpstr>
      <vt:lpstr>PowerPoint Presentation</vt:lpstr>
      <vt:lpstr>PowerPoint Presentation</vt:lpstr>
      <vt:lpstr>تهیه ، بررسی و تحلیل  شاخصهای سلامت گروه سنی نوجوان بر اساس سامانه یکپارچه بهداشت </vt:lpstr>
      <vt:lpstr>فرآیند تهیه ، بررسی و تحلیل شاخصهای سلامت گروه سنی نوجوان</vt:lpstr>
      <vt:lpstr>شاخصهای سلامت گروه سنی نوجوان</vt:lpstr>
      <vt:lpstr>PowerPoint Presentation</vt:lpstr>
      <vt:lpstr>ثبت یا ویرایش اطلاعات دموگرافیک نوجوانان و دانش آموزان تحت پوشش در سامانه سیب</vt:lpstr>
      <vt:lpstr>ثبت نام و سرشماری : فهرست خدمت گیرندگان (از سه مسیر)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ثبت نام و سرشماری : فهرست مدارس تحت پوشش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ثبت نام و سرشماری : فهرست دانش آموزان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ارائه خدمت: فهرست مراقبتها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ارائه خدمت : اقدام</vt:lpstr>
      <vt:lpstr>PowerPoint Presentation</vt:lpstr>
      <vt:lpstr>PowerPoint Presentation</vt:lpstr>
      <vt:lpstr>PowerPoint Presentation</vt:lpstr>
      <vt:lpstr>ارائه خدمت : فهرست اقدام های انجام شده</vt:lpstr>
      <vt:lpstr>PowerPoint Presentation</vt:lpstr>
      <vt:lpstr>PowerPoint Presentation</vt:lpstr>
      <vt:lpstr>PowerPoint Presentation</vt:lpstr>
      <vt:lpstr>PowerPoint Presentation</vt:lpstr>
      <vt:lpstr>ارائه خدمت : واکسیناسیون</vt:lpstr>
      <vt:lpstr>ارائه خدمت : واکسیناسیون – کارت واکسیناسیون</vt:lpstr>
      <vt:lpstr>PowerPoint Presentation</vt:lpstr>
      <vt:lpstr>PowerPoint Presentation</vt:lpstr>
      <vt:lpstr>PowerPoint Presentation</vt:lpstr>
      <vt:lpstr>PowerPoint Presentation</vt:lpstr>
      <vt:lpstr>ارائه خدمت : واکسیناسیون – ثبت واکسن</vt:lpstr>
      <vt:lpstr>PowerPoint Presentation</vt:lpstr>
      <vt:lpstr>ارائه خدمت : واکسیناسیون – فهرست واکسیناسیون</vt:lpstr>
      <vt:lpstr>PowerPoint Presentation</vt:lpstr>
      <vt:lpstr>PowerPoint Presentation</vt:lpstr>
      <vt:lpstr>PowerPoint Presentation</vt:lpstr>
      <vt:lpstr>ارائه خدمت : واکسیناسیون- فهرست افراد واجد شرایط دریافت واکسن</vt:lpstr>
      <vt:lpstr>PowerPoint Presentation</vt:lpstr>
      <vt:lpstr>PowerPoint Presentation</vt:lpstr>
      <vt:lpstr>ارائه خدمت : واکسیناسیون – گزارش واکسیناسیون تاخیری</vt:lpstr>
      <vt:lpstr>PowerPoint Presentation</vt:lpstr>
      <vt:lpstr>PowerPoint Presentation</vt:lpstr>
      <vt:lpstr>PowerPoint Presentation</vt:lpstr>
      <vt:lpstr>ارائه خدمت : ارائه دارو و اقلام بهداشتی</vt:lpstr>
      <vt:lpstr>PowerPoint Presentation</vt:lpstr>
      <vt:lpstr>PowerPoint Presentation</vt:lpstr>
      <vt:lpstr>PowerPoint Presentation</vt:lpstr>
      <vt:lpstr>ارائه خدمت : نیازهای درمانی دهان و دندان</vt:lpstr>
      <vt:lpstr>PowerPoint Presentation</vt:lpstr>
      <vt:lpstr>ارائه خدمت : فهرست نیازهای درمانی دهان و دندان</vt:lpstr>
      <vt:lpstr>PowerPoint Presentation</vt:lpstr>
      <vt:lpstr>ارائه خدمت : فهرست پیگیری ها</vt:lpstr>
      <vt:lpstr>PowerPoint Presentation</vt:lpstr>
      <vt:lpstr>PowerPoint Presentation</vt:lpstr>
      <vt:lpstr>PowerPoint Presentation</vt:lpstr>
      <vt:lpstr>ارائه خدمت : فهرست تماس ها</vt:lpstr>
      <vt:lpstr>PowerPoint Presentation</vt:lpstr>
      <vt:lpstr>PowerPoint Presentation</vt:lpstr>
      <vt:lpstr>PowerPoint Presentation</vt:lpstr>
      <vt:lpstr>ثبت تماس ها : زیر منوهای فهرست خدمت گیرندگان- فهرست پیگیری ها- گزارش افرادی که خدماتی دریافت نکرده اند </vt:lpstr>
      <vt:lpstr>PowerPoint Presentation</vt:lpstr>
      <vt:lpstr>ارائه خدمت : فهرست افراد در انتظار خدمت</vt:lpstr>
      <vt:lpstr>PowerPoint Presentation</vt:lpstr>
      <vt:lpstr>PowerPoint Presentation</vt:lpstr>
      <vt:lpstr>PowerPoint Presentation</vt:lpstr>
      <vt:lpstr>PowerPoint Presentation</vt:lpstr>
      <vt:lpstr>ثبت وقایع</vt:lpstr>
      <vt:lpstr>ثبت وقایع : ثبت حساسیت</vt:lpstr>
      <vt:lpstr>ثبت وقایع : ثبت داروهای مصرفی</vt:lpstr>
      <vt:lpstr>ثبت وقایع : ثبت مرگ</vt:lpstr>
      <vt:lpstr>آزمایش ها</vt:lpstr>
      <vt:lpstr>آزمایش ها : ثبت نتایج آزمایش</vt:lpstr>
      <vt:lpstr>PowerPoint Presentation</vt:lpstr>
      <vt:lpstr>آزمایش ها : گزارش آزمایش</vt:lpstr>
      <vt:lpstr>PowerPoint Presentation</vt:lpstr>
      <vt:lpstr>PowerPoint Presentation</vt:lpstr>
      <vt:lpstr>گزارش ها : گزارش مراقبت ها – گزارش خدمت گیرندگان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گزارش ها : گزارش مراقبت ها – گزارش خدمات انجام شده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گزارش ها : گزارش مراقبت ها – گزارش علایم و نشانه ها</vt:lpstr>
      <vt:lpstr>PowerPoint Presentation</vt:lpstr>
      <vt:lpstr>PowerPoint Presentation</vt:lpstr>
      <vt:lpstr>PowerPoint Presentation</vt:lpstr>
      <vt:lpstr>PowerPoint Presentation</vt:lpstr>
      <vt:lpstr>گزارش ها : گزارش مراقبت ها – گزارش اقدام ها</vt:lpstr>
      <vt:lpstr>PowerPoint Presentation</vt:lpstr>
      <vt:lpstr>PowerPoint Presentation</vt:lpstr>
      <vt:lpstr>PowerPoint Presentation</vt:lpstr>
      <vt:lpstr>گزارش ها : گزارش مراقبت ها – گزارش تشخیص ها</vt:lpstr>
      <vt:lpstr>PowerPoint Presentation</vt:lpstr>
      <vt:lpstr>PowerPoint Presentation</vt:lpstr>
      <vt:lpstr>PowerPoint Presentation</vt:lpstr>
      <vt:lpstr>PowerPoint Presentation</vt:lpstr>
      <vt:lpstr>گزارش ها : گزارش مراقبت ها – گزارش مراقبت های انجام شده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گزارش ها : گزارش جمعیت شبکه – گزارش جمعیت ثبت نام شده ها</vt:lpstr>
      <vt:lpstr>PowerPoint Presentation</vt:lpstr>
      <vt:lpstr>PowerPoint Presentation</vt:lpstr>
      <vt:lpstr>PowerPoint Presentation</vt:lpstr>
      <vt:lpstr>PowerPoint Presentation</vt:lpstr>
      <vt:lpstr>گزارش ها : گزارش جمعیت شبکه – گزارش جمعیت مادران باردار</vt:lpstr>
      <vt:lpstr>PowerPoint Presentation</vt:lpstr>
      <vt:lpstr>گزارش ها : گزارش جمعیت شبکه – گزارش جمعیت افراد فوت شده</vt:lpstr>
      <vt:lpstr>PowerPoint Presentation</vt:lpstr>
      <vt:lpstr>گزارش ها : گزارش داروها- داروهای غیرپزشک</vt:lpstr>
      <vt:lpstr>PowerPoint Presentation</vt:lpstr>
      <vt:lpstr>PowerPoint Presentation</vt:lpstr>
      <vt:lpstr>گزارش ها : خلاصه پرونده الکترونیکی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گزارش ها : گزارش آمار مراقبت ها به تفکیک</vt:lpstr>
      <vt:lpstr>PowerPoint Presentation</vt:lpstr>
      <vt:lpstr>PowerPoint Presentation</vt:lpstr>
      <vt:lpstr>گزارش ها : گزارش وقایع ثبت شده</vt:lpstr>
      <vt:lpstr>گزارش ها : گزارش وقایع ثبت شده – مرگ های ثبت شده</vt:lpstr>
      <vt:lpstr>PowerPoint Presentation</vt:lpstr>
      <vt:lpstr>گزارش ها : گزارش وقایع ثبت شده – داروهای ثبت شده</vt:lpstr>
      <vt:lpstr>PowerPoint Presentation</vt:lpstr>
      <vt:lpstr>گزارش ها : گزارش افرادی که خدماتی دریافت نکرده اند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گزارش ها : گزارش آمار دانش آموزان فاقد مشکل از نظر دهان و دندان</vt:lpstr>
      <vt:lpstr>PowerPoint Presentation</vt:lpstr>
      <vt:lpstr>PowerPoint Presentation</vt:lpstr>
      <vt:lpstr>پیام ها : ارجاعات دریافتی</vt:lpstr>
      <vt:lpstr>PowerPoint Presentation</vt:lpstr>
      <vt:lpstr>پیام ها : ارجاعات ارسالی</vt:lpstr>
      <vt:lpstr>PowerPoint Presentation</vt:lpstr>
      <vt:lpstr>PowerPoint Presentation</vt:lpstr>
      <vt:lpstr>پیام ها : بازخوردهای دریافتی</vt:lpstr>
      <vt:lpstr>PowerPoint Presentation</vt:lpstr>
      <vt:lpstr>PowerPoint Presentation</vt:lpstr>
      <vt:lpstr>پیام ها : بازخوردهای ارسالی</vt:lpstr>
      <vt:lpstr>PowerPoint Presentation</vt:lpstr>
      <vt:lpstr>مدیریت سامانه : ساخت گزارش افراد تحت پوشش</vt:lpstr>
      <vt:lpstr>PowerPoint Presentation</vt:lpstr>
      <vt:lpstr>PowerPoint Presentation</vt:lpstr>
      <vt:lpstr>PowerPoint Presentation</vt:lpstr>
      <vt:lpstr>درصد پوشش مراقبت غیرپزشکی و پزشکی دانش آموزان</vt:lpstr>
      <vt:lpstr>تعیین درصد پوشش مراقبت غیرپزشکی و پزشکی  دانش آموزان گروه هدف</vt:lpstr>
      <vt:lpstr>مثال : تعیین درصد پوشش مراقبت غیرپزشکی دانش آموزان پایه هفتم با نقش مراقب سلامت/ بهورز </vt:lpstr>
      <vt:lpstr>مخرج : تعداد دانش آموزان پایه تحصیلی هفتم</vt:lpstr>
      <vt:lpstr>صورت : تعداد دانش آموزان پایه تحصیلی هفتم  که در بازه زمانی 1399/1/1  تا 1400/3/31  مراقبت بینایی دریافت نموده اند.</vt:lpstr>
      <vt:lpstr>صورت : تعداد دانش آموزان پایه تحصیلی هفتم  که در بازه زمانی 1399/1/1  تا 1400/3/31  مراقبت سل دریافت نموده اند.</vt:lpstr>
      <vt:lpstr>درصد پوشش مراقبت غیرپزشکی دانش آموزان پایه هفتم</vt:lpstr>
      <vt:lpstr>مثال : تعیین درصد پوشش واکسیناسیون دانش آموزان پایه دهم</vt:lpstr>
      <vt:lpstr>مخرج : تعداد دانش آموزان پایه تحصیلی دهم</vt:lpstr>
      <vt:lpstr>صورت : تعداد دانش آموزان پایه تحصیلی دهم که واکسن توام بزرگسال دریافت نموده اند. 1-تعیین و بررسی دانش آموزان پایه تحصیلی دهم که واکسن توام بزرگسال دریافت ننموده اند. 2-کسر تعداد دانش آموزان پایه تحصیلی دهم که واکسن توام بزرگسال دریافت ننموده اند از تعداد کل دانش آموزان پایه تحصیلی دهم </vt:lpstr>
      <vt:lpstr>PowerPoint Presentation</vt:lpstr>
      <vt:lpstr>PowerPoint Presentation</vt:lpstr>
      <vt:lpstr>PowerPoint Presentation</vt:lpstr>
      <vt:lpstr>درصد پوشش واکسیناسیون دانش آموزان پایه دهم</vt:lpstr>
      <vt:lpstr>تعیین درصد اختلالات شناسایی شده در دانش آموزان</vt:lpstr>
      <vt:lpstr>مثال : تعیین درصد اختلال بینایی شناسایی شده در دانش آموزان پایه دهم با نقش مراقب سلامت/ بهورز </vt:lpstr>
      <vt:lpstr>مخرج : تعداد دانش آموزان پایه تحصیلی دهم که در بازه زمانی 1399/1/1  تا 1400/3/31 مراقبت بینایی را دریافت نموده اند .</vt:lpstr>
      <vt:lpstr>صورت : تعداد دانش آموزان پایه تحصیلی دهم که در همان بازه زمانی اختلال بینایی در آنها شناسایی شده است.</vt:lpstr>
      <vt:lpstr>درصد اختلال بینایی شناسایی شده در دانش آموزان پایه دهم </vt:lpstr>
      <vt:lpstr>مثال : تعیین درصد دانش آموزان پایه دهم دارای اضافه وزن با نقش مراقب سلامت/ بهورز </vt:lpstr>
      <vt:lpstr>مخرج : تعداد دانش آموزان پایه تحصیلی دهم که در بازه زمانی 1399/1/1  تا 1400/3/31 مراقبت غربالگری تغذیه و پایش رشد را دریافت نموده اند .</vt:lpstr>
      <vt:lpstr>صورت : تعداد دانش آموزان پایه تحصیلی دهم که در همان بازه زمانی اضافه وزن در آنها شناسایی شده است.</vt:lpstr>
      <vt:lpstr>PowerPoint Presentation</vt:lpstr>
      <vt:lpstr>تعیین درصد دانش آموزان پایه دهم دارای اضافه وزن با نقش مراقب سلامت/ بهورز </vt:lpstr>
      <vt:lpstr>PowerPoint Presentation</vt:lpstr>
      <vt:lpstr> </vt:lpstr>
      <vt:lpstr>تعیین درصد مراقبت غیرپزشکی و پزشکی دانش آموزان  پایه های هدف - ورود به سامانه داشبورد</vt:lpstr>
      <vt:lpstr>- انتخاب فیلد بهداشت مدارس</vt:lpstr>
      <vt:lpstr>- انتخاب sheet  شاخص خدمات کامل پایه های تحصیلی-غیرپزشک</vt:lpstr>
      <vt:lpstr>- ذخیره اطلاعات : انتخاب ...(more option) از سمت راست صفحه – کلیک گزینه Export data </vt:lpstr>
      <vt:lpstr>- انتخاب sheet  شاخص خدمات کامل پایه های تحصیلی-پزشک ذخیره اطلاعات : انتخاب ...(more option) از سمت راست صفحه – کلیک گزینه Export data </vt:lpstr>
      <vt:lpstr>درصد مراقبت (فعال) غیرپزشکی سلامت نوجوانان و دانش آموزان گروه هدف استان اصفهان  در سال تحصیلی ................ (داشبورد) </vt:lpstr>
      <vt:lpstr>درصد مراقبت (فعال) پزشکی سلامت نوجوانان و دانش آموزان گروه هدف استان اصفهان  در سال تحصیلی ................ (داشبورد) </vt:lpstr>
      <vt:lpstr>درصد پوشش واکسیناسیون دانش آموزان پایه اول و دهم </vt:lpstr>
      <vt:lpstr>PowerPoint Presentation</vt:lpstr>
      <vt:lpstr>تعیین درصد واکسیناسیون دانش آموزان پایه اول/دهم  - ورود به سامانه داشبورد</vt:lpstr>
      <vt:lpstr>- انتخاب فیلد بیماری واگیر </vt:lpstr>
      <vt:lpstr>- انتخاب sheet وضعیت دریافت واکسن پایه اول</vt:lpstr>
      <vt:lpstr>- انتخاب sheet وضعیت دریافت واکسن پایه دهم</vt:lpstr>
      <vt:lpstr>بررسی و تحلیل شاخصهای سلامت گروه سنی نوجوان</vt:lpstr>
      <vt:lpstr>بررسی و تحلیل شاخصهای سلامت گروه سنی نوجوان</vt:lpstr>
      <vt:lpstr>مراقبت مرگ دانش آموزان ، نوجوانان و جوانان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atlas</dc:creator>
  <cp:lastModifiedBy>A.R.I</cp:lastModifiedBy>
  <cp:revision>154</cp:revision>
  <dcterms:created xsi:type="dcterms:W3CDTF">2022-05-18T16:10:04Z</dcterms:created>
  <dcterms:modified xsi:type="dcterms:W3CDTF">2023-07-23T09:12:31Z</dcterms:modified>
</cp:coreProperties>
</file>