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7" r:id="rId40"/>
    <p:sldId id="298" r:id="rId41"/>
    <p:sldId id="299" r:id="rId42"/>
    <p:sldId id="300" r:id="rId43"/>
    <p:sldId id="301" r:id="rId44"/>
    <p:sldId id="302" r:id="rId45"/>
    <p:sldId id="303" r:id="rId46"/>
    <p:sldId id="304" r:id="rId47"/>
    <p:sldId id="305" r:id="rId48"/>
    <p:sldId id="306" r:id="rId49"/>
    <p:sldId id="307" r:id="rId50"/>
    <p:sldId id="308" r:id="rId51"/>
    <p:sldId id="309" r:id="rId52"/>
    <p:sldId id="310" r:id="rId53"/>
    <p:sldId id="311" r:id="rId54"/>
    <p:sldId id="312" r:id="rId55"/>
    <p:sldId id="313" r:id="rId56"/>
    <p:sldId id="314" r:id="rId57"/>
    <p:sldId id="315" r:id="rId58"/>
    <p:sldId id="318" r:id="rId59"/>
    <p:sldId id="316" r:id="rId60"/>
    <p:sldId id="317" r:id="rId61"/>
    <p:sldId id="319" r:id="rId62"/>
    <p:sldId id="320" r:id="rId63"/>
    <p:sldId id="321" r:id="rId64"/>
    <p:sldId id="322" r:id="rId65"/>
    <p:sldId id="323" r:id="rId66"/>
    <p:sldId id="324" r:id="rId67"/>
    <p:sldId id="325" r:id="rId68"/>
    <p:sldId id="327" r:id="rId69"/>
    <p:sldId id="328" r:id="rId70"/>
    <p:sldId id="329" r:id="rId71"/>
    <p:sldId id="330" r:id="rId72"/>
    <p:sldId id="331" r:id="rId73"/>
    <p:sldId id="332" r:id="rId74"/>
    <p:sldId id="333" r:id="rId75"/>
    <p:sldId id="337" r:id="rId76"/>
    <p:sldId id="338" r:id="rId77"/>
    <p:sldId id="339" r:id="rId78"/>
    <p:sldId id="340" r:id="rId79"/>
    <p:sldId id="341" r:id="rId80"/>
    <p:sldId id="342" r:id="rId81"/>
    <p:sldId id="343" r:id="rId82"/>
    <p:sldId id="344" r:id="rId83"/>
    <p:sldId id="345" r:id="rId84"/>
    <p:sldId id="346" r:id="rId85"/>
    <p:sldId id="347" r:id="rId86"/>
    <p:sldId id="348" r:id="rId87"/>
    <p:sldId id="256" r:id="rId88"/>
    <p:sldId id="349" r:id="rId89"/>
    <p:sldId id="350" r:id="rId90"/>
    <p:sldId id="351" r:id="rId91"/>
    <p:sldId id="260" r:id="rId92"/>
    <p:sldId id="353" r:id="rId93"/>
    <p:sldId id="354" r:id="rId94"/>
    <p:sldId id="355" r:id="rId95"/>
    <p:sldId id="356" r:id="rId96"/>
    <p:sldId id="357" r:id="rId97"/>
    <p:sldId id="358" r:id="rId98"/>
    <p:sldId id="359" r:id="rId9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792"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C1FAF2-CE81-42B7-9833-7D6214F8397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5E0E284-5592-4BC4-B76C-8D61C24F87D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0B143D1-58BE-4B9A-840C-E3CE68AE4B6A}"/>
              </a:ext>
            </a:extLst>
          </p:cNvPr>
          <p:cNvSpPr>
            <a:spLocks noGrp="1"/>
          </p:cNvSpPr>
          <p:nvPr>
            <p:ph type="dt" sz="half" idx="10"/>
          </p:nvPr>
        </p:nvSpPr>
        <p:spPr/>
        <p:txBody>
          <a:bodyPr/>
          <a:lstStyle/>
          <a:p>
            <a:fld id="{499F135E-00B3-4116-BA1E-64ECE761BDEB}" type="datetimeFigureOut">
              <a:rPr lang="en-US" smtClean="0"/>
              <a:t>10/27/2024</a:t>
            </a:fld>
            <a:endParaRPr lang="en-US"/>
          </a:p>
        </p:txBody>
      </p:sp>
      <p:sp>
        <p:nvSpPr>
          <p:cNvPr id="5" name="Footer Placeholder 4">
            <a:extLst>
              <a:ext uri="{FF2B5EF4-FFF2-40B4-BE49-F238E27FC236}">
                <a16:creationId xmlns:a16="http://schemas.microsoft.com/office/drawing/2014/main" id="{E29FC8EA-5ADF-4999-9A94-0862A9772E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4064BE1-1602-4F96-84D3-8004312A5860}"/>
              </a:ext>
            </a:extLst>
          </p:cNvPr>
          <p:cNvSpPr>
            <a:spLocks noGrp="1"/>
          </p:cNvSpPr>
          <p:nvPr>
            <p:ph type="sldNum" sz="quarter" idx="12"/>
          </p:nvPr>
        </p:nvSpPr>
        <p:spPr/>
        <p:txBody>
          <a:bodyPr/>
          <a:lstStyle/>
          <a:p>
            <a:fld id="{7ECFE754-D1F2-41A0-A29E-ED51D78B14BC}" type="slidenum">
              <a:rPr lang="en-US" smtClean="0"/>
              <a:t>‹#›</a:t>
            </a:fld>
            <a:endParaRPr lang="en-US"/>
          </a:p>
        </p:txBody>
      </p:sp>
    </p:spTree>
    <p:extLst>
      <p:ext uri="{BB962C8B-B14F-4D97-AF65-F5344CB8AC3E}">
        <p14:creationId xmlns:p14="http://schemas.microsoft.com/office/powerpoint/2010/main" val="30317417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15AC17-C701-4F6D-ADCD-355F70E7B64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AC03A92-3A92-4EA2-84C5-B2F8071F2C3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B226D0E-61B0-40FD-AF74-7D8800395D09}"/>
              </a:ext>
            </a:extLst>
          </p:cNvPr>
          <p:cNvSpPr>
            <a:spLocks noGrp="1"/>
          </p:cNvSpPr>
          <p:nvPr>
            <p:ph type="dt" sz="half" idx="10"/>
          </p:nvPr>
        </p:nvSpPr>
        <p:spPr/>
        <p:txBody>
          <a:bodyPr/>
          <a:lstStyle/>
          <a:p>
            <a:fld id="{499F135E-00B3-4116-BA1E-64ECE761BDEB}" type="datetimeFigureOut">
              <a:rPr lang="en-US" smtClean="0"/>
              <a:t>10/27/2024</a:t>
            </a:fld>
            <a:endParaRPr lang="en-US"/>
          </a:p>
        </p:txBody>
      </p:sp>
      <p:sp>
        <p:nvSpPr>
          <p:cNvPr id="5" name="Footer Placeholder 4">
            <a:extLst>
              <a:ext uri="{FF2B5EF4-FFF2-40B4-BE49-F238E27FC236}">
                <a16:creationId xmlns:a16="http://schemas.microsoft.com/office/drawing/2014/main" id="{00DD0A78-0310-4743-9149-D87FA8393DF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1061D7E-31D8-4AA7-B809-6AA3D0DCDE2E}"/>
              </a:ext>
            </a:extLst>
          </p:cNvPr>
          <p:cNvSpPr>
            <a:spLocks noGrp="1"/>
          </p:cNvSpPr>
          <p:nvPr>
            <p:ph type="sldNum" sz="quarter" idx="12"/>
          </p:nvPr>
        </p:nvSpPr>
        <p:spPr/>
        <p:txBody>
          <a:bodyPr/>
          <a:lstStyle/>
          <a:p>
            <a:fld id="{7ECFE754-D1F2-41A0-A29E-ED51D78B14BC}" type="slidenum">
              <a:rPr lang="en-US" smtClean="0"/>
              <a:t>‹#›</a:t>
            </a:fld>
            <a:endParaRPr lang="en-US"/>
          </a:p>
        </p:txBody>
      </p:sp>
    </p:spTree>
    <p:extLst>
      <p:ext uri="{BB962C8B-B14F-4D97-AF65-F5344CB8AC3E}">
        <p14:creationId xmlns:p14="http://schemas.microsoft.com/office/powerpoint/2010/main" val="20800532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F8BD499-3356-429B-9FAB-0A33D71DE3E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99E6C78-2B3C-4810-BD44-4069550AD2A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16E4BD2-1E04-4555-B3A0-A5DEE2423CD2}"/>
              </a:ext>
            </a:extLst>
          </p:cNvPr>
          <p:cNvSpPr>
            <a:spLocks noGrp="1"/>
          </p:cNvSpPr>
          <p:nvPr>
            <p:ph type="dt" sz="half" idx="10"/>
          </p:nvPr>
        </p:nvSpPr>
        <p:spPr/>
        <p:txBody>
          <a:bodyPr/>
          <a:lstStyle/>
          <a:p>
            <a:fld id="{499F135E-00B3-4116-BA1E-64ECE761BDEB}" type="datetimeFigureOut">
              <a:rPr lang="en-US" smtClean="0"/>
              <a:t>10/27/2024</a:t>
            </a:fld>
            <a:endParaRPr lang="en-US"/>
          </a:p>
        </p:txBody>
      </p:sp>
      <p:sp>
        <p:nvSpPr>
          <p:cNvPr id="5" name="Footer Placeholder 4">
            <a:extLst>
              <a:ext uri="{FF2B5EF4-FFF2-40B4-BE49-F238E27FC236}">
                <a16:creationId xmlns:a16="http://schemas.microsoft.com/office/drawing/2014/main" id="{19861095-B30C-4D34-80F7-37C47B40C07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2B575C-597C-4A86-ABED-8B92D7DB27CE}"/>
              </a:ext>
            </a:extLst>
          </p:cNvPr>
          <p:cNvSpPr>
            <a:spLocks noGrp="1"/>
          </p:cNvSpPr>
          <p:nvPr>
            <p:ph type="sldNum" sz="quarter" idx="12"/>
          </p:nvPr>
        </p:nvSpPr>
        <p:spPr/>
        <p:txBody>
          <a:bodyPr/>
          <a:lstStyle/>
          <a:p>
            <a:fld id="{7ECFE754-D1F2-41A0-A29E-ED51D78B14BC}" type="slidenum">
              <a:rPr lang="en-US" smtClean="0"/>
              <a:t>‹#›</a:t>
            </a:fld>
            <a:endParaRPr lang="en-US"/>
          </a:p>
        </p:txBody>
      </p:sp>
    </p:spTree>
    <p:extLst>
      <p:ext uri="{BB962C8B-B14F-4D97-AF65-F5344CB8AC3E}">
        <p14:creationId xmlns:p14="http://schemas.microsoft.com/office/powerpoint/2010/main" val="4061377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2FBBB0-0A47-4B1F-BDBD-8D5DCE43001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51413E0-0977-4F75-AC1F-50937F8CFC9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645CB-6D4E-4975-A662-00BB283E9E13}"/>
              </a:ext>
            </a:extLst>
          </p:cNvPr>
          <p:cNvSpPr>
            <a:spLocks noGrp="1"/>
          </p:cNvSpPr>
          <p:nvPr>
            <p:ph type="dt" sz="half" idx="10"/>
          </p:nvPr>
        </p:nvSpPr>
        <p:spPr/>
        <p:txBody>
          <a:bodyPr/>
          <a:lstStyle/>
          <a:p>
            <a:fld id="{499F135E-00B3-4116-BA1E-64ECE761BDEB}" type="datetimeFigureOut">
              <a:rPr lang="en-US" smtClean="0"/>
              <a:t>10/27/2024</a:t>
            </a:fld>
            <a:endParaRPr lang="en-US"/>
          </a:p>
        </p:txBody>
      </p:sp>
      <p:sp>
        <p:nvSpPr>
          <p:cNvPr id="5" name="Footer Placeholder 4">
            <a:extLst>
              <a:ext uri="{FF2B5EF4-FFF2-40B4-BE49-F238E27FC236}">
                <a16:creationId xmlns:a16="http://schemas.microsoft.com/office/drawing/2014/main" id="{39B71E2C-88C4-4F14-A0F2-FE01906779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C03C55-76BE-4DD5-886C-94F67738C781}"/>
              </a:ext>
            </a:extLst>
          </p:cNvPr>
          <p:cNvSpPr>
            <a:spLocks noGrp="1"/>
          </p:cNvSpPr>
          <p:nvPr>
            <p:ph type="sldNum" sz="quarter" idx="12"/>
          </p:nvPr>
        </p:nvSpPr>
        <p:spPr/>
        <p:txBody>
          <a:bodyPr/>
          <a:lstStyle/>
          <a:p>
            <a:fld id="{7ECFE754-D1F2-41A0-A29E-ED51D78B14BC}" type="slidenum">
              <a:rPr lang="en-US" smtClean="0"/>
              <a:t>‹#›</a:t>
            </a:fld>
            <a:endParaRPr lang="en-US"/>
          </a:p>
        </p:txBody>
      </p:sp>
    </p:spTree>
    <p:extLst>
      <p:ext uri="{BB962C8B-B14F-4D97-AF65-F5344CB8AC3E}">
        <p14:creationId xmlns:p14="http://schemas.microsoft.com/office/powerpoint/2010/main" val="33680504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D31FAB-0C3A-4437-95EC-09F70A7FC25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3C77B26-A303-4AE8-A7B8-3BCE5D3FD93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AFA8D26-0A1E-4E82-9B3E-5C29A3FD08D8}"/>
              </a:ext>
            </a:extLst>
          </p:cNvPr>
          <p:cNvSpPr>
            <a:spLocks noGrp="1"/>
          </p:cNvSpPr>
          <p:nvPr>
            <p:ph type="dt" sz="half" idx="10"/>
          </p:nvPr>
        </p:nvSpPr>
        <p:spPr/>
        <p:txBody>
          <a:bodyPr/>
          <a:lstStyle/>
          <a:p>
            <a:fld id="{499F135E-00B3-4116-BA1E-64ECE761BDEB}" type="datetimeFigureOut">
              <a:rPr lang="en-US" smtClean="0"/>
              <a:t>10/27/2024</a:t>
            </a:fld>
            <a:endParaRPr lang="en-US"/>
          </a:p>
        </p:txBody>
      </p:sp>
      <p:sp>
        <p:nvSpPr>
          <p:cNvPr id="5" name="Footer Placeholder 4">
            <a:extLst>
              <a:ext uri="{FF2B5EF4-FFF2-40B4-BE49-F238E27FC236}">
                <a16:creationId xmlns:a16="http://schemas.microsoft.com/office/drawing/2014/main" id="{D6C2DBC6-548C-48D9-B183-65994A6D2F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43342B1-E64D-4AD6-BFA5-02FCB946E526}"/>
              </a:ext>
            </a:extLst>
          </p:cNvPr>
          <p:cNvSpPr>
            <a:spLocks noGrp="1"/>
          </p:cNvSpPr>
          <p:nvPr>
            <p:ph type="sldNum" sz="quarter" idx="12"/>
          </p:nvPr>
        </p:nvSpPr>
        <p:spPr/>
        <p:txBody>
          <a:bodyPr/>
          <a:lstStyle/>
          <a:p>
            <a:fld id="{7ECFE754-D1F2-41A0-A29E-ED51D78B14BC}" type="slidenum">
              <a:rPr lang="en-US" smtClean="0"/>
              <a:t>‹#›</a:t>
            </a:fld>
            <a:endParaRPr lang="en-US"/>
          </a:p>
        </p:txBody>
      </p:sp>
    </p:spTree>
    <p:extLst>
      <p:ext uri="{BB962C8B-B14F-4D97-AF65-F5344CB8AC3E}">
        <p14:creationId xmlns:p14="http://schemas.microsoft.com/office/powerpoint/2010/main" val="5549440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83D9A6-6848-45D5-879A-662A7CAD130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59CADE9-52C0-481B-B578-DE3F9601F9D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4C89AB2-47D0-46F1-8D92-8233A639C26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C81B384-1445-47AA-93E5-C01DCAC8FDBC}"/>
              </a:ext>
            </a:extLst>
          </p:cNvPr>
          <p:cNvSpPr>
            <a:spLocks noGrp="1"/>
          </p:cNvSpPr>
          <p:nvPr>
            <p:ph type="dt" sz="half" idx="10"/>
          </p:nvPr>
        </p:nvSpPr>
        <p:spPr/>
        <p:txBody>
          <a:bodyPr/>
          <a:lstStyle/>
          <a:p>
            <a:fld id="{499F135E-00B3-4116-BA1E-64ECE761BDEB}" type="datetimeFigureOut">
              <a:rPr lang="en-US" smtClean="0"/>
              <a:t>10/27/2024</a:t>
            </a:fld>
            <a:endParaRPr lang="en-US"/>
          </a:p>
        </p:txBody>
      </p:sp>
      <p:sp>
        <p:nvSpPr>
          <p:cNvPr id="6" name="Footer Placeholder 5">
            <a:extLst>
              <a:ext uri="{FF2B5EF4-FFF2-40B4-BE49-F238E27FC236}">
                <a16:creationId xmlns:a16="http://schemas.microsoft.com/office/drawing/2014/main" id="{933DBDC8-6822-48C7-86F1-198F2C9ABF0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E1BFCEE-3F7C-4811-844B-1EE1B97AF733}"/>
              </a:ext>
            </a:extLst>
          </p:cNvPr>
          <p:cNvSpPr>
            <a:spLocks noGrp="1"/>
          </p:cNvSpPr>
          <p:nvPr>
            <p:ph type="sldNum" sz="quarter" idx="12"/>
          </p:nvPr>
        </p:nvSpPr>
        <p:spPr/>
        <p:txBody>
          <a:bodyPr/>
          <a:lstStyle/>
          <a:p>
            <a:fld id="{7ECFE754-D1F2-41A0-A29E-ED51D78B14BC}" type="slidenum">
              <a:rPr lang="en-US" smtClean="0"/>
              <a:t>‹#›</a:t>
            </a:fld>
            <a:endParaRPr lang="en-US"/>
          </a:p>
        </p:txBody>
      </p:sp>
    </p:spTree>
    <p:extLst>
      <p:ext uri="{BB962C8B-B14F-4D97-AF65-F5344CB8AC3E}">
        <p14:creationId xmlns:p14="http://schemas.microsoft.com/office/powerpoint/2010/main" val="5046406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483AF-85C0-4A2F-9D7D-1BD67221C00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F01FF15-0E27-4DEE-99DB-56475F76CE2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110B8F-5A47-42DF-BB70-07EBE2A3DC2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55658E2-5C2A-4992-8160-620E4FECABA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E0C9928-A49E-4531-81D5-4BED4DF9975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0D8AB77-1825-4CFC-9F6F-08F3A9D32E49}"/>
              </a:ext>
            </a:extLst>
          </p:cNvPr>
          <p:cNvSpPr>
            <a:spLocks noGrp="1"/>
          </p:cNvSpPr>
          <p:nvPr>
            <p:ph type="dt" sz="half" idx="10"/>
          </p:nvPr>
        </p:nvSpPr>
        <p:spPr/>
        <p:txBody>
          <a:bodyPr/>
          <a:lstStyle/>
          <a:p>
            <a:fld id="{499F135E-00B3-4116-BA1E-64ECE761BDEB}" type="datetimeFigureOut">
              <a:rPr lang="en-US" smtClean="0"/>
              <a:t>10/27/2024</a:t>
            </a:fld>
            <a:endParaRPr lang="en-US"/>
          </a:p>
        </p:txBody>
      </p:sp>
      <p:sp>
        <p:nvSpPr>
          <p:cNvPr id="8" name="Footer Placeholder 7">
            <a:extLst>
              <a:ext uri="{FF2B5EF4-FFF2-40B4-BE49-F238E27FC236}">
                <a16:creationId xmlns:a16="http://schemas.microsoft.com/office/drawing/2014/main" id="{CB154E51-F6CB-49AD-BE36-7B3604D10C8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E22916A-0A9D-4660-9B7A-AB4241B7C4B6}"/>
              </a:ext>
            </a:extLst>
          </p:cNvPr>
          <p:cNvSpPr>
            <a:spLocks noGrp="1"/>
          </p:cNvSpPr>
          <p:nvPr>
            <p:ph type="sldNum" sz="quarter" idx="12"/>
          </p:nvPr>
        </p:nvSpPr>
        <p:spPr/>
        <p:txBody>
          <a:bodyPr/>
          <a:lstStyle/>
          <a:p>
            <a:fld id="{7ECFE754-D1F2-41A0-A29E-ED51D78B14BC}" type="slidenum">
              <a:rPr lang="en-US" smtClean="0"/>
              <a:t>‹#›</a:t>
            </a:fld>
            <a:endParaRPr lang="en-US"/>
          </a:p>
        </p:txBody>
      </p:sp>
    </p:spTree>
    <p:extLst>
      <p:ext uri="{BB962C8B-B14F-4D97-AF65-F5344CB8AC3E}">
        <p14:creationId xmlns:p14="http://schemas.microsoft.com/office/powerpoint/2010/main" val="26727890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9D66C5-E9D4-49F3-AF3A-9FA0E9C19F0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F203D4C-CA87-4624-B241-C816A9C0EFA5}"/>
              </a:ext>
            </a:extLst>
          </p:cNvPr>
          <p:cNvSpPr>
            <a:spLocks noGrp="1"/>
          </p:cNvSpPr>
          <p:nvPr>
            <p:ph type="dt" sz="half" idx="10"/>
          </p:nvPr>
        </p:nvSpPr>
        <p:spPr/>
        <p:txBody>
          <a:bodyPr/>
          <a:lstStyle/>
          <a:p>
            <a:fld id="{499F135E-00B3-4116-BA1E-64ECE761BDEB}" type="datetimeFigureOut">
              <a:rPr lang="en-US" smtClean="0"/>
              <a:t>10/27/2024</a:t>
            </a:fld>
            <a:endParaRPr lang="en-US"/>
          </a:p>
        </p:txBody>
      </p:sp>
      <p:sp>
        <p:nvSpPr>
          <p:cNvPr id="4" name="Footer Placeholder 3">
            <a:extLst>
              <a:ext uri="{FF2B5EF4-FFF2-40B4-BE49-F238E27FC236}">
                <a16:creationId xmlns:a16="http://schemas.microsoft.com/office/drawing/2014/main" id="{FF73242F-5D2B-4922-9FBF-9C30FDB040B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4C4F9D9-0616-4621-8631-1AC6668090E2}"/>
              </a:ext>
            </a:extLst>
          </p:cNvPr>
          <p:cNvSpPr>
            <a:spLocks noGrp="1"/>
          </p:cNvSpPr>
          <p:nvPr>
            <p:ph type="sldNum" sz="quarter" idx="12"/>
          </p:nvPr>
        </p:nvSpPr>
        <p:spPr/>
        <p:txBody>
          <a:bodyPr/>
          <a:lstStyle/>
          <a:p>
            <a:fld id="{7ECFE754-D1F2-41A0-A29E-ED51D78B14BC}" type="slidenum">
              <a:rPr lang="en-US" smtClean="0"/>
              <a:t>‹#›</a:t>
            </a:fld>
            <a:endParaRPr lang="en-US"/>
          </a:p>
        </p:txBody>
      </p:sp>
    </p:spTree>
    <p:extLst>
      <p:ext uri="{BB962C8B-B14F-4D97-AF65-F5344CB8AC3E}">
        <p14:creationId xmlns:p14="http://schemas.microsoft.com/office/powerpoint/2010/main" val="36135310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1D207FE-BAE8-4DFB-AFDF-9840A13E4BC5}"/>
              </a:ext>
            </a:extLst>
          </p:cNvPr>
          <p:cNvSpPr>
            <a:spLocks noGrp="1"/>
          </p:cNvSpPr>
          <p:nvPr>
            <p:ph type="dt" sz="half" idx="10"/>
          </p:nvPr>
        </p:nvSpPr>
        <p:spPr/>
        <p:txBody>
          <a:bodyPr/>
          <a:lstStyle/>
          <a:p>
            <a:fld id="{499F135E-00B3-4116-BA1E-64ECE761BDEB}" type="datetimeFigureOut">
              <a:rPr lang="en-US" smtClean="0"/>
              <a:t>10/27/2024</a:t>
            </a:fld>
            <a:endParaRPr lang="en-US"/>
          </a:p>
        </p:txBody>
      </p:sp>
      <p:sp>
        <p:nvSpPr>
          <p:cNvPr id="3" name="Footer Placeholder 2">
            <a:extLst>
              <a:ext uri="{FF2B5EF4-FFF2-40B4-BE49-F238E27FC236}">
                <a16:creationId xmlns:a16="http://schemas.microsoft.com/office/drawing/2014/main" id="{BAF27960-B9CA-4EC9-B9A1-4DB8165E3BD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EF4364D-E91F-4579-93A2-7A0202844A75}"/>
              </a:ext>
            </a:extLst>
          </p:cNvPr>
          <p:cNvSpPr>
            <a:spLocks noGrp="1"/>
          </p:cNvSpPr>
          <p:nvPr>
            <p:ph type="sldNum" sz="quarter" idx="12"/>
          </p:nvPr>
        </p:nvSpPr>
        <p:spPr/>
        <p:txBody>
          <a:bodyPr/>
          <a:lstStyle/>
          <a:p>
            <a:fld id="{7ECFE754-D1F2-41A0-A29E-ED51D78B14BC}" type="slidenum">
              <a:rPr lang="en-US" smtClean="0"/>
              <a:t>‹#›</a:t>
            </a:fld>
            <a:endParaRPr lang="en-US"/>
          </a:p>
        </p:txBody>
      </p:sp>
    </p:spTree>
    <p:extLst>
      <p:ext uri="{BB962C8B-B14F-4D97-AF65-F5344CB8AC3E}">
        <p14:creationId xmlns:p14="http://schemas.microsoft.com/office/powerpoint/2010/main" val="36891033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7EAB2-B46A-4C52-A85C-2C0F54EF754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DA7DB97-217D-49D8-998F-BB3A79FA972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9CAD1EE-8070-45CA-89F7-25B59380251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1A9AC8D-4ECE-487D-96A7-1D1688283385}"/>
              </a:ext>
            </a:extLst>
          </p:cNvPr>
          <p:cNvSpPr>
            <a:spLocks noGrp="1"/>
          </p:cNvSpPr>
          <p:nvPr>
            <p:ph type="dt" sz="half" idx="10"/>
          </p:nvPr>
        </p:nvSpPr>
        <p:spPr/>
        <p:txBody>
          <a:bodyPr/>
          <a:lstStyle/>
          <a:p>
            <a:fld id="{499F135E-00B3-4116-BA1E-64ECE761BDEB}" type="datetimeFigureOut">
              <a:rPr lang="en-US" smtClean="0"/>
              <a:t>10/27/2024</a:t>
            </a:fld>
            <a:endParaRPr lang="en-US"/>
          </a:p>
        </p:txBody>
      </p:sp>
      <p:sp>
        <p:nvSpPr>
          <p:cNvPr id="6" name="Footer Placeholder 5">
            <a:extLst>
              <a:ext uri="{FF2B5EF4-FFF2-40B4-BE49-F238E27FC236}">
                <a16:creationId xmlns:a16="http://schemas.microsoft.com/office/drawing/2014/main" id="{53AF151C-80E4-482A-BC68-66B3F446EDD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F4DCDD4-5758-499F-81C4-4504DF60C14F}"/>
              </a:ext>
            </a:extLst>
          </p:cNvPr>
          <p:cNvSpPr>
            <a:spLocks noGrp="1"/>
          </p:cNvSpPr>
          <p:nvPr>
            <p:ph type="sldNum" sz="quarter" idx="12"/>
          </p:nvPr>
        </p:nvSpPr>
        <p:spPr/>
        <p:txBody>
          <a:bodyPr/>
          <a:lstStyle/>
          <a:p>
            <a:fld id="{7ECFE754-D1F2-41A0-A29E-ED51D78B14BC}" type="slidenum">
              <a:rPr lang="en-US" smtClean="0"/>
              <a:t>‹#›</a:t>
            </a:fld>
            <a:endParaRPr lang="en-US"/>
          </a:p>
        </p:txBody>
      </p:sp>
    </p:spTree>
    <p:extLst>
      <p:ext uri="{BB962C8B-B14F-4D97-AF65-F5344CB8AC3E}">
        <p14:creationId xmlns:p14="http://schemas.microsoft.com/office/powerpoint/2010/main" val="26106828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231C21-9D3A-4E24-8208-927DA7ED5A7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E00DB65-F31E-4A33-B7D2-ABE4F71EBF3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4FE92D3-45E8-44B9-905E-C136DCD9C75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45E7193-1388-4390-AF2D-ADA6F3CFEB30}"/>
              </a:ext>
            </a:extLst>
          </p:cNvPr>
          <p:cNvSpPr>
            <a:spLocks noGrp="1"/>
          </p:cNvSpPr>
          <p:nvPr>
            <p:ph type="dt" sz="half" idx="10"/>
          </p:nvPr>
        </p:nvSpPr>
        <p:spPr/>
        <p:txBody>
          <a:bodyPr/>
          <a:lstStyle/>
          <a:p>
            <a:fld id="{499F135E-00B3-4116-BA1E-64ECE761BDEB}" type="datetimeFigureOut">
              <a:rPr lang="en-US" smtClean="0"/>
              <a:t>10/27/2024</a:t>
            </a:fld>
            <a:endParaRPr lang="en-US"/>
          </a:p>
        </p:txBody>
      </p:sp>
      <p:sp>
        <p:nvSpPr>
          <p:cNvPr id="6" name="Footer Placeholder 5">
            <a:extLst>
              <a:ext uri="{FF2B5EF4-FFF2-40B4-BE49-F238E27FC236}">
                <a16:creationId xmlns:a16="http://schemas.microsoft.com/office/drawing/2014/main" id="{29BB85D7-BB15-4A29-B9B6-44ED0EA9D43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CD086FD-ACC0-4C32-B0C8-1BC598F31CE5}"/>
              </a:ext>
            </a:extLst>
          </p:cNvPr>
          <p:cNvSpPr>
            <a:spLocks noGrp="1"/>
          </p:cNvSpPr>
          <p:nvPr>
            <p:ph type="sldNum" sz="quarter" idx="12"/>
          </p:nvPr>
        </p:nvSpPr>
        <p:spPr/>
        <p:txBody>
          <a:bodyPr/>
          <a:lstStyle/>
          <a:p>
            <a:fld id="{7ECFE754-D1F2-41A0-A29E-ED51D78B14BC}" type="slidenum">
              <a:rPr lang="en-US" smtClean="0"/>
              <a:t>‹#›</a:t>
            </a:fld>
            <a:endParaRPr lang="en-US"/>
          </a:p>
        </p:txBody>
      </p:sp>
    </p:spTree>
    <p:extLst>
      <p:ext uri="{BB962C8B-B14F-4D97-AF65-F5344CB8AC3E}">
        <p14:creationId xmlns:p14="http://schemas.microsoft.com/office/powerpoint/2010/main" val="6490891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2AACFCD-B9E5-4167-97D8-987192CE3A7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2ACF04A-6F06-44D4-9DF1-0AD825E1C33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CA2254-2950-4427-85B4-147E99F937E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9F135E-00B3-4116-BA1E-64ECE761BDEB}" type="datetimeFigureOut">
              <a:rPr lang="en-US" smtClean="0"/>
              <a:t>10/27/2024</a:t>
            </a:fld>
            <a:endParaRPr lang="en-US"/>
          </a:p>
        </p:txBody>
      </p:sp>
      <p:sp>
        <p:nvSpPr>
          <p:cNvPr id="5" name="Footer Placeholder 4">
            <a:extLst>
              <a:ext uri="{FF2B5EF4-FFF2-40B4-BE49-F238E27FC236}">
                <a16:creationId xmlns:a16="http://schemas.microsoft.com/office/drawing/2014/main" id="{FE93E248-6A89-49DE-8357-1A712E386B8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F4E7BB0-5DE1-4D89-8B3A-1CAE7815D87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CFE754-D1F2-41A0-A29E-ED51D78B14BC}" type="slidenum">
              <a:rPr lang="en-US" smtClean="0"/>
              <a:t>‹#›</a:t>
            </a:fld>
            <a:endParaRPr lang="en-US"/>
          </a:p>
        </p:txBody>
      </p:sp>
    </p:spTree>
    <p:extLst>
      <p:ext uri="{BB962C8B-B14F-4D97-AF65-F5344CB8AC3E}">
        <p14:creationId xmlns:p14="http://schemas.microsoft.com/office/powerpoint/2010/main" val="16592712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3.jpg"/></Relationships>
</file>

<file path=ppt/slides/_rels/slide3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44.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45.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46.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47.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48.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49.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5.xml.rels><?xml version="1.0" encoding="UTF-8" standalone="yes"?>
<Relationships xmlns="http://schemas.openxmlformats.org/package/2006/relationships"><Relationship Id="rId8" Type="http://schemas.openxmlformats.org/officeDocument/2006/relationships/image" Target="../media/image90.png"/><Relationship Id="rId13" Type="http://schemas.openxmlformats.org/officeDocument/2006/relationships/slide" Target="slide9.xml"/><Relationship Id="rId1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slide" Target="slide7.xml"/><Relationship Id="rId12" Type="http://schemas.openxmlformats.org/officeDocument/2006/relationships/image" Target="../media/image11.png"/><Relationship Id="rId17" Type="http://schemas.openxmlformats.org/officeDocument/2006/relationships/image" Target="../media/image12.png"/><Relationship Id="rId2" Type="http://schemas.openxmlformats.org/officeDocument/2006/relationships/image" Target="../media/image7.jpg"/><Relationship Id="rId16" Type="http://schemas.openxmlformats.org/officeDocument/2006/relationships/slide" Target="slide10.xml"/><Relationship Id="rId20"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10.png"/><Relationship Id="rId5" Type="http://schemas.openxmlformats.org/officeDocument/2006/relationships/image" Target="../media/image80.png"/><Relationship Id="rId15" Type="http://schemas.openxmlformats.org/officeDocument/2006/relationships/image" Target="../media/image12.png"/><Relationship Id="rId10" Type="http://schemas.openxmlformats.org/officeDocument/2006/relationships/slide" Target="slide8.xml"/><Relationship Id="rId19" Type="http://schemas.openxmlformats.org/officeDocument/2006/relationships/slide" Target="slide11.xml"/><Relationship Id="rId4" Type="http://schemas.openxmlformats.org/officeDocument/2006/relationships/slide" Target="slide6.xml"/><Relationship Id="rId9" Type="http://schemas.openxmlformats.org/officeDocument/2006/relationships/image" Target="../media/image10.png"/><Relationship Id="rId14" Type="http://schemas.openxmlformats.org/officeDocument/2006/relationships/image" Target="../media/image11.png"/></Relationships>
</file>

<file path=ppt/slides/_rels/slide50.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51.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52.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53.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54.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55.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56.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57.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2.png"/><Relationship Id="rId18" Type="http://schemas.openxmlformats.org/officeDocument/2006/relationships/slide" Target="slide74.xml"/><Relationship Id="rId3" Type="http://schemas.openxmlformats.org/officeDocument/2006/relationships/slide" Target="slide69.xml"/><Relationship Id="rId7" Type="http://schemas.openxmlformats.org/officeDocument/2006/relationships/image" Target="../media/image50.png"/><Relationship Id="rId12" Type="http://schemas.openxmlformats.org/officeDocument/2006/relationships/slide" Target="slide72.xml"/><Relationship Id="rId17" Type="http://schemas.openxmlformats.org/officeDocument/2006/relationships/image" Target="../media/image54.png"/><Relationship Id="rId2" Type="http://schemas.openxmlformats.org/officeDocument/2006/relationships/image" Target="../media/image49.png"/><Relationship Id="rId16" Type="http://schemas.openxmlformats.org/officeDocument/2006/relationships/image" Target="../media/image53.png"/><Relationship Id="rId1" Type="http://schemas.openxmlformats.org/officeDocument/2006/relationships/slideLayout" Target="../slideLayouts/slideLayout2.xml"/><Relationship Id="rId6" Type="http://schemas.openxmlformats.org/officeDocument/2006/relationships/slide" Target="slide70.xml"/><Relationship Id="rId11" Type="http://schemas.openxmlformats.org/officeDocument/2006/relationships/image" Target="../media/image52.png"/><Relationship Id="rId5" Type="http://schemas.openxmlformats.org/officeDocument/2006/relationships/image" Target="../media/image50.png"/><Relationship Id="rId15" Type="http://schemas.openxmlformats.org/officeDocument/2006/relationships/slide" Target="slide73.xml"/><Relationship Id="rId10" Type="http://schemas.openxmlformats.org/officeDocument/2006/relationships/image" Target="../media/image51.png"/><Relationship Id="rId19" Type="http://schemas.openxmlformats.org/officeDocument/2006/relationships/image" Target="../media/image54.png"/><Relationship Id="rId4" Type="http://schemas.openxmlformats.org/officeDocument/2006/relationships/image" Target="../media/image49.png"/><Relationship Id="rId9" Type="http://schemas.openxmlformats.org/officeDocument/2006/relationships/slide" Target="slide71.xml"/><Relationship Id="rId14" Type="http://schemas.openxmlformats.org/officeDocument/2006/relationships/image" Target="../media/image53.png"/></Relationships>
</file>

<file path=ppt/slides/_rels/slide6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8" Type="http://schemas.openxmlformats.org/officeDocument/2006/relationships/image" Target="../media/image63.png"/><Relationship Id="rId13" Type="http://schemas.openxmlformats.org/officeDocument/2006/relationships/image" Target="../media/image64.png"/><Relationship Id="rId18" Type="http://schemas.openxmlformats.org/officeDocument/2006/relationships/slide" Target="slide81.xml"/><Relationship Id="rId3" Type="http://schemas.openxmlformats.org/officeDocument/2006/relationships/slide" Target="slide76.xml"/><Relationship Id="rId7" Type="http://schemas.openxmlformats.org/officeDocument/2006/relationships/image" Target="../media/image62.png"/><Relationship Id="rId12" Type="http://schemas.openxmlformats.org/officeDocument/2006/relationships/slide" Target="slide79.xml"/><Relationship Id="rId17" Type="http://schemas.openxmlformats.org/officeDocument/2006/relationships/image" Target="../media/image66.png"/><Relationship Id="rId2" Type="http://schemas.openxmlformats.org/officeDocument/2006/relationships/image" Target="../media/image61.png"/><Relationship Id="rId16" Type="http://schemas.openxmlformats.org/officeDocument/2006/relationships/image" Target="../media/image65.png"/><Relationship Id="rId1" Type="http://schemas.openxmlformats.org/officeDocument/2006/relationships/slideLayout" Target="../slideLayouts/slideLayout2.xml"/><Relationship Id="rId6" Type="http://schemas.openxmlformats.org/officeDocument/2006/relationships/slide" Target="slide77.xml"/><Relationship Id="rId11" Type="http://schemas.openxmlformats.org/officeDocument/2006/relationships/image" Target="../media/image64.png"/><Relationship Id="rId5" Type="http://schemas.openxmlformats.org/officeDocument/2006/relationships/image" Target="../media/image62.png"/><Relationship Id="rId15" Type="http://schemas.openxmlformats.org/officeDocument/2006/relationships/slide" Target="slide80.xml"/><Relationship Id="rId10" Type="http://schemas.openxmlformats.org/officeDocument/2006/relationships/image" Target="../media/image63.png"/><Relationship Id="rId19" Type="http://schemas.openxmlformats.org/officeDocument/2006/relationships/image" Target="../media/image66.png"/><Relationship Id="rId4" Type="http://schemas.openxmlformats.org/officeDocument/2006/relationships/image" Target="../media/image61.png"/><Relationship Id="rId9" Type="http://schemas.openxmlformats.org/officeDocument/2006/relationships/slide" Target="slide78.xml"/><Relationship Id="rId14" Type="http://schemas.openxmlformats.org/officeDocument/2006/relationships/image" Target="../media/image65.png"/></Relationships>
</file>

<file path=ppt/slides/_rels/slide7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79.png"/><Relationship Id="rId1" Type="http://schemas.openxmlformats.org/officeDocument/2006/relationships/slideLayout" Target="../slideLayouts/slideLayout7.xml"/><Relationship Id="rId4" Type="http://schemas.microsoft.com/office/2007/relationships/hdphoto" Target="../media/hdphoto1.wdp"/></Relationships>
</file>

<file path=ppt/slides/_rels/slide8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79.png"/><Relationship Id="rId1" Type="http://schemas.openxmlformats.org/officeDocument/2006/relationships/slideLayout" Target="../slideLayouts/slideLayout7.xml"/><Relationship Id="rId4" Type="http://schemas.microsoft.com/office/2007/relationships/hdphoto" Target="../media/hdphoto2.wdp"/></Relationships>
</file>

<file path=ppt/slides/_rels/slide84.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7.xml"/><Relationship Id="rId5" Type="http://schemas.openxmlformats.org/officeDocument/2006/relationships/image" Target="../media/image89.png"/><Relationship Id="rId4" Type="http://schemas.openxmlformats.org/officeDocument/2006/relationships/image" Target="../media/image88.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7.xml"/><Relationship Id="rId5" Type="http://schemas.openxmlformats.org/officeDocument/2006/relationships/image" Target="../media/image89.png"/><Relationship Id="rId4" Type="http://schemas.openxmlformats.org/officeDocument/2006/relationships/image" Target="../media/image88.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3" Type="http://schemas.openxmlformats.org/officeDocument/2006/relationships/image" Target="../media/image91.png"/><Relationship Id="rId7" Type="http://schemas.openxmlformats.org/officeDocument/2006/relationships/image" Target="../media/image95.png"/><Relationship Id="rId2" Type="http://schemas.openxmlformats.org/officeDocument/2006/relationships/image" Target="../media/image90.jpg"/><Relationship Id="rId1" Type="http://schemas.openxmlformats.org/officeDocument/2006/relationships/slideLayout" Target="../slideLayouts/slideLayout7.xml"/><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9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FCCE0B0-D267-43E7-AEB6-0737848ECD58}"/>
              </a:ext>
            </a:extLst>
          </p:cNvPr>
          <p:cNvSpPr txBox="1"/>
          <p:nvPr/>
        </p:nvSpPr>
        <p:spPr>
          <a:xfrm>
            <a:off x="3486443" y="2321004"/>
            <a:ext cx="5219114" cy="2215991"/>
          </a:xfrm>
          <a:prstGeom prst="rect">
            <a:avLst/>
          </a:prstGeom>
          <a:noFill/>
        </p:spPr>
        <p:txBody>
          <a:bodyPr wrap="square" rtlCol="0">
            <a:spAutoFit/>
          </a:bodyPr>
          <a:lstStyle/>
          <a:p>
            <a:pPr algn="ctr"/>
            <a:r>
              <a:rPr lang="fa-IR" sz="13800" dirty="0">
                <a:latin typeface="IranNastaliq" panose="02020505000000020003" pitchFamily="18" charset="0"/>
                <a:cs typeface="IranNastaliq" panose="02020505000000020003" pitchFamily="18" charset="0"/>
              </a:rPr>
              <a:t>به نام خدا</a:t>
            </a:r>
            <a:endParaRPr lang="en-US" sz="13800" dirty="0">
              <a:latin typeface="IranNastaliq" panose="02020505000000020003" pitchFamily="18" charset="0"/>
              <a:cs typeface="IranNastaliq" panose="02020505000000020003" pitchFamily="18" charset="0"/>
            </a:endParaRPr>
          </a:p>
        </p:txBody>
      </p:sp>
      <p:sp>
        <p:nvSpPr>
          <p:cNvPr id="2" name="Rectangle: Rounded Corners 1">
            <a:extLst>
              <a:ext uri="{FF2B5EF4-FFF2-40B4-BE49-F238E27FC236}">
                <a16:creationId xmlns:a16="http://schemas.microsoft.com/office/drawing/2014/main" id="{5760881E-271C-437B-941C-46137C356E6B}"/>
              </a:ext>
            </a:extLst>
          </p:cNvPr>
          <p:cNvSpPr/>
          <p:nvPr/>
        </p:nvSpPr>
        <p:spPr>
          <a:xfrm>
            <a:off x="3249637" y="886265"/>
            <a:ext cx="2743200" cy="4965895"/>
          </a:xfrm>
          <a:prstGeom prst="roundRect">
            <a:avLst>
              <a:gd name="adj" fmla="val 257"/>
            </a:avLst>
          </a:prstGeom>
          <a:blipFill>
            <a:blip r:embed="rId2"/>
            <a:stretch>
              <a:fillRect/>
            </a:stretch>
          </a:blip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CDE6E308-25EE-43DD-AD05-9566B267970F}"/>
              </a:ext>
            </a:extLst>
          </p:cNvPr>
          <p:cNvSpPr/>
          <p:nvPr/>
        </p:nvSpPr>
        <p:spPr>
          <a:xfrm>
            <a:off x="6049107" y="886265"/>
            <a:ext cx="2743200" cy="4965895"/>
          </a:xfrm>
          <a:prstGeom prst="roundRect">
            <a:avLst>
              <a:gd name="adj" fmla="val 0"/>
            </a:avLst>
          </a:prstGeom>
          <a:blipFill>
            <a:blip r:embed="rId3"/>
            <a:stretch>
              <a:fillRect/>
            </a:stretch>
          </a:blip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374E34FD-C66C-4042-A630-9411D7A2E3E1}"/>
              </a:ext>
            </a:extLst>
          </p:cNvPr>
          <p:cNvSpPr/>
          <p:nvPr/>
        </p:nvSpPr>
        <p:spPr>
          <a:xfrm>
            <a:off x="2841674" y="886265"/>
            <a:ext cx="321213" cy="4965895"/>
          </a:xfrm>
          <a:prstGeom prst="rect">
            <a:avLst/>
          </a:prstGeom>
          <a:blipFill>
            <a:blip r:embed="rId4"/>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37899B94-205B-48CD-AB2F-CCDB4C6AE4BF}"/>
              </a:ext>
            </a:extLst>
          </p:cNvPr>
          <p:cNvSpPr/>
          <p:nvPr/>
        </p:nvSpPr>
        <p:spPr>
          <a:xfrm>
            <a:off x="8868508" y="886264"/>
            <a:ext cx="321213" cy="4965895"/>
          </a:xfrm>
          <a:prstGeom prst="rect">
            <a:avLst/>
          </a:prstGeom>
          <a:blipFill>
            <a:blip r:embed="rId4"/>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51D54DB7-105E-4E3E-A5B6-5748AB796068}"/>
              </a:ext>
            </a:extLst>
          </p:cNvPr>
          <p:cNvSpPr/>
          <p:nvPr/>
        </p:nvSpPr>
        <p:spPr>
          <a:xfrm rot="16200000">
            <a:off x="5880071" y="-2433714"/>
            <a:ext cx="271254" cy="6348047"/>
          </a:xfrm>
          <a:prstGeom prst="rect">
            <a:avLst/>
          </a:prstGeom>
          <a:blipFill>
            <a:blip r:embed="rId4"/>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9E877E4-1563-4E35-89A8-8D421AAB1A67}"/>
              </a:ext>
            </a:extLst>
          </p:cNvPr>
          <p:cNvSpPr/>
          <p:nvPr/>
        </p:nvSpPr>
        <p:spPr>
          <a:xfrm rot="16200000">
            <a:off x="5880070" y="2813138"/>
            <a:ext cx="271254" cy="6348047"/>
          </a:xfrm>
          <a:prstGeom prst="rect">
            <a:avLst/>
          </a:prstGeom>
          <a:blipFill>
            <a:blip r:embed="rId4"/>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808350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878EF4E8-DC05-43E8-8232-60A45203971F}"/>
              </a:ext>
            </a:extLst>
          </p:cNvPr>
          <p:cNvCxnSpPr>
            <a:cxnSpLocks/>
          </p:cNvCxnSpPr>
          <p:nvPr/>
        </p:nvCxnSpPr>
        <p:spPr>
          <a:xfrm flipH="1">
            <a:off x="1" y="699452"/>
            <a:ext cx="12191999" cy="0"/>
          </a:xfrm>
          <a:prstGeom prst="line">
            <a:avLst/>
          </a:prstGeom>
          <a:ln>
            <a:solidFill>
              <a:schemeClr val="accent2">
                <a:lumMod val="60000"/>
                <a:lumOff val="40000"/>
              </a:schemeClr>
            </a:solidFill>
          </a:ln>
          <a:effectLst>
            <a:outerShdw blurRad="50800" dist="38100" dir="5400000" algn="t" rotWithShape="0">
              <a:prstClr val="black">
                <a:alpha val="40000"/>
              </a:prstClr>
            </a:outerShdw>
          </a:effectLst>
        </p:spPr>
        <p:style>
          <a:lnRef idx="3">
            <a:schemeClr val="dk1"/>
          </a:lnRef>
          <a:fillRef idx="0">
            <a:schemeClr val="dk1"/>
          </a:fillRef>
          <a:effectRef idx="2">
            <a:schemeClr val="dk1"/>
          </a:effectRef>
          <a:fontRef idx="minor">
            <a:schemeClr val="tx1"/>
          </a:fontRef>
        </p:style>
      </p:cxnSp>
      <p:sp>
        <p:nvSpPr>
          <p:cNvPr id="13" name="TextBox 12">
            <a:extLst>
              <a:ext uri="{FF2B5EF4-FFF2-40B4-BE49-F238E27FC236}">
                <a16:creationId xmlns:a16="http://schemas.microsoft.com/office/drawing/2014/main" id="{C54F8978-FDAB-477D-B827-E81DA9C30771}"/>
              </a:ext>
            </a:extLst>
          </p:cNvPr>
          <p:cNvSpPr txBox="1"/>
          <p:nvPr/>
        </p:nvSpPr>
        <p:spPr>
          <a:xfrm>
            <a:off x="322997" y="1531477"/>
            <a:ext cx="11546006" cy="923330"/>
          </a:xfrm>
          <a:prstGeom prst="rect">
            <a:avLst/>
          </a:prstGeom>
          <a:noFill/>
        </p:spPr>
        <p:txBody>
          <a:bodyPr wrap="square" rtlCol="0">
            <a:spAutoFit/>
          </a:bodyPr>
          <a:lstStyle/>
          <a:p>
            <a:pPr algn="just" rtl="1"/>
            <a:r>
              <a:rPr lang="fa-IR" b="1" dirty="0">
                <a:cs typeface="B Nazanin" panose="00000400000000000000" pitchFamily="2" charset="-78"/>
              </a:rPr>
              <a:t>* طبق گزارش سازمان بهداشت جهانی ، کشور ایران در سطح بالایی از میزان مرگ و میر ناشی از حوادث ترافیکی قرار دارد. کشور ایران با جمعیت کمتر از %۱ جمعیت جهان، بیش از ۲.۵ % حوادث ترافیکی دنیا را به خود اختصاص داده است. آمارها نشان میدهد که مرگ ومیر ناشی از حوادث ترافیکی در ایران ۲۰ برابر بیشتر از میانگین جهانی است.</a:t>
            </a:r>
            <a:endParaRPr lang="en-US" b="1" dirty="0">
              <a:cs typeface="B Nazanin" panose="00000400000000000000" pitchFamily="2" charset="-78"/>
            </a:endParaRPr>
          </a:p>
        </p:txBody>
      </p:sp>
      <p:sp>
        <p:nvSpPr>
          <p:cNvPr id="10" name="TextBox 9">
            <a:extLst>
              <a:ext uri="{FF2B5EF4-FFF2-40B4-BE49-F238E27FC236}">
                <a16:creationId xmlns:a16="http://schemas.microsoft.com/office/drawing/2014/main" id="{A2051B33-01F5-4A28-9500-D3214AB84092}"/>
              </a:ext>
            </a:extLst>
          </p:cNvPr>
          <p:cNvSpPr txBox="1"/>
          <p:nvPr/>
        </p:nvSpPr>
        <p:spPr>
          <a:xfrm>
            <a:off x="322997" y="2640500"/>
            <a:ext cx="11546006" cy="646331"/>
          </a:xfrm>
          <a:prstGeom prst="rect">
            <a:avLst/>
          </a:prstGeom>
          <a:noFill/>
        </p:spPr>
        <p:txBody>
          <a:bodyPr wrap="square" rtlCol="0">
            <a:spAutoFit/>
          </a:bodyPr>
          <a:lstStyle/>
          <a:p>
            <a:pPr algn="just" rtl="1"/>
            <a:r>
              <a:rPr lang="fa-IR" b="1" dirty="0">
                <a:cs typeface="B Nazanin" panose="00000400000000000000" pitchFamily="2" charset="-78"/>
              </a:rPr>
              <a:t>* افراد آسیب پذیر در حوادث جاده ای در ایران را به ترتیب عابرین پیاده (28 درصد)، سرنشینان وسایط نقلیه (26 درصد)، دوچرخه سواران و موتورسواران (23 درصد)، رانندگان وسایل نقلیه (22 درصد) و سایر افراد (1 درصد)  تشکیل می دهند.</a:t>
            </a:r>
            <a:endParaRPr lang="en-US" b="1" dirty="0">
              <a:cs typeface="B Nazanin" panose="00000400000000000000" pitchFamily="2" charset="-78"/>
            </a:endParaRPr>
          </a:p>
        </p:txBody>
      </p:sp>
      <p:sp>
        <p:nvSpPr>
          <p:cNvPr id="12" name="Rectangle: Rounded Corners 11">
            <a:extLst>
              <a:ext uri="{FF2B5EF4-FFF2-40B4-BE49-F238E27FC236}">
                <a16:creationId xmlns:a16="http://schemas.microsoft.com/office/drawing/2014/main" id="{B79D131E-C1BC-477A-B62F-F28E93668DB6}"/>
              </a:ext>
            </a:extLst>
          </p:cNvPr>
          <p:cNvSpPr/>
          <p:nvPr/>
        </p:nvSpPr>
        <p:spPr>
          <a:xfrm>
            <a:off x="3370996" y="259317"/>
            <a:ext cx="5827593" cy="887095"/>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E04E57A7-D86F-414E-B723-7EDEAC80673A}"/>
              </a:ext>
            </a:extLst>
          </p:cNvPr>
          <p:cNvSpPr txBox="1"/>
          <p:nvPr/>
        </p:nvSpPr>
        <p:spPr>
          <a:xfrm>
            <a:off x="3370996" y="472032"/>
            <a:ext cx="5643348" cy="461665"/>
          </a:xfrm>
          <a:prstGeom prst="rect">
            <a:avLst/>
          </a:prstGeom>
          <a:noFill/>
        </p:spPr>
        <p:txBody>
          <a:bodyPr wrap="square" rtlCol="0">
            <a:spAutoFit/>
          </a:bodyPr>
          <a:lstStyle/>
          <a:p>
            <a:pPr algn="ctr" rtl="1"/>
            <a:r>
              <a:rPr lang="fa-IR" sz="2400" dirty="0">
                <a:cs typeface="B Titr" panose="00000700000000000000" pitchFamily="2" charset="-78"/>
              </a:rPr>
              <a:t>اپیدمیولوژی حوادث ترافیکی در جهان و ایران</a:t>
            </a:r>
            <a:endParaRPr lang="en-US" sz="2400" dirty="0">
              <a:cs typeface="B Titr" panose="00000700000000000000" pitchFamily="2" charset="-78"/>
            </a:endParaRPr>
          </a:p>
        </p:txBody>
      </p:sp>
      <p:sp>
        <p:nvSpPr>
          <p:cNvPr id="15" name="TextBox 14">
            <a:extLst>
              <a:ext uri="{FF2B5EF4-FFF2-40B4-BE49-F238E27FC236}">
                <a16:creationId xmlns:a16="http://schemas.microsoft.com/office/drawing/2014/main" id="{3A7D7B92-3FBC-4C74-9F32-2A00ED3A150B}"/>
              </a:ext>
            </a:extLst>
          </p:cNvPr>
          <p:cNvSpPr txBox="1"/>
          <p:nvPr/>
        </p:nvSpPr>
        <p:spPr>
          <a:xfrm>
            <a:off x="322997" y="3739053"/>
            <a:ext cx="11546006" cy="923330"/>
          </a:xfrm>
          <a:prstGeom prst="rect">
            <a:avLst/>
          </a:prstGeom>
          <a:noFill/>
        </p:spPr>
        <p:txBody>
          <a:bodyPr wrap="square" rtlCol="0">
            <a:spAutoFit/>
          </a:bodyPr>
          <a:lstStyle/>
          <a:p>
            <a:pPr algn="just" rtl="1"/>
            <a:r>
              <a:rPr lang="fa-IR" b="1" dirty="0">
                <a:cs typeface="B Nazanin" panose="00000400000000000000" pitchFamily="2" charset="-78"/>
              </a:rPr>
              <a:t>* به نقل از روابط عمومی سازمان پزشکی قانونی کشور، با توجه به افزایش حجم سفرها در آخرین ماه فصل تابستان و بالا رفتن میزان تردد در      جاده های کشور، آمار حوادث رانندگی و تلفات ناشی از آن نیز در این ماه افزایش می یابد، آنچنان که در ماه‌های شهریور ۱۰ سال گذشته (۱۳۸۸ تا ۱۳۹۷) ۱۹ هزار و ۹۹۲ نفر در حوادث رانندگی جان خود را از دست دادند که این رقم 10/7 درصد از کل تلفات رانندگی این سال ها را در برمی گیرد.</a:t>
            </a:r>
            <a:endParaRPr lang="en-US" b="1" dirty="0">
              <a:cs typeface="B Nazanin" panose="00000400000000000000" pitchFamily="2" charset="-78"/>
            </a:endParaRPr>
          </a:p>
        </p:txBody>
      </p:sp>
      <p:pic>
        <p:nvPicPr>
          <p:cNvPr id="3" name="Picture 2">
            <a:extLst>
              <a:ext uri="{FF2B5EF4-FFF2-40B4-BE49-F238E27FC236}">
                <a16:creationId xmlns:a16="http://schemas.microsoft.com/office/drawing/2014/main" id="{F2CACF95-A535-47EF-8489-7C6DB03989B4}"/>
              </a:ext>
            </a:extLst>
          </p:cNvPr>
          <p:cNvPicPr>
            <a:picLocks noChangeAspect="1"/>
          </p:cNvPicPr>
          <p:nvPr/>
        </p:nvPicPr>
        <p:blipFill>
          <a:blip r:embed="rId2"/>
          <a:stretch>
            <a:fillRect/>
          </a:stretch>
        </p:blipFill>
        <p:spPr>
          <a:xfrm>
            <a:off x="4972903" y="4611807"/>
            <a:ext cx="2246193" cy="2246193"/>
          </a:xfrm>
          <a:prstGeom prst="rect">
            <a:avLst/>
          </a:prstGeom>
        </p:spPr>
      </p:pic>
    </p:spTree>
    <p:extLst>
      <p:ext uri="{BB962C8B-B14F-4D97-AF65-F5344CB8AC3E}">
        <p14:creationId xmlns:p14="http://schemas.microsoft.com/office/powerpoint/2010/main" val="2735393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0"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878EF4E8-DC05-43E8-8232-60A45203971F}"/>
              </a:ext>
            </a:extLst>
          </p:cNvPr>
          <p:cNvCxnSpPr>
            <a:cxnSpLocks/>
          </p:cNvCxnSpPr>
          <p:nvPr/>
        </p:nvCxnSpPr>
        <p:spPr>
          <a:xfrm flipH="1">
            <a:off x="1" y="699452"/>
            <a:ext cx="12191999" cy="0"/>
          </a:xfrm>
          <a:prstGeom prst="line">
            <a:avLst/>
          </a:prstGeom>
          <a:ln>
            <a:solidFill>
              <a:schemeClr val="accent2">
                <a:lumMod val="60000"/>
                <a:lumOff val="40000"/>
              </a:schemeClr>
            </a:solidFill>
          </a:ln>
          <a:effectLst>
            <a:outerShdw blurRad="50800" dist="38100" dir="5400000" algn="t" rotWithShape="0">
              <a:prstClr val="black">
                <a:alpha val="40000"/>
              </a:prstClr>
            </a:outerShdw>
          </a:effectLst>
        </p:spPr>
        <p:style>
          <a:lnRef idx="3">
            <a:schemeClr val="dk1"/>
          </a:lnRef>
          <a:fillRef idx="0">
            <a:schemeClr val="dk1"/>
          </a:fillRef>
          <a:effectRef idx="2">
            <a:schemeClr val="dk1"/>
          </a:effectRef>
          <a:fontRef idx="minor">
            <a:schemeClr val="tx1"/>
          </a:fontRef>
        </p:style>
      </p:cxnSp>
      <p:sp>
        <p:nvSpPr>
          <p:cNvPr id="13" name="TextBox 12">
            <a:extLst>
              <a:ext uri="{FF2B5EF4-FFF2-40B4-BE49-F238E27FC236}">
                <a16:creationId xmlns:a16="http://schemas.microsoft.com/office/drawing/2014/main" id="{C54F8978-FDAB-477D-B827-E81DA9C30771}"/>
              </a:ext>
            </a:extLst>
          </p:cNvPr>
          <p:cNvSpPr txBox="1"/>
          <p:nvPr/>
        </p:nvSpPr>
        <p:spPr>
          <a:xfrm>
            <a:off x="322997" y="1531477"/>
            <a:ext cx="11546006" cy="1200329"/>
          </a:xfrm>
          <a:prstGeom prst="rect">
            <a:avLst/>
          </a:prstGeom>
          <a:noFill/>
        </p:spPr>
        <p:txBody>
          <a:bodyPr wrap="square" rtlCol="0">
            <a:spAutoFit/>
          </a:bodyPr>
          <a:lstStyle/>
          <a:p>
            <a:pPr algn="just" rtl="1"/>
            <a:r>
              <a:rPr lang="fa-IR" b="1" dirty="0">
                <a:cs typeface="B Nazanin" panose="00000400000000000000" pitchFamily="2" charset="-78"/>
              </a:rPr>
              <a:t>* طبق گزارش سازمان پزشکی قانونی کشور تعداد کشته شدگان حوادث رانندگی در شهر اصفهان در سال 1399، 991 نفر بود که رشد 3.3 درصدی در سال 1400 داشته است و آمار متوفیان در پنج ماهه اول سال 1401 در شهر اصفهان 459 نفر است که 367 نفر آنها مرد و 92 نفر زن بوده اند. آمار مصدومین حوادث رانندگی در این شهر در سال1400، 9845 نفر و درسال 1401 ، 13323 نفر می باشد که نسبت به مدت مشابه در سال 1400 رشد 35.3 درصدی داشته است و 9530 نفر این مصدومین مرد و 3793 نفر زن بوده اند.</a:t>
            </a:r>
            <a:endParaRPr lang="en-US" b="1" dirty="0">
              <a:cs typeface="B Nazanin" panose="00000400000000000000" pitchFamily="2" charset="-78"/>
            </a:endParaRPr>
          </a:p>
        </p:txBody>
      </p:sp>
      <p:sp>
        <p:nvSpPr>
          <p:cNvPr id="12" name="Rectangle: Rounded Corners 11">
            <a:extLst>
              <a:ext uri="{FF2B5EF4-FFF2-40B4-BE49-F238E27FC236}">
                <a16:creationId xmlns:a16="http://schemas.microsoft.com/office/drawing/2014/main" id="{B79D131E-C1BC-477A-B62F-F28E93668DB6}"/>
              </a:ext>
            </a:extLst>
          </p:cNvPr>
          <p:cNvSpPr/>
          <p:nvPr/>
        </p:nvSpPr>
        <p:spPr>
          <a:xfrm>
            <a:off x="3370996" y="259317"/>
            <a:ext cx="5827593" cy="887095"/>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E04E57A7-D86F-414E-B723-7EDEAC80673A}"/>
              </a:ext>
            </a:extLst>
          </p:cNvPr>
          <p:cNvSpPr txBox="1"/>
          <p:nvPr/>
        </p:nvSpPr>
        <p:spPr>
          <a:xfrm>
            <a:off x="3370996" y="472032"/>
            <a:ext cx="5643348" cy="461665"/>
          </a:xfrm>
          <a:prstGeom prst="rect">
            <a:avLst/>
          </a:prstGeom>
          <a:noFill/>
        </p:spPr>
        <p:txBody>
          <a:bodyPr wrap="square" rtlCol="0">
            <a:spAutoFit/>
          </a:bodyPr>
          <a:lstStyle/>
          <a:p>
            <a:pPr algn="ctr" rtl="1"/>
            <a:r>
              <a:rPr lang="fa-IR" sz="2400" dirty="0">
                <a:cs typeface="B Titr" panose="00000700000000000000" pitchFamily="2" charset="-78"/>
              </a:rPr>
              <a:t>اپیدمیولوژی حوادث ترافیکی در جهان و ایران</a:t>
            </a:r>
            <a:endParaRPr lang="en-US" sz="2400" dirty="0">
              <a:cs typeface="B Titr" panose="00000700000000000000" pitchFamily="2" charset="-78"/>
            </a:endParaRPr>
          </a:p>
        </p:txBody>
      </p:sp>
      <p:sp>
        <p:nvSpPr>
          <p:cNvPr id="15" name="TextBox 14">
            <a:extLst>
              <a:ext uri="{FF2B5EF4-FFF2-40B4-BE49-F238E27FC236}">
                <a16:creationId xmlns:a16="http://schemas.microsoft.com/office/drawing/2014/main" id="{3A7D7B92-3FBC-4C74-9F32-2A00ED3A150B}"/>
              </a:ext>
            </a:extLst>
          </p:cNvPr>
          <p:cNvSpPr txBox="1"/>
          <p:nvPr/>
        </p:nvSpPr>
        <p:spPr>
          <a:xfrm>
            <a:off x="322997" y="3329586"/>
            <a:ext cx="11546006" cy="646331"/>
          </a:xfrm>
          <a:prstGeom prst="rect">
            <a:avLst/>
          </a:prstGeom>
          <a:noFill/>
        </p:spPr>
        <p:txBody>
          <a:bodyPr wrap="square" rtlCol="0">
            <a:spAutoFit/>
          </a:bodyPr>
          <a:lstStyle/>
          <a:p>
            <a:pPr algn="just" rtl="1"/>
            <a:r>
              <a:rPr lang="fa-IR" b="1" dirty="0">
                <a:cs typeface="B Nazanin" panose="00000400000000000000" pitchFamily="2" charset="-78"/>
              </a:rPr>
              <a:t>* بر اساس آمار تعداد کشته شدگان در اثر حوادث ترافیکی در سال 1401 ، در ایران در هر 30 دقیقه یک نفر در این تصادفات کشته میشود. بنابراین مرگ و میر و مصدومیت های ناشی از حوادث ترافیکی یک نگرانی خاص در ایران است.</a:t>
            </a:r>
            <a:endParaRPr lang="en-US" b="1" dirty="0">
              <a:cs typeface="B Nazanin" panose="00000400000000000000" pitchFamily="2" charset="-78"/>
            </a:endParaRPr>
          </a:p>
        </p:txBody>
      </p:sp>
      <p:pic>
        <p:nvPicPr>
          <p:cNvPr id="2" name="Picture 1">
            <a:extLst>
              <a:ext uri="{FF2B5EF4-FFF2-40B4-BE49-F238E27FC236}">
                <a16:creationId xmlns:a16="http://schemas.microsoft.com/office/drawing/2014/main" id="{396E403E-33CA-4BB7-A76B-0398D2069CCF}"/>
              </a:ext>
            </a:extLst>
          </p:cNvPr>
          <p:cNvPicPr>
            <a:picLocks noChangeAspect="1"/>
          </p:cNvPicPr>
          <p:nvPr/>
        </p:nvPicPr>
        <p:blipFill>
          <a:blip r:embed="rId2"/>
          <a:stretch>
            <a:fillRect/>
          </a:stretch>
        </p:blipFill>
        <p:spPr>
          <a:xfrm>
            <a:off x="4394579" y="4112884"/>
            <a:ext cx="3971499" cy="2754842"/>
          </a:xfrm>
          <a:prstGeom prst="rect">
            <a:avLst/>
          </a:prstGeom>
          <a:ln>
            <a:noFill/>
          </a:ln>
          <a:effectLst>
            <a:softEdge rad="112500"/>
          </a:effectLst>
        </p:spPr>
      </p:pic>
    </p:spTree>
    <p:extLst>
      <p:ext uri="{BB962C8B-B14F-4D97-AF65-F5344CB8AC3E}">
        <p14:creationId xmlns:p14="http://schemas.microsoft.com/office/powerpoint/2010/main" val="646883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878EF4E8-DC05-43E8-8232-60A45203971F}"/>
              </a:ext>
            </a:extLst>
          </p:cNvPr>
          <p:cNvCxnSpPr>
            <a:cxnSpLocks/>
          </p:cNvCxnSpPr>
          <p:nvPr/>
        </p:nvCxnSpPr>
        <p:spPr>
          <a:xfrm flipH="1">
            <a:off x="1" y="699452"/>
            <a:ext cx="12191999" cy="0"/>
          </a:xfrm>
          <a:prstGeom prst="line">
            <a:avLst/>
          </a:prstGeom>
          <a:ln>
            <a:solidFill>
              <a:schemeClr val="accent2">
                <a:lumMod val="60000"/>
                <a:lumOff val="40000"/>
              </a:schemeClr>
            </a:solidFill>
          </a:ln>
          <a:effectLst>
            <a:outerShdw blurRad="50800" dist="38100" dir="5400000" algn="t" rotWithShape="0">
              <a:prstClr val="black">
                <a:alpha val="40000"/>
              </a:prstClr>
            </a:outerShdw>
          </a:effectLst>
        </p:spPr>
        <p:style>
          <a:lnRef idx="3">
            <a:schemeClr val="dk1"/>
          </a:lnRef>
          <a:fillRef idx="0">
            <a:schemeClr val="dk1"/>
          </a:fillRef>
          <a:effectRef idx="2">
            <a:schemeClr val="dk1"/>
          </a:effectRef>
          <a:fontRef idx="minor">
            <a:schemeClr val="tx1"/>
          </a:fontRef>
        </p:style>
      </p:cxnSp>
      <p:grpSp>
        <p:nvGrpSpPr>
          <p:cNvPr id="8" name="Group 7">
            <a:extLst>
              <a:ext uri="{FF2B5EF4-FFF2-40B4-BE49-F238E27FC236}">
                <a16:creationId xmlns:a16="http://schemas.microsoft.com/office/drawing/2014/main" id="{F6E9E279-81D4-4C52-B088-DFD50D772677}"/>
              </a:ext>
            </a:extLst>
          </p:cNvPr>
          <p:cNvGrpSpPr/>
          <p:nvPr/>
        </p:nvGrpSpPr>
        <p:grpSpPr>
          <a:xfrm>
            <a:off x="5134707" y="272931"/>
            <a:ext cx="2222696" cy="873481"/>
            <a:chOff x="5134707" y="2565969"/>
            <a:chExt cx="2222696" cy="887095"/>
          </a:xfrm>
        </p:grpSpPr>
        <p:sp>
          <p:nvSpPr>
            <p:cNvPr id="3" name="Rectangle: Rounded Corners 2">
              <a:extLst>
                <a:ext uri="{FF2B5EF4-FFF2-40B4-BE49-F238E27FC236}">
                  <a16:creationId xmlns:a16="http://schemas.microsoft.com/office/drawing/2014/main" id="{77662440-D703-4550-97A6-D71B5D6AD4FD}"/>
                </a:ext>
              </a:extLst>
            </p:cNvPr>
            <p:cNvSpPr/>
            <p:nvPr/>
          </p:nvSpPr>
          <p:spPr>
            <a:xfrm>
              <a:off x="5148775" y="2565969"/>
              <a:ext cx="2208628" cy="887095"/>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7" name="TextBox 6">
              <a:extLst>
                <a:ext uri="{FF2B5EF4-FFF2-40B4-BE49-F238E27FC236}">
                  <a16:creationId xmlns:a16="http://schemas.microsoft.com/office/drawing/2014/main" id="{6BEDB4B9-3321-4EFB-B601-EAA53E4BFF03}"/>
                </a:ext>
              </a:extLst>
            </p:cNvPr>
            <p:cNvSpPr txBox="1"/>
            <p:nvPr/>
          </p:nvSpPr>
          <p:spPr>
            <a:xfrm>
              <a:off x="5134707" y="2856934"/>
              <a:ext cx="2222695" cy="369332"/>
            </a:xfrm>
            <a:prstGeom prst="rect">
              <a:avLst/>
            </a:prstGeom>
            <a:noFill/>
          </p:spPr>
          <p:txBody>
            <a:bodyPr wrap="square" rtlCol="0">
              <a:spAutoFit/>
            </a:bodyPr>
            <a:lstStyle/>
            <a:p>
              <a:r>
                <a:rPr lang="fa-IR" dirty="0">
                  <a:solidFill>
                    <a:schemeClr val="tx1">
                      <a:lumMod val="95000"/>
                      <a:lumOff val="5000"/>
                    </a:schemeClr>
                  </a:solidFill>
                  <a:cs typeface="B Titr" panose="00000700000000000000" pitchFamily="2" charset="-78"/>
                </a:rPr>
                <a:t>3 عامل مهم در تصادفات</a:t>
              </a:r>
              <a:endParaRPr lang="en-US" dirty="0">
                <a:solidFill>
                  <a:schemeClr val="tx1">
                    <a:lumMod val="95000"/>
                    <a:lumOff val="5000"/>
                  </a:schemeClr>
                </a:solidFill>
                <a:cs typeface="B Titr" panose="00000700000000000000" pitchFamily="2" charset="-78"/>
              </a:endParaRPr>
            </a:p>
          </p:txBody>
        </p:sp>
      </p:grpSp>
      <p:sp>
        <p:nvSpPr>
          <p:cNvPr id="12" name="Rectangle: Rounded Corners 11">
            <a:extLst>
              <a:ext uri="{FF2B5EF4-FFF2-40B4-BE49-F238E27FC236}">
                <a16:creationId xmlns:a16="http://schemas.microsoft.com/office/drawing/2014/main" id="{B79D131E-C1BC-477A-B62F-F28E93668DB6}"/>
              </a:ext>
            </a:extLst>
          </p:cNvPr>
          <p:cNvSpPr/>
          <p:nvPr/>
        </p:nvSpPr>
        <p:spPr>
          <a:xfrm>
            <a:off x="4867421" y="259317"/>
            <a:ext cx="2686929" cy="887095"/>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E04E57A7-D86F-414E-B723-7EDEAC80673A}"/>
              </a:ext>
            </a:extLst>
          </p:cNvPr>
          <p:cNvSpPr txBox="1"/>
          <p:nvPr/>
        </p:nvSpPr>
        <p:spPr>
          <a:xfrm>
            <a:off x="3370996" y="472032"/>
            <a:ext cx="5643348" cy="461665"/>
          </a:xfrm>
          <a:prstGeom prst="rect">
            <a:avLst/>
          </a:prstGeom>
          <a:noFill/>
        </p:spPr>
        <p:txBody>
          <a:bodyPr wrap="square" rtlCol="0">
            <a:spAutoFit/>
          </a:bodyPr>
          <a:lstStyle/>
          <a:p>
            <a:pPr algn="ctr" rtl="1"/>
            <a:r>
              <a:rPr lang="fa-IR" sz="2400" dirty="0">
                <a:cs typeface="B Titr" panose="00000700000000000000" pitchFamily="2" charset="-78"/>
              </a:rPr>
              <a:t>علل حوادث رانندگی</a:t>
            </a:r>
            <a:endParaRPr lang="en-US" sz="2400" dirty="0">
              <a:cs typeface="B Titr" panose="00000700000000000000" pitchFamily="2" charset="-78"/>
            </a:endParaRPr>
          </a:p>
        </p:txBody>
      </p:sp>
    </p:spTree>
    <p:extLst>
      <p:ext uri="{BB962C8B-B14F-4D97-AF65-F5344CB8AC3E}">
        <p14:creationId xmlns:p14="http://schemas.microsoft.com/office/powerpoint/2010/main" val="29063475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878EF4E8-DC05-43E8-8232-60A45203971F}"/>
              </a:ext>
            </a:extLst>
          </p:cNvPr>
          <p:cNvCxnSpPr>
            <a:cxnSpLocks/>
          </p:cNvCxnSpPr>
          <p:nvPr/>
        </p:nvCxnSpPr>
        <p:spPr>
          <a:xfrm flipH="1">
            <a:off x="1" y="699452"/>
            <a:ext cx="12191999" cy="0"/>
          </a:xfrm>
          <a:prstGeom prst="line">
            <a:avLst/>
          </a:prstGeom>
          <a:ln>
            <a:solidFill>
              <a:schemeClr val="accent2">
                <a:lumMod val="60000"/>
                <a:lumOff val="40000"/>
              </a:schemeClr>
            </a:solidFill>
          </a:ln>
          <a:effectLst>
            <a:outerShdw blurRad="50800" dist="38100" dir="5400000" algn="t" rotWithShape="0">
              <a:prstClr val="black">
                <a:alpha val="40000"/>
              </a:prstClr>
            </a:outerShdw>
          </a:effectLst>
        </p:spPr>
        <p:style>
          <a:lnRef idx="3">
            <a:schemeClr val="dk1"/>
          </a:lnRef>
          <a:fillRef idx="0">
            <a:schemeClr val="dk1"/>
          </a:fillRef>
          <a:effectRef idx="2">
            <a:schemeClr val="dk1"/>
          </a:effectRef>
          <a:fontRef idx="minor">
            <a:schemeClr val="tx1"/>
          </a:fontRef>
        </p:style>
      </p:cxnSp>
      <p:grpSp>
        <p:nvGrpSpPr>
          <p:cNvPr id="8" name="Group 7">
            <a:extLst>
              <a:ext uri="{FF2B5EF4-FFF2-40B4-BE49-F238E27FC236}">
                <a16:creationId xmlns:a16="http://schemas.microsoft.com/office/drawing/2014/main" id="{F6E9E279-81D4-4C52-B088-DFD50D772677}"/>
              </a:ext>
            </a:extLst>
          </p:cNvPr>
          <p:cNvGrpSpPr/>
          <p:nvPr/>
        </p:nvGrpSpPr>
        <p:grpSpPr>
          <a:xfrm>
            <a:off x="5124711" y="1034928"/>
            <a:ext cx="2272795" cy="887095"/>
            <a:chOff x="5148775" y="3327966"/>
            <a:chExt cx="2272795" cy="887095"/>
          </a:xfrm>
        </p:grpSpPr>
        <p:sp>
          <p:nvSpPr>
            <p:cNvPr id="3" name="Rectangle: Rounded Corners 2">
              <a:extLst>
                <a:ext uri="{FF2B5EF4-FFF2-40B4-BE49-F238E27FC236}">
                  <a16:creationId xmlns:a16="http://schemas.microsoft.com/office/drawing/2014/main" id="{77662440-D703-4550-97A6-D71B5D6AD4FD}"/>
                </a:ext>
              </a:extLst>
            </p:cNvPr>
            <p:cNvSpPr/>
            <p:nvPr/>
          </p:nvSpPr>
          <p:spPr>
            <a:xfrm>
              <a:off x="5148775" y="3327966"/>
              <a:ext cx="2208628" cy="887095"/>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7" name="TextBox 6">
              <a:extLst>
                <a:ext uri="{FF2B5EF4-FFF2-40B4-BE49-F238E27FC236}">
                  <a16:creationId xmlns:a16="http://schemas.microsoft.com/office/drawing/2014/main" id="{6BEDB4B9-3321-4EFB-B601-EAA53E4BFF03}"/>
                </a:ext>
              </a:extLst>
            </p:cNvPr>
            <p:cNvSpPr txBox="1"/>
            <p:nvPr/>
          </p:nvSpPr>
          <p:spPr>
            <a:xfrm>
              <a:off x="5198875" y="3586847"/>
              <a:ext cx="2222695" cy="369332"/>
            </a:xfrm>
            <a:prstGeom prst="rect">
              <a:avLst/>
            </a:prstGeom>
            <a:noFill/>
          </p:spPr>
          <p:txBody>
            <a:bodyPr wrap="square" rtlCol="0">
              <a:spAutoFit/>
            </a:bodyPr>
            <a:lstStyle/>
            <a:p>
              <a:r>
                <a:rPr lang="fa-IR" dirty="0">
                  <a:solidFill>
                    <a:schemeClr val="tx1">
                      <a:lumMod val="95000"/>
                      <a:lumOff val="5000"/>
                    </a:schemeClr>
                  </a:solidFill>
                  <a:cs typeface="B Titr" panose="00000700000000000000" pitchFamily="2" charset="-78"/>
                </a:rPr>
                <a:t>3 عامل مهم در تصادفات</a:t>
              </a:r>
              <a:endParaRPr lang="en-US" dirty="0">
                <a:solidFill>
                  <a:schemeClr val="tx1">
                    <a:lumMod val="95000"/>
                    <a:lumOff val="5000"/>
                  </a:schemeClr>
                </a:solidFill>
                <a:cs typeface="B Titr" panose="00000700000000000000" pitchFamily="2" charset="-78"/>
              </a:endParaRPr>
            </a:p>
          </p:txBody>
        </p:sp>
      </p:grpSp>
      <p:sp>
        <p:nvSpPr>
          <p:cNvPr id="12" name="Rectangle: Rounded Corners 11">
            <a:extLst>
              <a:ext uri="{FF2B5EF4-FFF2-40B4-BE49-F238E27FC236}">
                <a16:creationId xmlns:a16="http://schemas.microsoft.com/office/drawing/2014/main" id="{B79D131E-C1BC-477A-B62F-F28E93668DB6}"/>
              </a:ext>
            </a:extLst>
          </p:cNvPr>
          <p:cNvSpPr/>
          <p:nvPr/>
        </p:nvSpPr>
        <p:spPr>
          <a:xfrm>
            <a:off x="4867421" y="259317"/>
            <a:ext cx="2686929" cy="887095"/>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E04E57A7-D86F-414E-B723-7EDEAC80673A}"/>
              </a:ext>
            </a:extLst>
          </p:cNvPr>
          <p:cNvSpPr txBox="1"/>
          <p:nvPr/>
        </p:nvSpPr>
        <p:spPr>
          <a:xfrm>
            <a:off x="3370996" y="472032"/>
            <a:ext cx="5643348" cy="461665"/>
          </a:xfrm>
          <a:prstGeom prst="rect">
            <a:avLst/>
          </a:prstGeom>
          <a:noFill/>
        </p:spPr>
        <p:txBody>
          <a:bodyPr wrap="square" rtlCol="0">
            <a:spAutoFit/>
          </a:bodyPr>
          <a:lstStyle/>
          <a:p>
            <a:pPr algn="ctr" rtl="1"/>
            <a:r>
              <a:rPr lang="fa-IR" sz="2400" dirty="0">
                <a:cs typeface="B Titr" panose="00000700000000000000" pitchFamily="2" charset="-78"/>
              </a:rPr>
              <a:t>علل حوادث رانندگی</a:t>
            </a:r>
            <a:endParaRPr lang="en-US" sz="2400" dirty="0">
              <a:cs typeface="B Titr" panose="00000700000000000000" pitchFamily="2" charset="-78"/>
            </a:endParaRPr>
          </a:p>
        </p:txBody>
      </p:sp>
    </p:spTree>
    <p:extLst>
      <p:ext uri="{BB962C8B-B14F-4D97-AF65-F5344CB8AC3E}">
        <p14:creationId xmlns:p14="http://schemas.microsoft.com/office/powerpoint/2010/main" val="30659997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938D14C5-BFED-447D-8DE1-14920E1EB08E}"/>
              </a:ext>
            </a:extLst>
          </p:cNvPr>
          <p:cNvSpPr/>
          <p:nvPr/>
        </p:nvSpPr>
        <p:spPr>
          <a:xfrm>
            <a:off x="5366084" y="1373541"/>
            <a:ext cx="517357" cy="493294"/>
          </a:xfrm>
          <a:prstGeom prst="ellipse">
            <a:avLst/>
          </a:prstGeom>
          <a:blipFill>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41481D4C-5E10-4435-A1EC-40DCFF50A543}"/>
              </a:ext>
            </a:extLst>
          </p:cNvPr>
          <p:cNvSpPr/>
          <p:nvPr/>
        </p:nvSpPr>
        <p:spPr>
          <a:xfrm>
            <a:off x="6030243" y="1373541"/>
            <a:ext cx="517357" cy="493294"/>
          </a:xfrm>
          <a:prstGeom prst="ellipse">
            <a:avLst/>
          </a:prstGeom>
          <a:blipFill>
            <a:blip r:embed="rId3"/>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1A140DD9-3D12-46D1-A518-9D61F3E1B1C8}"/>
              </a:ext>
            </a:extLst>
          </p:cNvPr>
          <p:cNvSpPr/>
          <p:nvPr/>
        </p:nvSpPr>
        <p:spPr>
          <a:xfrm>
            <a:off x="6694402" y="1373541"/>
            <a:ext cx="517357" cy="493294"/>
          </a:xfrm>
          <a:prstGeom prst="ellipse">
            <a:avLst/>
          </a:prstGeom>
          <a:blipFill>
            <a:blip r:embed="rId4"/>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878EF4E8-DC05-43E8-8232-60A45203971F}"/>
              </a:ext>
            </a:extLst>
          </p:cNvPr>
          <p:cNvCxnSpPr>
            <a:cxnSpLocks/>
          </p:cNvCxnSpPr>
          <p:nvPr/>
        </p:nvCxnSpPr>
        <p:spPr>
          <a:xfrm flipH="1">
            <a:off x="1" y="699452"/>
            <a:ext cx="12191999" cy="0"/>
          </a:xfrm>
          <a:prstGeom prst="line">
            <a:avLst/>
          </a:prstGeom>
          <a:ln>
            <a:solidFill>
              <a:schemeClr val="accent2">
                <a:lumMod val="60000"/>
                <a:lumOff val="40000"/>
              </a:schemeClr>
            </a:solidFill>
          </a:ln>
          <a:effectLst>
            <a:outerShdw blurRad="50800" dist="38100" dir="5400000" algn="t" rotWithShape="0">
              <a:prstClr val="black">
                <a:alpha val="40000"/>
              </a:prstClr>
            </a:outerShdw>
          </a:effectLst>
        </p:spPr>
        <p:style>
          <a:lnRef idx="3">
            <a:schemeClr val="dk1"/>
          </a:lnRef>
          <a:fillRef idx="0">
            <a:schemeClr val="dk1"/>
          </a:fillRef>
          <a:effectRef idx="2">
            <a:schemeClr val="dk1"/>
          </a:effectRef>
          <a:fontRef idx="minor">
            <a:schemeClr val="tx1"/>
          </a:fontRef>
        </p:style>
      </p:cxnSp>
      <p:grpSp>
        <p:nvGrpSpPr>
          <p:cNvPr id="8" name="Group 7">
            <a:extLst>
              <a:ext uri="{FF2B5EF4-FFF2-40B4-BE49-F238E27FC236}">
                <a16:creationId xmlns:a16="http://schemas.microsoft.com/office/drawing/2014/main" id="{F6E9E279-81D4-4C52-B088-DFD50D772677}"/>
              </a:ext>
            </a:extLst>
          </p:cNvPr>
          <p:cNvGrpSpPr/>
          <p:nvPr/>
        </p:nvGrpSpPr>
        <p:grpSpPr>
          <a:xfrm>
            <a:off x="5124711" y="1034928"/>
            <a:ext cx="2272795" cy="887095"/>
            <a:chOff x="5148775" y="3327966"/>
            <a:chExt cx="2272795" cy="887095"/>
          </a:xfrm>
        </p:grpSpPr>
        <p:sp>
          <p:nvSpPr>
            <p:cNvPr id="3" name="Rectangle: Rounded Corners 2">
              <a:extLst>
                <a:ext uri="{FF2B5EF4-FFF2-40B4-BE49-F238E27FC236}">
                  <a16:creationId xmlns:a16="http://schemas.microsoft.com/office/drawing/2014/main" id="{77662440-D703-4550-97A6-D71B5D6AD4FD}"/>
                </a:ext>
              </a:extLst>
            </p:cNvPr>
            <p:cNvSpPr/>
            <p:nvPr/>
          </p:nvSpPr>
          <p:spPr>
            <a:xfrm>
              <a:off x="5148775" y="3327966"/>
              <a:ext cx="2208628" cy="887095"/>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7" name="TextBox 6">
              <a:extLst>
                <a:ext uri="{FF2B5EF4-FFF2-40B4-BE49-F238E27FC236}">
                  <a16:creationId xmlns:a16="http://schemas.microsoft.com/office/drawing/2014/main" id="{6BEDB4B9-3321-4EFB-B601-EAA53E4BFF03}"/>
                </a:ext>
              </a:extLst>
            </p:cNvPr>
            <p:cNvSpPr txBox="1"/>
            <p:nvPr/>
          </p:nvSpPr>
          <p:spPr>
            <a:xfrm>
              <a:off x="5198875" y="3586847"/>
              <a:ext cx="2222695" cy="369332"/>
            </a:xfrm>
            <a:prstGeom prst="rect">
              <a:avLst/>
            </a:prstGeom>
            <a:noFill/>
          </p:spPr>
          <p:txBody>
            <a:bodyPr wrap="square" rtlCol="0">
              <a:spAutoFit/>
            </a:bodyPr>
            <a:lstStyle/>
            <a:p>
              <a:r>
                <a:rPr lang="fa-IR" dirty="0">
                  <a:solidFill>
                    <a:schemeClr val="tx1">
                      <a:lumMod val="95000"/>
                      <a:lumOff val="5000"/>
                    </a:schemeClr>
                  </a:solidFill>
                  <a:cs typeface="B Titr" panose="00000700000000000000" pitchFamily="2" charset="-78"/>
                </a:rPr>
                <a:t>3 عامل مهم در تصادفات</a:t>
              </a:r>
              <a:endParaRPr lang="en-US" dirty="0">
                <a:solidFill>
                  <a:schemeClr val="tx1">
                    <a:lumMod val="95000"/>
                    <a:lumOff val="5000"/>
                  </a:schemeClr>
                </a:solidFill>
                <a:cs typeface="B Titr" panose="00000700000000000000" pitchFamily="2" charset="-78"/>
              </a:endParaRPr>
            </a:p>
          </p:txBody>
        </p:sp>
      </p:grpSp>
      <p:sp>
        <p:nvSpPr>
          <p:cNvPr id="12" name="Rectangle: Rounded Corners 11">
            <a:extLst>
              <a:ext uri="{FF2B5EF4-FFF2-40B4-BE49-F238E27FC236}">
                <a16:creationId xmlns:a16="http://schemas.microsoft.com/office/drawing/2014/main" id="{B79D131E-C1BC-477A-B62F-F28E93668DB6}"/>
              </a:ext>
            </a:extLst>
          </p:cNvPr>
          <p:cNvSpPr/>
          <p:nvPr/>
        </p:nvSpPr>
        <p:spPr>
          <a:xfrm>
            <a:off x="4867421" y="259317"/>
            <a:ext cx="2686929" cy="887095"/>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E04E57A7-D86F-414E-B723-7EDEAC80673A}"/>
              </a:ext>
            </a:extLst>
          </p:cNvPr>
          <p:cNvSpPr txBox="1"/>
          <p:nvPr/>
        </p:nvSpPr>
        <p:spPr>
          <a:xfrm>
            <a:off x="3370996" y="472032"/>
            <a:ext cx="5643348" cy="461665"/>
          </a:xfrm>
          <a:prstGeom prst="rect">
            <a:avLst/>
          </a:prstGeom>
          <a:noFill/>
        </p:spPr>
        <p:txBody>
          <a:bodyPr wrap="square" rtlCol="0">
            <a:spAutoFit/>
          </a:bodyPr>
          <a:lstStyle/>
          <a:p>
            <a:pPr algn="ctr" rtl="1"/>
            <a:r>
              <a:rPr lang="fa-IR" sz="2400" dirty="0">
                <a:cs typeface="B Titr" panose="00000700000000000000" pitchFamily="2" charset="-78"/>
              </a:rPr>
              <a:t>علل حوادث رانندگی</a:t>
            </a:r>
            <a:endParaRPr lang="en-US" sz="2400" dirty="0">
              <a:cs typeface="B Titr" panose="00000700000000000000" pitchFamily="2" charset="-78"/>
            </a:endParaRPr>
          </a:p>
        </p:txBody>
      </p:sp>
    </p:spTree>
    <p:extLst>
      <p:ext uri="{BB962C8B-B14F-4D97-AF65-F5344CB8AC3E}">
        <p14:creationId xmlns:p14="http://schemas.microsoft.com/office/powerpoint/2010/main" val="4487144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938D14C5-BFED-447D-8DE1-14920E1EB08E}"/>
              </a:ext>
            </a:extLst>
          </p:cNvPr>
          <p:cNvSpPr/>
          <p:nvPr/>
        </p:nvSpPr>
        <p:spPr>
          <a:xfrm>
            <a:off x="5366084" y="1373541"/>
            <a:ext cx="517357" cy="493294"/>
          </a:xfrm>
          <a:prstGeom prst="ellipse">
            <a:avLst/>
          </a:prstGeom>
          <a:blipFill>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41481D4C-5E10-4435-A1EC-40DCFF50A543}"/>
              </a:ext>
            </a:extLst>
          </p:cNvPr>
          <p:cNvSpPr/>
          <p:nvPr/>
        </p:nvSpPr>
        <p:spPr>
          <a:xfrm>
            <a:off x="4776537" y="2069420"/>
            <a:ext cx="3006413" cy="2866581"/>
          </a:xfrm>
          <a:prstGeom prst="ellipse">
            <a:avLst/>
          </a:prstGeom>
          <a:blipFill>
            <a:blip r:embed="rId3"/>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1A140DD9-3D12-46D1-A518-9D61F3E1B1C8}"/>
              </a:ext>
            </a:extLst>
          </p:cNvPr>
          <p:cNvSpPr/>
          <p:nvPr/>
        </p:nvSpPr>
        <p:spPr>
          <a:xfrm>
            <a:off x="6694402" y="1373541"/>
            <a:ext cx="517357" cy="493294"/>
          </a:xfrm>
          <a:prstGeom prst="ellipse">
            <a:avLst/>
          </a:prstGeom>
          <a:blipFill>
            <a:blip r:embed="rId4"/>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878EF4E8-DC05-43E8-8232-60A45203971F}"/>
              </a:ext>
            </a:extLst>
          </p:cNvPr>
          <p:cNvCxnSpPr>
            <a:cxnSpLocks/>
          </p:cNvCxnSpPr>
          <p:nvPr/>
        </p:nvCxnSpPr>
        <p:spPr>
          <a:xfrm flipH="1">
            <a:off x="1" y="699452"/>
            <a:ext cx="12191999" cy="0"/>
          </a:xfrm>
          <a:prstGeom prst="line">
            <a:avLst/>
          </a:prstGeom>
          <a:ln>
            <a:solidFill>
              <a:schemeClr val="accent2">
                <a:lumMod val="60000"/>
                <a:lumOff val="40000"/>
              </a:schemeClr>
            </a:solidFill>
          </a:ln>
          <a:effectLst>
            <a:outerShdw blurRad="50800" dist="38100" dir="5400000" algn="t" rotWithShape="0">
              <a:prstClr val="black">
                <a:alpha val="40000"/>
              </a:prstClr>
            </a:outerShdw>
          </a:effectLst>
        </p:spPr>
        <p:style>
          <a:lnRef idx="3">
            <a:schemeClr val="dk1"/>
          </a:lnRef>
          <a:fillRef idx="0">
            <a:schemeClr val="dk1"/>
          </a:fillRef>
          <a:effectRef idx="2">
            <a:schemeClr val="dk1"/>
          </a:effectRef>
          <a:fontRef idx="minor">
            <a:schemeClr val="tx1"/>
          </a:fontRef>
        </p:style>
      </p:cxnSp>
      <p:grpSp>
        <p:nvGrpSpPr>
          <p:cNvPr id="8" name="Group 7">
            <a:extLst>
              <a:ext uri="{FF2B5EF4-FFF2-40B4-BE49-F238E27FC236}">
                <a16:creationId xmlns:a16="http://schemas.microsoft.com/office/drawing/2014/main" id="{F6E9E279-81D4-4C52-B088-DFD50D772677}"/>
              </a:ext>
            </a:extLst>
          </p:cNvPr>
          <p:cNvGrpSpPr/>
          <p:nvPr/>
        </p:nvGrpSpPr>
        <p:grpSpPr>
          <a:xfrm>
            <a:off x="5124711" y="1034928"/>
            <a:ext cx="2272795" cy="887095"/>
            <a:chOff x="5148775" y="3327966"/>
            <a:chExt cx="2272795" cy="887095"/>
          </a:xfrm>
        </p:grpSpPr>
        <p:sp>
          <p:nvSpPr>
            <p:cNvPr id="3" name="Rectangle: Rounded Corners 2">
              <a:extLst>
                <a:ext uri="{FF2B5EF4-FFF2-40B4-BE49-F238E27FC236}">
                  <a16:creationId xmlns:a16="http://schemas.microsoft.com/office/drawing/2014/main" id="{77662440-D703-4550-97A6-D71B5D6AD4FD}"/>
                </a:ext>
              </a:extLst>
            </p:cNvPr>
            <p:cNvSpPr/>
            <p:nvPr/>
          </p:nvSpPr>
          <p:spPr>
            <a:xfrm>
              <a:off x="5148775" y="3327966"/>
              <a:ext cx="2208628" cy="887095"/>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7" name="TextBox 6">
              <a:extLst>
                <a:ext uri="{FF2B5EF4-FFF2-40B4-BE49-F238E27FC236}">
                  <a16:creationId xmlns:a16="http://schemas.microsoft.com/office/drawing/2014/main" id="{6BEDB4B9-3321-4EFB-B601-EAA53E4BFF03}"/>
                </a:ext>
              </a:extLst>
            </p:cNvPr>
            <p:cNvSpPr txBox="1"/>
            <p:nvPr/>
          </p:nvSpPr>
          <p:spPr>
            <a:xfrm>
              <a:off x="5198875" y="3586847"/>
              <a:ext cx="2222695" cy="369332"/>
            </a:xfrm>
            <a:prstGeom prst="rect">
              <a:avLst/>
            </a:prstGeom>
            <a:noFill/>
          </p:spPr>
          <p:txBody>
            <a:bodyPr wrap="square" rtlCol="0">
              <a:spAutoFit/>
            </a:bodyPr>
            <a:lstStyle/>
            <a:p>
              <a:r>
                <a:rPr lang="fa-IR" dirty="0">
                  <a:solidFill>
                    <a:schemeClr val="tx1">
                      <a:lumMod val="95000"/>
                      <a:lumOff val="5000"/>
                    </a:schemeClr>
                  </a:solidFill>
                  <a:cs typeface="B Titr" panose="00000700000000000000" pitchFamily="2" charset="-78"/>
                </a:rPr>
                <a:t>3 عامل مهم در تصادفات</a:t>
              </a:r>
              <a:endParaRPr lang="en-US" dirty="0">
                <a:solidFill>
                  <a:schemeClr val="tx1">
                    <a:lumMod val="95000"/>
                    <a:lumOff val="5000"/>
                  </a:schemeClr>
                </a:solidFill>
                <a:cs typeface="B Titr" panose="00000700000000000000" pitchFamily="2" charset="-78"/>
              </a:endParaRPr>
            </a:p>
          </p:txBody>
        </p:sp>
      </p:grpSp>
      <p:sp>
        <p:nvSpPr>
          <p:cNvPr id="12" name="Rectangle: Rounded Corners 11">
            <a:extLst>
              <a:ext uri="{FF2B5EF4-FFF2-40B4-BE49-F238E27FC236}">
                <a16:creationId xmlns:a16="http://schemas.microsoft.com/office/drawing/2014/main" id="{B79D131E-C1BC-477A-B62F-F28E93668DB6}"/>
              </a:ext>
            </a:extLst>
          </p:cNvPr>
          <p:cNvSpPr/>
          <p:nvPr/>
        </p:nvSpPr>
        <p:spPr>
          <a:xfrm>
            <a:off x="4867421" y="259317"/>
            <a:ext cx="2686929" cy="887095"/>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E04E57A7-D86F-414E-B723-7EDEAC80673A}"/>
              </a:ext>
            </a:extLst>
          </p:cNvPr>
          <p:cNvSpPr txBox="1"/>
          <p:nvPr/>
        </p:nvSpPr>
        <p:spPr>
          <a:xfrm>
            <a:off x="3370996" y="472032"/>
            <a:ext cx="5643348" cy="461665"/>
          </a:xfrm>
          <a:prstGeom prst="rect">
            <a:avLst/>
          </a:prstGeom>
          <a:noFill/>
        </p:spPr>
        <p:txBody>
          <a:bodyPr wrap="square" rtlCol="0">
            <a:spAutoFit/>
          </a:bodyPr>
          <a:lstStyle/>
          <a:p>
            <a:pPr algn="ctr" rtl="1"/>
            <a:r>
              <a:rPr lang="fa-IR" sz="2400" dirty="0">
                <a:cs typeface="B Titr" panose="00000700000000000000" pitchFamily="2" charset="-78"/>
              </a:rPr>
              <a:t>علل حوادث رانندگی</a:t>
            </a:r>
            <a:endParaRPr lang="en-US" sz="2400" dirty="0">
              <a:cs typeface="B Titr" panose="00000700000000000000" pitchFamily="2" charset="-78"/>
            </a:endParaRPr>
          </a:p>
        </p:txBody>
      </p:sp>
      <p:sp>
        <p:nvSpPr>
          <p:cNvPr id="4" name="TextBox 3">
            <a:extLst>
              <a:ext uri="{FF2B5EF4-FFF2-40B4-BE49-F238E27FC236}">
                <a16:creationId xmlns:a16="http://schemas.microsoft.com/office/drawing/2014/main" id="{48357BFC-F6C7-4F65-A367-D2CAAE4907DC}"/>
              </a:ext>
            </a:extLst>
          </p:cNvPr>
          <p:cNvSpPr txBox="1"/>
          <p:nvPr/>
        </p:nvSpPr>
        <p:spPr>
          <a:xfrm>
            <a:off x="3886200" y="3429008"/>
            <a:ext cx="1479884" cy="369332"/>
          </a:xfrm>
          <a:prstGeom prst="rect">
            <a:avLst/>
          </a:prstGeom>
          <a:noFill/>
        </p:spPr>
        <p:txBody>
          <a:bodyPr wrap="square" rtlCol="0">
            <a:spAutoFit/>
          </a:bodyPr>
          <a:lstStyle/>
          <a:p>
            <a:r>
              <a:rPr lang="fa-IR" dirty="0">
                <a:cs typeface="B Titr" panose="00000700000000000000" pitchFamily="2" charset="-78"/>
              </a:rPr>
              <a:t>انسان</a:t>
            </a:r>
            <a:endParaRPr lang="en-US" dirty="0">
              <a:cs typeface="B Titr" panose="00000700000000000000" pitchFamily="2" charset="-78"/>
            </a:endParaRPr>
          </a:p>
        </p:txBody>
      </p:sp>
    </p:spTree>
    <p:extLst>
      <p:ext uri="{BB962C8B-B14F-4D97-AF65-F5344CB8AC3E}">
        <p14:creationId xmlns:p14="http://schemas.microsoft.com/office/powerpoint/2010/main" val="34840815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938D14C5-BFED-447D-8DE1-14920E1EB08E}"/>
              </a:ext>
            </a:extLst>
          </p:cNvPr>
          <p:cNvSpPr/>
          <p:nvPr/>
        </p:nvSpPr>
        <p:spPr>
          <a:xfrm>
            <a:off x="5366084" y="1373541"/>
            <a:ext cx="517357" cy="493294"/>
          </a:xfrm>
          <a:prstGeom prst="ellipse">
            <a:avLst/>
          </a:prstGeom>
          <a:blipFill>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41481D4C-5E10-4435-A1EC-40DCFF50A543}"/>
              </a:ext>
            </a:extLst>
          </p:cNvPr>
          <p:cNvSpPr/>
          <p:nvPr/>
        </p:nvSpPr>
        <p:spPr>
          <a:xfrm>
            <a:off x="4776537" y="2069420"/>
            <a:ext cx="3006413" cy="2866581"/>
          </a:xfrm>
          <a:prstGeom prst="ellipse">
            <a:avLst/>
          </a:prstGeom>
          <a:blipFill>
            <a:blip r:embed="rId3"/>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1A140DD9-3D12-46D1-A518-9D61F3E1B1C8}"/>
              </a:ext>
            </a:extLst>
          </p:cNvPr>
          <p:cNvSpPr/>
          <p:nvPr/>
        </p:nvSpPr>
        <p:spPr>
          <a:xfrm>
            <a:off x="8511171" y="2547968"/>
            <a:ext cx="1848018" cy="1762064"/>
          </a:xfrm>
          <a:prstGeom prst="ellipse">
            <a:avLst/>
          </a:prstGeom>
          <a:blipFill>
            <a:blip r:embed="rId4"/>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878EF4E8-DC05-43E8-8232-60A45203971F}"/>
              </a:ext>
            </a:extLst>
          </p:cNvPr>
          <p:cNvCxnSpPr>
            <a:cxnSpLocks/>
          </p:cNvCxnSpPr>
          <p:nvPr/>
        </p:nvCxnSpPr>
        <p:spPr>
          <a:xfrm flipH="1">
            <a:off x="1" y="699452"/>
            <a:ext cx="12191999" cy="0"/>
          </a:xfrm>
          <a:prstGeom prst="line">
            <a:avLst/>
          </a:prstGeom>
          <a:ln>
            <a:solidFill>
              <a:schemeClr val="accent2">
                <a:lumMod val="60000"/>
                <a:lumOff val="40000"/>
              </a:schemeClr>
            </a:solidFill>
          </a:ln>
          <a:effectLst>
            <a:outerShdw blurRad="50800" dist="38100" dir="5400000" algn="t" rotWithShape="0">
              <a:prstClr val="black">
                <a:alpha val="40000"/>
              </a:prstClr>
            </a:outerShdw>
          </a:effectLst>
        </p:spPr>
        <p:style>
          <a:lnRef idx="3">
            <a:schemeClr val="dk1"/>
          </a:lnRef>
          <a:fillRef idx="0">
            <a:schemeClr val="dk1"/>
          </a:fillRef>
          <a:effectRef idx="2">
            <a:schemeClr val="dk1"/>
          </a:effectRef>
          <a:fontRef idx="minor">
            <a:schemeClr val="tx1"/>
          </a:fontRef>
        </p:style>
      </p:cxnSp>
      <p:grpSp>
        <p:nvGrpSpPr>
          <p:cNvPr id="8" name="Group 7">
            <a:extLst>
              <a:ext uri="{FF2B5EF4-FFF2-40B4-BE49-F238E27FC236}">
                <a16:creationId xmlns:a16="http://schemas.microsoft.com/office/drawing/2014/main" id="{F6E9E279-81D4-4C52-B088-DFD50D772677}"/>
              </a:ext>
            </a:extLst>
          </p:cNvPr>
          <p:cNvGrpSpPr/>
          <p:nvPr/>
        </p:nvGrpSpPr>
        <p:grpSpPr>
          <a:xfrm>
            <a:off x="5124711" y="1034928"/>
            <a:ext cx="2272795" cy="887095"/>
            <a:chOff x="5148775" y="3327966"/>
            <a:chExt cx="2272795" cy="887095"/>
          </a:xfrm>
        </p:grpSpPr>
        <p:sp>
          <p:nvSpPr>
            <p:cNvPr id="3" name="Rectangle: Rounded Corners 2">
              <a:extLst>
                <a:ext uri="{FF2B5EF4-FFF2-40B4-BE49-F238E27FC236}">
                  <a16:creationId xmlns:a16="http://schemas.microsoft.com/office/drawing/2014/main" id="{77662440-D703-4550-97A6-D71B5D6AD4FD}"/>
                </a:ext>
              </a:extLst>
            </p:cNvPr>
            <p:cNvSpPr/>
            <p:nvPr/>
          </p:nvSpPr>
          <p:spPr>
            <a:xfrm>
              <a:off x="5148775" y="3327966"/>
              <a:ext cx="2208628" cy="887095"/>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7" name="TextBox 6">
              <a:extLst>
                <a:ext uri="{FF2B5EF4-FFF2-40B4-BE49-F238E27FC236}">
                  <a16:creationId xmlns:a16="http://schemas.microsoft.com/office/drawing/2014/main" id="{6BEDB4B9-3321-4EFB-B601-EAA53E4BFF03}"/>
                </a:ext>
              </a:extLst>
            </p:cNvPr>
            <p:cNvSpPr txBox="1"/>
            <p:nvPr/>
          </p:nvSpPr>
          <p:spPr>
            <a:xfrm>
              <a:off x="5198875" y="3586847"/>
              <a:ext cx="2222695" cy="369332"/>
            </a:xfrm>
            <a:prstGeom prst="rect">
              <a:avLst/>
            </a:prstGeom>
            <a:noFill/>
          </p:spPr>
          <p:txBody>
            <a:bodyPr wrap="square" rtlCol="0">
              <a:spAutoFit/>
            </a:bodyPr>
            <a:lstStyle/>
            <a:p>
              <a:r>
                <a:rPr lang="fa-IR" dirty="0">
                  <a:solidFill>
                    <a:schemeClr val="tx1">
                      <a:lumMod val="95000"/>
                      <a:lumOff val="5000"/>
                    </a:schemeClr>
                  </a:solidFill>
                  <a:cs typeface="B Titr" panose="00000700000000000000" pitchFamily="2" charset="-78"/>
                </a:rPr>
                <a:t>3 عامل مهم در تصادفات</a:t>
              </a:r>
              <a:endParaRPr lang="en-US" dirty="0">
                <a:solidFill>
                  <a:schemeClr val="tx1">
                    <a:lumMod val="95000"/>
                    <a:lumOff val="5000"/>
                  </a:schemeClr>
                </a:solidFill>
                <a:cs typeface="B Titr" panose="00000700000000000000" pitchFamily="2" charset="-78"/>
              </a:endParaRPr>
            </a:p>
          </p:txBody>
        </p:sp>
      </p:grpSp>
      <p:sp>
        <p:nvSpPr>
          <p:cNvPr id="12" name="Rectangle: Rounded Corners 11">
            <a:extLst>
              <a:ext uri="{FF2B5EF4-FFF2-40B4-BE49-F238E27FC236}">
                <a16:creationId xmlns:a16="http://schemas.microsoft.com/office/drawing/2014/main" id="{B79D131E-C1BC-477A-B62F-F28E93668DB6}"/>
              </a:ext>
            </a:extLst>
          </p:cNvPr>
          <p:cNvSpPr/>
          <p:nvPr/>
        </p:nvSpPr>
        <p:spPr>
          <a:xfrm>
            <a:off x="4867421" y="259317"/>
            <a:ext cx="2686929" cy="887095"/>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E04E57A7-D86F-414E-B723-7EDEAC80673A}"/>
              </a:ext>
            </a:extLst>
          </p:cNvPr>
          <p:cNvSpPr txBox="1"/>
          <p:nvPr/>
        </p:nvSpPr>
        <p:spPr>
          <a:xfrm>
            <a:off x="3370996" y="472032"/>
            <a:ext cx="5643348" cy="461665"/>
          </a:xfrm>
          <a:prstGeom prst="rect">
            <a:avLst/>
          </a:prstGeom>
          <a:noFill/>
        </p:spPr>
        <p:txBody>
          <a:bodyPr wrap="square" rtlCol="0">
            <a:spAutoFit/>
          </a:bodyPr>
          <a:lstStyle/>
          <a:p>
            <a:pPr algn="ctr" rtl="1"/>
            <a:r>
              <a:rPr lang="fa-IR" sz="2400" dirty="0">
                <a:cs typeface="B Titr" panose="00000700000000000000" pitchFamily="2" charset="-78"/>
              </a:rPr>
              <a:t>علل حوادث رانندگی</a:t>
            </a:r>
            <a:endParaRPr lang="en-US" sz="2400" dirty="0">
              <a:cs typeface="B Titr" panose="00000700000000000000" pitchFamily="2" charset="-78"/>
            </a:endParaRPr>
          </a:p>
        </p:txBody>
      </p:sp>
      <p:sp>
        <p:nvSpPr>
          <p:cNvPr id="4" name="TextBox 3">
            <a:extLst>
              <a:ext uri="{FF2B5EF4-FFF2-40B4-BE49-F238E27FC236}">
                <a16:creationId xmlns:a16="http://schemas.microsoft.com/office/drawing/2014/main" id="{48357BFC-F6C7-4F65-A367-D2CAAE4907DC}"/>
              </a:ext>
            </a:extLst>
          </p:cNvPr>
          <p:cNvSpPr txBox="1"/>
          <p:nvPr/>
        </p:nvSpPr>
        <p:spPr>
          <a:xfrm>
            <a:off x="3886200" y="3429008"/>
            <a:ext cx="1479884" cy="369332"/>
          </a:xfrm>
          <a:prstGeom prst="rect">
            <a:avLst/>
          </a:prstGeom>
          <a:noFill/>
        </p:spPr>
        <p:txBody>
          <a:bodyPr wrap="square" rtlCol="0">
            <a:spAutoFit/>
          </a:bodyPr>
          <a:lstStyle/>
          <a:p>
            <a:r>
              <a:rPr lang="fa-IR" dirty="0">
                <a:cs typeface="B Titr" panose="00000700000000000000" pitchFamily="2" charset="-78"/>
              </a:rPr>
              <a:t>انسان</a:t>
            </a:r>
            <a:endParaRPr lang="en-US" dirty="0">
              <a:cs typeface="B Titr" panose="00000700000000000000" pitchFamily="2" charset="-78"/>
            </a:endParaRPr>
          </a:p>
        </p:txBody>
      </p:sp>
      <p:sp>
        <p:nvSpPr>
          <p:cNvPr id="13" name="TextBox 12">
            <a:extLst>
              <a:ext uri="{FF2B5EF4-FFF2-40B4-BE49-F238E27FC236}">
                <a16:creationId xmlns:a16="http://schemas.microsoft.com/office/drawing/2014/main" id="{95801E05-A47F-4C12-8775-C3CEA7DE3B77}"/>
              </a:ext>
            </a:extLst>
          </p:cNvPr>
          <p:cNvSpPr txBox="1"/>
          <p:nvPr/>
        </p:nvSpPr>
        <p:spPr>
          <a:xfrm>
            <a:off x="9014344" y="4459713"/>
            <a:ext cx="1479884" cy="369332"/>
          </a:xfrm>
          <a:prstGeom prst="rect">
            <a:avLst/>
          </a:prstGeom>
          <a:noFill/>
        </p:spPr>
        <p:txBody>
          <a:bodyPr wrap="square" rtlCol="0">
            <a:spAutoFit/>
          </a:bodyPr>
          <a:lstStyle/>
          <a:p>
            <a:r>
              <a:rPr lang="fa-IR" dirty="0">
                <a:cs typeface="B Titr" panose="00000700000000000000" pitchFamily="2" charset="-78"/>
              </a:rPr>
              <a:t>وسیله نقلیه</a:t>
            </a:r>
            <a:endParaRPr lang="en-US" dirty="0">
              <a:cs typeface="B Titr" panose="00000700000000000000" pitchFamily="2" charset="-78"/>
            </a:endParaRPr>
          </a:p>
        </p:txBody>
      </p:sp>
    </p:spTree>
    <p:extLst>
      <p:ext uri="{BB962C8B-B14F-4D97-AF65-F5344CB8AC3E}">
        <p14:creationId xmlns:p14="http://schemas.microsoft.com/office/powerpoint/2010/main" val="39635343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80">
                                          <p:stCondLst>
                                            <p:cond delay="0"/>
                                          </p:stCondLst>
                                        </p:cTn>
                                        <p:tgtEl>
                                          <p:spTgt spid="13"/>
                                        </p:tgtEl>
                                      </p:cBhvr>
                                    </p:animEffect>
                                    <p:anim calcmode="lin" valueType="num">
                                      <p:cBhvr>
                                        <p:cTn id="8"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3" dur="26">
                                          <p:stCondLst>
                                            <p:cond delay="650"/>
                                          </p:stCondLst>
                                        </p:cTn>
                                        <p:tgtEl>
                                          <p:spTgt spid="13"/>
                                        </p:tgtEl>
                                      </p:cBhvr>
                                      <p:to x="100000" y="60000"/>
                                    </p:animScale>
                                    <p:animScale>
                                      <p:cBhvr>
                                        <p:cTn id="14" dur="166" decel="50000">
                                          <p:stCondLst>
                                            <p:cond delay="676"/>
                                          </p:stCondLst>
                                        </p:cTn>
                                        <p:tgtEl>
                                          <p:spTgt spid="13"/>
                                        </p:tgtEl>
                                      </p:cBhvr>
                                      <p:to x="100000" y="100000"/>
                                    </p:animScale>
                                    <p:animScale>
                                      <p:cBhvr>
                                        <p:cTn id="15" dur="26">
                                          <p:stCondLst>
                                            <p:cond delay="1312"/>
                                          </p:stCondLst>
                                        </p:cTn>
                                        <p:tgtEl>
                                          <p:spTgt spid="13"/>
                                        </p:tgtEl>
                                      </p:cBhvr>
                                      <p:to x="100000" y="80000"/>
                                    </p:animScale>
                                    <p:animScale>
                                      <p:cBhvr>
                                        <p:cTn id="16" dur="166" decel="50000">
                                          <p:stCondLst>
                                            <p:cond delay="1338"/>
                                          </p:stCondLst>
                                        </p:cTn>
                                        <p:tgtEl>
                                          <p:spTgt spid="13"/>
                                        </p:tgtEl>
                                      </p:cBhvr>
                                      <p:to x="100000" y="100000"/>
                                    </p:animScale>
                                    <p:animScale>
                                      <p:cBhvr>
                                        <p:cTn id="17" dur="26">
                                          <p:stCondLst>
                                            <p:cond delay="1642"/>
                                          </p:stCondLst>
                                        </p:cTn>
                                        <p:tgtEl>
                                          <p:spTgt spid="13"/>
                                        </p:tgtEl>
                                      </p:cBhvr>
                                      <p:to x="100000" y="90000"/>
                                    </p:animScale>
                                    <p:animScale>
                                      <p:cBhvr>
                                        <p:cTn id="18" dur="166" decel="50000">
                                          <p:stCondLst>
                                            <p:cond delay="1668"/>
                                          </p:stCondLst>
                                        </p:cTn>
                                        <p:tgtEl>
                                          <p:spTgt spid="13"/>
                                        </p:tgtEl>
                                      </p:cBhvr>
                                      <p:to x="100000" y="100000"/>
                                    </p:animScale>
                                    <p:animScale>
                                      <p:cBhvr>
                                        <p:cTn id="19" dur="26">
                                          <p:stCondLst>
                                            <p:cond delay="1808"/>
                                          </p:stCondLst>
                                        </p:cTn>
                                        <p:tgtEl>
                                          <p:spTgt spid="13"/>
                                        </p:tgtEl>
                                      </p:cBhvr>
                                      <p:to x="100000" y="95000"/>
                                    </p:animScale>
                                    <p:animScale>
                                      <p:cBhvr>
                                        <p:cTn id="20" dur="166" decel="50000">
                                          <p:stCondLst>
                                            <p:cond delay="1834"/>
                                          </p:stCondLst>
                                        </p:cTn>
                                        <p:tgtEl>
                                          <p:spTgt spid="1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938D14C5-BFED-447D-8DE1-14920E1EB08E}"/>
              </a:ext>
            </a:extLst>
          </p:cNvPr>
          <p:cNvSpPr/>
          <p:nvPr/>
        </p:nvSpPr>
        <p:spPr>
          <a:xfrm>
            <a:off x="1469334" y="2567574"/>
            <a:ext cx="1806892" cy="1722851"/>
          </a:xfrm>
          <a:prstGeom prst="ellipse">
            <a:avLst/>
          </a:prstGeom>
          <a:blipFill>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41481D4C-5E10-4435-A1EC-40DCFF50A543}"/>
              </a:ext>
            </a:extLst>
          </p:cNvPr>
          <p:cNvSpPr/>
          <p:nvPr/>
        </p:nvSpPr>
        <p:spPr>
          <a:xfrm>
            <a:off x="4776537" y="2069420"/>
            <a:ext cx="3006413" cy="2866581"/>
          </a:xfrm>
          <a:prstGeom prst="ellipse">
            <a:avLst/>
          </a:prstGeom>
          <a:blipFill>
            <a:blip r:embed="rId3"/>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1A140DD9-3D12-46D1-A518-9D61F3E1B1C8}"/>
              </a:ext>
            </a:extLst>
          </p:cNvPr>
          <p:cNvSpPr/>
          <p:nvPr/>
        </p:nvSpPr>
        <p:spPr>
          <a:xfrm>
            <a:off x="8511171" y="2547968"/>
            <a:ext cx="1848018" cy="1762064"/>
          </a:xfrm>
          <a:prstGeom prst="ellipse">
            <a:avLst/>
          </a:prstGeom>
          <a:blipFill>
            <a:blip r:embed="rId4"/>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878EF4E8-DC05-43E8-8232-60A45203971F}"/>
              </a:ext>
            </a:extLst>
          </p:cNvPr>
          <p:cNvCxnSpPr>
            <a:cxnSpLocks/>
          </p:cNvCxnSpPr>
          <p:nvPr/>
        </p:nvCxnSpPr>
        <p:spPr>
          <a:xfrm flipH="1">
            <a:off x="1" y="699452"/>
            <a:ext cx="12191999" cy="0"/>
          </a:xfrm>
          <a:prstGeom prst="line">
            <a:avLst/>
          </a:prstGeom>
          <a:ln>
            <a:solidFill>
              <a:schemeClr val="accent2">
                <a:lumMod val="60000"/>
                <a:lumOff val="40000"/>
              </a:schemeClr>
            </a:solidFill>
          </a:ln>
          <a:effectLst>
            <a:outerShdw blurRad="50800" dist="38100" dir="5400000" algn="t" rotWithShape="0">
              <a:prstClr val="black">
                <a:alpha val="40000"/>
              </a:prstClr>
            </a:outerShdw>
          </a:effectLst>
        </p:spPr>
        <p:style>
          <a:lnRef idx="3">
            <a:schemeClr val="dk1"/>
          </a:lnRef>
          <a:fillRef idx="0">
            <a:schemeClr val="dk1"/>
          </a:fillRef>
          <a:effectRef idx="2">
            <a:schemeClr val="dk1"/>
          </a:effectRef>
          <a:fontRef idx="minor">
            <a:schemeClr val="tx1"/>
          </a:fontRef>
        </p:style>
      </p:cxnSp>
      <p:grpSp>
        <p:nvGrpSpPr>
          <p:cNvPr id="8" name="Group 7">
            <a:extLst>
              <a:ext uri="{FF2B5EF4-FFF2-40B4-BE49-F238E27FC236}">
                <a16:creationId xmlns:a16="http://schemas.microsoft.com/office/drawing/2014/main" id="{F6E9E279-81D4-4C52-B088-DFD50D772677}"/>
              </a:ext>
            </a:extLst>
          </p:cNvPr>
          <p:cNvGrpSpPr/>
          <p:nvPr/>
        </p:nvGrpSpPr>
        <p:grpSpPr>
          <a:xfrm>
            <a:off x="5124711" y="1034928"/>
            <a:ext cx="2272795" cy="887095"/>
            <a:chOff x="5148775" y="3327966"/>
            <a:chExt cx="2272795" cy="887095"/>
          </a:xfrm>
        </p:grpSpPr>
        <p:sp>
          <p:nvSpPr>
            <p:cNvPr id="3" name="Rectangle: Rounded Corners 2">
              <a:extLst>
                <a:ext uri="{FF2B5EF4-FFF2-40B4-BE49-F238E27FC236}">
                  <a16:creationId xmlns:a16="http://schemas.microsoft.com/office/drawing/2014/main" id="{77662440-D703-4550-97A6-D71B5D6AD4FD}"/>
                </a:ext>
              </a:extLst>
            </p:cNvPr>
            <p:cNvSpPr/>
            <p:nvPr/>
          </p:nvSpPr>
          <p:spPr>
            <a:xfrm>
              <a:off x="5148775" y="3327966"/>
              <a:ext cx="2208628" cy="887095"/>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7" name="TextBox 6">
              <a:extLst>
                <a:ext uri="{FF2B5EF4-FFF2-40B4-BE49-F238E27FC236}">
                  <a16:creationId xmlns:a16="http://schemas.microsoft.com/office/drawing/2014/main" id="{6BEDB4B9-3321-4EFB-B601-EAA53E4BFF03}"/>
                </a:ext>
              </a:extLst>
            </p:cNvPr>
            <p:cNvSpPr txBox="1"/>
            <p:nvPr/>
          </p:nvSpPr>
          <p:spPr>
            <a:xfrm>
              <a:off x="5198875" y="3586847"/>
              <a:ext cx="2222695" cy="369332"/>
            </a:xfrm>
            <a:prstGeom prst="rect">
              <a:avLst/>
            </a:prstGeom>
            <a:noFill/>
          </p:spPr>
          <p:txBody>
            <a:bodyPr wrap="square" rtlCol="0">
              <a:spAutoFit/>
            </a:bodyPr>
            <a:lstStyle/>
            <a:p>
              <a:r>
                <a:rPr lang="fa-IR" dirty="0">
                  <a:solidFill>
                    <a:schemeClr val="tx1">
                      <a:lumMod val="95000"/>
                      <a:lumOff val="5000"/>
                    </a:schemeClr>
                  </a:solidFill>
                  <a:cs typeface="B Titr" panose="00000700000000000000" pitchFamily="2" charset="-78"/>
                </a:rPr>
                <a:t>3 عامل مهم در تصادفات</a:t>
              </a:r>
              <a:endParaRPr lang="en-US" dirty="0">
                <a:solidFill>
                  <a:schemeClr val="tx1">
                    <a:lumMod val="95000"/>
                    <a:lumOff val="5000"/>
                  </a:schemeClr>
                </a:solidFill>
                <a:cs typeface="B Titr" panose="00000700000000000000" pitchFamily="2" charset="-78"/>
              </a:endParaRPr>
            </a:p>
          </p:txBody>
        </p:sp>
      </p:grpSp>
      <p:sp>
        <p:nvSpPr>
          <p:cNvPr id="12" name="Rectangle: Rounded Corners 11">
            <a:extLst>
              <a:ext uri="{FF2B5EF4-FFF2-40B4-BE49-F238E27FC236}">
                <a16:creationId xmlns:a16="http://schemas.microsoft.com/office/drawing/2014/main" id="{B79D131E-C1BC-477A-B62F-F28E93668DB6}"/>
              </a:ext>
            </a:extLst>
          </p:cNvPr>
          <p:cNvSpPr/>
          <p:nvPr/>
        </p:nvSpPr>
        <p:spPr>
          <a:xfrm>
            <a:off x="4867421" y="259317"/>
            <a:ext cx="2686929" cy="887095"/>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E04E57A7-D86F-414E-B723-7EDEAC80673A}"/>
              </a:ext>
            </a:extLst>
          </p:cNvPr>
          <p:cNvSpPr txBox="1"/>
          <p:nvPr/>
        </p:nvSpPr>
        <p:spPr>
          <a:xfrm>
            <a:off x="3370996" y="472032"/>
            <a:ext cx="5643348" cy="461665"/>
          </a:xfrm>
          <a:prstGeom prst="rect">
            <a:avLst/>
          </a:prstGeom>
          <a:noFill/>
        </p:spPr>
        <p:txBody>
          <a:bodyPr wrap="square" rtlCol="0">
            <a:spAutoFit/>
          </a:bodyPr>
          <a:lstStyle/>
          <a:p>
            <a:pPr algn="ctr" rtl="1"/>
            <a:r>
              <a:rPr lang="fa-IR" sz="2400" dirty="0">
                <a:cs typeface="B Titr" panose="00000700000000000000" pitchFamily="2" charset="-78"/>
              </a:rPr>
              <a:t>علل حوادث رانندگی</a:t>
            </a:r>
            <a:endParaRPr lang="en-US" sz="2400" dirty="0">
              <a:cs typeface="B Titr" panose="00000700000000000000" pitchFamily="2" charset="-78"/>
            </a:endParaRPr>
          </a:p>
        </p:txBody>
      </p:sp>
      <p:sp>
        <p:nvSpPr>
          <p:cNvPr id="4" name="TextBox 3">
            <a:extLst>
              <a:ext uri="{FF2B5EF4-FFF2-40B4-BE49-F238E27FC236}">
                <a16:creationId xmlns:a16="http://schemas.microsoft.com/office/drawing/2014/main" id="{48357BFC-F6C7-4F65-A367-D2CAAE4907DC}"/>
              </a:ext>
            </a:extLst>
          </p:cNvPr>
          <p:cNvSpPr txBox="1"/>
          <p:nvPr/>
        </p:nvSpPr>
        <p:spPr>
          <a:xfrm>
            <a:off x="3886200" y="3429008"/>
            <a:ext cx="1479884" cy="369332"/>
          </a:xfrm>
          <a:prstGeom prst="rect">
            <a:avLst/>
          </a:prstGeom>
          <a:noFill/>
        </p:spPr>
        <p:txBody>
          <a:bodyPr wrap="square" rtlCol="0">
            <a:spAutoFit/>
          </a:bodyPr>
          <a:lstStyle/>
          <a:p>
            <a:r>
              <a:rPr lang="fa-IR" dirty="0">
                <a:cs typeface="B Titr" panose="00000700000000000000" pitchFamily="2" charset="-78"/>
              </a:rPr>
              <a:t>انسان</a:t>
            </a:r>
            <a:endParaRPr lang="en-US" dirty="0">
              <a:cs typeface="B Titr" panose="00000700000000000000" pitchFamily="2" charset="-78"/>
            </a:endParaRPr>
          </a:p>
        </p:txBody>
      </p:sp>
      <p:sp>
        <p:nvSpPr>
          <p:cNvPr id="13" name="TextBox 12">
            <a:extLst>
              <a:ext uri="{FF2B5EF4-FFF2-40B4-BE49-F238E27FC236}">
                <a16:creationId xmlns:a16="http://schemas.microsoft.com/office/drawing/2014/main" id="{95801E05-A47F-4C12-8775-C3CEA7DE3B77}"/>
              </a:ext>
            </a:extLst>
          </p:cNvPr>
          <p:cNvSpPr txBox="1"/>
          <p:nvPr/>
        </p:nvSpPr>
        <p:spPr>
          <a:xfrm>
            <a:off x="9014344" y="4459713"/>
            <a:ext cx="1479884" cy="369332"/>
          </a:xfrm>
          <a:prstGeom prst="rect">
            <a:avLst/>
          </a:prstGeom>
          <a:noFill/>
        </p:spPr>
        <p:txBody>
          <a:bodyPr wrap="square" rtlCol="0">
            <a:spAutoFit/>
          </a:bodyPr>
          <a:lstStyle/>
          <a:p>
            <a:r>
              <a:rPr lang="fa-IR" dirty="0">
                <a:cs typeface="B Titr" panose="00000700000000000000" pitchFamily="2" charset="-78"/>
              </a:rPr>
              <a:t>وسیله نقلیه</a:t>
            </a:r>
            <a:endParaRPr lang="en-US" dirty="0">
              <a:cs typeface="B Titr" panose="00000700000000000000" pitchFamily="2" charset="-78"/>
            </a:endParaRPr>
          </a:p>
        </p:txBody>
      </p:sp>
      <p:sp>
        <p:nvSpPr>
          <p:cNvPr id="15" name="TextBox 14">
            <a:extLst>
              <a:ext uri="{FF2B5EF4-FFF2-40B4-BE49-F238E27FC236}">
                <a16:creationId xmlns:a16="http://schemas.microsoft.com/office/drawing/2014/main" id="{7AE0964E-668D-47B4-9168-402568107DE0}"/>
              </a:ext>
            </a:extLst>
          </p:cNvPr>
          <p:cNvSpPr txBox="1"/>
          <p:nvPr/>
        </p:nvSpPr>
        <p:spPr>
          <a:xfrm>
            <a:off x="1697772" y="4459713"/>
            <a:ext cx="1479884" cy="369332"/>
          </a:xfrm>
          <a:prstGeom prst="rect">
            <a:avLst/>
          </a:prstGeom>
          <a:noFill/>
        </p:spPr>
        <p:txBody>
          <a:bodyPr wrap="square" rtlCol="0">
            <a:spAutoFit/>
          </a:bodyPr>
          <a:lstStyle/>
          <a:p>
            <a:pPr algn="ctr"/>
            <a:r>
              <a:rPr lang="fa-IR" dirty="0">
                <a:cs typeface="B Titr" panose="00000700000000000000" pitchFamily="2" charset="-78"/>
              </a:rPr>
              <a:t>جاده</a:t>
            </a:r>
            <a:endParaRPr lang="en-US" dirty="0">
              <a:cs typeface="B Titr" panose="00000700000000000000" pitchFamily="2" charset="-78"/>
            </a:endParaRPr>
          </a:p>
        </p:txBody>
      </p:sp>
    </p:spTree>
    <p:extLst>
      <p:ext uri="{BB962C8B-B14F-4D97-AF65-F5344CB8AC3E}">
        <p14:creationId xmlns:p14="http://schemas.microsoft.com/office/powerpoint/2010/main" val="26436413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80">
                                          <p:stCondLst>
                                            <p:cond delay="0"/>
                                          </p:stCondLst>
                                        </p:cTn>
                                        <p:tgtEl>
                                          <p:spTgt spid="15"/>
                                        </p:tgtEl>
                                      </p:cBhvr>
                                    </p:animEffect>
                                    <p:anim calcmode="lin" valueType="num">
                                      <p:cBhvr>
                                        <p:cTn id="8"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3" dur="26">
                                          <p:stCondLst>
                                            <p:cond delay="650"/>
                                          </p:stCondLst>
                                        </p:cTn>
                                        <p:tgtEl>
                                          <p:spTgt spid="15"/>
                                        </p:tgtEl>
                                      </p:cBhvr>
                                      <p:to x="100000" y="60000"/>
                                    </p:animScale>
                                    <p:animScale>
                                      <p:cBhvr>
                                        <p:cTn id="14" dur="166" decel="50000">
                                          <p:stCondLst>
                                            <p:cond delay="676"/>
                                          </p:stCondLst>
                                        </p:cTn>
                                        <p:tgtEl>
                                          <p:spTgt spid="15"/>
                                        </p:tgtEl>
                                      </p:cBhvr>
                                      <p:to x="100000" y="100000"/>
                                    </p:animScale>
                                    <p:animScale>
                                      <p:cBhvr>
                                        <p:cTn id="15" dur="26">
                                          <p:stCondLst>
                                            <p:cond delay="1312"/>
                                          </p:stCondLst>
                                        </p:cTn>
                                        <p:tgtEl>
                                          <p:spTgt spid="15"/>
                                        </p:tgtEl>
                                      </p:cBhvr>
                                      <p:to x="100000" y="80000"/>
                                    </p:animScale>
                                    <p:animScale>
                                      <p:cBhvr>
                                        <p:cTn id="16" dur="166" decel="50000">
                                          <p:stCondLst>
                                            <p:cond delay="1338"/>
                                          </p:stCondLst>
                                        </p:cTn>
                                        <p:tgtEl>
                                          <p:spTgt spid="15"/>
                                        </p:tgtEl>
                                      </p:cBhvr>
                                      <p:to x="100000" y="100000"/>
                                    </p:animScale>
                                    <p:animScale>
                                      <p:cBhvr>
                                        <p:cTn id="17" dur="26">
                                          <p:stCondLst>
                                            <p:cond delay="1642"/>
                                          </p:stCondLst>
                                        </p:cTn>
                                        <p:tgtEl>
                                          <p:spTgt spid="15"/>
                                        </p:tgtEl>
                                      </p:cBhvr>
                                      <p:to x="100000" y="90000"/>
                                    </p:animScale>
                                    <p:animScale>
                                      <p:cBhvr>
                                        <p:cTn id="18" dur="166" decel="50000">
                                          <p:stCondLst>
                                            <p:cond delay="1668"/>
                                          </p:stCondLst>
                                        </p:cTn>
                                        <p:tgtEl>
                                          <p:spTgt spid="15"/>
                                        </p:tgtEl>
                                      </p:cBhvr>
                                      <p:to x="100000" y="100000"/>
                                    </p:animScale>
                                    <p:animScale>
                                      <p:cBhvr>
                                        <p:cTn id="19" dur="26">
                                          <p:stCondLst>
                                            <p:cond delay="1808"/>
                                          </p:stCondLst>
                                        </p:cTn>
                                        <p:tgtEl>
                                          <p:spTgt spid="15"/>
                                        </p:tgtEl>
                                      </p:cBhvr>
                                      <p:to x="100000" y="95000"/>
                                    </p:animScale>
                                    <p:animScale>
                                      <p:cBhvr>
                                        <p:cTn id="20" dur="166" decel="50000">
                                          <p:stCondLst>
                                            <p:cond delay="1834"/>
                                          </p:stCondLst>
                                        </p:cTn>
                                        <p:tgtEl>
                                          <p:spTgt spid="1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878EF4E8-DC05-43E8-8232-60A45203971F}"/>
              </a:ext>
            </a:extLst>
          </p:cNvPr>
          <p:cNvCxnSpPr>
            <a:cxnSpLocks/>
          </p:cNvCxnSpPr>
          <p:nvPr/>
        </p:nvCxnSpPr>
        <p:spPr>
          <a:xfrm flipH="1">
            <a:off x="1" y="699452"/>
            <a:ext cx="12191999" cy="0"/>
          </a:xfrm>
          <a:prstGeom prst="line">
            <a:avLst/>
          </a:prstGeom>
          <a:ln>
            <a:solidFill>
              <a:schemeClr val="accent2">
                <a:lumMod val="60000"/>
                <a:lumOff val="40000"/>
              </a:schemeClr>
            </a:solidFill>
          </a:ln>
          <a:effectLst>
            <a:outerShdw blurRad="50800" dist="38100" dir="5400000" algn="t" rotWithShape="0">
              <a:prstClr val="black">
                <a:alpha val="40000"/>
              </a:prstClr>
            </a:outerShdw>
          </a:effectLst>
        </p:spPr>
        <p:style>
          <a:lnRef idx="3">
            <a:schemeClr val="dk1"/>
          </a:lnRef>
          <a:fillRef idx="0">
            <a:schemeClr val="dk1"/>
          </a:fillRef>
          <a:effectRef idx="2">
            <a:schemeClr val="dk1"/>
          </a:effectRef>
          <a:fontRef idx="minor">
            <a:schemeClr val="tx1"/>
          </a:fontRef>
        </p:style>
      </p:cxnSp>
      <p:grpSp>
        <p:nvGrpSpPr>
          <p:cNvPr id="8" name="Group 7">
            <a:extLst>
              <a:ext uri="{FF2B5EF4-FFF2-40B4-BE49-F238E27FC236}">
                <a16:creationId xmlns:a16="http://schemas.microsoft.com/office/drawing/2014/main" id="{F6E9E279-81D4-4C52-B088-DFD50D772677}"/>
              </a:ext>
            </a:extLst>
          </p:cNvPr>
          <p:cNvGrpSpPr/>
          <p:nvPr/>
        </p:nvGrpSpPr>
        <p:grpSpPr>
          <a:xfrm>
            <a:off x="5134707" y="272931"/>
            <a:ext cx="2222696" cy="873481"/>
            <a:chOff x="5134707" y="2565969"/>
            <a:chExt cx="2222696" cy="887095"/>
          </a:xfrm>
        </p:grpSpPr>
        <p:sp>
          <p:nvSpPr>
            <p:cNvPr id="3" name="Rectangle: Rounded Corners 2">
              <a:extLst>
                <a:ext uri="{FF2B5EF4-FFF2-40B4-BE49-F238E27FC236}">
                  <a16:creationId xmlns:a16="http://schemas.microsoft.com/office/drawing/2014/main" id="{77662440-D703-4550-97A6-D71B5D6AD4FD}"/>
                </a:ext>
              </a:extLst>
            </p:cNvPr>
            <p:cNvSpPr/>
            <p:nvPr/>
          </p:nvSpPr>
          <p:spPr>
            <a:xfrm>
              <a:off x="5148775" y="2565969"/>
              <a:ext cx="2208628" cy="887095"/>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7" name="TextBox 6">
              <a:extLst>
                <a:ext uri="{FF2B5EF4-FFF2-40B4-BE49-F238E27FC236}">
                  <a16:creationId xmlns:a16="http://schemas.microsoft.com/office/drawing/2014/main" id="{6BEDB4B9-3321-4EFB-B601-EAA53E4BFF03}"/>
                </a:ext>
              </a:extLst>
            </p:cNvPr>
            <p:cNvSpPr txBox="1"/>
            <p:nvPr/>
          </p:nvSpPr>
          <p:spPr>
            <a:xfrm>
              <a:off x="5134707" y="2856934"/>
              <a:ext cx="2222695" cy="369332"/>
            </a:xfrm>
            <a:prstGeom prst="rect">
              <a:avLst/>
            </a:prstGeom>
            <a:noFill/>
          </p:spPr>
          <p:txBody>
            <a:bodyPr wrap="square" rtlCol="0">
              <a:spAutoFit/>
            </a:bodyPr>
            <a:lstStyle/>
            <a:p>
              <a:r>
                <a:rPr lang="fa-IR" dirty="0">
                  <a:solidFill>
                    <a:schemeClr val="tx1">
                      <a:lumMod val="95000"/>
                      <a:lumOff val="5000"/>
                    </a:schemeClr>
                  </a:solidFill>
                  <a:cs typeface="B Titr" panose="00000700000000000000" pitchFamily="2" charset="-78"/>
                </a:rPr>
                <a:t>3 عامل مهم در تصادفات</a:t>
              </a:r>
              <a:endParaRPr lang="en-US" dirty="0">
                <a:solidFill>
                  <a:schemeClr val="tx1">
                    <a:lumMod val="95000"/>
                    <a:lumOff val="5000"/>
                  </a:schemeClr>
                </a:solidFill>
                <a:cs typeface="B Titr" panose="00000700000000000000" pitchFamily="2" charset="-78"/>
              </a:endParaRPr>
            </a:p>
          </p:txBody>
        </p:sp>
      </p:grpSp>
      <p:sp>
        <p:nvSpPr>
          <p:cNvPr id="12" name="Rectangle: Rounded Corners 11">
            <a:extLst>
              <a:ext uri="{FF2B5EF4-FFF2-40B4-BE49-F238E27FC236}">
                <a16:creationId xmlns:a16="http://schemas.microsoft.com/office/drawing/2014/main" id="{B79D131E-C1BC-477A-B62F-F28E93668DB6}"/>
              </a:ext>
            </a:extLst>
          </p:cNvPr>
          <p:cNvSpPr/>
          <p:nvPr/>
        </p:nvSpPr>
        <p:spPr>
          <a:xfrm>
            <a:off x="4867421" y="259317"/>
            <a:ext cx="2686929" cy="887095"/>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E04E57A7-D86F-414E-B723-7EDEAC80673A}"/>
              </a:ext>
            </a:extLst>
          </p:cNvPr>
          <p:cNvSpPr txBox="1"/>
          <p:nvPr/>
        </p:nvSpPr>
        <p:spPr>
          <a:xfrm>
            <a:off x="3370996" y="472032"/>
            <a:ext cx="5643348" cy="461665"/>
          </a:xfrm>
          <a:prstGeom prst="rect">
            <a:avLst/>
          </a:prstGeom>
          <a:noFill/>
        </p:spPr>
        <p:txBody>
          <a:bodyPr wrap="square" rtlCol="0">
            <a:spAutoFit/>
          </a:bodyPr>
          <a:lstStyle/>
          <a:p>
            <a:pPr algn="ctr" rtl="1"/>
            <a:r>
              <a:rPr lang="fa-IR" sz="2400" dirty="0">
                <a:cs typeface="B Titr" panose="00000700000000000000" pitchFamily="2" charset="-78"/>
              </a:rPr>
              <a:t>علل حوادث رانندگی</a:t>
            </a:r>
            <a:endParaRPr lang="en-US" sz="2400" dirty="0">
              <a:cs typeface="B Titr" panose="00000700000000000000" pitchFamily="2" charset="-78"/>
            </a:endParaRPr>
          </a:p>
        </p:txBody>
      </p:sp>
    </p:spTree>
    <p:extLst>
      <p:ext uri="{BB962C8B-B14F-4D97-AF65-F5344CB8AC3E}">
        <p14:creationId xmlns:p14="http://schemas.microsoft.com/office/powerpoint/2010/main" val="41147575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17BB9E04-F56F-431D-8A84-BF356EE82125}"/>
              </a:ext>
            </a:extLst>
          </p:cNvPr>
          <p:cNvGrpSpPr/>
          <p:nvPr/>
        </p:nvGrpSpPr>
        <p:grpSpPr>
          <a:xfrm>
            <a:off x="2670503" y="917833"/>
            <a:ext cx="3364087" cy="901215"/>
            <a:chOff x="6051026" y="935348"/>
            <a:chExt cx="3364087" cy="921621"/>
          </a:xfrm>
        </p:grpSpPr>
        <p:sp>
          <p:nvSpPr>
            <p:cNvPr id="14" name="Rectangle 13">
              <a:extLst>
                <a:ext uri="{FF2B5EF4-FFF2-40B4-BE49-F238E27FC236}">
                  <a16:creationId xmlns:a16="http://schemas.microsoft.com/office/drawing/2014/main" id="{AACEF195-2A73-4295-8EF7-1143656F666E}"/>
                </a:ext>
              </a:extLst>
            </p:cNvPr>
            <p:cNvSpPr/>
            <p:nvPr/>
          </p:nvSpPr>
          <p:spPr>
            <a:xfrm>
              <a:off x="6051026" y="935348"/>
              <a:ext cx="3364087" cy="92162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3FCBAB2F-EBEF-4A5E-8585-2888F99F5365}"/>
                </a:ext>
              </a:extLst>
            </p:cNvPr>
            <p:cNvSpPr txBox="1"/>
            <p:nvPr/>
          </p:nvSpPr>
          <p:spPr>
            <a:xfrm>
              <a:off x="6655959" y="1189280"/>
              <a:ext cx="2291645" cy="377695"/>
            </a:xfrm>
            <a:prstGeom prst="rect">
              <a:avLst/>
            </a:prstGeom>
            <a:noFill/>
          </p:spPr>
          <p:txBody>
            <a:bodyPr wrap="square" rtlCol="1">
              <a:spAutoFit/>
            </a:bodyPr>
            <a:lstStyle/>
            <a:p>
              <a:pPr algn="ctr"/>
              <a:r>
                <a:rPr lang="fa-IR" b="1" dirty="0">
                  <a:cs typeface="B Titr" panose="00000700000000000000" pitchFamily="2" charset="-78"/>
                </a:rPr>
                <a:t>علل زمینه ای</a:t>
              </a:r>
            </a:p>
          </p:txBody>
        </p:sp>
      </p:grpSp>
      <p:sp>
        <p:nvSpPr>
          <p:cNvPr id="4" name="Isosceles Triangle 3">
            <a:extLst>
              <a:ext uri="{FF2B5EF4-FFF2-40B4-BE49-F238E27FC236}">
                <a16:creationId xmlns:a16="http://schemas.microsoft.com/office/drawing/2014/main" id="{5AB736CA-952C-4465-B8F5-2ACF17977BF9}"/>
              </a:ext>
            </a:extLst>
          </p:cNvPr>
          <p:cNvSpPr/>
          <p:nvPr/>
        </p:nvSpPr>
        <p:spPr>
          <a:xfrm rot="16200000">
            <a:off x="10583467" y="217091"/>
            <a:ext cx="1828534" cy="1388533"/>
          </a:xfrm>
          <a:prstGeom prst="triangle">
            <a:avLst/>
          </a:prstGeom>
          <a:effectLst>
            <a:outerShdw blurRad="50800" dist="38100" dir="16200000"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endParaRPr lang="fa-IR" sz="1400" dirty="0">
              <a:effectLst>
                <a:outerShdw blurRad="50800" dist="38100" dir="5400000" algn="t" rotWithShape="0">
                  <a:prstClr val="black">
                    <a:alpha val="40000"/>
                  </a:prstClr>
                </a:outerShdw>
              </a:effectLst>
            </a:endParaRPr>
          </a:p>
        </p:txBody>
      </p:sp>
      <p:cxnSp>
        <p:nvCxnSpPr>
          <p:cNvPr id="6" name="Straight Connector 5">
            <a:extLst>
              <a:ext uri="{FF2B5EF4-FFF2-40B4-BE49-F238E27FC236}">
                <a16:creationId xmlns:a16="http://schemas.microsoft.com/office/drawing/2014/main" id="{04C87312-0394-44FF-AF67-D8E83FE46132}"/>
              </a:ext>
            </a:extLst>
          </p:cNvPr>
          <p:cNvCxnSpPr>
            <a:stCxn id="4" idx="0"/>
          </p:cNvCxnSpPr>
          <p:nvPr/>
        </p:nvCxnSpPr>
        <p:spPr>
          <a:xfrm flipH="1" flipV="1">
            <a:off x="0" y="911357"/>
            <a:ext cx="10803468" cy="1"/>
          </a:xfrm>
          <a:prstGeom prst="line">
            <a:avLst/>
          </a:prstGeom>
          <a:ln w="3175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7" name="Isosceles Triangle 6">
            <a:extLst>
              <a:ext uri="{FF2B5EF4-FFF2-40B4-BE49-F238E27FC236}">
                <a16:creationId xmlns:a16="http://schemas.microsoft.com/office/drawing/2014/main" id="{9206B4C4-2598-45CA-80DC-4A956293D112}"/>
              </a:ext>
            </a:extLst>
          </p:cNvPr>
          <p:cNvSpPr/>
          <p:nvPr/>
        </p:nvSpPr>
        <p:spPr>
          <a:xfrm>
            <a:off x="4504271" y="-2910"/>
            <a:ext cx="3184173" cy="914268"/>
          </a:xfrm>
          <a:prstGeom prst="triangle">
            <a:avLst>
              <a:gd name="adj" fmla="val 49141"/>
            </a:avLst>
          </a:prstGeom>
          <a:solidFill>
            <a:srgbClr val="FF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13" name="Rectangle: Rounded Corners 12">
            <a:extLst>
              <a:ext uri="{FF2B5EF4-FFF2-40B4-BE49-F238E27FC236}">
                <a16:creationId xmlns:a16="http://schemas.microsoft.com/office/drawing/2014/main" id="{EFCECDB2-96CA-49E1-BCC1-F6E4282BCC69}"/>
              </a:ext>
            </a:extLst>
          </p:cNvPr>
          <p:cNvSpPr/>
          <p:nvPr/>
        </p:nvSpPr>
        <p:spPr>
          <a:xfrm>
            <a:off x="1861956" y="938444"/>
            <a:ext cx="4222755" cy="17145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Isosceles Triangle 8">
            <a:extLst>
              <a:ext uri="{FF2B5EF4-FFF2-40B4-BE49-F238E27FC236}">
                <a16:creationId xmlns:a16="http://schemas.microsoft.com/office/drawing/2014/main" id="{D17EFE4A-5C27-4F4B-8FDC-9D4A92593D93}"/>
              </a:ext>
            </a:extLst>
          </p:cNvPr>
          <p:cNvSpPr/>
          <p:nvPr/>
        </p:nvSpPr>
        <p:spPr>
          <a:xfrm rot="10800000">
            <a:off x="4471783" y="927033"/>
            <a:ext cx="3184173" cy="914268"/>
          </a:xfrm>
          <a:prstGeom prst="triangle">
            <a:avLst>
              <a:gd name="adj" fmla="val 49141"/>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8" name="TextBox 7">
            <a:extLst>
              <a:ext uri="{FF2B5EF4-FFF2-40B4-BE49-F238E27FC236}">
                <a16:creationId xmlns:a16="http://schemas.microsoft.com/office/drawing/2014/main" id="{3DEA7028-9B4D-4172-B229-E42D5A807227}"/>
              </a:ext>
            </a:extLst>
          </p:cNvPr>
          <p:cNvSpPr txBox="1"/>
          <p:nvPr/>
        </p:nvSpPr>
        <p:spPr>
          <a:xfrm>
            <a:off x="4826980" y="468292"/>
            <a:ext cx="2896188" cy="461665"/>
          </a:xfrm>
          <a:prstGeom prst="rect">
            <a:avLst/>
          </a:prstGeom>
          <a:noFill/>
        </p:spPr>
        <p:txBody>
          <a:bodyPr wrap="square" rtlCol="1">
            <a:spAutoFit/>
          </a:bodyPr>
          <a:lstStyle/>
          <a:p>
            <a:r>
              <a:rPr lang="fa-IR" sz="2400" b="1" dirty="0">
                <a:solidFill>
                  <a:schemeClr val="bg1"/>
                </a:solidFill>
                <a:effectLst>
                  <a:outerShdw blurRad="50800" dist="38100" dir="8100000" algn="tr" rotWithShape="0">
                    <a:prstClr val="black">
                      <a:alpha val="40000"/>
                    </a:prstClr>
                  </a:outerShdw>
                </a:effectLst>
                <a:cs typeface="B Titr" panose="00000700000000000000" pitchFamily="2" charset="-78"/>
              </a:rPr>
              <a:t>علل حوادث رانندگی</a:t>
            </a:r>
            <a:endParaRPr lang="fa-IR" sz="2400" b="1" dirty="0">
              <a:solidFill>
                <a:schemeClr val="bg1"/>
              </a:solidFill>
              <a:effectLst>
                <a:outerShdw blurRad="50800" dist="38100" dir="8100000" algn="tr" rotWithShape="0">
                  <a:prstClr val="black">
                    <a:alpha val="40000"/>
                  </a:prstClr>
                </a:outerShdw>
              </a:effectLst>
            </a:endParaRPr>
          </a:p>
        </p:txBody>
      </p:sp>
    </p:spTree>
    <p:extLst>
      <p:ext uri="{BB962C8B-B14F-4D97-AF65-F5344CB8AC3E}">
        <p14:creationId xmlns:p14="http://schemas.microsoft.com/office/powerpoint/2010/main" val="656364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FCCE0B0-D267-43E7-AEB6-0737848ECD58}"/>
              </a:ext>
            </a:extLst>
          </p:cNvPr>
          <p:cNvSpPr txBox="1"/>
          <p:nvPr/>
        </p:nvSpPr>
        <p:spPr>
          <a:xfrm>
            <a:off x="3486443" y="2321004"/>
            <a:ext cx="5219114" cy="2215991"/>
          </a:xfrm>
          <a:prstGeom prst="rect">
            <a:avLst/>
          </a:prstGeom>
          <a:noFill/>
        </p:spPr>
        <p:txBody>
          <a:bodyPr wrap="square" rtlCol="0">
            <a:spAutoFit/>
          </a:bodyPr>
          <a:lstStyle/>
          <a:p>
            <a:pPr algn="ctr"/>
            <a:r>
              <a:rPr lang="fa-IR" sz="13800" dirty="0">
                <a:latin typeface="IranNastaliq" panose="02020505000000020003" pitchFamily="18" charset="0"/>
                <a:cs typeface="IranNastaliq" panose="02020505000000020003" pitchFamily="18" charset="0"/>
              </a:rPr>
              <a:t>به نام خدا</a:t>
            </a:r>
            <a:endParaRPr lang="en-US" sz="13800" dirty="0">
              <a:latin typeface="IranNastaliq" panose="02020505000000020003" pitchFamily="18" charset="0"/>
              <a:cs typeface="IranNastaliq" panose="02020505000000020003" pitchFamily="18" charset="0"/>
            </a:endParaRPr>
          </a:p>
        </p:txBody>
      </p:sp>
      <p:sp>
        <p:nvSpPr>
          <p:cNvPr id="2" name="Rectangle: Rounded Corners 1">
            <a:extLst>
              <a:ext uri="{FF2B5EF4-FFF2-40B4-BE49-F238E27FC236}">
                <a16:creationId xmlns:a16="http://schemas.microsoft.com/office/drawing/2014/main" id="{5760881E-271C-437B-941C-46137C356E6B}"/>
              </a:ext>
            </a:extLst>
          </p:cNvPr>
          <p:cNvSpPr/>
          <p:nvPr/>
        </p:nvSpPr>
        <p:spPr>
          <a:xfrm>
            <a:off x="3249637" y="886265"/>
            <a:ext cx="236806" cy="4965895"/>
          </a:xfrm>
          <a:prstGeom prst="roundRect">
            <a:avLst>
              <a:gd name="adj" fmla="val 257"/>
            </a:avLst>
          </a:prstGeom>
          <a:blipFill>
            <a:blip r:embed="rId2"/>
            <a:stretch>
              <a:fillRect/>
            </a:stretch>
          </a:blip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CDE6E308-25EE-43DD-AD05-9566B267970F}"/>
              </a:ext>
            </a:extLst>
          </p:cNvPr>
          <p:cNvSpPr/>
          <p:nvPr/>
        </p:nvSpPr>
        <p:spPr>
          <a:xfrm>
            <a:off x="8555499" y="886265"/>
            <a:ext cx="236807" cy="4965895"/>
          </a:xfrm>
          <a:prstGeom prst="roundRect">
            <a:avLst>
              <a:gd name="adj" fmla="val 0"/>
            </a:avLst>
          </a:prstGeom>
          <a:blipFill>
            <a:blip r:embed="rId3"/>
            <a:stretch>
              <a:fillRect/>
            </a:stretch>
          </a:blip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374E34FD-C66C-4042-A630-9411D7A2E3E1}"/>
              </a:ext>
            </a:extLst>
          </p:cNvPr>
          <p:cNvSpPr/>
          <p:nvPr/>
        </p:nvSpPr>
        <p:spPr>
          <a:xfrm>
            <a:off x="2841674" y="886265"/>
            <a:ext cx="321213" cy="4965895"/>
          </a:xfrm>
          <a:prstGeom prst="rect">
            <a:avLst/>
          </a:prstGeom>
          <a:blipFill>
            <a:blip r:embed="rId4"/>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37899B94-205B-48CD-AB2F-CCDB4C6AE4BF}"/>
              </a:ext>
            </a:extLst>
          </p:cNvPr>
          <p:cNvSpPr/>
          <p:nvPr/>
        </p:nvSpPr>
        <p:spPr>
          <a:xfrm>
            <a:off x="8868508" y="886264"/>
            <a:ext cx="321213" cy="4965895"/>
          </a:xfrm>
          <a:prstGeom prst="rect">
            <a:avLst/>
          </a:prstGeom>
          <a:blipFill>
            <a:blip r:embed="rId4"/>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51D54DB7-105E-4E3E-A5B6-5748AB796068}"/>
              </a:ext>
            </a:extLst>
          </p:cNvPr>
          <p:cNvSpPr/>
          <p:nvPr/>
        </p:nvSpPr>
        <p:spPr>
          <a:xfrm rot="16200000">
            <a:off x="5880071" y="-2433714"/>
            <a:ext cx="271254" cy="6348047"/>
          </a:xfrm>
          <a:prstGeom prst="rect">
            <a:avLst/>
          </a:prstGeom>
          <a:blipFill>
            <a:blip r:embed="rId4"/>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9E877E4-1563-4E35-89A8-8D421AAB1A67}"/>
              </a:ext>
            </a:extLst>
          </p:cNvPr>
          <p:cNvSpPr/>
          <p:nvPr/>
        </p:nvSpPr>
        <p:spPr>
          <a:xfrm rot="16200000">
            <a:off x="5880070" y="2813138"/>
            <a:ext cx="271254" cy="6348047"/>
          </a:xfrm>
          <a:prstGeom prst="rect">
            <a:avLst/>
          </a:prstGeom>
          <a:blipFill>
            <a:blip r:embed="rId4"/>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634685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17BB9E04-F56F-431D-8A84-BF356EE82125}"/>
              </a:ext>
            </a:extLst>
          </p:cNvPr>
          <p:cNvGrpSpPr/>
          <p:nvPr/>
        </p:nvGrpSpPr>
        <p:grpSpPr>
          <a:xfrm>
            <a:off x="6018616" y="917833"/>
            <a:ext cx="3364087" cy="901215"/>
            <a:chOff x="9399139" y="935348"/>
            <a:chExt cx="3364087" cy="921621"/>
          </a:xfrm>
        </p:grpSpPr>
        <p:sp>
          <p:nvSpPr>
            <p:cNvPr id="14" name="Rectangle 13">
              <a:extLst>
                <a:ext uri="{FF2B5EF4-FFF2-40B4-BE49-F238E27FC236}">
                  <a16:creationId xmlns:a16="http://schemas.microsoft.com/office/drawing/2014/main" id="{AACEF195-2A73-4295-8EF7-1143656F666E}"/>
                </a:ext>
              </a:extLst>
            </p:cNvPr>
            <p:cNvSpPr/>
            <p:nvPr/>
          </p:nvSpPr>
          <p:spPr>
            <a:xfrm>
              <a:off x="9399139" y="935348"/>
              <a:ext cx="3364087" cy="92162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3FCBAB2F-EBEF-4A5E-8585-2888F99F5365}"/>
                </a:ext>
              </a:extLst>
            </p:cNvPr>
            <p:cNvSpPr txBox="1"/>
            <p:nvPr/>
          </p:nvSpPr>
          <p:spPr>
            <a:xfrm>
              <a:off x="10004072" y="1189280"/>
              <a:ext cx="2291645" cy="377695"/>
            </a:xfrm>
            <a:prstGeom prst="rect">
              <a:avLst/>
            </a:prstGeom>
            <a:noFill/>
          </p:spPr>
          <p:txBody>
            <a:bodyPr wrap="square" rtlCol="1">
              <a:spAutoFit/>
            </a:bodyPr>
            <a:lstStyle/>
            <a:p>
              <a:pPr algn="ctr"/>
              <a:r>
                <a:rPr lang="fa-IR" b="1" dirty="0">
                  <a:cs typeface="B Titr" panose="00000700000000000000" pitchFamily="2" charset="-78"/>
                </a:rPr>
                <a:t>علل زمینه ای</a:t>
              </a:r>
            </a:p>
          </p:txBody>
        </p:sp>
      </p:grpSp>
      <p:sp>
        <p:nvSpPr>
          <p:cNvPr id="4" name="Isosceles Triangle 3">
            <a:extLst>
              <a:ext uri="{FF2B5EF4-FFF2-40B4-BE49-F238E27FC236}">
                <a16:creationId xmlns:a16="http://schemas.microsoft.com/office/drawing/2014/main" id="{5AB736CA-952C-4465-B8F5-2ACF17977BF9}"/>
              </a:ext>
            </a:extLst>
          </p:cNvPr>
          <p:cNvSpPr/>
          <p:nvPr/>
        </p:nvSpPr>
        <p:spPr>
          <a:xfrm rot="16200000">
            <a:off x="10583467" y="217091"/>
            <a:ext cx="1828534" cy="1388533"/>
          </a:xfrm>
          <a:prstGeom prst="triangle">
            <a:avLst/>
          </a:prstGeom>
          <a:effectLst>
            <a:outerShdw blurRad="50800" dist="38100" dir="16200000"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endParaRPr lang="fa-IR" sz="1400" dirty="0">
              <a:effectLst>
                <a:outerShdw blurRad="50800" dist="38100" dir="5400000" algn="t" rotWithShape="0">
                  <a:prstClr val="black">
                    <a:alpha val="40000"/>
                  </a:prstClr>
                </a:outerShdw>
              </a:effectLst>
            </a:endParaRPr>
          </a:p>
        </p:txBody>
      </p:sp>
      <p:cxnSp>
        <p:nvCxnSpPr>
          <p:cNvPr id="6" name="Straight Connector 5">
            <a:extLst>
              <a:ext uri="{FF2B5EF4-FFF2-40B4-BE49-F238E27FC236}">
                <a16:creationId xmlns:a16="http://schemas.microsoft.com/office/drawing/2014/main" id="{04C87312-0394-44FF-AF67-D8E83FE46132}"/>
              </a:ext>
            </a:extLst>
          </p:cNvPr>
          <p:cNvCxnSpPr>
            <a:stCxn id="4" idx="0"/>
          </p:cNvCxnSpPr>
          <p:nvPr/>
        </p:nvCxnSpPr>
        <p:spPr>
          <a:xfrm flipH="1" flipV="1">
            <a:off x="0" y="911357"/>
            <a:ext cx="10803468" cy="1"/>
          </a:xfrm>
          <a:prstGeom prst="line">
            <a:avLst/>
          </a:prstGeom>
          <a:ln w="3175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7" name="Isosceles Triangle 6">
            <a:extLst>
              <a:ext uri="{FF2B5EF4-FFF2-40B4-BE49-F238E27FC236}">
                <a16:creationId xmlns:a16="http://schemas.microsoft.com/office/drawing/2014/main" id="{9206B4C4-2598-45CA-80DC-4A956293D112}"/>
              </a:ext>
            </a:extLst>
          </p:cNvPr>
          <p:cNvSpPr/>
          <p:nvPr/>
        </p:nvSpPr>
        <p:spPr>
          <a:xfrm>
            <a:off x="4504271" y="-2910"/>
            <a:ext cx="3184173" cy="914268"/>
          </a:xfrm>
          <a:prstGeom prst="triangle">
            <a:avLst>
              <a:gd name="adj" fmla="val 49141"/>
            </a:avLst>
          </a:prstGeom>
          <a:solidFill>
            <a:srgbClr val="FF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13" name="Rectangle: Rounded Corners 12">
            <a:extLst>
              <a:ext uri="{FF2B5EF4-FFF2-40B4-BE49-F238E27FC236}">
                <a16:creationId xmlns:a16="http://schemas.microsoft.com/office/drawing/2014/main" id="{EFCECDB2-96CA-49E1-BCC1-F6E4282BCC69}"/>
              </a:ext>
            </a:extLst>
          </p:cNvPr>
          <p:cNvSpPr/>
          <p:nvPr/>
        </p:nvSpPr>
        <p:spPr>
          <a:xfrm>
            <a:off x="1861956" y="938444"/>
            <a:ext cx="4222755" cy="17145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Isosceles Triangle 8">
            <a:extLst>
              <a:ext uri="{FF2B5EF4-FFF2-40B4-BE49-F238E27FC236}">
                <a16:creationId xmlns:a16="http://schemas.microsoft.com/office/drawing/2014/main" id="{D17EFE4A-5C27-4F4B-8FDC-9D4A92593D93}"/>
              </a:ext>
            </a:extLst>
          </p:cNvPr>
          <p:cNvSpPr/>
          <p:nvPr/>
        </p:nvSpPr>
        <p:spPr>
          <a:xfrm rot="10800000">
            <a:off x="4471783" y="927033"/>
            <a:ext cx="3184173" cy="914268"/>
          </a:xfrm>
          <a:prstGeom prst="triangle">
            <a:avLst>
              <a:gd name="adj" fmla="val 49141"/>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8" name="TextBox 7">
            <a:extLst>
              <a:ext uri="{FF2B5EF4-FFF2-40B4-BE49-F238E27FC236}">
                <a16:creationId xmlns:a16="http://schemas.microsoft.com/office/drawing/2014/main" id="{3DEA7028-9B4D-4172-B229-E42D5A807227}"/>
              </a:ext>
            </a:extLst>
          </p:cNvPr>
          <p:cNvSpPr txBox="1"/>
          <p:nvPr/>
        </p:nvSpPr>
        <p:spPr>
          <a:xfrm>
            <a:off x="4826980" y="468292"/>
            <a:ext cx="2896188" cy="461665"/>
          </a:xfrm>
          <a:prstGeom prst="rect">
            <a:avLst/>
          </a:prstGeom>
          <a:noFill/>
        </p:spPr>
        <p:txBody>
          <a:bodyPr wrap="square" rtlCol="1">
            <a:spAutoFit/>
          </a:bodyPr>
          <a:lstStyle/>
          <a:p>
            <a:r>
              <a:rPr lang="fa-IR" sz="2400" b="1" dirty="0">
                <a:solidFill>
                  <a:schemeClr val="bg1"/>
                </a:solidFill>
                <a:effectLst>
                  <a:outerShdw blurRad="50800" dist="38100" dir="8100000" algn="tr" rotWithShape="0">
                    <a:prstClr val="black">
                      <a:alpha val="40000"/>
                    </a:prstClr>
                  </a:outerShdw>
                </a:effectLst>
                <a:cs typeface="B Titr" panose="00000700000000000000" pitchFamily="2" charset="-78"/>
              </a:rPr>
              <a:t>علل حوادث رانندگی</a:t>
            </a:r>
            <a:endParaRPr lang="fa-IR" sz="2400" b="1" dirty="0">
              <a:solidFill>
                <a:schemeClr val="bg1"/>
              </a:solidFill>
              <a:effectLst>
                <a:outerShdw blurRad="50800" dist="38100" dir="8100000" algn="tr" rotWithShape="0">
                  <a:prstClr val="black">
                    <a:alpha val="40000"/>
                  </a:prstClr>
                </a:outerShdw>
              </a:effectLst>
            </a:endParaRPr>
          </a:p>
        </p:txBody>
      </p:sp>
      <p:sp>
        <p:nvSpPr>
          <p:cNvPr id="2" name="TextBox 1">
            <a:extLst>
              <a:ext uri="{FF2B5EF4-FFF2-40B4-BE49-F238E27FC236}">
                <a16:creationId xmlns:a16="http://schemas.microsoft.com/office/drawing/2014/main" id="{7A9C74E1-7DE1-4407-88A5-D22218F6D087}"/>
              </a:ext>
            </a:extLst>
          </p:cNvPr>
          <p:cNvSpPr txBox="1"/>
          <p:nvPr/>
        </p:nvSpPr>
        <p:spPr>
          <a:xfrm>
            <a:off x="6107291" y="2112161"/>
            <a:ext cx="5837646" cy="369332"/>
          </a:xfrm>
          <a:prstGeom prst="rect">
            <a:avLst/>
          </a:prstGeom>
          <a:noFill/>
        </p:spPr>
        <p:txBody>
          <a:bodyPr wrap="square" rtlCol="0">
            <a:spAutoFit/>
          </a:bodyPr>
          <a:lstStyle/>
          <a:p>
            <a:r>
              <a:rPr lang="fa-IR" sz="1800" b="1" dirty="0">
                <a:effectLst/>
                <a:latin typeface="Calibri" panose="020F0502020204030204" pitchFamily="34" charset="0"/>
                <a:ea typeface="Calibri" panose="020F0502020204030204" pitchFamily="34" charset="0"/>
                <a:cs typeface="B Nazanin" panose="00000400000000000000" pitchFamily="2" charset="-78"/>
              </a:rPr>
              <a:t>* </a:t>
            </a:r>
            <a:r>
              <a:rPr lang="ar-SA" sz="1800" b="1" dirty="0">
                <a:effectLst/>
                <a:latin typeface="Calibri" panose="020F0502020204030204" pitchFamily="34" charset="0"/>
                <a:ea typeface="Calibri" panose="020F0502020204030204" pitchFamily="34" charset="0"/>
                <a:cs typeface="B Nazanin" panose="00000400000000000000" pitchFamily="2" charset="-78"/>
              </a:rPr>
              <a:t>یکی از مهمترین عوامل تاثیرگذار در تصادفات رانندگی سن است. </a:t>
            </a:r>
            <a:endParaRPr lang="en-US" b="1" dirty="0"/>
          </a:p>
        </p:txBody>
      </p:sp>
      <p:sp>
        <p:nvSpPr>
          <p:cNvPr id="12" name="TextBox 11">
            <a:extLst>
              <a:ext uri="{FF2B5EF4-FFF2-40B4-BE49-F238E27FC236}">
                <a16:creationId xmlns:a16="http://schemas.microsoft.com/office/drawing/2014/main" id="{E41727D5-AE76-462A-BEB2-AD98A63DDAF0}"/>
              </a:ext>
            </a:extLst>
          </p:cNvPr>
          <p:cNvSpPr txBox="1"/>
          <p:nvPr/>
        </p:nvSpPr>
        <p:spPr>
          <a:xfrm>
            <a:off x="2807984" y="2750702"/>
            <a:ext cx="9179157" cy="369332"/>
          </a:xfrm>
          <a:prstGeom prst="rect">
            <a:avLst/>
          </a:prstGeom>
          <a:noFill/>
        </p:spPr>
        <p:txBody>
          <a:bodyPr wrap="square" rtlCol="0">
            <a:spAutoFit/>
          </a:bodyPr>
          <a:lstStyle/>
          <a:p>
            <a:r>
              <a:rPr lang="fa-IR" sz="1800" b="1" dirty="0">
                <a:effectLst/>
                <a:latin typeface="Calibri" panose="020F0502020204030204" pitchFamily="34" charset="0"/>
                <a:ea typeface="Calibri" panose="020F0502020204030204" pitchFamily="34" charset="0"/>
                <a:cs typeface="B Nazanin" panose="00000400000000000000" pitchFamily="2" charset="-78"/>
              </a:rPr>
              <a:t>* </a:t>
            </a:r>
            <a:r>
              <a:rPr lang="ar-SA" sz="1800" b="1" dirty="0">
                <a:effectLst/>
                <a:latin typeface="Calibri" panose="020F0502020204030204" pitchFamily="34" charset="0"/>
                <a:ea typeface="Calibri" panose="020F0502020204030204" pitchFamily="34" charset="0"/>
                <a:cs typeface="B Nazanin" panose="00000400000000000000" pitchFamily="2" charset="-78"/>
              </a:rPr>
              <a:t>آمارها نشان می دهد، جوانان در سنین بین 25-18 سال بیشتر در معرض سوانح و حوادث رانندگی قرار دارند.</a:t>
            </a:r>
            <a:endParaRPr lang="en-US" b="1" dirty="0"/>
          </a:p>
        </p:txBody>
      </p:sp>
      <p:sp>
        <p:nvSpPr>
          <p:cNvPr id="17" name="TextBox 16">
            <a:extLst>
              <a:ext uri="{FF2B5EF4-FFF2-40B4-BE49-F238E27FC236}">
                <a16:creationId xmlns:a16="http://schemas.microsoft.com/office/drawing/2014/main" id="{724FFA47-3812-4BA8-B795-FC3002604052}"/>
              </a:ext>
            </a:extLst>
          </p:cNvPr>
          <p:cNvSpPr txBox="1"/>
          <p:nvPr/>
        </p:nvSpPr>
        <p:spPr>
          <a:xfrm>
            <a:off x="59233" y="3429000"/>
            <a:ext cx="11438501" cy="646331"/>
          </a:xfrm>
          <a:prstGeom prst="rect">
            <a:avLst/>
          </a:prstGeom>
          <a:noFill/>
        </p:spPr>
        <p:txBody>
          <a:bodyPr wrap="square" rtlCol="0">
            <a:spAutoFit/>
          </a:bodyPr>
          <a:lstStyle/>
          <a:p>
            <a:pPr algn="just" rtl="1"/>
            <a:r>
              <a:rPr lang="fa-IR" sz="1800" b="1" dirty="0">
                <a:effectLst/>
                <a:latin typeface="Calibri" panose="020F0502020204030204" pitchFamily="34" charset="0"/>
                <a:ea typeface="Calibri" panose="020F0502020204030204" pitchFamily="34" charset="0"/>
                <a:cs typeface="B Nazanin" panose="00000400000000000000" pitchFamily="2" charset="-78"/>
              </a:rPr>
              <a:t>*بیشترین عامل مرگ و میر در سن 29-15 سال ناشی از حوادث ترافیکی است. این در حالی است که افراد 34-18 سال بیشترین صدمات جسمی ناشی از حوادث ترافیکی را در بین بزرگسالان متحمل می شوند.  </a:t>
            </a:r>
            <a:endParaRPr lang="en-US" b="1" dirty="0"/>
          </a:p>
        </p:txBody>
      </p:sp>
      <p:sp>
        <p:nvSpPr>
          <p:cNvPr id="3" name="TextBox 2">
            <a:extLst>
              <a:ext uri="{FF2B5EF4-FFF2-40B4-BE49-F238E27FC236}">
                <a16:creationId xmlns:a16="http://schemas.microsoft.com/office/drawing/2014/main" id="{D4F77900-8296-4F84-B330-19A0325C2BDD}"/>
              </a:ext>
            </a:extLst>
          </p:cNvPr>
          <p:cNvSpPr txBox="1"/>
          <p:nvPr/>
        </p:nvSpPr>
        <p:spPr>
          <a:xfrm>
            <a:off x="5368752" y="1023395"/>
            <a:ext cx="1726747" cy="461665"/>
          </a:xfrm>
          <a:prstGeom prst="rect">
            <a:avLst/>
          </a:prstGeom>
          <a:noFill/>
        </p:spPr>
        <p:txBody>
          <a:bodyPr wrap="square" rtlCol="0">
            <a:spAutoFit/>
          </a:bodyPr>
          <a:lstStyle/>
          <a:p>
            <a:r>
              <a:rPr lang="fa-IR" sz="2400" b="1" dirty="0">
                <a:solidFill>
                  <a:schemeClr val="bg1"/>
                </a:solidFill>
                <a:effectLst>
                  <a:outerShdw blurRad="50800" dist="38100" dir="8100000" algn="tr" rotWithShape="0">
                    <a:prstClr val="black">
                      <a:alpha val="40000"/>
                    </a:prstClr>
                  </a:outerShdw>
                </a:effectLst>
                <a:cs typeface="B Titr" panose="00000700000000000000" pitchFamily="2" charset="-78"/>
              </a:rPr>
              <a:t>سن و جنس</a:t>
            </a:r>
            <a:endParaRPr lang="en-US" sz="2400" b="1" dirty="0">
              <a:solidFill>
                <a:schemeClr val="bg1"/>
              </a:solidFill>
              <a:effectLst>
                <a:outerShdw blurRad="50800" dist="38100" dir="8100000" algn="tr" rotWithShape="0">
                  <a:prstClr val="black">
                    <a:alpha val="40000"/>
                  </a:prstClr>
                </a:outerShdw>
              </a:effectLst>
              <a:cs typeface="B Titr" panose="00000700000000000000" pitchFamily="2" charset="-78"/>
            </a:endParaRPr>
          </a:p>
        </p:txBody>
      </p:sp>
      <p:sp>
        <p:nvSpPr>
          <p:cNvPr id="19" name="TextBox 18">
            <a:extLst>
              <a:ext uri="{FF2B5EF4-FFF2-40B4-BE49-F238E27FC236}">
                <a16:creationId xmlns:a16="http://schemas.microsoft.com/office/drawing/2014/main" id="{4801447C-65FD-40F0-A7B4-68E33444FE0A}"/>
              </a:ext>
            </a:extLst>
          </p:cNvPr>
          <p:cNvSpPr txBox="1"/>
          <p:nvPr/>
        </p:nvSpPr>
        <p:spPr>
          <a:xfrm>
            <a:off x="45164" y="4343267"/>
            <a:ext cx="11438501" cy="646331"/>
          </a:xfrm>
          <a:prstGeom prst="rect">
            <a:avLst/>
          </a:prstGeom>
          <a:noFill/>
        </p:spPr>
        <p:txBody>
          <a:bodyPr wrap="square" rtlCol="0">
            <a:spAutoFit/>
          </a:bodyPr>
          <a:lstStyle/>
          <a:p>
            <a:pPr algn="just" rtl="1"/>
            <a:r>
              <a:rPr lang="fa-IR" sz="1800" b="1" dirty="0">
                <a:effectLst/>
                <a:latin typeface="Calibri" panose="020F0502020204030204" pitchFamily="34" charset="0"/>
                <a:ea typeface="Calibri" panose="020F0502020204030204" pitchFamily="34" charset="0"/>
                <a:cs typeface="B Nazanin" panose="00000400000000000000" pitchFamily="2" charset="-78"/>
              </a:rPr>
              <a:t>*آمار در سال 95 نشان می دهد که مرگ ناشی از سوانح ترافیکی 15932 نفر بوده است که 78 درصد آن به مردان و 22 درصد به زنان اختصاص دارد.</a:t>
            </a:r>
            <a:endParaRPr lang="en-US" b="1" dirty="0"/>
          </a:p>
        </p:txBody>
      </p:sp>
    </p:spTree>
    <p:extLst>
      <p:ext uri="{BB962C8B-B14F-4D97-AF65-F5344CB8AC3E}">
        <p14:creationId xmlns:p14="http://schemas.microsoft.com/office/powerpoint/2010/main" val="15305003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1000"/>
                                        <p:tgtEl>
                                          <p:spTgt spid="2"/>
                                        </p:tgtEl>
                                      </p:cBhvr>
                                    </p:animEffect>
                                    <p:anim calcmode="lin" valueType="num">
                                      <p:cBhvr>
                                        <p:cTn id="26" dur="1000" fill="hold"/>
                                        <p:tgtEl>
                                          <p:spTgt spid="2"/>
                                        </p:tgtEl>
                                        <p:attrNameLst>
                                          <p:attrName>ppt_x</p:attrName>
                                        </p:attrNameLst>
                                      </p:cBhvr>
                                      <p:tavLst>
                                        <p:tav tm="0">
                                          <p:val>
                                            <p:strVal val="#ppt_x"/>
                                          </p:val>
                                        </p:tav>
                                        <p:tav tm="100000">
                                          <p:val>
                                            <p:strVal val="#ppt_x"/>
                                          </p:val>
                                        </p:tav>
                                      </p:tavLst>
                                    </p:anim>
                                    <p:anim calcmode="lin" valueType="num">
                                      <p:cBhvr>
                                        <p:cTn id="2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7"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anim calcmode="lin" valueType="num">
                                      <p:cBhvr>
                                        <p:cTn id="33" dur="1000" fill="hold"/>
                                        <p:tgtEl>
                                          <p:spTgt spid="12"/>
                                        </p:tgtEl>
                                        <p:attrNameLst>
                                          <p:attrName>ppt_x</p:attrName>
                                        </p:attrNameLst>
                                      </p:cBhvr>
                                      <p:tavLst>
                                        <p:tav tm="0">
                                          <p:val>
                                            <p:strVal val="#ppt_x"/>
                                          </p:val>
                                        </p:tav>
                                        <p:tav tm="100000">
                                          <p:val>
                                            <p:strVal val="#ppt_x"/>
                                          </p:val>
                                        </p:tav>
                                      </p:tavLst>
                                    </p:anim>
                                    <p:anim calcmode="lin" valueType="num">
                                      <p:cBhvr>
                                        <p:cTn id="3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1000"/>
                                        <p:tgtEl>
                                          <p:spTgt spid="17"/>
                                        </p:tgtEl>
                                      </p:cBhvr>
                                    </p:animEffect>
                                    <p:anim calcmode="lin" valueType="num">
                                      <p:cBhvr>
                                        <p:cTn id="40" dur="1000" fill="hold"/>
                                        <p:tgtEl>
                                          <p:spTgt spid="17"/>
                                        </p:tgtEl>
                                        <p:attrNameLst>
                                          <p:attrName>ppt_x</p:attrName>
                                        </p:attrNameLst>
                                      </p:cBhvr>
                                      <p:tavLst>
                                        <p:tav tm="0">
                                          <p:val>
                                            <p:strVal val="#ppt_x"/>
                                          </p:val>
                                        </p:tav>
                                        <p:tav tm="100000">
                                          <p:val>
                                            <p:strVal val="#ppt_x"/>
                                          </p:val>
                                        </p:tav>
                                      </p:tavLst>
                                    </p:anim>
                                    <p:anim calcmode="lin" valueType="num">
                                      <p:cBhvr>
                                        <p:cTn id="4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7" presetClass="entr" presetSubtype="0" fill="hold" grpId="0" nodeType="click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anim calcmode="lin" valueType="num">
                                      <p:cBhvr>
                                        <p:cTn id="47" dur="1000" fill="hold"/>
                                        <p:tgtEl>
                                          <p:spTgt spid="19"/>
                                        </p:tgtEl>
                                        <p:attrNameLst>
                                          <p:attrName>ppt_x</p:attrName>
                                        </p:attrNameLst>
                                      </p:cBhvr>
                                      <p:tavLst>
                                        <p:tav tm="0">
                                          <p:val>
                                            <p:strVal val="#ppt_x"/>
                                          </p:val>
                                        </p:tav>
                                        <p:tav tm="100000">
                                          <p:val>
                                            <p:strVal val="#ppt_x"/>
                                          </p:val>
                                        </p:tav>
                                      </p:tavLst>
                                    </p:anim>
                                    <p:anim calcmode="lin" valueType="num">
                                      <p:cBhvr>
                                        <p:cTn id="4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17" grpId="0"/>
      <p:bldP spid="3" grpId="0"/>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17BB9E04-F56F-431D-8A84-BF356EE82125}"/>
              </a:ext>
            </a:extLst>
          </p:cNvPr>
          <p:cNvGrpSpPr/>
          <p:nvPr/>
        </p:nvGrpSpPr>
        <p:grpSpPr>
          <a:xfrm>
            <a:off x="2614234" y="917833"/>
            <a:ext cx="3364087" cy="901215"/>
            <a:chOff x="5994757" y="935348"/>
            <a:chExt cx="3364087" cy="921621"/>
          </a:xfrm>
        </p:grpSpPr>
        <p:sp>
          <p:nvSpPr>
            <p:cNvPr id="14" name="Rectangle 13">
              <a:extLst>
                <a:ext uri="{FF2B5EF4-FFF2-40B4-BE49-F238E27FC236}">
                  <a16:creationId xmlns:a16="http://schemas.microsoft.com/office/drawing/2014/main" id="{AACEF195-2A73-4295-8EF7-1143656F666E}"/>
                </a:ext>
              </a:extLst>
            </p:cNvPr>
            <p:cNvSpPr/>
            <p:nvPr/>
          </p:nvSpPr>
          <p:spPr>
            <a:xfrm>
              <a:off x="5994757" y="935348"/>
              <a:ext cx="3364087" cy="92162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3FCBAB2F-EBEF-4A5E-8585-2888F99F5365}"/>
                </a:ext>
              </a:extLst>
            </p:cNvPr>
            <p:cNvSpPr txBox="1"/>
            <p:nvPr/>
          </p:nvSpPr>
          <p:spPr>
            <a:xfrm>
              <a:off x="6599690" y="1189280"/>
              <a:ext cx="2291645" cy="377695"/>
            </a:xfrm>
            <a:prstGeom prst="rect">
              <a:avLst/>
            </a:prstGeom>
            <a:noFill/>
          </p:spPr>
          <p:txBody>
            <a:bodyPr wrap="square" rtlCol="1">
              <a:spAutoFit/>
            </a:bodyPr>
            <a:lstStyle/>
            <a:p>
              <a:pPr algn="ctr"/>
              <a:r>
                <a:rPr lang="fa-IR" b="1" dirty="0">
                  <a:cs typeface="B Titr" panose="00000700000000000000" pitchFamily="2" charset="-78"/>
                </a:rPr>
                <a:t>علل جسمی</a:t>
              </a:r>
            </a:p>
          </p:txBody>
        </p:sp>
      </p:grpSp>
      <p:sp>
        <p:nvSpPr>
          <p:cNvPr id="4" name="Isosceles Triangle 3">
            <a:extLst>
              <a:ext uri="{FF2B5EF4-FFF2-40B4-BE49-F238E27FC236}">
                <a16:creationId xmlns:a16="http://schemas.microsoft.com/office/drawing/2014/main" id="{5AB736CA-952C-4465-B8F5-2ACF17977BF9}"/>
              </a:ext>
            </a:extLst>
          </p:cNvPr>
          <p:cNvSpPr/>
          <p:nvPr/>
        </p:nvSpPr>
        <p:spPr>
          <a:xfrm rot="16200000">
            <a:off x="10583467" y="217091"/>
            <a:ext cx="1828534" cy="1388533"/>
          </a:xfrm>
          <a:prstGeom prst="triangle">
            <a:avLst/>
          </a:prstGeom>
          <a:effectLst>
            <a:outerShdw blurRad="50800" dist="38100" dir="16200000"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endParaRPr lang="fa-IR" sz="1400" dirty="0">
              <a:effectLst>
                <a:outerShdw blurRad="50800" dist="38100" dir="5400000" algn="t" rotWithShape="0">
                  <a:prstClr val="black">
                    <a:alpha val="40000"/>
                  </a:prstClr>
                </a:outerShdw>
              </a:effectLst>
            </a:endParaRPr>
          </a:p>
        </p:txBody>
      </p:sp>
      <p:cxnSp>
        <p:nvCxnSpPr>
          <p:cNvPr id="6" name="Straight Connector 5">
            <a:extLst>
              <a:ext uri="{FF2B5EF4-FFF2-40B4-BE49-F238E27FC236}">
                <a16:creationId xmlns:a16="http://schemas.microsoft.com/office/drawing/2014/main" id="{04C87312-0394-44FF-AF67-D8E83FE46132}"/>
              </a:ext>
            </a:extLst>
          </p:cNvPr>
          <p:cNvCxnSpPr>
            <a:stCxn id="4" idx="0"/>
          </p:cNvCxnSpPr>
          <p:nvPr/>
        </p:nvCxnSpPr>
        <p:spPr>
          <a:xfrm flipH="1" flipV="1">
            <a:off x="0" y="911357"/>
            <a:ext cx="10803468" cy="1"/>
          </a:xfrm>
          <a:prstGeom prst="line">
            <a:avLst/>
          </a:prstGeom>
          <a:ln w="3175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7" name="Isosceles Triangle 6">
            <a:extLst>
              <a:ext uri="{FF2B5EF4-FFF2-40B4-BE49-F238E27FC236}">
                <a16:creationId xmlns:a16="http://schemas.microsoft.com/office/drawing/2014/main" id="{9206B4C4-2598-45CA-80DC-4A956293D112}"/>
              </a:ext>
            </a:extLst>
          </p:cNvPr>
          <p:cNvSpPr/>
          <p:nvPr/>
        </p:nvSpPr>
        <p:spPr>
          <a:xfrm>
            <a:off x="4504271" y="-2910"/>
            <a:ext cx="3184173" cy="914268"/>
          </a:xfrm>
          <a:prstGeom prst="triangle">
            <a:avLst>
              <a:gd name="adj" fmla="val 49141"/>
            </a:avLst>
          </a:prstGeom>
          <a:solidFill>
            <a:srgbClr val="FF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13" name="Rectangle: Rounded Corners 12">
            <a:extLst>
              <a:ext uri="{FF2B5EF4-FFF2-40B4-BE49-F238E27FC236}">
                <a16:creationId xmlns:a16="http://schemas.microsoft.com/office/drawing/2014/main" id="{EFCECDB2-96CA-49E1-BCC1-F6E4282BCC69}"/>
              </a:ext>
            </a:extLst>
          </p:cNvPr>
          <p:cNvSpPr/>
          <p:nvPr/>
        </p:nvSpPr>
        <p:spPr>
          <a:xfrm>
            <a:off x="1861956" y="938444"/>
            <a:ext cx="4222755" cy="17145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Isosceles Triangle 8">
            <a:extLst>
              <a:ext uri="{FF2B5EF4-FFF2-40B4-BE49-F238E27FC236}">
                <a16:creationId xmlns:a16="http://schemas.microsoft.com/office/drawing/2014/main" id="{D17EFE4A-5C27-4F4B-8FDC-9D4A92593D93}"/>
              </a:ext>
            </a:extLst>
          </p:cNvPr>
          <p:cNvSpPr/>
          <p:nvPr/>
        </p:nvSpPr>
        <p:spPr>
          <a:xfrm rot="10800000">
            <a:off x="4471783" y="927033"/>
            <a:ext cx="3184173" cy="914268"/>
          </a:xfrm>
          <a:prstGeom prst="triangle">
            <a:avLst>
              <a:gd name="adj" fmla="val 49141"/>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8" name="TextBox 7">
            <a:extLst>
              <a:ext uri="{FF2B5EF4-FFF2-40B4-BE49-F238E27FC236}">
                <a16:creationId xmlns:a16="http://schemas.microsoft.com/office/drawing/2014/main" id="{3DEA7028-9B4D-4172-B229-E42D5A807227}"/>
              </a:ext>
            </a:extLst>
          </p:cNvPr>
          <p:cNvSpPr txBox="1"/>
          <p:nvPr/>
        </p:nvSpPr>
        <p:spPr>
          <a:xfrm>
            <a:off x="4826980" y="468292"/>
            <a:ext cx="2896188" cy="461665"/>
          </a:xfrm>
          <a:prstGeom prst="rect">
            <a:avLst/>
          </a:prstGeom>
          <a:noFill/>
        </p:spPr>
        <p:txBody>
          <a:bodyPr wrap="square" rtlCol="1">
            <a:spAutoFit/>
          </a:bodyPr>
          <a:lstStyle/>
          <a:p>
            <a:r>
              <a:rPr lang="fa-IR" sz="2400" b="1" dirty="0">
                <a:solidFill>
                  <a:schemeClr val="bg1"/>
                </a:solidFill>
                <a:effectLst>
                  <a:outerShdw blurRad="50800" dist="38100" dir="8100000" algn="tr" rotWithShape="0">
                    <a:prstClr val="black">
                      <a:alpha val="40000"/>
                    </a:prstClr>
                  </a:outerShdw>
                </a:effectLst>
                <a:cs typeface="B Titr" panose="00000700000000000000" pitchFamily="2" charset="-78"/>
              </a:rPr>
              <a:t>علل حوادث رانندگی</a:t>
            </a:r>
            <a:endParaRPr lang="fa-IR" sz="2400" b="1" dirty="0">
              <a:solidFill>
                <a:schemeClr val="bg1"/>
              </a:solidFill>
              <a:effectLst>
                <a:outerShdw blurRad="50800" dist="38100" dir="8100000" algn="tr" rotWithShape="0">
                  <a:prstClr val="black">
                    <a:alpha val="40000"/>
                  </a:prstClr>
                </a:outerShdw>
              </a:effectLst>
            </a:endParaRPr>
          </a:p>
        </p:txBody>
      </p:sp>
    </p:spTree>
    <p:extLst>
      <p:ext uri="{BB962C8B-B14F-4D97-AF65-F5344CB8AC3E}">
        <p14:creationId xmlns:p14="http://schemas.microsoft.com/office/powerpoint/2010/main" val="3109817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17BB9E04-F56F-431D-8A84-BF356EE82125}"/>
              </a:ext>
            </a:extLst>
          </p:cNvPr>
          <p:cNvGrpSpPr/>
          <p:nvPr/>
        </p:nvGrpSpPr>
        <p:grpSpPr>
          <a:xfrm>
            <a:off x="6018616" y="917833"/>
            <a:ext cx="3364087" cy="901215"/>
            <a:chOff x="9399139" y="935348"/>
            <a:chExt cx="3364087" cy="921621"/>
          </a:xfrm>
        </p:grpSpPr>
        <p:sp>
          <p:nvSpPr>
            <p:cNvPr id="14" name="Rectangle 13">
              <a:extLst>
                <a:ext uri="{FF2B5EF4-FFF2-40B4-BE49-F238E27FC236}">
                  <a16:creationId xmlns:a16="http://schemas.microsoft.com/office/drawing/2014/main" id="{AACEF195-2A73-4295-8EF7-1143656F666E}"/>
                </a:ext>
              </a:extLst>
            </p:cNvPr>
            <p:cNvSpPr/>
            <p:nvPr/>
          </p:nvSpPr>
          <p:spPr>
            <a:xfrm>
              <a:off x="9399139" y="935348"/>
              <a:ext cx="3364087" cy="92162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3FCBAB2F-EBEF-4A5E-8585-2888F99F5365}"/>
                </a:ext>
              </a:extLst>
            </p:cNvPr>
            <p:cNvSpPr txBox="1"/>
            <p:nvPr/>
          </p:nvSpPr>
          <p:spPr>
            <a:xfrm>
              <a:off x="10004072" y="1189280"/>
              <a:ext cx="2291645" cy="377695"/>
            </a:xfrm>
            <a:prstGeom prst="rect">
              <a:avLst/>
            </a:prstGeom>
            <a:noFill/>
          </p:spPr>
          <p:txBody>
            <a:bodyPr wrap="square" rtlCol="1">
              <a:spAutoFit/>
            </a:bodyPr>
            <a:lstStyle/>
            <a:p>
              <a:pPr algn="ctr"/>
              <a:r>
                <a:rPr lang="fa-IR" b="1" dirty="0">
                  <a:cs typeface="B Titr" panose="00000700000000000000" pitchFamily="2" charset="-78"/>
                </a:rPr>
                <a:t>علل جسمی</a:t>
              </a:r>
            </a:p>
          </p:txBody>
        </p:sp>
      </p:grpSp>
      <p:sp>
        <p:nvSpPr>
          <p:cNvPr id="4" name="Isosceles Triangle 3">
            <a:extLst>
              <a:ext uri="{FF2B5EF4-FFF2-40B4-BE49-F238E27FC236}">
                <a16:creationId xmlns:a16="http://schemas.microsoft.com/office/drawing/2014/main" id="{5AB736CA-952C-4465-B8F5-2ACF17977BF9}"/>
              </a:ext>
            </a:extLst>
          </p:cNvPr>
          <p:cNvSpPr/>
          <p:nvPr/>
        </p:nvSpPr>
        <p:spPr>
          <a:xfrm rot="16200000">
            <a:off x="10583467" y="217091"/>
            <a:ext cx="1828534" cy="1388533"/>
          </a:xfrm>
          <a:prstGeom prst="triangle">
            <a:avLst/>
          </a:prstGeom>
          <a:effectLst>
            <a:outerShdw blurRad="50800" dist="38100" dir="16200000"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endParaRPr lang="fa-IR" sz="1400" dirty="0">
              <a:effectLst>
                <a:outerShdw blurRad="50800" dist="38100" dir="5400000" algn="t" rotWithShape="0">
                  <a:prstClr val="black">
                    <a:alpha val="40000"/>
                  </a:prstClr>
                </a:outerShdw>
              </a:effectLst>
            </a:endParaRPr>
          </a:p>
        </p:txBody>
      </p:sp>
      <p:cxnSp>
        <p:nvCxnSpPr>
          <p:cNvPr id="6" name="Straight Connector 5">
            <a:extLst>
              <a:ext uri="{FF2B5EF4-FFF2-40B4-BE49-F238E27FC236}">
                <a16:creationId xmlns:a16="http://schemas.microsoft.com/office/drawing/2014/main" id="{04C87312-0394-44FF-AF67-D8E83FE46132}"/>
              </a:ext>
            </a:extLst>
          </p:cNvPr>
          <p:cNvCxnSpPr>
            <a:stCxn id="4" idx="0"/>
          </p:cNvCxnSpPr>
          <p:nvPr/>
        </p:nvCxnSpPr>
        <p:spPr>
          <a:xfrm flipH="1" flipV="1">
            <a:off x="0" y="911357"/>
            <a:ext cx="10803468" cy="1"/>
          </a:xfrm>
          <a:prstGeom prst="line">
            <a:avLst/>
          </a:prstGeom>
          <a:ln w="3175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7" name="Isosceles Triangle 6">
            <a:extLst>
              <a:ext uri="{FF2B5EF4-FFF2-40B4-BE49-F238E27FC236}">
                <a16:creationId xmlns:a16="http://schemas.microsoft.com/office/drawing/2014/main" id="{9206B4C4-2598-45CA-80DC-4A956293D112}"/>
              </a:ext>
            </a:extLst>
          </p:cNvPr>
          <p:cNvSpPr/>
          <p:nvPr/>
        </p:nvSpPr>
        <p:spPr>
          <a:xfrm>
            <a:off x="4504271" y="-2910"/>
            <a:ext cx="3184173" cy="914268"/>
          </a:xfrm>
          <a:prstGeom prst="triangle">
            <a:avLst>
              <a:gd name="adj" fmla="val 49141"/>
            </a:avLst>
          </a:prstGeom>
          <a:solidFill>
            <a:srgbClr val="FF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13" name="Rectangle: Rounded Corners 12">
            <a:extLst>
              <a:ext uri="{FF2B5EF4-FFF2-40B4-BE49-F238E27FC236}">
                <a16:creationId xmlns:a16="http://schemas.microsoft.com/office/drawing/2014/main" id="{EFCECDB2-96CA-49E1-BCC1-F6E4282BCC69}"/>
              </a:ext>
            </a:extLst>
          </p:cNvPr>
          <p:cNvSpPr/>
          <p:nvPr/>
        </p:nvSpPr>
        <p:spPr>
          <a:xfrm>
            <a:off x="1861956" y="938444"/>
            <a:ext cx="4222755" cy="17145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Isosceles Triangle 8">
            <a:extLst>
              <a:ext uri="{FF2B5EF4-FFF2-40B4-BE49-F238E27FC236}">
                <a16:creationId xmlns:a16="http://schemas.microsoft.com/office/drawing/2014/main" id="{D17EFE4A-5C27-4F4B-8FDC-9D4A92593D93}"/>
              </a:ext>
            </a:extLst>
          </p:cNvPr>
          <p:cNvSpPr/>
          <p:nvPr/>
        </p:nvSpPr>
        <p:spPr>
          <a:xfrm rot="10800000">
            <a:off x="4471783" y="927033"/>
            <a:ext cx="3184173" cy="914268"/>
          </a:xfrm>
          <a:prstGeom prst="triangle">
            <a:avLst>
              <a:gd name="adj" fmla="val 49141"/>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8" name="TextBox 7">
            <a:extLst>
              <a:ext uri="{FF2B5EF4-FFF2-40B4-BE49-F238E27FC236}">
                <a16:creationId xmlns:a16="http://schemas.microsoft.com/office/drawing/2014/main" id="{3DEA7028-9B4D-4172-B229-E42D5A807227}"/>
              </a:ext>
            </a:extLst>
          </p:cNvPr>
          <p:cNvSpPr txBox="1"/>
          <p:nvPr/>
        </p:nvSpPr>
        <p:spPr>
          <a:xfrm>
            <a:off x="4826980" y="468292"/>
            <a:ext cx="2896188" cy="461665"/>
          </a:xfrm>
          <a:prstGeom prst="rect">
            <a:avLst/>
          </a:prstGeom>
          <a:noFill/>
        </p:spPr>
        <p:txBody>
          <a:bodyPr wrap="square" rtlCol="1">
            <a:spAutoFit/>
          </a:bodyPr>
          <a:lstStyle/>
          <a:p>
            <a:r>
              <a:rPr lang="fa-IR" sz="2400" b="1" dirty="0">
                <a:solidFill>
                  <a:schemeClr val="bg1"/>
                </a:solidFill>
                <a:effectLst>
                  <a:outerShdw blurRad="50800" dist="38100" dir="8100000" algn="tr" rotWithShape="0">
                    <a:prstClr val="black">
                      <a:alpha val="40000"/>
                    </a:prstClr>
                  </a:outerShdw>
                </a:effectLst>
                <a:cs typeface="B Titr" panose="00000700000000000000" pitchFamily="2" charset="-78"/>
              </a:rPr>
              <a:t>علل حوادث رانندگی</a:t>
            </a:r>
            <a:endParaRPr lang="fa-IR" sz="2400" b="1" dirty="0">
              <a:solidFill>
                <a:schemeClr val="bg1"/>
              </a:solidFill>
              <a:effectLst>
                <a:outerShdw blurRad="50800" dist="38100" dir="8100000" algn="tr" rotWithShape="0">
                  <a:prstClr val="black">
                    <a:alpha val="40000"/>
                  </a:prstClr>
                </a:outerShdw>
              </a:effectLst>
            </a:endParaRPr>
          </a:p>
        </p:txBody>
      </p:sp>
    </p:spTree>
    <p:extLst>
      <p:ext uri="{BB962C8B-B14F-4D97-AF65-F5344CB8AC3E}">
        <p14:creationId xmlns:p14="http://schemas.microsoft.com/office/powerpoint/2010/main" val="20586094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17BB9E04-F56F-431D-8A84-BF356EE82125}"/>
              </a:ext>
            </a:extLst>
          </p:cNvPr>
          <p:cNvGrpSpPr/>
          <p:nvPr/>
        </p:nvGrpSpPr>
        <p:grpSpPr>
          <a:xfrm>
            <a:off x="6018616" y="917833"/>
            <a:ext cx="3364087" cy="901215"/>
            <a:chOff x="9399139" y="935348"/>
            <a:chExt cx="3364087" cy="921621"/>
          </a:xfrm>
        </p:grpSpPr>
        <p:sp>
          <p:nvSpPr>
            <p:cNvPr id="14" name="Rectangle 13">
              <a:extLst>
                <a:ext uri="{FF2B5EF4-FFF2-40B4-BE49-F238E27FC236}">
                  <a16:creationId xmlns:a16="http://schemas.microsoft.com/office/drawing/2014/main" id="{AACEF195-2A73-4295-8EF7-1143656F666E}"/>
                </a:ext>
              </a:extLst>
            </p:cNvPr>
            <p:cNvSpPr/>
            <p:nvPr/>
          </p:nvSpPr>
          <p:spPr>
            <a:xfrm>
              <a:off x="9399139" y="935348"/>
              <a:ext cx="3364087" cy="92162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3FCBAB2F-EBEF-4A5E-8585-2888F99F5365}"/>
                </a:ext>
              </a:extLst>
            </p:cNvPr>
            <p:cNvSpPr txBox="1"/>
            <p:nvPr/>
          </p:nvSpPr>
          <p:spPr>
            <a:xfrm>
              <a:off x="10004072" y="1189280"/>
              <a:ext cx="2291645" cy="377695"/>
            </a:xfrm>
            <a:prstGeom prst="rect">
              <a:avLst/>
            </a:prstGeom>
            <a:noFill/>
          </p:spPr>
          <p:txBody>
            <a:bodyPr wrap="square" rtlCol="1">
              <a:spAutoFit/>
            </a:bodyPr>
            <a:lstStyle/>
            <a:p>
              <a:pPr algn="ctr"/>
              <a:r>
                <a:rPr lang="fa-IR" b="1" dirty="0">
                  <a:cs typeface="B Titr" panose="00000700000000000000" pitchFamily="2" charset="-78"/>
                </a:rPr>
                <a:t>علل جسمی</a:t>
              </a:r>
            </a:p>
          </p:txBody>
        </p:sp>
      </p:grpSp>
      <p:sp>
        <p:nvSpPr>
          <p:cNvPr id="4" name="Isosceles Triangle 3">
            <a:extLst>
              <a:ext uri="{FF2B5EF4-FFF2-40B4-BE49-F238E27FC236}">
                <a16:creationId xmlns:a16="http://schemas.microsoft.com/office/drawing/2014/main" id="{5AB736CA-952C-4465-B8F5-2ACF17977BF9}"/>
              </a:ext>
            </a:extLst>
          </p:cNvPr>
          <p:cNvSpPr/>
          <p:nvPr/>
        </p:nvSpPr>
        <p:spPr>
          <a:xfrm rot="16200000">
            <a:off x="10583467" y="217091"/>
            <a:ext cx="1828534" cy="1388533"/>
          </a:xfrm>
          <a:prstGeom prst="triangle">
            <a:avLst/>
          </a:prstGeom>
          <a:effectLst>
            <a:outerShdw blurRad="50800" dist="38100" dir="16200000"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endParaRPr lang="fa-IR" sz="1400" dirty="0">
              <a:effectLst>
                <a:outerShdw blurRad="50800" dist="38100" dir="5400000" algn="t" rotWithShape="0">
                  <a:prstClr val="black">
                    <a:alpha val="40000"/>
                  </a:prstClr>
                </a:outerShdw>
              </a:effectLst>
            </a:endParaRPr>
          </a:p>
        </p:txBody>
      </p:sp>
      <p:cxnSp>
        <p:nvCxnSpPr>
          <p:cNvPr id="6" name="Straight Connector 5">
            <a:extLst>
              <a:ext uri="{FF2B5EF4-FFF2-40B4-BE49-F238E27FC236}">
                <a16:creationId xmlns:a16="http://schemas.microsoft.com/office/drawing/2014/main" id="{04C87312-0394-44FF-AF67-D8E83FE46132}"/>
              </a:ext>
            </a:extLst>
          </p:cNvPr>
          <p:cNvCxnSpPr>
            <a:stCxn id="4" idx="0"/>
          </p:cNvCxnSpPr>
          <p:nvPr/>
        </p:nvCxnSpPr>
        <p:spPr>
          <a:xfrm flipH="1" flipV="1">
            <a:off x="0" y="911357"/>
            <a:ext cx="10803468" cy="1"/>
          </a:xfrm>
          <a:prstGeom prst="line">
            <a:avLst/>
          </a:prstGeom>
          <a:ln w="3175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7" name="Isosceles Triangle 6">
            <a:extLst>
              <a:ext uri="{FF2B5EF4-FFF2-40B4-BE49-F238E27FC236}">
                <a16:creationId xmlns:a16="http://schemas.microsoft.com/office/drawing/2014/main" id="{9206B4C4-2598-45CA-80DC-4A956293D112}"/>
              </a:ext>
            </a:extLst>
          </p:cNvPr>
          <p:cNvSpPr/>
          <p:nvPr/>
        </p:nvSpPr>
        <p:spPr>
          <a:xfrm>
            <a:off x="4504271" y="-2910"/>
            <a:ext cx="3184173" cy="914268"/>
          </a:xfrm>
          <a:prstGeom prst="triangle">
            <a:avLst>
              <a:gd name="adj" fmla="val 49141"/>
            </a:avLst>
          </a:prstGeom>
          <a:solidFill>
            <a:srgbClr val="FF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13" name="Rectangle: Rounded Corners 12">
            <a:extLst>
              <a:ext uri="{FF2B5EF4-FFF2-40B4-BE49-F238E27FC236}">
                <a16:creationId xmlns:a16="http://schemas.microsoft.com/office/drawing/2014/main" id="{EFCECDB2-96CA-49E1-BCC1-F6E4282BCC69}"/>
              </a:ext>
            </a:extLst>
          </p:cNvPr>
          <p:cNvSpPr/>
          <p:nvPr/>
        </p:nvSpPr>
        <p:spPr>
          <a:xfrm>
            <a:off x="1861956" y="938444"/>
            <a:ext cx="4222755" cy="17145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Isosceles Triangle 8">
            <a:extLst>
              <a:ext uri="{FF2B5EF4-FFF2-40B4-BE49-F238E27FC236}">
                <a16:creationId xmlns:a16="http://schemas.microsoft.com/office/drawing/2014/main" id="{D17EFE4A-5C27-4F4B-8FDC-9D4A92593D93}"/>
              </a:ext>
            </a:extLst>
          </p:cNvPr>
          <p:cNvSpPr/>
          <p:nvPr/>
        </p:nvSpPr>
        <p:spPr>
          <a:xfrm rot="10800000">
            <a:off x="4471783" y="927033"/>
            <a:ext cx="3184173" cy="914268"/>
          </a:xfrm>
          <a:prstGeom prst="triangle">
            <a:avLst>
              <a:gd name="adj" fmla="val 49141"/>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8" name="TextBox 7">
            <a:extLst>
              <a:ext uri="{FF2B5EF4-FFF2-40B4-BE49-F238E27FC236}">
                <a16:creationId xmlns:a16="http://schemas.microsoft.com/office/drawing/2014/main" id="{3DEA7028-9B4D-4172-B229-E42D5A807227}"/>
              </a:ext>
            </a:extLst>
          </p:cNvPr>
          <p:cNvSpPr txBox="1"/>
          <p:nvPr/>
        </p:nvSpPr>
        <p:spPr>
          <a:xfrm>
            <a:off x="4826980" y="468292"/>
            <a:ext cx="2896188" cy="461665"/>
          </a:xfrm>
          <a:prstGeom prst="rect">
            <a:avLst/>
          </a:prstGeom>
          <a:noFill/>
        </p:spPr>
        <p:txBody>
          <a:bodyPr wrap="square" rtlCol="1">
            <a:spAutoFit/>
          </a:bodyPr>
          <a:lstStyle/>
          <a:p>
            <a:r>
              <a:rPr lang="fa-IR" sz="2400" b="1" dirty="0">
                <a:solidFill>
                  <a:schemeClr val="bg1"/>
                </a:solidFill>
                <a:effectLst>
                  <a:outerShdw blurRad="50800" dist="38100" dir="8100000" algn="tr" rotWithShape="0">
                    <a:prstClr val="black">
                      <a:alpha val="40000"/>
                    </a:prstClr>
                  </a:outerShdw>
                </a:effectLst>
                <a:cs typeface="B Titr" panose="00000700000000000000" pitchFamily="2" charset="-78"/>
              </a:rPr>
              <a:t>علل حوادث رانندگی</a:t>
            </a:r>
            <a:endParaRPr lang="fa-IR" sz="2400" b="1" dirty="0">
              <a:solidFill>
                <a:schemeClr val="bg1"/>
              </a:solidFill>
              <a:effectLst>
                <a:outerShdw blurRad="50800" dist="38100" dir="8100000" algn="tr" rotWithShape="0">
                  <a:prstClr val="black">
                    <a:alpha val="40000"/>
                  </a:prstClr>
                </a:outerShdw>
              </a:effectLst>
            </a:endParaRPr>
          </a:p>
        </p:txBody>
      </p:sp>
      <p:sp>
        <p:nvSpPr>
          <p:cNvPr id="3" name="Oval 2">
            <a:extLst>
              <a:ext uri="{FF2B5EF4-FFF2-40B4-BE49-F238E27FC236}">
                <a16:creationId xmlns:a16="http://schemas.microsoft.com/office/drawing/2014/main" id="{C14693AD-8705-4FAB-8C0F-9E1B01570EA7}"/>
              </a:ext>
            </a:extLst>
          </p:cNvPr>
          <p:cNvSpPr/>
          <p:nvPr/>
        </p:nvSpPr>
        <p:spPr>
          <a:xfrm>
            <a:off x="548640" y="2558173"/>
            <a:ext cx="3293631" cy="3293631"/>
          </a:xfrm>
          <a:prstGeom prst="ellipse">
            <a:avLst/>
          </a:prstGeom>
          <a:blipFill>
            <a:blip r:embed="rId2"/>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3A0B1E1A-A86C-45CB-90F4-0E69E3B16861}"/>
              </a:ext>
            </a:extLst>
          </p:cNvPr>
          <p:cNvSpPr txBox="1"/>
          <p:nvPr/>
        </p:nvSpPr>
        <p:spPr>
          <a:xfrm>
            <a:off x="1645919" y="1987534"/>
            <a:ext cx="998807" cy="523220"/>
          </a:xfrm>
          <a:prstGeom prst="rect">
            <a:avLst/>
          </a:prstGeom>
          <a:noFill/>
        </p:spPr>
        <p:txBody>
          <a:bodyPr wrap="square" rtlCol="0">
            <a:spAutoFit/>
          </a:bodyPr>
          <a:lstStyle/>
          <a:p>
            <a:r>
              <a:rPr lang="ar-SA" sz="2800" dirty="0">
                <a:effectLst/>
                <a:latin typeface="Calibri" panose="020F0502020204030204" pitchFamily="34" charset="0"/>
                <a:ea typeface="Calibri" panose="020F0502020204030204" pitchFamily="34" charset="0"/>
                <a:cs typeface="B Titr" panose="00000700000000000000" pitchFamily="2" charset="-78"/>
              </a:rPr>
              <a:t>دیابت</a:t>
            </a:r>
            <a:endParaRPr lang="en-US" dirty="0">
              <a:cs typeface="B Titr" panose="00000700000000000000" pitchFamily="2" charset="-78"/>
            </a:endParaRPr>
          </a:p>
        </p:txBody>
      </p:sp>
    </p:spTree>
    <p:extLst>
      <p:ext uri="{BB962C8B-B14F-4D97-AF65-F5344CB8AC3E}">
        <p14:creationId xmlns:p14="http://schemas.microsoft.com/office/powerpoint/2010/main" val="39660770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17BB9E04-F56F-431D-8A84-BF356EE82125}"/>
              </a:ext>
            </a:extLst>
          </p:cNvPr>
          <p:cNvGrpSpPr/>
          <p:nvPr/>
        </p:nvGrpSpPr>
        <p:grpSpPr>
          <a:xfrm>
            <a:off x="6018616" y="917833"/>
            <a:ext cx="3364087" cy="901215"/>
            <a:chOff x="9399139" y="935348"/>
            <a:chExt cx="3364087" cy="921621"/>
          </a:xfrm>
        </p:grpSpPr>
        <p:sp>
          <p:nvSpPr>
            <p:cNvPr id="14" name="Rectangle 13">
              <a:extLst>
                <a:ext uri="{FF2B5EF4-FFF2-40B4-BE49-F238E27FC236}">
                  <a16:creationId xmlns:a16="http://schemas.microsoft.com/office/drawing/2014/main" id="{AACEF195-2A73-4295-8EF7-1143656F666E}"/>
                </a:ext>
              </a:extLst>
            </p:cNvPr>
            <p:cNvSpPr/>
            <p:nvPr/>
          </p:nvSpPr>
          <p:spPr>
            <a:xfrm>
              <a:off x="9399139" y="935348"/>
              <a:ext cx="3364087" cy="92162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3FCBAB2F-EBEF-4A5E-8585-2888F99F5365}"/>
                </a:ext>
              </a:extLst>
            </p:cNvPr>
            <p:cNvSpPr txBox="1"/>
            <p:nvPr/>
          </p:nvSpPr>
          <p:spPr>
            <a:xfrm>
              <a:off x="10004072" y="1189280"/>
              <a:ext cx="2291645" cy="377695"/>
            </a:xfrm>
            <a:prstGeom prst="rect">
              <a:avLst/>
            </a:prstGeom>
            <a:noFill/>
          </p:spPr>
          <p:txBody>
            <a:bodyPr wrap="square" rtlCol="1">
              <a:spAutoFit/>
            </a:bodyPr>
            <a:lstStyle/>
            <a:p>
              <a:pPr algn="ctr"/>
              <a:r>
                <a:rPr lang="fa-IR" b="1" dirty="0">
                  <a:cs typeface="B Titr" panose="00000700000000000000" pitchFamily="2" charset="-78"/>
                </a:rPr>
                <a:t>علل جسمی</a:t>
              </a:r>
            </a:p>
          </p:txBody>
        </p:sp>
      </p:grpSp>
      <p:sp>
        <p:nvSpPr>
          <p:cNvPr id="4" name="Isosceles Triangle 3">
            <a:extLst>
              <a:ext uri="{FF2B5EF4-FFF2-40B4-BE49-F238E27FC236}">
                <a16:creationId xmlns:a16="http://schemas.microsoft.com/office/drawing/2014/main" id="{5AB736CA-952C-4465-B8F5-2ACF17977BF9}"/>
              </a:ext>
            </a:extLst>
          </p:cNvPr>
          <p:cNvSpPr/>
          <p:nvPr/>
        </p:nvSpPr>
        <p:spPr>
          <a:xfrm rot="16200000">
            <a:off x="10583467" y="217091"/>
            <a:ext cx="1828534" cy="1388533"/>
          </a:xfrm>
          <a:prstGeom prst="triangle">
            <a:avLst/>
          </a:prstGeom>
          <a:effectLst>
            <a:outerShdw blurRad="50800" dist="38100" dir="16200000"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endParaRPr lang="fa-IR" sz="1400" dirty="0">
              <a:effectLst>
                <a:outerShdw blurRad="50800" dist="38100" dir="5400000" algn="t" rotWithShape="0">
                  <a:prstClr val="black">
                    <a:alpha val="40000"/>
                  </a:prstClr>
                </a:outerShdw>
              </a:effectLst>
            </a:endParaRPr>
          </a:p>
        </p:txBody>
      </p:sp>
      <p:cxnSp>
        <p:nvCxnSpPr>
          <p:cNvPr id="6" name="Straight Connector 5">
            <a:extLst>
              <a:ext uri="{FF2B5EF4-FFF2-40B4-BE49-F238E27FC236}">
                <a16:creationId xmlns:a16="http://schemas.microsoft.com/office/drawing/2014/main" id="{04C87312-0394-44FF-AF67-D8E83FE46132}"/>
              </a:ext>
            </a:extLst>
          </p:cNvPr>
          <p:cNvCxnSpPr>
            <a:stCxn id="4" idx="0"/>
          </p:cNvCxnSpPr>
          <p:nvPr/>
        </p:nvCxnSpPr>
        <p:spPr>
          <a:xfrm flipH="1" flipV="1">
            <a:off x="0" y="911357"/>
            <a:ext cx="10803468" cy="1"/>
          </a:xfrm>
          <a:prstGeom prst="line">
            <a:avLst/>
          </a:prstGeom>
          <a:ln w="3175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7" name="Isosceles Triangle 6">
            <a:extLst>
              <a:ext uri="{FF2B5EF4-FFF2-40B4-BE49-F238E27FC236}">
                <a16:creationId xmlns:a16="http://schemas.microsoft.com/office/drawing/2014/main" id="{9206B4C4-2598-45CA-80DC-4A956293D112}"/>
              </a:ext>
            </a:extLst>
          </p:cNvPr>
          <p:cNvSpPr/>
          <p:nvPr/>
        </p:nvSpPr>
        <p:spPr>
          <a:xfrm>
            <a:off x="4504271" y="-2910"/>
            <a:ext cx="3184173" cy="914268"/>
          </a:xfrm>
          <a:prstGeom prst="triangle">
            <a:avLst>
              <a:gd name="adj" fmla="val 49141"/>
            </a:avLst>
          </a:prstGeom>
          <a:solidFill>
            <a:srgbClr val="FF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13" name="Rectangle: Rounded Corners 12">
            <a:extLst>
              <a:ext uri="{FF2B5EF4-FFF2-40B4-BE49-F238E27FC236}">
                <a16:creationId xmlns:a16="http://schemas.microsoft.com/office/drawing/2014/main" id="{EFCECDB2-96CA-49E1-BCC1-F6E4282BCC69}"/>
              </a:ext>
            </a:extLst>
          </p:cNvPr>
          <p:cNvSpPr/>
          <p:nvPr/>
        </p:nvSpPr>
        <p:spPr>
          <a:xfrm>
            <a:off x="1861956" y="938444"/>
            <a:ext cx="4222755" cy="17145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Isosceles Triangle 8">
            <a:extLst>
              <a:ext uri="{FF2B5EF4-FFF2-40B4-BE49-F238E27FC236}">
                <a16:creationId xmlns:a16="http://schemas.microsoft.com/office/drawing/2014/main" id="{D17EFE4A-5C27-4F4B-8FDC-9D4A92593D93}"/>
              </a:ext>
            </a:extLst>
          </p:cNvPr>
          <p:cNvSpPr/>
          <p:nvPr/>
        </p:nvSpPr>
        <p:spPr>
          <a:xfrm rot="10800000">
            <a:off x="4471783" y="927033"/>
            <a:ext cx="3184173" cy="914268"/>
          </a:xfrm>
          <a:prstGeom prst="triangle">
            <a:avLst>
              <a:gd name="adj" fmla="val 49141"/>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8" name="TextBox 7">
            <a:extLst>
              <a:ext uri="{FF2B5EF4-FFF2-40B4-BE49-F238E27FC236}">
                <a16:creationId xmlns:a16="http://schemas.microsoft.com/office/drawing/2014/main" id="{3DEA7028-9B4D-4172-B229-E42D5A807227}"/>
              </a:ext>
            </a:extLst>
          </p:cNvPr>
          <p:cNvSpPr txBox="1"/>
          <p:nvPr/>
        </p:nvSpPr>
        <p:spPr>
          <a:xfrm>
            <a:off x="4826980" y="468292"/>
            <a:ext cx="2896188" cy="461665"/>
          </a:xfrm>
          <a:prstGeom prst="rect">
            <a:avLst/>
          </a:prstGeom>
          <a:noFill/>
        </p:spPr>
        <p:txBody>
          <a:bodyPr wrap="square" rtlCol="1">
            <a:spAutoFit/>
          </a:bodyPr>
          <a:lstStyle/>
          <a:p>
            <a:r>
              <a:rPr lang="fa-IR" sz="2400" b="1" dirty="0">
                <a:solidFill>
                  <a:schemeClr val="bg1"/>
                </a:solidFill>
                <a:effectLst>
                  <a:outerShdw blurRad="50800" dist="38100" dir="8100000" algn="tr" rotWithShape="0">
                    <a:prstClr val="black">
                      <a:alpha val="40000"/>
                    </a:prstClr>
                  </a:outerShdw>
                </a:effectLst>
                <a:cs typeface="B Titr" panose="00000700000000000000" pitchFamily="2" charset="-78"/>
              </a:rPr>
              <a:t>علل حوادث رانندگی</a:t>
            </a:r>
            <a:endParaRPr lang="fa-IR" sz="2400" b="1" dirty="0">
              <a:solidFill>
                <a:schemeClr val="bg1"/>
              </a:solidFill>
              <a:effectLst>
                <a:outerShdw blurRad="50800" dist="38100" dir="8100000" algn="tr" rotWithShape="0">
                  <a:prstClr val="black">
                    <a:alpha val="40000"/>
                  </a:prstClr>
                </a:outerShdw>
              </a:effectLst>
            </a:endParaRPr>
          </a:p>
        </p:txBody>
      </p:sp>
      <p:sp>
        <p:nvSpPr>
          <p:cNvPr id="3" name="Oval 2">
            <a:extLst>
              <a:ext uri="{FF2B5EF4-FFF2-40B4-BE49-F238E27FC236}">
                <a16:creationId xmlns:a16="http://schemas.microsoft.com/office/drawing/2014/main" id="{C14693AD-8705-4FAB-8C0F-9E1B01570EA7}"/>
              </a:ext>
            </a:extLst>
          </p:cNvPr>
          <p:cNvSpPr/>
          <p:nvPr/>
        </p:nvSpPr>
        <p:spPr>
          <a:xfrm rot="11379894">
            <a:off x="4445396" y="2558173"/>
            <a:ext cx="3293631" cy="3293631"/>
          </a:xfrm>
          <a:prstGeom prst="ellipse">
            <a:avLst/>
          </a:prstGeom>
          <a:blipFill dpi="0" rotWithShape="0">
            <a:blip r:embed="rId2"/>
            <a:srcRect/>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3A0B1E1A-A86C-45CB-90F4-0E69E3B16861}"/>
              </a:ext>
            </a:extLst>
          </p:cNvPr>
          <p:cNvSpPr txBox="1"/>
          <p:nvPr/>
        </p:nvSpPr>
        <p:spPr>
          <a:xfrm>
            <a:off x="7769371" y="3943378"/>
            <a:ext cx="3446705" cy="523220"/>
          </a:xfrm>
          <a:prstGeom prst="rect">
            <a:avLst/>
          </a:prstGeom>
          <a:noFill/>
        </p:spPr>
        <p:txBody>
          <a:bodyPr wrap="square" rtlCol="0">
            <a:spAutoFit/>
          </a:bodyPr>
          <a:lstStyle/>
          <a:p>
            <a:r>
              <a:rPr lang="fa-IR" sz="2800" dirty="0">
                <a:effectLst/>
                <a:latin typeface="Calibri" panose="020F0502020204030204" pitchFamily="34" charset="0"/>
                <a:ea typeface="Calibri" panose="020F0502020204030204" pitchFamily="34" charset="0"/>
                <a:cs typeface="B Titr" panose="00000700000000000000" pitchFamily="2" charset="-78"/>
              </a:rPr>
              <a:t>خستگی و خواب آلودگی</a:t>
            </a:r>
            <a:endParaRPr lang="en-US" dirty="0">
              <a:cs typeface="B Titr" panose="00000700000000000000" pitchFamily="2" charset="-78"/>
            </a:endParaRPr>
          </a:p>
        </p:txBody>
      </p:sp>
    </p:spTree>
    <p:extLst>
      <p:ext uri="{BB962C8B-B14F-4D97-AF65-F5344CB8AC3E}">
        <p14:creationId xmlns:p14="http://schemas.microsoft.com/office/powerpoint/2010/main" val="18163404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17BB9E04-F56F-431D-8A84-BF356EE82125}"/>
              </a:ext>
            </a:extLst>
          </p:cNvPr>
          <p:cNvGrpSpPr/>
          <p:nvPr/>
        </p:nvGrpSpPr>
        <p:grpSpPr>
          <a:xfrm>
            <a:off x="6018616" y="917833"/>
            <a:ext cx="3364087" cy="901215"/>
            <a:chOff x="9399139" y="935348"/>
            <a:chExt cx="3364087" cy="921621"/>
          </a:xfrm>
        </p:grpSpPr>
        <p:sp>
          <p:nvSpPr>
            <p:cNvPr id="14" name="Rectangle 13">
              <a:extLst>
                <a:ext uri="{FF2B5EF4-FFF2-40B4-BE49-F238E27FC236}">
                  <a16:creationId xmlns:a16="http://schemas.microsoft.com/office/drawing/2014/main" id="{AACEF195-2A73-4295-8EF7-1143656F666E}"/>
                </a:ext>
              </a:extLst>
            </p:cNvPr>
            <p:cNvSpPr/>
            <p:nvPr/>
          </p:nvSpPr>
          <p:spPr>
            <a:xfrm>
              <a:off x="9399139" y="935348"/>
              <a:ext cx="3364087" cy="92162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3FCBAB2F-EBEF-4A5E-8585-2888F99F5365}"/>
                </a:ext>
              </a:extLst>
            </p:cNvPr>
            <p:cNvSpPr txBox="1"/>
            <p:nvPr/>
          </p:nvSpPr>
          <p:spPr>
            <a:xfrm>
              <a:off x="10004072" y="1189280"/>
              <a:ext cx="2291645" cy="377695"/>
            </a:xfrm>
            <a:prstGeom prst="rect">
              <a:avLst/>
            </a:prstGeom>
            <a:noFill/>
          </p:spPr>
          <p:txBody>
            <a:bodyPr wrap="square" rtlCol="1">
              <a:spAutoFit/>
            </a:bodyPr>
            <a:lstStyle/>
            <a:p>
              <a:pPr algn="ctr"/>
              <a:r>
                <a:rPr lang="fa-IR" b="1" dirty="0">
                  <a:cs typeface="B Titr" panose="00000700000000000000" pitchFamily="2" charset="-78"/>
                </a:rPr>
                <a:t>علل جسمی</a:t>
              </a:r>
            </a:p>
          </p:txBody>
        </p:sp>
      </p:grpSp>
      <p:sp>
        <p:nvSpPr>
          <p:cNvPr id="4" name="Isosceles Triangle 3">
            <a:extLst>
              <a:ext uri="{FF2B5EF4-FFF2-40B4-BE49-F238E27FC236}">
                <a16:creationId xmlns:a16="http://schemas.microsoft.com/office/drawing/2014/main" id="{5AB736CA-952C-4465-B8F5-2ACF17977BF9}"/>
              </a:ext>
            </a:extLst>
          </p:cNvPr>
          <p:cNvSpPr/>
          <p:nvPr/>
        </p:nvSpPr>
        <p:spPr>
          <a:xfrm rot="16200000">
            <a:off x="10583467" y="217091"/>
            <a:ext cx="1828534" cy="1388533"/>
          </a:xfrm>
          <a:prstGeom prst="triangle">
            <a:avLst/>
          </a:prstGeom>
          <a:effectLst>
            <a:outerShdw blurRad="50800" dist="38100" dir="16200000"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endParaRPr lang="fa-IR" sz="1400" dirty="0">
              <a:effectLst>
                <a:outerShdw blurRad="50800" dist="38100" dir="5400000" algn="t" rotWithShape="0">
                  <a:prstClr val="black">
                    <a:alpha val="40000"/>
                  </a:prstClr>
                </a:outerShdw>
              </a:effectLst>
            </a:endParaRPr>
          </a:p>
        </p:txBody>
      </p:sp>
      <p:cxnSp>
        <p:nvCxnSpPr>
          <p:cNvPr id="6" name="Straight Connector 5">
            <a:extLst>
              <a:ext uri="{FF2B5EF4-FFF2-40B4-BE49-F238E27FC236}">
                <a16:creationId xmlns:a16="http://schemas.microsoft.com/office/drawing/2014/main" id="{04C87312-0394-44FF-AF67-D8E83FE46132}"/>
              </a:ext>
            </a:extLst>
          </p:cNvPr>
          <p:cNvCxnSpPr>
            <a:stCxn id="4" idx="0"/>
          </p:cNvCxnSpPr>
          <p:nvPr/>
        </p:nvCxnSpPr>
        <p:spPr>
          <a:xfrm flipH="1" flipV="1">
            <a:off x="0" y="911357"/>
            <a:ext cx="10803468" cy="1"/>
          </a:xfrm>
          <a:prstGeom prst="line">
            <a:avLst/>
          </a:prstGeom>
          <a:ln w="3175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7" name="Isosceles Triangle 6">
            <a:extLst>
              <a:ext uri="{FF2B5EF4-FFF2-40B4-BE49-F238E27FC236}">
                <a16:creationId xmlns:a16="http://schemas.microsoft.com/office/drawing/2014/main" id="{9206B4C4-2598-45CA-80DC-4A956293D112}"/>
              </a:ext>
            </a:extLst>
          </p:cNvPr>
          <p:cNvSpPr/>
          <p:nvPr/>
        </p:nvSpPr>
        <p:spPr>
          <a:xfrm>
            <a:off x="4504271" y="-2910"/>
            <a:ext cx="3184173" cy="914268"/>
          </a:xfrm>
          <a:prstGeom prst="triangle">
            <a:avLst>
              <a:gd name="adj" fmla="val 49141"/>
            </a:avLst>
          </a:prstGeom>
          <a:solidFill>
            <a:srgbClr val="FF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13" name="Rectangle: Rounded Corners 12">
            <a:extLst>
              <a:ext uri="{FF2B5EF4-FFF2-40B4-BE49-F238E27FC236}">
                <a16:creationId xmlns:a16="http://schemas.microsoft.com/office/drawing/2014/main" id="{EFCECDB2-96CA-49E1-BCC1-F6E4282BCC69}"/>
              </a:ext>
            </a:extLst>
          </p:cNvPr>
          <p:cNvSpPr/>
          <p:nvPr/>
        </p:nvSpPr>
        <p:spPr>
          <a:xfrm>
            <a:off x="1861956" y="938444"/>
            <a:ext cx="4222755" cy="17145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Isosceles Triangle 8">
            <a:extLst>
              <a:ext uri="{FF2B5EF4-FFF2-40B4-BE49-F238E27FC236}">
                <a16:creationId xmlns:a16="http://schemas.microsoft.com/office/drawing/2014/main" id="{D17EFE4A-5C27-4F4B-8FDC-9D4A92593D93}"/>
              </a:ext>
            </a:extLst>
          </p:cNvPr>
          <p:cNvSpPr/>
          <p:nvPr/>
        </p:nvSpPr>
        <p:spPr>
          <a:xfrm rot="10800000">
            <a:off x="4471783" y="927033"/>
            <a:ext cx="3184173" cy="914268"/>
          </a:xfrm>
          <a:prstGeom prst="triangle">
            <a:avLst>
              <a:gd name="adj" fmla="val 49141"/>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8" name="TextBox 7">
            <a:extLst>
              <a:ext uri="{FF2B5EF4-FFF2-40B4-BE49-F238E27FC236}">
                <a16:creationId xmlns:a16="http://schemas.microsoft.com/office/drawing/2014/main" id="{3DEA7028-9B4D-4172-B229-E42D5A807227}"/>
              </a:ext>
            </a:extLst>
          </p:cNvPr>
          <p:cNvSpPr txBox="1"/>
          <p:nvPr/>
        </p:nvSpPr>
        <p:spPr>
          <a:xfrm>
            <a:off x="4826980" y="468292"/>
            <a:ext cx="2896188" cy="461665"/>
          </a:xfrm>
          <a:prstGeom prst="rect">
            <a:avLst/>
          </a:prstGeom>
          <a:noFill/>
        </p:spPr>
        <p:txBody>
          <a:bodyPr wrap="square" rtlCol="1">
            <a:spAutoFit/>
          </a:bodyPr>
          <a:lstStyle/>
          <a:p>
            <a:r>
              <a:rPr lang="fa-IR" sz="2400" b="1" dirty="0">
                <a:solidFill>
                  <a:schemeClr val="bg1"/>
                </a:solidFill>
                <a:effectLst>
                  <a:outerShdw blurRad="50800" dist="38100" dir="8100000" algn="tr" rotWithShape="0">
                    <a:prstClr val="black">
                      <a:alpha val="40000"/>
                    </a:prstClr>
                  </a:outerShdw>
                </a:effectLst>
                <a:cs typeface="B Titr" panose="00000700000000000000" pitchFamily="2" charset="-78"/>
              </a:rPr>
              <a:t>علل حوادث رانندگی</a:t>
            </a:r>
            <a:endParaRPr lang="fa-IR" sz="2400" b="1" dirty="0">
              <a:solidFill>
                <a:schemeClr val="bg1"/>
              </a:solidFill>
              <a:effectLst>
                <a:outerShdw blurRad="50800" dist="38100" dir="8100000" algn="tr" rotWithShape="0">
                  <a:prstClr val="black">
                    <a:alpha val="40000"/>
                  </a:prstClr>
                </a:outerShdw>
              </a:effectLst>
            </a:endParaRPr>
          </a:p>
        </p:txBody>
      </p:sp>
      <p:sp>
        <p:nvSpPr>
          <p:cNvPr id="3" name="Oval 2">
            <a:extLst>
              <a:ext uri="{FF2B5EF4-FFF2-40B4-BE49-F238E27FC236}">
                <a16:creationId xmlns:a16="http://schemas.microsoft.com/office/drawing/2014/main" id="{C14693AD-8705-4FAB-8C0F-9E1B01570EA7}"/>
              </a:ext>
            </a:extLst>
          </p:cNvPr>
          <p:cNvSpPr/>
          <p:nvPr/>
        </p:nvSpPr>
        <p:spPr>
          <a:xfrm>
            <a:off x="8173336" y="2558173"/>
            <a:ext cx="3293631" cy="3293631"/>
          </a:xfrm>
          <a:prstGeom prst="ellipse">
            <a:avLst/>
          </a:prstGeom>
          <a:blipFill dpi="0" rotWithShape="0">
            <a:blip r:embed="rId2"/>
            <a:srcRect/>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3A0B1E1A-A86C-45CB-90F4-0E69E3B16861}"/>
              </a:ext>
            </a:extLst>
          </p:cNvPr>
          <p:cNvSpPr txBox="1"/>
          <p:nvPr/>
        </p:nvSpPr>
        <p:spPr>
          <a:xfrm>
            <a:off x="6587691" y="3943378"/>
            <a:ext cx="1585645" cy="523220"/>
          </a:xfrm>
          <a:prstGeom prst="rect">
            <a:avLst/>
          </a:prstGeom>
          <a:noFill/>
        </p:spPr>
        <p:txBody>
          <a:bodyPr wrap="square" rtlCol="0">
            <a:spAutoFit/>
          </a:bodyPr>
          <a:lstStyle/>
          <a:p>
            <a:r>
              <a:rPr lang="fa-IR" sz="2800" dirty="0">
                <a:effectLst/>
                <a:latin typeface="Calibri" panose="020F0502020204030204" pitchFamily="34" charset="0"/>
                <a:ea typeface="Calibri" panose="020F0502020204030204" pitchFamily="34" charset="0"/>
                <a:cs typeface="B Titr" panose="00000700000000000000" pitchFamily="2" charset="-78"/>
              </a:rPr>
              <a:t>آپنه خواب</a:t>
            </a:r>
            <a:endParaRPr lang="en-US" dirty="0">
              <a:cs typeface="B Titr" panose="00000700000000000000" pitchFamily="2" charset="-78"/>
            </a:endParaRPr>
          </a:p>
        </p:txBody>
      </p:sp>
    </p:spTree>
    <p:extLst>
      <p:ext uri="{BB962C8B-B14F-4D97-AF65-F5344CB8AC3E}">
        <p14:creationId xmlns:p14="http://schemas.microsoft.com/office/powerpoint/2010/main" val="36095513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17BB9E04-F56F-431D-8A84-BF356EE82125}"/>
              </a:ext>
            </a:extLst>
          </p:cNvPr>
          <p:cNvGrpSpPr/>
          <p:nvPr/>
        </p:nvGrpSpPr>
        <p:grpSpPr>
          <a:xfrm>
            <a:off x="6018616" y="917833"/>
            <a:ext cx="3364087" cy="901215"/>
            <a:chOff x="9399139" y="935348"/>
            <a:chExt cx="3364087" cy="921621"/>
          </a:xfrm>
        </p:grpSpPr>
        <p:sp>
          <p:nvSpPr>
            <p:cNvPr id="14" name="Rectangle 13">
              <a:extLst>
                <a:ext uri="{FF2B5EF4-FFF2-40B4-BE49-F238E27FC236}">
                  <a16:creationId xmlns:a16="http://schemas.microsoft.com/office/drawing/2014/main" id="{AACEF195-2A73-4295-8EF7-1143656F666E}"/>
                </a:ext>
              </a:extLst>
            </p:cNvPr>
            <p:cNvSpPr/>
            <p:nvPr/>
          </p:nvSpPr>
          <p:spPr>
            <a:xfrm>
              <a:off x="9399139" y="935348"/>
              <a:ext cx="3364087" cy="92162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3FCBAB2F-EBEF-4A5E-8585-2888F99F5365}"/>
                </a:ext>
              </a:extLst>
            </p:cNvPr>
            <p:cNvSpPr txBox="1"/>
            <p:nvPr/>
          </p:nvSpPr>
          <p:spPr>
            <a:xfrm>
              <a:off x="10004072" y="1189280"/>
              <a:ext cx="2291645" cy="377695"/>
            </a:xfrm>
            <a:prstGeom prst="rect">
              <a:avLst/>
            </a:prstGeom>
            <a:noFill/>
          </p:spPr>
          <p:txBody>
            <a:bodyPr wrap="square" rtlCol="1">
              <a:spAutoFit/>
            </a:bodyPr>
            <a:lstStyle/>
            <a:p>
              <a:pPr algn="ctr"/>
              <a:r>
                <a:rPr lang="fa-IR" b="1" dirty="0">
                  <a:cs typeface="B Titr" panose="00000700000000000000" pitchFamily="2" charset="-78"/>
                </a:rPr>
                <a:t>علل جسمی</a:t>
              </a:r>
            </a:p>
          </p:txBody>
        </p:sp>
      </p:grpSp>
      <p:sp>
        <p:nvSpPr>
          <p:cNvPr id="4" name="Isosceles Triangle 3">
            <a:extLst>
              <a:ext uri="{FF2B5EF4-FFF2-40B4-BE49-F238E27FC236}">
                <a16:creationId xmlns:a16="http://schemas.microsoft.com/office/drawing/2014/main" id="{5AB736CA-952C-4465-B8F5-2ACF17977BF9}"/>
              </a:ext>
            </a:extLst>
          </p:cNvPr>
          <p:cNvSpPr/>
          <p:nvPr/>
        </p:nvSpPr>
        <p:spPr>
          <a:xfrm rot="16200000">
            <a:off x="10583467" y="217091"/>
            <a:ext cx="1828534" cy="1388533"/>
          </a:xfrm>
          <a:prstGeom prst="triangle">
            <a:avLst/>
          </a:prstGeom>
          <a:effectLst>
            <a:outerShdw blurRad="50800" dist="38100" dir="16200000"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endParaRPr lang="fa-IR" sz="1400" dirty="0">
              <a:effectLst>
                <a:outerShdw blurRad="50800" dist="38100" dir="5400000" algn="t" rotWithShape="0">
                  <a:prstClr val="black">
                    <a:alpha val="40000"/>
                  </a:prstClr>
                </a:outerShdw>
              </a:effectLst>
            </a:endParaRPr>
          </a:p>
        </p:txBody>
      </p:sp>
      <p:cxnSp>
        <p:nvCxnSpPr>
          <p:cNvPr id="6" name="Straight Connector 5">
            <a:extLst>
              <a:ext uri="{FF2B5EF4-FFF2-40B4-BE49-F238E27FC236}">
                <a16:creationId xmlns:a16="http://schemas.microsoft.com/office/drawing/2014/main" id="{04C87312-0394-44FF-AF67-D8E83FE46132}"/>
              </a:ext>
            </a:extLst>
          </p:cNvPr>
          <p:cNvCxnSpPr>
            <a:stCxn id="4" idx="0"/>
          </p:cNvCxnSpPr>
          <p:nvPr/>
        </p:nvCxnSpPr>
        <p:spPr>
          <a:xfrm flipH="1" flipV="1">
            <a:off x="0" y="911357"/>
            <a:ext cx="10803468" cy="1"/>
          </a:xfrm>
          <a:prstGeom prst="line">
            <a:avLst/>
          </a:prstGeom>
          <a:ln w="3175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7" name="Isosceles Triangle 6">
            <a:extLst>
              <a:ext uri="{FF2B5EF4-FFF2-40B4-BE49-F238E27FC236}">
                <a16:creationId xmlns:a16="http://schemas.microsoft.com/office/drawing/2014/main" id="{9206B4C4-2598-45CA-80DC-4A956293D112}"/>
              </a:ext>
            </a:extLst>
          </p:cNvPr>
          <p:cNvSpPr/>
          <p:nvPr/>
        </p:nvSpPr>
        <p:spPr>
          <a:xfrm>
            <a:off x="4504271" y="-2910"/>
            <a:ext cx="3184173" cy="914268"/>
          </a:xfrm>
          <a:prstGeom prst="triangle">
            <a:avLst>
              <a:gd name="adj" fmla="val 49141"/>
            </a:avLst>
          </a:prstGeom>
          <a:solidFill>
            <a:srgbClr val="FF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13" name="Rectangle: Rounded Corners 12">
            <a:extLst>
              <a:ext uri="{FF2B5EF4-FFF2-40B4-BE49-F238E27FC236}">
                <a16:creationId xmlns:a16="http://schemas.microsoft.com/office/drawing/2014/main" id="{EFCECDB2-96CA-49E1-BCC1-F6E4282BCC69}"/>
              </a:ext>
            </a:extLst>
          </p:cNvPr>
          <p:cNvSpPr/>
          <p:nvPr/>
        </p:nvSpPr>
        <p:spPr>
          <a:xfrm>
            <a:off x="1861956" y="938444"/>
            <a:ext cx="4222755" cy="17145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Isosceles Triangle 8">
            <a:extLst>
              <a:ext uri="{FF2B5EF4-FFF2-40B4-BE49-F238E27FC236}">
                <a16:creationId xmlns:a16="http://schemas.microsoft.com/office/drawing/2014/main" id="{D17EFE4A-5C27-4F4B-8FDC-9D4A92593D93}"/>
              </a:ext>
            </a:extLst>
          </p:cNvPr>
          <p:cNvSpPr/>
          <p:nvPr/>
        </p:nvSpPr>
        <p:spPr>
          <a:xfrm rot="10800000">
            <a:off x="4471783" y="927033"/>
            <a:ext cx="3184173" cy="914268"/>
          </a:xfrm>
          <a:prstGeom prst="triangle">
            <a:avLst>
              <a:gd name="adj" fmla="val 49141"/>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8" name="TextBox 7">
            <a:extLst>
              <a:ext uri="{FF2B5EF4-FFF2-40B4-BE49-F238E27FC236}">
                <a16:creationId xmlns:a16="http://schemas.microsoft.com/office/drawing/2014/main" id="{3DEA7028-9B4D-4172-B229-E42D5A807227}"/>
              </a:ext>
            </a:extLst>
          </p:cNvPr>
          <p:cNvSpPr txBox="1"/>
          <p:nvPr/>
        </p:nvSpPr>
        <p:spPr>
          <a:xfrm>
            <a:off x="4826980" y="468292"/>
            <a:ext cx="2896188" cy="461665"/>
          </a:xfrm>
          <a:prstGeom prst="rect">
            <a:avLst/>
          </a:prstGeom>
          <a:noFill/>
        </p:spPr>
        <p:txBody>
          <a:bodyPr wrap="square" rtlCol="1">
            <a:spAutoFit/>
          </a:bodyPr>
          <a:lstStyle/>
          <a:p>
            <a:r>
              <a:rPr lang="fa-IR" sz="2400" b="1" dirty="0">
                <a:solidFill>
                  <a:schemeClr val="bg1"/>
                </a:solidFill>
                <a:effectLst>
                  <a:outerShdw blurRad="50800" dist="38100" dir="8100000" algn="tr" rotWithShape="0">
                    <a:prstClr val="black">
                      <a:alpha val="40000"/>
                    </a:prstClr>
                  </a:outerShdw>
                </a:effectLst>
                <a:cs typeface="B Titr" panose="00000700000000000000" pitchFamily="2" charset="-78"/>
              </a:rPr>
              <a:t>علل حوادث رانندگی</a:t>
            </a:r>
            <a:endParaRPr lang="fa-IR" sz="2400" b="1" dirty="0">
              <a:solidFill>
                <a:schemeClr val="bg1"/>
              </a:solidFill>
              <a:effectLst>
                <a:outerShdw blurRad="50800" dist="38100" dir="8100000" algn="tr" rotWithShape="0">
                  <a:prstClr val="black">
                    <a:alpha val="40000"/>
                  </a:prstClr>
                </a:outerShdw>
              </a:effectLst>
            </a:endParaRPr>
          </a:p>
        </p:txBody>
      </p:sp>
      <p:sp>
        <p:nvSpPr>
          <p:cNvPr id="3" name="Oval 2">
            <a:extLst>
              <a:ext uri="{FF2B5EF4-FFF2-40B4-BE49-F238E27FC236}">
                <a16:creationId xmlns:a16="http://schemas.microsoft.com/office/drawing/2014/main" id="{C14693AD-8705-4FAB-8C0F-9E1B01570EA7}"/>
              </a:ext>
            </a:extLst>
          </p:cNvPr>
          <p:cNvSpPr/>
          <p:nvPr/>
        </p:nvSpPr>
        <p:spPr>
          <a:xfrm rot="10441397">
            <a:off x="4529802" y="2558173"/>
            <a:ext cx="3293631" cy="3293631"/>
          </a:xfrm>
          <a:prstGeom prst="ellipse">
            <a:avLst/>
          </a:prstGeom>
          <a:blipFill dpi="0" rotWithShape="0">
            <a:blip r:embed="rId2"/>
            <a:srcRect/>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3A0B1E1A-A86C-45CB-90F4-0E69E3B16861}"/>
              </a:ext>
            </a:extLst>
          </p:cNvPr>
          <p:cNvSpPr txBox="1"/>
          <p:nvPr/>
        </p:nvSpPr>
        <p:spPr>
          <a:xfrm>
            <a:off x="4286663" y="5930968"/>
            <a:ext cx="3618674" cy="523220"/>
          </a:xfrm>
          <a:prstGeom prst="rect">
            <a:avLst/>
          </a:prstGeom>
          <a:noFill/>
        </p:spPr>
        <p:txBody>
          <a:bodyPr wrap="square" rtlCol="0">
            <a:spAutoFit/>
          </a:bodyPr>
          <a:lstStyle/>
          <a:p>
            <a:r>
              <a:rPr lang="fa-IR" sz="2800" dirty="0">
                <a:effectLst/>
                <a:latin typeface="Calibri" panose="020F0502020204030204" pitchFamily="34" charset="0"/>
                <a:ea typeface="Calibri" panose="020F0502020204030204" pitchFamily="34" charset="0"/>
                <a:cs typeface="B Titr" panose="00000700000000000000" pitchFamily="2" charset="-78"/>
              </a:rPr>
              <a:t>	اختلالات بینایی</a:t>
            </a:r>
            <a:endParaRPr lang="en-US" dirty="0">
              <a:cs typeface="B Titr" panose="00000700000000000000" pitchFamily="2" charset="-78"/>
            </a:endParaRPr>
          </a:p>
        </p:txBody>
      </p:sp>
    </p:spTree>
    <p:extLst>
      <p:ext uri="{BB962C8B-B14F-4D97-AF65-F5344CB8AC3E}">
        <p14:creationId xmlns:p14="http://schemas.microsoft.com/office/powerpoint/2010/main" val="41824982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17BB9E04-F56F-431D-8A84-BF356EE82125}"/>
              </a:ext>
            </a:extLst>
          </p:cNvPr>
          <p:cNvGrpSpPr/>
          <p:nvPr/>
        </p:nvGrpSpPr>
        <p:grpSpPr>
          <a:xfrm>
            <a:off x="6018616" y="917833"/>
            <a:ext cx="3364087" cy="901215"/>
            <a:chOff x="9399139" y="935348"/>
            <a:chExt cx="3364087" cy="921621"/>
          </a:xfrm>
        </p:grpSpPr>
        <p:sp>
          <p:nvSpPr>
            <p:cNvPr id="14" name="Rectangle 13">
              <a:extLst>
                <a:ext uri="{FF2B5EF4-FFF2-40B4-BE49-F238E27FC236}">
                  <a16:creationId xmlns:a16="http://schemas.microsoft.com/office/drawing/2014/main" id="{AACEF195-2A73-4295-8EF7-1143656F666E}"/>
                </a:ext>
              </a:extLst>
            </p:cNvPr>
            <p:cNvSpPr/>
            <p:nvPr/>
          </p:nvSpPr>
          <p:spPr>
            <a:xfrm>
              <a:off x="9399139" y="935348"/>
              <a:ext cx="3364087" cy="92162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3FCBAB2F-EBEF-4A5E-8585-2888F99F5365}"/>
                </a:ext>
              </a:extLst>
            </p:cNvPr>
            <p:cNvSpPr txBox="1"/>
            <p:nvPr/>
          </p:nvSpPr>
          <p:spPr>
            <a:xfrm>
              <a:off x="10004072" y="1189280"/>
              <a:ext cx="2291645" cy="377695"/>
            </a:xfrm>
            <a:prstGeom prst="rect">
              <a:avLst/>
            </a:prstGeom>
            <a:noFill/>
          </p:spPr>
          <p:txBody>
            <a:bodyPr wrap="square" rtlCol="1">
              <a:spAutoFit/>
            </a:bodyPr>
            <a:lstStyle/>
            <a:p>
              <a:pPr algn="ctr"/>
              <a:r>
                <a:rPr lang="fa-IR" b="1" dirty="0">
                  <a:cs typeface="B Titr" panose="00000700000000000000" pitchFamily="2" charset="-78"/>
                </a:rPr>
                <a:t>علل جسمی</a:t>
              </a:r>
            </a:p>
          </p:txBody>
        </p:sp>
      </p:grpSp>
      <p:sp>
        <p:nvSpPr>
          <p:cNvPr id="4" name="Isosceles Triangle 3">
            <a:extLst>
              <a:ext uri="{FF2B5EF4-FFF2-40B4-BE49-F238E27FC236}">
                <a16:creationId xmlns:a16="http://schemas.microsoft.com/office/drawing/2014/main" id="{5AB736CA-952C-4465-B8F5-2ACF17977BF9}"/>
              </a:ext>
            </a:extLst>
          </p:cNvPr>
          <p:cNvSpPr/>
          <p:nvPr/>
        </p:nvSpPr>
        <p:spPr>
          <a:xfrm rot="16200000">
            <a:off x="10583467" y="217091"/>
            <a:ext cx="1828534" cy="1388533"/>
          </a:xfrm>
          <a:prstGeom prst="triangle">
            <a:avLst/>
          </a:prstGeom>
          <a:effectLst>
            <a:outerShdw blurRad="50800" dist="38100" dir="16200000"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endParaRPr lang="fa-IR" sz="1400" dirty="0">
              <a:effectLst>
                <a:outerShdw blurRad="50800" dist="38100" dir="5400000" algn="t" rotWithShape="0">
                  <a:prstClr val="black">
                    <a:alpha val="40000"/>
                  </a:prstClr>
                </a:outerShdw>
              </a:effectLst>
            </a:endParaRPr>
          </a:p>
        </p:txBody>
      </p:sp>
      <p:cxnSp>
        <p:nvCxnSpPr>
          <p:cNvPr id="6" name="Straight Connector 5">
            <a:extLst>
              <a:ext uri="{FF2B5EF4-FFF2-40B4-BE49-F238E27FC236}">
                <a16:creationId xmlns:a16="http://schemas.microsoft.com/office/drawing/2014/main" id="{04C87312-0394-44FF-AF67-D8E83FE46132}"/>
              </a:ext>
            </a:extLst>
          </p:cNvPr>
          <p:cNvCxnSpPr>
            <a:stCxn id="4" idx="0"/>
          </p:cNvCxnSpPr>
          <p:nvPr/>
        </p:nvCxnSpPr>
        <p:spPr>
          <a:xfrm flipH="1" flipV="1">
            <a:off x="0" y="911357"/>
            <a:ext cx="10803468" cy="1"/>
          </a:xfrm>
          <a:prstGeom prst="line">
            <a:avLst/>
          </a:prstGeom>
          <a:ln w="3175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7" name="Isosceles Triangle 6">
            <a:extLst>
              <a:ext uri="{FF2B5EF4-FFF2-40B4-BE49-F238E27FC236}">
                <a16:creationId xmlns:a16="http://schemas.microsoft.com/office/drawing/2014/main" id="{9206B4C4-2598-45CA-80DC-4A956293D112}"/>
              </a:ext>
            </a:extLst>
          </p:cNvPr>
          <p:cNvSpPr/>
          <p:nvPr/>
        </p:nvSpPr>
        <p:spPr>
          <a:xfrm>
            <a:off x="4504271" y="-2910"/>
            <a:ext cx="3184173" cy="914268"/>
          </a:xfrm>
          <a:prstGeom prst="triangle">
            <a:avLst>
              <a:gd name="adj" fmla="val 49141"/>
            </a:avLst>
          </a:prstGeom>
          <a:solidFill>
            <a:srgbClr val="FF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13" name="Rectangle: Rounded Corners 12">
            <a:extLst>
              <a:ext uri="{FF2B5EF4-FFF2-40B4-BE49-F238E27FC236}">
                <a16:creationId xmlns:a16="http://schemas.microsoft.com/office/drawing/2014/main" id="{EFCECDB2-96CA-49E1-BCC1-F6E4282BCC69}"/>
              </a:ext>
            </a:extLst>
          </p:cNvPr>
          <p:cNvSpPr/>
          <p:nvPr/>
        </p:nvSpPr>
        <p:spPr>
          <a:xfrm>
            <a:off x="1861956" y="938444"/>
            <a:ext cx="4222755" cy="17145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Isosceles Triangle 8">
            <a:extLst>
              <a:ext uri="{FF2B5EF4-FFF2-40B4-BE49-F238E27FC236}">
                <a16:creationId xmlns:a16="http://schemas.microsoft.com/office/drawing/2014/main" id="{D17EFE4A-5C27-4F4B-8FDC-9D4A92593D93}"/>
              </a:ext>
            </a:extLst>
          </p:cNvPr>
          <p:cNvSpPr/>
          <p:nvPr/>
        </p:nvSpPr>
        <p:spPr>
          <a:xfrm rot="10800000">
            <a:off x="4471783" y="927033"/>
            <a:ext cx="3184173" cy="914268"/>
          </a:xfrm>
          <a:prstGeom prst="triangle">
            <a:avLst>
              <a:gd name="adj" fmla="val 49141"/>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8" name="TextBox 7">
            <a:extLst>
              <a:ext uri="{FF2B5EF4-FFF2-40B4-BE49-F238E27FC236}">
                <a16:creationId xmlns:a16="http://schemas.microsoft.com/office/drawing/2014/main" id="{3DEA7028-9B4D-4172-B229-E42D5A807227}"/>
              </a:ext>
            </a:extLst>
          </p:cNvPr>
          <p:cNvSpPr txBox="1"/>
          <p:nvPr/>
        </p:nvSpPr>
        <p:spPr>
          <a:xfrm>
            <a:off x="4826980" y="468292"/>
            <a:ext cx="2896188" cy="461665"/>
          </a:xfrm>
          <a:prstGeom prst="rect">
            <a:avLst/>
          </a:prstGeom>
          <a:noFill/>
        </p:spPr>
        <p:txBody>
          <a:bodyPr wrap="square" rtlCol="1">
            <a:spAutoFit/>
          </a:bodyPr>
          <a:lstStyle/>
          <a:p>
            <a:r>
              <a:rPr lang="fa-IR" sz="2400" b="1" dirty="0">
                <a:solidFill>
                  <a:schemeClr val="bg1"/>
                </a:solidFill>
                <a:effectLst>
                  <a:outerShdw blurRad="50800" dist="38100" dir="8100000" algn="tr" rotWithShape="0">
                    <a:prstClr val="black">
                      <a:alpha val="40000"/>
                    </a:prstClr>
                  </a:outerShdw>
                </a:effectLst>
                <a:cs typeface="B Titr" panose="00000700000000000000" pitchFamily="2" charset="-78"/>
              </a:rPr>
              <a:t>علل حوادث رانندگی</a:t>
            </a:r>
            <a:endParaRPr lang="fa-IR" sz="2400" b="1" dirty="0">
              <a:solidFill>
                <a:schemeClr val="bg1"/>
              </a:solidFill>
              <a:effectLst>
                <a:outerShdw blurRad="50800" dist="38100" dir="8100000" algn="tr" rotWithShape="0">
                  <a:prstClr val="black">
                    <a:alpha val="40000"/>
                  </a:prstClr>
                </a:outerShdw>
              </a:effectLst>
            </a:endParaRPr>
          </a:p>
        </p:txBody>
      </p:sp>
      <p:sp>
        <p:nvSpPr>
          <p:cNvPr id="3" name="Oval 2">
            <a:extLst>
              <a:ext uri="{FF2B5EF4-FFF2-40B4-BE49-F238E27FC236}">
                <a16:creationId xmlns:a16="http://schemas.microsoft.com/office/drawing/2014/main" id="{C14693AD-8705-4FAB-8C0F-9E1B01570EA7}"/>
              </a:ext>
            </a:extLst>
          </p:cNvPr>
          <p:cNvSpPr/>
          <p:nvPr/>
        </p:nvSpPr>
        <p:spPr>
          <a:xfrm>
            <a:off x="787795" y="2558173"/>
            <a:ext cx="3293631" cy="3293631"/>
          </a:xfrm>
          <a:prstGeom prst="ellipse">
            <a:avLst/>
          </a:prstGeom>
          <a:blipFill dpi="0" rotWithShape="0">
            <a:blip r:embed="rId2"/>
            <a:srcRect/>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3A0B1E1A-A86C-45CB-90F4-0E69E3B16861}"/>
              </a:ext>
            </a:extLst>
          </p:cNvPr>
          <p:cNvSpPr txBox="1"/>
          <p:nvPr/>
        </p:nvSpPr>
        <p:spPr>
          <a:xfrm>
            <a:off x="3273472" y="3681768"/>
            <a:ext cx="3618674" cy="523220"/>
          </a:xfrm>
          <a:prstGeom prst="rect">
            <a:avLst/>
          </a:prstGeom>
          <a:noFill/>
        </p:spPr>
        <p:txBody>
          <a:bodyPr wrap="square" rtlCol="0">
            <a:spAutoFit/>
          </a:bodyPr>
          <a:lstStyle/>
          <a:p>
            <a:r>
              <a:rPr lang="fa-IR" sz="2800" dirty="0">
                <a:effectLst/>
                <a:latin typeface="Calibri" panose="020F0502020204030204" pitchFamily="34" charset="0"/>
                <a:ea typeface="Calibri" panose="020F0502020204030204" pitchFamily="34" charset="0"/>
                <a:cs typeface="B Titr" panose="00000700000000000000" pitchFamily="2" charset="-78"/>
              </a:rPr>
              <a:t>	اختلالات شنوایی </a:t>
            </a:r>
            <a:endParaRPr lang="en-US" dirty="0">
              <a:cs typeface="B Titr" panose="00000700000000000000" pitchFamily="2" charset="-78"/>
            </a:endParaRPr>
          </a:p>
        </p:txBody>
      </p:sp>
    </p:spTree>
    <p:extLst>
      <p:ext uri="{BB962C8B-B14F-4D97-AF65-F5344CB8AC3E}">
        <p14:creationId xmlns:p14="http://schemas.microsoft.com/office/powerpoint/2010/main" val="26067312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17BB9E04-F56F-431D-8A84-BF356EE82125}"/>
              </a:ext>
            </a:extLst>
          </p:cNvPr>
          <p:cNvGrpSpPr/>
          <p:nvPr/>
        </p:nvGrpSpPr>
        <p:grpSpPr>
          <a:xfrm>
            <a:off x="2684580" y="917833"/>
            <a:ext cx="3364087" cy="901215"/>
            <a:chOff x="6065103" y="935348"/>
            <a:chExt cx="3364087" cy="921621"/>
          </a:xfrm>
        </p:grpSpPr>
        <p:sp>
          <p:nvSpPr>
            <p:cNvPr id="14" name="Rectangle 13">
              <a:extLst>
                <a:ext uri="{FF2B5EF4-FFF2-40B4-BE49-F238E27FC236}">
                  <a16:creationId xmlns:a16="http://schemas.microsoft.com/office/drawing/2014/main" id="{AACEF195-2A73-4295-8EF7-1143656F666E}"/>
                </a:ext>
              </a:extLst>
            </p:cNvPr>
            <p:cNvSpPr/>
            <p:nvPr/>
          </p:nvSpPr>
          <p:spPr>
            <a:xfrm>
              <a:off x="6065103" y="935348"/>
              <a:ext cx="3364087" cy="92162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3FCBAB2F-EBEF-4A5E-8585-2888F99F5365}"/>
                </a:ext>
              </a:extLst>
            </p:cNvPr>
            <p:cNvSpPr txBox="1"/>
            <p:nvPr/>
          </p:nvSpPr>
          <p:spPr>
            <a:xfrm>
              <a:off x="6684104" y="1189280"/>
              <a:ext cx="2291645" cy="377695"/>
            </a:xfrm>
            <a:prstGeom prst="rect">
              <a:avLst/>
            </a:prstGeom>
            <a:noFill/>
          </p:spPr>
          <p:txBody>
            <a:bodyPr wrap="square" rtlCol="1">
              <a:spAutoFit/>
            </a:bodyPr>
            <a:lstStyle/>
            <a:p>
              <a:pPr algn="ctr"/>
              <a:r>
                <a:rPr lang="fa-IR" b="1" dirty="0">
                  <a:cs typeface="B Titr" panose="00000700000000000000" pitchFamily="2" charset="-78"/>
                </a:rPr>
                <a:t>علل رفتاری</a:t>
              </a:r>
            </a:p>
          </p:txBody>
        </p:sp>
      </p:grpSp>
      <p:sp>
        <p:nvSpPr>
          <p:cNvPr id="4" name="Isosceles Triangle 3">
            <a:extLst>
              <a:ext uri="{FF2B5EF4-FFF2-40B4-BE49-F238E27FC236}">
                <a16:creationId xmlns:a16="http://schemas.microsoft.com/office/drawing/2014/main" id="{5AB736CA-952C-4465-B8F5-2ACF17977BF9}"/>
              </a:ext>
            </a:extLst>
          </p:cNvPr>
          <p:cNvSpPr/>
          <p:nvPr/>
        </p:nvSpPr>
        <p:spPr>
          <a:xfrm rot="16200000">
            <a:off x="10583467" y="217091"/>
            <a:ext cx="1828534" cy="1388533"/>
          </a:xfrm>
          <a:prstGeom prst="triangle">
            <a:avLst/>
          </a:prstGeom>
          <a:effectLst>
            <a:outerShdw blurRad="50800" dist="38100" dir="16200000"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endParaRPr lang="fa-IR" sz="1400" dirty="0">
              <a:effectLst>
                <a:outerShdw blurRad="50800" dist="38100" dir="5400000" algn="t" rotWithShape="0">
                  <a:prstClr val="black">
                    <a:alpha val="40000"/>
                  </a:prstClr>
                </a:outerShdw>
              </a:effectLst>
            </a:endParaRPr>
          </a:p>
        </p:txBody>
      </p:sp>
      <p:cxnSp>
        <p:nvCxnSpPr>
          <p:cNvPr id="6" name="Straight Connector 5">
            <a:extLst>
              <a:ext uri="{FF2B5EF4-FFF2-40B4-BE49-F238E27FC236}">
                <a16:creationId xmlns:a16="http://schemas.microsoft.com/office/drawing/2014/main" id="{04C87312-0394-44FF-AF67-D8E83FE46132}"/>
              </a:ext>
            </a:extLst>
          </p:cNvPr>
          <p:cNvCxnSpPr>
            <a:stCxn id="4" idx="0"/>
          </p:cNvCxnSpPr>
          <p:nvPr/>
        </p:nvCxnSpPr>
        <p:spPr>
          <a:xfrm flipH="1" flipV="1">
            <a:off x="0" y="911357"/>
            <a:ext cx="10803468" cy="1"/>
          </a:xfrm>
          <a:prstGeom prst="line">
            <a:avLst/>
          </a:prstGeom>
          <a:ln w="3175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7" name="Isosceles Triangle 6">
            <a:extLst>
              <a:ext uri="{FF2B5EF4-FFF2-40B4-BE49-F238E27FC236}">
                <a16:creationId xmlns:a16="http://schemas.microsoft.com/office/drawing/2014/main" id="{9206B4C4-2598-45CA-80DC-4A956293D112}"/>
              </a:ext>
            </a:extLst>
          </p:cNvPr>
          <p:cNvSpPr/>
          <p:nvPr/>
        </p:nvSpPr>
        <p:spPr>
          <a:xfrm>
            <a:off x="4504271" y="-2910"/>
            <a:ext cx="3184173" cy="914268"/>
          </a:xfrm>
          <a:prstGeom prst="triangle">
            <a:avLst>
              <a:gd name="adj" fmla="val 49141"/>
            </a:avLst>
          </a:prstGeom>
          <a:solidFill>
            <a:srgbClr val="FF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13" name="Rectangle: Rounded Corners 12">
            <a:extLst>
              <a:ext uri="{FF2B5EF4-FFF2-40B4-BE49-F238E27FC236}">
                <a16:creationId xmlns:a16="http://schemas.microsoft.com/office/drawing/2014/main" id="{EFCECDB2-96CA-49E1-BCC1-F6E4282BCC69}"/>
              </a:ext>
            </a:extLst>
          </p:cNvPr>
          <p:cNvSpPr/>
          <p:nvPr/>
        </p:nvSpPr>
        <p:spPr>
          <a:xfrm>
            <a:off x="1861956" y="938444"/>
            <a:ext cx="4222755" cy="17145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Isosceles Triangle 8">
            <a:extLst>
              <a:ext uri="{FF2B5EF4-FFF2-40B4-BE49-F238E27FC236}">
                <a16:creationId xmlns:a16="http://schemas.microsoft.com/office/drawing/2014/main" id="{D17EFE4A-5C27-4F4B-8FDC-9D4A92593D93}"/>
              </a:ext>
            </a:extLst>
          </p:cNvPr>
          <p:cNvSpPr/>
          <p:nvPr/>
        </p:nvSpPr>
        <p:spPr>
          <a:xfrm rot="10800000">
            <a:off x="4471783" y="927033"/>
            <a:ext cx="3184173" cy="914268"/>
          </a:xfrm>
          <a:prstGeom prst="triangle">
            <a:avLst>
              <a:gd name="adj" fmla="val 49141"/>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8" name="TextBox 7">
            <a:extLst>
              <a:ext uri="{FF2B5EF4-FFF2-40B4-BE49-F238E27FC236}">
                <a16:creationId xmlns:a16="http://schemas.microsoft.com/office/drawing/2014/main" id="{3DEA7028-9B4D-4172-B229-E42D5A807227}"/>
              </a:ext>
            </a:extLst>
          </p:cNvPr>
          <p:cNvSpPr txBox="1"/>
          <p:nvPr/>
        </p:nvSpPr>
        <p:spPr>
          <a:xfrm>
            <a:off x="4826980" y="468292"/>
            <a:ext cx="2896188" cy="461665"/>
          </a:xfrm>
          <a:prstGeom prst="rect">
            <a:avLst/>
          </a:prstGeom>
          <a:noFill/>
        </p:spPr>
        <p:txBody>
          <a:bodyPr wrap="square" rtlCol="1">
            <a:spAutoFit/>
          </a:bodyPr>
          <a:lstStyle/>
          <a:p>
            <a:r>
              <a:rPr lang="fa-IR" sz="2400" b="1" dirty="0">
                <a:solidFill>
                  <a:schemeClr val="bg1"/>
                </a:solidFill>
                <a:effectLst>
                  <a:outerShdw blurRad="50800" dist="38100" dir="8100000" algn="tr" rotWithShape="0">
                    <a:prstClr val="black">
                      <a:alpha val="40000"/>
                    </a:prstClr>
                  </a:outerShdw>
                </a:effectLst>
                <a:cs typeface="B Titr" panose="00000700000000000000" pitchFamily="2" charset="-78"/>
              </a:rPr>
              <a:t>علل حوادث رانندگی</a:t>
            </a:r>
            <a:endParaRPr lang="fa-IR" sz="2400" b="1" dirty="0">
              <a:solidFill>
                <a:schemeClr val="bg1"/>
              </a:solidFill>
              <a:effectLst>
                <a:outerShdw blurRad="50800" dist="38100" dir="8100000" algn="tr" rotWithShape="0">
                  <a:prstClr val="black">
                    <a:alpha val="40000"/>
                  </a:prstClr>
                </a:outerShdw>
              </a:effectLst>
            </a:endParaRPr>
          </a:p>
        </p:txBody>
      </p:sp>
    </p:spTree>
    <p:extLst>
      <p:ext uri="{BB962C8B-B14F-4D97-AF65-F5344CB8AC3E}">
        <p14:creationId xmlns:p14="http://schemas.microsoft.com/office/powerpoint/2010/main" val="12567996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17BB9E04-F56F-431D-8A84-BF356EE82125}"/>
              </a:ext>
            </a:extLst>
          </p:cNvPr>
          <p:cNvGrpSpPr/>
          <p:nvPr/>
        </p:nvGrpSpPr>
        <p:grpSpPr>
          <a:xfrm>
            <a:off x="5990493" y="917833"/>
            <a:ext cx="3364087" cy="901215"/>
            <a:chOff x="9371016" y="935348"/>
            <a:chExt cx="3364087" cy="921621"/>
          </a:xfrm>
        </p:grpSpPr>
        <p:sp>
          <p:nvSpPr>
            <p:cNvPr id="14" name="Rectangle 13">
              <a:extLst>
                <a:ext uri="{FF2B5EF4-FFF2-40B4-BE49-F238E27FC236}">
                  <a16:creationId xmlns:a16="http://schemas.microsoft.com/office/drawing/2014/main" id="{AACEF195-2A73-4295-8EF7-1143656F666E}"/>
                </a:ext>
              </a:extLst>
            </p:cNvPr>
            <p:cNvSpPr/>
            <p:nvPr/>
          </p:nvSpPr>
          <p:spPr>
            <a:xfrm>
              <a:off x="9371016" y="935348"/>
              <a:ext cx="3364087" cy="92162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3FCBAB2F-EBEF-4A5E-8585-2888F99F5365}"/>
                </a:ext>
              </a:extLst>
            </p:cNvPr>
            <p:cNvSpPr txBox="1"/>
            <p:nvPr/>
          </p:nvSpPr>
          <p:spPr>
            <a:xfrm>
              <a:off x="9990017" y="1189280"/>
              <a:ext cx="2291645" cy="377695"/>
            </a:xfrm>
            <a:prstGeom prst="rect">
              <a:avLst/>
            </a:prstGeom>
            <a:noFill/>
          </p:spPr>
          <p:txBody>
            <a:bodyPr wrap="square" rtlCol="1">
              <a:spAutoFit/>
            </a:bodyPr>
            <a:lstStyle/>
            <a:p>
              <a:pPr algn="ctr"/>
              <a:r>
                <a:rPr lang="fa-IR" b="1" dirty="0">
                  <a:cs typeface="B Titr" panose="00000700000000000000" pitchFamily="2" charset="-78"/>
                </a:rPr>
                <a:t>علل رفتاری</a:t>
              </a:r>
            </a:p>
          </p:txBody>
        </p:sp>
      </p:grpSp>
      <p:sp>
        <p:nvSpPr>
          <p:cNvPr id="4" name="Isosceles Triangle 3">
            <a:extLst>
              <a:ext uri="{FF2B5EF4-FFF2-40B4-BE49-F238E27FC236}">
                <a16:creationId xmlns:a16="http://schemas.microsoft.com/office/drawing/2014/main" id="{5AB736CA-952C-4465-B8F5-2ACF17977BF9}"/>
              </a:ext>
            </a:extLst>
          </p:cNvPr>
          <p:cNvSpPr/>
          <p:nvPr/>
        </p:nvSpPr>
        <p:spPr>
          <a:xfrm rot="16200000">
            <a:off x="10583467" y="217091"/>
            <a:ext cx="1828534" cy="1388533"/>
          </a:xfrm>
          <a:prstGeom prst="triangle">
            <a:avLst/>
          </a:prstGeom>
          <a:effectLst>
            <a:outerShdw blurRad="50800" dist="38100" dir="16200000"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endParaRPr lang="fa-IR" sz="1400" dirty="0">
              <a:effectLst>
                <a:outerShdw blurRad="50800" dist="38100" dir="5400000" algn="t" rotWithShape="0">
                  <a:prstClr val="black">
                    <a:alpha val="40000"/>
                  </a:prstClr>
                </a:outerShdw>
              </a:effectLst>
            </a:endParaRPr>
          </a:p>
        </p:txBody>
      </p:sp>
      <p:cxnSp>
        <p:nvCxnSpPr>
          <p:cNvPr id="6" name="Straight Connector 5">
            <a:extLst>
              <a:ext uri="{FF2B5EF4-FFF2-40B4-BE49-F238E27FC236}">
                <a16:creationId xmlns:a16="http://schemas.microsoft.com/office/drawing/2014/main" id="{04C87312-0394-44FF-AF67-D8E83FE46132}"/>
              </a:ext>
            </a:extLst>
          </p:cNvPr>
          <p:cNvCxnSpPr>
            <a:stCxn id="4" idx="0"/>
          </p:cNvCxnSpPr>
          <p:nvPr/>
        </p:nvCxnSpPr>
        <p:spPr>
          <a:xfrm flipH="1" flipV="1">
            <a:off x="0" y="911357"/>
            <a:ext cx="10803468" cy="1"/>
          </a:xfrm>
          <a:prstGeom prst="line">
            <a:avLst/>
          </a:prstGeom>
          <a:ln w="3175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7" name="Isosceles Triangle 6">
            <a:extLst>
              <a:ext uri="{FF2B5EF4-FFF2-40B4-BE49-F238E27FC236}">
                <a16:creationId xmlns:a16="http://schemas.microsoft.com/office/drawing/2014/main" id="{9206B4C4-2598-45CA-80DC-4A956293D112}"/>
              </a:ext>
            </a:extLst>
          </p:cNvPr>
          <p:cNvSpPr/>
          <p:nvPr/>
        </p:nvSpPr>
        <p:spPr>
          <a:xfrm>
            <a:off x="4504271" y="-2910"/>
            <a:ext cx="3184173" cy="914268"/>
          </a:xfrm>
          <a:prstGeom prst="triangle">
            <a:avLst>
              <a:gd name="adj" fmla="val 49141"/>
            </a:avLst>
          </a:prstGeom>
          <a:solidFill>
            <a:srgbClr val="FF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13" name="Rectangle: Rounded Corners 12">
            <a:extLst>
              <a:ext uri="{FF2B5EF4-FFF2-40B4-BE49-F238E27FC236}">
                <a16:creationId xmlns:a16="http://schemas.microsoft.com/office/drawing/2014/main" id="{EFCECDB2-96CA-49E1-BCC1-F6E4282BCC69}"/>
              </a:ext>
            </a:extLst>
          </p:cNvPr>
          <p:cNvSpPr/>
          <p:nvPr/>
        </p:nvSpPr>
        <p:spPr>
          <a:xfrm>
            <a:off x="1861956" y="938444"/>
            <a:ext cx="4222755" cy="17145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Isosceles Triangle 8">
            <a:extLst>
              <a:ext uri="{FF2B5EF4-FFF2-40B4-BE49-F238E27FC236}">
                <a16:creationId xmlns:a16="http://schemas.microsoft.com/office/drawing/2014/main" id="{D17EFE4A-5C27-4F4B-8FDC-9D4A92593D93}"/>
              </a:ext>
            </a:extLst>
          </p:cNvPr>
          <p:cNvSpPr/>
          <p:nvPr/>
        </p:nvSpPr>
        <p:spPr>
          <a:xfrm rot="10800000">
            <a:off x="4471783" y="927033"/>
            <a:ext cx="3184173" cy="914268"/>
          </a:xfrm>
          <a:prstGeom prst="triangle">
            <a:avLst>
              <a:gd name="adj" fmla="val 49141"/>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8" name="TextBox 7">
            <a:extLst>
              <a:ext uri="{FF2B5EF4-FFF2-40B4-BE49-F238E27FC236}">
                <a16:creationId xmlns:a16="http://schemas.microsoft.com/office/drawing/2014/main" id="{3DEA7028-9B4D-4172-B229-E42D5A807227}"/>
              </a:ext>
            </a:extLst>
          </p:cNvPr>
          <p:cNvSpPr txBox="1"/>
          <p:nvPr/>
        </p:nvSpPr>
        <p:spPr>
          <a:xfrm>
            <a:off x="4826980" y="468292"/>
            <a:ext cx="2896188" cy="461665"/>
          </a:xfrm>
          <a:prstGeom prst="rect">
            <a:avLst/>
          </a:prstGeom>
          <a:noFill/>
        </p:spPr>
        <p:txBody>
          <a:bodyPr wrap="square" rtlCol="1">
            <a:spAutoFit/>
          </a:bodyPr>
          <a:lstStyle/>
          <a:p>
            <a:r>
              <a:rPr lang="fa-IR" sz="2400" b="1" dirty="0">
                <a:solidFill>
                  <a:schemeClr val="bg1"/>
                </a:solidFill>
                <a:effectLst>
                  <a:outerShdw blurRad="50800" dist="38100" dir="8100000" algn="tr" rotWithShape="0">
                    <a:prstClr val="black">
                      <a:alpha val="40000"/>
                    </a:prstClr>
                  </a:outerShdw>
                </a:effectLst>
                <a:cs typeface="B Titr" panose="00000700000000000000" pitchFamily="2" charset="-78"/>
              </a:rPr>
              <a:t>علل حوادث رانندگی</a:t>
            </a:r>
            <a:endParaRPr lang="fa-IR" sz="2400" b="1" dirty="0">
              <a:solidFill>
                <a:schemeClr val="bg1"/>
              </a:solidFill>
              <a:effectLst>
                <a:outerShdw blurRad="50800" dist="38100" dir="8100000" algn="tr" rotWithShape="0">
                  <a:prstClr val="black">
                    <a:alpha val="40000"/>
                  </a:prstClr>
                </a:outerShdw>
              </a:effectLst>
            </a:endParaRPr>
          </a:p>
        </p:txBody>
      </p:sp>
      <p:sp>
        <p:nvSpPr>
          <p:cNvPr id="11" name="TextBox 10">
            <a:extLst>
              <a:ext uri="{FF2B5EF4-FFF2-40B4-BE49-F238E27FC236}">
                <a16:creationId xmlns:a16="http://schemas.microsoft.com/office/drawing/2014/main" id="{C6827FAF-F2CE-4583-8A27-2916132AE2F4}"/>
              </a:ext>
            </a:extLst>
          </p:cNvPr>
          <p:cNvSpPr txBox="1"/>
          <p:nvPr/>
        </p:nvSpPr>
        <p:spPr>
          <a:xfrm>
            <a:off x="334288" y="2098092"/>
            <a:ext cx="11546006" cy="338554"/>
          </a:xfrm>
          <a:prstGeom prst="rect">
            <a:avLst/>
          </a:prstGeom>
          <a:noFill/>
        </p:spPr>
        <p:txBody>
          <a:bodyPr wrap="square" rtlCol="0">
            <a:spAutoFit/>
          </a:bodyPr>
          <a:lstStyle/>
          <a:p>
            <a:pPr algn="just" rtl="1"/>
            <a:r>
              <a:rPr lang="fa-IR" sz="1600" b="1" dirty="0">
                <a:cs typeface="B Titr" panose="00000700000000000000" pitchFamily="2" charset="-78"/>
              </a:rPr>
              <a:t>* نگرش های منفی:</a:t>
            </a:r>
            <a:endParaRPr lang="en-US" sz="1600" b="1" dirty="0">
              <a:cs typeface="B Titr" panose="00000700000000000000" pitchFamily="2" charset="-78"/>
            </a:endParaRPr>
          </a:p>
        </p:txBody>
      </p:sp>
      <p:sp>
        <p:nvSpPr>
          <p:cNvPr id="12" name="TextBox 11">
            <a:extLst>
              <a:ext uri="{FF2B5EF4-FFF2-40B4-BE49-F238E27FC236}">
                <a16:creationId xmlns:a16="http://schemas.microsoft.com/office/drawing/2014/main" id="{C9BEAAB8-BDEB-4DB9-B543-36FF05ED04CD}"/>
              </a:ext>
            </a:extLst>
          </p:cNvPr>
          <p:cNvSpPr txBox="1"/>
          <p:nvPr/>
        </p:nvSpPr>
        <p:spPr>
          <a:xfrm>
            <a:off x="334288" y="2688603"/>
            <a:ext cx="11546006" cy="646331"/>
          </a:xfrm>
          <a:prstGeom prst="rect">
            <a:avLst/>
          </a:prstGeom>
          <a:noFill/>
        </p:spPr>
        <p:txBody>
          <a:bodyPr wrap="square" rtlCol="0">
            <a:spAutoFit/>
          </a:bodyPr>
          <a:lstStyle/>
          <a:p>
            <a:pPr marL="285750" indent="-285750" algn="just" rtl="1">
              <a:buFont typeface="Arial" panose="020B0604020202020204" pitchFamily="34" charset="0"/>
              <a:buChar char="•"/>
            </a:pPr>
            <a:r>
              <a:rPr lang="fa-IR" b="1" dirty="0">
                <a:cs typeface="B Nazanin" panose="00000400000000000000" pitchFamily="2" charset="-78"/>
              </a:rPr>
              <a:t>احساس خودبرتر بینی نسبت به راننده ی مقابل: </a:t>
            </a:r>
          </a:p>
          <a:p>
            <a:pPr algn="r" rtl="1"/>
            <a:r>
              <a:rPr lang="fa-IR" b="1" dirty="0">
                <a:cs typeface="B Nazanin" panose="00000400000000000000" pitchFamily="2" charset="-78"/>
              </a:rPr>
              <a:t>  	زمانی که فرد تصور کند نسبت به طرف‌ مقابل، موقعیت بالاتری دارد، خشونت های رانندگی بیشتر اتفاق می افتد.  </a:t>
            </a:r>
            <a:endParaRPr lang="en-US" b="1" dirty="0">
              <a:cs typeface="B Nazanin" panose="00000400000000000000" pitchFamily="2" charset="-78"/>
            </a:endParaRPr>
          </a:p>
        </p:txBody>
      </p:sp>
      <p:pic>
        <p:nvPicPr>
          <p:cNvPr id="2" name="Picture 1">
            <a:extLst>
              <a:ext uri="{FF2B5EF4-FFF2-40B4-BE49-F238E27FC236}">
                <a16:creationId xmlns:a16="http://schemas.microsoft.com/office/drawing/2014/main" id="{A734EE3A-C3F5-4394-AFC5-E4F30F917E1B}"/>
              </a:ext>
            </a:extLst>
          </p:cNvPr>
          <p:cNvPicPr>
            <a:picLocks noChangeAspect="1"/>
          </p:cNvPicPr>
          <p:nvPr/>
        </p:nvPicPr>
        <p:blipFill>
          <a:blip r:embed="rId2"/>
          <a:stretch>
            <a:fillRect/>
          </a:stretch>
        </p:blipFill>
        <p:spPr>
          <a:xfrm>
            <a:off x="4772526" y="3623380"/>
            <a:ext cx="2582686" cy="301727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3550989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FCCE0B0-D267-43E7-AEB6-0737848ECD58}"/>
              </a:ext>
            </a:extLst>
          </p:cNvPr>
          <p:cNvSpPr txBox="1"/>
          <p:nvPr/>
        </p:nvSpPr>
        <p:spPr>
          <a:xfrm>
            <a:off x="3486443" y="2321004"/>
            <a:ext cx="5219114" cy="2215991"/>
          </a:xfrm>
          <a:prstGeom prst="rect">
            <a:avLst/>
          </a:prstGeom>
          <a:noFill/>
        </p:spPr>
        <p:txBody>
          <a:bodyPr wrap="square" rtlCol="0">
            <a:spAutoFit/>
          </a:bodyPr>
          <a:lstStyle/>
          <a:p>
            <a:pPr algn="ctr"/>
            <a:r>
              <a:rPr lang="fa-IR" sz="13800" dirty="0">
                <a:latin typeface="IranNastaliq" panose="02020505000000020003" pitchFamily="18" charset="0"/>
                <a:cs typeface="IranNastaliq" panose="02020505000000020003" pitchFamily="18" charset="0"/>
              </a:rPr>
              <a:t>به نام خدا</a:t>
            </a:r>
            <a:endParaRPr lang="en-US" sz="13800" dirty="0">
              <a:latin typeface="IranNastaliq" panose="02020505000000020003" pitchFamily="18" charset="0"/>
              <a:cs typeface="IranNastaliq" panose="02020505000000020003" pitchFamily="18" charset="0"/>
            </a:endParaRPr>
          </a:p>
        </p:txBody>
      </p:sp>
      <p:sp>
        <p:nvSpPr>
          <p:cNvPr id="2" name="Rectangle: Rounded Corners 1">
            <a:extLst>
              <a:ext uri="{FF2B5EF4-FFF2-40B4-BE49-F238E27FC236}">
                <a16:creationId xmlns:a16="http://schemas.microsoft.com/office/drawing/2014/main" id="{5760881E-271C-437B-941C-46137C356E6B}"/>
              </a:ext>
            </a:extLst>
          </p:cNvPr>
          <p:cNvSpPr/>
          <p:nvPr/>
        </p:nvSpPr>
        <p:spPr>
          <a:xfrm>
            <a:off x="3249637" y="886265"/>
            <a:ext cx="2743200" cy="4965895"/>
          </a:xfrm>
          <a:prstGeom prst="roundRect">
            <a:avLst>
              <a:gd name="adj" fmla="val 257"/>
            </a:avLst>
          </a:prstGeom>
          <a:blipFill>
            <a:blip r:embed="rId2"/>
            <a:stretch>
              <a:fillRect/>
            </a:stretch>
          </a:blip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CDE6E308-25EE-43DD-AD05-9566B267970F}"/>
              </a:ext>
            </a:extLst>
          </p:cNvPr>
          <p:cNvSpPr/>
          <p:nvPr/>
        </p:nvSpPr>
        <p:spPr>
          <a:xfrm>
            <a:off x="6049107" y="886265"/>
            <a:ext cx="2743200" cy="4965895"/>
          </a:xfrm>
          <a:prstGeom prst="roundRect">
            <a:avLst>
              <a:gd name="adj" fmla="val 0"/>
            </a:avLst>
          </a:prstGeom>
          <a:blipFill>
            <a:blip r:embed="rId3"/>
            <a:stretch>
              <a:fillRect/>
            </a:stretch>
          </a:blip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374E34FD-C66C-4042-A630-9411D7A2E3E1}"/>
              </a:ext>
            </a:extLst>
          </p:cNvPr>
          <p:cNvSpPr/>
          <p:nvPr/>
        </p:nvSpPr>
        <p:spPr>
          <a:xfrm>
            <a:off x="2841674" y="886265"/>
            <a:ext cx="321213" cy="4965895"/>
          </a:xfrm>
          <a:prstGeom prst="rect">
            <a:avLst/>
          </a:prstGeom>
          <a:blipFill>
            <a:blip r:embed="rId4"/>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37899B94-205B-48CD-AB2F-CCDB4C6AE4BF}"/>
              </a:ext>
            </a:extLst>
          </p:cNvPr>
          <p:cNvSpPr/>
          <p:nvPr/>
        </p:nvSpPr>
        <p:spPr>
          <a:xfrm>
            <a:off x="8868508" y="886264"/>
            <a:ext cx="321213" cy="4965895"/>
          </a:xfrm>
          <a:prstGeom prst="rect">
            <a:avLst/>
          </a:prstGeom>
          <a:blipFill>
            <a:blip r:embed="rId4"/>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51D54DB7-105E-4E3E-A5B6-5748AB796068}"/>
              </a:ext>
            </a:extLst>
          </p:cNvPr>
          <p:cNvSpPr/>
          <p:nvPr/>
        </p:nvSpPr>
        <p:spPr>
          <a:xfrm rot="16200000">
            <a:off x="5880071" y="-2433714"/>
            <a:ext cx="271254" cy="6348047"/>
          </a:xfrm>
          <a:prstGeom prst="rect">
            <a:avLst/>
          </a:prstGeom>
          <a:blipFill>
            <a:blip r:embed="rId4"/>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9E877E4-1563-4E35-89A8-8D421AAB1A67}"/>
              </a:ext>
            </a:extLst>
          </p:cNvPr>
          <p:cNvSpPr/>
          <p:nvPr/>
        </p:nvSpPr>
        <p:spPr>
          <a:xfrm rot="16200000">
            <a:off x="5880070" y="2813138"/>
            <a:ext cx="271254" cy="6348047"/>
          </a:xfrm>
          <a:prstGeom prst="rect">
            <a:avLst/>
          </a:prstGeom>
          <a:blipFill>
            <a:blip r:embed="rId4"/>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175730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17BB9E04-F56F-431D-8A84-BF356EE82125}"/>
              </a:ext>
            </a:extLst>
          </p:cNvPr>
          <p:cNvGrpSpPr/>
          <p:nvPr/>
        </p:nvGrpSpPr>
        <p:grpSpPr>
          <a:xfrm>
            <a:off x="5990493" y="917833"/>
            <a:ext cx="3364087" cy="901215"/>
            <a:chOff x="9371016" y="935348"/>
            <a:chExt cx="3364087" cy="921621"/>
          </a:xfrm>
        </p:grpSpPr>
        <p:sp>
          <p:nvSpPr>
            <p:cNvPr id="14" name="Rectangle 13">
              <a:extLst>
                <a:ext uri="{FF2B5EF4-FFF2-40B4-BE49-F238E27FC236}">
                  <a16:creationId xmlns:a16="http://schemas.microsoft.com/office/drawing/2014/main" id="{AACEF195-2A73-4295-8EF7-1143656F666E}"/>
                </a:ext>
              </a:extLst>
            </p:cNvPr>
            <p:cNvSpPr/>
            <p:nvPr/>
          </p:nvSpPr>
          <p:spPr>
            <a:xfrm>
              <a:off x="9371016" y="935348"/>
              <a:ext cx="3364087" cy="92162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3FCBAB2F-EBEF-4A5E-8585-2888F99F5365}"/>
                </a:ext>
              </a:extLst>
            </p:cNvPr>
            <p:cNvSpPr txBox="1"/>
            <p:nvPr/>
          </p:nvSpPr>
          <p:spPr>
            <a:xfrm>
              <a:off x="9990017" y="1189280"/>
              <a:ext cx="2291645" cy="377695"/>
            </a:xfrm>
            <a:prstGeom prst="rect">
              <a:avLst/>
            </a:prstGeom>
            <a:noFill/>
          </p:spPr>
          <p:txBody>
            <a:bodyPr wrap="square" rtlCol="1">
              <a:spAutoFit/>
            </a:bodyPr>
            <a:lstStyle/>
            <a:p>
              <a:pPr algn="ctr"/>
              <a:r>
                <a:rPr lang="fa-IR" b="1" dirty="0">
                  <a:cs typeface="B Titr" panose="00000700000000000000" pitchFamily="2" charset="-78"/>
                </a:rPr>
                <a:t>علل رفتاری</a:t>
              </a:r>
            </a:p>
          </p:txBody>
        </p:sp>
      </p:grpSp>
      <p:sp>
        <p:nvSpPr>
          <p:cNvPr id="4" name="Isosceles Triangle 3">
            <a:extLst>
              <a:ext uri="{FF2B5EF4-FFF2-40B4-BE49-F238E27FC236}">
                <a16:creationId xmlns:a16="http://schemas.microsoft.com/office/drawing/2014/main" id="{5AB736CA-952C-4465-B8F5-2ACF17977BF9}"/>
              </a:ext>
            </a:extLst>
          </p:cNvPr>
          <p:cNvSpPr/>
          <p:nvPr/>
        </p:nvSpPr>
        <p:spPr>
          <a:xfrm rot="16200000">
            <a:off x="10583467" y="217091"/>
            <a:ext cx="1828534" cy="1388533"/>
          </a:xfrm>
          <a:prstGeom prst="triangle">
            <a:avLst/>
          </a:prstGeom>
          <a:effectLst>
            <a:outerShdw blurRad="50800" dist="38100" dir="16200000"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endParaRPr lang="fa-IR" sz="1400" dirty="0">
              <a:effectLst>
                <a:outerShdw blurRad="50800" dist="38100" dir="5400000" algn="t" rotWithShape="0">
                  <a:prstClr val="black">
                    <a:alpha val="40000"/>
                  </a:prstClr>
                </a:outerShdw>
              </a:effectLst>
            </a:endParaRPr>
          </a:p>
        </p:txBody>
      </p:sp>
      <p:cxnSp>
        <p:nvCxnSpPr>
          <p:cNvPr id="6" name="Straight Connector 5">
            <a:extLst>
              <a:ext uri="{FF2B5EF4-FFF2-40B4-BE49-F238E27FC236}">
                <a16:creationId xmlns:a16="http://schemas.microsoft.com/office/drawing/2014/main" id="{04C87312-0394-44FF-AF67-D8E83FE46132}"/>
              </a:ext>
            </a:extLst>
          </p:cNvPr>
          <p:cNvCxnSpPr>
            <a:stCxn id="4" idx="0"/>
          </p:cNvCxnSpPr>
          <p:nvPr/>
        </p:nvCxnSpPr>
        <p:spPr>
          <a:xfrm flipH="1" flipV="1">
            <a:off x="0" y="911357"/>
            <a:ext cx="10803468" cy="1"/>
          </a:xfrm>
          <a:prstGeom prst="line">
            <a:avLst/>
          </a:prstGeom>
          <a:ln w="3175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7" name="Isosceles Triangle 6">
            <a:extLst>
              <a:ext uri="{FF2B5EF4-FFF2-40B4-BE49-F238E27FC236}">
                <a16:creationId xmlns:a16="http://schemas.microsoft.com/office/drawing/2014/main" id="{9206B4C4-2598-45CA-80DC-4A956293D112}"/>
              </a:ext>
            </a:extLst>
          </p:cNvPr>
          <p:cNvSpPr/>
          <p:nvPr/>
        </p:nvSpPr>
        <p:spPr>
          <a:xfrm>
            <a:off x="4504271" y="-2910"/>
            <a:ext cx="3184173" cy="914268"/>
          </a:xfrm>
          <a:prstGeom prst="triangle">
            <a:avLst>
              <a:gd name="adj" fmla="val 49141"/>
            </a:avLst>
          </a:prstGeom>
          <a:solidFill>
            <a:srgbClr val="FF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13" name="Rectangle: Rounded Corners 12">
            <a:extLst>
              <a:ext uri="{FF2B5EF4-FFF2-40B4-BE49-F238E27FC236}">
                <a16:creationId xmlns:a16="http://schemas.microsoft.com/office/drawing/2014/main" id="{EFCECDB2-96CA-49E1-BCC1-F6E4282BCC69}"/>
              </a:ext>
            </a:extLst>
          </p:cNvPr>
          <p:cNvSpPr/>
          <p:nvPr/>
        </p:nvSpPr>
        <p:spPr>
          <a:xfrm>
            <a:off x="1861956" y="938444"/>
            <a:ext cx="4222755" cy="17145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Isosceles Triangle 8">
            <a:extLst>
              <a:ext uri="{FF2B5EF4-FFF2-40B4-BE49-F238E27FC236}">
                <a16:creationId xmlns:a16="http://schemas.microsoft.com/office/drawing/2014/main" id="{D17EFE4A-5C27-4F4B-8FDC-9D4A92593D93}"/>
              </a:ext>
            </a:extLst>
          </p:cNvPr>
          <p:cNvSpPr/>
          <p:nvPr/>
        </p:nvSpPr>
        <p:spPr>
          <a:xfrm rot="10800000">
            <a:off x="4471783" y="927033"/>
            <a:ext cx="3184173" cy="914268"/>
          </a:xfrm>
          <a:prstGeom prst="triangle">
            <a:avLst>
              <a:gd name="adj" fmla="val 49141"/>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8" name="TextBox 7">
            <a:extLst>
              <a:ext uri="{FF2B5EF4-FFF2-40B4-BE49-F238E27FC236}">
                <a16:creationId xmlns:a16="http://schemas.microsoft.com/office/drawing/2014/main" id="{3DEA7028-9B4D-4172-B229-E42D5A807227}"/>
              </a:ext>
            </a:extLst>
          </p:cNvPr>
          <p:cNvSpPr txBox="1"/>
          <p:nvPr/>
        </p:nvSpPr>
        <p:spPr>
          <a:xfrm>
            <a:off x="4826980" y="468292"/>
            <a:ext cx="2896188" cy="461665"/>
          </a:xfrm>
          <a:prstGeom prst="rect">
            <a:avLst/>
          </a:prstGeom>
          <a:noFill/>
        </p:spPr>
        <p:txBody>
          <a:bodyPr wrap="square" rtlCol="1">
            <a:spAutoFit/>
          </a:bodyPr>
          <a:lstStyle/>
          <a:p>
            <a:r>
              <a:rPr lang="fa-IR" sz="2400" b="1" dirty="0">
                <a:solidFill>
                  <a:schemeClr val="bg1"/>
                </a:solidFill>
                <a:effectLst>
                  <a:outerShdw blurRad="50800" dist="38100" dir="8100000" algn="tr" rotWithShape="0">
                    <a:prstClr val="black">
                      <a:alpha val="40000"/>
                    </a:prstClr>
                  </a:outerShdw>
                </a:effectLst>
                <a:cs typeface="B Titr" panose="00000700000000000000" pitchFamily="2" charset="-78"/>
              </a:rPr>
              <a:t>علل حوادث رانندگی</a:t>
            </a:r>
            <a:endParaRPr lang="fa-IR" sz="2400" b="1" dirty="0">
              <a:solidFill>
                <a:schemeClr val="bg1"/>
              </a:solidFill>
              <a:effectLst>
                <a:outerShdw blurRad="50800" dist="38100" dir="8100000" algn="tr" rotWithShape="0">
                  <a:prstClr val="black">
                    <a:alpha val="40000"/>
                  </a:prstClr>
                </a:outerShdw>
              </a:effectLst>
            </a:endParaRPr>
          </a:p>
        </p:txBody>
      </p:sp>
      <p:sp>
        <p:nvSpPr>
          <p:cNvPr id="11" name="TextBox 10">
            <a:extLst>
              <a:ext uri="{FF2B5EF4-FFF2-40B4-BE49-F238E27FC236}">
                <a16:creationId xmlns:a16="http://schemas.microsoft.com/office/drawing/2014/main" id="{C6827FAF-F2CE-4583-8A27-2916132AE2F4}"/>
              </a:ext>
            </a:extLst>
          </p:cNvPr>
          <p:cNvSpPr txBox="1"/>
          <p:nvPr/>
        </p:nvSpPr>
        <p:spPr>
          <a:xfrm>
            <a:off x="334288" y="2098092"/>
            <a:ext cx="11546006" cy="338554"/>
          </a:xfrm>
          <a:prstGeom prst="rect">
            <a:avLst/>
          </a:prstGeom>
          <a:noFill/>
        </p:spPr>
        <p:txBody>
          <a:bodyPr wrap="square" rtlCol="0">
            <a:spAutoFit/>
          </a:bodyPr>
          <a:lstStyle/>
          <a:p>
            <a:pPr algn="just" rtl="1"/>
            <a:r>
              <a:rPr lang="fa-IR" sz="1600" b="1" dirty="0">
                <a:cs typeface="B Titr" panose="00000700000000000000" pitchFamily="2" charset="-78"/>
              </a:rPr>
              <a:t>* فشار های اجتماعی(رفتار افراد مهم):</a:t>
            </a:r>
            <a:endParaRPr lang="en-US" sz="1600" b="1" dirty="0">
              <a:cs typeface="B Titr" panose="00000700000000000000" pitchFamily="2" charset="-78"/>
            </a:endParaRPr>
          </a:p>
        </p:txBody>
      </p:sp>
      <p:sp>
        <p:nvSpPr>
          <p:cNvPr id="12" name="TextBox 11">
            <a:extLst>
              <a:ext uri="{FF2B5EF4-FFF2-40B4-BE49-F238E27FC236}">
                <a16:creationId xmlns:a16="http://schemas.microsoft.com/office/drawing/2014/main" id="{C9BEAAB8-BDEB-4DB9-B543-36FF05ED04CD}"/>
              </a:ext>
            </a:extLst>
          </p:cNvPr>
          <p:cNvSpPr txBox="1"/>
          <p:nvPr/>
        </p:nvSpPr>
        <p:spPr>
          <a:xfrm>
            <a:off x="334288" y="2688603"/>
            <a:ext cx="11546006" cy="646331"/>
          </a:xfrm>
          <a:prstGeom prst="rect">
            <a:avLst/>
          </a:prstGeom>
          <a:noFill/>
        </p:spPr>
        <p:txBody>
          <a:bodyPr wrap="square" rtlCol="0">
            <a:spAutoFit/>
          </a:bodyPr>
          <a:lstStyle/>
          <a:p>
            <a:pPr marL="285750" indent="-285750" algn="just" rtl="1">
              <a:buFont typeface="Arial" panose="020B0604020202020204" pitchFamily="34" charset="0"/>
              <a:buChar char="•"/>
            </a:pPr>
            <a:r>
              <a:rPr lang="fa-IR" b="1" dirty="0">
                <a:cs typeface="B Nazanin" panose="00000400000000000000" pitchFamily="2" charset="-78"/>
              </a:rPr>
              <a:t>در واقع هر چه دیگران مهم مثل، بازیگران، فوتبالیست ها و دیگرافرادی که نقش الگوهای رفتاری دارند،  در فیلم های سینمایی و تلویزیونی و ...، رانندگی را به شیوه ی ایمن ، همراه با رعایت قوانین راهنمایی انجام دهند، احتمال تبعیت از این رفتار در جوانان و نوجوانان بیشتر می شود.</a:t>
            </a:r>
            <a:endParaRPr lang="en-US" b="1" dirty="0">
              <a:cs typeface="B Nazanin" panose="00000400000000000000" pitchFamily="2" charset="-78"/>
            </a:endParaRPr>
          </a:p>
        </p:txBody>
      </p:sp>
      <p:pic>
        <p:nvPicPr>
          <p:cNvPr id="3" name="Picture 2">
            <a:extLst>
              <a:ext uri="{FF2B5EF4-FFF2-40B4-BE49-F238E27FC236}">
                <a16:creationId xmlns:a16="http://schemas.microsoft.com/office/drawing/2014/main" id="{965C631C-7CF4-4B71-BEEF-ABDF95424928}"/>
              </a:ext>
            </a:extLst>
          </p:cNvPr>
          <p:cNvPicPr>
            <a:picLocks noChangeAspect="1"/>
          </p:cNvPicPr>
          <p:nvPr/>
        </p:nvPicPr>
        <p:blipFill>
          <a:blip r:embed="rId2"/>
          <a:stretch>
            <a:fillRect/>
          </a:stretch>
        </p:blipFill>
        <p:spPr>
          <a:xfrm>
            <a:off x="4088134" y="3429000"/>
            <a:ext cx="4373879" cy="328040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5114140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17BB9E04-F56F-431D-8A84-BF356EE82125}"/>
              </a:ext>
            </a:extLst>
          </p:cNvPr>
          <p:cNvGrpSpPr/>
          <p:nvPr/>
        </p:nvGrpSpPr>
        <p:grpSpPr>
          <a:xfrm>
            <a:off x="5990493" y="917833"/>
            <a:ext cx="3364087" cy="901215"/>
            <a:chOff x="9371016" y="935348"/>
            <a:chExt cx="3364087" cy="921621"/>
          </a:xfrm>
        </p:grpSpPr>
        <p:sp>
          <p:nvSpPr>
            <p:cNvPr id="14" name="Rectangle 13">
              <a:extLst>
                <a:ext uri="{FF2B5EF4-FFF2-40B4-BE49-F238E27FC236}">
                  <a16:creationId xmlns:a16="http://schemas.microsoft.com/office/drawing/2014/main" id="{AACEF195-2A73-4295-8EF7-1143656F666E}"/>
                </a:ext>
              </a:extLst>
            </p:cNvPr>
            <p:cNvSpPr/>
            <p:nvPr/>
          </p:nvSpPr>
          <p:spPr>
            <a:xfrm>
              <a:off x="9371016" y="935348"/>
              <a:ext cx="3364087" cy="92162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3FCBAB2F-EBEF-4A5E-8585-2888F99F5365}"/>
                </a:ext>
              </a:extLst>
            </p:cNvPr>
            <p:cNvSpPr txBox="1"/>
            <p:nvPr/>
          </p:nvSpPr>
          <p:spPr>
            <a:xfrm>
              <a:off x="9990017" y="1189280"/>
              <a:ext cx="2291645" cy="377695"/>
            </a:xfrm>
            <a:prstGeom prst="rect">
              <a:avLst/>
            </a:prstGeom>
            <a:noFill/>
          </p:spPr>
          <p:txBody>
            <a:bodyPr wrap="square" rtlCol="1">
              <a:spAutoFit/>
            </a:bodyPr>
            <a:lstStyle/>
            <a:p>
              <a:pPr algn="ctr"/>
              <a:r>
                <a:rPr lang="fa-IR" b="1" dirty="0">
                  <a:cs typeface="B Titr" panose="00000700000000000000" pitchFamily="2" charset="-78"/>
                </a:rPr>
                <a:t>علل رفتاری</a:t>
              </a:r>
            </a:p>
          </p:txBody>
        </p:sp>
      </p:grpSp>
      <p:sp>
        <p:nvSpPr>
          <p:cNvPr id="4" name="Isosceles Triangle 3">
            <a:extLst>
              <a:ext uri="{FF2B5EF4-FFF2-40B4-BE49-F238E27FC236}">
                <a16:creationId xmlns:a16="http://schemas.microsoft.com/office/drawing/2014/main" id="{5AB736CA-952C-4465-B8F5-2ACF17977BF9}"/>
              </a:ext>
            </a:extLst>
          </p:cNvPr>
          <p:cNvSpPr/>
          <p:nvPr/>
        </p:nvSpPr>
        <p:spPr>
          <a:xfrm rot="16200000">
            <a:off x="10583467" y="217091"/>
            <a:ext cx="1828534" cy="1388533"/>
          </a:xfrm>
          <a:prstGeom prst="triangle">
            <a:avLst/>
          </a:prstGeom>
          <a:effectLst>
            <a:outerShdw blurRad="50800" dist="38100" dir="16200000"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endParaRPr lang="fa-IR" sz="1400" dirty="0">
              <a:effectLst>
                <a:outerShdw blurRad="50800" dist="38100" dir="5400000" algn="t" rotWithShape="0">
                  <a:prstClr val="black">
                    <a:alpha val="40000"/>
                  </a:prstClr>
                </a:outerShdw>
              </a:effectLst>
            </a:endParaRPr>
          </a:p>
        </p:txBody>
      </p:sp>
      <p:cxnSp>
        <p:nvCxnSpPr>
          <p:cNvPr id="6" name="Straight Connector 5">
            <a:extLst>
              <a:ext uri="{FF2B5EF4-FFF2-40B4-BE49-F238E27FC236}">
                <a16:creationId xmlns:a16="http://schemas.microsoft.com/office/drawing/2014/main" id="{04C87312-0394-44FF-AF67-D8E83FE46132}"/>
              </a:ext>
            </a:extLst>
          </p:cNvPr>
          <p:cNvCxnSpPr>
            <a:stCxn id="4" idx="0"/>
          </p:cNvCxnSpPr>
          <p:nvPr/>
        </p:nvCxnSpPr>
        <p:spPr>
          <a:xfrm flipH="1" flipV="1">
            <a:off x="0" y="911357"/>
            <a:ext cx="10803468" cy="1"/>
          </a:xfrm>
          <a:prstGeom prst="line">
            <a:avLst/>
          </a:prstGeom>
          <a:ln w="3175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7" name="Isosceles Triangle 6">
            <a:extLst>
              <a:ext uri="{FF2B5EF4-FFF2-40B4-BE49-F238E27FC236}">
                <a16:creationId xmlns:a16="http://schemas.microsoft.com/office/drawing/2014/main" id="{9206B4C4-2598-45CA-80DC-4A956293D112}"/>
              </a:ext>
            </a:extLst>
          </p:cNvPr>
          <p:cNvSpPr/>
          <p:nvPr/>
        </p:nvSpPr>
        <p:spPr>
          <a:xfrm>
            <a:off x="4504271" y="-2910"/>
            <a:ext cx="3184173" cy="914268"/>
          </a:xfrm>
          <a:prstGeom prst="triangle">
            <a:avLst>
              <a:gd name="adj" fmla="val 49141"/>
            </a:avLst>
          </a:prstGeom>
          <a:solidFill>
            <a:srgbClr val="FF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13" name="Rectangle: Rounded Corners 12">
            <a:extLst>
              <a:ext uri="{FF2B5EF4-FFF2-40B4-BE49-F238E27FC236}">
                <a16:creationId xmlns:a16="http://schemas.microsoft.com/office/drawing/2014/main" id="{EFCECDB2-96CA-49E1-BCC1-F6E4282BCC69}"/>
              </a:ext>
            </a:extLst>
          </p:cNvPr>
          <p:cNvSpPr/>
          <p:nvPr/>
        </p:nvSpPr>
        <p:spPr>
          <a:xfrm>
            <a:off x="1861956" y="938444"/>
            <a:ext cx="4222755" cy="17145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Isosceles Triangle 8">
            <a:extLst>
              <a:ext uri="{FF2B5EF4-FFF2-40B4-BE49-F238E27FC236}">
                <a16:creationId xmlns:a16="http://schemas.microsoft.com/office/drawing/2014/main" id="{D17EFE4A-5C27-4F4B-8FDC-9D4A92593D93}"/>
              </a:ext>
            </a:extLst>
          </p:cNvPr>
          <p:cNvSpPr/>
          <p:nvPr/>
        </p:nvSpPr>
        <p:spPr>
          <a:xfrm rot="10800000">
            <a:off x="4471783" y="927033"/>
            <a:ext cx="3184173" cy="914268"/>
          </a:xfrm>
          <a:prstGeom prst="triangle">
            <a:avLst>
              <a:gd name="adj" fmla="val 49141"/>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8" name="TextBox 7">
            <a:extLst>
              <a:ext uri="{FF2B5EF4-FFF2-40B4-BE49-F238E27FC236}">
                <a16:creationId xmlns:a16="http://schemas.microsoft.com/office/drawing/2014/main" id="{3DEA7028-9B4D-4172-B229-E42D5A807227}"/>
              </a:ext>
            </a:extLst>
          </p:cNvPr>
          <p:cNvSpPr txBox="1"/>
          <p:nvPr/>
        </p:nvSpPr>
        <p:spPr>
          <a:xfrm>
            <a:off x="4826980" y="468292"/>
            <a:ext cx="2896188" cy="461665"/>
          </a:xfrm>
          <a:prstGeom prst="rect">
            <a:avLst/>
          </a:prstGeom>
          <a:noFill/>
        </p:spPr>
        <p:txBody>
          <a:bodyPr wrap="square" rtlCol="1">
            <a:spAutoFit/>
          </a:bodyPr>
          <a:lstStyle/>
          <a:p>
            <a:r>
              <a:rPr lang="fa-IR" sz="2400" b="1" dirty="0">
                <a:solidFill>
                  <a:schemeClr val="bg1"/>
                </a:solidFill>
                <a:effectLst>
                  <a:outerShdw blurRad="50800" dist="38100" dir="8100000" algn="tr" rotWithShape="0">
                    <a:prstClr val="black">
                      <a:alpha val="40000"/>
                    </a:prstClr>
                  </a:outerShdw>
                </a:effectLst>
                <a:cs typeface="B Titr" panose="00000700000000000000" pitchFamily="2" charset="-78"/>
              </a:rPr>
              <a:t>علل حوادث رانندگی</a:t>
            </a:r>
            <a:endParaRPr lang="fa-IR" sz="2400" b="1" dirty="0">
              <a:solidFill>
                <a:schemeClr val="bg1"/>
              </a:solidFill>
              <a:effectLst>
                <a:outerShdw blurRad="50800" dist="38100" dir="8100000" algn="tr" rotWithShape="0">
                  <a:prstClr val="black">
                    <a:alpha val="40000"/>
                  </a:prstClr>
                </a:outerShdw>
              </a:effectLst>
            </a:endParaRPr>
          </a:p>
        </p:txBody>
      </p:sp>
      <p:sp>
        <p:nvSpPr>
          <p:cNvPr id="11" name="TextBox 10">
            <a:extLst>
              <a:ext uri="{FF2B5EF4-FFF2-40B4-BE49-F238E27FC236}">
                <a16:creationId xmlns:a16="http://schemas.microsoft.com/office/drawing/2014/main" id="{C6827FAF-F2CE-4583-8A27-2916132AE2F4}"/>
              </a:ext>
            </a:extLst>
          </p:cNvPr>
          <p:cNvSpPr txBox="1"/>
          <p:nvPr/>
        </p:nvSpPr>
        <p:spPr>
          <a:xfrm>
            <a:off x="334288" y="2098092"/>
            <a:ext cx="11546006" cy="338554"/>
          </a:xfrm>
          <a:prstGeom prst="rect">
            <a:avLst/>
          </a:prstGeom>
          <a:noFill/>
        </p:spPr>
        <p:txBody>
          <a:bodyPr wrap="square" rtlCol="0">
            <a:spAutoFit/>
          </a:bodyPr>
          <a:lstStyle/>
          <a:p>
            <a:pPr algn="just" rtl="1"/>
            <a:r>
              <a:rPr lang="fa-IR" sz="1600" b="1" dirty="0">
                <a:cs typeface="B Titr" panose="00000700000000000000" pitchFamily="2" charset="-78"/>
              </a:rPr>
              <a:t>* کنترل رفتاری درک شده: </a:t>
            </a:r>
            <a:endParaRPr lang="en-US" sz="1600" b="1" dirty="0">
              <a:cs typeface="B Titr" panose="00000700000000000000" pitchFamily="2" charset="-78"/>
            </a:endParaRPr>
          </a:p>
        </p:txBody>
      </p:sp>
      <p:sp>
        <p:nvSpPr>
          <p:cNvPr id="12" name="TextBox 11">
            <a:extLst>
              <a:ext uri="{FF2B5EF4-FFF2-40B4-BE49-F238E27FC236}">
                <a16:creationId xmlns:a16="http://schemas.microsoft.com/office/drawing/2014/main" id="{C9BEAAB8-BDEB-4DB9-B543-36FF05ED04CD}"/>
              </a:ext>
            </a:extLst>
          </p:cNvPr>
          <p:cNvSpPr txBox="1"/>
          <p:nvPr/>
        </p:nvSpPr>
        <p:spPr>
          <a:xfrm>
            <a:off x="334288" y="2688603"/>
            <a:ext cx="11546006" cy="923330"/>
          </a:xfrm>
          <a:prstGeom prst="rect">
            <a:avLst/>
          </a:prstGeom>
          <a:noFill/>
        </p:spPr>
        <p:txBody>
          <a:bodyPr wrap="square" rtlCol="0">
            <a:spAutoFit/>
          </a:bodyPr>
          <a:lstStyle/>
          <a:p>
            <a:pPr marL="285750" indent="-285750" algn="just" rtl="1">
              <a:buFont typeface="Arial" panose="020B0604020202020204" pitchFamily="34" charset="0"/>
              <a:buChar char="•"/>
            </a:pPr>
            <a:r>
              <a:rPr lang="fa-IR" b="1" dirty="0">
                <a:cs typeface="B Nazanin" panose="00000400000000000000" pitchFamily="2" charset="-78"/>
              </a:rPr>
              <a:t>کنترل رفتاری یعنی درجه ای از احساس فرد در مورد اینکه،  انجام یا عدم انجام یک رفتار تا چه حد تحت کنترل اراده ی اوست. در واقع، میزان  ادراک فرد در توانمندی برای کنترل وقایع پیش بینی نشده، تا حدود زیادی تبین کننده ی قصد او برای انجام رفتارهای ایمن یا ناایمن در رانندگی است. این احساس توانمندی تحت تأثیر عوامل داخلی (مهارت)  و عوامل خارجی (فرصت ها و موانع ) قرار می گیرند.</a:t>
            </a:r>
            <a:endParaRPr lang="en-US" b="1" dirty="0">
              <a:cs typeface="B Nazanin" panose="00000400000000000000" pitchFamily="2" charset="-78"/>
            </a:endParaRPr>
          </a:p>
        </p:txBody>
      </p:sp>
      <p:pic>
        <p:nvPicPr>
          <p:cNvPr id="2" name="Picture 1">
            <a:extLst>
              <a:ext uri="{FF2B5EF4-FFF2-40B4-BE49-F238E27FC236}">
                <a16:creationId xmlns:a16="http://schemas.microsoft.com/office/drawing/2014/main" id="{83282AFB-6BE1-4726-A2DB-24EAEB561DF7}"/>
              </a:ext>
            </a:extLst>
          </p:cNvPr>
          <p:cNvPicPr>
            <a:picLocks noChangeAspect="1"/>
          </p:cNvPicPr>
          <p:nvPr/>
        </p:nvPicPr>
        <p:blipFill>
          <a:blip r:embed="rId2"/>
          <a:stretch>
            <a:fillRect/>
          </a:stretch>
        </p:blipFill>
        <p:spPr>
          <a:xfrm>
            <a:off x="3964166" y="3839746"/>
            <a:ext cx="4286250" cy="2857500"/>
          </a:xfrm>
          <a:prstGeom prst="rect">
            <a:avLst/>
          </a:prstGeom>
        </p:spPr>
      </p:pic>
    </p:spTree>
    <p:extLst>
      <p:ext uri="{BB962C8B-B14F-4D97-AF65-F5344CB8AC3E}">
        <p14:creationId xmlns:p14="http://schemas.microsoft.com/office/powerpoint/2010/main" val="7981800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17BB9E04-F56F-431D-8A84-BF356EE82125}"/>
              </a:ext>
            </a:extLst>
          </p:cNvPr>
          <p:cNvGrpSpPr/>
          <p:nvPr/>
        </p:nvGrpSpPr>
        <p:grpSpPr>
          <a:xfrm>
            <a:off x="5990493" y="917833"/>
            <a:ext cx="3364087" cy="901215"/>
            <a:chOff x="9371016" y="935348"/>
            <a:chExt cx="3364087" cy="921621"/>
          </a:xfrm>
        </p:grpSpPr>
        <p:sp>
          <p:nvSpPr>
            <p:cNvPr id="14" name="Rectangle 13">
              <a:extLst>
                <a:ext uri="{FF2B5EF4-FFF2-40B4-BE49-F238E27FC236}">
                  <a16:creationId xmlns:a16="http://schemas.microsoft.com/office/drawing/2014/main" id="{AACEF195-2A73-4295-8EF7-1143656F666E}"/>
                </a:ext>
              </a:extLst>
            </p:cNvPr>
            <p:cNvSpPr/>
            <p:nvPr/>
          </p:nvSpPr>
          <p:spPr>
            <a:xfrm>
              <a:off x="9371016" y="935348"/>
              <a:ext cx="3364087" cy="92162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3FCBAB2F-EBEF-4A5E-8585-2888F99F5365}"/>
                </a:ext>
              </a:extLst>
            </p:cNvPr>
            <p:cNvSpPr txBox="1"/>
            <p:nvPr/>
          </p:nvSpPr>
          <p:spPr>
            <a:xfrm>
              <a:off x="9990017" y="1189280"/>
              <a:ext cx="2291645" cy="377695"/>
            </a:xfrm>
            <a:prstGeom prst="rect">
              <a:avLst/>
            </a:prstGeom>
            <a:noFill/>
          </p:spPr>
          <p:txBody>
            <a:bodyPr wrap="square" rtlCol="1">
              <a:spAutoFit/>
            </a:bodyPr>
            <a:lstStyle/>
            <a:p>
              <a:pPr algn="ctr"/>
              <a:r>
                <a:rPr lang="fa-IR" b="1" dirty="0">
                  <a:cs typeface="B Titr" panose="00000700000000000000" pitchFamily="2" charset="-78"/>
                </a:rPr>
                <a:t>علل رفتاری</a:t>
              </a:r>
            </a:p>
          </p:txBody>
        </p:sp>
      </p:grpSp>
      <p:sp>
        <p:nvSpPr>
          <p:cNvPr id="4" name="Isosceles Triangle 3">
            <a:extLst>
              <a:ext uri="{FF2B5EF4-FFF2-40B4-BE49-F238E27FC236}">
                <a16:creationId xmlns:a16="http://schemas.microsoft.com/office/drawing/2014/main" id="{5AB736CA-952C-4465-B8F5-2ACF17977BF9}"/>
              </a:ext>
            </a:extLst>
          </p:cNvPr>
          <p:cNvSpPr/>
          <p:nvPr/>
        </p:nvSpPr>
        <p:spPr>
          <a:xfrm rot="16200000">
            <a:off x="10583467" y="217091"/>
            <a:ext cx="1828534" cy="1388533"/>
          </a:xfrm>
          <a:prstGeom prst="triangle">
            <a:avLst/>
          </a:prstGeom>
          <a:effectLst>
            <a:outerShdw blurRad="50800" dist="38100" dir="16200000"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endParaRPr lang="fa-IR" sz="1400" dirty="0">
              <a:effectLst>
                <a:outerShdw blurRad="50800" dist="38100" dir="5400000" algn="t" rotWithShape="0">
                  <a:prstClr val="black">
                    <a:alpha val="40000"/>
                  </a:prstClr>
                </a:outerShdw>
              </a:effectLst>
            </a:endParaRPr>
          </a:p>
        </p:txBody>
      </p:sp>
      <p:cxnSp>
        <p:nvCxnSpPr>
          <p:cNvPr id="6" name="Straight Connector 5">
            <a:extLst>
              <a:ext uri="{FF2B5EF4-FFF2-40B4-BE49-F238E27FC236}">
                <a16:creationId xmlns:a16="http://schemas.microsoft.com/office/drawing/2014/main" id="{04C87312-0394-44FF-AF67-D8E83FE46132}"/>
              </a:ext>
            </a:extLst>
          </p:cNvPr>
          <p:cNvCxnSpPr>
            <a:stCxn id="4" idx="0"/>
          </p:cNvCxnSpPr>
          <p:nvPr/>
        </p:nvCxnSpPr>
        <p:spPr>
          <a:xfrm flipH="1" flipV="1">
            <a:off x="0" y="911357"/>
            <a:ext cx="10803468" cy="1"/>
          </a:xfrm>
          <a:prstGeom prst="line">
            <a:avLst/>
          </a:prstGeom>
          <a:ln w="3175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7" name="Isosceles Triangle 6">
            <a:extLst>
              <a:ext uri="{FF2B5EF4-FFF2-40B4-BE49-F238E27FC236}">
                <a16:creationId xmlns:a16="http://schemas.microsoft.com/office/drawing/2014/main" id="{9206B4C4-2598-45CA-80DC-4A956293D112}"/>
              </a:ext>
            </a:extLst>
          </p:cNvPr>
          <p:cNvSpPr/>
          <p:nvPr/>
        </p:nvSpPr>
        <p:spPr>
          <a:xfrm>
            <a:off x="4504271" y="-2910"/>
            <a:ext cx="3184173" cy="914268"/>
          </a:xfrm>
          <a:prstGeom prst="triangle">
            <a:avLst>
              <a:gd name="adj" fmla="val 49141"/>
            </a:avLst>
          </a:prstGeom>
          <a:solidFill>
            <a:srgbClr val="FF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13" name="Rectangle: Rounded Corners 12">
            <a:extLst>
              <a:ext uri="{FF2B5EF4-FFF2-40B4-BE49-F238E27FC236}">
                <a16:creationId xmlns:a16="http://schemas.microsoft.com/office/drawing/2014/main" id="{EFCECDB2-96CA-49E1-BCC1-F6E4282BCC69}"/>
              </a:ext>
            </a:extLst>
          </p:cNvPr>
          <p:cNvSpPr/>
          <p:nvPr/>
        </p:nvSpPr>
        <p:spPr>
          <a:xfrm>
            <a:off x="1861956" y="938444"/>
            <a:ext cx="4222755" cy="17145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Isosceles Triangle 8">
            <a:extLst>
              <a:ext uri="{FF2B5EF4-FFF2-40B4-BE49-F238E27FC236}">
                <a16:creationId xmlns:a16="http://schemas.microsoft.com/office/drawing/2014/main" id="{D17EFE4A-5C27-4F4B-8FDC-9D4A92593D93}"/>
              </a:ext>
            </a:extLst>
          </p:cNvPr>
          <p:cNvSpPr/>
          <p:nvPr/>
        </p:nvSpPr>
        <p:spPr>
          <a:xfrm rot="10800000">
            <a:off x="4471783" y="927033"/>
            <a:ext cx="3184173" cy="914268"/>
          </a:xfrm>
          <a:prstGeom prst="triangle">
            <a:avLst>
              <a:gd name="adj" fmla="val 49141"/>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8" name="TextBox 7">
            <a:extLst>
              <a:ext uri="{FF2B5EF4-FFF2-40B4-BE49-F238E27FC236}">
                <a16:creationId xmlns:a16="http://schemas.microsoft.com/office/drawing/2014/main" id="{3DEA7028-9B4D-4172-B229-E42D5A807227}"/>
              </a:ext>
            </a:extLst>
          </p:cNvPr>
          <p:cNvSpPr txBox="1"/>
          <p:nvPr/>
        </p:nvSpPr>
        <p:spPr>
          <a:xfrm>
            <a:off x="4826980" y="468292"/>
            <a:ext cx="2896188" cy="461665"/>
          </a:xfrm>
          <a:prstGeom prst="rect">
            <a:avLst/>
          </a:prstGeom>
          <a:noFill/>
        </p:spPr>
        <p:txBody>
          <a:bodyPr wrap="square" rtlCol="1">
            <a:spAutoFit/>
          </a:bodyPr>
          <a:lstStyle/>
          <a:p>
            <a:r>
              <a:rPr lang="fa-IR" sz="2400" b="1" dirty="0">
                <a:solidFill>
                  <a:schemeClr val="bg1"/>
                </a:solidFill>
                <a:effectLst>
                  <a:outerShdw blurRad="50800" dist="38100" dir="8100000" algn="tr" rotWithShape="0">
                    <a:prstClr val="black">
                      <a:alpha val="40000"/>
                    </a:prstClr>
                  </a:outerShdw>
                </a:effectLst>
                <a:cs typeface="B Titr" panose="00000700000000000000" pitchFamily="2" charset="-78"/>
              </a:rPr>
              <a:t>علل حوادث رانندگی</a:t>
            </a:r>
            <a:endParaRPr lang="fa-IR" sz="2400" b="1" dirty="0">
              <a:solidFill>
                <a:schemeClr val="bg1"/>
              </a:solidFill>
              <a:effectLst>
                <a:outerShdw blurRad="50800" dist="38100" dir="8100000" algn="tr" rotWithShape="0">
                  <a:prstClr val="black">
                    <a:alpha val="40000"/>
                  </a:prstClr>
                </a:outerShdw>
              </a:effectLst>
            </a:endParaRPr>
          </a:p>
        </p:txBody>
      </p:sp>
      <p:sp>
        <p:nvSpPr>
          <p:cNvPr id="11" name="TextBox 10">
            <a:extLst>
              <a:ext uri="{FF2B5EF4-FFF2-40B4-BE49-F238E27FC236}">
                <a16:creationId xmlns:a16="http://schemas.microsoft.com/office/drawing/2014/main" id="{C6827FAF-F2CE-4583-8A27-2916132AE2F4}"/>
              </a:ext>
            </a:extLst>
          </p:cNvPr>
          <p:cNvSpPr txBox="1"/>
          <p:nvPr/>
        </p:nvSpPr>
        <p:spPr>
          <a:xfrm>
            <a:off x="334288" y="2098092"/>
            <a:ext cx="11546006" cy="338554"/>
          </a:xfrm>
          <a:prstGeom prst="rect">
            <a:avLst/>
          </a:prstGeom>
          <a:noFill/>
        </p:spPr>
        <p:txBody>
          <a:bodyPr wrap="square" rtlCol="0">
            <a:spAutoFit/>
          </a:bodyPr>
          <a:lstStyle/>
          <a:p>
            <a:pPr algn="just" rtl="1"/>
            <a:r>
              <a:rPr lang="fa-IR" sz="1600" b="1" dirty="0">
                <a:cs typeface="B Titr" panose="00000700000000000000" pitchFamily="2" charset="-78"/>
              </a:rPr>
              <a:t>* عدم رعایت حق تقدم در رانندگی:</a:t>
            </a:r>
            <a:endParaRPr lang="en-US" sz="1600" b="1" dirty="0">
              <a:cs typeface="B Titr" panose="00000700000000000000" pitchFamily="2" charset="-78"/>
            </a:endParaRPr>
          </a:p>
        </p:txBody>
      </p:sp>
      <p:sp>
        <p:nvSpPr>
          <p:cNvPr id="12" name="TextBox 11">
            <a:extLst>
              <a:ext uri="{FF2B5EF4-FFF2-40B4-BE49-F238E27FC236}">
                <a16:creationId xmlns:a16="http://schemas.microsoft.com/office/drawing/2014/main" id="{C9BEAAB8-BDEB-4DB9-B543-36FF05ED04CD}"/>
              </a:ext>
            </a:extLst>
          </p:cNvPr>
          <p:cNvSpPr txBox="1"/>
          <p:nvPr/>
        </p:nvSpPr>
        <p:spPr>
          <a:xfrm>
            <a:off x="334288" y="2688603"/>
            <a:ext cx="11546006" cy="646331"/>
          </a:xfrm>
          <a:prstGeom prst="rect">
            <a:avLst/>
          </a:prstGeom>
          <a:noFill/>
        </p:spPr>
        <p:txBody>
          <a:bodyPr wrap="square" rtlCol="0">
            <a:spAutoFit/>
          </a:bodyPr>
          <a:lstStyle/>
          <a:p>
            <a:pPr marL="285750" indent="-285750" algn="just" rtl="1">
              <a:buFont typeface="Arial" panose="020B0604020202020204" pitchFamily="34" charset="0"/>
              <a:buChar char="•"/>
            </a:pPr>
            <a:r>
              <a:rPr lang="fa-IR" b="1" dirty="0">
                <a:cs typeface="B Nazanin" panose="00000400000000000000" pitchFamily="2" charset="-78"/>
              </a:rPr>
              <a:t> طبق آمار، ۷ درصد از تصادفات رانندگی در میادین و تقاطع‌ها روی می‌دهد معمولا مقصر حوادث رانندگی در این شرایط، کسی است که علی‌رغم وجود تابلوها، چراغ راهنما و دستورالعمل‌های حق تقدم در مسیرهای اصلی به فرعی، قانون را رعایت نکرده‌است.</a:t>
            </a:r>
            <a:endParaRPr lang="en-US" b="1" dirty="0">
              <a:cs typeface="B Nazanin" panose="00000400000000000000" pitchFamily="2" charset="-78"/>
            </a:endParaRPr>
          </a:p>
        </p:txBody>
      </p:sp>
      <p:pic>
        <p:nvPicPr>
          <p:cNvPr id="5" name="Picture 4">
            <a:extLst>
              <a:ext uri="{FF2B5EF4-FFF2-40B4-BE49-F238E27FC236}">
                <a16:creationId xmlns:a16="http://schemas.microsoft.com/office/drawing/2014/main" id="{6B525EB4-6FE6-4328-8CAA-9476D3B399DA}"/>
              </a:ext>
            </a:extLst>
          </p:cNvPr>
          <p:cNvPicPr>
            <a:picLocks noChangeAspect="1"/>
          </p:cNvPicPr>
          <p:nvPr/>
        </p:nvPicPr>
        <p:blipFill>
          <a:blip r:embed="rId2"/>
          <a:stretch>
            <a:fillRect/>
          </a:stretch>
        </p:blipFill>
        <p:spPr>
          <a:xfrm>
            <a:off x="4407557" y="3457136"/>
            <a:ext cx="3408850" cy="33094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6178711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17BB9E04-F56F-431D-8A84-BF356EE82125}"/>
              </a:ext>
            </a:extLst>
          </p:cNvPr>
          <p:cNvGrpSpPr/>
          <p:nvPr/>
        </p:nvGrpSpPr>
        <p:grpSpPr>
          <a:xfrm>
            <a:off x="5990493" y="917833"/>
            <a:ext cx="3364087" cy="901215"/>
            <a:chOff x="9371016" y="935348"/>
            <a:chExt cx="3364087" cy="921621"/>
          </a:xfrm>
        </p:grpSpPr>
        <p:sp>
          <p:nvSpPr>
            <p:cNvPr id="14" name="Rectangle 13">
              <a:extLst>
                <a:ext uri="{FF2B5EF4-FFF2-40B4-BE49-F238E27FC236}">
                  <a16:creationId xmlns:a16="http://schemas.microsoft.com/office/drawing/2014/main" id="{AACEF195-2A73-4295-8EF7-1143656F666E}"/>
                </a:ext>
              </a:extLst>
            </p:cNvPr>
            <p:cNvSpPr/>
            <p:nvPr/>
          </p:nvSpPr>
          <p:spPr>
            <a:xfrm>
              <a:off x="9371016" y="935348"/>
              <a:ext cx="3364087" cy="92162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3FCBAB2F-EBEF-4A5E-8585-2888F99F5365}"/>
                </a:ext>
              </a:extLst>
            </p:cNvPr>
            <p:cNvSpPr txBox="1"/>
            <p:nvPr/>
          </p:nvSpPr>
          <p:spPr>
            <a:xfrm>
              <a:off x="9990017" y="1189280"/>
              <a:ext cx="2291645" cy="377695"/>
            </a:xfrm>
            <a:prstGeom prst="rect">
              <a:avLst/>
            </a:prstGeom>
            <a:noFill/>
          </p:spPr>
          <p:txBody>
            <a:bodyPr wrap="square" rtlCol="1">
              <a:spAutoFit/>
            </a:bodyPr>
            <a:lstStyle/>
            <a:p>
              <a:pPr algn="ctr"/>
              <a:r>
                <a:rPr lang="fa-IR" b="1" dirty="0">
                  <a:cs typeface="B Titr" panose="00000700000000000000" pitchFamily="2" charset="-78"/>
                </a:rPr>
                <a:t>علل رفتاری</a:t>
              </a:r>
            </a:p>
          </p:txBody>
        </p:sp>
      </p:grpSp>
      <p:sp>
        <p:nvSpPr>
          <p:cNvPr id="4" name="Isosceles Triangle 3">
            <a:extLst>
              <a:ext uri="{FF2B5EF4-FFF2-40B4-BE49-F238E27FC236}">
                <a16:creationId xmlns:a16="http://schemas.microsoft.com/office/drawing/2014/main" id="{5AB736CA-952C-4465-B8F5-2ACF17977BF9}"/>
              </a:ext>
            </a:extLst>
          </p:cNvPr>
          <p:cNvSpPr/>
          <p:nvPr/>
        </p:nvSpPr>
        <p:spPr>
          <a:xfrm rot="16200000">
            <a:off x="10583467" y="217091"/>
            <a:ext cx="1828534" cy="1388533"/>
          </a:xfrm>
          <a:prstGeom prst="triangle">
            <a:avLst/>
          </a:prstGeom>
          <a:effectLst>
            <a:outerShdw blurRad="50800" dist="38100" dir="16200000"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endParaRPr lang="fa-IR" sz="1400" dirty="0">
              <a:effectLst>
                <a:outerShdw blurRad="50800" dist="38100" dir="5400000" algn="t" rotWithShape="0">
                  <a:prstClr val="black">
                    <a:alpha val="40000"/>
                  </a:prstClr>
                </a:outerShdw>
              </a:effectLst>
            </a:endParaRPr>
          </a:p>
        </p:txBody>
      </p:sp>
      <p:cxnSp>
        <p:nvCxnSpPr>
          <p:cNvPr id="6" name="Straight Connector 5">
            <a:extLst>
              <a:ext uri="{FF2B5EF4-FFF2-40B4-BE49-F238E27FC236}">
                <a16:creationId xmlns:a16="http://schemas.microsoft.com/office/drawing/2014/main" id="{04C87312-0394-44FF-AF67-D8E83FE46132}"/>
              </a:ext>
            </a:extLst>
          </p:cNvPr>
          <p:cNvCxnSpPr>
            <a:stCxn id="4" idx="0"/>
          </p:cNvCxnSpPr>
          <p:nvPr/>
        </p:nvCxnSpPr>
        <p:spPr>
          <a:xfrm flipH="1" flipV="1">
            <a:off x="0" y="911357"/>
            <a:ext cx="10803468" cy="1"/>
          </a:xfrm>
          <a:prstGeom prst="line">
            <a:avLst/>
          </a:prstGeom>
          <a:ln w="3175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7" name="Isosceles Triangle 6">
            <a:extLst>
              <a:ext uri="{FF2B5EF4-FFF2-40B4-BE49-F238E27FC236}">
                <a16:creationId xmlns:a16="http://schemas.microsoft.com/office/drawing/2014/main" id="{9206B4C4-2598-45CA-80DC-4A956293D112}"/>
              </a:ext>
            </a:extLst>
          </p:cNvPr>
          <p:cNvSpPr/>
          <p:nvPr/>
        </p:nvSpPr>
        <p:spPr>
          <a:xfrm>
            <a:off x="4504271" y="-2910"/>
            <a:ext cx="3184173" cy="914268"/>
          </a:xfrm>
          <a:prstGeom prst="triangle">
            <a:avLst>
              <a:gd name="adj" fmla="val 49141"/>
            </a:avLst>
          </a:prstGeom>
          <a:solidFill>
            <a:srgbClr val="FF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13" name="Rectangle: Rounded Corners 12">
            <a:extLst>
              <a:ext uri="{FF2B5EF4-FFF2-40B4-BE49-F238E27FC236}">
                <a16:creationId xmlns:a16="http://schemas.microsoft.com/office/drawing/2014/main" id="{EFCECDB2-96CA-49E1-BCC1-F6E4282BCC69}"/>
              </a:ext>
            </a:extLst>
          </p:cNvPr>
          <p:cNvSpPr/>
          <p:nvPr/>
        </p:nvSpPr>
        <p:spPr>
          <a:xfrm>
            <a:off x="1861956" y="938444"/>
            <a:ext cx="4222755" cy="17145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Isosceles Triangle 8">
            <a:extLst>
              <a:ext uri="{FF2B5EF4-FFF2-40B4-BE49-F238E27FC236}">
                <a16:creationId xmlns:a16="http://schemas.microsoft.com/office/drawing/2014/main" id="{D17EFE4A-5C27-4F4B-8FDC-9D4A92593D93}"/>
              </a:ext>
            </a:extLst>
          </p:cNvPr>
          <p:cNvSpPr/>
          <p:nvPr/>
        </p:nvSpPr>
        <p:spPr>
          <a:xfrm rot="10800000">
            <a:off x="4471783" y="927033"/>
            <a:ext cx="3184173" cy="914268"/>
          </a:xfrm>
          <a:prstGeom prst="triangle">
            <a:avLst>
              <a:gd name="adj" fmla="val 49141"/>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8" name="TextBox 7">
            <a:extLst>
              <a:ext uri="{FF2B5EF4-FFF2-40B4-BE49-F238E27FC236}">
                <a16:creationId xmlns:a16="http://schemas.microsoft.com/office/drawing/2014/main" id="{3DEA7028-9B4D-4172-B229-E42D5A807227}"/>
              </a:ext>
            </a:extLst>
          </p:cNvPr>
          <p:cNvSpPr txBox="1"/>
          <p:nvPr/>
        </p:nvSpPr>
        <p:spPr>
          <a:xfrm>
            <a:off x="4826980" y="468292"/>
            <a:ext cx="2896188" cy="461665"/>
          </a:xfrm>
          <a:prstGeom prst="rect">
            <a:avLst/>
          </a:prstGeom>
          <a:noFill/>
        </p:spPr>
        <p:txBody>
          <a:bodyPr wrap="square" rtlCol="1">
            <a:spAutoFit/>
          </a:bodyPr>
          <a:lstStyle/>
          <a:p>
            <a:r>
              <a:rPr lang="fa-IR" sz="2400" b="1" dirty="0">
                <a:solidFill>
                  <a:schemeClr val="bg1"/>
                </a:solidFill>
                <a:effectLst>
                  <a:outerShdw blurRad="50800" dist="38100" dir="8100000" algn="tr" rotWithShape="0">
                    <a:prstClr val="black">
                      <a:alpha val="40000"/>
                    </a:prstClr>
                  </a:outerShdw>
                </a:effectLst>
                <a:cs typeface="B Titr" panose="00000700000000000000" pitchFamily="2" charset="-78"/>
              </a:rPr>
              <a:t>علل حوادث رانندگی</a:t>
            </a:r>
            <a:endParaRPr lang="fa-IR" sz="2400" b="1" dirty="0">
              <a:solidFill>
                <a:schemeClr val="bg1"/>
              </a:solidFill>
              <a:effectLst>
                <a:outerShdw blurRad="50800" dist="38100" dir="8100000" algn="tr" rotWithShape="0">
                  <a:prstClr val="black">
                    <a:alpha val="40000"/>
                  </a:prstClr>
                </a:outerShdw>
              </a:effectLst>
            </a:endParaRPr>
          </a:p>
        </p:txBody>
      </p:sp>
      <p:sp>
        <p:nvSpPr>
          <p:cNvPr id="11" name="TextBox 10">
            <a:extLst>
              <a:ext uri="{FF2B5EF4-FFF2-40B4-BE49-F238E27FC236}">
                <a16:creationId xmlns:a16="http://schemas.microsoft.com/office/drawing/2014/main" id="{C6827FAF-F2CE-4583-8A27-2916132AE2F4}"/>
              </a:ext>
            </a:extLst>
          </p:cNvPr>
          <p:cNvSpPr txBox="1"/>
          <p:nvPr/>
        </p:nvSpPr>
        <p:spPr>
          <a:xfrm>
            <a:off x="334288" y="2098092"/>
            <a:ext cx="11546006" cy="338554"/>
          </a:xfrm>
          <a:prstGeom prst="rect">
            <a:avLst/>
          </a:prstGeom>
          <a:noFill/>
        </p:spPr>
        <p:txBody>
          <a:bodyPr wrap="square" rtlCol="0">
            <a:spAutoFit/>
          </a:bodyPr>
          <a:lstStyle/>
          <a:p>
            <a:pPr algn="just" rtl="1"/>
            <a:r>
              <a:rPr lang="fa-IR" sz="1600" b="1" dirty="0">
                <a:cs typeface="B Titr" panose="00000700000000000000" pitchFamily="2" charset="-78"/>
              </a:rPr>
              <a:t>* رفتارهای تهاجمی  در رانندگی :</a:t>
            </a:r>
            <a:endParaRPr lang="en-US" sz="1600" b="1" dirty="0">
              <a:cs typeface="B Titr" panose="00000700000000000000" pitchFamily="2" charset="-78"/>
            </a:endParaRPr>
          </a:p>
        </p:txBody>
      </p:sp>
      <p:sp>
        <p:nvSpPr>
          <p:cNvPr id="12" name="TextBox 11">
            <a:extLst>
              <a:ext uri="{FF2B5EF4-FFF2-40B4-BE49-F238E27FC236}">
                <a16:creationId xmlns:a16="http://schemas.microsoft.com/office/drawing/2014/main" id="{C9BEAAB8-BDEB-4DB9-B543-36FF05ED04CD}"/>
              </a:ext>
            </a:extLst>
          </p:cNvPr>
          <p:cNvSpPr txBox="1"/>
          <p:nvPr/>
        </p:nvSpPr>
        <p:spPr>
          <a:xfrm>
            <a:off x="306152" y="2688603"/>
            <a:ext cx="11546006" cy="369332"/>
          </a:xfrm>
          <a:prstGeom prst="rect">
            <a:avLst/>
          </a:prstGeom>
          <a:noFill/>
        </p:spPr>
        <p:txBody>
          <a:bodyPr wrap="square" rtlCol="0">
            <a:spAutoFit/>
          </a:bodyPr>
          <a:lstStyle/>
          <a:p>
            <a:pPr algn="just" rtl="1"/>
            <a:r>
              <a:rPr lang="fa-IR" b="1" dirty="0">
                <a:cs typeface="B Nazanin" panose="00000400000000000000" pitchFamily="2" charset="-78"/>
              </a:rPr>
              <a:t>1- داشتن شخصیت  ناشکیبا، بی‌قرار و بی‌دقت </a:t>
            </a:r>
            <a:endParaRPr lang="en-US" b="1" dirty="0">
              <a:cs typeface="B Nazanin" panose="00000400000000000000" pitchFamily="2" charset="-78"/>
            </a:endParaRPr>
          </a:p>
        </p:txBody>
      </p:sp>
      <p:sp>
        <p:nvSpPr>
          <p:cNvPr id="17" name="TextBox 16">
            <a:extLst>
              <a:ext uri="{FF2B5EF4-FFF2-40B4-BE49-F238E27FC236}">
                <a16:creationId xmlns:a16="http://schemas.microsoft.com/office/drawing/2014/main" id="{228F10B3-BBA9-48E0-A699-EA06CEDF81BA}"/>
              </a:ext>
            </a:extLst>
          </p:cNvPr>
          <p:cNvSpPr txBox="1"/>
          <p:nvPr/>
        </p:nvSpPr>
        <p:spPr>
          <a:xfrm>
            <a:off x="308929" y="3057935"/>
            <a:ext cx="11546006" cy="369332"/>
          </a:xfrm>
          <a:prstGeom prst="rect">
            <a:avLst/>
          </a:prstGeom>
          <a:noFill/>
        </p:spPr>
        <p:txBody>
          <a:bodyPr wrap="square" rtlCol="0">
            <a:spAutoFit/>
          </a:bodyPr>
          <a:lstStyle/>
          <a:p>
            <a:pPr algn="just" rtl="1"/>
            <a:r>
              <a:rPr lang="fa-IR" b="1" dirty="0">
                <a:cs typeface="B Nazanin" panose="00000400000000000000" pitchFamily="2" charset="-78"/>
              </a:rPr>
              <a:t>2- قدرت‌طلبی و زورمداری </a:t>
            </a:r>
            <a:endParaRPr lang="en-US" b="1" dirty="0">
              <a:cs typeface="B Nazanin" panose="00000400000000000000" pitchFamily="2" charset="-78"/>
            </a:endParaRPr>
          </a:p>
        </p:txBody>
      </p:sp>
      <p:sp>
        <p:nvSpPr>
          <p:cNvPr id="18" name="TextBox 17">
            <a:extLst>
              <a:ext uri="{FF2B5EF4-FFF2-40B4-BE49-F238E27FC236}">
                <a16:creationId xmlns:a16="http://schemas.microsoft.com/office/drawing/2014/main" id="{30C27EFE-A2B5-4793-85C3-A954E41605FA}"/>
              </a:ext>
            </a:extLst>
          </p:cNvPr>
          <p:cNvSpPr txBox="1"/>
          <p:nvPr/>
        </p:nvSpPr>
        <p:spPr>
          <a:xfrm>
            <a:off x="308929" y="3451831"/>
            <a:ext cx="11546006" cy="369332"/>
          </a:xfrm>
          <a:prstGeom prst="rect">
            <a:avLst/>
          </a:prstGeom>
          <a:noFill/>
        </p:spPr>
        <p:txBody>
          <a:bodyPr wrap="square" rtlCol="0">
            <a:spAutoFit/>
          </a:bodyPr>
          <a:lstStyle/>
          <a:p>
            <a:pPr algn="just" rtl="1"/>
            <a:r>
              <a:rPr lang="fa-IR" b="1" dirty="0">
                <a:cs typeface="B Nazanin" panose="00000400000000000000" pitchFamily="2" charset="-78"/>
              </a:rPr>
              <a:t>3- یاغی‌گری خیابانی (‌جاده‌ای)</a:t>
            </a:r>
            <a:endParaRPr lang="en-US" b="1" dirty="0">
              <a:cs typeface="B Nazanin" panose="00000400000000000000" pitchFamily="2" charset="-78"/>
            </a:endParaRPr>
          </a:p>
        </p:txBody>
      </p:sp>
      <p:pic>
        <p:nvPicPr>
          <p:cNvPr id="2" name="Picture 1">
            <a:extLst>
              <a:ext uri="{FF2B5EF4-FFF2-40B4-BE49-F238E27FC236}">
                <a16:creationId xmlns:a16="http://schemas.microsoft.com/office/drawing/2014/main" id="{F9037705-F136-45EA-8FB8-3743B7B779F4}"/>
              </a:ext>
            </a:extLst>
          </p:cNvPr>
          <p:cNvPicPr>
            <a:picLocks noChangeAspect="1"/>
          </p:cNvPicPr>
          <p:nvPr/>
        </p:nvPicPr>
        <p:blipFill rotWithShape="1">
          <a:blip r:embed="rId2"/>
          <a:srcRect b="8968"/>
          <a:stretch/>
        </p:blipFill>
        <p:spPr>
          <a:xfrm>
            <a:off x="4247380" y="4090760"/>
            <a:ext cx="3655041" cy="2423653"/>
          </a:xfrm>
          <a:prstGeom prst="roundRect">
            <a:avLst>
              <a:gd name="adj" fmla="val 4167"/>
            </a:avLst>
          </a:prstGeom>
          <a:solidFill>
            <a:srgbClr val="FFFFFF"/>
          </a:solidFill>
          <a:ln w="76200" cap="sq">
            <a:noFill/>
            <a:miter lim="800000"/>
          </a:ln>
          <a:effectLst>
            <a:outerShdw blurRad="107950" dist="12700" dir="5400000" algn="ctr">
              <a:srgbClr val="000000"/>
            </a:outerShdw>
            <a:reflection blurRad="12700" stA="28000" endPos="28000" dist="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p:spPr>
      </p:pic>
    </p:spTree>
    <p:extLst>
      <p:ext uri="{BB962C8B-B14F-4D97-AF65-F5344CB8AC3E}">
        <p14:creationId xmlns:p14="http://schemas.microsoft.com/office/powerpoint/2010/main" val="33052644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1000"/>
                                        <p:tgtEl>
                                          <p:spTgt spid="18"/>
                                        </p:tgtEl>
                                      </p:cBhvr>
                                    </p:animEffect>
                                    <p:anim calcmode="lin" valueType="num">
                                      <p:cBhvr>
                                        <p:cTn id="29" dur="1000" fill="hold"/>
                                        <p:tgtEl>
                                          <p:spTgt spid="18"/>
                                        </p:tgtEl>
                                        <p:attrNameLst>
                                          <p:attrName>ppt_x</p:attrName>
                                        </p:attrNameLst>
                                      </p:cBhvr>
                                      <p:tavLst>
                                        <p:tav tm="0">
                                          <p:val>
                                            <p:strVal val="#ppt_x"/>
                                          </p:val>
                                        </p:tav>
                                        <p:tav tm="100000">
                                          <p:val>
                                            <p:strVal val="#ppt_x"/>
                                          </p:val>
                                        </p:tav>
                                      </p:tavLst>
                                    </p:anim>
                                    <p:anim calcmode="lin" valueType="num">
                                      <p:cBhvr>
                                        <p:cTn id="30" dur="1000" fill="hold"/>
                                        <p:tgtEl>
                                          <p:spTgt spid="18"/>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1000"/>
                                        <p:tgtEl>
                                          <p:spTgt spid="2"/>
                                        </p:tgtEl>
                                      </p:cBhvr>
                                    </p:animEffect>
                                    <p:anim calcmode="lin" valueType="num">
                                      <p:cBhvr>
                                        <p:cTn id="34" dur="1000" fill="hold"/>
                                        <p:tgtEl>
                                          <p:spTgt spid="2"/>
                                        </p:tgtEl>
                                        <p:attrNameLst>
                                          <p:attrName>ppt_x</p:attrName>
                                        </p:attrNameLst>
                                      </p:cBhvr>
                                      <p:tavLst>
                                        <p:tav tm="0">
                                          <p:val>
                                            <p:strVal val="#ppt_x"/>
                                          </p:val>
                                        </p:tav>
                                        <p:tav tm="100000">
                                          <p:val>
                                            <p:strVal val="#ppt_x"/>
                                          </p:val>
                                        </p:tav>
                                      </p:tavLst>
                                    </p:anim>
                                    <p:anim calcmode="lin" valueType="num">
                                      <p:cBhvr>
                                        <p:cTn id="3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7" grpId="0"/>
      <p:bldP spid="1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17BB9E04-F56F-431D-8A84-BF356EE82125}"/>
              </a:ext>
            </a:extLst>
          </p:cNvPr>
          <p:cNvGrpSpPr/>
          <p:nvPr/>
        </p:nvGrpSpPr>
        <p:grpSpPr>
          <a:xfrm>
            <a:off x="2684580" y="917833"/>
            <a:ext cx="3364087" cy="901215"/>
            <a:chOff x="6065103" y="935348"/>
            <a:chExt cx="3364087" cy="921621"/>
          </a:xfrm>
        </p:grpSpPr>
        <p:sp>
          <p:nvSpPr>
            <p:cNvPr id="14" name="Rectangle 13">
              <a:extLst>
                <a:ext uri="{FF2B5EF4-FFF2-40B4-BE49-F238E27FC236}">
                  <a16:creationId xmlns:a16="http://schemas.microsoft.com/office/drawing/2014/main" id="{AACEF195-2A73-4295-8EF7-1143656F666E}"/>
                </a:ext>
              </a:extLst>
            </p:cNvPr>
            <p:cNvSpPr/>
            <p:nvPr/>
          </p:nvSpPr>
          <p:spPr>
            <a:xfrm>
              <a:off x="6065103" y="935348"/>
              <a:ext cx="3364087" cy="92162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3FCBAB2F-EBEF-4A5E-8585-2888F99F5365}"/>
                </a:ext>
              </a:extLst>
            </p:cNvPr>
            <p:cNvSpPr txBox="1"/>
            <p:nvPr/>
          </p:nvSpPr>
          <p:spPr>
            <a:xfrm>
              <a:off x="6684104" y="1189280"/>
              <a:ext cx="2291645" cy="377695"/>
            </a:xfrm>
            <a:prstGeom prst="rect">
              <a:avLst/>
            </a:prstGeom>
            <a:noFill/>
          </p:spPr>
          <p:txBody>
            <a:bodyPr wrap="square" rtlCol="1">
              <a:spAutoFit/>
            </a:bodyPr>
            <a:lstStyle/>
            <a:p>
              <a:pPr algn="ctr"/>
              <a:r>
                <a:rPr lang="fa-IR" b="1" dirty="0">
                  <a:cs typeface="B Titr" panose="00000700000000000000" pitchFamily="2" charset="-78"/>
                </a:rPr>
                <a:t>علل رفتاری</a:t>
              </a:r>
            </a:p>
          </p:txBody>
        </p:sp>
      </p:grpSp>
      <p:sp>
        <p:nvSpPr>
          <p:cNvPr id="4" name="Isosceles Triangle 3">
            <a:extLst>
              <a:ext uri="{FF2B5EF4-FFF2-40B4-BE49-F238E27FC236}">
                <a16:creationId xmlns:a16="http://schemas.microsoft.com/office/drawing/2014/main" id="{5AB736CA-952C-4465-B8F5-2ACF17977BF9}"/>
              </a:ext>
            </a:extLst>
          </p:cNvPr>
          <p:cNvSpPr/>
          <p:nvPr/>
        </p:nvSpPr>
        <p:spPr>
          <a:xfrm rot="16200000">
            <a:off x="10583467" y="217091"/>
            <a:ext cx="1828534" cy="1388533"/>
          </a:xfrm>
          <a:prstGeom prst="triangle">
            <a:avLst/>
          </a:prstGeom>
          <a:effectLst>
            <a:outerShdw blurRad="50800" dist="38100" dir="16200000"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endParaRPr lang="fa-IR" sz="1400" dirty="0">
              <a:effectLst>
                <a:outerShdw blurRad="50800" dist="38100" dir="5400000" algn="t" rotWithShape="0">
                  <a:prstClr val="black">
                    <a:alpha val="40000"/>
                  </a:prstClr>
                </a:outerShdw>
              </a:effectLst>
            </a:endParaRPr>
          </a:p>
        </p:txBody>
      </p:sp>
      <p:cxnSp>
        <p:nvCxnSpPr>
          <p:cNvPr id="6" name="Straight Connector 5">
            <a:extLst>
              <a:ext uri="{FF2B5EF4-FFF2-40B4-BE49-F238E27FC236}">
                <a16:creationId xmlns:a16="http://schemas.microsoft.com/office/drawing/2014/main" id="{04C87312-0394-44FF-AF67-D8E83FE46132}"/>
              </a:ext>
            </a:extLst>
          </p:cNvPr>
          <p:cNvCxnSpPr>
            <a:stCxn id="4" idx="0"/>
          </p:cNvCxnSpPr>
          <p:nvPr/>
        </p:nvCxnSpPr>
        <p:spPr>
          <a:xfrm flipH="1" flipV="1">
            <a:off x="0" y="911357"/>
            <a:ext cx="10803468" cy="1"/>
          </a:xfrm>
          <a:prstGeom prst="line">
            <a:avLst/>
          </a:prstGeom>
          <a:ln w="3175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7" name="Isosceles Triangle 6">
            <a:extLst>
              <a:ext uri="{FF2B5EF4-FFF2-40B4-BE49-F238E27FC236}">
                <a16:creationId xmlns:a16="http://schemas.microsoft.com/office/drawing/2014/main" id="{9206B4C4-2598-45CA-80DC-4A956293D112}"/>
              </a:ext>
            </a:extLst>
          </p:cNvPr>
          <p:cNvSpPr/>
          <p:nvPr/>
        </p:nvSpPr>
        <p:spPr>
          <a:xfrm>
            <a:off x="4504271" y="-2910"/>
            <a:ext cx="3184173" cy="914268"/>
          </a:xfrm>
          <a:prstGeom prst="triangle">
            <a:avLst>
              <a:gd name="adj" fmla="val 49141"/>
            </a:avLst>
          </a:prstGeom>
          <a:solidFill>
            <a:srgbClr val="FF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13" name="Rectangle: Rounded Corners 12">
            <a:extLst>
              <a:ext uri="{FF2B5EF4-FFF2-40B4-BE49-F238E27FC236}">
                <a16:creationId xmlns:a16="http://schemas.microsoft.com/office/drawing/2014/main" id="{EFCECDB2-96CA-49E1-BCC1-F6E4282BCC69}"/>
              </a:ext>
            </a:extLst>
          </p:cNvPr>
          <p:cNvSpPr/>
          <p:nvPr/>
        </p:nvSpPr>
        <p:spPr>
          <a:xfrm>
            <a:off x="1861956" y="938444"/>
            <a:ext cx="4222755" cy="17145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Isosceles Triangle 8">
            <a:extLst>
              <a:ext uri="{FF2B5EF4-FFF2-40B4-BE49-F238E27FC236}">
                <a16:creationId xmlns:a16="http://schemas.microsoft.com/office/drawing/2014/main" id="{D17EFE4A-5C27-4F4B-8FDC-9D4A92593D93}"/>
              </a:ext>
            </a:extLst>
          </p:cNvPr>
          <p:cNvSpPr/>
          <p:nvPr/>
        </p:nvSpPr>
        <p:spPr>
          <a:xfrm rot="10800000">
            <a:off x="4471783" y="927033"/>
            <a:ext cx="3184173" cy="914268"/>
          </a:xfrm>
          <a:prstGeom prst="triangle">
            <a:avLst>
              <a:gd name="adj" fmla="val 49141"/>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8" name="TextBox 7">
            <a:extLst>
              <a:ext uri="{FF2B5EF4-FFF2-40B4-BE49-F238E27FC236}">
                <a16:creationId xmlns:a16="http://schemas.microsoft.com/office/drawing/2014/main" id="{3DEA7028-9B4D-4172-B229-E42D5A807227}"/>
              </a:ext>
            </a:extLst>
          </p:cNvPr>
          <p:cNvSpPr txBox="1"/>
          <p:nvPr/>
        </p:nvSpPr>
        <p:spPr>
          <a:xfrm>
            <a:off x="4826980" y="468292"/>
            <a:ext cx="2896188" cy="461665"/>
          </a:xfrm>
          <a:prstGeom prst="rect">
            <a:avLst/>
          </a:prstGeom>
          <a:noFill/>
        </p:spPr>
        <p:txBody>
          <a:bodyPr wrap="square" rtlCol="1">
            <a:spAutoFit/>
          </a:bodyPr>
          <a:lstStyle/>
          <a:p>
            <a:r>
              <a:rPr lang="fa-IR" sz="2400" b="1" dirty="0">
                <a:solidFill>
                  <a:schemeClr val="bg1"/>
                </a:solidFill>
                <a:effectLst>
                  <a:outerShdw blurRad="50800" dist="38100" dir="8100000" algn="tr" rotWithShape="0">
                    <a:prstClr val="black">
                      <a:alpha val="40000"/>
                    </a:prstClr>
                  </a:outerShdw>
                </a:effectLst>
                <a:cs typeface="B Titr" panose="00000700000000000000" pitchFamily="2" charset="-78"/>
              </a:rPr>
              <a:t>علل حوادث رانندگی</a:t>
            </a:r>
            <a:endParaRPr lang="fa-IR" sz="2400" b="1" dirty="0">
              <a:solidFill>
                <a:schemeClr val="bg1"/>
              </a:solidFill>
              <a:effectLst>
                <a:outerShdw blurRad="50800" dist="38100" dir="8100000" algn="tr" rotWithShape="0">
                  <a:prstClr val="black">
                    <a:alpha val="40000"/>
                  </a:prstClr>
                </a:outerShdw>
              </a:effectLst>
            </a:endParaRPr>
          </a:p>
        </p:txBody>
      </p:sp>
    </p:spTree>
    <p:extLst>
      <p:ext uri="{BB962C8B-B14F-4D97-AF65-F5344CB8AC3E}">
        <p14:creationId xmlns:p14="http://schemas.microsoft.com/office/powerpoint/2010/main" val="3366773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17BB9E04-F56F-431D-8A84-BF356EE82125}"/>
              </a:ext>
            </a:extLst>
          </p:cNvPr>
          <p:cNvGrpSpPr/>
          <p:nvPr/>
        </p:nvGrpSpPr>
        <p:grpSpPr>
          <a:xfrm>
            <a:off x="2600181" y="917833"/>
            <a:ext cx="3551221" cy="901215"/>
            <a:chOff x="5980704" y="935348"/>
            <a:chExt cx="3551221" cy="921621"/>
          </a:xfrm>
        </p:grpSpPr>
        <p:sp>
          <p:nvSpPr>
            <p:cNvPr id="14" name="Rectangle 13">
              <a:extLst>
                <a:ext uri="{FF2B5EF4-FFF2-40B4-BE49-F238E27FC236}">
                  <a16:creationId xmlns:a16="http://schemas.microsoft.com/office/drawing/2014/main" id="{AACEF195-2A73-4295-8EF7-1143656F666E}"/>
                </a:ext>
              </a:extLst>
            </p:cNvPr>
            <p:cNvSpPr/>
            <p:nvPr/>
          </p:nvSpPr>
          <p:spPr>
            <a:xfrm>
              <a:off x="5980704" y="935348"/>
              <a:ext cx="3364087" cy="92162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3FCBAB2F-EBEF-4A5E-8585-2888F99F5365}"/>
                </a:ext>
              </a:extLst>
            </p:cNvPr>
            <p:cNvSpPr txBox="1"/>
            <p:nvPr/>
          </p:nvSpPr>
          <p:spPr>
            <a:xfrm>
              <a:off x="6824793" y="1189280"/>
              <a:ext cx="2707132" cy="377695"/>
            </a:xfrm>
            <a:prstGeom prst="rect">
              <a:avLst/>
            </a:prstGeom>
            <a:noFill/>
          </p:spPr>
          <p:txBody>
            <a:bodyPr wrap="square" rtlCol="1">
              <a:spAutoFit/>
            </a:bodyPr>
            <a:lstStyle/>
            <a:p>
              <a:pPr algn="ctr"/>
              <a:r>
                <a:rPr lang="fa-IR" b="1" dirty="0">
                  <a:cs typeface="B Titr" panose="00000700000000000000" pitchFamily="2" charset="-78"/>
                </a:rPr>
                <a:t>علل مرتبط با رانندگی ایمن</a:t>
              </a:r>
            </a:p>
          </p:txBody>
        </p:sp>
      </p:grpSp>
      <p:sp>
        <p:nvSpPr>
          <p:cNvPr id="4" name="Isosceles Triangle 3">
            <a:extLst>
              <a:ext uri="{FF2B5EF4-FFF2-40B4-BE49-F238E27FC236}">
                <a16:creationId xmlns:a16="http://schemas.microsoft.com/office/drawing/2014/main" id="{5AB736CA-952C-4465-B8F5-2ACF17977BF9}"/>
              </a:ext>
            </a:extLst>
          </p:cNvPr>
          <p:cNvSpPr/>
          <p:nvPr/>
        </p:nvSpPr>
        <p:spPr>
          <a:xfrm rot="16200000">
            <a:off x="10583467" y="217091"/>
            <a:ext cx="1828534" cy="1388533"/>
          </a:xfrm>
          <a:prstGeom prst="triangle">
            <a:avLst/>
          </a:prstGeom>
          <a:effectLst>
            <a:outerShdw blurRad="50800" dist="38100" dir="16200000"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endParaRPr lang="fa-IR" sz="1400" dirty="0">
              <a:effectLst>
                <a:outerShdw blurRad="50800" dist="38100" dir="5400000" algn="t" rotWithShape="0">
                  <a:prstClr val="black">
                    <a:alpha val="40000"/>
                  </a:prstClr>
                </a:outerShdw>
              </a:effectLst>
            </a:endParaRPr>
          </a:p>
        </p:txBody>
      </p:sp>
      <p:cxnSp>
        <p:nvCxnSpPr>
          <p:cNvPr id="6" name="Straight Connector 5">
            <a:extLst>
              <a:ext uri="{FF2B5EF4-FFF2-40B4-BE49-F238E27FC236}">
                <a16:creationId xmlns:a16="http://schemas.microsoft.com/office/drawing/2014/main" id="{04C87312-0394-44FF-AF67-D8E83FE46132}"/>
              </a:ext>
            </a:extLst>
          </p:cNvPr>
          <p:cNvCxnSpPr>
            <a:stCxn id="4" idx="0"/>
          </p:cNvCxnSpPr>
          <p:nvPr/>
        </p:nvCxnSpPr>
        <p:spPr>
          <a:xfrm flipH="1" flipV="1">
            <a:off x="0" y="911357"/>
            <a:ext cx="10803468" cy="1"/>
          </a:xfrm>
          <a:prstGeom prst="line">
            <a:avLst/>
          </a:prstGeom>
          <a:ln w="3175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7" name="Isosceles Triangle 6">
            <a:extLst>
              <a:ext uri="{FF2B5EF4-FFF2-40B4-BE49-F238E27FC236}">
                <a16:creationId xmlns:a16="http://schemas.microsoft.com/office/drawing/2014/main" id="{9206B4C4-2598-45CA-80DC-4A956293D112}"/>
              </a:ext>
            </a:extLst>
          </p:cNvPr>
          <p:cNvSpPr/>
          <p:nvPr/>
        </p:nvSpPr>
        <p:spPr>
          <a:xfrm>
            <a:off x="4504271" y="-2910"/>
            <a:ext cx="3184173" cy="914268"/>
          </a:xfrm>
          <a:prstGeom prst="triangle">
            <a:avLst>
              <a:gd name="adj" fmla="val 49141"/>
            </a:avLst>
          </a:prstGeom>
          <a:solidFill>
            <a:srgbClr val="FF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13" name="Rectangle: Rounded Corners 12">
            <a:extLst>
              <a:ext uri="{FF2B5EF4-FFF2-40B4-BE49-F238E27FC236}">
                <a16:creationId xmlns:a16="http://schemas.microsoft.com/office/drawing/2014/main" id="{EFCECDB2-96CA-49E1-BCC1-F6E4282BCC69}"/>
              </a:ext>
            </a:extLst>
          </p:cNvPr>
          <p:cNvSpPr/>
          <p:nvPr/>
        </p:nvSpPr>
        <p:spPr>
          <a:xfrm>
            <a:off x="1861956" y="938444"/>
            <a:ext cx="4222755" cy="17145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Isosceles Triangle 8">
            <a:extLst>
              <a:ext uri="{FF2B5EF4-FFF2-40B4-BE49-F238E27FC236}">
                <a16:creationId xmlns:a16="http://schemas.microsoft.com/office/drawing/2014/main" id="{D17EFE4A-5C27-4F4B-8FDC-9D4A92593D93}"/>
              </a:ext>
            </a:extLst>
          </p:cNvPr>
          <p:cNvSpPr/>
          <p:nvPr/>
        </p:nvSpPr>
        <p:spPr>
          <a:xfrm rot="10800000">
            <a:off x="4471783" y="927033"/>
            <a:ext cx="3184173" cy="914268"/>
          </a:xfrm>
          <a:prstGeom prst="triangle">
            <a:avLst>
              <a:gd name="adj" fmla="val 49141"/>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8" name="TextBox 7">
            <a:extLst>
              <a:ext uri="{FF2B5EF4-FFF2-40B4-BE49-F238E27FC236}">
                <a16:creationId xmlns:a16="http://schemas.microsoft.com/office/drawing/2014/main" id="{3DEA7028-9B4D-4172-B229-E42D5A807227}"/>
              </a:ext>
            </a:extLst>
          </p:cNvPr>
          <p:cNvSpPr txBox="1"/>
          <p:nvPr/>
        </p:nvSpPr>
        <p:spPr>
          <a:xfrm>
            <a:off x="4826980" y="468292"/>
            <a:ext cx="2896188" cy="461665"/>
          </a:xfrm>
          <a:prstGeom prst="rect">
            <a:avLst/>
          </a:prstGeom>
          <a:noFill/>
        </p:spPr>
        <p:txBody>
          <a:bodyPr wrap="square" rtlCol="1">
            <a:spAutoFit/>
          </a:bodyPr>
          <a:lstStyle/>
          <a:p>
            <a:r>
              <a:rPr lang="fa-IR" sz="2400" b="1" dirty="0">
                <a:solidFill>
                  <a:schemeClr val="bg1"/>
                </a:solidFill>
                <a:effectLst>
                  <a:outerShdw blurRad="50800" dist="38100" dir="8100000" algn="tr" rotWithShape="0">
                    <a:prstClr val="black">
                      <a:alpha val="40000"/>
                    </a:prstClr>
                  </a:outerShdw>
                </a:effectLst>
                <a:cs typeface="B Titr" panose="00000700000000000000" pitchFamily="2" charset="-78"/>
              </a:rPr>
              <a:t>علل حوادث رانندگی</a:t>
            </a:r>
            <a:endParaRPr lang="fa-IR" sz="2400" b="1" dirty="0">
              <a:solidFill>
                <a:schemeClr val="bg1"/>
              </a:solidFill>
              <a:effectLst>
                <a:outerShdw blurRad="50800" dist="38100" dir="8100000" algn="tr" rotWithShape="0">
                  <a:prstClr val="black">
                    <a:alpha val="40000"/>
                  </a:prstClr>
                </a:outerShdw>
              </a:effectLst>
            </a:endParaRPr>
          </a:p>
        </p:txBody>
      </p:sp>
    </p:spTree>
    <p:extLst>
      <p:ext uri="{BB962C8B-B14F-4D97-AF65-F5344CB8AC3E}">
        <p14:creationId xmlns:p14="http://schemas.microsoft.com/office/powerpoint/2010/main" val="33952949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17BB9E04-F56F-431D-8A84-BF356EE82125}"/>
              </a:ext>
            </a:extLst>
          </p:cNvPr>
          <p:cNvGrpSpPr/>
          <p:nvPr/>
        </p:nvGrpSpPr>
        <p:grpSpPr>
          <a:xfrm>
            <a:off x="6004563" y="917833"/>
            <a:ext cx="3551221" cy="901215"/>
            <a:chOff x="9385086" y="935348"/>
            <a:chExt cx="3551221" cy="921621"/>
          </a:xfrm>
        </p:grpSpPr>
        <p:sp>
          <p:nvSpPr>
            <p:cNvPr id="14" name="Rectangle 13">
              <a:extLst>
                <a:ext uri="{FF2B5EF4-FFF2-40B4-BE49-F238E27FC236}">
                  <a16:creationId xmlns:a16="http://schemas.microsoft.com/office/drawing/2014/main" id="{AACEF195-2A73-4295-8EF7-1143656F666E}"/>
                </a:ext>
              </a:extLst>
            </p:cNvPr>
            <p:cNvSpPr/>
            <p:nvPr/>
          </p:nvSpPr>
          <p:spPr>
            <a:xfrm>
              <a:off x="9385086" y="935348"/>
              <a:ext cx="3364087" cy="92162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3FCBAB2F-EBEF-4A5E-8585-2888F99F5365}"/>
                </a:ext>
              </a:extLst>
            </p:cNvPr>
            <p:cNvSpPr txBox="1"/>
            <p:nvPr/>
          </p:nvSpPr>
          <p:spPr>
            <a:xfrm>
              <a:off x="10229175" y="1189280"/>
              <a:ext cx="2707132" cy="377695"/>
            </a:xfrm>
            <a:prstGeom prst="rect">
              <a:avLst/>
            </a:prstGeom>
            <a:noFill/>
          </p:spPr>
          <p:txBody>
            <a:bodyPr wrap="square" rtlCol="1">
              <a:spAutoFit/>
            </a:bodyPr>
            <a:lstStyle/>
            <a:p>
              <a:pPr algn="ctr"/>
              <a:r>
                <a:rPr lang="fa-IR" b="1" dirty="0">
                  <a:cs typeface="B Titr" panose="00000700000000000000" pitchFamily="2" charset="-78"/>
                </a:rPr>
                <a:t>علل مرتبط با رانندگی ایمن</a:t>
              </a:r>
            </a:p>
          </p:txBody>
        </p:sp>
      </p:grpSp>
      <p:sp>
        <p:nvSpPr>
          <p:cNvPr id="4" name="Isosceles Triangle 3">
            <a:extLst>
              <a:ext uri="{FF2B5EF4-FFF2-40B4-BE49-F238E27FC236}">
                <a16:creationId xmlns:a16="http://schemas.microsoft.com/office/drawing/2014/main" id="{5AB736CA-952C-4465-B8F5-2ACF17977BF9}"/>
              </a:ext>
            </a:extLst>
          </p:cNvPr>
          <p:cNvSpPr/>
          <p:nvPr/>
        </p:nvSpPr>
        <p:spPr>
          <a:xfrm rot="16200000">
            <a:off x="10583467" y="217091"/>
            <a:ext cx="1828534" cy="1388533"/>
          </a:xfrm>
          <a:prstGeom prst="triangle">
            <a:avLst/>
          </a:prstGeom>
          <a:effectLst>
            <a:outerShdw blurRad="50800" dist="38100" dir="16200000"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endParaRPr lang="fa-IR" sz="1400" dirty="0">
              <a:effectLst>
                <a:outerShdw blurRad="50800" dist="38100" dir="5400000" algn="t" rotWithShape="0">
                  <a:prstClr val="black">
                    <a:alpha val="40000"/>
                  </a:prstClr>
                </a:outerShdw>
              </a:effectLst>
            </a:endParaRPr>
          </a:p>
        </p:txBody>
      </p:sp>
      <p:cxnSp>
        <p:nvCxnSpPr>
          <p:cNvPr id="6" name="Straight Connector 5">
            <a:extLst>
              <a:ext uri="{FF2B5EF4-FFF2-40B4-BE49-F238E27FC236}">
                <a16:creationId xmlns:a16="http://schemas.microsoft.com/office/drawing/2014/main" id="{04C87312-0394-44FF-AF67-D8E83FE46132}"/>
              </a:ext>
            </a:extLst>
          </p:cNvPr>
          <p:cNvCxnSpPr>
            <a:stCxn id="4" idx="0"/>
          </p:cNvCxnSpPr>
          <p:nvPr/>
        </p:nvCxnSpPr>
        <p:spPr>
          <a:xfrm flipH="1" flipV="1">
            <a:off x="0" y="911357"/>
            <a:ext cx="10803468" cy="1"/>
          </a:xfrm>
          <a:prstGeom prst="line">
            <a:avLst/>
          </a:prstGeom>
          <a:ln w="3175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7" name="Isosceles Triangle 6">
            <a:extLst>
              <a:ext uri="{FF2B5EF4-FFF2-40B4-BE49-F238E27FC236}">
                <a16:creationId xmlns:a16="http://schemas.microsoft.com/office/drawing/2014/main" id="{9206B4C4-2598-45CA-80DC-4A956293D112}"/>
              </a:ext>
            </a:extLst>
          </p:cNvPr>
          <p:cNvSpPr/>
          <p:nvPr/>
        </p:nvSpPr>
        <p:spPr>
          <a:xfrm>
            <a:off x="4504271" y="-2910"/>
            <a:ext cx="3184173" cy="914268"/>
          </a:xfrm>
          <a:prstGeom prst="triangle">
            <a:avLst>
              <a:gd name="adj" fmla="val 49141"/>
            </a:avLst>
          </a:prstGeom>
          <a:solidFill>
            <a:srgbClr val="FF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13" name="Rectangle: Rounded Corners 12">
            <a:extLst>
              <a:ext uri="{FF2B5EF4-FFF2-40B4-BE49-F238E27FC236}">
                <a16:creationId xmlns:a16="http://schemas.microsoft.com/office/drawing/2014/main" id="{EFCECDB2-96CA-49E1-BCC1-F6E4282BCC69}"/>
              </a:ext>
            </a:extLst>
          </p:cNvPr>
          <p:cNvSpPr/>
          <p:nvPr/>
        </p:nvSpPr>
        <p:spPr>
          <a:xfrm>
            <a:off x="1861956" y="938444"/>
            <a:ext cx="4222755" cy="17145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Isosceles Triangle 8">
            <a:extLst>
              <a:ext uri="{FF2B5EF4-FFF2-40B4-BE49-F238E27FC236}">
                <a16:creationId xmlns:a16="http://schemas.microsoft.com/office/drawing/2014/main" id="{D17EFE4A-5C27-4F4B-8FDC-9D4A92593D93}"/>
              </a:ext>
            </a:extLst>
          </p:cNvPr>
          <p:cNvSpPr/>
          <p:nvPr/>
        </p:nvSpPr>
        <p:spPr>
          <a:xfrm rot="10800000">
            <a:off x="4471783" y="927033"/>
            <a:ext cx="3184173" cy="914268"/>
          </a:xfrm>
          <a:prstGeom prst="triangle">
            <a:avLst>
              <a:gd name="adj" fmla="val 49141"/>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8" name="TextBox 7">
            <a:extLst>
              <a:ext uri="{FF2B5EF4-FFF2-40B4-BE49-F238E27FC236}">
                <a16:creationId xmlns:a16="http://schemas.microsoft.com/office/drawing/2014/main" id="{3DEA7028-9B4D-4172-B229-E42D5A807227}"/>
              </a:ext>
            </a:extLst>
          </p:cNvPr>
          <p:cNvSpPr txBox="1"/>
          <p:nvPr/>
        </p:nvSpPr>
        <p:spPr>
          <a:xfrm>
            <a:off x="4826980" y="468292"/>
            <a:ext cx="2896188" cy="461665"/>
          </a:xfrm>
          <a:prstGeom prst="rect">
            <a:avLst/>
          </a:prstGeom>
          <a:noFill/>
        </p:spPr>
        <p:txBody>
          <a:bodyPr wrap="square" rtlCol="1">
            <a:spAutoFit/>
          </a:bodyPr>
          <a:lstStyle/>
          <a:p>
            <a:r>
              <a:rPr lang="fa-IR" sz="2400" b="1" dirty="0">
                <a:solidFill>
                  <a:schemeClr val="bg1"/>
                </a:solidFill>
                <a:effectLst>
                  <a:outerShdw blurRad="50800" dist="38100" dir="8100000" algn="tr" rotWithShape="0">
                    <a:prstClr val="black">
                      <a:alpha val="40000"/>
                    </a:prstClr>
                  </a:outerShdw>
                </a:effectLst>
                <a:cs typeface="B Titr" panose="00000700000000000000" pitchFamily="2" charset="-78"/>
              </a:rPr>
              <a:t>علل حوادث رانندگی</a:t>
            </a:r>
            <a:endParaRPr lang="fa-IR" sz="2400" b="1" dirty="0">
              <a:solidFill>
                <a:schemeClr val="bg1"/>
              </a:solidFill>
              <a:effectLst>
                <a:outerShdw blurRad="50800" dist="38100" dir="8100000" algn="tr" rotWithShape="0">
                  <a:prstClr val="black">
                    <a:alpha val="40000"/>
                  </a:prstClr>
                </a:outerShdw>
              </a:effectLst>
            </a:endParaRPr>
          </a:p>
        </p:txBody>
      </p:sp>
      <p:sp>
        <p:nvSpPr>
          <p:cNvPr id="11" name="TextBox 10">
            <a:extLst>
              <a:ext uri="{FF2B5EF4-FFF2-40B4-BE49-F238E27FC236}">
                <a16:creationId xmlns:a16="http://schemas.microsoft.com/office/drawing/2014/main" id="{F1F706A0-2324-4C5A-8FA4-A99843D41232}"/>
              </a:ext>
            </a:extLst>
          </p:cNvPr>
          <p:cNvSpPr txBox="1"/>
          <p:nvPr/>
        </p:nvSpPr>
        <p:spPr>
          <a:xfrm>
            <a:off x="0" y="2327698"/>
            <a:ext cx="11546006" cy="369332"/>
          </a:xfrm>
          <a:prstGeom prst="rect">
            <a:avLst/>
          </a:prstGeom>
          <a:noFill/>
        </p:spPr>
        <p:txBody>
          <a:bodyPr wrap="square" rtlCol="0">
            <a:spAutoFit/>
          </a:bodyPr>
          <a:lstStyle/>
          <a:p>
            <a:pPr algn="just" rtl="1"/>
            <a:r>
              <a:rPr lang="fa-IR" b="1" dirty="0">
                <a:cs typeface="B Titr" panose="00000700000000000000" pitchFamily="2" charset="-78"/>
              </a:rPr>
              <a:t>* سرعت:</a:t>
            </a:r>
            <a:endParaRPr lang="en-US" b="1" dirty="0">
              <a:cs typeface="B Titr" panose="00000700000000000000" pitchFamily="2" charset="-78"/>
            </a:endParaRPr>
          </a:p>
        </p:txBody>
      </p:sp>
      <p:graphicFrame>
        <p:nvGraphicFramePr>
          <p:cNvPr id="2" name="Table 2">
            <a:extLst>
              <a:ext uri="{FF2B5EF4-FFF2-40B4-BE49-F238E27FC236}">
                <a16:creationId xmlns:a16="http://schemas.microsoft.com/office/drawing/2014/main" id="{041E2E35-C29C-4182-8C08-77827B02292A}"/>
              </a:ext>
            </a:extLst>
          </p:cNvPr>
          <p:cNvGraphicFramePr>
            <a:graphicFrameLocks noGrp="1"/>
          </p:cNvGraphicFramePr>
          <p:nvPr>
            <p:extLst>
              <p:ext uri="{D42A27DB-BD31-4B8C-83A1-F6EECF244321}">
                <p14:modId xmlns:p14="http://schemas.microsoft.com/office/powerpoint/2010/main" val="3222149953"/>
              </p:ext>
            </p:extLst>
          </p:nvPr>
        </p:nvGraphicFramePr>
        <p:xfrm>
          <a:off x="576775" y="2889198"/>
          <a:ext cx="10958733" cy="3500508"/>
        </p:xfrm>
        <a:graphic>
          <a:graphicData uri="http://schemas.openxmlformats.org/drawingml/2006/table">
            <a:tbl>
              <a:tblPr firstRow="1" bandRow="1">
                <a:effectLst>
                  <a:outerShdw blurRad="63500" sx="102000" sy="102000" algn="ctr" rotWithShape="0">
                    <a:prstClr val="black">
                      <a:alpha val="40000"/>
                    </a:prstClr>
                  </a:outerShdw>
                </a:effectLst>
                <a:tableStyleId>{5C22544A-7EE6-4342-B048-85BDC9FD1C3A}</a:tableStyleId>
              </a:tblPr>
              <a:tblGrid>
                <a:gridCol w="5373859">
                  <a:extLst>
                    <a:ext uri="{9D8B030D-6E8A-4147-A177-3AD203B41FA5}">
                      <a16:colId xmlns:a16="http://schemas.microsoft.com/office/drawing/2014/main" val="116966990"/>
                    </a:ext>
                  </a:extLst>
                </a:gridCol>
                <a:gridCol w="2616591">
                  <a:extLst>
                    <a:ext uri="{9D8B030D-6E8A-4147-A177-3AD203B41FA5}">
                      <a16:colId xmlns:a16="http://schemas.microsoft.com/office/drawing/2014/main" val="4194685666"/>
                    </a:ext>
                  </a:extLst>
                </a:gridCol>
                <a:gridCol w="2968283">
                  <a:extLst>
                    <a:ext uri="{9D8B030D-6E8A-4147-A177-3AD203B41FA5}">
                      <a16:colId xmlns:a16="http://schemas.microsoft.com/office/drawing/2014/main" val="662011323"/>
                    </a:ext>
                  </a:extLst>
                </a:gridCol>
              </a:tblGrid>
              <a:tr h="583418">
                <a:tc gridSpan="3">
                  <a:txBody>
                    <a:bodyPr/>
                    <a:lstStyle/>
                    <a:p>
                      <a:pPr algn="ctr"/>
                      <a:r>
                        <a:rPr lang="fa-IR" sz="2400" dirty="0">
                          <a:solidFill>
                            <a:schemeClr val="bg1"/>
                          </a:solidFill>
                          <a:cs typeface="B Titr" panose="00000700000000000000" pitchFamily="2" charset="-78"/>
                        </a:rPr>
                        <a:t>سرعت مجاز در معابر درون شهری و مسکونی</a:t>
                      </a:r>
                      <a:endParaRPr lang="en-US" sz="2400" dirty="0">
                        <a:solidFill>
                          <a:schemeClr val="bg1"/>
                        </a:solidFill>
                        <a:cs typeface="B Titr" panose="00000700000000000000" pitchFamily="2" charset="-78"/>
                      </a:endParaRPr>
                    </a:p>
                  </a:txBody>
                  <a:tcPr/>
                </a:tc>
                <a:tc hMerge="1">
                  <a:txBody>
                    <a:bodyPr/>
                    <a:lstStyle/>
                    <a:p>
                      <a:endParaRPr lang="en-US"/>
                    </a:p>
                  </a:txBody>
                  <a:tcPr/>
                </a:tc>
                <a:tc hMerge="1">
                  <a:txBody>
                    <a:bodyPr/>
                    <a:lstStyle/>
                    <a:p>
                      <a:endParaRPr lang="en-US" dirty="0"/>
                    </a:p>
                  </a:txBody>
                  <a:tcPr/>
                </a:tc>
                <a:extLst>
                  <a:ext uri="{0D108BD9-81ED-4DB2-BD59-A6C34878D82A}">
                    <a16:rowId xmlns:a16="http://schemas.microsoft.com/office/drawing/2014/main" val="2818105927"/>
                  </a:ext>
                </a:extLst>
              </a:tr>
              <a:tr h="583418">
                <a:tc>
                  <a:txBody>
                    <a:bodyPr/>
                    <a:lstStyle/>
                    <a:p>
                      <a:pPr algn="ctr"/>
                      <a:r>
                        <a:rPr lang="fa-IR" sz="2000" b="1" dirty="0">
                          <a:cs typeface="B Nazanin" panose="00000400000000000000" pitchFamily="2" charset="-78"/>
                        </a:rPr>
                        <a:t>حداقل 70 و حداکثر 120 کیلومتر بر ساعت</a:t>
                      </a:r>
                      <a:endParaRPr lang="en-US" sz="2000" b="1" dirty="0">
                        <a:cs typeface="B Nazanin" panose="00000400000000000000" pitchFamily="2" charset="-78"/>
                      </a:endParaRPr>
                    </a:p>
                  </a:txBody>
                  <a:tcPr/>
                </a:tc>
                <a:tc>
                  <a:txBody>
                    <a:bodyPr/>
                    <a:lstStyle/>
                    <a:p>
                      <a:pPr algn="ctr"/>
                      <a:r>
                        <a:rPr lang="fa-IR" sz="2000" b="1" dirty="0">
                          <a:cs typeface="B Nazanin" panose="00000400000000000000" pitchFamily="2" charset="-78"/>
                        </a:rPr>
                        <a:t>آزادراه ها</a:t>
                      </a:r>
                    </a:p>
                  </a:txBody>
                  <a:tcPr/>
                </a:tc>
                <a:tc rowSpan="2">
                  <a:txBody>
                    <a:bodyPr/>
                    <a:lstStyle/>
                    <a:p>
                      <a:pPr algn="ctr"/>
                      <a:endParaRPr lang="fa-IR" sz="2000" b="1" dirty="0">
                        <a:cs typeface="B Nazanin" panose="00000400000000000000" pitchFamily="2" charset="-78"/>
                      </a:endParaRPr>
                    </a:p>
                    <a:p>
                      <a:pPr algn="ctr"/>
                      <a:r>
                        <a:rPr lang="fa-IR" sz="2000" b="1" dirty="0">
                          <a:cs typeface="B Nazanin" panose="00000400000000000000" pitchFamily="2" charset="-78"/>
                        </a:rPr>
                        <a:t>معابر شریانی درجه یک</a:t>
                      </a:r>
                    </a:p>
                    <a:p>
                      <a:pPr algn="ctr"/>
                      <a:endParaRPr lang="en-US" sz="2000" b="1" dirty="0">
                        <a:cs typeface="B Nazanin" panose="00000400000000000000" pitchFamily="2" charset="-78"/>
                      </a:endParaRPr>
                    </a:p>
                  </a:txBody>
                  <a:tcPr/>
                </a:tc>
                <a:extLst>
                  <a:ext uri="{0D108BD9-81ED-4DB2-BD59-A6C34878D82A}">
                    <a16:rowId xmlns:a16="http://schemas.microsoft.com/office/drawing/2014/main" val="331088248"/>
                  </a:ext>
                </a:extLst>
              </a:tr>
              <a:tr h="583418">
                <a:tc>
                  <a:txBody>
                    <a:bodyPr/>
                    <a:lstStyle/>
                    <a:p>
                      <a:pPr algn="ctr"/>
                      <a:r>
                        <a:rPr lang="fa-IR" sz="2000" b="1" dirty="0">
                          <a:cs typeface="B Nazanin" panose="00000400000000000000" pitchFamily="2" charset="-78"/>
                        </a:rPr>
                        <a:t>حداکثر 100 کیلومتر بر ساعت</a:t>
                      </a:r>
                      <a:endParaRPr lang="en-US" sz="2000" b="1" dirty="0">
                        <a:cs typeface="B Nazanin" panose="00000400000000000000" pitchFamily="2" charset="-78"/>
                      </a:endParaRPr>
                    </a:p>
                  </a:txBody>
                  <a:tcPr/>
                </a:tc>
                <a:tc>
                  <a:txBody>
                    <a:bodyPr/>
                    <a:lstStyle/>
                    <a:p>
                      <a:pPr algn="ctr"/>
                      <a:r>
                        <a:rPr lang="fa-IR" sz="2000" b="1" dirty="0">
                          <a:cs typeface="B Nazanin" panose="00000400000000000000" pitchFamily="2" charset="-78"/>
                        </a:rPr>
                        <a:t>بزرگراه ها</a:t>
                      </a:r>
                      <a:endParaRPr lang="en-US" sz="2000" b="1" dirty="0">
                        <a:cs typeface="B Nazanin" panose="00000400000000000000" pitchFamily="2" charset="-78"/>
                      </a:endParaRPr>
                    </a:p>
                  </a:txBody>
                  <a:tcPr/>
                </a:tc>
                <a:tc vMerge="1">
                  <a:txBody>
                    <a:bodyPr/>
                    <a:lstStyle/>
                    <a:p>
                      <a:endParaRPr lang="en-US" dirty="0"/>
                    </a:p>
                  </a:txBody>
                  <a:tcPr/>
                </a:tc>
                <a:extLst>
                  <a:ext uri="{0D108BD9-81ED-4DB2-BD59-A6C34878D82A}">
                    <a16:rowId xmlns:a16="http://schemas.microsoft.com/office/drawing/2014/main" val="1699857205"/>
                  </a:ext>
                </a:extLst>
              </a:tr>
              <a:tr h="583418">
                <a:tc>
                  <a:txBody>
                    <a:bodyPr/>
                    <a:lstStyle/>
                    <a:p>
                      <a:pPr algn="ctr"/>
                      <a:r>
                        <a:rPr lang="fa-IR" sz="2000" b="1" dirty="0">
                          <a:cs typeface="B Nazanin" panose="00000400000000000000" pitchFamily="2" charset="-78"/>
                        </a:rPr>
                        <a:t>حداکثر 60 کیلومتر بر ساعت</a:t>
                      </a:r>
                      <a:endParaRPr lang="en-US" sz="2000" b="1" dirty="0">
                        <a:cs typeface="B Nazanin" panose="00000400000000000000" pitchFamily="2" charset="-78"/>
                      </a:endParaRPr>
                    </a:p>
                  </a:txBody>
                  <a:tcPr/>
                </a:tc>
                <a:tc>
                  <a:txBody>
                    <a:bodyPr/>
                    <a:lstStyle/>
                    <a:p>
                      <a:pPr algn="ctr"/>
                      <a:r>
                        <a:rPr lang="fa-IR" sz="2000" b="1" dirty="0">
                          <a:cs typeface="B Nazanin" panose="00000400000000000000" pitchFamily="2" charset="-78"/>
                        </a:rPr>
                        <a:t>خیابان اصلی</a:t>
                      </a:r>
                      <a:endParaRPr lang="en-US" sz="2000" b="1" dirty="0">
                        <a:cs typeface="B Nazanin" panose="00000400000000000000" pitchFamily="2" charset="-78"/>
                      </a:endParaRPr>
                    </a:p>
                  </a:txBody>
                  <a:tcPr/>
                </a:tc>
                <a:tc rowSpan="2">
                  <a:txBody>
                    <a:bodyPr/>
                    <a:lstStyle/>
                    <a:p>
                      <a:pPr algn="ctr"/>
                      <a:endParaRPr lang="fa-IR" sz="2000" b="1" dirty="0">
                        <a:cs typeface="B Nazanin" panose="00000400000000000000" pitchFamily="2" charset="-78"/>
                      </a:endParaRPr>
                    </a:p>
                    <a:p>
                      <a:pPr algn="ctr"/>
                      <a:r>
                        <a:rPr lang="fa-IR" sz="2000" b="1" dirty="0">
                          <a:cs typeface="B Nazanin" panose="00000400000000000000" pitchFamily="2" charset="-78"/>
                        </a:rPr>
                        <a:t>معابر شریانی درجه دو</a:t>
                      </a:r>
                      <a:endParaRPr lang="en-US" sz="2000" b="1" dirty="0">
                        <a:cs typeface="B Nazanin" panose="00000400000000000000" pitchFamily="2" charset="-78"/>
                      </a:endParaRPr>
                    </a:p>
                  </a:txBody>
                  <a:tcPr/>
                </a:tc>
                <a:extLst>
                  <a:ext uri="{0D108BD9-81ED-4DB2-BD59-A6C34878D82A}">
                    <a16:rowId xmlns:a16="http://schemas.microsoft.com/office/drawing/2014/main" val="1219700353"/>
                  </a:ext>
                </a:extLst>
              </a:tr>
              <a:tr h="58341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a-IR" sz="2000" b="1" dirty="0">
                          <a:cs typeface="B Nazanin" panose="00000400000000000000" pitchFamily="2" charset="-78"/>
                        </a:rPr>
                        <a:t>حداکثر 50 کیلومتر بر ساعت</a:t>
                      </a:r>
                      <a:endParaRPr lang="en-US" sz="2000" b="1" dirty="0">
                        <a:cs typeface="B Nazanin" panose="00000400000000000000" pitchFamily="2" charset="-78"/>
                      </a:endParaRPr>
                    </a:p>
                  </a:txBody>
                  <a:tcPr/>
                </a:tc>
                <a:tc>
                  <a:txBody>
                    <a:bodyPr/>
                    <a:lstStyle/>
                    <a:p>
                      <a:pPr algn="ctr"/>
                      <a:r>
                        <a:rPr lang="fa-IR" sz="2000" b="1" dirty="0">
                          <a:cs typeface="B Nazanin" panose="00000400000000000000" pitchFamily="2" charset="-78"/>
                        </a:rPr>
                        <a:t>خیابان فرعی</a:t>
                      </a:r>
                      <a:endParaRPr lang="en-US" sz="2000" b="1" dirty="0">
                        <a:cs typeface="B Nazanin" panose="00000400000000000000" pitchFamily="2" charset="-78"/>
                      </a:endParaRPr>
                    </a:p>
                  </a:txBody>
                  <a:tcPr/>
                </a:tc>
                <a:tc vMerge="1">
                  <a:txBody>
                    <a:bodyPr/>
                    <a:lstStyle/>
                    <a:p>
                      <a:endParaRPr lang="en-US" dirty="0"/>
                    </a:p>
                  </a:txBody>
                  <a:tcPr/>
                </a:tc>
                <a:extLst>
                  <a:ext uri="{0D108BD9-81ED-4DB2-BD59-A6C34878D82A}">
                    <a16:rowId xmlns:a16="http://schemas.microsoft.com/office/drawing/2014/main" val="2194313445"/>
                  </a:ext>
                </a:extLst>
              </a:tr>
              <a:tr h="583418">
                <a:tc>
                  <a:txBody>
                    <a:bodyPr/>
                    <a:lstStyle/>
                    <a:p>
                      <a:pPr algn="ctr"/>
                      <a:r>
                        <a:rPr lang="fa-IR" sz="2000" b="1" dirty="0">
                          <a:cs typeface="B Nazanin" panose="00000400000000000000" pitchFamily="2" charset="-78"/>
                        </a:rPr>
                        <a:t>حداکثر 30 کیلومتر بر ساعت</a:t>
                      </a:r>
                    </a:p>
                  </a:txBody>
                  <a:tcPr/>
                </a:tc>
                <a:tc>
                  <a:txBody>
                    <a:bodyPr/>
                    <a:lstStyle/>
                    <a:p>
                      <a:pPr algn="ctr"/>
                      <a:r>
                        <a:rPr lang="fa-IR" sz="2000" b="1" dirty="0">
                          <a:cs typeface="B Nazanin" panose="00000400000000000000" pitchFamily="2" charset="-78"/>
                        </a:rPr>
                        <a:t>معابر محلی و میدان ها</a:t>
                      </a:r>
                      <a:endParaRPr lang="en-US" sz="2000" b="1" dirty="0">
                        <a:cs typeface="B Nazanin" panose="00000400000000000000" pitchFamily="2" charset="-78"/>
                      </a:endParaRPr>
                    </a:p>
                  </a:txBody>
                  <a:tcPr/>
                </a:tc>
                <a:tc>
                  <a:txBody>
                    <a:bodyPr/>
                    <a:lstStyle/>
                    <a:p>
                      <a:pPr algn="ctr"/>
                      <a:r>
                        <a:rPr lang="fa-IR" sz="2000" b="1" dirty="0">
                          <a:cs typeface="B Nazanin" panose="00000400000000000000" pitchFamily="2" charset="-78"/>
                        </a:rPr>
                        <a:t>معابر محلی</a:t>
                      </a:r>
                      <a:endParaRPr lang="en-US" sz="2000" b="1" dirty="0">
                        <a:cs typeface="B Nazanin" panose="00000400000000000000" pitchFamily="2" charset="-78"/>
                      </a:endParaRPr>
                    </a:p>
                  </a:txBody>
                  <a:tcPr/>
                </a:tc>
                <a:extLst>
                  <a:ext uri="{0D108BD9-81ED-4DB2-BD59-A6C34878D82A}">
                    <a16:rowId xmlns:a16="http://schemas.microsoft.com/office/drawing/2014/main" val="4111178966"/>
                  </a:ext>
                </a:extLst>
              </a:tr>
            </a:tbl>
          </a:graphicData>
        </a:graphic>
      </p:graphicFrame>
    </p:spTree>
    <p:extLst>
      <p:ext uri="{BB962C8B-B14F-4D97-AF65-F5344CB8AC3E}">
        <p14:creationId xmlns:p14="http://schemas.microsoft.com/office/powerpoint/2010/main" val="37949378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80">
                                          <p:stCondLst>
                                            <p:cond delay="0"/>
                                          </p:stCondLst>
                                        </p:cTn>
                                        <p:tgtEl>
                                          <p:spTgt spid="11"/>
                                        </p:tgtEl>
                                      </p:cBhvr>
                                    </p:animEffect>
                                    <p:anim calcmode="lin" valueType="num">
                                      <p:cBhvr>
                                        <p:cTn id="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3" dur="26">
                                          <p:stCondLst>
                                            <p:cond delay="650"/>
                                          </p:stCondLst>
                                        </p:cTn>
                                        <p:tgtEl>
                                          <p:spTgt spid="11"/>
                                        </p:tgtEl>
                                      </p:cBhvr>
                                      <p:to x="100000" y="60000"/>
                                    </p:animScale>
                                    <p:animScale>
                                      <p:cBhvr>
                                        <p:cTn id="14" dur="166" decel="50000">
                                          <p:stCondLst>
                                            <p:cond delay="676"/>
                                          </p:stCondLst>
                                        </p:cTn>
                                        <p:tgtEl>
                                          <p:spTgt spid="11"/>
                                        </p:tgtEl>
                                      </p:cBhvr>
                                      <p:to x="100000" y="100000"/>
                                    </p:animScale>
                                    <p:animScale>
                                      <p:cBhvr>
                                        <p:cTn id="15" dur="26">
                                          <p:stCondLst>
                                            <p:cond delay="1312"/>
                                          </p:stCondLst>
                                        </p:cTn>
                                        <p:tgtEl>
                                          <p:spTgt spid="11"/>
                                        </p:tgtEl>
                                      </p:cBhvr>
                                      <p:to x="100000" y="80000"/>
                                    </p:animScale>
                                    <p:animScale>
                                      <p:cBhvr>
                                        <p:cTn id="16" dur="166" decel="50000">
                                          <p:stCondLst>
                                            <p:cond delay="1338"/>
                                          </p:stCondLst>
                                        </p:cTn>
                                        <p:tgtEl>
                                          <p:spTgt spid="11"/>
                                        </p:tgtEl>
                                      </p:cBhvr>
                                      <p:to x="100000" y="100000"/>
                                    </p:animScale>
                                    <p:animScale>
                                      <p:cBhvr>
                                        <p:cTn id="17" dur="26">
                                          <p:stCondLst>
                                            <p:cond delay="1642"/>
                                          </p:stCondLst>
                                        </p:cTn>
                                        <p:tgtEl>
                                          <p:spTgt spid="11"/>
                                        </p:tgtEl>
                                      </p:cBhvr>
                                      <p:to x="100000" y="90000"/>
                                    </p:animScale>
                                    <p:animScale>
                                      <p:cBhvr>
                                        <p:cTn id="18" dur="166" decel="50000">
                                          <p:stCondLst>
                                            <p:cond delay="1668"/>
                                          </p:stCondLst>
                                        </p:cTn>
                                        <p:tgtEl>
                                          <p:spTgt spid="11"/>
                                        </p:tgtEl>
                                      </p:cBhvr>
                                      <p:to x="100000" y="100000"/>
                                    </p:animScale>
                                    <p:animScale>
                                      <p:cBhvr>
                                        <p:cTn id="19" dur="26">
                                          <p:stCondLst>
                                            <p:cond delay="1808"/>
                                          </p:stCondLst>
                                        </p:cTn>
                                        <p:tgtEl>
                                          <p:spTgt spid="11"/>
                                        </p:tgtEl>
                                      </p:cBhvr>
                                      <p:to x="100000" y="95000"/>
                                    </p:animScale>
                                    <p:animScale>
                                      <p:cBhvr>
                                        <p:cTn id="20" dur="166" decel="50000">
                                          <p:stCondLst>
                                            <p:cond delay="1834"/>
                                          </p:stCondLst>
                                        </p:cTn>
                                        <p:tgtEl>
                                          <p:spTgt spid="11"/>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down)">
                                      <p:cBhvr>
                                        <p:cTn id="25" dur="580">
                                          <p:stCondLst>
                                            <p:cond delay="0"/>
                                          </p:stCondLst>
                                        </p:cTn>
                                        <p:tgtEl>
                                          <p:spTgt spid="2"/>
                                        </p:tgtEl>
                                      </p:cBhvr>
                                    </p:animEffect>
                                    <p:anim calcmode="lin" valueType="num">
                                      <p:cBhvr>
                                        <p:cTn id="26"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31" dur="26">
                                          <p:stCondLst>
                                            <p:cond delay="650"/>
                                          </p:stCondLst>
                                        </p:cTn>
                                        <p:tgtEl>
                                          <p:spTgt spid="2"/>
                                        </p:tgtEl>
                                      </p:cBhvr>
                                      <p:to x="100000" y="60000"/>
                                    </p:animScale>
                                    <p:animScale>
                                      <p:cBhvr>
                                        <p:cTn id="32" dur="166" decel="50000">
                                          <p:stCondLst>
                                            <p:cond delay="676"/>
                                          </p:stCondLst>
                                        </p:cTn>
                                        <p:tgtEl>
                                          <p:spTgt spid="2"/>
                                        </p:tgtEl>
                                      </p:cBhvr>
                                      <p:to x="100000" y="100000"/>
                                    </p:animScale>
                                    <p:animScale>
                                      <p:cBhvr>
                                        <p:cTn id="33" dur="26">
                                          <p:stCondLst>
                                            <p:cond delay="1312"/>
                                          </p:stCondLst>
                                        </p:cTn>
                                        <p:tgtEl>
                                          <p:spTgt spid="2"/>
                                        </p:tgtEl>
                                      </p:cBhvr>
                                      <p:to x="100000" y="80000"/>
                                    </p:animScale>
                                    <p:animScale>
                                      <p:cBhvr>
                                        <p:cTn id="34" dur="166" decel="50000">
                                          <p:stCondLst>
                                            <p:cond delay="1338"/>
                                          </p:stCondLst>
                                        </p:cTn>
                                        <p:tgtEl>
                                          <p:spTgt spid="2"/>
                                        </p:tgtEl>
                                      </p:cBhvr>
                                      <p:to x="100000" y="100000"/>
                                    </p:animScale>
                                    <p:animScale>
                                      <p:cBhvr>
                                        <p:cTn id="35" dur="26">
                                          <p:stCondLst>
                                            <p:cond delay="1642"/>
                                          </p:stCondLst>
                                        </p:cTn>
                                        <p:tgtEl>
                                          <p:spTgt spid="2"/>
                                        </p:tgtEl>
                                      </p:cBhvr>
                                      <p:to x="100000" y="90000"/>
                                    </p:animScale>
                                    <p:animScale>
                                      <p:cBhvr>
                                        <p:cTn id="36" dur="166" decel="50000">
                                          <p:stCondLst>
                                            <p:cond delay="1668"/>
                                          </p:stCondLst>
                                        </p:cTn>
                                        <p:tgtEl>
                                          <p:spTgt spid="2"/>
                                        </p:tgtEl>
                                      </p:cBhvr>
                                      <p:to x="100000" y="100000"/>
                                    </p:animScale>
                                    <p:animScale>
                                      <p:cBhvr>
                                        <p:cTn id="37" dur="26">
                                          <p:stCondLst>
                                            <p:cond delay="1808"/>
                                          </p:stCondLst>
                                        </p:cTn>
                                        <p:tgtEl>
                                          <p:spTgt spid="2"/>
                                        </p:tgtEl>
                                      </p:cBhvr>
                                      <p:to x="100000" y="95000"/>
                                    </p:animScale>
                                    <p:animScale>
                                      <p:cBhvr>
                                        <p:cTn id="38"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17BB9E04-F56F-431D-8A84-BF356EE82125}"/>
              </a:ext>
            </a:extLst>
          </p:cNvPr>
          <p:cNvGrpSpPr/>
          <p:nvPr/>
        </p:nvGrpSpPr>
        <p:grpSpPr>
          <a:xfrm>
            <a:off x="6004563" y="917833"/>
            <a:ext cx="3551221" cy="901215"/>
            <a:chOff x="9385086" y="935348"/>
            <a:chExt cx="3551221" cy="921621"/>
          </a:xfrm>
        </p:grpSpPr>
        <p:sp>
          <p:nvSpPr>
            <p:cNvPr id="14" name="Rectangle 13">
              <a:extLst>
                <a:ext uri="{FF2B5EF4-FFF2-40B4-BE49-F238E27FC236}">
                  <a16:creationId xmlns:a16="http://schemas.microsoft.com/office/drawing/2014/main" id="{AACEF195-2A73-4295-8EF7-1143656F666E}"/>
                </a:ext>
              </a:extLst>
            </p:cNvPr>
            <p:cNvSpPr/>
            <p:nvPr/>
          </p:nvSpPr>
          <p:spPr>
            <a:xfrm>
              <a:off x="9385086" y="935348"/>
              <a:ext cx="3364087" cy="92162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3FCBAB2F-EBEF-4A5E-8585-2888F99F5365}"/>
                </a:ext>
              </a:extLst>
            </p:cNvPr>
            <p:cNvSpPr txBox="1"/>
            <p:nvPr/>
          </p:nvSpPr>
          <p:spPr>
            <a:xfrm>
              <a:off x="10229175" y="1189280"/>
              <a:ext cx="2707132" cy="377695"/>
            </a:xfrm>
            <a:prstGeom prst="rect">
              <a:avLst/>
            </a:prstGeom>
            <a:noFill/>
          </p:spPr>
          <p:txBody>
            <a:bodyPr wrap="square" rtlCol="1">
              <a:spAutoFit/>
            </a:bodyPr>
            <a:lstStyle/>
            <a:p>
              <a:pPr algn="ctr"/>
              <a:r>
                <a:rPr lang="fa-IR" b="1" dirty="0">
                  <a:cs typeface="B Titr" panose="00000700000000000000" pitchFamily="2" charset="-78"/>
                </a:rPr>
                <a:t>علل مرتبط با رانندگی ایمن</a:t>
              </a:r>
            </a:p>
          </p:txBody>
        </p:sp>
      </p:grpSp>
      <p:sp>
        <p:nvSpPr>
          <p:cNvPr id="4" name="Isosceles Triangle 3">
            <a:extLst>
              <a:ext uri="{FF2B5EF4-FFF2-40B4-BE49-F238E27FC236}">
                <a16:creationId xmlns:a16="http://schemas.microsoft.com/office/drawing/2014/main" id="{5AB736CA-952C-4465-B8F5-2ACF17977BF9}"/>
              </a:ext>
            </a:extLst>
          </p:cNvPr>
          <p:cNvSpPr/>
          <p:nvPr/>
        </p:nvSpPr>
        <p:spPr>
          <a:xfrm rot="16200000">
            <a:off x="10583467" y="217091"/>
            <a:ext cx="1828534" cy="1388533"/>
          </a:xfrm>
          <a:prstGeom prst="triangle">
            <a:avLst/>
          </a:prstGeom>
          <a:effectLst>
            <a:outerShdw blurRad="50800" dist="38100" dir="16200000"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endParaRPr lang="fa-IR" sz="1400" dirty="0">
              <a:effectLst>
                <a:outerShdw blurRad="50800" dist="38100" dir="5400000" algn="t" rotWithShape="0">
                  <a:prstClr val="black">
                    <a:alpha val="40000"/>
                  </a:prstClr>
                </a:outerShdw>
              </a:effectLst>
            </a:endParaRPr>
          </a:p>
        </p:txBody>
      </p:sp>
      <p:cxnSp>
        <p:nvCxnSpPr>
          <p:cNvPr id="6" name="Straight Connector 5">
            <a:extLst>
              <a:ext uri="{FF2B5EF4-FFF2-40B4-BE49-F238E27FC236}">
                <a16:creationId xmlns:a16="http://schemas.microsoft.com/office/drawing/2014/main" id="{04C87312-0394-44FF-AF67-D8E83FE46132}"/>
              </a:ext>
            </a:extLst>
          </p:cNvPr>
          <p:cNvCxnSpPr>
            <a:stCxn id="4" idx="0"/>
          </p:cNvCxnSpPr>
          <p:nvPr/>
        </p:nvCxnSpPr>
        <p:spPr>
          <a:xfrm flipH="1" flipV="1">
            <a:off x="0" y="911357"/>
            <a:ext cx="10803468" cy="1"/>
          </a:xfrm>
          <a:prstGeom prst="line">
            <a:avLst/>
          </a:prstGeom>
          <a:ln w="3175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7" name="Isosceles Triangle 6">
            <a:extLst>
              <a:ext uri="{FF2B5EF4-FFF2-40B4-BE49-F238E27FC236}">
                <a16:creationId xmlns:a16="http://schemas.microsoft.com/office/drawing/2014/main" id="{9206B4C4-2598-45CA-80DC-4A956293D112}"/>
              </a:ext>
            </a:extLst>
          </p:cNvPr>
          <p:cNvSpPr/>
          <p:nvPr/>
        </p:nvSpPr>
        <p:spPr>
          <a:xfrm>
            <a:off x="4504271" y="-2910"/>
            <a:ext cx="3184173" cy="914268"/>
          </a:xfrm>
          <a:prstGeom prst="triangle">
            <a:avLst>
              <a:gd name="adj" fmla="val 49141"/>
            </a:avLst>
          </a:prstGeom>
          <a:solidFill>
            <a:srgbClr val="FF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13" name="Rectangle: Rounded Corners 12">
            <a:extLst>
              <a:ext uri="{FF2B5EF4-FFF2-40B4-BE49-F238E27FC236}">
                <a16:creationId xmlns:a16="http://schemas.microsoft.com/office/drawing/2014/main" id="{EFCECDB2-96CA-49E1-BCC1-F6E4282BCC69}"/>
              </a:ext>
            </a:extLst>
          </p:cNvPr>
          <p:cNvSpPr/>
          <p:nvPr/>
        </p:nvSpPr>
        <p:spPr>
          <a:xfrm>
            <a:off x="1861956" y="938444"/>
            <a:ext cx="4222755" cy="17145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Isosceles Triangle 8">
            <a:extLst>
              <a:ext uri="{FF2B5EF4-FFF2-40B4-BE49-F238E27FC236}">
                <a16:creationId xmlns:a16="http://schemas.microsoft.com/office/drawing/2014/main" id="{D17EFE4A-5C27-4F4B-8FDC-9D4A92593D93}"/>
              </a:ext>
            </a:extLst>
          </p:cNvPr>
          <p:cNvSpPr/>
          <p:nvPr/>
        </p:nvSpPr>
        <p:spPr>
          <a:xfrm rot="10800000">
            <a:off x="4471783" y="927033"/>
            <a:ext cx="3184173" cy="914268"/>
          </a:xfrm>
          <a:prstGeom prst="triangle">
            <a:avLst>
              <a:gd name="adj" fmla="val 49141"/>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8" name="TextBox 7">
            <a:extLst>
              <a:ext uri="{FF2B5EF4-FFF2-40B4-BE49-F238E27FC236}">
                <a16:creationId xmlns:a16="http://schemas.microsoft.com/office/drawing/2014/main" id="{3DEA7028-9B4D-4172-B229-E42D5A807227}"/>
              </a:ext>
            </a:extLst>
          </p:cNvPr>
          <p:cNvSpPr txBox="1"/>
          <p:nvPr/>
        </p:nvSpPr>
        <p:spPr>
          <a:xfrm>
            <a:off x="4826980" y="468292"/>
            <a:ext cx="2896188" cy="461665"/>
          </a:xfrm>
          <a:prstGeom prst="rect">
            <a:avLst/>
          </a:prstGeom>
          <a:noFill/>
        </p:spPr>
        <p:txBody>
          <a:bodyPr wrap="square" rtlCol="1">
            <a:spAutoFit/>
          </a:bodyPr>
          <a:lstStyle/>
          <a:p>
            <a:r>
              <a:rPr lang="fa-IR" sz="2400" b="1" dirty="0">
                <a:solidFill>
                  <a:schemeClr val="bg1"/>
                </a:solidFill>
                <a:effectLst>
                  <a:outerShdw blurRad="50800" dist="38100" dir="8100000" algn="tr" rotWithShape="0">
                    <a:prstClr val="black">
                      <a:alpha val="40000"/>
                    </a:prstClr>
                  </a:outerShdw>
                </a:effectLst>
                <a:cs typeface="B Titr" panose="00000700000000000000" pitchFamily="2" charset="-78"/>
              </a:rPr>
              <a:t>علل حوادث رانندگی</a:t>
            </a:r>
            <a:endParaRPr lang="fa-IR" sz="2400" b="1" dirty="0">
              <a:solidFill>
                <a:schemeClr val="bg1"/>
              </a:solidFill>
              <a:effectLst>
                <a:outerShdw blurRad="50800" dist="38100" dir="8100000" algn="tr" rotWithShape="0">
                  <a:prstClr val="black">
                    <a:alpha val="40000"/>
                  </a:prstClr>
                </a:outerShdw>
              </a:effectLst>
            </a:endParaRPr>
          </a:p>
        </p:txBody>
      </p:sp>
      <p:sp>
        <p:nvSpPr>
          <p:cNvPr id="11" name="TextBox 10">
            <a:extLst>
              <a:ext uri="{FF2B5EF4-FFF2-40B4-BE49-F238E27FC236}">
                <a16:creationId xmlns:a16="http://schemas.microsoft.com/office/drawing/2014/main" id="{F1F706A0-2324-4C5A-8FA4-A99843D41232}"/>
              </a:ext>
            </a:extLst>
          </p:cNvPr>
          <p:cNvSpPr txBox="1"/>
          <p:nvPr/>
        </p:nvSpPr>
        <p:spPr>
          <a:xfrm>
            <a:off x="0" y="2327698"/>
            <a:ext cx="11546006" cy="369332"/>
          </a:xfrm>
          <a:prstGeom prst="rect">
            <a:avLst/>
          </a:prstGeom>
          <a:noFill/>
        </p:spPr>
        <p:txBody>
          <a:bodyPr wrap="square" rtlCol="0">
            <a:spAutoFit/>
          </a:bodyPr>
          <a:lstStyle/>
          <a:p>
            <a:pPr algn="just" rtl="1"/>
            <a:r>
              <a:rPr lang="fa-IR" b="1" dirty="0">
                <a:cs typeface="B Titr" panose="00000700000000000000" pitchFamily="2" charset="-78"/>
              </a:rPr>
              <a:t>* استفاده از تلفن همراه:</a:t>
            </a:r>
            <a:endParaRPr lang="en-US" b="1" dirty="0">
              <a:cs typeface="B Titr" panose="00000700000000000000" pitchFamily="2" charset="-78"/>
            </a:endParaRPr>
          </a:p>
        </p:txBody>
      </p:sp>
      <p:sp>
        <p:nvSpPr>
          <p:cNvPr id="17" name="Rounded Rectangle 3072">
            <a:extLst>
              <a:ext uri="{FF2B5EF4-FFF2-40B4-BE49-F238E27FC236}">
                <a16:creationId xmlns:a16="http://schemas.microsoft.com/office/drawing/2014/main" id="{72BD146B-3141-491C-AFEE-C01AB16956DC}"/>
              </a:ext>
            </a:extLst>
          </p:cNvPr>
          <p:cNvSpPr/>
          <p:nvPr/>
        </p:nvSpPr>
        <p:spPr>
          <a:xfrm>
            <a:off x="1861956" y="3195638"/>
            <a:ext cx="8126106" cy="466725"/>
          </a:xfrm>
          <a:prstGeom prst="roundRect">
            <a:avLst/>
          </a:prstGeom>
          <a:solidFill>
            <a:schemeClr val="accent5">
              <a:lumMod val="40000"/>
              <a:lumOff val="60000"/>
            </a:schemeClr>
          </a:solidFill>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000"/>
              </a:spcAft>
            </a:pPr>
            <a:r>
              <a:rPr lang="fa-IR" sz="2400" b="1" dirty="0">
                <a:effectLst/>
                <a:ea typeface="Calibri" panose="020F0502020204030204" pitchFamily="34" charset="0"/>
                <a:cs typeface="B Titr" panose="00000700000000000000" pitchFamily="2" charset="-78"/>
              </a:rPr>
              <a:t>حدود 25% از تصادفات رانندگی ناشی از حواس پرتی است.</a:t>
            </a:r>
            <a:endParaRPr lang="en-US" dirty="0">
              <a:effectLst/>
              <a:ea typeface="Calibri" panose="020F0502020204030204" pitchFamily="34" charset="0"/>
              <a:cs typeface="B Titr" panose="00000700000000000000" pitchFamily="2" charset="-78"/>
            </a:endParaRPr>
          </a:p>
        </p:txBody>
      </p:sp>
      <p:sp>
        <p:nvSpPr>
          <p:cNvPr id="18" name="Rectangle 17">
            <a:extLst>
              <a:ext uri="{FF2B5EF4-FFF2-40B4-BE49-F238E27FC236}">
                <a16:creationId xmlns:a16="http://schemas.microsoft.com/office/drawing/2014/main" id="{11984CC0-FB83-4971-8C50-5FE43657FE06}"/>
              </a:ext>
            </a:extLst>
          </p:cNvPr>
          <p:cNvSpPr/>
          <p:nvPr/>
        </p:nvSpPr>
        <p:spPr>
          <a:xfrm>
            <a:off x="9126121" y="4682207"/>
            <a:ext cx="2128031" cy="1009650"/>
          </a:xfrm>
          <a:prstGeom prst="rect">
            <a:avLst/>
          </a:prstGeom>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1">
              <a:lnSpc>
                <a:spcPct val="115000"/>
              </a:lnSpc>
              <a:spcBef>
                <a:spcPts val="0"/>
              </a:spcBef>
              <a:spcAft>
                <a:spcPts val="1000"/>
              </a:spcAft>
            </a:pPr>
            <a:r>
              <a:rPr lang="ar-SA" b="1" dirty="0">
                <a:effectLst/>
                <a:latin typeface="B Zar" panose="00000400000000000000" pitchFamily="2" charset="-78"/>
                <a:ea typeface="Calibri" panose="020F0502020204030204" pitchFamily="34" charset="0"/>
                <a:cs typeface="B Titr" panose="00000700000000000000" pitchFamily="2" charset="-78"/>
              </a:rPr>
              <a:t>استفاده از تلفن همراه</a:t>
            </a:r>
            <a:endParaRPr lang="en-US" sz="1600" dirty="0">
              <a:effectLst/>
              <a:ea typeface="Calibri" panose="020F0502020204030204" pitchFamily="34" charset="0"/>
              <a:cs typeface="B Titr" panose="00000700000000000000" pitchFamily="2" charset="-78"/>
            </a:endParaRPr>
          </a:p>
        </p:txBody>
      </p:sp>
      <p:cxnSp>
        <p:nvCxnSpPr>
          <p:cNvPr id="5" name="Straight Arrow Connector 4">
            <a:extLst>
              <a:ext uri="{FF2B5EF4-FFF2-40B4-BE49-F238E27FC236}">
                <a16:creationId xmlns:a16="http://schemas.microsoft.com/office/drawing/2014/main" id="{3F554453-B0E5-4DBB-8BC1-C77824BC96BA}"/>
              </a:ext>
            </a:extLst>
          </p:cNvPr>
          <p:cNvCxnSpPr>
            <a:stCxn id="18" idx="1"/>
          </p:cNvCxnSpPr>
          <p:nvPr/>
        </p:nvCxnSpPr>
        <p:spPr>
          <a:xfrm flipH="1" flipV="1">
            <a:off x="8202218" y="4682207"/>
            <a:ext cx="923903" cy="504825"/>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9" name="Rounded Rectangle 3073">
            <a:extLst>
              <a:ext uri="{FF2B5EF4-FFF2-40B4-BE49-F238E27FC236}">
                <a16:creationId xmlns:a16="http://schemas.microsoft.com/office/drawing/2014/main" id="{B697D4C6-CD1B-48E9-A0F0-63BD7F52534C}"/>
              </a:ext>
            </a:extLst>
          </p:cNvPr>
          <p:cNvSpPr/>
          <p:nvPr/>
        </p:nvSpPr>
        <p:spPr>
          <a:xfrm>
            <a:off x="5773003" y="4378505"/>
            <a:ext cx="2398322" cy="466724"/>
          </a:xfrm>
          <a:prstGeom prst="roundRect">
            <a:avLst/>
          </a:prstGeom>
          <a:ln/>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000"/>
              </a:spcAft>
            </a:pPr>
            <a:r>
              <a:rPr lang="fa-IR" b="1" dirty="0">
                <a:effectLst/>
                <a:ea typeface="Calibri" panose="020F0502020204030204" pitchFamily="34" charset="0"/>
                <a:cs typeface="B Titr" panose="00000700000000000000" pitchFamily="2" charset="-78"/>
              </a:rPr>
              <a:t>حواس پرتی فیزیکی</a:t>
            </a:r>
            <a:endParaRPr lang="en-US" dirty="0">
              <a:effectLst/>
              <a:ea typeface="Calibri" panose="020F0502020204030204" pitchFamily="34" charset="0"/>
              <a:cs typeface="B Titr" panose="00000700000000000000" pitchFamily="2" charset="-78"/>
            </a:endParaRPr>
          </a:p>
        </p:txBody>
      </p:sp>
      <p:cxnSp>
        <p:nvCxnSpPr>
          <p:cNvPr id="12" name="Straight Arrow Connector 11">
            <a:extLst>
              <a:ext uri="{FF2B5EF4-FFF2-40B4-BE49-F238E27FC236}">
                <a16:creationId xmlns:a16="http://schemas.microsoft.com/office/drawing/2014/main" id="{D303F19B-5639-45F6-A3C8-9FAC828358AD}"/>
              </a:ext>
            </a:extLst>
          </p:cNvPr>
          <p:cNvCxnSpPr>
            <a:stCxn id="18" idx="1"/>
          </p:cNvCxnSpPr>
          <p:nvPr/>
        </p:nvCxnSpPr>
        <p:spPr>
          <a:xfrm flipH="1">
            <a:off x="8202218" y="5187032"/>
            <a:ext cx="923903"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20" name="Rounded Rectangle 3075">
            <a:extLst>
              <a:ext uri="{FF2B5EF4-FFF2-40B4-BE49-F238E27FC236}">
                <a16:creationId xmlns:a16="http://schemas.microsoft.com/office/drawing/2014/main" id="{2ADB410F-C207-4B67-B6B0-F52D83A223DF}"/>
              </a:ext>
            </a:extLst>
          </p:cNvPr>
          <p:cNvSpPr/>
          <p:nvPr/>
        </p:nvSpPr>
        <p:spPr>
          <a:xfrm>
            <a:off x="5773004" y="4959749"/>
            <a:ext cx="2398322" cy="466724"/>
          </a:xfrm>
          <a:prstGeom prst="roundRect">
            <a:avLst/>
          </a:prstGeom>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000"/>
              </a:spcAft>
            </a:pPr>
            <a:r>
              <a:rPr lang="fa-IR" b="1" dirty="0">
                <a:ea typeface="Calibri" panose="020F0502020204030204" pitchFamily="34" charset="0"/>
                <a:cs typeface="B Titr" panose="00000700000000000000" pitchFamily="2" charset="-78"/>
              </a:rPr>
              <a:t>حواس پرتی بصری</a:t>
            </a:r>
            <a:endParaRPr lang="en-US" b="1" dirty="0">
              <a:ea typeface="Calibri" panose="020F0502020204030204" pitchFamily="34" charset="0"/>
              <a:cs typeface="B Titr" panose="00000700000000000000" pitchFamily="2" charset="-78"/>
            </a:endParaRPr>
          </a:p>
        </p:txBody>
      </p:sp>
      <p:cxnSp>
        <p:nvCxnSpPr>
          <p:cNvPr id="22" name="Straight Arrow Connector 21">
            <a:extLst>
              <a:ext uri="{FF2B5EF4-FFF2-40B4-BE49-F238E27FC236}">
                <a16:creationId xmlns:a16="http://schemas.microsoft.com/office/drawing/2014/main" id="{AE75D800-2BAC-4D1E-ABB9-49B28BF84EC8}"/>
              </a:ext>
            </a:extLst>
          </p:cNvPr>
          <p:cNvCxnSpPr>
            <a:cxnSpLocks/>
            <a:stCxn id="18" idx="1"/>
          </p:cNvCxnSpPr>
          <p:nvPr/>
        </p:nvCxnSpPr>
        <p:spPr>
          <a:xfrm flipH="1">
            <a:off x="8202218" y="5187032"/>
            <a:ext cx="923903" cy="619345"/>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24" name="Rounded Rectangle 3078">
            <a:extLst>
              <a:ext uri="{FF2B5EF4-FFF2-40B4-BE49-F238E27FC236}">
                <a16:creationId xmlns:a16="http://schemas.microsoft.com/office/drawing/2014/main" id="{053F6741-AF26-476A-84E0-3B3914D50F03}"/>
              </a:ext>
            </a:extLst>
          </p:cNvPr>
          <p:cNvSpPr/>
          <p:nvPr/>
        </p:nvSpPr>
        <p:spPr>
          <a:xfrm>
            <a:off x="5816544" y="5581235"/>
            <a:ext cx="2354781" cy="469235"/>
          </a:xfrm>
          <a:prstGeom prst="roundRect">
            <a:avLst/>
          </a:prstGeom>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000"/>
              </a:spcAft>
            </a:pPr>
            <a:r>
              <a:rPr lang="fa-IR" b="1" dirty="0">
                <a:ea typeface="Calibri" panose="020F0502020204030204" pitchFamily="34" charset="0"/>
                <a:cs typeface="B Titr" panose="00000700000000000000" pitchFamily="2" charset="-78"/>
              </a:rPr>
              <a:t>حواس پرتی شنیداری</a:t>
            </a:r>
            <a:endParaRPr lang="en-US" b="1" dirty="0">
              <a:ea typeface="Calibri" panose="020F0502020204030204" pitchFamily="34" charset="0"/>
              <a:cs typeface="B Titr" panose="00000700000000000000" pitchFamily="2" charset="-78"/>
            </a:endParaRPr>
          </a:p>
        </p:txBody>
      </p:sp>
      <p:cxnSp>
        <p:nvCxnSpPr>
          <p:cNvPr id="42" name="Straight Arrow Connector 41">
            <a:extLst>
              <a:ext uri="{FF2B5EF4-FFF2-40B4-BE49-F238E27FC236}">
                <a16:creationId xmlns:a16="http://schemas.microsoft.com/office/drawing/2014/main" id="{D7B31FCE-A913-40D4-B1A3-02018B881B89}"/>
              </a:ext>
            </a:extLst>
          </p:cNvPr>
          <p:cNvCxnSpPr>
            <a:cxnSpLocks/>
            <a:stCxn id="18" idx="1"/>
          </p:cNvCxnSpPr>
          <p:nvPr/>
        </p:nvCxnSpPr>
        <p:spPr>
          <a:xfrm flipH="1">
            <a:off x="8202217" y="5187032"/>
            <a:ext cx="923904" cy="1298174"/>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44" name="Rounded Rectangle 3079">
            <a:extLst>
              <a:ext uri="{FF2B5EF4-FFF2-40B4-BE49-F238E27FC236}">
                <a16:creationId xmlns:a16="http://schemas.microsoft.com/office/drawing/2014/main" id="{EDDD8CB2-8085-4F6E-A025-FCADC9E87C69}"/>
              </a:ext>
            </a:extLst>
          </p:cNvPr>
          <p:cNvSpPr/>
          <p:nvPr/>
        </p:nvSpPr>
        <p:spPr>
          <a:xfrm>
            <a:off x="5816544" y="6227783"/>
            <a:ext cx="2354782" cy="496076"/>
          </a:xfrm>
          <a:prstGeom prst="roundRect">
            <a:avLst/>
          </a:prstGeom>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000"/>
              </a:spcAft>
            </a:pPr>
            <a:r>
              <a:rPr lang="fa-IR" b="1" dirty="0">
                <a:cs typeface="B Titr" panose="00000700000000000000" pitchFamily="2" charset="-78"/>
              </a:rPr>
              <a:t>حواس پرتی شناختی</a:t>
            </a:r>
            <a:endParaRPr lang="en-US" b="1" dirty="0">
              <a:cs typeface="B Titr" panose="00000700000000000000" pitchFamily="2" charset="-78"/>
            </a:endParaRPr>
          </a:p>
        </p:txBody>
      </p:sp>
      <p:sp>
        <p:nvSpPr>
          <p:cNvPr id="48" name="Rounded Rectangle 3073">
            <a:extLst>
              <a:ext uri="{FF2B5EF4-FFF2-40B4-BE49-F238E27FC236}">
                <a16:creationId xmlns:a16="http://schemas.microsoft.com/office/drawing/2014/main" id="{F9A7D45C-A86D-4436-B598-F3FB09178541}"/>
              </a:ext>
            </a:extLst>
          </p:cNvPr>
          <p:cNvSpPr/>
          <p:nvPr/>
        </p:nvSpPr>
        <p:spPr>
          <a:xfrm>
            <a:off x="322709" y="6167973"/>
            <a:ext cx="4504271" cy="615696"/>
          </a:xfrm>
          <a:prstGeom prst="roundRect">
            <a:avLst/>
          </a:prstGeom>
          <a:ln/>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just" rtl="1"/>
            <a:r>
              <a:rPr lang="fa-IR" dirty="0">
                <a:cs typeface="B Titr" panose="00000700000000000000" pitchFamily="2" charset="-78"/>
              </a:rPr>
              <a:t>حواس پرتی شناختی موجب اشتغال ذهنی می شود و حتی بعد از قطع تماس نیز ممکن است ادامه می یابد.</a:t>
            </a:r>
            <a:endParaRPr lang="en-US" dirty="0">
              <a:cs typeface="B Titr" panose="00000700000000000000" pitchFamily="2" charset="-78"/>
            </a:endParaRPr>
          </a:p>
        </p:txBody>
      </p:sp>
      <p:cxnSp>
        <p:nvCxnSpPr>
          <p:cNvPr id="50" name="Straight Arrow Connector 49">
            <a:extLst>
              <a:ext uri="{FF2B5EF4-FFF2-40B4-BE49-F238E27FC236}">
                <a16:creationId xmlns:a16="http://schemas.microsoft.com/office/drawing/2014/main" id="{7E6EFB7C-122B-4FCF-8124-36B6EA8BDD36}"/>
              </a:ext>
            </a:extLst>
          </p:cNvPr>
          <p:cNvCxnSpPr>
            <a:stCxn id="44" idx="1"/>
          </p:cNvCxnSpPr>
          <p:nvPr/>
        </p:nvCxnSpPr>
        <p:spPr>
          <a:xfrm flipH="1">
            <a:off x="4826980" y="6475821"/>
            <a:ext cx="989564" cy="9385"/>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8301062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80">
                                          <p:stCondLst>
                                            <p:cond delay="0"/>
                                          </p:stCondLst>
                                        </p:cTn>
                                        <p:tgtEl>
                                          <p:spTgt spid="11"/>
                                        </p:tgtEl>
                                      </p:cBhvr>
                                    </p:animEffect>
                                    <p:anim calcmode="lin" valueType="num">
                                      <p:cBhvr>
                                        <p:cTn id="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3" dur="26">
                                          <p:stCondLst>
                                            <p:cond delay="650"/>
                                          </p:stCondLst>
                                        </p:cTn>
                                        <p:tgtEl>
                                          <p:spTgt spid="11"/>
                                        </p:tgtEl>
                                      </p:cBhvr>
                                      <p:to x="100000" y="60000"/>
                                    </p:animScale>
                                    <p:animScale>
                                      <p:cBhvr>
                                        <p:cTn id="14" dur="166" decel="50000">
                                          <p:stCondLst>
                                            <p:cond delay="676"/>
                                          </p:stCondLst>
                                        </p:cTn>
                                        <p:tgtEl>
                                          <p:spTgt spid="11"/>
                                        </p:tgtEl>
                                      </p:cBhvr>
                                      <p:to x="100000" y="100000"/>
                                    </p:animScale>
                                    <p:animScale>
                                      <p:cBhvr>
                                        <p:cTn id="15" dur="26">
                                          <p:stCondLst>
                                            <p:cond delay="1312"/>
                                          </p:stCondLst>
                                        </p:cTn>
                                        <p:tgtEl>
                                          <p:spTgt spid="11"/>
                                        </p:tgtEl>
                                      </p:cBhvr>
                                      <p:to x="100000" y="80000"/>
                                    </p:animScale>
                                    <p:animScale>
                                      <p:cBhvr>
                                        <p:cTn id="16" dur="166" decel="50000">
                                          <p:stCondLst>
                                            <p:cond delay="1338"/>
                                          </p:stCondLst>
                                        </p:cTn>
                                        <p:tgtEl>
                                          <p:spTgt spid="11"/>
                                        </p:tgtEl>
                                      </p:cBhvr>
                                      <p:to x="100000" y="100000"/>
                                    </p:animScale>
                                    <p:animScale>
                                      <p:cBhvr>
                                        <p:cTn id="17" dur="26">
                                          <p:stCondLst>
                                            <p:cond delay="1642"/>
                                          </p:stCondLst>
                                        </p:cTn>
                                        <p:tgtEl>
                                          <p:spTgt spid="11"/>
                                        </p:tgtEl>
                                      </p:cBhvr>
                                      <p:to x="100000" y="90000"/>
                                    </p:animScale>
                                    <p:animScale>
                                      <p:cBhvr>
                                        <p:cTn id="18" dur="166" decel="50000">
                                          <p:stCondLst>
                                            <p:cond delay="1668"/>
                                          </p:stCondLst>
                                        </p:cTn>
                                        <p:tgtEl>
                                          <p:spTgt spid="11"/>
                                        </p:tgtEl>
                                      </p:cBhvr>
                                      <p:to x="100000" y="100000"/>
                                    </p:animScale>
                                    <p:animScale>
                                      <p:cBhvr>
                                        <p:cTn id="19" dur="26">
                                          <p:stCondLst>
                                            <p:cond delay="1808"/>
                                          </p:stCondLst>
                                        </p:cTn>
                                        <p:tgtEl>
                                          <p:spTgt spid="11"/>
                                        </p:tgtEl>
                                      </p:cBhvr>
                                      <p:to x="100000" y="95000"/>
                                    </p:animScale>
                                    <p:animScale>
                                      <p:cBhvr>
                                        <p:cTn id="20" dur="166" decel="50000">
                                          <p:stCondLst>
                                            <p:cond delay="1834"/>
                                          </p:stCondLst>
                                        </p:cTn>
                                        <p:tgtEl>
                                          <p:spTgt spid="11"/>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heel(1)">
                                      <p:cBhvr>
                                        <p:cTn id="25" dur="20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ppt_x"/>
                                          </p:val>
                                        </p:tav>
                                        <p:tav tm="100000">
                                          <p:val>
                                            <p:strVal val="#ppt_x"/>
                                          </p:val>
                                        </p:tav>
                                      </p:tavLst>
                                    </p:anim>
                                    <p:anim calcmode="lin" valueType="num">
                                      <p:cBhvr additive="base">
                                        <p:cTn id="3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down)">
                                      <p:cBhvr>
                                        <p:cTn id="36" dur="500"/>
                                        <p:tgtEl>
                                          <p:spTgt spid="5"/>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2" fill="hold" grpId="0" nodeType="click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right)">
                                      <p:cBhvr>
                                        <p:cTn id="41" dur="500"/>
                                        <p:tgtEl>
                                          <p:spTgt spid="1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2" fill="hold"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right)">
                                      <p:cBhvr>
                                        <p:cTn id="46" dur="500"/>
                                        <p:tgtEl>
                                          <p:spTgt spid="12"/>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2" fill="hold" grpId="0" nodeType="click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ipe(right)">
                                      <p:cBhvr>
                                        <p:cTn id="51" dur="500"/>
                                        <p:tgtEl>
                                          <p:spTgt spid="20"/>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2" fill="hold" nodeType="click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wipe(right)">
                                      <p:cBhvr>
                                        <p:cTn id="56" dur="500"/>
                                        <p:tgtEl>
                                          <p:spTgt spid="22"/>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2" fill="hold" grpId="0" nodeType="click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wipe(right)">
                                      <p:cBhvr>
                                        <p:cTn id="61" dur="500"/>
                                        <p:tgtEl>
                                          <p:spTgt spid="24"/>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2" fill="hold" nodeType="clickEffect">
                                  <p:stCondLst>
                                    <p:cond delay="0"/>
                                  </p:stCondLst>
                                  <p:childTnLst>
                                    <p:set>
                                      <p:cBhvr>
                                        <p:cTn id="65" dur="1" fill="hold">
                                          <p:stCondLst>
                                            <p:cond delay="0"/>
                                          </p:stCondLst>
                                        </p:cTn>
                                        <p:tgtEl>
                                          <p:spTgt spid="42"/>
                                        </p:tgtEl>
                                        <p:attrNameLst>
                                          <p:attrName>style.visibility</p:attrName>
                                        </p:attrNameLst>
                                      </p:cBhvr>
                                      <p:to>
                                        <p:strVal val="visible"/>
                                      </p:to>
                                    </p:set>
                                    <p:animEffect transition="in" filter="wipe(right)">
                                      <p:cBhvr>
                                        <p:cTn id="66" dur="500"/>
                                        <p:tgtEl>
                                          <p:spTgt spid="42"/>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2" fill="hold" grpId="0" nodeType="click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wipe(right)">
                                      <p:cBhvr>
                                        <p:cTn id="71" dur="500"/>
                                        <p:tgtEl>
                                          <p:spTgt spid="44"/>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2" fill="hold" nodeType="clickEffect">
                                  <p:stCondLst>
                                    <p:cond delay="0"/>
                                  </p:stCondLst>
                                  <p:childTnLst>
                                    <p:set>
                                      <p:cBhvr>
                                        <p:cTn id="75" dur="1" fill="hold">
                                          <p:stCondLst>
                                            <p:cond delay="0"/>
                                          </p:stCondLst>
                                        </p:cTn>
                                        <p:tgtEl>
                                          <p:spTgt spid="50"/>
                                        </p:tgtEl>
                                        <p:attrNameLst>
                                          <p:attrName>style.visibility</p:attrName>
                                        </p:attrNameLst>
                                      </p:cBhvr>
                                      <p:to>
                                        <p:strVal val="visible"/>
                                      </p:to>
                                    </p:set>
                                    <p:animEffect transition="in" filter="wipe(right)">
                                      <p:cBhvr>
                                        <p:cTn id="76" dur="500"/>
                                        <p:tgtEl>
                                          <p:spTgt spid="50"/>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2" fill="hold" grpId="0" nodeType="clickEffect">
                                  <p:stCondLst>
                                    <p:cond delay="0"/>
                                  </p:stCondLst>
                                  <p:childTnLst>
                                    <p:set>
                                      <p:cBhvr>
                                        <p:cTn id="80" dur="1" fill="hold">
                                          <p:stCondLst>
                                            <p:cond delay="0"/>
                                          </p:stCondLst>
                                        </p:cTn>
                                        <p:tgtEl>
                                          <p:spTgt spid="48"/>
                                        </p:tgtEl>
                                        <p:attrNameLst>
                                          <p:attrName>style.visibility</p:attrName>
                                        </p:attrNameLst>
                                      </p:cBhvr>
                                      <p:to>
                                        <p:strVal val="visible"/>
                                      </p:to>
                                    </p:set>
                                    <p:animEffect transition="in" filter="wipe(right)">
                                      <p:cBhvr>
                                        <p:cTn id="8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animBg="1"/>
      <p:bldP spid="18" grpId="0" animBg="1"/>
      <p:bldP spid="19" grpId="0" animBg="1"/>
      <p:bldP spid="20" grpId="0" animBg="1"/>
      <p:bldP spid="24" grpId="0" animBg="1"/>
      <p:bldP spid="44" grpId="0" animBg="1"/>
      <p:bldP spid="4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17BB9E04-F56F-431D-8A84-BF356EE82125}"/>
              </a:ext>
            </a:extLst>
          </p:cNvPr>
          <p:cNvGrpSpPr/>
          <p:nvPr/>
        </p:nvGrpSpPr>
        <p:grpSpPr>
          <a:xfrm>
            <a:off x="6004563" y="917833"/>
            <a:ext cx="3551221" cy="901215"/>
            <a:chOff x="9385086" y="935348"/>
            <a:chExt cx="3551221" cy="921621"/>
          </a:xfrm>
        </p:grpSpPr>
        <p:sp>
          <p:nvSpPr>
            <p:cNvPr id="14" name="Rectangle 13">
              <a:extLst>
                <a:ext uri="{FF2B5EF4-FFF2-40B4-BE49-F238E27FC236}">
                  <a16:creationId xmlns:a16="http://schemas.microsoft.com/office/drawing/2014/main" id="{AACEF195-2A73-4295-8EF7-1143656F666E}"/>
                </a:ext>
              </a:extLst>
            </p:cNvPr>
            <p:cNvSpPr/>
            <p:nvPr/>
          </p:nvSpPr>
          <p:spPr>
            <a:xfrm>
              <a:off x="9385086" y="935348"/>
              <a:ext cx="3364087" cy="92162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3FCBAB2F-EBEF-4A5E-8585-2888F99F5365}"/>
                </a:ext>
              </a:extLst>
            </p:cNvPr>
            <p:cNvSpPr txBox="1"/>
            <p:nvPr/>
          </p:nvSpPr>
          <p:spPr>
            <a:xfrm>
              <a:off x="10229175" y="1189280"/>
              <a:ext cx="2707132" cy="377695"/>
            </a:xfrm>
            <a:prstGeom prst="rect">
              <a:avLst/>
            </a:prstGeom>
            <a:noFill/>
          </p:spPr>
          <p:txBody>
            <a:bodyPr wrap="square" rtlCol="1">
              <a:spAutoFit/>
            </a:bodyPr>
            <a:lstStyle/>
            <a:p>
              <a:pPr algn="ctr"/>
              <a:r>
                <a:rPr lang="fa-IR" b="1" dirty="0">
                  <a:cs typeface="B Titr" panose="00000700000000000000" pitchFamily="2" charset="-78"/>
                </a:rPr>
                <a:t>علل مرتبط با رانندگی ایمن</a:t>
              </a:r>
            </a:p>
          </p:txBody>
        </p:sp>
      </p:grpSp>
      <p:sp>
        <p:nvSpPr>
          <p:cNvPr id="4" name="Isosceles Triangle 3">
            <a:extLst>
              <a:ext uri="{FF2B5EF4-FFF2-40B4-BE49-F238E27FC236}">
                <a16:creationId xmlns:a16="http://schemas.microsoft.com/office/drawing/2014/main" id="{5AB736CA-952C-4465-B8F5-2ACF17977BF9}"/>
              </a:ext>
            </a:extLst>
          </p:cNvPr>
          <p:cNvSpPr/>
          <p:nvPr/>
        </p:nvSpPr>
        <p:spPr>
          <a:xfrm rot="16200000">
            <a:off x="10583467" y="217091"/>
            <a:ext cx="1828534" cy="1388533"/>
          </a:xfrm>
          <a:prstGeom prst="triangle">
            <a:avLst/>
          </a:prstGeom>
          <a:effectLst>
            <a:outerShdw blurRad="50800" dist="38100" dir="16200000"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endParaRPr lang="fa-IR" sz="1400" dirty="0">
              <a:effectLst>
                <a:outerShdw blurRad="50800" dist="38100" dir="5400000" algn="t" rotWithShape="0">
                  <a:prstClr val="black">
                    <a:alpha val="40000"/>
                  </a:prstClr>
                </a:outerShdw>
              </a:effectLst>
            </a:endParaRPr>
          </a:p>
        </p:txBody>
      </p:sp>
      <p:cxnSp>
        <p:nvCxnSpPr>
          <p:cNvPr id="6" name="Straight Connector 5">
            <a:extLst>
              <a:ext uri="{FF2B5EF4-FFF2-40B4-BE49-F238E27FC236}">
                <a16:creationId xmlns:a16="http://schemas.microsoft.com/office/drawing/2014/main" id="{04C87312-0394-44FF-AF67-D8E83FE46132}"/>
              </a:ext>
            </a:extLst>
          </p:cNvPr>
          <p:cNvCxnSpPr>
            <a:stCxn id="4" idx="0"/>
          </p:cNvCxnSpPr>
          <p:nvPr/>
        </p:nvCxnSpPr>
        <p:spPr>
          <a:xfrm flipH="1" flipV="1">
            <a:off x="0" y="911357"/>
            <a:ext cx="10803468" cy="1"/>
          </a:xfrm>
          <a:prstGeom prst="line">
            <a:avLst/>
          </a:prstGeom>
          <a:ln w="3175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7" name="Isosceles Triangle 6">
            <a:extLst>
              <a:ext uri="{FF2B5EF4-FFF2-40B4-BE49-F238E27FC236}">
                <a16:creationId xmlns:a16="http://schemas.microsoft.com/office/drawing/2014/main" id="{9206B4C4-2598-45CA-80DC-4A956293D112}"/>
              </a:ext>
            </a:extLst>
          </p:cNvPr>
          <p:cNvSpPr/>
          <p:nvPr/>
        </p:nvSpPr>
        <p:spPr>
          <a:xfrm>
            <a:off x="4504271" y="-2910"/>
            <a:ext cx="3184173" cy="914268"/>
          </a:xfrm>
          <a:prstGeom prst="triangle">
            <a:avLst>
              <a:gd name="adj" fmla="val 49141"/>
            </a:avLst>
          </a:prstGeom>
          <a:solidFill>
            <a:srgbClr val="FF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13" name="Rectangle: Rounded Corners 12">
            <a:extLst>
              <a:ext uri="{FF2B5EF4-FFF2-40B4-BE49-F238E27FC236}">
                <a16:creationId xmlns:a16="http://schemas.microsoft.com/office/drawing/2014/main" id="{EFCECDB2-96CA-49E1-BCC1-F6E4282BCC69}"/>
              </a:ext>
            </a:extLst>
          </p:cNvPr>
          <p:cNvSpPr/>
          <p:nvPr/>
        </p:nvSpPr>
        <p:spPr>
          <a:xfrm>
            <a:off x="1861956" y="938444"/>
            <a:ext cx="4222755" cy="17145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Isosceles Triangle 8">
            <a:extLst>
              <a:ext uri="{FF2B5EF4-FFF2-40B4-BE49-F238E27FC236}">
                <a16:creationId xmlns:a16="http://schemas.microsoft.com/office/drawing/2014/main" id="{D17EFE4A-5C27-4F4B-8FDC-9D4A92593D93}"/>
              </a:ext>
            </a:extLst>
          </p:cNvPr>
          <p:cNvSpPr/>
          <p:nvPr/>
        </p:nvSpPr>
        <p:spPr>
          <a:xfrm rot="10800000">
            <a:off x="4471783" y="927033"/>
            <a:ext cx="3184173" cy="914268"/>
          </a:xfrm>
          <a:prstGeom prst="triangle">
            <a:avLst>
              <a:gd name="adj" fmla="val 49141"/>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8" name="TextBox 7">
            <a:extLst>
              <a:ext uri="{FF2B5EF4-FFF2-40B4-BE49-F238E27FC236}">
                <a16:creationId xmlns:a16="http://schemas.microsoft.com/office/drawing/2014/main" id="{3DEA7028-9B4D-4172-B229-E42D5A807227}"/>
              </a:ext>
            </a:extLst>
          </p:cNvPr>
          <p:cNvSpPr txBox="1"/>
          <p:nvPr/>
        </p:nvSpPr>
        <p:spPr>
          <a:xfrm>
            <a:off x="4826980" y="468292"/>
            <a:ext cx="2896188" cy="461665"/>
          </a:xfrm>
          <a:prstGeom prst="rect">
            <a:avLst/>
          </a:prstGeom>
          <a:noFill/>
        </p:spPr>
        <p:txBody>
          <a:bodyPr wrap="square" rtlCol="1">
            <a:spAutoFit/>
          </a:bodyPr>
          <a:lstStyle/>
          <a:p>
            <a:r>
              <a:rPr lang="fa-IR" sz="2400" b="1" dirty="0">
                <a:solidFill>
                  <a:schemeClr val="bg1"/>
                </a:solidFill>
                <a:effectLst>
                  <a:outerShdw blurRad="50800" dist="38100" dir="8100000" algn="tr" rotWithShape="0">
                    <a:prstClr val="black">
                      <a:alpha val="40000"/>
                    </a:prstClr>
                  </a:outerShdw>
                </a:effectLst>
                <a:cs typeface="B Titr" panose="00000700000000000000" pitchFamily="2" charset="-78"/>
              </a:rPr>
              <a:t>علل حوادث رانندگی</a:t>
            </a:r>
            <a:endParaRPr lang="fa-IR" sz="2400" b="1" dirty="0">
              <a:solidFill>
                <a:schemeClr val="bg1"/>
              </a:solidFill>
              <a:effectLst>
                <a:outerShdw blurRad="50800" dist="38100" dir="8100000" algn="tr" rotWithShape="0">
                  <a:prstClr val="black">
                    <a:alpha val="40000"/>
                  </a:prstClr>
                </a:outerShdw>
              </a:effectLst>
            </a:endParaRPr>
          </a:p>
        </p:txBody>
      </p:sp>
      <p:sp>
        <p:nvSpPr>
          <p:cNvPr id="11" name="TextBox 10">
            <a:extLst>
              <a:ext uri="{FF2B5EF4-FFF2-40B4-BE49-F238E27FC236}">
                <a16:creationId xmlns:a16="http://schemas.microsoft.com/office/drawing/2014/main" id="{F1F706A0-2324-4C5A-8FA4-A99843D41232}"/>
              </a:ext>
            </a:extLst>
          </p:cNvPr>
          <p:cNvSpPr txBox="1"/>
          <p:nvPr/>
        </p:nvSpPr>
        <p:spPr>
          <a:xfrm>
            <a:off x="0" y="2327698"/>
            <a:ext cx="11546006" cy="369332"/>
          </a:xfrm>
          <a:prstGeom prst="rect">
            <a:avLst/>
          </a:prstGeom>
          <a:noFill/>
        </p:spPr>
        <p:txBody>
          <a:bodyPr wrap="square" rtlCol="0">
            <a:spAutoFit/>
          </a:bodyPr>
          <a:lstStyle/>
          <a:p>
            <a:pPr algn="just" rtl="1"/>
            <a:r>
              <a:rPr lang="fa-IR" b="1" dirty="0">
                <a:cs typeface="B Titr" panose="00000700000000000000" pitchFamily="2" charset="-78"/>
              </a:rPr>
              <a:t>* مصرف الکل:</a:t>
            </a:r>
            <a:endParaRPr lang="en-US" b="1" dirty="0">
              <a:cs typeface="B Titr" panose="00000700000000000000" pitchFamily="2" charset="-78"/>
            </a:endParaRPr>
          </a:p>
        </p:txBody>
      </p:sp>
      <p:sp>
        <p:nvSpPr>
          <p:cNvPr id="25" name="TextBox 24">
            <a:extLst>
              <a:ext uri="{FF2B5EF4-FFF2-40B4-BE49-F238E27FC236}">
                <a16:creationId xmlns:a16="http://schemas.microsoft.com/office/drawing/2014/main" id="{AB61C99C-10E8-4972-BC8E-5FF13017924B}"/>
              </a:ext>
            </a:extLst>
          </p:cNvPr>
          <p:cNvSpPr txBox="1"/>
          <p:nvPr/>
        </p:nvSpPr>
        <p:spPr>
          <a:xfrm>
            <a:off x="334288" y="2688603"/>
            <a:ext cx="11546006" cy="646331"/>
          </a:xfrm>
          <a:prstGeom prst="rect">
            <a:avLst/>
          </a:prstGeom>
          <a:noFill/>
        </p:spPr>
        <p:txBody>
          <a:bodyPr wrap="square" rtlCol="0">
            <a:spAutoFit/>
          </a:bodyPr>
          <a:lstStyle/>
          <a:p>
            <a:pPr marL="285750" indent="-285750" algn="just" rtl="1">
              <a:buFont typeface="Wingdings" panose="05000000000000000000" pitchFamily="2" charset="2"/>
              <a:buChar char="ü"/>
            </a:pPr>
            <a:r>
              <a:rPr lang="fa-IR" b="1" dirty="0">
                <a:cs typeface="B Nazanin" panose="00000400000000000000" pitchFamily="2" charset="-78"/>
              </a:rPr>
              <a:t>اختلالات بوجود آمده بوسیله الکل یک عامل مهم و تاثیرگذار در احتمال وقوع تصادفات و همچنین شدت آن ها و نتایج جراحت ناشی از آن است. </a:t>
            </a:r>
          </a:p>
          <a:p>
            <a:pPr algn="just" rtl="1"/>
            <a:r>
              <a:rPr lang="fa-IR" b="1" dirty="0">
                <a:cs typeface="B Nazanin" panose="00000400000000000000" pitchFamily="2" charset="-78"/>
              </a:rPr>
              <a:t>قوانين محكم مصرف الكل و رانندگي جان حدود ٧٠ % مردم دنيا را محافظت مي كند. </a:t>
            </a:r>
            <a:endParaRPr lang="en-US" b="1" dirty="0">
              <a:cs typeface="B Nazanin" panose="00000400000000000000" pitchFamily="2" charset="-78"/>
            </a:endParaRPr>
          </a:p>
        </p:txBody>
      </p:sp>
      <p:pic>
        <p:nvPicPr>
          <p:cNvPr id="2" name="Picture 1">
            <a:extLst>
              <a:ext uri="{FF2B5EF4-FFF2-40B4-BE49-F238E27FC236}">
                <a16:creationId xmlns:a16="http://schemas.microsoft.com/office/drawing/2014/main" id="{A39054AA-F445-49B8-BE9D-A60B1B434335}"/>
              </a:ext>
            </a:extLst>
          </p:cNvPr>
          <p:cNvPicPr>
            <a:picLocks noChangeAspect="1"/>
          </p:cNvPicPr>
          <p:nvPr/>
        </p:nvPicPr>
        <p:blipFill rotWithShape="1">
          <a:blip r:embed="rId2"/>
          <a:srcRect l="571" t="1573" r="-571" b="10597"/>
          <a:stretch/>
        </p:blipFill>
        <p:spPr>
          <a:xfrm>
            <a:off x="3527349" y="3523067"/>
            <a:ext cx="5137302" cy="3223643"/>
          </a:xfrm>
          <a:prstGeom prst="rect">
            <a:avLst/>
          </a:prstGeom>
          <a:ln>
            <a:noFill/>
          </a:ln>
          <a:effectLst>
            <a:softEdge rad="112500"/>
          </a:effectLst>
        </p:spPr>
      </p:pic>
    </p:spTree>
    <p:extLst>
      <p:ext uri="{BB962C8B-B14F-4D97-AF65-F5344CB8AC3E}">
        <p14:creationId xmlns:p14="http://schemas.microsoft.com/office/powerpoint/2010/main" val="25920330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80">
                                          <p:stCondLst>
                                            <p:cond delay="0"/>
                                          </p:stCondLst>
                                        </p:cTn>
                                        <p:tgtEl>
                                          <p:spTgt spid="11"/>
                                        </p:tgtEl>
                                      </p:cBhvr>
                                    </p:animEffect>
                                    <p:anim calcmode="lin" valueType="num">
                                      <p:cBhvr>
                                        <p:cTn id="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3" dur="26">
                                          <p:stCondLst>
                                            <p:cond delay="650"/>
                                          </p:stCondLst>
                                        </p:cTn>
                                        <p:tgtEl>
                                          <p:spTgt spid="11"/>
                                        </p:tgtEl>
                                      </p:cBhvr>
                                      <p:to x="100000" y="60000"/>
                                    </p:animScale>
                                    <p:animScale>
                                      <p:cBhvr>
                                        <p:cTn id="14" dur="166" decel="50000">
                                          <p:stCondLst>
                                            <p:cond delay="676"/>
                                          </p:stCondLst>
                                        </p:cTn>
                                        <p:tgtEl>
                                          <p:spTgt spid="11"/>
                                        </p:tgtEl>
                                      </p:cBhvr>
                                      <p:to x="100000" y="100000"/>
                                    </p:animScale>
                                    <p:animScale>
                                      <p:cBhvr>
                                        <p:cTn id="15" dur="26">
                                          <p:stCondLst>
                                            <p:cond delay="1312"/>
                                          </p:stCondLst>
                                        </p:cTn>
                                        <p:tgtEl>
                                          <p:spTgt spid="11"/>
                                        </p:tgtEl>
                                      </p:cBhvr>
                                      <p:to x="100000" y="80000"/>
                                    </p:animScale>
                                    <p:animScale>
                                      <p:cBhvr>
                                        <p:cTn id="16" dur="166" decel="50000">
                                          <p:stCondLst>
                                            <p:cond delay="1338"/>
                                          </p:stCondLst>
                                        </p:cTn>
                                        <p:tgtEl>
                                          <p:spTgt spid="11"/>
                                        </p:tgtEl>
                                      </p:cBhvr>
                                      <p:to x="100000" y="100000"/>
                                    </p:animScale>
                                    <p:animScale>
                                      <p:cBhvr>
                                        <p:cTn id="17" dur="26">
                                          <p:stCondLst>
                                            <p:cond delay="1642"/>
                                          </p:stCondLst>
                                        </p:cTn>
                                        <p:tgtEl>
                                          <p:spTgt spid="11"/>
                                        </p:tgtEl>
                                      </p:cBhvr>
                                      <p:to x="100000" y="90000"/>
                                    </p:animScale>
                                    <p:animScale>
                                      <p:cBhvr>
                                        <p:cTn id="18" dur="166" decel="50000">
                                          <p:stCondLst>
                                            <p:cond delay="1668"/>
                                          </p:stCondLst>
                                        </p:cTn>
                                        <p:tgtEl>
                                          <p:spTgt spid="11"/>
                                        </p:tgtEl>
                                      </p:cBhvr>
                                      <p:to x="100000" y="100000"/>
                                    </p:animScale>
                                    <p:animScale>
                                      <p:cBhvr>
                                        <p:cTn id="19" dur="26">
                                          <p:stCondLst>
                                            <p:cond delay="1808"/>
                                          </p:stCondLst>
                                        </p:cTn>
                                        <p:tgtEl>
                                          <p:spTgt spid="11"/>
                                        </p:tgtEl>
                                      </p:cBhvr>
                                      <p:to x="100000" y="95000"/>
                                    </p:animScale>
                                    <p:animScale>
                                      <p:cBhvr>
                                        <p:cTn id="20" dur="166" decel="50000">
                                          <p:stCondLst>
                                            <p:cond delay="1834"/>
                                          </p:stCondLst>
                                        </p:cTn>
                                        <p:tgtEl>
                                          <p:spTgt spid="11"/>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1000"/>
                                        <p:tgtEl>
                                          <p:spTgt spid="2"/>
                                        </p:tgtEl>
                                      </p:cBhvr>
                                    </p:animEffect>
                                    <p:anim calcmode="lin" valueType="num">
                                      <p:cBhvr>
                                        <p:cTn id="31" dur="1000" fill="hold"/>
                                        <p:tgtEl>
                                          <p:spTgt spid="2"/>
                                        </p:tgtEl>
                                        <p:attrNameLst>
                                          <p:attrName>ppt_x</p:attrName>
                                        </p:attrNameLst>
                                      </p:cBhvr>
                                      <p:tavLst>
                                        <p:tav tm="0">
                                          <p:val>
                                            <p:strVal val="#ppt_x"/>
                                          </p:val>
                                        </p:tav>
                                        <p:tav tm="100000">
                                          <p:val>
                                            <p:strVal val="#ppt_x"/>
                                          </p:val>
                                        </p:tav>
                                      </p:tavLst>
                                    </p:anim>
                                    <p:anim calcmode="lin" valueType="num">
                                      <p:cBhvr>
                                        <p:cTn id="3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17BB9E04-F56F-431D-8A84-BF356EE82125}"/>
              </a:ext>
            </a:extLst>
          </p:cNvPr>
          <p:cNvGrpSpPr/>
          <p:nvPr/>
        </p:nvGrpSpPr>
        <p:grpSpPr>
          <a:xfrm>
            <a:off x="6004563" y="917833"/>
            <a:ext cx="3551221" cy="901215"/>
            <a:chOff x="9385086" y="935348"/>
            <a:chExt cx="3551221" cy="921621"/>
          </a:xfrm>
        </p:grpSpPr>
        <p:sp>
          <p:nvSpPr>
            <p:cNvPr id="14" name="Rectangle 13">
              <a:extLst>
                <a:ext uri="{FF2B5EF4-FFF2-40B4-BE49-F238E27FC236}">
                  <a16:creationId xmlns:a16="http://schemas.microsoft.com/office/drawing/2014/main" id="{AACEF195-2A73-4295-8EF7-1143656F666E}"/>
                </a:ext>
              </a:extLst>
            </p:cNvPr>
            <p:cNvSpPr/>
            <p:nvPr/>
          </p:nvSpPr>
          <p:spPr>
            <a:xfrm>
              <a:off x="9385086" y="935348"/>
              <a:ext cx="3364087" cy="92162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3FCBAB2F-EBEF-4A5E-8585-2888F99F5365}"/>
                </a:ext>
              </a:extLst>
            </p:cNvPr>
            <p:cNvSpPr txBox="1"/>
            <p:nvPr/>
          </p:nvSpPr>
          <p:spPr>
            <a:xfrm>
              <a:off x="10229175" y="1189280"/>
              <a:ext cx="2707132" cy="377695"/>
            </a:xfrm>
            <a:prstGeom prst="rect">
              <a:avLst/>
            </a:prstGeom>
            <a:noFill/>
          </p:spPr>
          <p:txBody>
            <a:bodyPr wrap="square" rtlCol="1">
              <a:spAutoFit/>
            </a:bodyPr>
            <a:lstStyle/>
            <a:p>
              <a:pPr algn="ctr"/>
              <a:r>
                <a:rPr lang="fa-IR" b="1" dirty="0">
                  <a:cs typeface="B Titr" panose="00000700000000000000" pitchFamily="2" charset="-78"/>
                </a:rPr>
                <a:t>علل مرتبط با رانندگی ایمن</a:t>
              </a:r>
            </a:p>
          </p:txBody>
        </p:sp>
      </p:grpSp>
      <p:sp>
        <p:nvSpPr>
          <p:cNvPr id="4" name="Isosceles Triangle 3">
            <a:extLst>
              <a:ext uri="{FF2B5EF4-FFF2-40B4-BE49-F238E27FC236}">
                <a16:creationId xmlns:a16="http://schemas.microsoft.com/office/drawing/2014/main" id="{5AB736CA-952C-4465-B8F5-2ACF17977BF9}"/>
              </a:ext>
            </a:extLst>
          </p:cNvPr>
          <p:cNvSpPr/>
          <p:nvPr/>
        </p:nvSpPr>
        <p:spPr>
          <a:xfrm rot="16200000">
            <a:off x="10583467" y="217091"/>
            <a:ext cx="1828534" cy="1388533"/>
          </a:xfrm>
          <a:prstGeom prst="triangle">
            <a:avLst/>
          </a:prstGeom>
          <a:effectLst>
            <a:outerShdw blurRad="50800" dist="38100" dir="16200000"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endParaRPr lang="fa-IR" sz="1400" dirty="0">
              <a:effectLst>
                <a:outerShdw blurRad="50800" dist="38100" dir="5400000" algn="t" rotWithShape="0">
                  <a:prstClr val="black">
                    <a:alpha val="40000"/>
                  </a:prstClr>
                </a:outerShdw>
              </a:effectLst>
            </a:endParaRPr>
          </a:p>
        </p:txBody>
      </p:sp>
      <p:cxnSp>
        <p:nvCxnSpPr>
          <p:cNvPr id="6" name="Straight Connector 5">
            <a:extLst>
              <a:ext uri="{FF2B5EF4-FFF2-40B4-BE49-F238E27FC236}">
                <a16:creationId xmlns:a16="http://schemas.microsoft.com/office/drawing/2014/main" id="{04C87312-0394-44FF-AF67-D8E83FE46132}"/>
              </a:ext>
            </a:extLst>
          </p:cNvPr>
          <p:cNvCxnSpPr>
            <a:stCxn id="4" idx="0"/>
          </p:cNvCxnSpPr>
          <p:nvPr/>
        </p:nvCxnSpPr>
        <p:spPr>
          <a:xfrm flipH="1" flipV="1">
            <a:off x="0" y="911357"/>
            <a:ext cx="10803468" cy="1"/>
          </a:xfrm>
          <a:prstGeom prst="line">
            <a:avLst/>
          </a:prstGeom>
          <a:ln w="3175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7" name="Isosceles Triangle 6">
            <a:extLst>
              <a:ext uri="{FF2B5EF4-FFF2-40B4-BE49-F238E27FC236}">
                <a16:creationId xmlns:a16="http://schemas.microsoft.com/office/drawing/2014/main" id="{9206B4C4-2598-45CA-80DC-4A956293D112}"/>
              </a:ext>
            </a:extLst>
          </p:cNvPr>
          <p:cNvSpPr/>
          <p:nvPr/>
        </p:nvSpPr>
        <p:spPr>
          <a:xfrm>
            <a:off x="4504271" y="-2910"/>
            <a:ext cx="3184173" cy="914268"/>
          </a:xfrm>
          <a:prstGeom prst="triangle">
            <a:avLst>
              <a:gd name="adj" fmla="val 49141"/>
            </a:avLst>
          </a:prstGeom>
          <a:solidFill>
            <a:srgbClr val="FF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13" name="Rectangle: Rounded Corners 12">
            <a:extLst>
              <a:ext uri="{FF2B5EF4-FFF2-40B4-BE49-F238E27FC236}">
                <a16:creationId xmlns:a16="http://schemas.microsoft.com/office/drawing/2014/main" id="{EFCECDB2-96CA-49E1-BCC1-F6E4282BCC69}"/>
              </a:ext>
            </a:extLst>
          </p:cNvPr>
          <p:cNvSpPr/>
          <p:nvPr/>
        </p:nvSpPr>
        <p:spPr>
          <a:xfrm>
            <a:off x="1861956" y="938444"/>
            <a:ext cx="4222755" cy="17145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Isosceles Triangle 8">
            <a:extLst>
              <a:ext uri="{FF2B5EF4-FFF2-40B4-BE49-F238E27FC236}">
                <a16:creationId xmlns:a16="http://schemas.microsoft.com/office/drawing/2014/main" id="{D17EFE4A-5C27-4F4B-8FDC-9D4A92593D93}"/>
              </a:ext>
            </a:extLst>
          </p:cNvPr>
          <p:cNvSpPr/>
          <p:nvPr/>
        </p:nvSpPr>
        <p:spPr>
          <a:xfrm rot="10800000">
            <a:off x="4471783" y="927033"/>
            <a:ext cx="3184173" cy="914268"/>
          </a:xfrm>
          <a:prstGeom prst="triangle">
            <a:avLst>
              <a:gd name="adj" fmla="val 49141"/>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8" name="TextBox 7">
            <a:extLst>
              <a:ext uri="{FF2B5EF4-FFF2-40B4-BE49-F238E27FC236}">
                <a16:creationId xmlns:a16="http://schemas.microsoft.com/office/drawing/2014/main" id="{3DEA7028-9B4D-4172-B229-E42D5A807227}"/>
              </a:ext>
            </a:extLst>
          </p:cNvPr>
          <p:cNvSpPr txBox="1"/>
          <p:nvPr/>
        </p:nvSpPr>
        <p:spPr>
          <a:xfrm>
            <a:off x="4826980" y="468292"/>
            <a:ext cx="2896188" cy="461665"/>
          </a:xfrm>
          <a:prstGeom prst="rect">
            <a:avLst/>
          </a:prstGeom>
          <a:noFill/>
        </p:spPr>
        <p:txBody>
          <a:bodyPr wrap="square" rtlCol="1">
            <a:spAutoFit/>
          </a:bodyPr>
          <a:lstStyle/>
          <a:p>
            <a:r>
              <a:rPr lang="fa-IR" sz="2400" b="1" dirty="0">
                <a:solidFill>
                  <a:schemeClr val="bg1"/>
                </a:solidFill>
                <a:effectLst>
                  <a:outerShdw blurRad="50800" dist="38100" dir="8100000" algn="tr" rotWithShape="0">
                    <a:prstClr val="black">
                      <a:alpha val="40000"/>
                    </a:prstClr>
                  </a:outerShdw>
                </a:effectLst>
                <a:cs typeface="B Titr" panose="00000700000000000000" pitchFamily="2" charset="-78"/>
              </a:rPr>
              <a:t>علل حوادث رانندگی</a:t>
            </a:r>
            <a:endParaRPr lang="fa-IR" sz="2400" b="1" dirty="0">
              <a:solidFill>
                <a:schemeClr val="bg1"/>
              </a:solidFill>
              <a:effectLst>
                <a:outerShdw blurRad="50800" dist="38100" dir="8100000" algn="tr" rotWithShape="0">
                  <a:prstClr val="black">
                    <a:alpha val="40000"/>
                  </a:prstClr>
                </a:outerShdw>
              </a:effectLst>
            </a:endParaRPr>
          </a:p>
        </p:txBody>
      </p:sp>
      <p:sp>
        <p:nvSpPr>
          <p:cNvPr id="11" name="TextBox 10">
            <a:extLst>
              <a:ext uri="{FF2B5EF4-FFF2-40B4-BE49-F238E27FC236}">
                <a16:creationId xmlns:a16="http://schemas.microsoft.com/office/drawing/2014/main" id="{F1F706A0-2324-4C5A-8FA4-A99843D41232}"/>
              </a:ext>
            </a:extLst>
          </p:cNvPr>
          <p:cNvSpPr txBox="1"/>
          <p:nvPr/>
        </p:nvSpPr>
        <p:spPr>
          <a:xfrm>
            <a:off x="0" y="2327698"/>
            <a:ext cx="11546006" cy="369332"/>
          </a:xfrm>
          <a:prstGeom prst="rect">
            <a:avLst/>
          </a:prstGeom>
          <a:noFill/>
        </p:spPr>
        <p:txBody>
          <a:bodyPr wrap="square" rtlCol="0">
            <a:spAutoFit/>
          </a:bodyPr>
          <a:lstStyle/>
          <a:p>
            <a:pPr algn="just" rtl="1"/>
            <a:r>
              <a:rPr lang="fa-IR" b="1" dirty="0">
                <a:cs typeface="B Titr" panose="00000700000000000000" pitchFamily="2" charset="-78"/>
              </a:rPr>
              <a:t>* مصرف داروها :</a:t>
            </a:r>
            <a:endParaRPr lang="en-US" b="1" dirty="0">
              <a:cs typeface="B Titr" panose="00000700000000000000" pitchFamily="2" charset="-78"/>
            </a:endParaRPr>
          </a:p>
        </p:txBody>
      </p:sp>
      <p:sp>
        <p:nvSpPr>
          <p:cNvPr id="25" name="TextBox 24">
            <a:extLst>
              <a:ext uri="{FF2B5EF4-FFF2-40B4-BE49-F238E27FC236}">
                <a16:creationId xmlns:a16="http://schemas.microsoft.com/office/drawing/2014/main" id="{AB61C99C-10E8-4972-BC8E-5FF13017924B}"/>
              </a:ext>
            </a:extLst>
          </p:cNvPr>
          <p:cNvSpPr txBox="1"/>
          <p:nvPr/>
        </p:nvSpPr>
        <p:spPr>
          <a:xfrm>
            <a:off x="231560" y="2680098"/>
            <a:ext cx="11546006" cy="1200329"/>
          </a:xfrm>
          <a:prstGeom prst="rect">
            <a:avLst/>
          </a:prstGeom>
          <a:noFill/>
        </p:spPr>
        <p:txBody>
          <a:bodyPr wrap="square" rtlCol="0">
            <a:spAutoFit/>
          </a:bodyPr>
          <a:lstStyle/>
          <a:p>
            <a:pPr marL="285750" indent="-285750" algn="just" rtl="1">
              <a:buFont typeface="Wingdings" panose="05000000000000000000" pitchFamily="2" charset="2"/>
              <a:buChar char="ü"/>
            </a:pPr>
            <a:r>
              <a:rPr lang="fa-IR" b="1" dirty="0">
                <a:cs typeface="B Nazanin" panose="00000400000000000000" pitchFamily="2" charset="-78"/>
              </a:rPr>
              <a:t>با اختلال رانندگی و افزایش خطر تصادف همراه هستند. داروها یکی دیگر از مواردی که سلامت فرد را برای رانندگی زیر سوال می برد استفاده از داروها است. با توجه به گزارش سازمان غذا و دارو</a:t>
            </a:r>
            <a:r>
              <a:rPr lang="en-US" b="1" dirty="0">
                <a:cs typeface="B Nazanin" panose="00000400000000000000" pitchFamily="2" charset="-78"/>
              </a:rPr>
              <a:t>(FDA) ، </a:t>
            </a:r>
            <a:r>
              <a:rPr lang="fa-IR" b="1" dirty="0">
                <a:cs typeface="B Nazanin" panose="00000400000000000000" pitchFamily="2" charset="-78"/>
              </a:rPr>
              <a:t>برخی از داروهای رایج و پرمصرف می توانند بنا به دلایل مختلف رانندگی کردن را دچار اختلال کنند و باعث خواب آلودگی، تاری دید، سرگیجه شدید، اختلال در هماهنگی حرکت اعضا بدن و کاهش سرعت عمل در مواقع خطرناک می شود.</a:t>
            </a:r>
            <a:endParaRPr lang="en-US" b="1" dirty="0">
              <a:cs typeface="B Nazanin" panose="00000400000000000000" pitchFamily="2" charset="-78"/>
            </a:endParaRPr>
          </a:p>
        </p:txBody>
      </p:sp>
      <p:pic>
        <p:nvPicPr>
          <p:cNvPr id="3" name="Picture 2">
            <a:extLst>
              <a:ext uri="{FF2B5EF4-FFF2-40B4-BE49-F238E27FC236}">
                <a16:creationId xmlns:a16="http://schemas.microsoft.com/office/drawing/2014/main" id="{A604AAE3-586F-4B81-AA18-7C5BE1A71ACB}"/>
              </a:ext>
            </a:extLst>
          </p:cNvPr>
          <p:cNvPicPr>
            <a:picLocks noChangeAspect="1"/>
          </p:cNvPicPr>
          <p:nvPr/>
        </p:nvPicPr>
        <p:blipFill>
          <a:blip r:embed="rId2"/>
          <a:stretch>
            <a:fillRect/>
          </a:stretch>
        </p:blipFill>
        <p:spPr>
          <a:xfrm>
            <a:off x="3999183" y="3767884"/>
            <a:ext cx="4354830" cy="29032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6272490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80">
                                          <p:stCondLst>
                                            <p:cond delay="0"/>
                                          </p:stCondLst>
                                        </p:cTn>
                                        <p:tgtEl>
                                          <p:spTgt spid="11"/>
                                        </p:tgtEl>
                                      </p:cBhvr>
                                    </p:animEffect>
                                    <p:anim calcmode="lin" valueType="num">
                                      <p:cBhvr>
                                        <p:cTn id="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3" dur="26">
                                          <p:stCondLst>
                                            <p:cond delay="650"/>
                                          </p:stCondLst>
                                        </p:cTn>
                                        <p:tgtEl>
                                          <p:spTgt spid="11"/>
                                        </p:tgtEl>
                                      </p:cBhvr>
                                      <p:to x="100000" y="60000"/>
                                    </p:animScale>
                                    <p:animScale>
                                      <p:cBhvr>
                                        <p:cTn id="14" dur="166" decel="50000">
                                          <p:stCondLst>
                                            <p:cond delay="676"/>
                                          </p:stCondLst>
                                        </p:cTn>
                                        <p:tgtEl>
                                          <p:spTgt spid="11"/>
                                        </p:tgtEl>
                                      </p:cBhvr>
                                      <p:to x="100000" y="100000"/>
                                    </p:animScale>
                                    <p:animScale>
                                      <p:cBhvr>
                                        <p:cTn id="15" dur="26">
                                          <p:stCondLst>
                                            <p:cond delay="1312"/>
                                          </p:stCondLst>
                                        </p:cTn>
                                        <p:tgtEl>
                                          <p:spTgt spid="11"/>
                                        </p:tgtEl>
                                      </p:cBhvr>
                                      <p:to x="100000" y="80000"/>
                                    </p:animScale>
                                    <p:animScale>
                                      <p:cBhvr>
                                        <p:cTn id="16" dur="166" decel="50000">
                                          <p:stCondLst>
                                            <p:cond delay="1338"/>
                                          </p:stCondLst>
                                        </p:cTn>
                                        <p:tgtEl>
                                          <p:spTgt spid="11"/>
                                        </p:tgtEl>
                                      </p:cBhvr>
                                      <p:to x="100000" y="100000"/>
                                    </p:animScale>
                                    <p:animScale>
                                      <p:cBhvr>
                                        <p:cTn id="17" dur="26">
                                          <p:stCondLst>
                                            <p:cond delay="1642"/>
                                          </p:stCondLst>
                                        </p:cTn>
                                        <p:tgtEl>
                                          <p:spTgt spid="11"/>
                                        </p:tgtEl>
                                      </p:cBhvr>
                                      <p:to x="100000" y="90000"/>
                                    </p:animScale>
                                    <p:animScale>
                                      <p:cBhvr>
                                        <p:cTn id="18" dur="166" decel="50000">
                                          <p:stCondLst>
                                            <p:cond delay="1668"/>
                                          </p:stCondLst>
                                        </p:cTn>
                                        <p:tgtEl>
                                          <p:spTgt spid="11"/>
                                        </p:tgtEl>
                                      </p:cBhvr>
                                      <p:to x="100000" y="100000"/>
                                    </p:animScale>
                                    <p:animScale>
                                      <p:cBhvr>
                                        <p:cTn id="19" dur="26">
                                          <p:stCondLst>
                                            <p:cond delay="1808"/>
                                          </p:stCondLst>
                                        </p:cTn>
                                        <p:tgtEl>
                                          <p:spTgt spid="11"/>
                                        </p:tgtEl>
                                      </p:cBhvr>
                                      <p:to x="100000" y="95000"/>
                                    </p:animScale>
                                    <p:animScale>
                                      <p:cBhvr>
                                        <p:cTn id="20" dur="166" decel="50000">
                                          <p:stCondLst>
                                            <p:cond delay="1834"/>
                                          </p:stCondLst>
                                        </p:cTn>
                                        <p:tgtEl>
                                          <p:spTgt spid="11"/>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1000"/>
                                        <p:tgtEl>
                                          <p:spTgt spid="3"/>
                                        </p:tgtEl>
                                      </p:cBhvr>
                                    </p:animEffect>
                                    <p:anim calcmode="lin" valueType="num">
                                      <p:cBhvr>
                                        <p:cTn id="31" dur="1000" fill="hold"/>
                                        <p:tgtEl>
                                          <p:spTgt spid="3"/>
                                        </p:tgtEl>
                                        <p:attrNameLst>
                                          <p:attrName>ppt_x</p:attrName>
                                        </p:attrNameLst>
                                      </p:cBhvr>
                                      <p:tavLst>
                                        <p:tav tm="0">
                                          <p:val>
                                            <p:strVal val="#ppt_x"/>
                                          </p:val>
                                        </p:tav>
                                        <p:tav tm="100000">
                                          <p:val>
                                            <p:strVal val="#ppt_x"/>
                                          </p:val>
                                        </p:tav>
                                      </p:tavLst>
                                    </p:anim>
                                    <p:anim calcmode="lin" valueType="num">
                                      <p:cBhvr>
                                        <p:cTn id="3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20C70AB-7FEA-4A2F-9204-535941EA4F89}"/>
              </a:ext>
            </a:extLst>
          </p:cNvPr>
          <p:cNvPicPr>
            <a:picLocks noChangeAspect="1"/>
          </p:cNvPicPr>
          <p:nvPr/>
        </p:nvPicPr>
        <p:blipFill rotWithShape="1">
          <a:blip r:embed="rId2">
            <a:extLst>
              <a:ext uri="{28A0092B-C50C-407E-A947-70E740481C1C}">
                <a14:useLocalDpi xmlns:a14="http://schemas.microsoft.com/office/drawing/2010/main" val="0"/>
              </a:ext>
            </a:extLst>
          </a:blip>
          <a:srcRect l="-6923" t="255" r="-1" b="255"/>
          <a:stretch/>
        </p:blipFill>
        <p:spPr>
          <a:xfrm>
            <a:off x="-8623621" y="-3561347"/>
            <a:ext cx="28084708" cy="14774779"/>
          </a:xfrm>
          <a:prstGeom prst="rect">
            <a:avLst/>
          </a:prstGeom>
        </p:spPr>
      </p:pic>
      <p:sp>
        <p:nvSpPr>
          <p:cNvPr id="7" name="Freeform: Shape 6">
            <a:extLst>
              <a:ext uri="{FF2B5EF4-FFF2-40B4-BE49-F238E27FC236}">
                <a16:creationId xmlns:a16="http://schemas.microsoft.com/office/drawing/2014/main" id="{D9FB8F1C-A515-43A7-A42A-D48790FF10C4}"/>
              </a:ext>
            </a:extLst>
          </p:cNvPr>
          <p:cNvSpPr/>
          <p:nvPr/>
        </p:nvSpPr>
        <p:spPr>
          <a:xfrm>
            <a:off x="-6256421" y="-3657600"/>
            <a:ext cx="25170064" cy="14919158"/>
          </a:xfrm>
          <a:custGeom>
            <a:avLst/>
            <a:gdLst/>
            <a:ahLst/>
            <a:cxnLst/>
            <a:rect l="l" t="t" r="r" b="b"/>
            <a:pathLst>
              <a:path w="25170064" h="14919158">
                <a:moveTo>
                  <a:pt x="16339570" y="7684999"/>
                </a:moveTo>
                <a:cubicBezTo>
                  <a:pt x="16335006" y="7684999"/>
                  <a:pt x="16325735" y="7696694"/>
                  <a:pt x="16311758" y="7720085"/>
                </a:cubicBezTo>
                <a:cubicBezTo>
                  <a:pt x="16297781" y="7743476"/>
                  <a:pt x="16285086" y="7764584"/>
                  <a:pt x="16273676" y="7783411"/>
                </a:cubicBezTo>
                <a:cubicBezTo>
                  <a:pt x="16263978" y="7769719"/>
                  <a:pt x="16249858" y="7753887"/>
                  <a:pt x="16231316" y="7735916"/>
                </a:cubicBezTo>
                <a:cubicBezTo>
                  <a:pt x="16212774" y="7717945"/>
                  <a:pt x="16198654" y="7710957"/>
                  <a:pt x="16188957" y="7714950"/>
                </a:cubicBezTo>
                <a:cubicBezTo>
                  <a:pt x="16183822" y="7714950"/>
                  <a:pt x="16169559" y="7736915"/>
                  <a:pt x="16146169" y="7780844"/>
                </a:cubicBezTo>
                <a:cubicBezTo>
                  <a:pt x="16122778" y="7824773"/>
                  <a:pt x="16111082" y="7850446"/>
                  <a:pt x="16111082" y="7857863"/>
                </a:cubicBezTo>
                <a:cubicBezTo>
                  <a:pt x="16111082" y="7861286"/>
                  <a:pt x="16119497" y="7869843"/>
                  <a:pt x="16136327" y="7883535"/>
                </a:cubicBezTo>
                <a:cubicBezTo>
                  <a:pt x="16153158" y="7897228"/>
                  <a:pt x="16165566" y="7907497"/>
                  <a:pt x="16173553" y="7914343"/>
                </a:cubicBezTo>
                <a:cubicBezTo>
                  <a:pt x="16182111" y="7921759"/>
                  <a:pt x="16188672" y="7925468"/>
                  <a:pt x="16193235" y="7925468"/>
                </a:cubicBezTo>
                <a:cubicBezTo>
                  <a:pt x="16211491" y="7925468"/>
                  <a:pt x="16236023" y="7894375"/>
                  <a:pt x="16266830" y="7832190"/>
                </a:cubicBezTo>
                <a:cubicBezTo>
                  <a:pt x="16279382" y="7841318"/>
                  <a:pt x="16293930" y="7854154"/>
                  <a:pt x="16310474" y="7870699"/>
                </a:cubicBezTo>
                <a:cubicBezTo>
                  <a:pt x="16327019" y="7887244"/>
                  <a:pt x="16338429" y="7895516"/>
                  <a:pt x="16344705" y="7895516"/>
                </a:cubicBezTo>
                <a:cubicBezTo>
                  <a:pt x="16354403" y="7895516"/>
                  <a:pt x="16369522" y="7880968"/>
                  <a:pt x="16390060" y="7851872"/>
                </a:cubicBezTo>
                <a:cubicBezTo>
                  <a:pt x="16411169" y="7822206"/>
                  <a:pt x="16421723" y="7796533"/>
                  <a:pt x="16421723" y="7774854"/>
                </a:cubicBezTo>
                <a:cubicBezTo>
                  <a:pt x="16420583" y="7756597"/>
                  <a:pt x="16410170" y="7737058"/>
                  <a:pt x="16390488" y="7716234"/>
                </a:cubicBezTo>
                <a:cubicBezTo>
                  <a:pt x="16370805" y="7695410"/>
                  <a:pt x="16353833" y="7684999"/>
                  <a:pt x="16339570" y="7684999"/>
                </a:cubicBezTo>
                <a:close/>
                <a:moveTo>
                  <a:pt x="8560056" y="7423602"/>
                </a:moveTo>
                <a:cubicBezTo>
                  <a:pt x="8556204" y="7423049"/>
                  <a:pt x="8552710" y="7423415"/>
                  <a:pt x="8549573" y="7424698"/>
                </a:cubicBezTo>
                <a:cubicBezTo>
                  <a:pt x="8543297" y="7424698"/>
                  <a:pt x="8529462" y="7445665"/>
                  <a:pt x="8508068" y="7487597"/>
                </a:cubicBezTo>
                <a:cubicBezTo>
                  <a:pt x="8486674" y="7529529"/>
                  <a:pt x="8475977" y="7556771"/>
                  <a:pt x="8475977" y="7569322"/>
                </a:cubicBezTo>
                <a:cubicBezTo>
                  <a:pt x="8475977" y="7575597"/>
                  <a:pt x="8480255" y="7581588"/>
                  <a:pt x="8488813" y="7587293"/>
                </a:cubicBezTo>
                <a:cubicBezTo>
                  <a:pt x="8498512" y="7594139"/>
                  <a:pt x="8513488" y="7604266"/>
                  <a:pt x="8533740" y="7617673"/>
                </a:cubicBezTo>
                <a:cubicBezTo>
                  <a:pt x="8553994" y="7631079"/>
                  <a:pt x="8565832" y="7638639"/>
                  <a:pt x="8569255" y="7640350"/>
                </a:cubicBezTo>
                <a:cubicBezTo>
                  <a:pt x="8578383" y="7640350"/>
                  <a:pt x="8592931" y="7623235"/>
                  <a:pt x="8612899" y="7589005"/>
                </a:cubicBezTo>
                <a:cubicBezTo>
                  <a:pt x="8632867" y="7554774"/>
                  <a:pt x="8642850" y="7528531"/>
                  <a:pt x="8642850" y="7510274"/>
                </a:cubicBezTo>
                <a:cubicBezTo>
                  <a:pt x="8641139" y="7496582"/>
                  <a:pt x="8628302" y="7477613"/>
                  <a:pt x="8604341" y="7453366"/>
                </a:cubicBezTo>
                <a:cubicBezTo>
                  <a:pt x="8586370" y="7435181"/>
                  <a:pt x="8571608" y="7425260"/>
                  <a:pt x="8560056" y="7423602"/>
                </a:cubicBezTo>
                <a:close/>
                <a:moveTo>
                  <a:pt x="17262788" y="7196284"/>
                </a:moveTo>
                <a:cubicBezTo>
                  <a:pt x="17258225" y="7196284"/>
                  <a:pt x="17248953" y="7207980"/>
                  <a:pt x="17234976" y="7231371"/>
                </a:cubicBezTo>
                <a:cubicBezTo>
                  <a:pt x="17220999" y="7254761"/>
                  <a:pt x="17208304" y="7275870"/>
                  <a:pt x="17196895" y="7294697"/>
                </a:cubicBezTo>
                <a:cubicBezTo>
                  <a:pt x="17187196" y="7281005"/>
                  <a:pt x="17173076" y="7265173"/>
                  <a:pt x="17154534" y="7247202"/>
                </a:cubicBezTo>
                <a:cubicBezTo>
                  <a:pt x="17135992" y="7229231"/>
                  <a:pt x="17121872" y="7222242"/>
                  <a:pt x="17112174" y="7226236"/>
                </a:cubicBezTo>
                <a:cubicBezTo>
                  <a:pt x="17107040" y="7226236"/>
                  <a:pt x="17092776" y="7248201"/>
                  <a:pt x="17069386" y="7292130"/>
                </a:cubicBezTo>
                <a:cubicBezTo>
                  <a:pt x="17045996" y="7336059"/>
                  <a:pt x="17034300" y="7361732"/>
                  <a:pt x="17034300" y="7369148"/>
                </a:cubicBezTo>
                <a:cubicBezTo>
                  <a:pt x="17034300" y="7372571"/>
                  <a:pt x="17042714" y="7381129"/>
                  <a:pt x="17059545" y="7394821"/>
                </a:cubicBezTo>
                <a:cubicBezTo>
                  <a:pt x="17076375" y="7408513"/>
                  <a:pt x="17088784" y="7418782"/>
                  <a:pt x="17096770" y="7425629"/>
                </a:cubicBezTo>
                <a:cubicBezTo>
                  <a:pt x="17105328" y="7433045"/>
                  <a:pt x="17111889" y="7436753"/>
                  <a:pt x="17116453" y="7436753"/>
                </a:cubicBezTo>
                <a:cubicBezTo>
                  <a:pt x="17134709" y="7436753"/>
                  <a:pt x="17159241" y="7405661"/>
                  <a:pt x="17190048" y="7343475"/>
                </a:cubicBezTo>
                <a:cubicBezTo>
                  <a:pt x="17202600" y="7352604"/>
                  <a:pt x="17217148" y="7365440"/>
                  <a:pt x="17233692" y="7381985"/>
                </a:cubicBezTo>
                <a:cubicBezTo>
                  <a:pt x="17250237" y="7398529"/>
                  <a:pt x="17261648" y="7406802"/>
                  <a:pt x="17267923" y="7406802"/>
                </a:cubicBezTo>
                <a:cubicBezTo>
                  <a:pt x="17277621" y="7406802"/>
                  <a:pt x="17292740" y="7392254"/>
                  <a:pt x="17313278" y="7363158"/>
                </a:cubicBezTo>
                <a:cubicBezTo>
                  <a:pt x="17334387" y="7333491"/>
                  <a:pt x="17344941" y="7307819"/>
                  <a:pt x="17344941" y="7286139"/>
                </a:cubicBezTo>
                <a:cubicBezTo>
                  <a:pt x="17343801" y="7267883"/>
                  <a:pt x="17333389" y="7248343"/>
                  <a:pt x="17313706" y="7227520"/>
                </a:cubicBezTo>
                <a:cubicBezTo>
                  <a:pt x="17294023" y="7206696"/>
                  <a:pt x="17277051" y="7196284"/>
                  <a:pt x="17262788" y="7196284"/>
                </a:cubicBezTo>
                <a:close/>
                <a:moveTo>
                  <a:pt x="17560221" y="7175746"/>
                </a:moveTo>
                <a:cubicBezTo>
                  <a:pt x="17555087" y="7175176"/>
                  <a:pt x="17541822" y="7193860"/>
                  <a:pt x="17520428" y="7231799"/>
                </a:cubicBezTo>
                <a:cubicBezTo>
                  <a:pt x="17499034" y="7269737"/>
                  <a:pt x="17488052" y="7291559"/>
                  <a:pt x="17487481" y="7297264"/>
                </a:cubicBezTo>
                <a:cubicBezTo>
                  <a:pt x="17487481" y="7301828"/>
                  <a:pt x="17491189" y="7307391"/>
                  <a:pt x="17498606" y="7313952"/>
                </a:cubicBezTo>
                <a:cubicBezTo>
                  <a:pt x="17506023" y="7320512"/>
                  <a:pt x="17513439" y="7326931"/>
                  <a:pt x="17520856" y="7333206"/>
                </a:cubicBezTo>
                <a:cubicBezTo>
                  <a:pt x="17529414" y="7342334"/>
                  <a:pt x="17537687" y="7350892"/>
                  <a:pt x="17545673" y="7358879"/>
                </a:cubicBezTo>
                <a:cubicBezTo>
                  <a:pt x="17551948" y="7366866"/>
                  <a:pt x="17557369" y="7371145"/>
                  <a:pt x="17561933" y="7371716"/>
                </a:cubicBezTo>
                <a:cubicBezTo>
                  <a:pt x="17568208" y="7371716"/>
                  <a:pt x="17580189" y="7358309"/>
                  <a:pt x="17597875" y="7331495"/>
                </a:cubicBezTo>
                <a:cubicBezTo>
                  <a:pt x="17614419" y="7303540"/>
                  <a:pt x="17623263" y="7280149"/>
                  <a:pt x="17624403" y="7261322"/>
                </a:cubicBezTo>
                <a:cubicBezTo>
                  <a:pt x="17625544" y="7243636"/>
                  <a:pt x="17618413" y="7225238"/>
                  <a:pt x="17603009" y="7206126"/>
                </a:cubicBezTo>
                <a:cubicBezTo>
                  <a:pt x="17587606" y="7187014"/>
                  <a:pt x="17573342" y="7176887"/>
                  <a:pt x="17560221" y="7175746"/>
                </a:cubicBezTo>
                <a:close/>
                <a:moveTo>
                  <a:pt x="9011107" y="7013970"/>
                </a:moveTo>
                <a:cubicBezTo>
                  <a:pt x="9003976" y="7013399"/>
                  <a:pt x="8993564" y="7023669"/>
                  <a:pt x="8979872" y="7044777"/>
                </a:cubicBezTo>
                <a:cubicBezTo>
                  <a:pt x="8942218" y="7104110"/>
                  <a:pt x="8898575" y="7150464"/>
                  <a:pt x="8848940" y="7183839"/>
                </a:cubicBezTo>
                <a:cubicBezTo>
                  <a:pt x="8799306" y="7217213"/>
                  <a:pt x="8771065" y="7236468"/>
                  <a:pt x="8764220" y="7241603"/>
                </a:cubicBezTo>
                <a:cubicBezTo>
                  <a:pt x="8757374" y="7246737"/>
                  <a:pt x="8751669" y="7251301"/>
                  <a:pt x="8747105" y="7255295"/>
                </a:cubicBezTo>
                <a:cubicBezTo>
                  <a:pt x="8741970" y="7261000"/>
                  <a:pt x="8740829" y="7266705"/>
                  <a:pt x="8743681" y="7272410"/>
                </a:cubicBezTo>
                <a:cubicBezTo>
                  <a:pt x="8747105" y="7275262"/>
                  <a:pt x="8754806" y="7275262"/>
                  <a:pt x="8766787" y="7272410"/>
                </a:cubicBezTo>
                <a:cubicBezTo>
                  <a:pt x="8783332" y="7268416"/>
                  <a:pt x="8799877" y="7262997"/>
                  <a:pt x="8816421" y="7256151"/>
                </a:cubicBezTo>
                <a:cubicBezTo>
                  <a:pt x="8835248" y="7249304"/>
                  <a:pt x="8849939" y="7243172"/>
                  <a:pt x="8860493" y="7237752"/>
                </a:cubicBezTo>
                <a:cubicBezTo>
                  <a:pt x="8871048" y="7232332"/>
                  <a:pt x="8883313" y="7225914"/>
                  <a:pt x="8897291" y="7218497"/>
                </a:cubicBezTo>
                <a:cubicBezTo>
                  <a:pt x="8911268" y="7211080"/>
                  <a:pt x="8925103" y="7200526"/>
                  <a:pt x="8938795" y="7186834"/>
                </a:cubicBezTo>
                <a:cubicBezTo>
                  <a:pt x="8947923" y="7178847"/>
                  <a:pt x="8959048" y="7162587"/>
                  <a:pt x="8972170" y="7138055"/>
                </a:cubicBezTo>
                <a:cubicBezTo>
                  <a:pt x="8985291" y="7113523"/>
                  <a:pt x="8998128" y="7086995"/>
                  <a:pt x="9010679" y="7058470"/>
                </a:cubicBezTo>
                <a:cubicBezTo>
                  <a:pt x="9016384" y="7045918"/>
                  <a:pt x="9020092" y="7035364"/>
                  <a:pt x="9021804" y="7026806"/>
                </a:cubicBezTo>
                <a:cubicBezTo>
                  <a:pt x="9021804" y="7018819"/>
                  <a:pt x="9018238" y="7014540"/>
                  <a:pt x="9011107" y="7013970"/>
                </a:cubicBezTo>
                <a:close/>
                <a:moveTo>
                  <a:pt x="17621836" y="6976354"/>
                </a:moveTo>
                <a:cubicBezTo>
                  <a:pt x="17618413" y="6976354"/>
                  <a:pt x="17609000" y="6989761"/>
                  <a:pt x="17593596" y="7016574"/>
                </a:cubicBezTo>
                <a:cubicBezTo>
                  <a:pt x="17583327" y="7035401"/>
                  <a:pt x="17572487" y="7054228"/>
                  <a:pt x="17561077" y="7073055"/>
                </a:cubicBezTo>
                <a:cubicBezTo>
                  <a:pt x="17554802" y="7059363"/>
                  <a:pt x="17542678" y="7044529"/>
                  <a:pt x="17524707" y="7028555"/>
                </a:cubicBezTo>
                <a:cubicBezTo>
                  <a:pt x="17506736" y="7012581"/>
                  <a:pt x="17493472" y="7004594"/>
                  <a:pt x="17484914" y="7004594"/>
                </a:cubicBezTo>
                <a:cubicBezTo>
                  <a:pt x="17479780" y="7004594"/>
                  <a:pt x="17466230" y="7026273"/>
                  <a:pt x="17444265" y="7069632"/>
                </a:cubicBezTo>
                <a:cubicBezTo>
                  <a:pt x="17422301" y="7112990"/>
                  <a:pt x="17411319" y="7137807"/>
                  <a:pt x="17411319" y="7144083"/>
                </a:cubicBezTo>
                <a:cubicBezTo>
                  <a:pt x="17411319" y="7148076"/>
                  <a:pt x="17423299" y="7160200"/>
                  <a:pt x="17447261" y="7180453"/>
                </a:cubicBezTo>
                <a:cubicBezTo>
                  <a:pt x="17471222" y="7200706"/>
                  <a:pt x="17484914" y="7210832"/>
                  <a:pt x="17488337" y="7210832"/>
                </a:cubicBezTo>
                <a:cubicBezTo>
                  <a:pt x="17504882" y="7210832"/>
                  <a:pt x="17527417" y="7180025"/>
                  <a:pt x="17555942" y="7118410"/>
                </a:cubicBezTo>
                <a:cubicBezTo>
                  <a:pt x="17567352" y="7127538"/>
                  <a:pt x="17581900" y="7141516"/>
                  <a:pt x="17599586" y="7160342"/>
                </a:cubicBezTo>
                <a:cubicBezTo>
                  <a:pt x="17612138" y="7174034"/>
                  <a:pt x="17621551" y="7180881"/>
                  <a:pt x="17627826" y="7180881"/>
                </a:cubicBezTo>
                <a:cubicBezTo>
                  <a:pt x="17636384" y="7180881"/>
                  <a:pt x="17650076" y="7166333"/>
                  <a:pt x="17668903" y="7137237"/>
                </a:cubicBezTo>
                <a:cubicBezTo>
                  <a:pt x="17687730" y="7107570"/>
                  <a:pt x="17697143" y="7082753"/>
                  <a:pt x="17697143" y="7062786"/>
                </a:cubicBezTo>
                <a:cubicBezTo>
                  <a:pt x="17697143" y="7045100"/>
                  <a:pt x="17687730" y="7025703"/>
                  <a:pt x="17668903" y="7004594"/>
                </a:cubicBezTo>
                <a:cubicBezTo>
                  <a:pt x="17650076" y="6985767"/>
                  <a:pt x="17634388" y="6976354"/>
                  <a:pt x="17621836" y="6976354"/>
                </a:cubicBezTo>
                <a:close/>
                <a:moveTo>
                  <a:pt x="7183739" y="6909567"/>
                </a:moveTo>
                <a:cubicBezTo>
                  <a:pt x="7166054" y="6938663"/>
                  <a:pt x="7153074" y="6960628"/>
                  <a:pt x="7144802" y="6975461"/>
                </a:cubicBezTo>
                <a:cubicBezTo>
                  <a:pt x="7136530" y="6990294"/>
                  <a:pt x="7126689" y="7010547"/>
                  <a:pt x="7115278" y="7036220"/>
                </a:cubicBezTo>
                <a:cubicBezTo>
                  <a:pt x="7111855" y="7044207"/>
                  <a:pt x="7106436" y="7055902"/>
                  <a:pt x="7099019" y="7071306"/>
                </a:cubicBezTo>
                <a:cubicBezTo>
                  <a:pt x="7099019" y="7075870"/>
                  <a:pt x="7102584" y="7081575"/>
                  <a:pt x="7109716" y="7088421"/>
                </a:cubicBezTo>
                <a:cubicBezTo>
                  <a:pt x="7116847" y="7095267"/>
                  <a:pt x="7125405" y="7102826"/>
                  <a:pt x="7135389" y="7111099"/>
                </a:cubicBezTo>
                <a:cubicBezTo>
                  <a:pt x="7145373" y="7119371"/>
                  <a:pt x="7156497" y="7128499"/>
                  <a:pt x="7168764" y="7138483"/>
                </a:cubicBezTo>
                <a:cubicBezTo>
                  <a:pt x="7181029" y="7148467"/>
                  <a:pt x="7188874" y="7153459"/>
                  <a:pt x="7192297" y="7153459"/>
                </a:cubicBezTo>
                <a:cubicBezTo>
                  <a:pt x="7198002" y="7153459"/>
                  <a:pt x="7205704" y="7148895"/>
                  <a:pt x="7215402" y="7139767"/>
                </a:cubicBezTo>
                <a:cubicBezTo>
                  <a:pt x="7230236" y="7125504"/>
                  <a:pt x="7242074" y="7109958"/>
                  <a:pt x="7250917" y="7093128"/>
                </a:cubicBezTo>
                <a:cubicBezTo>
                  <a:pt x="7259759" y="7076298"/>
                  <a:pt x="7266178" y="7061037"/>
                  <a:pt x="7270171" y="7047345"/>
                </a:cubicBezTo>
                <a:cubicBezTo>
                  <a:pt x="7274165" y="7033652"/>
                  <a:pt x="7275020" y="7021101"/>
                  <a:pt x="7272739" y="7009691"/>
                </a:cubicBezTo>
                <a:cubicBezTo>
                  <a:pt x="7270457" y="6995428"/>
                  <a:pt x="7265180" y="6983163"/>
                  <a:pt x="7256907" y="6972893"/>
                </a:cubicBezTo>
                <a:cubicBezTo>
                  <a:pt x="7248634" y="6962624"/>
                  <a:pt x="7236939" y="6951642"/>
                  <a:pt x="7221821" y="6939947"/>
                </a:cubicBezTo>
                <a:cubicBezTo>
                  <a:pt x="7206702" y="6928251"/>
                  <a:pt x="7194008" y="6918125"/>
                  <a:pt x="7183739" y="6909567"/>
                </a:cubicBezTo>
                <a:close/>
                <a:moveTo>
                  <a:pt x="13460268" y="6880471"/>
                </a:moveTo>
                <a:cubicBezTo>
                  <a:pt x="13456845" y="6880471"/>
                  <a:pt x="13449428" y="6890170"/>
                  <a:pt x="13438018" y="6909567"/>
                </a:cubicBezTo>
                <a:cubicBezTo>
                  <a:pt x="13426607" y="6928964"/>
                  <a:pt x="13411489" y="6946507"/>
                  <a:pt x="13392662" y="6962196"/>
                </a:cubicBezTo>
                <a:cubicBezTo>
                  <a:pt x="13373836" y="6977885"/>
                  <a:pt x="13341887" y="6995143"/>
                  <a:pt x="13296817" y="7013970"/>
                </a:cubicBezTo>
                <a:cubicBezTo>
                  <a:pt x="13251747" y="7032797"/>
                  <a:pt x="13201400" y="7048343"/>
                  <a:pt x="13145776" y="7060609"/>
                </a:cubicBezTo>
                <a:cubicBezTo>
                  <a:pt x="13090151" y="7072875"/>
                  <a:pt x="13031959" y="7081290"/>
                  <a:pt x="12971200" y="7085854"/>
                </a:cubicBezTo>
                <a:cubicBezTo>
                  <a:pt x="12910441" y="7090418"/>
                  <a:pt x="12855530" y="7092700"/>
                  <a:pt x="12806466" y="7092700"/>
                </a:cubicBezTo>
                <a:cubicBezTo>
                  <a:pt x="12665550" y="7091559"/>
                  <a:pt x="12564570" y="7076441"/>
                  <a:pt x="12503526" y="7047345"/>
                </a:cubicBezTo>
                <a:cubicBezTo>
                  <a:pt x="12472148" y="7029659"/>
                  <a:pt x="12455604" y="7009976"/>
                  <a:pt x="12453892" y="6988297"/>
                </a:cubicBezTo>
                <a:cubicBezTo>
                  <a:pt x="12452181" y="6966618"/>
                  <a:pt x="12450612" y="6950786"/>
                  <a:pt x="12449185" y="6940802"/>
                </a:cubicBezTo>
                <a:cubicBezTo>
                  <a:pt x="12447759" y="6930818"/>
                  <a:pt x="12444194" y="6925827"/>
                  <a:pt x="12438489" y="6925827"/>
                </a:cubicBezTo>
                <a:cubicBezTo>
                  <a:pt x="12432784" y="6925827"/>
                  <a:pt x="12428504" y="6929963"/>
                  <a:pt x="12425652" y="6938235"/>
                </a:cubicBezTo>
                <a:cubicBezTo>
                  <a:pt x="12422799" y="6946507"/>
                  <a:pt x="12418663" y="6963765"/>
                  <a:pt x="12413244" y="6990009"/>
                </a:cubicBezTo>
                <a:cubicBezTo>
                  <a:pt x="12407823" y="7016252"/>
                  <a:pt x="12403118" y="7042495"/>
                  <a:pt x="12399124" y="7068739"/>
                </a:cubicBezTo>
                <a:cubicBezTo>
                  <a:pt x="12395130" y="7094982"/>
                  <a:pt x="12393133" y="7115235"/>
                  <a:pt x="12393133" y="7129498"/>
                </a:cubicBezTo>
                <a:cubicBezTo>
                  <a:pt x="12393133" y="7165440"/>
                  <a:pt x="12404828" y="7193965"/>
                  <a:pt x="12428219" y="7215074"/>
                </a:cubicBezTo>
                <a:cubicBezTo>
                  <a:pt x="12453892" y="7241888"/>
                  <a:pt x="12497251" y="7260144"/>
                  <a:pt x="12558295" y="7269843"/>
                </a:cubicBezTo>
                <a:cubicBezTo>
                  <a:pt x="12595377" y="7275548"/>
                  <a:pt x="12649006" y="7278400"/>
                  <a:pt x="12719179" y="7278400"/>
                </a:cubicBezTo>
                <a:cubicBezTo>
                  <a:pt x="12779652" y="7278400"/>
                  <a:pt x="12842123" y="7274549"/>
                  <a:pt x="12906590" y="7266848"/>
                </a:cubicBezTo>
                <a:cubicBezTo>
                  <a:pt x="12971057" y="7259146"/>
                  <a:pt x="13036380" y="7246737"/>
                  <a:pt x="13102559" y="7229622"/>
                </a:cubicBezTo>
                <a:cubicBezTo>
                  <a:pt x="13145918" y="7217641"/>
                  <a:pt x="13185853" y="7204234"/>
                  <a:pt x="13222366" y="7189401"/>
                </a:cubicBezTo>
                <a:cubicBezTo>
                  <a:pt x="13264013" y="7170574"/>
                  <a:pt x="13301381" y="7150036"/>
                  <a:pt x="13334471" y="7127786"/>
                </a:cubicBezTo>
                <a:cubicBezTo>
                  <a:pt x="13357861" y="7111242"/>
                  <a:pt x="13377687" y="7091274"/>
                  <a:pt x="13393946" y="7067883"/>
                </a:cubicBezTo>
                <a:cubicBezTo>
                  <a:pt x="13410206" y="7044492"/>
                  <a:pt x="13426607" y="7013114"/>
                  <a:pt x="13443152" y="6973749"/>
                </a:cubicBezTo>
                <a:cubicBezTo>
                  <a:pt x="13455703" y="6942942"/>
                  <a:pt x="13463120" y="6918410"/>
                  <a:pt x="13465402" y="6900154"/>
                </a:cubicBezTo>
                <a:cubicBezTo>
                  <a:pt x="13466543" y="6887032"/>
                  <a:pt x="13464831" y="6880471"/>
                  <a:pt x="13460268" y="6880471"/>
                </a:cubicBezTo>
                <a:close/>
                <a:moveTo>
                  <a:pt x="14939991" y="6817145"/>
                </a:moveTo>
                <a:cubicBezTo>
                  <a:pt x="14932574" y="6816574"/>
                  <a:pt x="14925728" y="6822850"/>
                  <a:pt x="14919453" y="6835972"/>
                </a:cubicBezTo>
                <a:cubicBezTo>
                  <a:pt x="14913177" y="6849093"/>
                  <a:pt x="14902765" y="6873625"/>
                  <a:pt x="14888217" y="6909567"/>
                </a:cubicBezTo>
                <a:cubicBezTo>
                  <a:pt x="14873669" y="6945509"/>
                  <a:pt x="14857410" y="6981166"/>
                  <a:pt x="14839439" y="7016537"/>
                </a:cubicBezTo>
                <a:cubicBezTo>
                  <a:pt x="14821468" y="7051909"/>
                  <a:pt x="14805351" y="7078437"/>
                  <a:pt x="14791088" y="7096123"/>
                </a:cubicBezTo>
                <a:cubicBezTo>
                  <a:pt x="14776826" y="7113809"/>
                  <a:pt x="14752864" y="7134490"/>
                  <a:pt x="14719204" y="7158166"/>
                </a:cubicBezTo>
                <a:cubicBezTo>
                  <a:pt x="14685544" y="7181842"/>
                  <a:pt x="14656020" y="7201524"/>
                  <a:pt x="14630633" y="7217213"/>
                </a:cubicBezTo>
                <a:cubicBezTo>
                  <a:pt x="14605245" y="7232902"/>
                  <a:pt x="14589414" y="7245596"/>
                  <a:pt x="14583139" y="7255295"/>
                </a:cubicBezTo>
                <a:cubicBezTo>
                  <a:pt x="14578574" y="7261570"/>
                  <a:pt x="14576863" y="7266705"/>
                  <a:pt x="14578004" y="7270698"/>
                </a:cubicBezTo>
                <a:cubicBezTo>
                  <a:pt x="14579145" y="7274692"/>
                  <a:pt x="14582568" y="7276974"/>
                  <a:pt x="14588273" y="7277545"/>
                </a:cubicBezTo>
                <a:cubicBezTo>
                  <a:pt x="14593978" y="7277545"/>
                  <a:pt x="14607813" y="7275690"/>
                  <a:pt x="14629778" y="7271982"/>
                </a:cubicBezTo>
                <a:cubicBezTo>
                  <a:pt x="14651742" y="7268274"/>
                  <a:pt x="14680838" y="7261143"/>
                  <a:pt x="14717065" y="7250588"/>
                </a:cubicBezTo>
                <a:cubicBezTo>
                  <a:pt x="14753292" y="7240034"/>
                  <a:pt x="14779536" y="7228338"/>
                  <a:pt x="14795795" y="7215502"/>
                </a:cubicBezTo>
                <a:cubicBezTo>
                  <a:pt x="14812054" y="7202665"/>
                  <a:pt x="14827030" y="7183981"/>
                  <a:pt x="14840723" y="7159449"/>
                </a:cubicBezTo>
                <a:cubicBezTo>
                  <a:pt x="14854415" y="7134918"/>
                  <a:pt x="14870246" y="7098690"/>
                  <a:pt x="14888217" y="7050768"/>
                </a:cubicBezTo>
                <a:cubicBezTo>
                  <a:pt x="14906188" y="7002845"/>
                  <a:pt x="14920736" y="6958631"/>
                  <a:pt x="14931861" y="6918125"/>
                </a:cubicBezTo>
                <a:cubicBezTo>
                  <a:pt x="14942986" y="6877619"/>
                  <a:pt x="14948833" y="6849664"/>
                  <a:pt x="14949404" y="6834260"/>
                </a:cubicBezTo>
                <a:cubicBezTo>
                  <a:pt x="14949404" y="6823991"/>
                  <a:pt x="14946266" y="6818286"/>
                  <a:pt x="14939991" y="6817145"/>
                </a:cubicBezTo>
                <a:close/>
                <a:moveTo>
                  <a:pt x="10964904" y="6782059"/>
                </a:moveTo>
                <a:cubicBezTo>
                  <a:pt x="10951212" y="6782059"/>
                  <a:pt x="10937377" y="6791187"/>
                  <a:pt x="10923399" y="6809443"/>
                </a:cubicBezTo>
                <a:cubicBezTo>
                  <a:pt x="10909422" y="6827699"/>
                  <a:pt x="10895587" y="6850805"/>
                  <a:pt x="10881895" y="6878760"/>
                </a:cubicBezTo>
                <a:cubicBezTo>
                  <a:pt x="10868203" y="6906714"/>
                  <a:pt x="10859218" y="6927110"/>
                  <a:pt x="10854938" y="6939947"/>
                </a:cubicBezTo>
                <a:cubicBezTo>
                  <a:pt x="10850660" y="6952783"/>
                  <a:pt x="10847380" y="6964050"/>
                  <a:pt x="10845098" y="6973749"/>
                </a:cubicBezTo>
                <a:cubicBezTo>
                  <a:pt x="10842815" y="6989723"/>
                  <a:pt x="10848806" y="7004271"/>
                  <a:pt x="10863069" y="7017393"/>
                </a:cubicBezTo>
                <a:cubicBezTo>
                  <a:pt x="10877331" y="7030515"/>
                  <a:pt x="10895017" y="7037361"/>
                  <a:pt x="10916126" y="7037931"/>
                </a:cubicBezTo>
                <a:cubicBezTo>
                  <a:pt x="10924112" y="7037931"/>
                  <a:pt x="10932242" y="7035792"/>
                  <a:pt x="10940515" y="7031513"/>
                </a:cubicBezTo>
                <a:cubicBezTo>
                  <a:pt x="10948787" y="7027234"/>
                  <a:pt x="10956917" y="7025665"/>
                  <a:pt x="10964904" y="7026806"/>
                </a:cubicBezTo>
                <a:cubicBezTo>
                  <a:pt x="10957487" y="7053050"/>
                  <a:pt x="10945935" y="7076583"/>
                  <a:pt x="10930246" y="7097407"/>
                </a:cubicBezTo>
                <a:cubicBezTo>
                  <a:pt x="10914557" y="7118230"/>
                  <a:pt x="10899153" y="7134062"/>
                  <a:pt x="10884035" y="7144902"/>
                </a:cubicBezTo>
                <a:cubicBezTo>
                  <a:pt x="10868916" y="7155741"/>
                  <a:pt x="10835399" y="7178562"/>
                  <a:pt x="10783483" y="7213362"/>
                </a:cubicBezTo>
                <a:cubicBezTo>
                  <a:pt x="10731566" y="7248163"/>
                  <a:pt x="10707890" y="7268702"/>
                  <a:pt x="10712454" y="7274977"/>
                </a:cubicBezTo>
                <a:cubicBezTo>
                  <a:pt x="10712454" y="7277259"/>
                  <a:pt x="10714736" y="7278400"/>
                  <a:pt x="10719301" y="7278400"/>
                </a:cubicBezTo>
                <a:cubicBezTo>
                  <a:pt x="10726717" y="7278400"/>
                  <a:pt x="10750251" y="7271982"/>
                  <a:pt x="10789901" y="7259146"/>
                </a:cubicBezTo>
                <a:cubicBezTo>
                  <a:pt x="10829551" y="7246309"/>
                  <a:pt x="10859075" y="7236325"/>
                  <a:pt x="10878472" y="7229194"/>
                </a:cubicBezTo>
                <a:cubicBezTo>
                  <a:pt x="10897870" y="7222063"/>
                  <a:pt x="10912418" y="7215359"/>
                  <a:pt x="10922116" y="7209084"/>
                </a:cubicBezTo>
                <a:cubicBezTo>
                  <a:pt x="10931815" y="7202808"/>
                  <a:pt x="10945222" y="7186549"/>
                  <a:pt x="10962337" y="7160305"/>
                </a:cubicBezTo>
                <a:cubicBezTo>
                  <a:pt x="10979452" y="7134062"/>
                  <a:pt x="10997994" y="7093270"/>
                  <a:pt x="11017961" y="7037931"/>
                </a:cubicBezTo>
                <a:cubicBezTo>
                  <a:pt x="11022525" y="7025380"/>
                  <a:pt x="11026662" y="7011831"/>
                  <a:pt x="11030370" y="6997282"/>
                </a:cubicBezTo>
                <a:cubicBezTo>
                  <a:pt x="11034078" y="6982735"/>
                  <a:pt x="11036931" y="6970754"/>
                  <a:pt x="11038928" y="6961341"/>
                </a:cubicBezTo>
                <a:cubicBezTo>
                  <a:pt x="11040924" y="6951927"/>
                  <a:pt x="11042778" y="6940232"/>
                  <a:pt x="11044490" y="6926254"/>
                </a:cubicBezTo>
                <a:cubicBezTo>
                  <a:pt x="11046202" y="6912277"/>
                  <a:pt x="11047057" y="6898157"/>
                  <a:pt x="11047057" y="6883894"/>
                </a:cubicBezTo>
                <a:cubicBezTo>
                  <a:pt x="11047057" y="6855939"/>
                  <a:pt x="11039213" y="6831978"/>
                  <a:pt x="11023524" y="6812010"/>
                </a:cubicBezTo>
                <a:cubicBezTo>
                  <a:pt x="11007834" y="6792042"/>
                  <a:pt x="10988295" y="6782059"/>
                  <a:pt x="10964904" y="6782059"/>
                </a:cubicBezTo>
                <a:close/>
                <a:moveTo>
                  <a:pt x="13630453" y="6769008"/>
                </a:moveTo>
                <a:cubicBezTo>
                  <a:pt x="13626174" y="6770007"/>
                  <a:pt x="13623036" y="6773501"/>
                  <a:pt x="13621039" y="6779491"/>
                </a:cubicBezTo>
                <a:cubicBezTo>
                  <a:pt x="13594795" y="6837683"/>
                  <a:pt x="13573116" y="6883324"/>
                  <a:pt x="13556001" y="6916413"/>
                </a:cubicBezTo>
                <a:cubicBezTo>
                  <a:pt x="13551437" y="6930676"/>
                  <a:pt x="13555145" y="6942656"/>
                  <a:pt x="13567126" y="6952355"/>
                </a:cubicBezTo>
                <a:cubicBezTo>
                  <a:pt x="13632164" y="7005412"/>
                  <a:pt x="13664683" y="7046774"/>
                  <a:pt x="13664683" y="7076441"/>
                </a:cubicBezTo>
                <a:cubicBezTo>
                  <a:pt x="13664683" y="7087851"/>
                  <a:pt x="13647283" y="7110956"/>
                  <a:pt x="13612481" y="7145757"/>
                </a:cubicBezTo>
                <a:cubicBezTo>
                  <a:pt x="13576539" y="7182270"/>
                  <a:pt x="13538030" y="7214789"/>
                  <a:pt x="13496953" y="7243314"/>
                </a:cubicBezTo>
                <a:cubicBezTo>
                  <a:pt x="13476415" y="7258147"/>
                  <a:pt x="13466146" y="7268702"/>
                  <a:pt x="13466146" y="7274977"/>
                </a:cubicBezTo>
                <a:cubicBezTo>
                  <a:pt x="13466146" y="7278400"/>
                  <a:pt x="13469569" y="7280112"/>
                  <a:pt x="13476415" y="7280112"/>
                </a:cubicBezTo>
                <a:cubicBezTo>
                  <a:pt x="13481549" y="7280112"/>
                  <a:pt x="13488396" y="7279256"/>
                  <a:pt x="13496953" y="7277545"/>
                </a:cubicBezTo>
                <a:cubicBezTo>
                  <a:pt x="13567126" y="7259859"/>
                  <a:pt x="13620754" y="7232189"/>
                  <a:pt x="13657837" y="7194536"/>
                </a:cubicBezTo>
                <a:cubicBezTo>
                  <a:pt x="13679516" y="7172856"/>
                  <a:pt x="13700768" y="7141051"/>
                  <a:pt x="13721591" y="7099118"/>
                </a:cubicBezTo>
                <a:cubicBezTo>
                  <a:pt x="13742415" y="7057186"/>
                  <a:pt x="13754253" y="7008265"/>
                  <a:pt x="13757105" y="6952355"/>
                </a:cubicBezTo>
                <a:cubicBezTo>
                  <a:pt x="13757105" y="6877619"/>
                  <a:pt x="13720308" y="6818001"/>
                  <a:pt x="13646712" y="6773501"/>
                </a:cubicBezTo>
                <a:cubicBezTo>
                  <a:pt x="13640151" y="6769507"/>
                  <a:pt x="13634731" y="6768010"/>
                  <a:pt x="13630453" y="6769008"/>
                </a:cubicBezTo>
                <a:close/>
                <a:moveTo>
                  <a:pt x="9136690" y="6723653"/>
                </a:moveTo>
                <a:cubicBezTo>
                  <a:pt x="9132839" y="6724366"/>
                  <a:pt x="9129915" y="6727290"/>
                  <a:pt x="9127918" y="6732424"/>
                </a:cubicBezTo>
                <a:cubicBezTo>
                  <a:pt x="9089124" y="6826558"/>
                  <a:pt x="9069441" y="6874766"/>
                  <a:pt x="9068871" y="6877048"/>
                </a:cubicBezTo>
                <a:cubicBezTo>
                  <a:pt x="9064878" y="6890170"/>
                  <a:pt x="9069156" y="6900154"/>
                  <a:pt x="9081707" y="6907000"/>
                </a:cubicBezTo>
                <a:cubicBezTo>
                  <a:pt x="9106810" y="6921833"/>
                  <a:pt x="9128489" y="6941373"/>
                  <a:pt x="9146745" y="6965619"/>
                </a:cubicBezTo>
                <a:cubicBezTo>
                  <a:pt x="9165001" y="6989866"/>
                  <a:pt x="9174130" y="7011117"/>
                  <a:pt x="9174130" y="7029374"/>
                </a:cubicBezTo>
                <a:cubicBezTo>
                  <a:pt x="9174130" y="7045348"/>
                  <a:pt x="9156159" y="7076441"/>
                  <a:pt x="9120217" y="7122652"/>
                </a:cubicBezTo>
                <a:cubicBezTo>
                  <a:pt x="9086557" y="7163728"/>
                  <a:pt x="9051471" y="7202238"/>
                  <a:pt x="9014958" y="7238180"/>
                </a:cubicBezTo>
                <a:cubicBezTo>
                  <a:pt x="9001836" y="7251301"/>
                  <a:pt x="8995276" y="7260144"/>
                  <a:pt x="8995276" y="7264708"/>
                </a:cubicBezTo>
                <a:cubicBezTo>
                  <a:pt x="8995276" y="7267561"/>
                  <a:pt x="8996987" y="7268987"/>
                  <a:pt x="9000410" y="7268987"/>
                </a:cubicBezTo>
                <a:cubicBezTo>
                  <a:pt x="9008397" y="7268987"/>
                  <a:pt x="9020235" y="7265136"/>
                  <a:pt x="9035924" y="7257434"/>
                </a:cubicBezTo>
                <a:cubicBezTo>
                  <a:pt x="9051613" y="7249732"/>
                  <a:pt x="9074148" y="7236183"/>
                  <a:pt x="9103529" y="7216785"/>
                </a:cubicBezTo>
                <a:cubicBezTo>
                  <a:pt x="9132910" y="7197388"/>
                  <a:pt x="9151880" y="7182840"/>
                  <a:pt x="9160437" y="7173142"/>
                </a:cubicBezTo>
                <a:cubicBezTo>
                  <a:pt x="9190675" y="7142334"/>
                  <a:pt x="9215777" y="7096694"/>
                  <a:pt x="9235744" y="7036220"/>
                </a:cubicBezTo>
                <a:cubicBezTo>
                  <a:pt x="9252289" y="6985445"/>
                  <a:pt x="9260562" y="6941230"/>
                  <a:pt x="9260562" y="6903577"/>
                </a:cubicBezTo>
                <a:cubicBezTo>
                  <a:pt x="9260562" y="6830552"/>
                  <a:pt x="9224049" y="6772075"/>
                  <a:pt x="9151024" y="6728146"/>
                </a:cubicBezTo>
                <a:cubicBezTo>
                  <a:pt x="9145319" y="6724437"/>
                  <a:pt x="9140541" y="6722940"/>
                  <a:pt x="9136690" y="6723653"/>
                </a:cubicBezTo>
                <a:close/>
                <a:moveTo>
                  <a:pt x="7532034" y="6721299"/>
                </a:moveTo>
                <a:cubicBezTo>
                  <a:pt x="7526329" y="6721299"/>
                  <a:pt x="7519341" y="6729857"/>
                  <a:pt x="7511068" y="6746972"/>
                </a:cubicBezTo>
                <a:cubicBezTo>
                  <a:pt x="7502796" y="6764088"/>
                  <a:pt x="7492384" y="6791614"/>
                  <a:pt x="7479833" y="6829553"/>
                </a:cubicBezTo>
                <a:cubicBezTo>
                  <a:pt x="7467282" y="6867492"/>
                  <a:pt x="7459865" y="6902150"/>
                  <a:pt x="7457583" y="6933528"/>
                </a:cubicBezTo>
                <a:cubicBezTo>
                  <a:pt x="7457583" y="6944368"/>
                  <a:pt x="7457726" y="6962482"/>
                  <a:pt x="7458011" y="6987869"/>
                </a:cubicBezTo>
                <a:cubicBezTo>
                  <a:pt x="7458296" y="7013257"/>
                  <a:pt x="7458439" y="7034223"/>
                  <a:pt x="7458439" y="7050768"/>
                </a:cubicBezTo>
                <a:cubicBezTo>
                  <a:pt x="7458439" y="7094126"/>
                  <a:pt x="7453304" y="7128927"/>
                  <a:pt x="7443035" y="7155171"/>
                </a:cubicBezTo>
                <a:cubicBezTo>
                  <a:pt x="7416221" y="7230478"/>
                  <a:pt x="7368869" y="7290666"/>
                  <a:pt x="7300979" y="7335736"/>
                </a:cubicBezTo>
                <a:cubicBezTo>
                  <a:pt x="7232518" y="7375101"/>
                  <a:pt x="7161204" y="7394784"/>
                  <a:pt x="7087038" y="7394784"/>
                </a:cubicBezTo>
                <a:cubicBezTo>
                  <a:pt x="7026564" y="7392502"/>
                  <a:pt x="6977929" y="7377098"/>
                  <a:pt x="6941131" y="7348573"/>
                </a:cubicBezTo>
                <a:cubicBezTo>
                  <a:pt x="6904333" y="7320047"/>
                  <a:pt x="6884793" y="7278400"/>
                  <a:pt x="6882511" y="7223632"/>
                </a:cubicBezTo>
                <a:cubicBezTo>
                  <a:pt x="6883652" y="7150607"/>
                  <a:pt x="6909610" y="7063889"/>
                  <a:pt x="6960386" y="6963480"/>
                </a:cubicBezTo>
                <a:cubicBezTo>
                  <a:pt x="6963808" y="6953211"/>
                  <a:pt x="6964094" y="6943084"/>
                  <a:pt x="6961241" y="6933100"/>
                </a:cubicBezTo>
                <a:cubicBezTo>
                  <a:pt x="6958389" y="6923117"/>
                  <a:pt x="6949546" y="6931817"/>
                  <a:pt x="6934712" y="6959201"/>
                </a:cubicBezTo>
                <a:cubicBezTo>
                  <a:pt x="6857694" y="7095553"/>
                  <a:pt x="6819470" y="7221920"/>
                  <a:pt x="6820041" y="7338304"/>
                </a:cubicBezTo>
                <a:cubicBezTo>
                  <a:pt x="6822323" y="7411899"/>
                  <a:pt x="6843146" y="7469378"/>
                  <a:pt x="6882511" y="7510740"/>
                </a:cubicBezTo>
                <a:cubicBezTo>
                  <a:pt x="6921876" y="7552101"/>
                  <a:pt x="6975219" y="7574208"/>
                  <a:pt x="7042539" y="7577061"/>
                </a:cubicBezTo>
                <a:cubicBezTo>
                  <a:pt x="7172044" y="7575920"/>
                  <a:pt x="7283008" y="7512879"/>
                  <a:pt x="7375430" y="7387938"/>
                </a:cubicBezTo>
                <a:cubicBezTo>
                  <a:pt x="7468993" y="7259003"/>
                  <a:pt x="7520910" y="7104966"/>
                  <a:pt x="7531178" y="6925827"/>
                </a:cubicBezTo>
                <a:cubicBezTo>
                  <a:pt x="7532319" y="6857366"/>
                  <a:pt x="7533461" y="6810584"/>
                  <a:pt x="7534602" y="6785482"/>
                </a:cubicBezTo>
                <a:cubicBezTo>
                  <a:pt x="7535743" y="6760379"/>
                  <a:pt x="7536599" y="6743407"/>
                  <a:pt x="7537169" y="6734564"/>
                </a:cubicBezTo>
                <a:cubicBezTo>
                  <a:pt x="7537739" y="6725721"/>
                  <a:pt x="7536028" y="6721299"/>
                  <a:pt x="7532034" y="6721299"/>
                </a:cubicBezTo>
                <a:close/>
                <a:moveTo>
                  <a:pt x="14262377" y="6603167"/>
                </a:moveTo>
                <a:cubicBezTo>
                  <a:pt x="14238415" y="6603167"/>
                  <a:pt x="14216166" y="6614863"/>
                  <a:pt x="14195627" y="6638253"/>
                </a:cubicBezTo>
                <a:cubicBezTo>
                  <a:pt x="14192775" y="6642247"/>
                  <a:pt x="14184502" y="6655083"/>
                  <a:pt x="14170810" y="6676763"/>
                </a:cubicBezTo>
                <a:cubicBezTo>
                  <a:pt x="14157118" y="6698442"/>
                  <a:pt x="14147990" y="6714987"/>
                  <a:pt x="14143426" y="6726397"/>
                </a:cubicBezTo>
                <a:cubicBezTo>
                  <a:pt x="14140003" y="6736666"/>
                  <a:pt x="14141714" y="6742656"/>
                  <a:pt x="14148560" y="6744368"/>
                </a:cubicBezTo>
                <a:cubicBezTo>
                  <a:pt x="14151984" y="6746650"/>
                  <a:pt x="14162538" y="6737522"/>
                  <a:pt x="14180224" y="6716983"/>
                </a:cubicBezTo>
                <a:cubicBezTo>
                  <a:pt x="14197339" y="6697016"/>
                  <a:pt x="14215310" y="6687032"/>
                  <a:pt x="14234137" y="6687032"/>
                </a:cubicBezTo>
                <a:cubicBezTo>
                  <a:pt x="14255816" y="6687032"/>
                  <a:pt x="14285197" y="6695875"/>
                  <a:pt x="14322280" y="6713560"/>
                </a:cubicBezTo>
                <a:cubicBezTo>
                  <a:pt x="14333120" y="6719836"/>
                  <a:pt x="14349379" y="6728394"/>
                  <a:pt x="14371059" y="6739233"/>
                </a:cubicBezTo>
                <a:cubicBezTo>
                  <a:pt x="14367065" y="6748932"/>
                  <a:pt x="14350806" y="6769470"/>
                  <a:pt x="14322280" y="6800848"/>
                </a:cubicBezTo>
                <a:cubicBezTo>
                  <a:pt x="14298747" y="6825665"/>
                  <a:pt x="14277781" y="6845990"/>
                  <a:pt x="14259382" y="6861821"/>
                </a:cubicBezTo>
                <a:lnTo>
                  <a:pt x="14253615" y="6866534"/>
                </a:lnTo>
                <a:lnTo>
                  <a:pt x="14250354" y="6844957"/>
                </a:lnTo>
                <a:cubicBezTo>
                  <a:pt x="14246432" y="6832976"/>
                  <a:pt x="14240548" y="6821994"/>
                  <a:pt x="14232704" y="6812010"/>
                </a:cubicBezTo>
                <a:cubicBezTo>
                  <a:pt x="14217015" y="6792042"/>
                  <a:pt x="14197475" y="6782059"/>
                  <a:pt x="14174085" y="6782059"/>
                </a:cubicBezTo>
                <a:cubicBezTo>
                  <a:pt x="14160392" y="6782059"/>
                  <a:pt x="14146557" y="6791187"/>
                  <a:pt x="14132580" y="6809443"/>
                </a:cubicBezTo>
                <a:cubicBezTo>
                  <a:pt x="14118602" y="6827699"/>
                  <a:pt x="14104768" y="6850805"/>
                  <a:pt x="14091076" y="6878760"/>
                </a:cubicBezTo>
                <a:cubicBezTo>
                  <a:pt x="14077383" y="6906714"/>
                  <a:pt x="14068398" y="6927110"/>
                  <a:pt x="14064119" y="6939947"/>
                </a:cubicBezTo>
                <a:cubicBezTo>
                  <a:pt x="14059840" y="6952783"/>
                  <a:pt x="14056560" y="6964050"/>
                  <a:pt x="14054278" y="6973749"/>
                </a:cubicBezTo>
                <a:cubicBezTo>
                  <a:pt x="14051995" y="6989723"/>
                  <a:pt x="14057986" y="7004271"/>
                  <a:pt x="14072249" y="7017393"/>
                </a:cubicBezTo>
                <a:cubicBezTo>
                  <a:pt x="14086511" y="7030515"/>
                  <a:pt x="14104197" y="7037361"/>
                  <a:pt x="14125306" y="7037931"/>
                </a:cubicBezTo>
                <a:cubicBezTo>
                  <a:pt x="14133293" y="7037931"/>
                  <a:pt x="14141423" y="7035792"/>
                  <a:pt x="14149695" y="7031513"/>
                </a:cubicBezTo>
                <a:cubicBezTo>
                  <a:pt x="14157967" y="7027234"/>
                  <a:pt x="14166097" y="7025665"/>
                  <a:pt x="14174085" y="7026806"/>
                </a:cubicBezTo>
                <a:cubicBezTo>
                  <a:pt x="14166668" y="7053050"/>
                  <a:pt x="14155115" y="7076583"/>
                  <a:pt x="14139426" y="7097407"/>
                </a:cubicBezTo>
                <a:cubicBezTo>
                  <a:pt x="14123737" y="7118230"/>
                  <a:pt x="14108333" y="7134062"/>
                  <a:pt x="14093215" y="7144902"/>
                </a:cubicBezTo>
                <a:cubicBezTo>
                  <a:pt x="14078096" y="7155741"/>
                  <a:pt x="14044579" y="7178562"/>
                  <a:pt x="13992663" y="7213362"/>
                </a:cubicBezTo>
                <a:cubicBezTo>
                  <a:pt x="13940746" y="7248163"/>
                  <a:pt x="13917071" y="7268702"/>
                  <a:pt x="13921635" y="7274977"/>
                </a:cubicBezTo>
                <a:cubicBezTo>
                  <a:pt x="13921635" y="7277259"/>
                  <a:pt x="13923917" y="7278400"/>
                  <a:pt x="13928481" y="7278400"/>
                </a:cubicBezTo>
                <a:cubicBezTo>
                  <a:pt x="13935897" y="7278400"/>
                  <a:pt x="13959431" y="7271982"/>
                  <a:pt x="13999081" y="7259146"/>
                </a:cubicBezTo>
                <a:cubicBezTo>
                  <a:pt x="14038731" y="7246309"/>
                  <a:pt x="14068255" y="7236325"/>
                  <a:pt x="14087653" y="7229194"/>
                </a:cubicBezTo>
                <a:cubicBezTo>
                  <a:pt x="14107050" y="7222063"/>
                  <a:pt x="14121598" y="7215359"/>
                  <a:pt x="14131296" y="7209084"/>
                </a:cubicBezTo>
                <a:cubicBezTo>
                  <a:pt x="14140995" y="7202808"/>
                  <a:pt x="14154402" y="7186549"/>
                  <a:pt x="14171517" y="7160305"/>
                </a:cubicBezTo>
                <a:cubicBezTo>
                  <a:pt x="14188632" y="7134062"/>
                  <a:pt x="14207174" y="7093270"/>
                  <a:pt x="14227142" y="7037931"/>
                </a:cubicBezTo>
                <a:cubicBezTo>
                  <a:pt x="14231705" y="7025380"/>
                  <a:pt x="14235842" y="7011831"/>
                  <a:pt x="14239550" y="6997282"/>
                </a:cubicBezTo>
                <a:cubicBezTo>
                  <a:pt x="14241404" y="6990009"/>
                  <a:pt x="14243044" y="6983376"/>
                  <a:pt x="14244471" y="6977386"/>
                </a:cubicBezTo>
                <a:lnTo>
                  <a:pt x="14245527" y="6972727"/>
                </a:lnTo>
                <a:lnTo>
                  <a:pt x="14260665" y="6954885"/>
                </a:lnTo>
                <a:lnTo>
                  <a:pt x="14351376" y="6856473"/>
                </a:lnTo>
                <a:lnTo>
                  <a:pt x="14439519" y="6760627"/>
                </a:lnTo>
                <a:cubicBezTo>
                  <a:pt x="14451500" y="6748647"/>
                  <a:pt x="14462625" y="6741515"/>
                  <a:pt x="14472894" y="6739233"/>
                </a:cubicBezTo>
                <a:cubicBezTo>
                  <a:pt x="14479170" y="6732957"/>
                  <a:pt x="14487157" y="6718410"/>
                  <a:pt x="14496856" y="6695589"/>
                </a:cubicBezTo>
                <a:cubicBezTo>
                  <a:pt x="14498567" y="6691025"/>
                  <a:pt x="14500992" y="6684322"/>
                  <a:pt x="14504129" y="6675479"/>
                </a:cubicBezTo>
                <a:cubicBezTo>
                  <a:pt x="14507267" y="6666636"/>
                  <a:pt x="14511403" y="6655369"/>
                  <a:pt x="14516538" y="6641676"/>
                </a:cubicBezTo>
                <a:cubicBezTo>
                  <a:pt x="14518820" y="6635971"/>
                  <a:pt x="14519961" y="6630552"/>
                  <a:pt x="14519961" y="6625417"/>
                </a:cubicBezTo>
                <a:cubicBezTo>
                  <a:pt x="14519961" y="6619712"/>
                  <a:pt x="14517679" y="6615718"/>
                  <a:pt x="14513115" y="6613436"/>
                </a:cubicBezTo>
                <a:cubicBezTo>
                  <a:pt x="14507980" y="6612866"/>
                  <a:pt x="14503131" y="6614007"/>
                  <a:pt x="14498567" y="6616859"/>
                </a:cubicBezTo>
                <a:cubicBezTo>
                  <a:pt x="14476888" y="6635686"/>
                  <a:pt x="14452641" y="6645099"/>
                  <a:pt x="14425827" y="6645099"/>
                </a:cubicBezTo>
                <a:cubicBezTo>
                  <a:pt x="14399013" y="6645099"/>
                  <a:pt x="14369062" y="6637968"/>
                  <a:pt x="14335972" y="6623705"/>
                </a:cubicBezTo>
                <a:cubicBezTo>
                  <a:pt x="14302312" y="6610013"/>
                  <a:pt x="14277781" y="6603167"/>
                  <a:pt x="14262377" y="6603167"/>
                </a:cubicBezTo>
                <a:close/>
                <a:moveTo>
                  <a:pt x="8442602" y="6603167"/>
                </a:moveTo>
                <a:cubicBezTo>
                  <a:pt x="8418640" y="6603167"/>
                  <a:pt x="8396391" y="6614863"/>
                  <a:pt x="8375853" y="6638253"/>
                </a:cubicBezTo>
                <a:cubicBezTo>
                  <a:pt x="8373000" y="6642247"/>
                  <a:pt x="8364728" y="6655083"/>
                  <a:pt x="8351035" y="6676763"/>
                </a:cubicBezTo>
                <a:cubicBezTo>
                  <a:pt x="8337343" y="6698442"/>
                  <a:pt x="8328215" y="6714987"/>
                  <a:pt x="8323651" y="6726397"/>
                </a:cubicBezTo>
                <a:cubicBezTo>
                  <a:pt x="8320228" y="6736666"/>
                  <a:pt x="8321940" y="6742656"/>
                  <a:pt x="8328786" y="6744368"/>
                </a:cubicBezTo>
                <a:cubicBezTo>
                  <a:pt x="8332209" y="6746650"/>
                  <a:pt x="8342763" y="6737522"/>
                  <a:pt x="8360449" y="6716983"/>
                </a:cubicBezTo>
                <a:cubicBezTo>
                  <a:pt x="8377564" y="6697016"/>
                  <a:pt x="8395535" y="6687032"/>
                  <a:pt x="8414362" y="6687032"/>
                </a:cubicBezTo>
                <a:cubicBezTo>
                  <a:pt x="8436041" y="6687032"/>
                  <a:pt x="8465422" y="6695875"/>
                  <a:pt x="8502505" y="6713560"/>
                </a:cubicBezTo>
                <a:cubicBezTo>
                  <a:pt x="8513345" y="6719836"/>
                  <a:pt x="8529605" y="6728394"/>
                  <a:pt x="8551284" y="6739233"/>
                </a:cubicBezTo>
                <a:cubicBezTo>
                  <a:pt x="8547290" y="6748932"/>
                  <a:pt x="8531031" y="6769470"/>
                  <a:pt x="8502505" y="6800848"/>
                </a:cubicBezTo>
                <a:cubicBezTo>
                  <a:pt x="8478972" y="6825665"/>
                  <a:pt x="8458006" y="6845990"/>
                  <a:pt x="8439607" y="6861821"/>
                </a:cubicBezTo>
                <a:lnTo>
                  <a:pt x="8435124" y="6865484"/>
                </a:lnTo>
                <a:lnTo>
                  <a:pt x="8434992" y="6863677"/>
                </a:lnTo>
                <a:cubicBezTo>
                  <a:pt x="8432050" y="6844208"/>
                  <a:pt x="8424696" y="6826986"/>
                  <a:pt x="8412930" y="6812010"/>
                </a:cubicBezTo>
                <a:cubicBezTo>
                  <a:pt x="8397240" y="6792042"/>
                  <a:pt x="8377701" y="6782059"/>
                  <a:pt x="8354309" y="6782059"/>
                </a:cubicBezTo>
                <a:cubicBezTo>
                  <a:pt x="8340618" y="6782059"/>
                  <a:pt x="8326783" y="6791187"/>
                  <a:pt x="8312805" y="6809443"/>
                </a:cubicBezTo>
                <a:cubicBezTo>
                  <a:pt x="8298828" y="6827699"/>
                  <a:pt x="8284993" y="6850805"/>
                  <a:pt x="8271301" y="6878760"/>
                </a:cubicBezTo>
                <a:cubicBezTo>
                  <a:pt x="8257608" y="6906714"/>
                  <a:pt x="8248623" y="6927110"/>
                  <a:pt x="8244344" y="6939947"/>
                </a:cubicBezTo>
                <a:cubicBezTo>
                  <a:pt x="8240066" y="6952783"/>
                  <a:pt x="8236785" y="6964051"/>
                  <a:pt x="8234503" y="6973749"/>
                </a:cubicBezTo>
                <a:cubicBezTo>
                  <a:pt x="8232221" y="6989723"/>
                  <a:pt x="8238212" y="7004271"/>
                  <a:pt x="8252474" y="7017393"/>
                </a:cubicBezTo>
                <a:cubicBezTo>
                  <a:pt x="8266737" y="7030515"/>
                  <a:pt x="8284422" y="7037361"/>
                  <a:pt x="8305531" y="7037931"/>
                </a:cubicBezTo>
                <a:cubicBezTo>
                  <a:pt x="8313519" y="7037931"/>
                  <a:pt x="8321648" y="7035792"/>
                  <a:pt x="8329921" y="7031513"/>
                </a:cubicBezTo>
                <a:cubicBezTo>
                  <a:pt x="8338193" y="7027234"/>
                  <a:pt x="8346323" y="7025665"/>
                  <a:pt x="8354309" y="7026806"/>
                </a:cubicBezTo>
                <a:cubicBezTo>
                  <a:pt x="8346893" y="7053050"/>
                  <a:pt x="8335340" y="7076583"/>
                  <a:pt x="8319651" y="7097407"/>
                </a:cubicBezTo>
                <a:cubicBezTo>
                  <a:pt x="8303962" y="7118230"/>
                  <a:pt x="8288559" y="7134062"/>
                  <a:pt x="8273440" y="7144902"/>
                </a:cubicBezTo>
                <a:cubicBezTo>
                  <a:pt x="8258322" y="7155741"/>
                  <a:pt x="8224804" y="7178561"/>
                  <a:pt x="8172888" y="7213362"/>
                </a:cubicBezTo>
                <a:cubicBezTo>
                  <a:pt x="8120972" y="7248163"/>
                  <a:pt x="8097296" y="7268702"/>
                  <a:pt x="8101860" y="7274977"/>
                </a:cubicBezTo>
                <a:cubicBezTo>
                  <a:pt x="8101860" y="7277259"/>
                  <a:pt x="8104142" y="7278400"/>
                  <a:pt x="8108706" y="7278400"/>
                </a:cubicBezTo>
                <a:cubicBezTo>
                  <a:pt x="8116123" y="7278400"/>
                  <a:pt x="8139656" y="7271982"/>
                  <a:pt x="8179306" y="7259146"/>
                </a:cubicBezTo>
                <a:cubicBezTo>
                  <a:pt x="8218957" y="7246309"/>
                  <a:pt x="8248480" y="7236325"/>
                  <a:pt x="8267878" y="7229194"/>
                </a:cubicBezTo>
                <a:cubicBezTo>
                  <a:pt x="8287275" y="7222063"/>
                  <a:pt x="8301823" y="7215359"/>
                  <a:pt x="8311521" y="7209084"/>
                </a:cubicBezTo>
                <a:cubicBezTo>
                  <a:pt x="8321220" y="7202808"/>
                  <a:pt x="8334627" y="7186549"/>
                  <a:pt x="8351742" y="7160305"/>
                </a:cubicBezTo>
                <a:cubicBezTo>
                  <a:pt x="8368858" y="7134062"/>
                  <a:pt x="8387399" y="7093270"/>
                  <a:pt x="8407367" y="7037931"/>
                </a:cubicBezTo>
                <a:cubicBezTo>
                  <a:pt x="8411931" y="7025380"/>
                  <a:pt x="8416067" y="7011831"/>
                  <a:pt x="8419776" y="6997282"/>
                </a:cubicBezTo>
                <a:cubicBezTo>
                  <a:pt x="8421630" y="6990009"/>
                  <a:pt x="8423270" y="6983376"/>
                  <a:pt x="8424696" y="6977386"/>
                </a:cubicBezTo>
                <a:lnTo>
                  <a:pt x="8425753" y="6972727"/>
                </a:lnTo>
                <a:lnTo>
                  <a:pt x="8440891" y="6954885"/>
                </a:lnTo>
                <a:lnTo>
                  <a:pt x="8531601" y="6856473"/>
                </a:lnTo>
                <a:lnTo>
                  <a:pt x="8619745" y="6760627"/>
                </a:lnTo>
                <a:cubicBezTo>
                  <a:pt x="8631725" y="6748647"/>
                  <a:pt x="8642850" y="6741515"/>
                  <a:pt x="8653119" y="6739233"/>
                </a:cubicBezTo>
                <a:cubicBezTo>
                  <a:pt x="8659395" y="6732958"/>
                  <a:pt x="8667382" y="6718410"/>
                  <a:pt x="8677081" y="6695589"/>
                </a:cubicBezTo>
                <a:cubicBezTo>
                  <a:pt x="8678792" y="6691025"/>
                  <a:pt x="8681217" y="6684322"/>
                  <a:pt x="8684355" y="6675479"/>
                </a:cubicBezTo>
                <a:cubicBezTo>
                  <a:pt x="8687493" y="6666636"/>
                  <a:pt x="8691629" y="6655369"/>
                  <a:pt x="8696764" y="6641676"/>
                </a:cubicBezTo>
                <a:cubicBezTo>
                  <a:pt x="8699045" y="6635971"/>
                  <a:pt x="8700186" y="6630552"/>
                  <a:pt x="8700186" y="6625417"/>
                </a:cubicBezTo>
                <a:cubicBezTo>
                  <a:pt x="8700186" y="6619712"/>
                  <a:pt x="8697904" y="6615718"/>
                  <a:pt x="8693340" y="6613436"/>
                </a:cubicBezTo>
                <a:cubicBezTo>
                  <a:pt x="8688206" y="6612866"/>
                  <a:pt x="8683356" y="6614007"/>
                  <a:pt x="8678792" y="6616859"/>
                </a:cubicBezTo>
                <a:cubicBezTo>
                  <a:pt x="8657113" y="6635686"/>
                  <a:pt x="8632867" y="6645099"/>
                  <a:pt x="8606053" y="6645099"/>
                </a:cubicBezTo>
                <a:cubicBezTo>
                  <a:pt x="8579239" y="6645099"/>
                  <a:pt x="8549287" y="6637968"/>
                  <a:pt x="8516198" y="6623705"/>
                </a:cubicBezTo>
                <a:cubicBezTo>
                  <a:pt x="8482538" y="6610013"/>
                  <a:pt x="8458006" y="6603167"/>
                  <a:pt x="8442602" y="6603167"/>
                </a:cubicBezTo>
                <a:close/>
                <a:moveTo>
                  <a:pt x="15189004" y="6592561"/>
                </a:moveTo>
                <a:cubicBezTo>
                  <a:pt x="15185795" y="6593096"/>
                  <a:pt x="15182265" y="6596358"/>
                  <a:pt x="15178414" y="6602349"/>
                </a:cubicBezTo>
                <a:cubicBezTo>
                  <a:pt x="15172138" y="6614900"/>
                  <a:pt x="15165149" y="6629305"/>
                  <a:pt x="15157448" y="6645565"/>
                </a:cubicBezTo>
                <a:cubicBezTo>
                  <a:pt x="15149746" y="6661824"/>
                  <a:pt x="15142472" y="6679082"/>
                  <a:pt x="15135626" y="6697338"/>
                </a:cubicBezTo>
                <a:cubicBezTo>
                  <a:pt x="15128779" y="6715594"/>
                  <a:pt x="15122647" y="6734136"/>
                  <a:pt x="15117227" y="6752963"/>
                </a:cubicBezTo>
                <a:cubicBezTo>
                  <a:pt x="15111807" y="6771789"/>
                  <a:pt x="15107956" y="6790046"/>
                  <a:pt x="15105674" y="6807731"/>
                </a:cubicBezTo>
                <a:cubicBezTo>
                  <a:pt x="15101681" y="6837968"/>
                  <a:pt x="15100254" y="6881755"/>
                  <a:pt x="15101395" y="6939091"/>
                </a:cubicBezTo>
                <a:cubicBezTo>
                  <a:pt x="15102536" y="6996427"/>
                  <a:pt x="15102251" y="7040784"/>
                  <a:pt x="15100539" y="7072162"/>
                </a:cubicBezTo>
                <a:cubicBezTo>
                  <a:pt x="15098828" y="7103540"/>
                  <a:pt x="15094549" y="7135916"/>
                  <a:pt x="15087703" y="7169291"/>
                </a:cubicBezTo>
                <a:cubicBezTo>
                  <a:pt x="15080857" y="7202665"/>
                  <a:pt x="15077434" y="7219923"/>
                  <a:pt x="15077434" y="7221064"/>
                </a:cubicBezTo>
                <a:cubicBezTo>
                  <a:pt x="15076293" y="7225628"/>
                  <a:pt x="15077434" y="7228909"/>
                  <a:pt x="15080857" y="7230906"/>
                </a:cubicBezTo>
                <a:cubicBezTo>
                  <a:pt x="15084280" y="7232902"/>
                  <a:pt x="15089130" y="7231048"/>
                  <a:pt x="15095405" y="7225343"/>
                </a:cubicBezTo>
                <a:cubicBezTo>
                  <a:pt x="15100539" y="7219638"/>
                  <a:pt x="15107243" y="7210510"/>
                  <a:pt x="15115515" y="7197959"/>
                </a:cubicBezTo>
                <a:cubicBezTo>
                  <a:pt x="15123788" y="7185407"/>
                  <a:pt x="15135055" y="7160163"/>
                  <a:pt x="15149318" y="7122224"/>
                </a:cubicBezTo>
                <a:cubicBezTo>
                  <a:pt x="15163581" y="7084285"/>
                  <a:pt x="15172994" y="7040784"/>
                  <a:pt x="15177558" y="6991720"/>
                </a:cubicBezTo>
                <a:cubicBezTo>
                  <a:pt x="15180411" y="6968900"/>
                  <a:pt x="15182122" y="6940945"/>
                  <a:pt x="15182692" y="6907856"/>
                </a:cubicBezTo>
                <a:cubicBezTo>
                  <a:pt x="15183263" y="6874766"/>
                  <a:pt x="15184119" y="6837683"/>
                  <a:pt x="15185260" y="6796607"/>
                </a:cubicBezTo>
                <a:cubicBezTo>
                  <a:pt x="15185260" y="6786908"/>
                  <a:pt x="15185688" y="6772075"/>
                  <a:pt x="15186543" y="6752107"/>
                </a:cubicBezTo>
                <a:cubicBezTo>
                  <a:pt x="15187399" y="6732139"/>
                  <a:pt x="15188398" y="6711743"/>
                  <a:pt x="15189539" y="6690920"/>
                </a:cubicBezTo>
                <a:cubicBezTo>
                  <a:pt x="15190680" y="6670096"/>
                  <a:pt x="15191963" y="6651270"/>
                  <a:pt x="15193389" y="6634440"/>
                </a:cubicBezTo>
                <a:cubicBezTo>
                  <a:pt x="15194816" y="6617610"/>
                  <a:pt x="15196100" y="6606913"/>
                  <a:pt x="15197240" y="6602349"/>
                </a:cubicBezTo>
                <a:cubicBezTo>
                  <a:pt x="15197811" y="6597785"/>
                  <a:pt x="15196100" y="6594647"/>
                  <a:pt x="15192106" y="6592935"/>
                </a:cubicBezTo>
                <a:cubicBezTo>
                  <a:pt x="15191108" y="6592507"/>
                  <a:pt x="15190073" y="6592383"/>
                  <a:pt x="15189004" y="6592561"/>
                </a:cubicBezTo>
                <a:close/>
                <a:moveTo>
                  <a:pt x="12962215" y="6538166"/>
                </a:moveTo>
                <a:cubicBezTo>
                  <a:pt x="12958220" y="6538166"/>
                  <a:pt x="12947952" y="6551859"/>
                  <a:pt x="12931407" y="6579243"/>
                </a:cubicBezTo>
                <a:cubicBezTo>
                  <a:pt x="12919997" y="6598640"/>
                  <a:pt x="12908016" y="6618608"/>
                  <a:pt x="12895465" y="6639146"/>
                </a:cubicBezTo>
                <a:cubicBezTo>
                  <a:pt x="12888619" y="6624313"/>
                  <a:pt x="12875354" y="6608624"/>
                  <a:pt x="12855673" y="6592080"/>
                </a:cubicBezTo>
                <a:cubicBezTo>
                  <a:pt x="12835990" y="6575535"/>
                  <a:pt x="12821584" y="6567262"/>
                  <a:pt x="12812456" y="6567262"/>
                </a:cubicBezTo>
                <a:cubicBezTo>
                  <a:pt x="12806751" y="6567262"/>
                  <a:pt x="12791775" y="6589797"/>
                  <a:pt x="12767529" y="6634868"/>
                </a:cubicBezTo>
                <a:cubicBezTo>
                  <a:pt x="12743282" y="6679938"/>
                  <a:pt x="12731159" y="6705896"/>
                  <a:pt x="12731159" y="6712742"/>
                </a:cubicBezTo>
                <a:cubicBezTo>
                  <a:pt x="12731159" y="6716735"/>
                  <a:pt x="12744424" y="6729287"/>
                  <a:pt x="12770952" y="6750395"/>
                </a:cubicBezTo>
                <a:cubicBezTo>
                  <a:pt x="12797480" y="6771504"/>
                  <a:pt x="12812741" y="6782059"/>
                  <a:pt x="12816735" y="6782059"/>
                </a:cubicBezTo>
                <a:cubicBezTo>
                  <a:pt x="12834420" y="6782059"/>
                  <a:pt x="12858953" y="6750110"/>
                  <a:pt x="12890331" y="6686213"/>
                </a:cubicBezTo>
                <a:cubicBezTo>
                  <a:pt x="12902881" y="6695341"/>
                  <a:pt x="12918571" y="6709889"/>
                  <a:pt x="12937398" y="6729857"/>
                </a:cubicBezTo>
                <a:cubicBezTo>
                  <a:pt x="12951089" y="6744120"/>
                  <a:pt x="12961643" y="6751251"/>
                  <a:pt x="12969061" y="6751251"/>
                </a:cubicBezTo>
                <a:cubicBezTo>
                  <a:pt x="12978188" y="6751251"/>
                  <a:pt x="12993307" y="6736133"/>
                  <a:pt x="13014416" y="6705896"/>
                </a:cubicBezTo>
                <a:cubicBezTo>
                  <a:pt x="13034955" y="6674518"/>
                  <a:pt x="13045224" y="6648275"/>
                  <a:pt x="13045224" y="6627166"/>
                </a:cubicBezTo>
                <a:cubicBezTo>
                  <a:pt x="13045224" y="6608910"/>
                  <a:pt x="13034955" y="6588941"/>
                  <a:pt x="13014416" y="6567262"/>
                </a:cubicBezTo>
                <a:cubicBezTo>
                  <a:pt x="12993307" y="6547865"/>
                  <a:pt x="12975907" y="6538166"/>
                  <a:pt x="12962215" y="6538166"/>
                </a:cubicBezTo>
                <a:close/>
                <a:moveTo>
                  <a:pt x="7722590" y="6485965"/>
                </a:moveTo>
                <a:cubicBezTo>
                  <a:pt x="7719452" y="6484824"/>
                  <a:pt x="7716457" y="6487677"/>
                  <a:pt x="7713605" y="6494523"/>
                </a:cubicBezTo>
                <a:cubicBezTo>
                  <a:pt x="7685650" y="6565266"/>
                  <a:pt x="7667108" y="6614615"/>
                  <a:pt x="7657980" y="6642569"/>
                </a:cubicBezTo>
                <a:cubicBezTo>
                  <a:pt x="7642576" y="6738985"/>
                  <a:pt x="7630168" y="6829411"/>
                  <a:pt x="7620754" y="6913846"/>
                </a:cubicBezTo>
                <a:cubicBezTo>
                  <a:pt x="7611341" y="6998281"/>
                  <a:pt x="7606064" y="7059611"/>
                  <a:pt x="7604923" y="7097835"/>
                </a:cubicBezTo>
                <a:cubicBezTo>
                  <a:pt x="7603782" y="7150321"/>
                  <a:pt x="7610913" y="7193109"/>
                  <a:pt x="7626317" y="7226199"/>
                </a:cubicBezTo>
                <a:cubicBezTo>
                  <a:pt x="7643432" y="7259859"/>
                  <a:pt x="7667394" y="7277259"/>
                  <a:pt x="7698201" y="7278400"/>
                </a:cubicBezTo>
                <a:cubicBezTo>
                  <a:pt x="7728438" y="7276689"/>
                  <a:pt x="7754110" y="7261000"/>
                  <a:pt x="7775219" y="7231333"/>
                </a:cubicBezTo>
                <a:cubicBezTo>
                  <a:pt x="7796328" y="7201667"/>
                  <a:pt x="7813016" y="7163728"/>
                  <a:pt x="7825282" y="7117517"/>
                </a:cubicBezTo>
                <a:cubicBezTo>
                  <a:pt x="7837547" y="7071306"/>
                  <a:pt x="7843966" y="7037931"/>
                  <a:pt x="7844536" y="7017393"/>
                </a:cubicBezTo>
                <a:cubicBezTo>
                  <a:pt x="7845677" y="7005412"/>
                  <a:pt x="7843110" y="6999422"/>
                  <a:pt x="7836834" y="6999422"/>
                </a:cubicBezTo>
                <a:cubicBezTo>
                  <a:pt x="7831700" y="6999422"/>
                  <a:pt x="7826280" y="7007837"/>
                  <a:pt x="7820575" y="7024667"/>
                </a:cubicBezTo>
                <a:cubicBezTo>
                  <a:pt x="7814870" y="7041497"/>
                  <a:pt x="7807881" y="7056188"/>
                  <a:pt x="7799609" y="7068739"/>
                </a:cubicBezTo>
                <a:cubicBezTo>
                  <a:pt x="7791336" y="7081290"/>
                  <a:pt x="7779498" y="7089277"/>
                  <a:pt x="7764095" y="7092700"/>
                </a:cubicBezTo>
                <a:cubicBezTo>
                  <a:pt x="7748691" y="7096123"/>
                  <a:pt x="7733287" y="7092700"/>
                  <a:pt x="7717883" y="7082431"/>
                </a:cubicBezTo>
                <a:cubicBezTo>
                  <a:pt x="7689928" y="7063604"/>
                  <a:pt x="7676807" y="7019675"/>
                  <a:pt x="7678518" y="6950644"/>
                </a:cubicBezTo>
                <a:cubicBezTo>
                  <a:pt x="7684223" y="6877619"/>
                  <a:pt x="7693352" y="6792042"/>
                  <a:pt x="7705903" y="6693915"/>
                </a:cubicBezTo>
                <a:cubicBezTo>
                  <a:pt x="7718454" y="6595788"/>
                  <a:pt x="7725585" y="6529324"/>
                  <a:pt x="7727297" y="6494523"/>
                </a:cubicBezTo>
                <a:cubicBezTo>
                  <a:pt x="7727297" y="6489959"/>
                  <a:pt x="7725728" y="6487106"/>
                  <a:pt x="7722590" y="6485965"/>
                </a:cubicBezTo>
                <a:close/>
                <a:moveTo>
                  <a:pt x="10352960" y="6395961"/>
                </a:moveTo>
                <a:cubicBezTo>
                  <a:pt x="10369505" y="6395961"/>
                  <a:pt x="10382341" y="6400525"/>
                  <a:pt x="10391469" y="6409653"/>
                </a:cubicBezTo>
                <a:cubicBezTo>
                  <a:pt x="10400597" y="6418782"/>
                  <a:pt x="10405161" y="6430477"/>
                  <a:pt x="10405161" y="6444740"/>
                </a:cubicBezTo>
                <a:cubicBezTo>
                  <a:pt x="10405161" y="6453297"/>
                  <a:pt x="10397745" y="6462425"/>
                  <a:pt x="10382912" y="6472124"/>
                </a:cubicBezTo>
                <a:cubicBezTo>
                  <a:pt x="10367508" y="6482964"/>
                  <a:pt x="10352390" y="6488384"/>
                  <a:pt x="10337556" y="6488384"/>
                </a:cubicBezTo>
                <a:cubicBezTo>
                  <a:pt x="10328428" y="6488384"/>
                  <a:pt x="10317018" y="6484390"/>
                  <a:pt x="10303326" y="6476403"/>
                </a:cubicBezTo>
                <a:cubicBezTo>
                  <a:pt x="10289633" y="6467845"/>
                  <a:pt x="10282788" y="6459002"/>
                  <a:pt x="10282788" y="6449874"/>
                </a:cubicBezTo>
                <a:cubicBezTo>
                  <a:pt x="10282788" y="6441887"/>
                  <a:pt x="10289348" y="6430762"/>
                  <a:pt x="10302470" y="6416499"/>
                </a:cubicBezTo>
                <a:cubicBezTo>
                  <a:pt x="10315021" y="6402807"/>
                  <a:pt x="10331851" y="6395961"/>
                  <a:pt x="10352960" y="6395961"/>
                </a:cubicBezTo>
                <a:close/>
                <a:moveTo>
                  <a:pt x="16131137" y="6389822"/>
                </a:moveTo>
                <a:cubicBezTo>
                  <a:pt x="16116304" y="6392104"/>
                  <a:pt x="16096051" y="6400662"/>
                  <a:pt x="16070378" y="6415495"/>
                </a:cubicBezTo>
                <a:cubicBezTo>
                  <a:pt x="16049269" y="6427476"/>
                  <a:pt x="16027590" y="6441881"/>
                  <a:pt x="16005340" y="6458711"/>
                </a:cubicBezTo>
                <a:cubicBezTo>
                  <a:pt x="15983090" y="6475541"/>
                  <a:pt x="15964834" y="6490517"/>
                  <a:pt x="15950571" y="6503638"/>
                </a:cubicBezTo>
                <a:cubicBezTo>
                  <a:pt x="15923757" y="6529311"/>
                  <a:pt x="15894091" y="6562686"/>
                  <a:pt x="15861572" y="6603763"/>
                </a:cubicBezTo>
                <a:cubicBezTo>
                  <a:pt x="15821637" y="6653967"/>
                  <a:pt x="15790686" y="6705028"/>
                  <a:pt x="15768722" y="6756944"/>
                </a:cubicBezTo>
                <a:cubicBezTo>
                  <a:pt x="15746757" y="6808860"/>
                  <a:pt x="15735775" y="6851648"/>
                  <a:pt x="15735775" y="6885308"/>
                </a:cubicBezTo>
                <a:cubicBezTo>
                  <a:pt x="15735775" y="6907558"/>
                  <a:pt x="15740339" y="6925101"/>
                  <a:pt x="15749467" y="6937937"/>
                </a:cubicBezTo>
                <a:cubicBezTo>
                  <a:pt x="15758595" y="6950774"/>
                  <a:pt x="15772002" y="6961471"/>
                  <a:pt x="15789688" y="6970028"/>
                </a:cubicBezTo>
                <a:cubicBezTo>
                  <a:pt x="15798816" y="6974593"/>
                  <a:pt x="15806946" y="6977730"/>
                  <a:pt x="15814077" y="6979442"/>
                </a:cubicBezTo>
                <a:cubicBezTo>
                  <a:pt x="15821209" y="6981153"/>
                  <a:pt x="15832904" y="6984576"/>
                  <a:pt x="15849163" y="6989711"/>
                </a:cubicBezTo>
                <a:cubicBezTo>
                  <a:pt x="15865423" y="6994846"/>
                  <a:pt x="15873553" y="7002833"/>
                  <a:pt x="15873553" y="7013672"/>
                </a:cubicBezTo>
                <a:cubicBezTo>
                  <a:pt x="15873553" y="7031358"/>
                  <a:pt x="15867420" y="7051183"/>
                  <a:pt x="15855154" y="7073148"/>
                </a:cubicBezTo>
                <a:cubicBezTo>
                  <a:pt x="15842888" y="7095112"/>
                  <a:pt x="15825060" y="7118646"/>
                  <a:pt x="15801669" y="7143748"/>
                </a:cubicBezTo>
                <a:cubicBezTo>
                  <a:pt x="15778278" y="7168850"/>
                  <a:pt x="15749182" y="7190244"/>
                  <a:pt x="15714381" y="7207930"/>
                </a:cubicBezTo>
                <a:cubicBezTo>
                  <a:pt x="15667599" y="7231321"/>
                  <a:pt x="15619106" y="7243016"/>
                  <a:pt x="15568901" y="7243016"/>
                </a:cubicBezTo>
                <a:cubicBezTo>
                  <a:pt x="15508427" y="7243016"/>
                  <a:pt x="15461503" y="7229324"/>
                  <a:pt x="15428129" y="7201940"/>
                </a:cubicBezTo>
                <a:cubicBezTo>
                  <a:pt x="15394754" y="7174556"/>
                  <a:pt x="15378067" y="7137472"/>
                  <a:pt x="15378067" y="7090691"/>
                </a:cubicBezTo>
                <a:cubicBezTo>
                  <a:pt x="15378067" y="7046191"/>
                  <a:pt x="15394896" y="6979442"/>
                  <a:pt x="15428557" y="6890443"/>
                </a:cubicBezTo>
                <a:cubicBezTo>
                  <a:pt x="15435403" y="6874468"/>
                  <a:pt x="15444103" y="6854215"/>
                  <a:pt x="15454657" y="6829684"/>
                </a:cubicBezTo>
                <a:cubicBezTo>
                  <a:pt x="15465211" y="6805152"/>
                  <a:pt x="15475053" y="6782331"/>
                  <a:pt x="15484181" y="6761223"/>
                </a:cubicBezTo>
                <a:cubicBezTo>
                  <a:pt x="15493309" y="6740114"/>
                  <a:pt x="15500155" y="6723997"/>
                  <a:pt x="15504719" y="6712872"/>
                </a:cubicBezTo>
                <a:cubicBezTo>
                  <a:pt x="15509283" y="6701747"/>
                  <a:pt x="15514703" y="6687912"/>
                  <a:pt x="15520979" y="6671368"/>
                </a:cubicBezTo>
                <a:cubicBezTo>
                  <a:pt x="15523261" y="6666804"/>
                  <a:pt x="15524259" y="6659958"/>
                  <a:pt x="15523974" y="6650829"/>
                </a:cubicBezTo>
                <a:cubicBezTo>
                  <a:pt x="15523689" y="6641701"/>
                  <a:pt x="15520693" y="6637137"/>
                  <a:pt x="15514988" y="6637137"/>
                </a:cubicBezTo>
                <a:cubicBezTo>
                  <a:pt x="15510995" y="6637137"/>
                  <a:pt x="15506431" y="6641701"/>
                  <a:pt x="15501296" y="6650829"/>
                </a:cubicBezTo>
                <a:cubicBezTo>
                  <a:pt x="15496162" y="6659958"/>
                  <a:pt x="15491312" y="6669371"/>
                  <a:pt x="15486748" y="6679070"/>
                </a:cubicBezTo>
                <a:lnTo>
                  <a:pt x="15446528" y="6764646"/>
                </a:lnTo>
                <a:cubicBezTo>
                  <a:pt x="15433406" y="6792601"/>
                  <a:pt x="15416290" y="6829398"/>
                  <a:pt x="15395182" y="6875039"/>
                </a:cubicBezTo>
                <a:cubicBezTo>
                  <a:pt x="15374073" y="6920680"/>
                  <a:pt x="15356102" y="6968032"/>
                  <a:pt x="15341269" y="7017095"/>
                </a:cubicBezTo>
                <a:cubicBezTo>
                  <a:pt x="15331570" y="7047332"/>
                  <a:pt x="15324438" y="7077426"/>
                  <a:pt x="15319875" y="7107378"/>
                </a:cubicBezTo>
                <a:cubicBezTo>
                  <a:pt x="15315311" y="7137330"/>
                  <a:pt x="15313029" y="7167995"/>
                  <a:pt x="15313029" y="7199373"/>
                </a:cubicBezTo>
                <a:cubicBezTo>
                  <a:pt x="15313029" y="7223904"/>
                  <a:pt x="15316309" y="7249862"/>
                  <a:pt x="15322870" y="7277247"/>
                </a:cubicBezTo>
                <a:cubicBezTo>
                  <a:pt x="15329431" y="7304631"/>
                  <a:pt x="15341269" y="7330589"/>
                  <a:pt x="15358384" y="7355121"/>
                </a:cubicBezTo>
                <a:cubicBezTo>
                  <a:pt x="15396038" y="7403044"/>
                  <a:pt x="15451091" y="7427576"/>
                  <a:pt x="15523546" y="7428717"/>
                </a:cubicBezTo>
                <a:cubicBezTo>
                  <a:pt x="15587443" y="7428717"/>
                  <a:pt x="15643923" y="7412457"/>
                  <a:pt x="15692987" y="7379938"/>
                </a:cubicBezTo>
                <a:cubicBezTo>
                  <a:pt x="15718660" y="7363394"/>
                  <a:pt x="15742621" y="7343426"/>
                  <a:pt x="15764871" y="7320035"/>
                </a:cubicBezTo>
                <a:cubicBezTo>
                  <a:pt x="15787121" y="7296644"/>
                  <a:pt x="15806518" y="7273253"/>
                  <a:pt x="15823063" y="7249862"/>
                </a:cubicBezTo>
                <a:cubicBezTo>
                  <a:pt x="15855582" y="7199658"/>
                  <a:pt x="15881825" y="7140468"/>
                  <a:pt x="15901793" y="7072292"/>
                </a:cubicBezTo>
                <a:cubicBezTo>
                  <a:pt x="15921761" y="7004116"/>
                  <a:pt x="15931744" y="6943500"/>
                  <a:pt x="15931744" y="6890443"/>
                </a:cubicBezTo>
                <a:cubicBezTo>
                  <a:pt x="15931744" y="6852219"/>
                  <a:pt x="15922331" y="6826546"/>
                  <a:pt x="15903504" y="6813424"/>
                </a:cubicBezTo>
                <a:cubicBezTo>
                  <a:pt x="15897799" y="6808860"/>
                  <a:pt x="15886104" y="6803155"/>
                  <a:pt x="15868418" y="6796309"/>
                </a:cubicBezTo>
                <a:cubicBezTo>
                  <a:pt x="15850733" y="6789463"/>
                  <a:pt x="15838466" y="6783472"/>
                  <a:pt x="15831620" y="6778338"/>
                </a:cubicBezTo>
                <a:cubicBezTo>
                  <a:pt x="15823633" y="6771492"/>
                  <a:pt x="15819640" y="6761793"/>
                  <a:pt x="15819640" y="6749242"/>
                </a:cubicBezTo>
                <a:cubicBezTo>
                  <a:pt x="15819640" y="6740684"/>
                  <a:pt x="15827484" y="6725281"/>
                  <a:pt x="15843173" y="6703031"/>
                </a:cubicBezTo>
                <a:cubicBezTo>
                  <a:pt x="15858862" y="6680781"/>
                  <a:pt x="15880684" y="6656820"/>
                  <a:pt x="15908639" y="6631147"/>
                </a:cubicBezTo>
                <a:cubicBezTo>
                  <a:pt x="15936594" y="6605474"/>
                  <a:pt x="15962266" y="6586790"/>
                  <a:pt x="15985657" y="6575095"/>
                </a:cubicBezTo>
                <a:cubicBezTo>
                  <a:pt x="16009048" y="6563399"/>
                  <a:pt x="16027875" y="6557551"/>
                  <a:pt x="16042138" y="6557551"/>
                </a:cubicBezTo>
                <a:cubicBezTo>
                  <a:pt x="16045561" y="6557551"/>
                  <a:pt x="16049269" y="6559120"/>
                  <a:pt x="16053263" y="6562258"/>
                </a:cubicBezTo>
                <a:cubicBezTo>
                  <a:pt x="16057256" y="6565396"/>
                  <a:pt x="16061820" y="6568676"/>
                  <a:pt x="16066955" y="6572099"/>
                </a:cubicBezTo>
                <a:cubicBezTo>
                  <a:pt x="16073801" y="6572099"/>
                  <a:pt x="16081788" y="6564968"/>
                  <a:pt x="16090916" y="6550705"/>
                </a:cubicBezTo>
                <a:cubicBezTo>
                  <a:pt x="16093198" y="6547282"/>
                  <a:pt x="16099902" y="6533590"/>
                  <a:pt x="16111027" y="6509629"/>
                </a:cubicBezTo>
                <a:cubicBezTo>
                  <a:pt x="16122151" y="6485667"/>
                  <a:pt x="16130139" y="6466983"/>
                  <a:pt x="16134988" y="6453576"/>
                </a:cubicBezTo>
                <a:cubicBezTo>
                  <a:pt x="16139837" y="6440169"/>
                  <a:pt x="16143403" y="6426335"/>
                  <a:pt x="16145685" y="6412072"/>
                </a:cubicBezTo>
                <a:cubicBezTo>
                  <a:pt x="16146826" y="6407508"/>
                  <a:pt x="16146255" y="6402658"/>
                  <a:pt x="16143973" y="6397524"/>
                </a:cubicBezTo>
                <a:cubicBezTo>
                  <a:pt x="16141691" y="6392389"/>
                  <a:pt x="16137413" y="6389822"/>
                  <a:pt x="16131137" y="6389822"/>
                </a:cubicBezTo>
                <a:close/>
                <a:moveTo>
                  <a:pt x="12882628" y="6357601"/>
                </a:moveTo>
                <a:cubicBezTo>
                  <a:pt x="12876353" y="6357601"/>
                  <a:pt x="12862518" y="6379993"/>
                  <a:pt x="12841124" y="6424778"/>
                </a:cubicBezTo>
                <a:cubicBezTo>
                  <a:pt x="12819730" y="6469563"/>
                  <a:pt x="12809033" y="6494808"/>
                  <a:pt x="12809033" y="6500513"/>
                </a:cubicBezTo>
                <a:cubicBezTo>
                  <a:pt x="12809033" y="6506218"/>
                  <a:pt x="12813740" y="6512494"/>
                  <a:pt x="12823153" y="6519340"/>
                </a:cubicBezTo>
                <a:cubicBezTo>
                  <a:pt x="12832566" y="6526186"/>
                  <a:pt x="12846116" y="6537453"/>
                  <a:pt x="12863802" y="6553142"/>
                </a:cubicBezTo>
                <a:cubicBezTo>
                  <a:pt x="12881487" y="6568831"/>
                  <a:pt x="12892898" y="6576676"/>
                  <a:pt x="12898032" y="6576676"/>
                </a:cubicBezTo>
                <a:cubicBezTo>
                  <a:pt x="12906590" y="6576676"/>
                  <a:pt x="12919854" y="6560131"/>
                  <a:pt x="12937826" y="6527042"/>
                </a:cubicBezTo>
                <a:cubicBezTo>
                  <a:pt x="12955796" y="6493952"/>
                  <a:pt x="12964782" y="6467994"/>
                  <a:pt x="12964782" y="6449167"/>
                </a:cubicBezTo>
                <a:cubicBezTo>
                  <a:pt x="12964782" y="6429199"/>
                  <a:pt x="12955083" y="6408376"/>
                  <a:pt x="12935686" y="6386697"/>
                </a:cubicBezTo>
                <a:cubicBezTo>
                  <a:pt x="12916289" y="6367299"/>
                  <a:pt x="12898603" y="6357601"/>
                  <a:pt x="12882628" y="6357601"/>
                </a:cubicBezTo>
                <a:close/>
                <a:moveTo>
                  <a:pt x="13960279" y="6335386"/>
                </a:moveTo>
                <a:cubicBezTo>
                  <a:pt x="13957070" y="6335921"/>
                  <a:pt x="13953540" y="6339183"/>
                  <a:pt x="13949689" y="6345174"/>
                </a:cubicBezTo>
                <a:cubicBezTo>
                  <a:pt x="13943413" y="6357725"/>
                  <a:pt x="13936425" y="6372130"/>
                  <a:pt x="13928723" y="6388390"/>
                </a:cubicBezTo>
                <a:cubicBezTo>
                  <a:pt x="13921021" y="6404649"/>
                  <a:pt x="13913747" y="6421907"/>
                  <a:pt x="13906901" y="6440163"/>
                </a:cubicBezTo>
                <a:cubicBezTo>
                  <a:pt x="13900055" y="6458419"/>
                  <a:pt x="13893922" y="6476961"/>
                  <a:pt x="13888502" y="6495788"/>
                </a:cubicBezTo>
                <a:cubicBezTo>
                  <a:pt x="13883082" y="6514615"/>
                  <a:pt x="13879231" y="6532871"/>
                  <a:pt x="13876949" y="6550557"/>
                </a:cubicBezTo>
                <a:cubicBezTo>
                  <a:pt x="13872956" y="6580793"/>
                  <a:pt x="13871529" y="6624580"/>
                  <a:pt x="13872670" y="6681916"/>
                </a:cubicBezTo>
                <a:cubicBezTo>
                  <a:pt x="13873812" y="6739252"/>
                  <a:pt x="13873526" y="6783609"/>
                  <a:pt x="13871815" y="6814987"/>
                </a:cubicBezTo>
                <a:cubicBezTo>
                  <a:pt x="13870103" y="6846365"/>
                  <a:pt x="13865824" y="6878741"/>
                  <a:pt x="13858978" y="6912116"/>
                </a:cubicBezTo>
                <a:cubicBezTo>
                  <a:pt x="13852132" y="6945490"/>
                  <a:pt x="13848709" y="6962748"/>
                  <a:pt x="13848709" y="6963889"/>
                </a:cubicBezTo>
                <a:cubicBezTo>
                  <a:pt x="13847568" y="6968453"/>
                  <a:pt x="13848709" y="6971734"/>
                  <a:pt x="13852132" y="6973731"/>
                </a:cubicBezTo>
                <a:cubicBezTo>
                  <a:pt x="13855555" y="6975727"/>
                  <a:pt x="13860404" y="6973873"/>
                  <a:pt x="13866680" y="6968168"/>
                </a:cubicBezTo>
                <a:cubicBezTo>
                  <a:pt x="13871815" y="6962463"/>
                  <a:pt x="13878518" y="6953335"/>
                  <a:pt x="13886790" y="6940784"/>
                </a:cubicBezTo>
                <a:cubicBezTo>
                  <a:pt x="13895063" y="6928233"/>
                  <a:pt x="13906331" y="6902988"/>
                  <a:pt x="13920593" y="6865049"/>
                </a:cubicBezTo>
                <a:cubicBezTo>
                  <a:pt x="13934856" y="6827110"/>
                  <a:pt x="13944269" y="6783609"/>
                  <a:pt x="13948833" y="6734545"/>
                </a:cubicBezTo>
                <a:cubicBezTo>
                  <a:pt x="13951686" y="6711725"/>
                  <a:pt x="13953397" y="6683770"/>
                  <a:pt x="13953968" y="6650681"/>
                </a:cubicBezTo>
                <a:cubicBezTo>
                  <a:pt x="13954538" y="6617591"/>
                  <a:pt x="13955394" y="6580508"/>
                  <a:pt x="13956535" y="6539432"/>
                </a:cubicBezTo>
                <a:cubicBezTo>
                  <a:pt x="13956535" y="6529733"/>
                  <a:pt x="13956963" y="6514900"/>
                  <a:pt x="13957819" y="6494932"/>
                </a:cubicBezTo>
                <a:cubicBezTo>
                  <a:pt x="13958674" y="6474964"/>
                  <a:pt x="13959673" y="6454569"/>
                  <a:pt x="13960814" y="6433745"/>
                </a:cubicBezTo>
                <a:cubicBezTo>
                  <a:pt x="13961955" y="6412921"/>
                  <a:pt x="13963239" y="6394095"/>
                  <a:pt x="13964665" y="6377265"/>
                </a:cubicBezTo>
                <a:cubicBezTo>
                  <a:pt x="13966091" y="6360435"/>
                  <a:pt x="13967374" y="6349738"/>
                  <a:pt x="13968516" y="6345174"/>
                </a:cubicBezTo>
                <a:cubicBezTo>
                  <a:pt x="13969086" y="6340609"/>
                  <a:pt x="13967374" y="6337472"/>
                  <a:pt x="13963381" y="6335760"/>
                </a:cubicBezTo>
                <a:cubicBezTo>
                  <a:pt x="13962383" y="6335332"/>
                  <a:pt x="13961349" y="6335208"/>
                  <a:pt x="13960279" y="6335386"/>
                </a:cubicBezTo>
                <a:close/>
                <a:moveTo>
                  <a:pt x="8140504" y="6335386"/>
                </a:moveTo>
                <a:cubicBezTo>
                  <a:pt x="8137295" y="6335921"/>
                  <a:pt x="8133765" y="6339183"/>
                  <a:pt x="8129914" y="6345174"/>
                </a:cubicBezTo>
                <a:cubicBezTo>
                  <a:pt x="8123638" y="6357725"/>
                  <a:pt x="8116650" y="6372130"/>
                  <a:pt x="8108948" y="6388390"/>
                </a:cubicBezTo>
                <a:cubicBezTo>
                  <a:pt x="8101246" y="6404649"/>
                  <a:pt x="8093972" y="6421907"/>
                  <a:pt x="8087126" y="6440163"/>
                </a:cubicBezTo>
                <a:cubicBezTo>
                  <a:pt x="8080280" y="6458419"/>
                  <a:pt x="8074147" y="6476961"/>
                  <a:pt x="8068727" y="6495788"/>
                </a:cubicBezTo>
                <a:cubicBezTo>
                  <a:pt x="8063307" y="6514614"/>
                  <a:pt x="8059456" y="6532871"/>
                  <a:pt x="8057175" y="6550556"/>
                </a:cubicBezTo>
                <a:cubicBezTo>
                  <a:pt x="8053181" y="6580793"/>
                  <a:pt x="8051755" y="6624580"/>
                  <a:pt x="8052896" y="6681916"/>
                </a:cubicBezTo>
                <a:cubicBezTo>
                  <a:pt x="8054036" y="6739252"/>
                  <a:pt x="8053751" y="6783609"/>
                  <a:pt x="8052040" y="6814987"/>
                </a:cubicBezTo>
                <a:cubicBezTo>
                  <a:pt x="8050328" y="6846365"/>
                  <a:pt x="8046049" y="6878741"/>
                  <a:pt x="8039203" y="6912116"/>
                </a:cubicBezTo>
                <a:cubicBezTo>
                  <a:pt x="8032357" y="6945490"/>
                  <a:pt x="8028934" y="6962748"/>
                  <a:pt x="8028934" y="6963889"/>
                </a:cubicBezTo>
                <a:cubicBezTo>
                  <a:pt x="8027793" y="6968453"/>
                  <a:pt x="8028934" y="6971734"/>
                  <a:pt x="8032357" y="6973731"/>
                </a:cubicBezTo>
                <a:cubicBezTo>
                  <a:pt x="8035780" y="6975727"/>
                  <a:pt x="8040629" y="6973873"/>
                  <a:pt x="8046905" y="6968168"/>
                </a:cubicBezTo>
                <a:cubicBezTo>
                  <a:pt x="8052040" y="6962463"/>
                  <a:pt x="8058743" y="6953335"/>
                  <a:pt x="8067016" y="6940784"/>
                </a:cubicBezTo>
                <a:cubicBezTo>
                  <a:pt x="8075288" y="6928233"/>
                  <a:pt x="8086556" y="6902988"/>
                  <a:pt x="8100818" y="6865049"/>
                </a:cubicBezTo>
                <a:cubicBezTo>
                  <a:pt x="8115081" y="6827110"/>
                  <a:pt x="8124494" y="6783609"/>
                  <a:pt x="8129058" y="6734545"/>
                </a:cubicBezTo>
                <a:cubicBezTo>
                  <a:pt x="8131911" y="6711725"/>
                  <a:pt x="8133622" y="6683770"/>
                  <a:pt x="8134193" y="6650681"/>
                </a:cubicBezTo>
                <a:cubicBezTo>
                  <a:pt x="8134763" y="6617591"/>
                  <a:pt x="8135619" y="6580508"/>
                  <a:pt x="8136760" y="6539432"/>
                </a:cubicBezTo>
                <a:cubicBezTo>
                  <a:pt x="8136760" y="6529733"/>
                  <a:pt x="8137188" y="6514900"/>
                  <a:pt x="8138044" y="6494932"/>
                </a:cubicBezTo>
                <a:cubicBezTo>
                  <a:pt x="8138900" y="6474964"/>
                  <a:pt x="8139898" y="6454568"/>
                  <a:pt x="8141039" y="6433745"/>
                </a:cubicBezTo>
                <a:cubicBezTo>
                  <a:pt x="8142180" y="6412921"/>
                  <a:pt x="8143464" y="6394095"/>
                  <a:pt x="8144890" y="6377265"/>
                </a:cubicBezTo>
                <a:cubicBezTo>
                  <a:pt x="8146316" y="6360435"/>
                  <a:pt x="8147600" y="6349738"/>
                  <a:pt x="8148741" y="6345174"/>
                </a:cubicBezTo>
                <a:cubicBezTo>
                  <a:pt x="8149311" y="6340609"/>
                  <a:pt x="8147600" y="6337472"/>
                  <a:pt x="8143606" y="6335760"/>
                </a:cubicBezTo>
                <a:cubicBezTo>
                  <a:pt x="8142608" y="6335332"/>
                  <a:pt x="8141574" y="6335208"/>
                  <a:pt x="8140504" y="6335386"/>
                </a:cubicBezTo>
                <a:close/>
                <a:moveTo>
                  <a:pt x="14961599" y="6324841"/>
                </a:moveTo>
                <a:cubicBezTo>
                  <a:pt x="14957748" y="6324288"/>
                  <a:pt x="14954254" y="6324654"/>
                  <a:pt x="14951116" y="6325938"/>
                </a:cubicBezTo>
                <a:cubicBezTo>
                  <a:pt x="14944840" y="6325938"/>
                  <a:pt x="14931006" y="6346904"/>
                  <a:pt x="14909611" y="6388836"/>
                </a:cubicBezTo>
                <a:cubicBezTo>
                  <a:pt x="14888217" y="6430768"/>
                  <a:pt x="14877520" y="6458010"/>
                  <a:pt x="14877520" y="6470561"/>
                </a:cubicBezTo>
                <a:cubicBezTo>
                  <a:pt x="14877520" y="6476837"/>
                  <a:pt x="14881799" y="6482827"/>
                  <a:pt x="14890357" y="6488532"/>
                </a:cubicBezTo>
                <a:cubicBezTo>
                  <a:pt x="14900055" y="6495378"/>
                  <a:pt x="14915031" y="6505505"/>
                  <a:pt x="14935284" y="6518912"/>
                </a:cubicBezTo>
                <a:cubicBezTo>
                  <a:pt x="14955537" y="6532319"/>
                  <a:pt x="14967375" y="6539878"/>
                  <a:pt x="14970798" y="6541590"/>
                </a:cubicBezTo>
                <a:cubicBezTo>
                  <a:pt x="14979926" y="6541590"/>
                  <a:pt x="14994474" y="6524474"/>
                  <a:pt x="15014442" y="6490244"/>
                </a:cubicBezTo>
                <a:cubicBezTo>
                  <a:pt x="15034410" y="6456013"/>
                  <a:pt x="15044394" y="6429770"/>
                  <a:pt x="15044394" y="6411514"/>
                </a:cubicBezTo>
                <a:cubicBezTo>
                  <a:pt x="15042682" y="6397822"/>
                  <a:pt x="15029846" y="6378852"/>
                  <a:pt x="15005885" y="6354606"/>
                </a:cubicBezTo>
                <a:cubicBezTo>
                  <a:pt x="14987914" y="6336421"/>
                  <a:pt x="14973152" y="6326499"/>
                  <a:pt x="14961599" y="6324841"/>
                </a:cubicBezTo>
                <a:close/>
                <a:moveTo>
                  <a:pt x="7882403" y="6288043"/>
                </a:moveTo>
                <a:cubicBezTo>
                  <a:pt x="7878553" y="6287491"/>
                  <a:pt x="7875059" y="6287856"/>
                  <a:pt x="7871920" y="6289140"/>
                </a:cubicBezTo>
                <a:cubicBezTo>
                  <a:pt x="7865645" y="6289140"/>
                  <a:pt x="7851810" y="6310106"/>
                  <a:pt x="7830416" y="6352038"/>
                </a:cubicBezTo>
                <a:cubicBezTo>
                  <a:pt x="7809022" y="6393971"/>
                  <a:pt x="7798325" y="6421212"/>
                  <a:pt x="7798325" y="6433764"/>
                </a:cubicBezTo>
                <a:cubicBezTo>
                  <a:pt x="7798325" y="6440039"/>
                  <a:pt x="7802604" y="6446029"/>
                  <a:pt x="7811162" y="6451734"/>
                </a:cubicBezTo>
                <a:cubicBezTo>
                  <a:pt x="7820860" y="6458581"/>
                  <a:pt x="7835836" y="6468707"/>
                  <a:pt x="7856089" y="6482114"/>
                </a:cubicBezTo>
                <a:cubicBezTo>
                  <a:pt x="7876342" y="6495521"/>
                  <a:pt x="7888180" y="6503080"/>
                  <a:pt x="7891603" y="6504792"/>
                </a:cubicBezTo>
                <a:cubicBezTo>
                  <a:pt x="7900731" y="6504792"/>
                  <a:pt x="7915279" y="6487677"/>
                  <a:pt x="7935247" y="6453446"/>
                </a:cubicBezTo>
                <a:cubicBezTo>
                  <a:pt x="7955214" y="6419216"/>
                  <a:pt x="7965199" y="6392972"/>
                  <a:pt x="7965199" y="6374716"/>
                </a:cubicBezTo>
                <a:cubicBezTo>
                  <a:pt x="7963487" y="6361024"/>
                  <a:pt x="7950651" y="6342054"/>
                  <a:pt x="7926689" y="6317808"/>
                </a:cubicBezTo>
                <a:cubicBezTo>
                  <a:pt x="7908718" y="6299623"/>
                  <a:pt x="7893956" y="6289701"/>
                  <a:pt x="7882403" y="6288043"/>
                </a:cubicBezTo>
                <a:close/>
                <a:moveTo>
                  <a:pt x="12100165" y="6199750"/>
                </a:moveTo>
                <a:cubicBezTo>
                  <a:pt x="12079057" y="6201176"/>
                  <a:pt x="12060800" y="6207309"/>
                  <a:pt x="12045396" y="6218149"/>
                </a:cubicBezTo>
                <a:cubicBezTo>
                  <a:pt x="12029422" y="6228988"/>
                  <a:pt x="12014161" y="6246104"/>
                  <a:pt x="11999613" y="6269494"/>
                </a:cubicBezTo>
                <a:cubicBezTo>
                  <a:pt x="11985065" y="6292885"/>
                  <a:pt x="11975224" y="6311142"/>
                  <a:pt x="11970089" y="6324263"/>
                </a:cubicBezTo>
                <a:cubicBezTo>
                  <a:pt x="11967237" y="6333962"/>
                  <a:pt x="11967522" y="6339382"/>
                  <a:pt x="11970945" y="6340523"/>
                </a:cubicBezTo>
                <a:cubicBezTo>
                  <a:pt x="11977791" y="6343946"/>
                  <a:pt x="11987205" y="6337385"/>
                  <a:pt x="11999185" y="6320840"/>
                </a:cubicBezTo>
                <a:cubicBezTo>
                  <a:pt x="12014019" y="6304295"/>
                  <a:pt x="12022862" y="6295167"/>
                  <a:pt x="12025714" y="6293456"/>
                </a:cubicBezTo>
                <a:cubicBezTo>
                  <a:pt x="12035413" y="6287180"/>
                  <a:pt x="12051672" y="6284042"/>
                  <a:pt x="12074492" y="6284042"/>
                </a:cubicBezTo>
                <a:cubicBezTo>
                  <a:pt x="12098454" y="6284042"/>
                  <a:pt x="12124840" y="6287323"/>
                  <a:pt x="12153650" y="6293884"/>
                </a:cubicBezTo>
                <a:cubicBezTo>
                  <a:pt x="12182461" y="6300445"/>
                  <a:pt x="12196866" y="6306007"/>
                  <a:pt x="12196866" y="6310571"/>
                </a:cubicBezTo>
                <a:cubicBezTo>
                  <a:pt x="12196866" y="6311712"/>
                  <a:pt x="12171193" y="6324549"/>
                  <a:pt x="12119848" y="6349080"/>
                </a:cubicBezTo>
                <a:cubicBezTo>
                  <a:pt x="12093604" y="6361632"/>
                  <a:pt x="12067361" y="6376750"/>
                  <a:pt x="12041118" y="6394436"/>
                </a:cubicBezTo>
                <a:cubicBezTo>
                  <a:pt x="12016015" y="6412122"/>
                  <a:pt x="11996475" y="6428381"/>
                  <a:pt x="11982498" y="6443214"/>
                </a:cubicBezTo>
                <a:cubicBezTo>
                  <a:pt x="11975509" y="6450631"/>
                  <a:pt x="11969554" y="6457263"/>
                  <a:pt x="11964634" y="6463111"/>
                </a:cubicBezTo>
                <a:lnTo>
                  <a:pt x="11957526" y="6472370"/>
                </a:lnTo>
                <a:lnTo>
                  <a:pt x="11952490" y="6475435"/>
                </a:lnTo>
                <a:cubicBezTo>
                  <a:pt x="11949067" y="6479999"/>
                  <a:pt x="11943933" y="6488557"/>
                  <a:pt x="11937087" y="6501108"/>
                </a:cubicBezTo>
                <a:cubicBezTo>
                  <a:pt x="11925677" y="6522217"/>
                  <a:pt x="11916833" y="6535909"/>
                  <a:pt x="11910558" y="6542185"/>
                </a:cubicBezTo>
                <a:cubicBezTo>
                  <a:pt x="11895083" y="6537193"/>
                  <a:pt x="11886378" y="6503591"/>
                  <a:pt x="11884444" y="6441379"/>
                </a:cubicBezTo>
                <a:lnTo>
                  <a:pt x="11884367" y="6436088"/>
                </a:lnTo>
                <a:lnTo>
                  <a:pt x="11885146" y="6415793"/>
                </a:lnTo>
                <a:cubicBezTo>
                  <a:pt x="11886857" y="6384415"/>
                  <a:pt x="11889424" y="6353179"/>
                  <a:pt x="11892847" y="6322087"/>
                </a:cubicBezTo>
                <a:cubicBezTo>
                  <a:pt x="11896271" y="6290994"/>
                  <a:pt x="11899978" y="6259759"/>
                  <a:pt x="11903972" y="6228381"/>
                </a:cubicBezTo>
                <a:cubicBezTo>
                  <a:pt x="11903972" y="6218112"/>
                  <a:pt x="11902118" y="6212692"/>
                  <a:pt x="11898410" y="6212121"/>
                </a:cubicBezTo>
                <a:cubicBezTo>
                  <a:pt x="11894701" y="6211551"/>
                  <a:pt x="11891136" y="6214118"/>
                  <a:pt x="11887712" y="6219823"/>
                </a:cubicBezTo>
                <a:lnTo>
                  <a:pt x="11820964" y="6368726"/>
                </a:lnTo>
                <a:cubicBezTo>
                  <a:pt x="11817540" y="6375572"/>
                  <a:pt x="11814545" y="6387410"/>
                  <a:pt x="11811978" y="6404240"/>
                </a:cubicBezTo>
                <a:cubicBezTo>
                  <a:pt x="11809411" y="6421070"/>
                  <a:pt x="11807414" y="6461148"/>
                  <a:pt x="11805988" y="6524474"/>
                </a:cubicBezTo>
                <a:cubicBezTo>
                  <a:pt x="11804561" y="6587801"/>
                  <a:pt x="11803420" y="6649558"/>
                  <a:pt x="11802564" y="6709747"/>
                </a:cubicBezTo>
                <a:cubicBezTo>
                  <a:pt x="11801709" y="6769935"/>
                  <a:pt x="11801281" y="6835686"/>
                  <a:pt x="11801281" y="6907000"/>
                </a:cubicBezTo>
                <a:cubicBezTo>
                  <a:pt x="11801281" y="6996569"/>
                  <a:pt x="11791297" y="7073588"/>
                  <a:pt x="11771329" y="7138055"/>
                </a:cubicBezTo>
                <a:cubicBezTo>
                  <a:pt x="11742233" y="7231619"/>
                  <a:pt x="11690888" y="7302932"/>
                  <a:pt x="11617292" y="7351996"/>
                </a:cubicBezTo>
                <a:cubicBezTo>
                  <a:pt x="11589338" y="7370823"/>
                  <a:pt x="11558957" y="7384229"/>
                  <a:pt x="11526154" y="7392217"/>
                </a:cubicBezTo>
                <a:cubicBezTo>
                  <a:pt x="11493349" y="7400204"/>
                  <a:pt x="11461828" y="7404197"/>
                  <a:pt x="11431592" y="7404197"/>
                </a:cubicBezTo>
                <a:cubicBezTo>
                  <a:pt x="11375112" y="7404197"/>
                  <a:pt x="11327760" y="7392502"/>
                  <a:pt x="11289535" y="7369111"/>
                </a:cubicBezTo>
                <a:cubicBezTo>
                  <a:pt x="11242753" y="7338874"/>
                  <a:pt x="11219363" y="7291522"/>
                  <a:pt x="11219363" y="7227055"/>
                </a:cubicBezTo>
                <a:cubicBezTo>
                  <a:pt x="11219363" y="7194536"/>
                  <a:pt x="11227350" y="7154885"/>
                  <a:pt x="11243324" y="7108104"/>
                </a:cubicBezTo>
                <a:cubicBezTo>
                  <a:pt x="11250741" y="7086995"/>
                  <a:pt x="11263149" y="7057471"/>
                  <a:pt x="11280550" y="7019532"/>
                </a:cubicBezTo>
                <a:cubicBezTo>
                  <a:pt x="11297950" y="6981594"/>
                  <a:pt x="11308647" y="6958203"/>
                  <a:pt x="11312640" y="6949360"/>
                </a:cubicBezTo>
                <a:cubicBezTo>
                  <a:pt x="11316634" y="6940517"/>
                  <a:pt x="11314638" y="6934955"/>
                  <a:pt x="11306651" y="6932673"/>
                </a:cubicBezTo>
                <a:cubicBezTo>
                  <a:pt x="11299804" y="6930391"/>
                  <a:pt x="11289963" y="6940374"/>
                  <a:pt x="11277126" y="6962624"/>
                </a:cubicBezTo>
                <a:cubicBezTo>
                  <a:pt x="11264290" y="6984874"/>
                  <a:pt x="11247888" y="7017678"/>
                  <a:pt x="11227921" y="7061037"/>
                </a:cubicBezTo>
                <a:cubicBezTo>
                  <a:pt x="11207953" y="7104395"/>
                  <a:pt x="11190980" y="7150749"/>
                  <a:pt x="11177003" y="7200098"/>
                </a:cubicBezTo>
                <a:cubicBezTo>
                  <a:pt x="11163025" y="7249447"/>
                  <a:pt x="11155466" y="7298368"/>
                  <a:pt x="11154325" y="7346861"/>
                </a:cubicBezTo>
                <a:cubicBezTo>
                  <a:pt x="11154325" y="7416463"/>
                  <a:pt x="11172724" y="7474084"/>
                  <a:pt x="11209522" y="7519725"/>
                </a:cubicBezTo>
                <a:cubicBezTo>
                  <a:pt x="11246319" y="7565366"/>
                  <a:pt x="11301516" y="7588186"/>
                  <a:pt x="11375112" y="7588186"/>
                </a:cubicBezTo>
                <a:cubicBezTo>
                  <a:pt x="11529149" y="7589327"/>
                  <a:pt x="11652378" y="7502324"/>
                  <a:pt x="11744801" y="7327179"/>
                </a:cubicBezTo>
                <a:cubicBezTo>
                  <a:pt x="11780172" y="7265564"/>
                  <a:pt x="11807556" y="7197103"/>
                  <a:pt x="11826954" y="7121796"/>
                </a:cubicBezTo>
                <a:cubicBezTo>
                  <a:pt x="11852627" y="7015681"/>
                  <a:pt x="11866889" y="6914131"/>
                  <a:pt x="11869742" y="6817145"/>
                </a:cubicBezTo>
                <a:lnTo>
                  <a:pt x="11872812" y="6737165"/>
                </a:lnTo>
                <a:lnTo>
                  <a:pt x="11883976" y="6742166"/>
                </a:lnTo>
                <a:cubicBezTo>
                  <a:pt x="11890715" y="6744055"/>
                  <a:pt x="11897864" y="6745000"/>
                  <a:pt x="11905423" y="6745000"/>
                </a:cubicBezTo>
                <a:cubicBezTo>
                  <a:pt x="11937372" y="6745000"/>
                  <a:pt x="11966753" y="6731593"/>
                  <a:pt x="11993567" y="6704780"/>
                </a:cubicBezTo>
                <a:cubicBezTo>
                  <a:pt x="12019240" y="6679107"/>
                  <a:pt x="12040064" y="6642309"/>
                  <a:pt x="12056037" y="6594386"/>
                </a:cubicBezTo>
                <a:cubicBezTo>
                  <a:pt x="12065166" y="6567002"/>
                  <a:pt x="12069730" y="6549031"/>
                  <a:pt x="12069730" y="6540473"/>
                </a:cubicBezTo>
                <a:cubicBezTo>
                  <a:pt x="12069730" y="6528493"/>
                  <a:pt x="12064025" y="6521932"/>
                  <a:pt x="12052615" y="6520791"/>
                </a:cubicBezTo>
                <a:cubicBezTo>
                  <a:pt x="12045198" y="6520791"/>
                  <a:pt x="12033503" y="6520648"/>
                  <a:pt x="12017528" y="6520363"/>
                </a:cubicBezTo>
                <a:cubicBezTo>
                  <a:pt x="12001554" y="6520078"/>
                  <a:pt x="11990144" y="6516797"/>
                  <a:pt x="11983298" y="6510522"/>
                </a:cubicBezTo>
                <a:cubicBezTo>
                  <a:pt x="11975881" y="6503676"/>
                  <a:pt x="11978163" y="6494262"/>
                  <a:pt x="11990144" y="6482281"/>
                </a:cubicBezTo>
                <a:lnTo>
                  <a:pt x="11993187" y="6479577"/>
                </a:lnTo>
                <a:lnTo>
                  <a:pt x="11998329" y="6478300"/>
                </a:lnTo>
                <a:cubicBezTo>
                  <a:pt x="12012592" y="6466320"/>
                  <a:pt x="12036981" y="6451629"/>
                  <a:pt x="12071497" y="6434229"/>
                </a:cubicBezTo>
                <a:cubicBezTo>
                  <a:pt x="12106013" y="6416828"/>
                  <a:pt x="12140386" y="6401567"/>
                  <a:pt x="12174616" y="6388445"/>
                </a:cubicBezTo>
                <a:cubicBezTo>
                  <a:pt x="12208846" y="6375324"/>
                  <a:pt x="12233378" y="6364484"/>
                  <a:pt x="12248212" y="6355926"/>
                </a:cubicBezTo>
                <a:cubicBezTo>
                  <a:pt x="12294994" y="6326831"/>
                  <a:pt x="12318384" y="6297735"/>
                  <a:pt x="12318384" y="6268639"/>
                </a:cubicBezTo>
                <a:cubicBezTo>
                  <a:pt x="12318384" y="6256088"/>
                  <a:pt x="12312394" y="6246389"/>
                  <a:pt x="12300413" y="6239543"/>
                </a:cubicBezTo>
                <a:cubicBezTo>
                  <a:pt x="12287291" y="6233267"/>
                  <a:pt x="12272173" y="6227847"/>
                  <a:pt x="12255058" y="6223283"/>
                </a:cubicBezTo>
                <a:cubicBezTo>
                  <a:pt x="12237943" y="6218719"/>
                  <a:pt x="12213126" y="6213300"/>
                  <a:pt x="12180606" y="6207024"/>
                </a:cubicBezTo>
                <a:cubicBezTo>
                  <a:pt x="12148088" y="6200748"/>
                  <a:pt x="12121274" y="6198324"/>
                  <a:pt x="12100165" y="6199750"/>
                </a:cubicBezTo>
                <a:close/>
                <a:moveTo>
                  <a:pt x="16859427" y="6162040"/>
                </a:moveTo>
                <a:cubicBezTo>
                  <a:pt x="16848587" y="6177444"/>
                  <a:pt x="16831758" y="6210534"/>
                  <a:pt x="16808937" y="6261309"/>
                </a:cubicBezTo>
                <a:cubicBezTo>
                  <a:pt x="16806085" y="6267584"/>
                  <a:pt x="16801806" y="6277854"/>
                  <a:pt x="16796100" y="6292116"/>
                </a:cubicBezTo>
                <a:cubicBezTo>
                  <a:pt x="16790395" y="6306379"/>
                  <a:pt x="16782979" y="6324635"/>
                  <a:pt x="16773851" y="6346885"/>
                </a:cubicBezTo>
                <a:cubicBezTo>
                  <a:pt x="16769287" y="6358295"/>
                  <a:pt x="16765578" y="6374270"/>
                  <a:pt x="16762726" y="6394808"/>
                </a:cubicBezTo>
                <a:cubicBezTo>
                  <a:pt x="16758732" y="6419910"/>
                  <a:pt x="16755309" y="6445012"/>
                  <a:pt x="16752457" y="6470115"/>
                </a:cubicBezTo>
                <a:cubicBezTo>
                  <a:pt x="16750174" y="6487801"/>
                  <a:pt x="16747322" y="6514329"/>
                  <a:pt x="16743899" y="6549701"/>
                </a:cubicBezTo>
                <a:cubicBezTo>
                  <a:pt x="16741617" y="6572521"/>
                  <a:pt x="16740476" y="6599620"/>
                  <a:pt x="16740476" y="6630998"/>
                </a:cubicBezTo>
                <a:lnTo>
                  <a:pt x="16737053" y="6704593"/>
                </a:lnTo>
                <a:cubicBezTo>
                  <a:pt x="16735341" y="6722279"/>
                  <a:pt x="16730350" y="6736685"/>
                  <a:pt x="16722077" y="6747810"/>
                </a:cubicBezTo>
                <a:cubicBezTo>
                  <a:pt x="16713804" y="6758934"/>
                  <a:pt x="16707672" y="6765638"/>
                  <a:pt x="16703678" y="6767920"/>
                </a:cubicBezTo>
                <a:lnTo>
                  <a:pt x="16702501" y="6771515"/>
                </a:lnTo>
                <a:lnTo>
                  <a:pt x="16695139" y="6776019"/>
                </a:lnTo>
                <a:cubicBezTo>
                  <a:pt x="16684014" y="6779977"/>
                  <a:pt x="16663904" y="6780886"/>
                  <a:pt x="16634808" y="6778747"/>
                </a:cubicBezTo>
                <a:cubicBezTo>
                  <a:pt x="16605713" y="6776608"/>
                  <a:pt x="16577418" y="6777357"/>
                  <a:pt x="16549927" y="6780994"/>
                </a:cubicBezTo>
                <a:lnTo>
                  <a:pt x="16526482" y="6784955"/>
                </a:lnTo>
                <a:lnTo>
                  <a:pt x="16524712" y="6781203"/>
                </a:lnTo>
                <a:cubicBezTo>
                  <a:pt x="16518437" y="6782344"/>
                  <a:pt x="16512304" y="6783485"/>
                  <a:pt x="16506313" y="6784626"/>
                </a:cubicBezTo>
                <a:cubicBezTo>
                  <a:pt x="16500323" y="6785767"/>
                  <a:pt x="16494191" y="6787764"/>
                  <a:pt x="16487915" y="6790616"/>
                </a:cubicBezTo>
                <a:cubicBezTo>
                  <a:pt x="16451403" y="6804308"/>
                  <a:pt x="16412894" y="6825417"/>
                  <a:pt x="16372387" y="6853943"/>
                </a:cubicBezTo>
                <a:cubicBezTo>
                  <a:pt x="16331881" y="6882468"/>
                  <a:pt x="16289949" y="6923544"/>
                  <a:pt x="16246590" y="6977172"/>
                </a:cubicBezTo>
                <a:cubicBezTo>
                  <a:pt x="16231757" y="6994858"/>
                  <a:pt x="16198953" y="7040499"/>
                  <a:pt x="16148178" y="7114094"/>
                </a:cubicBezTo>
                <a:cubicBezTo>
                  <a:pt x="16134486" y="7136344"/>
                  <a:pt x="16119938" y="7157738"/>
                  <a:pt x="16104534" y="7178276"/>
                </a:cubicBezTo>
                <a:cubicBezTo>
                  <a:pt x="16072015" y="7229622"/>
                  <a:pt x="16037642" y="7274835"/>
                  <a:pt x="16001415" y="7313914"/>
                </a:cubicBezTo>
                <a:cubicBezTo>
                  <a:pt x="15965187" y="7352994"/>
                  <a:pt x="15929816" y="7386369"/>
                  <a:pt x="15895300" y="7414039"/>
                </a:cubicBezTo>
                <a:cubicBezTo>
                  <a:pt x="15860784" y="7441708"/>
                  <a:pt x="15829834" y="7464386"/>
                  <a:pt x="15802450" y="7482072"/>
                </a:cubicBezTo>
                <a:cubicBezTo>
                  <a:pt x="15778489" y="7500898"/>
                  <a:pt x="15762229" y="7514876"/>
                  <a:pt x="15753672" y="7524004"/>
                </a:cubicBezTo>
                <a:cubicBezTo>
                  <a:pt x="15746825" y="7531991"/>
                  <a:pt x="15744258" y="7537411"/>
                  <a:pt x="15745970" y="7540263"/>
                </a:cubicBezTo>
                <a:cubicBezTo>
                  <a:pt x="15752246" y="7544257"/>
                  <a:pt x="15760232" y="7544257"/>
                  <a:pt x="15769931" y="7540263"/>
                </a:cubicBezTo>
                <a:cubicBezTo>
                  <a:pt x="15775066" y="7538552"/>
                  <a:pt x="15779630" y="7536840"/>
                  <a:pt x="15783623" y="7535129"/>
                </a:cubicBezTo>
                <a:cubicBezTo>
                  <a:pt x="15787046" y="7533988"/>
                  <a:pt x="15789899" y="7532847"/>
                  <a:pt x="15792181" y="7531706"/>
                </a:cubicBezTo>
                <a:cubicBezTo>
                  <a:pt x="15818424" y="7520866"/>
                  <a:pt x="15842956" y="7508743"/>
                  <a:pt x="15865776" y="7495336"/>
                </a:cubicBezTo>
                <a:cubicBezTo>
                  <a:pt x="15888596" y="7481929"/>
                  <a:pt x="15913414" y="7465527"/>
                  <a:pt x="15940228" y="7446130"/>
                </a:cubicBezTo>
                <a:cubicBezTo>
                  <a:pt x="15967042" y="7426732"/>
                  <a:pt x="16000987" y="7396923"/>
                  <a:pt x="16042063" y="7356703"/>
                </a:cubicBezTo>
                <a:cubicBezTo>
                  <a:pt x="16083140" y="7316482"/>
                  <a:pt x="16123503" y="7268559"/>
                  <a:pt x="16163154" y="7212935"/>
                </a:cubicBezTo>
                <a:cubicBezTo>
                  <a:pt x="16202804" y="7157310"/>
                  <a:pt x="16236748" y="7111527"/>
                  <a:pt x="16264989" y="7075585"/>
                </a:cubicBezTo>
                <a:cubicBezTo>
                  <a:pt x="16293229" y="7039643"/>
                  <a:pt x="16328458" y="7009976"/>
                  <a:pt x="16370675" y="6986586"/>
                </a:cubicBezTo>
                <a:cubicBezTo>
                  <a:pt x="16399771" y="6972893"/>
                  <a:pt x="16422592" y="6963765"/>
                  <a:pt x="16439136" y="6959201"/>
                </a:cubicBezTo>
                <a:cubicBezTo>
                  <a:pt x="16457963" y="6954067"/>
                  <a:pt x="16474936" y="6951499"/>
                  <a:pt x="16490054" y="6951499"/>
                </a:cubicBezTo>
                <a:lnTo>
                  <a:pt x="16514437" y="6952703"/>
                </a:lnTo>
                <a:lnTo>
                  <a:pt x="16517782" y="6955890"/>
                </a:lnTo>
                <a:cubicBezTo>
                  <a:pt x="16519352" y="6956888"/>
                  <a:pt x="16520992" y="6957459"/>
                  <a:pt x="16522703" y="6957601"/>
                </a:cubicBezTo>
                <a:cubicBezTo>
                  <a:pt x="16528978" y="6958742"/>
                  <a:pt x="16536680" y="6959455"/>
                  <a:pt x="16545809" y="6959741"/>
                </a:cubicBezTo>
                <a:cubicBezTo>
                  <a:pt x="16554937" y="6960026"/>
                  <a:pt x="16564920" y="6959028"/>
                  <a:pt x="16575760" y="6956746"/>
                </a:cubicBezTo>
                <a:cubicBezTo>
                  <a:pt x="16581466" y="6956175"/>
                  <a:pt x="16590736" y="6953608"/>
                  <a:pt x="16603573" y="6949044"/>
                </a:cubicBezTo>
                <a:cubicBezTo>
                  <a:pt x="16616409" y="6944480"/>
                  <a:pt x="16632241" y="6932214"/>
                  <a:pt x="16651067" y="6912246"/>
                </a:cubicBezTo>
                <a:cubicBezTo>
                  <a:pt x="16669894" y="6892278"/>
                  <a:pt x="16687294" y="6871455"/>
                  <a:pt x="16703269" y="6849775"/>
                </a:cubicBezTo>
                <a:lnTo>
                  <a:pt x="16706422" y="6843841"/>
                </a:lnTo>
                <a:lnTo>
                  <a:pt x="16712610" y="6837504"/>
                </a:lnTo>
                <a:cubicBezTo>
                  <a:pt x="16722344" y="6827342"/>
                  <a:pt x="16734486" y="6814131"/>
                  <a:pt x="16749033" y="6797871"/>
                </a:cubicBezTo>
                <a:cubicBezTo>
                  <a:pt x="16763581" y="6781612"/>
                  <a:pt x="16774760" y="6771450"/>
                  <a:pt x="16782569" y="6767385"/>
                </a:cubicBezTo>
                <a:lnTo>
                  <a:pt x="16787040" y="6766026"/>
                </a:lnTo>
                <a:lnTo>
                  <a:pt x="16799793" y="6778831"/>
                </a:lnTo>
                <a:cubicBezTo>
                  <a:pt x="16818192" y="6794377"/>
                  <a:pt x="16840514" y="6802150"/>
                  <a:pt x="16866758" y="6802150"/>
                </a:cubicBezTo>
                <a:cubicBezTo>
                  <a:pt x="16911257" y="6802150"/>
                  <a:pt x="16949908" y="6776478"/>
                  <a:pt x="16982713" y="6725132"/>
                </a:cubicBezTo>
                <a:cubicBezTo>
                  <a:pt x="17015517" y="6673786"/>
                  <a:pt x="17041903" y="6648113"/>
                  <a:pt x="17061871" y="6648113"/>
                </a:cubicBezTo>
                <a:cubicBezTo>
                  <a:pt x="17070999" y="6649254"/>
                  <a:pt x="17079414" y="6650110"/>
                  <a:pt x="17087116" y="6650681"/>
                </a:cubicBezTo>
                <a:cubicBezTo>
                  <a:pt x="17094818" y="6651251"/>
                  <a:pt x="17101521" y="6650966"/>
                  <a:pt x="17107227" y="6649825"/>
                </a:cubicBezTo>
                <a:cubicBezTo>
                  <a:pt x="17115213" y="6647543"/>
                  <a:pt x="17126481" y="6639984"/>
                  <a:pt x="17141029" y="6627147"/>
                </a:cubicBezTo>
                <a:cubicBezTo>
                  <a:pt x="17155577" y="6614311"/>
                  <a:pt x="17166131" y="6605753"/>
                  <a:pt x="17172693" y="6601474"/>
                </a:cubicBezTo>
                <a:cubicBezTo>
                  <a:pt x="17179253" y="6597195"/>
                  <a:pt x="17187240" y="6594486"/>
                  <a:pt x="17196654" y="6593345"/>
                </a:cubicBezTo>
                <a:cubicBezTo>
                  <a:pt x="17206067" y="6592203"/>
                  <a:pt x="17213055" y="6589921"/>
                  <a:pt x="17217620" y="6586498"/>
                </a:cubicBezTo>
                <a:cubicBezTo>
                  <a:pt x="17226747" y="6577370"/>
                  <a:pt x="17234592" y="6570096"/>
                  <a:pt x="17241153" y="6564676"/>
                </a:cubicBezTo>
                <a:cubicBezTo>
                  <a:pt x="17247714" y="6559257"/>
                  <a:pt x="17254132" y="6555120"/>
                  <a:pt x="17260408" y="6552268"/>
                </a:cubicBezTo>
                <a:cubicBezTo>
                  <a:pt x="17266683" y="6549415"/>
                  <a:pt x="17283228" y="6540573"/>
                  <a:pt x="17310042" y="6525739"/>
                </a:cubicBezTo>
                <a:lnTo>
                  <a:pt x="17311339" y="6522425"/>
                </a:lnTo>
                <a:lnTo>
                  <a:pt x="17313278" y="6528790"/>
                </a:lnTo>
                <a:lnTo>
                  <a:pt x="17338095" y="6503973"/>
                </a:lnTo>
                <a:cubicBezTo>
                  <a:pt x="17341518" y="6500550"/>
                  <a:pt x="17344941" y="6496984"/>
                  <a:pt x="17348364" y="6493276"/>
                </a:cubicBezTo>
                <a:cubicBezTo>
                  <a:pt x="17351787" y="6489568"/>
                  <a:pt x="17355495" y="6485717"/>
                  <a:pt x="17359489" y="6481723"/>
                </a:cubicBezTo>
                <a:cubicBezTo>
                  <a:pt x="17366335" y="6473166"/>
                  <a:pt x="17372041" y="6469743"/>
                  <a:pt x="17376604" y="6471454"/>
                </a:cubicBezTo>
                <a:lnTo>
                  <a:pt x="17392008" y="6474877"/>
                </a:lnTo>
                <a:cubicBezTo>
                  <a:pt x="17402277" y="6477159"/>
                  <a:pt x="17412831" y="6478300"/>
                  <a:pt x="17423671" y="6478300"/>
                </a:cubicBezTo>
                <a:lnTo>
                  <a:pt x="17425838" y="6467937"/>
                </a:lnTo>
                <a:lnTo>
                  <a:pt x="17427578" y="6478300"/>
                </a:lnTo>
                <a:cubicBezTo>
                  <a:pt x="17442982" y="6476018"/>
                  <a:pt x="17456389" y="6467746"/>
                  <a:pt x="17467799" y="6453483"/>
                </a:cubicBezTo>
                <a:cubicBezTo>
                  <a:pt x="17479209" y="6439221"/>
                  <a:pt x="17488194" y="6422533"/>
                  <a:pt x="17494755" y="6403421"/>
                </a:cubicBezTo>
                <a:cubicBezTo>
                  <a:pt x="17501317" y="6384309"/>
                  <a:pt x="17505595" y="6364627"/>
                  <a:pt x="17507592" y="6344374"/>
                </a:cubicBezTo>
                <a:cubicBezTo>
                  <a:pt x="17509588" y="6324121"/>
                  <a:pt x="17509160" y="6306863"/>
                  <a:pt x="17506308" y="6292600"/>
                </a:cubicBezTo>
                <a:cubicBezTo>
                  <a:pt x="17505168" y="6280049"/>
                  <a:pt x="17501317" y="6273773"/>
                  <a:pt x="17494755" y="6273773"/>
                </a:cubicBezTo>
                <a:cubicBezTo>
                  <a:pt x="17488194" y="6273773"/>
                  <a:pt x="17483203" y="6278052"/>
                  <a:pt x="17479780" y="6286610"/>
                </a:cubicBezTo>
                <a:cubicBezTo>
                  <a:pt x="17473504" y="6302013"/>
                  <a:pt x="17465660" y="6312568"/>
                  <a:pt x="17456246" y="6318273"/>
                </a:cubicBezTo>
                <a:cubicBezTo>
                  <a:pt x="17446833" y="6323978"/>
                  <a:pt x="17437276" y="6325975"/>
                  <a:pt x="17427578" y="6324263"/>
                </a:cubicBezTo>
                <a:lnTo>
                  <a:pt x="17424891" y="6334021"/>
                </a:lnTo>
                <a:lnTo>
                  <a:pt x="17423671" y="6324263"/>
                </a:lnTo>
                <a:cubicBezTo>
                  <a:pt x="17399139" y="6317417"/>
                  <a:pt x="17385162" y="6299161"/>
                  <a:pt x="17381739" y="6269494"/>
                </a:cubicBezTo>
                <a:cubicBezTo>
                  <a:pt x="17380028" y="6250097"/>
                  <a:pt x="17376604" y="6240399"/>
                  <a:pt x="17371470" y="6240399"/>
                </a:cubicBezTo>
                <a:cubicBezTo>
                  <a:pt x="17363483" y="6239828"/>
                  <a:pt x="17354355" y="6248671"/>
                  <a:pt x="17344086" y="6266927"/>
                </a:cubicBezTo>
                <a:cubicBezTo>
                  <a:pt x="17313278" y="6334247"/>
                  <a:pt x="17308999" y="6391298"/>
                  <a:pt x="17331249" y="6438080"/>
                </a:cubicBezTo>
                <a:cubicBezTo>
                  <a:pt x="17329538" y="6442073"/>
                  <a:pt x="17326970" y="6445639"/>
                  <a:pt x="17323547" y="6448777"/>
                </a:cubicBezTo>
                <a:cubicBezTo>
                  <a:pt x="17320124" y="6451914"/>
                  <a:pt x="17316701" y="6454624"/>
                  <a:pt x="17313278" y="6456906"/>
                </a:cubicBezTo>
                <a:lnTo>
                  <a:pt x="17312535" y="6459120"/>
                </a:lnTo>
                <a:lnTo>
                  <a:pt x="17310042" y="6453855"/>
                </a:lnTo>
                <a:cubicBezTo>
                  <a:pt x="17306048" y="6456137"/>
                  <a:pt x="17300629" y="6456851"/>
                  <a:pt x="17293783" y="6455995"/>
                </a:cubicBezTo>
                <a:cubicBezTo>
                  <a:pt x="17286937" y="6455139"/>
                  <a:pt x="17280946" y="6450718"/>
                  <a:pt x="17275812" y="6442730"/>
                </a:cubicBezTo>
                <a:cubicBezTo>
                  <a:pt x="17268966" y="6438166"/>
                  <a:pt x="17259124" y="6446439"/>
                  <a:pt x="17246288" y="6467548"/>
                </a:cubicBezTo>
                <a:cubicBezTo>
                  <a:pt x="17233452" y="6488656"/>
                  <a:pt x="17223610" y="6500494"/>
                  <a:pt x="17216764" y="6503062"/>
                </a:cubicBezTo>
                <a:cubicBezTo>
                  <a:pt x="17209918" y="6505629"/>
                  <a:pt x="17201075" y="6504345"/>
                  <a:pt x="17190236" y="6499211"/>
                </a:cubicBezTo>
                <a:cubicBezTo>
                  <a:pt x="17182248" y="6494647"/>
                  <a:pt x="17171979" y="6501920"/>
                  <a:pt x="17159428" y="6521033"/>
                </a:cubicBezTo>
                <a:cubicBezTo>
                  <a:pt x="17146877" y="6540145"/>
                  <a:pt x="17134611" y="6550699"/>
                  <a:pt x="17122630" y="6552696"/>
                </a:cubicBezTo>
                <a:cubicBezTo>
                  <a:pt x="17110650" y="6554693"/>
                  <a:pt x="17098098" y="6550557"/>
                  <a:pt x="17084977" y="6540287"/>
                </a:cubicBezTo>
                <a:cubicBezTo>
                  <a:pt x="17075278" y="6536294"/>
                  <a:pt x="17055881" y="6549130"/>
                  <a:pt x="17026785" y="6578797"/>
                </a:cubicBezTo>
                <a:cubicBezTo>
                  <a:pt x="16997689" y="6608463"/>
                  <a:pt x="16969449" y="6623296"/>
                  <a:pt x="16942065" y="6623296"/>
                </a:cubicBezTo>
                <a:cubicBezTo>
                  <a:pt x="16893000" y="6623296"/>
                  <a:pt x="16858200" y="6605325"/>
                  <a:pt x="16837662" y="6569383"/>
                </a:cubicBezTo>
                <a:cubicBezTo>
                  <a:pt x="16824539" y="6547133"/>
                  <a:pt x="16817979" y="6517182"/>
                  <a:pt x="16817979" y="6479528"/>
                </a:cubicBezTo>
                <a:lnTo>
                  <a:pt x="16816507" y="6477706"/>
                </a:lnTo>
                <a:lnTo>
                  <a:pt x="16816853" y="6469901"/>
                </a:lnTo>
                <a:cubicBezTo>
                  <a:pt x="16817565" y="6461486"/>
                  <a:pt x="16818635" y="6452714"/>
                  <a:pt x="16820062" y="6443586"/>
                </a:cubicBezTo>
                <a:cubicBezTo>
                  <a:pt x="16821773" y="6429324"/>
                  <a:pt x="16826623" y="6398231"/>
                  <a:pt x="16834610" y="6350308"/>
                </a:cubicBezTo>
                <a:lnTo>
                  <a:pt x="16866273" y="6184290"/>
                </a:lnTo>
                <a:cubicBezTo>
                  <a:pt x="16868555" y="6175733"/>
                  <a:pt x="16868840" y="6169457"/>
                  <a:pt x="16867129" y="6165464"/>
                </a:cubicBezTo>
                <a:cubicBezTo>
                  <a:pt x="16865988" y="6163752"/>
                  <a:pt x="16864775" y="6162611"/>
                  <a:pt x="16863492" y="6162040"/>
                </a:cubicBezTo>
                <a:cubicBezTo>
                  <a:pt x="16862208" y="6161470"/>
                  <a:pt x="16860853" y="6161470"/>
                  <a:pt x="16859427" y="6162040"/>
                </a:cubicBezTo>
                <a:close/>
                <a:moveTo>
                  <a:pt x="10619177" y="6122118"/>
                </a:moveTo>
                <a:cubicBezTo>
                  <a:pt x="10614042" y="6127252"/>
                  <a:pt x="10611190" y="6131816"/>
                  <a:pt x="10610619" y="6135810"/>
                </a:cubicBezTo>
                <a:lnTo>
                  <a:pt x="10575532" y="6220530"/>
                </a:lnTo>
                <a:cubicBezTo>
                  <a:pt x="10566975" y="6239357"/>
                  <a:pt x="10558703" y="6260180"/>
                  <a:pt x="10550716" y="6283001"/>
                </a:cubicBezTo>
                <a:cubicBezTo>
                  <a:pt x="10546152" y="6299545"/>
                  <a:pt x="10543870" y="6314664"/>
                  <a:pt x="10543870" y="6328356"/>
                </a:cubicBezTo>
                <a:lnTo>
                  <a:pt x="10543870" y="6384836"/>
                </a:lnTo>
                <a:cubicBezTo>
                  <a:pt x="10543870" y="6399099"/>
                  <a:pt x="10538735" y="6413362"/>
                  <a:pt x="10528465" y="6427624"/>
                </a:cubicBezTo>
                <a:cubicBezTo>
                  <a:pt x="10518767" y="6441887"/>
                  <a:pt x="10507071" y="6453868"/>
                  <a:pt x="10493380" y="6463566"/>
                </a:cubicBezTo>
                <a:lnTo>
                  <a:pt x="10493041" y="6465542"/>
                </a:lnTo>
                <a:lnTo>
                  <a:pt x="10491594" y="6463566"/>
                </a:lnTo>
                <a:cubicBezTo>
                  <a:pt x="10463639" y="6477829"/>
                  <a:pt x="10443100" y="6484960"/>
                  <a:pt x="10429979" y="6484960"/>
                </a:cubicBezTo>
                <a:cubicBezTo>
                  <a:pt x="10433402" y="6476403"/>
                  <a:pt x="10438821" y="6460999"/>
                  <a:pt x="10446238" y="6438749"/>
                </a:cubicBezTo>
                <a:cubicBezTo>
                  <a:pt x="10451943" y="6421064"/>
                  <a:pt x="10454796" y="6403093"/>
                  <a:pt x="10454796" y="6384836"/>
                </a:cubicBezTo>
                <a:cubicBezTo>
                  <a:pt x="10454796" y="6359163"/>
                  <a:pt x="10448520" y="6337484"/>
                  <a:pt x="10435969" y="6319798"/>
                </a:cubicBezTo>
                <a:cubicBezTo>
                  <a:pt x="10423988" y="6302683"/>
                  <a:pt x="10405732" y="6294126"/>
                  <a:pt x="10381200" y="6294126"/>
                </a:cubicBezTo>
                <a:cubicBezTo>
                  <a:pt x="10366938" y="6294126"/>
                  <a:pt x="10350107" y="6303539"/>
                  <a:pt x="10330710" y="6322366"/>
                </a:cubicBezTo>
                <a:cubicBezTo>
                  <a:pt x="10311313" y="6339481"/>
                  <a:pt x="10291915" y="6363442"/>
                  <a:pt x="10272518" y="6394250"/>
                </a:cubicBezTo>
                <a:cubicBezTo>
                  <a:pt x="10268525" y="6401096"/>
                  <a:pt x="10264674" y="6407514"/>
                  <a:pt x="10260966" y="6413504"/>
                </a:cubicBezTo>
                <a:cubicBezTo>
                  <a:pt x="10257257" y="6419495"/>
                  <a:pt x="10253977" y="6425057"/>
                  <a:pt x="10251124" y="6430192"/>
                </a:cubicBezTo>
                <a:cubicBezTo>
                  <a:pt x="10245419" y="6442172"/>
                  <a:pt x="10241996" y="6451015"/>
                  <a:pt x="10240855" y="6456720"/>
                </a:cubicBezTo>
                <a:cubicBezTo>
                  <a:pt x="10236291" y="6469842"/>
                  <a:pt x="10233724" y="6488669"/>
                  <a:pt x="10233154" y="6513201"/>
                </a:cubicBezTo>
                <a:cubicBezTo>
                  <a:pt x="10186942" y="6513201"/>
                  <a:pt x="10155849" y="6500364"/>
                  <a:pt x="10139875" y="6474691"/>
                </a:cubicBezTo>
                <a:cubicBezTo>
                  <a:pt x="10133885" y="6465278"/>
                  <a:pt x="10129392" y="6454723"/>
                  <a:pt x="10126397" y="6443028"/>
                </a:cubicBezTo>
                <a:lnTo>
                  <a:pt x="10123103" y="6414791"/>
                </a:lnTo>
                <a:lnTo>
                  <a:pt x="10130722" y="6322087"/>
                </a:lnTo>
                <a:cubicBezTo>
                  <a:pt x="10134146" y="6290994"/>
                  <a:pt x="10137854" y="6259759"/>
                  <a:pt x="10141847" y="6228381"/>
                </a:cubicBezTo>
                <a:cubicBezTo>
                  <a:pt x="10141847" y="6218112"/>
                  <a:pt x="10139993" y="6212692"/>
                  <a:pt x="10136285" y="6212121"/>
                </a:cubicBezTo>
                <a:cubicBezTo>
                  <a:pt x="10132577" y="6211551"/>
                  <a:pt x="10129011" y="6214118"/>
                  <a:pt x="10125588" y="6219823"/>
                </a:cubicBezTo>
                <a:lnTo>
                  <a:pt x="10058838" y="6368726"/>
                </a:lnTo>
                <a:cubicBezTo>
                  <a:pt x="10055415" y="6375572"/>
                  <a:pt x="10052420" y="6387410"/>
                  <a:pt x="10049853" y="6404240"/>
                </a:cubicBezTo>
                <a:cubicBezTo>
                  <a:pt x="10047285" y="6421070"/>
                  <a:pt x="10045289" y="6461148"/>
                  <a:pt x="10043863" y="6524474"/>
                </a:cubicBezTo>
                <a:cubicBezTo>
                  <a:pt x="10042436" y="6587801"/>
                  <a:pt x="10041295" y="6649558"/>
                  <a:pt x="10040440" y="6709747"/>
                </a:cubicBezTo>
                <a:cubicBezTo>
                  <a:pt x="10039584" y="6769935"/>
                  <a:pt x="10039156" y="6835686"/>
                  <a:pt x="10039156" y="6907000"/>
                </a:cubicBezTo>
                <a:cubicBezTo>
                  <a:pt x="10039156" y="6996569"/>
                  <a:pt x="10029172" y="7073588"/>
                  <a:pt x="10009204" y="7138055"/>
                </a:cubicBezTo>
                <a:cubicBezTo>
                  <a:pt x="9980109" y="7231619"/>
                  <a:pt x="9928763" y="7302932"/>
                  <a:pt x="9855167" y="7351996"/>
                </a:cubicBezTo>
                <a:cubicBezTo>
                  <a:pt x="9827212" y="7370823"/>
                  <a:pt x="9796833" y="7384229"/>
                  <a:pt x="9764028" y="7392217"/>
                </a:cubicBezTo>
                <a:cubicBezTo>
                  <a:pt x="9731224" y="7400204"/>
                  <a:pt x="9699704" y="7404197"/>
                  <a:pt x="9669467" y="7404197"/>
                </a:cubicBezTo>
                <a:cubicBezTo>
                  <a:pt x="9612987" y="7404197"/>
                  <a:pt x="9565634" y="7392502"/>
                  <a:pt x="9527410" y="7369111"/>
                </a:cubicBezTo>
                <a:cubicBezTo>
                  <a:pt x="9480628" y="7338874"/>
                  <a:pt x="9457238" y="7291522"/>
                  <a:pt x="9457238" y="7227055"/>
                </a:cubicBezTo>
                <a:cubicBezTo>
                  <a:pt x="9457238" y="7194536"/>
                  <a:pt x="9465225" y="7154885"/>
                  <a:pt x="9481199" y="7108104"/>
                </a:cubicBezTo>
                <a:cubicBezTo>
                  <a:pt x="9488616" y="7086995"/>
                  <a:pt x="9501024" y="7057471"/>
                  <a:pt x="9518425" y="7019532"/>
                </a:cubicBezTo>
                <a:cubicBezTo>
                  <a:pt x="9535826" y="6981594"/>
                  <a:pt x="9546522" y="6958203"/>
                  <a:pt x="9550516" y="6949360"/>
                </a:cubicBezTo>
                <a:cubicBezTo>
                  <a:pt x="9554509" y="6940517"/>
                  <a:pt x="9552513" y="6934955"/>
                  <a:pt x="9544526" y="6932673"/>
                </a:cubicBezTo>
                <a:cubicBezTo>
                  <a:pt x="9537680" y="6930391"/>
                  <a:pt x="9527838" y="6940374"/>
                  <a:pt x="9515002" y="6962624"/>
                </a:cubicBezTo>
                <a:cubicBezTo>
                  <a:pt x="9502166" y="6984874"/>
                  <a:pt x="9485763" y="7017678"/>
                  <a:pt x="9465795" y="7061037"/>
                </a:cubicBezTo>
                <a:cubicBezTo>
                  <a:pt x="9445827" y="7104395"/>
                  <a:pt x="9428855" y="7150749"/>
                  <a:pt x="9414878" y="7200098"/>
                </a:cubicBezTo>
                <a:cubicBezTo>
                  <a:pt x="9400900" y="7249447"/>
                  <a:pt x="9393341" y="7298368"/>
                  <a:pt x="9392200" y="7346861"/>
                </a:cubicBezTo>
                <a:cubicBezTo>
                  <a:pt x="9392200" y="7416463"/>
                  <a:pt x="9410599" y="7474084"/>
                  <a:pt x="9447397" y="7519725"/>
                </a:cubicBezTo>
                <a:cubicBezTo>
                  <a:pt x="9484194" y="7565366"/>
                  <a:pt x="9539391" y="7588186"/>
                  <a:pt x="9612987" y="7588186"/>
                </a:cubicBezTo>
                <a:cubicBezTo>
                  <a:pt x="9767024" y="7589327"/>
                  <a:pt x="9890253" y="7502324"/>
                  <a:pt x="9982676" y="7327179"/>
                </a:cubicBezTo>
                <a:cubicBezTo>
                  <a:pt x="10018047" y="7265564"/>
                  <a:pt x="10045432" y="7197103"/>
                  <a:pt x="10064828" y="7121796"/>
                </a:cubicBezTo>
                <a:cubicBezTo>
                  <a:pt x="10090502" y="7015681"/>
                  <a:pt x="10104765" y="6914131"/>
                  <a:pt x="10107617" y="6817145"/>
                </a:cubicBezTo>
                <a:lnTo>
                  <a:pt x="10113729" y="6657885"/>
                </a:lnTo>
                <a:lnTo>
                  <a:pt x="10118695" y="6658680"/>
                </a:lnTo>
                <a:cubicBezTo>
                  <a:pt x="10121976" y="6659251"/>
                  <a:pt x="10126753" y="6660106"/>
                  <a:pt x="10133029" y="6661247"/>
                </a:cubicBezTo>
                <a:cubicBezTo>
                  <a:pt x="10144440" y="6664100"/>
                  <a:pt x="10158987" y="6665526"/>
                  <a:pt x="10176673" y="6665526"/>
                </a:cubicBezTo>
                <a:cubicBezTo>
                  <a:pt x="10204628" y="6665526"/>
                  <a:pt x="10235721" y="6657254"/>
                  <a:pt x="10269951" y="6640709"/>
                </a:cubicBezTo>
                <a:cubicBezTo>
                  <a:pt x="10300759" y="6625876"/>
                  <a:pt x="10332707" y="6606479"/>
                  <a:pt x="10365797" y="6582517"/>
                </a:cubicBezTo>
                <a:cubicBezTo>
                  <a:pt x="10381200" y="6581376"/>
                  <a:pt x="10402594" y="6577383"/>
                  <a:pt x="10429979" y="6570537"/>
                </a:cubicBezTo>
                <a:cubicBezTo>
                  <a:pt x="10451658" y="6563691"/>
                  <a:pt x="10472196" y="6551995"/>
                  <a:pt x="10491594" y="6535450"/>
                </a:cubicBezTo>
                <a:lnTo>
                  <a:pt x="10492897" y="6532488"/>
                </a:lnTo>
                <a:lnTo>
                  <a:pt x="10493380" y="6535450"/>
                </a:lnTo>
                <a:cubicBezTo>
                  <a:pt x="10517341" y="6515483"/>
                  <a:pt x="10541017" y="6486387"/>
                  <a:pt x="10564408" y="6448163"/>
                </a:cubicBezTo>
                <a:cubicBezTo>
                  <a:pt x="10579812" y="6423060"/>
                  <a:pt x="10592363" y="6394250"/>
                  <a:pt x="10602061" y="6361731"/>
                </a:cubicBezTo>
                <a:cubicBezTo>
                  <a:pt x="10612330" y="6329212"/>
                  <a:pt x="10617465" y="6300116"/>
                  <a:pt x="10617465" y="6274443"/>
                </a:cubicBezTo>
                <a:lnTo>
                  <a:pt x="10620888" y="6200848"/>
                </a:lnTo>
                <a:lnTo>
                  <a:pt x="10622600" y="6140089"/>
                </a:lnTo>
                <a:cubicBezTo>
                  <a:pt x="10622600" y="6128108"/>
                  <a:pt x="10621459" y="6122118"/>
                  <a:pt x="10619177" y="6122118"/>
                </a:cubicBezTo>
                <a:close/>
                <a:moveTo>
                  <a:pt x="17103804" y="5653718"/>
                </a:moveTo>
                <a:cubicBezTo>
                  <a:pt x="17097527" y="5653718"/>
                  <a:pt x="17083693" y="5676110"/>
                  <a:pt x="17062299" y="5720895"/>
                </a:cubicBezTo>
                <a:cubicBezTo>
                  <a:pt x="17040905" y="5765680"/>
                  <a:pt x="17030208" y="5790925"/>
                  <a:pt x="17030208" y="5796630"/>
                </a:cubicBezTo>
                <a:cubicBezTo>
                  <a:pt x="17030208" y="5802335"/>
                  <a:pt x="17034915" y="5808611"/>
                  <a:pt x="17044328" y="5815457"/>
                </a:cubicBezTo>
                <a:cubicBezTo>
                  <a:pt x="17053742" y="5822303"/>
                  <a:pt x="17067291" y="5833571"/>
                  <a:pt x="17084977" y="5849260"/>
                </a:cubicBezTo>
                <a:cubicBezTo>
                  <a:pt x="17102662" y="5864949"/>
                  <a:pt x="17114073" y="5872793"/>
                  <a:pt x="17119207" y="5872793"/>
                </a:cubicBezTo>
                <a:cubicBezTo>
                  <a:pt x="17127765" y="5872793"/>
                  <a:pt x="17141029" y="5856248"/>
                  <a:pt x="17159000" y="5823159"/>
                </a:cubicBezTo>
                <a:cubicBezTo>
                  <a:pt x="17176971" y="5790070"/>
                  <a:pt x="17185957" y="5764111"/>
                  <a:pt x="17185957" y="5745284"/>
                </a:cubicBezTo>
                <a:cubicBezTo>
                  <a:pt x="17185957" y="5725317"/>
                  <a:pt x="17176257" y="5704493"/>
                  <a:pt x="17156861" y="5682814"/>
                </a:cubicBezTo>
                <a:cubicBezTo>
                  <a:pt x="17137463" y="5663417"/>
                  <a:pt x="17119777" y="5653718"/>
                  <a:pt x="17103804" y="5653718"/>
                </a:cubicBezTo>
                <a:close/>
                <a:moveTo>
                  <a:pt x="10238288" y="5618074"/>
                </a:moveTo>
                <a:cubicBezTo>
                  <a:pt x="10233724" y="5618074"/>
                  <a:pt x="10224453" y="5629769"/>
                  <a:pt x="10210475" y="5653160"/>
                </a:cubicBezTo>
                <a:cubicBezTo>
                  <a:pt x="10196498" y="5676551"/>
                  <a:pt x="10183804" y="5697659"/>
                  <a:pt x="10172395" y="5716486"/>
                </a:cubicBezTo>
                <a:cubicBezTo>
                  <a:pt x="10162695" y="5702794"/>
                  <a:pt x="10148575" y="5686962"/>
                  <a:pt x="10130034" y="5668992"/>
                </a:cubicBezTo>
                <a:cubicBezTo>
                  <a:pt x="10111493" y="5651020"/>
                  <a:pt x="10097373" y="5644032"/>
                  <a:pt x="10087674" y="5648026"/>
                </a:cubicBezTo>
                <a:cubicBezTo>
                  <a:pt x="10082539" y="5648026"/>
                  <a:pt x="10068277" y="5669990"/>
                  <a:pt x="10044886" y="5713919"/>
                </a:cubicBezTo>
                <a:cubicBezTo>
                  <a:pt x="10021495" y="5757848"/>
                  <a:pt x="10009799" y="5783521"/>
                  <a:pt x="10009799" y="5790938"/>
                </a:cubicBezTo>
                <a:cubicBezTo>
                  <a:pt x="10009799" y="5794361"/>
                  <a:pt x="10018214" y="5802918"/>
                  <a:pt x="10035045" y="5816611"/>
                </a:cubicBezTo>
                <a:cubicBezTo>
                  <a:pt x="10051874" y="5830303"/>
                  <a:pt x="10064283" y="5840572"/>
                  <a:pt x="10072270" y="5847418"/>
                </a:cubicBezTo>
                <a:cubicBezTo>
                  <a:pt x="10080828" y="5854835"/>
                  <a:pt x="10087388" y="5858543"/>
                  <a:pt x="10091953" y="5858543"/>
                </a:cubicBezTo>
                <a:cubicBezTo>
                  <a:pt x="10110209" y="5858543"/>
                  <a:pt x="10134741" y="5827450"/>
                  <a:pt x="10165548" y="5765265"/>
                </a:cubicBezTo>
                <a:cubicBezTo>
                  <a:pt x="10178099" y="5774393"/>
                  <a:pt x="10192647" y="5787229"/>
                  <a:pt x="10209192" y="5803774"/>
                </a:cubicBezTo>
                <a:cubicBezTo>
                  <a:pt x="10225737" y="5820319"/>
                  <a:pt x="10237147" y="5828591"/>
                  <a:pt x="10243422" y="5828591"/>
                </a:cubicBezTo>
                <a:cubicBezTo>
                  <a:pt x="10253121" y="5828591"/>
                  <a:pt x="10268240" y="5814043"/>
                  <a:pt x="10288778" y="5784947"/>
                </a:cubicBezTo>
                <a:cubicBezTo>
                  <a:pt x="10309886" y="5755281"/>
                  <a:pt x="10320441" y="5729608"/>
                  <a:pt x="10320441" y="5707929"/>
                </a:cubicBezTo>
                <a:cubicBezTo>
                  <a:pt x="10319300" y="5689672"/>
                  <a:pt x="10308888" y="5670133"/>
                  <a:pt x="10289206" y="5649309"/>
                </a:cubicBezTo>
                <a:cubicBezTo>
                  <a:pt x="10269523" y="5628485"/>
                  <a:pt x="10252550" y="5618074"/>
                  <a:pt x="10238288" y="5618074"/>
                </a:cubicBezTo>
                <a:close/>
                <a:moveTo>
                  <a:pt x="10642496" y="5553651"/>
                </a:moveTo>
                <a:cubicBezTo>
                  <a:pt x="10638645" y="5553098"/>
                  <a:pt x="10635150" y="5553464"/>
                  <a:pt x="10632013" y="5554747"/>
                </a:cubicBezTo>
                <a:cubicBezTo>
                  <a:pt x="10625737" y="5554747"/>
                  <a:pt x="10611903" y="5575714"/>
                  <a:pt x="10590508" y="5617646"/>
                </a:cubicBezTo>
                <a:cubicBezTo>
                  <a:pt x="10569114" y="5659578"/>
                  <a:pt x="10558417" y="5686820"/>
                  <a:pt x="10558417" y="5699371"/>
                </a:cubicBezTo>
                <a:cubicBezTo>
                  <a:pt x="10558417" y="5705647"/>
                  <a:pt x="10562696" y="5711637"/>
                  <a:pt x="10571254" y="5717342"/>
                </a:cubicBezTo>
                <a:cubicBezTo>
                  <a:pt x="10580952" y="5724188"/>
                  <a:pt x="10595928" y="5734315"/>
                  <a:pt x="10616181" y="5747722"/>
                </a:cubicBezTo>
                <a:cubicBezTo>
                  <a:pt x="10636434" y="5761129"/>
                  <a:pt x="10648272" y="5768688"/>
                  <a:pt x="10651695" y="5770399"/>
                </a:cubicBezTo>
                <a:cubicBezTo>
                  <a:pt x="10660824" y="5770399"/>
                  <a:pt x="10675372" y="5753284"/>
                  <a:pt x="10695339" y="5719054"/>
                </a:cubicBezTo>
                <a:cubicBezTo>
                  <a:pt x="10715307" y="5684823"/>
                  <a:pt x="10725291" y="5658580"/>
                  <a:pt x="10725291" y="5640323"/>
                </a:cubicBezTo>
                <a:cubicBezTo>
                  <a:pt x="10723579" y="5626631"/>
                  <a:pt x="10710743" y="5607662"/>
                  <a:pt x="10686781" y="5583415"/>
                </a:cubicBezTo>
                <a:cubicBezTo>
                  <a:pt x="10668811" y="5565230"/>
                  <a:pt x="10654049" y="5555309"/>
                  <a:pt x="10642496" y="5553651"/>
                </a:cubicBezTo>
                <a:close/>
                <a:moveTo>
                  <a:pt x="17675823" y="5346500"/>
                </a:moveTo>
                <a:cubicBezTo>
                  <a:pt x="17670118" y="5346500"/>
                  <a:pt x="17653574" y="5355628"/>
                  <a:pt x="17626189" y="5373884"/>
                </a:cubicBezTo>
                <a:cubicBezTo>
                  <a:pt x="17598805" y="5392711"/>
                  <a:pt x="17570850" y="5414105"/>
                  <a:pt x="17542325" y="5438066"/>
                </a:cubicBezTo>
                <a:cubicBezTo>
                  <a:pt x="17486415" y="5484847"/>
                  <a:pt x="17453041" y="5515655"/>
                  <a:pt x="17442200" y="5530489"/>
                </a:cubicBezTo>
                <a:cubicBezTo>
                  <a:pt x="17439918" y="5535623"/>
                  <a:pt x="17438065" y="5540472"/>
                  <a:pt x="17436638" y="5545036"/>
                </a:cubicBezTo>
                <a:cubicBezTo>
                  <a:pt x="17435211" y="5549601"/>
                  <a:pt x="17433358" y="5554164"/>
                  <a:pt x="17431076" y="5558728"/>
                </a:cubicBezTo>
                <a:cubicBezTo>
                  <a:pt x="17502389" y="5511376"/>
                  <a:pt x="17563434" y="5464309"/>
                  <a:pt x="17614209" y="5417528"/>
                </a:cubicBezTo>
                <a:cubicBezTo>
                  <a:pt x="17650721" y="5384438"/>
                  <a:pt x="17671260" y="5360762"/>
                  <a:pt x="17675823" y="5346500"/>
                </a:cubicBezTo>
                <a:close/>
                <a:moveTo>
                  <a:pt x="17768741" y="5322197"/>
                </a:moveTo>
                <a:cubicBezTo>
                  <a:pt x="17767484" y="5321925"/>
                  <a:pt x="17765892" y="5322039"/>
                  <a:pt x="17763967" y="5322538"/>
                </a:cubicBezTo>
                <a:cubicBezTo>
                  <a:pt x="17604367" y="5474008"/>
                  <a:pt x="17412035" y="5644412"/>
                  <a:pt x="17186970" y="5833749"/>
                </a:cubicBezTo>
                <a:lnTo>
                  <a:pt x="17185842" y="5834690"/>
                </a:lnTo>
                <a:lnTo>
                  <a:pt x="17183390" y="5834284"/>
                </a:lnTo>
                <a:cubicBezTo>
                  <a:pt x="17181392" y="5834284"/>
                  <a:pt x="17177826" y="5837707"/>
                  <a:pt x="17172691" y="5844553"/>
                </a:cubicBezTo>
                <a:lnTo>
                  <a:pt x="17170860" y="5847201"/>
                </a:lnTo>
                <a:lnTo>
                  <a:pt x="17097531" y="5908433"/>
                </a:lnTo>
                <a:lnTo>
                  <a:pt x="17076847" y="5888197"/>
                </a:lnTo>
                <a:cubicBezTo>
                  <a:pt x="17057165" y="5871652"/>
                  <a:pt x="17042759" y="5863380"/>
                  <a:pt x="17033631" y="5863380"/>
                </a:cubicBezTo>
                <a:cubicBezTo>
                  <a:pt x="17027926" y="5863380"/>
                  <a:pt x="17012950" y="5885915"/>
                  <a:pt x="16988704" y="5930985"/>
                </a:cubicBezTo>
                <a:cubicBezTo>
                  <a:pt x="16964456" y="5976055"/>
                  <a:pt x="16952334" y="6002013"/>
                  <a:pt x="16952334" y="6008859"/>
                </a:cubicBezTo>
                <a:cubicBezTo>
                  <a:pt x="16952334" y="6009858"/>
                  <a:pt x="16953163" y="6011391"/>
                  <a:pt x="16954821" y="6013459"/>
                </a:cubicBezTo>
                <a:lnTo>
                  <a:pt x="16961659" y="6020616"/>
                </a:lnTo>
                <a:lnTo>
                  <a:pt x="16950993" y="6029398"/>
                </a:lnTo>
                <a:cubicBezTo>
                  <a:pt x="16936730" y="6043660"/>
                  <a:pt x="16923324" y="6061631"/>
                  <a:pt x="16910772" y="6083311"/>
                </a:cubicBezTo>
                <a:cubicBezTo>
                  <a:pt x="16897080" y="6109554"/>
                  <a:pt x="16886526" y="6132945"/>
                  <a:pt x="16879109" y="6153483"/>
                </a:cubicBezTo>
                <a:cubicBezTo>
                  <a:pt x="16881392" y="6157477"/>
                  <a:pt x="16890519" y="6153198"/>
                  <a:pt x="16906494" y="6140647"/>
                </a:cubicBezTo>
                <a:cubicBezTo>
                  <a:pt x="16916763" y="6132659"/>
                  <a:pt x="16933307" y="6119538"/>
                  <a:pt x="16956128" y="6101282"/>
                </a:cubicBezTo>
                <a:lnTo>
                  <a:pt x="17009614" y="6060135"/>
                </a:lnTo>
                <a:lnTo>
                  <a:pt x="17009911" y="6060365"/>
                </a:lnTo>
                <a:cubicBezTo>
                  <a:pt x="17025582" y="6072239"/>
                  <a:pt x="17034914" y="6078176"/>
                  <a:pt x="17037910" y="6078176"/>
                </a:cubicBezTo>
                <a:cubicBezTo>
                  <a:pt x="17055595" y="6078176"/>
                  <a:pt x="17080127" y="6046227"/>
                  <a:pt x="17111506" y="5982331"/>
                </a:cubicBezTo>
                <a:cubicBezTo>
                  <a:pt x="17124056" y="5991459"/>
                  <a:pt x="17139746" y="6006006"/>
                  <a:pt x="17158572" y="6025974"/>
                </a:cubicBezTo>
                <a:cubicBezTo>
                  <a:pt x="17172265" y="6040237"/>
                  <a:pt x="17182819" y="6047369"/>
                  <a:pt x="17190236" y="6047369"/>
                </a:cubicBezTo>
                <a:cubicBezTo>
                  <a:pt x="17199363" y="6047369"/>
                  <a:pt x="17214482" y="6032250"/>
                  <a:pt x="17235591" y="6002013"/>
                </a:cubicBezTo>
                <a:cubicBezTo>
                  <a:pt x="17256129" y="5970635"/>
                  <a:pt x="17266398" y="5944392"/>
                  <a:pt x="17266398" y="5923283"/>
                </a:cubicBezTo>
                <a:cubicBezTo>
                  <a:pt x="17266398" y="5914155"/>
                  <a:pt x="17263831" y="5904599"/>
                  <a:pt x="17258697" y="5894615"/>
                </a:cubicBezTo>
                <a:lnTo>
                  <a:pt x="17243818" y="5874502"/>
                </a:lnTo>
                <a:lnTo>
                  <a:pt x="17332664" y="5801123"/>
                </a:lnTo>
                <a:cubicBezTo>
                  <a:pt x="17454182" y="5697148"/>
                  <a:pt x="17571707" y="5589251"/>
                  <a:pt x="17685237" y="5477431"/>
                </a:cubicBezTo>
                <a:cubicBezTo>
                  <a:pt x="17698358" y="5460886"/>
                  <a:pt x="17718612" y="5429936"/>
                  <a:pt x="17745996" y="5384581"/>
                </a:cubicBezTo>
                <a:cubicBezTo>
                  <a:pt x="17769957" y="5344895"/>
                  <a:pt x="17777539" y="5324100"/>
                  <a:pt x="17768741" y="5322197"/>
                </a:cubicBezTo>
                <a:close/>
                <a:moveTo>
                  <a:pt x="0" y="0"/>
                </a:moveTo>
                <a:lnTo>
                  <a:pt x="25170064" y="0"/>
                </a:lnTo>
                <a:lnTo>
                  <a:pt x="25170064" y="14919158"/>
                </a:lnTo>
                <a:lnTo>
                  <a:pt x="0" y="14919158"/>
                </a:lnTo>
                <a:close/>
              </a:path>
            </a:pathLst>
          </a:cu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9" name="Picture 8">
            <a:extLst>
              <a:ext uri="{FF2B5EF4-FFF2-40B4-BE49-F238E27FC236}">
                <a16:creationId xmlns:a16="http://schemas.microsoft.com/office/drawing/2014/main" id="{2991AB65-6D19-459A-AD97-F6675E898901}"/>
              </a:ext>
            </a:extLst>
          </p:cNvPr>
          <p:cNvPicPr>
            <a:picLocks noChangeAspect="1"/>
          </p:cNvPicPr>
          <p:nvPr/>
        </p:nvPicPr>
        <p:blipFill>
          <a:blip r:embed="rId3"/>
          <a:stretch>
            <a:fillRect/>
          </a:stretch>
        </p:blipFill>
        <p:spPr>
          <a:xfrm>
            <a:off x="5013866" y="4718119"/>
            <a:ext cx="2164268" cy="2139881"/>
          </a:xfrm>
          <a:prstGeom prst="rect">
            <a:avLst/>
          </a:prstGeom>
        </p:spPr>
      </p:pic>
      <p:pic>
        <p:nvPicPr>
          <p:cNvPr id="10" name="Picture 9">
            <a:extLst>
              <a:ext uri="{FF2B5EF4-FFF2-40B4-BE49-F238E27FC236}">
                <a16:creationId xmlns:a16="http://schemas.microsoft.com/office/drawing/2014/main" id="{32A49ABA-15B0-4A4E-AFE1-F808295920DC}"/>
              </a:ext>
            </a:extLst>
          </p:cNvPr>
          <p:cNvPicPr>
            <a:picLocks noChangeAspect="1"/>
          </p:cNvPicPr>
          <p:nvPr/>
        </p:nvPicPr>
        <p:blipFill>
          <a:blip r:embed="rId4"/>
          <a:stretch>
            <a:fillRect/>
          </a:stretch>
        </p:blipFill>
        <p:spPr>
          <a:xfrm>
            <a:off x="5208955" y="142422"/>
            <a:ext cx="1774090" cy="1658256"/>
          </a:xfrm>
          <a:prstGeom prst="rect">
            <a:avLst/>
          </a:prstGeom>
        </p:spPr>
      </p:pic>
      <p:sp>
        <p:nvSpPr>
          <p:cNvPr id="11" name="TextBox 10">
            <a:extLst>
              <a:ext uri="{FF2B5EF4-FFF2-40B4-BE49-F238E27FC236}">
                <a16:creationId xmlns:a16="http://schemas.microsoft.com/office/drawing/2014/main" id="{97138DB3-A2C9-4BAD-848F-0AAB575C778F}"/>
              </a:ext>
            </a:extLst>
          </p:cNvPr>
          <p:cNvSpPr txBox="1"/>
          <p:nvPr/>
        </p:nvSpPr>
        <p:spPr>
          <a:xfrm>
            <a:off x="4876800" y="1650143"/>
            <a:ext cx="2438400" cy="276999"/>
          </a:xfrm>
          <a:prstGeom prst="rect">
            <a:avLst/>
          </a:prstGeom>
          <a:noFill/>
        </p:spPr>
        <p:txBody>
          <a:bodyPr wrap="square" rtlCol="1">
            <a:spAutoFit/>
          </a:bodyPr>
          <a:lstStyle/>
          <a:p>
            <a:pPr algn="ctr"/>
            <a:r>
              <a:rPr lang="fa-IR" sz="1200" dirty="0">
                <a:cs typeface="B Titr" panose="00000700000000000000" pitchFamily="2" charset="-78"/>
              </a:rPr>
              <a:t>مرکز بهداشت استان اصفهان</a:t>
            </a:r>
          </a:p>
        </p:txBody>
      </p:sp>
    </p:spTree>
    <p:extLst>
      <p:ext uri="{BB962C8B-B14F-4D97-AF65-F5344CB8AC3E}">
        <p14:creationId xmlns:p14="http://schemas.microsoft.com/office/powerpoint/2010/main" val="1641718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nodeType="withEffect">
                                  <p:stCondLst>
                                    <p:cond delay="0"/>
                                  </p:stCondLst>
                                  <p:childTnLst>
                                    <p:animMotion origin="layout" path="M 0 0 L -0.25 0 E" pathEditMode="relative" ptsTypes="">
                                      <p:cBhvr>
                                        <p:cTn id="6" dur="9500" fill="hold"/>
                                        <p:tgtEl>
                                          <p:spTgt spid="3"/>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17BB9E04-F56F-431D-8A84-BF356EE82125}"/>
              </a:ext>
            </a:extLst>
          </p:cNvPr>
          <p:cNvGrpSpPr/>
          <p:nvPr/>
        </p:nvGrpSpPr>
        <p:grpSpPr>
          <a:xfrm>
            <a:off x="2600181" y="917833"/>
            <a:ext cx="3551221" cy="901215"/>
            <a:chOff x="5980704" y="935348"/>
            <a:chExt cx="3551221" cy="921621"/>
          </a:xfrm>
        </p:grpSpPr>
        <p:sp>
          <p:nvSpPr>
            <p:cNvPr id="14" name="Rectangle 13">
              <a:extLst>
                <a:ext uri="{FF2B5EF4-FFF2-40B4-BE49-F238E27FC236}">
                  <a16:creationId xmlns:a16="http://schemas.microsoft.com/office/drawing/2014/main" id="{AACEF195-2A73-4295-8EF7-1143656F666E}"/>
                </a:ext>
              </a:extLst>
            </p:cNvPr>
            <p:cNvSpPr/>
            <p:nvPr/>
          </p:nvSpPr>
          <p:spPr>
            <a:xfrm>
              <a:off x="5980704" y="935348"/>
              <a:ext cx="3364087" cy="92162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3FCBAB2F-EBEF-4A5E-8585-2888F99F5365}"/>
                </a:ext>
              </a:extLst>
            </p:cNvPr>
            <p:cNvSpPr txBox="1"/>
            <p:nvPr/>
          </p:nvSpPr>
          <p:spPr>
            <a:xfrm>
              <a:off x="6824793" y="1189280"/>
              <a:ext cx="2707132" cy="377695"/>
            </a:xfrm>
            <a:prstGeom prst="rect">
              <a:avLst/>
            </a:prstGeom>
            <a:noFill/>
          </p:spPr>
          <p:txBody>
            <a:bodyPr wrap="square" rtlCol="1">
              <a:spAutoFit/>
            </a:bodyPr>
            <a:lstStyle/>
            <a:p>
              <a:pPr algn="ctr"/>
              <a:r>
                <a:rPr lang="fa-IR" b="1" dirty="0">
                  <a:cs typeface="B Titr" panose="00000700000000000000" pitchFamily="2" charset="-78"/>
                </a:rPr>
                <a:t>علل مرتبط با رانندگی ایمن</a:t>
              </a:r>
            </a:p>
          </p:txBody>
        </p:sp>
      </p:grpSp>
      <p:sp>
        <p:nvSpPr>
          <p:cNvPr id="4" name="Isosceles Triangle 3">
            <a:extLst>
              <a:ext uri="{FF2B5EF4-FFF2-40B4-BE49-F238E27FC236}">
                <a16:creationId xmlns:a16="http://schemas.microsoft.com/office/drawing/2014/main" id="{5AB736CA-952C-4465-B8F5-2ACF17977BF9}"/>
              </a:ext>
            </a:extLst>
          </p:cNvPr>
          <p:cNvSpPr/>
          <p:nvPr/>
        </p:nvSpPr>
        <p:spPr>
          <a:xfrm rot="16200000">
            <a:off x="10583467" y="217091"/>
            <a:ext cx="1828534" cy="1388533"/>
          </a:xfrm>
          <a:prstGeom prst="triangle">
            <a:avLst/>
          </a:prstGeom>
          <a:effectLst>
            <a:outerShdw blurRad="50800" dist="38100" dir="16200000"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endParaRPr lang="fa-IR" sz="1400" dirty="0">
              <a:effectLst>
                <a:outerShdw blurRad="50800" dist="38100" dir="5400000" algn="t" rotWithShape="0">
                  <a:prstClr val="black">
                    <a:alpha val="40000"/>
                  </a:prstClr>
                </a:outerShdw>
              </a:effectLst>
            </a:endParaRPr>
          </a:p>
        </p:txBody>
      </p:sp>
      <p:cxnSp>
        <p:nvCxnSpPr>
          <p:cNvPr id="6" name="Straight Connector 5">
            <a:extLst>
              <a:ext uri="{FF2B5EF4-FFF2-40B4-BE49-F238E27FC236}">
                <a16:creationId xmlns:a16="http://schemas.microsoft.com/office/drawing/2014/main" id="{04C87312-0394-44FF-AF67-D8E83FE46132}"/>
              </a:ext>
            </a:extLst>
          </p:cNvPr>
          <p:cNvCxnSpPr>
            <a:stCxn id="4" idx="0"/>
          </p:cNvCxnSpPr>
          <p:nvPr/>
        </p:nvCxnSpPr>
        <p:spPr>
          <a:xfrm flipH="1" flipV="1">
            <a:off x="0" y="911357"/>
            <a:ext cx="10803468" cy="1"/>
          </a:xfrm>
          <a:prstGeom prst="line">
            <a:avLst/>
          </a:prstGeom>
          <a:ln w="3175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7" name="Isosceles Triangle 6">
            <a:extLst>
              <a:ext uri="{FF2B5EF4-FFF2-40B4-BE49-F238E27FC236}">
                <a16:creationId xmlns:a16="http://schemas.microsoft.com/office/drawing/2014/main" id="{9206B4C4-2598-45CA-80DC-4A956293D112}"/>
              </a:ext>
            </a:extLst>
          </p:cNvPr>
          <p:cNvSpPr/>
          <p:nvPr/>
        </p:nvSpPr>
        <p:spPr>
          <a:xfrm>
            <a:off x="4504271" y="-2910"/>
            <a:ext cx="3184173" cy="914268"/>
          </a:xfrm>
          <a:prstGeom prst="triangle">
            <a:avLst>
              <a:gd name="adj" fmla="val 49141"/>
            </a:avLst>
          </a:prstGeom>
          <a:solidFill>
            <a:srgbClr val="FF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13" name="Rectangle: Rounded Corners 12">
            <a:extLst>
              <a:ext uri="{FF2B5EF4-FFF2-40B4-BE49-F238E27FC236}">
                <a16:creationId xmlns:a16="http://schemas.microsoft.com/office/drawing/2014/main" id="{EFCECDB2-96CA-49E1-BCC1-F6E4282BCC69}"/>
              </a:ext>
            </a:extLst>
          </p:cNvPr>
          <p:cNvSpPr/>
          <p:nvPr/>
        </p:nvSpPr>
        <p:spPr>
          <a:xfrm>
            <a:off x="1861956" y="938444"/>
            <a:ext cx="4222755" cy="17145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Isosceles Triangle 8">
            <a:extLst>
              <a:ext uri="{FF2B5EF4-FFF2-40B4-BE49-F238E27FC236}">
                <a16:creationId xmlns:a16="http://schemas.microsoft.com/office/drawing/2014/main" id="{D17EFE4A-5C27-4F4B-8FDC-9D4A92593D93}"/>
              </a:ext>
            </a:extLst>
          </p:cNvPr>
          <p:cNvSpPr/>
          <p:nvPr/>
        </p:nvSpPr>
        <p:spPr>
          <a:xfrm rot="10800000">
            <a:off x="4471783" y="927033"/>
            <a:ext cx="3184173" cy="914268"/>
          </a:xfrm>
          <a:prstGeom prst="triangle">
            <a:avLst>
              <a:gd name="adj" fmla="val 49141"/>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8" name="TextBox 7">
            <a:extLst>
              <a:ext uri="{FF2B5EF4-FFF2-40B4-BE49-F238E27FC236}">
                <a16:creationId xmlns:a16="http://schemas.microsoft.com/office/drawing/2014/main" id="{3DEA7028-9B4D-4172-B229-E42D5A807227}"/>
              </a:ext>
            </a:extLst>
          </p:cNvPr>
          <p:cNvSpPr txBox="1"/>
          <p:nvPr/>
        </p:nvSpPr>
        <p:spPr>
          <a:xfrm>
            <a:off x="4826980" y="468292"/>
            <a:ext cx="2896188" cy="461665"/>
          </a:xfrm>
          <a:prstGeom prst="rect">
            <a:avLst/>
          </a:prstGeom>
          <a:noFill/>
        </p:spPr>
        <p:txBody>
          <a:bodyPr wrap="square" rtlCol="1">
            <a:spAutoFit/>
          </a:bodyPr>
          <a:lstStyle/>
          <a:p>
            <a:r>
              <a:rPr lang="fa-IR" sz="2400" b="1" dirty="0">
                <a:solidFill>
                  <a:schemeClr val="bg1"/>
                </a:solidFill>
                <a:effectLst>
                  <a:outerShdw blurRad="50800" dist="38100" dir="8100000" algn="tr" rotWithShape="0">
                    <a:prstClr val="black">
                      <a:alpha val="40000"/>
                    </a:prstClr>
                  </a:outerShdw>
                </a:effectLst>
                <a:cs typeface="B Titr" panose="00000700000000000000" pitchFamily="2" charset="-78"/>
              </a:rPr>
              <a:t>علل حوادث رانندگی</a:t>
            </a:r>
            <a:endParaRPr lang="fa-IR" sz="2400" b="1" dirty="0">
              <a:solidFill>
                <a:schemeClr val="bg1"/>
              </a:solidFill>
              <a:effectLst>
                <a:outerShdw blurRad="50800" dist="38100" dir="8100000" algn="tr" rotWithShape="0">
                  <a:prstClr val="black">
                    <a:alpha val="40000"/>
                  </a:prstClr>
                </a:outerShdw>
              </a:effectLst>
            </a:endParaRPr>
          </a:p>
        </p:txBody>
      </p:sp>
    </p:spTree>
    <p:extLst>
      <p:ext uri="{BB962C8B-B14F-4D97-AF65-F5344CB8AC3E}">
        <p14:creationId xmlns:p14="http://schemas.microsoft.com/office/powerpoint/2010/main" val="11867252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17BB9E04-F56F-431D-8A84-BF356EE82125}"/>
              </a:ext>
            </a:extLst>
          </p:cNvPr>
          <p:cNvGrpSpPr/>
          <p:nvPr/>
        </p:nvGrpSpPr>
        <p:grpSpPr>
          <a:xfrm>
            <a:off x="2557982" y="917833"/>
            <a:ext cx="3466813" cy="901215"/>
            <a:chOff x="5938505" y="935348"/>
            <a:chExt cx="3466813" cy="921621"/>
          </a:xfrm>
        </p:grpSpPr>
        <p:sp>
          <p:nvSpPr>
            <p:cNvPr id="14" name="Rectangle 13">
              <a:extLst>
                <a:ext uri="{FF2B5EF4-FFF2-40B4-BE49-F238E27FC236}">
                  <a16:creationId xmlns:a16="http://schemas.microsoft.com/office/drawing/2014/main" id="{AACEF195-2A73-4295-8EF7-1143656F666E}"/>
                </a:ext>
              </a:extLst>
            </p:cNvPr>
            <p:cNvSpPr/>
            <p:nvPr/>
          </p:nvSpPr>
          <p:spPr>
            <a:xfrm>
              <a:off x="5938505" y="935348"/>
              <a:ext cx="3364087" cy="92162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3FCBAB2F-EBEF-4A5E-8585-2888F99F5365}"/>
                </a:ext>
              </a:extLst>
            </p:cNvPr>
            <p:cNvSpPr txBox="1"/>
            <p:nvPr/>
          </p:nvSpPr>
          <p:spPr>
            <a:xfrm>
              <a:off x="6698186" y="1318759"/>
              <a:ext cx="2707132" cy="346220"/>
            </a:xfrm>
            <a:prstGeom prst="rect">
              <a:avLst/>
            </a:prstGeom>
            <a:noFill/>
          </p:spPr>
          <p:txBody>
            <a:bodyPr wrap="square" rtlCol="1">
              <a:spAutoFit/>
            </a:bodyPr>
            <a:lstStyle/>
            <a:p>
              <a:pPr algn="ctr"/>
              <a:r>
                <a:rPr lang="fa-IR" sz="1600" b="1" dirty="0">
                  <a:cs typeface="B Titr" panose="00000700000000000000" pitchFamily="2" charset="-78"/>
                </a:rPr>
                <a:t>استانداردهای ایمنی خودرو</a:t>
              </a:r>
            </a:p>
          </p:txBody>
        </p:sp>
      </p:grpSp>
      <p:sp>
        <p:nvSpPr>
          <p:cNvPr id="4" name="Isosceles Triangle 3">
            <a:extLst>
              <a:ext uri="{FF2B5EF4-FFF2-40B4-BE49-F238E27FC236}">
                <a16:creationId xmlns:a16="http://schemas.microsoft.com/office/drawing/2014/main" id="{5AB736CA-952C-4465-B8F5-2ACF17977BF9}"/>
              </a:ext>
            </a:extLst>
          </p:cNvPr>
          <p:cNvSpPr/>
          <p:nvPr/>
        </p:nvSpPr>
        <p:spPr>
          <a:xfrm rot="16200000">
            <a:off x="10583467" y="217091"/>
            <a:ext cx="1828534" cy="1388533"/>
          </a:xfrm>
          <a:prstGeom prst="triangle">
            <a:avLst/>
          </a:prstGeom>
          <a:effectLst>
            <a:outerShdw blurRad="50800" dist="38100" dir="16200000"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endParaRPr lang="fa-IR" sz="1400" dirty="0">
              <a:effectLst>
                <a:outerShdw blurRad="50800" dist="38100" dir="5400000" algn="t" rotWithShape="0">
                  <a:prstClr val="black">
                    <a:alpha val="40000"/>
                  </a:prstClr>
                </a:outerShdw>
              </a:effectLst>
            </a:endParaRPr>
          </a:p>
        </p:txBody>
      </p:sp>
      <p:cxnSp>
        <p:nvCxnSpPr>
          <p:cNvPr id="6" name="Straight Connector 5">
            <a:extLst>
              <a:ext uri="{FF2B5EF4-FFF2-40B4-BE49-F238E27FC236}">
                <a16:creationId xmlns:a16="http://schemas.microsoft.com/office/drawing/2014/main" id="{04C87312-0394-44FF-AF67-D8E83FE46132}"/>
              </a:ext>
            </a:extLst>
          </p:cNvPr>
          <p:cNvCxnSpPr>
            <a:stCxn id="4" idx="0"/>
          </p:cNvCxnSpPr>
          <p:nvPr/>
        </p:nvCxnSpPr>
        <p:spPr>
          <a:xfrm flipH="1" flipV="1">
            <a:off x="0" y="911357"/>
            <a:ext cx="10803468" cy="1"/>
          </a:xfrm>
          <a:prstGeom prst="line">
            <a:avLst/>
          </a:prstGeom>
          <a:ln w="3175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7" name="Isosceles Triangle 6">
            <a:extLst>
              <a:ext uri="{FF2B5EF4-FFF2-40B4-BE49-F238E27FC236}">
                <a16:creationId xmlns:a16="http://schemas.microsoft.com/office/drawing/2014/main" id="{9206B4C4-2598-45CA-80DC-4A956293D112}"/>
              </a:ext>
            </a:extLst>
          </p:cNvPr>
          <p:cNvSpPr/>
          <p:nvPr/>
        </p:nvSpPr>
        <p:spPr>
          <a:xfrm>
            <a:off x="4504271" y="-2910"/>
            <a:ext cx="3184173" cy="914268"/>
          </a:xfrm>
          <a:prstGeom prst="triangle">
            <a:avLst>
              <a:gd name="adj" fmla="val 49141"/>
            </a:avLst>
          </a:prstGeom>
          <a:solidFill>
            <a:srgbClr val="FF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13" name="Rectangle: Rounded Corners 12">
            <a:extLst>
              <a:ext uri="{FF2B5EF4-FFF2-40B4-BE49-F238E27FC236}">
                <a16:creationId xmlns:a16="http://schemas.microsoft.com/office/drawing/2014/main" id="{EFCECDB2-96CA-49E1-BCC1-F6E4282BCC69}"/>
              </a:ext>
            </a:extLst>
          </p:cNvPr>
          <p:cNvSpPr/>
          <p:nvPr/>
        </p:nvSpPr>
        <p:spPr>
          <a:xfrm>
            <a:off x="1861956" y="938444"/>
            <a:ext cx="4222755" cy="17145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Isosceles Triangle 8">
            <a:extLst>
              <a:ext uri="{FF2B5EF4-FFF2-40B4-BE49-F238E27FC236}">
                <a16:creationId xmlns:a16="http://schemas.microsoft.com/office/drawing/2014/main" id="{D17EFE4A-5C27-4F4B-8FDC-9D4A92593D93}"/>
              </a:ext>
            </a:extLst>
          </p:cNvPr>
          <p:cNvSpPr/>
          <p:nvPr/>
        </p:nvSpPr>
        <p:spPr>
          <a:xfrm rot="10800000">
            <a:off x="4471783" y="927033"/>
            <a:ext cx="3184173" cy="914268"/>
          </a:xfrm>
          <a:prstGeom prst="triangle">
            <a:avLst>
              <a:gd name="adj" fmla="val 49141"/>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8" name="TextBox 7">
            <a:extLst>
              <a:ext uri="{FF2B5EF4-FFF2-40B4-BE49-F238E27FC236}">
                <a16:creationId xmlns:a16="http://schemas.microsoft.com/office/drawing/2014/main" id="{3DEA7028-9B4D-4172-B229-E42D5A807227}"/>
              </a:ext>
            </a:extLst>
          </p:cNvPr>
          <p:cNvSpPr txBox="1"/>
          <p:nvPr/>
        </p:nvSpPr>
        <p:spPr>
          <a:xfrm>
            <a:off x="4981886" y="494953"/>
            <a:ext cx="2896188" cy="707886"/>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دانستنی های مرتبط با </a:t>
            </a:r>
          </a:p>
          <a:p>
            <a:pPr algn="ctr"/>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         </a:t>
            </a:r>
          </a:p>
        </p:txBody>
      </p:sp>
      <p:sp>
        <p:nvSpPr>
          <p:cNvPr id="11" name="TextBox 10">
            <a:extLst>
              <a:ext uri="{FF2B5EF4-FFF2-40B4-BE49-F238E27FC236}">
                <a16:creationId xmlns:a16="http://schemas.microsoft.com/office/drawing/2014/main" id="{62F4F585-04F8-4D52-9F4F-EC50D545CDC1}"/>
              </a:ext>
            </a:extLst>
          </p:cNvPr>
          <p:cNvSpPr txBox="1"/>
          <p:nvPr/>
        </p:nvSpPr>
        <p:spPr>
          <a:xfrm>
            <a:off x="5396298" y="1029870"/>
            <a:ext cx="2896188" cy="400110"/>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رانندگی ایمن</a:t>
            </a:r>
          </a:p>
        </p:txBody>
      </p:sp>
    </p:spTree>
    <p:extLst>
      <p:ext uri="{BB962C8B-B14F-4D97-AF65-F5344CB8AC3E}">
        <p14:creationId xmlns:p14="http://schemas.microsoft.com/office/powerpoint/2010/main" val="31687264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17BB9E04-F56F-431D-8A84-BF356EE82125}"/>
              </a:ext>
            </a:extLst>
          </p:cNvPr>
          <p:cNvGrpSpPr/>
          <p:nvPr/>
        </p:nvGrpSpPr>
        <p:grpSpPr>
          <a:xfrm>
            <a:off x="5849825" y="917833"/>
            <a:ext cx="3466813" cy="901215"/>
            <a:chOff x="9230348" y="935348"/>
            <a:chExt cx="3466813" cy="921621"/>
          </a:xfrm>
        </p:grpSpPr>
        <p:sp>
          <p:nvSpPr>
            <p:cNvPr id="14" name="Rectangle 13">
              <a:extLst>
                <a:ext uri="{FF2B5EF4-FFF2-40B4-BE49-F238E27FC236}">
                  <a16:creationId xmlns:a16="http://schemas.microsoft.com/office/drawing/2014/main" id="{AACEF195-2A73-4295-8EF7-1143656F666E}"/>
                </a:ext>
              </a:extLst>
            </p:cNvPr>
            <p:cNvSpPr/>
            <p:nvPr/>
          </p:nvSpPr>
          <p:spPr>
            <a:xfrm>
              <a:off x="9230348" y="935348"/>
              <a:ext cx="3364087" cy="92162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3FCBAB2F-EBEF-4A5E-8585-2888F99F5365}"/>
                </a:ext>
              </a:extLst>
            </p:cNvPr>
            <p:cNvSpPr txBox="1"/>
            <p:nvPr/>
          </p:nvSpPr>
          <p:spPr>
            <a:xfrm>
              <a:off x="9990029" y="1318759"/>
              <a:ext cx="2707132" cy="346220"/>
            </a:xfrm>
            <a:prstGeom prst="rect">
              <a:avLst/>
            </a:prstGeom>
            <a:noFill/>
          </p:spPr>
          <p:txBody>
            <a:bodyPr wrap="square" rtlCol="1">
              <a:spAutoFit/>
            </a:bodyPr>
            <a:lstStyle/>
            <a:p>
              <a:pPr algn="ctr"/>
              <a:r>
                <a:rPr lang="fa-IR" sz="1600" b="1" dirty="0">
                  <a:cs typeface="B Titr" panose="00000700000000000000" pitchFamily="2" charset="-78"/>
                </a:rPr>
                <a:t>استانداردهای ایمنی خودرو</a:t>
              </a:r>
            </a:p>
          </p:txBody>
        </p:sp>
      </p:grpSp>
      <p:sp>
        <p:nvSpPr>
          <p:cNvPr id="4" name="Isosceles Triangle 3">
            <a:extLst>
              <a:ext uri="{FF2B5EF4-FFF2-40B4-BE49-F238E27FC236}">
                <a16:creationId xmlns:a16="http://schemas.microsoft.com/office/drawing/2014/main" id="{5AB736CA-952C-4465-B8F5-2ACF17977BF9}"/>
              </a:ext>
            </a:extLst>
          </p:cNvPr>
          <p:cNvSpPr/>
          <p:nvPr/>
        </p:nvSpPr>
        <p:spPr>
          <a:xfrm rot="16200000">
            <a:off x="10583467" y="217091"/>
            <a:ext cx="1828534" cy="1388533"/>
          </a:xfrm>
          <a:prstGeom prst="triangle">
            <a:avLst/>
          </a:prstGeom>
          <a:effectLst>
            <a:outerShdw blurRad="50800" dist="38100" dir="16200000"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endParaRPr lang="fa-IR" sz="1400" dirty="0">
              <a:effectLst>
                <a:outerShdw blurRad="50800" dist="38100" dir="5400000" algn="t" rotWithShape="0">
                  <a:prstClr val="black">
                    <a:alpha val="40000"/>
                  </a:prstClr>
                </a:outerShdw>
              </a:effectLst>
            </a:endParaRPr>
          </a:p>
        </p:txBody>
      </p:sp>
      <p:cxnSp>
        <p:nvCxnSpPr>
          <p:cNvPr id="6" name="Straight Connector 5">
            <a:extLst>
              <a:ext uri="{FF2B5EF4-FFF2-40B4-BE49-F238E27FC236}">
                <a16:creationId xmlns:a16="http://schemas.microsoft.com/office/drawing/2014/main" id="{04C87312-0394-44FF-AF67-D8E83FE46132}"/>
              </a:ext>
            </a:extLst>
          </p:cNvPr>
          <p:cNvCxnSpPr>
            <a:stCxn id="4" idx="0"/>
          </p:cNvCxnSpPr>
          <p:nvPr/>
        </p:nvCxnSpPr>
        <p:spPr>
          <a:xfrm flipH="1" flipV="1">
            <a:off x="0" y="911357"/>
            <a:ext cx="10803468" cy="1"/>
          </a:xfrm>
          <a:prstGeom prst="line">
            <a:avLst/>
          </a:prstGeom>
          <a:ln w="3175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7" name="Isosceles Triangle 6">
            <a:extLst>
              <a:ext uri="{FF2B5EF4-FFF2-40B4-BE49-F238E27FC236}">
                <a16:creationId xmlns:a16="http://schemas.microsoft.com/office/drawing/2014/main" id="{9206B4C4-2598-45CA-80DC-4A956293D112}"/>
              </a:ext>
            </a:extLst>
          </p:cNvPr>
          <p:cNvSpPr/>
          <p:nvPr/>
        </p:nvSpPr>
        <p:spPr>
          <a:xfrm>
            <a:off x="4504271" y="-2910"/>
            <a:ext cx="3184173" cy="914268"/>
          </a:xfrm>
          <a:prstGeom prst="triangle">
            <a:avLst>
              <a:gd name="adj" fmla="val 49141"/>
            </a:avLst>
          </a:prstGeom>
          <a:solidFill>
            <a:srgbClr val="FF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13" name="Rectangle: Rounded Corners 12">
            <a:extLst>
              <a:ext uri="{FF2B5EF4-FFF2-40B4-BE49-F238E27FC236}">
                <a16:creationId xmlns:a16="http://schemas.microsoft.com/office/drawing/2014/main" id="{EFCECDB2-96CA-49E1-BCC1-F6E4282BCC69}"/>
              </a:ext>
            </a:extLst>
          </p:cNvPr>
          <p:cNvSpPr/>
          <p:nvPr/>
        </p:nvSpPr>
        <p:spPr>
          <a:xfrm>
            <a:off x="1861956" y="938444"/>
            <a:ext cx="4222755" cy="17145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Isosceles Triangle 8">
            <a:extLst>
              <a:ext uri="{FF2B5EF4-FFF2-40B4-BE49-F238E27FC236}">
                <a16:creationId xmlns:a16="http://schemas.microsoft.com/office/drawing/2014/main" id="{D17EFE4A-5C27-4F4B-8FDC-9D4A92593D93}"/>
              </a:ext>
            </a:extLst>
          </p:cNvPr>
          <p:cNvSpPr/>
          <p:nvPr/>
        </p:nvSpPr>
        <p:spPr>
          <a:xfrm rot="10800000">
            <a:off x="4471783" y="927033"/>
            <a:ext cx="3184173" cy="914268"/>
          </a:xfrm>
          <a:prstGeom prst="triangle">
            <a:avLst>
              <a:gd name="adj" fmla="val 49141"/>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8" name="TextBox 7">
            <a:extLst>
              <a:ext uri="{FF2B5EF4-FFF2-40B4-BE49-F238E27FC236}">
                <a16:creationId xmlns:a16="http://schemas.microsoft.com/office/drawing/2014/main" id="{3DEA7028-9B4D-4172-B229-E42D5A807227}"/>
              </a:ext>
            </a:extLst>
          </p:cNvPr>
          <p:cNvSpPr txBox="1"/>
          <p:nvPr/>
        </p:nvSpPr>
        <p:spPr>
          <a:xfrm>
            <a:off x="4981886" y="494953"/>
            <a:ext cx="2896188" cy="707886"/>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دانستنی های مرتبط با </a:t>
            </a:r>
          </a:p>
          <a:p>
            <a:pPr algn="ctr"/>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         </a:t>
            </a:r>
          </a:p>
        </p:txBody>
      </p:sp>
      <p:sp>
        <p:nvSpPr>
          <p:cNvPr id="11" name="TextBox 10">
            <a:extLst>
              <a:ext uri="{FF2B5EF4-FFF2-40B4-BE49-F238E27FC236}">
                <a16:creationId xmlns:a16="http://schemas.microsoft.com/office/drawing/2014/main" id="{62F4F585-04F8-4D52-9F4F-EC50D545CDC1}"/>
              </a:ext>
            </a:extLst>
          </p:cNvPr>
          <p:cNvSpPr txBox="1"/>
          <p:nvPr/>
        </p:nvSpPr>
        <p:spPr>
          <a:xfrm>
            <a:off x="5396298" y="1029870"/>
            <a:ext cx="2896188" cy="400110"/>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رانندگی ایمن</a:t>
            </a:r>
          </a:p>
        </p:txBody>
      </p:sp>
    </p:spTree>
    <p:extLst>
      <p:ext uri="{BB962C8B-B14F-4D97-AF65-F5344CB8AC3E}">
        <p14:creationId xmlns:p14="http://schemas.microsoft.com/office/powerpoint/2010/main" val="33537155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17BB9E04-F56F-431D-8A84-BF356EE82125}"/>
              </a:ext>
            </a:extLst>
          </p:cNvPr>
          <p:cNvGrpSpPr/>
          <p:nvPr/>
        </p:nvGrpSpPr>
        <p:grpSpPr>
          <a:xfrm>
            <a:off x="5849825" y="917833"/>
            <a:ext cx="3466813" cy="901215"/>
            <a:chOff x="9230348" y="935348"/>
            <a:chExt cx="3466813" cy="921621"/>
          </a:xfrm>
        </p:grpSpPr>
        <p:sp>
          <p:nvSpPr>
            <p:cNvPr id="14" name="Rectangle 13">
              <a:extLst>
                <a:ext uri="{FF2B5EF4-FFF2-40B4-BE49-F238E27FC236}">
                  <a16:creationId xmlns:a16="http://schemas.microsoft.com/office/drawing/2014/main" id="{AACEF195-2A73-4295-8EF7-1143656F666E}"/>
                </a:ext>
              </a:extLst>
            </p:cNvPr>
            <p:cNvSpPr/>
            <p:nvPr/>
          </p:nvSpPr>
          <p:spPr>
            <a:xfrm>
              <a:off x="9230348" y="935348"/>
              <a:ext cx="3364087" cy="92162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3FCBAB2F-EBEF-4A5E-8585-2888F99F5365}"/>
                </a:ext>
              </a:extLst>
            </p:cNvPr>
            <p:cNvSpPr txBox="1"/>
            <p:nvPr/>
          </p:nvSpPr>
          <p:spPr>
            <a:xfrm>
              <a:off x="9990029" y="1318759"/>
              <a:ext cx="2707132" cy="346220"/>
            </a:xfrm>
            <a:prstGeom prst="rect">
              <a:avLst/>
            </a:prstGeom>
            <a:noFill/>
          </p:spPr>
          <p:txBody>
            <a:bodyPr wrap="square" rtlCol="1">
              <a:spAutoFit/>
            </a:bodyPr>
            <a:lstStyle/>
            <a:p>
              <a:pPr algn="ctr"/>
              <a:r>
                <a:rPr lang="fa-IR" sz="1600" b="1" dirty="0">
                  <a:cs typeface="B Titr" panose="00000700000000000000" pitchFamily="2" charset="-78"/>
                </a:rPr>
                <a:t>استانداردهای ایمنی خودرو</a:t>
              </a:r>
            </a:p>
          </p:txBody>
        </p:sp>
      </p:grpSp>
      <p:sp>
        <p:nvSpPr>
          <p:cNvPr id="4" name="Isosceles Triangle 3">
            <a:extLst>
              <a:ext uri="{FF2B5EF4-FFF2-40B4-BE49-F238E27FC236}">
                <a16:creationId xmlns:a16="http://schemas.microsoft.com/office/drawing/2014/main" id="{5AB736CA-952C-4465-B8F5-2ACF17977BF9}"/>
              </a:ext>
            </a:extLst>
          </p:cNvPr>
          <p:cNvSpPr/>
          <p:nvPr/>
        </p:nvSpPr>
        <p:spPr>
          <a:xfrm rot="16200000">
            <a:off x="10583467" y="217091"/>
            <a:ext cx="1828534" cy="1388533"/>
          </a:xfrm>
          <a:prstGeom prst="triangle">
            <a:avLst/>
          </a:prstGeom>
          <a:effectLst>
            <a:outerShdw blurRad="50800" dist="38100" dir="16200000"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endParaRPr lang="fa-IR" sz="1400" dirty="0">
              <a:effectLst>
                <a:outerShdw blurRad="50800" dist="38100" dir="5400000" algn="t" rotWithShape="0">
                  <a:prstClr val="black">
                    <a:alpha val="40000"/>
                  </a:prstClr>
                </a:outerShdw>
              </a:effectLst>
            </a:endParaRPr>
          </a:p>
        </p:txBody>
      </p:sp>
      <p:cxnSp>
        <p:nvCxnSpPr>
          <p:cNvPr id="6" name="Straight Connector 5">
            <a:extLst>
              <a:ext uri="{FF2B5EF4-FFF2-40B4-BE49-F238E27FC236}">
                <a16:creationId xmlns:a16="http://schemas.microsoft.com/office/drawing/2014/main" id="{04C87312-0394-44FF-AF67-D8E83FE46132}"/>
              </a:ext>
            </a:extLst>
          </p:cNvPr>
          <p:cNvCxnSpPr>
            <a:stCxn id="4" idx="0"/>
          </p:cNvCxnSpPr>
          <p:nvPr/>
        </p:nvCxnSpPr>
        <p:spPr>
          <a:xfrm flipH="1" flipV="1">
            <a:off x="0" y="911357"/>
            <a:ext cx="10803468" cy="1"/>
          </a:xfrm>
          <a:prstGeom prst="line">
            <a:avLst/>
          </a:prstGeom>
          <a:ln w="3175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7" name="Isosceles Triangle 6">
            <a:extLst>
              <a:ext uri="{FF2B5EF4-FFF2-40B4-BE49-F238E27FC236}">
                <a16:creationId xmlns:a16="http://schemas.microsoft.com/office/drawing/2014/main" id="{9206B4C4-2598-45CA-80DC-4A956293D112}"/>
              </a:ext>
            </a:extLst>
          </p:cNvPr>
          <p:cNvSpPr/>
          <p:nvPr/>
        </p:nvSpPr>
        <p:spPr>
          <a:xfrm>
            <a:off x="4504271" y="-2910"/>
            <a:ext cx="3184173" cy="914268"/>
          </a:xfrm>
          <a:prstGeom prst="triangle">
            <a:avLst>
              <a:gd name="adj" fmla="val 49141"/>
            </a:avLst>
          </a:prstGeom>
          <a:solidFill>
            <a:srgbClr val="FF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13" name="Rectangle: Rounded Corners 12">
            <a:extLst>
              <a:ext uri="{FF2B5EF4-FFF2-40B4-BE49-F238E27FC236}">
                <a16:creationId xmlns:a16="http://schemas.microsoft.com/office/drawing/2014/main" id="{EFCECDB2-96CA-49E1-BCC1-F6E4282BCC69}"/>
              </a:ext>
            </a:extLst>
          </p:cNvPr>
          <p:cNvSpPr/>
          <p:nvPr/>
        </p:nvSpPr>
        <p:spPr>
          <a:xfrm>
            <a:off x="1861956" y="938444"/>
            <a:ext cx="4222755" cy="17145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Isosceles Triangle 8">
            <a:extLst>
              <a:ext uri="{FF2B5EF4-FFF2-40B4-BE49-F238E27FC236}">
                <a16:creationId xmlns:a16="http://schemas.microsoft.com/office/drawing/2014/main" id="{D17EFE4A-5C27-4F4B-8FDC-9D4A92593D93}"/>
              </a:ext>
            </a:extLst>
          </p:cNvPr>
          <p:cNvSpPr/>
          <p:nvPr/>
        </p:nvSpPr>
        <p:spPr>
          <a:xfrm rot="10800000">
            <a:off x="4471783" y="927033"/>
            <a:ext cx="3184173" cy="914268"/>
          </a:xfrm>
          <a:prstGeom prst="triangle">
            <a:avLst>
              <a:gd name="adj" fmla="val 49141"/>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8" name="TextBox 7">
            <a:extLst>
              <a:ext uri="{FF2B5EF4-FFF2-40B4-BE49-F238E27FC236}">
                <a16:creationId xmlns:a16="http://schemas.microsoft.com/office/drawing/2014/main" id="{3DEA7028-9B4D-4172-B229-E42D5A807227}"/>
              </a:ext>
            </a:extLst>
          </p:cNvPr>
          <p:cNvSpPr txBox="1"/>
          <p:nvPr/>
        </p:nvSpPr>
        <p:spPr>
          <a:xfrm>
            <a:off x="4981886" y="494953"/>
            <a:ext cx="2896188" cy="707886"/>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دانستنی های مرتبط با </a:t>
            </a:r>
          </a:p>
          <a:p>
            <a:pPr algn="ctr"/>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         </a:t>
            </a:r>
          </a:p>
        </p:txBody>
      </p:sp>
      <p:sp>
        <p:nvSpPr>
          <p:cNvPr id="11" name="TextBox 10">
            <a:extLst>
              <a:ext uri="{FF2B5EF4-FFF2-40B4-BE49-F238E27FC236}">
                <a16:creationId xmlns:a16="http://schemas.microsoft.com/office/drawing/2014/main" id="{62F4F585-04F8-4D52-9F4F-EC50D545CDC1}"/>
              </a:ext>
            </a:extLst>
          </p:cNvPr>
          <p:cNvSpPr txBox="1"/>
          <p:nvPr/>
        </p:nvSpPr>
        <p:spPr>
          <a:xfrm>
            <a:off x="5396298" y="1029870"/>
            <a:ext cx="2896188" cy="400110"/>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رانندگی ایمن</a:t>
            </a:r>
          </a:p>
        </p:txBody>
      </p:sp>
      <p:sp>
        <p:nvSpPr>
          <p:cNvPr id="2" name="Oval 1">
            <a:extLst>
              <a:ext uri="{FF2B5EF4-FFF2-40B4-BE49-F238E27FC236}">
                <a16:creationId xmlns:a16="http://schemas.microsoft.com/office/drawing/2014/main" id="{C0648B67-791F-487E-A627-F0E5BDE671BC}"/>
              </a:ext>
            </a:extLst>
          </p:cNvPr>
          <p:cNvSpPr/>
          <p:nvPr/>
        </p:nvSpPr>
        <p:spPr>
          <a:xfrm>
            <a:off x="251209" y="984140"/>
            <a:ext cx="689321" cy="689321"/>
          </a:xfrm>
          <a:prstGeom prst="ellipse">
            <a:avLst/>
          </a:prstGeom>
          <a:blipFill>
            <a:blip r:embed="rId2"/>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36AD5A94-3148-4610-86DE-FA28122AC1C6}"/>
              </a:ext>
            </a:extLst>
          </p:cNvPr>
          <p:cNvSpPr/>
          <p:nvPr/>
        </p:nvSpPr>
        <p:spPr>
          <a:xfrm>
            <a:off x="251209" y="1788038"/>
            <a:ext cx="689321" cy="689321"/>
          </a:xfrm>
          <a:prstGeom prst="ellipse">
            <a:avLst/>
          </a:prstGeom>
          <a:blipFill>
            <a:blip r:embed="rId3"/>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93B1DCFC-D342-4BD4-A658-4E4B8A9F1D57}"/>
              </a:ext>
            </a:extLst>
          </p:cNvPr>
          <p:cNvSpPr/>
          <p:nvPr/>
        </p:nvSpPr>
        <p:spPr>
          <a:xfrm>
            <a:off x="251209" y="2620072"/>
            <a:ext cx="689321" cy="689321"/>
          </a:xfrm>
          <a:prstGeom prst="ellipse">
            <a:avLst/>
          </a:prstGeom>
          <a:blipFill>
            <a:blip r:embed="rId4"/>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CB298A76-34E6-492C-869B-9CB18B373F1C}"/>
              </a:ext>
            </a:extLst>
          </p:cNvPr>
          <p:cNvSpPr/>
          <p:nvPr/>
        </p:nvSpPr>
        <p:spPr>
          <a:xfrm>
            <a:off x="251209" y="3438878"/>
            <a:ext cx="689321" cy="689321"/>
          </a:xfrm>
          <a:prstGeom prst="ellipse">
            <a:avLst/>
          </a:prstGeom>
          <a:blipFill>
            <a:blip r:embed="rId5"/>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FE05BC4D-232B-4C7E-BA2C-5F3CCF32BFC0}"/>
              </a:ext>
            </a:extLst>
          </p:cNvPr>
          <p:cNvSpPr/>
          <p:nvPr/>
        </p:nvSpPr>
        <p:spPr>
          <a:xfrm>
            <a:off x="251209" y="4258104"/>
            <a:ext cx="689321" cy="689321"/>
          </a:xfrm>
          <a:prstGeom prst="ellipse">
            <a:avLst/>
          </a:prstGeom>
          <a:blipFill>
            <a:blip r:embed="rId6"/>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ABF8D2DB-BC6B-4232-BCF8-AFA2823F617B}"/>
              </a:ext>
            </a:extLst>
          </p:cNvPr>
          <p:cNvSpPr/>
          <p:nvPr/>
        </p:nvSpPr>
        <p:spPr>
          <a:xfrm>
            <a:off x="251209" y="5105466"/>
            <a:ext cx="689321" cy="689321"/>
          </a:xfrm>
          <a:prstGeom prst="ellipse">
            <a:avLst/>
          </a:prstGeom>
          <a:blipFill>
            <a:blip r:embed="rId7"/>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CD7B383C-3003-48FF-88A3-0E4479FFA9C6}"/>
              </a:ext>
            </a:extLst>
          </p:cNvPr>
          <p:cNvSpPr/>
          <p:nvPr/>
        </p:nvSpPr>
        <p:spPr>
          <a:xfrm>
            <a:off x="251209" y="5937919"/>
            <a:ext cx="689321" cy="689321"/>
          </a:xfrm>
          <a:prstGeom prst="ellipse">
            <a:avLst/>
          </a:prstGeom>
          <a:blipFill>
            <a:blip r:embed="rId8"/>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956478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17BB9E04-F56F-431D-8A84-BF356EE82125}"/>
              </a:ext>
            </a:extLst>
          </p:cNvPr>
          <p:cNvGrpSpPr/>
          <p:nvPr/>
        </p:nvGrpSpPr>
        <p:grpSpPr>
          <a:xfrm>
            <a:off x="5849825" y="917833"/>
            <a:ext cx="3466813" cy="901215"/>
            <a:chOff x="9230348" y="935348"/>
            <a:chExt cx="3466813" cy="921621"/>
          </a:xfrm>
        </p:grpSpPr>
        <p:sp>
          <p:nvSpPr>
            <p:cNvPr id="14" name="Rectangle 13">
              <a:extLst>
                <a:ext uri="{FF2B5EF4-FFF2-40B4-BE49-F238E27FC236}">
                  <a16:creationId xmlns:a16="http://schemas.microsoft.com/office/drawing/2014/main" id="{AACEF195-2A73-4295-8EF7-1143656F666E}"/>
                </a:ext>
              </a:extLst>
            </p:cNvPr>
            <p:cNvSpPr/>
            <p:nvPr/>
          </p:nvSpPr>
          <p:spPr>
            <a:xfrm>
              <a:off x="9230348" y="935348"/>
              <a:ext cx="3364087" cy="92162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3FCBAB2F-EBEF-4A5E-8585-2888F99F5365}"/>
                </a:ext>
              </a:extLst>
            </p:cNvPr>
            <p:cNvSpPr txBox="1"/>
            <p:nvPr/>
          </p:nvSpPr>
          <p:spPr>
            <a:xfrm>
              <a:off x="9990029" y="1318759"/>
              <a:ext cx="2707132" cy="346220"/>
            </a:xfrm>
            <a:prstGeom prst="rect">
              <a:avLst/>
            </a:prstGeom>
            <a:noFill/>
          </p:spPr>
          <p:txBody>
            <a:bodyPr wrap="square" rtlCol="1">
              <a:spAutoFit/>
            </a:bodyPr>
            <a:lstStyle/>
            <a:p>
              <a:pPr algn="ctr"/>
              <a:r>
                <a:rPr lang="fa-IR" sz="1600" b="1" dirty="0">
                  <a:cs typeface="B Titr" panose="00000700000000000000" pitchFamily="2" charset="-78"/>
                </a:rPr>
                <a:t>استانداردهای ایمنی خودرو</a:t>
              </a:r>
            </a:p>
          </p:txBody>
        </p:sp>
      </p:grpSp>
      <p:sp>
        <p:nvSpPr>
          <p:cNvPr id="4" name="Isosceles Triangle 3">
            <a:extLst>
              <a:ext uri="{FF2B5EF4-FFF2-40B4-BE49-F238E27FC236}">
                <a16:creationId xmlns:a16="http://schemas.microsoft.com/office/drawing/2014/main" id="{5AB736CA-952C-4465-B8F5-2ACF17977BF9}"/>
              </a:ext>
            </a:extLst>
          </p:cNvPr>
          <p:cNvSpPr/>
          <p:nvPr/>
        </p:nvSpPr>
        <p:spPr>
          <a:xfrm rot="16200000">
            <a:off x="10583467" y="217091"/>
            <a:ext cx="1828534" cy="1388533"/>
          </a:xfrm>
          <a:prstGeom prst="triangle">
            <a:avLst/>
          </a:prstGeom>
          <a:effectLst>
            <a:outerShdw blurRad="50800" dist="38100" dir="16200000"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endParaRPr lang="fa-IR" sz="1400" dirty="0">
              <a:effectLst>
                <a:outerShdw blurRad="50800" dist="38100" dir="5400000" algn="t" rotWithShape="0">
                  <a:prstClr val="black">
                    <a:alpha val="40000"/>
                  </a:prstClr>
                </a:outerShdw>
              </a:effectLst>
            </a:endParaRPr>
          </a:p>
        </p:txBody>
      </p:sp>
      <p:cxnSp>
        <p:nvCxnSpPr>
          <p:cNvPr id="6" name="Straight Connector 5">
            <a:extLst>
              <a:ext uri="{FF2B5EF4-FFF2-40B4-BE49-F238E27FC236}">
                <a16:creationId xmlns:a16="http://schemas.microsoft.com/office/drawing/2014/main" id="{04C87312-0394-44FF-AF67-D8E83FE46132}"/>
              </a:ext>
            </a:extLst>
          </p:cNvPr>
          <p:cNvCxnSpPr>
            <a:stCxn id="4" idx="0"/>
          </p:cNvCxnSpPr>
          <p:nvPr/>
        </p:nvCxnSpPr>
        <p:spPr>
          <a:xfrm flipH="1" flipV="1">
            <a:off x="0" y="911357"/>
            <a:ext cx="10803468" cy="1"/>
          </a:xfrm>
          <a:prstGeom prst="line">
            <a:avLst/>
          </a:prstGeom>
          <a:ln w="3175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7" name="Isosceles Triangle 6">
            <a:extLst>
              <a:ext uri="{FF2B5EF4-FFF2-40B4-BE49-F238E27FC236}">
                <a16:creationId xmlns:a16="http://schemas.microsoft.com/office/drawing/2014/main" id="{9206B4C4-2598-45CA-80DC-4A956293D112}"/>
              </a:ext>
            </a:extLst>
          </p:cNvPr>
          <p:cNvSpPr/>
          <p:nvPr/>
        </p:nvSpPr>
        <p:spPr>
          <a:xfrm>
            <a:off x="4504271" y="-2910"/>
            <a:ext cx="3184173" cy="914268"/>
          </a:xfrm>
          <a:prstGeom prst="triangle">
            <a:avLst>
              <a:gd name="adj" fmla="val 49141"/>
            </a:avLst>
          </a:prstGeom>
          <a:solidFill>
            <a:srgbClr val="FF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13" name="Rectangle: Rounded Corners 12">
            <a:extLst>
              <a:ext uri="{FF2B5EF4-FFF2-40B4-BE49-F238E27FC236}">
                <a16:creationId xmlns:a16="http://schemas.microsoft.com/office/drawing/2014/main" id="{EFCECDB2-96CA-49E1-BCC1-F6E4282BCC69}"/>
              </a:ext>
            </a:extLst>
          </p:cNvPr>
          <p:cNvSpPr/>
          <p:nvPr/>
        </p:nvSpPr>
        <p:spPr>
          <a:xfrm>
            <a:off x="1861956" y="938444"/>
            <a:ext cx="4222755" cy="17145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Isosceles Triangle 8">
            <a:extLst>
              <a:ext uri="{FF2B5EF4-FFF2-40B4-BE49-F238E27FC236}">
                <a16:creationId xmlns:a16="http://schemas.microsoft.com/office/drawing/2014/main" id="{D17EFE4A-5C27-4F4B-8FDC-9D4A92593D93}"/>
              </a:ext>
            </a:extLst>
          </p:cNvPr>
          <p:cNvSpPr/>
          <p:nvPr/>
        </p:nvSpPr>
        <p:spPr>
          <a:xfrm rot="10800000">
            <a:off x="4471783" y="927033"/>
            <a:ext cx="3184173" cy="914268"/>
          </a:xfrm>
          <a:prstGeom prst="triangle">
            <a:avLst>
              <a:gd name="adj" fmla="val 49141"/>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8" name="TextBox 7">
            <a:extLst>
              <a:ext uri="{FF2B5EF4-FFF2-40B4-BE49-F238E27FC236}">
                <a16:creationId xmlns:a16="http://schemas.microsoft.com/office/drawing/2014/main" id="{3DEA7028-9B4D-4172-B229-E42D5A807227}"/>
              </a:ext>
            </a:extLst>
          </p:cNvPr>
          <p:cNvSpPr txBox="1"/>
          <p:nvPr/>
        </p:nvSpPr>
        <p:spPr>
          <a:xfrm>
            <a:off x="4981886" y="494953"/>
            <a:ext cx="2896188" cy="707886"/>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دانستنی های مرتبط با </a:t>
            </a:r>
          </a:p>
          <a:p>
            <a:pPr algn="ctr"/>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         </a:t>
            </a:r>
          </a:p>
        </p:txBody>
      </p:sp>
      <p:sp>
        <p:nvSpPr>
          <p:cNvPr id="11" name="TextBox 10">
            <a:extLst>
              <a:ext uri="{FF2B5EF4-FFF2-40B4-BE49-F238E27FC236}">
                <a16:creationId xmlns:a16="http://schemas.microsoft.com/office/drawing/2014/main" id="{62F4F585-04F8-4D52-9F4F-EC50D545CDC1}"/>
              </a:ext>
            </a:extLst>
          </p:cNvPr>
          <p:cNvSpPr txBox="1"/>
          <p:nvPr/>
        </p:nvSpPr>
        <p:spPr>
          <a:xfrm>
            <a:off x="5396298" y="1029870"/>
            <a:ext cx="2896188" cy="400110"/>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رانندگی ایمن</a:t>
            </a:r>
          </a:p>
        </p:txBody>
      </p:sp>
      <p:sp>
        <p:nvSpPr>
          <p:cNvPr id="2" name="Oval 1">
            <a:extLst>
              <a:ext uri="{FF2B5EF4-FFF2-40B4-BE49-F238E27FC236}">
                <a16:creationId xmlns:a16="http://schemas.microsoft.com/office/drawing/2014/main" id="{C0648B67-791F-487E-A627-F0E5BDE671BC}"/>
              </a:ext>
            </a:extLst>
          </p:cNvPr>
          <p:cNvSpPr/>
          <p:nvPr/>
        </p:nvSpPr>
        <p:spPr>
          <a:xfrm>
            <a:off x="4258107" y="2050482"/>
            <a:ext cx="3695578" cy="3695578"/>
          </a:xfrm>
          <a:prstGeom prst="ellipse">
            <a:avLst/>
          </a:prstGeom>
          <a:blipFill>
            <a:blip r:embed="rId2"/>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36AD5A94-3148-4610-86DE-FA28122AC1C6}"/>
              </a:ext>
            </a:extLst>
          </p:cNvPr>
          <p:cNvSpPr/>
          <p:nvPr/>
        </p:nvSpPr>
        <p:spPr>
          <a:xfrm>
            <a:off x="251209" y="1788038"/>
            <a:ext cx="689321" cy="689321"/>
          </a:xfrm>
          <a:prstGeom prst="ellipse">
            <a:avLst/>
          </a:prstGeom>
          <a:blipFill>
            <a:blip r:embed="rId3"/>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93B1DCFC-D342-4BD4-A658-4E4B8A9F1D57}"/>
              </a:ext>
            </a:extLst>
          </p:cNvPr>
          <p:cNvSpPr/>
          <p:nvPr/>
        </p:nvSpPr>
        <p:spPr>
          <a:xfrm>
            <a:off x="251209" y="2620072"/>
            <a:ext cx="689321" cy="689321"/>
          </a:xfrm>
          <a:prstGeom prst="ellipse">
            <a:avLst/>
          </a:prstGeom>
          <a:blipFill>
            <a:blip r:embed="rId4"/>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CB298A76-34E6-492C-869B-9CB18B373F1C}"/>
              </a:ext>
            </a:extLst>
          </p:cNvPr>
          <p:cNvSpPr/>
          <p:nvPr/>
        </p:nvSpPr>
        <p:spPr>
          <a:xfrm>
            <a:off x="251209" y="3438878"/>
            <a:ext cx="689321" cy="689321"/>
          </a:xfrm>
          <a:prstGeom prst="ellipse">
            <a:avLst/>
          </a:prstGeom>
          <a:blipFill>
            <a:blip r:embed="rId5"/>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FE05BC4D-232B-4C7E-BA2C-5F3CCF32BFC0}"/>
              </a:ext>
            </a:extLst>
          </p:cNvPr>
          <p:cNvSpPr/>
          <p:nvPr/>
        </p:nvSpPr>
        <p:spPr>
          <a:xfrm>
            <a:off x="251209" y="4258104"/>
            <a:ext cx="689321" cy="689321"/>
          </a:xfrm>
          <a:prstGeom prst="ellipse">
            <a:avLst/>
          </a:prstGeom>
          <a:blipFill>
            <a:blip r:embed="rId6"/>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ABF8D2DB-BC6B-4232-BCF8-AFA2823F617B}"/>
              </a:ext>
            </a:extLst>
          </p:cNvPr>
          <p:cNvSpPr/>
          <p:nvPr/>
        </p:nvSpPr>
        <p:spPr>
          <a:xfrm>
            <a:off x="251209" y="5105466"/>
            <a:ext cx="689321" cy="689321"/>
          </a:xfrm>
          <a:prstGeom prst="ellipse">
            <a:avLst/>
          </a:prstGeom>
          <a:blipFill>
            <a:blip r:embed="rId7"/>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CD7B383C-3003-48FF-88A3-0E4479FFA9C6}"/>
              </a:ext>
            </a:extLst>
          </p:cNvPr>
          <p:cNvSpPr/>
          <p:nvPr/>
        </p:nvSpPr>
        <p:spPr>
          <a:xfrm>
            <a:off x="251209" y="5937919"/>
            <a:ext cx="689321" cy="689321"/>
          </a:xfrm>
          <a:prstGeom prst="ellipse">
            <a:avLst/>
          </a:prstGeom>
          <a:blipFill>
            <a:blip r:embed="rId8"/>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3DDC4556-1CE0-4323-8BE5-199A90195789}"/>
              </a:ext>
            </a:extLst>
          </p:cNvPr>
          <p:cNvSpPr txBox="1"/>
          <p:nvPr/>
        </p:nvSpPr>
        <p:spPr>
          <a:xfrm>
            <a:off x="7661148" y="3507118"/>
            <a:ext cx="1984278" cy="461665"/>
          </a:xfrm>
          <a:prstGeom prst="rect">
            <a:avLst/>
          </a:prstGeom>
          <a:noFill/>
        </p:spPr>
        <p:txBody>
          <a:bodyPr wrap="square" rtlCol="0">
            <a:spAutoFit/>
          </a:bodyPr>
          <a:lstStyle/>
          <a:p>
            <a:pPr algn="ctr"/>
            <a:r>
              <a:rPr lang="fa-IR" sz="2400" dirty="0">
                <a:cs typeface="B Titr" panose="00000700000000000000" pitchFamily="2" charset="-78"/>
              </a:rPr>
              <a:t>لاستیک</a:t>
            </a:r>
            <a:endParaRPr lang="en-US" sz="2400" dirty="0">
              <a:cs typeface="B Titr" panose="00000700000000000000" pitchFamily="2" charset="-78"/>
            </a:endParaRPr>
          </a:p>
        </p:txBody>
      </p:sp>
    </p:spTree>
    <p:extLst>
      <p:ext uri="{BB962C8B-B14F-4D97-AF65-F5344CB8AC3E}">
        <p14:creationId xmlns:p14="http://schemas.microsoft.com/office/powerpoint/2010/main" val="1872791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17BB9E04-F56F-431D-8A84-BF356EE82125}"/>
              </a:ext>
            </a:extLst>
          </p:cNvPr>
          <p:cNvGrpSpPr/>
          <p:nvPr/>
        </p:nvGrpSpPr>
        <p:grpSpPr>
          <a:xfrm>
            <a:off x="5849825" y="917833"/>
            <a:ext cx="3466813" cy="901215"/>
            <a:chOff x="9230348" y="935348"/>
            <a:chExt cx="3466813" cy="921621"/>
          </a:xfrm>
        </p:grpSpPr>
        <p:sp>
          <p:nvSpPr>
            <p:cNvPr id="14" name="Rectangle 13">
              <a:extLst>
                <a:ext uri="{FF2B5EF4-FFF2-40B4-BE49-F238E27FC236}">
                  <a16:creationId xmlns:a16="http://schemas.microsoft.com/office/drawing/2014/main" id="{AACEF195-2A73-4295-8EF7-1143656F666E}"/>
                </a:ext>
              </a:extLst>
            </p:cNvPr>
            <p:cNvSpPr/>
            <p:nvPr/>
          </p:nvSpPr>
          <p:spPr>
            <a:xfrm>
              <a:off x="9230348" y="935348"/>
              <a:ext cx="3364087" cy="92162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3FCBAB2F-EBEF-4A5E-8585-2888F99F5365}"/>
                </a:ext>
              </a:extLst>
            </p:cNvPr>
            <p:cNvSpPr txBox="1"/>
            <p:nvPr/>
          </p:nvSpPr>
          <p:spPr>
            <a:xfrm>
              <a:off x="9990029" y="1318759"/>
              <a:ext cx="2707132" cy="346220"/>
            </a:xfrm>
            <a:prstGeom prst="rect">
              <a:avLst/>
            </a:prstGeom>
            <a:noFill/>
          </p:spPr>
          <p:txBody>
            <a:bodyPr wrap="square" rtlCol="1">
              <a:spAutoFit/>
            </a:bodyPr>
            <a:lstStyle/>
            <a:p>
              <a:pPr algn="ctr"/>
              <a:r>
                <a:rPr lang="fa-IR" sz="1600" b="1" dirty="0">
                  <a:cs typeface="B Titr" panose="00000700000000000000" pitchFamily="2" charset="-78"/>
                </a:rPr>
                <a:t>استانداردهای ایمنی خودرو</a:t>
              </a:r>
            </a:p>
          </p:txBody>
        </p:sp>
      </p:grpSp>
      <p:sp>
        <p:nvSpPr>
          <p:cNvPr id="4" name="Isosceles Triangle 3">
            <a:extLst>
              <a:ext uri="{FF2B5EF4-FFF2-40B4-BE49-F238E27FC236}">
                <a16:creationId xmlns:a16="http://schemas.microsoft.com/office/drawing/2014/main" id="{5AB736CA-952C-4465-B8F5-2ACF17977BF9}"/>
              </a:ext>
            </a:extLst>
          </p:cNvPr>
          <p:cNvSpPr/>
          <p:nvPr/>
        </p:nvSpPr>
        <p:spPr>
          <a:xfrm rot="16200000">
            <a:off x="10583467" y="217091"/>
            <a:ext cx="1828534" cy="1388533"/>
          </a:xfrm>
          <a:prstGeom prst="triangle">
            <a:avLst/>
          </a:prstGeom>
          <a:effectLst>
            <a:outerShdw blurRad="50800" dist="38100" dir="16200000"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endParaRPr lang="fa-IR" sz="1400" dirty="0">
              <a:effectLst>
                <a:outerShdw blurRad="50800" dist="38100" dir="5400000" algn="t" rotWithShape="0">
                  <a:prstClr val="black">
                    <a:alpha val="40000"/>
                  </a:prstClr>
                </a:outerShdw>
              </a:effectLst>
            </a:endParaRPr>
          </a:p>
        </p:txBody>
      </p:sp>
      <p:cxnSp>
        <p:nvCxnSpPr>
          <p:cNvPr id="6" name="Straight Connector 5">
            <a:extLst>
              <a:ext uri="{FF2B5EF4-FFF2-40B4-BE49-F238E27FC236}">
                <a16:creationId xmlns:a16="http://schemas.microsoft.com/office/drawing/2014/main" id="{04C87312-0394-44FF-AF67-D8E83FE46132}"/>
              </a:ext>
            </a:extLst>
          </p:cNvPr>
          <p:cNvCxnSpPr>
            <a:stCxn id="4" idx="0"/>
          </p:cNvCxnSpPr>
          <p:nvPr/>
        </p:nvCxnSpPr>
        <p:spPr>
          <a:xfrm flipH="1" flipV="1">
            <a:off x="0" y="911357"/>
            <a:ext cx="10803468" cy="1"/>
          </a:xfrm>
          <a:prstGeom prst="line">
            <a:avLst/>
          </a:prstGeom>
          <a:ln w="3175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7" name="Isosceles Triangle 6">
            <a:extLst>
              <a:ext uri="{FF2B5EF4-FFF2-40B4-BE49-F238E27FC236}">
                <a16:creationId xmlns:a16="http://schemas.microsoft.com/office/drawing/2014/main" id="{9206B4C4-2598-45CA-80DC-4A956293D112}"/>
              </a:ext>
            </a:extLst>
          </p:cNvPr>
          <p:cNvSpPr/>
          <p:nvPr/>
        </p:nvSpPr>
        <p:spPr>
          <a:xfrm>
            <a:off x="4504271" y="-2910"/>
            <a:ext cx="3184173" cy="914268"/>
          </a:xfrm>
          <a:prstGeom prst="triangle">
            <a:avLst>
              <a:gd name="adj" fmla="val 49141"/>
            </a:avLst>
          </a:prstGeom>
          <a:solidFill>
            <a:srgbClr val="FF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13" name="Rectangle: Rounded Corners 12">
            <a:extLst>
              <a:ext uri="{FF2B5EF4-FFF2-40B4-BE49-F238E27FC236}">
                <a16:creationId xmlns:a16="http://schemas.microsoft.com/office/drawing/2014/main" id="{EFCECDB2-96CA-49E1-BCC1-F6E4282BCC69}"/>
              </a:ext>
            </a:extLst>
          </p:cNvPr>
          <p:cNvSpPr/>
          <p:nvPr/>
        </p:nvSpPr>
        <p:spPr>
          <a:xfrm>
            <a:off x="1861956" y="938444"/>
            <a:ext cx="4222755" cy="17145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Isosceles Triangle 8">
            <a:extLst>
              <a:ext uri="{FF2B5EF4-FFF2-40B4-BE49-F238E27FC236}">
                <a16:creationId xmlns:a16="http://schemas.microsoft.com/office/drawing/2014/main" id="{D17EFE4A-5C27-4F4B-8FDC-9D4A92593D93}"/>
              </a:ext>
            </a:extLst>
          </p:cNvPr>
          <p:cNvSpPr/>
          <p:nvPr/>
        </p:nvSpPr>
        <p:spPr>
          <a:xfrm rot="10800000">
            <a:off x="4471783" y="927033"/>
            <a:ext cx="3184173" cy="914268"/>
          </a:xfrm>
          <a:prstGeom prst="triangle">
            <a:avLst>
              <a:gd name="adj" fmla="val 49141"/>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8" name="TextBox 7">
            <a:extLst>
              <a:ext uri="{FF2B5EF4-FFF2-40B4-BE49-F238E27FC236}">
                <a16:creationId xmlns:a16="http://schemas.microsoft.com/office/drawing/2014/main" id="{3DEA7028-9B4D-4172-B229-E42D5A807227}"/>
              </a:ext>
            </a:extLst>
          </p:cNvPr>
          <p:cNvSpPr txBox="1"/>
          <p:nvPr/>
        </p:nvSpPr>
        <p:spPr>
          <a:xfrm>
            <a:off x="4981886" y="494953"/>
            <a:ext cx="2896188" cy="707886"/>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دانستنی های مرتبط با </a:t>
            </a:r>
          </a:p>
          <a:p>
            <a:pPr algn="ctr"/>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         </a:t>
            </a:r>
          </a:p>
        </p:txBody>
      </p:sp>
      <p:sp>
        <p:nvSpPr>
          <p:cNvPr id="11" name="TextBox 10">
            <a:extLst>
              <a:ext uri="{FF2B5EF4-FFF2-40B4-BE49-F238E27FC236}">
                <a16:creationId xmlns:a16="http://schemas.microsoft.com/office/drawing/2014/main" id="{62F4F585-04F8-4D52-9F4F-EC50D545CDC1}"/>
              </a:ext>
            </a:extLst>
          </p:cNvPr>
          <p:cNvSpPr txBox="1"/>
          <p:nvPr/>
        </p:nvSpPr>
        <p:spPr>
          <a:xfrm>
            <a:off x="5396298" y="1029870"/>
            <a:ext cx="2896188" cy="400110"/>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رانندگی ایمن</a:t>
            </a:r>
          </a:p>
        </p:txBody>
      </p:sp>
      <p:sp>
        <p:nvSpPr>
          <p:cNvPr id="2" name="Oval 1">
            <a:extLst>
              <a:ext uri="{FF2B5EF4-FFF2-40B4-BE49-F238E27FC236}">
                <a16:creationId xmlns:a16="http://schemas.microsoft.com/office/drawing/2014/main" id="{C0648B67-791F-487E-A627-F0E5BDE671BC}"/>
              </a:ext>
            </a:extLst>
          </p:cNvPr>
          <p:cNvSpPr/>
          <p:nvPr/>
        </p:nvSpPr>
        <p:spPr>
          <a:xfrm>
            <a:off x="251209" y="984140"/>
            <a:ext cx="689321" cy="689321"/>
          </a:xfrm>
          <a:prstGeom prst="ellipse">
            <a:avLst/>
          </a:prstGeom>
          <a:blipFill>
            <a:blip r:embed="rId2"/>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36AD5A94-3148-4610-86DE-FA28122AC1C6}"/>
              </a:ext>
            </a:extLst>
          </p:cNvPr>
          <p:cNvSpPr/>
          <p:nvPr/>
        </p:nvSpPr>
        <p:spPr>
          <a:xfrm>
            <a:off x="251209" y="1788038"/>
            <a:ext cx="689321" cy="689321"/>
          </a:xfrm>
          <a:prstGeom prst="ellipse">
            <a:avLst/>
          </a:prstGeom>
          <a:blipFill>
            <a:blip r:embed="rId3"/>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93B1DCFC-D342-4BD4-A658-4E4B8A9F1D57}"/>
              </a:ext>
            </a:extLst>
          </p:cNvPr>
          <p:cNvSpPr/>
          <p:nvPr/>
        </p:nvSpPr>
        <p:spPr>
          <a:xfrm>
            <a:off x="251209" y="2620072"/>
            <a:ext cx="689321" cy="689321"/>
          </a:xfrm>
          <a:prstGeom prst="ellipse">
            <a:avLst/>
          </a:prstGeom>
          <a:blipFill>
            <a:blip r:embed="rId4"/>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CB298A76-34E6-492C-869B-9CB18B373F1C}"/>
              </a:ext>
            </a:extLst>
          </p:cNvPr>
          <p:cNvSpPr/>
          <p:nvPr/>
        </p:nvSpPr>
        <p:spPr>
          <a:xfrm>
            <a:off x="251209" y="3438878"/>
            <a:ext cx="689321" cy="689321"/>
          </a:xfrm>
          <a:prstGeom prst="ellipse">
            <a:avLst/>
          </a:prstGeom>
          <a:blipFill>
            <a:blip r:embed="rId5"/>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FE05BC4D-232B-4C7E-BA2C-5F3CCF32BFC0}"/>
              </a:ext>
            </a:extLst>
          </p:cNvPr>
          <p:cNvSpPr/>
          <p:nvPr/>
        </p:nvSpPr>
        <p:spPr>
          <a:xfrm>
            <a:off x="251209" y="4258104"/>
            <a:ext cx="689321" cy="689321"/>
          </a:xfrm>
          <a:prstGeom prst="ellipse">
            <a:avLst/>
          </a:prstGeom>
          <a:blipFill>
            <a:blip r:embed="rId6"/>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ABF8D2DB-BC6B-4232-BCF8-AFA2823F617B}"/>
              </a:ext>
            </a:extLst>
          </p:cNvPr>
          <p:cNvSpPr/>
          <p:nvPr/>
        </p:nvSpPr>
        <p:spPr>
          <a:xfrm>
            <a:off x="251209" y="5105466"/>
            <a:ext cx="689321" cy="689321"/>
          </a:xfrm>
          <a:prstGeom prst="ellipse">
            <a:avLst/>
          </a:prstGeom>
          <a:blipFill>
            <a:blip r:embed="rId7"/>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CD7B383C-3003-48FF-88A3-0E4479FFA9C6}"/>
              </a:ext>
            </a:extLst>
          </p:cNvPr>
          <p:cNvSpPr/>
          <p:nvPr/>
        </p:nvSpPr>
        <p:spPr>
          <a:xfrm>
            <a:off x="251209" y="5937919"/>
            <a:ext cx="689321" cy="689321"/>
          </a:xfrm>
          <a:prstGeom prst="ellipse">
            <a:avLst/>
          </a:prstGeom>
          <a:blipFill>
            <a:blip r:embed="rId8"/>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225743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17BB9E04-F56F-431D-8A84-BF356EE82125}"/>
              </a:ext>
            </a:extLst>
          </p:cNvPr>
          <p:cNvGrpSpPr/>
          <p:nvPr/>
        </p:nvGrpSpPr>
        <p:grpSpPr>
          <a:xfrm>
            <a:off x="5849825" y="917833"/>
            <a:ext cx="3466813" cy="901215"/>
            <a:chOff x="9230348" y="935348"/>
            <a:chExt cx="3466813" cy="921621"/>
          </a:xfrm>
        </p:grpSpPr>
        <p:sp>
          <p:nvSpPr>
            <p:cNvPr id="14" name="Rectangle 13">
              <a:extLst>
                <a:ext uri="{FF2B5EF4-FFF2-40B4-BE49-F238E27FC236}">
                  <a16:creationId xmlns:a16="http://schemas.microsoft.com/office/drawing/2014/main" id="{AACEF195-2A73-4295-8EF7-1143656F666E}"/>
                </a:ext>
              </a:extLst>
            </p:cNvPr>
            <p:cNvSpPr/>
            <p:nvPr/>
          </p:nvSpPr>
          <p:spPr>
            <a:xfrm>
              <a:off x="9230348" y="935348"/>
              <a:ext cx="3364087" cy="92162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3FCBAB2F-EBEF-4A5E-8585-2888F99F5365}"/>
                </a:ext>
              </a:extLst>
            </p:cNvPr>
            <p:cNvSpPr txBox="1"/>
            <p:nvPr/>
          </p:nvSpPr>
          <p:spPr>
            <a:xfrm>
              <a:off x="9990029" y="1318759"/>
              <a:ext cx="2707132" cy="346220"/>
            </a:xfrm>
            <a:prstGeom prst="rect">
              <a:avLst/>
            </a:prstGeom>
            <a:noFill/>
          </p:spPr>
          <p:txBody>
            <a:bodyPr wrap="square" rtlCol="1">
              <a:spAutoFit/>
            </a:bodyPr>
            <a:lstStyle/>
            <a:p>
              <a:pPr algn="ctr"/>
              <a:r>
                <a:rPr lang="fa-IR" sz="1600" b="1" dirty="0">
                  <a:cs typeface="B Titr" panose="00000700000000000000" pitchFamily="2" charset="-78"/>
                </a:rPr>
                <a:t>استانداردهای ایمنی خودرو</a:t>
              </a:r>
            </a:p>
          </p:txBody>
        </p:sp>
      </p:grpSp>
      <p:sp>
        <p:nvSpPr>
          <p:cNvPr id="4" name="Isosceles Triangle 3">
            <a:extLst>
              <a:ext uri="{FF2B5EF4-FFF2-40B4-BE49-F238E27FC236}">
                <a16:creationId xmlns:a16="http://schemas.microsoft.com/office/drawing/2014/main" id="{5AB736CA-952C-4465-B8F5-2ACF17977BF9}"/>
              </a:ext>
            </a:extLst>
          </p:cNvPr>
          <p:cNvSpPr/>
          <p:nvPr/>
        </p:nvSpPr>
        <p:spPr>
          <a:xfrm rot="16200000">
            <a:off x="10583467" y="217091"/>
            <a:ext cx="1828534" cy="1388533"/>
          </a:xfrm>
          <a:prstGeom prst="triangle">
            <a:avLst/>
          </a:prstGeom>
          <a:effectLst>
            <a:outerShdw blurRad="50800" dist="38100" dir="16200000"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endParaRPr lang="fa-IR" sz="1400" dirty="0">
              <a:effectLst>
                <a:outerShdw blurRad="50800" dist="38100" dir="5400000" algn="t" rotWithShape="0">
                  <a:prstClr val="black">
                    <a:alpha val="40000"/>
                  </a:prstClr>
                </a:outerShdw>
              </a:effectLst>
            </a:endParaRPr>
          </a:p>
        </p:txBody>
      </p:sp>
      <p:cxnSp>
        <p:nvCxnSpPr>
          <p:cNvPr id="6" name="Straight Connector 5">
            <a:extLst>
              <a:ext uri="{FF2B5EF4-FFF2-40B4-BE49-F238E27FC236}">
                <a16:creationId xmlns:a16="http://schemas.microsoft.com/office/drawing/2014/main" id="{04C87312-0394-44FF-AF67-D8E83FE46132}"/>
              </a:ext>
            </a:extLst>
          </p:cNvPr>
          <p:cNvCxnSpPr>
            <a:stCxn id="4" idx="0"/>
          </p:cNvCxnSpPr>
          <p:nvPr/>
        </p:nvCxnSpPr>
        <p:spPr>
          <a:xfrm flipH="1" flipV="1">
            <a:off x="0" y="911357"/>
            <a:ext cx="10803468" cy="1"/>
          </a:xfrm>
          <a:prstGeom prst="line">
            <a:avLst/>
          </a:prstGeom>
          <a:ln w="3175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7" name="Isosceles Triangle 6">
            <a:extLst>
              <a:ext uri="{FF2B5EF4-FFF2-40B4-BE49-F238E27FC236}">
                <a16:creationId xmlns:a16="http://schemas.microsoft.com/office/drawing/2014/main" id="{9206B4C4-2598-45CA-80DC-4A956293D112}"/>
              </a:ext>
            </a:extLst>
          </p:cNvPr>
          <p:cNvSpPr/>
          <p:nvPr/>
        </p:nvSpPr>
        <p:spPr>
          <a:xfrm>
            <a:off x="4504271" y="-2910"/>
            <a:ext cx="3184173" cy="914268"/>
          </a:xfrm>
          <a:prstGeom prst="triangle">
            <a:avLst>
              <a:gd name="adj" fmla="val 49141"/>
            </a:avLst>
          </a:prstGeom>
          <a:solidFill>
            <a:srgbClr val="FF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13" name="Rectangle: Rounded Corners 12">
            <a:extLst>
              <a:ext uri="{FF2B5EF4-FFF2-40B4-BE49-F238E27FC236}">
                <a16:creationId xmlns:a16="http://schemas.microsoft.com/office/drawing/2014/main" id="{EFCECDB2-96CA-49E1-BCC1-F6E4282BCC69}"/>
              </a:ext>
            </a:extLst>
          </p:cNvPr>
          <p:cNvSpPr/>
          <p:nvPr/>
        </p:nvSpPr>
        <p:spPr>
          <a:xfrm>
            <a:off x="1861956" y="938444"/>
            <a:ext cx="4222755" cy="17145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Isosceles Triangle 8">
            <a:extLst>
              <a:ext uri="{FF2B5EF4-FFF2-40B4-BE49-F238E27FC236}">
                <a16:creationId xmlns:a16="http://schemas.microsoft.com/office/drawing/2014/main" id="{D17EFE4A-5C27-4F4B-8FDC-9D4A92593D93}"/>
              </a:ext>
            </a:extLst>
          </p:cNvPr>
          <p:cNvSpPr/>
          <p:nvPr/>
        </p:nvSpPr>
        <p:spPr>
          <a:xfrm rot="10800000">
            <a:off x="4471783" y="927033"/>
            <a:ext cx="3184173" cy="914268"/>
          </a:xfrm>
          <a:prstGeom prst="triangle">
            <a:avLst>
              <a:gd name="adj" fmla="val 49141"/>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8" name="TextBox 7">
            <a:extLst>
              <a:ext uri="{FF2B5EF4-FFF2-40B4-BE49-F238E27FC236}">
                <a16:creationId xmlns:a16="http://schemas.microsoft.com/office/drawing/2014/main" id="{3DEA7028-9B4D-4172-B229-E42D5A807227}"/>
              </a:ext>
            </a:extLst>
          </p:cNvPr>
          <p:cNvSpPr txBox="1"/>
          <p:nvPr/>
        </p:nvSpPr>
        <p:spPr>
          <a:xfrm>
            <a:off x="4981886" y="494953"/>
            <a:ext cx="2896188" cy="707886"/>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دانستنی های مرتبط با </a:t>
            </a:r>
          </a:p>
          <a:p>
            <a:pPr algn="ctr"/>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         </a:t>
            </a:r>
          </a:p>
        </p:txBody>
      </p:sp>
      <p:sp>
        <p:nvSpPr>
          <p:cNvPr id="11" name="TextBox 10">
            <a:extLst>
              <a:ext uri="{FF2B5EF4-FFF2-40B4-BE49-F238E27FC236}">
                <a16:creationId xmlns:a16="http://schemas.microsoft.com/office/drawing/2014/main" id="{62F4F585-04F8-4D52-9F4F-EC50D545CDC1}"/>
              </a:ext>
            </a:extLst>
          </p:cNvPr>
          <p:cNvSpPr txBox="1"/>
          <p:nvPr/>
        </p:nvSpPr>
        <p:spPr>
          <a:xfrm>
            <a:off x="5396298" y="1029870"/>
            <a:ext cx="2896188" cy="400110"/>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رانندگی ایمن</a:t>
            </a:r>
          </a:p>
        </p:txBody>
      </p:sp>
      <p:sp>
        <p:nvSpPr>
          <p:cNvPr id="2" name="Oval 1">
            <a:extLst>
              <a:ext uri="{FF2B5EF4-FFF2-40B4-BE49-F238E27FC236}">
                <a16:creationId xmlns:a16="http://schemas.microsoft.com/office/drawing/2014/main" id="{C0648B67-791F-487E-A627-F0E5BDE671BC}"/>
              </a:ext>
            </a:extLst>
          </p:cNvPr>
          <p:cNvSpPr/>
          <p:nvPr/>
        </p:nvSpPr>
        <p:spPr>
          <a:xfrm>
            <a:off x="251209" y="984140"/>
            <a:ext cx="689321" cy="689321"/>
          </a:xfrm>
          <a:prstGeom prst="ellipse">
            <a:avLst/>
          </a:prstGeom>
          <a:blipFill>
            <a:blip r:embed="rId2"/>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36AD5A94-3148-4610-86DE-FA28122AC1C6}"/>
              </a:ext>
            </a:extLst>
          </p:cNvPr>
          <p:cNvSpPr/>
          <p:nvPr/>
        </p:nvSpPr>
        <p:spPr>
          <a:xfrm>
            <a:off x="4263659" y="2029231"/>
            <a:ext cx="3614415" cy="3614415"/>
          </a:xfrm>
          <a:prstGeom prst="ellipse">
            <a:avLst/>
          </a:prstGeom>
          <a:blipFill>
            <a:blip r:embed="rId3"/>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93B1DCFC-D342-4BD4-A658-4E4B8A9F1D57}"/>
              </a:ext>
            </a:extLst>
          </p:cNvPr>
          <p:cNvSpPr/>
          <p:nvPr/>
        </p:nvSpPr>
        <p:spPr>
          <a:xfrm>
            <a:off x="251209" y="2620072"/>
            <a:ext cx="689321" cy="689321"/>
          </a:xfrm>
          <a:prstGeom prst="ellipse">
            <a:avLst/>
          </a:prstGeom>
          <a:blipFill>
            <a:blip r:embed="rId4"/>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CB298A76-34E6-492C-869B-9CB18B373F1C}"/>
              </a:ext>
            </a:extLst>
          </p:cNvPr>
          <p:cNvSpPr/>
          <p:nvPr/>
        </p:nvSpPr>
        <p:spPr>
          <a:xfrm>
            <a:off x="251209" y="3438878"/>
            <a:ext cx="689321" cy="689321"/>
          </a:xfrm>
          <a:prstGeom prst="ellipse">
            <a:avLst/>
          </a:prstGeom>
          <a:blipFill>
            <a:blip r:embed="rId5"/>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FE05BC4D-232B-4C7E-BA2C-5F3CCF32BFC0}"/>
              </a:ext>
            </a:extLst>
          </p:cNvPr>
          <p:cNvSpPr/>
          <p:nvPr/>
        </p:nvSpPr>
        <p:spPr>
          <a:xfrm>
            <a:off x="251209" y="4258104"/>
            <a:ext cx="689321" cy="689321"/>
          </a:xfrm>
          <a:prstGeom prst="ellipse">
            <a:avLst/>
          </a:prstGeom>
          <a:blipFill>
            <a:blip r:embed="rId6"/>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ABF8D2DB-BC6B-4232-BCF8-AFA2823F617B}"/>
              </a:ext>
            </a:extLst>
          </p:cNvPr>
          <p:cNvSpPr/>
          <p:nvPr/>
        </p:nvSpPr>
        <p:spPr>
          <a:xfrm>
            <a:off x="251209" y="5105466"/>
            <a:ext cx="689321" cy="689321"/>
          </a:xfrm>
          <a:prstGeom prst="ellipse">
            <a:avLst/>
          </a:prstGeom>
          <a:blipFill>
            <a:blip r:embed="rId7"/>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CD7B383C-3003-48FF-88A3-0E4479FFA9C6}"/>
              </a:ext>
            </a:extLst>
          </p:cNvPr>
          <p:cNvSpPr/>
          <p:nvPr/>
        </p:nvSpPr>
        <p:spPr>
          <a:xfrm>
            <a:off x="251209" y="5937919"/>
            <a:ext cx="689321" cy="689321"/>
          </a:xfrm>
          <a:prstGeom prst="ellipse">
            <a:avLst/>
          </a:prstGeom>
          <a:blipFill>
            <a:blip r:embed="rId8"/>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7EF73F2B-0B3C-4B07-9E57-21154585D4A7}"/>
              </a:ext>
            </a:extLst>
          </p:cNvPr>
          <p:cNvSpPr txBox="1"/>
          <p:nvPr/>
        </p:nvSpPr>
        <p:spPr>
          <a:xfrm>
            <a:off x="7661148" y="3507118"/>
            <a:ext cx="1984278" cy="461665"/>
          </a:xfrm>
          <a:prstGeom prst="rect">
            <a:avLst/>
          </a:prstGeom>
          <a:noFill/>
        </p:spPr>
        <p:txBody>
          <a:bodyPr wrap="square" rtlCol="0">
            <a:spAutoFit/>
          </a:bodyPr>
          <a:lstStyle/>
          <a:p>
            <a:pPr algn="ctr"/>
            <a:r>
              <a:rPr lang="fa-IR" sz="2400" dirty="0">
                <a:cs typeface="B Titr" panose="00000700000000000000" pitchFamily="2" charset="-78"/>
              </a:rPr>
              <a:t>برف پاک کن</a:t>
            </a:r>
            <a:endParaRPr lang="en-US" sz="2400" dirty="0">
              <a:cs typeface="B Titr" panose="00000700000000000000" pitchFamily="2" charset="-78"/>
            </a:endParaRPr>
          </a:p>
        </p:txBody>
      </p:sp>
    </p:spTree>
    <p:extLst>
      <p:ext uri="{BB962C8B-B14F-4D97-AF65-F5344CB8AC3E}">
        <p14:creationId xmlns:p14="http://schemas.microsoft.com/office/powerpoint/2010/main" val="41393190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17BB9E04-F56F-431D-8A84-BF356EE82125}"/>
              </a:ext>
            </a:extLst>
          </p:cNvPr>
          <p:cNvGrpSpPr/>
          <p:nvPr/>
        </p:nvGrpSpPr>
        <p:grpSpPr>
          <a:xfrm>
            <a:off x="5849825" y="917833"/>
            <a:ext cx="3466813" cy="901215"/>
            <a:chOff x="9230348" y="935348"/>
            <a:chExt cx="3466813" cy="921621"/>
          </a:xfrm>
        </p:grpSpPr>
        <p:sp>
          <p:nvSpPr>
            <p:cNvPr id="14" name="Rectangle 13">
              <a:extLst>
                <a:ext uri="{FF2B5EF4-FFF2-40B4-BE49-F238E27FC236}">
                  <a16:creationId xmlns:a16="http://schemas.microsoft.com/office/drawing/2014/main" id="{AACEF195-2A73-4295-8EF7-1143656F666E}"/>
                </a:ext>
              </a:extLst>
            </p:cNvPr>
            <p:cNvSpPr/>
            <p:nvPr/>
          </p:nvSpPr>
          <p:spPr>
            <a:xfrm>
              <a:off x="9230348" y="935348"/>
              <a:ext cx="3364087" cy="92162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3FCBAB2F-EBEF-4A5E-8585-2888F99F5365}"/>
                </a:ext>
              </a:extLst>
            </p:cNvPr>
            <p:cNvSpPr txBox="1"/>
            <p:nvPr/>
          </p:nvSpPr>
          <p:spPr>
            <a:xfrm>
              <a:off x="9990029" y="1318759"/>
              <a:ext cx="2707132" cy="346220"/>
            </a:xfrm>
            <a:prstGeom prst="rect">
              <a:avLst/>
            </a:prstGeom>
            <a:noFill/>
          </p:spPr>
          <p:txBody>
            <a:bodyPr wrap="square" rtlCol="1">
              <a:spAutoFit/>
            </a:bodyPr>
            <a:lstStyle/>
            <a:p>
              <a:pPr algn="ctr"/>
              <a:r>
                <a:rPr lang="fa-IR" sz="1600" b="1" dirty="0">
                  <a:cs typeface="B Titr" panose="00000700000000000000" pitchFamily="2" charset="-78"/>
                </a:rPr>
                <a:t>استانداردهای ایمنی خودرو</a:t>
              </a:r>
            </a:p>
          </p:txBody>
        </p:sp>
      </p:grpSp>
      <p:sp>
        <p:nvSpPr>
          <p:cNvPr id="4" name="Isosceles Triangle 3">
            <a:extLst>
              <a:ext uri="{FF2B5EF4-FFF2-40B4-BE49-F238E27FC236}">
                <a16:creationId xmlns:a16="http://schemas.microsoft.com/office/drawing/2014/main" id="{5AB736CA-952C-4465-B8F5-2ACF17977BF9}"/>
              </a:ext>
            </a:extLst>
          </p:cNvPr>
          <p:cNvSpPr/>
          <p:nvPr/>
        </p:nvSpPr>
        <p:spPr>
          <a:xfrm rot="16200000">
            <a:off x="10583467" y="217091"/>
            <a:ext cx="1828534" cy="1388533"/>
          </a:xfrm>
          <a:prstGeom prst="triangle">
            <a:avLst/>
          </a:prstGeom>
          <a:effectLst>
            <a:outerShdw blurRad="50800" dist="38100" dir="16200000"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endParaRPr lang="fa-IR" sz="1400" dirty="0">
              <a:effectLst>
                <a:outerShdw blurRad="50800" dist="38100" dir="5400000" algn="t" rotWithShape="0">
                  <a:prstClr val="black">
                    <a:alpha val="40000"/>
                  </a:prstClr>
                </a:outerShdw>
              </a:effectLst>
            </a:endParaRPr>
          </a:p>
        </p:txBody>
      </p:sp>
      <p:cxnSp>
        <p:nvCxnSpPr>
          <p:cNvPr id="6" name="Straight Connector 5">
            <a:extLst>
              <a:ext uri="{FF2B5EF4-FFF2-40B4-BE49-F238E27FC236}">
                <a16:creationId xmlns:a16="http://schemas.microsoft.com/office/drawing/2014/main" id="{04C87312-0394-44FF-AF67-D8E83FE46132}"/>
              </a:ext>
            </a:extLst>
          </p:cNvPr>
          <p:cNvCxnSpPr>
            <a:stCxn id="4" idx="0"/>
          </p:cNvCxnSpPr>
          <p:nvPr/>
        </p:nvCxnSpPr>
        <p:spPr>
          <a:xfrm flipH="1" flipV="1">
            <a:off x="0" y="911357"/>
            <a:ext cx="10803468" cy="1"/>
          </a:xfrm>
          <a:prstGeom prst="line">
            <a:avLst/>
          </a:prstGeom>
          <a:ln w="3175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7" name="Isosceles Triangle 6">
            <a:extLst>
              <a:ext uri="{FF2B5EF4-FFF2-40B4-BE49-F238E27FC236}">
                <a16:creationId xmlns:a16="http://schemas.microsoft.com/office/drawing/2014/main" id="{9206B4C4-2598-45CA-80DC-4A956293D112}"/>
              </a:ext>
            </a:extLst>
          </p:cNvPr>
          <p:cNvSpPr/>
          <p:nvPr/>
        </p:nvSpPr>
        <p:spPr>
          <a:xfrm>
            <a:off x="4504271" y="-2910"/>
            <a:ext cx="3184173" cy="914268"/>
          </a:xfrm>
          <a:prstGeom prst="triangle">
            <a:avLst>
              <a:gd name="adj" fmla="val 49141"/>
            </a:avLst>
          </a:prstGeom>
          <a:solidFill>
            <a:srgbClr val="FF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13" name="Rectangle: Rounded Corners 12">
            <a:extLst>
              <a:ext uri="{FF2B5EF4-FFF2-40B4-BE49-F238E27FC236}">
                <a16:creationId xmlns:a16="http://schemas.microsoft.com/office/drawing/2014/main" id="{EFCECDB2-96CA-49E1-BCC1-F6E4282BCC69}"/>
              </a:ext>
            </a:extLst>
          </p:cNvPr>
          <p:cNvSpPr/>
          <p:nvPr/>
        </p:nvSpPr>
        <p:spPr>
          <a:xfrm>
            <a:off x="1861956" y="938444"/>
            <a:ext cx="4222755" cy="17145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Isosceles Triangle 8">
            <a:extLst>
              <a:ext uri="{FF2B5EF4-FFF2-40B4-BE49-F238E27FC236}">
                <a16:creationId xmlns:a16="http://schemas.microsoft.com/office/drawing/2014/main" id="{D17EFE4A-5C27-4F4B-8FDC-9D4A92593D93}"/>
              </a:ext>
            </a:extLst>
          </p:cNvPr>
          <p:cNvSpPr/>
          <p:nvPr/>
        </p:nvSpPr>
        <p:spPr>
          <a:xfrm rot="10800000">
            <a:off x="4471783" y="927033"/>
            <a:ext cx="3184173" cy="914268"/>
          </a:xfrm>
          <a:prstGeom prst="triangle">
            <a:avLst>
              <a:gd name="adj" fmla="val 49141"/>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8" name="TextBox 7">
            <a:extLst>
              <a:ext uri="{FF2B5EF4-FFF2-40B4-BE49-F238E27FC236}">
                <a16:creationId xmlns:a16="http://schemas.microsoft.com/office/drawing/2014/main" id="{3DEA7028-9B4D-4172-B229-E42D5A807227}"/>
              </a:ext>
            </a:extLst>
          </p:cNvPr>
          <p:cNvSpPr txBox="1"/>
          <p:nvPr/>
        </p:nvSpPr>
        <p:spPr>
          <a:xfrm>
            <a:off x="4981886" y="494953"/>
            <a:ext cx="2896188" cy="707886"/>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دانستنی های مرتبط با </a:t>
            </a:r>
          </a:p>
          <a:p>
            <a:pPr algn="ctr"/>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         </a:t>
            </a:r>
          </a:p>
        </p:txBody>
      </p:sp>
      <p:sp>
        <p:nvSpPr>
          <p:cNvPr id="11" name="TextBox 10">
            <a:extLst>
              <a:ext uri="{FF2B5EF4-FFF2-40B4-BE49-F238E27FC236}">
                <a16:creationId xmlns:a16="http://schemas.microsoft.com/office/drawing/2014/main" id="{62F4F585-04F8-4D52-9F4F-EC50D545CDC1}"/>
              </a:ext>
            </a:extLst>
          </p:cNvPr>
          <p:cNvSpPr txBox="1"/>
          <p:nvPr/>
        </p:nvSpPr>
        <p:spPr>
          <a:xfrm>
            <a:off x="5396298" y="1029870"/>
            <a:ext cx="2896188" cy="400110"/>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رانندگی ایمن</a:t>
            </a:r>
          </a:p>
        </p:txBody>
      </p:sp>
      <p:sp>
        <p:nvSpPr>
          <p:cNvPr id="2" name="Oval 1">
            <a:extLst>
              <a:ext uri="{FF2B5EF4-FFF2-40B4-BE49-F238E27FC236}">
                <a16:creationId xmlns:a16="http://schemas.microsoft.com/office/drawing/2014/main" id="{C0648B67-791F-487E-A627-F0E5BDE671BC}"/>
              </a:ext>
            </a:extLst>
          </p:cNvPr>
          <p:cNvSpPr/>
          <p:nvPr/>
        </p:nvSpPr>
        <p:spPr>
          <a:xfrm>
            <a:off x="251209" y="984140"/>
            <a:ext cx="689321" cy="689321"/>
          </a:xfrm>
          <a:prstGeom prst="ellipse">
            <a:avLst/>
          </a:prstGeom>
          <a:blipFill>
            <a:blip r:embed="rId2"/>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36AD5A94-3148-4610-86DE-FA28122AC1C6}"/>
              </a:ext>
            </a:extLst>
          </p:cNvPr>
          <p:cNvSpPr/>
          <p:nvPr/>
        </p:nvSpPr>
        <p:spPr>
          <a:xfrm>
            <a:off x="251209" y="1788038"/>
            <a:ext cx="689321" cy="689321"/>
          </a:xfrm>
          <a:prstGeom prst="ellipse">
            <a:avLst/>
          </a:prstGeom>
          <a:blipFill>
            <a:blip r:embed="rId3"/>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93B1DCFC-D342-4BD4-A658-4E4B8A9F1D57}"/>
              </a:ext>
            </a:extLst>
          </p:cNvPr>
          <p:cNvSpPr/>
          <p:nvPr/>
        </p:nvSpPr>
        <p:spPr>
          <a:xfrm>
            <a:off x="251209" y="2620072"/>
            <a:ext cx="689321" cy="689321"/>
          </a:xfrm>
          <a:prstGeom prst="ellipse">
            <a:avLst/>
          </a:prstGeom>
          <a:blipFill>
            <a:blip r:embed="rId4"/>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CB298A76-34E6-492C-869B-9CB18B373F1C}"/>
              </a:ext>
            </a:extLst>
          </p:cNvPr>
          <p:cNvSpPr/>
          <p:nvPr/>
        </p:nvSpPr>
        <p:spPr>
          <a:xfrm>
            <a:off x="251209" y="3438878"/>
            <a:ext cx="689321" cy="689321"/>
          </a:xfrm>
          <a:prstGeom prst="ellipse">
            <a:avLst/>
          </a:prstGeom>
          <a:blipFill>
            <a:blip r:embed="rId5"/>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FE05BC4D-232B-4C7E-BA2C-5F3CCF32BFC0}"/>
              </a:ext>
            </a:extLst>
          </p:cNvPr>
          <p:cNvSpPr/>
          <p:nvPr/>
        </p:nvSpPr>
        <p:spPr>
          <a:xfrm>
            <a:off x="251209" y="4258104"/>
            <a:ext cx="689321" cy="689321"/>
          </a:xfrm>
          <a:prstGeom prst="ellipse">
            <a:avLst/>
          </a:prstGeom>
          <a:blipFill>
            <a:blip r:embed="rId6"/>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ABF8D2DB-BC6B-4232-BCF8-AFA2823F617B}"/>
              </a:ext>
            </a:extLst>
          </p:cNvPr>
          <p:cNvSpPr/>
          <p:nvPr/>
        </p:nvSpPr>
        <p:spPr>
          <a:xfrm>
            <a:off x="251209" y="5105466"/>
            <a:ext cx="689321" cy="689321"/>
          </a:xfrm>
          <a:prstGeom prst="ellipse">
            <a:avLst/>
          </a:prstGeom>
          <a:blipFill>
            <a:blip r:embed="rId7"/>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CD7B383C-3003-48FF-88A3-0E4479FFA9C6}"/>
              </a:ext>
            </a:extLst>
          </p:cNvPr>
          <p:cNvSpPr/>
          <p:nvPr/>
        </p:nvSpPr>
        <p:spPr>
          <a:xfrm>
            <a:off x="251209" y="5937919"/>
            <a:ext cx="689321" cy="689321"/>
          </a:xfrm>
          <a:prstGeom prst="ellipse">
            <a:avLst/>
          </a:prstGeom>
          <a:blipFill>
            <a:blip r:embed="rId8"/>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7414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17BB9E04-F56F-431D-8A84-BF356EE82125}"/>
              </a:ext>
            </a:extLst>
          </p:cNvPr>
          <p:cNvGrpSpPr/>
          <p:nvPr/>
        </p:nvGrpSpPr>
        <p:grpSpPr>
          <a:xfrm>
            <a:off x="5849825" y="917833"/>
            <a:ext cx="3466813" cy="901215"/>
            <a:chOff x="9230348" y="935348"/>
            <a:chExt cx="3466813" cy="921621"/>
          </a:xfrm>
        </p:grpSpPr>
        <p:sp>
          <p:nvSpPr>
            <p:cNvPr id="14" name="Rectangle 13">
              <a:extLst>
                <a:ext uri="{FF2B5EF4-FFF2-40B4-BE49-F238E27FC236}">
                  <a16:creationId xmlns:a16="http://schemas.microsoft.com/office/drawing/2014/main" id="{AACEF195-2A73-4295-8EF7-1143656F666E}"/>
                </a:ext>
              </a:extLst>
            </p:cNvPr>
            <p:cNvSpPr/>
            <p:nvPr/>
          </p:nvSpPr>
          <p:spPr>
            <a:xfrm>
              <a:off x="9230348" y="935348"/>
              <a:ext cx="3364087" cy="92162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3FCBAB2F-EBEF-4A5E-8585-2888F99F5365}"/>
                </a:ext>
              </a:extLst>
            </p:cNvPr>
            <p:cNvSpPr txBox="1"/>
            <p:nvPr/>
          </p:nvSpPr>
          <p:spPr>
            <a:xfrm>
              <a:off x="9990029" y="1318759"/>
              <a:ext cx="2707132" cy="346220"/>
            </a:xfrm>
            <a:prstGeom prst="rect">
              <a:avLst/>
            </a:prstGeom>
            <a:noFill/>
          </p:spPr>
          <p:txBody>
            <a:bodyPr wrap="square" rtlCol="1">
              <a:spAutoFit/>
            </a:bodyPr>
            <a:lstStyle/>
            <a:p>
              <a:pPr algn="ctr"/>
              <a:r>
                <a:rPr lang="fa-IR" sz="1600" b="1" dirty="0">
                  <a:cs typeface="B Titr" panose="00000700000000000000" pitchFamily="2" charset="-78"/>
                </a:rPr>
                <a:t>استانداردهای ایمنی خودرو</a:t>
              </a:r>
            </a:p>
          </p:txBody>
        </p:sp>
      </p:grpSp>
      <p:sp>
        <p:nvSpPr>
          <p:cNvPr id="4" name="Isosceles Triangle 3">
            <a:extLst>
              <a:ext uri="{FF2B5EF4-FFF2-40B4-BE49-F238E27FC236}">
                <a16:creationId xmlns:a16="http://schemas.microsoft.com/office/drawing/2014/main" id="{5AB736CA-952C-4465-B8F5-2ACF17977BF9}"/>
              </a:ext>
            </a:extLst>
          </p:cNvPr>
          <p:cNvSpPr/>
          <p:nvPr/>
        </p:nvSpPr>
        <p:spPr>
          <a:xfrm rot="16200000">
            <a:off x="10583467" y="217091"/>
            <a:ext cx="1828534" cy="1388533"/>
          </a:xfrm>
          <a:prstGeom prst="triangle">
            <a:avLst/>
          </a:prstGeom>
          <a:effectLst>
            <a:outerShdw blurRad="50800" dist="38100" dir="16200000"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endParaRPr lang="fa-IR" sz="1400" dirty="0">
              <a:effectLst>
                <a:outerShdw blurRad="50800" dist="38100" dir="5400000" algn="t" rotWithShape="0">
                  <a:prstClr val="black">
                    <a:alpha val="40000"/>
                  </a:prstClr>
                </a:outerShdw>
              </a:effectLst>
            </a:endParaRPr>
          </a:p>
        </p:txBody>
      </p:sp>
      <p:cxnSp>
        <p:nvCxnSpPr>
          <p:cNvPr id="6" name="Straight Connector 5">
            <a:extLst>
              <a:ext uri="{FF2B5EF4-FFF2-40B4-BE49-F238E27FC236}">
                <a16:creationId xmlns:a16="http://schemas.microsoft.com/office/drawing/2014/main" id="{04C87312-0394-44FF-AF67-D8E83FE46132}"/>
              </a:ext>
            </a:extLst>
          </p:cNvPr>
          <p:cNvCxnSpPr>
            <a:stCxn id="4" idx="0"/>
          </p:cNvCxnSpPr>
          <p:nvPr/>
        </p:nvCxnSpPr>
        <p:spPr>
          <a:xfrm flipH="1" flipV="1">
            <a:off x="0" y="911357"/>
            <a:ext cx="10803468" cy="1"/>
          </a:xfrm>
          <a:prstGeom prst="line">
            <a:avLst/>
          </a:prstGeom>
          <a:ln w="3175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7" name="Isosceles Triangle 6">
            <a:extLst>
              <a:ext uri="{FF2B5EF4-FFF2-40B4-BE49-F238E27FC236}">
                <a16:creationId xmlns:a16="http://schemas.microsoft.com/office/drawing/2014/main" id="{9206B4C4-2598-45CA-80DC-4A956293D112}"/>
              </a:ext>
            </a:extLst>
          </p:cNvPr>
          <p:cNvSpPr/>
          <p:nvPr/>
        </p:nvSpPr>
        <p:spPr>
          <a:xfrm>
            <a:off x="4504271" y="-2910"/>
            <a:ext cx="3184173" cy="914268"/>
          </a:xfrm>
          <a:prstGeom prst="triangle">
            <a:avLst>
              <a:gd name="adj" fmla="val 49141"/>
            </a:avLst>
          </a:prstGeom>
          <a:solidFill>
            <a:srgbClr val="FF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13" name="Rectangle: Rounded Corners 12">
            <a:extLst>
              <a:ext uri="{FF2B5EF4-FFF2-40B4-BE49-F238E27FC236}">
                <a16:creationId xmlns:a16="http://schemas.microsoft.com/office/drawing/2014/main" id="{EFCECDB2-96CA-49E1-BCC1-F6E4282BCC69}"/>
              </a:ext>
            </a:extLst>
          </p:cNvPr>
          <p:cNvSpPr/>
          <p:nvPr/>
        </p:nvSpPr>
        <p:spPr>
          <a:xfrm>
            <a:off x="1861956" y="938444"/>
            <a:ext cx="4222755" cy="17145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Isosceles Triangle 8">
            <a:extLst>
              <a:ext uri="{FF2B5EF4-FFF2-40B4-BE49-F238E27FC236}">
                <a16:creationId xmlns:a16="http://schemas.microsoft.com/office/drawing/2014/main" id="{D17EFE4A-5C27-4F4B-8FDC-9D4A92593D93}"/>
              </a:ext>
            </a:extLst>
          </p:cNvPr>
          <p:cNvSpPr/>
          <p:nvPr/>
        </p:nvSpPr>
        <p:spPr>
          <a:xfrm rot="10800000">
            <a:off x="4471783" y="927033"/>
            <a:ext cx="3184173" cy="914268"/>
          </a:xfrm>
          <a:prstGeom prst="triangle">
            <a:avLst>
              <a:gd name="adj" fmla="val 49141"/>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8" name="TextBox 7">
            <a:extLst>
              <a:ext uri="{FF2B5EF4-FFF2-40B4-BE49-F238E27FC236}">
                <a16:creationId xmlns:a16="http://schemas.microsoft.com/office/drawing/2014/main" id="{3DEA7028-9B4D-4172-B229-E42D5A807227}"/>
              </a:ext>
            </a:extLst>
          </p:cNvPr>
          <p:cNvSpPr txBox="1"/>
          <p:nvPr/>
        </p:nvSpPr>
        <p:spPr>
          <a:xfrm>
            <a:off x="4981886" y="494953"/>
            <a:ext cx="2896188" cy="707886"/>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دانستنی های مرتبط با </a:t>
            </a:r>
          </a:p>
          <a:p>
            <a:pPr algn="ctr"/>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         </a:t>
            </a:r>
          </a:p>
        </p:txBody>
      </p:sp>
      <p:sp>
        <p:nvSpPr>
          <p:cNvPr id="11" name="TextBox 10">
            <a:extLst>
              <a:ext uri="{FF2B5EF4-FFF2-40B4-BE49-F238E27FC236}">
                <a16:creationId xmlns:a16="http://schemas.microsoft.com/office/drawing/2014/main" id="{62F4F585-04F8-4D52-9F4F-EC50D545CDC1}"/>
              </a:ext>
            </a:extLst>
          </p:cNvPr>
          <p:cNvSpPr txBox="1"/>
          <p:nvPr/>
        </p:nvSpPr>
        <p:spPr>
          <a:xfrm>
            <a:off x="5396298" y="1029870"/>
            <a:ext cx="2896188" cy="400110"/>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رانندگی ایمن</a:t>
            </a:r>
          </a:p>
        </p:txBody>
      </p:sp>
      <p:sp>
        <p:nvSpPr>
          <p:cNvPr id="2" name="Oval 1">
            <a:extLst>
              <a:ext uri="{FF2B5EF4-FFF2-40B4-BE49-F238E27FC236}">
                <a16:creationId xmlns:a16="http://schemas.microsoft.com/office/drawing/2014/main" id="{C0648B67-791F-487E-A627-F0E5BDE671BC}"/>
              </a:ext>
            </a:extLst>
          </p:cNvPr>
          <p:cNvSpPr/>
          <p:nvPr/>
        </p:nvSpPr>
        <p:spPr>
          <a:xfrm>
            <a:off x="251209" y="984140"/>
            <a:ext cx="689321" cy="689321"/>
          </a:xfrm>
          <a:prstGeom prst="ellipse">
            <a:avLst/>
          </a:prstGeom>
          <a:blipFill>
            <a:blip r:embed="rId2"/>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36AD5A94-3148-4610-86DE-FA28122AC1C6}"/>
              </a:ext>
            </a:extLst>
          </p:cNvPr>
          <p:cNvSpPr/>
          <p:nvPr/>
        </p:nvSpPr>
        <p:spPr>
          <a:xfrm>
            <a:off x="251209" y="1788038"/>
            <a:ext cx="689321" cy="689321"/>
          </a:xfrm>
          <a:prstGeom prst="ellipse">
            <a:avLst/>
          </a:prstGeom>
          <a:blipFill>
            <a:blip r:embed="rId3"/>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93B1DCFC-D342-4BD4-A658-4E4B8A9F1D57}"/>
              </a:ext>
            </a:extLst>
          </p:cNvPr>
          <p:cNvSpPr/>
          <p:nvPr/>
        </p:nvSpPr>
        <p:spPr>
          <a:xfrm>
            <a:off x="4143321" y="2025965"/>
            <a:ext cx="3870405" cy="3870405"/>
          </a:xfrm>
          <a:prstGeom prst="ellipse">
            <a:avLst/>
          </a:prstGeom>
          <a:blipFill>
            <a:blip r:embed="rId4"/>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CB298A76-34E6-492C-869B-9CB18B373F1C}"/>
              </a:ext>
            </a:extLst>
          </p:cNvPr>
          <p:cNvSpPr/>
          <p:nvPr/>
        </p:nvSpPr>
        <p:spPr>
          <a:xfrm>
            <a:off x="251209" y="3438878"/>
            <a:ext cx="689321" cy="689321"/>
          </a:xfrm>
          <a:prstGeom prst="ellipse">
            <a:avLst/>
          </a:prstGeom>
          <a:blipFill>
            <a:blip r:embed="rId5"/>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FE05BC4D-232B-4C7E-BA2C-5F3CCF32BFC0}"/>
              </a:ext>
            </a:extLst>
          </p:cNvPr>
          <p:cNvSpPr/>
          <p:nvPr/>
        </p:nvSpPr>
        <p:spPr>
          <a:xfrm>
            <a:off x="251209" y="4258104"/>
            <a:ext cx="689321" cy="689321"/>
          </a:xfrm>
          <a:prstGeom prst="ellipse">
            <a:avLst/>
          </a:prstGeom>
          <a:blipFill>
            <a:blip r:embed="rId6"/>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ABF8D2DB-BC6B-4232-BCF8-AFA2823F617B}"/>
              </a:ext>
            </a:extLst>
          </p:cNvPr>
          <p:cNvSpPr/>
          <p:nvPr/>
        </p:nvSpPr>
        <p:spPr>
          <a:xfrm>
            <a:off x="251209" y="5105466"/>
            <a:ext cx="689321" cy="689321"/>
          </a:xfrm>
          <a:prstGeom prst="ellipse">
            <a:avLst/>
          </a:prstGeom>
          <a:blipFill>
            <a:blip r:embed="rId7"/>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CD7B383C-3003-48FF-88A3-0E4479FFA9C6}"/>
              </a:ext>
            </a:extLst>
          </p:cNvPr>
          <p:cNvSpPr/>
          <p:nvPr/>
        </p:nvSpPr>
        <p:spPr>
          <a:xfrm>
            <a:off x="251209" y="5937919"/>
            <a:ext cx="689321" cy="689321"/>
          </a:xfrm>
          <a:prstGeom prst="ellipse">
            <a:avLst/>
          </a:prstGeom>
          <a:blipFill>
            <a:blip r:embed="rId8"/>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42ABD853-3A96-40AB-8080-59DE20AD6D1D}"/>
              </a:ext>
            </a:extLst>
          </p:cNvPr>
          <p:cNvSpPr txBox="1"/>
          <p:nvPr/>
        </p:nvSpPr>
        <p:spPr>
          <a:xfrm>
            <a:off x="8013725" y="3499502"/>
            <a:ext cx="2707131" cy="461665"/>
          </a:xfrm>
          <a:prstGeom prst="rect">
            <a:avLst/>
          </a:prstGeom>
          <a:noFill/>
        </p:spPr>
        <p:txBody>
          <a:bodyPr wrap="square" rtlCol="0">
            <a:spAutoFit/>
          </a:bodyPr>
          <a:lstStyle/>
          <a:p>
            <a:pPr algn="ctr"/>
            <a:r>
              <a:rPr lang="fa-IR" sz="2400" dirty="0">
                <a:cs typeface="B Titr" panose="00000700000000000000" pitchFamily="2" charset="-78"/>
              </a:rPr>
              <a:t>چراغ های جلو و عقب</a:t>
            </a:r>
            <a:endParaRPr lang="en-US" sz="2400" dirty="0">
              <a:cs typeface="B Titr" panose="00000700000000000000" pitchFamily="2" charset="-78"/>
            </a:endParaRPr>
          </a:p>
        </p:txBody>
      </p:sp>
    </p:spTree>
    <p:extLst>
      <p:ext uri="{BB962C8B-B14F-4D97-AF65-F5344CB8AC3E}">
        <p14:creationId xmlns:p14="http://schemas.microsoft.com/office/powerpoint/2010/main" val="31716818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17BB9E04-F56F-431D-8A84-BF356EE82125}"/>
              </a:ext>
            </a:extLst>
          </p:cNvPr>
          <p:cNvGrpSpPr/>
          <p:nvPr/>
        </p:nvGrpSpPr>
        <p:grpSpPr>
          <a:xfrm>
            <a:off x="5849825" y="917833"/>
            <a:ext cx="3466813" cy="901215"/>
            <a:chOff x="9230348" y="935348"/>
            <a:chExt cx="3466813" cy="921621"/>
          </a:xfrm>
        </p:grpSpPr>
        <p:sp>
          <p:nvSpPr>
            <p:cNvPr id="14" name="Rectangle 13">
              <a:extLst>
                <a:ext uri="{FF2B5EF4-FFF2-40B4-BE49-F238E27FC236}">
                  <a16:creationId xmlns:a16="http://schemas.microsoft.com/office/drawing/2014/main" id="{AACEF195-2A73-4295-8EF7-1143656F666E}"/>
                </a:ext>
              </a:extLst>
            </p:cNvPr>
            <p:cNvSpPr/>
            <p:nvPr/>
          </p:nvSpPr>
          <p:spPr>
            <a:xfrm>
              <a:off x="9230348" y="935348"/>
              <a:ext cx="3364087" cy="92162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3FCBAB2F-EBEF-4A5E-8585-2888F99F5365}"/>
                </a:ext>
              </a:extLst>
            </p:cNvPr>
            <p:cNvSpPr txBox="1"/>
            <p:nvPr/>
          </p:nvSpPr>
          <p:spPr>
            <a:xfrm>
              <a:off x="9990029" y="1318759"/>
              <a:ext cx="2707132" cy="346220"/>
            </a:xfrm>
            <a:prstGeom prst="rect">
              <a:avLst/>
            </a:prstGeom>
            <a:noFill/>
          </p:spPr>
          <p:txBody>
            <a:bodyPr wrap="square" rtlCol="1">
              <a:spAutoFit/>
            </a:bodyPr>
            <a:lstStyle/>
            <a:p>
              <a:pPr algn="ctr"/>
              <a:r>
                <a:rPr lang="fa-IR" sz="1600" b="1" dirty="0">
                  <a:cs typeface="B Titr" panose="00000700000000000000" pitchFamily="2" charset="-78"/>
                </a:rPr>
                <a:t>استانداردهای ایمنی خودرو</a:t>
              </a:r>
            </a:p>
          </p:txBody>
        </p:sp>
      </p:grpSp>
      <p:sp>
        <p:nvSpPr>
          <p:cNvPr id="4" name="Isosceles Triangle 3">
            <a:extLst>
              <a:ext uri="{FF2B5EF4-FFF2-40B4-BE49-F238E27FC236}">
                <a16:creationId xmlns:a16="http://schemas.microsoft.com/office/drawing/2014/main" id="{5AB736CA-952C-4465-B8F5-2ACF17977BF9}"/>
              </a:ext>
            </a:extLst>
          </p:cNvPr>
          <p:cNvSpPr/>
          <p:nvPr/>
        </p:nvSpPr>
        <p:spPr>
          <a:xfrm rot="16200000">
            <a:off x="10583467" y="217091"/>
            <a:ext cx="1828534" cy="1388533"/>
          </a:xfrm>
          <a:prstGeom prst="triangle">
            <a:avLst/>
          </a:prstGeom>
          <a:effectLst>
            <a:outerShdw blurRad="50800" dist="38100" dir="16200000"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endParaRPr lang="fa-IR" sz="1400" dirty="0">
              <a:effectLst>
                <a:outerShdw blurRad="50800" dist="38100" dir="5400000" algn="t" rotWithShape="0">
                  <a:prstClr val="black">
                    <a:alpha val="40000"/>
                  </a:prstClr>
                </a:outerShdw>
              </a:effectLst>
            </a:endParaRPr>
          </a:p>
        </p:txBody>
      </p:sp>
      <p:cxnSp>
        <p:nvCxnSpPr>
          <p:cNvPr id="6" name="Straight Connector 5">
            <a:extLst>
              <a:ext uri="{FF2B5EF4-FFF2-40B4-BE49-F238E27FC236}">
                <a16:creationId xmlns:a16="http://schemas.microsoft.com/office/drawing/2014/main" id="{04C87312-0394-44FF-AF67-D8E83FE46132}"/>
              </a:ext>
            </a:extLst>
          </p:cNvPr>
          <p:cNvCxnSpPr>
            <a:stCxn id="4" idx="0"/>
          </p:cNvCxnSpPr>
          <p:nvPr/>
        </p:nvCxnSpPr>
        <p:spPr>
          <a:xfrm flipH="1" flipV="1">
            <a:off x="0" y="911357"/>
            <a:ext cx="10803468" cy="1"/>
          </a:xfrm>
          <a:prstGeom prst="line">
            <a:avLst/>
          </a:prstGeom>
          <a:ln w="3175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7" name="Isosceles Triangle 6">
            <a:extLst>
              <a:ext uri="{FF2B5EF4-FFF2-40B4-BE49-F238E27FC236}">
                <a16:creationId xmlns:a16="http://schemas.microsoft.com/office/drawing/2014/main" id="{9206B4C4-2598-45CA-80DC-4A956293D112}"/>
              </a:ext>
            </a:extLst>
          </p:cNvPr>
          <p:cNvSpPr/>
          <p:nvPr/>
        </p:nvSpPr>
        <p:spPr>
          <a:xfrm>
            <a:off x="4504271" y="-2910"/>
            <a:ext cx="3184173" cy="914268"/>
          </a:xfrm>
          <a:prstGeom prst="triangle">
            <a:avLst>
              <a:gd name="adj" fmla="val 49141"/>
            </a:avLst>
          </a:prstGeom>
          <a:solidFill>
            <a:srgbClr val="FF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13" name="Rectangle: Rounded Corners 12">
            <a:extLst>
              <a:ext uri="{FF2B5EF4-FFF2-40B4-BE49-F238E27FC236}">
                <a16:creationId xmlns:a16="http://schemas.microsoft.com/office/drawing/2014/main" id="{EFCECDB2-96CA-49E1-BCC1-F6E4282BCC69}"/>
              </a:ext>
            </a:extLst>
          </p:cNvPr>
          <p:cNvSpPr/>
          <p:nvPr/>
        </p:nvSpPr>
        <p:spPr>
          <a:xfrm>
            <a:off x="1861956" y="938444"/>
            <a:ext cx="4222755" cy="17145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Isosceles Triangle 8">
            <a:extLst>
              <a:ext uri="{FF2B5EF4-FFF2-40B4-BE49-F238E27FC236}">
                <a16:creationId xmlns:a16="http://schemas.microsoft.com/office/drawing/2014/main" id="{D17EFE4A-5C27-4F4B-8FDC-9D4A92593D93}"/>
              </a:ext>
            </a:extLst>
          </p:cNvPr>
          <p:cNvSpPr/>
          <p:nvPr/>
        </p:nvSpPr>
        <p:spPr>
          <a:xfrm rot="10800000">
            <a:off x="4471783" y="927033"/>
            <a:ext cx="3184173" cy="914268"/>
          </a:xfrm>
          <a:prstGeom prst="triangle">
            <a:avLst>
              <a:gd name="adj" fmla="val 49141"/>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8" name="TextBox 7">
            <a:extLst>
              <a:ext uri="{FF2B5EF4-FFF2-40B4-BE49-F238E27FC236}">
                <a16:creationId xmlns:a16="http://schemas.microsoft.com/office/drawing/2014/main" id="{3DEA7028-9B4D-4172-B229-E42D5A807227}"/>
              </a:ext>
            </a:extLst>
          </p:cNvPr>
          <p:cNvSpPr txBox="1"/>
          <p:nvPr/>
        </p:nvSpPr>
        <p:spPr>
          <a:xfrm>
            <a:off x="4981886" y="494953"/>
            <a:ext cx="2896188" cy="707886"/>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دانستنی های مرتبط با </a:t>
            </a:r>
          </a:p>
          <a:p>
            <a:pPr algn="ctr"/>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         </a:t>
            </a:r>
          </a:p>
        </p:txBody>
      </p:sp>
      <p:sp>
        <p:nvSpPr>
          <p:cNvPr id="11" name="TextBox 10">
            <a:extLst>
              <a:ext uri="{FF2B5EF4-FFF2-40B4-BE49-F238E27FC236}">
                <a16:creationId xmlns:a16="http://schemas.microsoft.com/office/drawing/2014/main" id="{62F4F585-04F8-4D52-9F4F-EC50D545CDC1}"/>
              </a:ext>
            </a:extLst>
          </p:cNvPr>
          <p:cNvSpPr txBox="1"/>
          <p:nvPr/>
        </p:nvSpPr>
        <p:spPr>
          <a:xfrm>
            <a:off x="5396298" y="1029870"/>
            <a:ext cx="2896188" cy="400110"/>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رانندگی ایمن</a:t>
            </a:r>
          </a:p>
        </p:txBody>
      </p:sp>
      <p:sp>
        <p:nvSpPr>
          <p:cNvPr id="2" name="Oval 1">
            <a:extLst>
              <a:ext uri="{FF2B5EF4-FFF2-40B4-BE49-F238E27FC236}">
                <a16:creationId xmlns:a16="http://schemas.microsoft.com/office/drawing/2014/main" id="{C0648B67-791F-487E-A627-F0E5BDE671BC}"/>
              </a:ext>
            </a:extLst>
          </p:cNvPr>
          <p:cNvSpPr/>
          <p:nvPr/>
        </p:nvSpPr>
        <p:spPr>
          <a:xfrm>
            <a:off x="251209" y="984140"/>
            <a:ext cx="689321" cy="689321"/>
          </a:xfrm>
          <a:prstGeom prst="ellipse">
            <a:avLst/>
          </a:prstGeom>
          <a:blipFill>
            <a:blip r:embed="rId2"/>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36AD5A94-3148-4610-86DE-FA28122AC1C6}"/>
              </a:ext>
            </a:extLst>
          </p:cNvPr>
          <p:cNvSpPr/>
          <p:nvPr/>
        </p:nvSpPr>
        <p:spPr>
          <a:xfrm>
            <a:off x="251209" y="1788038"/>
            <a:ext cx="689321" cy="689321"/>
          </a:xfrm>
          <a:prstGeom prst="ellipse">
            <a:avLst/>
          </a:prstGeom>
          <a:blipFill>
            <a:blip r:embed="rId3"/>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93B1DCFC-D342-4BD4-A658-4E4B8A9F1D57}"/>
              </a:ext>
            </a:extLst>
          </p:cNvPr>
          <p:cNvSpPr/>
          <p:nvPr/>
        </p:nvSpPr>
        <p:spPr>
          <a:xfrm>
            <a:off x="251209" y="2620072"/>
            <a:ext cx="689321" cy="689321"/>
          </a:xfrm>
          <a:prstGeom prst="ellipse">
            <a:avLst/>
          </a:prstGeom>
          <a:blipFill>
            <a:blip r:embed="rId4"/>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CB298A76-34E6-492C-869B-9CB18B373F1C}"/>
              </a:ext>
            </a:extLst>
          </p:cNvPr>
          <p:cNvSpPr/>
          <p:nvPr/>
        </p:nvSpPr>
        <p:spPr>
          <a:xfrm>
            <a:off x="251209" y="3438878"/>
            <a:ext cx="689321" cy="689321"/>
          </a:xfrm>
          <a:prstGeom prst="ellipse">
            <a:avLst/>
          </a:prstGeom>
          <a:blipFill>
            <a:blip r:embed="rId5"/>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FE05BC4D-232B-4C7E-BA2C-5F3CCF32BFC0}"/>
              </a:ext>
            </a:extLst>
          </p:cNvPr>
          <p:cNvSpPr/>
          <p:nvPr/>
        </p:nvSpPr>
        <p:spPr>
          <a:xfrm>
            <a:off x="251209" y="4258104"/>
            <a:ext cx="689321" cy="689321"/>
          </a:xfrm>
          <a:prstGeom prst="ellipse">
            <a:avLst/>
          </a:prstGeom>
          <a:blipFill>
            <a:blip r:embed="rId6"/>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ABF8D2DB-BC6B-4232-BCF8-AFA2823F617B}"/>
              </a:ext>
            </a:extLst>
          </p:cNvPr>
          <p:cNvSpPr/>
          <p:nvPr/>
        </p:nvSpPr>
        <p:spPr>
          <a:xfrm>
            <a:off x="251209" y="5105466"/>
            <a:ext cx="689321" cy="689321"/>
          </a:xfrm>
          <a:prstGeom prst="ellipse">
            <a:avLst/>
          </a:prstGeom>
          <a:blipFill>
            <a:blip r:embed="rId7"/>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CD7B383C-3003-48FF-88A3-0E4479FFA9C6}"/>
              </a:ext>
            </a:extLst>
          </p:cNvPr>
          <p:cNvSpPr/>
          <p:nvPr/>
        </p:nvSpPr>
        <p:spPr>
          <a:xfrm>
            <a:off x="251209" y="5937919"/>
            <a:ext cx="689321" cy="689321"/>
          </a:xfrm>
          <a:prstGeom prst="ellipse">
            <a:avLst/>
          </a:prstGeom>
          <a:blipFill>
            <a:blip r:embed="rId8"/>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341129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3BF69FC-800B-4E52-B15F-C884FDBCCE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203"/>
            <a:ext cx="12192001" cy="6900203"/>
          </a:xfrm>
          <a:prstGeom prst="rect">
            <a:avLst/>
          </a:prstGeom>
        </p:spPr>
      </p:pic>
      <mc:AlternateContent xmlns:mc="http://schemas.openxmlformats.org/markup-compatibility/2006" xmlns:pslz="http://schemas.microsoft.com/office/powerpoint/2016/slidezoom">
        <mc:Choice Requires="pslz">
          <p:graphicFrame>
            <p:nvGraphicFramePr>
              <p:cNvPr id="6" name="Slide Zoom 5">
                <a:extLst>
                  <a:ext uri="{FF2B5EF4-FFF2-40B4-BE49-F238E27FC236}">
                    <a16:creationId xmlns:a16="http://schemas.microsoft.com/office/drawing/2014/main" id="{EB816313-563C-4EBC-9657-C7E8B622A2E1}"/>
                  </a:ext>
                </a:extLst>
              </p:cNvPr>
              <p:cNvGraphicFramePr>
                <a:graphicFrameLocks noChangeAspect="1"/>
              </p:cNvGraphicFramePr>
              <p:nvPr>
                <p:extLst>
                  <p:ext uri="{D42A27DB-BD31-4B8C-83A1-F6EECF244321}">
                    <p14:modId xmlns:p14="http://schemas.microsoft.com/office/powerpoint/2010/main" val="3244124233"/>
                  </p:ext>
                </p:extLst>
              </p:nvPr>
            </p:nvGraphicFramePr>
            <p:xfrm>
              <a:off x="3262954" y="108774"/>
              <a:ext cx="694897" cy="390880"/>
            </p:xfrm>
            <a:graphic>
              <a:graphicData uri="http://schemas.microsoft.com/office/powerpoint/2016/slidezoom">
                <pslz:sldZm>
                  <pslz:sldZmObj sldId="263" cId="1830124179">
                    <pslz:zmPr id="{59C470CC-570A-45E8-BC45-67AA379A149A}" transitionDur="1000">
                      <p166:blipFill xmlns:p166="http://schemas.microsoft.com/office/powerpoint/2016/6/main">
                        <a:blip r:embed="rId3"/>
                        <a:stretch>
                          <a:fillRect/>
                        </a:stretch>
                      </p166:blipFill>
                      <p166:spPr xmlns:p166="http://schemas.microsoft.com/office/powerpoint/2016/6/main">
                        <a:xfrm>
                          <a:off x="0" y="0"/>
                          <a:ext cx="694897" cy="390880"/>
                        </a:xfrm>
                        <a:prstGeom prst="rect">
                          <a:avLst/>
                        </a:prstGeom>
                        <a:ln w="3175">
                          <a:solidFill>
                            <a:prstClr val="ltGray"/>
                          </a:solidFill>
                        </a:ln>
                      </p166:spPr>
                    </pslz:zmPr>
                  </pslz:sldZmObj>
                </pslz:sldZm>
              </a:graphicData>
            </a:graphic>
          </p:graphicFrame>
        </mc:Choice>
        <mc:Fallback xmlns="">
          <p:pic>
            <p:nvPicPr>
              <p:cNvPr id="6" name="Slide Zoom 5">
                <a:hlinkClick r:id="rId4" action="ppaction://hlinksldjump"/>
                <a:extLst>
                  <a:ext uri="{FF2B5EF4-FFF2-40B4-BE49-F238E27FC236}">
                    <a16:creationId xmlns:a16="http://schemas.microsoft.com/office/drawing/2014/main" id="{EB816313-563C-4EBC-9657-C7E8B622A2E1}"/>
                  </a:ext>
                </a:extLst>
              </p:cNvPr>
              <p:cNvPicPr>
                <a:picLocks noGrp="1" noRot="1" noChangeAspect="1" noMove="1" noResize="1" noEditPoints="1" noAdjustHandles="1" noChangeArrowheads="1" noChangeShapeType="1"/>
              </p:cNvPicPr>
              <p:nvPr/>
            </p:nvPicPr>
            <p:blipFill>
              <a:blip r:embed="rId5"/>
              <a:stretch>
                <a:fillRect/>
              </a:stretch>
            </p:blipFill>
            <p:spPr>
              <a:xfrm>
                <a:off x="3262954" y="108774"/>
                <a:ext cx="694897" cy="390880"/>
              </a:xfrm>
              <a:prstGeom prst="rect">
                <a:avLst/>
              </a:prstGeom>
              <a:ln w="3175">
                <a:solidFill>
                  <a:prstClr val="ltGray"/>
                </a:solidFill>
              </a:ln>
            </p:spPr>
          </p:pic>
        </mc:Fallback>
      </mc:AlternateContent>
      <mc:AlternateContent xmlns:mc="http://schemas.openxmlformats.org/markup-compatibility/2006" xmlns:pslz="http://schemas.microsoft.com/office/powerpoint/2016/slidezoom">
        <mc:Choice Requires="pslz">
          <p:graphicFrame>
            <p:nvGraphicFramePr>
              <p:cNvPr id="12" name="Slide Zoom 11">
                <a:extLst>
                  <a:ext uri="{FF2B5EF4-FFF2-40B4-BE49-F238E27FC236}">
                    <a16:creationId xmlns:a16="http://schemas.microsoft.com/office/drawing/2014/main" id="{5099C1BF-807A-4CDC-92AE-65C666552E08}"/>
                  </a:ext>
                </a:extLst>
              </p:cNvPr>
              <p:cNvGraphicFramePr>
                <a:graphicFrameLocks noChangeAspect="1"/>
              </p:cNvGraphicFramePr>
              <p:nvPr>
                <p:extLst>
                  <p:ext uri="{D42A27DB-BD31-4B8C-83A1-F6EECF244321}">
                    <p14:modId xmlns:p14="http://schemas.microsoft.com/office/powerpoint/2010/main" val="1321870401"/>
                  </p:ext>
                </p:extLst>
              </p:nvPr>
            </p:nvGraphicFramePr>
            <p:xfrm>
              <a:off x="2189332" y="2436195"/>
              <a:ext cx="526574" cy="296198"/>
            </p:xfrm>
            <a:graphic>
              <a:graphicData uri="http://schemas.microsoft.com/office/powerpoint/2016/slidezoom">
                <pslz:sldZm>
                  <pslz:sldZmObj sldId="264" cId="3560255829">
                    <pslz:zmPr id="{0F802854-A888-42BD-8861-C8D87F11E69F}" transitionDur="1000">
                      <p166:blipFill xmlns:p166="http://schemas.microsoft.com/office/powerpoint/2016/6/main">
                        <a:blip r:embed="rId6"/>
                        <a:stretch>
                          <a:fillRect/>
                        </a:stretch>
                      </p166:blipFill>
                      <p166:spPr xmlns:p166="http://schemas.microsoft.com/office/powerpoint/2016/6/main">
                        <a:xfrm>
                          <a:off x="0" y="0"/>
                          <a:ext cx="526574" cy="296198"/>
                        </a:xfrm>
                        <a:prstGeom prst="rect">
                          <a:avLst/>
                        </a:prstGeom>
                        <a:ln w="3175">
                          <a:solidFill>
                            <a:prstClr val="ltGray"/>
                          </a:solidFill>
                        </a:ln>
                      </p166:spPr>
                    </pslz:zmPr>
                  </pslz:sldZmObj>
                </pslz:sldZm>
              </a:graphicData>
            </a:graphic>
          </p:graphicFrame>
        </mc:Choice>
        <mc:Fallback xmlns="">
          <p:pic>
            <p:nvPicPr>
              <p:cNvPr id="12" name="Slide Zoom 11">
                <a:hlinkClick r:id="rId7" action="ppaction://hlinksldjump"/>
                <a:extLst>
                  <a:ext uri="{FF2B5EF4-FFF2-40B4-BE49-F238E27FC236}">
                    <a16:creationId xmlns:a16="http://schemas.microsoft.com/office/drawing/2014/main" id="{5099C1BF-807A-4CDC-92AE-65C666552E08}"/>
                  </a:ext>
                </a:extLst>
              </p:cNvPr>
              <p:cNvPicPr>
                <a:picLocks noGrp="1" noRot="1" noChangeAspect="1" noMove="1" noResize="1" noEditPoints="1" noAdjustHandles="1" noChangeArrowheads="1" noChangeShapeType="1"/>
              </p:cNvPicPr>
              <p:nvPr/>
            </p:nvPicPr>
            <p:blipFill>
              <a:blip r:embed="rId8"/>
              <a:stretch>
                <a:fillRect/>
              </a:stretch>
            </p:blipFill>
            <p:spPr>
              <a:xfrm>
                <a:off x="2189332" y="2436195"/>
                <a:ext cx="526574" cy="296198"/>
              </a:xfrm>
              <a:prstGeom prst="rect">
                <a:avLst/>
              </a:prstGeom>
              <a:ln w="3175">
                <a:solidFill>
                  <a:prstClr val="ltGray"/>
                </a:solidFill>
              </a:ln>
            </p:spPr>
          </p:pic>
        </mc:Fallback>
      </mc:AlternateContent>
      <mc:AlternateContent xmlns:mc="http://schemas.openxmlformats.org/markup-compatibility/2006" xmlns:pslz="http://schemas.microsoft.com/office/powerpoint/2016/slidezoom">
        <mc:Choice Requires="pslz">
          <p:graphicFrame>
            <p:nvGraphicFramePr>
              <p:cNvPr id="14" name="Slide Zoom 13">
                <a:extLst>
                  <a:ext uri="{FF2B5EF4-FFF2-40B4-BE49-F238E27FC236}">
                    <a16:creationId xmlns:a16="http://schemas.microsoft.com/office/drawing/2014/main" id="{7828FFCF-73B4-4061-B83E-0C6AE76A3954}"/>
                  </a:ext>
                </a:extLst>
              </p:cNvPr>
              <p:cNvGraphicFramePr>
                <a:graphicFrameLocks noChangeAspect="1"/>
              </p:cNvGraphicFramePr>
              <p:nvPr>
                <p:extLst>
                  <p:ext uri="{D42A27DB-BD31-4B8C-83A1-F6EECF244321}">
                    <p14:modId xmlns:p14="http://schemas.microsoft.com/office/powerpoint/2010/main" val="2218776456"/>
                  </p:ext>
                </p:extLst>
              </p:nvPr>
            </p:nvGraphicFramePr>
            <p:xfrm>
              <a:off x="4426425" y="2732393"/>
              <a:ext cx="1114566" cy="829673"/>
            </p:xfrm>
            <a:graphic>
              <a:graphicData uri="http://schemas.microsoft.com/office/powerpoint/2016/slidezoom">
                <pslz:sldZm>
                  <pslz:sldZmObj sldId="265" cId="2273972421">
                    <pslz:zmPr id="{CD8B12DF-66FF-4BA8-97D9-697816A5BFF8}" transitionDur="1000">
                      <p166:blipFill xmlns:p166="http://schemas.microsoft.com/office/powerpoint/2016/6/main">
                        <a:blip r:embed="rId9"/>
                        <a:stretch>
                          <a:fillRect/>
                        </a:stretch>
                      </p166:blipFill>
                      <p166:spPr xmlns:p166="http://schemas.microsoft.com/office/powerpoint/2016/6/main">
                        <a:xfrm>
                          <a:off x="0" y="0"/>
                          <a:ext cx="1114566" cy="829673"/>
                        </a:xfrm>
                        <a:prstGeom prst="rect">
                          <a:avLst/>
                        </a:prstGeom>
                        <a:ln w="3175">
                          <a:solidFill>
                            <a:prstClr val="ltGray"/>
                          </a:solidFill>
                        </a:ln>
                      </p166:spPr>
                    </pslz:zmPr>
                  </pslz:sldZmObj>
                </pslz:sldZm>
              </a:graphicData>
            </a:graphic>
          </p:graphicFrame>
        </mc:Choice>
        <mc:Fallback xmlns="">
          <p:pic>
            <p:nvPicPr>
              <p:cNvPr id="14" name="Slide Zoom 13">
                <a:hlinkClick r:id="rId10" action="ppaction://hlinksldjump"/>
                <a:extLst>
                  <a:ext uri="{FF2B5EF4-FFF2-40B4-BE49-F238E27FC236}">
                    <a16:creationId xmlns:a16="http://schemas.microsoft.com/office/drawing/2014/main" id="{7828FFCF-73B4-4061-B83E-0C6AE76A3954}"/>
                  </a:ext>
                </a:extLst>
              </p:cNvPr>
              <p:cNvPicPr>
                <a:picLocks noGrp="1" noRot="1" noChangeAspect="1" noMove="1" noResize="1" noEditPoints="1" noAdjustHandles="1" noChangeArrowheads="1" noChangeShapeType="1"/>
              </p:cNvPicPr>
              <p:nvPr/>
            </p:nvPicPr>
            <p:blipFill>
              <a:blip r:embed="rId11"/>
              <a:stretch>
                <a:fillRect/>
              </a:stretch>
            </p:blipFill>
            <p:spPr>
              <a:xfrm>
                <a:off x="4426425" y="2732393"/>
                <a:ext cx="1114566" cy="829673"/>
              </a:xfrm>
              <a:prstGeom prst="rect">
                <a:avLst/>
              </a:prstGeom>
              <a:ln w="3175">
                <a:solidFill>
                  <a:prstClr val="ltGray"/>
                </a:solidFill>
              </a:ln>
            </p:spPr>
          </p:pic>
        </mc:Fallback>
      </mc:AlternateContent>
      <mc:AlternateContent xmlns:mc="http://schemas.openxmlformats.org/markup-compatibility/2006" xmlns:pslz="http://schemas.microsoft.com/office/powerpoint/2016/slidezoom">
        <mc:Choice Requires="pslz">
          <p:graphicFrame>
            <p:nvGraphicFramePr>
              <p:cNvPr id="16" name="Slide Zoom 15">
                <a:extLst>
                  <a:ext uri="{FF2B5EF4-FFF2-40B4-BE49-F238E27FC236}">
                    <a16:creationId xmlns:a16="http://schemas.microsoft.com/office/drawing/2014/main" id="{E6D257C7-D2A1-4101-AFFE-3CCB5A66FB55}"/>
                  </a:ext>
                </a:extLst>
              </p:cNvPr>
              <p:cNvGraphicFramePr>
                <a:graphicFrameLocks noChangeAspect="1"/>
              </p:cNvGraphicFramePr>
              <p:nvPr>
                <p:extLst>
                  <p:ext uri="{D42A27DB-BD31-4B8C-83A1-F6EECF244321}">
                    <p14:modId xmlns:p14="http://schemas.microsoft.com/office/powerpoint/2010/main" val="378105612"/>
                  </p:ext>
                </p:extLst>
              </p:nvPr>
            </p:nvGraphicFramePr>
            <p:xfrm>
              <a:off x="4412777" y="3900664"/>
              <a:ext cx="1114566" cy="669059"/>
            </p:xfrm>
            <a:graphic>
              <a:graphicData uri="http://schemas.microsoft.com/office/powerpoint/2016/slidezoom">
                <pslz:sldZm>
                  <pslz:sldZmObj sldId="266" cId="733025950">
                    <pslz:zmPr id="{3AD9979D-5104-4C22-9766-D9BFD6DD340F}" transitionDur="1000">
                      <p166:blipFill xmlns:p166="http://schemas.microsoft.com/office/powerpoint/2016/6/main">
                        <a:blip r:embed="rId12"/>
                        <a:stretch>
                          <a:fillRect/>
                        </a:stretch>
                      </p166:blipFill>
                      <p166:spPr xmlns:p166="http://schemas.microsoft.com/office/powerpoint/2016/6/main">
                        <a:xfrm>
                          <a:off x="0" y="0"/>
                          <a:ext cx="1114566" cy="669059"/>
                        </a:xfrm>
                        <a:prstGeom prst="rect">
                          <a:avLst/>
                        </a:prstGeom>
                        <a:ln w="3175">
                          <a:solidFill>
                            <a:prstClr val="ltGray"/>
                          </a:solidFill>
                        </a:ln>
                      </p166:spPr>
                    </pslz:zmPr>
                  </pslz:sldZmObj>
                </pslz:sldZm>
              </a:graphicData>
            </a:graphic>
          </p:graphicFrame>
        </mc:Choice>
        <mc:Fallback xmlns="">
          <p:pic>
            <p:nvPicPr>
              <p:cNvPr id="16" name="Slide Zoom 15">
                <a:hlinkClick r:id="rId13" action="ppaction://hlinksldjump"/>
                <a:extLst>
                  <a:ext uri="{FF2B5EF4-FFF2-40B4-BE49-F238E27FC236}">
                    <a16:creationId xmlns:a16="http://schemas.microsoft.com/office/drawing/2014/main" id="{E6D257C7-D2A1-4101-AFFE-3CCB5A66FB55}"/>
                  </a:ext>
                </a:extLst>
              </p:cNvPr>
              <p:cNvPicPr>
                <a:picLocks noGrp="1" noRot="1" noChangeAspect="1" noMove="1" noResize="1" noEditPoints="1" noAdjustHandles="1" noChangeArrowheads="1" noChangeShapeType="1"/>
              </p:cNvPicPr>
              <p:nvPr/>
            </p:nvPicPr>
            <p:blipFill>
              <a:blip r:embed="rId14"/>
              <a:stretch>
                <a:fillRect/>
              </a:stretch>
            </p:blipFill>
            <p:spPr>
              <a:xfrm>
                <a:off x="4412777" y="3900664"/>
                <a:ext cx="1114566" cy="669059"/>
              </a:xfrm>
              <a:prstGeom prst="rect">
                <a:avLst/>
              </a:prstGeom>
              <a:ln w="3175">
                <a:solidFill>
                  <a:prstClr val="ltGray"/>
                </a:solidFill>
              </a:ln>
            </p:spPr>
          </p:pic>
        </mc:Fallback>
      </mc:AlternateContent>
      <mc:AlternateContent xmlns:mc="http://schemas.openxmlformats.org/markup-compatibility/2006" xmlns:pslz="http://schemas.microsoft.com/office/powerpoint/2016/slidezoom">
        <mc:Choice Requires="pslz">
          <p:graphicFrame>
            <p:nvGraphicFramePr>
              <p:cNvPr id="18" name="Slide Zoom 17">
                <a:extLst>
                  <a:ext uri="{FF2B5EF4-FFF2-40B4-BE49-F238E27FC236}">
                    <a16:creationId xmlns:a16="http://schemas.microsoft.com/office/drawing/2014/main" id="{C91F2422-1083-452D-8F76-1ABE9B8E2795}"/>
                  </a:ext>
                </a:extLst>
              </p:cNvPr>
              <p:cNvGraphicFramePr>
                <a:graphicFrameLocks noChangeAspect="1"/>
              </p:cNvGraphicFramePr>
              <p:nvPr>
                <p:extLst>
                  <p:ext uri="{D42A27DB-BD31-4B8C-83A1-F6EECF244321}">
                    <p14:modId xmlns:p14="http://schemas.microsoft.com/office/powerpoint/2010/main" val="555223555"/>
                  </p:ext>
                </p:extLst>
              </p:nvPr>
            </p:nvGraphicFramePr>
            <p:xfrm>
              <a:off x="8250078" y="3106285"/>
              <a:ext cx="1467128" cy="578611"/>
            </p:xfrm>
            <a:graphic>
              <a:graphicData uri="http://schemas.microsoft.com/office/powerpoint/2016/slidezoom">
                <pslz:sldZm>
                  <pslz:sldZmObj sldId="267" cId="2735393137">
                    <pslz:zmPr id="{17A0D1D5-5A7E-4D02-97BB-6ACE9940860B}" transitionDur="1000">
                      <p166:blipFill xmlns:p166="http://schemas.microsoft.com/office/powerpoint/2016/6/main">
                        <a:blip r:embed="rId15"/>
                        <a:stretch>
                          <a:fillRect/>
                        </a:stretch>
                      </p166:blipFill>
                      <p166:spPr xmlns:p166="http://schemas.microsoft.com/office/powerpoint/2016/6/main">
                        <a:xfrm>
                          <a:off x="0" y="0"/>
                          <a:ext cx="1467128" cy="578611"/>
                        </a:xfrm>
                        <a:prstGeom prst="rect">
                          <a:avLst/>
                        </a:prstGeom>
                        <a:ln w="3175">
                          <a:solidFill>
                            <a:prstClr val="ltGray"/>
                          </a:solidFill>
                        </a:ln>
                      </p166:spPr>
                    </pslz:zmPr>
                  </pslz:sldZmObj>
                </pslz:sldZm>
              </a:graphicData>
            </a:graphic>
          </p:graphicFrame>
        </mc:Choice>
        <mc:Fallback xmlns="">
          <p:pic>
            <p:nvPicPr>
              <p:cNvPr id="18" name="Slide Zoom 17">
                <a:hlinkClick r:id="rId16" action="ppaction://hlinksldjump"/>
                <a:extLst>
                  <a:ext uri="{FF2B5EF4-FFF2-40B4-BE49-F238E27FC236}">
                    <a16:creationId xmlns:a16="http://schemas.microsoft.com/office/drawing/2014/main" id="{C91F2422-1083-452D-8F76-1ABE9B8E2795}"/>
                  </a:ext>
                </a:extLst>
              </p:cNvPr>
              <p:cNvPicPr>
                <a:picLocks noGrp="1" noRot="1" noChangeAspect="1" noMove="1" noResize="1" noEditPoints="1" noAdjustHandles="1" noChangeArrowheads="1" noChangeShapeType="1"/>
              </p:cNvPicPr>
              <p:nvPr/>
            </p:nvPicPr>
            <p:blipFill>
              <a:blip r:embed="rId17"/>
              <a:stretch>
                <a:fillRect/>
              </a:stretch>
            </p:blipFill>
            <p:spPr>
              <a:xfrm>
                <a:off x="8250078" y="3106285"/>
                <a:ext cx="1467128" cy="578611"/>
              </a:xfrm>
              <a:prstGeom prst="rect">
                <a:avLst/>
              </a:prstGeom>
              <a:ln w="3175">
                <a:solidFill>
                  <a:prstClr val="ltGray"/>
                </a:solidFill>
              </a:ln>
            </p:spPr>
          </p:pic>
        </mc:Fallback>
      </mc:AlternateContent>
      <mc:AlternateContent xmlns:mc="http://schemas.openxmlformats.org/markup-compatibility/2006" xmlns:pslz="http://schemas.microsoft.com/office/powerpoint/2016/slidezoom">
        <mc:Choice Requires="pslz">
          <p:graphicFrame>
            <p:nvGraphicFramePr>
              <p:cNvPr id="20" name="Slide Zoom 19">
                <a:extLst>
                  <a:ext uri="{FF2B5EF4-FFF2-40B4-BE49-F238E27FC236}">
                    <a16:creationId xmlns:a16="http://schemas.microsoft.com/office/drawing/2014/main" id="{4B6C6F7E-4D6E-42C1-A746-7017E2F3E24B}"/>
                  </a:ext>
                </a:extLst>
              </p:cNvPr>
              <p:cNvGraphicFramePr>
                <a:graphicFrameLocks noChangeAspect="1"/>
              </p:cNvGraphicFramePr>
              <p:nvPr>
                <p:extLst>
                  <p:ext uri="{D42A27DB-BD31-4B8C-83A1-F6EECF244321}">
                    <p14:modId xmlns:p14="http://schemas.microsoft.com/office/powerpoint/2010/main" val="794829242"/>
                  </p:ext>
                </p:extLst>
              </p:nvPr>
            </p:nvGraphicFramePr>
            <p:xfrm>
              <a:off x="10248327" y="1738304"/>
              <a:ext cx="1120257" cy="595464"/>
            </p:xfrm>
            <a:graphic>
              <a:graphicData uri="http://schemas.microsoft.com/office/powerpoint/2016/slidezoom">
                <pslz:sldZm>
                  <pslz:sldZmObj sldId="268" cId="646883942">
                    <pslz:zmPr id="{05AB224D-DCB2-4705-A899-9C368DD0AC39}" transitionDur="1000">
                      <p166:blipFill xmlns:p166="http://schemas.microsoft.com/office/powerpoint/2016/6/main">
                        <a:blip r:embed="rId18"/>
                        <a:stretch>
                          <a:fillRect/>
                        </a:stretch>
                      </p166:blipFill>
                      <p166:spPr xmlns:p166="http://schemas.microsoft.com/office/powerpoint/2016/6/main">
                        <a:xfrm>
                          <a:off x="0" y="0"/>
                          <a:ext cx="1120257" cy="595464"/>
                        </a:xfrm>
                        <a:prstGeom prst="rect">
                          <a:avLst/>
                        </a:prstGeom>
                        <a:ln w="3175">
                          <a:solidFill>
                            <a:prstClr val="ltGray"/>
                          </a:solidFill>
                        </a:ln>
                      </p166:spPr>
                    </pslz:zmPr>
                  </pslz:sldZmObj>
                </pslz:sldZm>
              </a:graphicData>
            </a:graphic>
          </p:graphicFrame>
        </mc:Choice>
        <mc:Fallback xmlns="">
          <p:pic>
            <p:nvPicPr>
              <p:cNvPr id="20" name="Slide Zoom 19">
                <a:hlinkClick r:id="rId19" action="ppaction://hlinksldjump"/>
                <a:extLst>
                  <a:ext uri="{FF2B5EF4-FFF2-40B4-BE49-F238E27FC236}">
                    <a16:creationId xmlns:a16="http://schemas.microsoft.com/office/drawing/2014/main" id="{4B6C6F7E-4D6E-42C1-A746-7017E2F3E24B}"/>
                  </a:ext>
                </a:extLst>
              </p:cNvPr>
              <p:cNvPicPr>
                <a:picLocks noGrp="1" noRot="1" noChangeAspect="1" noMove="1" noResize="1" noEditPoints="1" noAdjustHandles="1" noChangeArrowheads="1" noChangeShapeType="1"/>
              </p:cNvPicPr>
              <p:nvPr/>
            </p:nvPicPr>
            <p:blipFill>
              <a:blip r:embed="rId20"/>
              <a:stretch>
                <a:fillRect/>
              </a:stretch>
            </p:blipFill>
            <p:spPr>
              <a:xfrm>
                <a:off x="10248327" y="1738304"/>
                <a:ext cx="1120257" cy="595464"/>
              </a:xfrm>
              <a:prstGeom prst="rect">
                <a:avLst/>
              </a:prstGeom>
              <a:ln w="3175">
                <a:solidFill>
                  <a:prstClr val="ltGray"/>
                </a:solidFill>
              </a:ln>
            </p:spPr>
          </p:pic>
        </mc:Fallback>
      </mc:AlternateContent>
      <p:sp>
        <p:nvSpPr>
          <p:cNvPr id="21" name="Oval 20">
            <a:extLst>
              <a:ext uri="{FF2B5EF4-FFF2-40B4-BE49-F238E27FC236}">
                <a16:creationId xmlns:a16="http://schemas.microsoft.com/office/drawing/2014/main" id="{305388C0-B8CA-4F7F-B3FA-7727113BD9D2}"/>
              </a:ext>
            </a:extLst>
          </p:cNvPr>
          <p:cNvSpPr/>
          <p:nvPr/>
        </p:nvSpPr>
        <p:spPr>
          <a:xfrm>
            <a:off x="6220048" y="5209952"/>
            <a:ext cx="478465" cy="212651"/>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FB70A230-3032-4B32-9CC1-7879FAE820A5}"/>
              </a:ext>
            </a:extLst>
          </p:cNvPr>
          <p:cNvSpPr/>
          <p:nvPr/>
        </p:nvSpPr>
        <p:spPr>
          <a:xfrm>
            <a:off x="5967996" y="4686301"/>
            <a:ext cx="730517" cy="324674"/>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8DFD4FFB-9655-467C-849C-3C46EDB573C9}"/>
              </a:ext>
            </a:extLst>
          </p:cNvPr>
          <p:cNvSpPr/>
          <p:nvPr/>
        </p:nvSpPr>
        <p:spPr>
          <a:xfrm>
            <a:off x="5772150" y="4523964"/>
            <a:ext cx="892509" cy="324674"/>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38784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17BB9E04-F56F-431D-8A84-BF356EE82125}"/>
              </a:ext>
            </a:extLst>
          </p:cNvPr>
          <p:cNvGrpSpPr/>
          <p:nvPr/>
        </p:nvGrpSpPr>
        <p:grpSpPr>
          <a:xfrm>
            <a:off x="5849825" y="917833"/>
            <a:ext cx="3466813" cy="901215"/>
            <a:chOff x="9230348" y="935348"/>
            <a:chExt cx="3466813" cy="921621"/>
          </a:xfrm>
        </p:grpSpPr>
        <p:sp>
          <p:nvSpPr>
            <p:cNvPr id="14" name="Rectangle 13">
              <a:extLst>
                <a:ext uri="{FF2B5EF4-FFF2-40B4-BE49-F238E27FC236}">
                  <a16:creationId xmlns:a16="http://schemas.microsoft.com/office/drawing/2014/main" id="{AACEF195-2A73-4295-8EF7-1143656F666E}"/>
                </a:ext>
              </a:extLst>
            </p:cNvPr>
            <p:cNvSpPr/>
            <p:nvPr/>
          </p:nvSpPr>
          <p:spPr>
            <a:xfrm>
              <a:off x="9230348" y="935348"/>
              <a:ext cx="3364087" cy="92162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3FCBAB2F-EBEF-4A5E-8585-2888F99F5365}"/>
                </a:ext>
              </a:extLst>
            </p:cNvPr>
            <p:cNvSpPr txBox="1"/>
            <p:nvPr/>
          </p:nvSpPr>
          <p:spPr>
            <a:xfrm>
              <a:off x="9990029" y="1318759"/>
              <a:ext cx="2707132" cy="346220"/>
            </a:xfrm>
            <a:prstGeom prst="rect">
              <a:avLst/>
            </a:prstGeom>
            <a:noFill/>
          </p:spPr>
          <p:txBody>
            <a:bodyPr wrap="square" rtlCol="1">
              <a:spAutoFit/>
            </a:bodyPr>
            <a:lstStyle/>
            <a:p>
              <a:pPr algn="ctr"/>
              <a:r>
                <a:rPr lang="fa-IR" sz="1600" b="1" dirty="0">
                  <a:cs typeface="B Titr" panose="00000700000000000000" pitchFamily="2" charset="-78"/>
                </a:rPr>
                <a:t>استانداردهای ایمنی خودرو</a:t>
              </a:r>
            </a:p>
          </p:txBody>
        </p:sp>
      </p:grpSp>
      <p:sp>
        <p:nvSpPr>
          <p:cNvPr id="4" name="Isosceles Triangle 3">
            <a:extLst>
              <a:ext uri="{FF2B5EF4-FFF2-40B4-BE49-F238E27FC236}">
                <a16:creationId xmlns:a16="http://schemas.microsoft.com/office/drawing/2014/main" id="{5AB736CA-952C-4465-B8F5-2ACF17977BF9}"/>
              </a:ext>
            </a:extLst>
          </p:cNvPr>
          <p:cNvSpPr/>
          <p:nvPr/>
        </p:nvSpPr>
        <p:spPr>
          <a:xfrm rot="16200000">
            <a:off x="10583467" y="217091"/>
            <a:ext cx="1828534" cy="1388533"/>
          </a:xfrm>
          <a:prstGeom prst="triangle">
            <a:avLst/>
          </a:prstGeom>
          <a:effectLst>
            <a:outerShdw blurRad="50800" dist="38100" dir="16200000"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endParaRPr lang="fa-IR" sz="1400" dirty="0">
              <a:effectLst>
                <a:outerShdw blurRad="50800" dist="38100" dir="5400000" algn="t" rotWithShape="0">
                  <a:prstClr val="black">
                    <a:alpha val="40000"/>
                  </a:prstClr>
                </a:outerShdw>
              </a:effectLst>
            </a:endParaRPr>
          </a:p>
        </p:txBody>
      </p:sp>
      <p:cxnSp>
        <p:nvCxnSpPr>
          <p:cNvPr id="6" name="Straight Connector 5">
            <a:extLst>
              <a:ext uri="{FF2B5EF4-FFF2-40B4-BE49-F238E27FC236}">
                <a16:creationId xmlns:a16="http://schemas.microsoft.com/office/drawing/2014/main" id="{04C87312-0394-44FF-AF67-D8E83FE46132}"/>
              </a:ext>
            </a:extLst>
          </p:cNvPr>
          <p:cNvCxnSpPr>
            <a:stCxn id="4" idx="0"/>
          </p:cNvCxnSpPr>
          <p:nvPr/>
        </p:nvCxnSpPr>
        <p:spPr>
          <a:xfrm flipH="1" flipV="1">
            <a:off x="0" y="911357"/>
            <a:ext cx="10803468" cy="1"/>
          </a:xfrm>
          <a:prstGeom prst="line">
            <a:avLst/>
          </a:prstGeom>
          <a:ln w="3175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7" name="Isosceles Triangle 6">
            <a:extLst>
              <a:ext uri="{FF2B5EF4-FFF2-40B4-BE49-F238E27FC236}">
                <a16:creationId xmlns:a16="http://schemas.microsoft.com/office/drawing/2014/main" id="{9206B4C4-2598-45CA-80DC-4A956293D112}"/>
              </a:ext>
            </a:extLst>
          </p:cNvPr>
          <p:cNvSpPr/>
          <p:nvPr/>
        </p:nvSpPr>
        <p:spPr>
          <a:xfrm>
            <a:off x="4504271" y="-2910"/>
            <a:ext cx="3184173" cy="914268"/>
          </a:xfrm>
          <a:prstGeom prst="triangle">
            <a:avLst>
              <a:gd name="adj" fmla="val 49141"/>
            </a:avLst>
          </a:prstGeom>
          <a:solidFill>
            <a:srgbClr val="FF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13" name="Rectangle: Rounded Corners 12">
            <a:extLst>
              <a:ext uri="{FF2B5EF4-FFF2-40B4-BE49-F238E27FC236}">
                <a16:creationId xmlns:a16="http://schemas.microsoft.com/office/drawing/2014/main" id="{EFCECDB2-96CA-49E1-BCC1-F6E4282BCC69}"/>
              </a:ext>
            </a:extLst>
          </p:cNvPr>
          <p:cNvSpPr/>
          <p:nvPr/>
        </p:nvSpPr>
        <p:spPr>
          <a:xfrm>
            <a:off x="1861956" y="938444"/>
            <a:ext cx="4222755" cy="17145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Isosceles Triangle 8">
            <a:extLst>
              <a:ext uri="{FF2B5EF4-FFF2-40B4-BE49-F238E27FC236}">
                <a16:creationId xmlns:a16="http://schemas.microsoft.com/office/drawing/2014/main" id="{D17EFE4A-5C27-4F4B-8FDC-9D4A92593D93}"/>
              </a:ext>
            </a:extLst>
          </p:cNvPr>
          <p:cNvSpPr/>
          <p:nvPr/>
        </p:nvSpPr>
        <p:spPr>
          <a:xfrm rot="10800000">
            <a:off x="4471783" y="927033"/>
            <a:ext cx="3184173" cy="914268"/>
          </a:xfrm>
          <a:prstGeom prst="triangle">
            <a:avLst>
              <a:gd name="adj" fmla="val 49141"/>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8" name="TextBox 7">
            <a:extLst>
              <a:ext uri="{FF2B5EF4-FFF2-40B4-BE49-F238E27FC236}">
                <a16:creationId xmlns:a16="http://schemas.microsoft.com/office/drawing/2014/main" id="{3DEA7028-9B4D-4172-B229-E42D5A807227}"/>
              </a:ext>
            </a:extLst>
          </p:cNvPr>
          <p:cNvSpPr txBox="1"/>
          <p:nvPr/>
        </p:nvSpPr>
        <p:spPr>
          <a:xfrm>
            <a:off x="4981886" y="494953"/>
            <a:ext cx="2896188" cy="707886"/>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دانستنی های مرتبط با </a:t>
            </a:r>
          </a:p>
          <a:p>
            <a:pPr algn="ctr"/>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         </a:t>
            </a:r>
          </a:p>
        </p:txBody>
      </p:sp>
      <p:sp>
        <p:nvSpPr>
          <p:cNvPr id="11" name="TextBox 10">
            <a:extLst>
              <a:ext uri="{FF2B5EF4-FFF2-40B4-BE49-F238E27FC236}">
                <a16:creationId xmlns:a16="http://schemas.microsoft.com/office/drawing/2014/main" id="{62F4F585-04F8-4D52-9F4F-EC50D545CDC1}"/>
              </a:ext>
            </a:extLst>
          </p:cNvPr>
          <p:cNvSpPr txBox="1"/>
          <p:nvPr/>
        </p:nvSpPr>
        <p:spPr>
          <a:xfrm>
            <a:off x="5396298" y="1029870"/>
            <a:ext cx="2896188" cy="400110"/>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رانندگی ایمن</a:t>
            </a:r>
          </a:p>
        </p:txBody>
      </p:sp>
      <p:sp>
        <p:nvSpPr>
          <p:cNvPr id="2" name="Oval 1">
            <a:extLst>
              <a:ext uri="{FF2B5EF4-FFF2-40B4-BE49-F238E27FC236}">
                <a16:creationId xmlns:a16="http://schemas.microsoft.com/office/drawing/2014/main" id="{C0648B67-791F-487E-A627-F0E5BDE671BC}"/>
              </a:ext>
            </a:extLst>
          </p:cNvPr>
          <p:cNvSpPr/>
          <p:nvPr/>
        </p:nvSpPr>
        <p:spPr>
          <a:xfrm>
            <a:off x="251209" y="984140"/>
            <a:ext cx="689321" cy="689321"/>
          </a:xfrm>
          <a:prstGeom prst="ellipse">
            <a:avLst/>
          </a:prstGeom>
          <a:blipFill>
            <a:blip r:embed="rId2"/>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36AD5A94-3148-4610-86DE-FA28122AC1C6}"/>
              </a:ext>
            </a:extLst>
          </p:cNvPr>
          <p:cNvSpPr/>
          <p:nvPr/>
        </p:nvSpPr>
        <p:spPr>
          <a:xfrm>
            <a:off x="251209" y="1788038"/>
            <a:ext cx="689321" cy="689321"/>
          </a:xfrm>
          <a:prstGeom prst="ellipse">
            <a:avLst/>
          </a:prstGeom>
          <a:blipFill>
            <a:blip r:embed="rId3"/>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93B1DCFC-D342-4BD4-A658-4E4B8A9F1D57}"/>
              </a:ext>
            </a:extLst>
          </p:cNvPr>
          <p:cNvSpPr/>
          <p:nvPr/>
        </p:nvSpPr>
        <p:spPr>
          <a:xfrm>
            <a:off x="251209" y="2620072"/>
            <a:ext cx="689321" cy="689321"/>
          </a:xfrm>
          <a:prstGeom prst="ellipse">
            <a:avLst/>
          </a:prstGeom>
          <a:blipFill>
            <a:blip r:embed="rId4"/>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CB298A76-34E6-492C-869B-9CB18B373F1C}"/>
              </a:ext>
            </a:extLst>
          </p:cNvPr>
          <p:cNvSpPr/>
          <p:nvPr/>
        </p:nvSpPr>
        <p:spPr>
          <a:xfrm>
            <a:off x="4168127" y="2001392"/>
            <a:ext cx="3860075" cy="3860075"/>
          </a:xfrm>
          <a:prstGeom prst="ellipse">
            <a:avLst/>
          </a:prstGeom>
          <a:blipFill>
            <a:blip r:embed="rId5"/>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FE05BC4D-232B-4C7E-BA2C-5F3CCF32BFC0}"/>
              </a:ext>
            </a:extLst>
          </p:cNvPr>
          <p:cNvSpPr/>
          <p:nvPr/>
        </p:nvSpPr>
        <p:spPr>
          <a:xfrm>
            <a:off x="251209" y="4258104"/>
            <a:ext cx="689321" cy="689321"/>
          </a:xfrm>
          <a:prstGeom prst="ellipse">
            <a:avLst/>
          </a:prstGeom>
          <a:blipFill>
            <a:blip r:embed="rId6"/>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ABF8D2DB-BC6B-4232-BCF8-AFA2823F617B}"/>
              </a:ext>
            </a:extLst>
          </p:cNvPr>
          <p:cNvSpPr/>
          <p:nvPr/>
        </p:nvSpPr>
        <p:spPr>
          <a:xfrm>
            <a:off x="251209" y="5105466"/>
            <a:ext cx="689321" cy="689321"/>
          </a:xfrm>
          <a:prstGeom prst="ellipse">
            <a:avLst/>
          </a:prstGeom>
          <a:blipFill>
            <a:blip r:embed="rId7"/>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CD7B383C-3003-48FF-88A3-0E4479FFA9C6}"/>
              </a:ext>
            </a:extLst>
          </p:cNvPr>
          <p:cNvSpPr/>
          <p:nvPr/>
        </p:nvSpPr>
        <p:spPr>
          <a:xfrm>
            <a:off x="251209" y="5937919"/>
            <a:ext cx="689321" cy="689321"/>
          </a:xfrm>
          <a:prstGeom prst="ellipse">
            <a:avLst/>
          </a:prstGeom>
          <a:blipFill>
            <a:blip r:embed="rId8"/>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63C0330D-C25F-44A7-857F-1FAFC07F146C}"/>
              </a:ext>
            </a:extLst>
          </p:cNvPr>
          <p:cNvSpPr txBox="1"/>
          <p:nvPr/>
        </p:nvSpPr>
        <p:spPr>
          <a:xfrm>
            <a:off x="8013725" y="3499502"/>
            <a:ext cx="1302913" cy="461665"/>
          </a:xfrm>
          <a:prstGeom prst="rect">
            <a:avLst/>
          </a:prstGeom>
          <a:noFill/>
        </p:spPr>
        <p:txBody>
          <a:bodyPr wrap="square" rtlCol="0">
            <a:spAutoFit/>
          </a:bodyPr>
          <a:lstStyle/>
          <a:p>
            <a:pPr algn="ctr"/>
            <a:r>
              <a:rPr lang="fa-IR" sz="2400" dirty="0">
                <a:cs typeface="B Titr" panose="00000700000000000000" pitchFamily="2" charset="-78"/>
              </a:rPr>
              <a:t>ترمزها</a:t>
            </a:r>
            <a:endParaRPr lang="en-US" sz="2400" dirty="0">
              <a:cs typeface="B Titr" panose="00000700000000000000" pitchFamily="2" charset="-78"/>
            </a:endParaRPr>
          </a:p>
        </p:txBody>
      </p:sp>
    </p:spTree>
    <p:extLst>
      <p:ext uri="{BB962C8B-B14F-4D97-AF65-F5344CB8AC3E}">
        <p14:creationId xmlns:p14="http://schemas.microsoft.com/office/powerpoint/2010/main" val="20530878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17BB9E04-F56F-431D-8A84-BF356EE82125}"/>
              </a:ext>
            </a:extLst>
          </p:cNvPr>
          <p:cNvGrpSpPr/>
          <p:nvPr/>
        </p:nvGrpSpPr>
        <p:grpSpPr>
          <a:xfrm>
            <a:off x="5849825" y="917833"/>
            <a:ext cx="3466813" cy="901215"/>
            <a:chOff x="9230348" y="935348"/>
            <a:chExt cx="3466813" cy="921621"/>
          </a:xfrm>
        </p:grpSpPr>
        <p:sp>
          <p:nvSpPr>
            <p:cNvPr id="14" name="Rectangle 13">
              <a:extLst>
                <a:ext uri="{FF2B5EF4-FFF2-40B4-BE49-F238E27FC236}">
                  <a16:creationId xmlns:a16="http://schemas.microsoft.com/office/drawing/2014/main" id="{AACEF195-2A73-4295-8EF7-1143656F666E}"/>
                </a:ext>
              </a:extLst>
            </p:cNvPr>
            <p:cNvSpPr/>
            <p:nvPr/>
          </p:nvSpPr>
          <p:spPr>
            <a:xfrm>
              <a:off x="9230348" y="935348"/>
              <a:ext cx="3364087" cy="92162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3FCBAB2F-EBEF-4A5E-8585-2888F99F5365}"/>
                </a:ext>
              </a:extLst>
            </p:cNvPr>
            <p:cNvSpPr txBox="1"/>
            <p:nvPr/>
          </p:nvSpPr>
          <p:spPr>
            <a:xfrm>
              <a:off x="9990029" y="1318759"/>
              <a:ext cx="2707132" cy="346220"/>
            </a:xfrm>
            <a:prstGeom prst="rect">
              <a:avLst/>
            </a:prstGeom>
            <a:noFill/>
          </p:spPr>
          <p:txBody>
            <a:bodyPr wrap="square" rtlCol="1">
              <a:spAutoFit/>
            </a:bodyPr>
            <a:lstStyle/>
            <a:p>
              <a:pPr algn="ctr"/>
              <a:r>
                <a:rPr lang="fa-IR" sz="1600" b="1" dirty="0">
                  <a:cs typeface="B Titr" panose="00000700000000000000" pitchFamily="2" charset="-78"/>
                </a:rPr>
                <a:t>استانداردهای ایمنی خودرو</a:t>
              </a:r>
            </a:p>
          </p:txBody>
        </p:sp>
      </p:grpSp>
      <p:sp>
        <p:nvSpPr>
          <p:cNvPr id="4" name="Isosceles Triangle 3">
            <a:extLst>
              <a:ext uri="{FF2B5EF4-FFF2-40B4-BE49-F238E27FC236}">
                <a16:creationId xmlns:a16="http://schemas.microsoft.com/office/drawing/2014/main" id="{5AB736CA-952C-4465-B8F5-2ACF17977BF9}"/>
              </a:ext>
            </a:extLst>
          </p:cNvPr>
          <p:cNvSpPr/>
          <p:nvPr/>
        </p:nvSpPr>
        <p:spPr>
          <a:xfrm rot="16200000">
            <a:off x="10583467" y="217091"/>
            <a:ext cx="1828534" cy="1388533"/>
          </a:xfrm>
          <a:prstGeom prst="triangle">
            <a:avLst/>
          </a:prstGeom>
          <a:effectLst>
            <a:outerShdw blurRad="50800" dist="38100" dir="16200000"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endParaRPr lang="fa-IR" sz="1400" dirty="0">
              <a:effectLst>
                <a:outerShdw blurRad="50800" dist="38100" dir="5400000" algn="t" rotWithShape="0">
                  <a:prstClr val="black">
                    <a:alpha val="40000"/>
                  </a:prstClr>
                </a:outerShdw>
              </a:effectLst>
            </a:endParaRPr>
          </a:p>
        </p:txBody>
      </p:sp>
      <p:cxnSp>
        <p:nvCxnSpPr>
          <p:cNvPr id="6" name="Straight Connector 5">
            <a:extLst>
              <a:ext uri="{FF2B5EF4-FFF2-40B4-BE49-F238E27FC236}">
                <a16:creationId xmlns:a16="http://schemas.microsoft.com/office/drawing/2014/main" id="{04C87312-0394-44FF-AF67-D8E83FE46132}"/>
              </a:ext>
            </a:extLst>
          </p:cNvPr>
          <p:cNvCxnSpPr>
            <a:stCxn id="4" idx="0"/>
          </p:cNvCxnSpPr>
          <p:nvPr/>
        </p:nvCxnSpPr>
        <p:spPr>
          <a:xfrm flipH="1" flipV="1">
            <a:off x="0" y="911357"/>
            <a:ext cx="10803468" cy="1"/>
          </a:xfrm>
          <a:prstGeom prst="line">
            <a:avLst/>
          </a:prstGeom>
          <a:ln w="3175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7" name="Isosceles Triangle 6">
            <a:extLst>
              <a:ext uri="{FF2B5EF4-FFF2-40B4-BE49-F238E27FC236}">
                <a16:creationId xmlns:a16="http://schemas.microsoft.com/office/drawing/2014/main" id="{9206B4C4-2598-45CA-80DC-4A956293D112}"/>
              </a:ext>
            </a:extLst>
          </p:cNvPr>
          <p:cNvSpPr/>
          <p:nvPr/>
        </p:nvSpPr>
        <p:spPr>
          <a:xfrm>
            <a:off x="4504271" y="-2910"/>
            <a:ext cx="3184173" cy="914268"/>
          </a:xfrm>
          <a:prstGeom prst="triangle">
            <a:avLst>
              <a:gd name="adj" fmla="val 49141"/>
            </a:avLst>
          </a:prstGeom>
          <a:solidFill>
            <a:srgbClr val="FF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13" name="Rectangle: Rounded Corners 12">
            <a:extLst>
              <a:ext uri="{FF2B5EF4-FFF2-40B4-BE49-F238E27FC236}">
                <a16:creationId xmlns:a16="http://schemas.microsoft.com/office/drawing/2014/main" id="{EFCECDB2-96CA-49E1-BCC1-F6E4282BCC69}"/>
              </a:ext>
            </a:extLst>
          </p:cNvPr>
          <p:cNvSpPr/>
          <p:nvPr/>
        </p:nvSpPr>
        <p:spPr>
          <a:xfrm>
            <a:off x="1861956" y="938444"/>
            <a:ext cx="4222755" cy="17145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Isosceles Triangle 8">
            <a:extLst>
              <a:ext uri="{FF2B5EF4-FFF2-40B4-BE49-F238E27FC236}">
                <a16:creationId xmlns:a16="http://schemas.microsoft.com/office/drawing/2014/main" id="{D17EFE4A-5C27-4F4B-8FDC-9D4A92593D93}"/>
              </a:ext>
            </a:extLst>
          </p:cNvPr>
          <p:cNvSpPr/>
          <p:nvPr/>
        </p:nvSpPr>
        <p:spPr>
          <a:xfrm rot="10800000">
            <a:off x="4471783" y="927033"/>
            <a:ext cx="3184173" cy="914268"/>
          </a:xfrm>
          <a:prstGeom prst="triangle">
            <a:avLst>
              <a:gd name="adj" fmla="val 49141"/>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8" name="TextBox 7">
            <a:extLst>
              <a:ext uri="{FF2B5EF4-FFF2-40B4-BE49-F238E27FC236}">
                <a16:creationId xmlns:a16="http://schemas.microsoft.com/office/drawing/2014/main" id="{3DEA7028-9B4D-4172-B229-E42D5A807227}"/>
              </a:ext>
            </a:extLst>
          </p:cNvPr>
          <p:cNvSpPr txBox="1"/>
          <p:nvPr/>
        </p:nvSpPr>
        <p:spPr>
          <a:xfrm>
            <a:off x="4981886" y="494953"/>
            <a:ext cx="2896188" cy="707886"/>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دانستنی های مرتبط با </a:t>
            </a:r>
          </a:p>
          <a:p>
            <a:pPr algn="ctr"/>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         </a:t>
            </a:r>
          </a:p>
        </p:txBody>
      </p:sp>
      <p:sp>
        <p:nvSpPr>
          <p:cNvPr id="11" name="TextBox 10">
            <a:extLst>
              <a:ext uri="{FF2B5EF4-FFF2-40B4-BE49-F238E27FC236}">
                <a16:creationId xmlns:a16="http://schemas.microsoft.com/office/drawing/2014/main" id="{62F4F585-04F8-4D52-9F4F-EC50D545CDC1}"/>
              </a:ext>
            </a:extLst>
          </p:cNvPr>
          <p:cNvSpPr txBox="1"/>
          <p:nvPr/>
        </p:nvSpPr>
        <p:spPr>
          <a:xfrm>
            <a:off x="5396298" y="1029870"/>
            <a:ext cx="2896188" cy="400110"/>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رانندگی ایمن</a:t>
            </a:r>
          </a:p>
        </p:txBody>
      </p:sp>
      <p:sp>
        <p:nvSpPr>
          <p:cNvPr id="2" name="Oval 1">
            <a:extLst>
              <a:ext uri="{FF2B5EF4-FFF2-40B4-BE49-F238E27FC236}">
                <a16:creationId xmlns:a16="http://schemas.microsoft.com/office/drawing/2014/main" id="{C0648B67-791F-487E-A627-F0E5BDE671BC}"/>
              </a:ext>
            </a:extLst>
          </p:cNvPr>
          <p:cNvSpPr/>
          <p:nvPr/>
        </p:nvSpPr>
        <p:spPr>
          <a:xfrm>
            <a:off x="251209" y="984140"/>
            <a:ext cx="689321" cy="689321"/>
          </a:xfrm>
          <a:prstGeom prst="ellipse">
            <a:avLst/>
          </a:prstGeom>
          <a:blipFill>
            <a:blip r:embed="rId2"/>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36AD5A94-3148-4610-86DE-FA28122AC1C6}"/>
              </a:ext>
            </a:extLst>
          </p:cNvPr>
          <p:cNvSpPr/>
          <p:nvPr/>
        </p:nvSpPr>
        <p:spPr>
          <a:xfrm>
            <a:off x="251209" y="1788038"/>
            <a:ext cx="689321" cy="689321"/>
          </a:xfrm>
          <a:prstGeom prst="ellipse">
            <a:avLst/>
          </a:prstGeom>
          <a:blipFill>
            <a:blip r:embed="rId3"/>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93B1DCFC-D342-4BD4-A658-4E4B8A9F1D57}"/>
              </a:ext>
            </a:extLst>
          </p:cNvPr>
          <p:cNvSpPr/>
          <p:nvPr/>
        </p:nvSpPr>
        <p:spPr>
          <a:xfrm>
            <a:off x="251209" y="2620072"/>
            <a:ext cx="689321" cy="689321"/>
          </a:xfrm>
          <a:prstGeom prst="ellipse">
            <a:avLst/>
          </a:prstGeom>
          <a:blipFill>
            <a:blip r:embed="rId4"/>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CB298A76-34E6-492C-869B-9CB18B373F1C}"/>
              </a:ext>
            </a:extLst>
          </p:cNvPr>
          <p:cNvSpPr/>
          <p:nvPr/>
        </p:nvSpPr>
        <p:spPr>
          <a:xfrm>
            <a:off x="251209" y="3438878"/>
            <a:ext cx="689321" cy="689321"/>
          </a:xfrm>
          <a:prstGeom prst="ellipse">
            <a:avLst/>
          </a:prstGeom>
          <a:blipFill>
            <a:blip r:embed="rId5"/>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FE05BC4D-232B-4C7E-BA2C-5F3CCF32BFC0}"/>
              </a:ext>
            </a:extLst>
          </p:cNvPr>
          <p:cNvSpPr/>
          <p:nvPr/>
        </p:nvSpPr>
        <p:spPr>
          <a:xfrm>
            <a:off x="251209" y="4258104"/>
            <a:ext cx="689321" cy="689321"/>
          </a:xfrm>
          <a:prstGeom prst="ellipse">
            <a:avLst/>
          </a:prstGeom>
          <a:blipFill>
            <a:blip r:embed="rId6"/>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ABF8D2DB-BC6B-4232-BCF8-AFA2823F617B}"/>
              </a:ext>
            </a:extLst>
          </p:cNvPr>
          <p:cNvSpPr/>
          <p:nvPr/>
        </p:nvSpPr>
        <p:spPr>
          <a:xfrm>
            <a:off x="251209" y="5105466"/>
            <a:ext cx="689321" cy="689321"/>
          </a:xfrm>
          <a:prstGeom prst="ellipse">
            <a:avLst/>
          </a:prstGeom>
          <a:blipFill>
            <a:blip r:embed="rId7"/>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CD7B383C-3003-48FF-88A3-0E4479FFA9C6}"/>
              </a:ext>
            </a:extLst>
          </p:cNvPr>
          <p:cNvSpPr/>
          <p:nvPr/>
        </p:nvSpPr>
        <p:spPr>
          <a:xfrm>
            <a:off x="251209" y="5937919"/>
            <a:ext cx="689321" cy="689321"/>
          </a:xfrm>
          <a:prstGeom prst="ellipse">
            <a:avLst/>
          </a:prstGeom>
          <a:blipFill>
            <a:blip r:embed="rId8"/>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840290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17BB9E04-F56F-431D-8A84-BF356EE82125}"/>
              </a:ext>
            </a:extLst>
          </p:cNvPr>
          <p:cNvGrpSpPr/>
          <p:nvPr/>
        </p:nvGrpSpPr>
        <p:grpSpPr>
          <a:xfrm>
            <a:off x="5849825" y="917833"/>
            <a:ext cx="3466813" cy="901215"/>
            <a:chOff x="9230348" y="935348"/>
            <a:chExt cx="3466813" cy="921621"/>
          </a:xfrm>
        </p:grpSpPr>
        <p:sp>
          <p:nvSpPr>
            <p:cNvPr id="14" name="Rectangle 13">
              <a:extLst>
                <a:ext uri="{FF2B5EF4-FFF2-40B4-BE49-F238E27FC236}">
                  <a16:creationId xmlns:a16="http://schemas.microsoft.com/office/drawing/2014/main" id="{AACEF195-2A73-4295-8EF7-1143656F666E}"/>
                </a:ext>
              </a:extLst>
            </p:cNvPr>
            <p:cNvSpPr/>
            <p:nvPr/>
          </p:nvSpPr>
          <p:spPr>
            <a:xfrm>
              <a:off x="9230348" y="935348"/>
              <a:ext cx="3364087" cy="92162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3FCBAB2F-EBEF-4A5E-8585-2888F99F5365}"/>
                </a:ext>
              </a:extLst>
            </p:cNvPr>
            <p:cNvSpPr txBox="1"/>
            <p:nvPr/>
          </p:nvSpPr>
          <p:spPr>
            <a:xfrm>
              <a:off x="9990029" y="1318759"/>
              <a:ext cx="2707132" cy="346220"/>
            </a:xfrm>
            <a:prstGeom prst="rect">
              <a:avLst/>
            </a:prstGeom>
            <a:noFill/>
          </p:spPr>
          <p:txBody>
            <a:bodyPr wrap="square" rtlCol="1">
              <a:spAutoFit/>
            </a:bodyPr>
            <a:lstStyle/>
            <a:p>
              <a:pPr algn="ctr"/>
              <a:r>
                <a:rPr lang="fa-IR" sz="1600" b="1" dirty="0">
                  <a:cs typeface="B Titr" panose="00000700000000000000" pitchFamily="2" charset="-78"/>
                </a:rPr>
                <a:t>استانداردهای ایمنی خودرو</a:t>
              </a:r>
            </a:p>
          </p:txBody>
        </p:sp>
      </p:grpSp>
      <p:sp>
        <p:nvSpPr>
          <p:cNvPr id="4" name="Isosceles Triangle 3">
            <a:extLst>
              <a:ext uri="{FF2B5EF4-FFF2-40B4-BE49-F238E27FC236}">
                <a16:creationId xmlns:a16="http://schemas.microsoft.com/office/drawing/2014/main" id="{5AB736CA-952C-4465-B8F5-2ACF17977BF9}"/>
              </a:ext>
            </a:extLst>
          </p:cNvPr>
          <p:cNvSpPr/>
          <p:nvPr/>
        </p:nvSpPr>
        <p:spPr>
          <a:xfrm rot="16200000">
            <a:off x="10583467" y="217091"/>
            <a:ext cx="1828534" cy="1388533"/>
          </a:xfrm>
          <a:prstGeom prst="triangle">
            <a:avLst/>
          </a:prstGeom>
          <a:effectLst>
            <a:outerShdw blurRad="50800" dist="38100" dir="16200000"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endParaRPr lang="fa-IR" sz="1400" dirty="0">
              <a:effectLst>
                <a:outerShdw blurRad="50800" dist="38100" dir="5400000" algn="t" rotWithShape="0">
                  <a:prstClr val="black">
                    <a:alpha val="40000"/>
                  </a:prstClr>
                </a:outerShdw>
              </a:effectLst>
            </a:endParaRPr>
          </a:p>
        </p:txBody>
      </p:sp>
      <p:cxnSp>
        <p:nvCxnSpPr>
          <p:cNvPr id="6" name="Straight Connector 5">
            <a:extLst>
              <a:ext uri="{FF2B5EF4-FFF2-40B4-BE49-F238E27FC236}">
                <a16:creationId xmlns:a16="http://schemas.microsoft.com/office/drawing/2014/main" id="{04C87312-0394-44FF-AF67-D8E83FE46132}"/>
              </a:ext>
            </a:extLst>
          </p:cNvPr>
          <p:cNvCxnSpPr>
            <a:stCxn id="4" idx="0"/>
          </p:cNvCxnSpPr>
          <p:nvPr/>
        </p:nvCxnSpPr>
        <p:spPr>
          <a:xfrm flipH="1" flipV="1">
            <a:off x="0" y="911357"/>
            <a:ext cx="10803468" cy="1"/>
          </a:xfrm>
          <a:prstGeom prst="line">
            <a:avLst/>
          </a:prstGeom>
          <a:ln w="3175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7" name="Isosceles Triangle 6">
            <a:extLst>
              <a:ext uri="{FF2B5EF4-FFF2-40B4-BE49-F238E27FC236}">
                <a16:creationId xmlns:a16="http://schemas.microsoft.com/office/drawing/2014/main" id="{9206B4C4-2598-45CA-80DC-4A956293D112}"/>
              </a:ext>
            </a:extLst>
          </p:cNvPr>
          <p:cNvSpPr/>
          <p:nvPr/>
        </p:nvSpPr>
        <p:spPr>
          <a:xfrm>
            <a:off x="4504271" y="-2910"/>
            <a:ext cx="3184173" cy="914268"/>
          </a:xfrm>
          <a:prstGeom prst="triangle">
            <a:avLst>
              <a:gd name="adj" fmla="val 49141"/>
            </a:avLst>
          </a:prstGeom>
          <a:solidFill>
            <a:srgbClr val="FF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13" name="Rectangle: Rounded Corners 12">
            <a:extLst>
              <a:ext uri="{FF2B5EF4-FFF2-40B4-BE49-F238E27FC236}">
                <a16:creationId xmlns:a16="http://schemas.microsoft.com/office/drawing/2014/main" id="{EFCECDB2-96CA-49E1-BCC1-F6E4282BCC69}"/>
              </a:ext>
            </a:extLst>
          </p:cNvPr>
          <p:cNvSpPr/>
          <p:nvPr/>
        </p:nvSpPr>
        <p:spPr>
          <a:xfrm>
            <a:off x="1861956" y="938444"/>
            <a:ext cx="4222755" cy="17145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Isosceles Triangle 8">
            <a:extLst>
              <a:ext uri="{FF2B5EF4-FFF2-40B4-BE49-F238E27FC236}">
                <a16:creationId xmlns:a16="http://schemas.microsoft.com/office/drawing/2014/main" id="{D17EFE4A-5C27-4F4B-8FDC-9D4A92593D93}"/>
              </a:ext>
            </a:extLst>
          </p:cNvPr>
          <p:cNvSpPr/>
          <p:nvPr/>
        </p:nvSpPr>
        <p:spPr>
          <a:xfrm rot="10800000">
            <a:off x="4471783" y="927033"/>
            <a:ext cx="3184173" cy="914268"/>
          </a:xfrm>
          <a:prstGeom prst="triangle">
            <a:avLst>
              <a:gd name="adj" fmla="val 49141"/>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8" name="TextBox 7">
            <a:extLst>
              <a:ext uri="{FF2B5EF4-FFF2-40B4-BE49-F238E27FC236}">
                <a16:creationId xmlns:a16="http://schemas.microsoft.com/office/drawing/2014/main" id="{3DEA7028-9B4D-4172-B229-E42D5A807227}"/>
              </a:ext>
            </a:extLst>
          </p:cNvPr>
          <p:cNvSpPr txBox="1"/>
          <p:nvPr/>
        </p:nvSpPr>
        <p:spPr>
          <a:xfrm>
            <a:off x="4981886" y="494953"/>
            <a:ext cx="2896188" cy="707886"/>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دانستنی های مرتبط با </a:t>
            </a:r>
          </a:p>
          <a:p>
            <a:pPr algn="ctr"/>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         </a:t>
            </a:r>
          </a:p>
        </p:txBody>
      </p:sp>
      <p:sp>
        <p:nvSpPr>
          <p:cNvPr id="11" name="TextBox 10">
            <a:extLst>
              <a:ext uri="{FF2B5EF4-FFF2-40B4-BE49-F238E27FC236}">
                <a16:creationId xmlns:a16="http://schemas.microsoft.com/office/drawing/2014/main" id="{62F4F585-04F8-4D52-9F4F-EC50D545CDC1}"/>
              </a:ext>
            </a:extLst>
          </p:cNvPr>
          <p:cNvSpPr txBox="1"/>
          <p:nvPr/>
        </p:nvSpPr>
        <p:spPr>
          <a:xfrm>
            <a:off x="5396298" y="1029870"/>
            <a:ext cx="2896188" cy="400110"/>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رانندگی ایمن</a:t>
            </a:r>
          </a:p>
        </p:txBody>
      </p:sp>
      <p:sp>
        <p:nvSpPr>
          <p:cNvPr id="2" name="Oval 1">
            <a:extLst>
              <a:ext uri="{FF2B5EF4-FFF2-40B4-BE49-F238E27FC236}">
                <a16:creationId xmlns:a16="http://schemas.microsoft.com/office/drawing/2014/main" id="{C0648B67-791F-487E-A627-F0E5BDE671BC}"/>
              </a:ext>
            </a:extLst>
          </p:cNvPr>
          <p:cNvSpPr/>
          <p:nvPr/>
        </p:nvSpPr>
        <p:spPr>
          <a:xfrm>
            <a:off x="251209" y="984140"/>
            <a:ext cx="689321" cy="689321"/>
          </a:xfrm>
          <a:prstGeom prst="ellipse">
            <a:avLst/>
          </a:prstGeom>
          <a:blipFill>
            <a:blip r:embed="rId2"/>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36AD5A94-3148-4610-86DE-FA28122AC1C6}"/>
              </a:ext>
            </a:extLst>
          </p:cNvPr>
          <p:cNvSpPr/>
          <p:nvPr/>
        </p:nvSpPr>
        <p:spPr>
          <a:xfrm>
            <a:off x="251209" y="1788038"/>
            <a:ext cx="689321" cy="689321"/>
          </a:xfrm>
          <a:prstGeom prst="ellipse">
            <a:avLst/>
          </a:prstGeom>
          <a:blipFill>
            <a:blip r:embed="rId3"/>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93B1DCFC-D342-4BD4-A658-4E4B8A9F1D57}"/>
              </a:ext>
            </a:extLst>
          </p:cNvPr>
          <p:cNvSpPr/>
          <p:nvPr/>
        </p:nvSpPr>
        <p:spPr>
          <a:xfrm>
            <a:off x="251209" y="2620072"/>
            <a:ext cx="689321" cy="689321"/>
          </a:xfrm>
          <a:prstGeom prst="ellipse">
            <a:avLst/>
          </a:prstGeom>
          <a:blipFill>
            <a:blip r:embed="rId4"/>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CB298A76-34E6-492C-869B-9CB18B373F1C}"/>
              </a:ext>
            </a:extLst>
          </p:cNvPr>
          <p:cNvSpPr/>
          <p:nvPr/>
        </p:nvSpPr>
        <p:spPr>
          <a:xfrm>
            <a:off x="251209" y="3438878"/>
            <a:ext cx="689321" cy="689321"/>
          </a:xfrm>
          <a:prstGeom prst="ellipse">
            <a:avLst/>
          </a:prstGeom>
          <a:blipFill>
            <a:blip r:embed="rId5"/>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FE05BC4D-232B-4C7E-BA2C-5F3CCF32BFC0}"/>
              </a:ext>
            </a:extLst>
          </p:cNvPr>
          <p:cNvSpPr/>
          <p:nvPr/>
        </p:nvSpPr>
        <p:spPr>
          <a:xfrm>
            <a:off x="3866965" y="2091191"/>
            <a:ext cx="4011109" cy="4011109"/>
          </a:xfrm>
          <a:prstGeom prst="ellipse">
            <a:avLst/>
          </a:prstGeom>
          <a:blipFill>
            <a:blip r:embed="rId6"/>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ABF8D2DB-BC6B-4232-BCF8-AFA2823F617B}"/>
              </a:ext>
            </a:extLst>
          </p:cNvPr>
          <p:cNvSpPr/>
          <p:nvPr/>
        </p:nvSpPr>
        <p:spPr>
          <a:xfrm>
            <a:off x="251209" y="5105466"/>
            <a:ext cx="689321" cy="689321"/>
          </a:xfrm>
          <a:prstGeom prst="ellipse">
            <a:avLst/>
          </a:prstGeom>
          <a:blipFill>
            <a:blip r:embed="rId7"/>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CD7B383C-3003-48FF-88A3-0E4479FFA9C6}"/>
              </a:ext>
            </a:extLst>
          </p:cNvPr>
          <p:cNvSpPr/>
          <p:nvPr/>
        </p:nvSpPr>
        <p:spPr>
          <a:xfrm>
            <a:off x="251209" y="5937919"/>
            <a:ext cx="689321" cy="689321"/>
          </a:xfrm>
          <a:prstGeom prst="ellipse">
            <a:avLst/>
          </a:prstGeom>
          <a:blipFill>
            <a:blip r:embed="rId8"/>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891BC2B1-0ABB-404F-B22A-7844EFFEEAFD}"/>
              </a:ext>
            </a:extLst>
          </p:cNvPr>
          <p:cNvSpPr txBox="1"/>
          <p:nvPr/>
        </p:nvSpPr>
        <p:spPr>
          <a:xfrm>
            <a:off x="7878074" y="3666534"/>
            <a:ext cx="2707132" cy="461665"/>
          </a:xfrm>
          <a:prstGeom prst="rect">
            <a:avLst/>
          </a:prstGeom>
          <a:noFill/>
        </p:spPr>
        <p:txBody>
          <a:bodyPr wrap="square" rtlCol="0">
            <a:spAutoFit/>
          </a:bodyPr>
          <a:lstStyle/>
          <a:p>
            <a:pPr algn="ctr"/>
            <a:r>
              <a:rPr lang="fa-IR" sz="2400" dirty="0">
                <a:cs typeface="B Titr" panose="00000700000000000000" pitchFamily="2" charset="-78"/>
              </a:rPr>
              <a:t>سیستم ترمز ضد قفل</a:t>
            </a:r>
            <a:endParaRPr lang="en-US" sz="2400" dirty="0">
              <a:cs typeface="B Titr" panose="00000700000000000000" pitchFamily="2" charset="-78"/>
            </a:endParaRPr>
          </a:p>
        </p:txBody>
      </p:sp>
    </p:spTree>
    <p:extLst>
      <p:ext uri="{BB962C8B-B14F-4D97-AF65-F5344CB8AC3E}">
        <p14:creationId xmlns:p14="http://schemas.microsoft.com/office/powerpoint/2010/main" val="16856127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17BB9E04-F56F-431D-8A84-BF356EE82125}"/>
              </a:ext>
            </a:extLst>
          </p:cNvPr>
          <p:cNvGrpSpPr/>
          <p:nvPr/>
        </p:nvGrpSpPr>
        <p:grpSpPr>
          <a:xfrm>
            <a:off x="5849825" y="917833"/>
            <a:ext cx="3466813" cy="901215"/>
            <a:chOff x="9230348" y="935348"/>
            <a:chExt cx="3466813" cy="921621"/>
          </a:xfrm>
        </p:grpSpPr>
        <p:sp>
          <p:nvSpPr>
            <p:cNvPr id="14" name="Rectangle 13">
              <a:extLst>
                <a:ext uri="{FF2B5EF4-FFF2-40B4-BE49-F238E27FC236}">
                  <a16:creationId xmlns:a16="http://schemas.microsoft.com/office/drawing/2014/main" id="{AACEF195-2A73-4295-8EF7-1143656F666E}"/>
                </a:ext>
              </a:extLst>
            </p:cNvPr>
            <p:cNvSpPr/>
            <p:nvPr/>
          </p:nvSpPr>
          <p:spPr>
            <a:xfrm>
              <a:off x="9230348" y="935348"/>
              <a:ext cx="3364087" cy="92162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3FCBAB2F-EBEF-4A5E-8585-2888F99F5365}"/>
                </a:ext>
              </a:extLst>
            </p:cNvPr>
            <p:cNvSpPr txBox="1"/>
            <p:nvPr/>
          </p:nvSpPr>
          <p:spPr>
            <a:xfrm>
              <a:off x="9990029" y="1318759"/>
              <a:ext cx="2707132" cy="346220"/>
            </a:xfrm>
            <a:prstGeom prst="rect">
              <a:avLst/>
            </a:prstGeom>
            <a:noFill/>
          </p:spPr>
          <p:txBody>
            <a:bodyPr wrap="square" rtlCol="1">
              <a:spAutoFit/>
            </a:bodyPr>
            <a:lstStyle/>
            <a:p>
              <a:pPr algn="ctr"/>
              <a:r>
                <a:rPr lang="fa-IR" sz="1600" b="1" dirty="0">
                  <a:cs typeface="B Titr" panose="00000700000000000000" pitchFamily="2" charset="-78"/>
                </a:rPr>
                <a:t>استانداردهای ایمنی خودرو</a:t>
              </a:r>
            </a:p>
          </p:txBody>
        </p:sp>
      </p:grpSp>
      <p:sp>
        <p:nvSpPr>
          <p:cNvPr id="4" name="Isosceles Triangle 3">
            <a:extLst>
              <a:ext uri="{FF2B5EF4-FFF2-40B4-BE49-F238E27FC236}">
                <a16:creationId xmlns:a16="http://schemas.microsoft.com/office/drawing/2014/main" id="{5AB736CA-952C-4465-B8F5-2ACF17977BF9}"/>
              </a:ext>
            </a:extLst>
          </p:cNvPr>
          <p:cNvSpPr/>
          <p:nvPr/>
        </p:nvSpPr>
        <p:spPr>
          <a:xfrm rot="16200000">
            <a:off x="10583467" y="217091"/>
            <a:ext cx="1828534" cy="1388533"/>
          </a:xfrm>
          <a:prstGeom prst="triangle">
            <a:avLst/>
          </a:prstGeom>
          <a:effectLst>
            <a:outerShdw blurRad="50800" dist="38100" dir="16200000"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endParaRPr lang="fa-IR" sz="1400" dirty="0">
              <a:effectLst>
                <a:outerShdw blurRad="50800" dist="38100" dir="5400000" algn="t" rotWithShape="0">
                  <a:prstClr val="black">
                    <a:alpha val="40000"/>
                  </a:prstClr>
                </a:outerShdw>
              </a:effectLst>
            </a:endParaRPr>
          </a:p>
        </p:txBody>
      </p:sp>
      <p:cxnSp>
        <p:nvCxnSpPr>
          <p:cNvPr id="6" name="Straight Connector 5">
            <a:extLst>
              <a:ext uri="{FF2B5EF4-FFF2-40B4-BE49-F238E27FC236}">
                <a16:creationId xmlns:a16="http://schemas.microsoft.com/office/drawing/2014/main" id="{04C87312-0394-44FF-AF67-D8E83FE46132}"/>
              </a:ext>
            </a:extLst>
          </p:cNvPr>
          <p:cNvCxnSpPr>
            <a:stCxn id="4" idx="0"/>
          </p:cNvCxnSpPr>
          <p:nvPr/>
        </p:nvCxnSpPr>
        <p:spPr>
          <a:xfrm flipH="1" flipV="1">
            <a:off x="0" y="911357"/>
            <a:ext cx="10803468" cy="1"/>
          </a:xfrm>
          <a:prstGeom prst="line">
            <a:avLst/>
          </a:prstGeom>
          <a:ln w="3175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7" name="Isosceles Triangle 6">
            <a:extLst>
              <a:ext uri="{FF2B5EF4-FFF2-40B4-BE49-F238E27FC236}">
                <a16:creationId xmlns:a16="http://schemas.microsoft.com/office/drawing/2014/main" id="{9206B4C4-2598-45CA-80DC-4A956293D112}"/>
              </a:ext>
            </a:extLst>
          </p:cNvPr>
          <p:cNvSpPr/>
          <p:nvPr/>
        </p:nvSpPr>
        <p:spPr>
          <a:xfrm>
            <a:off x="4504271" y="-2910"/>
            <a:ext cx="3184173" cy="914268"/>
          </a:xfrm>
          <a:prstGeom prst="triangle">
            <a:avLst>
              <a:gd name="adj" fmla="val 49141"/>
            </a:avLst>
          </a:prstGeom>
          <a:solidFill>
            <a:srgbClr val="FF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13" name="Rectangle: Rounded Corners 12">
            <a:extLst>
              <a:ext uri="{FF2B5EF4-FFF2-40B4-BE49-F238E27FC236}">
                <a16:creationId xmlns:a16="http://schemas.microsoft.com/office/drawing/2014/main" id="{EFCECDB2-96CA-49E1-BCC1-F6E4282BCC69}"/>
              </a:ext>
            </a:extLst>
          </p:cNvPr>
          <p:cNvSpPr/>
          <p:nvPr/>
        </p:nvSpPr>
        <p:spPr>
          <a:xfrm>
            <a:off x="1861956" y="938444"/>
            <a:ext cx="4222755" cy="17145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Isosceles Triangle 8">
            <a:extLst>
              <a:ext uri="{FF2B5EF4-FFF2-40B4-BE49-F238E27FC236}">
                <a16:creationId xmlns:a16="http://schemas.microsoft.com/office/drawing/2014/main" id="{D17EFE4A-5C27-4F4B-8FDC-9D4A92593D93}"/>
              </a:ext>
            </a:extLst>
          </p:cNvPr>
          <p:cNvSpPr/>
          <p:nvPr/>
        </p:nvSpPr>
        <p:spPr>
          <a:xfrm rot="10800000">
            <a:off x="4471783" y="927033"/>
            <a:ext cx="3184173" cy="914268"/>
          </a:xfrm>
          <a:prstGeom prst="triangle">
            <a:avLst>
              <a:gd name="adj" fmla="val 49141"/>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8" name="TextBox 7">
            <a:extLst>
              <a:ext uri="{FF2B5EF4-FFF2-40B4-BE49-F238E27FC236}">
                <a16:creationId xmlns:a16="http://schemas.microsoft.com/office/drawing/2014/main" id="{3DEA7028-9B4D-4172-B229-E42D5A807227}"/>
              </a:ext>
            </a:extLst>
          </p:cNvPr>
          <p:cNvSpPr txBox="1"/>
          <p:nvPr/>
        </p:nvSpPr>
        <p:spPr>
          <a:xfrm>
            <a:off x="4981886" y="494953"/>
            <a:ext cx="2896188" cy="707886"/>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دانستنی های مرتبط با </a:t>
            </a:r>
          </a:p>
          <a:p>
            <a:pPr algn="ctr"/>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         </a:t>
            </a:r>
          </a:p>
        </p:txBody>
      </p:sp>
      <p:sp>
        <p:nvSpPr>
          <p:cNvPr id="11" name="TextBox 10">
            <a:extLst>
              <a:ext uri="{FF2B5EF4-FFF2-40B4-BE49-F238E27FC236}">
                <a16:creationId xmlns:a16="http://schemas.microsoft.com/office/drawing/2014/main" id="{62F4F585-04F8-4D52-9F4F-EC50D545CDC1}"/>
              </a:ext>
            </a:extLst>
          </p:cNvPr>
          <p:cNvSpPr txBox="1"/>
          <p:nvPr/>
        </p:nvSpPr>
        <p:spPr>
          <a:xfrm>
            <a:off x="5396298" y="1029870"/>
            <a:ext cx="2896188" cy="400110"/>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رانندگی ایمن</a:t>
            </a:r>
          </a:p>
        </p:txBody>
      </p:sp>
      <p:sp>
        <p:nvSpPr>
          <p:cNvPr id="2" name="Oval 1">
            <a:extLst>
              <a:ext uri="{FF2B5EF4-FFF2-40B4-BE49-F238E27FC236}">
                <a16:creationId xmlns:a16="http://schemas.microsoft.com/office/drawing/2014/main" id="{C0648B67-791F-487E-A627-F0E5BDE671BC}"/>
              </a:ext>
            </a:extLst>
          </p:cNvPr>
          <p:cNvSpPr/>
          <p:nvPr/>
        </p:nvSpPr>
        <p:spPr>
          <a:xfrm>
            <a:off x="251209" y="984140"/>
            <a:ext cx="689321" cy="689321"/>
          </a:xfrm>
          <a:prstGeom prst="ellipse">
            <a:avLst/>
          </a:prstGeom>
          <a:blipFill>
            <a:blip r:embed="rId2"/>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36AD5A94-3148-4610-86DE-FA28122AC1C6}"/>
              </a:ext>
            </a:extLst>
          </p:cNvPr>
          <p:cNvSpPr/>
          <p:nvPr/>
        </p:nvSpPr>
        <p:spPr>
          <a:xfrm>
            <a:off x="251209" y="1788038"/>
            <a:ext cx="689321" cy="689321"/>
          </a:xfrm>
          <a:prstGeom prst="ellipse">
            <a:avLst/>
          </a:prstGeom>
          <a:blipFill>
            <a:blip r:embed="rId3"/>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93B1DCFC-D342-4BD4-A658-4E4B8A9F1D57}"/>
              </a:ext>
            </a:extLst>
          </p:cNvPr>
          <p:cNvSpPr/>
          <p:nvPr/>
        </p:nvSpPr>
        <p:spPr>
          <a:xfrm>
            <a:off x="251209" y="2620072"/>
            <a:ext cx="689321" cy="689321"/>
          </a:xfrm>
          <a:prstGeom prst="ellipse">
            <a:avLst/>
          </a:prstGeom>
          <a:blipFill>
            <a:blip r:embed="rId4"/>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CB298A76-34E6-492C-869B-9CB18B373F1C}"/>
              </a:ext>
            </a:extLst>
          </p:cNvPr>
          <p:cNvSpPr/>
          <p:nvPr/>
        </p:nvSpPr>
        <p:spPr>
          <a:xfrm>
            <a:off x="251209" y="3438878"/>
            <a:ext cx="689321" cy="689321"/>
          </a:xfrm>
          <a:prstGeom prst="ellipse">
            <a:avLst/>
          </a:prstGeom>
          <a:blipFill>
            <a:blip r:embed="rId5"/>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FE05BC4D-232B-4C7E-BA2C-5F3CCF32BFC0}"/>
              </a:ext>
            </a:extLst>
          </p:cNvPr>
          <p:cNvSpPr/>
          <p:nvPr/>
        </p:nvSpPr>
        <p:spPr>
          <a:xfrm>
            <a:off x="251209" y="4258104"/>
            <a:ext cx="689321" cy="689321"/>
          </a:xfrm>
          <a:prstGeom prst="ellipse">
            <a:avLst/>
          </a:prstGeom>
          <a:blipFill>
            <a:blip r:embed="rId6"/>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ABF8D2DB-BC6B-4232-BCF8-AFA2823F617B}"/>
              </a:ext>
            </a:extLst>
          </p:cNvPr>
          <p:cNvSpPr/>
          <p:nvPr/>
        </p:nvSpPr>
        <p:spPr>
          <a:xfrm>
            <a:off x="251209" y="5105466"/>
            <a:ext cx="689321" cy="689321"/>
          </a:xfrm>
          <a:prstGeom prst="ellipse">
            <a:avLst/>
          </a:prstGeom>
          <a:blipFill>
            <a:blip r:embed="rId7"/>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CD7B383C-3003-48FF-88A3-0E4479FFA9C6}"/>
              </a:ext>
            </a:extLst>
          </p:cNvPr>
          <p:cNvSpPr/>
          <p:nvPr/>
        </p:nvSpPr>
        <p:spPr>
          <a:xfrm>
            <a:off x="251209" y="5937919"/>
            <a:ext cx="689321" cy="689321"/>
          </a:xfrm>
          <a:prstGeom prst="ellipse">
            <a:avLst/>
          </a:prstGeom>
          <a:blipFill>
            <a:blip r:embed="rId8"/>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227235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17BB9E04-F56F-431D-8A84-BF356EE82125}"/>
              </a:ext>
            </a:extLst>
          </p:cNvPr>
          <p:cNvGrpSpPr/>
          <p:nvPr/>
        </p:nvGrpSpPr>
        <p:grpSpPr>
          <a:xfrm>
            <a:off x="5849825" y="917833"/>
            <a:ext cx="3466813" cy="901215"/>
            <a:chOff x="9230348" y="935348"/>
            <a:chExt cx="3466813" cy="921621"/>
          </a:xfrm>
        </p:grpSpPr>
        <p:sp>
          <p:nvSpPr>
            <p:cNvPr id="14" name="Rectangle 13">
              <a:extLst>
                <a:ext uri="{FF2B5EF4-FFF2-40B4-BE49-F238E27FC236}">
                  <a16:creationId xmlns:a16="http://schemas.microsoft.com/office/drawing/2014/main" id="{AACEF195-2A73-4295-8EF7-1143656F666E}"/>
                </a:ext>
              </a:extLst>
            </p:cNvPr>
            <p:cNvSpPr/>
            <p:nvPr/>
          </p:nvSpPr>
          <p:spPr>
            <a:xfrm>
              <a:off x="9230348" y="935348"/>
              <a:ext cx="3364087" cy="92162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3FCBAB2F-EBEF-4A5E-8585-2888F99F5365}"/>
                </a:ext>
              </a:extLst>
            </p:cNvPr>
            <p:cNvSpPr txBox="1"/>
            <p:nvPr/>
          </p:nvSpPr>
          <p:spPr>
            <a:xfrm>
              <a:off x="9990029" y="1318759"/>
              <a:ext cx="2707132" cy="346220"/>
            </a:xfrm>
            <a:prstGeom prst="rect">
              <a:avLst/>
            </a:prstGeom>
            <a:noFill/>
          </p:spPr>
          <p:txBody>
            <a:bodyPr wrap="square" rtlCol="1">
              <a:spAutoFit/>
            </a:bodyPr>
            <a:lstStyle/>
            <a:p>
              <a:pPr algn="ctr"/>
              <a:r>
                <a:rPr lang="fa-IR" sz="1600" b="1" dirty="0">
                  <a:cs typeface="B Titr" panose="00000700000000000000" pitchFamily="2" charset="-78"/>
                </a:rPr>
                <a:t>استانداردهای ایمنی خودرو</a:t>
              </a:r>
            </a:p>
          </p:txBody>
        </p:sp>
      </p:grpSp>
      <p:sp>
        <p:nvSpPr>
          <p:cNvPr id="4" name="Isosceles Triangle 3">
            <a:extLst>
              <a:ext uri="{FF2B5EF4-FFF2-40B4-BE49-F238E27FC236}">
                <a16:creationId xmlns:a16="http://schemas.microsoft.com/office/drawing/2014/main" id="{5AB736CA-952C-4465-B8F5-2ACF17977BF9}"/>
              </a:ext>
            </a:extLst>
          </p:cNvPr>
          <p:cNvSpPr/>
          <p:nvPr/>
        </p:nvSpPr>
        <p:spPr>
          <a:xfrm rot="16200000">
            <a:off x="10583467" y="217091"/>
            <a:ext cx="1828534" cy="1388533"/>
          </a:xfrm>
          <a:prstGeom prst="triangle">
            <a:avLst/>
          </a:prstGeom>
          <a:effectLst>
            <a:outerShdw blurRad="50800" dist="38100" dir="16200000"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endParaRPr lang="fa-IR" sz="1400" dirty="0">
              <a:effectLst>
                <a:outerShdw blurRad="50800" dist="38100" dir="5400000" algn="t" rotWithShape="0">
                  <a:prstClr val="black">
                    <a:alpha val="40000"/>
                  </a:prstClr>
                </a:outerShdw>
              </a:effectLst>
            </a:endParaRPr>
          </a:p>
        </p:txBody>
      </p:sp>
      <p:cxnSp>
        <p:nvCxnSpPr>
          <p:cNvPr id="6" name="Straight Connector 5">
            <a:extLst>
              <a:ext uri="{FF2B5EF4-FFF2-40B4-BE49-F238E27FC236}">
                <a16:creationId xmlns:a16="http://schemas.microsoft.com/office/drawing/2014/main" id="{04C87312-0394-44FF-AF67-D8E83FE46132}"/>
              </a:ext>
            </a:extLst>
          </p:cNvPr>
          <p:cNvCxnSpPr>
            <a:stCxn id="4" idx="0"/>
          </p:cNvCxnSpPr>
          <p:nvPr/>
        </p:nvCxnSpPr>
        <p:spPr>
          <a:xfrm flipH="1" flipV="1">
            <a:off x="0" y="911357"/>
            <a:ext cx="10803468" cy="1"/>
          </a:xfrm>
          <a:prstGeom prst="line">
            <a:avLst/>
          </a:prstGeom>
          <a:ln w="3175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7" name="Isosceles Triangle 6">
            <a:extLst>
              <a:ext uri="{FF2B5EF4-FFF2-40B4-BE49-F238E27FC236}">
                <a16:creationId xmlns:a16="http://schemas.microsoft.com/office/drawing/2014/main" id="{9206B4C4-2598-45CA-80DC-4A956293D112}"/>
              </a:ext>
            </a:extLst>
          </p:cNvPr>
          <p:cNvSpPr/>
          <p:nvPr/>
        </p:nvSpPr>
        <p:spPr>
          <a:xfrm>
            <a:off x="4504271" y="-2910"/>
            <a:ext cx="3184173" cy="914268"/>
          </a:xfrm>
          <a:prstGeom prst="triangle">
            <a:avLst>
              <a:gd name="adj" fmla="val 49141"/>
            </a:avLst>
          </a:prstGeom>
          <a:solidFill>
            <a:srgbClr val="FF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13" name="Rectangle: Rounded Corners 12">
            <a:extLst>
              <a:ext uri="{FF2B5EF4-FFF2-40B4-BE49-F238E27FC236}">
                <a16:creationId xmlns:a16="http://schemas.microsoft.com/office/drawing/2014/main" id="{EFCECDB2-96CA-49E1-BCC1-F6E4282BCC69}"/>
              </a:ext>
            </a:extLst>
          </p:cNvPr>
          <p:cNvSpPr/>
          <p:nvPr/>
        </p:nvSpPr>
        <p:spPr>
          <a:xfrm>
            <a:off x="1861956" y="938444"/>
            <a:ext cx="4222755" cy="17145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Isosceles Triangle 8">
            <a:extLst>
              <a:ext uri="{FF2B5EF4-FFF2-40B4-BE49-F238E27FC236}">
                <a16:creationId xmlns:a16="http://schemas.microsoft.com/office/drawing/2014/main" id="{D17EFE4A-5C27-4F4B-8FDC-9D4A92593D93}"/>
              </a:ext>
            </a:extLst>
          </p:cNvPr>
          <p:cNvSpPr/>
          <p:nvPr/>
        </p:nvSpPr>
        <p:spPr>
          <a:xfrm rot="10800000">
            <a:off x="4471783" y="927033"/>
            <a:ext cx="3184173" cy="914268"/>
          </a:xfrm>
          <a:prstGeom prst="triangle">
            <a:avLst>
              <a:gd name="adj" fmla="val 49141"/>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8" name="TextBox 7">
            <a:extLst>
              <a:ext uri="{FF2B5EF4-FFF2-40B4-BE49-F238E27FC236}">
                <a16:creationId xmlns:a16="http://schemas.microsoft.com/office/drawing/2014/main" id="{3DEA7028-9B4D-4172-B229-E42D5A807227}"/>
              </a:ext>
            </a:extLst>
          </p:cNvPr>
          <p:cNvSpPr txBox="1"/>
          <p:nvPr/>
        </p:nvSpPr>
        <p:spPr>
          <a:xfrm>
            <a:off x="4981886" y="494953"/>
            <a:ext cx="2896188" cy="707886"/>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دانستنی های مرتبط با </a:t>
            </a:r>
          </a:p>
          <a:p>
            <a:pPr algn="ctr"/>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         </a:t>
            </a:r>
          </a:p>
        </p:txBody>
      </p:sp>
      <p:sp>
        <p:nvSpPr>
          <p:cNvPr id="11" name="TextBox 10">
            <a:extLst>
              <a:ext uri="{FF2B5EF4-FFF2-40B4-BE49-F238E27FC236}">
                <a16:creationId xmlns:a16="http://schemas.microsoft.com/office/drawing/2014/main" id="{62F4F585-04F8-4D52-9F4F-EC50D545CDC1}"/>
              </a:ext>
            </a:extLst>
          </p:cNvPr>
          <p:cNvSpPr txBox="1"/>
          <p:nvPr/>
        </p:nvSpPr>
        <p:spPr>
          <a:xfrm>
            <a:off x="5396298" y="1029870"/>
            <a:ext cx="2896188" cy="400110"/>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رانندگی ایمن</a:t>
            </a:r>
          </a:p>
        </p:txBody>
      </p:sp>
      <p:sp>
        <p:nvSpPr>
          <p:cNvPr id="2" name="Oval 1">
            <a:extLst>
              <a:ext uri="{FF2B5EF4-FFF2-40B4-BE49-F238E27FC236}">
                <a16:creationId xmlns:a16="http://schemas.microsoft.com/office/drawing/2014/main" id="{C0648B67-791F-487E-A627-F0E5BDE671BC}"/>
              </a:ext>
            </a:extLst>
          </p:cNvPr>
          <p:cNvSpPr/>
          <p:nvPr/>
        </p:nvSpPr>
        <p:spPr>
          <a:xfrm>
            <a:off x="251209" y="984140"/>
            <a:ext cx="689321" cy="689321"/>
          </a:xfrm>
          <a:prstGeom prst="ellipse">
            <a:avLst/>
          </a:prstGeom>
          <a:blipFill>
            <a:blip r:embed="rId2"/>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36AD5A94-3148-4610-86DE-FA28122AC1C6}"/>
              </a:ext>
            </a:extLst>
          </p:cNvPr>
          <p:cNvSpPr/>
          <p:nvPr/>
        </p:nvSpPr>
        <p:spPr>
          <a:xfrm>
            <a:off x="251209" y="1788038"/>
            <a:ext cx="689321" cy="689321"/>
          </a:xfrm>
          <a:prstGeom prst="ellipse">
            <a:avLst/>
          </a:prstGeom>
          <a:blipFill>
            <a:blip r:embed="rId3"/>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93B1DCFC-D342-4BD4-A658-4E4B8A9F1D57}"/>
              </a:ext>
            </a:extLst>
          </p:cNvPr>
          <p:cNvSpPr/>
          <p:nvPr/>
        </p:nvSpPr>
        <p:spPr>
          <a:xfrm>
            <a:off x="251209" y="2620072"/>
            <a:ext cx="689321" cy="689321"/>
          </a:xfrm>
          <a:prstGeom prst="ellipse">
            <a:avLst/>
          </a:prstGeom>
          <a:blipFill>
            <a:blip r:embed="rId4"/>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CB298A76-34E6-492C-869B-9CB18B373F1C}"/>
              </a:ext>
            </a:extLst>
          </p:cNvPr>
          <p:cNvSpPr/>
          <p:nvPr/>
        </p:nvSpPr>
        <p:spPr>
          <a:xfrm>
            <a:off x="251209" y="3438878"/>
            <a:ext cx="689321" cy="689321"/>
          </a:xfrm>
          <a:prstGeom prst="ellipse">
            <a:avLst/>
          </a:prstGeom>
          <a:blipFill>
            <a:blip r:embed="rId5"/>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FE05BC4D-232B-4C7E-BA2C-5F3CCF32BFC0}"/>
              </a:ext>
            </a:extLst>
          </p:cNvPr>
          <p:cNvSpPr/>
          <p:nvPr/>
        </p:nvSpPr>
        <p:spPr>
          <a:xfrm>
            <a:off x="251209" y="4258104"/>
            <a:ext cx="689321" cy="689321"/>
          </a:xfrm>
          <a:prstGeom prst="ellipse">
            <a:avLst/>
          </a:prstGeom>
          <a:blipFill>
            <a:blip r:embed="rId6"/>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ABF8D2DB-BC6B-4232-BCF8-AFA2823F617B}"/>
              </a:ext>
            </a:extLst>
          </p:cNvPr>
          <p:cNvSpPr/>
          <p:nvPr/>
        </p:nvSpPr>
        <p:spPr>
          <a:xfrm>
            <a:off x="4086434" y="2012706"/>
            <a:ext cx="3996553" cy="3996553"/>
          </a:xfrm>
          <a:prstGeom prst="ellipse">
            <a:avLst/>
          </a:prstGeom>
          <a:blipFill>
            <a:blip r:embed="rId7"/>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CD7B383C-3003-48FF-88A3-0E4479FFA9C6}"/>
              </a:ext>
            </a:extLst>
          </p:cNvPr>
          <p:cNvSpPr/>
          <p:nvPr/>
        </p:nvSpPr>
        <p:spPr>
          <a:xfrm>
            <a:off x="251209" y="5937919"/>
            <a:ext cx="689321" cy="689321"/>
          </a:xfrm>
          <a:prstGeom prst="ellipse">
            <a:avLst/>
          </a:prstGeom>
          <a:blipFill>
            <a:blip r:embed="rId8"/>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79A027C3-323B-4101-80EE-A2ACD37863F0}"/>
              </a:ext>
            </a:extLst>
          </p:cNvPr>
          <p:cNvSpPr txBox="1"/>
          <p:nvPr/>
        </p:nvSpPr>
        <p:spPr>
          <a:xfrm>
            <a:off x="7741594" y="3666534"/>
            <a:ext cx="2707132" cy="461665"/>
          </a:xfrm>
          <a:prstGeom prst="rect">
            <a:avLst/>
          </a:prstGeom>
          <a:noFill/>
        </p:spPr>
        <p:txBody>
          <a:bodyPr wrap="square" rtlCol="0">
            <a:spAutoFit/>
          </a:bodyPr>
          <a:lstStyle/>
          <a:p>
            <a:pPr algn="ctr"/>
            <a:r>
              <a:rPr lang="fa-IR" sz="2400" dirty="0">
                <a:cs typeface="B Titr" panose="00000700000000000000" pitchFamily="2" charset="-78"/>
              </a:rPr>
              <a:t>کمربند ایمنی</a:t>
            </a:r>
            <a:endParaRPr lang="en-US" sz="2400" dirty="0">
              <a:cs typeface="B Titr" panose="00000700000000000000" pitchFamily="2" charset="-78"/>
            </a:endParaRPr>
          </a:p>
        </p:txBody>
      </p:sp>
    </p:spTree>
    <p:extLst>
      <p:ext uri="{BB962C8B-B14F-4D97-AF65-F5344CB8AC3E}">
        <p14:creationId xmlns:p14="http://schemas.microsoft.com/office/powerpoint/2010/main" val="28490650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17BB9E04-F56F-431D-8A84-BF356EE82125}"/>
              </a:ext>
            </a:extLst>
          </p:cNvPr>
          <p:cNvGrpSpPr/>
          <p:nvPr/>
        </p:nvGrpSpPr>
        <p:grpSpPr>
          <a:xfrm>
            <a:off x="5849825" y="917833"/>
            <a:ext cx="3466813" cy="901215"/>
            <a:chOff x="9230348" y="935348"/>
            <a:chExt cx="3466813" cy="921621"/>
          </a:xfrm>
        </p:grpSpPr>
        <p:sp>
          <p:nvSpPr>
            <p:cNvPr id="14" name="Rectangle 13">
              <a:extLst>
                <a:ext uri="{FF2B5EF4-FFF2-40B4-BE49-F238E27FC236}">
                  <a16:creationId xmlns:a16="http://schemas.microsoft.com/office/drawing/2014/main" id="{AACEF195-2A73-4295-8EF7-1143656F666E}"/>
                </a:ext>
              </a:extLst>
            </p:cNvPr>
            <p:cNvSpPr/>
            <p:nvPr/>
          </p:nvSpPr>
          <p:spPr>
            <a:xfrm>
              <a:off x="9230348" y="935348"/>
              <a:ext cx="3364087" cy="92162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3FCBAB2F-EBEF-4A5E-8585-2888F99F5365}"/>
                </a:ext>
              </a:extLst>
            </p:cNvPr>
            <p:cNvSpPr txBox="1"/>
            <p:nvPr/>
          </p:nvSpPr>
          <p:spPr>
            <a:xfrm>
              <a:off x="9990029" y="1318759"/>
              <a:ext cx="2707132" cy="346220"/>
            </a:xfrm>
            <a:prstGeom prst="rect">
              <a:avLst/>
            </a:prstGeom>
            <a:noFill/>
          </p:spPr>
          <p:txBody>
            <a:bodyPr wrap="square" rtlCol="1">
              <a:spAutoFit/>
            </a:bodyPr>
            <a:lstStyle/>
            <a:p>
              <a:pPr algn="ctr"/>
              <a:r>
                <a:rPr lang="fa-IR" sz="1600" b="1" dirty="0">
                  <a:cs typeface="B Titr" panose="00000700000000000000" pitchFamily="2" charset="-78"/>
                </a:rPr>
                <a:t>استانداردهای ایمنی خودرو</a:t>
              </a:r>
            </a:p>
          </p:txBody>
        </p:sp>
      </p:grpSp>
      <p:sp>
        <p:nvSpPr>
          <p:cNvPr id="4" name="Isosceles Triangle 3">
            <a:extLst>
              <a:ext uri="{FF2B5EF4-FFF2-40B4-BE49-F238E27FC236}">
                <a16:creationId xmlns:a16="http://schemas.microsoft.com/office/drawing/2014/main" id="{5AB736CA-952C-4465-B8F5-2ACF17977BF9}"/>
              </a:ext>
            </a:extLst>
          </p:cNvPr>
          <p:cNvSpPr/>
          <p:nvPr/>
        </p:nvSpPr>
        <p:spPr>
          <a:xfrm rot="16200000">
            <a:off x="10583467" y="217091"/>
            <a:ext cx="1828534" cy="1388533"/>
          </a:xfrm>
          <a:prstGeom prst="triangle">
            <a:avLst/>
          </a:prstGeom>
          <a:effectLst>
            <a:outerShdw blurRad="50800" dist="38100" dir="16200000"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endParaRPr lang="fa-IR" sz="1400" dirty="0">
              <a:effectLst>
                <a:outerShdw blurRad="50800" dist="38100" dir="5400000" algn="t" rotWithShape="0">
                  <a:prstClr val="black">
                    <a:alpha val="40000"/>
                  </a:prstClr>
                </a:outerShdw>
              </a:effectLst>
            </a:endParaRPr>
          </a:p>
        </p:txBody>
      </p:sp>
      <p:cxnSp>
        <p:nvCxnSpPr>
          <p:cNvPr id="6" name="Straight Connector 5">
            <a:extLst>
              <a:ext uri="{FF2B5EF4-FFF2-40B4-BE49-F238E27FC236}">
                <a16:creationId xmlns:a16="http://schemas.microsoft.com/office/drawing/2014/main" id="{04C87312-0394-44FF-AF67-D8E83FE46132}"/>
              </a:ext>
            </a:extLst>
          </p:cNvPr>
          <p:cNvCxnSpPr>
            <a:stCxn id="4" idx="0"/>
          </p:cNvCxnSpPr>
          <p:nvPr/>
        </p:nvCxnSpPr>
        <p:spPr>
          <a:xfrm flipH="1" flipV="1">
            <a:off x="0" y="911357"/>
            <a:ext cx="10803468" cy="1"/>
          </a:xfrm>
          <a:prstGeom prst="line">
            <a:avLst/>
          </a:prstGeom>
          <a:ln w="3175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7" name="Isosceles Triangle 6">
            <a:extLst>
              <a:ext uri="{FF2B5EF4-FFF2-40B4-BE49-F238E27FC236}">
                <a16:creationId xmlns:a16="http://schemas.microsoft.com/office/drawing/2014/main" id="{9206B4C4-2598-45CA-80DC-4A956293D112}"/>
              </a:ext>
            </a:extLst>
          </p:cNvPr>
          <p:cNvSpPr/>
          <p:nvPr/>
        </p:nvSpPr>
        <p:spPr>
          <a:xfrm>
            <a:off x="4504271" y="-2910"/>
            <a:ext cx="3184173" cy="914268"/>
          </a:xfrm>
          <a:prstGeom prst="triangle">
            <a:avLst>
              <a:gd name="adj" fmla="val 49141"/>
            </a:avLst>
          </a:prstGeom>
          <a:solidFill>
            <a:srgbClr val="FF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13" name="Rectangle: Rounded Corners 12">
            <a:extLst>
              <a:ext uri="{FF2B5EF4-FFF2-40B4-BE49-F238E27FC236}">
                <a16:creationId xmlns:a16="http://schemas.microsoft.com/office/drawing/2014/main" id="{EFCECDB2-96CA-49E1-BCC1-F6E4282BCC69}"/>
              </a:ext>
            </a:extLst>
          </p:cNvPr>
          <p:cNvSpPr/>
          <p:nvPr/>
        </p:nvSpPr>
        <p:spPr>
          <a:xfrm>
            <a:off x="1861956" y="938444"/>
            <a:ext cx="4222755" cy="17145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Isosceles Triangle 8">
            <a:extLst>
              <a:ext uri="{FF2B5EF4-FFF2-40B4-BE49-F238E27FC236}">
                <a16:creationId xmlns:a16="http://schemas.microsoft.com/office/drawing/2014/main" id="{D17EFE4A-5C27-4F4B-8FDC-9D4A92593D93}"/>
              </a:ext>
            </a:extLst>
          </p:cNvPr>
          <p:cNvSpPr/>
          <p:nvPr/>
        </p:nvSpPr>
        <p:spPr>
          <a:xfrm rot="10800000">
            <a:off x="4471783" y="927033"/>
            <a:ext cx="3184173" cy="914268"/>
          </a:xfrm>
          <a:prstGeom prst="triangle">
            <a:avLst>
              <a:gd name="adj" fmla="val 49141"/>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8" name="TextBox 7">
            <a:extLst>
              <a:ext uri="{FF2B5EF4-FFF2-40B4-BE49-F238E27FC236}">
                <a16:creationId xmlns:a16="http://schemas.microsoft.com/office/drawing/2014/main" id="{3DEA7028-9B4D-4172-B229-E42D5A807227}"/>
              </a:ext>
            </a:extLst>
          </p:cNvPr>
          <p:cNvSpPr txBox="1"/>
          <p:nvPr/>
        </p:nvSpPr>
        <p:spPr>
          <a:xfrm>
            <a:off x="4981886" y="494953"/>
            <a:ext cx="2896188" cy="707886"/>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دانستنی های مرتبط با </a:t>
            </a:r>
          </a:p>
          <a:p>
            <a:pPr algn="ctr"/>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         </a:t>
            </a:r>
          </a:p>
        </p:txBody>
      </p:sp>
      <p:sp>
        <p:nvSpPr>
          <p:cNvPr id="11" name="TextBox 10">
            <a:extLst>
              <a:ext uri="{FF2B5EF4-FFF2-40B4-BE49-F238E27FC236}">
                <a16:creationId xmlns:a16="http://schemas.microsoft.com/office/drawing/2014/main" id="{62F4F585-04F8-4D52-9F4F-EC50D545CDC1}"/>
              </a:ext>
            </a:extLst>
          </p:cNvPr>
          <p:cNvSpPr txBox="1"/>
          <p:nvPr/>
        </p:nvSpPr>
        <p:spPr>
          <a:xfrm>
            <a:off x="5396298" y="1029870"/>
            <a:ext cx="2896188" cy="400110"/>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رانندگی ایمن</a:t>
            </a:r>
          </a:p>
        </p:txBody>
      </p:sp>
      <p:sp>
        <p:nvSpPr>
          <p:cNvPr id="2" name="Oval 1">
            <a:extLst>
              <a:ext uri="{FF2B5EF4-FFF2-40B4-BE49-F238E27FC236}">
                <a16:creationId xmlns:a16="http://schemas.microsoft.com/office/drawing/2014/main" id="{C0648B67-791F-487E-A627-F0E5BDE671BC}"/>
              </a:ext>
            </a:extLst>
          </p:cNvPr>
          <p:cNvSpPr/>
          <p:nvPr/>
        </p:nvSpPr>
        <p:spPr>
          <a:xfrm>
            <a:off x="251209" y="984140"/>
            <a:ext cx="689321" cy="689321"/>
          </a:xfrm>
          <a:prstGeom prst="ellipse">
            <a:avLst/>
          </a:prstGeom>
          <a:blipFill>
            <a:blip r:embed="rId2"/>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36AD5A94-3148-4610-86DE-FA28122AC1C6}"/>
              </a:ext>
            </a:extLst>
          </p:cNvPr>
          <p:cNvSpPr/>
          <p:nvPr/>
        </p:nvSpPr>
        <p:spPr>
          <a:xfrm>
            <a:off x="251209" y="1788038"/>
            <a:ext cx="689321" cy="689321"/>
          </a:xfrm>
          <a:prstGeom prst="ellipse">
            <a:avLst/>
          </a:prstGeom>
          <a:blipFill>
            <a:blip r:embed="rId3"/>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93B1DCFC-D342-4BD4-A658-4E4B8A9F1D57}"/>
              </a:ext>
            </a:extLst>
          </p:cNvPr>
          <p:cNvSpPr/>
          <p:nvPr/>
        </p:nvSpPr>
        <p:spPr>
          <a:xfrm>
            <a:off x="251209" y="2620072"/>
            <a:ext cx="689321" cy="689321"/>
          </a:xfrm>
          <a:prstGeom prst="ellipse">
            <a:avLst/>
          </a:prstGeom>
          <a:blipFill>
            <a:blip r:embed="rId4"/>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CB298A76-34E6-492C-869B-9CB18B373F1C}"/>
              </a:ext>
            </a:extLst>
          </p:cNvPr>
          <p:cNvSpPr/>
          <p:nvPr/>
        </p:nvSpPr>
        <p:spPr>
          <a:xfrm>
            <a:off x="251209" y="3438878"/>
            <a:ext cx="689321" cy="689321"/>
          </a:xfrm>
          <a:prstGeom prst="ellipse">
            <a:avLst/>
          </a:prstGeom>
          <a:blipFill>
            <a:blip r:embed="rId5"/>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FE05BC4D-232B-4C7E-BA2C-5F3CCF32BFC0}"/>
              </a:ext>
            </a:extLst>
          </p:cNvPr>
          <p:cNvSpPr/>
          <p:nvPr/>
        </p:nvSpPr>
        <p:spPr>
          <a:xfrm>
            <a:off x="251209" y="4258104"/>
            <a:ext cx="689321" cy="689321"/>
          </a:xfrm>
          <a:prstGeom prst="ellipse">
            <a:avLst/>
          </a:prstGeom>
          <a:blipFill>
            <a:blip r:embed="rId6"/>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ABF8D2DB-BC6B-4232-BCF8-AFA2823F617B}"/>
              </a:ext>
            </a:extLst>
          </p:cNvPr>
          <p:cNvSpPr/>
          <p:nvPr/>
        </p:nvSpPr>
        <p:spPr>
          <a:xfrm>
            <a:off x="251209" y="5105466"/>
            <a:ext cx="689321" cy="689321"/>
          </a:xfrm>
          <a:prstGeom prst="ellipse">
            <a:avLst/>
          </a:prstGeom>
          <a:blipFill>
            <a:blip r:embed="rId7"/>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CD7B383C-3003-48FF-88A3-0E4479FFA9C6}"/>
              </a:ext>
            </a:extLst>
          </p:cNvPr>
          <p:cNvSpPr/>
          <p:nvPr/>
        </p:nvSpPr>
        <p:spPr>
          <a:xfrm>
            <a:off x="251209" y="5937919"/>
            <a:ext cx="689321" cy="689321"/>
          </a:xfrm>
          <a:prstGeom prst="ellipse">
            <a:avLst/>
          </a:prstGeom>
          <a:blipFill>
            <a:blip r:embed="rId8"/>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020900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17BB9E04-F56F-431D-8A84-BF356EE82125}"/>
              </a:ext>
            </a:extLst>
          </p:cNvPr>
          <p:cNvGrpSpPr/>
          <p:nvPr/>
        </p:nvGrpSpPr>
        <p:grpSpPr>
          <a:xfrm>
            <a:off x="5849825" y="917833"/>
            <a:ext cx="3466813" cy="901215"/>
            <a:chOff x="9230348" y="935348"/>
            <a:chExt cx="3466813" cy="921621"/>
          </a:xfrm>
        </p:grpSpPr>
        <p:sp>
          <p:nvSpPr>
            <p:cNvPr id="14" name="Rectangle 13">
              <a:extLst>
                <a:ext uri="{FF2B5EF4-FFF2-40B4-BE49-F238E27FC236}">
                  <a16:creationId xmlns:a16="http://schemas.microsoft.com/office/drawing/2014/main" id="{AACEF195-2A73-4295-8EF7-1143656F666E}"/>
                </a:ext>
              </a:extLst>
            </p:cNvPr>
            <p:cNvSpPr/>
            <p:nvPr/>
          </p:nvSpPr>
          <p:spPr>
            <a:xfrm>
              <a:off x="9230348" y="935348"/>
              <a:ext cx="3364087" cy="92162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3FCBAB2F-EBEF-4A5E-8585-2888F99F5365}"/>
                </a:ext>
              </a:extLst>
            </p:cNvPr>
            <p:cNvSpPr txBox="1"/>
            <p:nvPr/>
          </p:nvSpPr>
          <p:spPr>
            <a:xfrm>
              <a:off x="9990029" y="1318759"/>
              <a:ext cx="2707132" cy="346220"/>
            </a:xfrm>
            <a:prstGeom prst="rect">
              <a:avLst/>
            </a:prstGeom>
            <a:noFill/>
          </p:spPr>
          <p:txBody>
            <a:bodyPr wrap="square" rtlCol="1">
              <a:spAutoFit/>
            </a:bodyPr>
            <a:lstStyle/>
            <a:p>
              <a:pPr algn="ctr"/>
              <a:r>
                <a:rPr lang="fa-IR" sz="1600" b="1" dirty="0">
                  <a:cs typeface="B Titr" panose="00000700000000000000" pitchFamily="2" charset="-78"/>
                </a:rPr>
                <a:t>استانداردهای ایمنی خودرو</a:t>
              </a:r>
            </a:p>
          </p:txBody>
        </p:sp>
      </p:grpSp>
      <p:sp>
        <p:nvSpPr>
          <p:cNvPr id="4" name="Isosceles Triangle 3">
            <a:extLst>
              <a:ext uri="{FF2B5EF4-FFF2-40B4-BE49-F238E27FC236}">
                <a16:creationId xmlns:a16="http://schemas.microsoft.com/office/drawing/2014/main" id="{5AB736CA-952C-4465-B8F5-2ACF17977BF9}"/>
              </a:ext>
            </a:extLst>
          </p:cNvPr>
          <p:cNvSpPr/>
          <p:nvPr/>
        </p:nvSpPr>
        <p:spPr>
          <a:xfrm rot="16200000">
            <a:off x="10583467" y="217091"/>
            <a:ext cx="1828534" cy="1388533"/>
          </a:xfrm>
          <a:prstGeom prst="triangle">
            <a:avLst/>
          </a:prstGeom>
          <a:effectLst>
            <a:outerShdw blurRad="50800" dist="38100" dir="16200000"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endParaRPr lang="fa-IR" sz="1400" dirty="0">
              <a:effectLst>
                <a:outerShdw blurRad="50800" dist="38100" dir="5400000" algn="t" rotWithShape="0">
                  <a:prstClr val="black">
                    <a:alpha val="40000"/>
                  </a:prstClr>
                </a:outerShdw>
              </a:effectLst>
            </a:endParaRPr>
          </a:p>
        </p:txBody>
      </p:sp>
      <p:cxnSp>
        <p:nvCxnSpPr>
          <p:cNvPr id="6" name="Straight Connector 5">
            <a:extLst>
              <a:ext uri="{FF2B5EF4-FFF2-40B4-BE49-F238E27FC236}">
                <a16:creationId xmlns:a16="http://schemas.microsoft.com/office/drawing/2014/main" id="{04C87312-0394-44FF-AF67-D8E83FE46132}"/>
              </a:ext>
            </a:extLst>
          </p:cNvPr>
          <p:cNvCxnSpPr>
            <a:stCxn id="4" idx="0"/>
          </p:cNvCxnSpPr>
          <p:nvPr/>
        </p:nvCxnSpPr>
        <p:spPr>
          <a:xfrm flipH="1" flipV="1">
            <a:off x="0" y="911357"/>
            <a:ext cx="10803468" cy="1"/>
          </a:xfrm>
          <a:prstGeom prst="line">
            <a:avLst/>
          </a:prstGeom>
          <a:ln w="3175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7" name="Isosceles Triangle 6">
            <a:extLst>
              <a:ext uri="{FF2B5EF4-FFF2-40B4-BE49-F238E27FC236}">
                <a16:creationId xmlns:a16="http://schemas.microsoft.com/office/drawing/2014/main" id="{9206B4C4-2598-45CA-80DC-4A956293D112}"/>
              </a:ext>
            </a:extLst>
          </p:cNvPr>
          <p:cNvSpPr/>
          <p:nvPr/>
        </p:nvSpPr>
        <p:spPr>
          <a:xfrm>
            <a:off x="4504271" y="-2910"/>
            <a:ext cx="3184173" cy="914268"/>
          </a:xfrm>
          <a:prstGeom prst="triangle">
            <a:avLst>
              <a:gd name="adj" fmla="val 49141"/>
            </a:avLst>
          </a:prstGeom>
          <a:solidFill>
            <a:srgbClr val="FF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13" name="Rectangle: Rounded Corners 12">
            <a:extLst>
              <a:ext uri="{FF2B5EF4-FFF2-40B4-BE49-F238E27FC236}">
                <a16:creationId xmlns:a16="http://schemas.microsoft.com/office/drawing/2014/main" id="{EFCECDB2-96CA-49E1-BCC1-F6E4282BCC69}"/>
              </a:ext>
            </a:extLst>
          </p:cNvPr>
          <p:cNvSpPr/>
          <p:nvPr/>
        </p:nvSpPr>
        <p:spPr>
          <a:xfrm>
            <a:off x="1861956" y="938444"/>
            <a:ext cx="4222755" cy="17145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Isosceles Triangle 8">
            <a:extLst>
              <a:ext uri="{FF2B5EF4-FFF2-40B4-BE49-F238E27FC236}">
                <a16:creationId xmlns:a16="http://schemas.microsoft.com/office/drawing/2014/main" id="{D17EFE4A-5C27-4F4B-8FDC-9D4A92593D93}"/>
              </a:ext>
            </a:extLst>
          </p:cNvPr>
          <p:cNvSpPr/>
          <p:nvPr/>
        </p:nvSpPr>
        <p:spPr>
          <a:xfrm rot="10800000">
            <a:off x="4471783" y="927033"/>
            <a:ext cx="3184173" cy="914268"/>
          </a:xfrm>
          <a:prstGeom prst="triangle">
            <a:avLst>
              <a:gd name="adj" fmla="val 49141"/>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8" name="TextBox 7">
            <a:extLst>
              <a:ext uri="{FF2B5EF4-FFF2-40B4-BE49-F238E27FC236}">
                <a16:creationId xmlns:a16="http://schemas.microsoft.com/office/drawing/2014/main" id="{3DEA7028-9B4D-4172-B229-E42D5A807227}"/>
              </a:ext>
            </a:extLst>
          </p:cNvPr>
          <p:cNvSpPr txBox="1"/>
          <p:nvPr/>
        </p:nvSpPr>
        <p:spPr>
          <a:xfrm>
            <a:off x="4981886" y="494953"/>
            <a:ext cx="2896188" cy="707886"/>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دانستنی های مرتبط با </a:t>
            </a:r>
          </a:p>
          <a:p>
            <a:pPr algn="ctr"/>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         </a:t>
            </a:r>
          </a:p>
        </p:txBody>
      </p:sp>
      <p:sp>
        <p:nvSpPr>
          <p:cNvPr id="11" name="TextBox 10">
            <a:extLst>
              <a:ext uri="{FF2B5EF4-FFF2-40B4-BE49-F238E27FC236}">
                <a16:creationId xmlns:a16="http://schemas.microsoft.com/office/drawing/2014/main" id="{62F4F585-04F8-4D52-9F4F-EC50D545CDC1}"/>
              </a:ext>
            </a:extLst>
          </p:cNvPr>
          <p:cNvSpPr txBox="1"/>
          <p:nvPr/>
        </p:nvSpPr>
        <p:spPr>
          <a:xfrm>
            <a:off x="5396298" y="1029870"/>
            <a:ext cx="2896188" cy="400110"/>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رانندگی ایمن</a:t>
            </a:r>
          </a:p>
        </p:txBody>
      </p:sp>
      <p:sp>
        <p:nvSpPr>
          <p:cNvPr id="2" name="Oval 1">
            <a:extLst>
              <a:ext uri="{FF2B5EF4-FFF2-40B4-BE49-F238E27FC236}">
                <a16:creationId xmlns:a16="http://schemas.microsoft.com/office/drawing/2014/main" id="{C0648B67-791F-487E-A627-F0E5BDE671BC}"/>
              </a:ext>
            </a:extLst>
          </p:cNvPr>
          <p:cNvSpPr/>
          <p:nvPr/>
        </p:nvSpPr>
        <p:spPr>
          <a:xfrm>
            <a:off x="251209" y="984140"/>
            <a:ext cx="689321" cy="689321"/>
          </a:xfrm>
          <a:prstGeom prst="ellipse">
            <a:avLst/>
          </a:prstGeom>
          <a:blipFill>
            <a:blip r:embed="rId2"/>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36AD5A94-3148-4610-86DE-FA28122AC1C6}"/>
              </a:ext>
            </a:extLst>
          </p:cNvPr>
          <p:cNvSpPr/>
          <p:nvPr/>
        </p:nvSpPr>
        <p:spPr>
          <a:xfrm>
            <a:off x="251209" y="1788038"/>
            <a:ext cx="689321" cy="689321"/>
          </a:xfrm>
          <a:prstGeom prst="ellipse">
            <a:avLst/>
          </a:prstGeom>
          <a:blipFill>
            <a:blip r:embed="rId3"/>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93B1DCFC-D342-4BD4-A658-4E4B8A9F1D57}"/>
              </a:ext>
            </a:extLst>
          </p:cNvPr>
          <p:cNvSpPr/>
          <p:nvPr/>
        </p:nvSpPr>
        <p:spPr>
          <a:xfrm>
            <a:off x="251209" y="2620072"/>
            <a:ext cx="689321" cy="689321"/>
          </a:xfrm>
          <a:prstGeom prst="ellipse">
            <a:avLst/>
          </a:prstGeom>
          <a:blipFill>
            <a:blip r:embed="rId4"/>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CB298A76-34E6-492C-869B-9CB18B373F1C}"/>
              </a:ext>
            </a:extLst>
          </p:cNvPr>
          <p:cNvSpPr/>
          <p:nvPr/>
        </p:nvSpPr>
        <p:spPr>
          <a:xfrm>
            <a:off x="251209" y="3438878"/>
            <a:ext cx="689321" cy="689321"/>
          </a:xfrm>
          <a:prstGeom prst="ellipse">
            <a:avLst/>
          </a:prstGeom>
          <a:blipFill>
            <a:blip r:embed="rId5"/>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FE05BC4D-232B-4C7E-BA2C-5F3CCF32BFC0}"/>
              </a:ext>
            </a:extLst>
          </p:cNvPr>
          <p:cNvSpPr/>
          <p:nvPr/>
        </p:nvSpPr>
        <p:spPr>
          <a:xfrm>
            <a:off x="251209" y="4258104"/>
            <a:ext cx="689321" cy="689321"/>
          </a:xfrm>
          <a:prstGeom prst="ellipse">
            <a:avLst/>
          </a:prstGeom>
          <a:blipFill>
            <a:blip r:embed="rId6"/>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ABF8D2DB-BC6B-4232-BCF8-AFA2823F617B}"/>
              </a:ext>
            </a:extLst>
          </p:cNvPr>
          <p:cNvSpPr/>
          <p:nvPr/>
        </p:nvSpPr>
        <p:spPr>
          <a:xfrm>
            <a:off x="251209" y="5105466"/>
            <a:ext cx="689321" cy="689321"/>
          </a:xfrm>
          <a:prstGeom prst="ellipse">
            <a:avLst/>
          </a:prstGeom>
          <a:blipFill>
            <a:blip r:embed="rId7"/>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CD7B383C-3003-48FF-88A3-0E4479FFA9C6}"/>
              </a:ext>
            </a:extLst>
          </p:cNvPr>
          <p:cNvSpPr/>
          <p:nvPr/>
        </p:nvSpPr>
        <p:spPr>
          <a:xfrm>
            <a:off x="4095234" y="1931085"/>
            <a:ext cx="4001531" cy="4001531"/>
          </a:xfrm>
          <a:prstGeom prst="ellipse">
            <a:avLst/>
          </a:prstGeom>
          <a:blipFill>
            <a:blip r:embed="rId8"/>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53F5FA69-5CF4-4C6C-B856-AD91D1347225}"/>
              </a:ext>
            </a:extLst>
          </p:cNvPr>
          <p:cNvSpPr txBox="1"/>
          <p:nvPr/>
        </p:nvSpPr>
        <p:spPr>
          <a:xfrm>
            <a:off x="8069142" y="3666534"/>
            <a:ext cx="2707132" cy="461665"/>
          </a:xfrm>
          <a:prstGeom prst="rect">
            <a:avLst/>
          </a:prstGeom>
          <a:noFill/>
        </p:spPr>
        <p:txBody>
          <a:bodyPr wrap="square" rtlCol="0">
            <a:spAutoFit/>
          </a:bodyPr>
          <a:lstStyle/>
          <a:p>
            <a:pPr algn="ctr"/>
            <a:r>
              <a:rPr lang="fa-IR" sz="2400" dirty="0">
                <a:cs typeface="B Titr" panose="00000700000000000000" pitchFamily="2" charset="-78"/>
              </a:rPr>
              <a:t>صندلی ایمنی کودک</a:t>
            </a:r>
            <a:endParaRPr lang="en-US" sz="2400" dirty="0">
              <a:cs typeface="B Titr" panose="00000700000000000000" pitchFamily="2" charset="-78"/>
            </a:endParaRPr>
          </a:p>
        </p:txBody>
      </p:sp>
    </p:spTree>
    <p:extLst>
      <p:ext uri="{BB962C8B-B14F-4D97-AF65-F5344CB8AC3E}">
        <p14:creationId xmlns:p14="http://schemas.microsoft.com/office/powerpoint/2010/main" val="39447522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17BB9E04-F56F-431D-8A84-BF356EE82125}"/>
              </a:ext>
            </a:extLst>
          </p:cNvPr>
          <p:cNvGrpSpPr/>
          <p:nvPr/>
        </p:nvGrpSpPr>
        <p:grpSpPr>
          <a:xfrm>
            <a:off x="5849825" y="917833"/>
            <a:ext cx="3466813" cy="901215"/>
            <a:chOff x="9230348" y="935348"/>
            <a:chExt cx="3466813" cy="921621"/>
          </a:xfrm>
        </p:grpSpPr>
        <p:sp>
          <p:nvSpPr>
            <p:cNvPr id="14" name="Rectangle 13">
              <a:extLst>
                <a:ext uri="{FF2B5EF4-FFF2-40B4-BE49-F238E27FC236}">
                  <a16:creationId xmlns:a16="http://schemas.microsoft.com/office/drawing/2014/main" id="{AACEF195-2A73-4295-8EF7-1143656F666E}"/>
                </a:ext>
              </a:extLst>
            </p:cNvPr>
            <p:cNvSpPr/>
            <p:nvPr/>
          </p:nvSpPr>
          <p:spPr>
            <a:xfrm>
              <a:off x="9230348" y="935348"/>
              <a:ext cx="3364087" cy="92162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3FCBAB2F-EBEF-4A5E-8585-2888F99F5365}"/>
                </a:ext>
              </a:extLst>
            </p:cNvPr>
            <p:cNvSpPr txBox="1"/>
            <p:nvPr/>
          </p:nvSpPr>
          <p:spPr>
            <a:xfrm>
              <a:off x="9990029" y="1318759"/>
              <a:ext cx="2707132" cy="346220"/>
            </a:xfrm>
            <a:prstGeom prst="rect">
              <a:avLst/>
            </a:prstGeom>
            <a:noFill/>
          </p:spPr>
          <p:txBody>
            <a:bodyPr wrap="square" rtlCol="1">
              <a:spAutoFit/>
            </a:bodyPr>
            <a:lstStyle/>
            <a:p>
              <a:pPr algn="ctr"/>
              <a:r>
                <a:rPr lang="fa-IR" sz="1600" b="1" dirty="0">
                  <a:cs typeface="B Titr" panose="00000700000000000000" pitchFamily="2" charset="-78"/>
                </a:rPr>
                <a:t>استانداردهای ایمنی خودرو</a:t>
              </a:r>
            </a:p>
          </p:txBody>
        </p:sp>
      </p:grpSp>
      <p:sp>
        <p:nvSpPr>
          <p:cNvPr id="4" name="Isosceles Triangle 3">
            <a:extLst>
              <a:ext uri="{FF2B5EF4-FFF2-40B4-BE49-F238E27FC236}">
                <a16:creationId xmlns:a16="http://schemas.microsoft.com/office/drawing/2014/main" id="{5AB736CA-952C-4465-B8F5-2ACF17977BF9}"/>
              </a:ext>
            </a:extLst>
          </p:cNvPr>
          <p:cNvSpPr/>
          <p:nvPr/>
        </p:nvSpPr>
        <p:spPr>
          <a:xfrm rot="16200000">
            <a:off x="10583467" y="217091"/>
            <a:ext cx="1828534" cy="1388533"/>
          </a:xfrm>
          <a:prstGeom prst="triangle">
            <a:avLst/>
          </a:prstGeom>
          <a:effectLst>
            <a:outerShdw blurRad="50800" dist="38100" dir="16200000"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endParaRPr lang="fa-IR" sz="1400" dirty="0">
              <a:effectLst>
                <a:outerShdw blurRad="50800" dist="38100" dir="5400000" algn="t" rotWithShape="0">
                  <a:prstClr val="black">
                    <a:alpha val="40000"/>
                  </a:prstClr>
                </a:outerShdw>
              </a:effectLst>
            </a:endParaRPr>
          </a:p>
        </p:txBody>
      </p:sp>
      <p:cxnSp>
        <p:nvCxnSpPr>
          <p:cNvPr id="6" name="Straight Connector 5">
            <a:extLst>
              <a:ext uri="{FF2B5EF4-FFF2-40B4-BE49-F238E27FC236}">
                <a16:creationId xmlns:a16="http://schemas.microsoft.com/office/drawing/2014/main" id="{04C87312-0394-44FF-AF67-D8E83FE46132}"/>
              </a:ext>
            </a:extLst>
          </p:cNvPr>
          <p:cNvCxnSpPr>
            <a:stCxn id="4" idx="0"/>
          </p:cNvCxnSpPr>
          <p:nvPr/>
        </p:nvCxnSpPr>
        <p:spPr>
          <a:xfrm flipH="1" flipV="1">
            <a:off x="0" y="911357"/>
            <a:ext cx="10803468" cy="1"/>
          </a:xfrm>
          <a:prstGeom prst="line">
            <a:avLst/>
          </a:prstGeom>
          <a:ln w="3175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7" name="Isosceles Triangle 6">
            <a:extLst>
              <a:ext uri="{FF2B5EF4-FFF2-40B4-BE49-F238E27FC236}">
                <a16:creationId xmlns:a16="http://schemas.microsoft.com/office/drawing/2014/main" id="{9206B4C4-2598-45CA-80DC-4A956293D112}"/>
              </a:ext>
            </a:extLst>
          </p:cNvPr>
          <p:cNvSpPr/>
          <p:nvPr/>
        </p:nvSpPr>
        <p:spPr>
          <a:xfrm>
            <a:off x="4504271" y="-2910"/>
            <a:ext cx="3184173" cy="914268"/>
          </a:xfrm>
          <a:prstGeom prst="triangle">
            <a:avLst>
              <a:gd name="adj" fmla="val 49141"/>
            </a:avLst>
          </a:prstGeom>
          <a:solidFill>
            <a:srgbClr val="FF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13" name="Rectangle: Rounded Corners 12">
            <a:extLst>
              <a:ext uri="{FF2B5EF4-FFF2-40B4-BE49-F238E27FC236}">
                <a16:creationId xmlns:a16="http://schemas.microsoft.com/office/drawing/2014/main" id="{EFCECDB2-96CA-49E1-BCC1-F6E4282BCC69}"/>
              </a:ext>
            </a:extLst>
          </p:cNvPr>
          <p:cNvSpPr/>
          <p:nvPr/>
        </p:nvSpPr>
        <p:spPr>
          <a:xfrm>
            <a:off x="1861956" y="938444"/>
            <a:ext cx="4222755" cy="17145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Isosceles Triangle 8">
            <a:extLst>
              <a:ext uri="{FF2B5EF4-FFF2-40B4-BE49-F238E27FC236}">
                <a16:creationId xmlns:a16="http://schemas.microsoft.com/office/drawing/2014/main" id="{D17EFE4A-5C27-4F4B-8FDC-9D4A92593D93}"/>
              </a:ext>
            </a:extLst>
          </p:cNvPr>
          <p:cNvSpPr/>
          <p:nvPr/>
        </p:nvSpPr>
        <p:spPr>
          <a:xfrm rot="10800000">
            <a:off x="4471783" y="927033"/>
            <a:ext cx="3184173" cy="914268"/>
          </a:xfrm>
          <a:prstGeom prst="triangle">
            <a:avLst>
              <a:gd name="adj" fmla="val 49141"/>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8" name="TextBox 7">
            <a:extLst>
              <a:ext uri="{FF2B5EF4-FFF2-40B4-BE49-F238E27FC236}">
                <a16:creationId xmlns:a16="http://schemas.microsoft.com/office/drawing/2014/main" id="{3DEA7028-9B4D-4172-B229-E42D5A807227}"/>
              </a:ext>
            </a:extLst>
          </p:cNvPr>
          <p:cNvSpPr txBox="1"/>
          <p:nvPr/>
        </p:nvSpPr>
        <p:spPr>
          <a:xfrm>
            <a:off x="4981886" y="494953"/>
            <a:ext cx="2896188" cy="707886"/>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دانستنی های مرتبط با </a:t>
            </a:r>
          </a:p>
          <a:p>
            <a:pPr algn="ctr"/>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         </a:t>
            </a:r>
          </a:p>
        </p:txBody>
      </p:sp>
      <p:sp>
        <p:nvSpPr>
          <p:cNvPr id="11" name="TextBox 10">
            <a:extLst>
              <a:ext uri="{FF2B5EF4-FFF2-40B4-BE49-F238E27FC236}">
                <a16:creationId xmlns:a16="http://schemas.microsoft.com/office/drawing/2014/main" id="{62F4F585-04F8-4D52-9F4F-EC50D545CDC1}"/>
              </a:ext>
            </a:extLst>
          </p:cNvPr>
          <p:cNvSpPr txBox="1"/>
          <p:nvPr/>
        </p:nvSpPr>
        <p:spPr>
          <a:xfrm>
            <a:off x="5396298" y="1029870"/>
            <a:ext cx="2896188" cy="400110"/>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رانندگی ایمن</a:t>
            </a:r>
          </a:p>
        </p:txBody>
      </p:sp>
      <p:sp>
        <p:nvSpPr>
          <p:cNvPr id="2" name="Oval 1">
            <a:extLst>
              <a:ext uri="{FF2B5EF4-FFF2-40B4-BE49-F238E27FC236}">
                <a16:creationId xmlns:a16="http://schemas.microsoft.com/office/drawing/2014/main" id="{C0648B67-791F-487E-A627-F0E5BDE671BC}"/>
              </a:ext>
            </a:extLst>
          </p:cNvPr>
          <p:cNvSpPr/>
          <p:nvPr/>
        </p:nvSpPr>
        <p:spPr>
          <a:xfrm>
            <a:off x="251209" y="984140"/>
            <a:ext cx="689321" cy="689321"/>
          </a:xfrm>
          <a:prstGeom prst="ellipse">
            <a:avLst/>
          </a:prstGeom>
          <a:blipFill>
            <a:blip r:embed="rId2"/>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36AD5A94-3148-4610-86DE-FA28122AC1C6}"/>
              </a:ext>
            </a:extLst>
          </p:cNvPr>
          <p:cNvSpPr/>
          <p:nvPr/>
        </p:nvSpPr>
        <p:spPr>
          <a:xfrm>
            <a:off x="251209" y="1788038"/>
            <a:ext cx="689321" cy="689321"/>
          </a:xfrm>
          <a:prstGeom prst="ellipse">
            <a:avLst/>
          </a:prstGeom>
          <a:blipFill>
            <a:blip r:embed="rId3"/>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93B1DCFC-D342-4BD4-A658-4E4B8A9F1D57}"/>
              </a:ext>
            </a:extLst>
          </p:cNvPr>
          <p:cNvSpPr/>
          <p:nvPr/>
        </p:nvSpPr>
        <p:spPr>
          <a:xfrm>
            <a:off x="251209" y="2620072"/>
            <a:ext cx="689321" cy="689321"/>
          </a:xfrm>
          <a:prstGeom prst="ellipse">
            <a:avLst/>
          </a:prstGeom>
          <a:blipFill>
            <a:blip r:embed="rId4"/>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CB298A76-34E6-492C-869B-9CB18B373F1C}"/>
              </a:ext>
            </a:extLst>
          </p:cNvPr>
          <p:cNvSpPr/>
          <p:nvPr/>
        </p:nvSpPr>
        <p:spPr>
          <a:xfrm>
            <a:off x="251209" y="3438878"/>
            <a:ext cx="689321" cy="689321"/>
          </a:xfrm>
          <a:prstGeom prst="ellipse">
            <a:avLst/>
          </a:prstGeom>
          <a:blipFill>
            <a:blip r:embed="rId5"/>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FE05BC4D-232B-4C7E-BA2C-5F3CCF32BFC0}"/>
              </a:ext>
            </a:extLst>
          </p:cNvPr>
          <p:cNvSpPr/>
          <p:nvPr/>
        </p:nvSpPr>
        <p:spPr>
          <a:xfrm>
            <a:off x="251209" y="4258104"/>
            <a:ext cx="689321" cy="689321"/>
          </a:xfrm>
          <a:prstGeom prst="ellipse">
            <a:avLst/>
          </a:prstGeom>
          <a:blipFill>
            <a:blip r:embed="rId6"/>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ABF8D2DB-BC6B-4232-BCF8-AFA2823F617B}"/>
              </a:ext>
            </a:extLst>
          </p:cNvPr>
          <p:cNvSpPr/>
          <p:nvPr/>
        </p:nvSpPr>
        <p:spPr>
          <a:xfrm>
            <a:off x="251209" y="5105466"/>
            <a:ext cx="689321" cy="689321"/>
          </a:xfrm>
          <a:prstGeom prst="ellipse">
            <a:avLst/>
          </a:prstGeom>
          <a:blipFill>
            <a:blip r:embed="rId7"/>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CD7B383C-3003-48FF-88A3-0E4479FFA9C6}"/>
              </a:ext>
            </a:extLst>
          </p:cNvPr>
          <p:cNvSpPr/>
          <p:nvPr/>
        </p:nvSpPr>
        <p:spPr>
          <a:xfrm>
            <a:off x="251209" y="5937919"/>
            <a:ext cx="689321" cy="689321"/>
          </a:xfrm>
          <a:prstGeom prst="ellipse">
            <a:avLst/>
          </a:prstGeom>
          <a:blipFill>
            <a:blip r:embed="rId8"/>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846213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17BB9E04-F56F-431D-8A84-BF356EE82125}"/>
              </a:ext>
            </a:extLst>
          </p:cNvPr>
          <p:cNvGrpSpPr/>
          <p:nvPr/>
        </p:nvGrpSpPr>
        <p:grpSpPr>
          <a:xfrm>
            <a:off x="2557982" y="917833"/>
            <a:ext cx="3466813" cy="901215"/>
            <a:chOff x="5938505" y="935348"/>
            <a:chExt cx="3466813" cy="921621"/>
          </a:xfrm>
        </p:grpSpPr>
        <p:sp>
          <p:nvSpPr>
            <p:cNvPr id="14" name="Rectangle 13">
              <a:extLst>
                <a:ext uri="{FF2B5EF4-FFF2-40B4-BE49-F238E27FC236}">
                  <a16:creationId xmlns:a16="http://schemas.microsoft.com/office/drawing/2014/main" id="{AACEF195-2A73-4295-8EF7-1143656F666E}"/>
                </a:ext>
              </a:extLst>
            </p:cNvPr>
            <p:cNvSpPr/>
            <p:nvPr/>
          </p:nvSpPr>
          <p:spPr>
            <a:xfrm>
              <a:off x="5938505" y="935348"/>
              <a:ext cx="3364087" cy="92162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3FCBAB2F-EBEF-4A5E-8585-2888F99F5365}"/>
                </a:ext>
              </a:extLst>
            </p:cNvPr>
            <p:cNvSpPr txBox="1"/>
            <p:nvPr/>
          </p:nvSpPr>
          <p:spPr>
            <a:xfrm>
              <a:off x="6698186" y="1318759"/>
              <a:ext cx="2707132" cy="346220"/>
            </a:xfrm>
            <a:prstGeom prst="rect">
              <a:avLst/>
            </a:prstGeom>
            <a:noFill/>
          </p:spPr>
          <p:txBody>
            <a:bodyPr wrap="square" rtlCol="1">
              <a:spAutoFit/>
            </a:bodyPr>
            <a:lstStyle/>
            <a:p>
              <a:pPr algn="ctr"/>
              <a:r>
                <a:rPr lang="fa-IR" sz="1600" b="1" dirty="0">
                  <a:cs typeface="B Titr" panose="00000700000000000000" pitchFamily="2" charset="-78"/>
                </a:rPr>
                <a:t>استانداردهای ایمنی خودرو</a:t>
              </a:r>
            </a:p>
          </p:txBody>
        </p:sp>
      </p:grpSp>
      <p:sp>
        <p:nvSpPr>
          <p:cNvPr id="4" name="Isosceles Triangle 3">
            <a:extLst>
              <a:ext uri="{FF2B5EF4-FFF2-40B4-BE49-F238E27FC236}">
                <a16:creationId xmlns:a16="http://schemas.microsoft.com/office/drawing/2014/main" id="{5AB736CA-952C-4465-B8F5-2ACF17977BF9}"/>
              </a:ext>
            </a:extLst>
          </p:cNvPr>
          <p:cNvSpPr/>
          <p:nvPr/>
        </p:nvSpPr>
        <p:spPr>
          <a:xfrm rot="16200000">
            <a:off x="10583467" y="217091"/>
            <a:ext cx="1828534" cy="1388533"/>
          </a:xfrm>
          <a:prstGeom prst="triangle">
            <a:avLst/>
          </a:prstGeom>
          <a:effectLst>
            <a:outerShdw blurRad="50800" dist="38100" dir="16200000"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endParaRPr lang="fa-IR" sz="1400" dirty="0">
              <a:effectLst>
                <a:outerShdw blurRad="50800" dist="38100" dir="5400000" algn="t" rotWithShape="0">
                  <a:prstClr val="black">
                    <a:alpha val="40000"/>
                  </a:prstClr>
                </a:outerShdw>
              </a:effectLst>
            </a:endParaRPr>
          </a:p>
        </p:txBody>
      </p:sp>
      <p:cxnSp>
        <p:nvCxnSpPr>
          <p:cNvPr id="6" name="Straight Connector 5">
            <a:extLst>
              <a:ext uri="{FF2B5EF4-FFF2-40B4-BE49-F238E27FC236}">
                <a16:creationId xmlns:a16="http://schemas.microsoft.com/office/drawing/2014/main" id="{04C87312-0394-44FF-AF67-D8E83FE46132}"/>
              </a:ext>
            </a:extLst>
          </p:cNvPr>
          <p:cNvCxnSpPr>
            <a:stCxn id="4" idx="0"/>
          </p:cNvCxnSpPr>
          <p:nvPr/>
        </p:nvCxnSpPr>
        <p:spPr>
          <a:xfrm flipH="1" flipV="1">
            <a:off x="0" y="911357"/>
            <a:ext cx="10803468" cy="1"/>
          </a:xfrm>
          <a:prstGeom prst="line">
            <a:avLst/>
          </a:prstGeom>
          <a:ln w="3175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7" name="Isosceles Triangle 6">
            <a:extLst>
              <a:ext uri="{FF2B5EF4-FFF2-40B4-BE49-F238E27FC236}">
                <a16:creationId xmlns:a16="http://schemas.microsoft.com/office/drawing/2014/main" id="{9206B4C4-2598-45CA-80DC-4A956293D112}"/>
              </a:ext>
            </a:extLst>
          </p:cNvPr>
          <p:cNvSpPr/>
          <p:nvPr/>
        </p:nvSpPr>
        <p:spPr>
          <a:xfrm>
            <a:off x="4504271" y="-2910"/>
            <a:ext cx="3184173" cy="914268"/>
          </a:xfrm>
          <a:prstGeom prst="triangle">
            <a:avLst>
              <a:gd name="adj" fmla="val 49141"/>
            </a:avLst>
          </a:prstGeom>
          <a:solidFill>
            <a:srgbClr val="FF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13" name="Rectangle: Rounded Corners 12">
            <a:extLst>
              <a:ext uri="{FF2B5EF4-FFF2-40B4-BE49-F238E27FC236}">
                <a16:creationId xmlns:a16="http://schemas.microsoft.com/office/drawing/2014/main" id="{EFCECDB2-96CA-49E1-BCC1-F6E4282BCC69}"/>
              </a:ext>
            </a:extLst>
          </p:cNvPr>
          <p:cNvSpPr/>
          <p:nvPr/>
        </p:nvSpPr>
        <p:spPr>
          <a:xfrm>
            <a:off x="1861956" y="938444"/>
            <a:ext cx="4222755" cy="17145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Isosceles Triangle 8">
            <a:extLst>
              <a:ext uri="{FF2B5EF4-FFF2-40B4-BE49-F238E27FC236}">
                <a16:creationId xmlns:a16="http://schemas.microsoft.com/office/drawing/2014/main" id="{D17EFE4A-5C27-4F4B-8FDC-9D4A92593D93}"/>
              </a:ext>
            </a:extLst>
          </p:cNvPr>
          <p:cNvSpPr/>
          <p:nvPr/>
        </p:nvSpPr>
        <p:spPr>
          <a:xfrm rot="10800000">
            <a:off x="4471783" y="927033"/>
            <a:ext cx="3184173" cy="914268"/>
          </a:xfrm>
          <a:prstGeom prst="triangle">
            <a:avLst>
              <a:gd name="adj" fmla="val 49141"/>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8" name="TextBox 7">
            <a:extLst>
              <a:ext uri="{FF2B5EF4-FFF2-40B4-BE49-F238E27FC236}">
                <a16:creationId xmlns:a16="http://schemas.microsoft.com/office/drawing/2014/main" id="{3DEA7028-9B4D-4172-B229-E42D5A807227}"/>
              </a:ext>
            </a:extLst>
          </p:cNvPr>
          <p:cNvSpPr txBox="1"/>
          <p:nvPr/>
        </p:nvSpPr>
        <p:spPr>
          <a:xfrm>
            <a:off x="4981886" y="494953"/>
            <a:ext cx="2896188" cy="707886"/>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دانستنی های مرتبط با </a:t>
            </a:r>
          </a:p>
          <a:p>
            <a:pPr algn="ctr"/>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         </a:t>
            </a:r>
          </a:p>
        </p:txBody>
      </p:sp>
      <p:sp>
        <p:nvSpPr>
          <p:cNvPr id="11" name="TextBox 10">
            <a:extLst>
              <a:ext uri="{FF2B5EF4-FFF2-40B4-BE49-F238E27FC236}">
                <a16:creationId xmlns:a16="http://schemas.microsoft.com/office/drawing/2014/main" id="{62F4F585-04F8-4D52-9F4F-EC50D545CDC1}"/>
              </a:ext>
            </a:extLst>
          </p:cNvPr>
          <p:cNvSpPr txBox="1"/>
          <p:nvPr/>
        </p:nvSpPr>
        <p:spPr>
          <a:xfrm>
            <a:off x="5396298" y="1029870"/>
            <a:ext cx="2896188" cy="400110"/>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رانندگی ایمن</a:t>
            </a:r>
          </a:p>
        </p:txBody>
      </p:sp>
    </p:spTree>
    <p:extLst>
      <p:ext uri="{BB962C8B-B14F-4D97-AF65-F5344CB8AC3E}">
        <p14:creationId xmlns:p14="http://schemas.microsoft.com/office/powerpoint/2010/main" val="988687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17BB9E04-F56F-431D-8A84-BF356EE82125}"/>
              </a:ext>
            </a:extLst>
          </p:cNvPr>
          <p:cNvGrpSpPr/>
          <p:nvPr/>
        </p:nvGrpSpPr>
        <p:grpSpPr>
          <a:xfrm>
            <a:off x="2628319" y="917833"/>
            <a:ext cx="3466813" cy="901215"/>
            <a:chOff x="6008842" y="935348"/>
            <a:chExt cx="3466813" cy="921621"/>
          </a:xfrm>
        </p:grpSpPr>
        <p:sp>
          <p:nvSpPr>
            <p:cNvPr id="14" name="Rectangle 13">
              <a:extLst>
                <a:ext uri="{FF2B5EF4-FFF2-40B4-BE49-F238E27FC236}">
                  <a16:creationId xmlns:a16="http://schemas.microsoft.com/office/drawing/2014/main" id="{AACEF195-2A73-4295-8EF7-1143656F666E}"/>
                </a:ext>
              </a:extLst>
            </p:cNvPr>
            <p:cNvSpPr/>
            <p:nvPr/>
          </p:nvSpPr>
          <p:spPr>
            <a:xfrm>
              <a:off x="6008842" y="935348"/>
              <a:ext cx="3364087" cy="92162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3FCBAB2F-EBEF-4A5E-8585-2888F99F5365}"/>
                </a:ext>
              </a:extLst>
            </p:cNvPr>
            <p:cNvSpPr txBox="1"/>
            <p:nvPr/>
          </p:nvSpPr>
          <p:spPr>
            <a:xfrm>
              <a:off x="6768523" y="1318759"/>
              <a:ext cx="2707132" cy="346220"/>
            </a:xfrm>
            <a:prstGeom prst="rect">
              <a:avLst/>
            </a:prstGeom>
            <a:noFill/>
          </p:spPr>
          <p:txBody>
            <a:bodyPr wrap="square" rtlCol="1">
              <a:spAutoFit/>
            </a:bodyPr>
            <a:lstStyle/>
            <a:p>
              <a:pPr algn="ctr"/>
              <a:r>
                <a:rPr lang="fa-IR" sz="1600" b="1" dirty="0">
                  <a:cs typeface="B Titr" panose="00000700000000000000" pitchFamily="2" charset="-78"/>
                </a:rPr>
                <a:t>رانندگی در شرایط ویژه</a:t>
              </a:r>
            </a:p>
          </p:txBody>
        </p:sp>
      </p:grpSp>
      <p:sp>
        <p:nvSpPr>
          <p:cNvPr id="4" name="Isosceles Triangle 3">
            <a:extLst>
              <a:ext uri="{FF2B5EF4-FFF2-40B4-BE49-F238E27FC236}">
                <a16:creationId xmlns:a16="http://schemas.microsoft.com/office/drawing/2014/main" id="{5AB736CA-952C-4465-B8F5-2ACF17977BF9}"/>
              </a:ext>
            </a:extLst>
          </p:cNvPr>
          <p:cNvSpPr/>
          <p:nvPr/>
        </p:nvSpPr>
        <p:spPr>
          <a:xfrm rot="16200000">
            <a:off x="10583467" y="217091"/>
            <a:ext cx="1828534" cy="1388533"/>
          </a:xfrm>
          <a:prstGeom prst="triangle">
            <a:avLst/>
          </a:prstGeom>
          <a:effectLst>
            <a:outerShdw blurRad="50800" dist="38100" dir="16200000"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endParaRPr lang="fa-IR" sz="1400" dirty="0">
              <a:effectLst>
                <a:outerShdw blurRad="50800" dist="38100" dir="5400000" algn="t" rotWithShape="0">
                  <a:prstClr val="black">
                    <a:alpha val="40000"/>
                  </a:prstClr>
                </a:outerShdw>
              </a:effectLst>
            </a:endParaRPr>
          </a:p>
        </p:txBody>
      </p:sp>
      <p:cxnSp>
        <p:nvCxnSpPr>
          <p:cNvPr id="6" name="Straight Connector 5">
            <a:extLst>
              <a:ext uri="{FF2B5EF4-FFF2-40B4-BE49-F238E27FC236}">
                <a16:creationId xmlns:a16="http://schemas.microsoft.com/office/drawing/2014/main" id="{04C87312-0394-44FF-AF67-D8E83FE46132}"/>
              </a:ext>
            </a:extLst>
          </p:cNvPr>
          <p:cNvCxnSpPr>
            <a:stCxn id="4" idx="0"/>
          </p:cNvCxnSpPr>
          <p:nvPr/>
        </p:nvCxnSpPr>
        <p:spPr>
          <a:xfrm flipH="1" flipV="1">
            <a:off x="0" y="911357"/>
            <a:ext cx="10803468" cy="1"/>
          </a:xfrm>
          <a:prstGeom prst="line">
            <a:avLst/>
          </a:prstGeom>
          <a:ln w="3175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7" name="Isosceles Triangle 6">
            <a:extLst>
              <a:ext uri="{FF2B5EF4-FFF2-40B4-BE49-F238E27FC236}">
                <a16:creationId xmlns:a16="http://schemas.microsoft.com/office/drawing/2014/main" id="{9206B4C4-2598-45CA-80DC-4A956293D112}"/>
              </a:ext>
            </a:extLst>
          </p:cNvPr>
          <p:cNvSpPr/>
          <p:nvPr/>
        </p:nvSpPr>
        <p:spPr>
          <a:xfrm>
            <a:off x="4504271" y="-2910"/>
            <a:ext cx="3184173" cy="914268"/>
          </a:xfrm>
          <a:prstGeom prst="triangle">
            <a:avLst>
              <a:gd name="adj" fmla="val 49141"/>
            </a:avLst>
          </a:prstGeom>
          <a:solidFill>
            <a:srgbClr val="FF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13" name="Rectangle: Rounded Corners 12">
            <a:extLst>
              <a:ext uri="{FF2B5EF4-FFF2-40B4-BE49-F238E27FC236}">
                <a16:creationId xmlns:a16="http://schemas.microsoft.com/office/drawing/2014/main" id="{EFCECDB2-96CA-49E1-BCC1-F6E4282BCC69}"/>
              </a:ext>
            </a:extLst>
          </p:cNvPr>
          <p:cNvSpPr/>
          <p:nvPr/>
        </p:nvSpPr>
        <p:spPr>
          <a:xfrm>
            <a:off x="1861956" y="938444"/>
            <a:ext cx="4222755" cy="17145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Isosceles Triangle 8">
            <a:extLst>
              <a:ext uri="{FF2B5EF4-FFF2-40B4-BE49-F238E27FC236}">
                <a16:creationId xmlns:a16="http://schemas.microsoft.com/office/drawing/2014/main" id="{D17EFE4A-5C27-4F4B-8FDC-9D4A92593D93}"/>
              </a:ext>
            </a:extLst>
          </p:cNvPr>
          <p:cNvSpPr/>
          <p:nvPr/>
        </p:nvSpPr>
        <p:spPr>
          <a:xfrm rot="10800000">
            <a:off x="4471783" y="927033"/>
            <a:ext cx="3184173" cy="914268"/>
          </a:xfrm>
          <a:prstGeom prst="triangle">
            <a:avLst>
              <a:gd name="adj" fmla="val 49141"/>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8" name="TextBox 7">
            <a:extLst>
              <a:ext uri="{FF2B5EF4-FFF2-40B4-BE49-F238E27FC236}">
                <a16:creationId xmlns:a16="http://schemas.microsoft.com/office/drawing/2014/main" id="{3DEA7028-9B4D-4172-B229-E42D5A807227}"/>
              </a:ext>
            </a:extLst>
          </p:cNvPr>
          <p:cNvSpPr txBox="1"/>
          <p:nvPr/>
        </p:nvSpPr>
        <p:spPr>
          <a:xfrm>
            <a:off x="4981886" y="494953"/>
            <a:ext cx="2896188" cy="707886"/>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دانستنی های مرتبط با </a:t>
            </a:r>
          </a:p>
          <a:p>
            <a:pPr algn="ctr"/>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         </a:t>
            </a:r>
          </a:p>
        </p:txBody>
      </p:sp>
      <p:sp>
        <p:nvSpPr>
          <p:cNvPr id="11" name="TextBox 10">
            <a:extLst>
              <a:ext uri="{FF2B5EF4-FFF2-40B4-BE49-F238E27FC236}">
                <a16:creationId xmlns:a16="http://schemas.microsoft.com/office/drawing/2014/main" id="{62F4F585-04F8-4D52-9F4F-EC50D545CDC1}"/>
              </a:ext>
            </a:extLst>
          </p:cNvPr>
          <p:cNvSpPr txBox="1"/>
          <p:nvPr/>
        </p:nvSpPr>
        <p:spPr>
          <a:xfrm>
            <a:off x="5396298" y="1029870"/>
            <a:ext cx="2896188" cy="400110"/>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رانندگی ایمن</a:t>
            </a:r>
          </a:p>
        </p:txBody>
      </p:sp>
    </p:spTree>
    <p:extLst>
      <p:ext uri="{BB962C8B-B14F-4D97-AF65-F5344CB8AC3E}">
        <p14:creationId xmlns:p14="http://schemas.microsoft.com/office/powerpoint/2010/main" val="16596504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878EF4E8-DC05-43E8-8232-60A45203971F}"/>
              </a:ext>
            </a:extLst>
          </p:cNvPr>
          <p:cNvCxnSpPr>
            <a:cxnSpLocks/>
          </p:cNvCxnSpPr>
          <p:nvPr/>
        </p:nvCxnSpPr>
        <p:spPr>
          <a:xfrm flipH="1">
            <a:off x="0" y="699450"/>
            <a:ext cx="11357811" cy="1"/>
          </a:xfrm>
          <a:prstGeom prst="line">
            <a:avLst/>
          </a:prstGeom>
          <a:ln>
            <a:solidFill>
              <a:schemeClr val="accent2">
                <a:lumMod val="60000"/>
                <a:lumOff val="40000"/>
              </a:schemeClr>
            </a:solidFill>
          </a:ln>
          <a:effectLst>
            <a:outerShdw blurRad="50800" dist="38100" dir="5400000" algn="t" rotWithShape="0">
              <a:prstClr val="black">
                <a:alpha val="40000"/>
              </a:prstClr>
            </a:outerShdw>
          </a:effectLst>
        </p:spPr>
        <p:style>
          <a:lnRef idx="3">
            <a:schemeClr val="dk1"/>
          </a:lnRef>
          <a:fillRef idx="0">
            <a:schemeClr val="dk1"/>
          </a:fillRef>
          <a:effectRef idx="2">
            <a:schemeClr val="dk1"/>
          </a:effectRef>
          <a:fontRef idx="minor">
            <a:schemeClr val="tx1"/>
          </a:fontRef>
        </p:style>
      </p:cxnSp>
      <p:sp>
        <p:nvSpPr>
          <p:cNvPr id="7" name="Isosceles Triangle 6">
            <a:extLst>
              <a:ext uri="{FF2B5EF4-FFF2-40B4-BE49-F238E27FC236}">
                <a16:creationId xmlns:a16="http://schemas.microsoft.com/office/drawing/2014/main" id="{A0F25DA7-789C-4F8A-9D84-75DD8F797CC2}"/>
              </a:ext>
            </a:extLst>
          </p:cNvPr>
          <p:cNvSpPr/>
          <p:nvPr/>
        </p:nvSpPr>
        <p:spPr>
          <a:xfrm rot="16200000">
            <a:off x="11028948" y="216570"/>
            <a:ext cx="1379621" cy="946484"/>
          </a:xfrm>
          <a:prstGeom prst="triangl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BD81297-0031-4A50-ADBB-C7A162B29D0C}"/>
              </a:ext>
            </a:extLst>
          </p:cNvPr>
          <p:cNvSpPr txBox="1"/>
          <p:nvPr/>
        </p:nvSpPr>
        <p:spPr>
          <a:xfrm>
            <a:off x="11189368" y="475021"/>
            <a:ext cx="1155031" cy="461665"/>
          </a:xfrm>
          <a:prstGeom prst="rect">
            <a:avLst/>
          </a:prstGeom>
          <a:noFill/>
        </p:spPr>
        <p:txBody>
          <a:bodyPr wrap="square" rtlCol="0">
            <a:spAutoFit/>
          </a:bodyPr>
          <a:lstStyle/>
          <a:p>
            <a:pPr algn="ctr" rtl="1"/>
            <a:r>
              <a:rPr lang="fa-IR" sz="2400" dirty="0">
                <a:cs typeface="B Titr" panose="00000700000000000000" pitchFamily="2" charset="-78"/>
              </a:rPr>
              <a:t>مقدمه :</a:t>
            </a:r>
            <a:endParaRPr lang="en-US" sz="2400" dirty="0">
              <a:cs typeface="B Titr" panose="00000700000000000000" pitchFamily="2" charset="-78"/>
            </a:endParaRPr>
          </a:p>
        </p:txBody>
      </p:sp>
      <p:sp>
        <p:nvSpPr>
          <p:cNvPr id="13" name="TextBox 12">
            <a:extLst>
              <a:ext uri="{FF2B5EF4-FFF2-40B4-BE49-F238E27FC236}">
                <a16:creationId xmlns:a16="http://schemas.microsoft.com/office/drawing/2014/main" id="{C54F8978-FDAB-477D-B827-E81DA9C30771}"/>
              </a:ext>
            </a:extLst>
          </p:cNvPr>
          <p:cNvSpPr txBox="1"/>
          <p:nvPr/>
        </p:nvSpPr>
        <p:spPr>
          <a:xfrm>
            <a:off x="182880" y="1531477"/>
            <a:ext cx="11686123" cy="646331"/>
          </a:xfrm>
          <a:prstGeom prst="rect">
            <a:avLst/>
          </a:prstGeom>
          <a:noFill/>
        </p:spPr>
        <p:txBody>
          <a:bodyPr wrap="square" rtlCol="0">
            <a:spAutoFit/>
          </a:bodyPr>
          <a:lstStyle/>
          <a:p>
            <a:pPr algn="r"/>
            <a:r>
              <a:rPr lang="fa-IR" b="1" dirty="0">
                <a:cs typeface="B Nazanin" panose="00000400000000000000" pitchFamily="2" charset="-78"/>
              </a:rPr>
              <a:t>* موضوع سلامت جوانان از مواردي است كه به صراحت در  اصول 29، 43 و بند 12 اصل 3 قانون اساسی و برنامه هاي توسعه ای کشور، مد نظر قرار گرفته است. برنامه ریزی برای سلامت همه افراد جامعه یکی از مهم ترین وظایف دولت است. </a:t>
            </a:r>
            <a:endParaRPr lang="en-US" b="1" dirty="0">
              <a:cs typeface="B Nazanin" panose="00000400000000000000" pitchFamily="2" charset="-78"/>
            </a:endParaRPr>
          </a:p>
        </p:txBody>
      </p:sp>
      <p:sp>
        <p:nvSpPr>
          <p:cNvPr id="14" name="TextBox 13">
            <a:extLst>
              <a:ext uri="{FF2B5EF4-FFF2-40B4-BE49-F238E27FC236}">
                <a16:creationId xmlns:a16="http://schemas.microsoft.com/office/drawing/2014/main" id="{332EDC9D-E99A-4029-9783-573AD4E6D37C}"/>
              </a:ext>
            </a:extLst>
          </p:cNvPr>
          <p:cNvSpPr txBox="1"/>
          <p:nvPr/>
        </p:nvSpPr>
        <p:spPr>
          <a:xfrm>
            <a:off x="363941" y="2664241"/>
            <a:ext cx="11546006" cy="923330"/>
          </a:xfrm>
          <a:prstGeom prst="rect">
            <a:avLst/>
          </a:prstGeom>
          <a:noFill/>
        </p:spPr>
        <p:txBody>
          <a:bodyPr wrap="square" rtlCol="0">
            <a:spAutoFit/>
          </a:bodyPr>
          <a:lstStyle/>
          <a:p>
            <a:pPr algn="just" rtl="1"/>
            <a:r>
              <a:rPr lang="fa-IR" b="1" dirty="0">
                <a:cs typeface="B Nazanin" panose="00000400000000000000" pitchFamily="2" charset="-78"/>
              </a:rPr>
              <a:t>* مطابق با مستندات آماری سال 1390مركز توسعه شبكه وارتقا سلامت ، مرگ ناشي از حوادث مربوط به حمل ونقل در جنس مونث 21/79 درصد و در جنس مذکر39/44 درصد از کل مرگ ها در ارتباط با گروه سنی 18 تا 29 سال را به خود اختصاص داده است . شواهد آماری مزبور نشان می دهد میزان مرگ بواسطه حوادث حمل و نقل درآقایان حدود 5 برابر بیشتر از خانم ها می باشد . </a:t>
            </a:r>
            <a:endParaRPr lang="en-US" b="1" dirty="0">
              <a:cs typeface="B Nazanin" panose="00000400000000000000" pitchFamily="2" charset="-78"/>
            </a:endParaRPr>
          </a:p>
        </p:txBody>
      </p:sp>
      <p:pic>
        <p:nvPicPr>
          <p:cNvPr id="16" name="Picture 15">
            <a:extLst>
              <a:ext uri="{FF2B5EF4-FFF2-40B4-BE49-F238E27FC236}">
                <a16:creationId xmlns:a16="http://schemas.microsoft.com/office/drawing/2014/main" id="{CDA9837C-1875-4195-B0E1-17F5F0867614}"/>
              </a:ext>
            </a:extLst>
          </p:cNvPr>
          <p:cNvPicPr>
            <a:picLocks noChangeAspect="1"/>
          </p:cNvPicPr>
          <p:nvPr/>
        </p:nvPicPr>
        <p:blipFill>
          <a:blip r:embed="rId2"/>
          <a:stretch>
            <a:fillRect/>
          </a:stretch>
        </p:blipFill>
        <p:spPr>
          <a:xfrm>
            <a:off x="3802591" y="3587571"/>
            <a:ext cx="3752628" cy="2968387"/>
          </a:xfrm>
          <a:prstGeom prst="rect">
            <a:avLst/>
          </a:prstGeom>
          <a:ln>
            <a:noFill/>
          </a:ln>
          <a:effectLst>
            <a:softEdge rad="112500"/>
          </a:effectLst>
        </p:spPr>
      </p:pic>
    </p:spTree>
    <p:extLst>
      <p:ext uri="{BB962C8B-B14F-4D97-AF65-F5344CB8AC3E}">
        <p14:creationId xmlns:p14="http://schemas.microsoft.com/office/powerpoint/2010/main" val="1830124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17BB9E04-F56F-431D-8A84-BF356EE82125}"/>
              </a:ext>
            </a:extLst>
          </p:cNvPr>
          <p:cNvGrpSpPr/>
          <p:nvPr/>
        </p:nvGrpSpPr>
        <p:grpSpPr>
          <a:xfrm>
            <a:off x="5877958" y="917833"/>
            <a:ext cx="3466813" cy="901215"/>
            <a:chOff x="9258481" y="935348"/>
            <a:chExt cx="3466813" cy="921621"/>
          </a:xfrm>
        </p:grpSpPr>
        <p:sp>
          <p:nvSpPr>
            <p:cNvPr id="14" name="Rectangle 13">
              <a:extLst>
                <a:ext uri="{FF2B5EF4-FFF2-40B4-BE49-F238E27FC236}">
                  <a16:creationId xmlns:a16="http://schemas.microsoft.com/office/drawing/2014/main" id="{AACEF195-2A73-4295-8EF7-1143656F666E}"/>
                </a:ext>
              </a:extLst>
            </p:cNvPr>
            <p:cNvSpPr/>
            <p:nvPr/>
          </p:nvSpPr>
          <p:spPr>
            <a:xfrm>
              <a:off x="9258481" y="935348"/>
              <a:ext cx="3364087" cy="92162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3FCBAB2F-EBEF-4A5E-8585-2888F99F5365}"/>
                </a:ext>
              </a:extLst>
            </p:cNvPr>
            <p:cNvSpPr txBox="1"/>
            <p:nvPr/>
          </p:nvSpPr>
          <p:spPr>
            <a:xfrm>
              <a:off x="10018162" y="1318759"/>
              <a:ext cx="2707132" cy="346220"/>
            </a:xfrm>
            <a:prstGeom prst="rect">
              <a:avLst/>
            </a:prstGeom>
            <a:noFill/>
          </p:spPr>
          <p:txBody>
            <a:bodyPr wrap="square" rtlCol="1">
              <a:spAutoFit/>
            </a:bodyPr>
            <a:lstStyle/>
            <a:p>
              <a:pPr algn="ctr"/>
              <a:r>
                <a:rPr lang="fa-IR" sz="1600" b="1" dirty="0">
                  <a:cs typeface="B Titr" panose="00000700000000000000" pitchFamily="2" charset="-78"/>
                </a:rPr>
                <a:t>رانندگی در شرایط ویژه</a:t>
              </a:r>
            </a:p>
          </p:txBody>
        </p:sp>
      </p:grpSp>
      <p:sp>
        <p:nvSpPr>
          <p:cNvPr id="4" name="Isosceles Triangle 3">
            <a:extLst>
              <a:ext uri="{FF2B5EF4-FFF2-40B4-BE49-F238E27FC236}">
                <a16:creationId xmlns:a16="http://schemas.microsoft.com/office/drawing/2014/main" id="{5AB736CA-952C-4465-B8F5-2ACF17977BF9}"/>
              </a:ext>
            </a:extLst>
          </p:cNvPr>
          <p:cNvSpPr/>
          <p:nvPr/>
        </p:nvSpPr>
        <p:spPr>
          <a:xfrm rot="16200000">
            <a:off x="10583467" y="217091"/>
            <a:ext cx="1828534" cy="1388533"/>
          </a:xfrm>
          <a:prstGeom prst="triangle">
            <a:avLst/>
          </a:prstGeom>
          <a:effectLst>
            <a:outerShdw blurRad="50800" dist="38100" dir="16200000"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endParaRPr lang="fa-IR" sz="1400" dirty="0">
              <a:effectLst>
                <a:outerShdw blurRad="50800" dist="38100" dir="5400000" algn="t" rotWithShape="0">
                  <a:prstClr val="black">
                    <a:alpha val="40000"/>
                  </a:prstClr>
                </a:outerShdw>
              </a:effectLst>
            </a:endParaRPr>
          </a:p>
        </p:txBody>
      </p:sp>
      <p:cxnSp>
        <p:nvCxnSpPr>
          <p:cNvPr id="6" name="Straight Connector 5">
            <a:extLst>
              <a:ext uri="{FF2B5EF4-FFF2-40B4-BE49-F238E27FC236}">
                <a16:creationId xmlns:a16="http://schemas.microsoft.com/office/drawing/2014/main" id="{04C87312-0394-44FF-AF67-D8E83FE46132}"/>
              </a:ext>
            </a:extLst>
          </p:cNvPr>
          <p:cNvCxnSpPr>
            <a:stCxn id="4" idx="0"/>
          </p:cNvCxnSpPr>
          <p:nvPr/>
        </p:nvCxnSpPr>
        <p:spPr>
          <a:xfrm flipH="1" flipV="1">
            <a:off x="0" y="911357"/>
            <a:ext cx="10803468" cy="1"/>
          </a:xfrm>
          <a:prstGeom prst="line">
            <a:avLst/>
          </a:prstGeom>
          <a:ln w="3175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7" name="Isosceles Triangle 6">
            <a:extLst>
              <a:ext uri="{FF2B5EF4-FFF2-40B4-BE49-F238E27FC236}">
                <a16:creationId xmlns:a16="http://schemas.microsoft.com/office/drawing/2014/main" id="{9206B4C4-2598-45CA-80DC-4A956293D112}"/>
              </a:ext>
            </a:extLst>
          </p:cNvPr>
          <p:cNvSpPr/>
          <p:nvPr/>
        </p:nvSpPr>
        <p:spPr>
          <a:xfrm>
            <a:off x="4504271" y="-2910"/>
            <a:ext cx="3184173" cy="914268"/>
          </a:xfrm>
          <a:prstGeom prst="triangle">
            <a:avLst>
              <a:gd name="adj" fmla="val 49141"/>
            </a:avLst>
          </a:prstGeom>
          <a:solidFill>
            <a:srgbClr val="FF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13" name="Rectangle: Rounded Corners 12">
            <a:extLst>
              <a:ext uri="{FF2B5EF4-FFF2-40B4-BE49-F238E27FC236}">
                <a16:creationId xmlns:a16="http://schemas.microsoft.com/office/drawing/2014/main" id="{EFCECDB2-96CA-49E1-BCC1-F6E4282BCC69}"/>
              </a:ext>
            </a:extLst>
          </p:cNvPr>
          <p:cNvSpPr/>
          <p:nvPr/>
        </p:nvSpPr>
        <p:spPr>
          <a:xfrm>
            <a:off x="1861956" y="938444"/>
            <a:ext cx="4222755" cy="17145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Isosceles Triangle 8">
            <a:extLst>
              <a:ext uri="{FF2B5EF4-FFF2-40B4-BE49-F238E27FC236}">
                <a16:creationId xmlns:a16="http://schemas.microsoft.com/office/drawing/2014/main" id="{D17EFE4A-5C27-4F4B-8FDC-9D4A92593D93}"/>
              </a:ext>
            </a:extLst>
          </p:cNvPr>
          <p:cNvSpPr/>
          <p:nvPr/>
        </p:nvSpPr>
        <p:spPr>
          <a:xfrm rot="10800000">
            <a:off x="4471783" y="927033"/>
            <a:ext cx="3184173" cy="914268"/>
          </a:xfrm>
          <a:prstGeom prst="triangle">
            <a:avLst>
              <a:gd name="adj" fmla="val 49141"/>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8" name="TextBox 7">
            <a:extLst>
              <a:ext uri="{FF2B5EF4-FFF2-40B4-BE49-F238E27FC236}">
                <a16:creationId xmlns:a16="http://schemas.microsoft.com/office/drawing/2014/main" id="{3DEA7028-9B4D-4172-B229-E42D5A807227}"/>
              </a:ext>
            </a:extLst>
          </p:cNvPr>
          <p:cNvSpPr txBox="1"/>
          <p:nvPr/>
        </p:nvSpPr>
        <p:spPr>
          <a:xfrm>
            <a:off x="4981886" y="494953"/>
            <a:ext cx="2896188" cy="707886"/>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دانستنی های مرتبط با </a:t>
            </a:r>
          </a:p>
          <a:p>
            <a:pPr algn="ctr"/>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         </a:t>
            </a:r>
          </a:p>
        </p:txBody>
      </p:sp>
      <p:sp>
        <p:nvSpPr>
          <p:cNvPr id="11" name="TextBox 10">
            <a:extLst>
              <a:ext uri="{FF2B5EF4-FFF2-40B4-BE49-F238E27FC236}">
                <a16:creationId xmlns:a16="http://schemas.microsoft.com/office/drawing/2014/main" id="{62F4F585-04F8-4D52-9F4F-EC50D545CDC1}"/>
              </a:ext>
            </a:extLst>
          </p:cNvPr>
          <p:cNvSpPr txBox="1"/>
          <p:nvPr/>
        </p:nvSpPr>
        <p:spPr>
          <a:xfrm>
            <a:off x="5396298" y="1029870"/>
            <a:ext cx="2896188" cy="400110"/>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رانندگی ایمن</a:t>
            </a:r>
          </a:p>
        </p:txBody>
      </p:sp>
    </p:spTree>
    <p:extLst>
      <p:ext uri="{BB962C8B-B14F-4D97-AF65-F5344CB8AC3E}">
        <p14:creationId xmlns:p14="http://schemas.microsoft.com/office/powerpoint/2010/main" val="36098988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6000" b="-26000"/>
          </a:stretch>
        </a:blipFill>
        <a:effectLst/>
      </p:bgPr>
    </p:bg>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F69CF689-4851-45B6-A876-5420F3617E9A}"/>
              </a:ext>
            </a:extLst>
          </p:cNvPr>
          <p:cNvSpPr/>
          <p:nvPr/>
        </p:nvSpPr>
        <p:spPr>
          <a:xfrm>
            <a:off x="4178105" y="1378634"/>
            <a:ext cx="7723163" cy="4572000"/>
          </a:xfrm>
          <a:prstGeom prst="roundRect">
            <a:avLst/>
          </a:prstGeom>
          <a:solidFill>
            <a:schemeClr val="accent4"/>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C49ABDA-D9BC-40B3-9C32-7AC0F154AC14}"/>
              </a:ext>
            </a:extLst>
          </p:cNvPr>
          <p:cNvSpPr txBox="1"/>
          <p:nvPr/>
        </p:nvSpPr>
        <p:spPr>
          <a:xfrm>
            <a:off x="1385668" y="3411415"/>
            <a:ext cx="2588456" cy="523220"/>
          </a:xfrm>
          <a:prstGeom prst="rect">
            <a:avLst/>
          </a:prstGeom>
          <a:noFill/>
        </p:spPr>
        <p:txBody>
          <a:bodyPr wrap="square" rtlCol="0">
            <a:spAutoFit/>
          </a:bodyPr>
          <a:lstStyle/>
          <a:p>
            <a:pPr algn="ctr"/>
            <a:r>
              <a:rPr lang="fa-IR" sz="2800" dirty="0">
                <a:solidFill>
                  <a:schemeClr val="bg1"/>
                </a:solidFill>
                <a:cs typeface="B Titr" panose="00000700000000000000" pitchFamily="2" charset="-78"/>
              </a:rPr>
              <a:t>رانندگی در شب</a:t>
            </a:r>
            <a:endParaRPr lang="en-US" sz="2800" dirty="0">
              <a:solidFill>
                <a:schemeClr val="bg1"/>
              </a:solidFill>
              <a:cs typeface="B Titr" panose="00000700000000000000" pitchFamily="2" charset="-78"/>
            </a:endParaRPr>
          </a:p>
        </p:txBody>
      </p:sp>
      <p:sp>
        <p:nvSpPr>
          <p:cNvPr id="6" name="TextBox 5">
            <a:extLst>
              <a:ext uri="{FF2B5EF4-FFF2-40B4-BE49-F238E27FC236}">
                <a16:creationId xmlns:a16="http://schemas.microsoft.com/office/drawing/2014/main" id="{958BF003-E139-4789-9463-EBA90AE69D62}"/>
              </a:ext>
            </a:extLst>
          </p:cNvPr>
          <p:cNvSpPr txBox="1"/>
          <p:nvPr/>
        </p:nvSpPr>
        <p:spPr>
          <a:xfrm>
            <a:off x="4712677" y="1842868"/>
            <a:ext cx="6724357" cy="369332"/>
          </a:xfrm>
          <a:prstGeom prst="rect">
            <a:avLst/>
          </a:prstGeom>
          <a:noFill/>
        </p:spPr>
        <p:txBody>
          <a:bodyPr wrap="square" rtlCol="0">
            <a:spAutoFit/>
          </a:bodyPr>
          <a:lstStyle/>
          <a:p>
            <a:pPr algn="r" rtl="1"/>
            <a:r>
              <a:rPr lang="fa-IR" dirty="0">
                <a:cs typeface="B Titr" panose="00000700000000000000" pitchFamily="2" charset="-78"/>
              </a:rPr>
              <a:t>* پرمخاطره ترین زمان رانندگی در شب چه زمانی است؟</a:t>
            </a:r>
            <a:endParaRPr lang="en-US" dirty="0">
              <a:cs typeface="B Titr" panose="00000700000000000000" pitchFamily="2" charset="-78"/>
            </a:endParaRPr>
          </a:p>
        </p:txBody>
      </p:sp>
      <p:sp>
        <p:nvSpPr>
          <p:cNvPr id="7" name="TextBox 6">
            <a:extLst>
              <a:ext uri="{FF2B5EF4-FFF2-40B4-BE49-F238E27FC236}">
                <a16:creationId xmlns:a16="http://schemas.microsoft.com/office/drawing/2014/main" id="{682EF1B0-DF43-4E0C-965E-A27AEEB63368}"/>
              </a:ext>
            </a:extLst>
          </p:cNvPr>
          <p:cNvSpPr txBox="1"/>
          <p:nvPr/>
        </p:nvSpPr>
        <p:spPr>
          <a:xfrm>
            <a:off x="4712676" y="2820688"/>
            <a:ext cx="6724357" cy="369332"/>
          </a:xfrm>
          <a:prstGeom prst="rect">
            <a:avLst/>
          </a:prstGeom>
          <a:noFill/>
        </p:spPr>
        <p:txBody>
          <a:bodyPr wrap="square" rtlCol="0">
            <a:spAutoFit/>
          </a:bodyPr>
          <a:lstStyle/>
          <a:p>
            <a:pPr algn="r" rtl="1"/>
            <a:r>
              <a:rPr lang="fa-IR" dirty="0">
                <a:cs typeface="B Titr" panose="00000700000000000000" pitchFamily="2" charset="-78"/>
              </a:rPr>
              <a:t>* چه زمانی از نور بالا یا پایین استفاده شود؟</a:t>
            </a:r>
            <a:endParaRPr lang="en-US" dirty="0">
              <a:cs typeface="B Titr" panose="00000700000000000000" pitchFamily="2" charset="-78"/>
            </a:endParaRPr>
          </a:p>
        </p:txBody>
      </p:sp>
      <p:sp>
        <p:nvSpPr>
          <p:cNvPr id="8" name="TextBox 7">
            <a:extLst>
              <a:ext uri="{FF2B5EF4-FFF2-40B4-BE49-F238E27FC236}">
                <a16:creationId xmlns:a16="http://schemas.microsoft.com/office/drawing/2014/main" id="{3334840B-33C4-44D5-9031-DF65C77E01AF}"/>
              </a:ext>
            </a:extLst>
          </p:cNvPr>
          <p:cNvSpPr txBox="1"/>
          <p:nvPr/>
        </p:nvSpPr>
        <p:spPr>
          <a:xfrm>
            <a:off x="4656402" y="3889837"/>
            <a:ext cx="6724357" cy="369332"/>
          </a:xfrm>
          <a:prstGeom prst="rect">
            <a:avLst/>
          </a:prstGeom>
          <a:noFill/>
        </p:spPr>
        <p:txBody>
          <a:bodyPr wrap="square" rtlCol="0">
            <a:spAutoFit/>
          </a:bodyPr>
          <a:lstStyle/>
          <a:p>
            <a:pPr algn="r" rtl="1"/>
            <a:r>
              <a:rPr lang="fa-IR" dirty="0">
                <a:cs typeface="B Titr" panose="00000700000000000000" pitchFamily="2" charset="-78"/>
              </a:rPr>
              <a:t>* نیوجرسی چیست؟</a:t>
            </a:r>
            <a:endParaRPr lang="en-US" dirty="0">
              <a:cs typeface="B Titr" panose="00000700000000000000" pitchFamily="2" charset="-78"/>
            </a:endParaRPr>
          </a:p>
        </p:txBody>
      </p:sp>
      <p:sp>
        <p:nvSpPr>
          <p:cNvPr id="9" name="TextBox 8">
            <a:extLst>
              <a:ext uri="{FF2B5EF4-FFF2-40B4-BE49-F238E27FC236}">
                <a16:creationId xmlns:a16="http://schemas.microsoft.com/office/drawing/2014/main" id="{D5604267-2E9E-41CD-8099-F75A6DAD3F8A}"/>
              </a:ext>
            </a:extLst>
          </p:cNvPr>
          <p:cNvSpPr txBox="1"/>
          <p:nvPr/>
        </p:nvSpPr>
        <p:spPr>
          <a:xfrm>
            <a:off x="4684539" y="5001183"/>
            <a:ext cx="6724357" cy="369332"/>
          </a:xfrm>
          <a:prstGeom prst="rect">
            <a:avLst/>
          </a:prstGeom>
          <a:noFill/>
        </p:spPr>
        <p:txBody>
          <a:bodyPr wrap="square" rtlCol="0">
            <a:spAutoFit/>
          </a:bodyPr>
          <a:lstStyle/>
          <a:p>
            <a:pPr algn="r" rtl="1"/>
            <a:r>
              <a:rPr lang="fa-IR" dirty="0">
                <a:cs typeface="B Titr" panose="00000700000000000000" pitchFamily="2" charset="-78"/>
              </a:rPr>
              <a:t>* موقع خرابی ماشین یا پنچر گیری چه اقداماتی انجام دهیم؟</a:t>
            </a:r>
            <a:endParaRPr lang="en-US" dirty="0">
              <a:cs typeface="B Titr" panose="00000700000000000000" pitchFamily="2" charset="-78"/>
            </a:endParaRPr>
          </a:p>
        </p:txBody>
      </p:sp>
    </p:spTree>
    <p:extLst>
      <p:ext uri="{BB962C8B-B14F-4D97-AF65-F5344CB8AC3E}">
        <p14:creationId xmlns:p14="http://schemas.microsoft.com/office/powerpoint/2010/main" val="27258731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F69CF689-4851-45B6-A876-5420F3617E9A}"/>
              </a:ext>
            </a:extLst>
          </p:cNvPr>
          <p:cNvSpPr/>
          <p:nvPr/>
        </p:nvSpPr>
        <p:spPr>
          <a:xfrm>
            <a:off x="4178105" y="1378634"/>
            <a:ext cx="7723163" cy="4572000"/>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C49ABDA-D9BC-40B3-9C32-7AC0F154AC14}"/>
              </a:ext>
            </a:extLst>
          </p:cNvPr>
          <p:cNvSpPr txBox="1"/>
          <p:nvPr/>
        </p:nvSpPr>
        <p:spPr>
          <a:xfrm>
            <a:off x="1350501" y="3429000"/>
            <a:ext cx="2588456" cy="523220"/>
          </a:xfrm>
          <a:prstGeom prst="rect">
            <a:avLst/>
          </a:prstGeom>
          <a:noFill/>
        </p:spPr>
        <p:txBody>
          <a:bodyPr wrap="square" rtlCol="0">
            <a:spAutoFit/>
          </a:bodyPr>
          <a:lstStyle/>
          <a:p>
            <a:pPr algn="ctr"/>
            <a:r>
              <a:rPr lang="fa-IR" sz="2800" dirty="0">
                <a:solidFill>
                  <a:schemeClr val="bg1"/>
                </a:solidFill>
                <a:cs typeface="B Titr" panose="00000700000000000000" pitchFamily="2" charset="-78"/>
              </a:rPr>
              <a:t>رانندگی در باران</a:t>
            </a:r>
            <a:endParaRPr lang="en-US" sz="2800" dirty="0">
              <a:solidFill>
                <a:schemeClr val="bg1"/>
              </a:solidFill>
              <a:cs typeface="B Titr" panose="00000700000000000000" pitchFamily="2" charset="-78"/>
            </a:endParaRPr>
          </a:p>
        </p:txBody>
      </p:sp>
      <p:sp>
        <p:nvSpPr>
          <p:cNvPr id="6" name="TextBox 5">
            <a:extLst>
              <a:ext uri="{FF2B5EF4-FFF2-40B4-BE49-F238E27FC236}">
                <a16:creationId xmlns:a16="http://schemas.microsoft.com/office/drawing/2014/main" id="{958BF003-E139-4789-9463-EBA90AE69D62}"/>
              </a:ext>
            </a:extLst>
          </p:cNvPr>
          <p:cNvSpPr txBox="1"/>
          <p:nvPr/>
        </p:nvSpPr>
        <p:spPr>
          <a:xfrm>
            <a:off x="4712677" y="1842868"/>
            <a:ext cx="6724357" cy="369332"/>
          </a:xfrm>
          <a:prstGeom prst="rect">
            <a:avLst/>
          </a:prstGeom>
          <a:noFill/>
        </p:spPr>
        <p:txBody>
          <a:bodyPr wrap="square" rtlCol="0">
            <a:spAutoFit/>
          </a:bodyPr>
          <a:lstStyle/>
          <a:p>
            <a:pPr algn="r" rtl="1"/>
            <a:r>
              <a:rPr lang="fa-IR" dirty="0">
                <a:cs typeface="B Titr" panose="00000700000000000000" pitchFamily="2" charset="-78"/>
              </a:rPr>
              <a:t>* اصطلاح صابونی شدن یعنی چه؟</a:t>
            </a:r>
            <a:endParaRPr lang="en-US" dirty="0">
              <a:cs typeface="B Titr" panose="00000700000000000000" pitchFamily="2" charset="-78"/>
            </a:endParaRPr>
          </a:p>
        </p:txBody>
      </p:sp>
      <p:sp>
        <p:nvSpPr>
          <p:cNvPr id="7" name="TextBox 6">
            <a:extLst>
              <a:ext uri="{FF2B5EF4-FFF2-40B4-BE49-F238E27FC236}">
                <a16:creationId xmlns:a16="http://schemas.microsoft.com/office/drawing/2014/main" id="{682EF1B0-DF43-4E0C-965E-A27AEEB63368}"/>
              </a:ext>
            </a:extLst>
          </p:cNvPr>
          <p:cNvSpPr txBox="1"/>
          <p:nvPr/>
        </p:nvSpPr>
        <p:spPr>
          <a:xfrm>
            <a:off x="4712676" y="2820688"/>
            <a:ext cx="6724357" cy="369332"/>
          </a:xfrm>
          <a:prstGeom prst="rect">
            <a:avLst/>
          </a:prstGeom>
          <a:noFill/>
        </p:spPr>
        <p:txBody>
          <a:bodyPr wrap="square" rtlCol="0">
            <a:spAutoFit/>
          </a:bodyPr>
          <a:lstStyle/>
          <a:p>
            <a:pPr algn="r" rtl="1"/>
            <a:r>
              <a:rPr lang="fa-IR" dirty="0">
                <a:cs typeface="B Titr" panose="00000700000000000000" pitchFamily="2" charset="-78"/>
              </a:rPr>
              <a:t>* رعایت کردن فاصله مناسب و انتخاب مسیر رانندگی؟</a:t>
            </a:r>
            <a:endParaRPr lang="en-US" dirty="0">
              <a:cs typeface="B Titr" panose="00000700000000000000" pitchFamily="2" charset="-78"/>
            </a:endParaRPr>
          </a:p>
        </p:txBody>
      </p:sp>
      <p:sp>
        <p:nvSpPr>
          <p:cNvPr id="8" name="TextBox 7">
            <a:extLst>
              <a:ext uri="{FF2B5EF4-FFF2-40B4-BE49-F238E27FC236}">
                <a16:creationId xmlns:a16="http://schemas.microsoft.com/office/drawing/2014/main" id="{3334840B-33C4-44D5-9031-DF65C77E01AF}"/>
              </a:ext>
            </a:extLst>
          </p:cNvPr>
          <p:cNvSpPr txBox="1"/>
          <p:nvPr/>
        </p:nvSpPr>
        <p:spPr>
          <a:xfrm>
            <a:off x="4656402" y="3889837"/>
            <a:ext cx="6724357" cy="369332"/>
          </a:xfrm>
          <a:prstGeom prst="rect">
            <a:avLst/>
          </a:prstGeom>
          <a:noFill/>
        </p:spPr>
        <p:txBody>
          <a:bodyPr wrap="square" rtlCol="0">
            <a:spAutoFit/>
          </a:bodyPr>
          <a:lstStyle/>
          <a:p>
            <a:pPr algn="r" rtl="1"/>
            <a:r>
              <a:rPr lang="fa-IR" dirty="0">
                <a:cs typeface="B Titr" panose="00000700000000000000" pitchFamily="2" charset="-78"/>
              </a:rPr>
              <a:t>* منبع آب شیشه شوی، برف پاکن و بخار کردن شیشه ها؟</a:t>
            </a:r>
            <a:endParaRPr lang="en-US" dirty="0">
              <a:cs typeface="B Titr" panose="00000700000000000000" pitchFamily="2" charset="-78"/>
            </a:endParaRPr>
          </a:p>
        </p:txBody>
      </p:sp>
      <p:sp>
        <p:nvSpPr>
          <p:cNvPr id="9" name="TextBox 8">
            <a:extLst>
              <a:ext uri="{FF2B5EF4-FFF2-40B4-BE49-F238E27FC236}">
                <a16:creationId xmlns:a16="http://schemas.microsoft.com/office/drawing/2014/main" id="{D5604267-2E9E-41CD-8099-F75A6DAD3F8A}"/>
              </a:ext>
            </a:extLst>
          </p:cNvPr>
          <p:cNvSpPr txBox="1"/>
          <p:nvPr/>
        </p:nvSpPr>
        <p:spPr>
          <a:xfrm>
            <a:off x="4684539" y="5001183"/>
            <a:ext cx="6724357" cy="369332"/>
          </a:xfrm>
          <a:prstGeom prst="rect">
            <a:avLst/>
          </a:prstGeom>
          <a:noFill/>
        </p:spPr>
        <p:txBody>
          <a:bodyPr wrap="square" rtlCol="0">
            <a:spAutoFit/>
          </a:bodyPr>
          <a:lstStyle/>
          <a:p>
            <a:pPr algn="r" rtl="1"/>
            <a:r>
              <a:rPr lang="fa-IR" dirty="0">
                <a:cs typeface="B Titr" panose="00000700000000000000" pitchFamily="2" charset="-78"/>
              </a:rPr>
              <a:t>* نحوه ترمز گرفتن و کنترل ماشین در زمان لیز خوردن آن؟</a:t>
            </a:r>
            <a:endParaRPr lang="en-US" dirty="0">
              <a:cs typeface="B Titr" panose="00000700000000000000" pitchFamily="2" charset="-78"/>
            </a:endParaRPr>
          </a:p>
        </p:txBody>
      </p:sp>
    </p:spTree>
    <p:extLst>
      <p:ext uri="{BB962C8B-B14F-4D97-AF65-F5344CB8AC3E}">
        <p14:creationId xmlns:p14="http://schemas.microsoft.com/office/powerpoint/2010/main" val="110061926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F69CF689-4851-45B6-A876-5420F3617E9A}"/>
              </a:ext>
            </a:extLst>
          </p:cNvPr>
          <p:cNvSpPr/>
          <p:nvPr/>
        </p:nvSpPr>
        <p:spPr>
          <a:xfrm>
            <a:off x="4178105" y="1378634"/>
            <a:ext cx="7723163" cy="4572000"/>
          </a:xfrm>
          <a:prstGeom prst="roundRect">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5" name="TextBox 4">
            <a:extLst>
              <a:ext uri="{FF2B5EF4-FFF2-40B4-BE49-F238E27FC236}">
                <a16:creationId xmlns:a16="http://schemas.microsoft.com/office/drawing/2014/main" id="{7C49ABDA-D9BC-40B3-9C32-7AC0F154AC14}"/>
              </a:ext>
            </a:extLst>
          </p:cNvPr>
          <p:cNvSpPr txBox="1"/>
          <p:nvPr/>
        </p:nvSpPr>
        <p:spPr>
          <a:xfrm>
            <a:off x="1350501" y="3429000"/>
            <a:ext cx="2588456" cy="523220"/>
          </a:xfrm>
          <a:prstGeom prst="rect">
            <a:avLst/>
          </a:prstGeom>
          <a:noFill/>
        </p:spPr>
        <p:txBody>
          <a:bodyPr wrap="square" rtlCol="0">
            <a:spAutoFit/>
          </a:bodyPr>
          <a:lstStyle/>
          <a:p>
            <a:pPr algn="ctr"/>
            <a:r>
              <a:rPr lang="fa-IR" sz="2800" dirty="0">
                <a:cs typeface="B Titr" panose="00000700000000000000" pitchFamily="2" charset="-78"/>
              </a:rPr>
              <a:t>رانندگی در مه</a:t>
            </a:r>
            <a:endParaRPr lang="en-US" sz="2800" dirty="0">
              <a:cs typeface="B Titr" panose="00000700000000000000" pitchFamily="2" charset="-78"/>
            </a:endParaRPr>
          </a:p>
        </p:txBody>
      </p:sp>
      <p:sp>
        <p:nvSpPr>
          <p:cNvPr id="6" name="TextBox 5">
            <a:extLst>
              <a:ext uri="{FF2B5EF4-FFF2-40B4-BE49-F238E27FC236}">
                <a16:creationId xmlns:a16="http://schemas.microsoft.com/office/drawing/2014/main" id="{958BF003-E139-4789-9463-EBA90AE69D62}"/>
              </a:ext>
            </a:extLst>
          </p:cNvPr>
          <p:cNvSpPr txBox="1"/>
          <p:nvPr/>
        </p:nvSpPr>
        <p:spPr>
          <a:xfrm>
            <a:off x="4712677" y="2581531"/>
            <a:ext cx="6724357" cy="369332"/>
          </a:xfrm>
          <a:prstGeom prst="rect">
            <a:avLst/>
          </a:prstGeom>
          <a:noFill/>
        </p:spPr>
        <p:txBody>
          <a:bodyPr wrap="square" rtlCol="0">
            <a:spAutoFit/>
          </a:bodyPr>
          <a:lstStyle/>
          <a:p>
            <a:pPr algn="r" rtl="1"/>
            <a:r>
              <a:rPr lang="fa-IR" dirty="0">
                <a:cs typeface="B Titr" panose="00000700000000000000" pitchFamily="2" charset="-78"/>
              </a:rPr>
              <a:t>*استفاده از چراغ مه شکن و نور بالا و پایین؟</a:t>
            </a:r>
            <a:endParaRPr lang="en-US" dirty="0">
              <a:cs typeface="B Titr" panose="00000700000000000000" pitchFamily="2" charset="-78"/>
            </a:endParaRPr>
          </a:p>
        </p:txBody>
      </p:sp>
      <p:sp>
        <p:nvSpPr>
          <p:cNvPr id="7" name="TextBox 6">
            <a:extLst>
              <a:ext uri="{FF2B5EF4-FFF2-40B4-BE49-F238E27FC236}">
                <a16:creationId xmlns:a16="http://schemas.microsoft.com/office/drawing/2014/main" id="{682EF1B0-DF43-4E0C-965E-A27AEEB63368}"/>
              </a:ext>
            </a:extLst>
          </p:cNvPr>
          <p:cNvSpPr txBox="1"/>
          <p:nvPr/>
        </p:nvSpPr>
        <p:spPr>
          <a:xfrm>
            <a:off x="4712677" y="4276469"/>
            <a:ext cx="6724357" cy="369332"/>
          </a:xfrm>
          <a:prstGeom prst="rect">
            <a:avLst/>
          </a:prstGeom>
          <a:noFill/>
        </p:spPr>
        <p:txBody>
          <a:bodyPr wrap="square" rtlCol="0">
            <a:spAutoFit/>
          </a:bodyPr>
          <a:lstStyle/>
          <a:p>
            <a:pPr algn="r" rtl="1"/>
            <a:r>
              <a:rPr lang="fa-IR" dirty="0">
                <a:cs typeface="B Titr" panose="00000700000000000000" pitchFamily="2" charset="-78"/>
              </a:rPr>
              <a:t>* انتخاب مسیر رانندگی؟</a:t>
            </a:r>
            <a:endParaRPr lang="en-US" dirty="0">
              <a:cs typeface="B Titr" panose="00000700000000000000" pitchFamily="2" charset="-78"/>
            </a:endParaRPr>
          </a:p>
        </p:txBody>
      </p:sp>
    </p:spTree>
    <p:extLst>
      <p:ext uri="{BB962C8B-B14F-4D97-AF65-F5344CB8AC3E}">
        <p14:creationId xmlns:p14="http://schemas.microsoft.com/office/powerpoint/2010/main" val="126827862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1000" b="-61000"/>
          </a:stretch>
        </a:blipFill>
        <a:effectLst/>
      </p:bgPr>
    </p:bg>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F69CF689-4851-45B6-A876-5420F3617E9A}"/>
              </a:ext>
            </a:extLst>
          </p:cNvPr>
          <p:cNvSpPr/>
          <p:nvPr/>
        </p:nvSpPr>
        <p:spPr>
          <a:xfrm>
            <a:off x="4178105" y="1378634"/>
            <a:ext cx="7723163" cy="4572000"/>
          </a:xfrm>
          <a:prstGeom prst="roundRect">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5" name="TextBox 4">
            <a:extLst>
              <a:ext uri="{FF2B5EF4-FFF2-40B4-BE49-F238E27FC236}">
                <a16:creationId xmlns:a16="http://schemas.microsoft.com/office/drawing/2014/main" id="{7C49ABDA-D9BC-40B3-9C32-7AC0F154AC14}"/>
              </a:ext>
            </a:extLst>
          </p:cNvPr>
          <p:cNvSpPr txBox="1"/>
          <p:nvPr/>
        </p:nvSpPr>
        <p:spPr>
          <a:xfrm>
            <a:off x="-225083" y="3386794"/>
            <a:ext cx="4670477" cy="523220"/>
          </a:xfrm>
          <a:prstGeom prst="rect">
            <a:avLst/>
          </a:prstGeom>
          <a:noFill/>
        </p:spPr>
        <p:txBody>
          <a:bodyPr wrap="square" rtlCol="0">
            <a:spAutoFit/>
          </a:bodyPr>
          <a:lstStyle/>
          <a:p>
            <a:pPr algn="ctr"/>
            <a:r>
              <a:rPr lang="fa-IR" sz="2800" dirty="0">
                <a:solidFill>
                  <a:schemeClr val="bg1"/>
                </a:solidFill>
                <a:cs typeface="B Titr" panose="00000700000000000000" pitchFamily="2" charset="-78"/>
              </a:rPr>
              <a:t>رانندگی در جاده های کوهستانی</a:t>
            </a:r>
            <a:endParaRPr lang="en-US" sz="2800" dirty="0">
              <a:solidFill>
                <a:schemeClr val="bg1"/>
              </a:solidFill>
              <a:cs typeface="B Titr" panose="00000700000000000000" pitchFamily="2" charset="-78"/>
            </a:endParaRPr>
          </a:p>
        </p:txBody>
      </p:sp>
      <p:sp>
        <p:nvSpPr>
          <p:cNvPr id="6" name="TextBox 5">
            <a:extLst>
              <a:ext uri="{FF2B5EF4-FFF2-40B4-BE49-F238E27FC236}">
                <a16:creationId xmlns:a16="http://schemas.microsoft.com/office/drawing/2014/main" id="{958BF003-E139-4789-9463-EBA90AE69D62}"/>
              </a:ext>
            </a:extLst>
          </p:cNvPr>
          <p:cNvSpPr txBox="1"/>
          <p:nvPr/>
        </p:nvSpPr>
        <p:spPr>
          <a:xfrm>
            <a:off x="4677507" y="4283722"/>
            <a:ext cx="6724357" cy="369332"/>
          </a:xfrm>
          <a:prstGeom prst="rect">
            <a:avLst/>
          </a:prstGeom>
          <a:noFill/>
        </p:spPr>
        <p:txBody>
          <a:bodyPr wrap="square" rtlCol="0">
            <a:spAutoFit/>
          </a:bodyPr>
          <a:lstStyle/>
          <a:p>
            <a:pPr algn="r" rtl="1"/>
            <a:r>
              <a:rPr lang="fa-IR" dirty="0">
                <a:cs typeface="B Titr" panose="00000700000000000000" pitchFamily="2" charset="-78"/>
              </a:rPr>
              <a:t>* استفاده صحیح از دنده؟</a:t>
            </a:r>
            <a:endParaRPr lang="en-US" dirty="0">
              <a:cs typeface="B Titr" panose="00000700000000000000" pitchFamily="2" charset="-78"/>
            </a:endParaRPr>
          </a:p>
        </p:txBody>
      </p:sp>
      <p:sp>
        <p:nvSpPr>
          <p:cNvPr id="8" name="TextBox 7">
            <a:extLst>
              <a:ext uri="{FF2B5EF4-FFF2-40B4-BE49-F238E27FC236}">
                <a16:creationId xmlns:a16="http://schemas.microsoft.com/office/drawing/2014/main" id="{7A1E8F2A-11C8-49ED-8704-7CD3E3A2D131}"/>
              </a:ext>
            </a:extLst>
          </p:cNvPr>
          <p:cNvSpPr txBox="1"/>
          <p:nvPr/>
        </p:nvSpPr>
        <p:spPr>
          <a:xfrm>
            <a:off x="4677507" y="2574278"/>
            <a:ext cx="6724357" cy="369332"/>
          </a:xfrm>
          <a:prstGeom prst="rect">
            <a:avLst/>
          </a:prstGeom>
          <a:noFill/>
        </p:spPr>
        <p:txBody>
          <a:bodyPr wrap="square" rtlCol="0">
            <a:spAutoFit/>
          </a:bodyPr>
          <a:lstStyle/>
          <a:p>
            <a:pPr algn="r" rtl="1"/>
            <a:r>
              <a:rPr lang="fa-IR" dirty="0">
                <a:cs typeface="B Titr" panose="00000700000000000000" pitchFamily="2" charset="-78"/>
              </a:rPr>
              <a:t>تاثیر ارتفاع بر راننده و ماشین؟</a:t>
            </a:r>
            <a:endParaRPr lang="en-US" dirty="0">
              <a:cs typeface="B Titr" panose="00000700000000000000" pitchFamily="2" charset="-78"/>
            </a:endParaRPr>
          </a:p>
        </p:txBody>
      </p:sp>
    </p:spTree>
    <p:extLst>
      <p:ext uri="{BB962C8B-B14F-4D97-AF65-F5344CB8AC3E}">
        <p14:creationId xmlns:p14="http://schemas.microsoft.com/office/powerpoint/2010/main" val="281667044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F69CF689-4851-45B6-A876-5420F3617E9A}"/>
              </a:ext>
            </a:extLst>
          </p:cNvPr>
          <p:cNvSpPr/>
          <p:nvPr/>
        </p:nvSpPr>
        <p:spPr>
          <a:xfrm>
            <a:off x="4178105" y="1378634"/>
            <a:ext cx="7723163" cy="4572000"/>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5" name="TextBox 4">
            <a:extLst>
              <a:ext uri="{FF2B5EF4-FFF2-40B4-BE49-F238E27FC236}">
                <a16:creationId xmlns:a16="http://schemas.microsoft.com/office/drawing/2014/main" id="{7C49ABDA-D9BC-40B3-9C32-7AC0F154AC14}"/>
              </a:ext>
            </a:extLst>
          </p:cNvPr>
          <p:cNvSpPr txBox="1"/>
          <p:nvPr/>
        </p:nvSpPr>
        <p:spPr>
          <a:xfrm>
            <a:off x="-225083" y="3386794"/>
            <a:ext cx="4670477" cy="523220"/>
          </a:xfrm>
          <a:prstGeom prst="rect">
            <a:avLst/>
          </a:prstGeom>
          <a:noFill/>
        </p:spPr>
        <p:txBody>
          <a:bodyPr wrap="square" rtlCol="0">
            <a:spAutoFit/>
          </a:bodyPr>
          <a:lstStyle/>
          <a:p>
            <a:pPr algn="ctr"/>
            <a:r>
              <a:rPr lang="fa-IR" sz="2800" dirty="0">
                <a:solidFill>
                  <a:schemeClr val="bg1"/>
                </a:solidFill>
                <a:cs typeface="B Titr" panose="00000700000000000000" pitchFamily="2" charset="-78"/>
              </a:rPr>
              <a:t>رانندگی در مسیرپوشیده از برف</a:t>
            </a:r>
            <a:endParaRPr lang="en-US" sz="2800" dirty="0">
              <a:solidFill>
                <a:schemeClr val="bg1"/>
              </a:solidFill>
              <a:cs typeface="B Titr" panose="00000700000000000000" pitchFamily="2" charset="-78"/>
            </a:endParaRPr>
          </a:p>
        </p:txBody>
      </p:sp>
      <p:sp>
        <p:nvSpPr>
          <p:cNvPr id="6" name="TextBox 5">
            <a:extLst>
              <a:ext uri="{FF2B5EF4-FFF2-40B4-BE49-F238E27FC236}">
                <a16:creationId xmlns:a16="http://schemas.microsoft.com/office/drawing/2014/main" id="{958BF003-E139-4789-9463-EBA90AE69D62}"/>
              </a:ext>
            </a:extLst>
          </p:cNvPr>
          <p:cNvSpPr txBox="1"/>
          <p:nvPr/>
        </p:nvSpPr>
        <p:spPr>
          <a:xfrm>
            <a:off x="4677507" y="4283722"/>
            <a:ext cx="6724357" cy="369332"/>
          </a:xfrm>
          <a:prstGeom prst="rect">
            <a:avLst/>
          </a:prstGeom>
          <a:noFill/>
        </p:spPr>
        <p:txBody>
          <a:bodyPr wrap="square" rtlCol="0">
            <a:spAutoFit/>
          </a:bodyPr>
          <a:lstStyle/>
          <a:p>
            <a:pPr algn="r" rtl="1"/>
            <a:r>
              <a:rPr lang="fa-IR" dirty="0">
                <a:cs typeface="B Titr" panose="00000700000000000000" pitchFamily="2" charset="-78"/>
              </a:rPr>
              <a:t>* استفاده صحیح از دنده، وینچ، الوار و....؟</a:t>
            </a:r>
            <a:endParaRPr lang="en-US" dirty="0">
              <a:cs typeface="B Titr" panose="00000700000000000000" pitchFamily="2" charset="-78"/>
            </a:endParaRPr>
          </a:p>
        </p:txBody>
      </p:sp>
      <p:sp>
        <p:nvSpPr>
          <p:cNvPr id="8" name="TextBox 7">
            <a:extLst>
              <a:ext uri="{FF2B5EF4-FFF2-40B4-BE49-F238E27FC236}">
                <a16:creationId xmlns:a16="http://schemas.microsoft.com/office/drawing/2014/main" id="{7A1E8F2A-11C8-49ED-8704-7CD3E3A2D131}"/>
              </a:ext>
            </a:extLst>
          </p:cNvPr>
          <p:cNvSpPr txBox="1"/>
          <p:nvPr/>
        </p:nvSpPr>
        <p:spPr>
          <a:xfrm>
            <a:off x="4677507" y="2574278"/>
            <a:ext cx="6724357" cy="369332"/>
          </a:xfrm>
          <a:prstGeom prst="rect">
            <a:avLst/>
          </a:prstGeom>
          <a:noFill/>
        </p:spPr>
        <p:txBody>
          <a:bodyPr wrap="square" rtlCol="0">
            <a:spAutoFit/>
          </a:bodyPr>
          <a:lstStyle/>
          <a:p>
            <a:pPr algn="r" rtl="1"/>
            <a:r>
              <a:rPr lang="fa-IR" dirty="0">
                <a:cs typeface="B Titr" panose="00000700000000000000" pitchFamily="2" charset="-78"/>
              </a:rPr>
              <a:t>* استفاده از لاستیک مناسب؟</a:t>
            </a:r>
            <a:endParaRPr lang="en-US" dirty="0">
              <a:cs typeface="B Titr" panose="00000700000000000000" pitchFamily="2" charset="-78"/>
            </a:endParaRPr>
          </a:p>
        </p:txBody>
      </p:sp>
    </p:spTree>
    <p:extLst>
      <p:ext uri="{BB962C8B-B14F-4D97-AF65-F5344CB8AC3E}">
        <p14:creationId xmlns:p14="http://schemas.microsoft.com/office/powerpoint/2010/main" val="201263542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0" r="-20000"/>
          </a:stretch>
        </a:blipFill>
        <a:effectLst/>
      </p:bgPr>
    </p:bg>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F69CF689-4851-45B6-A876-5420F3617E9A}"/>
              </a:ext>
            </a:extLst>
          </p:cNvPr>
          <p:cNvSpPr/>
          <p:nvPr/>
        </p:nvSpPr>
        <p:spPr>
          <a:xfrm>
            <a:off x="4178105" y="1378634"/>
            <a:ext cx="7723163" cy="4572000"/>
          </a:xfrm>
          <a:prstGeom prst="round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5" name="TextBox 4">
            <a:extLst>
              <a:ext uri="{FF2B5EF4-FFF2-40B4-BE49-F238E27FC236}">
                <a16:creationId xmlns:a16="http://schemas.microsoft.com/office/drawing/2014/main" id="{7C49ABDA-D9BC-40B3-9C32-7AC0F154AC14}"/>
              </a:ext>
            </a:extLst>
          </p:cNvPr>
          <p:cNvSpPr txBox="1"/>
          <p:nvPr/>
        </p:nvSpPr>
        <p:spPr>
          <a:xfrm>
            <a:off x="-225083" y="3386794"/>
            <a:ext cx="4670477" cy="523220"/>
          </a:xfrm>
          <a:prstGeom prst="rect">
            <a:avLst/>
          </a:prstGeom>
          <a:noFill/>
          <a:effectLst>
            <a:outerShdw blurRad="50800" dist="50800" dir="5400000" algn="ctr" rotWithShape="0">
              <a:schemeClr val="bg1"/>
            </a:outerShdw>
          </a:effectLst>
        </p:spPr>
        <p:txBody>
          <a:bodyPr wrap="square" rtlCol="0">
            <a:spAutoFit/>
          </a:bodyPr>
          <a:lstStyle/>
          <a:p>
            <a:pPr algn="ctr"/>
            <a:r>
              <a:rPr lang="fa-IR" sz="2800" dirty="0">
                <a:cs typeface="B Titr" panose="00000700000000000000" pitchFamily="2" charset="-78"/>
              </a:rPr>
              <a:t>رانندگی در مسیرهای یخی</a:t>
            </a:r>
            <a:endParaRPr lang="en-US" sz="2800" dirty="0">
              <a:cs typeface="B Titr" panose="00000700000000000000" pitchFamily="2" charset="-78"/>
            </a:endParaRPr>
          </a:p>
        </p:txBody>
      </p:sp>
      <p:sp>
        <p:nvSpPr>
          <p:cNvPr id="6" name="TextBox 5">
            <a:extLst>
              <a:ext uri="{FF2B5EF4-FFF2-40B4-BE49-F238E27FC236}">
                <a16:creationId xmlns:a16="http://schemas.microsoft.com/office/drawing/2014/main" id="{958BF003-E139-4789-9463-EBA90AE69D62}"/>
              </a:ext>
            </a:extLst>
          </p:cNvPr>
          <p:cNvSpPr txBox="1"/>
          <p:nvPr/>
        </p:nvSpPr>
        <p:spPr>
          <a:xfrm>
            <a:off x="4677504" y="3479968"/>
            <a:ext cx="6724357" cy="369332"/>
          </a:xfrm>
          <a:prstGeom prst="rect">
            <a:avLst/>
          </a:prstGeom>
          <a:noFill/>
        </p:spPr>
        <p:txBody>
          <a:bodyPr wrap="square" rtlCol="0">
            <a:spAutoFit/>
          </a:bodyPr>
          <a:lstStyle/>
          <a:p>
            <a:pPr algn="r" rtl="1"/>
            <a:r>
              <a:rPr lang="fa-IR" dirty="0">
                <a:cs typeface="B Titr" panose="00000700000000000000" pitchFamily="2" charset="-78"/>
              </a:rPr>
              <a:t>* استفاده صحیح از دنده، ترمز، ....؟</a:t>
            </a:r>
            <a:endParaRPr lang="en-US" dirty="0">
              <a:cs typeface="B Titr" panose="00000700000000000000" pitchFamily="2" charset="-78"/>
            </a:endParaRPr>
          </a:p>
        </p:txBody>
      </p:sp>
      <p:sp>
        <p:nvSpPr>
          <p:cNvPr id="8" name="TextBox 7">
            <a:extLst>
              <a:ext uri="{FF2B5EF4-FFF2-40B4-BE49-F238E27FC236}">
                <a16:creationId xmlns:a16="http://schemas.microsoft.com/office/drawing/2014/main" id="{7A1E8F2A-11C8-49ED-8704-7CD3E3A2D131}"/>
              </a:ext>
            </a:extLst>
          </p:cNvPr>
          <p:cNvSpPr txBox="1"/>
          <p:nvPr/>
        </p:nvSpPr>
        <p:spPr>
          <a:xfrm>
            <a:off x="4677504" y="2310938"/>
            <a:ext cx="6724357" cy="369332"/>
          </a:xfrm>
          <a:prstGeom prst="rect">
            <a:avLst/>
          </a:prstGeom>
          <a:noFill/>
        </p:spPr>
        <p:txBody>
          <a:bodyPr wrap="square" rtlCol="0">
            <a:spAutoFit/>
          </a:bodyPr>
          <a:lstStyle/>
          <a:p>
            <a:pPr algn="r" rtl="1"/>
            <a:r>
              <a:rPr lang="fa-IR" dirty="0">
                <a:cs typeface="B Titr" panose="00000700000000000000" pitchFamily="2" charset="-78"/>
              </a:rPr>
              <a:t>* استفاده از لاستیک مناسب؟</a:t>
            </a:r>
            <a:endParaRPr lang="en-US" dirty="0">
              <a:cs typeface="B Titr" panose="00000700000000000000" pitchFamily="2" charset="-78"/>
            </a:endParaRPr>
          </a:p>
        </p:txBody>
      </p:sp>
      <p:sp>
        <p:nvSpPr>
          <p:cNvPr id="7" name="TextBox 6">
            <a:extLst>
              <a:ext uri="{FF2B5EF4-FFF2-40B4-BE49-F238E27FC236}">
                <a16:creationId xmlns:a16="http://schemas.microsoft.com/office/drawing/2014/main" id="{3F558BAE-9555-4337-89C4-4BE05D0EAA56}"/>
              </a:ext>
            </a:extLst>
          </p:cNvPr>
          <p:cNvSpPr txBox="1"/>
          <p:nvPr/>
        </p:nvSpPr>
        <p:spPr>
          <a:xfrm>
            <a:off x="4677504" y="4715301"/>
            <a:ext cx="6724357" cy="369332"/>
          </a:xfrm>
          <a:prstGeom prst="rect">
            <a:avLst/>
          </a:prstGeom>
          <a:noFill/>
        </p:spPr>
        <p:txBody>
          <a:bodyPr wrap="square" rtlCol="0">
            <a:spAutoFit/>
          </a:bodyPr>
          <a:lstStyle/>
          <a:p>
            <a:pPr algn="r" rtl="1"/>
            <a:r>
              <a:rPr lang="fa-IR" dirty="0">
                <a:cs typeface="B Titr" panose="00000700000000000000" pitchFamily="2" charset="-78"/>
              </a:rPr>
              <a:t>* اقدام صحیح  در موقع لیز خوردن؟</a:t>
            </a:r>
            <a:endParaRPr lang="en-US" dirty="0">
              <a:cs typeface="B Titr" panose="00000700000000000000" pitchFamily="2" charset="-78"/>
            </a:endParaRPr>
          </a:p>
        </p:txBody>
      </p:sp>
    </p:spTree>
    <p:extLst>
      <p:ext uri="{BB962C8B-B14F-4D97-AF65-F5344CB8AC3E}">
        <p14:creationId xmlns:p14="http://schemas.microsoft.com/office/powerpoint/2010/main" val="83215631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F69CF689-4851-45B6-A876-5420F3617E9A}"/>
              </a:ext>
            </a:extLst>
          </p:cNvPr>
          <p:cNvSpPr/>
          <p:nvPr/>
        </p:nvSpPr>
        <p:spPr>
          <a:xfrm>
            <a:off x="4178105" y="1378634"/>
            <a:ext cx="7723163" cy="4572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C49ABDA-D9BC-40B3-9C32-7AC0F154AC14}"/>
              </a:ext>
            </a:extLst>
          </p:cNvPr>
          <p:cNvSpPr txBox="1"/>
          <p:nvPr/>
        </p:nvSpPr>
        <p:spPr>
          <a:xfrm>
            <a:off x="-225083" y="3386794"/>
            <a:ext cx="4670477" cy="523220"/>
          </a:xfrm>
          <a:prstGeom prst="rect">
            <a:avLst/>
          </a:prstGeom>
          <a:noFill/>
          <a:effectLst>
            <a:outerShdw blurRad="50800" dist="50800" dir="5400000" algn="ctr" rotWithShape="0">
              <a:schemeClr val="bg1"/>
            </a:outerShdw>
          </a:effectLst>
        </p:spPr>
        <p:txBody>
          <a:bodyPr wrap="square" rtlCol="0">
            <a:spAutoFit/>
          </a:bodyPr>
          <a:lstStyle/>
          <a:p>
            <a:pPr algn="ctr"/>
            <a:r>
              <a:rPr lang="fa-IR" sz="2800" dirty="0">
                <a:cs typeface="B Titr" panose="00000700000000000000" pitchFamily="2" charset="-78"/>
              </a:rPr>
              <a:t>رانندگی در روزهای داغ تابستان</a:t>
            </a:r>
            <a:endParaRPr lang="en-US" sz="2800" dirty="0">
              <a:cs typeface="B Titr" panose="00000700000000000000" pitchFamily="2" charset="-78"/>
            </a:endParaRPr>
          </a:p>
        </p:txBody>
      </p:sp>
      <p:sp>
        <p:nvSpPr>
          <p:cNvPr id="6" name="TextBox 5">
            <a:extLst>
              <a:ext uri="{FF2B5EF4-FFF2-40B4-BE49-F238E27FC236}">
                <a16:creationId xmlns:a16="http://schemas.microsoft.com/office/drawing/2014/main" id="{958BF003-E139-4789-9463-EBA90AE69D62}"/>
              </a:ext>
            </a:extLst>
          </p:cNvPr>
          <p:cNvSpPr txBox="1"/>
          <p:nvPr/>
        </p:nvSpPr>
        <p:spPr>
          <a:xfrm>
            <a:off x="4677504" y="3479968"/>
            <a:ext cx="6724357" cy="369332"/>
          </a:xfrm>
          <a:prstGeom prst="rect">
            <a:avLst/>
          </a:prstGeom>
          <a:noFill/>
        </p:spPr>
        <p:txBody>
          <a:bodyPr wrap="square" rtlCol="0">
            <a:spAutoFit/>
          </a:bodyPr>
          <a:lstStyle/>
          <a:p>
            <a:pPr algn="r" rtl="1"/>
            <a:r>
              <a:rPr lang="fa-IR" dirty="0">
                <a:solidFill>
                  <a:schemeClr val="bg1"/>
                </a:solidFill>
                <a:cs typeface="B Titr" panose="00000700000000000000" pitchFamily="2" charset="-78"/>
              </a:rPr>
              <a:t>* استفاده صحیح از کولر ماشین؟</a:t>
            </a:r>
            <a:endParaRPr lang="en-US" dirty="0">
              <a:solidFill>
                <a:schemeClr val="bg1"/>
              </a:solidFill>
              <a:cs typeface="B Titr" panose="00000700000000000000" pitchFamily="2" charset="-78"/>
            </a:endParaRPr>
          </a:p>
        </p:txBody>
      </p:sp>
      <p:sp>
        <p:nvSpPr>
          <p:cNvPr id="8" name="TextBox 7">
            <a:extLst>
              <a:ext uri="{FF2B5EF4-FFF2-40B4-BE49-F238E27FC236}">
                <a16:creationId xmlns:a16="http://schemas.microsoft.com/office/drawing/2014/main" id="{7A1E8F2A-11C8-49ED-8704-7CD3E3A2D131}"/>
              </a:ext>
            </a:extLst>
          </p:cNvPr>
          <p:cNvSpPr txBox="1"/>
          <p:nvPr/>
        </p:nvSpPr>
        <p:spPr>
          <a:xfrm>
            <a:off x="4677504" y="2310938"/>
            <a:ext cx="6724357" cy="369332"/>
          </a:xfrm>
          <a:prstGeom prst="rect">
            <a:avLst/>
          </a:prstGeom>
          <a:noFill/>
        </p:spPr>
        <p:txBody>
          <a:bodyPr wrap="square" rtlCol="0">
            <a:spAutoFit/>
          </a:bodyPr>
          <a:lstStyle/>
          <a:p>
            <a:pPr algn="r" rtl="1"/>
            <a:r>
              <a:rPr lang="fa-IR" dirty="0">
                <a:solidFill>
                  <a:schemeClr val="bg1"/>
                </a:solidFill>
                <a:cs typeface="B Titr" panose="00000700000000000000" pitchFamily="2" charset="-78"/>
              </a:rPr>
              <a:t>* تاثیر گرما بر راننده و وسیله نقلیه؟</a:t>
            </a:r>
            <a:endParaRPr lang="en-US" dirty="0">
              <a:solidFill>
                <a:schemeClr val="bg1"/>
              </a:solidFill>
              <a:cs typeface="B Titr" panose="00000700000000000000" pitchFamily="2" charset="-78"/>
            </a:endParaRPr>
          </a:p>
        </p:txBody>
      </p:sp>
      <p:sp>
        <p:nvSpPr>
          <p:cNvPr id="7" name="TextBox 6">
            <a:extLst>
              <a:ext uri="{FF2B5EF4-FFF2-40B4-BE49-F238E27FC236}">
                <a16:creationId xmlns:a16="http://schemas.microsoft.com/office/drawing/2014/main" id="{3F558BAE-9555-4337-89C4-4BE05D0EAA56}"/>
              </a:ext>
            </a:extLst>
          </p:cNvPr>
          <p:cNvSpPr txBox="1"/>
          <p:nvPr/>
        </p:nvSpPr>
        <p:spPr>
          <a:xfrm>
            <a:off x="4677504" y="4715301"/>
            <a:ext cx="6724357" cy="369332"/>
          </a:xfrm>
          <a:prstGeom prst="rect">
            <a:avLst/>
          </a:prstGeom>
          <a:noFill/>
        </p:spPr>
        <p:txBody>
          <a:bodyPr wrap="square" rtlCol="0">
            <a:spAutoFit/>
          </a:bodyPr>
          <a:lstStyle/>
          <a:p>
            <a:pPr algn="r" rtl="1"/>
            <a:r>
              <a:rPr lang="fa-IR" dirty="0">
                <a:solidFill>
                  <a:schemeClr val="bg1"/>
                </a:solidFill>
                <a:cs typeface="B Titr" panose="00000700000000000000" pitchFamily="2" charset="-78"/>
              </a:rPr>
              <a:t>* نحوه خنک کردن فضای داخلی ماشین؟</a:t>
            </a:r>
            <a:endParaRPr lang="en-US" dirty="0">
              <a:solidFill>
                <a:schemeClr val="bg1"/>
              </a:solidFill>
              <a:cs typeface="B Titr" panose="00000700000000000000" pitchFamily="2" charset="-78"/>
            </a:endParaRPr>
          </a:p>
        </p:txBody>
      </p:sp>
    </p:spTree>
    <p:extLst>
      <p:ext uri="{BB962C8B-B14F-4D97-AF65-F5344CB8AC3E}">
        <p14:creationId xmlns:p14="http://schemas.microsoft.com/office/powerpoint/2010/main" val="304857463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sosceles Triangle 3">
            <a:extLst>
              <a:ext uri="{FF2B5EF4-FFF2-40B4-BE49-F238E27FC236}">
                <a16:creationId xmlns:a16="http://schemas.microsoft.com/office/drawing/2014/main" id="{5AB736CA-952C-4465-B8F5-2ACF17977BF9}"/>
              </a:ext>
            </a:extLst>
          </p:cNvPr>
          <p:cNvSpPr/>
          <p:nvPr/>
        </p:nvSpPr>
        <p:spPr>
          <a:xfrm rot="16200000">
            <a:off x="10583467" y="217091"/>
            <a:ext cx="1828534" cy="1388533"/>
          </a:xfrm>
          <a:prstGeom prst="triangle">
            <a:avLst/>
          </a:prstGeom>
          <a:effectLst>
            <a:outerShdw blurRad="50800" dist="38100" dir="16200000"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endParaRPr lang="fa-IR" sz="1400" dirty="0">
              <a:effectLst>
                <a:outerShdw blurRad="50800" dist="38100" dir="5400000" algn="t" rotWithShape="0">
                  <a:prstClr val="black">
                    <a:alpha val="40000"/>
                  </a:prstClr>
                </a:outerShdw>
              </a:effectLst>
            </a:endParaRPr>
          </a:p>
        </p:txBody>
      </p:sp>
      <p:cxnSp>
        <p:nvCxnSpPr>
          <p:cNvPr id="6" name="Straight Connector 5">
            <a:extLst>
              <a:ext uri="{FF2B5EF4-FFF2-40B4-BE49-F238E27FC236}">
                <a16:creationId xmlns:a16="http://schemas.microsoft.com/office/drawing/2014/main" id="{04C87312-0394-44FF-AF67-D8E83FE46132}"/>
              </a:ext>
            </a:extLst>
          </p:cNvPr>
          <p:cNvCxnSpPr>
            <a:stCxn id="4" idx="0"/>
          </p:cNvCxnSpPr>
          <p:nvPr/>
        </p:nvCxnSpPr>
        <p:spPr>
          <a:xfrm flipH="1" flipV="1">
            <a:off x="0" y="911357"/>
            <a:ext cx="10803468" cy="1"/>
          </a:xfrm>
          <a:prstGeom prst="line">
            <a:avLst/>
          </a:prstGeom>
          <a:ln w="3175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7" name="Isosceles Triangle 6">
            <a:extLst>
              <a:ext uri="{FF2B5EF4-FFF2-40B4-BE49-F238E27FC236}">
                <a16:creationId xmlns:a16="http://schemas.microsoft.com/office/drawing/2014/main" id="{9206B4C4-2598-45CA-80DC-4A956293D112}"/>
              </a:ext>
            </a:extLst>
          </p:cNvPr>
          <p:cNvSpPr/>
          <p:nvPr/>
        </p:nvSpPr>
        <p:spPr>
          <a:xfrm>
            <a:off x="4504271" y="-2910"/>
            <a:ext cx="3184173" cy="914268"/>
          </a:xfrm>
          <a:prstGeom prst="triangle">
            <a:avLst>
              <a:gd name="adj" fmla="val 49141"/>
            </a:avLst>
          </a:prstGeom>
          <a:solidFill>
            <a:srgbClr val="FF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9" name="Isosceles Triangle 8">
            <a:extLst>
              <a:ext uri="{FF2B5EF4-FFF2-40B4-BE49-F238E27FC236}">
                <a16:creationId xmlns:a16="http://schemas.microsoft.com/office/drawing/2014/main" id="{D17EFE4A-5C27-4F4B-8FDC-9D4A92593D93}"/>
              </a:ext>
            </a:extLst>
          </p:cNvPr>
          <p:cNvSpPr/>
          <p:nvPr/>
        </p:nvSpPr>
        <p:spPr>
          <a:xfrm rot="10800000">
            <a:off x="4471783" y="927033"/>
            <a:ext cx="3184173" cy="914268"/>
          </a:xfrm>
          <a:prstGeom prst="triangle">
            <a:avLst>
              <a:gd name="adj" fmla="val 49141"/>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8" name="TextBox 7">
            <a:extLst>
              <a:ext uri="{FF2B5EF4-FFF2-40B4-BE49-F238E27FC236}">
                <a16:creationId xmlns:a16="http://schemas.microsoft.com/office/drawing/2014/main" id="{3DEA7028-9B4D-4172-B229-E42D5A807227}"/>
              </a:ext>
            </a:extLst>
          </p:cNvPr>
          <p:cNvSpPr txBox="1"/>
          <p:nvPr/>
        </p:nvSpPr>
        <p:spPr>
          <a:xfrm>
            <a:off x="5138189" y="438221"/>
            <a:ext cx="4262677" cy="707886"/>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دوچرخه سواری</a:t>
            </a:r>
          </a:p>
          <a:p>
            <a:pPr algn="ctr"/>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         </a:t>
            </a:r>
          </a:p>
        </p:txBody>
      </p:sp>
      <p:sp>
        <p:nvSpPr>
          <p:cNvPr id="11" name="TextBox 10">
            <a:extLst>
              <a:ext uri="{FF2B5EF4-FFF2-40B4-BE49-F238E27FC236}">
                <a16:creationId xmlns:a16="http://schemas.microsoft.com/office/drawing/2014/main" id="{62F4F585-04F8-4D52-9F4F-EC50D545CDC1}"/>
              </a:ext>
            </a:extLst>
          </p:cNvPr>
          <p:cNvSpPr txBox="1"/>
          <p:nvPr/>
        </p:nvSpPr>
        <p:spPr>
          <a:xfrm>
            <a:off x="5213418" y="973598"/>
            <a:ext cx="2896188" cy="400110"/>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موتورسواری ایمن</a:t>
            </a:r>
          </a:p>
        </p:txBody>
      </p:sp>
      <p:sp>
        <p:nvSpPr>
          <p:cNvPr id="12" name="TextBox 11">
            <a:extLst>
              <a:ext uri="{FF2B5EF4-FFF2-40B4-BE49-F238E27FC236}">
                <a16:creationId xmlns:a16="http://schemas.microsoft.com/office/drawing/2014/main" id="{BD195E53-2094-46E3-BCBE-75AF5594976C}"/>
              </a:ext>
            </a:extLst>
          </p:cNvPr>
          <p:cNvSpPr txBox="1"/>
          <p:nvPr/>
        </p:nvSpPr>
        <p:spPr>
          <a:xfrm>
            <a:off x="5928622" y="664387"/>
            <a:ext cx="474820" cy="400110"/>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و</a:t>
            </a:r>
          </a:p>
        </p:txBody>
      </p:sp>
      <p:sp>
        <p:nvSpPr>
          <p:cNvPr id="17" name="TextBox 16">
            <a:extLst>
              <a:ext uri="{FF2B5EF4-FFF2-40B4-BE49-F238E27FC236}">
                <a16:creationId xmlns:a16="http://schemas.microsoft.com/office/drawing/2014/main" id="{A2BF3CCC-A469-4A59-A813-66CD8A6FA502}"/>
              </a:ext>
            </a:extLst>
          </p:cNvPr>
          <p:cNvSpPr txBox="1"/>
          <p:nvPr/>
        </p:nvSpPr>
        <p:spPr>
          <a:xfrm>
            <a:off x="-990248" y="1887867"/>
            <a:ext cx="11546006" cy="400110"/>
          </a:xfrm>
          <a:prstGeom prst="rect">
            <a:avLst/>
          </a:prstGeom>
          <a:noFill/>
        </p:spPr>
        <p:txBody>
          <a:bodyPr wrap="square" rtlCol="0">
            <a:spAutoFit/>
          </a:bodyPr>
          <a:lstStyle/>
          <a:p>
            <a:pPr algn="just" rtl="1"/>
            <a:r>
              <a:rPr lang="fa-IR" sz="2000" b="1" dirty="0">
                <a:cs typeface="B Nazanin" panose="00000400000000000000" pitchFamily="2" charset="-78"/>
              </a:rPr>
              <a:t>* نکات ایمنی و استفاده از وسایل ایمنی مناسب در زمان دوچرخه سواری که باید در نظر گرفته شود.</a:t>
            </a:r>
            <a:endParaRPr lang="en-US" sz="2000" b="1" dirty="0">
              <a:cs typeface="B Nazanin" panose="00000400000000000000" pitchFamily="2" charset="-78"/>
            </a:endParaRPr>
          </a:p>
        </p:txBody>
      </p:sp>
      <mc:AlternateContent xmlns:mc="http://schemas.openxmlformats.org/markup-compatibility/2006" xmlns:pslz="http://schemas.microsoft.com/office/powerpoint/2016/slidezoom">
        <mc:Choice Requires="pslz">
          <p:graphicFrame>
            <p:nvGraphicFramePr>
              <p:cNvPr id="3" name="Slide Zoom 2">
                <a:extLst>
                  <a:ext uri="{FF2B5EF4-FFF2-40B4-BE49-F238E27FC236}">
                    <a16:creationId xmlns:a16="http://schemas.microsoft.com/office/drawing/2014/main" id="{C29542F7-F857-4DB5-86BB-840BD6B5B36D}"/>
                  </a:ext>
                </a:extLst>
              </p:cNvPr>
              <p:cNvGraphicFramePr>
                <a:graphicFrameLocks noChangeAspect="1"/>
              </p:cNvGraphicFramePr>
              <p:nvPr>
                <p:extLst>
                  <p:ext uri="{D42A27DB-BD31-4B8C-83A1-F6EECF244321}">
                    <p14:modId xmlns:p14="http://schemas.microsoft.com/office/powerpoint/2010/main" val="3837676539"/>
                  </p:ext>
                </p:extLst>
              </p:nvPr>
            </p:nvGraphicFramePr>
            <p:xfrm>
              <a:off x="969078" y="2407236"/>
              <a:ext cx="3048000" cy="1714500"/>
            </p:xfrm>
            <a:graphic>
              <a:graphicData uri="http://schemas.microsoft.com/office/powerpoint/2016/slidezoom">
                <pslz:sldZm>
                  <pslz:sldZmObj sldId="328" cId="1402113280">
                    <pslz:zmPr id="{729CFF15-E4FC-4802-B9C3-FA6B6DCD629A}" returnToParent="0" transitionDur="1000">
                      <p166:blipFill xmlns:p166="http://schemas.microsoft.com/office/powerpoint/2016/6/main">
                        <a:blip r:embed="rId2"/>
                        <a:stretch>
                          <a:fillRect/>
                        </a:stretch>
                      </p166:blipFill>
                      <p166:spPr xmlns:p166="http://schemas.microsoft.com/office/powerpoint/2016/6/main">
                        <a:xfrm>
                          <a:off x="0" y="0"/>
                          <a:ext cx="3048000" cy="1714500"/>
                        </a:xfrm>
                        <a:prstGeom prst="rect">
                          <a:avLst/>
                        </a:prstGeom>
                        <a:ln w="3175">
                          <a:solidFill>
                            <a:prstClr val="ltGray"/>
                          </a:solidFill>
                        </a:ln>
                      </p166:spPr>
                    </pslz:zmPr>
                  </pslz:sldZmObj>
                </pslz:sldZm>
              </a:graphicData>
            </a:graphic>
          </p:graphicFrame>
        </mc:Choice>
        <mc:Fallback xmlns="">
          <p:pic>
            <p:nvPicPr>
              <p:cNvPr id="3" name="Slide Zoom 2">
                <a:hlinkClick r:id="rId3" action="ppaction://hlinksldjump"/>
                <a:extLst>
                  <a:ext uri="{FF2B5EF4-FFF2-40B4-BE49-F238E27FC236}">
                    <a16:creationId xmlns:a16="http://schemas.microsoft.com/office/drawing/2014/main" id="{C29542F7-F857-4DB5-86BB-840BD6B5B36D}"/>
                  </a:ext>
                </a:extLst>
              </p:cNvPr>
              <p:cNvPicPr>
                <a:picLocks noGrp="1" noRot="1" noChangeAspect="1" noMove="1" noResize="1" noEditPoints="1" noAdjustHandles="1" noChangeArrowheads="1" noChangeShapeType="1"/>
              </p:cNvPicPr>
              <p:nvPr/>
            </p:nvPicPr>
            <p:blipFill>
              <a:blip r:embed="rId4"/>
              <a:stretch>
                <a:fillRect/>
              </a:stretch>
            </p:blipFill>
            <p:spPr>
              <a:xfrm>
                <a:off x="969078" y="2407236"/>
                <a:ext cx="3048000" cy="1714500"/>
              </a:xfrm>
              <a:prstGeom prst="rect">
                <a:avLst/>
              </a:prstGeom>
              <a:ln w="3175">
                <a:solidFill>
                  <a:prstClr val="ltGray"/>
                </a:solidFill>
              </a:ln>
            </p:spPr>
          </p:pic>
        </mc:Fallback>
      </mc:AlternateContent>
      <mc:AlternateContent xmlns:mc="http://schemas.openxmlformats.org/markup-compatibility/2006" xmlns:pslz="http://schemas.microsoft.com/office/powerpoint/2016/slidezoom">
        <mc:Choice Requires="pslz">
          <p:graphicFrame>
            <p:nvGraphicFramePr>
              <p:cNvPr id="10" name="Slide Zoom 9">
                <a:extLst>
                  <a:ext uri="{FF2B5EF4-FFF2-40B4-BE49-F238E27FC236}">
                    <a16:creationId xmlns:a16="http://schemas.microsoft.com/office/drawing/2014/main" id="{EA4B629A-C45A-4030-968E-E55799218798}"/>
                  </a:ext>
                </a:extLst>
              </p:cNvPr>
              <p:cNvGraphicFramePr>
                <a:graphicFrameLocks noChangeAspect="1"/>
              </p:cNvGraphicFramePr>
              <p:nvPr>
                <p:extLst>
                  <p:ext uri="{D42A27DB-BD31-4B8C-83A1-F6EECF244321}">
                    <p14:modId xmlns:p14="http://schemas.microsoft.com/office/powerpoint/2010/main" val="2451857285"/>
                  </p:ext>
                </p:extLst>
              </p:nvPr>
            </p:nvGraphicFramePr>
            <p:xfrm>
              <a:off x="4537616" y="2416378"/>
              <a:ext cx="3048000" cy="1714500"/>
            </p:xfrm>
            <a:graphic>
              <a:graphicData uri="http://schemas.microsoft.com/office/powerpoint/2016/slidezoom">
                <pslz:sldZm>
                  <pslz:sldZmObj sldId="329" cId="4037827650">
                    <pslz:zmPr id="{525CAAAF-F157-4F7C-9506-14C994E4D89B}" returnToParent="0" transitionDur="1000">
                      <p166:blipFill xmlns:p166="http://schemas.microsoft.com/office/powerpoint/2016/6/main">
                        <a:blip r:embed="rId5"/>
                        <a:stretch>
                          <a:fillRect/>
                        </a:stretch>
                      </p166:blipFill>
                      <p166:spPr xmlns:p166="http://schemas.microsoft.com/office/powerpoint/2016/6/main">
                        <a:xfrm>
                          <a:off x="0" y="0"/>
                          <a:ext cx="3048000" cy="1714500"/>
                        </a:xfrm>
                        <a:prstGeom prst="rect">
                          <a:avLst/>
                        </a:prstGeom>
                        <a:ln w="3175">
                          <a:solidFill>
                            <a:prstClr val="ltGray"/>
                          </a:solidFill>
                        </a:ln>
                      </p166:spPr>
                    </pslz:zmPr>
                  </pslz:sldZmObj>
                </pslz:sldZm>
              </a:graphicData>
            </a:graphic>
          </p:graphicFrame>
        </mc:Choice>
        <mc:Fallback xmlns="">
          <p:pic>
            <p:nvPicPr>
              <p:cNvPr id="10" name="Slide Zoom 9">
                <a:hlinkClick r:id="rId6" action="ppaction://hlinksldjump"/>
                <a:extLst>
                  <a:ext uri="{FF2B5EF4-FFF2-40B4-BE49-F238E27FC236}">
                    <a16:creationId xmlns:a16="http://schemas.microsoft.com/office/drawing/2014/main" id="{EA4B629A-C45A-4030-968E-E55799218798}"/>
                  </a:ext>
                </a:extLst>
              </p:cNvPr>
              <p:cNvPicPr>
                <a:picLocks noGrp="1" noRot="1" noChangeAspect="1" noMove="1" noResize="1" noEditPoints="1" noAdjustHandles="1" noChangeArrowheads="1" noChangeShapeType="1"/>
              </p:cNvPicPr>
              <p:nvPr/>
            </p:nvPicPr>
            <p:blipFill>
              <a:blip r:embed="rId7"/>
              <a:stretch>
                <a:fillRect/>
              </a:stretch>
            </p:blipFill>
            <p:spPr>
              <a:xfrm>
                <a:off x="4537616" y="2416378"/>
                <a:ext cx="3048000" cy="1714500"/>
              </a:xfrm>
              <a:prstGeom prst="rect">
                <a:avLst/>
              </a:prstGeom>
              <a:ln w="3175">
                <a:solidFill>
                  <a:prstClr val="ltGray"/>
                </a:solidFill>
              </a:ln>
            </p:spPr>
          </p:pic>
        </mc:Fallback>
      </mc:AlternateContent>
      <mc:AlternateContent xmlns:mc="http://schemas.openxmlformats.org/markup-compatibility/2006" xmlns:pslz="http://schemas.microsoft.com/office/powerpoint/2016/slidezoom">
        <mc:Choice Requires="pslz">
          <p:graphicFrame>
            <p:nvGraphicFramePr>
              <p:cNvPr id="19" name="Slide Zoom 18">
                <a:extLst>
                  <a:ext uri="{FF2B5EF4-FFF2-40B4-BE49-F238E27FC236}">
                    <a16:creationId xmlns:a16="http://schemas.microsoft.com/office/drawing/2014/main" id="{77831F08-FC48-433C-984C-6BF7A80C3294}"/>
                  </a:ext>
                </a:extLst>
              </p:cNvPr>
              <p:cNvGraphicFramePr>
                <a:graphicFrameLocks noChangeAspect="1"/>
              </p:cNvGraphicFramePr>
              <p:nvPr>
                <p:extLst>
                  <p:ext uri="{D42A27DB-BD31-4B8C-83A1-F6EECF244321}">
                    <p14:modId xmlns:p14="http://schemas.microsoft.com/office/powerpoint/2010/main" val="2208855060"/>
                  </p:ext>
                </p:extLst>
              </p:nvPr>
            </p:nvGraphicFramePr>
            <p:xfrm>
              <a:off x="8001841" y="2415097"/>
              <a:ext cx="3048000" cy="1714500"/>
            </p:xfrm>
            <a:graphic>
              <a:graphicData uri="http://schemas.microsoft.com/office/powerpoint/2016/slidezoom">
                <pslz:sldZm>
                  <pslz:sldZmObj sldId="330" cId="1122138455">
                    <pslz:zmPr id="{D2E4DBD7-186C-427E-BCD1-F3F103DA45BA}" returnToParent="0" transitionDur="1000">
                      <p166:blipFill xmlns:p166="http://schemas.microsoft.com/office/powerpoint/2016/6/main">
                        <a:blip r:embed="rId8"/>
                        <a:stretch>
                          <a:fillRect/>
                        </a:stretch>
                      </p166:blipFill>
                      <p166:spPr xmlns:p166="http://schemas.microsoft.com/office/powerpoint/2016/6/main">
                        <a:xfrm>
                          <a:off x="0" y="0"/>
                          <a:ext cx="3048000" cy="1714500"/>
                        </a:xfrm>
                        <a:prstGeom prst="rect">
                          <a:avLst/>
                        </a:prstGeom>
                        <a:ln w="3175">
                          <a:solidFill>
                            <a:prstClr val="ltGray"/>
                          </a:solidFill>
                        </a:ln>
                      </p166:spPr>
                    </pslz:zmPr>
                  </pslz:sldZmObj>
                </pslz:sldZm>
              </a:graphicData>
            </a:graphic>
          </p:graphicFrame>
        </mc:Choice>
        <mc:Fallback xmlns="">
          <p:pic>
            <p:nvPicPr>
              <p:cNvPr id="19" name="Slide Zoom 18">
                <a:hlinkClick r:id="rId9" action="ppaction://hlinksldjump"/>
                <a:extLst>
                  <a:ext uri="{FF2B5EF4-FFF2-40B4-BE49-F238E27FC236}">
                    <a16:creationId xmlns:a16="http://schemas.microsoft.com/office/drawing/2014/main" id="{77831F08-FC48-433C-984C-6BF7A80C3294}"/>
                  </a:ext>
                </a:extLst>
              </p:cNvPr>
              <p:cNvPicPr>
                <a:picLocks noGrp="1" noRot="1" noChangeAspect="1" noMove="1" noResize="1" noEditPoints="1" noAdjustHandles="1" noChangeArrowheads="1" noChangeShapeType="1"/>
              </p:cNvPicPr>
              <p:nvPr/>
            </p:nvPicPr>
            <p:blipFill>
              <a:blip r:embed="rId10"/>
              <a:stretch>
                <a:fillRect/>
              </a:stretch>
            </p:blipFill>
            <p:spPr>
              <a:xfrm>
                <a:off x="8001841" y="2415097"/>
                <a:ext cx="3048000" cy="1714500"/>
              </a:xfrm>
              <a:prstGeom prst="rect">
                <a:avLst/>
              </a:prstGeom>
              <a:ln w="3175">
                <a:solidFill>
                  <a:prstClr val="ltGray"/>
                </a:solidFill>
              </a:ln>
            </p:spPr>
          </p:pic>
        </mc:Fallback>
      </mc:AlternateContent>
      <mc:AlternateContent xmlns:mc="http://schemas.openxmlformats.org/markup-compatibility/2006" xmlns:pslz="http://schemas.microsoft.com/office/powerpoint/2016/slidezoom">
        <mc:Choice Requires="pslz">
          <p:graphicFrame>
            <p:nvGraphicFramePr>
              <p:cNvPr id="21" name="Slide Zoom 20">
                <a:extLst>
                  <a:ext uri="{FF2B5EF4-FFF2-40B4-BE49-F238E27FC236}">
                    <a16:creationId xmlns:a16="http://schemas.microsoft.com/office/drawing/2014/main" id="{B6D07D35-62E3-462D-8F96-ED07D2113EC5}"/>
                  </a:ext>
                </a:extLst>
              </p:cNvPr>
              <p:cNvGraphicFramePr>
                <a:graphicFrameLocks noChangeAspect="1"/>
              </p:cNvGraphicFramePr>
              <p:nvPr>
                <p:extLst>
                  <p:ext uri="{D42A27DB-BD31-4B8C-83A1-F6EECF244321}">
                    <p14:modId xmlns:p14="http://schemas.microsoft.com/office/powerpoint/2010/main" val="3115412572"/>
                  </p:ext>
                </p:extLst>
              </p:nvPr>
            </p:nvGraphicFramePr>
            <p:xfrm>
              <a:off x="970132" y="4823753"/>
              <a:ext cx="3048000" cy="1714500"/>
            </p:xfrm>
            <a:graphic>
              <a:graphicData uri="http://schemas.microsoft.com/office/powerpoint/2016/slidezoom">
                <pslz:sldZm>
                  <pslz:sldZmObj sldId="331" cId="4096481114">
                    <pslz:zmPr id="{378AF529-73AF-4D14-AA3E-2805A7DEFC5F}" returnToParent="0" transitionDur="1000">
                      <p166:blipFill xmlns:p166="http://schemas.microsoft.com/office/powerpoint/2016/6/main">
                        <a:blip r:embed="rId11"/>
                        <a:stretch>
                          <a:fillRect/>
                        </a:stretch>
                      </p166:blipFill>
                      <p166:spPr xmlns:p166="http://schemas.microsoft.com/office/powerpoint/2016/6/main">
                        <a:xfrm>
                          <a:off x="0" y="0"/>
                          <a:ext cx="3048000" cy="1714500"/>
                        </a:xfrm>
                        <a:prstGeom prst="rect">
                          <a:avLst/>
                        </a:prstGeom>
                        <a:ln w="3175">
                          <a:solidFill>
                            <a:prstClr val="ltGray"/>
                          </a:solidFill>
                        </a:ln>
                      </p166:spPr>
                    </pslz:zmPr>
                  </pslz:sldZmObj>
                </pslz:sldZm>
              </a:graphicData>
            </a:graphic>
          </p:graphicFrame>
        </mc:Choice>
        <mc:Fallback xmlns="">
          <p:pic>
            <p:nvPicPr>
              <p:cNvPr id="21" name="Slide Zoom 20">
                <a:hlinkClick r:id="rId12" action="ppaction://hlinksldjump"/>
                <a:extLst>
                  <a:ext uri="{FF2B5EF4-FFF2-40B4-BE49-F238E27FC236}">
                    <a16:creationId xmlns:a16="http://schemas.microsoft.com/office/drawing/2014/main" id="{B6D07D35-62E3-462D-8F96-ED07D2113EC5}"/>
                  </a:ext>
                </a:extLst>
              </p:cNvPr>
              <p:cNvPicPr>
                <a:picLocks noGrp="1" noRot="1" noChangeAspect="1" noMove="1" noResize="1" noEditPoints="1" noAdjustHandles="1" noChangeArrowheads="1" noChangeShapeType="1"/>
              </p:cNvPicPr>
              <p:nvPr/>
            </p:nvPicPr>
            <p:blipFill>
              <a:blip r:embed="rId13"/>
              <a:stretch>
                <a:fillRect/>
              </a:stretch>
            </p:blipFill>
            <p:spPr>
              <a:xfrm>
                <a:off x="970132" y="4823753"/>
                <a:ext cx="3048000" cy="1714500"/>
              </a:xfrm>
              <a:prstGeom prst="rect">
                <a:avLst/>
              </a:prstGeom>
              <a:ln w="3175">
                <a:solidFill>
                  <a:prstClr val="ltGray"/>
                </a:solidFill>
              </a:ln>
            </p:spPr>
          </p:pic>
        </mc:Fallback>
      </mc:AlternateContent>
      <mc:AlternateContent xmlns:mc="http://schemas.openxmlformats.org/markup-compatibility/2006" xmlns:pslz="http://schemas.microsoft.com/office/powerpoint/2016/slidezoom">
        <mc:Choice Requires="pslz">
          <p:graphicFrame>
            <p:nvGraphicFramePr>
              <p:cNvPr id="23" name="Slide Zoom 22">
                <a:extLst>
                  <a:ext uri="{FF2B5EF4-FFF2-40B4-BE49-F238E27FC236}">
                    <a16:creationId xmlns:a16="http://schemas.microsoft.com/office/drawing/2014/main" id="{16ED0736-6719-4298-B05B-9EA2E5750031}"/>
                  </a:ext>
                </a:extLst>
              </p:cNvPr>
              <p:cNvGraphicFramePr>
                <a:graphicFrameLocks noChangeAspect="1"/>
              </p:cNvGraphicFramePr>
              <p:nvPr>
                <p:extLst>
                  <p:ext uri="{D42A27DB-BD31-4B8C-83A1-F6EECF244321}">
                    <p14:modId xmlns:p14="http://schemas.microsoft.com/office/powerpoint/2010/main" val="642902036"/>
                  </p:ext>
                </p:extLst>
              </p:nvPr>
            </p:nvGraphicFramePr>
            <p:xfrm>
              <a:off x="4539869" y="4823753"/>
              <a:ext cx="3048000" cy="1714500"/>
            </p:xfrm>
            <a:graphic>
              <a:graphicData uri="http://schemas.microsoft.com/office/powerpoint/2016/slidezoom">
                <pslz:sldZm>
                  <pslz:sldZmObj sldId="332" cId="3723543">
                    <pslz:zmPr id="{F913B8C6-ADDF-4BBE-9BF2-C7648B91C3EE}" returnToParent="0" transitionDur="1000">
                      <p166:blipFill xmlns:p166="http://schemas.microsoft.com/office/powerpoint/2016/6/main">
                        <a:blip r:embed="rId14"/>
                        <a:stretch>
                          <a:fillRect/>
                        </a:stretch>
                      </p166:blipFill>
                      <p166:spPr xmlns:p166="http://schemas.microsoft.com/office/powerpoint/2016/6/main">
                        <a:xfrm>
                          <a:off x="0" y="0"/>
                          <a:ext cx="3048000" cy="1714500"/>
                        </a:xfrm>
                        <a:prstGeom prst="rect">
                          <a:avLst/>
                        </a:prstGeom>
                        <a:ln w="3175">
                          <a:solidFill>
                            <a:prstClr val="ltGray"/>
                          </a:solidFill>
                        </a:ln>
                      </p166:spPr>
                    </pslz:zmPr>
                  </pslz:sldZmObj>
                </pslz:sldZm>
              </a:graphicData>
            </a:graphic>
          </p:graphicFrame>
        </mc:Choice>
        <mc:Fallback xmlns="">
          <p:pic>
            <p:nvPicPr>
              <p:cNvPr id="23" name="Slide Zoom 22">
                <a:hlinkClick r:id="rId15" action="ppaction://hlinksldjump"/>
                <a:extLst>
                  <a:ext uri="{FF2B5EF4-FFF2-40B4-BE49-F238E27FC236}">
                    <a16:creationId xmlns:a16="http://schemas.microsoft.com/office/drawing/2014/main" id="{16ED0736-6719-4298-B05B-9EA2E5750031}"/>
                  </a:ext>
                </a:extLst>
              </p:cNvPr>
              <p:cNvPicPr>
                <a:picLocks noGrp="1" noRot="1" noChangeAspect="1" noMove="1" noResize="1" noEditPoints="1" noAdjustHandles="1" noChangeArrowheads="1" noChangeShapeType="1"/>
              </p:cNvPicPr>
              <p:nvPr/>
            </p:nvPicPr>
            <p:blipFill>
              <a:blip r:embed="rId16"/>
              <a:stretch>
                <a:fillRect/>
              </a:stretch>
            </p:blipFill>
            <p:spPr>
              <a:xfrm>
                <a:off x="4539869" y="4823753"/>
                <a:ext cx="3048000" cy="1714500"/>
              </a:xfrm>
              <a:prstGeom prst="rect">
                <a:avLst/>
              </a:prstGeom>
              <a:ln w="3175">
                <a:solidFill>
                  <a:prstClr val="ltGray"/>
                </a:solidFill>
              </a:ln>
            </p:spPr>
          </p:pic>
        </mc:Fallback>
      </mc:AlternateContent>
      <mc:AlternateContent xmlns:mc="http://schemas.openxmlformats.org/markup-compatibility/2006" xmlns:pslz="http://schemas.microsoft.com/office/powerpoint/2016/slidezoom">
        <mc:Choice Requires="pslz">
          <p:graphicFrame>
            <p:nvGraphicFramePr>
              <p:cNvPr id="25" name="Slide Zoom 24">
                <a:extLst>
                  <a:ext uri="{FF2B5EF4-FFF2-40B4-BE49-F238E27FC236}">
                    <a16:creationId xmlns:a16="http://schemas.microsoft.com/office/drawing/2014/main" id="{5329BBA2-3AD6-4788-9CE8-4F1D6F86EFB2}"/>
                  </a:ext>
                </a:extLst>
              </p:cNvPr>
              <p:cNvGraphicFramePr>
                <a:graphicFrameLocks noChangeAspect="1"/>
              </p:cNvGraphicFramePr>
              <p:nvPr>
                <p:extLst>
                  <p:ext uri="{D42A27DB-BD31-4B8C-83A1-F6EECF244321}">
                    <p14:modId xmlns:p14="http://schemas.microsoft.com/office/powerpoint/2010/main" val="3575667300"/>
                  </p:ext>
                </p:extLst>
              </p:nvPr>
            </p:nvGraphicFramePr>
            <p:xfrm>
              <a:off x="8109606" y="4823753"/>
              <a:ext cx="3048000" cy="1714500"/>
            </p:xfrm>
            <a:graphic>
              <a:graphicData uri="http://schemas.microsoft.com/office/powerpoint/2016/slidezoom">
                <pslz:sldZm>
                  <pslz:sldZmObj sldId="333" cId="560719264">
                    <pslz:zmPr id="{68929201-D8F6-4697-89B1-522F13E72277}" returnToParent="0" transitionDur="1000">
                      <p166:blipFill xmlns:p166="http://schemas.microsoft.com/office/powerpoint/2016/6/main">
                        <a:blip r:embed="rId17"/>
                        <a:stretch>
                          <a:fillRect/>
                        </a:stretch>
                      </p166:blipFill>
                      <p166:spPr xmlns:p166="http://schemas.microsoft.com/office/powerpoint/2016/6/main">
                        <a:xfrm>
                          <a:off x="0" y="0"/>
                          <a:ext cx="3048000" cy="1714500"/>
                        </a:xfrm>
                        <a:prstGeom prst="rect">
                          <a:avLst/>
                        </a:prstGeom>
                        <a:ln w="3175">
                          <a:solidFill>
                            <a:prstClr val="ltGray"/>
                          </a:solidFill>
                        </a:ln>
                      </p166:spPr>
                    </pslz:zmPr>
                  </pslz:sldZmObj>
                </pslz:sldZm>
              </a:graphicData>
            </a:graphic>
          </p:graphicFrame>
        </mc:Choice>
        <mc:Fallback xmlns="">
          <p:pic>
            <p:nvPicPr>
              <p:cNvPr id="25" name="Slide Zoom 24">
                <a:hlinkClick r:id="rId18" action="ppaction://hlinksldjump"/>
                <a:extLst>
                  <a:ext uri="{FF2B5EF4-FFF2-40B4-BE49-F238E27FC236}">
                    <a16:creationId xmlns:a16="http://schemas.microsoft.com/office/drawing/2014/main" id="{5329BBA2-3AD6-4788-9CE8-4F1D6F86EFB2}"/>
                  </a:ext>
                </a:extLst>
              </p:cNvPr>
              <p:cNvPicPr>
                <a:picLocks noGrp="1" noRot="1" noChangeAspect="1" noMove="1" noResize="1" noEditPoints="1" noAdjustHandles="1" noChangeArrowheads="1" noChangeShapeType="1"/>
              </p:cNvPicPr>
              <p:nvPr/>
            </p:nvPicPr>
            <p:blipFill>
              <a:blip r:embed="rId19"/>
              <a:stretch>
                <a:fillRect/>
              </a:stretch>
            </p:blipFill>
            <p:spPr>
              <a:xfrm>
                <a:off x="8109606" y="4823753"/>
                <a:ext cx="3048000" cy="1714500"/>
              </a:xfrm>
              <a:prstGeom prst="rect">
                <a:avLst/>
              </a:prstGeom>
              <a:ln w="3175">
                <a:solidFill>
                  <a:prstClr val="ltGray"/>
                </a:solidFill>
              </a:ln>
            </p:spPr>
          </p:pic>
        </mc:Fallback>
      </mc:AlternateContent>
    </p:spTree>
    <p:extLst>
      <p:ext uri="{BB962C8B-B14F-4D97-AF65-F5344CB8AC3E}">
        <p14:creationId xmlns:p14="http://schemas.microsoft.com/office/powerpoint/2010/main" val="31475844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0CFD879-1D48-4782-BB21-37839FA2015E}"/>
              </a:ext>
            </a:extLst>
          </p:cNvPr>
          <p:cNvPicPr>
            <a:picLocks noChangeAspect="1"/>
          </p:cNvPicPr>
          <p:nvPr/>
        </p:nvPicPr>
        <p:blipFill rotWithShape="1">
          <a:blip r:embed="rId2"/>
          <a:srcRect t="8033" b="8033"/>
          <a:stretch/>
        </p:blipFill>
        <p:spPr>
          <a:xfrm>
            <a:off x="0" y="1"/>
            <a:ext cx="12192000" cy="6858000"/>
          </a:xfrm>
          <a:prstGeom prst="rect">
            <a:avLst/>
          </a:prstGeom>
        </p:spPr>
      </p:pic>
    </p:spTree>
    <p:extLst>
      <p:ext uri="{BB962C8B-B14F-4D97-AF65-F5344CB8AC3E}">
        <p14:creationId xmlns:p14="http://schemas.microsoft.com/office/powerpoint/2010/main" val="14021132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878EF4E8-DC05-43E8-8232-60A45203971F}"/>
              </a:ext>
            </a:extLst>
          </p:cNvPr>
          <p:cNvCxnSpPr>
            <a:cxnSpLocks/>
            <a:stCxn id="5" idx="3"/>
          </p:cNvCxnSpPr>
          <p:nvPr/>
        </p:nvCxnSpPr>
        <p:spPr>
          <a:xfrm flipH="1" flipV="1">
            <a:off x="1" y="699452"/>
            <a:ext cx="12344398" cy="6402"/>
          </a:xfrm>
          <a:prstGeom prst="line">
            <a:avLst/>
          </a:prstGeom>
          <a:ln>
            <a:solidFill>
              <a:schemeClr val="accent2">
                <a:lumMod val="60000"/>
                <a:lumOff val="40000"/>
              </a:schemeClr>
            </a:solidFill>
          </a:ln>
          <a:effectLst>
            <a:outerShdw blurRad="50800" dist="38100" dir="5400000" algn="t" rotWithShape="0">
              <a:prstClr val="black">
                <a:alpha val="40000"/>
              </a:prstClr>
            </a:outerShdw>
          </a:effectLst>
        </p:spPr>
        <p:style>
          <a:lnRef idx="3">
            <a:schemeClr val="dk1"/>
          </a:lnRef>
          <a:fillRef idx="0">
            <a:schemeClr val="dk1"/>
          </a:fillRef>
          <a:effectRef idx="2">
            <a:schemeClr val="dk1"/>
          </a:effectRef>
          <a:fontRef idx="minor">
            <a:schemeClr val="tx1"/>
          </a:fontRef>
        </p:style>
      </p:cxnSp>
      <p:sp>
        <p:nvSpPr>
          <p:cNvPr id="7" name="Isosceles Triangle 6">
            <a:extLst>
              <a:ext uri="{FF2B5EF4-FFF2-40B4-BE49-F238E27FC236}">
                <a16:creationId xmlns:a16="http://schemas.microsoft.com/office/drawing/2014/main" id="{A0F25DA7-789C-4F8A-9D84-75DD8F797CC2}"/>
              </a:ext>
            </a:extLst>
          </p:cNvPr>
          <p:cNvSpPr/>
          <p:nvPr/>
        </p:nvSpPr>
        <p:spPr>
          <a:xfrm rot="16200000">
            <a:off x="11028948" y="216570"/>
            <a:ext cx="1379621" cy="946484"/>
          </a:xfrm>
          <a:prstGeom prst="triangl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BD81297-0031-4A50-ADBB-C7A162B29D0C}"/>
              </a:ext>
            </a:extLst>
          </p:cNvPr>
          <p:cNvSpPr txBox="1"/>
          <p:nvPr/>
        </p:nvSpPr>
        <p:spPr>
          <a:xfrm>
            <a:off x="11189368" y="475021"/>
            <a:ext cx="1155031" cy="461665"/>
          </a:xfrm>
          <a:prstGeom prst="rect">
            <a:avLst/>
          </a:prstGeom>
          <a:noFill/>
        </p:spPr>
        <p:txBody>
          <a:bodyPr wrap="square" rtlCol="0">
            <a:spAutoFit/>
          </a:bodyPr>
          <a:lstStyle/>
          <a:p>
            <a:pPr algn="ctr" rtl="1"/>
            <a:r>
              <a:rPr lang="fa-IR" sz="2400" dirty="0">
                <a:cs typeface="B Titr" panose="00000700000000000000" pitchFamily="2" charset="-78"/>
              </a:rPr>
              <a:t>مقدمه :</a:t>
            </a:r>
            <a:endParaRPr lang="en-US" sz="2400" dirty="0">
              <a:cs typeface="B Titr" panose="00000700000000000000" pitchFamily="2" charset="-78"/>
            </a:endParaRPr>
          </a:p>
        </p:txBody>
      </p:sp>
      <p:sp>
        <p:nvSpPr>
          <p:cNvPr id="13" name="TextBox 12">
            <a:extLst>
              <a:ext uri="{FF2B5EF4-FFF2-40B4-BE49-F238E27FC236}">
                <a16:creationId xmlns:a16="http://schemas.microsoft.com/office/drawing/2014/main" id="{C54F8978-FDAB-477D-B827-E81DA9C30771}"/>
              </a:ext>
            </a:extLst>
          </p:cNvPr>
          <p:cNvSpPr txBox="1"/>
          <p:nvPr/>
        </p:nvSpPr>
        <p:spPr>
          <a:xfrm>
            <a:off x="322997" y="1531477"/>
            <a:ext cx="11546006" cy="646331"/>
          </a:xfrm>
          <a:prstGeom prst="rect">
            <a:avLst/>
          </a:prstGeom>
          <a:noFill/>
        </p:spPr>
        <p:txBody>
          <a:bodyPr wrap="square" rtlCol="0">
            <a:spAutoFit/>
          </a:bodyPr>
          <a:lstStyle/>
          <a:p>
            <a:pPr algn="r"/>
            <a:r>
              <a:rPr lang="fa-IR" b="1" dirty="0">
                <a:cs typeface="B Nazanin" panose="00000400000000000000" pitchFamily="2" charset="-78"/>
              </a:rPr>
              <a:t>به‌طور کلى ۴ محور اساسى در پيشگيرى و مراقبت از حوادث مورد توجه قرار مى‌گيرند: ايجاد فرهنگ ايمني در جامعه ، رعايت استانداردهاى فنى و نکات‌ ايمنى، الزام به رعايت قوانين و مقررات و ايمنى وآموزش براى پيشگيرى از سوانح و حوادث .</a:t>
            </a:r>
            <a:endParaRPr lang="en-US" b="1" dirty="0">
              <a:cs typeface="B Nazanin" panose="00000400000000000000" pitchFamily="2" charset="-78"/>
            </a:endParaRPr>
          </a:p>
        </p:txBody>
      </p:sp>
      <p:pic>
        <p:nvPicPr>
          <p:cNvPr id="2" name="Picture 1">
            <a:extLst>
              <a:ext uri="{FF2B5EF4-FFF2-40B4-BE49-F238E27FC236}">
                <a16:creationId xmlns:a16="http://schemas.microsoft.com/office/drawing/2014/main" id="{2BA7159E-D511-4B07-9650-A92E306D3AB8}"/>
              </a:ext>
            </a:extLst>
          </p:cNvPr>
          <p:cNvPicPr>
            <a:picLocks noChangeAspect="1"/>
          </p:cNvPicPr>
          <p:nvPr/>
        </p:nvPicPr>
        <p:blipFill>
          <a:blip r:embed="rId2"/>
          <a:stretch>
            <a:fillRect/>
          </a:stretch>
        </p:blipFill>
        <p:spPr>
          <a:xfrm>
            <a:off x="3983441" y="2327936"/>
            <a:ext cx="4307006" cy="4307006"/>
          </a:xfrm>
          <a:prstGeom prst="rect">
            <a:avLst/>
          </a:prstGeom>
        </p:spPr>
      </p:pic>
    </p:spTree>
    <p:extLst>
      <p:ext uri="{BB962C8B-B14F-4D97-AF65-F5344CB8AC3E}">
        <p14:creationId xmlns:p14="http://schemas.microsoft.com/office/powerpoint/2010/main" val="3560255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80">
                                          <p:stCondLst>
                                            <p:cond delay="0"/>
                                          </p:stCondLst>
                                        </p:cTn>
                                        <p:tgtEl>
                                          <p:spTgt spid="2"/>
                                        </p:tgtEl>
                                      </p:cBhvr>
                                    </p:animEffect>
                                    <p:anim calcmode="lin" valueType="num">
                                      <p:cBhvr>
                                        <p:cTn id="14"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9" dur="26">
                                          <p:stCondLst>
                                            <p:cond delay="650"/>
                                          </p:stCondLst>
                                        </p:cTn>
                                        <p:tgtEl>
                                          <p:spTgt spid="2"/>
                                        </p:tgtEl>
                                      </p:cBhvr>
                                      <p:to x="100000" y="60000"/>
                                    </p:animScale>
                                    <p:animScale>
                                      <p:cBhvr>
                                        <p:cTn id="20" dur="166" decel="50000">
                                          <p:stCondLst>
                                            <p:cond delay="676"/>
                                          </p:stCondLst>
                                        </p:cTn>
                                        <p:tgtEl>
                                          <p:spTgt spid="2"/>
                                        </p:tgtEl>
                                      </p:cBhvr>
                                      <p:to x="100000" y="100000"/>
                                    </p:animScale>
                                    <p:animScale>
                                      <p:cBhvr>
                                        <p:cTn id="21" dur="26">
                                          <p:stCondLst>
                                            <p:cond delay="1312"/>
                                          </p:stCondLst>
                                        </p:cTn>
                                        <p:tgtEl>
                                          <p:spTgt spid="2"/>
                                        </p:tgtEl>
                                      </p:cBhvr>
                                      <p:to x="100000" y="80000"/>
                                    </p:animScale>
                                    <p:animScale>
                                      <p:cBhvr>
                                        <p:cTn id="22" dur="166" decel="50000">
                                          <p:stCondLst>
                                            <p:cond delay="1338"/>
                                          </p:stCondLst>
                                        </p:cTn>
                                        <p:tgtEl>
                                          <p:spTgt spid="2"/>
                                        </p:tgtEl>
                                      </p:cBhvr>
                                      <p:to x="100000" y="100000"/>
                                    </p:animScale>
                                    <p:animScale>
                                      <p:cBhvr>
                                        <p:cTn id="23" dur="26">
                                          <p:stCondLst>
                                            <p:cond delay="1642"/>
                                          </p:stCondLst>
                                        </p:cTn>
                                        <p:tgtEl>
                                          <p:spTgt spid="2"/>
                                        </p:tgtEl>
                                      </p:cBhvr>
                                      <p:to x="100000" y="90000"/>
                                    </p:animScale>
                                    <p:animScale>
                                      <p:cBhvr>
                                        <p:cTn id="24" dur="166" decel="50000">
                                          <p:stCondLst>
                                            <p:cond delay="1668"/>
                                          </p:stCondLst>
                                        </p:cTn>
                                        <p:tgtEl>
                                          <p:spTgt spid="2"/>
                                        </p:tgtEl>
                                      </p:cBhvr>
                                      <p:to x="100000" y="100000"/>
                                    </p:animScale>
                                    <p:animScale>
                                      <p:cBhvr>
                                        <p:cTn id="25" dur="26">
                                          <p:stCondLst>
                                            <p:cond delay="1808"/>
                                          </p:stCondLst>
                                        </p:cTn>
                                        <p:tgtEl>
                                          <p:spTgt spid="2"/>
                                        </p:tgtEl>
                                      </p:cBhvr>
                                      <p:to x="100000" y="95000"/>
                                    </p:animScale>
                                    <p:animScale>
                                      <p:cBhvr>
                                        <p:cTn id="26"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CEEB59B-444A-42D7-AA1A-DFB0D10C07C9}"/>
              </a:ext>
            </a:extLst>
          </p:cNvPr>
          <p:cNvPicPr>
            <a:picLocks noChangeAspect="1"/>
          </p:cNvPicPr>
          <p:nvPr/>
        </p:nvPicPr>
        <p:blipFill>
          <a:blip r:embed="rId2"/>
          <a:stretch>
            <a:fillRect/>
          </a:stretch>
        </p:blipFill>
        <p:spPr>
          <a:xfrm>
            <a:off x="0" y="-1269999"/>
            <a:ext cx="12192000" cy="8127999"/>
          </a:xfrm>
          <a:prstGeom prst="rect">
            <a:avLst/>
          </a:prstGeom>
        </p:spPr>
      </p:pic>
    </p:spTree>
    <p:extLst>
      <p:ext uri="{BB962C8B-B14F-4D97-AF65-F5344CB8AC3E}">
        <p14:creationId xmlns:p14="http://schemas.microsoft.com/office/powerpoint/2010/main" val="403782765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DAF5255-483C-4186-9CF6-C7D674CD3DA1}"/>
              </a:ext>
            </a:extLst>
          </p:cNvPr>
          <p:cNvPicPr>
            <a:picLocks noChangeAspect="1"/>
          </p:cNvPicPr>
          <p:nvPr/>
        </p:nvPicPr>
        <p:blipFill>
          <a:blip r:embed="rId2"/>
          <a:stretch>
            <a:fillRect/>
          </a:stretch>
        </p:blipFill>
        <p:spPr>
          <a:xfrm>
            <a:off x="0" y="1093"/>
            <a:ext cx="12192000" cy="6856907"/>
          </a:xfrm>
          <a:prstGeom prst="rect">
            <a:avLst/>
          </a:prstGeom>
        </p:spPr>
      </p:pic>
    </p:spTree>
    <p:extLst>
      <p:ext uri="{BB962C8B-B14F-4D97-AF65-F5344CB8AC3E}">
        <p14:creationId xmlns:p14="http://schemas.microsoft.com/office/powerpoint/2010/main" val="112213845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21C0793-1D68-485F-B576-294393727ADA}"/>
              </a:ext>
            </a:extLst>
          </p:cNvPr>
          <p:cNvPicPr>
            <a:picLocks noChangeAspect="1"/>
          </p:cNvPicPr>
          <p:nvPr/>
        </p:nvPicPr>
        <p:blipFill>
          <a:blip r:embed="rId2"/>
          <a:stretch>
            <a:fillRect/>
          </a:stretch>
        </p:blipFill>
        <p:spPr>
          <a:xfrm>
            <a:off x="0" y="0"/>
            <a:ext cx="12192000" cy="6854484"/>
          </a:xfrm>
          <a:prstGeom prst="rect">
            <a:avLst/>
          </a:prstGeom>
        </p:spPr>
      </p:pic>
    </p:spTree>
    <p:extLst>
      <p:ext uri="{BB962C8B-B14F-4D97-AF65-F5344CB8AC3E}">
        <p14:creationId xmlns:p14="http://schemas.microsoft.com/office/powerpoint/2010/main" val="409648111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20F41E-136B-4E35-AA2E-7E7736344875}"/>
              </a:ext>
            </a:extLst>
          </p:cNvPr>
          <p:cNvPicPr>
            <a:picLocks noChangeAspect="1"/>
          </p:cNvPicPr>
          <p:nvPr/>
        </p:nvPicPr>
        <p:blipFill>
          <a:blip r:embed="rId2"/>
          <a:stretch>
            <a:fillRect/>
          </a:stretch>
        </p:blipFill>
        <p:spPr>
          <a:xfrm>
            <a:off x="0" y="2621"/>
            <a:ext cx="12192000" cy="6855379"/>
          </a:xfrm>
          <a:prstGeom prst="rect">
            <a:avLst/>
          </a:prstGeom>
        </p:spPr>
      </p:pic>
    </p:spTree>
    <p:extLst>
      <p:ext uri="{BB962C8B-B14F-4D97-AF65-F5344CB8AC3E}">
        <p14:creationId xmlns:p14="http://schemas.microsoft.com/office/powerpoint/2010/main" val="372354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F346775-E79C-4EE9-9ACD-588068927C9D}"/>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56071926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sosceles Triangle 3">
            <a:extLst>
              <a:ext uri="{FF2B5EF4-FFF2-40B4-BE49-F238E27FC236}">
                <a16:creationId xmlns:a16="http://schemas.microsoft.com/office/drawing/2014/main" id="{5AB736CA-952C-4465-B8F5-2ACF17977BF9}"/>
              </a:ext>
            </a:extLst>
          </p:cNvPr>
          <p:cNvSpPr/>
          <p:nvPr/>
        </p:nvSpPr>
        <p:spPr>
          <a:xfrm rot="16200000">
            <a:off x="10583467" y="217091"/>
            <a:ext cx="1828534" cy="1388533"/>
          </a:xfrm>
          <a:prstGeom prst="triangle">
            <a:avLst/>
          </a:prstGeom>
          <a:effectLst>
            <a:outerShdw blurRad="50800" dist="38100" dir="16200000"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endParaRPr lang="fa-IR" sz="1400" dirty="0">
              <a:effectLst>
                <a:outerShdw blurRad="50800" dist="38100" dir="5400000" algn="t" rotWithShape="0">
                  <a:prstClr val="black">
                    <a:alpha val="40000"/>
                  </a:prstClr>
                </a:outerShdw>
              </a:effectLst>
            </a:endParaRPr>
          </a:p>
        </p:txBody>
      </p:sp>
      <p:cxnSp>
        <p:nvCxnSpPr>
          <p:cNvPr id="6" name="Straight Connector 5">
            <a:extLst>
              <a:ext uri="{FF2B5EF4-FFF2-40B4-BE49-F238E27FC236}">
                <a16:creationId xmlns:a16="http://schemas.microsoft.com/office/drawing/2014/main" id="{04C87312-0394-44FF-AF67-D8E83FE46132}"/>
              </a:ext>
            </a:extLst>
          </p:cNvPr>
          <p:cNvCxnSpPr>
            <a:stCxn id="4" idx="0"/>
          </p:cNvCxnSpPr>
          <p:nvPr/>
        </p:nvCxnSpPr>
        <p:spPr>
          <a:xfrm flipH="1" flipV="1">
            <a:off x="0" y="911357"/>
            <a:ext cx="10803468" cy="1"/>
          </a:xfrm>
          <a:prstGeom prst="line">
            <a:avLst/>
          </a:prstGeom>
          <a:ln w="3175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7" name="Isosceles Triangle 6">
            <a:extLst>
              <a:ext uri="{FF2B5EF4-FFF2-40B4-BE49-F238E27FC236}">
                <a16:creationId xmlns:a16="http://schemas.microsoft.com/office/drawing/2014/main" id="{9206B4C4-2598-45CA-80DC-4A956293D112}"/>
              </a:ext>
            </a:extLst>
          </p:cNvPr>
          <p:cNvSpPr/>
          <p:nvPr/>
        </p:nvSpPr>
        <p:spPr>
          <a:xfrm>
            <a:off x="4504271" y="-2910"/>
            <a:ext cx="3184173" cy="914268"/>
          </a:xfrm>
          <a:prstGeom prst="triangle">
            <a:avLst>
              <a:gd name="adj" fmla="val 49141"/>
            </a:avLst>
          </a:prstGeom>
          <a:solidFill>
            <a:srgbClr val="FF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9" name="Isosceles Triangle 8">
            <a:extLst>
              <a:ext uri="{FF2B5EF4-FFF2-40B4-BE49-F238E27FC236}">
                <a16:creationId xmlns:a16="http://schemas.microsoft.com/office/drawing/2014/main" id="{D17EFE4A-5C27-4F4B-8FDC-9D4A92593D93}"/>
              </a:ext>
            </a:extLst>
          </p:cNvPr>
          <p:cNvSpPr/>
          <p:nvPr/>
        </p:nvSpPr>
        <p:spPr>
          <a:xfrm rot="10800000">
            <a:off x="4471783" y="927033"/>
            <a:ext cx="3184173" cy="914268"/>
          </a:xfrm>
          <a:prstGeom prst="triangle">
            <a:avLst>
              <a:gd name="adj" fmla="val 49141"/>
            </a:avLst>
          </a:prstGeom>
          <a:solidFill>
            <a:srgbClr val="0070C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sz="2000" dirty="0">
              <a:effectLst>
                <a:outerShdw blurRad="50800" dist="38100" dir="16200000" rotWithShape="0">
                  <a:prstClr val="black">
                    <a:alpha val="40000"/>
                  </a:prstClr>
                </a:outerShdw>
              </a:effectLst>
            </a:endParaRPr>
          </a:p>
        </p:txBody>
      </p:sp>
      <p:sp>
        <p:nvSpPr>
          <p:cNvPr id="8" name="TextBox 7">
            <a:extLst>
              <a:ext uri="{FF2B5EF4-FFF2-40B4-BE49-F238E27FC236}">
                <a16:creationId xmlns:a16="http://schemas.microsoft.com/office/drawing/2014/main" id="{3DEA7028-9B4D-4172-B229-E42D5A807227}"/>
              </a:ext>
            </a:extLst>
          </p:cNvPr>
          <p:cNvSpPr txBox="1"/>
          <p:nvPr/>
        </p:nvSpPr>
        <p:spPr>
          <a:xfrm>
            <a:off x="5138189" y="438221"/>
            <a:ext cx="4262677" cy="707886"/>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دوچرخه سواری</a:t>
            </a:r>
          </a:p>
          <a:p>
            <a:pPr algn="ctr"/>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         </a:t>
            </a:r>
          </a:p>
        </p:txBody>
      </p:sp>
      <p:sp>
        <p:nvSpPr>
          <p:cNvPr id="11" name="TextBox 10">
            <a:extLst>
              <a:ext uri="{FF2B5EF4-FFF2-40B4-BE49-F238E27FC236}">
                <a16:creationId xmlns:a16="http://schemas.microsoft.com/office/drawing/2014/main" id="{62F4F585-04F8-4D52-9F4F-EC50D545CDC1}"/>
              </a:ext>
            </a:extLst>
          </p:cNvPr>
          <p:cNvSpPr txBox="1"/>
          <p:nvPr/>
        </p:nvSpPr>
        <p:spPr>
          <a:xfrm>
            <a:off x="5213418" y="973598"/>
            <a:ext cx="2896188" cy="400110"/>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موتورسواری ایمن</a:t>
            </a:r>
          </a:p>
        </p:txBody>
      </p:sp>
      <p:sp>
        <p:nvSpPr>
          <p:cNvPr id="12" name="TextBox 11">
            <a:extLst>
              <a:ext uri="{FF2B5EF4-FFF2-40B4-BE49-F238E27FC236}">
                <a16:creationId xmlns:a16="http://schemas.microsoft.com/office/drawing/2014/main" id="{BD195E53-2094-46E3-BCBE-75AF5594976C}"/>
              </a:ext>
            </a:extLst>
          </p:cNvPr>
          <p:cNvSpPr txBox="1"/>
          <p:nvPr/>
        </p:nvSpPr>
        <p:spPr>
          <a:xfrm>
            <a:off x="5928622" y="664387"/>
            <a:ext cx="474820" cy="400110"/>
          </a:xfrm>
          <a:prstGeom prst="rect">
            <a:avLst/>
          </a:prstGeom>
          <a:noFill/>
        </p:spPr>
        <p:txBody>
          <a:bodyPr wrap="square" rtlCol="1">
            <a:spAutoFit/>
          </a:bodyPr>
          <a:lstStyle/>
          <a:p>
            <a:r>
              <a:rPr lang="fa-IR" sz="2000" b="1" dirty="0">
                <a:solidFill>
                  <a:schemeClr val="bg1"/>
                </a:solidFill>
                <a:effectLst>
                  <a:outerShdw blurRad="50800" dist="38100" dir="8100000" algn="tr" rotWithShape="0">
                    <a:prstClr val="black">
                      <a:alpha val="40000"/>
                    </a:prstClr>
                  </a:outerShdw>
                </a:effectLst>
                <a:cs typeface="B Titr" panose="00000700000000000000" pitchFamily="2" charset="-78"/>
              </a:rPr>
              <a:t>و</a:t>
            </a:r>
          </a:p>
        </p:txBody>
      </p:sp>
      <p:sp>
        <p:nvSpPr>
          <p:cNvPr id="17" name="TextBox 16">
            <a:extLst>
              <a:ext uri="{FF2B5EF4-FFF2-40B4-BE49-F238E27FC236}">
                <a16:creationId xmlns:a16="http://schemas.microsoft.com/office/drawing/2014/main" id="{A2BF3CCC-A469-4A59-A813-66CD8A6FA502}"/>
              </a:ext>
            </a:extLst>
          </p:cNvPr>
          <p:cNvSpPr txBox="1"/>
          <p:nvPr/>
        </p:nvSpPr>
        <p:spPr>
          <a:xfrm>
            <a:off x="-990248" y="1887867"/>
            <a:ext cx="11546006" cy="400110"/>
          </a:xfrm>
          <a:prstGeom prst="rect">
            <a:avLst/>
          </a:prstGeom>
          <a:noFill/>
        </p:spPr>
        <p:txBody>
          <a:bodyPr wrap="square" rtlCol="0">
            <a:spAutoFit/>
          </a:bodyPr>
          <a:lstStyle/>
          <a:p>
            <a:pPr algn="just" rtl="1"/>
            <a:r>
              <a:rPr lang="fa-IR" sz="2000" b="1" dirty="0">
                <a:cs typeface="B Nazanin" panose="00000400000000000000" pitchFamily="2" charset="-78"/>
              </a:rPr>
              <a:t>* نکات ایمنی و استفاده از وسایل ایمنی مناسب در زمان موتور سواری که باید در نظر گرفته شود.</a:t>
            </a:r>
            <a:endParaRPr lang="en-US" sz="2000" b="1" dirty="0">
              <a:cs typeface="B Nazanin" panose="00000400000000000000" pitchFamily="2" charset="-78"/>
            </a:endParaRPr>
          </a:p>
        </p:txBody>
      </p:sp>
      <mc:AlternateContent xmlns:mc="http://schemas.openxmlformats.org/markup-compatibility/2006" xmlns:pslz="http://schemas.microsoft.com/office/powerpoint/2016/slidezoom">
        <mc:Choice Requires="pslz">
          <p:graphicFrame>
            <p:nvGraphicFramePr>
              <p:cNvPr id="5" name="Slide Zoom 4">
                <a:extLst>
                  <a:ext uri="{FF2B5EF4-FFF2-40B4-BE49-F238E27FC236}">
                    <a16:creationId xmlns:a16="http://schemas.microsoft.com/office/drawing/2014/main" id="{EC0D841B-7962-46AF-B1B8-4BF2BA18EEB6}"/>
                  </a:ext>
                </a:extLst>
              </p:cNvPr>
              <p:cNvGraphicFramePr>
                <a:graphicFrameLocks noChangeAspect="1"/>
              </p:cNvGraphicFramePr>
              <p:nvPr>
                <p:extLst>
                  <p:ext uri="{D42A27DB-BD31-4B8C-83A1-F6EECF244321}">
                    <p14:modId xmlns:p14="http://schemas.microsoft.com/office/powerpoint/2010/main" val="2493474466"/>
                  </p:ext>
                </p:extLst>
              </p:nvPr>
            </p:nvGraphicFramePr>
            <p:xfrm>
              <a:off x="702661" y="2706159"/>
              <a:ext cx="3048000" cy="1714500"/>
            </p:xfrm>
            <a:graphic>
              <a:graphicData uri="http://schemas.microsoft.com/office/powerpoint/2016/slidezoom">
                <pslz:sldZm>
                  <pslz:sldZmObj sldId="338" cId="3221289128">
                    <pslz:zmPr id="{7E1AFA6E-26C4-42D8-AFF4-6B7EDC3BD20A}" returnToParent="0" transitionDur="1000">
                      <p166:blipFill xmlns:p166="http://schemas.microsoft.com/office/powerpoint/2016/6/main">
                        <a:blip r:embed="rId2"/>
                        <a:stretch>
                          <a:fillRect/>
                        </a:stretch>
                      </p166:blipFill>
                      <p166:spPr xmlns:p166="http://schemas.microsoft.com/office/powerpoint/2016/6/main">
                        <a:xfrm>
                          <a:off x="0" y="0"/>
                          <a:ext cx="3048000" cy="1714500"/>
                        </a:xfrm>
                        <a:prstGeom prst="rect">
                          <a:avLst/>
                        </a:prstGeom>
                        <a:ln w="3175">
                          <a:solidFill>
                            <a:prstClr val="ltGray"/>
                          </a:solidFill>
                        </a:ln>
                      </p166:spPr>
                    </pslz:zmPr>
                  </pslz:sldZmObj>
                </pslz:sldZm>
              </a:graphicData>
            </a:graphic>
          </p:graphicFrame>
        </mc:Choice>
        <mc:Fallback xmlns="">
          <p:pic>
            <p:nvPicPr>
              <p:cNvPr id="5" name="Slide Zoom 4">
                <a:hlinkClick r:id="rId3" action="ppaction://hlinksldjump"/>
                <a:extLst>
                  <a:ext uri="{FF2B5EF4-FFF2-40B4-BE49-F238E27FC236}">
                    <a16:creationId xmlns:a16="http://schemas.microsoft.com/office/drawing/2014/main" id="{EC0D841B-7962-46AF-B1B8-4BF2BA18EEB6}"/>
                  </a:ext>
                </a:extLst>
              </p:cNvPr>
              <p:cNvPicPr>
                <a:picLocks noGrp="1" noRot="1" noChangeAspect="1" noMove="1" noResize="1" noEditPoints="1" noAdjustHandles="1" noChangeArrowheads="1" noChangeShapeType="1"/>
              </p:cNvPicPr>
              <p:nvPr/>
            </p:nvPicPr>
            <p:blipFill>
              <a:blip r:embed="rId4"/>
              <a:stretch>
                <a:fillRect/>
              </a:stretch>
            </p:blipFill>
            <p:spPr>
              <a:xfrm>
                <a:off x="702661" y="2706159"/>
                <a:ext cx="3048000" cy="1714500"/>
              </a:xfrm>
              <a:prstGeom prst="rect">
                <a:avLst/>
              </a:prstGeom>
              <a:ln w="3175">
                <a:solidFill>
                  <a:prstClr val="ltGray"/>
                </a:solidFill>
              </a:ln>
            </p:spPr>
          </p:pic>
        </mc:Fallback>
      </mc:AlternateContent>
      <mc:AlternateContent xmlns:mc="http://schemas.openxmlformats.org/markup-compatibility/2006" xmlns:pslz="http://schemas.microsoft.com/office/powerpoint/2016/slidezoom">
        <mc:Choice Requires="pslz">
          <p:graphicFrame>
            <p:nvGraphicFramePr>
              <p:cNvPr id="14" name="Slide Zoom 13">
                <a:extLst>
                  <a:ext uri="{FF2B5EF4-FFF2-40B4-BE49-F238E27FC236}">
                    <a16:creationId xmlns:a16="http://schemas.microsoft.com/office/drawing/2014/main" id="{A5AD570D-AB7B-4D6B-8947-C2D43225C05E}"/>
                  </a:ext>
                </a:extLst>
              </p:cNvPr>
              <p:cNvGraphicFramePr>
                <a:graphicFrameLocks noChangeAspect="1"/>
              </p:cNvGraphicFramePr>
              <p:nvPr>
                <p:extLst>
                  <p:ext uri="{D42A27DB-BD31-4B8C-83A1-F6EECF244321}">
                    <p14:modId xmlns:p14="http://schemas.microsoft.com/office/powerpoint/2010/main" val="3782486086"/>
                  </p:ext>
                </p:extLst>
              </p:nvPr>
            </p:nvGraphicFramePr>
            <p:xfrm>
              <a:off x="4471783" y="2706159"/>
              <a:ext cx="3048000" cy="1714500"/>
            </p:xfrm>
            <a:graphic>
              <a:graphicData uri="http://schemas.microsoft.com/office/powerpoint/2016/slidezoom">
                <pslz:sldZm>
                  <pslz:sldZmObj sldId="339" cId="2453515338">
                    <pslz:zmPr id="{6CEB8CD1-7B62-4FFA-B2EA-8C57CB1AF91B}" returnToParent="0" transitionDur="1000">
                      <p166:blipFill xmlns:p166="http://schemas.microsoft.com/office/powerpoint/2016/6/main">
                        <a:blip r:embed="rId5"/>
                        <a:stretch>
                          <a:fillRect/>
                        </a:stretch>
                      </p166:blipFill>
                      <p166:spPr xmlns:p166="http://schemas.microsoft.com/office/powerpoint/2016/6/main">
                        <a:xfrm>
                          <a:off x="0" y="0"/>
                          <a:ext cx="3048000" cy="1714500"/>
                        </a:xfrm>
                        <a:prstGeom prst="rect">
                          <a:avLst/>
                        </a:prstGeom>
                        <a:ln w="3175">
                          <a:solidFill>
                            <a:prstClr val="ltGray"/>
                          </a:solidFill>
                        </a:ln>
                      </p166:spPr>
                    </pslz:zmPr>
                  </pslz:sldZmObj>
                </pslz:sldZm>
              </a:graphicData>
            </a:graphic>
          </p:graphicFrame>
        </mc:Choice>
        <mc:Fallback xmlns="">
          <p:pic>
            <p:nvPicPr>
              <p:cNvPr id="14" name="Slide Zoom 13">
                <a:hlinkClick r:id="rId6" action="ppaction://hlinksldjump"/>
                <a:extLst>
                  <a:ext uri="{FF2B5EF4-FFF2-40B4-BE49-F238E27FC236}">
                    <a16:creationId xmlns:a16="http://schemas.microsoft.com/office/drawing/2014/main" id="{A5AD570D-AB7B-4D6B-8947-C2D43225C05E}"/>
                  </a:ext>
                </a:extLst>
              </p:cNvPr>
              <p:cNvPicPr>
                <a:picLocks noGrp="1" noRot="1" noChangeAspect="1" noMove="1" noResize="1" noEditPoints="1" noAdjustHandles="1" noChangeArrowheads="1" noChangeShapeType="1"/>
              </p:cNvPicPr>
              <p:nvPr/>
            </p:nvPicPr>
            <p:blipFill>
              <a:blip r:embed="rId7"/>
              <a:stretch>
                <a:fillRect/>
              </a:stretch>
            </p:blipFill>
            <p:spPr>
              <a:xfrm>
                <a:off x="4471783" y="2706159"/>
                <a:ext cx="3048000" cy="1714500"/>
              </a:xfrm>
              <a:prstGeom prst="rect">
                <a:avLst/>
              </a:prstGeom>
              <a:ln w="3175">
                <a:solidFill>
                  <a:prstClr val="ltGray"/>
                </a:solidFill>
              </a:ln>
            </p:spPr>
          </p:pic>
        </mc:Fallback>
      </mc:AlternateContent>
      <mc:AlternateContent xmlns:mc="http://schemas.openxmlformats.org/markup-compatibility/2006" xmlns:pslz="http://schemas.microsoft.com/office/powerpoint/2016/slidezoom">
        <mc:Choice Requires="pslz">
          <p:graphicFrame>
            <p:nvGraphicFramePr>
              <p:cNvPr id="16" name="Slide Zoom 15">
                <a:extLst>
                  <a:ext uri="{FF2B5EF4-FFF2-40B4-BE49-F238E27FC236}">
                    <a16:creationId xmlns:a16="http://schemas.microsoft.com/office/drawing/2014/main" id="{A84E242A-494B-4445-AA4A-B762656CB767}"/>
                  </a:ext>
                </a:extLst>
              </p:cNvPr>
              <p:cNvGraphicFramePr>
                <a:graphicFrameLocks noChangeAspect="1"/>
              </p:cNvGraphicFramePr>
              <p:nvPr>
                <p:extLst>
                  <p:ext uri="{D42A27DB-BD31-4B8C-83A1-F6EECF244321}">
                    <p14:modId xmlns:p14="http://schemas.microsoft.com/office/powerpoint/2010/main" val="1352611980"/>
                  </p:ext>
                </p:extLst>
              </p:nvPr>
            </p:nvGraphicFramePr>
            <p:xfrm>
              <a:off x="8240905" y="2706159"/>
              <a:ext cx="3048000" cy="1714500"/>
            </p:xfrm>
            <a:graphic>
              <a:graphicData uri="http://schemas.microsoft.com/office/powerpoint/2016/slidezoom">
                <pslz:sldZm>
                  <pslz:sldZmObj sldId="340" cId="6941827">
                    <pslz:zmPr id="{8CFF1A43-9ED6-4116-A215-2AD51CBEFCD7}" returnToParent="0" transitionDur="1000">
                      <p166:blipFill xmlns:p166="http://schemas.microsoft.com/office/powerpoint/2016/6/main">
                        <a:blip r:embed="rId8"/>
                        <a:stretch>
                          <a:fillRect/>
                        </a:stretch>
                      </p166:blipFill>
                      <p166:spPr xmlns:p166="http://schemas.microsoft.com/office/powerpoint/2016/6/main">
                        <a:xfrm>
                          <a:off x="0" y="0"/>
                          <a:ext cx="3048000" cy="1714500"/>
                        </a:xfrm>
                        <a:prstGeom prst="rect">
                          <a:avLst/>
                        </a:prstGeom>
                        <a:ln w="3175">
                          <a:solidFill>
                            <a:prstClr val="ltGray"/>
                          </a:solidFill>
                        </a:ln>
                      </p166:spPr>
                    </pslz:zmPr>
                  </pslz:sldZmObj>
                </pslz:sldZm>
              </a:graphicData>
            </a:graphic>
          </p:graphicFrame>
        </mc:Choice>
        <mc:Fallback xmlns="">
          <p:pic>
            <p:nvPicPr>
              <p:cNvPr id="16" name="Slide Zoom 15">
                <a:hlinkClick r:id="rId9" action="ppaction://hlinksldjump"/>
                <a:extLst>
                  <a:ext uri="{FF2B5EF4-FFF2-40B4-BE49-F238E27FC236}">
                    <a16:creationId xmlns:a16="http://schemas.microsoft.com/office/drawing/2014/main" id="{A84E242A-494B-4445-AA4A-B762656CB767}"/>
                  </a:ext>
                </a:extLst>
              </p:cNvPr>
              <p:cNvPicPr>
                <a:picLocks noGrp="1" noRot="1" noChangeAspect="1" noMove="1" noResize="1" noEditPoints="1" noAdjustHandles="1" noChangeArrowheads="1" noChangeShapeType="1"/>
              </p:cNvPicPr>
              <p:nvPr/>
            </p:nvPicPr>
            <p:blipFill>
              <a:blip r:embed="rId10"/>
              <a:stretch>
                <a:fillRect/>
              </a:stretch>
            </p:blipFill>
            <p:spPr>
              <a:xfrm>
                <a:off x="8240905" y="2706159"/>
                <a:ext cx="3048000" cy="1714500"/>
              </a:xfrm>
              <a:prstGeom prst="rect">
                <a:avLst/>
              </a:prstGeom>
              <a:ln w="3175">
                <a:solidFill>
                  <a:prstClr val="ltGray"/>
                </a:solidFill>
              </a:ln>
            </p:spPr>
          </p:pic>
        </mc:Fallback>
      </mc:AlternateContent>
      <mc:AlternateContent xmlns:mc="http://schemas.openxmlformats.org/markup-compatibility/2006" xmlns:pslz="http://schemas.microsoft.com/office/powerpoint/2016/slidezoom">
        <mc:Choice Requires="pslz">
          <p:graphicFrame>
            <p:nvGraphicFramePr>
              <p:cNvPr id="20" name="Slide Zoom 19">
                <a:extLst>
                  <a:ext uri="{FF2B5EF4-FFF2-40B4-BE49-F238E27FC236}">
                    <a16:creationId xmlns:a16="http://schemas.microsoft.com/office/drawing/2014/main" id="{585DE93B-8486-4EA9-9F5D-0DECA6B86F3B}"/>
                  </a:ext>
                </a:extLst>
              </p:cNvPr>
              <p:cNvGraphicFramePr>
                <a:graphicFrameLocks noChangeAspect="1"/>
              </p:cNvGraphicFramePr>
              <p:nvPr>
                <p:extLst>
                  <p:ext uri="{D42A27DB-BD31-4B8C-83A1-F6EECF244321}">
                    <p14:modId xmlns:p14="http://schemas.microsoft.com/office/powerpoint/2010/main" val="1479378287"/>
                  </p:ext>
                </p:extLst>
              </p:nvPr>
            </p:nvGraphicFramePr>
            <p:xfrm>
              <a:off x="702661" y="4705279"/>
              <a:ext cx="3048000" cy="1714500"/>
            </p:xfrm>
            <a:graphic>
              <a:graphicData uri="http://schemas.microsoft.com/office/powerpoint/2016/slidezoom">
                <pslz:sldZm>
                  <pslz:sldZmObj sldId="341" cId="664763482">
                    <pslz:zmPr id="{1DC01A79-E71C-4D92-A3F6-3DE51B39B0B9}" returnToParent="0" transitionDur="1000">
                      <p166:blipFill xmlns:p166="http://schemas.microsoft.com/office/powerpoint/2016/6/main">
                        <a:blip r:embed="rId11"/>
                        <a:stretch>
                          <a:fillRect/>
                        </a:stretch>
                      </p166:blipFill>
                      <p166:spPr xmlns:p166="http://schemas.microsoft.com/office/powerpoint/2016/6/main">
                        <a:xfrm>
                          <a:off x="0" y="0"/>
                          <a:ext cx="3048000" cy="1714500"/>
                        </a:xfrm>
                        <a:prstGeom prst="rect">
                          <a:avLst/>
                        </a:prstGeom>
                        <a:ln w="3175">
                          <a:solidFill>
                            <a:prstClr val="ltGray"/>
                          </a:solidFill>
                        </a:ln>
                      </p166:spPr>
                    </pslz:zmPr>
                  </pslz:sldZmObj>
                </pslz:sldZm>
              </a:graphicData>
            </a:graphic>
          </p:graphicFrame>
        </mc:Choice>
        <mc:Fallback xmlns="">
          <p:pic>
            <p:nvPicPr>
              <p:cNvPr id="20" name="Slide Zoom 19">
                <a:hlinkClick r:id="rId12" action="ppaction://hlinksldjump"/>
                <a:extLst>
                  <a:ext uri="{FF2B5EF4-FFF2-40B4-BE49-F238E27FC236}">
                    <a16:creationId xmlns:a16="http://schemas.microsoft.com/office/drawing/2014/main" id="{585DE93B-8486-4EA9-9F5D-0DECA6B86F3B}"/>
                  </a:ext>
                </a:extLst>
              </p:cNvPr>
              <p:cNvPicPr>
                <a:picLocks noGrp="1" noRot="1" noChangeAspect="1" noMove="1" noResize="1" noEditPoints="1" noAdjustHandles="1" noChangeArrowheads="1" noChangeShapeType="1"/>
              </p:cNvPicPr>
              <p:nvPr/>
            </p:nvPicPr>
            <p:blipFill>
              <a:blip r:embed="rId13"/>
              <a:stretch>
                <a:fillRect/>
              </a:stretch>
            </p:blipFill>
            <p:spPr>
              <a:xfrm>
                <a:off x="702661" y="4705279"/>
                <a:ext cx="3048000" cy="1714500"/>
              </a:xfrm>
              <a:prstGeom prst="rect">
                <a:avLst/>
              </a:prstGeom>
              <a:ln w="3175">
                <a:solidFill>
                  <a:prstClr val="ltGray"/>
                </a:solidFill>
              </a:ln>
            </p:spPr>
          </p:pic>
        </mc:Fallback>
      </mc:AlternateContent>
      <mc:AlternateContent xmlns:mc="http://schemas.openxmlformats.org/markup-compatibility/2006" xmlns:pslz="http://schemas.microsoft.com/office/powerpoint/2016/slidezoom">
        <mc:Choice Requires="pslz">
          <p:graphicFrame>
            <p:nvGraphicFramePr>
              <p:cNvPr id="24" name="Slide Zoom 23">
                <a:extLst>
                  <a:ext uri="{FF2B5EF4-FFF2-40B4-BE49-F238E27FC236}">
                    <a16:creationId xmlns:a16="http://schemas.microsoft.com/office/drawing/2014/main" id="{6D3A608D-6DE1-4FA5-A91D-8249D692CDE2}"/>
                  </a:ext>
                </a:extLst>
              </p:cNvPr>
              <p:cNvGraphicFramePr>
                <a:graphicFrameLocks noChangeAspect="1"/>
              </p:cNvGraphicFramePr>
              <p:nvPr>
                <p:extLst>
                  <p:ext uri="{D42A27DB-BD31-4B8C-83A1-F6EECF244321}">
                    <p14:modId xmlns:p14="http://schemas.microsoft.com/office/powerpoint/2010/main" val="809503638"/>
                  </p:ext>
                </p:extLst>
              </p:nvPr>
            </p:nvGraphicFramePr>
            <p:xfrm>
              <a:off x="4471783" y="4724768"/>
              <a:ext cx="3048000" cy="1714500"/>
            </p:xfrm>
            <a:graphic>
              <a:graphicData uri="http://schemas.microsoft.com/office/powerpoint/2016/slidezoom">
                <pslz:sldZm>
                  <pslz:sldZmObj sldId="342" cId="2460130412">
                    <pslz:zmPr id="{B400F5B7-B988-4E81-B16D-72567B096D09}" returnToParent="0" transitionDur="1000">
                      <p166:blipFill xmlns:p166="http://schemas.microsoft.com/office/powerpoint/2016/6/main">
                        <a:blip r:embed="rId14"/>
                        <a:stretch>
                          <a:fillRect/>
                        </a:stretch>
                      </p166:blipFill>
                      <p166:spPr xmlns:p166="http://schemas.microsoft.com/office/powerpoint/2016/6/main">
                        <a:xfrm>
                          <a:off x="0" y="0"/>
                          <a:ext cx="3048000" cy="1714500"/>
                        </a:xfrm>
                        <a:prstGeom prst="rect">
                          <a:avLst/>
                        </a:prstGeom>
                        <a:ln w="3175">
                          <a:solidFill>
                            <a:prstClr val="ltGray"/>
                          </a:solidFill>
                        </a:ln>
                      </p166:spPr>
                    </pslz:zmPr>
                  </pslz:sldZmObj>
                </pslz:sldZm>
              </a:graphicData>
            </a:graphic>
          </p:graphicFrame>
        </mc:Choice>
        <mc:Fallback xmlns="">
          <p:pic>
            <p:nvPicPr>
              <p:cNvPr id="24" name="Slide Zoom 23">
                <a:hlinkClick r:id="rId15" action="ppaction://hlinksldjump"/>
                <a:extLst>
                  <a:ext uri="{FF2B5EF4-FFF2-40B4-BE49-F238E27FC236}">
                    <a16:creationId xmlns:a16="http://schemas.microsoft.com/office/drawing/2014/main" id="{6D3A608D-6DE1-4FA5-A91D-8249D692CDE2}"/>
                  </a:ext>
                </a:extLst>
              </p:cNvPr>
              <p:cNvPicPr>
                <a:picLocks noGrp="1" noRot="1" noChangeAspect="1" noMove="1" noResize="1" noEditPoints="1" noAdjustHandles="1" noChangeArrowheads="1" noChangeShapeType="1"/>
              </p:cNvPicPr>
              <p:nvPr/>
            </p:nvPicPr>
            <p:blipFill>
              <a:blip r:embed="rId16"/>
              <a:stretch>
                <a:fillRect/>
              </a:stretch>
            </p:blipFill>
            <p:spPr>
              <a:xfrm>
                <a:off x="4471783" y="4724768"/>
                <a:ext cx="3048000" cy="1714500"/>
              </a:xfrm>
              <a:prstGeom prst="rect">
                <a:avLst/>
              </a:prstGeom>
              <a:ln w="3175">
                <a:solidFill>
                  <a:prstClr val="ltGray"/>
                </a:solidFill>
              </a:ln>
            </p:spPr>
          </p:pic>
        </mc:Fallback>
      </mc:AlternateContent>
      <mc:AlternateContent xmlns:mc="http://schemas.openxmlformats.org/markup-compatibility/2006" xmlns:pslz="http://schemas.microsoft.com/office/powerpoint/2016/slidezoom">
        <mc:Choice Requires="pslz">
          <p:graphicFrame>
            <p:nvGraphicFramePr>
              <p:cNvPr id="27" name="Slide Zoom 26">
                <a:extLst>
                  <a:ext uri="{FF2B5EF4-FFF2-40B4-BE49-F238E27FC236}">
                    <a16:creationId xmlns:a16="http://schemas.microsoft.com/office/drawing/2014/main" id="{97DD48D3-D521-412A-9C99-976D1B0AB4C6}"/>
                  </a:ext>
                </a:extLst>
              </p:cNvPr>
              <p:cNvGraphicFramePr>
                <a:graphicFrameLocks noChangeAspect="1"/>
              </p:cNvGraphicFramePr>
              <p:nvPr>
                <p:extLst>
                  <p:ext uri="{D42A27DB-BD31-4B8C-83A1-F6EECF244321}">
                    <p14:modId xmlns:p14="http://schemas.microsoft.com/office/powerpoint/2010/main" val="267553777"/>
                  </p:ext>
                </p:extLst>
              </p:nvPr>
            </p:nvGraphicFramePr>
            <p:xfrm>
              <a:off x="8240905" y="4705279"/>
              <a:ext cx="3048000" cy="1714500"/>
            </p:xfrm>
            <a:graphic>
              <a:graphicData uri="http://schemas.microsoft.com/office/powerpoint/2016/slidezoom">
                <pslz:sldZm>
                  <pslz:sldZmObj sldId="343" cId="3228680625">
                    <pslz:zmPr id="{2C13186F-24AD-4475-88AA-DDC8DA92C7A9}" returnToParent="0" transitionDur="1000">
                      <p166:blipFill xmlns:p166="http://schemas.microsoft.com/office/powerpoint/2016/6/main">
                        <a:blip r:embed="rId17"/>
                        <a:stretch>
                          <a:fillRect/>
                        </a:stretch>
                      </p166:blipFill>
                      <p166:spPr xmlns:p166="http://schemas.microsoft.com/office/powerpoint/2016/6/main">
                        <a:xfrm>
                          <a:off x="0" y="0"/>
                          <a:ext cx="3048000" cy="1714500"/>
                        </a:xfrm>
                        <a:prstGeom prst="rect">
                          <a:avLst/>
                        </a:prstGeom>
                        <a:ln w="3175">
                          <a:solidFill>
                            <a:prstClr val="ltGray"/>
                          </a:solidFill>
                        </a:ln>
                      </p166:spPr>
                    </pslz:zmPr>
                  </pslz:sldZmObj>
                </pslz:sldZm>
              </a:graphicData>
            </a:graphic>
          </p:graphicFrame>
        </mc:Choice>
        <mc:Fallback xmlns="">
          <p:pic>
            <p:nvPicPr>
              <p:cNvPr id="27" name="Slide Zoom 26">
                <a:hlinkClick r:id="rId18" action="ppaction://hlinksldjump"/>
                <a:extLst>
                  <a:ext uri="{FF2B5EF4-FFF2-40B4-BE49-F238E27FC236}">
                    <a16:creationId xmlns:a16="http://schemas.microsoft.com/office/drawing/2014/main" id="{97DD48D3-D521-412A-9C99-976D1B0AB4C6}"/>
                  </a:ext>
                </a:extLst>
              </p:cNvPr>
              <p:cNvPicPr>
                <a:picLocks noGrp="1" noRot="1" noChangeAspect="1" noMove="1" noResize="1" noEditPoints="1" noAdjustHandles="1" noChangeArrowheads="1" noChangeShapeType="1"/>
              </p:cNvPicPr>
              <p:nvPr/>
            </p:nvPicPr>
            <p:blipFill>
              <a:blip r:embed="rId19"/>
              <a:stretch>
                <a:fillRect/>
              </a:stretch>
            </p:blipFill>
            <p:spPr>
              <a:xfrm>
                <a:off x="8240905" y="4705279"/>
                <a:ext cx="3048000" cy="1714500"/>
              </a:xfrm>
              <a:prstGeom prst="rect">
                <a:avLst/>
              </a:prstGeom>
              <a:ln w="3175">
                <a:solidFill>
                  <a:prstClr val="ltGray"/>
                </a:solidFill>
              </a:ln>
            </p:spPr>
          </p:pic>
        </mc:Fallback>
      </mc:AlternateContent>
    </p:spTree>
    <p:extLst>
      <p:ext uri="{BB962C8B-B14F-4D97-AF65-F5344CB8AC3E}">
        <p14:creationId xmlns:p14="http://schemas.microsoft.com/office/powerpoint/2010/main" val="19434985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5F10E4C-D922-4611-ACA6-719EFCB95CCD}"/>
              </a:ext>
            </a:extLst>
          </p:cNvPr>
          <p:cNvPicPr>
            <a:picLocks noChangeAspect="1"/>
          </p:cNvPicPr>
          <p:nvPr/>
        </p:nvPicPr>
        <p:blipFill>
          <a:blip r:embed="rId2"/>
          <a:stretch>
            <a:fillRect/>
          </a:stretch>
        </p:blipFill>
        <p:spPr>
          <a:xfrm>
            <a:off x="872197" y="983137"/>
            <a:ext cx="4904335" cy="4891726"/>
          </a:xfrm>
          <a:prstGeom prst="rect">
            <a:avLst/>
          </a:prstGeom>
        </p:spPr>
      </p:pic>
      <p:pic>
        <p:nvPicPr>
          <p:cNvPr id="6" name="Picture 5">
            <a:extLst>
              <a:ext uri="{FF2B5EF4-FFF2-40B4-BE49-F238E27FC236}">
                <a16:creationId xmlns:a16="http://schemas.microsoft.com/office/drawing/2014/main" id="{37D8AEDC-DCDC-48B8-992A-9AE4DEC2778F}"/>
              </a:ext>
            </a:extLst>
          </p:cNvPr>
          <p:cNvPicPr>
            <a:picLocks noChangeAspect="1"/>
          </p:cNvPicPr>
          <p:nvPr/>
        </p:nvPicPr>
        <p:blipFill>
          <a:blip r:embed="rId3"/>
          <a:stretch>
            <a:fillRect/>
          </a:stretch>
        </p:blipFill>
        <p:spPr>
          <a:xfrm>
            <a:off x="6230713" y="2374645"/>
            <a:ext cx="4460733" cy="2108710"/>
          </a:xfrm>
          <a:prstGeom prst="rect">
            <a:avLst/>
          </a:prstGeom>
        </p:spPr>
      </p:pic>
    </p:spTree>
    <p:extLst>
      <p:ext uri="{BB962C8B-B14F-4D97-AF65-F5344CB8AC3E}">
        <p14:creationId xmlns:p14="http://schemas.microsoft.com/office/powerpoint/2010/main" val="322128912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5F10E4C-D922-4611-ACA6-719EFCB95CC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72197" y="1015048"/>
            <a:ext cx="4904335" cy="4827904"/>
          </a:xfrm>
          <a:prstGeom prst="rect">
            <a:avLst/>
          </a:prstGeom>
        </p:spPr>
      </p:pic>
      <p:pic>
        <p:nvPicPr>
          <p:cNvPr id="6" name="Picture 5">
            <a:extLst>
              <a:ext uri="{FF2B5EF4-FFF2-40B4-BE49-F238E27FC236}">
                <a16:creationId xmlns:a16="http://schemas.microsoft.com/office/drawing/2014/main" id="{37D8AEDC-DCDC-48B8-992A-9AE4DEC2778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278678" y="2374645"/>
            <a:ext cx="4364803" cy="2108710"/>
          </a:xfrm>
          <a:prstGeom prst="rect">
            <a:avLst/>
          </a:prstGeom>
        </p:spPr>
      </p:pic>
    </p:spTree>
    <p:extLst>
      <p:ext uri="{BB962C8B-B14F-4D97-AF65-F5344CB8AC3E}">
        <p14:creationId xmlns:p14="http://schemas.microsoft.com/office/powerpoint/2010/main" val="245351533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5F10E4C-D922-4611-ACA6-719EFCB95CC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66842" y="1015048"/>
            <a:ext cx="4715045" cy="4827904"/>
          </a:xfrm>
          <a:prstGeom prst="rect">
            <a:avLst/>
          </a:prstGeom>
        </p:spPr>
      </p:pic>
      <p:pic>
        <p:nvPicPr>
          <p:cNvPr id="6" name="Picture 5">
            <a:extLst>
              <a:ext uri="{FF2B5EF4-FFF2-40B4-BE49-F238E27FC236}">
                <a16:creationId xmlns:a16="http://schemas.microsoft.com/office/drawing/2014/main" id="{37D8AEDC-DCDC-48B8-992A-9AE4DEC2778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278678" y="2378429"/>
            <a:ext cx="4364803" cy="2101142"/>
          </a:xfrm>
          <a:prstGeom prst="rect">
            <a:avLst/>
          </a:prstGeom>
        </p:spPr>
      </p:pic>
    </p:spTree>
    <p:extLst>
      <p:ext uri="{BB962C8B-B14F-4D97-AF65-F5344CB8AC3E}">
        <p14:creationId xmlns:p14="http://schemas.microsoft.com/office/powerpoint/2010/main" val="694182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5F10E4C-D922-4611-ACA6-719EFCB95CC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66842" y="1197886"/>
            <a:ext cx="4715045" cy="4462228"/>
          </a:xfrm>
          <a:prstGeom prst="rect">
            <a:avLst/>
          </a:prstGeom>
        </p:spPr>
      </p:pic>
      <p:pic>
        <p:nvPicPr>
          <p:cNvPr id="6" name="Picture 5">
            <a:extLst>
              <a:ext uri="{FF2B5EF4-FFF2-40B4-BE49-F238E27FC236}">
                <a16:creationId xmlns:a16="http://schemas.microsoft.com/office/drawing/2014/main" id="{37D8AEDC-DCDC-48B8-992A-9AE4DEC2778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278678" y="2510402"/>
            <a:ext cx="4364803" cy="1837196"/>
          </a:xfrm>
          <a:prstGeom prst="rect">
            <a:avLst/>
          </a:prstGeom>
        </p:spPr>
      </p:pic>
    </p:spTree>
    <p:extLst>
      <p:ext uri="{BB962C8B-B14F-4D97-AF65-F5344CB8AC3E}">
        <p14:creationId xmlns:p14="http://schemas.microsoft.com/office/powerpoint/2010/main" val="6647634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878EF4E8-DC05-43E8-8232-60A45203971F}"/>
              </a:ext>
            </a:extLst>
          </p:cNvPr>
          <p:cNvCxnSpPr>
            <a:cxnSpLocks/>
          </p:cNvCxnSpPr>
          <p:nvPr/>
        </p:nvCxnSpPr>
        <p:spPr>
          <a:xfrm flipH="1">
            <a:off x="1" y="699452"/>
            <a:ext cx="12191999" cy="0"/>
          </a:xfrm>
          <a:prstGeom prst="line">
            <a:avLst/>
          </a:prstGeom>
          <a:ln>
            <a:solidFill>
              <a:schemeClr val="accent2">
                <a:lumMod val="60000"/>
                <a:lumOff val="40000"/>
              </a:schemeClr>
            </a:solidFill>
          </a:ln>
          <a:effectLst>
            <a:outerShdw blurRad="50800" dist="38100" dir="5400000" algn="t" rotWithShape="0">
              <a:prstClr val="black">
                <a:alpha val="40000"/>
              </a:prstClr>
            </a:outerShdw>
          </a:effectLst>
        </p:spPr>
        <p:style>
          <a:lnRef idx="3">
            <a:schemeClr val="dk1"/>
          </a:lnRef>
          <a:fillRef idx="0">
            <a:schemeClr val="dk1"/>
          </a:fillRef>
          <a:effectRef idx="2">
            <a:schemeClr val="dk1"/>
          </a:effectRef>
          <a:fontRef idx="minor">
            <a:schemeClr val="tx1"/>
          </a:fontRef>
        </p:style>
      </p:cxnSp>
      <p:sp>
        <p:nvSpPr>
          <p:cNvPr id="6" name="Rectangle: Rounded Corners 5">
            <a:extLst>
              <a:ext uri="{FF2B5EF4-FFF2-40B4-BE49-F238E27FC236}">
                <a16:creationId xmlns:a16="http://schemas.microsoft.com/office/drawing/2014/main" id="{895A077F-BFB0-46B8-8138-3605123FDE28}"/>
              </a:ext>
            </a:extLst>
          </p:cNvPr>
          <p:cNvSpPr/>
          <p:nvPr/>
        </p:nvSpPr>
        <p:spPr>
          <a:xfrm>
            <a:off x="3370996" y="259317"/>
            <a:ext cx="5827593" cy="887095"/>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BD81297-0031-4A50-ADBB-C7A162B29D0C}"/>
              </a:ext>
            </a:extLst>
          </p:cNvPr>
          <p:cNvSpPr txBox="1"/>
          <p:nvPr/>
        </p:nvSpPr>
        <p:spPr>
          <a:xfrm>
            <a:off x="3370996" y="472032"/>
            <a:ext cx="5643348" cy="461665"/>
          </a:xfrm>
          <a:prstGeom prst="rect">
            <a:avLst/>
          </a:prstGeom>
          <a:noFill/>
        </p:spPr>
        <p:txBody>
          <a:bodyPr wrap="square" rtlCol="0">
            <a:spAutoFit/>
          </a:bodyPr>
          <a:lstStyle/>
          <a:p>
            <a:pPr algn="ctr" rtl="1"/>
            <a:r>
              <a:rPr lang="fa-IR" sz="2400" dirty="0">
                <a:cs typeface="B Titr" panose="00000700000000000000" pitchFamily="2" charset="-78"/>
              </a:rPr>
              <a:t>اپیدمیولوژی حوادث ترافیکی در جهان و ایران</a:t>
            </a:r>
            <a:endParaRPr lang="en-US" sz="2400" dirty="0">
              <a:cs typeface="B Titr" panose="00000700000000000000" pitchFamily="2" charset="-78"/>
            </a:endParaRPr>
          </a:p>
        </p:txBody>
      </p:sp>
      <p:sp>
        <p:nvSpPr>
          <p:cNvPr id="13" name="TextBox 12">
            <a:extLst>
              <a:ext uri="{FF2B5EF4-FFF2-40B4-BE49-F238E27FC236}">
                <a16:creationId xmlns:a16="http://schemas.microsoft.com/office/drawing/2014/main" id="{C54F8978-FDAB-477D-B827-E81DA9C30771}"/>
              </a:ext>
            </a:extLst>
          </p:cNvPr>
          <p:cNvSpPr txBox="1"/>
          <p:nvPr/>
        </p:nvSpPr>
        <p:spPr>
          <a:xfrm>
            <a:off x="322997" y="1531477"/>
            <a:ext cx="11546006" cy="646331"/>
          </a:xfrm>
          <a:prstGeom prst="rect">
            <a:avLst/>
          </a:prstGeom>
          <a:noFill/>
        </p:spPr>
        <p:txBody>
          <a:bodyPr wrap="square" rtlCol="0">
            <a:spAutoFit/>
          </a:bodyPr>
          <a:lstStyle/>
          <a:p>
            <a:pPr algn="just" rtl="1"/>
            <a:r>
              <a:rPr lang="fa-IR" b="1" dirty="0">
                <a:cs typeface="B Nazanin" panose="00000400000000000000" pitchFamily="2" charset="-78"/>
              </a:rPr>
              <a:t>* بر اساس گزارش سازمان بهداشت جهانی سالانه حدود 1/3 میلیون نفر در اثر تصادفات جاده ای جان خود را از دست می دهند. بین 20 تا 50 میلیون نفر دیگر از صدمات غیر کشنده رنج می برند که بسیاری از آنها در نتیجه آسیب دیدگی دچار معلولیت می شوند. </a:t>
            </a:r>
            <a:endParaRPr lang="en-US" b="1" dirty="0">
              <a:cs typeface="B Nazanin" panose="00000400000000000000" pitchFamily="2" charset="-78"/>
            </a:endParaRPr>
          </a:p>
        </p:txBody>
      </p:sp>
      <p:sp>
        <p:nvSpPr>
          <p:cNvPr id="10" name="TextBox 9">
            <a:extLst>
              <a:ext uri="{FF2B5EF4-FFF2-40B4-BE49-F238E27FC236}">
                <a16:creationId xmlns:a16="http://schemas.microsoft.com/office/drawing/2014/main" id="{A2051B33-01F5-4A28-9500-D3214AB84092}"/>
              </a:ext>
            </a:extLst>
          </p:cNvPr>
          <p:cNvSpPr txBox="1"/>
          <p:nvPr/>
        </p:nvSpPr>
        <p:spPr>
          <a:xfrm>
            <a:off x="322997" y="2469809"/>
            <a:ext cx="11546006" cy="369332"/>
          </a:xfrm>
          <a:prstGeom prst="rect">
            <a:avLst/>
          </a:prstGeom>
          <a:noFill/>
        </p:spPr>
        <p:txBody>
          <a:bodyPr wrap="square" rtlCol="0">
            <a:spAutoFit/>
          </a:bodyPr>
          <a:lstStyle/>
          <a:p>
            <a:pPr algn="just" rtl="1"/>
            <a:r>
              <a:rPr lang="fa-IR" b="1" dirty="0">
                <a:cs typeface="B Nazanin" panose="00000400000000000000" pitchFamily="2" charset="-78"/>
              </a:rPr>
              <a:t> * در سطح جهانی، تصادفات جاده ای عامل اصلی مرگ و میر در بین جوانان و علت اصلی مرگ در بین افراد 15 تا 29 ساله است.</a:t>
            </a:r>
            <a:endParaRPr lang="en-US" b="1" dirty="0">
              <a:cs typeface="B Nazanin" panose="00000400000000000000" pitchFamily="2" charset="-78"/>
            </a:endParaRPr>
          </a:p>
        </p:txBody>
      </p:sp>
      <p:sp>
        <p:nvSpPr>
          <p:cNvPr id="11" name="TextBox 10">
            <a:extLst>
              <a:ext uri="{FF2B5EF4-FFF2-40B4-BE49-F238E27FC236}">
                <a16:creationId xmlns:a16="http://schemas.microsoft.com/office/drawing/2014/main" id="{0E4FEED2-FCFB-44BA-BC9A-05E2459904C0}"/>
              </a:ext>
            </a:extLst>
          </p:cNvPr>
          <p:cNvSpPr txBox="1"/>
          <p:nvPr/>
        </p:nvSpPr>
        <p:spPr>
          <a:xfrm>
            <a:off x="322997" y="3124901"/>
            <a:ext cx="11546006" cy="646331"/>
          </a:xfrm>
          <a:prstGeom prst="rect">
            <a:avLst/>
          </a:prstGeom>
          <a:noFill/>
        </p:spPr>
        <p:txBody>
          <a:bodyPr wrap="square" rtlCol="0">
            <a:spAutoFit/>
          </a:bodyPr>
          <a:lstStyle/>
          <a:p>
            <a:pPr algn="just" rtl="1"/>
            <a:r>
              <a:rPr lang="fa-IR" b="1" dirty="0">
                <a:cs typeface="B Nazanin" panose="00000400000000000000" pitchFamily="2" charset="-78"/>
              </a:rPr>
              <a:t> * در حال حاضر تخمین زده می‌شود که آسیب‌های ناشی از ترافیک جاده‌ای هشتمین علت مرگ و میر در تمام گروه‌های سنی در سطح جهان باشد و پیش‌بینی می‌شود تا سال ۲۰۳۰ به هفتمین علت مرگ‌ومیر تبدیل شود.</a:t>
            </a:r>
            <a:endParaRPr lang="en-US" b="1" dirty="0">
              <a:cs typeface="B Nazanin" panose="00000400000000000000" pitchFamily="2" charset="-78"/>
            </a:endParaRPr>
          </a:p>
        </p:txBody>
      </p:sp>
      <p:pic>
        <p:nvPicPr>
          <p:cNvPr id="8" name="Picture 7">
            <a:extLst>
              <a:ext uri="{FF2B5EF4-FFF2-40B4-BE49-F238E27FC236}">
                <a16:creationId xmlns:a16="http://schemas.microsoft.com/office/drawing/2014/main" id="{13C1B35F-B463-40B9-A09D-DB88B494FD78}"/>
              </a:ext>
            </a:extLst>
          </p:cNvPr>
          <p:cNvPicPr>
            <a:picLocks noChangeAspect="1"/>
          </p:cNvPicPr>
          <p:nvPr/>
        </p:nvPicPr>
        <p:blipFill>
          <a:blip r:embed="rId2"/>
          <a:stretch>
            <a:fillRect/>
          </a:stretch>
        </p:blipFill>
        <p:spPr>
          <a:xfrm>
            <a:off x="418533" y="3748173"/>
            <a:ext cx="4603845" cy="2796043"/>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2273972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0" grpId="0"/>
      <p:bldP spid="11"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5F10E4C-D922-4611-ACA6-719EFCB95CC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66842" y="1291921"/>
            <a:ext cx="4715045" cy="4274157"/>
          </a:xfrm>
          <a:prstGeom prst="rect">
            <a:avLst/>
          </a:prstGeom>
        </p:spPr>
      </p:pic>
      <p:pic>
        <p:nvPicPr>
          <p:cNvPr id="6" name="Picture 5">
            <a:extLst>
              <a:ext uri="{FF2B5EF4-FFF2-40B4-BE49-F238E27FC236}">
                <a16:creationId xmlns:a16="http://schemas.microsoft.com/office/drawing/2014/main" id="{37D8AEDC-DCDC-48B8-992A-9AE4DEC2778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293413" y="2510402"/>
            <a:ext cx="4335332" cy="1837196"/>
          </a:xfrm>
          <a:prstGeom prst="rect">
            <a:avLst/>
          </a:prstGeom>
        </p:spPr>
      </p:pic>
    </p:spTree>
    <p:extLst>
      <p:ext uri="{BB962C8B-B14F-4D97-AF65-F5344CB8AC3E}">
        <p14:creationId xmlns:p14="http://schemas.microsoft.com/office/powerpoint/2010/main" val="246013041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5F10E4C-D922-4611-ACA6-719EFCB95CC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076647" y="1291921"/>
            <a:ext cx="4495434" cy="4274157"/>
          </a:xfrm>
          <a:prstGeom prst="rect">
            <a:avLst/>
          </a:prstGeom>
        </p:spPr>
      </p:pic>
      <p:pic>
        <p:nvPicPr>
          <p:cNvPr id="6" name="Picture 5">
            <a:extLst>
              <a:ext uri="{FF2B5EF4-FFF2-40B4-BE49-F238E27FC236}">
                <a16:creationId xmlns:a16="http://schemas.microsoft.com/office/drawing/2014/main" id="{37D8AEDC-DCDC-48B8-992A-9AE4DEC2778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361427" y="2510402"/>
            <a:ext cx="4199304" cy="1837196"/>
          </a:xfrm>
          <a:prstGeom prst="rect">
            <a:avLst/>
          </a:prstGeom>
        </p:spPr>
      </p:pic>
    </p:spTree>
    <p:extLst>
      <p:ext uri="{BB962C8B-B14F-4D97-AF65-F5344CB8AC3E}">
        <p14:creationId xmlns:p14="http://schemas.microsoft.com/office/powerpoint/2010/main" val="322868062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9BA769AF-65DC-479A-8AA6-86DFE80EA28E}"/>
              </a:ext>
            </a:extLst>
          </p:cNvPr>
          <p:cNvSpPr/>
          <p:nvPr/>
        </p:nvSpPr>
        <p:spPr>
          <a:xfrm>
            <a:off x="4740812" y="225083"/>
            <a:ext cx="7076050" cy="6246055"/>
          </a:xfrm>
          <a:prstGeom prst="roundRect">
            <a:avLst/>
          </a:prstGeom>
          <a:solidFill>
            <a:schemeClr val="accent1">
              <a:alpha val="92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035273C-6488-43A2-80A5-EDBC47935193}"/>
              </a:ext>
            </a:extLst>
          </p:cNvPr>
          <p:cNvSpPr txBox="1"/>
          <p:nvPr/>
        </p:nvSpPr>
        <p:spPr>
          <a:xfrm>
            <a:off x="7201969" y="556037"/>
            <a:ext cx="2475914" cy="461665"/>
          </a:xfrm>
          <a:prstGeom prst="rect">
            <a:avLst/>
          </a:prstGeom>
          <a:noFill/>
        </p:spPr>
        <p:txBody>
          <a:bodyPr wrap="square" rtlCol="0">
            <a:spAutoFit/>
          </a:bodyPr>
          <a:lstStyle/>
          <a:p>
            <a:r>
              <a:rPr lang="fa-IR" sz="2400" dirty="0">
                <a:solidFill>
                  <a:schemeClr val="bg1"/>
                </a:solidFill>
                <a:effectLst>
                  <a:outerShdw blurRad="50800" dist="38100" dir="2700000" algn="tl" rotWithShape="0">
                    <a:prstClr val="black">
                      <a:alpha val="40000"/>
                    </a:prstClr>
                  </a:outerShdw>
                </a:effectLst>
                <a:cs typeface="B Titr" panose="00000700000000000000" pitchFamily="2" charset="-78"/>
              </a:rPr>
              <a:t>انواع کلاه ایمنی</a:t>
            </a:r>
            <a:endParaRPr lang="en-US" sz="2400" dirty="0">
              <a:solidFill>
                <a:schemeClr val="bg1"/>
              </a:solidFill>
              <a:effectLst>
                <a:outerShdw blurRad="50800" dist="38100" dir="2700000" algn="tl" rotWithShape="0">
                  <a:prstClr val="black">
                    <a:alpha val="40000"/>
                  </a:prstClr>
                </a:outerShdw>
              </a:effectLst>
              <a:cs typeface="B Titr" panose="00000700000000000000" pitchFamily="2" charset="-78"/>
            </a:endParaRPr>
          </a:p>
        </p:txBody>
      </p:sp>
      <p:pic>
        <p:nvPicPr>
          <p:cNvPr id="4" name="Picture 3">
            <a:extLst>
              <a:ext uri="{FF2B5EF4-FFF2-40B4-BE49-F238E27FC236}">
                <a16:creationId xmlns:a16="http://schemas.microsoft.com/office/drawing/2014/main" id="{3D3D67D1-FD76-4189-880D-75854757C3E0}"/>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3477" b="94868" l="1982" r="96037">
                        <a14:foregroundMark x1="43902" y1="9603" x2="43902" y2="9603"/>
                        <a14:foregroundMark x1="51220" y1="3477" x2="51220" y2="3477"/>
                        <a14:foregroundMark x1="91768" y1="23013" x2="91768" y2="23013"/>
                        <a14:foregroundMark x1="96341" y1="36755" x2="96341" y2="36755"/>
                        <a14:foregroundMark x1="57927" y1="87914" x2="57927" y2="87914"/>
                        <a14:foregroundMark x1="57927" y1="93212" x2="57927" y2="93212"/>
                        <a14:foregroundMark x1="57317" y1="93212" x2="57317" y2="93212"/>
                        <a14:foregroundMark x1="61433" y1="94868" x2="61433" y2="94868"/>
                        <a14:foregroundMark x1="7317" y1="50828" x2="7317" y2="50828"/>
                        <a14:foregroundMark x1="1982" y1="52318" x2="1982" y2="52318"/>
                      </a14:backgroundRemoval>
                    </a14:imgEffect>
                  </a14:imgLayer>
                </a14:imgProps>
              </a:ext>
            </a:extLst>
          </a:blip>
          <a:stretch>
            <a:fillRect/>
          </a:stretch>
        </p:blipFill>
        <p:spPr>
          <a:xfrm>
            <a:off x="4912262" y="1798864"/>
            <a:ext cx="3999323" cy="3682303"/>
          </a:xfrm>
          <a:prstGeom prst="rect">
            <a:avLst/>
          </a:prstGeom>
        </p:spPr>
      </p:pic>
      <p:sp>
        <p:nvSpPr>
          <p:cNvPr id="6" name="TextBox 5">
            <a:extLst>
              <a:ext uri="{FF2B5EF4-FFF2-40B4-BE49-F238E27FC236}">
                <a16:creationId xmlns:a16="http://schemas.microsoft.com/office/drawing/2014/main" id="{88855789-B968-4D4A-AFB0-56532A66C642}"/>
              </a:ext>
            </a:extLst>
          </p:cNvPr>
          <p:cNvSpPr txBox="1"/>
          <p:nvPr/>
        </p:nvSpPr>
        <p:spPr>
          <a:xfrm>
            <a:off x="8032653" y="3244334"/>
            <a:ext cx="3784209" cy="369332"/>
          </a:xfrm>
          <a:prstGeom prst="rect">
            <a:avLst/>
          </a:prstGeom>
          <a:noFill/>
        </p:spPr>
        <p:txBody>
          <a:bodyPr wrap="square" rtlCol="0">
            <a:spAutoFit/>
          </a:bodyPr>
          <a:lstStyle/>
          <a:p>
            <a:pPr algn="r" rtl="1"/>
            <a:r>
              <a:rPr lang="fa-IR" dirty="0">
                <a:solidFill>
                  <a:schemeClr val="bg1"/>
                </a:solidFill>
                <a:effectLst>
                  <a:outerShdw blurRad="50800" dist="38100" dir="2700000" algn="tl" rotWithShape="0">
                    <a:prstClr val="black">
                      <a:alpha val="40000"/>
                    </a:prstClr>
                  </a:outerShdw>
                </a:effectLst>
                <a:cs typeface="B Titr" panose="00000700000000000000" pitchFamily="2" charset="-78"/>
              </a:rPr>
              <a:t>کلاه ایمنی سه‌چهارم (</a:t>
            </a:r>
            <a:r>
              <a:rPr lang="en-US" b="1" dirty="0">
                <a:solidFill>
                  <a:schemeClr val="bg1"/>
                </a:solidFill>
                <a:effectLst>
                  <a:outerShdw blurRad="50800" dist="38100" dir="2700000" algn="tl" rotWithShape="0">
                    <a:prstClr val="black">
                      <a:alpha val="40000"/>
                    </a:prstClr>
                  </a:outerShdw>
                </a:effectLst>
                <a:cs typeface="B Titr" panose="00000700000000000000" pitchFamily="2" charset="-78"/>
              </a:rPr>
              <a:t>open face</a:t>
            </a:r>
            <a:r>
              <a:rPr lang="fa-IR" dirty="0">
                <a:solidFill>
                  <a:schemeClr val="bg1"/>
                </a:solidFill>
                <a:effectLst>
                  <a:outerShdw blurRad="50800" dist="38100" dir="2700000" algn="tl" rotWithShape="0">
                    <a:prstClr val="black">
                      <a:alpha val="40000"/>
                    </a:prstClr>
                  </a:outerShdw>
                </a:effectLst>
                <a:cs typeface="B Titr" panose="00000700000000000000" pitchFamily="2" charset="-78"/>
              </a:rPr>
              <a:t>)</a:t>
            </a:r>
            <a:r>
              <a:rPr lang="en-US" dirty="0">
                <a:solidFill>
                  <a:schemeClr val="bg1"/>
                </a:solidFill>
                <a:effectLst>
                  <a:outerShdw blurRad="50800" dist="38100" dir="2700000" algn="tl" rotWithShape="0">
                    <a:prstClr val="black">
                      <a:alpha val="40000"/>
                    </a:prstClr>
                  </a:outerShdw>
                </a:effectLst>
                <a:cs typeface="B Titr" panose="00000700000000000000" pitchFamily="2" charset="-78"/>
              </a:rPr>
              <a:t> </a:t>
            </a:r>
          </a:p>
        </p:txBody>
      </p:sp>
    </p:spTree>
    <p:extLst>
      <p:ext uri="{BB962C8B-B14F-4D97-AF65-F5344CB8AC3E}">
        <p14:creationId xmlns:p14="http://schemas.microsoft.com/office/powerpoint/2010/main" val="73563630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9BA769AF-65DC-479A-8AA6-86DFE80EA28E}"/>
              </a:ext>
            </a:extLst>
          </p:cNvPr>
          <p:cNvSpPr/>
          <p:nvPr/>
        </p:nvSpPr>
        <p:spPr>
          <a:xfrm>
            <a:off x="4740812" y="225083"/>
            <a:ext cx="7076050" cy="6246055"/>
          </a:xfrm>
          <a:prstGeom prst="roundRect">
            <a:avLst/>
          </a:prstGeom>
          <a:solidFill>
            <a:schemeClr val="accent2">
              <a:alpha val="86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035273C-6488-43A2-80A5-EDBC47935193}"/>
              </a:ext>
            </a:extLst>
          </p:cNvPr>
          <p:cNvSpPr txBox="1"/>
          <p:nvPr/>
        </p:nvSpPr>
        <p:spPr>
          <a:xfrm>
            <a:off x="7201969" y="556037"/>
            <a:ext cx="2475914" cy="461665"/>
          </a:xfrm>
          <a:prstGeom prst="rect">
            <a:avLst/>
          </a:prstGeom>
          <a:noFill/>
        </p:spPr>
        <p:txBody>
          <a:bodyPr wrap="square" rtlCol="0">
            <a:spAutoFit/>
          </a:bodyPr>
          <a:lstStyle/>
          <a:p>
            <a:r>
              <a:rPr lang="fa-IR" sz="2400" dirty="0">
                <a:solidFill>
                  <a:schemeClr val="bg1"/>
                </a:solidFill>
                <a:effectLst>
                  <a:outerShdw blurRad="50800" dist="38100" dir="2700000" algn="tl" rotWithShape="0">
                    <a:prstClr val="black">
                      <a:alpha val="40000"/>
                    </a:prstClr>
                  </a:outerShdw>
                </a:effectLst>
                <a:cs typeface="B Titr" panose="00000700000000000000" pitchFamily="2" charset="-78"/>
              </a:rPr>
              <a:t>انواع کلاه ایمنی</a:t>
            </a:r>
            <a:endParaRPr lang="en-US" sz="2400" dirty="0">
              <a:solidFill>
                <a:schemeClr val="bg1"/>
              </a:solidFill>
              <a:effectLst>
                <a:outerShdw blurRad="50800" dist="38100" dir="2700000" algn="tl" rotWithShape="0">
                  <a:prstClr val="black">
                    <a:alpha val="40000"/>
                  </a:prstClr>
                </a:outerShdw>
              </a:effectLst>
              <a:cs typeface="B Titr" panose="00000700000000000000" pitchFamily="2" charset="-78"/>
            </a:endParaRPr>
          </a:p>
        </p:txBody>
      </p:sp>
      <p:pic>
        <p:nvPicPr>
          <p:cNvPr id="4" name="Picture 3">
            <a:extLst>
              <a:ext uri="{FF2B5EF4-FFF2-40B4-BE49-F238E27FC236}">
                <a16:creationId xmlns:a16="http://schemas.microsoft.com/office/drawing/2014/main" id="{3D3D67D1-FD76-4189-880D-75854757C3E0}"/>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5176" b="93168" l="9938" r="92754">
                        <a14:foregroundMark x1="43685" y1="5383" x2="43685" y2="5383"/>
                        <a14:foregroundMark x1="47619" y1="6211" x2="47619" y2="6211"/>
                        <a14:foregroundMark x1="92754" y1="43271" x2="92754" y2="43271"/>
                        <a14:foregroundMark x1="26915" y1="93168" x2="26915" y2="93168"/>
                      </a14:backgroundRemoval>
                    </a14:imgEffect>
                  </a14:imgLayer>
                </a14:imgProps>
              </a:ext>
              <a:ext uri="{28A0092B-C50C-407E-A947-70E740481C1C}">
                <a14:useLocalDpi xmlns:a14="http://schemas.microsoft.com/office/drawing/2010/main" val="0"/>
              </a:ext>
            </a:extLst>
          </a:blip>
          <a:srcRect/>
          <a:stretch/>
        </p:blipFill>
        <p:spPr>
          <a:xfrm>
            <a:off x="5169248" y="1798864"/>
            <a:ext cx="3682303" cy="3682303"/>
          </a:xfrm>
          <a:prstGeom prst="rect">
            <a:avLst/>
          </a:prstGeom>
        </p:spPr>
      </p:pic>
      <p:sp>
        <p:nvSpPr>
          <p:cNvPr id="5" name="TextBox 4">
            <a:extLst>
              <a:ext uri="{FF2B5EF4-FFF2-40B4-BE49-F238E27FC236}">
                <a16:creationId xmlns:a16="http://schemas.microsoft.com/office/drawing/2014/main" id="{F67E1CC1-8569-4E2E-9ECA-F4E7881616F7}"/>
              </a:ext>
            </a:extLst>
          </p:cNvPr>
          <p:cNvSpPr txBox="1"/>
          <p:nvPr/>
        </p:nvSpPr>
        <p:spPr>
          <a:xfrm>
            <a:off x="7623204" y="3190422"/>
            <a:ext cx="3784209" cy="369332"/>
          </a:xfrm>
          <a:prstGeom prst="rect">
            <a:avLst/>
          </a:prstGeom>
          <a:noFill/>
        </p:spPr>
        <p:txBody>
          <a:bodyPr wrap="square" rtlCol="0">
            <a:spAutoFit/>
          </a:bodyPr>
          <a:lstStyle/>
          <a:p>
            <a:pPr algn="r" rtl="1"/>
            <a:r>
              <a:rPr lang="fa-IR" dirty="0">
                <a:solidFill>
                  <a:schemeClr val="bg1"/>
                </a:solidFill>
                <a:effectLst>
                  <a:outerShdw blurRad="50800" dist="38100" dir="2700000" algn="tl" rotWithShape="0">
                    <a:prstClr val="black">
                      <a:alpha val="40000"/>
                    </a:prstClr>
                  </a:outerShdw>
                </a:effectLst>
                <a:cs typeface="B Titr" panose="00000700000000000000" pitchFamily="2" charset="-78"/>
              </a:rPr>
              <a:t>کلاه ایمنی تمام رخ (</a:t>
            </a:r>
            <a:r>
              <a:rPr lang="en-US" b="1" dirty="0">
                <a:solidFill>
                  <a:schemeClr val="bg1"/>
                </a:solidFill>
                <a:effectLst>
                  <a:outerShdw blurRad="50800" dist="38100" dir="2700000" algn="tl" rotWithShape="0">
                    <a:prstClr val="black">
                      <a:alpha val="40000"/>
                    </a:prstClr>
                  </a:outerShdw>
                </a:effectLst>
                <a:cs typeface="B Titr" panose="00000700000000000000" pitchFamily="2" charset="-78"/>
              </a:rPr>
              <a:t>full face</a:t>
            </a:r>
            <a:r>
              <a:rPr lang="fa-IR" dirty="0">
                <a:solidFill>
                  <a:schemeClr val="bg1"/>
                </a:solidFill>
                <a:effectLst>
                  <a:outerShdw blurRad="50800" dist="38100" dir="2700000" algn="tl" rotWithShape="0">
                    <a:prstClr val="black">
                      <a:alpha val="40000"/>
                    </a:prstClr>
                  </a:outerShdw>
                </a:effectLst>
                <a:cs typeface="B Titr" panose="00000700000000000000" pitchFamily="2" charset="-78"/>
              </a:rPr>
              <a:t>)</a:t>
            </a:r>
            <a:r>
              <a:rPr lang="en-US" dirty="0">
                <a:solidFill>
                  <a:schemeClr val="bg1"/>
                </a:solidFill>
                <a:effectLst>
                  <a:outerShdw blurRad="50800" dist="38100" dir="2700000" algn="tl" rotWithShape="0">
                    <a:prstClr val="black">
                      <a:alpha val="40000"/>
                    </a:prstClr>
                  </a:outerShdw>
                </a:effectLst>
                <a:cs typeface="B Titr" panose="00000700000000000000" pitchFamily="2" charset="-78"/>
              </a:rPr>
              <a:t> </a:t>
            </a:r>
          </a:p>
        </p:txBody>
      </p:sp>
    </p:spTree>
    <p:extLst>
      <p:ext uri="{BB962C8B-B14F-4D97-AF65-F5344CB8AC3E}">
        <p14:creationId xmlns:p14="http://schemas.microsoft.com/office/powerpoint/2010/main" val="321896328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680B156-9B61-4244-8884-859A6955847C}"/>
              </a:ext>
            </a:extLst>
          </p:cNvPr>
          <p:cNvSpPr txBox="1"/>
          <p:nvPr/>
        </p:nvSpPr>
        <p:spPr>
          <a:xfrm>
            <a:off x="4628270" y="450167"/>
            <a:ext cx="2264899" cy="571695"/>
          </a:xfrm>
          <a:prstGeom prst="rect">
            <a:avLst/>
          </a:prstGeom>
          <a:noFill/>
        </p:spPr>
        <p:txBody>
          <a:bodyPr wrap="square" rtlCol="0">
            <a:spAutoFit/>
          </a:bodyPr>
          <a:lstStyle/>
          <a:p>
            <a:pPr marR="0" lvl="0" algn="r" rtl="1">
              <a:lnSpc>
                <a:spcPct val="115000"/>
              </a:lnSpc>
              <a:spcBef>
                <a:spcPts val="1000"/>
              </a:spcBef>
              <a:spcAft>
                <a:spcPts val="0"/>
              </a:spcAft>
            </a:pPr>
            <a:r>
              <a:rPr lang="fa-IR" sz="2800" b="1" dirty="0">
                <a:effectLst/>
                <a:latin typeface="Times New Roman" panose="02020603050405020304" pitchFamily="18" charset="0"/>
                <a:ea typeface="Times New Roman" panose="02020603050405020304" pitchFamily="18" charset="0"/>
                <a:cs typeface="B Titr" panose="00000700000000000000" pitchFamily="2" charset="-78"/>
              </a:rPr>
              <a:t>قانون دو ثانیه </a:t>
            </a:r>
            <a:r>
              <a:rPr lang="fa-IR" sz="2800" b="1" dirty="0">
                <a:effectLst/>
                <a:latin typeface="Calibri" panose="020F0502020204030204" pitchFamily="34" charset="0"/>
                <a:ea typeface="Times New Roman" panose="02020603050405020304" pitchFamily="18" charset="0"/>
                <a:cs typeface="B Titr" panose="00000700000000000000" pitchFamily="2" charset="-78"/>
              </a:rPr>
              <a:t> </a:t>
            </a:r>
            <a:endParaRPr lang="en-US" sz="2800" b="1" dirty="0">
              <a:effectLst/>
              <a:latin typeface="Times New Roman" panose="02020603050405020304" pitchFamily="18" charset="0"/>
              <a:ea typeface="Times New Roman" panose="02020603050405020304" pitchFamily="18" charset="0"/>
              <a:cs typeface="B Titr" panose="00000700000000000000" pitchFamily="2" charset="-78"/>
            </a:endParaRPr>
          </a:p>
        </p:txBody>
      </p:sp>
      <p:pic>
        <p:nvPicPr>
          <p:cNvPr id="4" name="Picture 3">
            <a:extLst>
              <a:ext uri="{FF2B5EF4-FFF2-40B4-BE49-F238E27FC236}">
                <a16:creationId xmlns:a16="http://schemas.microsoft.com/office/drawing/2014/main" id="{73C18480-4598-484A-A83A-AB2F73AF9519}"/>
              </a:ext>
            </a:extLst>
          </p:cNvPr>
          <p:cNvPicPr>
            <a:picLocks noChangeAspect="1"/>
          </p:cNvPicPr>
          <p:nvPr/>
        </p:nvPicPr>
        <p:blipFill>
          <a:blip r:embed="rId2"/>
          <a:stretch>
            <a:fillRect/>
          </a:stretch>
        </p:blipFill>
        <p:spPr>
          <a:xfrm>
            <a:off x="853312" y="1828800"/>
            <a:ext cx="10724788" cy="348878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422925446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680B156-9B61-4244-8884-859A6955847C}"/>
              </a:ext>
            </a:extLst>
          </p:cNvPr>
          <p:cNvSpPr txBox="1"/>
          <p:nvPr/>
        </p:nvSpPr>
        <p:spPr>
          <a:xfrm>
            <a:off x="4628270" y="450164"/>
            <a:ext cx="3981158" cy="571695"/>
          </a:xfrm>
          <a:prstGeom prst="rect">
            <a:avLst/>
          </a:prstGeom>
          <a:noFill/>
        </p:spPr>
        <p:txBody>
          <a:bodyPr wrap="square" rtlCol="0">
            <a:spAutoFit/>
          </a:bodyPr>
          <a:lstStyle/>
          <a:p>
            <a:pPr marR="0" lvl="0" algn="r" rtl="1">
              <a:lnSpc>
                <a:spcPct val="115000"/>
              </a:lnSpc>
              <a:spcBef>
                <a:spcPts val="1000"/>
              </a:spcBef>
              <a:spcAft>
                <a:spcPts val="0"/>
              </a:spcAft>
            </a:pPr>
            <a:r>
              <a:rPr lang="fa-IR" sz="2800" b="1" dirty="0">
                <a:effectLst/>
                <a:latin typeface="Times New Roman" panose="02020603050405020304" pitchFamily="18" charset="0"/>
                <a:ea typeface="Times New Roman" panose="02020603050405020304" pitchFamily="18" charset="0"/>
                <a:cs typeface="B Titr" panose="00000700000000000000" pitchFamily="2" charset="-78"/>
              </a:rPr>
              <a:t>	قرارگیری در نقاط کور</a:t>
            </a:r>
            <a:endParaRPr lang="en-US" sz="2800" b="1" dirty="0">
              <a:effectLst/>
              <a:latin typeface="Times New Roman" panose="02020603050405020304" pitchFamily="18" charset="0"/>
              <a:ea typeface="Times New Roman" panose="02020603050405020304" pitchFamily="18" charset="0"/>
              <a:cs typeface="B Titr" panose="00000700000000000000" pitchFamily="2" charset="-78"/>
            </a:endParaRPr>
          </a:p>
        </p:txBody>
      </p:sp>
      <p:pic>
        <p:nvPicPr>
          <p:cNvPr id="2" name="Picture 1">
            <a:extLst>
              <a:ext uri="{FF2B5EF4-FFF2-40B4-BE49-F238E27FC236}">
                <a16:creationId xmlns:a16="http://schemas.microsoft.com/office/drawing/2014/main" id="{388DA088-5556-4DB5-ADDB-327AAE6DF928}"/>
              </a:ext>
            </a:extLst>
          </p:cNvPr>
          <p:cNvPicPr>
            <a:picLocks noChangeAspect="1"/>
          </p:cNvPicPr>
          <p:nvPr/>
        </p:nvPicPr>
        <p:blipFill rotWithShape="1">
          <a:blip r:embed="rId2"/>
          <a:srcRect t="6523"/>
          <a:stretch/>
        </p:blipFill>
        <p:spPr>
          <a:xfrm>
            <a:off x="2686929" y="1491176"/>
            <a:ext cx="7230794" cy="455352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2586929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680B156-9B61-4244-8884-859A6955847C}"/>
              </a:ext>
            </a:extLst>
          </p:cNvPr>
          <p:cNvSpPr txBox="1"/>
          <p:nvPr/>
        </p:nvSpPr>
        <p:spPr>
          <a:xfrm>
            <a:off x="4628270" y="450164"/>
            <a:ext cx="3981158" cy="571695"/>
          </a:xfrm>
          <a:prstGeom prst="rect">
            <a:avLst/>
          </a:prstGeom>
          <a:noFill/>
        </p:spPr>
        <p:txBody>
          <a:bodyPr wrap="square" rtlCol="0">
            <a:spAutoFit/>
          </a:bodyPr>
          <a:lstStyle/>
          <a:p>
            <a:pPr marR="0" lvl="0" algn="r" rtl="1">
              <a:lnSpc>
                <a:spcPct val="115000"/>
              </a:lnSpc>
              <a:spcBef>
                <a:spcPts val="1000"/>
              </a:spcBef>
              <a:spcAft>
                <a:spcPts val="0"/>
              </a:spcAft>
            </a:pPr>
            <a:r>
              <a:rPr lang="fa-IR" sz="2800" b="1" dirty="0">
                <a:effectLst/>
                <a:latin typeface="Times New Roman" panose="02020603050405020304" pitchFamily="18" charset="0"/>
                <a:ea typeface="Times New Roman" panose="02020603050405020304" pitchFamily="18" charset="0"/>
                <a:cs typeface="B Titr" panose="00000700000000000000" pitchFamily="2" charset="-78"/>
              </a:rPr>
              <a:t>	قرارگیری در نقاط کور</a:t>
            </a:r>
            <a:endParaRPr lang="en-US" sz="2800" b="1" dirty="0">
              <a:effectLst/>
              <a:latin typeface="Times New Roman" panose="02020603050405020304" pitchFamily="18" charset="0"/>
              <a:ea typeface="Times New Roman" panose="02020603050405020304" pitchFamily="18" charset="0"/>
              <a:cs typeface="B Titr" panose="00000700000000000000" pitchFamily="2" charset="-78"/>
            </a:endParaRPr>
          </a:p>
        </p:txBody>
      </p:sp>
      <p:pic>
        <p:nvPicPr>
          <p:cNvPr id="5" name="Picture 4">
            <a:extLst>
              <a:ext uri="{FF2B5EF4-FFF2-40B4-BE49-F238E27FC236}">
                <a16:creationId xmlns:a16="http://schemas.microsoft.com/office/drawing/2014/main" id="{3EA4DB96-96BA-48A1-9267-F0708C55B304}"/>
              </a:ext>
            </a:extLst>
          </p:cNvPr>
          <p:cNvPicPr>
            <a:picLocks noChangeAspect="1"/>
          </p:cNvPicPr>
          <p:nvPr/>
        </p:nvPicPr>
        <p:blipFill>
          <a:blip r:embed="rId2"/>
          <a:stretch>
            <a:fillRect/>
          </a:stretch>
        </p:blipFill>
        <p:spPr>
          <a:xfrm>
            <a:off x="1820299" y="1306455"/>
            <a:ext cx="8927417" cy="510138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979124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AD742AF2-D32E-4D16-B3F1-850CB284CE82}"/>
              </a:ext>
            </a:extLst>
          </p:cNvPr>
          <p:cNvSpPr/>
          <p:nvPr/>
        </p:nvSpPr>
        <p:spPr>
          <a:xfrm>
            <a:off x="3151164" y="1547446"/>
            <a:ext cx="1737018" cy="1712742"/>
          </a:xfrm>
          <a:prstGeom prst="ellipse">
            <a:avLst/>
          </a:prstGeom>
          <a:blipFill>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FBBFB0E5-BEA2-4353-AB2B-EA4A537E5D4F}"/>
              </a:ext>
            </a:extLst>
          </p:cNvPr>
          <p:cNvSpPr/>
          <p:nvPr/>
        </p:nvSpPr>
        <p:spPr>
          <a:xfrm>
            <a:off x="6696223" y="1547446"/>
            <a:ext cx="1737018" cy="1712742"/>
          </a:xfrm>
          <a:prstGeom prst="ellipse">
            <a:avLst/>
          </a:prstGeom>
          <a:blipFill>
            <a:blip r:embed="rId3"/>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C7A8BC61-E1B4-4EE0-8B37-4E75ED4720BF}"/>
              </a:ext>
            </a:extLst>
          </p:cNvPr>
          <p:cNvSpPr/>
          <p:nvPr/>
        </p:nvSpPr>
        <p:spPr>
          <a:xfrm>
            <a:off x="3151164" y="4051495"/>
            <a:ext cx="1737018" cy="1712742"/>
          </a:xfrm>
          <a:prstGeom prst="ellipse">
            <a:avLst/>
          </a:prstGeom>
          <a:blipFill>
            <a:blip r:embed="rId4"/>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29E910A1-E393-4AD3-B20E-0B8DAA152AD0}"/>
              </a:ext>
            </a:extLst>
          </p:cNvPr>
          <p:cNvSpPr/>
          <p:nvPr/>
        </p:nvSpPr>
        <p:spPr>
          <a:xfrm>
            <a:off x="6696223" y="4051495"/>
            <a:ext cx="1737018" cy="1712742"/>
          </a:xfrm>
          <a:prstGeom prst="ellipse">
            <a:avLst/>
          </a:prstGeom>
          <a:blipFill>
            <a:blip r:embed="rId5"/>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Right 8">
            <a:extLst>
              <a:ext uri="{FF2B5EF4-FFF2-40B4-BE49-F238E27FC236}">
                <a16:creationId xmlns:a16="http://schemas.microsoft.com/office/drawing/2014/main" id="{489E0D1E-05BF-43E7-A1BD-41CAF6A5FE39}"/>
              </a:ext>
            </a:extLst>
          </p:cNvPr>
          <p:cNvSpPr/>
          <p:nvPr/>
        </p:nvSpPr>
        <p:spPr>
          <a:xfrm rot="16200000">
            <a:off x="5378546" y="3207433"/>
            <a:ext cx="703385" cy="9847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D895C035-72DD-48A2-A81F-9E47BFF3587E}"/>
              </a:ext>
            </a:extLst>
          </p:cNvPr>
          <p:cNvSpPr txBox="1"/>
          <p:nvPr/>
        </p:nvSpPr>
        <p:spPr>
          <a:xfrm>
            <a:off x="2944835" y="351692"/>
            <a:ext cx="5570806" cy="461665"/>
          </a:xfrm>
          <a:prstGeom prst="rect">
            <a:avLst/>
          </a:prstGeom>
          <a:noFill/>
        </p:spPr>
        <p:txBody>
          <a:bodyPr wrap="square" rtlCol="0">
            <a:spAutoFit/>
          </a:bodyPr>
          <a:lstStyle/>
          <a:p>
            <a:pPr algn="ctr"/>
            <a:r>
              <a:rPr lang="fa-IR" sz="2400" dirty="0">
                <a:cs typeface="B Titr" panose="00000700000000000000" pitchFamily="2" charset="-78"/>
              </a:rPr>
              <a:t>عبور ايمن از خيابان</a:t>
            </a:r>
            <a:endParaRPr lang="en-US" sz="2400" dirty="0">
              <a:cs typeface="B Titr" panose="00000700000000000000" pitchFamily="2" charset="-78"/>
            </a:endParaRPr>
          </a:p>
        </p:txBody>
      </p:sp>
    </p:spTree>
    <p:extLst>
      <p:ext uri="{BB962C8B-B14F-4D97-AF65-F5344CB8AC3E}">
        <p14:creationId xmlns:p14="http://schemas.microsoft.com/office/powerpoint/2010/main" val="34114834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AD742AF2-D32E-4D16-B3F1-850CB284CE82}"/>
              </a:ext>
            </a:extLst>
          </p:cNvPr>
          <p:cNvSpPr/>
          <p:nvPr/>
        </p:nvSpPr>
        <p:spPr>
          <a:xfrm>
            <a:off x="1786598" y="530595"/>
            <a:ext cx="3792672" cy="373966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FBBFB0E5-BEA2-4353-AB2B-EA4A537E5D4F}"/>
              </a:ext>
            </a:extLst>
          </p:cNvPr>
          <p:cNvSpPr/>
          <p:nvPr/>
        </p:nvSpPr>
        <p:spPr>
          <a:xfrm>
            <a:off x="8219795" y="3049726"/>
            <a:ext cx="213445" cy="21046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C7A8BC61-E1B4-4EE0-8B37-4E75ED4720BF}"/>
              </a:ext>
            </a:extLst>
          </p:cNvPr>
          <p:cNvSpPr/>
          <p:nvPr/>
        </p:nvSpPr>
        <p:spPr>
          <a:xfrm>
            <a:off x="4121326" y="5008097"/>
            <a:ext cx="766856" cy="75613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29E910A1-E393-4AD3-B20E-0B8DAA152AD0}"/>
              </a:ext>
            </a:extLst>
          </p:cNvPr>
          <p:cNvSpPr/>
          <p:nvPr/>
        </p:nvSpPr>
        <p:spPr>
          <a:xfrm>
            <a:off x="8019106" y="5355890"/>
            <a:ext cx="414134" cy="40834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Right 8">
            <a:extLst>
              <a:ext uri="{FF2B5EF4-FFF2-40B4-BE49-F238E27FC236}">
                <a16:creationId xmlns:a16="http://schemas.microsoft.com/office/drawing/2014/main" id="{489E0D1E-05BF-43E7-A1BD-41CAF6A5FE39}"/>
              </a:ext>
            </a:extLst>
          </p:cNvPr>
          <p:cNvSpPr/>
          <p:nvPr/>
        </p:nvSpPr>
        <p:spPr>
          <a:xfrm rot="13104664">
            <a:off x="5378546" y="3207433"/>
            <a:ext cx="703385" cy="9847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CDF3B596-E170-4868-BE7E-0BAC44D66072}"/>
              </a:ext>
            </a:extLst>
          </p:cNvPr>
          <p:cNvSpPr txBox="1"/>
          <p:nvPr/>
        </p:nvSpPr>
        <p:spPr>
          <a:xfrm>
            <a:off x="7709095" y="530595"/>
            <a:ext cx="3792672" cy="461665"/>
          </a:xfrm>
          <a:prstGeom prst="rect">
            <a:avLst/>
          </a:prstGeom>
          <a:noFill/>
        </p:spPr>
        <p:txBody>
          <a:bodyPr wrap="square" rtlCol="0">
            <a:spAutoFit/>
          </a:bodyPr>
          <a:lstStyle/>
          <a:p>
            <a:r>
              <a:rPr lang="fa-IR" sz="2400" dirty="0">
                <a:cs typeface="B Titr" panose="00000700000000000000" pitchFamily="2" charset="-78"/>
              </a:rPr>
              <a:t>عوامل مؤثر بر رفتار عابرين پياده</a:t>
            </a:r>
            <a:endParaRPr lang="en-US" sz="2400" dirty="0">
              <a:cs typeface="B Titr" panose="00000700000000000000" pitchFamily="2" charset="-78"/>
            </a:endParaRPr>
          </a:p>
        </p:txBody>
      </p:sp>
      <p:sp>
        <p:nvSpPr>
          <p:cNvPr id="3" name="TextBox 2">
            <a:extLst>
              <a:ext uri="{FF2B5EF4-FFF2-40B4-BE49-F238E27FC236}">
                <a16:creationId xmlns:a16="http://schemas.microsoft.com/office/drawing/2014/main" id="{CF56D255-A448-4875-9B56-B04488FF5FF8}"/>
              </a:ext>
            </a:extLst>
          </p:cNvPr>
          <p:cNvSpPr txBox="1"/>
          <p:nvPr/>
        </p:nvSpPr>
        <p:spPr>
          <a:xfrm>
            <a:off x="2323067" y="1800263"/>
            <a:ext cx="2719734" cy="1200329"/>
          </a:xfrm>
          <a:prstGeom prst="rect">
            <a:avLst/>
          </a:prstGeom>
          <a:noFill/>
        </p:spPr>
        <p:txBody>
          <a:bodyPr wrap="square" rtlCol="0">
            <a:spAutoFit/>
          </a:bodyPr>
          <a:lstStyle/>
          <a:p>
            <a:pPr algn="ctr"/>
            <a:r>
              <a:rPr lang="fa-IR" sz="2400" dirty="0">
                <a:solidFill>
                  <a:schemeClr val="bg1"/>
                </a:solidFill>
                <a:effectLst>
                  <a:outerShdw blurRad="50800" dist="38100" dir="2700000" algn="tl" rotWithShape="0">
                    <a:prstClr val="black">
                      <a:alpha val="40000"/>
                    </a:prstClr>
                  </a:outerShdw>
                </a:effectLst>
                <a:cs typeface="B Titr" panose="00000700000000000000" pitchFamily="2" charset="-78"/>
              </a:rPr>
              <a:t>تأثير عوامل و ويژگي هاي فردي بر رفتار عابرين پياده </a:t>
            </a:r>
            <a:endParaRPr lang="en-US" sz="2400" dirty="0">
              <a:solidFill>
                <a:schemeClr val="bg1"/>
              </a:solidFill>
              <a:effectLst>
                <a:outerShdw blurRad="50800" dist="38100" dir="2700000" algn="tl" rotWithShape="0">
                  <a:prstClr val="black">
                    <a:alpha val="40000"/>
                  </a:prstClr>
                </a:outerShdw>
              </a:effectLst>
              <a:cs typeface="B Titr" panose="00000700000000000000" pitchFamily="2" charset="-78"/>
            </a:endParaRPr>
          </a:p>
        </p:txBody>
      </p:sp>
    </p:spTree>
    <p:extLst>
      <p:ext uri="{BB962C8B-B14F-4D97-AF65-F5344CB8AC3E}">
        <p14:creationId xmlns:p14="http://schemas.microsoft.com/office/powerpoint/2010/main" val="15330293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AD742AF2-D32E-4D16-B3F1-850CB284CE82}"/>
              </a:ext>
            </a:extLst>
          </p:cNvPr>
          <p:cNvSpPr/>
          <p:nvPr/>
        </p:nvSpPr>
        <p:spPr>
          <a:xfrm>
            <a:off x="3992559" y="2299352"/>
            <a:ext cx="1024390" cy="101007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FBBFB0E5-BEA2-4353-AB2B-EA4A537E5D4F}"/>
              </a:ext>
            </a:extLst>
          </p:cNvPr>
          <p:cNvSpPr/>
          <p:nvPr/>
        </p:nvSpPr>
        <p:spPr>
          <a:xfrm>
            <a:off x="6389531" y="390125"/>
            <a:ext cx="4473001" cy="441048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C7A8BC61-E1B4-4EE0-8B37-4E75ED4720BF}"/>
              </a:ext>
            </a:extLst>
          </p:cNvPr>
          <p:cNvSpPr/>
          <p:nvPr/>
        </p:nvSpPr>
        <p:spPr>
          <a:xfrm>
            <a:off x="4121326" y="5008097"/>
            <a:ext cx="766856" cy="75613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29E910A1-E393-4AD3-B20E-0B8DAA152AD0}"/>
              </a:ext>
            </a:extLst>
          </p:cNvPr>
          <p:cNvSpPr/>
          <p:nvPr/>
        </p:nvSpPr>
        <p:spPr>
          <a:xfrm>
            <a:off x="8019106" y="5355890"/>
            <a:ext cx="414134" cy="40834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Right 8">
            <a:extLst>
              <a:ext uri="{FF2B5EF4-FFF2-40B4-BE49-F238E27FC236}">
                <a16:creationId xmlns:a16="http://schemas.microsoft.com/office/drawing/2014/main" id="{489E0D1E-05BF-43E7-A1BD-41CAF6A5FE39}"/>
              </a:ext>
            </a:extLst>
          </p:cNvPr>
          <p:cNvSpPr/>
          <p:nvPr/>
        </p:nvSpPr>
        <p:spPr>
          <a:xfrm rot="18968944">
            <a:off x="5378546" y="3207433"/>
            <a:ext cx="703385" cy="9847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C61B0E94-60A1-4F24-B07E-72086F84D793}"/>
              </a:ext>
            </a:extLst>
          </p:cNvPr>
          <p:cNvSpPr txBox="1"/>
          <p:nvPr/>
        </p:nvSpPr>
        <p:spPr>
          <a:xfrm>
            <a:off x="1095510" y="390125"/>
            <a:ext cx="3792672" cy="461665"/>
          </a:xfrm>
          <a:prstGeom prst="rect">
            <a:avLst/>
          </a:prstGeom>
          <a:noFill/>
        </p:spPr>
        <p:txBody>
          <a:bodyPr wrap="square" rtlCol="0">
            <a:spAutoFit/>
          </a:bodyPr>
          <a:lstStyle/>
          <a:p>
            <a:r>
              <a:rPr lang="fa-IR" sz="2400" dirty="0">
                <a:cs typeface="B Titr" panose="00000700000000000000" pitchFamily="2" charset="-78"/>
              </a:rPr>
              <a:t>عوامل مؤثر بر رفتار عابرين پياده</a:t>
            </a:r>
            <a:endParaRPr lang="en-US" sz="2400" dirty="0">
              <a:cs typeface="B Titr" panose="00000700000000000000" pitchFamily="2" charset="-78"/>
            </a:endParaRPr>
          </a:p>
        </p:txBody>
      </p:sp>
      <p:sp>
        <p:nvSpPr>
          <p:cNvPr id="11" name="TextBox 10">
            <a:extLst>
              <a:ext uri="{FF2B5EF4-FFF2-40B4-BE49-F238E27FC236}">
                <a16:creationId xmlns:a16="http://schemas.microsoft.com/office/drawing/2014/main" id="{9CA7ED76-5E53-4065-8ADC-3067BBE552A1}"/>
              </a:ext>
            </a:extLst>
          </p:cNvPr>
          <p:cNvSpPr txBox="1"/>
          <p:nvPr/>
        </p:nvSpPr>
        <p:spPr>
          <a:xfrm>
            <a:off x="7274894" y="2166030"/>
            <a:ext cx="2719734" cy="830997"/>
          </a:xfrm>
          <a:prstGeom prst="rect">
            <a:avLst/>
          </a:prstGeom>
          <a:noFill/>
        </p:spPr>
        <p:txBody>
          <a:bodyPr wrap="square" rtlCol="0">
            <a:spAutoFit/>
          </a:bodyPr>
          <a:lstStyle/>
          <a:p>
            <a:pPr algn="ctr"/>
            <a:r>
              <a:rPr lang="fa-IR" sz="2400" dirty="0">
                <a:solidFill>
                  <a:schemeClr val="bg1"/>
                </a:solidFill>
                <a:effectLst>
                  <a:outerShdw blurRad="50800" dist="38100" dir="2700000" algn="tl" rotWithShape="0">
                    <a:prstClr val="black">
                      <a:alpha val="40000"/>
                    </a:prstClr>
                  </a:outerShdw>
                </a:effectLst>
                <a:cs typeface="B Titr" panose="00000700000000000000" pitchFamily="2" charset="-78"/>
              </a:rPr>
              <a:t>نقش نگرش بر رفتار عابرين پياده</a:t>
            </a:r>
            <a:endParaRPr lang="en-US" sz="2400" dirty="0">
              <a:solidFill>
                <a:schemeClr val="bg1"/>
              </a:solidFill>
              <a:effectLst>
                <a:outerShdw blurRad="50800" dist="38100" dir="2700000" algn="tl" rotWithShape="0">
                  <a:prstClr val="black">
                    <a:alpha val="40000"/>
                  </a:prstClr>
                </a:outerShdw>
              </a:effectLst>
              <a:cs typeface="B Titr" panose="00000700000000000000" pitchFamily="2" charset="-78"/>
            </a:endParaRPr>
          </a:p>
        </p:txBody>
      </p:sp>
    </p:spTree>
    <p:extLst>
      <p:ext uri="{BB962C8B-B14F-4D97-AF65-F5344CB8AC3E}">
        <p14:creationId xmlns:p14="http://schemas.microsoft.com/office/powerpoint/2010/main" val="24261780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878EF4E8-DC05-43E8-8232-60A45203971F}"/>
              </a:ext>
            </a:extLst>
          </p:cNvPr>
          <p:cNvCxnSpPr>
            <a:cxnSpLocks/>
          </p:cNvCxnSpPr>
          <p:nvPr/>
        </p:nvCxnSpPr>
        <p:spPr>
          <a:xfrm flipH="1">
            <a:off x="1" y="699452"/>
            <a:ext cx="12191999" cy="0"/>
          </a:xfrm>
          <a:prstGeom prst="line">
            <a:avLst/>
          </a:prstGeom>
          <a:ln>
            <a:solidFill>
              <a:schemeClr val="accent2">
                <a:lumMod val="60000"/>
                <a:lumOff val="40000"/>
              </a:schemeClr>
            </a:solidFill>
          </a:ln>
          <a:effectLst>
            <a:outerShdw blurRad="50800" dist="38100" dir="5400000" algn="t" rotWithShape="0">
              <a:prstClr val="black">
                <a:alpha val="40000"/>
              </a:prstClr>
            </a:outerShdw>
          </a:effectLst>
        </p:spPr>
        <p:style>
          <a:lnRef idx="3">
            <a:schemeClr val="dk1"/>
          </a:lnRef>
          <a:fillRef idx="0">
            <a:schemeClr val="dk1"/>
          </a:fillRef>
          <a:effectRef idx="2">
            <a:schemeClr val="dk1"/>
          </a:effectRef>
          <a:fontRef idx="minor">
            <a:schemeClr val="tx1"/>
          </a:fontRef>
        </p:style>
      </p:cxnSp>
      <p:sp>
        <p:nvSpPr>
          <p:cNvPr id="13" name="TextBox 12">
            <a:extLst>
              <a:ext uri="{FF2B5EF4-FFF2-40B4-BE49-F238E27FC236}">
                <a16:creationId xmlns:a16="http://schemas.microsoft.com/office/drawing/2014/main" id="{C54F8978-FDAB-477D-B827-E81DA9C30771}"/>
              </a:ext>
            </a:extLst>
          </p:cNvPr>
          <p:cNvSpPr txBox="1"/>
          <p:nvPr/>
        </p:nvSpPr>
        <p:spPr>
          <a:xfrm>
            <a:off x="322997" y="1531477"/>
            <a:ext cx="11546006" cy="646331"/>
          </a:xfrm>
          <a:prstGeom prst="rect">
            <a:avLst/>
          </a:prstGeom>
          <a:noFill/>
        </p:spPr>
        <p:txBody>
          <a:bodyPr wrap="square" rtlCol="0">
            <a:spAutoFit/>
          </a:bodyPr>
          <a:lstStyle/>
          <a:p>
            <a:pPr algn="just" rtl="1"/>
            <a:r>
              <a:rPr lang="fa-IR" b="1" dirty="0">
                <a:cs typeface="B Nazanin" panose="00000400000000000000" pitchFamily="2" charset="-78"/>
              </a:rPr>
              <a:t>* میزان مرگ و میر ناشی از حوادث ترافیکی در کشور هایی با در آمد کم و کشور هایی با در آمد بالا به ترتیب 27/5 و 8/3 در هر صد هزار نفر گزارش شده است.</a:t>
            </a:r>
            <a:endParaRPr lang="en-US" b="1" dirty="0">
              <a:cs typeface="B Nazanin" panose="00000400000000000000" pitchFamily="2" charset="-78"/>
            </a:endParaRPr>
          </a:p>
        </p:txBody>
      </p:sp>
      <p:sp>
        <p:nvSpPr>
          <p:cNvPr id="10" name="TextBox 9">
            <a:extLst>
              <a:ext uri="{FF2B5EF4-FFF2-40B4-BE49-F238E27FC236}">
                <a16:creationId xmlns:a16="http://schemas.microsoft.com/office/drawing/2014/main" id="{A2051B33-01F5-4A28-9500-D3214AB84092}"/>
              </a:ext>
            </a:extLst>
          </p:cNvPr>
          <p:cNvSpPr txBox="1"/>
          <p:nvPr/>
        </p:nvSpPr>
        <p:spPr>
          <a:xfrm>
            <a:off x="322997" y="2467041"/>
            <a:ext cx="11546006" cy="646331"/>
          </a:xfrm>
          <a:prstGeom prst="rect">
            <a:avLst/>
          </a:prstGeom>
          <a:noFill/>
        </p:spPr>
        <p:txBody>
          <a:bodyPr wrap="square" rtlCol="0">
            <a:spAutoFit/>
          </a:bodyPr>
          <a:lstStyle/>
          <a:p>
            <a:pPr algn="just" rtl="1"/>
            <a:r>
              <a:rPr lang="fa-IR" b="1" dirty="0">
                <a:cs typeface="B Nazanin" panose="00000400000000000000" pitchFamily="2" charset="-78"/>
              </a:rPr>
              <a:t>* نزدیک به 3700 نفر هرروز در جاده های جهان کشته می شوند که به طور مستقیم و غیرمستقیم اثرات نامطلوبی براقتصاد ملی و هم چنین پیامد های بهداشتی دارد.</a:t>
            </a:r>
            <a:endParaRPr lang="en-US" b="1" dirty="0">
              <a:cs typeface="B Nazanin" panose="00000400000000000000" pitchFamily="2" charset="-78"/>
            </a:endParaRPr>
          </a:p>
        </p:txBody>
      </p:sp>
      <p:sp>
        <p:nvSpPr>
          <p:cNvPr id="11" name="TextBox 10">
            <a:extLst>
              <a:ext uri="{FF2B5EF4-FFF2-40B4-BE49-F238E27FC236}">
                <a16:creationId xmlns:a16="http://schemas.microsoft.com/office/drawing/2014/main" id="{0E4FEED2-FCFB-44BA-BC9A-05E2459904C0}"/>
              </a:ext>
            </a:extLst>
          </p:cNvPr>
          <p:cNvSpPr txBox="1"/>
          <p:nvPr/>
        </p:nvSpPr>
        <p:spPr>
          <a:xfrm>
            <a:off x="322997" y="3356917"/>
            <a:ext cx="11546006" cy="369332"/>
          </a:xfrm>
          <a:prstGeom prst="rect">
            <a:avLst/>
          </a:prstGeom>
          <a:noFill/>
        </p:spPr>
        <p:txBody>
          <a:bodyPr wrap="square" rtlCol="0">
            <a:spAutoFit/>
          </a:bodyPr>
          <a:lstStyle/>
          <a:p>
            <a:pPr algn="r"/>
            <a:r>
              <a:rPr lang="fa-IR" b="1" dirty="0">
                <a:cs typeface="B Nazanin" panose="00000400000000000000" pitchFamily="2" charset="-78"/>
              </a:rPr>
              <a:t>* تعداد کشته ها در اثر تصادفات جاده ای در 24 کشور آسیایی که 56 درصد از جمعیت جهان را شامل می شوند، سالانه 750 هزار نفر است. </a:t>
            </a:r>
            <a:endParaRPr lang="en-US" b="1" dirty="0">
              <a:cs typeface="B Nazanin" panose="00000400000000000000" pitchFamily="2" charset="-78"/>
            </a:endParaRPr>
          </a:p>
        </p:txBody>
      </p:sp>
      <p:sp>
        <p:nvSpPr>
          <p:cNvPr id="12" name="Rectangle: Rounded Corners 11">
            <a:extLst>
              <a:ext uri="{FF2B5EF4-FFF2-40B4-BE49-F238E27FC236}">
                <a16:creationId xmlns:a16="http://schemas.microsoft.com/office/drawing/2014/main" id="{B79D131E-C1BC-477A-B62F-F28E93668DB6}"/>
              </a:ext>
            </a:extLst>
          </p:cNvPr>
          <p:cNvSpPr/>
          <p:nvPr/>
        </p:nvSpPr>
        <p:spPr>
          <a:xfrm>
            <a:off x="3370996" y="259317"/>
            <a:ext cx="5827593" cy="887095"/>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E04E57A7-D86F-414E-B723-7EDEAC80673A}"/>
              </a:ext>
            </a:extLst>
          </p:cNvPr>
          <p:cNvSpPr txBox="1"/>
          <p:nvPr/>
        </p:nvSpPr>
        <p:spPr>
          <a:xfrm>
            <a:off x="3370996" y="472032"/>
            <a:ext cx="5643348" cy="461665"/>
          </a:xfrm>
          <a:prstGeom prst="rect">
            <a:avLst/>
          </a:prstGeom>
          <a:noFill/>
        </p:spPr>
        <p:txBody>
          <a:bodyPr wrap="square" rtlCol="0">
            <a:spAutoFit/>
          </a:bodyPr>
          <a:lstStyle/>
          <a:p>
            <a:pPr algn="ctr" rtl="1"/>
            <a:r>
              <a:rPr lang="fa-IR" sz="2400" dirty="0">
                <a:cs typeface="B Titr" panose="00000700000000000000" pitchFamily="2" charset="-78"/>
              </a:rPr>
              <a:t>اپیدمیولوژی حوادث ترافیکی در جهان و ایران</a:t>
            </a:r>
            <a:endParaRPr lang="en-US" sz="2400" dirty="0">
              <a:cs typeface="B Titr" panose="00000700000000000000" pitchFamily="2" charset="-78"/>
            </a:endParaRPr>
          </a:p>
        </p:txBody>
      </p:sp>
      <p:sp>
        <p:nvSpPr>
          <p:cNvPr id="15" name="TextBox 14">
            <a:extLst>
              <a:ext uri="{FF2B5EF4-FFF2-40B4-BE49-F238E27FC236}">
                <a16:creationId xmlns:a16="http://schemas.microsoft.com/office/drawing/2014/main" id="{3A7D7B92-3FBC-4C74-9F32-2A00ED3A150B}"/>
              </a:ext>
            </a:extLst>
          </p:cNvPr>
          <p:cNvSpPr txBox="1"/>
          <p:nvPr/>
        </p:nvSpPr>
        <p:spPr>
          <a:xfrm>
            <a:off x="322997" y="4066601"/>
            <a:ext cx="11546006" cy="646331"/>
          </a:xfrm>
          <a:prstGeom prst="rect">
            <a:avLst/>
          </a:prstGeom>
          <a:noFill/>
        </p:spPr>
        <p:txBody>
          <a:bodyPr wrap="square" rtlCol="0">
            <a:spAutoFit/>
          </a:bodyPr>
          <a:lstStyle/>
          <a:p>
            <a:pPr algn="just" rtl="1"/>
            <a:r>
              <a:rPr lang="fa-IR" b="1" dirty="0">
                <a:cs typeface="B Nazanin" panose="00000400000000000000" pitchFamily="2" charset="-78"/>
              </a:rPr>
              <a:t>* تصادفات جاده ای برای اکثر کشورها 3 درصد از تولید ناخالص داخلی آنها را به همراه دارد و 93% از مرگ های ناشی از حوادث ترافیکی مربوط به کشورهای کم درآمد و کشورهای با درآمد متوسط است، اگرچه این کشورها دارای 60 % وسایل نقلیه جهان هستند.</a:t>
            </a:r>
            <a:endParaRPr lang="en-US" b="1" dirty="0">
              <a:cs typeface="B Nazanin" panose="00000400000000000000" pitchFamily="2" charset="-78"/>
            </a:endParaRPr>
          </a:p>
        </p:txBody>
      </p:sp>
      <p:pic>
        <p:nvPicPr>
          <p:cNvPr id="2" name="Picture 1">
            <a:extLst>
              <a:ext uri="{FF2B5EF4-FFF2-40B4-BE49-F238E27FC236}">
                <a16:creationId xmlns:a16="http://schemas.microsoft.com/office/drawing/2014/main" id="{EC25E81C-44D9-42D1-88ED-CAF68EFFA726}"/>
              </a:ext>
            </a:extLst>
          </p:cNvPr>
          <p:cNvPicPr>
            <a:picLocks noChangeAspect="1"/>
          </p:cNvPicPr>
          <p:nvPr/>
        </p:nvPicPr>
        <p:blipFill>
          <a:blip r:embed="rId2"/>
          <a:stretch>
            <a:fillRect/>
          </a:stretch>
        </p:blipFill>
        <p:spPr>
          <a:xfrm>
            <a:off x="4905800" y="4712932"/>
            <a:ext cx="2573740" cy="19660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733025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1000"/>
                                        <p:tgtEl>
                                          <p:spTgt spid="2"/>
                                        </p:tgtEl>
                                      </p:cBhvr>
                                    </p:animEffect>
                                    <p:anim calcmode="lin" valueType="num">
                                      <p:cBhvr>
                                        <p:cTn id="34" dur="1000" fill="hold"/>
                                        <p:tgtEl>
                                          <p:spTgt spid="2"/>
                                        </p:tgtEl>
                                        <p:attrNameLst>
                                          <p:attrName>ppt_x</p:attrName>
                                        </p:attrNameLst>
                                      </p:cBhvr>
                                      <p:tavLst>
                                        <p:tav tm="0">
                                          <p:val>
                                            <p:strVal val="#ppt_x"/>
                                          </p:val>
                                        </p:tav>
                                        <p:tav tm="100000">
                                          <p:val>
                                            <p:strVal val="#ppt_x"/>
                                          </p:val>
                                        </p:tav>
                                      </p:tavLst>
                                    </p:anim>
                                    <p:anim calcmode="lin" valueType="num">
                                      <p:cBhvr>
                                        <p:cTn id="3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0" grpId="0"/>
      <p:bldP spid="11" grpId="0"/>
      <p:bldP spid="15"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AD742AF2-D32E-4D16-B3F1-850CB284CE82}"/>
              </a:ext>
            </a:extLst>
          </p:cNvPr>
          <p:cNvSpPr/>
          <p:nvPr/>
        </p:nvSpPr>
        <p:spPr>
          <a:xfrm>
            <a:off x="3992559" y="2299352"/>
            <a:ext cx="1024390" cy="101007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FBBFB0E5-BEA2-4353-AB2B-EA4A537E5D4F}"/>
              </a:ext>
            </a:extLst>
          </p:cNvPr>
          <p:cNvSpPr/>
          <p:nvPr/>
        </p:nvSpPr>
        <p:spPr>
          <a:xfrm>
            <a:off x="7270656" y="2179511"/>
            <a:ext cx="591727" cy="58345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C7A8BC61-E1B4-4EE0-8B37-4E75ED4720BF}"/>
              </a:ext>
            </a:extLst>
          </p:cNvPr>
          <p:cNvSpPr/>
          <p:nvPr/>
        </p:nvSpPr>
        <p:spPr>
          <a:xfrm>
            <a:off x="4121326" y="5008097"/>
            <a:ext cx="766856" cy="75613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29E910A1-E393-4AD3-B20E-0B8DAA152AD0}"/>
              </a:ext>
            </a:extLst>
          </p:cNvPr>
          <p:cNvSpPr/>
          <p:nvPr/>
        </p:nvSpPr>
        <p:spPr>
          <a:xfrm>
            <a:off x="5902284" y="2819240"/>
            <a:ext cx="3920197" cy="386540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Right 8">
            <a:extLst>
              <a:ext uri="{FF2B5EF4-FFF2-40B4-BE49-F238E27FC236}">
                <a16:creationId xmlns:a16="http://schemas.microsoft.com/office/drawing/2014/main" id="{489E0D1E-05BF-43E7-A1BD-41CAF6A5FE39}"/>
              </a:ext>
            </a:extLst>
          </p:cNvPr>
          <p:cNvSpPr/>
          <p:nvPr/>
        </p:nvSpPr>
        <p:spPr>
          <a:xfrm rot="2300806">
            <a:off x="5378546" y="3207433"/>
            <a:ext cx="703385" cy="9847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72F44C1-F400-4520-8AC3-8FC55423981E}"/>
              </a:ext>
            </a:extLst>
          </p:cNvPr>
          <p:cNvSpPr txBox="1"/>
          <p:nvPr/>
        </p:nvSpPr>
        <p:spPr>
          <a:xfrm>
            <a:off x="7709095" y="530595"/>
            <a:ext cx="3792672" cy="461665"/>
          </a:xfrm>
          <a:prstGeom prst="rect">
            <a:avLst/>
          </a:prstGeom>
          <a:noFill/>
        </p:spPr>
        <p:txBody>
          <a:bodyPr wrap="square" rtlCol="0">
            <a:spAutoFit/>
          </a:bodyPr>
          <a:lstStyle/>
          <a:p>
            <a:r>
              <a:rPr lang="fa-IR" sz="2400" dirty="0">
                <a:cs typeface="B Titr" panose="00000700000000000000" pitchFamily="2" charset="-78"/>
              </a:rPr>
              <a:t>عوامل مؤثر بر رفتار عابرين پياده</a:t>
            </a:r>
            <a:endParaRPr lang="en-US" sz="2400" dirty="0">
              <a:cs typeface="B Titr" panose="00000700000000000000" pitchFamily="2" charset="-78"/>
            </a:endParaRPr>
          </a:p>
        </p:txBody>
      </p:sp>
      <p:sp>
        <p:nvSpPr>
          <p:cNvPr id="11" name="TextBox 10">
            <a:extLst>
              <a:ext uri="{FF2B5EF4-FFF2-40B4-BE49-F238E27FC236}">
                <a16:creationId xmlns:a16="http://schemas.microsoft.com/office/drawing/2014/main" id="{CEEC26C4-D762-4BDB-9F44-DC882A2708F6}"/>
              </a:ext>
            </a:extLst>
          </p:cNvPr>
          <p:cNvSpPr txBox="1"/>
          <p:nvPr/>
        </p:nvSpPr>
        <p:spPr>
          <a:xfrm>
            <a:off x="6543375" y="4107363"/>
            <a:ext cx="2719734" cy="1200329"/>
          </a:xfrm>
          <a:prstGeom prst="rect">
            <a:avLst/>
          </a:prstGeom>
          <a:noFill/>
        </p:spPr>
        <p:txBody>
          <a:bodyPr wrap="square" rtlCol="0">
            <a:spAutoFit/>
          </a:bodyPr>
          <a:lstStyle/>
          <a:p>
            <a:pPr algn="ctr"/>
            <a:r>
              <a:rPr lang="fa-IR" sz="2400" dirty="0">
                <a:solidFill>
                  <a:schemeClr val="bg1"/>
                </a:solidFill>
                <a:effectLst>
                  <a:outerShdw blurRad="50800" dist="38100" dir="2700000" algn="tl" rotWithShape="0">
                    <a:prstClr val="black">
                      <a:alpha val="40000"/>
                    </a:prstClr>
                  </a:outerShdw>
                </a:effectLst>
                <a:cs typeface="B Titr" panose="00000700000000000000" pitchFamily="2" charset="-78"/>
              </a:rPr>
              <a:t>نقش هنجارهاي ذهني و ديگران مهم در زندگي بر رفتار عابرين پياده</a:t>
            </a:r>
            <a:endParaRPr lang="en-US" sz="2400" dirty="0">
              <a:solidFill>
                <a:schemeClr val="bg1"/>
              </a:solidFill>
              <a:effectLst>
                <a:outerShdw blurRad="50800" dist="38100" dir="2700000" algn="tl" rotWithShape="0">
                  <a:prstClr val="black">
                    <a:alpha val="40000"/>
                  </a:prstClr>
                </a:outerShdw>
              </a:effectLst>
              <a:cs typeface="B Titr" panose="00000700000000000000" pitchFamily="2" charset="-78"/>
            </a:endParaRPr>
          </a:p>
        </p:txBody>
      </p:sp>
    </p:spTree>
    <p:extLst>
      <p:ext uri="{BB962C8B-B14F-4D97-AF65-F5344CB8AC3E}">
        <p14:creationId xmlns:p14="http://schemas.microsoft.com/office/powerpoint/2010/main" val="38275060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AD742AF2-D32E-4D16-B3F1-850CB284CE82}"/>
              </a:ext>
            </a:extLst>
          </p:cNvPr>
          <p:cNvSpPr/>
          <p:nvPr/>
        </p:nvSpPr>
        <p:spPr>
          <a:xfrm>
            <a:off x="4208890" y="1954427"/>
            <a:ext cx="591728" cy="58345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FBBFB0E5-BEA2-4353-AB2B-EA4A537E5D4F}"/>
              </a:ext>
            </a:extLst>
          </p:cNvPr>
          <p:cNvSpPr/>
          <p:nvPr/>
        </p:nvSpPr>
        <p:spPr>
          <a:xfrm>
            <a:off x="7270656" y="2179511"/>
            <a:ext cx="591727" cy="58345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C7A8BC61-E1B4-4EE0-8B37-4E75ED4720BF}"/>
              </a:ext>
            </a:extLst>
          </p:cNvPr>
          <p:cNvSpPr/>
          <p:nvPr/>
        </p:nvSpPr>
        <p:spPr>
          <a:xfrm>
            <a:off x="1448972" y="2553740"/>
            <a:ext cx="4142594" cy="40847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29E910A1-E393-4AD3-B20E-0B8DAA152AD0}"/>
              </a:ext>
            </a:extLst>
          </p:cNvPr>
          <p:cNvSpPr/>
          <p:nvPr/>
        </p:nvSpPr>
        <p:spPr>
          <a:xfrm>
            <a:off x="7292138" y="4734801"/>
            <a:ext cx="1044027" cy="102943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Right 8">
            <a:extLst>
              <a:ext uri="{FF2B5EF4-FFF2-40B4-BE49-F238E27FC236}">
                <a16:creationId xmlns:a16="http://schemas.microsoft.com/office/drawing/2014/main" id="{489E0D1E-05BF-43E7-A1BD-41CAF6A5FE39}"/>
              </a:ext>
            </a:extLst>
          </p:cNvPr>
          <p:cNvSpPr/>
          <p:nvPr/>
        </p:nvSpPr>
        <p:spPr>
          <a:xfrm rot="8416658">
            <a:off x="5519225" y="3151161"/>
            <a:ext cx="703385" cy="9847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50B4CFE5-3826-4D4C-9AEE-BAA67BAD7106}"/>
              </a:ext>
            </a:extLst>
          </p:cNvPr>
          <p:cNvSpPr txBox="1"/>
          <p:nvPr/>
        </p:nvSpPr>
        <p:spPr>
          <a:xfrm>
            <a:off x="7709095" y="530595"/>
            <a:ext cx="3792672" cy="461665"/>
          </a:xfrm>
          <a:prstGeom prst="rect">
            <a:avLst/>
          </a:prstGeom>
          <a:noFill/>
        </p:spPr>
        <p:txBody>
          <a:bodyPr wrap="square" rtlCol="0">
            <a:spAutoFit/>
          </a:bodyPr>
          <a:lstStyle/>
          <a:p>
            <a:r>
              <a:rPr lang="fa-IR" sz="2400" dirty="0">
                <a:cs typeface="B Titr" panose="00000700000000000000" pitchFamily="2" charset="-78"/>
              </a:rPr>
              <a:t>عوامل مؤثر بر رفتار عابرين پياده</a:t>
            </a:r>
            <a:endParaRPr lang="en-US" sz="2400" dirty="0">
              <a:cs typeface="B Titr" panose="00000700000000000000" pitchFamily="2" charset="-78"/>
            </a:endParaRPr>
          </a:p>
        </p:txBody>
      </p:sp>
      <p:sp>
        <p:nvSpPr>
          <p:cNvPr id="11" name="TextBox 10">
            <a:extLst>
              <a:ext uri="{FF2B5EF4-FFF2-40B4-BE49-F238E27FC236}">
                <a16:creationId xmlns:a16="http://schemas.microsoft.com/office/drawing/2014/main" id="{197307E2-148C-47CD-9352-6A5F34005A11}"/>
              </a:ext>
            </a:extLst>
          </p:cNvPr>
          <p:cNvSpPr txBox="1"/>
          <p:nvPr/>
        </p:nvSpPr>
        <p:spPr>
          <a:xfrm>
            <a:off x="1932463" y="3542190"/>
            <a:ext cx="3091204" cy="1938992"/>
          </a:xfrm>
          <a:prstGeom prst="rect">
            <a:avLst/>
          </a:prstGeom>
          <a:noFill/>
        </p:spPr>
        <p:txBody>
          <a:bodyPr wrap="square" rtlCol="0">
            <a:spAutoFit/>
          </a:bodyPr>
          <a:lstStyle/>
          <a:p>
            <a:pPr algn="ctr"/>
            <a:r>
              <a:rPr lang="fa-IR" sz="2400" dirty="0">
                <a:solidFill>
                  <a:schemeClr val="bg1"/>
                </a:solidFill>
                <a:effectLst>
                  <a:outerShdw blurRad="50800" dist="38100" dir="2700000" algn="tl" rotWithShape="0">
                    <a:prstClr val="black">
                      <a:alpha val="40000"/>
                    </a:prstClr>
                  </a:outerShdw>
                </a:effectLst>
                <a:cs typeface="B Titr" panose="00000700000000000000" pitchFamily="2" charset="-78"/>
              </a:rPr>
              <a:t>تأثير فشار همسالان (دوستان و اطرافيان) ونقش كنترل رفتاري درك شده بر رفتار عابرين پياده، سختي يا آساني عبور ايمن  </a:t>
            </a:r>
            <a:endParaRPr lang="en-US" sz="2400" dirty="0">
              <a:solidFill>
                <a:schemeClr val="bg1"/>
              </a:solidFill>
              <a:effectLst>
                <a:outerShdw blurRad="50800" dist="38100" dir="2700000" algn="tl" rotWithShape="0">
                  <a:prstClr val="black">
                    <a:alpha val="40000"/>
                  </a:prstClr>
                </a:outerShdw>
              </a:effectLst>
              <a:cs typeface="B Titr" panose="00000700000000000000" pitchFamily="2" charset="-78"/>
            </a:endParaRPr>
          </a:p>
        </p:txBody>
      </p:sp>
    </p:spTree>
    <p:extLst>
      <p:ext uri="{BB962C8B-B14F-4D97-AF65-F5344CB8AC3E}">
        <p14:creationId xmlns:p14="http://schemas.microsoft.com/office/powerpoint/2010/main" val="12371427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AD742AF2-D32E-4D16-B3F1-850CB284CE82}"/>
              </a:ext>
            </a:extLst>
          </p:cNvPr>
          <p:cNvSpPr/>
          <p:nvPr/>
        </p:nvSpPr>
        <p:spPr>
          <a:xfrm>
            <a:off x="3151164" y="1547446"/>
            <a:ext cx="1737018" cy="1712742"/>
          </a:xfrm>
          <a:prstGeom prst="ellipse">
            <a:avLst/>
          </a:prstGeom>
          <a:blipFill>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FBBFB0E5-BEA2-4353-AB2B-EA4A537E5D4F}"/>
              </a:ext>
            </a:extLst>
          </p:cNvPr>
          <p:cNvSpPr/>
          <p:nvPr/>
        </p:nvSpPr>
        <p:spPr>
          <a:xfrm>
            <a:off x="6696223" y="1547446"/>
            <a:ext cx="1737018" cy="1712742"/>
          </a:xfrm>
          <a:prstGeom prst="ellipse">
            <a:avLst/>
          </a:prstGeom>
          <a:blipFill>
            <a:blip r:embed="rId3"/>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C7A8BC61-E1B4-4EE0-8B37-4E75ED4720BF}"/>
              </a:ext>
            </a:extLst>
          </p:cNvPr>
          <p:cNvSpPr/>
          <p:nvPr/>
        </p:nvSpPr>
        <p:spPr>
          <a:xfrm>
            <a:off x="3151164" y="4051495"/>
            <a:ext cx="1737018" cy="1712742"/>
          </a:xfrm>
          <a:prstGeom prst="ellipse">
            <a:avLst/>
          </a:prstGeom>
          <a:blipFill>
            <a:blip r:embed="rId4"/>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29E910A1-E393-4AD3-B20E-0B8DAA152AD0}"/>
              </a:ext>
            </a:extLst>
          </p:cNvPr>
          <p:cNvSpPr/>
          <p:nvPr/>
        </p:nvSpPr>
        <p:spPr>
          <a:xfrm>
            <a:off x="6696223" y="4051495"/>
            <a:ext cx="1737018" cy="1712742"/>
          </a:xfrm>
          <a:prstGeom prst="ellipse">
            <a:avLst/>
          </a:prstGeom>
          <a:blipFill>
            <a:blip r:embed="rId5"/>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Right 8">
            <a:extLst>
              <a:ext uri="{FF2B5EF4-FFF2-40B4-BE49-F238E27FC236}">
                <a16:creationId xmlns:a16="http://schemas.microsoft.com/office/drawing/2014/main" id="{489E0D1E-05BF-43E7-A1BD-41CAF6A5FE39}"/>
              </a:ext>
            </a:extLst>
          </p:cNvPr>
          <p:cNvSpPr/>
          <p:nvPr/>
        </p:nvSpPr>
        <p:spPr>
          <a:xfrm rot="16200000">
            <a:off x="5378546" y="3207433"/>
            <a:ext cx="703385" cy="9847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814D9206-EFEA-475C-830C-474A79F5F6DC}"/>
              </a:ext>
            </a:extLst>
          </p:cNvPr>
          <p:cNvSpPr txBox="1"/>
          <p:nvPr/>
        </p:nvSpPr>
        <p:spPr>
          <a:xfrm>
            <a:off x="3833902" y="526116"/>
            <a:ext cx="3792672" cy="461665"/>
          </a:xfrm>
          <a:prstGeom prst="rect">
            <a:avLst/>
          </a:prstGeom>
          <a:noFill/>
        </p:spPr>
        <p:txBody>
          <a:bodyPr wrap="square" rtlCol="0">
            <a:spAutoFit/>
          </a:bodyPr>
          <a:lstStyle/>
          <a:p>
            <a:r>
              <a:rPr lang="fa-IR" sz="2400" dirty="0">
                <a:cs typeface="B Titr" panose="00000700000000000000" pitchFamily="2" charset="-78"/>
              </a:rPr>
              <a:t>عوامل مؤثر بر رفتار عابرين پياده</a:t>
            </a:r>
            <a:endParaRPr lang="en-US" sz="2400" dirty="0">
              <a:cs typeface="B Titr" panose="00000700000000000000" pitchFamily="2" charset="-78"/>
            </a:endParaRPr>
          </a:p>
        </p:txBody>
      </p:sp>
    </p:spTree>
    <p:extLst>
      <p:ext uri="{BB962C8B-B14F-4D97-AF65-F5344CB8AC3E}">
        <p14:creationId xmlns:p14="http://schemas.microsoft.com/office/powerpoint/2010/main" val="3258114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EB52572-899B-4EDC-9937-AE21BBF2A358}"/>
              </a:ext>
            </a:extLst>
          </p:cNvPr>
          <p:cNvSpPr txBox="1"/>
          <p:nvPr/>
        </p:nvSpPr>
        <p:spPr>
          <a:xfrm>
            <a:off x="2768991" y="295422"/>
            <a:ext cx="6654018" cy="461665"/>
          </a:xfrm>
          <a:prstGeom prst="rect">
            <a:avLst/>
          </a:prstGeom>
          <a:noFill/>
        </p:spPr>
        <p:txBody>
          <a:bodyPr wrap="square" rtlCol="0">
            <a:spAutoFit/>
          </a:bodyPr>
          <a:lstStyle/>
          <a:p>
            <a:pPr algn="ctr"/>
            <a:r>
              <a:rPr lang="fa-IR" sz="2400" dirty="0">
                <a:cs typeface="B Titr" panose="00000700000000000000" pitchFamily="2" charset="-78"/>
              </a:rPr>
              <a:t>راهنماهای کاربردی</a:t>
            </a:r>
            <a:endParaRPr lang="en-US" sz="2400" dirty="0">
              <a:cs typeface="B Titr" panose="00000700000000000000" pitchFamily="2" charset="-78"/>
            </a:endParaRPr>
          </a:p>
        </p:txBody>
      </p:sp>
      <p:grpSp>
        <p:nvGrpSpPr>
          <p:cNvPr id="14" name="Group 13">
            <a:extLst>
              <a:ext uri="{FF2B5EF4-FFF2-40B4-BE49-F238E27FC236}">
                <a16:creationId xmlns:a16="http://schemas.microsoft.com/office/drawing/2014/main" id="{16B77BD3-4058-4EF2-B9A2-31230D4DF4B4}"/>
              </a:ext>
            </a:extLst>
          </p:cNvPr>
          <p:cNvGrpSpPr/>
          <p:nvPr/>
        </p:nvGrpSpPr>
        <p:grpSpPr>
          <a:xfrm>
            <a:off x="-11382589" y="757087"/>
            <a:ext cx="12192000" cy="5901397"/>
            <a:chOff x="-10991277" y="956603"/>
            <a:chExt cx="12192000" cy="5901397"/>
          </a:xfrm>
        </p:grpSpPr>
        <p:grpSp>
          <p:nvGrpSpPr>
            <p:cNvPr id="5" name="Group 4">
              <a:extLst>
                <a:ext uri="{FF2B5EF4-FFF2-40B4-BE49-F238E27FC236}">
                  <a16:creationId xmlns:a16="http://schemas.microsoft.com/office/drawing/2014/main" id="{2EC58167-1CA9-4D43-A96B-B4A1ECC3456A}"/>
                </a:ext>
              </a:extLst>
            </p:cNvPr>
            <p:cNvGrpSpPr/>
            <p:nvPr/>
          </p:nvGrpSpPr>
          <p:grpSpPr>
            <a:xfrm>
              <a:off x="-10991277" y="956603"/>
              <a:ext cx="12192000" cy="5901397"/>
              <a:chOff x="-11048427" y="923946"/>
              <a:chExt cx="12192000" cy="5901397"/>
            </a:xfrm>
          </p:grpSpPr>
          <p:sp>
            <p:nvSpPr>
              <p:cNvPr id="3" name="Rectangle: Rounded Corners 2">
                <a:extLst>
                  <a:ext uri="{FF2B5EF4-FFF2-40B4-BE49-F238E27FC236}">
                    <a16:creationId xmlns:a16="http://schemas.microsoft.com/office/drawing/2014/main" id="{6A82FB80-C53C-4468-B373-8E4B3E6C40FE}"/>
                  </a:ext>
                </a:extLst>
              </p:cNvPr>
              <p:cNvSpPr/>
              <p:nvPr/>
            </p:nvSpPr>
            <p:spPr>
              <a:xfrm>
                <a:off x="-11048427" y="923946"/>
                <a:ext cx="12192000" cy="5901397"/>
              </a:xfrm>
              <a:prstGeom prst="roundRect">
                <a:avLst>
                  <a:gd name="adj" fmla="val 0"/>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70FB1F27-BADD-4EAC-A53B-A44E2B758BE6}"/>
                  </a:ext>
                </a:extLst>
              </p:cNvPr>
              <p:cNvSpPr/>
              <p:nvPr/>
            </p:nvSpPr>
            <p:spPr>
              <a:xfrm>
                <a:off x="266700" y="2324100"/>
                <a:ext cx="857250" cy="2876550"/>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grpSp>
        <p:sp>
          <p:nvSpPr>
            <p:cNvPr id="9" name="TextBox 8">
              <a:extLst>
                <a:ext uri="{FF2B5EF4-FFF2-40B4-BE49-F238E27FC236}">
                  <a16:creationId xmlns:a16="http://schemas.microsoft.com/office/drawing/2014/main" id="{4ADB790E-1D4E-46F9-8617-68C564781161}"/>
                </a:ext>
              </a:extLst>
            </p:cNvPr>
            <p:cNvSpPr txBox="1"/>
            <p:nvPr/>
          </p:nvSpPr>
          <p:spPr>
            <a:xfrm>
              <a:off x="413147" y="2324100"/>
              <a:ext cx="615553" cy="2466954"/>
            </a:xfrm>
            <a:prstGeom prst="rect">
              <a:avLst/>
            </a:prstGeom>
            <a:noFill/>
          </p:spPr>
          <p:txBody>
            <a:bodyPr vert="vert270" wrap="square" rtlCol="0">
              <a:spAutoFit/>
            </a:bodyPr>
            <a:lstStyle/>
            <a:p>
              <a:r>
                <a:rPr lang="fa-IR" sz="2800" dirty="0">
                  <a:solidFill>
                    <a:schemeClr val="bg1"/>
                  </a:solidFill>
                  <a:cs typeface="B Titr" panose="00000700000000000000" pitchFamily="2" charset="-78"/>
                </a:rPr>
                <a:t>خلافی خودرو</a:t>
              </a:r>
              <a:endParaRPr lang="en-US" sz="2800" dirty="0">
                <a:solidFill>
                  <a:schemeClr val="bg1"/>
                </a:solidFill>
                <a:cs typeface="B Titr" panose="00000700000000000000" pitchFamily="2" charset="-78"/>
              </a:endParaRPr>
            </a:p>
          </p:txBody>
        </p:sp>
        <p:sp>
          <p:nvSpPr>
            <p:cNvPr id="10" name="TextBox 9">
              <a:extLst>
                <a:ext uri="{FF2B5EF4-FFF2-40B4-BE49-F238E27FC236}">
                  <a16:creationId xmlns:a16="http://schemas.microsoft.com/office/drawing/2014/main" id="{F566DCD7-5A1C-439A-8408-DA4FB7F4B05A}"/>
                </a:ext>
              </a:extLst>
            </p:cNvPr>
            <p:cNvSpPr txBox="1"/>
            <p:nvPr/>
          </p:nvSpPr>
          <p:spPr>
            <a:xfrm>
              <a:off x="-9200577" y="3122471"/>
              <a:ext cx="9200577" cy="1569660"/>
            </a:xfrm>
            <a:prstGeom prst="rect">
              <a:avLst/>
            </a:prstGeom>
            <a:noFill/>
          </p:spPr>
          <p:txBody>
            <a:bodyPr wrap="square" rtlCol="0">
              <a:spAutoFit/>
            </a:bodyPr>
            <a:lstStyle/>
            <a:p>
              <a:pPr algn="ctr"/>
              <a:r>
                <a:rPr lang="fa-IR" sz="3200" dirty="0">
                  <a:solidFill>
                    <a:schemeClr val="bg1"/>
                  </a:solidFill>
                  <a:effectLst>
                    <a:outerShdw blurRad="50800" dist="38100" dir="2700000" algn="tl" rotWithShape="0">
                      <a:prstClr val="black">
                        <a:alpha val="40000"/>
                      </a:prstClr>
                    </a:outerShdw>
                  </a:effectLst>
                  <a:cs typeface="B Titr" panose="00000700000000000000" pitchFamily="2" charset="-78"/>
                </a:rPr>
                <a:t>برای دریافت تلفنی خلافی خودرو فقط کافی است از منزل و یا محل کار خود شماره تلفن ۸۸۲۸۸۸۸۸ در تهران را بگیرید و از میزان جرائم و تخلفات وسیله نقلیه خود مطلع شوید.</a:t>
              </a:r>
              <a:endParaRPr lang="en-US" sz="3200" dirty="0">
                <a:solidFill>
                  <a:schemeClr val="bg1"/>
                </a:solidFill>
                <a:effectLst>
                  <a:outerShdw blurRad="50800" dist="38100" dir="2700000" algn="tl" rotWithShape="0">
                    <a:prstClr val="black">
                      <a:alpha val="40000"/>
                    </a:prstClr>
                  </a:outerShdw>
                </a:effectLst>
                <a:cs typeface="B Titr" panose="00000700000000000000" pitchFamily="2" charset="-78"/>
              </a:endParaRPr>
            </a:p>
          </p:txBody>
        </p:sp>
      </p:grpSp>
      <p:grpSp>
        <p:nvGrpSpPr>
          <p:cNvPr id="15" name="Group 14">
            <a:extLst>
              <a:ext uri="{FF2B5EF4-FFF2-40B4-BE49-F238E27FC236}">
                <a16:creationId xmlns:a16="http://schemas.microsoft.com/office/drawing/2014/main" id="{E6992D49-C497-4DEF-9E9D-92DDE0BEC5C7}"/>
              </a:ext>
            </a:extLst>
          </p:cNvPr>
          <p:cNvGrpSpPr/>
          <p:nvPr/>
        </p:nvGrpSpPr>
        <p:grpSpPr>
          <a:xfrm>
            <a:off x="-11649289" y="757087"/>
            <a:ext cx="12192000" cy="5901397"/>
            <a:chOff x="-10991277" y="956603"/>
            <a:chExt cx="12192000" cy="5901397"/>
          </a:xfrm>
        </p:grpSpPr>
        <p:grpSp>
          <p:nvGrpSpPr>
            <p:cNvPr id="16" name="Group 15">
              <a:extLst>
                <a:ext uri="{FF2B5EF4-FFF2-40B4-BE49-F238E27FC236}">
                  <a16:creationId xmlns:a16="http://schemas.microsoft.com/office/drawing/2014/main" id="{455E5FCA-CFB2-4207-B4C9-536AE7C45D8B}"/>
                </a:ext>
              </a:extLst>
            </p:cNvPr>
            <p:cNvGrpSpPr/>
            <p:nvPr/>
          </p:nvGrpSpPr>
          <p:grpSpPr>
            <a:xfrm>
              <a:off x="-10991277" y="956603"/>
              <a:ext cx="12192000" cy="5901397"/>
              <a:chOff x="-11048427" y="923946"/>
              <a:chExt cx="12192000" cy="5901397"/>
            </a:xfrm>
          </p:grpSpPr>
          <p:sp>
            <p:nvSpPr>
              <p:cNvPr id="19" name="Rectangle: Rounded Corners 18">
                <a:extLst>
                  <a:ext uri="{FF2B5EF4-FFF2-40B4-BE49-F238E27FC236}">
                    <a16:creationId xmlns:a16="http://schemas.microsoft.com/office/drawing/2014/main" id="{4A83EE5B-46C9-44CB-BE1A-245B4C55E75B}"/>
                  </a:ext>
                </a:extLst>
              </p:cNvPr>
              <p:cNvSpPr/>
              <p:nvPr/>
            </p:nvSpPr>
            <p:spPr>
              <a:xfrm>
                <a:off x="-11048427" y="923946"/>
                <a:ext cx="12192000" cy="5901397"/>
              </a:xfrm>
              <a:prstGeom prst="roundRect">
                <a:avLst>
                  <a:gd name="adj" fmla="val 0"/>
                </a:avLst>
              </a:prstGeom>
              <a:ln/>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20" name="Rectangle: Rounded Corners 19">
                <a:extLst>
                  <a:ext uri="{FF2B5EF4-FFF2-40B4-BE49-F238E27FC236}">
                    <a16:creationId xmlns:a16="http://schemas.microsoft.com/office/drawing/2014/main" id="{57C97D1A-4C99-489A-80F3-57D496890471}"/>
                  </a:ext>
                </a:extLst>
              </p:cNvPr>
              <p:cNvSpPr/>
              <p:nvPr/>
            </p:nvSpPr>
            <p:spPr>
              <a:xfrm>
                <a:off x="266700" y="2324100"/>
                <a:ext cx="857250" cy="287655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grpSp>
        <p:sp>
          <p:nvSpPr>
            <p:cNvPr id="17" name="TextBox 16">
              <a:extLst>
                <a:ext uri="{FF2B5EF4-FFF2-40B4-BE49-F238E27FC236}">
                  <a16:creationId xmlns:a16="http://schemas.microsoft.com/office/drawing/2014/main" id="{0A851D06-FBEA-434D-87B1-51E56C90D248}"/>
                </a:ext>
              </a:extLst>
            </p:cNvPr>
            <p:cNvSpPr txBox="1"/>
            <p:nvPr/>
          </p:nvSpPr>
          <p:spPr>
            <a:xfrm>
              <a:off x="451247" y="2000250"/>
              <a:ext cx="615553" cy="3124200"/>
            </a:xfrm>
            <a:prstGeom prst="rect">
              <a:avLst/>
            </a:prstGeom>
            <a:noFill/>
          </p:spPr>
          <p:txBody>
            <a:bodyPr vert="vert270" wrap="square" rtlCol="0">
              <a:spAutoFit/>
            </a:bodyPr>
            <a:lstStyle/>
            <a:p>
              <a:r>
                <a:rPr lang="fa-IR" sz="2800" dirty="0">
                  <a:cs typeface="B Titr" panose="00000700000000000000" pitchFamily="2" charset="-78"/>
                </a:rPr>
                <a:t>نمره منفی گواهینامه</a:t>
              </a:r>
              <a:endParaRPr lang="en-US" sz="2800" dirty="0">
                <a:cs typeface="B Titr" panose="00000700000000000000" pitchFamily="2" charset="-78"/>
              </a:endParaRPr>
            </a:p>
          </p:txBody>
        </p:sp>
        <p:sp>
          <p:nvSpPr>
            <p:cNvPr id="18" name="TextBox 17">
              <a:extLst>
                <a:ext uri="{FF2B5EF4-FFF2-40B4-BE49-F238E27FC236}">
                  <a16:creationId xmlns:a16="http://schemas.microsoft.com/office/drawing/2014/main" id="{17EC942F-C5F1-47BC-8E81-F35D03A0D1F7}"/>
                </a:ext>
              </a:extLst>
            </p:cNvPr>
            <p:cNvSpPr txBox="1"/>
            <p:nvPr/>
          </p:nvSpPr>
          <p:spPr>
            <a:xfrm>
              <a:off x="-9200577" y="3122471"/>
              <a:ext cx="9557147" cy="1077218"/>
            </a:xfrm>
            <a:prstGeom prst="rect">
              <a:avLst/>
            </a:prstGeom>
            <a:noFill/>
          </p:spPr>
          <p:txBody>
            <a:bodyPr wrap="square" rtlCol="0">
              <a:spAutoFit/>
            </a:bodyPr>
            <a:lstStyle/>
            <a:p>
              <a:pPr algn="ctr"/>
              <a:r>
                <a:rPr lang="fa-IR" sz="3200" dirty="0">
                  <a:cs typeface="B Titr" panose="00000700000000000000" pitchFamily="2" charset="-78"/>
                </a:rPr>
                <a:t> رانندگان می‌توانند با ارسال شماره گواهینامه خود به شماره پیامک ۱۱۰۰۰۵۱۵۱ از نمره منفی و کارنامه رانندگی خود مطلع شوند.</a:t>
              </a:r>
              <a:endParaRPr lang="en-US" sz="3200" dirty="0">
                <a:cs typeface="B Titr" panose="00000700000000000000" pitchFamily="2" charset="-78"/>
              </a:endParaRPr>
            </a:p>
          </p:txBody>
        </p:sp>
      </p:grpSp>
      <p:grpSp>
        <p:nvGrpSpPr>
          <p:cNvPr id="25" name="Group 24">
            <a:extLst>
              <a:ext uri="{FF2B5EF4-FFF2-40B4-BE49-F238E27FC236}">
                <a16:creationId xmlns:a16="http://schemas.microsoft.com/office/drawing/2014/main" id="{41DA3F7F-57B6-48D6-BB24-15E238133259}"/>
              </a:ext>
            </a:extLst>
          </p:cNvPr>
          <p:cNvGrpSpPr/>
          <p:nvPr/>
        </p:nvGrpSpPr>
        <p:grpSpPr>
          <a:xfrm>
            <a:off x="-11906249" y="757087"/>
            <a:ext cx="12192000" cy="5901397"/>
            <a:chOff x="-10991277" y="956603"/>
            <a:chExt cx="12192000" cy="5901397"/>
          </a:xfrm>
        </p:grpSpPr>
        <p:grpSp>
          <p:nvGrpSpPr>
            <p:cNvPr id="26" name="Group 25">
              <a:extLst>
                <a:ext uri="{FF2B5EF4-FFF2-40B4-BE49-F238E27FC236}">
                  <a16:creationId xmlns:a16="http://schemas.microsoft.com/office/drawing/2014/main" id="{2D4CABFC-1DFD-4A5A-A308-C59FA351F1DB}"/>
                </a:ext>
              </a:extLst>
            </p:cNvPr>
            <p:cNvGrpSpPr/>
            <p:nvPr/>
          </p:nvGrpSpPr>
          <p:grpSpPr>
            <a:xfrm>
              <a:off x="-10991277" y="956603"/>
              <a:ext cx="12192000" cy="5901397"/>
              <a:chOff x="-11048427" y="923946"/>
              <a:chExt cx="12192000" cy="5901397"/>
            </a:xfrm>
          </p:grpSpPr>
          <p:sp>
            <p:nvSpPr>
              <p:cNvPr id="29" name="Rectangle: Rounded Corners 28">
                <a:extLst>
                  <a:ext uri="{FF2B5EF4-FFF2-40B4-BE49-F238E27FC236}">
                    <a16:creationId xmlns:a16="http://schemas.microsoft.com/office/drawing/2014/main" id="{C1C21D07-AE8C-48D0-A9F7-330C7F33D9A2}"/>
                  </a:ext>
                </a:extLst>
              </p:cNvPr>
              <p:cNvSpPr/>
              <p:nvPr/>
            </p:nvSpPr>
            <p:spPr>
              <a:xfrm>
                <a:off x="-11048427" y="923946"/>
                <a:ext cx="12192000" cy="5901397"/>
              </a:xfrm>
              <a:prstGeom prst="roundRect">
                <a:avLst>
                  <a:gd name="adj" fmla="val 0"/>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30" name="Rectangle: Rounded Corners 29">
                <a:extLst>
                  <a:ext uri="{FF2B5EF4-FFF2-40B4-BE49-F238E27FC236}">
                    <a16:creationId xmlns:a16="http://schemas.microsoft.com/office/drawing/2014/main" id="{BC69598F-22A9-44C4-8189-2DC6D04694EA}"/>
                  </a:ext>
                </a:extLst>
              </p:cNvPr>
              <p:cNvSpPr/>
              <p:nvPr/>
            </p:nvSpPr>
            <p:spPr>
              <a:xfrm>
                <a:off x="266700" y="2324100"/>
                <a:ext cx="857250" cy="287655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sp>
          <p:nvSpPr>
            <p:cNvPr id="27" name="TextBox 26">
              <a:extLst>
                <a:ext uri="{FF2B5EF4-FFF2-40B4-BE49-F238E27FC236}">
                  <a16:creationId xmlns:a16="http://schemas.microsoft.com/office/drawing/2014/main" id="{8FE4E79B-39F7-4972-96B5-B4917DC289CA}"/>
                </a:ext>
              </a:extLst>
            </p:cNvPr>
            <p:cNvSpPr txBox="1"/>
            <p:nvPr/>
          </p:nvSpPr>
          <p:spPr>
            <a:xfrm>
              <a:off x="470297" y="2177143"/>
              <a:ext cx="615553" cy="2899661"/>
            </a:xfrm>
            <a:prstGeom prst="rect">
              <a:avLst/>
            </a:prstGeom>
            <a:noFill/>
          </p:spPr>
          <p:txBody>
            <a:bodyPr vert="vert270" wrap="square" rtlCol="0">
              <a:spAutoFit/>
            </a:bodyPr>
            <a:lstStyle/>
            <a:p>
              <a:r>
                <a:rPr lang="fa-IR" sz="2800" dirty="0">
                  <a:cs typeface="B Titr" panose="00000700000000000000" pitchFamily="2" charset="-78"/>
                </a:rPr>
                <a:t>جابه جایی اتومبیل </a:t>
              </a:r>
              <a:endParaRPr lang="en-US" sz="2800" dirty="0">
                <a:cs typeface="B Titr" panose="00000700000000000000" pitchFamily="2" charset="-78"/>
              </a:endParaRPr>
            </a:p>
          </p:txBody>
        </p:sp>
        <p:sp>
          <p:nvSpPr>
            <p:cNvPr id="28" name="TextBox 27">
              <a:extLst>
                <a:ext uri="{FF2B5EF4-FFF2-40B4-BE49-F238E27FC236}">
                  <a16:creationId xmlns:a16="http://schemas.microsoft.com/office/drawing/2014/main" id="{CABA3BB7-E4BD-48BD-8629-D2530EE76CF8}"/>
                </a:ext>
              </a:extLst>
            </p:cNvPr>
            <p:cNvSpPr txBox="1"/>
            <p:nvPr/>
          </p:nvSpPr>
          <p:spPr>
            <a:xfrm>
              <a:off x="-9072669" y="2817048"/>
              <a:ext cx="9200577" cy="2062103"/>
            </a:xfrm>
            <a:prstGeom prst="rect">
              <a:avLst/>
            </a:prstGeom>
            <a:noFill/>
            <a:effectLst/>
          </p:spPr>
          <p:txBody>
            <a:bodyPr wrap="square" rtlCol="0">
              <a:spAutoFit/>
            </a:bodyPr>
            <a:lstStyle/>
            <a:p>
              <a:pPr algn="just" rtl="1"/>
              <a:r>
                <a:rPr lang="fa-IR" sz="3200" dirty="0">
                  <a:effectLst>
                    <a:outerShdw blurRad="50800" dist="38100" dir="2700000" algn="tl" rotWithShape="0">
                      <a:prstClr val="black">
                        <a:alpha val="40000"/>
                      </a:prstClr>
                    </a:outerShdw>
                  </a:effectLst>
                  <a:cs typeface="B Titr" panose="00000700000000000000" pitchFamily="2" charset="-78"/>
                </a:rPr>
                <a:t>جهت اطلاع از جابه جایی اتومبیل به پارکینگ رانندگان می‌توانند از طریق پیامک با ارسال اعداد شماره پلاک خودرو به شماره ۳۰۰۰۵۳۵۳ از جا به جایی خودرو در محل های پارک ممنوع توسط پلیس مطلع شوید.</a:t>
              </a:r>
              <a:endParaRPr lang="en-US" sz="3200" dirty="0">
                <a:effectLst>
                  <a:outerShdw blurRad="50800" dist="38100" dir="2700000" algn="tl" rotWithShape="0">
                    <a:prstClr val="black">
                      <a:alpha val="40000"/>
                    </a:prstClr>
                  </a:outerShdw>
                </a:effectLst>
                <a:cs typeface="B Titr" panose="00000700000000000000" pitchFamily="2" charset="-78"/>
              </a:endParaRPr>
            </a:p>
          </p:txBody>
        </p:sp>
      </p:grpSp>
    </p:spTree>
    <p:extLst>
      <p:ext uri="{BB962C8B-B14F-4D97-AF65-F5344CB8AC3E}">
        <p14:creationId xmlns:p14="http://schemas.microsoft.com/office/powerpoint/2010/main" val="26325922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EB52572-899B-4EDC-9937-AE21BBF2A358}"/>
              </a:ext>
            </a:extLst>
          </p:cNvPr>
          <p:cNvSpPr txBox="1"/>
          <p:nvPr/>
        </p:nvSpPr>
        <p:spPr>
          <a:xfrm>
            <a:off x="2768991" y="295422"/>
            <a:ext cx="6654018" cy="461665"/>
          </a:xfrm>
          <a:prstGeom prst="rect">
            <a:avLst/>
          </a:prstGeom>
          <a:noFill/>
        </p:spPr>
        <p:txBody>
          <a:bodyPr wrap="square" rtlCol="0">
            <a:spAutoFit/>
          </a:bodyPr>
          <a:lstStyle/>
          <a:p>
            <a:pPr algn="ctr"/>
            <a:r>
              <a:rPr lang="fa-IR" sz="2400" dirty="0">
                <a:cs typeface="B Titr" panose="00000700000000000000" pitchFamily="2" charset="-78"/>
              </a:rPr>
              <a:t>راهنماهای کاربردی</a:t>
            </a:r>
            <a:endParaRPr lang="en-US" sz="2400" dirty="0">
              <a:cs typeface="B Titr" panose="00000700000000000000" pitchFamily="2" charset="-78"/>
            </a:endParaRPr>
          </a:p>
        </p:txBody>
      </p:sp>
      <p:grpSp>
        <p:nvGrpSpPr>
          <p:cNvPr id="14" name="Group 13">
            <a:extLst>
              <a:ext uri="{FF2B5EF4-FFF2-40B4-BE49-F238E27FC236}">
                <a16:creationId xmlns:a16="http://schemas.microsoft.com/office/drawing/2014/main" id="{16B77BD3-4058-4EF2-B9A2-31230D4DF4B4}"/>
              </a:ext>
            </a:extLst>
          </p:cNvPr>
          <p:cNvGrpSpPr/>
          <p:nvPr/>
        </p:nvGrpSpPr>
        <p:grpSpPr>
          <a:xfrm>
            <a:off x="-12726" y="757087"/>
            <a:ext cx="12192000" cy="5901397"/>
            <a:chOff x="-10991277" y="956603"/>
            <a:chExt cx="12192000" cy="5901397"/>
          </a:xfrm>
        </p:grpSpPr>
        <p:grpSp>
          <p:nvGrpSpPr>
            <p:cNvPr id="5" name="Group 4">
              <a:extLst>
                <a:ext uri="{FF2B5EF4-FFF2-40B4-BE49-F238E27FC236}">
                  <a16:creationId xmlns:a16="http://schemas.microsoft.com/office/drawing/2014/main" id="{2EC58167-1CA9-4D43-A96B-B4A1ECC3456A}"/>
                </a:ext>
              </a:extLst>
            </p:cNvPr>
            <p:cNvGrpSpPr/>
            <p:nvPr/>
          </p:nvGrpSpPr>
          <p:grpSpPr>
            <a:xfrm>
              <a:off x="-10991277" y="956603"/>
              <a:ext cx="12192000" cy="5901397"/>
              <a:chOff x="-11048427" y="923946"/>
              <a:chExt cx="12192000" cy="5901397"/>
            </a:xfrm>
          </p:grpSpPr>
          <p:sp>
            <p:nvSpPr>
              <p:cNvPr id="3" name="Rectangle: Rounded Corners 2">
                <a:extLst>
                  <a:ext uri="{FF2B5EF4-FFF2-40B4-BE49-F238E27FC236}">
                    <a16:creationId xmlns:a16="http://schemas.microsoft.com/office/drawing/2014/main" id="{6A82FB80-C53C-4468-B373-8E4B3E6C40FE}"/>
                  </a:ext>
                </a:extLst>
              </p:cNvPr>
              <p:cNvSpPr/>
              <p:nvPr/>
            </p:nvSpPr>
            <p:spPr>
              <a:xfrm>
                <a:off x="-11048427" y="923946"/>
                <a:ext cx="12192000" cy="5901397"/>
              </a:xfrm>
              <a:prstGeom prst="roundRect">
                <a:avLst>
                  <a:gd name="adj" fmla="val 0"/>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70FB1F27-BADD-4EAC-A53B-A44E2B758BE6}"/>
                  </a:ext>
                </a:extLst>
              </p:cNvPr>
              <p:cNvSpPr/>
              <p:nvPr/>
            </p:nvSpPr>
            <p:spPr>
              <a:xfrm>
                <a:off x="266700" y="2324100"/>
                <a:ext cx="857250" cy="2876550"/>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grpSp>
        <p:sp>
          <p:nvSpPr>
            <p:cNvPr id="9" name="TextBox 8">
              <a:extLst>
                <a:ext uri="{FF2B5EF4-FFF2-40B4-BE49-F238E27FC236}">
                  <a16:creationId xmlns:a16="http://schemas.microsoft.com/office/drawing/2014/main" id="{4ADB790E-1D4E-46F9-8617-68C564781161}"/>
                </a:ext>
              </a:extLst>
            </p:cNvPr>
            <p:cNvSpPr txBox="1"/>
            <p:nvPr/>
          </p:nvSpPr>
          <p:spPr>
            <a:xfrm>
              <a:off x="413147" y="2324100"/>
              <a:ext cx="615553" cy="2466954"/>
            </a:xfrm>
            <a:prstGeom prst="rect">
              <a:avLst/>
            </a:prstGeom>
            <a:noFill/>
          </p:spPr>
          <p:txBody>
            <a:bodyPr vert="vert270" wrap="square" rtlCol="0">
              <a:spAutoFit/>
            </a:bodyPr>
            <a:lstStyle/>
            <a:p>
              <a:r>
                <a:rPr lang="fa-IR" sz="2800" dirty="0">
                  <a:solidFill>
                    <a:schemeClr val="bg1"/>
                  </a:solidFill>
                  <a:cs typeface="B Titr" panose="00000700000000000000" pitchFamily="2" charset="-78"/>
                </a:rPr>
                <a:t>خلافی خودرو</a:t>
              </a:r>
              <a:endParaRPr lang="en-US" sz="2800" dirty="0">
                <a:solidFill>
                  <a:schemeClr val="bg1"/>
                </a:solidFill>
                <a:cs typeface="B Titr" panose="00000700000000000000" pitchFamily="2" charset="-78"/>
              </a:endParaRPr>
            </a:p>
          </p:txBody>
        </p:sp>
        <p:sp>
          <p:nvSpPr>
            <p:cNvPr id="10" name="TextBox 9">
              <a:extLst>
                <a:ext uri="{FF2B5EF4-FFF2-40B4-BE49-F238E27FC236}">
                  <a16:creationId xmlns:a16="http://schemas.microsoft.com/office/drawing/2014/main" id="{F566DCD7-5A1C-439A-8408-DA4FB7F4B05A}"/>
                </a:ext>
              </a:extLst>
            </p:cNvPr>
            <p:cNvSpPr txBox="1"/>
            <p:nvPr/>
          </p:nvSpPr>
          <p:spPr>
            <a:xfrm>
              <a:off x="-9200577" y="3122471"/>
              <a:ext cx="9200577" cy="1569660"/>
            </a:xfrm>
            <a:prstGeom prst="rect">
              <a:avLst/>
            </a:prstGeom>
            <a:noFill/>
          </p:spPr>
          <p:txBody>
            <a:bodyPr wrap="square" rtlCol="0">
              <a:spAutoFit/>
            </a:bodyPr>
            <a:lstStyle/>
            <a:p>
              <a:pPr algn="ctr"/>
              <a:r>
                <a:rPr lang="fa-IR" sz="3200" dirty="0">
                  <a:solidFill>
                    <a:schemeClr val="bg1"/>
                  </a:solidFill>
                  <a:effectLst>
                    <a:outerShdw blurRad="50800" dist="38100" dir="2700000" algn="tl" rotWithShape="0">
                      <a:prstClr val="black">
                        <a:alpha val="40000"/>
                      </a:prstClr>
                    </a:outerShdw>
                  </a:effectLst>
                  <a:cs typeface="B Titr" panose="00000700000000000000" pitchFamily="2" charset="-78"/>
                </a:rPr>
                <a:t>برای دریافت تلفنی خلافی خودرو فقط کافی است از منزل و یا محل کار خود شماره تلفن ۸۸۲۸۸۸۸۸ در تهران را بگیرید و از میزان جرائم و تخلفات وسیله نقلیه خود مطلع شوید.</a:t>
              </a:r>
              <a:endParaRPr lang="en-US" sz="3200" dirty="0">
                <a:solidFill>
                  <a:schemeClr val="bg1"/>
                </a:solidFill>
                <a:effectLst>
                  <a:outerShdw blurRad="50800" dist="38100" dir="2700000" algn="tl" rotWithShape="0">
                    <a:prstClr val="black">
                      <a:alpha val="40000"/>
                    </a:prstClr>
                  </a:outerShdw>
                </a:effectLst>
                <a:cs typeface="B Titr" panose="00000700000000000000" pitchFamily="2" charset="-78"/>
              </a:endParaRPr>
            </a:p>
          </p:txBody>
        </p:sp>
      </p:grpSp>
      <p:grpSp>
        <p:nvGrpSpPr>
          <p:cNvPr id="15" name="Group 14">
            <a:extLst>
              <a:ext uri="{FF2B5EF4-FFF2-40B4-BE49-F238E27FC236}">
                <a16:creationId xmlns:a16="http://schemas.microsoft.com/office/drawing/2014/main" id="{E6992D49-C497-4DEF-9E9D-92DDE0BEC5C7}"/>
              </a:ext>
            </a:extLst>
          </p:cNvPr>
          <p:cNvGrpSpPr/>
          <p:nvPr/>
        </p:nvGrpSpPr>
        <p:grpSpPr>
          <a:xfrm>
            <a:off x="-11649289" y="757087"/>
            <a:ext cx="12192000" cy="5901397"/>
            <a:chOff x="-10991277" y="956603"/>
            <a:chExt cx="12192000" cy="5901397"/>
          </a:xfrm>
        </p:grpSpPr>
        <p:grpSp>
          <p:nvGrpSpPr>
            <p:cNvPr id="16" name="Group 15">
              <a:extLst>
                <a:ext uri="{FF2B5EF4-FFF2-40B4-BE49-F238E27FC236}">
                  <a16:creationId xmlns:a16="http://schemas.microsoft.com/office/drawing/2014/main" id="{455E5FCA-CFB2-4207-B4C9-536AE7C45D8B}"/>
                </a:ext>
              </a:extLst>
            </p:cNvPr>
            <p:cNvGrpSpPr/>
            <p:nvPr/>
          </p:nvGrpSpPr>
          <p:grpSpPr>
            <a:xfrm>
              <a:off x="-10991277" y="956603"/>
              <a:ext cx="12192000" cy="5901397"/>
              <a:chOff x="-11048427" y="923946"/>
              <a:chExt cx="12192000" cy="5901397"/>
            </a:xfrm>
          </p:grpSpPr>
          <p:sp>
            <p:nvSpPr>
              <p:cNvPr id="19" name="Rectangle: Rounded Corners 18">
                <a:extLst>
                  <a:ext uri="{FF2B5EF4-FFF2-40B4-BE49-F238E27FC236}">
                    <a16:creationId xmlns:a16="http://schemas.microsoft.com/office/drawing/2014/main" id="{4A83EE5B-46C9-44CB-BE1A-245B4C55E75B}"/>
                  </a:ext>
                </a:extLst>
              </p:cNvPr>
              <p:cNvSpPr/>
              <p:nvPr/>
            </p:nvSpPr>
            <p:spPr>
              <a:xfrm>
                <a:off x="-11048427" y="923946"/>
                <a:ext cx="12192000" cy="5901397"/>
              </a:xfrm>
              <a:prstGeom prst="roundRect">
                <a:avLst>
                  <a:gd name="adj" fmla="val 0"/>
                </a:avLst>
              </a:prstGeom>
              <a:ln/>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20" name="Rectangle: Rounded Corners 19">
                <a:extLst>
                  <a:ext uri="{FF2B5EF4-FFF2-40B4-BE49-F238E27FC236}">
                    <a16:creationId xmlns:a16="http://schemas.microsoft.com/office/drawing/2014/main" id="{57C97D1A-4C99-489A-80F3-57D496890471}"/>
                  </a:ext>
                </a:extLst>
              </p:cNvPr>
              <p:cNvSpPr/>
              <p:nvPr/>
            </p:nvSpPr>
            <p:spPr>
              <a:xfrm>
                <a:off x="266700" y="2324100"/>
                <a:ext cx="857250" cy="287655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grpSp>
        <p:sp>
          <p:nvSpPr>
            <p:cNvPr id="17" name="TextBox 16">
              <a:extLst>
                <a:ext uri="{FF2B5EF4-FFF2-40B4-BE49-F238E27FC236}">
                  <a16:creationId xmlns:a16="http://schemas.microsoft.com/office/drawing/2014/main" id="{0A851D06-FBEA-434D-87B1-51E56C90D248}"/>
                </a:ext>
              </a:extLst>
            </p:cNvPr>
            <p:cNvSpPr txBox="1"/>
            <p:nvPr/>
          </p:nvSpPr>
          <p:spPr>
            <a:xfrm>
              <a:off x="451247" y="2000250"/>
              <a:ext cx="615553" cy="3124200"/>
            </a:xfrm>
            <a:prstGeom prst="rect">
              <a:avLst/>
            </a:prstGeom>
            <a:noFill/>
          </p:spPr>
          <p:txBody>
            <a:bodyPr vert="vert270" wrap="square" rtlCol="0">
              <a:spAutoFit/>
            </a:bodyPr>
            <a:lstStyle/>
            <a:p>
              <a:r>
                <a:rPr lang="fa-IR" sz="2800" dirty="0">
                  <a:cs typeface="B Titr" panose="00000700000000000000" pitchFamily="2" charset="-78"/>
                </a:rPr>
                <a:t>نمره منفی گواهینامه</a:t>
              </a:r>
              <a:endParaRPr lang="en-US" sz="2800" dirty="0">
                <a:cs typeface="B Titr" panose="00000700000000000000" pitchFamily="2" charset="-78"/>
              </a:endParaRPr>
            </a:p>
          </p:txBody>
        </p:sp>
        <p:sp>
          <p:nvSpPr>
            <p:cNvPr id="18" name="TextBox 17">
              <a:extLst>
                <a:ext uri="{FF2B5EF4-FFF2-40B4-BE49-F238E27FC236}">
                  <a16:creationId xmlns:a16="http://schemas.microsoft.com/office/drawing/2014/main" id="{17EC942F-C5F1-47BC-8E81-F35D03A0D1F7}"/>
                </a:ext>
              </a:extLst>
            </p:cNvPr>
            <p:cNvSpPr txBox="1"/>
            <p:nvPr/>
          </p:nvSpPr>
          <p:spPr>
            <a:xfrm>
              <a:off x="-9200577" y="3122471"/>
              <a:ext cx="9557147" cy="1077218"/>
            </a:xfrm>
            <a:prstGeom prst="rect">
              <a:avLst/>
            </a:prstGeom>
            <a:noFill/>
          </p:spPr>
          <p:txBody>
            <a:bodyPr wrap="square" rtlCol="0">
              <a:spAutoFit/>
            </a:bodyPr>
            <a:lstStyle/>
            <a:p>
              <a:pPr algn="ctr"/>
              <a:r>
                <a:rPr lang="fa-IR" sz="3200" dirty="0">
                  <a:cs typeface="B Titr" panose="00000700000000000000" pitchFamily="2" charset="-78"/>
                </a:rPr>
                <a:t> رانندگان می‌توانند با ارسال شماره گواهینامه خود به شماره پیامک ۱۱۰۰۰۵۱۵۱ از نمره منفی و کارنامه رانندگی خود مطلع شوند.</a:t>
              </a:r>
              <a:endParaRPr lang="en-US" sz="3200" dirty="0">
                <a:cs typeface="B Titr" panose="00000700000000000000" pitchFamily="2" charset="-78"/>
              </a:endParaRPr>
            </a:p>
          </p:txBody>
        </p:sp>
      </p:grpSp>
      <p:grpSp>
        <p:nvGrpSpPr>
          <p:cNvPr id="25" name="Group 24">
            <a:extLst>
              <a:ext uri="{FF2B5EF4-FFF2-40B4-BE49-F238E27FC236}">
                <a16:creationId xmlns:a16="http://schemas.microsoft.com/office/drawing/2014/main" id="{41DA3F7F-57B6-48D6-BB24-15E238133259}"/>
              </a:ext>
            </a:extLst>
          </p:cNvPr>
          <p:cNvGrpSpPr/>
          <p:nvPr/>
        </p:nvGrpSpPr>
        <p:grpSpPr>
          <a:xfrm>
            <a:off x="-11906249" y="757087"/>
            <a:ext cx="12192000" cy="5901397"/>
            <a:chOff x="-10991277" y="956603"/>
            <a:chExt cx="12192000" cy="5901397"/>
          </a:xfrm>
        </p:grpSpPr>
        <p:grpSp>
          <p:nvGrpSpPr>
            <p:cNvPr id="26" name="Group 25">
              <a:extLst>
                <a:ext uri="{FF2B5EF4-FFF2-40B4-BE49-F238E27FC236}">
                  <a16:creationId xmlns:a16="http://schemas.microsoft.com/office/drawing/2014/main" id="{2D4CABFC-1DFD-4A5A-A308-C59FA351F1DB}"/>
                </a:ext>
              </a:extLst>
            </p:cNvPr>
            <p:cNvGrpSpPr/>
            <p:nvPr/>
          </p:nvGrpSpPr>
          <p:grpSpPr>
            <a:xfrm>
              <a:off x="-10991277" y="956603"/>
              <a:ext cx="12192000" cy="5901397"/>
              <a:chOff x="-11048427" y="923946"/>
              <a:chExt cx="12192000" cy="5901397"/>
            </a:xfrm>
          </p:grpSpPr>
          <p:sp>
            <p:nvSpPr>
              <p:cNvPr id="29" name="Rectangle: Rounded Corners 28">
                <a:extLst>
                  <a:ext uri="{FF2B5EF4-FFF2-40B4-BE49-F238E27FC236}">
                    <a16:creationId xmlns:a16="http://schemas.microsoft.com/office/drawing/2014/main" id="{C1C21D07-AE8C-48D0-A9F7-330C7F33D9A2}"/>
                  </a:ext>
                </a:extLst>
              </p:cNvPr>
              <p:cNvSpPr/>
              <p:nvPr/>
            </p:nvSpPr>
            <p:spPr>
              <a:xfrm>
                <a:off x="-11048427" y="923946"/>
                <a:ext cx="12192000" cy="5901397"/>
              </a:xfrm>
              <a:prstGeom prst="roundRect">
                <a:avLst>
                  <a:gd name="adj" fmla="val 0"/>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30" name="Rectangle: Rounded Corners 29">
                <a:extLst>
                  <a:ext uri="{FF2B5EF4-FFF2-40B4-BE49-F238E27FC236}">
                    <a16:creationId xmlns:a16="http://schemas.microsoft.com/office/drawing/2014/main" id="{BC69598F-22A9-44C4-8189-2DC6D04694EA}"/>
                  </a:ext>
                </a:extLst>
              </p:cNvPr>
              <p:cNvSpPr/>
              <p:nvPr/>
            </p:nvSpPr>
            <p:spPr>
              <a:xfrm>
                <a:off x="266700" y="2324100"/>
                <a:ext cx="857250" cy="287655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sp>
          <p:nvSpPr>
            <p:cNvPr id="27" name="TextBox 26">
              <a:extLst>
                <a:ext uri="{FF2B5EF4-FFF2-40B4-BE49-F238E27FC236}">
                  <a16:creationId xmlns:a16="http://schemas.microsoft.com/office/drawing/2014/main" id="{8FE4E79B-39F7-4972-96B5-B4917DC289CA}"/>
                </a:ext>
              </a:extLst>
            </p:cNvPr>
            <p:cNvSpPr txBox="1"/>
            <p:nvPr/>
          </p:nvSpPr>
          <p:spPr>
            <a:xfrm>
              <a:off x="470297" y="2177143"/>
              <a:ext cx="615553" cy="2899661"/>
            </a:xfrm>
            <a:prstGeom prst="rect">
              <a:avLst/>
            </a:prstGeom>
            <a:noFill/>
          </p:spPr>
          <p:txBody>
            <a:bodyPr vert="vert270" wrap="square" rtlCol="0">
              <a:spAutoFit/>
            </a:bodyPr>
            <a:lstStyle/>
            <a:p>
              <a:r>
                <a:rPr lang="fa-IR" sz="2800" dirty="0">
                  <a:cs typeface="B Titr" panose="00000700000000000000" pitchFamily="2" charset="-78"/>
                </a:rPr>
                <a:t>جابه جایی اتومبیل </a:t>
              </a:r>
              <a:endParaRPr lang="en-US" sz="2800" dirty="0">
                <a:cs typeface="B Titr" panose="00000700000000000000" pitchFamily="2" charset="-78"/>
              </a:endParaRPr>
            </a:p>
          </p:txBody>
        </p:sp>
        <p:sp>
          <p:nvSpPr>
            <p:cNvPr id="28" name="TextBox 27">
              <a:extLst>
                <a:ext uri="{FF2B5EF4-FFF2-40B4-BE49-F238E27FC236}">
                  <a16:creationId xmlns:a16="http://schemas.microsoft.com/office/drawing/2014/main" id="{CABA3BB7-E4BD-48BD-8629-D2530EE76CF8}"/>
                </a:ext>
              </a:extLst>
            </p:cNvPr>
            <p:cNvSpPr txBox="1"/>
            <p:nvPr/>
          </p:nvSpPr>
          <p:spPr>
            <a:xfrm>
              <a:off x="-9072669" y="2817048"/>
              <a:ext cx="9200577" cy="2062103"/>
            </a:xfrm>
            <a:prstGeom prst="rect">
              <a:avLst/>
            </a:prstGeom>
            <a:noFill/>
            <a:effectLst/>
          </p:spPr>
          <p:txBody>
            <a:bodyPr wrap="square" rtlCol="0">
              <a:spAutoFit/>
            </a:bodyPr>
            <a:lstStyle/>
            <a:p>
              <a:pPr algn="just" rtl="1"/>
              <a:r>
                <a:rPr lang="fa-IR" sz="3200" dirty="0">
                  <a:effectLst>
                    <a:outerShdw blurRad="50800" dist="38100" dir="2700000" algn="tl" rotWithShape="0">
                      <a:prstClr val="black">
                        <a:alpha val="40000"/>
                      </a:prstClr>
                    </a:outerShdw>
                  </a:effectLst>
                  <a:cs typeface="B Titr" panose="00000700000000000000" pitchFamily="2" charset="-78"/>
                </a:rPr>
                <a:t>جهت اطلاع از جابه جایی اتومبیل به پارکینگ رانندگان می‌توانند از طریق پیامک با ارسال اعداد شماره پلاک خودرو به شماره ۳۰۰۰۵۳۵۳ از جا به جایی خودرو در محل های پارک ممنوع توسط پلیس مطلع شوید.</a:t>
              </a:r>
              <a:endParaRPr lang="en-US" sz="3200" dirty="0">
                <a:effectLst>
                  <a:outerShdw blurRad="50800" dist="38100" dir="2700000" algn="tl" rotWithShape="0">
                    <a:prstClr val="black">
                      <a:alpha val="40000"/>
                    </a:prstClr>
                  </a:outerShdw>
                </a:effectLst>
                <a:cs typeface="B Titr" panose="00000700000000000000" pitchFamily="2" charset="-78"/>
              </a:endParaRPr>
            </a:p>
          </p:txBody>
        </p:sp>
      </p:grpSp>
    </p:spTree>
    <p:extLst>
      <p:ext uri="{BB962C8B-B14F-4D97-AF65-F5344CB8AC3E}">
        <p14:creationId xmlns:p14="http://schemas.microsoft.com/office/powerpoint/2010/main" val="5045142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EB52572-899B-4EDC-9937-AE21BBF2A358}"/>
              </a:ext>
            </a:extLst>
          </p:cNvPr>
          <p:cNvSpPr txBox="1"/>
          <p:nvPr/>
        </p:nvSpPr>
        <p:spPr>
          <a:xfrm>
            <a:off x="2768991" y="295422"/>
            <a:ext cx="6654018" cy="461665"/>
          </a:xfrm>
          <a:prstGeom prst="rect">
            <a:avLst/>
          </a:prstGeom>
          <a:noFill/>
        </p:spPr>
        <p:txBody>
          <a:bodyPr wrap="square" rtlCol="0">
            <a:spAutoFit/>
          </a:bodyPr>
          <a:lstStyle/>
          <a:p>
            <a:pPr algn="ctr"/>
            <a:r>
              <a:rPr lang="fa-IR" sz="2400" dirty="0">
                <a:cs typeface="B Titr" panose="00000700000000000000" pitchFamily="2" charset="-78"/>
              </a:rPr>
              <a:t>راهنماهای کاربردی</a:t>
            </a:r>
            <a:endParaRPr lang="en-US" sz="2400" dirty="0">
              <a:cs typeface="B Titr" panose="00000700000000000000" pitchFamily="2" charset="-78"/>
            </a:endParaRPr>
          </a:p>
        </p:txBody>
      </p:sp>
      <p:grpSp>
        <p:nvGrpSpPr>
          <p:cNvPr id="14" name="Group 13">
            <a:extLst>
              <a:ext uri="{FF2B5EF4-FFF2-40B4-BE49-F238E27FC236}">
                <a16:creationId xmlns:a16="http://schemas.microsoft.com/office/drawing/2014/main" id="{16B77BD3-4058-4EF2-B9A2-31230D4DF4B4}"/>
              </a:ext>
            </a:extLst>
          </p:cNvPr>
          <p:cNvGrpSpPr/>
          <p:nvPr/>
        </p:nvGrpSpPr>
        <p:grpSpPr>
          <a:xfrm>
            <a:off x="-12726" y="757087"/>
            <a:ext cx="12192000" cy="5901397"/>
            <a:chOff x="-10991277" y="956603"/>
            <a:chExt cx="12192000" cy="5901397"/>
          </a:xfrm>
        </p:grpSpPr>
        <p:grpSp>
          <p:nvGrpSpPr>
            <p:cNvPr id="5" name="Group 4">
              <a:extLst>
                <a:ext uri="{FF2B5EF4-FFF2-40B4-BE49-F238E27FC236}">
                  <a16:creationId xmlns:a16="http://schemas.microsoft.com/office/drawing/2014/main" id="{2EC58167-1CA9-4D43-A96B-B4A1ECC3456A}"/>
                </a:ext>
              </a:extLst>
            </p:cNvPr>
            <p:cNvGrpSpPr/>
            <p:nvPr/>
          </p:nvGrpSpPr>
          <p:grpSpPr>
            <a:xfrm>
              <a:off x="-10991277" y="956603"/>
              <a:ext cx="12192000" cy="5901397"/>
              <a:chOff x="-11048427" y="923946"/>
              <a:chExt cx="12192000" cy="5901397"/>
            </a:xfrm>
          </p:grpSpPr>
          <p:sp>
            <p:nvSpPr>
              <p:cNvPr id="3" name="Rectangle: Rounded Corners 2">
                <a:extLst>
                  <a:ext uri="{FF2B5EF4-FFF2-40B4-BE49-F238E27FC236}">
                    <a16:creationId xmlns:a16="http://schemas.microsoft.com/office/drawing/2014/main" id="{6A82FB80-C53C-4468-B373-8E4B3E6C40FE}"/>
                  </a:ext>
                </a:extLst>
              </p:cNvPr>
              <p:cNvSpPr/>
              <p:nvPr/>
            </p:nvSpPr>
            <p:spPr>
              <a:xfrm>
                <a:off x="-11048427" y="923946"/>
                <a:ext cx="12192000" cy="5901397"/>
              </a:xfrm>
              <a:prstGeom prst="roundRect">
                <a:avLst>
                  <a:gd name="adj" fmla="val 0"/>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70FB1F27-BADD-4EAC-A53B-A44E2B758BE6}"/>
                  </a:ext>
                </a:extLst>
              </p:cNvPr>
              <p:cNvSpPr/>
              <p:nvPr/>
            </p:nvSpPr>
            <p:spPr>
              <a:xfrm>
                <a:off x="266700" y="2324100"/>
                <a:ext cx="857250" cy="2876550"/>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grpSp>
        <p:sp>
          <p:nvSpPr>
            <p:cNvPr id="9" name="TextBox 8">
              <a:extLst>
                <a:ext uri="{FF2B5EF4-FFF2-40B4-BE49-F238E27FC236}">
                  <a16:creationId xmlns:a16="http://schemas.microsoft.com/office/drawing/2014/main" id="{4ADB790E-1D4E-46F9-8617-68C564781161}"/>
                </a:ext>
              </a:extLst>
            </p:cNvPr>
            <p:cNvSpPr txBox="1"/>
            <p:nvPr/>
          </p:nvSpPr>
          <p:spPr>
            <a:xfrm>
              <a:off x="413147" y="2324100"/>
              <a:ext cx="615553" cy="2466954"/>
            </a:xfrm>
            <a:prstGeom prst="rect">
              <a:avLst/>
            </a:prstGeom>
            <a:noFill/>
          </p:spPr>
          <p:txBody>
            <a:bodyPr vert="vert270" wrap="square" rtlCol="0">
              <a:spAutoFit/>
            </a:bodyPr>
            <a:lstStyle/>
            <a:p>
              <a:r>
                <a:rPr lang="fa-IR" sz="2800" dirty="0">
                  <a:solidFill>
                    <a:schemeClr val="bg1"/>
                  </a:solidFill>
                  <a:cs typeface="B Titr" panose="00000700000000000000" pitchFamily="2" charset="-78"/>
                </a:rPr>
                <a:t>خلافی خودرو</a:t>
              </a:r>
              <a:endParaRPr lang="en-US" sz="2800" dirty="0">
                <a:solidFill>
                  <a:schemeClr val="bg1"/>
                </a:solidFill>
                <a:cs typeface="B Titr" panose="00000700000000000000" pitchFamily="2" charset="-78"/>
              </a:endParaRPr>
            </a:p>
          </p:txBody>
        </p:sp>
        <p:sp>
          <p:nvSpPr>
            <p:cNvPr id="10" name="TextBox 9">
              <a:extLst>
                <a:ext uri="{FF2B5EF4-FFF2-40B4-BE49-F238E27FC236}">
                  <a16:creationId xmlns:a16="http://schemas.microsoft.com/office/drawing/2014/main" id="{F566DCD7-5A1C-439A-8408-DA4FB7F4B05A}"/>
                </a:ext>
              </a:extLst>
            </p:cNvPr>
            <p:cNvSpPr txBox="1"/>
            <p:nvPr/>
          </p:nvSpPr>
          <p:spPr>
            <a:xfrm>
              <a:off x="-9200577" y="3122471"/>
              <a:ext cx="9200577" cy="1569660"/>
            </a:xfrm>
            <a:prstGeom prst="rect">
              <a:avLst/>
            </a:prstGeom>
            <a:noFill/>
          </p:spPr>
          <p:txBody>
            <a:bodyPr wrap="square" rtlCol="0">
              <a:spAutoFit/>
            </a:bodyPr>
            <a:lstStyle/>
            <a:p>
              <a:pPr algn="ctr"/>
              <a:r>
                <a:rPr lang="fa-IR" sz="3200" dirty="0">
                  <a:solidFill>
                    <a:schemeClr val="bg1"/>
                  </a:solidFill>
                  <a:effectLst>
                    <a:outerShdw blurRad="50800" dist="38100" dir="2700000" algn="tl" rotWithShape="0">
                      <a:prstClr val="black">
                        <a:alpha val="40000"/>
                      </a:prstClr>
                    </a:outerShdw>
                  </a:effectLst>
                  <a:cs typeface="B Titr" panose="00000700000000000000" pitchFamily="2" charset="-78"/>
                </a:rPr>
                <a:t>برای دریافت تلفنی خلافی خودرو فقط کافی است از منزل و یا محل کار خود شماره تلفن ۸۸۲۸۸۸۸۸ در تهران را بگیرید و از میزان جرائم و تخلفات وسیله نقلیه خود مطلع شوید.</a:t>
              </a:r>
              <a:endParaRPr lang="en-US" sz="3200" dirty="0">
                <a:solidFill>
                  <a:schemeClr val="bg1"/>
                </a:solidFill>
                <a:effectLst>
                  <a:outerShdw blurRad="50800" dist="38100" dir="2700000" algn="tl" rotWithShape="0">
                    <a:prstClr val="black">
                      <a:alpha val="40000"/>
                    </a:prstClr>
                  </a:outerShdw>
                </a:effectLst>
                <a:cs typeface="B Titr" panose="00000700000000000000" pitchFamily="2" charset="-78"/>
              </a:endParaRPr>
            </a:p>
          </p:txBody>
        </p:sp>
      </p:grpSp>
      <p:grpSp>
        <p:nvGrpSpPr>
          <p:cNvPr id="15" name="Group 14">
            <a:extLst>
              <a:ext uri="{FF2B5EF4-FFF2-40B4-BE49-F238E27FC236}">
                <a16:creationId xmlns:a16="http://schemas.microsoft.com/office/drawing/2014/main" id="{E6992D49-C497-4DEF-9E9D-92DDE0BEC5C7}"/>
              </a:ext>
            </a:extLst>
          </p:cNvPr>
          <p:cNvGrpSpPr/>
          <p:nvPr/>
        </p:nvGrpSpPr>
        <p:grpSpPr>
          <a:xfrm>
            <a:off x="-736634" y="757087"/>
            <a:ext cx="12192000" cy="5901397"/>
            <a:chOff x="-10991277" y="956603"/>
            <a:chExt cx="12192000" cy="5901397"/>
          </a:xfrm>
        </p:grpSpPr>
        <p:grpSp>
          <p:nvGrpSpPr>
            <p:cNvPr id="16" name="Group 15">
              <a:extLst>
                <a:ext uri="{FF2B5EF4-FFF2-40B4-BE49-F238E27FC236}">
                  <a16:creationId xmlns:a16="http://schemas.microsoft.com/office/drawing/2014/main" id="{455E5FCA-CFB2-4207-B4C9-536AE7C45D8B}"/>
                </a:ext>
              </a:extLst>
            </p:cNvPr>
            <p:cNvGrpSpPr/>
            <p:nvPr/>
          </p:nvGrpSpPr>
          <p:grpSpPr>
            <a:xfrm>
              <a:off x="-10991277" y="956603"/>
              <a:ext cx="12192000" cy="5901397"/>
              <a:chOff x="-11048427" y="923946"/>
              <a:chExt cx="12192000" cy="5901397"/>
            </a:xfrm>
          </p:grpSpPr>
          <p:sp>
            <p:nvSpPr>
              <p:cNvPr id="19" name="Rectangle: Rounded Corners 18">
                <a:extLst>
                  <a:ext uri="{FF2B5EF4-FFF2-40B4-BE49-F238E27FC236}">
                    <a16:creationId xmlns:a16="http://schemas.microsoft.com/office/drawing/2014/main" id="{4A83EE5B-46C9-44CB-BE1A-245B4C55E75B}"/>
                  </a:ext>
                </a:extLst>
              </p:cNvPr>
              <p:cNvSpPr/>
              <p:nvPr/>
            </p:nvSpPr>
            <p:spPr>
              <a:xfrm>
                <a:off x="-11048427" y="923946"/>
                <a:ext cx="12192000" cy="5901397"/>
              </a:xfrm>
              <a:prstGeom prst="roundRect">
                <a:avLst>
                  <a:gd name="adj" fmla="val 0"/>
                </a:avLst>
              </a:prstGeom>
              <a:ln/>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20" name="Rectangle: Rounded Corners 19">
                <a:extLst>
                  <a:ext uri="{FF2B5EF4-FFF2-40B4-BE49-F238E27FC236}">
                    <a16:creationId xmlns:a16="http://schemas.microsoft.com/office/drawing/2014/main" id="{57C97D1A-4C99-489A-80F3-57D496890471}"/>
                  </a:ext>
                </a:extLst>
              </p:cNvPr>
              <p:cNvSpPr/>
              <p:nvPr/>
            </p:nvSpPr>
            <p:spPr>
              <a:xfrm>
                <a:off x="266700" y="2324100"/>
                <a:ext cx="857250" cy="287655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grpSp>
        <p:sp>
          <p:nvSpPr>
            <p:cNvPr id="17" name="TextBox 16">
              <a:extLst>
                <a:ext uri="{FF2B5EF4-FFF2-40B4-BE49-F238E27FC236}">
                  <a16:creationId xmlns:a16="http://schemas.microsoft.com/office/drawing/2014/main" id="{0A851D06-FBEA-434D-87B1-51E56C90D248}"/>
                </a:ext>
              </a:extLst>
            </p:cNvPr>
            <p:cNvSpPr txBox="1"/>
            <p:nvPr/>
          </p:nvSpPr>
          <p:spPr>
            <a:xfrm>
              <a:off x="451247" y="2000250"/>
              <a:ext cx="615553" cy="3124200"/>
            </a:xfrm>
            <a:prstGeom prst="rect">
              <a:avLst/>
            </a:prstGeom>
            <a:noFill/>
          </p:spPr>
          <p:txBody>
            <a:bodyPr vert="vert270" wrap="square" rtlCol="0">
              <a:spAutoFit/>
            </a:bodyPr>
            <a:lstStyle/>
            <a:p>
              <a:r>
                <a:rPr lang="fa-IR" sz="2800" dirty="0">
                  <a:cs typeface="B Titr" panose="00000700000000000000" pitchFamily="2" charset="-78"/>
                </a:rPr>
                <a:t>نمره منفی گواهینامه</a:t>
              </a:r>
              <a:endParaRPr lang="en-US" sz="2800" dirty="0">
                <a:cs typeface="B Titr" panose="00000700000000000000" pitchFamily="2" charset="-78"/>
              </a:endParaRPr>
            </a:p>
          </p:txBody>
        </p:sp>
        <p:sp>
          <p:nvSpPr>
            <p:cNvPr id="18" name="TextBox 17">
              <a:extLst>
                <a:ext uri="{FF2B5EF4-FFF2-40B4-BE49-F238E27FC236}">
                  <a16:creationId xmlns:a16="http://schemas.microsoft.com/office/drawing/2014/main" id="{17EC942F-C5F1-47BC-8E81-F35D03A0D1F7}"/>
                </a:ext>
              </a:extLst>
            </p:cNvPr>
            <p:cNvSpPr txBox="1"/>
            <p:nvPr/>
          </p:nvSpPr>
          <p:spPr>
            <a:xfrm>
              <a:off x="-9200577" y="3122471"/>
              <a:ext cx="9557147" cy="1077218"/>
            </a:xfrm>
            <a:prstGeom prst="rect">
              <a:avLst/>
            </a:prstGeom>
            <a:noFill/>
          </p:spPr>
          <p:txBody>
            <a:bodyPr wrap="square" rtlCol="0">
              <a:spAutoFit/>
            </a:bodyPr>
            <a:lstStyle/>
            <a:p>
              <a:pPr algn="ctr"/>
              <a:r>
                <a:rPr lang="fa-IR" sz="3200" dirty="0">
                  <a:cs typeface="B Titr" panose="00000700000000000000" pitchFamily="2" charset="-78"/>
                </a:rPr>
                <a:t> رانندگان می‌توانند با ارسال شماره گواهینامه خود به شماره پیامک ۱۱۰۰۰۵۱۵۱ از نمره منفی و کارنامه رانندگی خود مطلع شوند.</a:t>
              </a:r>
              <a:endParaRPr lang="en-US" sz="3200" dirty="0">
                <a:cs typeface="B Titr" panose="00000700000000000000" pitchFamily="2" charset="-78"/>
              </a:endParaRPr>
            </a:p>
          </p:txBody>
        </p:sp>
      </p:grpSp>
      <p:grpSp>
        <p:nvGrpSpPr>
          <p:cNvPr id="25" name="Group 24">
            <a:extLst>
              <a:ext uri="{FF2B5EF4-FFF2-40B4-BE49-F238E27FC236}">
                <a16:creationId xmlns:a16="http://schemas.microsoft.com/office/drawing/2014/main" id="{41DA3F7F-57B6-48D6-BB24-15E238133259}"/>
              </a:ext>
            </a:extLst>
          </p:cNvPr>
          <p:cNvGrpSpPr/>
          <p:nvPr/>
        </p:nvGrpSpPr>
        <p:grpSpPr>
          <a:xfrm>
            <a:off x="-11906249" y="757087"/>
            <a:ext cx="12192000" cy="5901397"/>
            <a:chOff x="-10991277" y="956603"/>
            <a:chExt cx="12192000" cy="5901397"/>
          </a:xfrm>
        </p:grpSpPr>
        <p:grpSp>
          <p:nvGrpSpPr>
            <p:cNvPr id="26" name="Group 25">
              <a:extLst>
                <a:ext uri="{FF2B5EF4-FFF2-40B4-BE49-F238E27FC236}">
                  <a16:creationId xmlns:a16="http://schemas.microsoft.com/office/drawing/2014/main" id="{2D4CABFC-1DFD-4A5A-A308-C59FA351F1DB}"/>
                </a:ext>
              </a:extLst>
            </p:cNvPr>
            <p:cNvGrpSpPr/>
            <p:nvPr/>
          </p:nvGrpSpPr>
          <p:grpSpPr>
            <a:xfrm>
              <a:off x="-10991277" y="956603"/>
              <a:ext cx="12192000" cy="5901397"/>
              <a:chOff x="-11048427" y="923946"/>
              <a:chExt cx="12192000" cy="5901397"/>
            </a:xfrm>
          </p:grpSpPr>
          <p:sp>
            <p:nvSpPr>
              <p:cNvPr id="29" name="Rectangle: Rounded Corners 28">
                <a:extLst>
                  <a:ext uri="{FF2B5EF4-FFF2-40B4-BE49-F238E27FC236}">
                    <a16:creationId xmlns:a16="http://schemas.microsoft.com/office/drawing/2014/main" id="{C1C21D07-AE8C-48D0-A9F7-330C7F33D9A2}"/>
                  </a:ext>
                </a:extLst>
              </p:cNvPr>
              <p:cNvSpPr/>
              <p:nvPr/>
            </p:nvSpPr>
            <p:spPr>
              <a:xfrm>
                <a:off x="-11048427" y="923946"/>
                <a:ext cx="12192000" cy="5901397"/>
              </a:xfrm>
              <a:prstGeom prst="roundRect">
                <a:avLst>
                  <a:gd name="adj" fmla="val 0"/>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30" name="Rectangle: Rounded Corners 29">
                <a:extLst>
                  <a:ext uri="{FF2B5EF4-FFF2-40B4-BE49-F238E27FC236}">
                    <a16:creationId xmlns:a16="http://schemas.microsoft.com/office/drawing/2014/main" id="{BC69598F-22A9-44C4-8189-2DC6D04694EA}"/>
                  </a:ext>
                </a:extLst>
              </p:cNvPr>
              <p:cNvSpPr/>
              <p:nvPr/>
            </p:nvSpPr>
            <p:spPr>
              <a:xfrm>
                <a:off x="266700" y="2324100"/>
                <a:ext cx="857250" cy="287655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sp>
          <p:nvSpPr>
            <p:cNvPr id="27" name="TextBox 26">
              <a:extLst>
                <a:ext uri="{FF2B5EF4-FFF2-40B4-BE49-F238E27FC236}">
                  <a16:creationId xmlns:a16="http://schemas.microsoft.com/office/drawing/2014/main" id="{8FE4E79B-39F7-4972-96B5-B4917DC289CA}"/>
                </a:ext>
              </a:extLst>
            </p:cNvPr>
            <p:cNvSpPr txBox="1"/>
            <p:nvPr/>
          </p:nvSpPr>
          <p:spPr>
            <a:xfrm>
              <a:off x="470297" y="2177143"/>
              <a:ext cx="615553" cy="2899661"/>
            </a:xfrm>
            <a:prstGeom prst="rect">
              <a:avLst/>
            </a:prstGeom>
            <a:noFill/>
          </p:spPr>
          <p:txBody>
            <a:bodyPr vert="vert270" wrap="square" rtlCol="0">
              <a:spAutoFit/>
            </a:bodyPr>
            <a:lstStyle/>
            <a:p>
              <a:r>
                <a:rPr lang="fa-IR" sz="2800" dirty="0">
                  <a:cs typeface="B Titr" panose="00000700000000000000" pitchFamily="2" charset="-78"/>
                </a:rPr>
                <a:t>جابه جایی اتومبیل </a:t>
              </a:r>
              <a:endParaRPr lang="en-US" sz="2800" dirty="0">
                <a:cs typeface="B Titr" panose="00000700000000000000" pitchFamily="2" charset="-78"/>
              </a:endParaRPr>
            </a:p>
          </p:txBody>
        </p:sp>
        <p:sp>
          <p:nvSpPr>
            <p:cNvPr id="28" name="TextBox 27">
              <a:extLst>
                <a:ext uri="{FF2B5EF4-FFF2-40B4-BE49-F238E27FC236}">
                  <a16:creationId xmlns:a16="http://schemas.microsoft.com/office/drawing/2014/main" id="{CABA3BB7-E4BD-48BD-8629-D2530EE76CF8}"/>
                </a:ext>
              </a:extLst>
            </p:cNvPr>
            <p:cNvSpPr txBox="1"/>
            <p:nvPr/>
          </p:nvSpPr>
          <p:spPr>
            <a:xfrm>
              <a:off x="-9072669" y="2817048"/>
              <a:ext cx="9200577" cy="2062103"/>
            </a:xfrm>
            <a:prstGeom prst="rect">
              <a:avLst/>
            </a:prstGeom>
            <a:noFill/>
            <a:effectLst/>
          </p:spPr>
          <p:txBody>
            <a:bodyPr wrap="square" rtlCol="0">
              <a:spAutoFit/>
            </a:bodyPr>
            <a:lstStyle/>
            <a:p>
              <a:pPr algn="just" rtl="1"/>
              <a:r>
                <a:rPr lang="fa-IR" sz="3200" dirty="0">
                  <a:effectLst>
                    <a:outerShdw blurRad="50800" dist="38100" dir="2700000" algn="tl" rotWithShape="0">
                      <a:prstClr val="black">
                        <a:alpha val="40000"/>
                      </a:prstClr>
                    </a:outerShdw>
                  </a:effectLst>
                  <a:cs typeface="B Titr" panose="00000700000000000000" pitchFamily="2" charset="-78"/>
                </a:rPr>
                <a:t>جهت اطلاع از جابه جایی اتومبیل به پارکینگ رانندگان می‌توانند از طریق پیامک با ارسال اعداد شماره پلاک خودرو به شماره ۳۰۰۰۵۳۵۳ از جا به جایی خودرو در محل های پارک ممنوع توسط پلیس مطلع شوید.</a:t>
              </a:r>
              <a:endParaRPr lang="en-US" sz="3200" dirty="0">
                <a:effectLst>
                  <a:outerShdw blurRad="50800" dist="38100" dir="2700000" algn="tl" rotWithShape="0">
                    <a:prstClr val="black">
                      <a:alpha val="40000"/>
                    </a:prstClr>
                  </a:outerShdw>
                </a:effectLst>
                <a:cs typeface="B Titr" panose="00000700000000000000" pitchFamily="2" charset="-78"/>
              </a:endParaRPr>
            </a:p>
          </p:txBody>
        </p:sp>
      </p:grpSp>
    </p:spTree>
    <p:extLst>
      <p:ext uri="{BB962C8B-B14F-4D97-AF65-F5344CB8AC3E}">
        <p14:creationId xmlns:p14="http://schemas.microsoft.com/office/powerpoint/2010/main" val="36024092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EB52572-899B-4EDC-9937-AE21BBF2A358}"/>
              </a:ext>
            </a:extLst>
          </p:cNvPr>
          <p:cNvSpPr txBox="1"/>
          <p:nvPr/>
        </p:nvSpPr>
        <p:spPr>
          <a:xfrm>
            <a:off x="2768991" y="295422"/>
            <a:ext cx="6654018" cy="461665"/>
          </a:xfrm>
          <a:prstGeom prst="rect">
            <a:avLst/>
          </a:prstGeom>
          <a:noFill/>
        </p:spPr>
        <p:txBody>
          <a:bodyPr wrap="square" rtlCol="0">
            <a:spAutoFit/>
          </a:bodyPr>
          <a:lstStyle/>
          <a:p>
            <a:pPr algn="ctr"/>
            <a:r>
              <a:rPr lang="fa-IR" sz="2400" dirty="0">
                <a:cs typeface="B Titr" panose="00000700000000000000" pitchFamily="2" charset="-78"/>
              </a:rPr>
              <a:t>راهنماهای کاربردی</a:t>
            </a:r>
            <a:endParaRPr lang="en-US" sz="2400" dirty="0">
              <a:cs typeface="B Titr" panose="00000700000000000000" pitchFamily="2" charset="-78"/>
            </a:endParaRPr>
          </a:p>
        </p:txBody>
      </p:sp>
      <p:grpSp>
        <p:nvGrpSpPr>
          <p:cNvPr id="14" name="Group 13">
            <a:extLst>
              <a:ext uri="{FF2B5EF4-FFF2-40B4-BE49-F238E27FC236}">
                <a16:creationId xmlns:a16="http://schemas.microsoft.com/office/drawing/2014/main" id="{16B77BD3-4058-4EF2-B9A2-31230D4DF4B4}"/>
              </a:ext>
            </a:extLst>
          </p:cNvPr>
          <p:cNvGrpSpPr/>
          <p:nvPr/>
        </p:nvGrpSpPr>
        <p:grpSpPr>
          <a:xfrm>
            <a:off x="-12726" y="757087"/>
            <a:ext cx="12192000" cy="5901397"/>
            <a:chOff x="-10991277" y="956603"/>
            <a:chExt cx="12192000" cy="5901397"/>
          </a:xfrm>
        </p:grpSpPr>
        <p:grpSp>
          <p:nvGrpSpPr>
            <p:cNvPr id="5" name="Group 4">
              <a:extLst>
                <a:ext uri="{FF2B5EF4-FFF2-40B4-BE49-F238E27FC236}">
                  <a16:creationId xmlns:a16="http://schemas.microsoft.com/office/drawing/2014/main" id="{2EC58167-1CA9-4D43-A96B-B4A1ECC3456A}"/>
                </a:ext>
              </a:extLst>
            </p:cNvPr>
            <p:cNvGrpSpPr/>
            <p:nvPr/>
          </p:nvGrpSpPr>
          <p:grpSpPr>
            <a:xfrm>
              <a:off x="-10991277" y="956603"/>
              <a:ext cx="12192000" cy="5901397"/>
              <a:chOff x="-11048427" y="923946"/>
              <a:chExt cx="12192000" cy="5901397"/>
            </a:xfrm>
          </p:grpSpPr>
          <p:sp>
            <p:nvSpPr>
              <p:cNvPr id="3" name="Rectangle: Rounded Corners 2">
                <a:extLst>
                  <a:ext uri="{FF2B5EF4-FFF2-40B4-BE49-F238E27FC236}">
                    <a16:creationId xmlns:a16="http://schemas.microsoft.com/office/drawing/2014/main" id="{6A82FB80-C53C-4468-B373-8E4B3E6C40FE}"/>
                  </a:ext>
                </a:extLst>
              </p:cNvPr>
              <p:cNvSpPr/>
              <p:nvPr/>
            </p:nvSpPr>
            <p:spPr>
              <a:xfrm>
                <a:off x="-11048427" y="923946"/>
                <a:ext cx="12192000" cy="5901397"/>
              </a:xfrm>
              <a:prstGeom prst="roundRect">
                <a:avLst>
                  <a:gd name="adj" fmla="val 0"/>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70FB1F27-BADD-4EAC-A53B-A44E2B758BE6}"/>
                  </a:ext>
                </a:extLst>
              </p:cNvPr>
              <p:cNvSpPr/>
              <p:nvPr/>
            </p:nvSpPr>
            <p:spPr>
              <a:xfrm>
                <a:off x="266700" y="2324100"/>
                <a:ext cx="857250" cy="2876550"/>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grpSp>
        <p:sp>
          <p:nvSpPr>
            <p:cNvPr id="9" name="TextBox 8">
              <a:extLst>
                <a:ext uri="{FF2B5EF4-FFF2-40B4-BE49-F238E27FC236}">
                  <a16:creationId xmlns:a16="http://schemas.microsoft.com/office/drawing/2014/main" id="{4ADB790E-1D4E-46F9-8617-68C564781161}"/>
                </a:ext>
              </a:extLst>
            </p:cNvPr>
            <p:cNvSpPr txBox="1"/>
            <p:nvPr/>
          </p:nvSpPr>
          <p:spPr>
            <a:xfrm>
              <a:off x="413147" y="2324100"/>
              <a:ext cx="615553" cy="2466954"/>
            </a:xfrm>
            <a:prstGeom prst="rect">
              <a:avLst/>
            </a:prstGeom>
            <a:noFill/>
          </p:spPr>
          <p:txBody>
            <a:bodyPr vert="vert270" wrap="square" rtlCol="0">
              <a:spAutoFit/>
            </a:bodyPr>
            <a:lstStyle/>
            <a:p>
              <a:r>
                <a:rPr lang="fa-IR" sz="2800" dirty="0">
                  <a:solidFill>
                    <a:schemeClr val="bg1"/>
                  </a:solidFill>
                  <a:cs typeface="B Titr" panose="00000700000000000000" pitchFamily="2" charset="-78"/>
                </a:rPr>
                <a:t>خلافی خودرو</a:t>
              </a:r>
              <a:endParaRPr lang="en-US" sz="2800" dirty="0">
                <a:solidFill>
                  <a:schemeClr val="bg1"/>
                </a:solidFill>
                <a:cs typeface="B Titr" panose="00000700000000000000" pitchFamily="2" charset="-78"/>
              </a:endParaRPr>
            </a:p>
          </p:txBody>
        </p:sp>
        <p:sp>
          <p:nvSpPr>
            <p:cNvPr id="10" name="TextBox 9">
              <a:extLst>
                <a:ext uri="{FF2B5EF4-FFF2-40B4-BE49-F238E27FC236}">
                  <a16:creationId xmlns:a16="http://schemas.microsoft.com/office/drawing/2014/main" id="{F566DCD7-5A1C-439A-8408-DA4FB7F4B05A}"/>
                </a:ext>
              </a:extLst>
            </p:cNvPr>
            <p:cNvSpPr txBox="1"/>
            <p:nvPr/>
          </p:nvSpPr>
          <p:spPr>
            <a:xfrm>
              <a:off x="-9200577" y="3122471"/>
              <a:ext cx="9200577" cy="1569660"/>
            </a:xfrm>
            <a:prstGeom prst="rect">
              <a:avLst/>
            </a:prstGeom>
            <a:noFill/>
          </p:spPr>
          <p:txBody>
            <a:bodyPr wrap="square" rtlCol="0">
              <a:spAutoFit/>
            </a:bodyPr>
            <a:lstStyle/>
            <a:p>
              <a:pPr algn="ctr"/>
              <a:r>
                <a:rPr lang="fa-IR" sz="3200" dirty="0">
                  <a:solidFill>
                    <a:schemeClr val="bg1"/>
                  </a:solidFill>
                  <a:effectLst>
                    <a:outerShdw blurRad="50800" dist="38100" dir="2700000" algn="tl" rotWithShape="0">
                      <a:prstClr val="black">
                        <a:alpha val="40000"/>
                      </a:prstClr>
                    </a:outerShdw>
                  </a:effectLst>
                  <a:cs typeface="B Titr" panose="00000700000000000000" pitchFamily="2" charset="-78"/>
                </a:rPr>
                <a:t>برای دریافت تلفنی خلافی خودرو فقط کافی است از منزل و یا محل کار خود شماره تلفن ۸۸۲۸۸۸۸۸ در تهران را بگیرید و از میزان جرائم و تخلفات وسیله نقلیه خود مطلع شوید.</a:t>
              </a:r>
              <a:endParaRPr lang="en-US" sz="3200" dirty="0">
                <a:solidFill>
                  <a:schemeClr val="bg1"/>
                </a:solidFill>
                <a:effectLst>
                  <a:outerShdw blurRad="50800" dist="38100" dir="2700000" algn="tl" rotWithShape="0">
                    <a:prstClr val="black">
                      <a:alpha val="40000"/>
                    </a:prstClr>
                  </a:outerShdw>
                </a:effectLst>
                <a:cs typeface="B Titr" panose="00000700000000000000" pitchFamily="2" charset="-78"/>
              </a:endParaRPr>
            </a:p>
          </p:txBody>
        </p:sp>
      </p:grpSp>
      <p:grpSp>
        <p:nvGrpSpPr>
          <p:cNvPr id="15" name="Group 14">
            <a:extLst>
              <a:ext uri="{FF2B5EF4-FFF2-40B4-BE49-F238E27FC236}">
                <a16:creationId xmlns:a16="http://schemas.microsoft.com/office/drawing/2014/main" id="{E6992D49-C497-4DEF-9E9D-92DDE0BEC5C7}"/>
              </a:ext>
            </a:extLst>
          </p:cNvPr>
          <p:cNvGrpSpPr/>
          <p:nvPr/>
        </p:nvGrpSpPr>
        <p:grpSpPr>
          <a:xfrm>
            <a:off x="-736634" y="757087"/>
            <a:ext cx="12192000" cy="5901397"/>
            <a:chOff x="-10991277" y="956603"/>
            <a:chExt cx="12192000" cy="5901397"/>
          </a:xfrm>
        </p:grpSpPr>
        <p:grpSp>
          <p:nvGrpSpPr>
            <p:cNvPr id="16" name="Group 15">
              <a:extLst>
                <a:ext uri="{FF2B5EF4-FFF2-40B4-BE49-F238E27FC236}">
                  <a16:creationId xmlns:a16="http://schemas.microsoft.com/office/drawing/2014/main" id="{455E5FCA-CFB2-4207-B4C9-536AE7C45D8B}"/>
                </a:ext>
              </a:extLst>
            </p:cNvPr>
            <p:cNvGrpSpPr/>
            <p:nvPr/>
          </p:nvGrpSpPr>
          <p:grpSpPr>
            <a:xfrm>
              <a:off x="-10991277" y="956603"/>
              <a:ext cx="12192000" cy="5901397"/>
              <a:chOff x="-11048427" y="923946"/>
              <a:chExt cx="12192000" cy="5901397"/>
            </a:xfrm>
          </p:grpSpPr>
          <p:sp>
            <p:nvSpPr>
              <p:cNvPr id="19" name="Rectangle: Rounded Corners 18">
                <a:extLst>
                  <a:ext uri="{FF2B5EF4-FFF2-40B4-BE49-F238E27FC236}">
                    <a16:creationId xmlns:a16="http://schemas.microsoft.com/office/drawing/2014/main" id="{4A83EE5B-46C9-44CB-BE1A-245B4C55E75B}"/>
                  </a:ext>
                </a:extLst>
              </p:cNvPr>
              <p:cNvSpPr/>
              <p:nvPr/>
            </p:nvSpPr>
            <p:spPr>
              <a:xfrm>
                <a:off x="-11048427" y="923946"/>
                <a:ext cx="12192000" cy="5901397"/>
              </a:xfrm>
              <a:prstGeom prst="roundRect">
                <a:avLst>
                  <a:gd name="adj" fmla="val 0"/>
                </a:avLst>
              </a:prstGeom>
              <a:ln/>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20" name="Rectangle: Rounded Corners 19">
                <a:extLst>
                  <a:ext uri="{FF2B5EF4-FFF2-40B4-BE49-F238E27FC236}">
                    <a16:creationId xmlns:a16="http://schemas.microsoft.com/office/drawing/2014/main" id="{57C97D1A-4C99-489A-80F3-57D496890471}"/>
                  </a:ext>
                </a:extLst>
              </p:cNvPr>
              <p:cNvSpPr/>
              <p:nvPr/>
            </p:nvSpPr>
            <p:spPr>
              <a:xfrm>
                <a:off x="266700" y="2324100"/>
                <a:ext cx="857250" cy="287655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grpSp>
        <p:sp>
          <p:nvSpPr>
            <p:cNvPr id="17" name="TextBox 16">
              <a:extLst>
                <a:ext uri="{FF2B5EF4-FFF2-40B4-BE49-F238E27FC236}">
                  <a16:creationId xmlns:a16="http://schemas.microsoft.com/office/drawing/2014/main" id="{0A851D06-FBEA-434D-87B1-51E56C90D248}"/>
                </a:ext>
              </a:extLst>
            </p:cNvPr>
            <p:cNvSpPr txBox="1"/>
            <p:nvPr/>
          </p:nvSpPr>
          <p:spPr>
            <a:xfrm>
              <a:off x="451247" y="2000250"/>
              <a:ext cx="615553" cy="3124200"/>
            </a:xfrm>
            <a:prstGeom prst="rect">
              <a:avLst/>
            </a:prstGeom>
            <a:noFill/>
          </p:spPr>
          <p:txBody>
            <a:bodyPr vert="vert270" wrap="square" rtlCol="0">
              <a:spAutoFit/>
            </a:bodyPr>
            <a:lstStyle/>
            <a:p>
              <a:r>
                <a:rPr lang="fa-IR" sz="2800" dirty="0">
                  <a:cs typeface="B Titr" panose="00000700000000000000" pitchFamily="2" charset="-78"/>
                </a:rPr>
                <a:t>نمره منفی گواهینامه</a:t>
              </a:r>
              <a:endParaRPr lang="en-US" sz="2800" dirty="0">
                <a:cs typeface="B Titr" panose="00000700000000000000" pitchFamily="2" charset="-78"/>
              </a:endParaRPr>
            </a:p>
          </p:txBody>
        </p:sp>
        <p:sp>
          <p:nvSpPr>
            <p:cNvPr id="18" name="TextBox 17">
              <a:extLst>
                <a:ext uri="{FF2B5EF4-FFF2-40B4-BE49-F238E27FC236}">
                  <a16:creationId xmlns:a16="http://schemas.microsoft.com/office/drawing/2014/main" id="{17EC942F-C5F1-47BC-8E81-F35D03A0D1F7}"/>
                </a:ext>
              </a:extLst>
            </p:cNvPr>
            <p:cNvSpPr txBox="1"/>
            <p:nvPr/>
          </p:nvSpPr>
          <p:spPr>
            <a:xfrm>
              <a:off x="-9200577" y="3122471"/>
              <a:ext cx="9557147" cy="1077218"/>
            </a:xfrm>
            <a:prstGeom prst="rect">
              <a:avLst/>
            </a:prstGeom>
            <a:noFill/>
          </p:spPr>
          <p:txBody>
            <a:bodyPr wrap="square" rtlCol="0">
              <a:spAutoFit/>
            </a:bodyPr>
            <a:lstStyle/>
            <a:p>
              <a:pPr algn="ctr"/>
              <a:r>
                <a:rPr lang="fa-IR" sz="3200" dirty="0">
                  <a:cs typeface="B Titr" panose="00000700000000000000" pitchFamily="2" charset="-78"/>
                </a:rPr>
                <a:t> رانندگان می‌توانند با ارسال شماره گواهینامه خود به شماره پیامک ۱۱۰۰۰۵۱۵۱ از نمره منفی و کارنامه رانندگی خود مطلع شوند.</a:t>
              </a:r>
              <a:endParaRPr lang="en-US" sz="3200" dirty="0">
                <a:cs typeface="B Titr" panose="00000700000000000000" pitchFamily="2" charset="-78"/>
              </a:endParaRPr>
            </a:p>
          </p:txBody>
        </p:sp>
      </p:grpSp>
      <p:grpSp>
        <p:nvGrpSpPr>
          <p:cNvPr id="25" name="Group 24">
            <a:extLst>
              <a:ext uri="{FF2B5EF4-FFF2-40B4-BE49-F238E27FC236}">
                <a16:creationId xmlns:a16="http://schemas.microsoft.com/office/drawing/2014/main" id="{41DA3F7F-57B6-48D6-BB24-15E238133259}"/>
              </a:ext>
            </a:extLst>
          </p:cNvPr>
          <p:cNvGrpSpPr/>
          <p:nvPr/>
        </p:nvGrpSpPr>
        <p:grpSpPr>
          <a:xfrm>
            <a:off x="-1402666" y="757087"/>
            <a:ext cx="12192000" cy="5901397"/>
            <a:chOff x="-10991277" y="956603"/>
            <a:chExt cx="12192000" cy="5901397"/>
          </a:xfrm>
        </p:grpSpPr>
        <p:grpSp>
          <p:nvGrpSpPr>
            <p:cNvPr id="26" name="Group 25">
              <a:extLst>
                <a:ext uri="{FF2B5EF4-FFF2-40B4-BE49-F238E27FC236}">
                  <a16:creationId xmlns:a16="http://schemas.microsoft.com/office/drawing/2014/main" id="{2D4CABFC-1DFD-4A5A-A308-C59FA351F1DB}"/>
                </a:ext>
              </a:extLst>
            </p:cNvPr>
            <p:cNvGrpSpPr/>
            <p:nvPr/>
          </p:nvGrpSpPr>
          <p:grpSpPr>
            <a:xfrm>
              <a:off x="-10991277" y="956603"/>
              <a:ext cx="12192000" cy="5901397"/>
              <a:chOff x="-11048427" y="923946"/>
              <a:chExt cx="12192000" cy="5901397"/>
            </a:xfrm>
          </p:grpSpPr>
          <p:sp>
            <p:nvSpPr>
              <p:cNvPr id="29" name="Rectangle: Rounded Corners 28">
                <a:extLst>
                  <a:ext uri="{FF2B5EF4-FFF2-40B4-BE49-F238E27FC236}">
                    <a16:creationId xmlns:a16="http://schemas.microsoft.com/office/drawing/2014/main" id="{C1C21D07-AE8C-48D0-A9F7-330C7F33D9A2}"/>
                  </a:ext>
                </a:extLst>
              </p:cNvPr>
              <p:cNvSpPr/>
              <p:nvPr/>
            </p:nvSpPr>
            <p:spPr>
              <a:xfrm>
                <a:off x="-11048427" y="923946"/>
                <a:ext cx="12192000" cy="5901397"/>
              </a:xfrm>
              <a:prstGeom prst="roundRect">
                <a:avLst>
                  <a:gd name="adj" fmla="val 0"/>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30" name="Rectangle: Rounded Corners 29">
                <a:extLst>
                  <a:ext uri="{FF2B5EF4-FFF2-40B4-BE49-F238E27FC236}">
                    <a16:creationId xmlns:a16="http://schemas.microsoft.com/office/drawing/2014/main" id="{BC69598F-22A9-44C4-8189-2DC6D04694EA}"/>
                  </a:ext>
                </a:extLst>
              </p:cNvPr>
              <p:cNvSpPr/>
              <p:nvPr/>
            </p:nvSpPr>
            <p:spPr>
              <a:xfrm>
                <a:off x="266700" y="2324100"/>
                <a:ext cx="857250" cy="287655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sp>
          <p:nvSpPr>
            <p:cNvPr id="27" name="TextBox 26">
              <a:extLst>
                <a:ext uri="{FF2B5EF4-FFF2-40B4-BE49-F238E27FC236}">
                  <a16:creationId xmlns:a16="http://schemas.microsoft.com/office/drawing/2014/main" id="{8FE4E79B-39F7-4972-96B5-B4917DC289CA}"/>
                </a:ext>
              </a:extLst>
            </p:cNvPr>
            <p:cNvSpPr txBox="1"/>
            <p:nvPr/>
          </p:nvSpPr>
          <p:spPr>
            <a:xfrm>
              <a:off x="470297" y="2177143"/>
              <a:ext cx="615553" cy="2899661"/>
            </a:xfrm>
            <a:prstGeom prst="rect">
              <a:avLst/>
            </a:prstGeom>
            <a:noFill/>
          </p:spPr>
          <p:txBody>
            <a:bodyPr vert="vert270" wrap="square" rtlCol="0">
              <a:spAutoFit/>
            </a:bodyPr>
            <a:lstStyle/>
            <a:p>
              <a:r>
                <a:rPr lang="fa-IR" sz="2800" dirty="0">
                  <a:cs typeface="B Titr" panose="00000700000000000000" pitchFamily="2" charset="-78"/>
                </a:rPr>
                <a:t>جابه جایی اتومبیل </a:t>
              </a:r>
              <a:endParaRPr lang="en-US" sz="2800" dirty="0">
                <a:cs typeface="B Titr" panose="00000700000000000000" pitchFamily="2" charset="-78"/>
              </a:endParaRPr>
            </a:p>
          </p:txBody>
        </p:sp>
        <p:sp>
          <p:nvSpPr>
            <p:cNvPr id="28" name="TextBox 27">
              <a:extLst>
                <a:ext uri="{FF2B5EF4-FFF2-40B4-BE49-F238E27FC236}">
                  <a16:creationId xmlns:a16="http://schemas.microsoft.com/office/drawing/2014/main" id="{CABA3BB7-E4BD-48BD-8629-D2530EE76CF8}"/>
                </a:ext>
              </a:extLst>
            </p:cNvPr>
            <p:cNvSpPr txBox="1"/>
            <p:nvPr/>
          </p:nvSpPr>
          <p:spPr>
            <a:xfrm>
              <a:off x="-9072669" y="2817048"/>
              <a:ext cx="9200577" cy="2062103"/>
            </a:xfrm>
            <a:prstGeom prst="rect">
              <a:avLst/>
            </a:prstGeom>
            <a:noFill/>
            <a:effectLst/>
          </p:spPr>
          <p:txBody>
            <a:bodyPr wrap="square" rtlCol="0">
              <a:spAutoFit/>
            </a:bodyPr>
            <a:lstStyle/>
            <a:p>
              <a:pPr algn="just" rtl="1"/>
              <a:r>
                <a:rPr lang="fa-IR" sz="3200" dirty="0">
                  <a:effectLst>
                    <a:outerShdw blurRad="50800" dist="38100" dir="2700000" algn="tl" rotWithShape="0">
                      <a:prstClr val="black">
                        <a:alpha val="40000"/>
                      </a:prstClr>
                    </a:outerShdw>
                  </a:effectLst>
                  <a:cs typeface="B Titr" panose="00000700000000000000" pitchFamily="2" charset="-78"/>
                </a:rPr>
                <a:t>جهت اطلاع از جابه جایی اتومبیل به پارکینگ رانندگان می‌توانند از طریق پیامک با ارسال اعداد شماره پلاک خودرو به شماره ۳۰۰۰۵۳۵۳ از جا به جایی خودرو در محل های پارک ممنوع توسط پلیس مطلع شوید.</a:t>
              </a:r>
              <a:endParaRPr lang="en-US" sz="3200" dirty="0">
                <a:effectLst>
                  <a:outerShdw blurRad="50800" dist="38100" dir="2700000" algn="tl" rotWithShape="0">
                    <a:prstClr val="black">
                      <a:alpha val="40000"/>
                    </a:prstClr>
                  </a:outerShdw>
                </a:effectLst>
                <a:cs typeface="B Titr" panose="00000700000000000000" pitchFamily="2" charset="-78"/>
              </a:endParaRPr>
            </a:p>
          </p:txBody>
        </p:sp>
      </p:grpSp>
    </p:spTree>
    <p:extLst>
      <p:ext uri="{BB962C8B-B14F-4D97-AF65-F5344CB8AC3E}">
        <p14:creationId xmlns:p14="http://schemas.microsoft.com/office/powerpoint/2010/main" val="2250942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EB52572-899B-4EDC-9937-AE21BBF2A358}"/>
              </a:ext>
            </a:extLst>
          </p:cNvPr>
          <p:cNvSpPr txBox="1"/>
          <p:nvPr/>
        </p:nvSpPr>
        <p:spPr>
          <a:xfrm>
            <a:off x="2768991" y="295422"/>
            <a:ext cx="6654018" cy="461665"/>
          </a:xfrm>
          <a:prstGeom prst="rect">
            <a:avLst/>
          </a:prstGeom>
          <a:noFill/>
        </p:spPr>
        <p:txBody>
          <a:bodyPr wrap="square" rtlCol="0">
            <a:spAutoFit/>
          </a:bodyPr>
          <a:lstStyle/>
          <a:p>
            <a:pPr algn="ctr"/>
            <a:r>
              <a:rPr lang="fa-IR" sz="2400" dirty="0">
                <a:cs typeface="B Titr" panose="00000700000000000000" pitchFamily="2" charset="-78"/>
              </a:rPr>
              <a:t>راهنماهای کاربردی</a:t>
            </a:r>
            <a:endParaRPr lang="en-US" sz="2400" dirty="0">
              <a:cs typeface="B Titr" panose="00000700000000000000" pitchFamily="2" charset="-78"/>
            </a:endParaRPr>
          </a:p>
        </p:txBody>
      </p:sp>
      <p:grpSp>
        <p:nvGrpSpPr>
          <p:cNvPr id="14" name="Group 13">
            <a:extLst>
              <a:ext uri="{FF2B5EF4-FFF2-40B4-BE49-F238E27FC236}">
                <a16:creationId xmlns:a16="http://schemas.microsoft.com/office/drawing/2014/main" id="{16B77BD3-4058-4EF2-B9A2-31230D4DF4B4}"/>
              </a:ext>
            </a:extLst>
          </p:cNvPr>
          <p:cNvGrpSpPr/>
          <p:nvPr/>
        </p:nvGrpSpPr>
        <p:grpSpPr>
          <a:xfrm>
            <a:off x="-11382589" y="757087"/>
            <a:ext cx="12192000" cy="5901397"/>
            <a:chOff x="-10991277" y="956603"/>
            <a:chExt cx="12192000" cy="5901397"/>
          </a:xfrm>
        </p:grpSpPr>
        <p:grpSp>
          <p:nvGrpSpPr>
            <p:cNvPr id="5" name="Group 4">
              <a:extLst>
                <a:ext uri="{FF2B5EF4-FFF2-40B4-BE49-F238E27FC236}">
                  <a16:creationId xmlns:a16="http://schemas.microsoft.com/office/drawing/2014/main" id="{2EC58167-1CA9-4D43-A96B-B4A1ECC3456A}"/>
                </a:ext>
              </a:extLst>
            </p:cNvPr>
            <p:cNvGrpSpPr/>
            <p:nvPr/>
          </p:nvGrpSpPr>
          <p:grpSpPr>
            <a:xfrm>
              <a:off x="-10991277" y="956603"/>
              <a:ext cx="12192000" cy="5901397"/>
              <a:chOff x="-11048427" y="923946"/>
              <a:chExt cx="12192000" cy="5901397"/>
            </a:xfrm>
          </p:grpSpPr>
          <p:sp>
            <p:nvSpPr>
              <p:cNvPr id="3" name="Rectangle: Rounded Corners 2">
                <a:extLst>
                  <a:ext uri="{FF2B5EF4-FFF2-40B4-BE49-F238E27FC236}">
                    <a16:creationId xmlns:a16="http://schemas.microsoft.com/office/drawing/2014/main" id="{6A82FB80-C53C-4468-B373-8E4B3E6C40FE}"/>
                  </a:ext>
                </a:extLst>
              </p:cNvPr>
              <p:cNvSpPr/>
              <p:nvPr/>
            </p:nvSpPr>
            <p:spPr>
              <a:xfrm>
                <a:off x="-11048427" y="923946"/>
                <a:ext cx="12192000" cy="5901397"/>
              </a:xfrm>
              <a:prstGeom prst="roundRect">
                <a:avLst>
                  <a:gd name="adj" fmla="val 0"/>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70FB1F27-BADD-4EAC-A53B-A44E2B758BE6}"/>
                  </a:ext>
                </a:extLst>
              </p:cNvPr>
              <p:cNvSpPr/>
              <p:nvPr/>
            </p:nvSpPr>
            <p:spPr>
              <a:xfrm>
                <a:off x="266700" y="2324100"/>
                <a:ext cx="857250" cy="2876550"/>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grpSp>
        <p:sp>
          <p:nvSpPr>
            <p:cNvPr id="9" name="TextBox 8">
              <a:extLst>
                <a:ext uri="{FF2B5EF4-FFF2-40B4-BE49-F238E27FC236}">
                  <a16:creationId xmlns:a16="http://schemas.microsoft.com/office/drawing/2014/main" id="{4ADB790E-1D4E-46F9-8617-68C564781161}"/>
                </a:ext>
              </a:extLst>
            </p:cNvPr>
            <p:cNvSpPr txBox="1"/>
            <p:nvPr/>
          </p:nvSpPr>
          <p:spPr>
            <a:xfrm>
              <a:off x="413147" y="2324100"/>
              <a:ext cx="615553" cy="2466954"/>
            </a:xfrm>
            <a:prstGeom prst="rect">
              <a:avLst/>
            </a:prstGeom>
            <a:noFill/>
          </p:spPr>
          <p:txBody>
            <a:bodyPr vert="vert270" wrap="square" rtlCol="0">
              <a:spAutoFit/>
            </a:bodyPr>
            <a:lstStyle/>
            <a:p>
              <a:r>
                <a:rPr lang="fa-IR" sz="2800" dirty="0">
                  <a:solidFill>
                    <a:schemeClr val="bg1"/>
                  </a:solidFill>
                  <a:cs typeface="B Titr" panose="00000700000000000000" pitchFamily="2" charset="-78"/>
                </a:rPr>
                <a:t>خلافی خودرو</a:t>
              </a:r>
              <a:endParaRPr lang="en-US" sz="2800" dirty="0">
                <a:solidFill>
                  <a:schemeClr val="bg1"/>
                </a:solidFill>
                <a:cs typeface="B Titr" panose="00000700000000000000" pitchFamily="2" charset="-78"/>
              </a:endParaRPr>
            </a:p>
          </p:txBody>
        </p:sp>
        <p:sp>
          <p:nvSpPr>
            <p:cNvPr id="10" name="TextBox 9">
              <a:extLst>
                <a:ext uri="{FF2B5EF4-FFF2-40B4-BE49-F238E27FC236}">
                  <a16:creationId xmlns:a16="http://schemas.microsoft.com/office/drawing/2014/main" id="{F566DCD7-5A1C-439A-8408-DA4FB7F4B05A}"/>
                </a:ext>
              </a:extLst>
            </p:cNvPr>
            <p:cNvSpPr txBox="1"/>
            <p:nvPr/>
          </p:nvSpPr>
          <p:spPr>
            <a:xfrm>
              <a:off x="-9200577" y="3122471"/>
              <a:ext cx="9200577" cy="1569660"/>
            </a:xfrm>
            <a:prstGeom prst="rect">
              <a:avLst/>
            </a:prstGeom>
            <a:noFill/>
          </p:spPr>
          <p:txBody>
            <a:bodyPr wrap="square" rtlCol="0">
              <a:spAutoFit/>
            </a:bodyPr>
            <a:lstStyle/>
            <a:p>
              <a:pPr algn="ctr"/>
              <a:r>
                <a:rPr lang="fa-IR" sz="3200" dirty="0">
                  <a:solidFill>
                    <a:schemeClr val="bg1"/>
                  </a:solidFill>
                  <a:effectLst>
                    <a:outerShdw blurRad="50800" dist="38100" dir="2700000" algn="tl" rotWithShape="0">
                      <a:prstClr val="black">
                        <a:alpha val="40000"/>
                      </a:prstClr>
                    </a:outerShdw>
                  </a:effectLst>
                  <a:cs typeface="B Titr" panose="00000700000000000000" pitchFamily="2" charset="-78"/>
                </a:rPr>
                <a:t>برای دریافت تلفنی خلافی خودرو فقط کافی است از منزل و یا محل کار خود شماره تلفن ۸۸۲۸۸۸۸۸ در تهران را بگیرید و از میزان جرائم و تخلفات وسیله نقلیه خود مطلع شوید.</a:t>
              </a:r>
              <a:endParaRPr lang="en-US" sz="3200" dirty="0">
                <a:solidFill>
                  <a:schemeClr val="bg1"/>
                </a:solidFill>
                <a:effectLst>
                  <a:outerShdw blurRad="50800" dist="38100" dir="2700000" algn="tl" rotWithShape="0">
                    <a:prstClr val="black">
                      <a:alpha val="40000"/>
                    </a:prstClr>
                  </a:outerShdw>
                </a:effectLst>
                <a:cs typeface="B Titr" panose="00000700000000000000" pitchFamily="2" charset="-78"/>
              </a:endParaRPr>
            </a:p>
          </p:txBody>
        </p:sp>
      </p:grpSp>
      <p:grpSp>
        <p:nvGrpSpPr>
          <p:cNvPr id="15" name="Group 14">
            <a:extLst>
              <a:ext uri="{FF2B5EF4-FFF2-40B4-BE49-F238E27FC236}">
                <a16:creationId xmlns:a16="http://schemas.microsoft.com/office/drawing/2014/main" id="{E6992D49-C497-4DEF-9E9D-92DDE0BEC5C7}"/>
              </a:ext>
            </a:extLst>
          </p:cNvPr>
          <p:cNvGrpSpPr/>
          <p:nvPr/>
        </p:nvGrpSpPr>
        <p:grpSpPr>
          <a:xfrm>
            <a:off x="-11649289" y="757087"/>
            <a:ext cx="12192000" cy="5901397"/>
            <a:chOff x="-10991277" y="956603"/>
            <a:chExt cx="12192000" cy="5901397"/>
          </a:xfrm>
        </p:grpSpPr>
        <p:grpSp>
          <p:nvGrpSpPr>
            <p:cNvPr id="16" name="Group 15">
              <a:extLst>
                <a:ext uri="{FF2B5EF4-FFF2-40B4-BE49-F238E27FC236}">
                  <a16:creationId xmlns:a16="http://schemas.microsoft.com/office/drawing/2014/main" id="{455E5FCA-CFB2-4207-B4C9-536AE7C45D8B}"/>
                </a:ext>
              </a:extLst>
            </p:cNvPr>
            <p:cNvGrpSpPr/>
            <p:nvPr/>
          </p:nvGrpSpPr>
          <p:grpSpPr>
            <a:xfrm>
              <a:off x="-10991277" y="956603"/>
              <a:ext cx="12192000" cy="5901397"/>
              <a:chOff x="-11048427" y="923946"/>
              <a:chExt cx="12192000" cy="5901397"/>
            </a:xfrm>
          </p:grpSpPr>
          <p:sp>
            <p:nvSpPr>
              <p:cNvPr id="19" name="Rectangle: Rounded Corners 18">
                <a:extLst>
                  <a:ext uri="{FF2B5EF4-FFF2-40B4-BE49-F238E27FC236}">
                    <a16:creationId xmlns:a16="http://schemas.microsoft.com/office/drawing/2014/main" id="{4A83EE5B-46C9-44CB-BE1A-245B4C55E75B}"/>
                  </a:ext>
                </a:extLst>
              </p:cNvPr>
              <p:cNvSpPr/>
              <p:nvPr/>
            </p:nvSpPr>
            <p:spPr>
              <a:xfrm>
                <a:off x="-11048427" y="923946"/>
                <a:ext cx="12192000" cy="5901397"/>
              </a:xfrm>
              <a:prstGeom prst="roundRect">
                <a:avLst>
                  <a:gd name="adj" fmla="val 0"/>
                </a:avLst>
              </a:prstGeom>
              <a:ln/>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20" name="Rectangle: Rounded Corners 19">
                <a:extLst>
                  <a:ext uri="{FF2B5EF4-FFF2-40B4-BE49-F238E27FC236}">
                    <a16:creationId xmlns:a16="http://schemas.microsoft.com/office/drawing/2014/main" id="{57C97D1A-4C99-489A-80F3-57D496890471}"/>
                  </a:ext>
                </a:extLst>
              </p:cNvPr>
              <p:cNvSpPr/>
              <p:nvPr/>
            </p:nvSpPr>
            <p:spPr>
              <a:xfrm>
                <a:off x="266700" y="2324100"/>
                <a:ext cx="857250" cy="287655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grpSp>
        <p:sp>
          <p:nvSpPr>
            <p:cNvPr id="17" name="TextBox 16">
              <a:extLst>
                <a:ext uri="{FF2B5EF4-FFF2-40B4-BE49-F238E27FC236}">
                  <a16:creationId xmlns:a16="http://schemas.microsoft.com/office/drawing/2014/main" id="{0A851D06-FBEA-434D-87B1-51E56C90D248}"/>
                </a:ext>
              </a:extLst>
            </p:cNvPr>
            <p:cNvSpPr txBox="1"/>
            <p:nvPr/>
          </p:nvSpPr>
          <p:spPr>
            <a:xfrm>
              <a:off x="451247" y="2000250"/>
              <a:ext cx="615553" cy="3124200"/>
            </a:xfrm>
            <a:prstGeom prst="rect">
              <a:avLst/>
            </a:prstGeom>
            <a:noFill/>
          </p:spPr>
          <p:txBody>
            <a:bodyPr vert="vert270" wrap="square" rtlCol="0">
              <a:spAutoFit/>
            </a:bodyPr>
            <a:lstStyle/>
            <a:p>
              <a:r>
                <a:rPr lang="fa-IR" sz="2800" dirty="0">
                  <a:cs typeface="B Titr" panose="00000700000000000000" pitchFamily="2" charset="-78"/>
                </a:rPr>
                <a:t>نمره منفی گواهینامه</a:t>
              </a:r>
              <a:endParaRPr lang="en-US" sz="2800" dirty="0">
                <a:cs typeface="B Titr" panose="00000700000000000000" pitchFamily="2" charset="-78"/>
              </a:endParaRPr>
            </a:p>
          </p:txBody>
        </p:sp>
        <p:sp>
          <p:nvSpPr>
            <p:cNvPr id="18" name="TextBox 17">
              <a:extLst>
                <a:ext uri="{FF2B5EF4-FFF2-40B4-BE49-F238E27FC236}">
                  <a16:creationId xmlns:a16="http://schemas.microsoft.com/office/drawing/2014/main" id="{17EC942F-C5F1-47BC-8E81-F35D03A0D1F7}"/>
                </a:ext>
              </a:extLst>
            </p:cNvPr>
            <p:cNvSpPr txBox="1"/>
            <p:nvPr/>
          </p:nvSpPr>
          <p:spPr>
            <a:xfrm>
              <a:off x="-9200577" y="3122471"/>
              <a:ext cx="9557147" cy="1077218"/>
            </a:xfrm>
            <a:prstGeom prst="rect">
              <a:avLst/>
            </a:prstGeom>
            <a:noFill/>
          </p:spPr>
          <p:txBody>
            <a:bodyPr wrap="square" rtlCol="0">
              <a:spAutoFit/>
            </a:bodyPr>
            <a:lstStyle/>
            <a:p>
              <a:pPr algn="ctr"/>
              <a:r>
                <a:rPr lang="fa-IR" sz="3200" dirty="0">
                  <a:cs typeface="B Titr" panose="00000700000000000000" pitchFamily="2" charset="-78"/>
                </a:rPr>
                <a:t> رانندگان می‌توانند با ارسال شماره گواهینامه خود به شماره پیامک ۱۱۰۰۰۵۱۵۱ از نمره منفی و کارنامه رانندگی خود مطلع شوند.</a:t>
              </a:r>
              <a:endParaRPr lang="en-US" sz="3200" dirty="0">
                <a:cs typeface="B Titr" panose="00000700000000000000" pitchFamily="2" charset="-78"/>
              </a:endParaRPr>
            </a:p>
          </p:txBody>
        </p:sp>
      </p:grpSp>
      <p:grpSp>
        <p:nvGrpSpPr>
          <p:cNvPr id="25" name="Group 24">
            <a:extLst>
              <a:ext uri="{FF2B5EF4-FFF2-40B4-BE49-F238E27FC236}">
                <a16:creationId xmlns:a16="http://schemas.microsoft.com/office/drawing/2014/main" id="{41DA3F7F-57B6-48D6-BB24-15E238133259}"/>
              </a:ext>
            </a:extLst>
          </p:cNvPr>
          <p:cNvGrpSpPr/>
          <p:nvPr/>
        </p:nvGrpSpPr>
        <p:grpSpPr>
          <a:xfrm>
            <a:off x="-11906249" y="757087"/>
            <a:ext cx="12192000" cy="5901397"/>
            <a:chOff x="-10991277" y="956603"/>
            <a:chExt cx="12192000" cy="5901397"/>
          </a:xfrm>
        </p:grpSpPr>
        <p:grpSp>
          <p:nvGrpSpPr>
            <p:cNvPr id="26" name="Group 25">
              <a:extLst>
                <a:ext uri="{FF2B5EF4-FFF2-40B4-BE49-F238E27FC236}">
                  <a16:creationId xmlns:a16="http://schemas.microsoft.com/office/drawing/2014/main" id="{2D4CABFC-1DFD-4A5A-A308-C59FA351F1DB}"/>
                </a:ext>
              </a:extLst>
            </p:cNvPr>
            <p:cNvGrpSpPr/>
            <p:nvPr/>
          </p:nvGrpSpPr>
          <p:grpSpPr>
            <a:xfrm>
              <a:off x="-10991277" y="956603"/>
              <a:ext cx="12192000" cy="5901397"/>
              <a:chOff x="-11048427" y="923946"/>
              <a:chExt cx="12192000" cy="5901397"/>
            </a:xfrm>
          </p:grpSpPr>
          <p:sp>
            <p:nvSpPr>
              <p:cNvPr id="29" name="Rectangle: Rounded Corners 28">
                <a:extLst>
                  <a:ext uri="{FF2B5EF4-FFF2-40B4-BE49-F238E27FC236}">
                    <a16:creationId xmlns:a16="http://schemas.microsoft.com/office/drawing/2014/main" id="{C1C21D07-AE8C-48D0-A9F7-330C7F33D9A2}"/>
                  </a:ext>
                </a:extLst>
              </p:cNvPr>
              <p:cNvSpPr/>
              <p:nvPr/>
            </p:nvSpPr>
            <p:spPr>
              <a:xfrm>
                <a:off x="-11048427" y="923946"/>
                <a:ext cx="12192000" cy="5901397"/>
              </a:xfrm>
              <a:prstGeom prst="roundRect">
                <a:avLst>
                  <a:gd name="adj" fmla="val 0"/>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30" name="Rectangle: Rounded Corners 29">
                <a:extLst>
                  <a:ext uri="{FF2B5EF4-FFF2-40B4-BE49-F238E27FC236}">
                    <a16:creationId xmlns:a16="http://schemas.microsoft.com/office/drawing/2014/main" id="{BC69598F-22A9-44C4-8189-2DC6D04694EA}"/>
                  </a:ext>
                </a:extLst>
              </p:cNvPr>
              <p:cNvSpPr/>
              <p:nvPr/>
            </p:nvSpPr>
            <p:spPr>
              <a:xfrm>
                <a:off x="266700" y="2324100"/>
                <a:ext cx="857250" cy="287655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sp>
          <p:nvSpPr>
            <p:cNvPr id="27" name="TextBox 26">
              <a:extLst>
                <a:ext uri="{FF2B5EF4-FFF2-40B4-BE49-F238E27FC236}">
                  <a16:creationId xmlns:a16="http://schemas.microsoft.com/office/drawing/2014/main" id="{8FE4E79B-39F7-4972-96B5-B4917DC289CA}"/>
                </a:ext>
              </a:extLst>
            </p:cNvPr>
            <p:cNvSpPr txBox="1"/>
            <p:nvPr/>
          </p:nvSpPr>
          <p:spPr>
            <a:xfrm>
              <a:off x="470297" y="2177143"/>
              <a:ext cx="615553" cy="2899661"/>
            </a:xfrm>
            <a:prstGeom prst="rect">
              <a:avLst/>
            </a:prstGeom>
            <a:noFill/>
          </p:spPr>
          <p:txBody>
            <a:bodyPr vert="vert270" wrap="square" rtlCol="0">
              <a:spAutoFit/>
            </a:bodyPr>
            <a:lstStyle/>
            <a:p>
              <a:r>
                <a:rPr lang="fa-IR" sz="2800" dirty="0">
                  <a:cs typeface="B Titr" panose="00000700000000000000" pitchFamily="2" charset="-78"/>
                </a:rPr>
                <a:t>جابه جایی اتومبیل </a:t>
              </a:r>
              <a:endParaRPr lang="en-US" sz="2800" dirty="0">
                <a:cs typeface="B Titr" panose="00000700000000000000" pitchFamily="2" charset="-78"/>
              </a:endParaRPr>
            </a:p>
          </p:txBody>
        </p:sp>
        <p:sp>
          <p:nvSpPr>
            <p:cNvPr id="28" name="TextBox 27">
              <a:extLst>
                <a:ext uri="{FF2B5EF4-FFF2-40B4-BE49-F238E27FC236}">
                  <a16:creationId xmlns:a16="http://schemas.microsoft.com/office/drawing/2014/main" id="{CABA3BB7-E4BD-48BD-8629-D2530EE76CF8}"/>
                </a:ext>
              </a:extLst>
            </p:cNvPr>
            <p:cNvSpPr txBox="1"/>
            <p:nvPr/>
          </p:nvSpPr>
          <p:spPr>
            <a:xfrm>
              <a:off x="-9072669" y="2817048"/>
              <a:ext cx="9200577" cy="2062103"/>
            </a:xfrm>
            <a:prstGeom prst="rect">
              <a:avLst/>
            </a:prstGeom>
            <a:noFill/>
            <a:effectLst/>
          </p:spPr>
          <p:txBody>
            <a:bodyPr wrap="square" rtlCol="0">
              <a:spAutoFit/>
            </a:bodyPr>
            <a:lstStyle/>
            <a:p>
              <a:pPr algn="just" rtl="1"/>
              <a:r>
                <a:rPr lang="fa-IR" sz="3200" dirty="0">
                  <a:effectLst>
                    <a:outerShdw blurRad="50800" dist="38100" dir="2700000" algn="tl" rotWithShape="0">
                      <a:prstClr val="black">
                        <a:alpha val="40000"/>
                      </a:prstClr>
                    </a:outerShdw>
                  </a:effectLst>
                  <a:cs typeface="B Titr" panose="00000700000000000000" pitchFamily="2" charset="-78"/>
                </a:rPr>
                <a:t>جهت اطلاع از جابه جایی اتومبیل به پارکینگ رانندگان می‌توانند از طریق پیامک با ارسال اعداد شماره پلاک خودرو به شماره ۳۰۰۰۵۳۵۳ از جا به جایی خودرو در محل های پارک ممنوع توسط پلیس مطلع شوید.</a:t>
              </a:r>
              <a:endParaRPr lang="en-US" sz="3200" dirty="0">
                <a:effectLst>
                  <a:outerShdw blurRad="50800" dist="38100" dir="2700000" algn="tl" rotWithShape="0">
                    <a:prstClr val="black">
                      <a:alpha val="40000"/>
                    </a:prstClr>
                  </a:outerShdw>
                </a:effectLst>
                <a:cs typeface="B Titr" panose="00000700000000000000" pitchFamily="2" charset="-78"/>
              </a:endParaRPr>
            </a:p>
          </p:txBody>
        </p:sp>
      </p:grpSp>
    </p:spTree>
    <p:extLst>
      <p:ext uri="{BB962C8B-B14F-4D97-AF65-F5344CB8AC3E}">
        <p14:creationId xmlns:p14="http://schemas.microsoft.com/office/powerpoint/2010/main" val="23689873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ED828631-C7CB-48EB-AB1E-6B530572BE99}"/>
              </a:ext>
            </a:extLst>
          </p:cNvPr>
          <p:cNvGrpSpPr/>
          <p:nvPr/>
        </p:nvGrpSpPr>
        <p:grpSpPr>
          <a:xfrm>
            <a:off x="6529136" y="-2057336"/>
            <a:ext cx="5438929" cy="9276310"/>
            <a:chOff x="6529136" y="-2057336"/>
            <a:chExt cx="5438929" cy="9276310"/>
          </a:xfrm>
          <a:blipFill>
            <a:blip r:embed="rId2"/>
            <a:stretch>
              <a:fillRect/>
            </a:stretch>
          </a:blipFill>
        </p:grpSpPr>
        <p:sp>
          <p:nvSpPr>
            <p:cNvPr id="2" name="Rectangle: Rounded Corners 1">
              <a:extLst>
                <a:ext uri="{FF2B5EF4-FFF2-40B4-BE49-F238E27FC236}">
                  <a16:creationId xmlns:a16="http://schemas.microsoft.com/office/drawing/2014/main" id="{8C5222F4-A6FC-4763-A1D5-F102228D5EB8}"/>
                </a:ext>
              </a:extLst>
            </p:cNvPr>
            <p:cNvSpPr/>
            <p:nvPr/>
          </p:nvSpPr>
          <p:spPr>
            <a:xfrm rot="2620619">
              <a:off x="6529136" y="-1503947"/>
              <a:ext cx="1155032" cy="5438273"/>
            </a:xfrm>
            <a:prstGeom prst="roundRect">
              <a:avLst>
                <a:gd name="adj" fmla="val 50000"/>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F9DDEC97-5EC4-402C-9661-148F416FCE58}"/>
                </a:ext>
              </a:extLst>
            </p:cNvPr>
            <p:cNvSpPr/>
            <p:nvPr/>
          </p:nvSpPr>
          <p:spPr>
            <a:xfrm rot="2620619">
              <a:off x="7716252" y="-2057336"/>
              <a:ext cx="1155032" cy="8502188"/>
            </a:xfrm>
            <a:prstGeom prst="roundRect">
              <a:avLst>
                <a:gd name="adj" fmla="val 50000"/>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DFD95D40-FFAE-46BE-9820-95380BB7276D}"/>
                </a:ext>
              </a:extLst>
            </p:cNvPr>
            <p:cNvSpPr/>
            <p:nvPr/>
          </p:nvSpPr>
          <p:spPr>
            <a:xfrm rot="2620619">
              <a:off x="9626660" y="-429500"/>
              <a:ext cx="1155032" cy="5985996"/>
            </a:xfrm>
            <a:prstGeom prst="roundRect">
              <a:avLst>
                <a:gd name="adj" fmla="val 50000"/>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FDA7E972-A81C-494C-AC54-32B7994339D2}"/>
                </a:ext>
              </a:extLst>
            </p:cNvPr>
            <p:cNvSpPr/>
            <p:nvPr/>
          </p:nvSpPr>
          <p:spPr>
            <a:xfrm rot="2620619">
              <a:off x="10813033" y="201084"/>
              <a:ext cx="1155032" cy="7017890"/>
            </a:xfrm>
            <a:prstGeom prst="roundRect">
              <a:avLst>
                <a:gd name="adj" fmla="val 50000"/>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Picture 3">
            <a:extLst>
              <a:ext uri="{FF2B5EF4-FFF2-40B4-BE49-F238E27FC236}">
                <a16:creationId xmlns:a16="http://schemas.microsoft.com/office/drawing/2014/main" id="{85C91173-DB70-4925-931D-4D6AE778B6E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6525" y="1800205"/>
            <a:ext cx="1601364" cy="2850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4">
            <a:extLst>
              <a:ext uri="{FF2B5EF4-FFF2-40B4-BE49-F238E27FC236}">
                <a16:creationId xmlns:a16="http://schemas.microsoft.com/office/drawing/2014/main" id="{91B6FB7C-36D7-4CF1-8409-76F4ACC50D2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04482" y="2446424"/>
            <a:ext cx="1636424" cy="276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5">
            <a:extLst>
              <a:ext uri="{FF2B5EF4-FFF2-40B4-BE49-F238E27FC236}">
                <a16:creationId xmlns:a16="http://schemas.microsoft.com/office/drawing/2014/main" id="{0B0BFF1A-A877-4CA2-A323-AF41E3A831D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5965" y="3264903"/>
            <a:ext cx="2148805" cy="920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a:extLst>
              <a:ext uri="{FF2B5EF4-FFF2-40B4-BE49-F238E27FC236}">
                <a16:creationId xmlns:a16="http://schemas.microsoft.com/office/drawing/2014/main" id="{3CBDEBE4-52C8-4CEA-99B8-DB5627B8A86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65978" y="664292"/>
            <a:ext cx="2172622"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a:extLst>
              <a:ext uri="{FF2B5EF4-FFF2-40B4-BE49-F238E27FC236}">
                <a16:creationId xmlns:a16="http://schemas.microsoft.com/office/drawing/2014/main" id="{E4C73C11-4A23-4DAA-961E-6F4E20599E1D}"/>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53669" y="5663171"/>
            <a:ext cx="6577435" cy="369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11000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145">
                                          <p:stCondLst>
                                            <p:cond delay="0"/>
                                          </p:stCondLst>
                                        </p:cTn>
                                        <p:tgtEl>
                                          <p:spTgt spid="7"/>
                                        </p:tgtEl>
                                      </p:cBhvr>
                                    </p:animEffect>
                                    <p:anim calcmode="lin" valueType="num">
                                      <p:cBhvr>
                                        <p:cTn id="15" dur="456"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6" dur="166"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7" dur="166" tmFilter="0, 0; 0.125,0.2665; 0.25,0.4; 0.375,0.465; 0.5,0.5;  0.625,0.535; 0.75,0.6; 0.875,0.7335; 1,1">
                                          <p:stCondLst>
                                            <p:cond delay="166"/>
                                          </p:stCondLst>
                                        </p:cTn>
                                        <p:tgtEl>
                                          <p:spTgt spid="7"/>
                                        </p:tgtEl>
                                        <p:attrNameLst>
                                          <p:attrName>ppt_y</p:attrName>
                                        </p:attrNameLst>
                                      </p:cBhvr>
                                      <p:tavLst>
                                        <p:tav tm="0" fmla="#ppt_y-sin(pi*$)/9">
                                          <p:val>
                                            <p:fltVal val="0"/>
                                          </p:val>
                                        </p:tav>
                                        <p:tav tm="100000">
                                          <p:val>
                                            <p:fltVal val="1"/>
                                          </p:val>
                                        </p:tav>
                                      </p:tavLst>
                                    </p:anim>
                                    <p:anim calcmode="lin" valueType="num">
                                      <p:cBhvr>
                                        <p:cTn id="18" dur="83" tmFilter="0, 0; 0.125,0.2665; 0.25,0.4; 0.375,0.465; 0.5,0.5;  0.625,0.535; 0.75,0.6; 0.875,0.7335; 1,1">
                                          <p:stCondLst>
                                            <p:cond delay="331"/>
                                          </p:stCondLst>
                                        </p:cTn>
                                        <p:tgtEl>
                                          <p:spTgt spid="7"/>
                                        </p:tgtEl>
                                        <p:attrNameLst>
                                          <p:attrName>ppt_y</p:attrName>
                                        </p:attrNameLst>
                                      </p:cBhvr>
                                      <p:tavLst>
                                        <p:tav tm="0" fmla="#ppt_y-sin(pi*$)/27">
                                          <p:val>
                                            <p:fltVal val="0"/>
                                          </p:val>
                                        </p:tav>
                                        <p:tav tm="100000">
                                          <p:val>
                                            <p:fltVal val="1"/>
                                          </p:val>
                                        </p:tav>
                                      </p:tavLst>
                                    </p:anim>
                                    <p:anim calcmode="lin" valueType="num">
                                      <p:cBhvr>
                                        <p:cTn id="19" dur="41" tmFilter="0, 0; 0.125,0.2665; 0.25,0.4; 0.375,0.465; 0.5,0.5;  0.625,0.535; 0.75,0.6; 0.875,0.7335; 1,1">
                                          <p:stCondLst>
                                            <p:cond delay="414"/>
                                          </p:stCondLst>
                                        </p:cTn>
                                        <p:tgtEl>
                                          <p:spTgt spid="7"/>
                                        </p:tgtEl>
                                        <p:attrNameLst>
                                          <p:attrName>ppt_y</p:attrName>
                                        </p:attrNameLst>
                                      </p:cBhvr>
                                      <p:tavLst>
                                        <p:tav tm="0" fmla="#ppt_y-sin(pi*$)/81">
                                          <p:val>
                                            <p:fltVal val="0"/>
                                          </p:val>
                                        </p:tav>
                                        <p:tav tm="100000">
                                          <p:val>
                                            <p:fltVal val="1"/>
                                          </p:val>
                                        </p:tav>
                                      </p:tavLst>
                                    </p:anim>
                                    <p:animScale>
                                      <p:cBhvr>
                                        <p:cTn id="20" dur="7">
                                          <p:stCondLst>
                                            <p:cond delay="162"/>
                                          </p:stCondLst>
                                        </p:cTn>
                                        <p:tgtEl>
                                          <p:spTgt spid="7"/>
                                        </p:tgtEl>
                                      </p:cBhvr>
                                      <p:to x="100000" y="60000"/>
                                    </p:animScale>
                                    <p:animScale>
                                      <p:cBhvr>
                                        <p:cTn id="21" dur="41" decel="50000">
                                          <p:stCondLst>
                                            <p:cond delay="169"/>
                                          </p:stCondLst>
                                        </p:cTn>
                                        <p:tgtEl>
                                          <p:spTgt spid="7"/>
                                        </p:tgtEl>
                                      </p:cBhvr>
                                      <p:to x="100000" y="100000"/>
                                    </p:animScale>
                                    <p:animScale>
                                      <p:cBhvr>
                                        <p:cTn id="22" dur="7">
                                          <p:stCondLst>
                                            <p:cond delay="328"/>
                                          </p:stCondLst>
                                        </p:cTn>
                                        <p:tgtEl>
                                          <p:spTgt spid="7"/>
                                        </p:tgtEl>
                                      </p:cBhvr>
                                      <p:to x="100000" y="80000"/>
                                    </p:animScale>
                                    <p:animScale>
                                      <p:cBhvr>
                                        <p:cTn id="23" dur="41" decel="50000">
                                          <p:stCondLst>
                                            <p:cond delay="335"/>
                                          </p:stCondLst>
                                        </p:cTn>
                                        <p:tgtEl>
                                          <p:spTgt spid="7"/>
                                        </p:tgtEl>
                                      </p:cBhvr>
                                      <p:to x="100000" y="100000"/>
                                    </p:animScale>
                                    <p:animScale>
                                      <p:cBhvr>
                                        <p:cTn id="24" dur="7">
                                          <p:stCondLst>
                                            <p:cond delay="410"/>
                                          </p:stCondLst>
                                        </p:cTn>
                                        <p:tgtEl>
                                          <p:spTgt spid="7"/>
                                        </p:tgtEl>
                                      </p:cBhvr>
                                      <p:to x="100000" y="90000"/>
                                    </p:animScale>
                                    <p:animScale>
                                      <p:cBhvr>
                                        <p:cTn id="25" dur="41" decel="50000">
                                          <p:stCondLst>
                                            <p:cond delay="417"/>
                                          </p:stCondLst>
                                        </p:cTn>
                                        <p:tgtEl>
                                          <p:spTgt spid="7"/>
                                        </p:tgtEl>
                                      </p:cBhvr>
                                      <p:to x="100000" y="100000"/>
                                    </p:animScale>
                                    <p:animScale>
                                      <p:cBhvr>
                                        <p:cTn id="26" dur="7">
                                          <p:stCondLst>
                                            <p:cond delay="452"/>
                                          </p:stCondLst>
                                        </p:cTn>
                                        <p:tgtEl>
                                          <p:spTgt spid="7"/>
                                        </p:tgtEl>
                                      </p:cBhvr>
                                      <p:to x="100000" y="95000"/>
                                    </p:animScale>
                                    <p:animScale>
                                      <p:cBhvr>
                                        <p:cTn id="27" dur="41" decel="50000">
                                          <p:stCondLst>
                                            <p:cond delay="459"/>
                                          </p:stCondLst>
                                        </p:cTn>
                                        <p:tgtEl>
                                          <p:spTgt spid="7"/>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145">
                                          <p:stCondLst>
                                            <p:cond delay="0"/>
                                          </p:stCondLst>
                                        </p:cTn>
                                        <p:tgtEl>
                                          <p:spTgt spid="8"/>
                                        </p:tgtEl>
                                      </p:cBhvr>
                                    </p:animEffect>
                                    <p:anim calcmode="lin" valueType="num">
                                      <p:cBhvr>
                                        <p:cTn id="33" dur="456"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34" dur="166"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35" dur="166" tmFilter="0, 0; 0.125,0.2665; 0.25,0.4; 0.375,0.465; 0.5,0.5;  0.625,0.535; 0.75,0.6; 0.875,0.7335; 1,1">
                                          <p:stCondLst>
                                            <p:cond delay="166"/>
                                          </p:stCondLst>
                                        </p:cTn>
                                        <p:tgtEl>
                                          <p:spTgt spid="8"/>
                                        </p:tgtEl>
                                        <p:attrNameLst>
                                          <p:attrName>ppt_y</p:attrName>
                                        </p:attrNameLst>
                                      </p:cBhvr>
                                      <p:tavLst>
                                        <p:tav tm="0" fmla="#ppt_y-sin(pi*$)/9">
                                          <p:val>
                                            <p:fltVal val="0"/>
                                          </p:val>
                                        </p:tav>
                                        <p:tav tm="100000">
                                          <p:val>
                                            <p:fltVal val="1"/>
                                          </p:val>
                                        </p:tav>
                                      </p:tavLst>
                                    </p:anim>
                                    <p:anim calcmode="lin" valueType="num">
                                      <p:cBhvr>
                                        <p:cTn id="36" dur="83" tmFilter="0, 0; 0.125,0.2665; 0.25,0.4; 0.375,0.465; 0.5,0.5;  0.625,0.535; 0.75,0.6; 0.875,0.7335; 1,1">
                                          <p:stCondLst>
                                            <p:cond delay="331"/>
                                          </p:stCondLst>
                                        </p:cTn>
                                        <p:tgtEl>
                                          <p:spTgt spid="8"/>
                                        </p:tgtEl>
                                        <p:attrNameLst>
                                          <p:attrName>ppt_y</p:attrName>
                                        </p:attrNameLst>
                                      </p:cBhvr>
                                      <p:tavLst>
                                        <p:tav tm="0" fmla="#ppt_y-sin(pi*$)/27">
                                          <p:val>
                                            <p:fltVal val="0"/>
                                          </p:val>
                                        </p:tav>
                                        <p:tav tm="100000">
                                          <p:val>
                                            <p:fltVal val="1"/>
                                          </p:val>
                                        </p:tav>
                                      </p:tavLst>
                                    </p:anim>
                                    <p:anim calcmode="lin" valueType="num">
                                      <p:cBhvr>
                                        <p:cTn id="37" dur="41" tmFilter="0, 0; 0.125,0.2665; 0.25,0.4; 0.375,0.465; 0.5,0.5;  0.625,0.535; 0.75,0.6; 0.875,0.7335; 1,1">
                                          <p:stCondLst>
                                            <p:cond delay="414"/>
                                          </p:stCondLst>
                                        </p:cTn>
                                        <p:tgtEl>
                                          <p:spTgt spid="8"/>
                                        </p:tgtEl>
                                        <p:attrNameLst>
                                          <p:attrName>ppt_y</p:attrName>
                                        </p:attrNameLst>
                                      </p:cBhvr>
                                      <p:tavLst>
                                        <p:tav tm="0" fmla="#ppt_y-sin(pi*$)/81">
                                          <p:val>
                                            <p:fltVal val="0"/>
                                          </p:val>
                                        </p:tav>
                                        <p:tav tm="100000">
                                          <p:val>
                                            <p:fltVal val="1"/>
                                          </p:val>
                                        </p:tav>
                                      </p:tavLst>
                                    </p:anim>
                                    <p:animScale>
                                      <p:cBhvr>
                                        <p:cTn id="38" dur="7">
                                          <p:stCondLst>
                                            <p:cond delay="162"/>
                                          </p:stCondLst>
                                        </p:cTn>
                                        <p:tgtEl>
                                          <p:spTgt spid="8"/>
                                        </p:tgtEl>
                                      </p:cBhvr>
                                      <p:to x="100000" y="60000"/>
                                    </p:animScale>
                                    <p:animScale>
                                      <p:cBhvr>
                                        <p:cTn id="39" dur="41" decel="50000">
                                          <p:stCondLst>
                                            <p:cond delay="169"/>
                                          </p:stCondLst>
                                        </p:cTn>
                                        <p:tgtEl>
                                          <p:spTgt spid="8"/>
                                        </p:tgtEl>
                                      </p:cBhvr>
                                      <p:to x="100000" y="100000"/>
                                    </p:animScale>
                                    <p:animScale>
                                      <p:cBhvr>
                                        <p:cTn id="40" dur="7">
                                          <p:stCondLst>
                                            <p:cond delay="328"/>
                                          </p:stCondLst>
                                        </p:cTn>
                                        <p:tgtEl>
                                          <p:spTgt spid="8"/>
                                        </p:tgtEl>
                                      </p:cBhvr>
                                      <p:to x="100000" y="80000"/>
                                    </p:animScale>
                                    <p:animScale>
                                      <p:cBhvr>
                                        <p:cTn id="41" dur="41" decel="50000">
                                          <p:stCondLst>
                                            <p:cond delay="335"/>
                                          </p:stCondLst>
                                        </p:cTn>
                                        <p:tgtEl>
                                          <p:spTgt spid="8"/>
                                        </p:tgtEl>
                                      </p:cBhvr>
                                      <p:to x="100000" y="100000"/>
                                    </p:animScale>
                                    <p:animScale>
                                      <p:cBhvr>
                                        <p:cTn id="42" dur="7">
                                          <p:stCondLst>
                                            <p:cond delay="410"/>
                                          </p:stCondLst>
                                        </p:cTn>
                                        <p:tgtEl>
                                          <p:spTgt spid="8"/>
                                        </p:tgtEl>
                                      </p:cBhvr>
                                      <p:to x="100000" y="90000"/>
                                    </p:animScale>
                                    <p:animScale>
                                      <p:cBhvr>
                                        <p:cTn id="43" dur="41" decel="50000">
                                          <p:stCondLst>
                                            <p:cond delay="417"/>
                                          </p:stCondLst>
                                        </p:cTn>
                                        <p:tgtEl>
                                          <p:spTgt spid="8"/>
                                        </p:tgtEl>
                                      </p:cBhvr>
                                      <p:to x="100000" y="100000"/>
                                    </p:animScale>
                                    <p:animScale>
                                      <p:cBhvr>
                                        <p:cTn id="44" dur="7">
                                          <p:stCondLst>
                                            <p:cond delay="452"/>
                                          </p:stCondLst>
                                        </p:cTn>
                                        <p:tgtEl>
                                          <p:spTgt spid="8"/>
                                        </p:tgtEl>
                                      </p:cBhvr>
                                      <p:to x="100000" y="95000"/>
                                    </p:animScale>
                                    <p:animScale>
                                      <p:cBhvr>
                                        <p:cTn id="45" dur="41" decel="50000">
                                          <p:stCondLst>
                                            <p:cond delay="459"/>
                                          </p:stCondLst>
                                        </p:cTn>
                                        <p:tgtEl>
                                          <p:spTgt spid="8"/>
                                        </p:tgtEl>
                                      </p:cBhvr>
                                      <p:to x="100000" y="100000"/>
                                    </p:animScale>
                                  </p:childTnLst>
                                </p:cTn>
                              </p:par>
                            </p:childTnLst>
                          </p:cTn>
                        </p:par>
                      </p:childTnLst>
                    </p:cTn>
                  </p:par>
                  <p:par>
                    <p:cTn id="46" fill="hold">
                      <p:stCondLst>
                        <p:cond delay="indefinite"/>
                      </p:stCondLst>
                      <p:childTnLst>
                        <p:par>
                          <p:cTn id="47" fill="hold">
                            <p:stCondLst>
                              <p:cond delay="0"/>
                            </p:stCondLst>
                            <p:childTnLst>
                              <p:par>
                                <p:cTn id="48" presetID="53" presetClass="entr" presetSubtype="16" fill="hold" nodeType="click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500" fill="hold"/>
                                        <p:tgtEl>
                                          <p:spTgt spid="9"/>
                                        </p:tgtEl>
                                        <p:attrNameLst>
                                          <p:attrName>ppt_w</p:attrName>
                                        </p:attrNameLst>
                                      </p:cBhvr>
                                      <p:tavLst>
                                        <p:tav tm="0">
                                          <p:val>
                                            <p:fltVal val="0"/>
                                          </p:val>
                                        </p:tav>
                                        <p:tav tm="100000">
                                          <p:val>
                                            <p:strVal val="#ppt_w"/>
                                          </p:val>
                                        </p:tav>
                                      </p:tavLst>
                                    </p:anim>
                                    <p:anim calcmode="lin" valueType="num">
                                      <p:cBhvr>
                                        <p:cTn id="51" dur="500" fill="hold"/>
                                        <p:tgtEl>
                                          <p:spTgt spid="9"/>
                                        </p:tgtEl>
                                        <p:attrNameLst>
                                          <p:attrName>ppt_h</p:attrName>
                                        </p:attrNameLst>
                                      </p:cBhvr>
                                      <p:tavLst>
                                        <p:tav tm="0">
                                          <p:val>
                                            <p:fltVal val="0"/>
                                          </p:val>
                                        </p:tav>
                                        <p:tav tm="100000">
                                          <p:val>
                                            <p:strVal val="#ppt_h"/>
                                          </p:val>
                                        </p:tav>
                                      </p:tavLst>
                                    </p:anim>
                                    <p:animEffect transition="in" filter="fade">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left)">
                                      <p:cBhvr>
                                        <p:cTn id="5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1348</TotalTime>
  <Words>2802</Words>
  <Application>Microsoft Office PowerPoint</Application>
  <PresentationFormat>Widescreen</PresentationFormat>
  <Paragraphs>318</Paragraphs>
  <Slides>98</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98</vt:i4>
      </vt:variant>
    </vt:vector>
  </HeadingPairs>
  <TitlesOfParts>
    <vt:vector size="108" baseType="lpstr">
      <vt:lpstr>Arial</vt:lpstr>
      <vt:lpstr>B Nazanin</vt:lpstr>
      <vt:lpstr>B Titr</vt:lpstr>
      <vt:lpstr>B Zar</vt:lpstr>
      <vt:lpstr>Calibri</vt:lpstr>
      <vt:lpstr>Calibri Light</vt:lpstr>
      <vt:lpstr>IranNastaliq</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Amin Esmaili</dc:creator>
  <cp:lastModifiedBy>Amin Esmaili</cp:lastModifiedBy>
  <cp:revision>446</cp:revision>
  <dcterms:created xsi:type="dcterms:W3CDTF">2024-10-01T07:22:08Z</dcterms:created>
  <dcterms:modified xsi:type="dcterms:W3CDTF">2024-10-27T09:14:48Z</dcterms:modified>
</cp:coreProperties>
</file>