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7"/>
  </p:notesMasterIdLst>
  <p:sldIdLst>
    <p:sldId id="262" r:id="rId2"/>
    <p:sldId id="256" r:id="rId3"/>
    <p:sldId id="279" r:id="rId4"/>
    <p:sldId id="263" r:id="rId5"/>
    <p:sldId id="264" r:id="rId6"/>
    <p:sldId id="268" r:id="rId7"/>
    <p:sldId id="270" r:id="rId8"/>
    <p:sldId id="269" r:id="rId9"/>
    <p:sldId id="257" r:id="rId10"/>
    <p:sldId id="258" r:id="rId11"/>
    <p:sldId id="259" r:id="rId12"/>
    <p:sldId id="260" r:id="rId13"/>
    <p:sldId id="261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2" r:id="rId25"/>
    <p:sldId id="283" r:id="rId26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08D4161-EC60-4C5D-8ABC-68734EF547BA}">
          <p14:sldIdLst>
            <p14:sldId id="262"/>
            <p14:sldId id="256"/>
            <p14:sldId id="279"/>
            <p14:sldId id="263"/>
            <p14:sldId id="264"/>
            <p14:sldId id="268"/>
            <p14:sldId id="270"/>
            <p14:sldId id="269"/>
            <p14:sldId id="257"/>
            <p14:sldId id="258"/>
            <p14:sldId id="259"/>
            <p14:sldId id="260"/>
            <p14:sldId id="261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80"/>
          </p14:sldIdLst>
        </p14:section>
        <p14:section name="Untitled Section" id="{C9AB086B-5C95-47C3-A4C1-7E888360CE77}">
          <p14:sldIdLst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B0AAD9-736F-40BF-9BAE-31925E65AF25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A5478EB6-B8AA-469A-8A9E-3A6CB2928837}">
      <dgm:prSet phldrT="[Text]" custT="1"/>
      <dgm:spPr/>
      <dgm:t>
        <a:bodyPr/>
        <a:lstStyle/>
        <a:p>
          <a:r>
            <a:rPr lang="fa-IR" sz="9600" dirty="0" smtClean="0">
              <a:latin typeface="Arabic Typesetting" panose="03020402040406030203" pitchFamily="66" charset="-78"/>
              <a:cs typeface="Arabic Typesetting" panose="03020402040406030203" pitchFamily="66" charset="-78"/>
            </a:rPr>
            <a:t>خسته نباشید</a:t>
          </a:r>
          <a:endParaRPr lang="en-US" sz="9600" dirty="0">
            <a:latin typeface="Arabic Typesetting" panose="03020402040406030203" pitchFamily="66" charset="-78"/>
            <a:cs typeface="Arabic Typesetting" panose="03020402040406030203" pitchFamily="66" charset="-78"/>
          </a:endParaRPr>
        </a:p>
      </dgm:t>
    </dgm:pt>
    <dgm:pt modelId="{ADE8A74C-B410-43AC-85EF-8837E9E8738F}" type="parTrans" cxnId="{3D68674C-4650-464B-A934-6F56011E3CB7}">
      <dgm:prSet/>
      <dgm:spPr/>
      <dgm:t>
        <a:bodyPr/>
        <a:lstStyle/>
        <a:p>
          <a:endParaRPr lang="en-US"/>
        </a:p>
      </dgm:t>
    </dgm:pt>
    <dgm:pt modelId="{A6DDC5E4-BC2A-45B4-B723-91137587DE57}" type="sibTrans" cxnId="{3D68674C-4650-464B-A934-6F56011E3CB7}">
      <dgm:prSet/>
      <dgm:spPr/>
      <dgm:t>
        <a:bodyPr/>
        <a:lstStyle/>
        <a:p>
          <a:endParaRPr lang="en-US"/>
        </a:p>
      </dgm:t>
    </dgm:pt>
    <dgm:pt modelId="{4841A0F6-2DA0-4C08-A930-2CBCFCBD1BE5}" type="pres">
      <dgm:prSet presAssocID="{EFB0AAD9-736F-40BF-9BAE-31925E65AF25}" presName="Name0" presStyleCnt="0">
        <dgm:presLayoutVars>
          <dgm:dir/>
          <dgm:resizeHandles val="exact"/>
        </dgm:presLayoutVars>
      </dgm:prSet>
      <dgm:spPr/>
    </dgm:pt>
    <dgm:pt modelId="{E88258AC-B4AA-4DAD-8F36-522ADE31C8D7}" type="pres">
      <dgm:prSet presAssocID="{A5478EB6-B8AA-469A-8A9E-3A6CB2928837}" presName="composite" presStyleCnt="0"/>
      <dgm:spPr/>
    </dgm:pt>
    <dgm:pt modelId="{FEDFEAA2-CBB6-4AD2-9A80-EB36E5E1D77D}" type="pres">
      <dgm:prSet presAssocID="{A5478EB6-B8AA-469A-8A9E-3A6CB2928837}" presName="rect1" presStyleLbl="bgShp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F7174A27-F23B-4BEB-9CEF-AC7DFE5A50CA}" type="pres">
      <dgm:prSet presAssocID="{A5478EB6-B8AA-469A-8A9E-3A6CB2928837}" presName="rect2" presStyleLbl="trBgShp" presStyleIdx="0" presStyleCnt="1">
        <dgm:presLayoutVars>
          <dgm:bulletEnabled val="1"/>
        </dgm:presLayoutVars>
      </dgm:prSet>
      <dgm:spPr/>
    </dgm:pt>
  </dgm:ptLst>
  <dgm:cxnLst>
    <dgm:cxn modelId="{A03E24B5-9C28-4C0A-971D-63667971E316}" type="presOf" srcId="{EFB0AAD9-736F-40BF-9BAE-31925E65AF25}" destId="{4841A0F6-2DA0-4C08-A930-2CBCFCBD1BE5}" srcOrd="0" destOrd="0" presId="urn:microsoft.com/office/officeart/2008/layout/BendingPictureSemiTransparentText"/>
    <dgm:cxn modelId="{3D68674C-4650-464B-A934-6F56011E3CB7}" srcId="{EFB0AAD9-736F-40BF-9BAE-31925E65AF25}" destId="{A5478EB6-B8AA-469A-8A9E-3A6CB2928837}" srcOrd="0" destOrd="0" parTransId="{ADE8A74C-B410-43AC-85EF-8837E9E8738F}" sibTransId="{A6DDC5E4-BC2A-45B4-B723-91137587DE57}"/>
    <dgm:cxn modelId="{0E4F1B12-416F-4CEC-AC33-206ADEF98C47}" type="presOf" srcId="{A5478EB6-B8AA-469A-8A9E-3A6CB2928837}" destId="{F7174A27-F23B-4BEB-9CEF-AC7DFE5A50CA}" srcOrd="0" destOrd="0" presId="urn:microsoft.com/office/officeart/2008/layout/BendingPictureSemiTransparentText"/>
    <dgm:cxn modelId="{367A4E2B-37A6-4420-A8CE-7EEAB8C6CDA6}" type="presParOf" srcId="{4841A0F6-2DA0-4C08-A930-2CBCFCBD1BE5}" destId="{E88258AC-B4AA-4DAD-8F36-522ADE31C8D7}" srcOrd="0" destOrd="0" presId="urn:microsoft.com/office/officeart/2008/layout/BendingPictureSemiTransparentText"/>
    <dgm:cxn modelId="{897F79E5-19D8-469D-93F5-8779952047B1}" type="presParOf" srcId="{E88258AC-B4AA-4DAD-8F36-522ADE31C8D7}" destId="{FEDFEAA2-CBB6-4AD2-9A80-EB36E5E1D77D}" srcOrd="0" destOrd="0" presId="urn:microsoft.com/office/officeart/2008/layout/BendingPictureSemiTransparentText"/>
    <dgm:cxn modelId="{B97ED6A8-C81F-4852-BA5D-6566F2F9FBA0}" type="presParOf" srcId="{E88258AC-B4AA-4DAD-8F36-522ADE31C8D7}" destId="{F7174A27-F23B-4BEB-9CEF-AC7DFE5A50CA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FEAA2-CBB6-4AD2-9A80-EB36E5E1D77D}">
      <dsp:nvSpPr>
        <dsp:cNvPr id="0" name=""/>
        <dsp:cNvSpPr/>
      </dsp:nvSpPr>
      <dsp:spPr>
        <a:xfrm>
          <a:off x="2099292" y="3348"/>
          <a:ext cx="7993414" cy="68513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174A27-F23B-4BEB-9CEF-AC7DFE5A50CA}">
      <dsp:nvSpPr>
        <dsp:cNvPr id="0" name=""/>
        <dsp:cNvSpPr/>
      </dsp:nvSpPr>
      <dsp:spPr>
        <a:xfrm>
          <a:off x="2099292" y="4799260"/>
          <a:ext cx="7993414" cy="1644312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9600" kern="1200" dirty="0" smtClean="0">
              <a:latin typeface="Arabic Typesetting" panose="03020402040406030203" pitchFamily="66" charset="-78"/>
              <a:cs typeface="Arabic Typesetting" panose="03020402040406030203" pitchFamily="66" charset="-78"/>
            </a:rPr>
            <a:t>خسته نباشید</a:t>
          </a:r>
          <a:endParaRPr lang="en-US" sz="9600" kern="1200" dirty="0">
            <a:latin typeface="Arabic Typesetting" panose="03020402040406030203" pitchFamily="66" charset="-78"/>
            <a:cs typeface="Arabic Typesetting" panose="03020402040406030203" pitchFamily="66" charset="-78"/>
          </a:endParaRPr>
        </a:p>
      </dsp:txBody>
      <dsp:txXfrm>
        <a:off x="2099292" y="4799260"/>
        <a:ext cx="7993414" cy="1644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4E70B23-E08B-431E-9B12-EFBA4F84D49E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AED7E90-B0A8-4B6F-9F6F-FEAFF79BCC7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0800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E79FDD-E259-4005-A5E6-F9A2221A4947}" type="slidenum">
              <a:rPr lang="en-US"/>
              <a:pPr/>
              <a:t>4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93775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D7E90-B0A8-4B6F-9F6F-FEAFF79BCC7A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555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0108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995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2781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0123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6861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2649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0760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728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9347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054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258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417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223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321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239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9244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98365-863B-4DD9-A56E-6EC1BDB41D9B}" type="datetimeFigureOut">
              <a:rPr lang="fa-IR" smtClean="0"/>
              <a:t>1441/04/07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2CAD568-3875-4292-8678-45DC69D9B2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090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C:\Documents and Settings\t.ghahremani\Desktop\%D8%A8%D8%B3%D9%85%20%D8%A7%D9%84%D9%84%D9%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707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اول:کنترل نبض بیمار به مدت 10 ثانیه</a:t>
            </a:r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نوزادان:براکیال</a:t>
            </a:r>
            <a:endParaRPr lang="fa-IR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8" y="2736850"/>
            <a:ext cx="3516143" cy="3305175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a-IR" dirty="0" smtClean="0"/>
              <a:t>بزرگسالان و اطفال:کاروتید</a:t>
            </a:r>
            <a:endParaRPr lang="fa-IR" dirty="0"/>
          </a:p>
        </p:txBody>
      </p:sp>
      <p:pic>
        <p:nvPicPr>
          <p:cNvPr id="8" name="Content Placeholder 7" descr="7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l="7692" r="7692" b="15151"/>
          <a:stretch>
            <a:fillRect/>
          </a:stretch>
        </p:blipFill>
        <p:spPr bwMode="auto">
          <a:xfrm>
            <a:off x="5832834" y="3130606"/>
            <a:ext cx="2696445" cy="25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784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دوم :انتخاب محل مناسب قرار دادن دست در ماساژ</a:t>
            </a:r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نوزادان:خط بین دو نیپل</a:t>
            </a:r>
            <a:endParaRPr lang="fa-IR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97" y="3106271"/>
            <a:ext cx="3042605" cy="1775012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a-IR" sz="2000" dirty="0" smtClean="0"/>
              <a:t>بزرگسالان و کودکان:دو انگشت بالاتر </a:t>
            </a:r>
            <a:r>
              <a:rPr lang="fa-IR" sz="2000" smtClean="0"/>
              <a:t>از گزیفوئید(درکودکان </a:t>
            </a:r>
            <a:r>
              <a:rPr lang="fa-IR" sz="2000" dirty="0" smtClean="0"/>
              <a:t>با یک دست)</a:t>
            </a:r>
            <a:endParaRPr lang="fa-IR" sz="2000" dirty="0"/>
          </a:p>
        </p:txBody>
      </p:sp>
      <p:pic>
        <p:nvPicPr>
          <p:cNvPr id="9" name="Content Placeholder 8" descr="b7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325035" y="2814158"/>
            <a:ext cx="3949140" cy="18967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305" y="4710954"/>
            <a:ext cx="2782597" cy="19722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636" y="4768664"/>
            <a:ext cx="3720366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0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سوم:تعداد ماساژ و ریتم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تمام سنین بایستی تعداد ماساژ 100-120 بار در دقیقه باشد</a:t>
            </a:r>
            <a:r>
              <a:rPr lang="fa-IR" dirty="0"/>
              <a:t>. (2015)</a:t>
            </a:r>
            <a:endParaRPr lang="fa-IR" dirty="0" smtClean="0"/>
          </a:p>
          <a:p>
            <a:r>
              <a:rPr lang="fa-IR" dirty="0" smtClean="0"/>
              <a:t>ریتم ماساژ بایستی در بزرگسالان و کودکان:( 30به2) و در اطفال زیر8سال اگر احیاگر یک نفر باشد30به2 و اگر دو نفر حرفه ای باشند15به2 است و در نوزادان 3به1 است.</a:t>
            </a:r>
          </a:p>
          <a:p>
            <a:r>
              <a:rPr lang="fa-IR" dirty="0" smtClean="0"/>
              <a:t>بعد از هر 5سیکل احیا یا هر دو دقیقه بایستی نبض بیمار چک شود(کمتر از 10 ثانیه) و در صورت عدم بازگشت ضربان قلب احیا ادامه یابد.</a:t>
            </a:r>
          </a:p>
          <a:p>
            <a:r>
              <a:rPr lang="fa-IR" dirty="0" smtClean="0"/>
              <a:t>ماساژ باید مداوم باشد و دستهای امدادگر از قفسه سینه برداشته نشود و بعد از هر بار فشار اجازه دهید قلب کاملا پر شود.</a:t>
            </a:r>
          </a:p>
          <a:p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99788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چهارم:میزان فشار بر قفسه سینه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بزرگسالان و کودکان : جناق بیمار حدود 5-6سانتی متر فشرده شود</a:t>
            </a:r>
            <a:r>
              <a:rPr lang="fa-IR" dirty="0"/>
              <a:t>. (2015)</a:t>
            </a:r>
            <a:endParaRPr lang="fa-IR" dirty="0" smtClean="0"/>
          </a:p>
          <a:p>
            <a:r>
              <a:rPr lang="fa-IR" dirty="0" smtClean="0"/>
              <a:t>در </a:t>
            </a:r>
            <a:r>
              <a:rPr lang="fa-IR" dirty="0"/>
              <a:t>نوزادان :جناق بیمار حدود </a:t>
            </a:r>
            <a:r>
              <a:rPr lang="fa-IR" dirty="0" smtClean="0"/>
              <a:t>4 </a:t>
            </a:r>
            <a:r>
              <a:rPr lang="fa-IR" dirty="0"/>
              <a:t>سانتی متر فشرده </a:t>
            </a:r>
            <a:r>
              <a:rPr lang="fa-IR" dirty="0" smtClean="0"/>
              <a:t>شود یا به اندازه  یک سوم قطر قدامی خلفی قفسه سینه.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82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 smtClean="0"/>
              <a:t>قدم پنجم:حالت صحیح بدن امداد گر حین احیا</a:t>
            </a:r>
            <a:endParaRPr lang="fa-IR" sz="3200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" t="15112" r="3274" b="4291"/>
          <a:stretch/>
        </p:blipFill>
        <p:spPr bwMode="auto">
          <a:xfrm>
            <a:off x="1989577" y="2160588"/>
            <a:ext cx="5972883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54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800" dirty="0" smtClean="0"/>
              <a:t>مرحله</a:t>
            </a:r>
            <a:r>
              <a:rPr lang="fa-IR" sz="4800" dirty="0" smtClean="0">
                <a:sym typeface="Wingdings" panose="05000000000000000000" pitchFamily="2" charset="2"/>
              </a:rPr>
              <a:t>(</a:t>
            </a:r>
            <a:r>
              <a:rPr lang="en-US" sz="4800" dirty="0" smtClean="0">
                <a:sym typeface="Wingdings" panose="05000000000000000000" pitchFamily="2" charset="2"/>
              </a:rPr>
              <a:t>A</a:t>
            </a:r>
            <a:r>
              <a:rPr lang="fa-IR" sz="4800" dirty="0" smtClean="0">
                <a:sym typeface="Wingdings" panose="05000000000000000000" pitchFamily="2" charset="2"/>
              </a:rPr>
              <a:t>)</a:t>
            </a:r>
            <a:r>
              <a:rPr lang="en-US" sz="4800" dirty="0" smtClean="0">
                <a:sym typeface="Wingdings" panose="05000000000000000000" pitchFamily="2" charset="2"/>
              </a:rPr>
              <a:t>Air way</a:t>
            </a:r>
            <a:r>
              <a:rPr lang="fa-IR" sz="4800" dirty="0" smtClean="0">
                <a:sym typeface="Wingdings" panose="05000000000000000000" pitchFamily="2" charset="2"/>
              </a:rPr>
              <a:t> – راه هوایی</a:t>
            </a:r>
            <a:endParaRPr lang="fa-IR" sz="4800" dirty="0"/>
          </a:p>
        </p:txBody>
      </p:sp>
    </p:spTree>
    <p:extLst>
      <p:ext uri="{BB962C8B-B14F-4D97-AF65-F5344CB8AC3E}">
        <p14:creationId xmlns:p14="http://schemas.microsoft.com/office/powerpoint/2010/main" val="35667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/>
              <a:t>قدم اول:قرار دادن بالشت زیر سر بیمار(پوزیشن اسنیفینگ)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213490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دوم :باز کردن راه هوایی بیمار (در صورتی که زبان علت انسداد باشد)</a:t>
            </a:r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2000" dirty="0" smtClean="0"/>
              <a:t>2-فشردن فک به جلو(در مصدومان ترومایی مهره گردنی)</a:t>
            </a:r>
            <a:endParaRPr lang="fa-IR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a-IR" sz="2000" dirty="0" smtClean="0"/>
              <a:t>1-سر عقب - چانه بالا</a:t>
            </a:r>
            <a:endParaRPr lang="fa-IR" sz="2000" dirty="0"/>
          </a:p>
        </p:txBody>
      </p:sp>
      <p:pic>
        <p:nvPicPr>
          <p:cNvPr id="8" name="Content Placeholder 7" descr="673w28w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275" y="3008274"/>
            <a:ext cx="4184650" cy="2762326"/>
          </a:xfrm>
          <a:prstGeom prst="rect">
            <a:avLst/>
          </a:prstGeom>
        </p:spPr>
      </p:pic>
      <p:pic>
        <p:nvPicPr>
          <p:cNvPr id="9" name="Content Placeholder 8" descr="4zdypvo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42934" y="2736850"/>
            <a:ext cx="227624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8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باز کردن راه هوایی بیمار</a:t>
            </a:r>
            <a:br>
              <a:rPr lang="fa-IR" dirty="0" smtClean="0"/>
            </a:br>
            <a:r>
              <a:rPr lang="fa-IR" dirty="0" smtClean="0"/>
              <a:t> (در صورتی که جسم خارجی علت انسداد باشد)</a:t>
            </a:r>
            <a:endParaRPr lang="fa-IR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جسم داخل دهان باشد:روش جارویی</a:t>
            </a:r>
          </a:p>
          <a:p>
            <a:r>
              <a:rPr lang="fa-IR" dirty="0" smtClean="0"/>
              <a:t>جسم داخل حلق یا پایینتر باشد:مانور هیم لیچ</a:t>
            </a:r>
          </a:p>
          <a:p>
            <a:endParaRPr lang="fa-IR" dirty="0"/>
          </a:p>
          <a:p>
            <a:r>
              <a:rPr lang="fa-IR" dirty="0" smtClean="0"/>
              <a:t>در مصدوم هوشیار                      در نوزادان                         در مصدوم بیهوش</a:t>
            </a:r>
          </a:p>
          <a:p>
            <a:r>
              <a:rPr lang="fa-IR" dirty="0"/>
              <a:t> </a:t>
            </a:r>
            <a:r>
              <a:rPr lang="fa-IR" dirty="0" smtClean="0"/>
              <a:t>                                                                                  </a:t>
            </a:r>
          </a:p>
          <a:p>
            <a:endParaRPr lang="fa-IR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71" y="3804957"/>
            <a:ext cx="2366682" cy="26630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912" y="3804957"/>
            <a:ext cx="2619375" cy="26630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246" y="3722125"/>
            <a:ext cx="1685925" cy="274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0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dirty="0" smtClean="0">
                <a:solidFill>
                  <a:schemeClr val="tx1"/>
                </a:solidFill>
              </a:rPr>
              <a:t>مرحله (</a:t>
            </a:r>
            <a:r>
              <a:rPr lang="en-US" sz="4400" dirty="0" smtClean="0">
                <a:solidFill>
                  <a:schemeClr val="tx1"/>
                </a:solidFill>
              </a:rPr>
              <a:t>B</a:t>
            </a:r>
            <a:r>
              <a:rPr lang="fa-IR" sz="4400" dirty="0" smtClean="0">
                <a:solidFill>
                  <a:schemeClr val="tx1"/>
                </a:solidFill>
              </a:rPr>
              <a:t>) </a:t>
            </a:r>
            <a:r>
              <a:rPr lang="en-US" sz="4400" dirty="0" smtClean="0">
                <a:solidFill>
                  <a:schemeClr val="tx1"/>
                </a:solidFill>
              </a:rPr>
              <a:t>Breathing</a:t>
            </a:r>
            <a:r>
              <a:rPr lang="fa-IR" sz="4400" dirty="0" smtClean="0">
                <a:solidFill>
                  <a:schemeClr val="tx1"/>
                </a:solidFill>
              </a:rPr>
              <a:t> - تنفس</a:t>
            </a:r>
            <a:endParaRPr lang="fa-IR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احیا قلبی ریوی</a:t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تهیه کننده :محسن یبلویی(کارشناس بیهوشی)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806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اول:بررسی تنفس بیمار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شنیدن – نگاه کردن – احساس کردن</a:t>
            </a:r>
          </a:p>
          <a:p>
            <a:endParaRPr lang="fa-IR" dirty="0"/>
          </a:p>
        </p:txBody>
      </p:sp>
      <p:pic>
        <p:nvPicPr>
          <p:cNvPr id="4" name="Picture 3" descr="b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014" y="2648814"/>
            <a:ext cx="5881478" cy="362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20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قدم دوم:تنفس مصنوعی</a:t>
            </a:r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a-IR" dirty="0" smtClean="0"/>
              <a:t>راه هوایی بیمار را با مانور مناسب باز می کنیم.</a:t>
            </a:r>
          </a:p>
          <a:p>
            <a:r>
              <a:rPr lang="fa-IR" dirty="0" smtClean="0"/>
              <a:t>بینی بیمار را گرفته و لب ها را روی لب های بیمار قرار می دهیم.</a:t>
            </a:r>
          </a:p>
          <a:p>
            <a:r>
              <a:rPr lang="fa-IR" dirty="0" smtClean="0"/>
              <a:t>قدرت تنفس به قدری باشد که قفسه سینه بالا بیاید.</a:t>
            </a:r>
          </a:p>
          <a:p>
            <a:r>
              <a:rPr lang="fa-IR" dirty="0" smtClean="0"/>
              <a:t>دهان به بینی</a:t>
            </a:r>
          </a:p>
          <a:p>
            <a:r>
              <a:rPr lang="fa-IR" smtClean="0"/>
              <a:t>نوزادان:دهان امدادگر بینی و دهان بیمار را میپوشاند.</a:t>
            </a:r>
            <a:endParaRPr lang="fa-IR" dirty="0" smtClean="0"/>
          </a:p>
          <a:p>
            <a:endParaRPr lang="fa-I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a-IR" dirty="0" smtClean="0"/>
              <a:t>دهان به دهان</a:t>
            </a:r>
            <a:endParaRPr lang="fa-IR" dirty="0"/>
          </a:p>
        </p:txBody>
      </p:sp>
      <p:pic>
        <p:nvPicPr>
          <p:cNvPr id="8" name="Content Placeholder 7" descr="b5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485177" y="3113371"/>
            <a:ext cx="4156363" cy="324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a-IR" dirty="0" smtClean="0"/>
              <a:t>احیاء نوزادان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2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ارزیابی اولیه نوزادان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ارزیابی اولیه :بسیاری از نوزادان تنها با اقداماتی چون : پاک کردن راه هوایی ، تحریک ملایم و حفظ درجه حرارت بدن به وضعیت قابل قبول می رسند.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ارزیابی اولیه شامل: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/>
              <a:t>کنترل علایم حیاتی نوزاد(</a:t>
            </a:r>
            <a:r>
              <a:rPr lang="en-US" dirty="0" smtClean="0"/>
              <a:t>HR:150-180---130-140</a:t>
            </a:r>
            <a:r>
              <a:rPr lang="fa-IR" dirty="0" smtClean="0"/>
              <a:t>و</a:t>
            </a:r>
            <a:r>
              <a:rPr lang="en-US" dirty="0" smtClean="0"/>
              <a:t>RR:40-60</a:t>
            </a:r>
            <a:r>
              <a:rPr lang="fa-IR" dirty="0" smtClean="0"/>
              <a:t>و</a:t>
            </a:r>
            <a:r>
              <a:rPr lang="en-US" dirty="0" smtClean="0"/>
              <a:t>SBP:60-90</a:t>
            </a:r>
            <a:r>
              <a:rPr lang="fa-IR" dirty="0" smtClean="0"/>
              <a:t>و</a:t>
            </a:r>
            <a:r>
              <a:rPr lang="en-US" dirty="0" smtClean="0"/>
              <a:t>T:36.7-37.8</a:t>
            </a:r>
            <a:r>
              <a:rPr lang="fa-IR" dirty="0" smtClean="0"/>
              <a:t>ورنگ پوست:سیانوزه محیطی و سیانوزه مرکزی و پایدار)</a:t>
            </a:r>
          </a:p>
          <a:p>
            <a:pPr>
              <a:lnSpc>
                <a:spcPct val="250000"/>
              </a:lnSpc>
              <a:buFont typeface="+mj-lt"/>
              <a:buAutoNum type="arabicPeriod"/>
            </a:pPr>
            <a:r>
              <a:rPr lang="fa-IR" dirty="0" smtClean="0"/>
              <a:t>تلاش تنفسی:گسپینگ،آپنه و یا دیسترس تنفسی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2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مراحل احیا نوزادان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indent="-400050">
              <a:buFont typeface="+mj-lt"/>
              <a:buAutoNum type="arabicPeriod"/>
            </a:pPr>
            <a:r>
              <a:rPr lang="fa-IR" dirty="0" smtClean="0"/>
              <a:t>خشک کردن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گرم کردن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وضعیت دادن(زیر شانه ها 2</a:t>
            </a:r>
            <a:r>
              <a:rPr lang="en-US" dirty="0" smtClean="0"/>
              <a:t>cm</a:t>
            </a:r>
            <a:r>
              <a:rPr lang="fa-IR" dirty="0" smtClean="0"/>
              <a:t>جهت خروج ترشحات)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ساکشن کردن(پوآر یا ساکشن)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تحریک دردناک(زدن به کف پا یا مالیدن پشت نوزاد جهت برقراری تنفس)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اکسیژن کمکی:در صورت وجود سیانوز مرکزی پایدار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تهویه دهان به دهان:به شرط</a:t>
            </a:r>
            <a:r>
              <a:rPr lang="en-US" dirty="0" smtClean="0"/>
              <a:t>HR</a:t>
            </a:r>
            <a:r>
              <a:rPr lang="fa-IR" dirty="0" smtClean="0"/>
              <a:t>کمتر از 100  یا آپنه یا باقی ماندن سیانوز با تجویز اکسیژن</a:t>
            </a:r>
          </a:p>
          <a:p>
            <a:pPr marL="400050" indent="-400050">
              <a:buFont typeface="+mj-lt"/>
              <a:buAutoNum type="arabicPeriod"/>
            </a:pPr>
            <a:r>
              <a:rPr lang="fa-IR" dirty="0" smtClean="0"/>
              <a:t>ماساژ قلبی:به شرط </a:t>
            </a:r>
            <a:r>
              <a:rPr lang="en-US" dirty="0" smtClean="0"/>
              <a:t>HR </a:t>
            </a:r>
            <a:r>
              <a:rPr lang="fa-IR" dirty="0" smtClean="0"/>
              <a:t>کمتر از60 یا پس از 30ثانیه تهویه با فشار مثبت </a:t>
            </a:r>
            <a:r>
              <a:rPr lang="en-US" dirty="0" smtClean="0"/>
              <a:t>HR</a:t>
            </a:r>
            <a:r>
              <a:rPr lang="fa-IR" dirty="0" smtClean="0"/>
              <a:t> بین 40تا60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90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3972716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123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00B050"/>
                </a:solidFill>
                <a:cs typeface="2  Mitra_2 (MRT)" pitchFamily="2" charset="-78"/>
              </a:rPr>
              <a:t>علل ارست قلبی تنفسی</a:t>
            </a:r>
            <a:endParaRPr lang="en-US" dirty="0">
              <a:solidFill>
                <a:srgbClr val="00B050"/>
              </a:solidFill>
              <a:cs typeface="2  Mitra_2 (MRT)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fa-IR" dirty="0" smtClean="0"/>
              <a:t>توکسین ها 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تامپوناد قلبی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پنوموتوراکس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ترومبوز کرونر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ترومبوزپولمونر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5H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fa-IR" dirty="0" smtClean="0"/>
              <a:t>هیپوکسی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هیپرولمی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اسیدوز 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هیپویاهایپرکالمی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هیپوترمی</a:t>
            </a:r>
          </a:p>
          <a:p>
            <a:pPr>
              <a:buFont typeface="+mj-lt"/>
              <a:buAutoNum type="arabicPeriod"/>
            </a:pPr>
            <a:r>
              <a:rPr lang="fa-IR" dirty="0" smtClean="0"/>
              <a:t>هیپوگلیسمی***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92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3146383" y="115889"/>
            <a:ext cx="19415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CPR</a:t>
            </a:r>
            <a:r>
              <a:rPr lang="ar-SA" sz="7200" dirty="0">
                <a:cs typeface="Arial" pitchFamily="34" charset="0"/>
              </a:rPr>
              <a:t> </a:t>
            </a:r>
            <a:endParaRPr lang="en-US" sz="7200" dirty="0">
              <a:cs typeface="Arial" pitchFamily="34" charset="0"/>
            </a:endParaRP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5571696" y="571500"/>
            <a:ext cx="3288143" cy="36933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cs typeface="Arial" pitchFamily="34" charset="0"/>
              </a:rPr>
              <a:t>Cardio Pulmonary</a:t>
            </a:r>
            <a:r>
              <a:rPr lang="en-US" dirty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en-US" b="1" dirty="0">
                <a:solidFill>
                  <a:srgbClr val="0070C0"/>
                </a:solidFill>
                <a:cs typeface="Arial" pitchFamily="34" charset="0"/>
              </a:rPr>
              <a:t>Resuscitation</a:t>
            </a:r>
            <a:r>
              <a:rPr lang="ar-SA" dirty="0">
                <a:solidFill>
                  <a:srgbClr val="0070C0"/>
                </a:solidFill>
                <a:cs typeface="Arial" pitchFamily="34" charset="0"/>
              </a:rPr>
              <a:t> </a:t>
            </a:r>
            <a:endParaRPr lang="en-US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2166911" y="1214424"/>
            <a:ext cx="7837515" cy="47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ar-SA" sz="3600" b="1" dirty="0">
                <a:latin typeface="Microsoft Uighur" pitchFamily="2" charset="-78"/>
                <a:cs typeface="Microsoft Uighur" pitchFamily="2" charset="-78"/>
              </a:rPr>
              <a:t>احياي قلبي ريوي يك مانور حيات بخش است كه به كمك آن تنفس و گردش خون فرد مصدوم حفظ مي شود تا از نرسيدن موادغذايي و اكسيژن به مغز او و مرگ مغزي در فرد جلوگيري شود.</a:t>
            </a:r>
            <a:endParaRPr lang="en-US" sz="3600" b="1" dirty="0">
              <a:latin typeface="Microsoft Uighur" pitchFamily="2" charset="-78"/>
              <a:cs typeface="Microsoft Uighur" pitchFamily="2" charset="-78"/>
            </a:endParaRPr>
          </a:p>
          <a:p>
            <a:pPr marL="571500" indent="-571500" algn="just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a-IR" sz="3600" b="1" dirty="0" smtClean="0">
                <a:latin typeface="Microsoft Uighur" pitchFamily="2" charset="-78"/>
                <a:cs typeface="Microsoft Uighur" pitchFamily="2" charset="-78"/>
              </a:rPr>
              <a:t>اهمیت احیا قبل از حضور تیم احیا</a:t>
            </a:r>
          </a:p>
          <a:p>
            <a:pPr marL="571500" indent="-571500" algn="just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a-IR" sz="3600" b="1" dirty="0" smtClean="0">
                <a:latin typeface="Microsoft Uighur" pitchFamily="2" charset="-78"/>
                <a:cs typeface="Microsoft Uighur" pitchFamily="2" charset="-78"/>
              </a:rPr>
              <a:t>زمان مناسب احیا</a:t>
            </a:r>
            <a:endParaRPr lang="fa-IR" sz="3600" b="1" dirty="0">
              <a:latin typeface="Microsoft Uighur" pitchFamily="2" charset="-78"/>
              <a:cs typeface="Microsoft Uighur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17AD-44F2-4A0F-A9BB-CA4AF687E935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989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829576" cy="1143000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solidFill>
                  <a:srgbClr val="00B050"/>
                </a:solidFill>
                <a:cs typeface="2  Mitra_2 (MRT)" pitchFamily="2" charset="-78"/>
              </a:rPr>
              <a:t>رده بندی سنی در احیای قلبی ریوی</a:t>
            </a:r>
            <a:endParaRPr lang="fa-IR" dirty="0">
              <a:solidFill>
                <a:srgbClr val="00B050"/>
              </a:solidFill>
              <a:cs typeface="2  Mitra_2 (MRT)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2  Mitra_2 (MRT)" pitchFamily="2" charset="-78"/>
              </a:rPr>
              <a:t>بزرگسالان</a:t>
            </a:r>
          </a:p>
          <a:p>
            <a:endParaRPr lang="fa-IR" sz="4000" dirty="0">
              <a:cs typeface="2  Mitra_2 (MRT)" pitchFamily="2" charset="-78"/>
            </a:endParaRPr>
          </a:p>
          <a:p>
            <a:r>
              <a:rPr lang="fa-IR" sz="4000" dirty="0">
                <a:cs typeface="2  Mitra_2 (MRT)" pitchFamily="2" charset="-78"/>
              </a:rPr>
              <a:t>کودکان(1تا8 سالگی)</a:t>
            </a:r>
          </a:p>
          <a:p>
            <a:endParaRPr lang="fa-IR" sz="4000" dirty="0">
              <a:cs typeface="2  Mitra_2 (MRT)" pitchFamily="2" charset="-78"/>
            </a:endParaRPr>
          </a:p>
          <a:p>
            <a:r>
              <a:rPr lang="fa-IR" sz="4000" dirty="0">
                <a:cs typeface="2  Mitra_2 (MRT)" pitchFamily="2" charset="-78"/>
              </a:rPr>
              <a:t>نوزادان وشیرخواران(زیر یک سال)</a:t>
            </a:r>
          </a:p>
        </p:txBody>
      </p:sp>
    </p:spTree>
    <p:extLst>
      <p:ext uri="{BB962C8B-B14F-4D97-AF65-F5344CB8AC3E}">
        <p14:creationId xmlns:p14="http://schemas.microsoft.com/office/powerpoint/2010/main" val="97184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مرحله اول:بررسی هوشیاری فردی که روی زمین افتاده</a:t>
            </a:r>
            <a:endParaRPr lang="fa-IR" dirty="0"/>
          </a:p>
        </p:txBody>
      </p:sp>
      <p:pic>
        <p:nvPicPr>
          <p:cNvPr id="4" name="Content Placeholder 3" descr="4mvpj7t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9908" y="2160588"/>
            <a:ext cx="3098972" cy="3881437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a-IR" dirty="0" smtClean="0"/>
              <a:t>صدا زدن</a:t>
            </a:r>
          </a:p>
          <a:p>
            <a:r>
              <a:rPr lang="fa-IR" dirty="0" smtClean="0"/>
              <a:t>تکان دادن</a:t>
            </a:r>
          </a:p>
          <a:p>
            <a:r>
              <a:rPr lang="fa-IR" dirty="0" smtClean="0"/>
              <a:t>تحریک درد ناک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643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6000" dirty="0">
                <a:solidFill>
                  <a:srgbClr val="FF0000"/>
                </a:solidFill>
                <a:cs typeface="2  Baran" pitchFamily="2" charset="-78"/>
              </a:rPr>
              <a:t>اگر هوشیار است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7829576" cy="4525963"/>
          </a:xfrm>
        </p:spPr>
        <p:txBody>
          <a:bodyPr/>
          <a:lstStyle/>
          <a:p>
            <a:pPr algn="ctr">
              <a:buNone/>
            </a:pPr>
            <a:r>
              <a:rPr lang="en-US" i="1" dirty="0" smtClean="0">
                <a:solidFill>
                  <a:srgbClr val="00B050"/>
                </a:solidFill>
              </a:rPr>
              <a:t>RECOVERY POSITION</a:t>
            </a:r>
            <a:endParaRPr lang="fa-IR" i="1" dirty="0">
              <a:solidFill>
                <a:srgbClr val="00B050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453058" y="1285860"/>
            <a:ext cx="57150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26" name="Picture 2" descr="D:\EMS\pictur\cpr.p\4c1rer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071678"/>
            <a:ext cx="9144000" cy="4786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510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609600"/>
            <a:ext cx="8596313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  <a:cs typeface="2  Baran" pitchFamily="2" charset="-78"/>
              </a:rPr>
              <a:t>اگر هوشیار نیست</a:t>
            </a:r>
            <a:endParaRPr lang="fa-IR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825625"/>
            <a:ext cx="9829800" cy="480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4943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pPr marL="0" indent="0" algn="ctr">
              <a:buNone/>
            </a:pPr>
            <a:r>
              <a:rPr lang="fa-IR" sz="4000" dirty="0"/>
              <a:t>مرحله:</a:t>
            </a:r>
            <a:r>
              <a:rPr lang="en-US" sz="4000" dirty="0"/>
              <a:t>compressions(C)</a:t>
            </a:r>
            <a:r>
              <a:rPr lang="fa-IR" sz="4000" dirty="0"/>
              <a:t>-ماساژ قلبی</a:t>
            </a:r>
            <a:endParaRPr lang="fa-IR" sz="4000" dirty="0" smtClean="0"/>
          </a:p>
        </p:txBody>
      </p:sp>
    </p:spTree>
    <p:extLst>
      <p:ext uri="{BB962C8B-B14F-4D97-AF65-F5344CB8AC3E}">
        <p14:creationId xmlns:p14="http://schemas.microsoft.com/office/powerpoint/2010/main" val="85657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325</TotalTime>
  <Words>625</Words>
  <Application>Microsoft Office PowerPoint</Application>
  <PresentationFormat>Widescreen</PresentationFormat>
  <Paragraphs>91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2  Baran</vt:lpstr>
      <vt:lpstr>2  Mitra_2 (MRT)</vt:lpstr>
      <vt:lpstr>Arabic Typesetting</vt:lpstr>
      <vt:lpstr>Arial</vt:lpstr>
      <vt:lpstr>Calibri</vt:lpstr>
      <vt:lpstr>Microsoft Uighur</vt:lpstr>
      <vt:lpstr>Tahoma</vt:lpstr>
      <vt:lpstr>Trebuchet MS</vt:lpstr>
      <vt:lpstr>Wingdings</vt:lpstr>
      <vt:lpstr>Wingdings 3</vt:lpstr>
      <vt:lpstr>Facet</vt:lpstr>
      <vt:lpstr>PowerPoint Presentation</vt:lpstr>
      <vt:lpstr>احیا قلبی ریوی  </vt:lpstr>
      <vt:lpstr>علل ارست قلبی تنفسی</vt:lpstr>
      <vt:lpstr>PowerPoint Presentation</vt:lpstr>
      <vt:lpstr>رده بندی سنی در احیای قلبی ریوی</vt:lpstr>
      <vt:lpstr>مرحله اول:بررسی هوشیاری فردی که روی زمین افتاده</vt:lpstr>
      <vt:lpstr>اگر هوشیار است</vt:lpstr>
      <vt:lpstr>اگر هوشیار نیست</vt:lpstr>
      <vt:lpstr>PowerPoint Presentation</vt:lpstr>
      <vt:lpstr>قدم اول:کنترل نبض بیمار به مدت 10 ثانیه</vt:lpstr>
      <vt:lpstr>قدم دوم :انتخاب محل مناسب قرار دادن دست در ماساژ</vt:lpstr>
      <vt:lpstr>قدم سوم:تعداد ماساژ و ریتم</vt:lpstr>
      <vt:lpstr>قدم چهارم:میزان فشار بر قفسه سینه</vt:lpstr>
      <vt:lpstr>قدم پنجم:حالت صحیح بدن امداد گر حین احیا</vt:lpstr>
      <vt:lpstr>PowerPoint Presentation</vt:lpstr>
      <vt:lpstr>قدم اول:قرار دادن بالشت زیر سر بیمار(پوزیشن اسنیفینگ)</vt:lpstr>
      <vt:lpstr>قدم دوم :باز کردن راه هوایی بیمار (در صورتی که زبان علت انسداد باشد)</vt:lpstr>
      <vt:lpstr>باز کردن راه هوایی بیمار  (در صورتی که جسم خارجی علت انسداد باشد)</vt:lpstr>
      <vt:lpstr>PowerPoint Presentation</vt:lpstr>
      <vt:lpstr>قدم اول:بررسی تنفس بیمار</vt:lpstr>
      <vt:lpstr>قدم دوم:تنفس مصنوعی</vt:lpstr>
      <vt:lpstr>احیاء نوزادان</vt:lpstr>
      <vt:lpstr>ارزیابی اولیه نوزادان</vt:lpstr>
      <vt:lpstr>مراحل احیا نوزادان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</dc:creator>
  <cp:lastModifiedBy>KahrobaRayaneh</cp:lastModifiedBy>
  <cp:revision>44</cp:revision>
  <dcterms:created xsi:type="dcterms:W3CDTF">2016-09-02T13:28:04Z</dcterms:created>
  <dcterms:modified xsi:type="dcterms:W3CDTF">2019-12-04T19:46:30Z</dcterms:modified>
</cp:coreProperties>
</file>