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1" r:id="rId2"/>
  </p:sldMasterIdLst>
  <p:notesMasterIdLst>
    <p:notesMasterId r:id="rId18"/>
  </p:notesMasterIdLst>
  <p:sldIdLst>
    <p:sldId id="256" r:id="rId3"/>
    <p:sldId id="257" r:id="rId4"/>
    <p:sldId id="258" r:id="rId5"/>
    <p:sldId id="267" r:id="rId6"/>
    <p:sldId id="268" r:id="rId7"/>
    <p:sldId id="269" r:id="rId8"/>
    <p:sldId id="272" r:id="rId9"/>
    <p:sldId id="270" r:id="rId10"/>
    <p:sldId id="259" r:id="rId11"/>
    <p:sldId id="260" r:id="rId12"/>
    <p:sldId id="261" r:id="rId13"/>
    <p:sldId id="262" r:id="rId14"/>
    <p:sldId id="263" r:id="rId15"/>
    <p:sldId id="264"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1" d="100"/>
          <a:sy n="91" d="100"/>
        </p:scale>
        <p:origin x="12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B91AB7-D306-4F6D-A860-ADCBF8520C42}" type="datetimeFigureOut">
              <a:rPr lang="en-US" smtClean="0"/>
              <a:t>7/22/2023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ED3275-974B-464B-A41F-DA7C03B33268}" type="slidenum">
              <a:rPr lang="en-US" smtClean="0"/>
              <a:t>‹#›</a:t>
            </a:fld>
            <a:endParaRPr lang="en-US"/>
          </a:p>
        </p:txBody>
      </p:sp>
    </p:spTree>
    <p:extLst>
      <p:ext uri="{BB962C8B-B14F-4D97-AF65-F5344CB8AC3E}">
        <p14:creationId xmlns:p14="http://schemas.microsoft.com/office/powerpoint/2010/main" val="1768963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dirty="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dirty="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dirty="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pPr defTabSz="914400" rtl="1"/>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1595388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pPr defTabSz="914400" rtl="1"/>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503714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pPr defTabSz="914400" rtl="1"/>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827857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pPr defTabSz="914400" rtl="1"/>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2671516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8" name="Footer Placeholder 7"/>
          <p:cNvSpPr>
            <a:spLocks noGrp="1"/>
          </p:cNvSpPr>
          <p:nvPr>
            <p:ph type="ftr" sz="quarter" idx="11"/>
          </p:nvPr>
        </p:nvSpPr>
        <p:spPr/>
        <p:txBody>
          <a:bodyPr/>
          <a:lstStyle/>
          <a:p>
            <a:pPr defTabSz="914400" rtl="1"/>
            <a:endParaRPr lang="fa-IR">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1187037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4" name="Footer Placeholder 3"/>
          <p:cNvSpPr>
            <a:spLocks noGrp="1"/>
          </p:cNvSpPr>
          <p:nvPr>
            <p:ph type="ftr" sz="quarter" idx="11"/>
          </p:nvPr>
        </p:nvSpPr>
        <p:spPr/>
        <p:txBody>
          <a:bodyPr/>
          <a:lstStyle/>
          <a:p>
            <a:pPr defTabSz="914400" rtl="1"/>
            <a:endParaRPr lang="fa-IR">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6335842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3" name="Footer Placeholder 2"/>
          <p:cNvSpPr>
            <a:spLocks noGrp="1"/>
          </p:cNvSpPr>
          <p:nvPr>
            <p:ph type="ftr" sz="quarter" idx="11"/>
          </p:nvPr>
        </p:nvSpPr>
        <p:spPr/>
        <p:txBody>
          <a:bodyPr/>
          <a:lstStyle/>
          <a:p>
            <a:pPr defTabSz="914400" rtl="1"/>
            <a:endParaRPr lang="fa-IR">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2714427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pPr defTabSz="914400" rtl="1"/>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263329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dirty="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6" name="Footer Placeholder 5"/>
          <p:cNvSpPr>
            <a:spLocks noGrp="1"/>
          </p:cNvSpPr>
          <p:nvPr>
            <p:ph type="ftr" sz="quarter" idx="11"/>
          </p:nvPr>
        </p:nvSpPr>
        <p:spPr/>
        <p:txBody>
          <a:bodyPr/>
          <a:lstStyle/>
          <a:p>
            <a:pPr defTabSz="914400" rtl="1"/>
            <a:endParaRPr lang="fa-IR">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31349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pPr defTabSz="914400" rtl="1"/>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839058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11"/>
          </p:nvPr>
        </p:nvSpPr>
        <p:spPr/>
        <p:txBody>
          <a:bodyPr/>
          <a:lstStyle/>
          <a:p>
            <a:pPr defTabSz="914400" rtl="1"/>
            <a:endParaRPr lang="fa-IR">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941228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7/22/2023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dirty="0"/>
              <a:t>7/22/2023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dirty="0"/>
              <a:t>7/22/2023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dirty="0"/>
              <a:t>7/22/2023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7/22/2023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7/22/2023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7/22/2023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7/22/2023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defTabSz="914400" rtl="1"/>
            <a:fld id="{845FB8E1-4DE2-45AD-9043-64404A2534BE}" type="datetimeFigureOut">
              <a:rPr lang="fa-IR" smtClean="0">
                <a:solidFill>
                  <a:prstClr val="black">
                    <a:tint val="75000"/>
                  </a:prstClr>
                </a:solidFill>
              </a:rPr>
              <a:pPr defTabSz="914400" rtl="1"/>
              <a:t>05/01/1445</a:t>
            </a:fld>
            <a:endParaRPr lang="fa-IR">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defTabSz="914400" rtl="1"/>
            <a:endParaRPr lang="fa-IR">
              <a:solidFill>
                <a:prstClr val="black">
                  <a:tint val="75000"/>
                </a:prstClr>
              </a:solidFill>
            </a:endParaRPr>
          </a:p>
        </p:txBody>
      </p:sp>
      <p:sp>
        <p:nvSpPr>
          <p:cNvPr id="6" name="Slide Number Placeholder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defTabSz="914400" rtl="1"/>
            <a:fld id="{121453E3-2DF8-435E-8CBF-F9D13B74CAED}" type="slidenum">
              <a:rPr lang="fa-IR" smtClean="0">
                <a:solidFill>
                  <a:prstClr val="black">
                    <a:tint val="75000"/>
                  </a:prstClr>
                </a:solidFill>
              </a:rPr>
              <a:pPr defTabSz="914400" rtl="1"/>
              <a:t>‹#›</a:t>
            </a:fld>
            <a:endParaRPr lang="fa-IR">
              <a:solidFill>
                <a:prstClr val="black">
                  <a:tint val="75000"/>
                </a:prstClr>
              </a:solidFill>
            </a:endParaRPr>
          </a:p>
        </p:txBody>
      </p:sp>
    </p:spTree>
    <p:extLst>
      <p:ext uri="{BB962C8B-B14F-4D97-AF65-F5344CB8AC3E}">
        <p14:creationId xmlns:p14="http://schemas.microsoft.com/office/powerpoint/2010/main" val="378424646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1278854"/>
          </a:xfrm>
        </p:spPr>
        <p:txBody>
          <a:bodyPr>
            <a:normAutofit/>
          </a:bodyPr>
          <a:lstStyle/>
          <a:p>
            <a:pPr algn="ctr"/>
            <a:r>
              <a:rPr lang="fa-IR" sz="4400" dirty="0" smtClean="0">
                <a:cs typeface="B Titr" panose="00000700000000000000" pitchFamily="2" charset="-78"/>
              </a:rPr>
              <a:t>مدیریت خودکشی در بلایا و حوادث </a:t>
            </a:r>
            <a:r>
              <a:rPr lang="fa-IR" sz="4400" dirty="0">
                <a:cs typeface="B Titr" panose="00000700000000000000" pitchFamily="2" charset="-78"/>
              </a:rPr>
              <a:t>غیرمترقبه</a:t>
            </a:r>
            <a:endParaRPr lang="en-US" sz="4400" dirty="0">
              <a:cs typeface="B Titr" panose="00000700000000000000" pitchFamily="2" charset="-78"/>
            </a:endParaRPr>
          </a:p>
        </p:txBody>
      </p:sp>
      <p:sp>
        <p:nvSpPr>
          <p:cNvPr id="3" name="Subtitle 2"/>
          <p:cNvSpPr>
            <a:spLocks noGrp="1"/>
          </p:cNvSpPr>
          <p:nvPr>
            <p:ph type="subTitle" idx="1"/>
          </p:nvPr>
        </p:nvSpPr>
        <p:spPr>
          <a:xfrm>
            <a:off x="1100051" y="2508069"/>
            <a:ext cx="10058400" cy="3090552"/>
          </a:xfrm>
        </p:spPr>
        <p:txBody>
          <a:bodyPr>
            <a:normAutofit/>
          </a:bodyPr>
          <a:lstStyle/>
          <a:p>
            <a:pPr algn="ctr"/>
            <a:r>
              <a:rPr lang="fa-IR" sz="4000" b="1" dirty="0" smtClean="0">
                <a:solidFill>
                  <a:srgbClr val="00B050"/>
                </a:solidFill>
                <a:cs typeface="2  Zar" panose="00000400000000000000" pitchFamily="2" charset="-78"/>
              </a:rPr>
              <a:t>دکتر افسانه سرتیپ زاده</a:t>
            </a:r>
          </a:p>
          <a:p>
            <a:pPr algn="ctr" rtl="1"/>
            <a:r>
              <a:rPr lang="fa-IR" sz="4000" b="1" dirty="0" smtClean="0">
                <a:solidFill>
                  <a:srgbClr val="00B050"/>
                </a:solidFill>
                <a:cs typeface="2  Zar" panose="00000400000000000000" pitchFamily="2" charset="-78"/>
              </a:rPr>
              <a:t>متخصص روانشناسی (</a:t>
            </a:r>
            <a:r>
              <a:rPr lang="en-US" sz="4000" b="1" dirty="0" err="1" smtClean="0">
                <a:solidFill>
                  <a:srgbClr val="00B050"/>
                </a:solidFill>
                <a:cs typeface="2  Zar" panose="00000400000000000000" pitchFamily="2" charset="-78"/>
              </a:rPr>
              <a:t>phd</a:t>
            </a:r>
            <a:r>
              <a:rPr lang="fa-IR" sz="4000" b="1" dirty="0" smtClean="0">
                <a:solidFill>
                  <a:srgbClr val="00B050"/>
                </a:solidFill>
                <a:cs typeface="2  Zar" panose="00000400000000000000" pitchFamily="2" charset="-78"/>
              </a:rPr>
              <a:t>)</a:t>
            </a:r>
            <a:endParaRPr lang="en-US" sz="4000" b="1" dirty="0">
              <a:solidFill>
                <a:srgbClr val="00B050"/>
              </a:solidFill>
              <a:cs typeface="2  Zar" panose="00000400000000000000" pitchFamily="2" charset="-78"/>
            </a:endParaRPr>
          </a:p>
        </p:txBody>
      </p:sp>
    </p:spTree>
    <p:extLst>
      <p:ext uri="{BB962C8B-B14F-4D97-AF65-F5344CB8AC3E}">
        <p14:creationId xmlns:p14="http://schemas.microsoft.com/office/powerpoint/2010/main" val="2446676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431074"/>
            <a:ext cx="10241280" cy="5438020"/>
          </a:xfrm>
        </p:spPr>
        <p:txBody>
          <a:bodyPr/>
          <a:lstStyle/>
          <a:p>
            <a:pPr marL="342900" marR="0" lvl="0" indent="-342900" algn="justLow" rtl="1">
              <a:lnSpc>
                <a:spcPct val="150000"/>
              </a:lnSpc>
              <a:spcBef>
                <a:spcPts val="0"/>
              </a:spcBef>
              <a:spcAft>
                <a:spcPts val="0"/>
              </a:spcAft>
              <a:buFont typeface="Courier New" panose="02070309020205020404" pitchFamily="49" charset="0"/>
              <a:buChar char="o"/>
              <a:tabLst>
                <a:tab pos="571500" algn="l"/>
              </a:tabLst>
            </a:pPr>
            <a:r>
              <a:rPr lang="fa-IR" sz="2800" b="1" dirty="0">
                <a:latin typeface="Arial" panose="020B0604020202020204" pitchFamily="34" charset="0"/>
                <a:ea typeface="Times New Roman" panose="02020603050405020304" pitchFamily="18" charset="0"/>
                <a:cs typeface="B Nazanin" panose="00000400000000000000" pitchFamily="2" charset="-78"/>
              </a:rPr>
              <a:t>اگر بيماري ريسك بالاي خودكشي دارد، سريعاً به روانپزشك ارجاع داده شود.</a:t>
            </a:r>
            <a:endParaRPr lang="en-US" sz="2800" b="1" dirty="0">
              <a:latin typeface="Arial" panose="020B0604020202020204" pitchFamily="34" charset="0"/>
              <a:ea typeface="Times New Roman" panose="02020603050405020304" pitchFamily="18" charset="0"/>
            </a:endParaRPr>
          </a:p>
          <a:p>
            <a:pPr marL="342900" marR="0" lvl="0" indent="-342900" algn="justLow" rtl="1">
              <a:lnSpc>
                <a:spcPct val="150000"/>
              </a:lnSpc>
              <a:spcBef>
                <a:spcPts val="0"/>
              </a:spcBef>
              <a:spcAft>
                <a:spcPts val="0"/>
              </a:spcAft>
              <a:buFont typeface="Courier New" panose="02070309020205020404" pitchFamily="49" charset="0"/>
              <a:buChar char="o"/>
              <a:tabLst>
                <a:tab pos="571500" algn="l"/>
              </a:tabLst>
            </a:pPr>
            <a:r>
              <a:rPr lang="fa-IR" sz="2800" b="1" dirty="0">
                <a:latin typeface="Arial" panose="020B0604020202020204" pitchFamily="34" charset="0"/>
                <a:ea typeface="Times New Roman" panose="02020603050405020304" pitchFamily="18" charset="0"/>
                <a:cs typeface="B Nazanin" panose="00000400000000000000" pitchFamily="2" charset="-78"/>
              </a:rPr>
              <a:t>چنانچه ارجاع سريع ميسر نباشد، بايد بيمار تحت مراقبت و  حفاظت جدي و درمان مناسب قرار گيرد تا در اولين فرصت ممكن به روانپزشك ارجاع داده شود.</a:t>
            </a:r>
            <a:endParaRPr lang="en-US" sz="2800" b="1" dirty="0">
              <a:latin typeface="Arial" panose="020B0604020202020204" pitchFamily="34" charset="0"/>
              <a:ea typeface="Times New Roman" panose="02020603050405020304" pitchFamily="18" charset="0"/>
            </a:endParaRPr>
          </a:p>
          <a:p>
            <a:pPr marL="342900" marR="0" lvl="0" indent="-342900" algn="justLow" rtl="1">
              <a:lnSpc>
                <a:spcPct val="150000"/>
              </a:lnSpc>
              <a:spcBef>
                <a:spcPts val="0"/>
              </a:spcBef>
              <a:spcAft>
                <a:spcPts val="0"/>
              </a:spcAft>
              <a:buFont typeface="Courier New" panose="02070309020205020404" pitchFamily="49" charset="0"/>
              <a:buChar char="o"/>
              <a:tabLst>
                <a:tab pos="571500" algn="l"/>
              </a:tabLst>
            </a:pPr>
            <a:r>
              <a:rPr lang="fa-IR" sz="2800" b="1" dirty="0">
                <a:latin typeface="Arial" panose="020B0604020202020204" pitchFamily="34" charset="0"/>
                <a:ea typeface="Times New Roman" panose="02020603050405020304" pitchFamily="18" charset="0"/>
                <a:cs typeface="B Nazanin" panose="00000400000000000000" pitchFamily="2" charset="-78"/>
              </a:rPr>
              <a:t>چنانچه بيمار در ريسك پايينی از خودكشي قرارداد و در حدي نيست كه نياز به ارجاع باشد داروي مناسب و ويزيت هاي متعدد، با اقدامات حفاظتي و حمايتي لازم بايد منظور شود.</a:t>
            </a:r>
            <a:endParaRPr lang="en-US" sz="2800" b="1" dirty="0">
              <a:latin typeface="Arial" panose="020B0604020202020204" pitchFamily="34" charset="0"/>
              <a:ea typeface="Times New Roman" panose="02020603050405020304" pitchFamily="18" charset="0"/>
            </a:endParaRPr>
          </a:p>
          <a:p>
            <a:endParaRPr lang="en-US" b="1" dirty="0"/>
          </a:p>
        </p:txBody>
      </p:sp>
    </p:spTree>
    <p:extLst>
      <p:ext uri="{BB962C8B-B14F-4D97-AF65-F5344CB8AC3E}">
        <p14:creationId xmlns:p14="http://schemas.microsoft.com/office/powerpoint/2010/main" val="2783195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771488"/>
          </a:xfrm>
        </p:spPr>
        <p:txBody>
          <a:bodyPr/>
          <a:lstStyle/>
          <a:p>
            <a:pPr algn="ctr"/>
            <a:r>
              <a:rPr lang="fa-IR" dirty="0" smtClean="0">
                <a:solidFill>
                  <a:srgbClr val="00B050"/>
                </a:solidFill>
                <a:cs typeface="B Titr" panose="00000700000000000000" pitchFamily="2" charset="-78"/>
              </a:rPr>
              <a:t>مدیریت خودکشی</a:t>
            </a:r>
            <a:endParaRPr lang="en-US" dirty="0">
              <a:solidFill>
                <a:srgbClr val="00B050"/>
              </a:solidFill>
              <a:cs typeface="B Titr" panose="00000700000000000000" pitchFamily="2" charset="-78"/>
            </a:endParaRPr>
          </a:p>
        </p:txBody>
      </p:sp>
      <p:sp>
        <p:nvSpPr>
          <p:cNvPr id="3" name="Content Placeholder 2"/>
          <p:cNvSpPr>
            <a:spLocks noGrp="1"/>
          </p:cNvSpPr>
          <p:nvPr>
            <p:ph idx="1"/>
          </p:nvPr>
        </p:nvSpPr>
        <p:spPr>
          <a:xfrm>
            <a:off x="640080" y="1175657"/>
            <a:ext cx="10763794" cy="4693437"/>
          </a:xfrm>
        </p:spPr>
        <p:txBody>
          <a:bodyPr>
            <a:noAutofit/>
          </a:bodyPr>
          <a:lstStyle/>
          <a:p>
            <a:pPr marL="0" marR="0" algn="justLow" rtl="1">
              <a:lnSpc>
                <a:spcPct val="150000"/>
              </a:lnSpc>
              <a:spcBef>
                <a:spcPts val="0"/>
              </a:spcBef>
              <a:spcAft>
                <a:spcPts val="0"/>
              </a:spcAft>
            </a:pPr>
            <a:r>
              <a:rPr lang="fa-IR" sz="2400" b="1" dirty="0">
                <a:latin typeface="Arial" panose="020B0604020202020204" pitchFamily="34" charset="0"/>
                <a:ea typeface="Times New Roman" panose="02020603050405020304" pitchFamily="18" charset="0"/>
                <a:cs typeface="B Nazanin" panose="00000400000000000000" pitchFamily="2" charset="-78"/>
              </a:rPr>
              <a:t>گرفتن شرح حال مناسب با ايجاد يک رابطه صحيح با بيمار اولين و مهمترين اثر را می گذارد. </a:t>
            </a:r>
            <a:endParaRPr lang="en-US" sz="2400" b="1" dirty="0">
              <a:latin typeface="Arial" panose="020B0604020202020204" pitchFamily="34" charset="0"/>
              <a:ea typeface="Times New Roman" panose="02020603050405020304" pitchFamily="18" charset="0"/>
            </a:endParaRPr>
          </a:p>
          <a:p>
            <a:pPr marL="0" marR="0" algn="justLow" rtl="1">
              <a:lnSpc>
                <a:spcPct val="150000"/>
              </a:lnSpc>
              <a:spcBef>
                <a:spcPts val="0"/>
              </a:spcBef>
              <a:spcAft>
                <a:spcPts val="0"/>
              </a:spcAft>
            </a:pPr>
            <a:r>
              <a:rPr lang="fa-IR" sz="2400" b="1" dirty="0">
                <a:latin typeface="Arial" panose="020B0604020202020204" pitchFamily="34" charset="0"/>
                <a:ea typeface="Times New Roman" panose="02020603050405020304" pitchFamily="18" charset="0"/>
                <a:cs typeface="B Nazanin" panose="00000400000000000000" pitchFamily="2" charset="-78"/>
              </a:rPr>
              <a:t>اگر بيماری با شکايت خلق افسرده، اندوه، سوگ، شکايات جسمی متعدد، بی خوابی و غيره مراجعه نمود، </a:t>
            </a:r>
            <a:r>
              <a:rPr lang="fa-IR" sz="2400" b="1" dirty="0" smtClean="0">
                <a:latin typeface="Arial" panose="020B0604020202020204" pitchFamily="34" charset="0"/>
                <a:ea typeface="Times New Roman" panose="02020603050405020304" pitchFamily="18" charset="0"/>
                <a:cs typeface="B Nazanin" panose="00000400000000000000" pitchFamily="2" charset="-78"/>
              </a:rPr>
              <a:t>افکار خودکشی نیز مورد بررسی قرار گیرد.</a:t>
            </a:r>
            <a:endParaRPr lang="en-US" sz="2400" b="1" dirty="0">
              <a:latin typeface="Arial" panose="020B0604020202020204" pitchFamily="34" charset="0"/>
              <a:ea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Arial" panose="020B0604020202020204" pitchFamily="34" charset="0"/>
                <a:ea typeface="Times New Roman" panose="02020603050405020304" pitchFamily="18" charset="0"/>
                <a:cs typeface="B Nazanin" panose="00000400000000000000" pitchFamily="2" charset="-78"/>
              </a:rPr>
              <a:t>توجه نمائيدهرگز از سوالات القاء کننده علائم به بيماراستفاده ننمائيد. فرصت دهيد بيمار تاحد امکان خود مسائلش را بيان نمايد. مثلاً برای پرسيدن اختلال خواب بجای سوال : « آيا صبح ها زودتر از خواب بيدارمی شويد؟» يا « آيا بدخواب هستيد؟» از سوال « آيا درخوابتان آشفتگی داريد؟» و اگر جواب بلی بود، نحوه آن پرسيده شود.</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Arial" panose="020B0604020202020204" pitchFamily="34" charset="0"/>
                <a:ea typeface="Times New Roman" panose="02020603050405020304" pitchFamily="18" charset="0"/>
                <a:cs typeface="B Nazanin" panose="00000400000000000000" pitchFamily="2" charset="-78"/>
              </a:rPr>
              <a:t>درمورد رويدادهای زندگی و استرس بيمار، مسائل خانوادگی، شغلی، اجتماعی و بويژه </a:t>
            </a:r>
            <a:r>
              <a:rPr lang="fa-IR" sz="2400" b="1" dirty="0" smtClean="0">
                <a:latin typeface="Arial" panose="020B0604020202020204" pitchFamily="34" charset="0"/>
                <a:ea typeface="Times New Roman" panose="02020603050405020304" pitchFamily="18" charset="0"/>
                <a:cs typeface="B Nazanin" panose="00000400000000000000" pitchFamily="2" charset="-78"/>
              </a:rPr>
              <a:t>درمورد </a:t>
            </a:r>
            <a:r>
              <a:rPr lang="fa-IR" sz="2400" b="1" dirty="0">
                <a:latin typeface="Arial" panose="020B0604020202020204" pitchFamily="34" charset="0"/>
                <a:ea typeface="Times New Roman" panose="02020603050405020304" pitchFamily="18" charset="0"/>
                <a:cs typeface="B Nazanin" panose="00000400000000000000" pitchFamily="2" charset="-78"/>
              </a:rPr>
              <a:t>فقدانهائی که دراثر حادثه اخير با </a:t>
            </a:r>
            <a:r>
              <a:rPr lang="fa-IR" sz="2400" b="1" dirty="0" smtClean="0">
                <a:latin typeface="Arial" panose="020B0604020202020204" pitchFamily="34" charset="0"/>
                <a:ea typeface="Times New Roman" panose="02020603050405020304" pitchFamily="18" charset="0"/>
                <a:cs typeface="B Nazanin" panose="00000400000000000000" pitchFamily="2" charset="-78"/>
              </a:rPr>
              <a:t>آن روبرو </a:t>
            </a:r>
            <a:r>
              <a:rPr lang="fa-IR" sz="2400" b="1" dirty="0">
                <a:latin typeface="Arial" panose="020B0604020202020204" pitchFamily="34" charset="0"/>
                <a:ea typeface="Times New Roman" panose="02020603050405020304" pitchFamily="18" charset="0"/>
                <a:cs typeface="B Nazanin" panose="00000400000000000000" pitchFamily="2" charset="-78"/>
              </a:rPr>
              <a:t>شده به بيمار فرصت صحبت کردن بدهيد. </a:t>
            </a:r>
            <a:endParaRPr lang="en-US" sz="2400" b="1"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71988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2513" y="522514"/>
            <a:ext cx="11011989" cy="5346580"/>
          </a:xfrm>
        </p:spPr>
        <p:txBody>
          <a:bodyPr>
            <a:normAutofit/>
          </a:bodyPr>
          <a:lstStyle/>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IPT.Nazanin"/>
                <a:ea typeface="Times New Roman" panose="02020603050405020304" pitchFamily="18" charset="0"/>
                <a:cs typeface="B Nazanin" panose="00000400000000000000" pitchFamily="2" charset="-78"/>
              </a:rPr>
              <a:t>شدت تمايل به خودكشي را ارزيابي نماييد. در اولين سطح، ‌شخص فقط آرزوي مردن را بيان مي كند. در دومين سطح، ‌شخص واقعاً مي خواهد بميرد. در سطح سوم، ‌بيمار براي اقدام به خودكشي برنامه دارد و ممكن است ابزار و مواد كشنده اي به اين منظور تهيه كند. سرانجام ممكن است فرد اقدام به خودكشي كند. بنابراين، ‌زماني كه فرد در سطح سوم و چهارم از تمايل به خودكشي قرار دارد، بايد بلافاصله به مركز تخصصي ارجاع شود. تا زمان مراجعه بيمار به مراكز تخصصي و دريافت درمان،  درمانگر بايد با استفاده از حمايت خانواده ، دوستان و همكاران يا ديگر امكانات بيمار را در وضعيت ايمني قرارداده و وي را حفاظت نمايد.</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3515463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9817" y="561703"/>
            <a:ext cx="11704320" cy="5307391"/>
          </a:xfrm>
        </p:spPr>
        <p:txBody>
          <a:bodyPr>
            <a:normAutofit/>
          </a:bodyPr>
          <a:lstStyle/>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IPT.Nazanin"/>
                <a:ea typeface="Times New Roman" panose="02020603050405020304" pitchFamily="18" charset="0"/>
                <a:cs typeface="B Nazanin" panose="00000400000000000000" pitchFamily="2" charset="-78"/>
              </a:rPr>
              <a:t>به بيمار فرصت دهيد تا در مورد رنج ها و ناراحتيهاي خودش حرف بزند. بيمار را حمايت كنيد براي انصـــراف بيماراز خودكشي، جملات کليشه ای مانند: " حيف نيست"  استفاده نكنيد. ازتوصيه، اندرزو سرزنش اجتناب كنيد.</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 pos="5400040" algn="l"/>
              </a:tabLst>
            </a:pPr>
            <a:r>
              <a:rPr lang="fa-IR" sz="2400" b="1" dirty="0">
                <a:latin typeface="IPT.Nazanin"/>
                <a:ea typeface="Times New Roman" panose="02020603050405020304" pitchFamily="18" charset="0"/>
                <a:cs typeface="B Nazanin" panose="00000400000000000000" pitchFamily="2" charset="-78"/>
              </a:rPr>
              <a:t>موقعيتهاي مثبت زندگي بيمار را به وي نشان دهيد. به بيمار كمك كنيد تا ارزش و معناي زندگيش را براي خود و ديگران دريابد. براي مثال، فرزندان وي تا چه حد به او نياز دارند. </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 pos="5400040" algn="l"/>
              </a:tabLst>
            </a:pPr>
            <a:r>
              <a:rPr lang="fa-IR" sz="2400" b="1" dirty="0">
                <a:latin typeface="IPT.Nazanin"/>
                <a:ea typeface="Times New Roman" panose="02020603050405020304" pitchFamily="18" charset="0"/>
                <a:cs typeface="B Nazanin" panose="00000400000000000000" pitchFamily="2" charset="-78"/>
              </a:rPr>
              <a:t>روی موقتی بودن احساس غيرقابل تحملی که دارد، تاکيد کنيد. بخصوص اگر درگذشته دوره هائی مشابهی داشته که بهبود نسبی پيدا کرده است، آن را مرور کنيد.</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25654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IPT.Nazanin"/>
                <a:ea typeface="Times New Roman" panose="02020603050405020304" pitchFamily="18" charset="0"/>
                <a:cs typeface="B Nazanin" panose="00000400000000000000" pitchFamily="2" charset="-78"/>
              </a:rPr>
              <a:t>از طريق خانواده و حتي دوستان، بيمار را حمايت و كمك كنيد.</a:t>
            </a:r>
            <a:endParaRPr lang="en-US" sz="2400" b="1"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5038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0263" y="261257"/>
            <a:ext cx="11207931" cy="5607837"/>
          </a:xfrm>
        </p:spPr>
        <p:txBody>
          <a:bodyPr>
            <a:normAutofit/>
          </a:bodyPr>
          <a:lstStyle/>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Arial" panose="020B0604020202020204" pitchFamily="34" charset="0"/>
                <a:ea typeface="Times New Roman" panose="02020603050405020304" pitchFamily="18" charset="0"/>
                <a:cs typeface="B Nazanin" panose="00000400000000000000" pitchFamily="2" charset="-78"/>
              </a:rPr>
              <a:t>درصورت نياز به مداخلات تخصصی برای مشکلات بين فردی و خانوادگی يا برای رسيدگی به مشکلات ناشی از سوگ و تروما بيمار را به </a:t>
            </a:r>
            <a:r>
              <a:rPr lang="fa-IR" sz="2400" b="1" dirty="0" smtClean="0">
                <a:latin typeface="Arial" panose="020B0604020202020204" pitchFamily="34" charset="0"/>
                <a:ea typeface="Times New Roman" panose="02020603050405020304" pitchFamily="18" charset="0"/>
                <a:cs typeface="B Nazanin" panose="00000400000000000000" pitchFamily="2" charset="-78"/>
              </a:rPr>
              <a:t>روانشناس </a:t>
            </a:r>
            <a:r>
              <a:rPr lang="fa-IR" sz="2400" b="1" dirty="0">
                <a:latin typeface="Arial" panose="020B0604020202020204" pitchFamily="34" charset="0"/>
                <a:ea typeface="Times New Roman" panose="02020603050405020304" pitchFamily="18" charset="0"/>
                <a:cs typeface="B Nazanin" panose="00000400000000000000" pitchFamily="2" charset="-78"/>
              </a:rPr>
              <a:t>ارجاع نمائيد</a:t>
            </a:r>
            <a:r>
              <a:rPr lang="fa-IR" sz="2400" b="1" dirty="0" smtClean="0">
                <a:latin typeface="Arial" panose="020B0604020202020204" pitchFamily="34" charset="0"/>
                <a:ea typeface="Times New Roman" panose="02020603050405020304" pitchFamily="18" charset="0"/>
                <a:cs typeface="B Nazanin" panose="00000400000000000000" pitchFamily="2" charset="-78"/>
              </a:rPr>
              <a:t>.</a:t>
            </a: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Arial" panose="020B0604020202020204" pitchFamily="34" charset="0"/>
                <a:ea typeface="Times New Roman" panose="02020603050405020304" pitchFamily="18" charset="0"/>
                <a:cs typeface="B Nazanin" panose="00000400000000000000" pitchFamily="2" charset="-78"/>
              </a:rPr>
              <a:t>سعی کنيد ارتباط خوب وانسانی با بيمار برقرار نمائيد و ازالقاء قدرت، زور و ارزش اخلاقی خود به بيمار خودداری نمائيد.</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a:latin typeface="Arial" panose="020B0604020202020204" pitchFamily="34" charset="0"/>
                <a:ea typeface="Times New Roman" panose="02020603050405020304" pitchFamily="18" charset="0"/>
                <a:cs typeface="B Nazanin" panose="00000400000000000000" pitchFamily="2" charset="-78"/>
              </a:rPr>
              <a:t>هرگز به بيمار قول و اطمينان بی خود ندهيد، هرگز برای تلقين هم که شده به بيمار دروغ نگوئيد. </a:t>
            </a:r>
            <a:endParaRPr lang="en-US" sz="2400" b="1" dirty="0">
              <a:latin typeface="Arial" panose="020B0604020202020204" pitchFamily="34" charset="0"/>
              <a:ea typeface="Times New Roman" panose="02020603050405020304" pitchFamily="18" charset="0"/>
              <a:cs typeface="Times New Roman" panose="02020603050405020304" pitchFamily="18" charset="0"/>
            </a:endParaRPr>
          </a:p>
          <a:p>
            <a:pPr marL="342900" marR="0" lvl="0" indent="-342900" algn="justLow" rtl="1">
              <a:lnSpc>
                <a:spcPct val="150000"/>
              </a:lnSpc>
              <a:spcBef>
                <a:spcPts val="0"/>
              </a:spcBef>
              <a:spcAft>
                <a:spcPts val="0"/>
              </a:spcAft>
              <a:buSzPts val="1200"/>
              <a:buFont typeface="Courier New" panose="02070309020205020404" pitchFamily="49" charset="0"/>
              <a:buChar char="o"/>
              <a:tabLst>
                <a:tab pos="457200" algn="l"/>
              </a:tabLst>
            </a:pPr>
            <a:r>
              <a:rPr lang="fa-IR" sz="2400" b="1" dirty="0" smtClean="0">
                <a:latin typeface="Arial" panose="020B0604020202020204" pitchFamily="34" charset="0"/>
                <a:ea typeface="Times New Roman" panose="02020603050405020304" pitchFamily="18" charset="0"/>
                <a:cs typeface="B Nazanin" panose="00000400000000000000" pitchFamily="2" charset="-78"/>
              </a:rPr>
              <a:t>از </a:t>
            </a:r>
            <a:r>
              <a:rPr lang="fa-IR" sz="2400" b="1" dirty="0">
                <a:latin typeface="Arial" panose="020B0604020202020204" pitchFamily="34" charset="0"/>
                <a:ea typeface="Times New Roman" panose="02020603050405020304" pitchFamily="18" charset="0"/>
                <a:cs typeface="B Nazanin" panose="00000400000000000000" pitchFamily="2" charset="-78"/>
              </a:rPr>
              <a:t>کلمات علمی وغيرعلمی گوناگون برای توجيه علائم بيماری به بيمار استفاده </a:t>
            </a:r>
            <a:r>
              <a:rPr lang="fa-IR" sz="2400" b="1" dirty="0" smtClean="0">
                <a:latin typeface="Arial" panose="020B0604020202020204" pitchFamily="34" charset="0"/>
                <a:ea typeface="Times New Roman" panose="02020603050405020304" pitchFamily="18" charset="0"/>
                <a:cs typeface="B Nazanin" panose="00000400000000000000" pitchFamily="2" charset="-78"/>
              </a:rPr>
              <a:t>نکنید. </a:t>
            </a:r>
            <a:endParaRPr lang="en-US" sz="2400" b="1" dirty="0"/>
          </a:p>
        </p:txBody>
      </p:sp>
    </p:spTree>
    <p:extLst>
      <p:ext uri="{BB962C8B-B14F-4D97-AF65-F5344CB8AC3E}">
        <p14:creationId xmlns:p14="http://schemas.microsoft.com/office/powerpoint/2010/main" val="406537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descr="G:\عکس اختلالات\105314595380803032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97189" y="846138"/>
            <a:ext cx="4180114" cy="646331"/>
          </a:xfrm>
          <a:prstGeom prst="rect">
            <a:avLst/>
          </a:prstGeom>
          <a:noFill/>
        </p:spPr>
        <p:txBody>
          <a:bodyPr wrap="square" rtlCol="0">
            <a:spAutoFit/>
          </a:bodyPr>
          <a:lstStyle/>
          <a:p>
            <a:r>
              <a:rPr lang="fa-IR" sz="3600" dirty="0" smtClean="0">
                <a:solidFill>
                  <a:schemeClr val="bg1"/>
                </a:solidFill>
                <a:cs typeface="B Titr" panose="00000700000000000000" pitchFamily="2" charset="-78"/>
              </a:rPr>
              <a:t>از توجه شما متشکرم</a:t>
            </a:r>
            <a:endParaRPr lang="en-US" sz="3600" dirty="0">
              <a:solidFill>
                <a:schemeClr val="bg1"/>
              </a:solidFill>
              <a:cs typeface="B Titr" panose="00000700000000000000" pitchFamily="2" charset="-78"/>
            </a:endParaRPr>
          </a:p>
        </p:txBody>
      </p:sp>
    </p:spTree>
    <p:extLst>
      <p:ext uri="{BB962C8B-B14F-4D97-AF65-F5344CB8AC3E}">
        <p14:creationId xmlns:p14="http://schemas.microsoft.com/office/powerpoint/2010/main" val="3260983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927462"/>
            <a:ext cx="10058400" cy="966652"/>
          </a:xfrm>
        </p:spPr>
        <p:txBody>
          <a:bodyPr>
            <a:noAutofit/>
          </a:bodyPr>
          <a:lstStyle/>
          <a:p>
            <a:pPr algn="ctr"/>
            <a:r>
              <a:rPr lang="fa-IR" dirty="0" smtClean="0">
                <a:solidFill>
                  <a:srgbClr val="00B050"/>
                </a:solidFill>
                <a:cs typeface="B Titr" panose="00000700000000000000" pitchFamily="2" charset="-78"/>
              </a:rPr>
              <a:t/>
            </a:r>
            <a:br>
              <a:rPr lang="fa-IR" dirty="0" smtClean="0">
                <a:solidFill>
                  <a:srgbClr val="00B050"/>
                </a:solidFill>
                <a:cs typeface="B Titr" panose="00000700000000000000" pitchFamily="2" charset="-78"/>
              </a:rPr>
            </a:br>
            <a:r>
              <a:rPr lang="fa-IR" dirty="0">
                <a:solidFill>
                  <a:srgbClr val="00B050"/>
                </a:solidFill>
                <a:cs typeface="B Titr" panose="00000700000000000000" pitchFamily="2" charset="-78"/>
              </a:rPr>
              <a:t/>
            </a:r>
            <a:br>
              <a:rPr lang="fa-IR" dirty="0">
                <a:solidFill>
                  <a:srgbClr val="00B050"/>
                </a:solidFill>
                <a:cs typeface="B Titr" panose="00000700000000000000" pitchFamily="2" charset="-78"/>
              </a:rPr>
            </a:br>
            <a:r>
              <a:rPr lang="fa-IR" dirty="0" smtClean="0">
                <a:solidFill>
                  <a:srgbClr val="00B050"/>
                </a:solidFill>
                <a:cs typeface="B Titr" panose="00000700000000000000" pitchFamily="2" charset="-78"/>
              </a:rPr>
              <a:t>خودکشی  </a:t>
            </a:r>
            <a:r>
              <a:rPr lang="fa-IR" dirty="0">
                <a:solidFill>
                  <a:srgbClr val="00B050"/>
                </a:solidFill>
                <a:cs typeface="B Titr" panose="00000700000000000000" pitchFamily="2" charset="-78"/>
              </a:rPr>
              <a:t>پس از وقوع بلايا </a:t>
            </a:r>
            <a:r>
              <a:rPr lang="en-US" b="1" dirty="0">
                <a:solidFill>
                  <a:srgbClr val="00B050"/>
                </a:solidFill>
                <a:cs typeface="B Titr" panose="00000700000000000000" pitchFamily="2" charset="-78"/>
              </a:rPr>
              <a:t/>
            </a:r>
            <a:br>
              <a:rPr lang="en-US" b="1" dirty="0">
                <a:solidFill>
                  <a:srgbClr val="00B050"/>
                </a:solidFill>
                <a:cs typeface="B Titr" panose="00000700000000000000" pitchFamily="2" charset="-78"/>
              </a:rPr>
            </a:br>
            <a:endParaRPr lang="en-US" dirty="0">
              <a:solidFill>
                <a:srgbClr val="00B050"/>
              </a:solidFill>
              <a:cs typeface="B Titr" panose="00000700000000000000" pitchFamily="2" charset="-78"/>
            </a:endParaRPr>
          </a:p>
        </p:txBody>
      </p:sp>
      <p:sp>
        <p:nvSpPr>
          <p:cNvPr id="3" name="Content Placeholder 2"/>
          <p:cNvSpPr>
            <a:spLocks noGrp="1"/>
          </p:cNvSpPr>
          <p:nvPr>
            <p:ph idx="1"/>
          </p:nvPr>
        </p:nvSpPr>
        <p:spPr>
          <a:xfrm>
            <a:off x="1097280" y="1306287"/>
            <a:ext cx="10058400" cy="3988042"/>
          </a:xfrm>
        </p:spPr>
        <p:txBody>
          <a:bodyPr>
            <a:noAutofit/>
          </a:bodyPr>
          <a:lstStyle/>
          <a:p>
            <a:pPr algn="just" rtl="1"/>
            <a:r>
              <a:rPr lang="fa-IR" sz="2800" b="1" dirty="0">
                <a:latin typeface="Arial" panose="020B0604020202020204" pitchFamily="34" charset="0"/>
                <a:ea typeface="Times New Roman" panose="02020603050405020304" pitchFamily="18" charset="0"/>
                <a:cs typeface="B Nazanin" panose="00000400000000000000" pitchFamily="2" charset="-78"/>
              </a:rPr>
              <a:t>اغلب تمام آسيب ديدگان پس از حوادث غيرمترقبه وبلايا دراثر استرس های متعددی ناشی از شرايط و فقدان هائی که متحمل می شوند درجاتی از غم و اندوه و نا اميدی را تجربه می کنند. دراکثر مواقع اين احساس درصورت رسيدگی بموقع و دريافت مداخلات مشاوره گروهی که پس از بلايا توسط تيم حمايت روانی-اجتماعی درمنطقه ارائه می شود بهبود می </a:t>
            </a:r>
            <a:r>
              <a:rPr lang="fa-IR" sz="2800" b="1" dirty="0" smtClean="0">
                <a:latin typeface="Arial" panose="020B0604020202020204" pitchFamily="34" charset="0"/>
                <a:ea typeface="Times New Roman" panose="02020603050405020304" pitchFamily="18" charset="0"/>
                <a:cs typeface="B Nazanin" panose="00000400000000000000" pitchFamily="2" charset="-78"/>
              </a:rPr>
              <a:t>يابد</a:t>
            </a:r>
            <a:r>
              <a:rPr lang="en-US" sz="2800" b="1" dirty="0" smtClean="0">
                <a:latin typeface="Arial" panose="020B0604020202020204" pitchFamily="34" charset="0"/>
                <a:ea typeface="Times New Roman" panose="02020603050405020304" pitchFamily="18" charset="0"/>
                <a:cs typeface="B Nazanin" panose="00000400000000000000" pitchFamily="2" charset="-78"/>
              </a:rPr>
              <a:t>.</a:t>
            </a:r>
          </a:p>
          <a:p>
            <a:pPr algn="just" rtl="1"/>
            <a:r>
              <a:rPr lang="fa-IR" sz="2800" b="1" dirty="0">
                <a:latin typeface="Arial" panose="020B0604020202020204" pitchFamily="34" charset="0"/>
                <a:ea typeface="Times New Roman" panose="02020603050405020304" pitchFamily="18" charset="0"/>
                <a:cs typeface="B Nazanin" panose="00000400000000000000" pitchFamily="2" charset="-78"/>
              </a:rPr>
              <a:t>با توجه به درصد بالای احتمال خودکشی در بيماران مبتلا به افسردگی بخوبی روشن است که تمرکز بر روی شناسائی و درمان اختلات روانپزشکی بويژه افسردگی سهم مهمی درپيشگيری از خودکشی دارد. </a:t>
            </a:r>
            <a:endParaRPr lang="en-US" sz="2800" b="1" dirty="0">
              <a:latin typeface="Arial" panose="020B0604020202020204" pitchFamily="34" charset="0"/>
              <a:ea typeface="Times New Roman" panose="02020603050405020304" pitchFamily="18" charset="0"/>
              <a:cs typeface="B Nazanin" panose="00000400000000000000" pitchFamily="2" charset="-78"/>
            </a:endParaRPr>
          </a:p>
          <a:p>
            <a:pPr algn="just" rtl="1"/>
            <a:r>
              <a:rPr lang="fa-IR" sz="2800" b="1" dirty="0" smtClean="0">
                <a:latin typeface="Arial" panose="020B0604020202020204" pitchFamily="34" charset="0"/>
                <a:ea typeface="Times New Roman" panose="02020603050405020304" pitchFamily="18" charset="0"/>
                <a:cs typeface="B Nazanin" panose="00000400000000000000" pitchFamily="2" charset="-78"/>
              </a:rPr>
              <a:t>افراد </a:t>
            </a:r>
            <a:r>
              <a:rPr lang="fa-IR" sz="2800" b="1" dirty="0">
                <a:latin typeface="Arial" panose="020B0604020202020204" pitchFamily="34" charset="0"/>
                <a:ea typeface="Times New Roman" panose="02020603050405020304" pitchFamily="18" charset="0"/>
                <a:cs typeface="B Nazanin" panose="00000400000000000000" pitchFamily="2" charset="-78"/>
              </a:rPr>
              <a:t>مبتلا به افسردگی بدلايل مختلف از جمله شکايات جسمی، تشديد بيماری طبی زمينه ای، عدم پذيرش درمان های طبی قبلی به تیم بهداشت ودرمان ممکن است مراجعه نمايند. درچنين مواردی شناسائی و درمان زودرس افسردگی می تواند مانع از پيشرفت آن گردد.</a:t>
            </a:r>
            <a:endParaRPr lang="en-US" sz="2800" b="1" dirty="0">
              <a:latin typeface="Arial" panose="020B0604020202020204" pitchFamily="34" charset="0"/>
              <a:ea typeface="Times New Roman" panose="02020603050405020304" pitchFamily="18" charset="0"/>
              <a:cs typeface="B Nazanin" panose="00000400000000000000" pitchFamily="2" charset="-78"/>
            </a:endParaRPr>
          </a:p>
          <a:p>
            <a:pPr algn="just" rtl="1"/>
            <a:endParaRPr lang="en-US" sz="2800" b="1" dirty="0" smtClean="0">
              <a:latin typeface="Arial" panose="020B0604020202020204" pitchFamily="34" charset="0"/>
              <a:ea typeface="Times New Roman" panose="02020603050405020304" pitchFamily="18" charset="0"/>
              <a:cs typeface="B Nazanin" panose="00000400000000000000" pitchFamily="2" charset="-78"/>
            </a:endParaRPr>
          </a:p>
          <a:p>
            <a:pPr algn="r" rtl="1"/>
            <a:endParaRPr lang="en-US" sz="2800" b="1" dirty="0" smtClean="0">
              <a:latin typeface="Arial" panose="020B0604020202020204" pitchFamily="34" charset="0"/>
              <a:ea typeface="Times New Roman" panose="02020603050405020304" pitchFamily="18" charset="0"/>
              <a:cs typeface="B Nazanin" panose="00000400000000000000" pitchFamily="2" charset="-78"/>
            </a:endParaRPr>
          </a:p>
          <a:p>
            <a:pPr algn="r" rtl="1"/>
            <a:endParaRPr lang="en-US" sz="2800" b="1" dirty="0">
              <a:latin typeface="Arial" panose="020B0604020202020204" pitchFamily="34" charset="0"/>
              <a:cs typeface="B Nazanin" panose="00000400000000000000" pitchFamily="2" charset="-78"/>
            </a:endParaRPr>
          </a:p>
          <a:p>
            <a:pPr algn="r" rtl="1"/>
            <a:endParaRPr lang="en-US" sz="2800" b="1" dirty="0"/>
          </a:p>
        </p:txBody>
      </p:sp>
    </p:spTree>
    <p:extLst>
      <p:ext uri="{BB962C8B-B14F-4D97-AF65-F5344CB8AC3E}">
        <p14:creationId xmlns:p14="http://schemas.microsoft.com/office/powerpoint/2010/main" val="975149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1724297"/>
            <a:ext cx="10058400" cy="4144797"/>
          </a:xfrm>
        </p:spPr>
        <p:txBody>
          <a:bodyPr>
            <a:normAutofit/>
          </a:bodyPr>
          <a:lstStyle/>
          <a:p>
            <a:pPr algn="just" rtl="1"/>
            <a:r>
              <a:rPr lang="fa-IR" sz="2800" b="1" dirty="0">
                <a:latin typeface="Arial" panose="020B0604020202020204" pitchFamily="34" charset="0"/>
                <a:ea typeface="Times New Roman" panose="02020603050405020304" pitchFamily="18" charset="0"/>
                <a:cs typeface="B Nazanin" panose="00000400000000000000" pitchFamily="2" charset="-78"/>
              </a:rPr>
              <a:t>برنامه پيشگيری از خودکشی پس از حوادث غيرمترقبه و بلايا با هدف شناسائی و درمان به موقع افسردگی در افرادی است که بعلت قرار گيری درمعرض استرس فاجعه مستعد اقدام به خودکشی می باشند. </a:t>
            </a:r>
            <a:r>
              <a:rPr lang="fa-IR" sz="2800" b="1" dirty="0" smtClean="0">
                <a:latin typeface="Arial" panose="020B0604020202020204" pitchFamily="34" charset="0"/>
                <a:ea typeface="Times New Roman" panose="02020603050405020304" pitchFamily="18" charset="0"/>
                <a:cs typeface="B Nazanin" panose="00000400000000000000" pitchFamily="2" charset="-78"/>
              </a:rPr>
              <a:t>نتايج </a:t>
            </a:r>
            <a:r>
              <a:rPr lang="fa-IR" sz="2800" b="1" dirty="0">
                <a:latin typeface="Arial" panose="020B0604020202020204" pitchFamily="34" charset="0"/>
                <a:ea typeface="Times New Roman" panose="02020603050405020304" pitchFamily="18" charset="0"/>
                <a:cs typeface="B Nazanin" panose="00000400000000000000" pitchFamily="2" charset="-78"/>
              </a:rPr>
              <a:t>مطالعات اوليه گويای آن است که در بيش از 90 درصد خودکشی ها اختلالات روانپزشکی مطرح بوده است وافسردگی بعنوان بزرگترين عامل خطر برای رفتار خودکشی درنوجوانان درنظر گرفته می شود. </a:t>
            </a:r>
            <a:endParaRPr lang="fa-IR" sz="2800" b="1" dirty="0" smtClean="0">
              <a:latin typeface="Arial" panose="020B0604020202020204" pitchFamily="34" charset="0"/>
              <a:ea typeface="Times New Roman" panose="02020603050405020304" pitchFamily="18" charset="0"/>
              <a:cs typeface="B Nazanin" panose="00000400000000000000" pitchFamily="2" charset="-78"/>
            </a:endParaRPr>
          </a:p>
          <a:p>
            <a:pPr algn="just" rtl="1"/>
            <a:r>
              <a:rPr lang="fa-IR" sz="2800" b="1" dirty="0" smtClean="0">
                <a:latin typeface="Arial" panose="020B0604020202020204" pitchFamily="34" charset="0"/>
                <a:ea typeface="Times New Roman" panose="02020603050405020304" pitchFamily="18" charset="0"/>
                <a:cs typeface="B Nazanin" panose="00000400000000000000" pitchFamily="2" charset="-78"/>
              </a:rPr>
              <a:t>بيماراني </a:t>
            </a:r>
            <a:r>
              <a:rPr lang="fa-IR" sz="2800" b="1" dirty="0">
                <a:latin typeface="Arial" panose="020B0604020202020204" pitchFamily="34" charset="0"/>
                <a:ea typeface="Times New Roman" panose="02020603050405020304" pitchFamily="18" charset="0"/>
                <a:cs typeface="B Nazanin" panose="00000400000000000000" pitchFamily="2" charset="-78"/>
              </a:rPr>
              <a:t>که بدليل </a:t>
            </a:r>
            <a:r>
              <a:rPr lang="fa-IR" sz="2800" b="1" dirty="0" smtClean="0">
                <a:latin typeface="Arial" panose="020B0604020202020204" pitchFamily="34" charset="0"/>
                <a:ea typeface="Times New Roman" panose="02020603050405020304" pitchFamily="18" charset="0"/>
                <a:cs typeface="B Nazanin" panose="00000400000000000000" pitchFamily="2" charset="-78"/>
              </a:rPr>
              <a:t>افکارخودکشی </a:t>
            </a:r>
            <a:r>
              <a:rPr lang="fa-IR" sz="2800" b="1" dirty="0">
                <a:latin typeface="Arial" panose="020B0604020202020204" pitchFamily="34" charset="0"/>
                <a:ea typeface="Times New Roman" panose="02020603050405020304" pitchFamily="18" charset="0"/>
                <a:cs typeface="B Nazanin" panose="00000400000000000000" pitchFamily="2" charset="-78"/>
              </a:rPr>
              <a:t>يااقدام به خودکشي اخير بستري شده </a:t>
            </a:r>
            <a:r>
              <a:rPr lang="fa-IR" sz="2800" b="1" dirty="0" smtClean="0">
                <a:latin typeface="Arial" panose="020B0604020202020204" pitchFamily="34" charset="0"/>
                <a:ea typeface="Times New Roman" panose="02020603050405020304" pitchFamily="18" charset="0"/>
                <a:cs typeface="B Nazanin" panose="00000400000000000000" pitchFamily="2" charset="-78"/>
              </a:rPr>
              <a:t>اند در مقايسه بابيماراني که </a:t>
            </a:r>
            <a:r>
              <a:rPr lang="fa-IR" sz="2800" b="1" dirty="0">
                <a:latin typeface="Arial" panose="020B0604020202020204" pitchFamily="34" charset="0"/>
                <a:ea typeface="Times New Roman" panose="02020603050405020304" pitchFamily="18" charset="0"/>
                <a:cs typeface="B Nazanin" panose="00000400000000000000" pitchFamily="2" charset="-78"/>
              </a:rPr>
              <a:t>بستري نشده اند، ريسک بالائي براي خودکشي منجر به مرگ درطول عمر خود دارند</a:t>
            </a:r>
            <a:endParaRPr lang="en-US" sz="2800" b="1" dirty="0"/>
          </a:p>
        </p:txBody>
      </p:sp>
    </p:spTree>
    <p:extLst>
      <p:ext uri="{BB962C8B-B14F-4D97-AF65-F5344CB8AC3E}">
        <p14:creationId xmlns:p14="http://schemas.microsoft.com/office/powerpoint/2010/main" val="384052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457200"/>
            <a:ext cx="6781800" cy="762000"/>
          </a:xfrm>
        </p:spPr>
        <p:txBody>
          <a:bodyPr>
            <a:normAutofit/>
          </a:bodyPr>
          <a:lstStyle/>
          <a:p>
            <a:pPr algn="ctr"/>
            <a:r>
              <a:rPr lang="fa-IR" sz="2800" b="1" dirty="0">
                <a:solidFill>
                  <a:srgbClr val="C00000"/>
                </a:solidFill>
                <a:latin typeface="+mn-lt"/>
                <a:ea typeface="+mn-ea"/>
                <a:cs typeface="B Titr" panose="00000700000000000000" pitchFamily="2" charset="-78"/>
              </a:rPr>
              <a:t>معیارهای تشخیص افسردگی</a:t>
            </a:r>
          </a:p>
        </p:txBody>
      </p:sp>
      <p:sp>
        <p:nvSpPr>
          <p:cNvPr id="3" name="Content Placeholder 2"/>
          <p:cNvSpPr>
            <a:spLocks noGrp="1"/>
          </p:cNvSpPr>
          <p:nvPr>
            <p:ph idx="1"/>
          </p:nvPr>
        </p:nvSpPr>
        <p:spPr>
          <a:xfrm>
            <a:off x="2819400" y="1834149"/>
            <a:ext cx="9165077" cy="3886200"/>
          </a:xfrm>
        </p:spPr>
        <p:txBody>
          <a:bodyPr/>
          <a:lstStyle/>
          <a:p>
            <a:pPr algn="r" rtl="1">
              <a:buNone/>
            </a:pPr>
            <a:r>
              <a:rPr lang="en-US" sz="2800" dirty="0">
                <a:cs typeface="B Mitra" panose="00000400000000000000" pitchFamily="2" charset="-78"/>
              </a:rPr>
              <a:t>:</a:t>
            </a:r>
            <a:r>
              <a:rPr lang="en-US" sz="2800" b="1" dirty="0">
                <a:solidFill>
                  <a:srgbClr val="C00000"/>
                </a:solidFill>
                <a:cs typeface="B Mitra" panose="00000400000000000000" pitchFamily="2" charset="-78"/>
              </a:rPr>
              <a:t>A</a:t>
            </a:r>
            <a:r>
              <a:rPr lang="fa-IR" sz="2800" b="1" dirty="0">
                <a:cs typeface="B Mitra" panose="00000400000000000000" pitchFamily="2" charset="-78"/>
              </a:rPr>
              <a:t>5</a:t>
            </a:r>
            <a:r>
              <a:rPr lang="en-US" sz="2800" b="1" dirty="0">
                <a:cs typeface="B Mitra" panose="00000400000000000000" pitchFamily="2" charset="-78"/>
              </a:rPr>
              <a:t> </a:t>
            </a:r>
            <a:r>
              <a:rPr lang="fa-IR" sz="2800" b="1" dirty="0">
                <a:cs typeface="B Mitra" panose="00000400000000000000" pitchFamily="2" charset="-78"/>
              </a:rPr>
              <a:t>یا تعداد بیشتری از علائم زیر همزمان در یک دوره دو هفته ای وجود داشته باشد</a:t>
            </a:r>
          </a:p>
          <a:p>
            <a:pPr algn="r" rtl="1">
              <a:buNone/>
            </a:pPr>
            <a:endParaRPr lang="fa-IR" sz="2800" b="1" dirty="0">
              <a:cs typeface="B Mitra" panose="00000400000000000000" pitchFamily="2" charset="-78"/>
            </a:endParaRPr>
          </a:p>
          <a:p>
            <a:pPr algn="r" rtl="1">
              <a:buNone/>
            </a:pPr>
            <a:endParaRPr lang="fa-IR" sz="2800" b="1" dirty="0">
              <a:cs typeface="B Mitra" panose="00000400000000000000" pitchFamily="2" charset="-78"/>
            </a:endParaRPr>
          </a:p>
          <a:p>
            <a:pPr algn="r" rtl="1">
              <a:buNone/>
            </a:pPr>
            <a:r>
              <a:rPr lang="fa-IR" sz="2800" b="1" dirty="0">
                <a:cs typeface="B Mitra" panose="00000400000000000000" pitchFamily="2" charset="-78"/>
              </a:rPr>
              <a:t> دست کم یکی از علائم 1) خلق افسرده یا 2) فقدان علاقه یا بی لذتی است</a:t>
            </a:r>
            <a:r>
              <a:rPr lang="fa-IR" sz="2800" dirty="0">
                <a:cs typeface="B Mitra" panose="00000400000000000000" pitchFamily="2" charset="-78"/>
              </a:rPr>
              <a:t>.</a:t>
            </a:r>
          </a:p>
          <a:p>
            <a:pPr algn="r" rtl="1"/>
            <a:endParaRPr lang="fa-IR" dirty="0">
              <a:cs typeface="B Mitra" panose="00000400000000000000" pitchFamily="2" charset="-78"/>
            </a:endParaRPr>
          </a:p>
        </p:txBody>
      </p:sp>
      <p:pic>
        <p:nvPicPr>
          <p:cNvPr id="4" name="Picture 3"/>
          <p:cNvPicPr>
            <a:picLocks noChangeAspect="1"/>
          </p:cNvPicPr>
          <p:nvPr/>
        </p:nvPicPr>
        <p:blipFill>
          <a:blip r:embed="rId2"/>
          <a:stretch>
            <a:fillRect/>
          </a:stretch>
        </p:blipFill>
        <p:spPr>
          <a:xfrm>
            <a:off x="993363" y="330254"/>
            <a:ext cx="2536156" cy="5224725"/>
          </a:xfrm>
          <a:prstGeom prst="rect">
            <a:avLst/>
          </a:prstGeom>
        </p:spPr>
      </p:pic>
    </p:spTree>
    <p:extLst>
      <p:ext uri="{BB962C8B-B14F-4D97-AF65-F5344CB8AC3E}">
        <p14:creationId xmlns:p14="http://schemas.microsoft.com/office/powerpoint/2010/main" val="2524319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6481" y="361544"/>
            <a:ext cx="8104762" cy="914400"/>
          </a:xfrm>
        </p:spPr>
        <p:txBody>
          <a:bodyPr>
            <a:normAutofit/>
          </a:bodyPr>
          <a:lstStyle/>
          <a:p>
            <a:pPr algn="ctr"/>
            <a:r>
              <a:rPr lang="fa-IR" sz="3200" b="1" dirty="0">
                <a:solidFill>
                  <a:srgbClr val="C00000"/>
                </a:solidFill>
                <a:latin typeface="+mn-lt"/>
                <a:ea typeface="+mn-ea"/>
                <a:cs typeface="B Titr" panose="00000700000000000000" pitchFamily="2" charset="-78"/>
              </a:rPr>
              <a:t>معیارهای تشخیص افسردگی</a:t>
            </a:r>
          </a:p>
        </p:txBody>
      </p:sp>
      <p:sp>
        <p:nvSpPr>
          <p:cNvPr id="3" name="Content Placeholder 2"/>
          <p:cNvSpPr>
            <a:spLocks noGrp="1"/>
          </p:cNvSpPr>
          <p:nvPr>
            <p:ph idx="1"/>
          </p:nvPr>
        </p:nvSpPr>
        <p:spPr>
          <a:xfrm>
            <a:off x="901700" y="1558046"/>
            <a:ext cx="10261600" cy="5105400"/>
          </a:xfrm>
        </p:spPr>
        <p:txBody>
          <a:bodyPr>
            <a:normAutofit/>
          </a:bodyPr>
          <a:lstStyle/>
          <a:p>
            <a:pPr algn="r" rtl="1">
              <a:buNone/>
            </a:pPr>
            <a:endParaRPr lang="fa-IR" dirty="0" smtClean="0"/>
          </a:p>
          <a:p>
            <a:pPr algn="r" rtl="1">
              <a:buNone/>
            </a:pPr>
            <a:r>
              <a:rPr lang="fa-IR" b="1" dirty="0">
                <a:cs typeface="B Nazanin" panose="00000400000000000000" pitchFamily="2" charset="-78"/>
              </a:rPr>
              <a:t>1</a:t>
            </a:r>
            <a:r>
              <a:rPr lang="fa-IR" b="1" dirty="0" smtClean="0">
                <a:cs typeface="B Nazanin" panose="00000400000000000000" pitchFamily="2" charset="-78"/>
              </a:rPr>
              <a:t>- </a:t>
            </a:r>
            <a:r>
              <a:rPr lang="fa-IR" b="1" dirty="0">
                <a:solidFill>
                  <a:srgbClr val="C00000"/>
                </a:solidFill>
                <a:cs typeface="B Mitra" panose="00000400000000000000" pitchFamily="2" charset="-78"/>
              </a:rPr>
              <a:t>خلق افسرده در اکثر اوقات روز </a:t>
            </a:r>
            <a:r>
              <a:rPr lang="fa-IR" b="1" dirty="0">
                <a:cs typeface="B Mitra" panose="00000400000000000000" pitchFamily="2" charset="-78"/>
              </a:rPr>
              <a:t>در کودکان و نوجوانان می تواند به صورت خلق تحریک پذیر باشد</a:t>
            </a:r>
            <a:endParaRPr lang="fa-IR" sz="2800" b="1" dirty="0">
              <a:solidFill>
                <a:srgbClr val="C00000"/>
              </a:solidFill>
              <a:cs typeface="B Mitra" panose="00000400000000000000" pitchFamily="2" charset="-78"/>
            </a:endParaRPr>
          </a:p>
          <a:p>
            <a:pPr algn="r" rtl="1">
              <a:buNone/>
            </a:pPr>
            <a:endParaRPr lang="fa-IR" b="1" dirty="0">
              <a:cs typeface="B Mitra" panose="00000400000000000000" pitchFamily="2" charset="-78"/>
            </a:endParaRPr>
          </a:p>
          <a:p>
            <a:pPr algn="r" rtl="1">
              <a:buNone/>
            </a:pPr>
            <a:r>
              <a:rPr lang="fa-IR" b="1" dirty="0">
                <a:cs typeface="B Mitra" panose="00000400000000000000" pitchFamily="2" charset="-78"/>
              </a:rPr>
              <a:t>2- </a:t>
            </a:r>
            <a:r>
              <a:rPr lang="fa-IR" b="1" dirty="0">
                <a:solidFill>
                  <a:srgbClr val="C00000"/>
                </a:solidFill>
                <a:cs typeface="B Mitra" panose="00000400000000000000" pitchFamily="2" charset="-78"/>
              </a:rPr>
              <a:t>کاهش محسوس علاقمندی یا لذت در تمام، یا تقریبا تمام فعالیت ها در اکثر اوقات روز، تقریبا هر روز</a:t>
            </a:r>
          </a:p>
          <a:p>
            <a:pPr algn="r" rtl="1">
              <a:buNone/>
            </a:pPr>
            <a:endParaRPr lang="fa-IR" b="1" dirty="0">
              <a:cs typeface="B Mitra" panose="00000400000000000000" pitchFamily="2" charset="-78"/>
            </a:endParaRPr>
          </a:p>
          <a:p>
            <a:pPr algn="r" rtl="1">
              <a:buNone/>
            </a:pPr>
            <a:r>
              <a:rPr lang="fa-IR" b="1" dirty="0">
                <a:cs typeface="B Mitra" panose="00000400000000000000" pitchFamily="2" charset="-78"/>
              </a:rPr>
              <a:t>3- </a:t>
            </a:r>
            <a:r>
              <a:rPr lang="fa-IR" b="1" dirty="0">
                <a:solidFill>
                  <a:srgbClr val="C00000"/>
                </a:solidFill>
                <a:cs typeface="B Mitra" panose="00000400000000000000" pitchFamily="2" charset="-78"/>
              </a:rPr>
              <a:t>کاهش قابل ملاحظه وزن </a:t>
            </a:r>
            <a:r>
              <a:rPr lang="fa-IR" b="1" dirty="0">
                <a:cs typeface="B Mitra" panose="00000400000000000000" pitchFamily="2" charset="-78"/>
              </a:rPr>
              <a:t>بدون برنامه لاغری (رژیم)، یا افزایش وزن، در کودکان عدم دستیابی به وزن مورد انتظار مدنظر است</a:t>
            </a:r>
          </a:p>
          <a:p>
            <a:pPr algn="r" rtl="1">
              <a:buNone/>
            </a:pPr>
            <a:endParaRPr lang="fa-IR" b="1" dirty="0">
              <a:cs typeface="B Mitra" panose="00000400000000000000" pitchFamily="2" charset="-78"/>
            </a:endParaRPr>
          </a:p>
          <a:p>
            <a:pPr algn="r" rtl="1">
              <a:buNone/>
            </a:pPr>
            <a:r>
              <a:rPr lang="fa-IR" b="1" dirty="0">
                <a:cs typeface="B Mitra" panose="00000400000000000000" pitchFamily="2" charset="-78"/>
              </a:rPr>
              <a:t>4- </a:t>
            </a:r>
            <a:r>
              <a:rPr lang="fa-IR" b="1" dirty="0">
                <a:solidFill>
                  <a:srgbClr val="C00000"/>
                </a:solidFill>
                <a:cs typeface="B Mitra" panose="00000400000000000000" pitchFamily="2" charset="-78"/>
              </a:rPr>
              <a:t>کم خوابی یا پرخوابی تقریبا هر روز</a:t>
            </a:r>
          </a:p>
        </p:txBody>
      </p:sp>
    </p:spTree>
    <p:extLst>
      <p:ext uri="{BB962C8B-B14F-4D97-AF65-F5344CB8AC3E}">
        <p14:creationId xmlns:p14="http://schemas.microsoft.com/office/powerpoint/2010/main" val="3650491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2472" y="400455"/>
            <a:ext cx="7881026" cy="914400"/>
          </a:xfrm>
        </p:spPr>
        <p:txBody>
          <a:bodyPr>
            <a:normAutofit/>
          </a:bodyPr>
          <a:lstStyle/>
          <a:p>
            <a:pPr algn="ctr"/>
            <a:r>
              <a:rPr lang="fa-IR" sz="3200" b="1" dirty="0">
                <a:solidFill>
                  <a:srgbClr val="C00000"/>
                </a:solidFill>
                <a:latin typeface="+mn-lt"/>
                <a:ea typeface="+mn-ea"/>
                <a:cs typeface="B Titr" panose="00000700000000000000" pitchFamily="2" charset="-78"/>
              </a:rPr>
              <a:t>معیارهای تشخیص افسردگی</a:t>
            </a:r>
          </a:p>
        </p:txBody>
      </p:sp>
      <p:sp>
        <p:nvSpPr>
          <p:cNvPr id="3" name="Content Placeholder 2"/>
          <p:cNvSpPr>
            <a:spLocks noGrp="1"/>
          </p:cNvSpPr>
          <p:nvPr>
            <p:ph idx="1"/>
          </p:nvPr>
        </p:nvSpPr>
        <p:spPr>
          <a:xfrm>
            <a:off x="2057400" y="1830421"/>
            <a:ext cx="8305800" cy="4800600"/>
          </a:xfrm>
        </p:spPr>
        <p:txBody>
          <a:bodyPr>
            <a:normAutofit/>
          </a:bodyPr>
          <a:lstStyle/>
          <a:p>
            <a:pPr algn="r" rtl="1">
              <a:buNone/>
            </a:pPr>
            <a:r>
              <a:rPr lang="fa-IR" b="1" dirty="0">
                <a:solidFill>
                  <a:schemeClr val="tx1"/>
                </a:solidFill>
                <a:cs typeface="B Mitra" panose="00000400000000000000" pitchFamily="2" charset="-78"/>
              </a:rPr>
              <a:t>5-</a:t>
            </a:r>
            <a:r>
              <a:rPr lang="fa-IR" b="1" dirty="0">
                <a:solidFill>
                  <a:srgbClr val="C00000"/>
                </a:solidFill>
                <a:cs typeface="B Mitra" panose="00000400000000000000" pitchFamily="2" charset="-78"/>
              </a:rPr>
              <a:t>بیقراری یا کندی روانی حرکتی </a:t>
            </a:r>
            <a:r>
              <a:rPr lang="fa-IR" b="1" dirty="0">
                <a:solidFill>
                  <a:schemeClr val="tx1"/>
                </a:solidFill>
                <a:cs typeface="B Mitra" panose="00000400000000000000" pitchFamily="2" charset="-78"/>
              </a:rPr>
              <a:t>تقریبا هر روز</a:t>
            </a:r>
          </a:p>
          <a:p>
            <a:pPr algn="r" rtl="1">
              <a:buNone/>
            </a:pPr>
            <a:endParaRPr lang="fa-IR" b="1" dirty="0">
              <a:solidFill>
                <a:schemeClr val="tx1"/>
              </a:solidFill>
              <a:cs typeface="B Mitra" panose="00000400000000000000" pitchFamily="2" charset="-78"/>
            </a:endParaRPr>
          </a:p>
          <a:p>
            <a:pPr algn="r" rtl="1">
              <a:buNone/>
            </a:pPr>
            <a:r>
              <a:rPr lang="fa-IR" b="1" dirty="0">
                <a:solidFill>
                  <a:schemeClr val="tx1"/>
                </a:solidFill>
                <a:cs typeface="B Mitra" panose="00000400000000000000" pitchFamily="2" charset="-78"/>
              </a:rPr>
              <a:t>6-</a:t>
            </a:r>
            <a:r>
              <a:rPr lang="fa-IR" b="1" dirty="0">
                <a:solidFill>
                  <a:srgbClr val="C00000"/>
                </a:solidFill>
                <a:cs typeface="B Mitra" panose="00000400000000000000" pitchFamily="2" charset="-78"/>
              </a:rPr>
              <a:t>خستگی یا از دست دادن انرژی </a:t>
            </a:r>
            <a:r>
              <a:rPr lang="fa-IR" b="1" dirty="0">
                <a:solidFill>
                  <a:schemeClr val="tx1"/>
                </a:solidFill>
                <a:cs typeface="B Mitra" panose="00000400000000000000" pitchFamily="2" charset="-78"/>
              </a:rPr>
              <a:t>تقریبا هر روز</a:t>
            </a:r>
          </a:p>
          <a:p>
            <a:pPr algn="r" rtl="1">
              <a:buNone/>
            </a:pPr>
            <a:endParaRPr lang="fa-IR" b="1" dirty="0">
              <a:solidFill>
                <a:schemeClr val="tx1"/>
              </a:solidFill>
              <a:cs typeface="B Mitra" panose="00000400000000000000" pitchFamily="2" charset="-78"/>
            </a:endParaRPr>
          </a:p>
          <a:p>
            <a:pPr algn="r" rtl="1">
              <a:buNone/>
            </a:pPr>
            <a:r>
              <a:rPr lang="fa-IR" b="1" dirty="0">
                <a:solidFill>
                  <a:schemeClr val="tx1"/>
                </a:solidFill>
                <a:cs typeface="B Mitra" panose="00000400000000000000" pitchFamily="2" charset="-78"/>
              </a:rPr>
              <a:t>7-</a:t>
            </a:r>
            <a:r>
              <a:rPr lang="fa-IR" b="1" dirty="0">
                <a:solidFill>
                  <a:srgbClr val="C00000"/>
                </a:solidFill>
                <a:cs typeface="B Mitra" panose="00000400000000000000" pitchFamily="2" charset="-78"/>
              </a:rPr>
              <a:t>احساس بی ارزشی </a:t>
            </a:r>
            <a:r>
              <a:rPr lang="fa-IR" b="1" dirty="0">
                <a:solidFill>
                  <a:schemeClr val="tx1"/>
                </a:solidFill>
                <a:cs typeface="B Mitra" panose="00000400000000000000" pitchFamily="2" charset="-78"/>
              </a:rPr>
              <a:t>یا احساس گناه شدید یا نا متناسب</a:t>
            </a:r>
          </a:p>
          <a:p>
            <a:pPr algn="r" rtl="1">
              <a:buNone/>
            </a:pPr>
            <a:endParaRPr lang="fa-IR" b="1" dirty="0">
              <a:solidFill>
                <a:schemeClr val="tx1"/>
              </a:solidFill>
              <a:cs typeface="B Mitra" panose="00000400000000000000" pitchFamily="2" charset="-78"/>
            </a:endParaRPr>
          </a:p>
          <a:p>
            <a:pPr algn="r" rtl="1">
              <a:buNone/>
            </a:pPr>
            <a:r>
              <a:rPr lang="fa-IR" b="1" dirty="0">
                <a:solidFill>
                  <a:schemeClr val="tx1"/>
                </a:solidFill>
                <a:cs typeface="B Mitra" panose="00000400000000000000" pitchFamily="2" charset="-78"/>
              </a:rPr>
              <a:t>8-</a:t>
            </a:r>
            <a:r>
              <a:rPr lang="fa-IR" b="1" dirty="0">
                <a:solidFill>
                  <a:srgbClr val="C00000"/>
                </a:solidFill>
                <a:cs typeface="B Mitra" panose="00000400000000000000" pitchFamily="2" charset="-78"/>
              </a:rPr>
              <a:t>کاهش توانایی تفکر و تمرکز </a:t>
            </a:r>
            <a:r>
              <a:rPr lang="fa-IR" b="1" dirty="0">
                <a:solidFill>
                  <a:schemeClr val="tx1"/>
                </a:solidFill>
                <a:cs typeface="B Mitra" panose="00000400000000000000" pitchFamily="2" charset="-78"/>
              </a:rPr>
              <a:t>تقریبا هر روز</a:t>
            </a:r>
          </a:p>
          <a:p>
            <a:pPr algn="r" rtl="1">
              <a:buNone/>
            </a:pPr>
            <a:endParaRPr lang="fa-IR" b="1" dirty="0">
              <a:solidFill>
                <a:schemeClr val="tx1"/>
              </a:solidFill>
              <a:cs typeface="B Mitra" panose="00000400000000000000" pitchFamily="2" charset="-78"/>
            </a:endParaRPr>
          </a:p>
          <a:p>
            <a:pPr algn="r" rtl="1">
              <a:buNone/>
            </a:pPr>
            <a:r>
              <a:rPr lang="fa-IR" b="1" dirty="0">
                <a:solidFill>
                  <a:schemeClr val="tx1"/>
                </a:solidFill>
                <a:cs typeface="B Mitra" panose="00000400000000000000" pitchFamily="2" charset="-78"/>
              </a:rPr>
              <a:t>9-</a:t>
            </a:r>
            <a:r>
              <a:rPr lang="fa-IR" b="1" dirty="0">
                <a:solidFill>
                  <a:srgbClr val="C00000"/>
                </a:solidFill>
                <a:cs typeface="B Mitra" panose="00000400000000000000" pitchFamily="2" charset="-78"/>
              </a:rPr>
              <a:t>افکار مکرر در مورد مرگ،</a:t>
            </a:r>
            <a:r>
              <a:rPr lang="fa-IR" b="1" dirty="0">
                <a:solidFill>
                  <a:schemeClr val="tx1"/>
                </a:solidFill>
                <a:cs typeface="B Mitra" panose="00000400000000000000" pitchFamily="2" charset="-78"/>
              </a:rPr>
              <a:t>خودکشی بدون داشتن نقشه خاص برای خودکشی</a:t>
            </a:r>
          </a:p>
          <a:p>
            <a:pPr algn="r" rtl="1">
              <a:buNone/>
            </a:pPr>
            <a:endParaRPr lang="fa-IR" b="1" dirty="0">
              <a:solidFill>
                <a:schemeClr val="tx1"/>
              </a:solidFill>
              <a:cs typeface="B Mitra" panose="00000400000000000000" pitchFamily="2" charset="-78"/>
            </a:endParaRPr>
          </a:p>
        </p:txBody>
      </p:sp>
    </p:spTree>
    <p:extLst>
      <p:ext uri="{BB962C8B-B14F-4D97-AF65-F5344CB8AC3E}">
        <p14:creationId xmlns:p14="http://schemas.microsoft.com/office/powerpoint/2010/main" val="3516543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37719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3895" y="536561"/>
            <a:ext cx="8911687" cy="1280890"/>
          </a:xfrm>
        </p:spPr>
        <p:txBody>
          <a:bodyPr>
            <a:normAutofit/>
          </a:bodyPr>
          <a:lstStyle/>
          <a:p>
            <a:pPr algn="ctr"/>
            <a:r>
              <a:rPr lang="fa-IR" sz="3200" b="1" dirty="0">
                <a:solidFill>
                  <a:srgbClr val="C00000"/>
                </a:solidFill>
                <a:cs typeface="B Titr" panose="00000700000000000000" pitchFamily="2" charset="-78"/>
              </a:rPr>
              <a:t>معیارهای تشخیص افسردگی</a:t>
            </a:r>
            <a:endParaRPr lang="fa-IR" sz="3200" b="1" dirty="0">
              <a:solidFill>
                <a:srgbClr val="C00000"/>
              </a:solidFill>
              <a:latin typeface="+mn-lt"/>
              <a:ea typeface="+mn-ea"/>
              <a:cs typeface="B Titr" panose="00000700000000000000" pitchFamily="2" charset="-78"/>
            </a:endParaRPr>
          </a:p>
        </p:txBody>
      </p:sp>
      <p:sp>
        <p:nvSpPr>
          <p:cNvPr id="3" name="Content Placeholder 2"/>
          <p:cNvSpPr>
            <a:spLocks noGrp="1"/>
          </p:cNvSpPr>
          <p:nvPr>
            <p:ph idx="1"/>
          </p:nvPr>
        </p:nvSpPr>
        <p:spPr>
          <a:xfrm>
            <a:off x="1587263" y="2109280"/>
            <a:ext cx="9168319" cy="3962400"/>
          </a:xfrm>
        </p:spPr>
        <p:txBody>
          <a:bodyPr>
            <a:normAutofit/>
          </a:bodyPr>
          <a:lstStyle/>
          <a:p>
            <a:pPr algn="r" rtl="1">
              <a:buNone/>
            </a:pPr>
            <a:r>
              <a:rPr lang="en-US" sz="2800" b="1" dirty="0">
                <a:cs typeface="B Mitra" panose="00000400000000000000" pitchFamily="2" charset="-78"/>
              </a:rPr>
              <a:t>:</a:t>
            </a:r>
            <a:r>
              <a:rPr lang="en-US" sz="2800" b="1" dirty="0">
                <a:solidFill>
                  <a:srgbClr val="C00000"/>
                </a:solidFill>
                <a:cs typeface="B Mitra" panose="00000400000000000000" pitchFamily="2" charset="-78"/>
              </a:rPr>
              <a:t>B</a:t>
            </a:r>
            <a:r>
              <a:rPr lang="en-US" sz="2800" b="1" dirty="0">
                <a:cs typeface="B Mitra" panose="00000400000000000000" pitchFamily="2" charset="-78"/>
              </a:rPr>
              <a:t> </a:t>
            </a:r>
            <a:r>
              <a:rPr lang="fa-IR" sz="2800" b="1" dirty="0">
                <a:cs typeface="B Mitra" panose="00000400000000000000" pitchFamily="2" charset="-78"/>
              </a:rPr>
              <a:t>علائم مذکور پریشانی یا </a:t>
            </a:r>
            <a:r>
              <a:rPr lang="fa-IR" sz="2800" b="1" dirty="0">
                <a:solidFill>
                  <a:srgbClr val="FF0000"/>
                </a:solidFill>
                <a:cs typeface="B Mitra" panose="00000400000000000000" pitchFamily="2" charset="-78"/>
              </a:rPr>
              <a:t>آشفتگی بالینی قابل ملاحظه ای در عملکرد اجتماعی</a:t>
            </a:r>
            <a:r>
              <a:rPr lang="fa-IR" sz="2800" b="1" dirty="0">
                <a:cs typeface="B Mitra" panose="00000400000000000000" pitchFamily="2" charset="-78"/>
              </a:rPr>
              <a:t>، شغلی یا سایر زمینه های مهم کارکردی ایجاد کرده باشد.</a:t>
            </a:r>
          </a:p>
          <a:p>
            <a:pPr algn="r" rtl="1">
              <a:buNone/>
            </a:pPr>
            <a:endParaRPr lang="fa-IR" sz="2800" b="1" dirty="0">
              <a:cs typeface="B Mitra" panose="00000400000000000000" pitchFamily="2" charset="-78"/>
            </a:endParaRPr>
          </a:p>
          <a:p>
            <a:pPr algn="r" rtl="1">
              <a:buNone/>
            </a:pPr>
            <a:r>
              <a:rPr lang="en-US" sz="2800" b="1" dirty="0">
                <a:cs typeface="B Mitra" panose="00000400000000000000" pitchFamily="2" charset="-78"/>
              </a:rPr>
              <a:t>:</a:t>
            </a:r>
            <a:r>
              <a:rPr lang="en-US" sz="2800" b="1" dirty="0">
                <a:solidFill>
                  <a:srgbClr val="C00000"/>
                </a:solidFill>
                <a:cs typeface="B Mitra" panose="00000400000000000000" pitchFamily="2" charset="-78"/>
              </a:rPr>
              <a:t>C</a:t>
            </a:r>
            <a:r>
              <a:rPr lang="en-US" sz="2800" b="1" dirty="0">
                <a:cs typeface="B Mitra" panose="00000400000000000000" pitchFamily="2" charset="-78"/>
              </a:rPr>
              <a:t> </a:t>
            </a:r>
            <a:r>
              <a:rPr lang="fa-IR" sz="2800" b="1" dirty="0">
                <a:cs typeface="B Mitra" panose="00000400000000000000" pitchFamily="2" charset="-78"/>
              </a:rPr>
              <a:t>دوره ی مذکور ناشی از اثرات فیزیولوژیک یک ماده یا وضعیت طبی دیگر نباشد</a:t>
            </a:r>
            <a:r>
              <a:rPr lang="fa-IR" sz="3200" b="1" dirty="0">
                <a:cs typeface="B Mitra" panose="00000400000000000000" pitchFamily="2" charset="-78"/>
              </a:rPr>
              <a:t>.</a:t>
            </a:r>
          </a:p>
          <a:p>
            <a:pPr algn="r" rtl="1"/>
            <a:endParaRPr lang="fa-IR" b="1" dirty="0">
              <a:cs typeface="B Mitra" panose="00000400000000000000" pitchFamily="2" charset="-78"/>
            </a:endParaRPr>
          </a:p>
        </p:txBody>
      </p:sp>
    </p:spTree>
    <p:extLst>
      <p:ext uri="{BB962C8B-B14F-4D97-AF65-F5344CB8AC3E}">
        <p14:creationId xmlns:p14="http://schemas.microsoft.com/office/powerpoint/2010/main" val="2073607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2331" y="1698171"/>
            <a:ext cx="10789920" cy="4170923"/>
          </a:xfrm>
        </p:spPr>
        <p:txBody>
          <a:bodyPr>
            <a:normAutofit fontScale="92500" lnSpcReduction="10000"/>
          </a:bodyPr>
          <a:lstStyle/>
          <a:p>
            <a:pPr marL="0" marR="0" algn="justLow" rtl="1">
              <a:lnSpc>
                <a:spcPct val="150000"/>
              </a:lnSpc>
              <a:spcBef>
                <a:spcPts val="0"/>
              </a:spcBef>
              <a:spcAft>
                <a:spcPts val="0"/>
              </a:spcAft>
            </a:pPr>
            <a:r>
              <a:rPr lang="fa-IR" sz="2800" b="1" dirty="0">
                <a:latin typeface="Arial" panose="020B0604020202020204" pitchFamily="34" charset="0"/>
                <a:ea typeface="Times New Roman" panose="02020603050405020304" pitchFamily="18" charset="0"/>
                <a:cs typeface="B Nazanin" panose="00000400000000000000" pitchFamily="2" charset="-78"/>
              </a:rPr>
              <a:t>درباره ريسک فاکتورهاي شناخته شده خودکشي سوا ل کنيد. معمولاً پرسش درباره افکارخودکشي </a:t>
            </a:r>
            <a:r>
              <a:rPr lang="fa-IR" sz="2800" b="1" dirty="0" smtClean="0">
                <a:latin typeface="Arial" panose="020B0604020202020204" pitchFamily="34" charset="0"/>
                <a:ea typeface="Times New Roman" panose="02020603050405020304" pitchFamily="18" charset="0"/>
                <a:cs typeface="B Nazanin" panose="00000400000000000000" pitchFamily="2" charset="-78"/>
              </a:rPr>
              <a:t>سخت </a:t>
            </a:r>
            <a:r>
              <a:rPr lang="fa-IR" sz="2800" b="1" dirty="0">
                <a:latin typeface="Arial" panose="020B0604020202020204" pitchFamily="34" charset="0"/>
                <a:ea typeface="Times New Roman" panose="02020603050405020304" pitchFamily="18" charset="0"/>
                <a:cs typeface="B Nazanin" panose="00000400000000000000" pitchFamily="2" charset="-78"/>
              </a:rPr>
              <a:t>مي باشد. </a:t>
            </a:r>
            <a:r>
              <a:rPr lang="fa-IR" sz="2800" b="1" dirty="0" smtClean="0">
                <a:latin typeface="Arial" panose="020B0604020202020204" pitchFamily="34" charset="0"/>
                <a:ea typeface="Times New Roman" panose="02020603050405020304" pitchFamily="18" charset="0"/>
                <a:cs typeface="B Nazanin" panose="00000400000000000000" pitchFamily="2" charset="-78"/>
              </a:rPr>
              <a:t>هميشه </a:t>
            </a:r>
            <a:r>
              <a:rPr lang="fa-IR" sz="2800" b="1" dirty="0">
                <a:latin typeface="Arial" panose="020B0604020202020204" pitchFamily="34" charset="0"/>
                <a:ea typeface="Times New Roman" panose="02020603050405020304" pitchFamily="18" charset="0"/>
                <a:cs typeface="B Nazanin" panose="00000400000000000000" pitchFamily="2" charset="-78"/>
              </a:rPr>
              <a:t>افکارخودکشي بيمارراجدي بگيريدواقدامات لازم راانجام دهيد، باوجوداين افکار، مهمترين ريسک فاکتورهاي اقدام به خودکشي </a:t>
            </a:r>
            <a:r>
              <a:rPr lang="fa-IR" sz="2800" b="1" i="1" dirty="0">
                <a:solidFill>
                  <a:srgbClr val="FF0000"/>
                </a:solidFill>
                <a:latin typeface="Arial" panose="020B0604020202020204" pitchFamily="34" charset="0"/>
                <a:ea typeface="Times New Roman" panose="02020603050405020304" pitchFamily="18" charset="0"/>
                <a:cs typeface="B Nazanin" panose="00000400000000000000" pitchFamily="2" charset="-78"/>
              </a:rPr>
              <a:t>ميزان افسردگي بيمار و وجود نقشه مشخصي براي خودکشي</a:t>
            </a:r>
            <a:r>
              <a:rPr lang="fa-IR" sz="2800" b="1" dirty="0">
                <a:solidFill>
                  <a:srgbClr val="FF0000"/>
                </a:solidFill>
                <a:latin typeface="Arial" panose="020B0604020202020204" pitchFamily="34" charset="0"/>
                <a:ea typeface="Times New Roman" panose="02020603050405020304" pitchFamily="18" charset="0"/>
                <a:cs typeface="B Nazanin" panose="00000400000000000000" pitchFamily="2" charset="-78"/>
              </a:rPr>
              <a:t> </a:t>
            </a:r>
            <a:r>
              <a:rPr lang="fa-IR" sz="2800" b="1" dirty="0">
                <a:latin typeface="Arial" panose="020B0604020202020204" pitchFamily="34" charset="0"/>
                <a:ea typeface="Times New Roman" panose="02020603050405020304" pitchFamily="18" charset="0"/>
                <a:cs typeface="B Nazanin" panose="00000400000000000000" pitchFamily="2" charset="-78"/>
              </a:rPr>
              <a:t>مي باشد. </a:t>
            </a:r>
            <a:endParaRPr lang="fa-IR" sz="2800" b="1" dirty="0" smtClean="0">
              <a:latin typeface="Arial" panose="020B0604020202020204" pitchFamily="34" charset="0"/>
              <a:ea typeface="Times New Roman" panose="02020603050405020304" pitchFamily="18" charset="0"/>
              <a:cs typeface="B Nazanin" panose="00000400000000000000" pitchFamily="2" charset="-78"/>
            </a:endParaRPr>
          </a:p>
          <a:p>
            <a:pPr marL="0" marR="0" algn="justLow" rtl="1">
              <a:lnSpc>
                <a:spcPct val="150000"/>
              </a:lnSpc>
              <a:spcBef>
                <a:spcPts val="0"/>
              </a:spcBef>
              <a:spcAft>
                <a:spcPts val="0"/>
              </a:spcAft>
            </a:pPr>
            <a:r>
              <a:rPr lang="fa-IR" sz="2800" b="1" dirty="0">
                <a:latin typeface="Arial" panose="020B0604020202020204" pitchFamily="34" charset="0"/>
                <a:ea typeface="Times New Roman" panose="02020603050405020304" pitchFamily="18" charset="0"/>
                <a:cs typeface="B Nazanin" panose="00000400000000000000" pitchFamily="2" charset="-78"/>
              </a:rPr>
              <a:t>ازديگرعوامل مهم پيش بيني کننده عبارتند از: آسيب به خوداخيرياسابقه آن ، نااميدي ، علائم روانپريشي (مانند: هذيان و توهم)، سابقه خانوادگي خودکشي دربستگان درجه اول، سوگ، جنس مرد، تنها زندگي كردن، بيماري جسمي، ترخيص اخير از بخش اعصاب و روان.</a:t>
            </a:r>
            <a:endParaRPr lang="en-US" sz="4000" b="1" dirty="0">
              <a:latin typeface="Arial" panose="020B0604020202020204" pitchFamily="34" charset="0"/>
              <a:ea typeface="Times New Roman" panose="02020603050405020304" pitchFamily="18" charset="0"/>
            </a:endParaRPr>
          </a:p>
          <a:p>
            <a:pPr marL="0" marR="0" algn="justLow" rtl="1">
              <a:lnSpc>
                <a:spcPct val="150000"/>
              </a:lnSpc>
              <a:spcBef>
                <a:spcPts val="0"/>
              </a:spcBef>
              <a:spcAft>
                <a:spcPts val="0"/>
              </a:spcAft>
            </a:pPr>
            <a:endParaRPr lang="en-US" sz="2800" b="1" dirty="0">
              <a:latin typeface="Arial" panose="020B0604020202020204" pitchFamily="34"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797621788"/>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223</TotalTime>
  <Words>1139</Words>
  <Application>Microsoft Office PowerPoint</Application>
  <PresentationFormat>Widescreen</PresentationFormat>
  <Paragraphs>60</Paragraphs>
  <Slides>15</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15</vt:i4>
      </vt:variant>
    </vt:vector>
  </HeadingPairs>
  <TitlesOfParts>
    <vt:vector size="27" baseType="lpstr">
      <vt:lpstr>2  Zar</vt:lpstr>
      <vt:lpstr>Arial</vt:lpstr>
      <vt:lpstr>B Mitra</vt:lpstr>
      <vt:lpstr>B Nazanin</vt:lpstr>
      <vt:lpstr>B Titr</vt:lpstr>
      <vt:lpstr>Calibri</vt:lpstr>
      <vt:lpstr>Calibri Light</vt:lpstr>
      <vt:lpstr>Courier New</vt:lpstr>
      <vt:lpstr>IPT.Nazanin</vt:lpstr>
      <vt:lpstr>Times New Roman</vt:lpstr>
      <vt:lpstr>Retrospect</vt:lpstr>
      <vt:lpstr>Office Theme</vt:lpstr>
      <vt:lpstr>مدیریت خودکشی در بلایا و حوادث غیرمترقبه</vt:lpstr>
      <vt:lpstr>  خودکشی  پس از وقوع بلايا  </vt:lpstr>
      <vt:lpstr>PowerPoint Presentation</vt:lpstr>
      <vt:lpstr>معیارهای تشخیص افسردگی</vt:lpstr>
      <vt:lpstr>معیارهای تشخیص افسردگی</vt:lpstr>
      <vt:lpstr>معیارهای تشخیص افسردگی</vt:lpstr>
      <vt:lpstr>PowerPoint Presentation</vt:lpstr>
      <vt:lpstr>معیارهای تشخیص افسردگی</vt:lpstr>
      <vt:lpstr>PowerPoint Presentation</vt:lpstr>
      <vt:lpstr>PowerPoint Presentation</vt:lpstr>
      <vt:lpstr>مدیریت خودکشی</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مدیریت خودکشی در بلایا و حوادث غیرمترقبه</dc:title>
  <dc:creator>A.R.I</dc:creator>
  <cp:lastModifiedBy>Aramin IT</cp:lastModifiedBy>
  <cp:revision>20</cp:revision>
  <dcterms:created xsi:type="dcterms:W3CDTF">2023-07-16T07:11:07Z</dcterms:created>
  <dcterms:modified xsi:type="dcterms:W3CDTF">2023-07-22T07:02:49Z</dcterms:modified>
</cp:coreProperties>
</file>