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5"/>
  </p:sldMasterIdLst>
  <p:notesMasterIdLst>
    <p:notesMasterId r:id="rId25"/>
  </p:notesMasterIdLst>
  <p:sldIdLst>
    <p:sldId id="256" r:id="rId6"/>
    <p:sldId id="447" r:id="rId7"/>
    <p:sldId id="446" r:id="rId8"/>
    <p:sldId id="433" r:id="rId9"/>
    <p:sldId id="449" r:id="rId10"/>
    <p:sldId id="443" r:id="rId11"/>
    <p:sldId id="450" r:id="rId12"/>
    <p:sldId id="451" r:id="rId13"/>
    <p:sldId id="455" r:id="rId14"/>
    <p:sldId id="454" r:id="rId15"/>
    <p:sldId id="456" r:id="rId16"/>
    <p:sldId id="457" r:id="rId17"/>
    <p:sldId id="458" r:id="rId18"/>
    <p:sldId id="459" r:id="rId19"/>
    <p:sldId id="460" r:id="rId20"/>
    <p:sldId id="452" r:id="rId21"/>
    <p:sldId id="453" r:id="rId22"/>
    <p:sldId id="441" r:id="rId23"/>
    <p:sldId id="444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1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5" autoAdjust="0"/>
    <p:restoredTop sz="81569" autoAdjust="0"/>
  </p:normalViewPr>
  <p:slideViewPr>
    <p:cSldViewPr snapToGrid="0">
      <p:cViewPr varScale="1">
        <p:scale>
          <a:sx n="90" d="100"/>
          <a:sy n="90" d="100"/>
        </p:scale>
        <p:origin x="11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80609-A2E6-402B-9C5F-75632B54EA2E}" type="datetimeFigureOut">
              <a:rPr lang="zh-CN" altLang="en-US" smtClean="0"/>
              <a:t>2024/10/2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8E13E0-1FCB-4702-A208-0C3F035D53D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8638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8E13E0-1FCB-4702-A208-0C3F035D53D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83976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8E13E0-1FCB-4702-A208-0C3F035D53D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3015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lidePowerpoint.ir 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lidePowerpoint.ir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5" t="20833" r="1172" b="3995"/>
          <a:stretch/>
        </p:blipFill>
        <p:spPr>
          <a:xfrm>
            <a:off x="-12699" y="0"/>
            <a:ext cx="12204700" cy="6832600"/>
          </a:xfrm>
          <a:prstGeom prst="rect">
            <a:avLst/>
          </a:prstGeom>
        </p:spPr>
      </p:pic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92D6D-FD53-49CF-AB4C-9D3262A0FE78}" type="datetime1">
              <a:rPr lang="zh-CN" altLang="en-US" smtClean="0"/>
              <a:t>2024/10/2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2</a:t>
            </a:r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A3792-F815-44DC-B16D-CF70C9A801E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KSO_CT2"/>
          <p:cNvSpPr>
            <a:spLocks noGrp="1"/>
          </p:cNvSpPr>
          <p:nvPr>
            <p:ph type="subTitle" idx="1"/>
          </p:nvPr>
        </p:nvSpPr>
        <p:spPr>
          <a:xfrm>
            <a:off x="5442592" y="5642192"/>
            <a:ext cx="4251899" cy="35705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88900" h="38100"/>
          </a:sp3d>
        </p:spPr>
        <p:txBody>
          <a:bodyPr anchor="ctr">
            <a:no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zh-CN" altLang="en-US" dirty="0"/>
          </a:p>
        </p:txBody>
      </p:sp>
      <p:sp>
        <p:nvSpPr>
          <p:cNvPr id="7" name="KSO_CT1"/>
          <p:cNvSpPr>
            <a:spLocks noGrp="1"/>
          </p:cNvSpPr>
          <p:nvPr>
            <p:ph type="title"/>
          </p:nvPr>
        </p:nvSpPr>
        <p:spPr>
          <a:xfrm>
            <a:off x="3239594" y="4781008"/>
            <a:ext cx="8657897" cy="774094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>
              <a:lnSpc>
                <a:spcPct val="100000"/>
              </a:lnSpc>
              <a:defRPr sz="4400">
                <a:solidFill>
                  <a:schemeClr val="accent1"/>
                </a:solidFill>
                <a:effectLst>
                  <a:reflection blurRad="6350" stA="27000" endPos="50000" dist="50800" dir="5400000" sy="-100000" algn="bl" rotWithShape="0"/>
                </a:effectLst>
                <a:latin typeface="Arial Rounded MT Bold" panose="020F0704030504030204" pitchFamily="34" charset="0"/>
              </a:defRPr>
            </a:lvl1pPr>
          </a:lstStyle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231956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967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pos="6623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idePowerpoint.ir 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F5080-B823-4042-9376-B55297823CA9}" type="datetime1">
              <a:rPr lang="zh-CN" altLang="en-US" smtClean="0"/>
              <a:t>2024/10/2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2</a:t>
            </a:r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A3792-F815-44DC-B16D-CF70C9A801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1424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lidePowerpoint.ir 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2098675" y="2542904"/>
            <a:ext cx="7994651" cy="898343"/>
          </a:xfr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/>
          </p:nvPr>
        </p:nvSpPr>
        <p:spPr>
          <a:xfrm>
            <a:off x="4106851" y="3510919"/>
            <a:ext cx="3978300" cy="34611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88900" h="38100"/>
          </a:sp3d>
        </p:spPr>
        <p:txBody>
          <a:bodyPr vert="horz" lIns="91440" tIns="45720" rIns="91440" bIns="45720" rtlCol="0" anchor="ctr">
            <a:noAutofit/>
          </a:bodyPr>
          <a:lstStyle>
            <a:lvl1pPr marL="357188" indent="-357188" algn="ctr">
              <a:buFont typeface="Arial" panose="020B0604020202020204" pitchFamily="34" charset="0"/>
              <a:buNone/>
              <a:defRPr lang="en-US" altLang="zh-CN" sz="1600" dirty="0">
                <a:solidFill>
                  <a:schemeClr val="bg1"/>
                </a:solidFill>
              </a:defRPr>
            </a:lvl1pPr>
          </a:lstStyle>
          <a:p>
            <a:pPr marL="0" lvl="0" indent="0" algn="ctr"/>
            <a:endParaRPr lang="en-US" altLang="zh-CN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D062A-F9CE-49EA-ADF0-CCD640ACB383}" type="datetime1">
              <a:rPr lang="zh-CN" altLang="en-US" smtClean="0"/>
              <a:t>2024/10/2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2</a:t>
            </a:r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A3792-F815-44DC-B16D-CF70C9A801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121290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lidePowerpoint.ir _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579A4-F23B-48C4-A329-E02080EEEE40}" type="datetime1">
              <a:rPr lang="zh-CN" altLang="en-US" smtClean="0"/>
              <a:t>2024/10/2</a:t>
            </a:fld>
            <a:endParaRPr lang="zh-CN" altLang="en-US"/>
          </a:p>
        </p:txBody>
      </p:sp>
      <p:sp>
        <p:nvSpPr>
          <p:cNvPr id="4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2</a:t>
            </a:r>
            <a:endParaRPr lang="zh-CN" altLang="en-US"/>
          </a:p>
        </p:txBody>
      </p:sp>
      <p:sp>
        <p:nvSpPr>
          <p:cNvPr id="5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A3792-F815-44DC-B16D-CF70C9A801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6160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8B3F-4094-4768-AA94-B2C9F1E66FD3}" type="datetime1">
              <a:rPr lang="zh-CN" altLang="en-US" smtClean="0"/>
              <a:t>2024/10/2</a:t>
            </a:fld>
            <a:endParaRPr lang="zh-CN" altLang="en-US"/>
          </a:p>
        </p:txBody>
      </p:sp>
      <p:sp>
        <p:nvSpPr>
          <p:cNvPr id="3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2</a:t>
            </a:r>
            <a:endParaRPr lang="zh-CN" altLang="en-US"/>
          </a:p>
        </p:txBody>
      </p:sp>
      <p:sp>
        <p:nvSpPr>
          <p:cNvPr id="4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A3792-F815-44DC-B16D-CF70C9A801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6555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lidePowerpoint.ir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" t="1321" b="63732"/>
          <a:stretch/>
        </p:blipFill>
        <p:spPr>
          <a:xfrm flipH="1">
            <a:off x="-1" y="0"/>
            <a:ext cx="12189980" cy="1402080"/>
          </a:xfrm>
          <a:prstGeom prst="rect">
            <a:avLst/>
          </a:prstGeom>
        </p:spPr>
      </p:pic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650240" y="809898"/>
            <a:ext cx="10951920" cy="58347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lvl="0"/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idx="1"/>
          </p:nvPr>
        </p:nvSpPr>
        <p:spPr>
          <a:xfrm>
            <a:off x="650240" y="1558519"/>
            <a:ext cx="10951920" cy="488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8BBD27-0CAC-4309-8A0A-4DD765D934E9}" type="datetime1">
              <a:rPr lang="zh-CN" altLang="en-US" smtClean="0"/>
              <a:t>2024/10/2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/>
              <a:t>2</a:t>
            </a:r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FA3792-F815-44DC-B16D-CF70C9A801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4433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667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altLang="en-US" sz="3200" b="1" i="0" kern="1200" baseline="0" dirty="0">
          <a:solidFill>
            <a:schemeClr val="accent1"/>
          </a:solidFill>
          <a:effectLst>
            <a:reflection blurRad="6350" stA="26000" endPos="50000" dist="50800" dir="5400000" sy="-100000" algn="bl" rotWithShape="0"/>
          </a:effectLst>
          <a:latin typeface="Arial Rounded MT Bold" panose="020F0704030504030204" pitchFamily="34" charset="0"/>
          <a:ea typeface="微软雅黑" panose="020B0503020204020204" pitchFamily="34" charset="-122"/>
          <a:cs typeface="+mj-cs"/>
        </a:defRPr>
      </a:lvl1pPr>
    </p:titleStyle>
    <p:bodyStyle>
      <a:lvl1pPr marL="0" indent="0" algn="just" defTabSz="914400" rtl="0" eaLnBrk="1" latinLnBrk="0" hangingPunct="1">
        <a:lnSpc>
          <a:spcPct val="110000"/>
        </a:lnSpc>
        <a:spcBef>
          <a:spcPts val="1800"/>
        </a:spcBef>
        <a:spcAft>
          <a:spcPts val="0"/>
        </a:spcAft>
        <a:buClr>
          <a:srgbClr val="963B22"/>
        </a:buClr>
        <a:buSzPct val="100000"/>
        <a:buFontTx/>
        <a:buNone/>
        <a:defRPr sz="2000" kern="1200" baseline="0">
          <a:solidFill>
            <a:schemeClr val="accent1">
              <a:lumMod val="75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0" indent="0" algn="just" defTabSz="914400" rtl="0" eaLnBrk="1" latinLnBrk="0" hangingPunct="1">
        <a:lnSpc>
          <a:spcPct val="130000"/>
        </a:lnSpc>
        <a:spcBef>
          <a:spcPts val="0"/>
        </a:spcBef>
        <a:spcAft>
          <a:spcPts val="600"/>
        </a:spcAft>
        <a:buClr>
          <a:schemeClr val="accent2">
            <a:lumMod val="60000"/>
            <a:lumOff val="40000"/>
          </a:schemeClr>
        </a:buClr>
        <a:buFont typeface="幼圆" panose="02010509060101010101" pitchFamily="49" charset="-122"/>
        <a:buNone/>
        <a:defRPr sz="1800" kern="1200" baseline="0">
          <a:solidFill>
            <a:srgbClr val="7D7D7D"/>
          </a:solidFill>
          <a:latin typeface="幼圆" panose="02010509060101010101" pitchFamily="49" charset="-122"/>
          <a:ea typeface="幼圆" panose="02010509060101010101" pitchFamily="49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f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f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Powerpoint.ir 1"/>
          <p:cNvSpPr>
            <a:spLocks noGrp="1"/>
          </p:cNvSpPr>
          <p:nvPr>
            <p:ph type="title"/>
          </p:nvPr>
        </p:nvSpPr>
        <p:spPr>
          <a:xfrm>
            <a:off x="1350219" y="1852422"/>
            <a:ext cx="10003581" cy="3961597"/>
          </a:xfrm>
        </p:spPr>
        <p:txBody>
          <a:bodyPr>
            <a:noAutofit/>
          </a:bodyPr>
          <a:lstStyle/>
          <a:p>
            <a:pPr rtl="1"/>
            <a:r>
              <a:rPr lang="fa-IR" sz="6000" dirty="0">
                <a:solidFill>
                  <a:srgbClr val="FF0000"/>
                </a:solidFill>
                <a:cs typeface="B Nazanin" panose="00000400000000000000" pitchFamily="2" charset="-78"/>
              </a:rPr>
              <a:t>برنامه آموزش و مشاوره فرزندآوری</a:t>
            </a:r>
            <a:br>
              <a:rPr lang="fa-IR" sz="6000" dirty="0">
                <a:solidFill>
                  <a:srgbClr val="FF0000"/>
                </a:solidFill>
                <a:cs typeface="B Nazanin" panose="00000400000000000000" pitchFamily="2" charset="-78"/>
              </a:rPr>
            </a:br>
            <a:r>
              <a:rPr lang="fa-IR" altLang="zh-CN" sz="6000" dirty="0">
                <a:cs typeface="B Nazanin" panose="00000400000000000000" pitchFamily="2" charset="-78"/>
              </a:rPr>
              <a:t/>
            </a:r>
            <a:br>
              <a:rPr lang="fa-IR" altLang="zh-CN" sz="6000" dirty="0">
                <a:cs typeface="B Nazanin" panose="00000400000000000000" pitchFamily="2" charset="-78"/>
              </a:rPr>
            </a:br>
            <a:r>
              <a:rPr lang="en-US" dirty="0">
                <a:solidFill>
                  <a:srgbClr val="FF0000"/>
                </a:solidFill>
                <a:cs typeface="B Nazanin" panose="00000400000000000000" pitchFamily="2" charset="-78"/>
              </a:rPr>
              <a:t/>
            </a:r>
            <a:br>
              <a:rPr lang="en-US" dirty="0">
                <a:solidFill>
                  <a:srgbClr val="FF0000"/>
                </a:solidFill>
                <a:cs typeface="B Nazanin" panose="00000400000000000000" pitchFamily="2" charset="-78"/>
              </a:rPr>
            </a:br>
            <a:endParaRPr lang="fa-IR" altLang="zh-CN" dirty="0">
              <a:cs typeface="B Nazanin" panose="00000400000000000000" pitchFamily="2" charset="-7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A3792-F815-44DC-B16D-CF70C9A801EE}" type="slidenum">
              <a:rPr lang="zh-CN" altLang="en-US" smtClean="0"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211252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5307"/>
            <a:ext cx="12192000" cy="611617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A3792-F815-44DC-B16D-CF70C9A801E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277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124" y="811949"/>
            <a:ext cx="11178863" cy="590952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A3792-F815-44DC-B16D-CF70C9A801E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733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375" y="244699"/>
            <a:ext cx="5795493" cy="647677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A3792-F815-44DC-B16D-CF70C9A801EE}" type="slidenum">
              <a:rPr lang="zh-CN" altLang="en-US" smtClean="0"/>
              <a:t>12</a:t>
            </a:fld>
            <a:endParaRPr lang="zh-CN" altLang="en-US"/>
          </a:p>
        </p:txBody>
      </p:sp>
      <p:sp>
        <p:nvSpPr>
          <p:cNvPr id="6" name="Rectangle 5"/>
          <p:cNvSpPr/>
          <p:nvPr/>
        </p:nvSpPr>
        <p:spPr>
          <a:xfrm>
            <a:off x="1" y="1249251"/>
            <a:ext cx="6233374" cy="4997004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28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043" y="309093"/>
            <a:ext cx="5816957" cy="654890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A3792-F815-44DC-B16D-CF70C9A801EE}" type="slidenum">
              <a:rPr lang="zh-CN" altLang="en-US" smtClean="0"/>
              <a:t>13</a:t>
            </a:fld>
            <a:endParaRPr lang="zh-CN" alt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4863" y="1468683"/>
            <a:ext cx="6789906" cy="3534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807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01" y="154547"/>
            <a:ext cx="6518550" cy="682580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A3792-F815-44DC-B16D-CF70C9A801EE}" type="slidenum">
              <a:rPr lang="zh-CN" altLang="en-US" smtClean="0"/>
              <a:t>14</a:t>
            </a:fld>
            <a:endParaRPr lang="zh-CN" alt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8960"/>
            <a:ext cx="6375042" cy="4931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793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9589" y="1"/>
            <a:ext cx="5431176" cy="672147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A3792-F815-44DC-B16D-CF70C9A801EE}" type="slidenum">
              <a:rPr lang="zh-CN" altLang="en-US" smtClean="0"/>
              <a:t>15</a:t>
            </a:fld>
            <a:endParaRPr lang="zh-CN" alt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06" y="0"/>
            <a:ext cx="64045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58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98" y="502276"/>
            <a:ext cx="11710447" cy="6355724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A3792-F815-44DC-B16D-CF70C9A801EE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789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823" y="1251707"/>
            <a:ext cx="10911750" cy="4711211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A3792-F815-44DC-B16D-CF70C9A801EE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025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29C5DBA-D824-46A2-A734-7C6CB02167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8924"/>
            <a:ext cx="12192000" cy="5299075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248567-7810-4BFF-8C6C-24BE9DFC1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A3792-F815-44DC-B16D-CF70C9A801EE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137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9533CAC-C9F8-429D-9F49-B25F816C9B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5621"/>
            <a:ext cx="12192000" cy="3169104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E76804-1C48-4D42-AFCB-336594EE6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A3792-F815-44DC-B16D-CF70C9A801EE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74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F2C4D2B-112B-42CE-8700-725BA831D6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12372"/>
            <a:ext cx="12192001" cy="595992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46CE52-88CC-4971-8B05-2D74D951E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A3792-F815-44DC-B16D-CF70C9A801E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83227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BC310F-E93F-4E86-85BE-C52EF1D1C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>
                <a:solidFill>
                  <a:srgbClr val="FF0000"/>
                </a:solidFill>
                <a:cs typeface="B Nazanin" panose="00000400000000000000" pitchFamily="2" charset="-78"/>
              </a:rPr>
              <a:t>اهمیت فرزندآوری </a:t>
            </a:r>
            <a:endParaRPr lang="en-US" dirty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B3D758-509E-43AB-A780-1A9ED71CC1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880" y="1470530"/>
            <a:ext cx="10951920" cy="4885822"/>
          </a:xfrm>
        </p:spPr>
        <p:txBody>
          <a:bodyPr vert="horz" lIns="91440" tIns="45720" rIns="91440" bIns="45720" rtlCol="0">
            <a:normAutofit/>
          </a:bodyPr>
          <a:lstStyle/>
          <a:p>
            <a:pPr algn="ctr" rtl="1">
              <a:lnSpc>
                <a:spcPct val="150000"/>
              </a:lnSpc>
            </a:pPr>
            <a:r>
              <a:rPr lang="fa-IR" sz="3200" b="1" dirty="0" smtClean="0">
                <a:solidFill>
                  <a:schemeClr val="tx2"/>
                </a:solidFill>
                <a:latin typeface="+mn-lt"/>
                <a:ea typeface="+mn-ea"/>
                <a:cs typeface="B Nazanin" panose="00000400000000000000" pitchFamily="2" charset="-78"/>
              </a:rPr>
              <a:t>سیاست </a:t>
            </a:r>
            <a:r>
              <a:rPr lang="fa-IR" sz="3200" b="1" dirty="0">
                <a:solidFill>
                  <a:schemeClr val="tx2"/>
                </a:solidFill>
                <a:latin typeface="+mn-lt"/>
                <a:ea typeface="+mn-ea"/>
                <a:cs typeface="B Nazanin" panose="00000400000000000000" pitchFamily="2" charset="-78"/>
              </a:rPr>
              <a:t>های </a:t>
            </a:r>
            <a:r>
              <a:rPr lang="fa-IR" sz="3200" b="1" dirty="0" smtClean="0">
                <a:solidFill>
                  <a:schemeClr val="tx2"/>
                </a:solidFill>
                <a:latin typeface="+mn-lt"/>
                <a:ea typeface="+mn-ea"/>
                <a:cs typeface="B Nazanin" panose="00000400000000000000" pitchFamily="2" charset="-78"/>
              </a:rPr>
              <a:t>کلی </a:t>
            </a:r>
            <a:r>
              <a:rPr lang="fa-IR" sz="3200" b="1" dirty="0">
                <a:solidFill>
                  <a:schemeClr val="tx2"/>
                </a:solidFill>
                <a:latin typeface="+mn-lt"/>
                <a:ea typeface="+mn-ea"/>
                <a:cs typeface="B Nazanin" panose="00000400000000000000" pitchFamily="2" charset="-78"/>
              </a:rPr>
              <a:t>جمعیت: ابلاغی رهبر معظم انقلاب اسلامی: 1393/02/30</a:t>
            </a:r>
          </a:p>
          <a:p>
            <a:pPr algn="r" rtl="1">
              <a:lnSpc>
                <a:spcPct val="150000"/>
              </a:lnSpc>
            </a:pPr>
            <a:r>
              <a:rPr lang="fa-IR" b="1" dirty="0" smtClean="0">
                <a:solidFill>
                  <a:schemeClr val="tx1"/>
                </a:solidFill>
                <a:latin typeface="+mn-lt"/>
                <a:ea typeface="+mn-ea"/>
                <a:cs typeface="B Nazanin" panose="00000400000000000000" pitchFamily="2" charset="-78"/>
              </a:rPr>
              <a:t>بند 2 ــ رفع </a:t>
            </a:r>
            <a:r>
              <a:rPr lang="fa-IR" b="1" dirty="0">
                <a:solidFill>
                  <a:schemeClr val="tx1"/>
                </a:solidFill>
                <a:latin typeface="+mn-lt"/>
                <a:ea typeface="+mn-ea"/>
                <a:cs typeface="B Nazanin" panose="00000400000000000000" pitchFamily="2" charset="-78"/>
              </a:rPr>
              <a:t>موانع ازدواج، تسهیل و ترویج تشکیل خانواده و افزایش فرزند، کاهش سن ازدواج و حمایت از زوج‌های جوان و توانمندسازی آنان در تأمین هزینه‌های زندگی و تربیت نسل صالح و کارآمد</a:t>
            </a:r>
            <a:br>
              <a:rPr lang="fa-IR" b="1" dirty="0">
                <a:solidFill>
                  <a:schemeClr val="tx1"/>
                </a:solidFill>
                <a:latin typeface="+mn-lt"/>
                <a:ea typeface="+mn-ea"/>
                <a:cs typeface="B Nazanin" panose="00000400000000000000" pitchFamily="2" charset="-78"/>
              </a:rPr>
            </a:br>
            <a:r>
              <a:rPr lang="fa-IR" b="1" dirty="0" smtClean="0">
                <a:solidFill>
                  <a:schemeClr val="tx1"/>
                </a:solidFill>
                <a:latin typeface="+mn-lt"/>
                <a:ea typeface="+mn-ea"/>
                <a:cs typeface="B Nazanin" panose="00000400000000000000" pitchFamily="2" charset="-78"/>
              </a:rPr>
              <a:t>بند 3 </a:t>
            </a:r>
            <a:r>
              <a:rPr lang="fa-IR" b="1" dirty="0">
                <a:solidFill>
                  <a:schemeClr val="tx1"/>
                </a:solidFill>
                <a:latin typeface="+mn-lt"/>
                <a:ea typeface="+mn-ea"/>
                <a:cs typeface="B Nazanin" panose="00000400000000000000" pitchFamily="2" charset="-78"/>
              </a:rPr>
              <a:t>ــ اختصاص تسهیلات مناسب برای مادران به‌ویژه در دوره بارداری و شیردهی و پوشش بیمه‌ای هزینه‌های زایمان و درمان ناباروری مردان و زنان و تقویت نهادها و مؤسسات حمایتی ذی‌ربط</a:t>
            </a:r>
            <a:br>
              <a:rPr lang="fa-IR" b="1" dirty="0">
                <a:solidFill>
                  <a:schemeClr val="tx1"/>
                </a:solidFill>
                <a:latin typeface="+mn-lt"/>
                <a:ea typeface="+mn-ea"/>
                <a:cs typeface="B Nazanin" panose="00000400000000000000" pitchFamily="2" charset="-78"/>
              </a:rPr>
            </a:br>
            <a:r>
              <a:rPr lang="fa-IR" b="1" dirty="0" smtClean="0">
                <a:solidFill>
                  <a:schemeClr val="tx1"/>
                </a:solidFill>
                <a:latin typeface="+mn-lt"/>
                <a:ea typeface="+mn-ea"/>
                <a:cs typeface="B Nazanin" panose="00000400000000000000" pitchFamily="2" charset="-78"/>
              </a:rPr>
              <a:t>بند4 </a:t>
            </a:r>
            <a:r>
              <a:rPr lang="fa-IR" b="1" dirty="0">
                <a:solidFill>
                  <a:schemeClr val="tx1"/>
                </a:solidFill>
                <a:latin typeface="+mn-lt"/>
                <a:ea typeface="+mn-ea"/>
                <a:cs typeface="B Nazanin" panose="00000400000000000000" pitchFamily="2" charset="-78"/>
              </a:rPr>
              <a:t>ــ تحکیم بنیان و پایداری خانواده با اصلاح و تکمیل آموزش‌های عمومی درباره اصالت کانون خانواده و فرزند پروری و با تأکید بر آموزش‌ مهارت‌های زندگی و ارتباطی و ارائه خدمات مشاوره‌ای بر مبنای فرهنگ و ارزش‌های اسلامی ــ ایرانی و توسعه و تقویت نظام تأمین اجتماعی، خدمات بهداشتی و درمانی و مراقبت‌های پزشکی در جهت سلامت باروری و فرزندآوری</a:t>
            </a:r>
            <a:endParaRPr lang="en-US" b="1" dirty="0">
              <a:solidFill>
                <a:schemeClr val="tx1"/>
              </a:solidFill>
              <a:latin typeface="+mn-lt"/>
              <a:ea typeface="+mn-ea"/>
              <a:cs typeface="B Nazanin" panose="00000400000000000000" pitchFamily="2" charset="-78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CDD218-FBBB-403B-A808-AAE2116A3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A3792-F815-44DC-B16D-CF70C9A801E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81925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92543D3-1452-49CA-8464-FA4642CDC8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9299" y="1337519"/>
            <a:ext cx="6074229" cy="5383957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4DE9E7-57F1-4036-8E5E-EC1C9B1A8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A3792-F815-44DC-B16D-CF70C9A801EE}" type="slidenum">
              <a:rPr lang="zh-CN" altLang="en-US" smtClean="0"/>
              <a:t>4</a:t>
            </a:fld>
            <a:endParaRPr lang="zh-CN" alt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1AF7F43-C440-4611-A76A-99AA79BFDC6F}"/>
              </a:ext>
            </a:extLst>
          </p:cNvPr>
          <p:cNvSpPr/>
          <p:nvPr/>
        </p:nvSpPr>
        <p:spPr>
          <a:xfrm>
            <a:off x="288471" y="1406740"/>
            <a:ext cx="5540827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>
                <a:solidFill>
                  <a:schemeClr val="tx2"/>
                </a:solidFill>
                <a:cs typeface="B Nazanin" panose="00000400000000000000" pitchFamily="2" charset="-78"/>
              </a:rPr>
              <a:t>قانون برنامه 5 ساله ششم: ماده 102 بند ت و ث</a:t>
            </a:r>
          </a:p>
          <a:p>
            <a:pPr algn="just" rtl="1">
              <a:lnSpc>
                <a:spcPct val="150000"/>
              </a:lnSpc>
            </a:pPr>
            <a:r>
              <a:rPr lang="fa-IR" sz="2000" b="1" dirty="0">
                <a:cs typeface="B Nazanin" panose="00000400000000000000" pitchFamily="2" charset="-78"/>
              </a:rPr>
              <a:t>ت ـ زمینه‌سازی جهت افزایش نرخ باروری (</a:t>
            </a:r>
            <a:r>
              <a:rPr lang="en-US" sz="2000" b="1" dirty="0">
                <a:cs typeface="B Nazanin" panose="00000400000000000000" pitchFamily="2" charset="-78"/>
              </a:rPr>
              <a:t>TFR </a:t>
            </a:r>
            <a:r>
              <a:rPr lang="fa-IR" sz="2000" b="1" dirty="0" smtClean="0">
                <a:cs typeface="B Nazanin" panose="00000400000000000000" pitchFamily="2" charset="-78"/>
              </a:rPr>
              <a:t>به </a:t>
            </a:r>
            <a:r>
              <a:rPr lang="fa-IR" sz="2000" b="1" dirty="0">
                <a:cs typeface="B Nazanin" panose="00000400000000000000" pitchFamily="2" charset="-78"/>
              </a:rPr>
              <a:t>حداقل۲/۵ فرزند به‌ازای هر زن در سن باروری درطول اجرای قانون </a:t>
            </a:r>
            <a:r>
              <a:rPr lang="fa-IR" sz="2000" b="1" dirty="0" smtClean="0">
                <a:cs typeface="B Nazanin" panose="00000400000000000000" pitchFamily="2" charset="-78"/>
              </a:rPr>
              <a:t>برنامه</a:t>
            </a:r>
          </a:p>
          <a:p>
            <a:pPr algn="just" rtl="1">
              <a:lnSpc>
                <a:spcPct val="150000"/>
              </a:lnSpc>
            </a:pPr>
            <a:r>
              <a:rPr lang="fa-IR" sz="2000" b="1" dirty="0" smtClean="0">
                <a:cs typeface="B Nazanin" panose="00000400000000000000" pitchFamily="2" charset="-78"/>
              </a:rPr>
              <a:t>ث </a:t>
            </a:r>
            <a:r>
              <a:rPr lang="fa-IR" sz="2000" b="1" dirty="0">
                <a:cs typeface="B Nazanin" panose="00000400000000000000" pitchFamily="2" charset="-78"/>
              </a:rPr>
              <a:t>ـ پشتیبانی و حمایت از ترویج ازدواج موفق، پایدار و آسان، فرزندآوری و تربیت فرزند صالح، ارزش‌دانستن ازدواج و فرزندآوری از طریق تمهید و سازوکارهای قانونی و اعطای تسهیلات و </a:t>
            </a:r>
            <a:r>
              <a:rPr lang="fa-IR" sz="2000" b="1" dirty="0" smtClean="0">
                <a:cs typeface="B Nazanin" panose="00000400000000000000" pitchFamily="2" charset="-78"/>
              </a:rPr>
              <a:t>امکانات</a:t>
            </a:r>
          </a:p>
          <a:p>
            <a:pPr algn="ctr" rtl="1">
              <a:lnSpc>
                <a:spcPct val="150000"/>
              </a:lnSpc>
            </a:pPr>
            <a:r>
              <a:rPr lang="fa-IR" sz="2000" b="1" dirty="0" smtClean="0">
                <a:solidFill>
                  <a:srgbClr val="C00000"/>
                </a:solidFill>
                <a:cs typeface="B Nazanin" panose="00000400000000000000" pitchFamily="2" charset="-78"/>
              </a:rPr>
              <a:t>در </a:t>
            </a:r>
            <a:r>
              <a:rPr lang="fa-IR" sz="2000" b="1" dirty="0">
                <a:solidFill>
                  <a:srgbClr val="C00000"/>
                </a:solidFill>
                <a:cs typeface="B Nazanin" panose="00000400000000000000" pitchFamily="2" charset="-78"/>
              </a:rPr>
              <a:t>بیشتر مواد قانون به شکلی به موضوع فرزندآوری پرداخته است و این نشانه اهمیت این مسئله است. </a:t>
            </a:r>
            <a:r>
              <a:rPr lang="fa-IR" sz="2000" b="1" dirty="0" smtClean="0">
                <a:solidFill>
                  <a:srgbClr val="C00000"/>
                </a:solidFill>
                <a:cs typeface="B Nazanin" panose="00000400000000000000" pitchFamily="2" charset="-78"/>
              </a:rPr>
              <a:t>(</a:t>
            </a:r>
            <a:r>
              <a:rPr lang="fa-IR" b="1" dirty="0" smtClean="0">
                <a:solidFill>
                  <a:srgbClr val="C00000"/>
                </a:solidFill>
                <a:cs typeface="B Nazanin" panose="00000400000000000000" pitchFamily="2" charset="-78"/>
              </a:rPr>
              <a:t>مواد46</a:t>
            </a:r>
            <a:r>
              <a:rPr lang="fa-IR" b="1" dirty="0">
                <a:solidFill>
                  <a:srgbClr val="C00000"/>
                </a:solidFill>
                <a:cs typeface="B Nazanin" panose="00000400000000000000" pitchFamily="2" charset="-78"/>
              </a:rPr>
              <a:t>، 28، 48، </a:t>
            </a:r>
            <a:r>
              <a:rPr lang="fa-IR" b="1" dirty="0" smtClean="0">
                <a:solidFill>
                  <a:srgbClr val="C00000"/>
                </a:solidFill>
                <a:cs typeface="B Nazanin" panose="00000400000000000000" pitchFamily="2" charset="-78"/>
              </a:rPr>
              <a:t>35)</a:t>
            </a:r>
            <a:endParaRPr lang="en-US" sz="2000" b="1" dirty="0">
              <a:solidFill>
                <a:srgbClr val="C00000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4250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92543D3-1452-49CA-8464-FA4642CDC8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8605" y="1917703"/>
            <a:ext cx="4921344" cy="4306176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4DE9E7-57F1-4036-8E5E-EC1C9B1A8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A3792-F815-44DC-B16D-CF70C9A801EE}" type="slidenum">
              <a:rPr lang="zh-CN" altLang="en-US" smtClean="0"/>
              <a:t>5</a:t>
            </a:fld>
            <a:endParaRPr lang="zh-CN" alt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1AF7F43-C440-4611-A76A-99AA79BFDC6F}"/>
              </a:ext>
            </a:extLst>
          </p:cNvPr>
          <p:cNvSpPr/>
          <p:nvPr/>
        </p:nvSpPr>
        <p:spPr>
          <a:xfrm>
            <a:off x="288471" y="1406740"/>
            <a:ext cx="5540827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 smtClean="0">
                <a:solidFill>
                  <a:schemeClr val="tx2"/>
                </a:solidFill>
                <a:cs typeface="B Nazanin" panose="00000400000000000000" pitchFamily="2" charset="-78"/>
              </a:rPr>
              <a:t>قانون حمایت از خانواده و جوانی جمعیت</a:t>
            </a:r>
            <a:endParaRPr lang="fa-IR" sz="2400" b="1" dirty="0">
              <a:solidFill>
                <a:schemeClr val="tx2"/>
              </a:solidFill>
              <a:cs typeface="B Nazanin" panose="00000400000000000000" pitchFamily="2" charset="-78"/>
            </a:endParaRPr>
          </a:p>
          <a:p>
            <a:pPr algn="ctr" rtl="1"/>
            <a:endParaRPr lang="fa-IR" b="1" dirty="0" smtClean="0">
              <a:solidFill>
                <a:schemeClr val="tx2">
                  <a:lumMod val="50000"/>
                </a:schemeClr>
              </a:solidFill>
              <a:cs typeface="B Nazanin" panose="00000400000000000000" pitchFamily="2" charset="-78"/>
            </a:endParaRPr>
          </a:p>
          <a:p>
            <a:pPr algn="ctr" rtl="1"/>
            <a:endParaRPr lang="fa-IR" b="1" dirty="0">
              <a:solidFill>
                <a:schemeClr val="tx2">
                  <a:lumMod val="50000"/>
                </a:schemeClr>
              </a:solidFill>
              <a:cs typeface="B Nazanin" panose="00000400000000000000" pitchFamily="2" charset="-78"/>
            </a:endParaRPr>
          </a:p>
          <a:p>
            <a:pPr algn="just" rtl="1"/>
            <a:r>
              <a:rPr lang="fa-IR" sz="2000" b="1" dirty="0">
                <a:solidFill>
                  <a:schemeClr val="tx2"/>
                </a:solidFill>
                <a:cs typeface="B Nazanin" panose="00000400000000000000" pitchFamily="2" charset="-78"/>
              </a:rPr>
              <a:t>مشتمل بر هفتاد و سه ماده و هشتاد و یک تبصره و 236 تکلیف قانونی</a:t>
            </a:r>
          </a:p>
          <a:p>
            <a:pPr algn="just" rtl="1"/>
            <a:r>
              <a:rPr lang="fa-IR" sz="2000" b="1" dirty="0">
                <a:solidFill>
                  <a:schemeClr val="tx2"/>
                </a:solidFill>
                <a:cs typeface="B Nazanin" panose="00000400000000000000" pitchFamily="2" charset="-78"/>
              </a:rPr>
              <a:t>43 ماده از 73 که معادل 59 درصد است تکلیف وزارت بهداشت است.</a:t>
            </a:r>
          </a:p>
          <a:p>
            <a:pPr algn="just" rtl="1"/>
            <a:r>
              <a:rPr lang="fa-IR" sz="2000" b="1" dirty="0">
                <a:solidFill>
                  <a:schemeClr val="tx2"/>
                </a:solidFill>
                <a:cs typeface="B Nazanin" panose="00000400000000000000" pitchFamily="2" charset="-78"/>
              </a:rPr>
              <a:t>19 ماده از 73 که معادل 26درصد است تکلیف معاونت بهداشت است.</a:t>
            </a:r>
          </a:p>
          <a:p>
            <a:pPr algn="just" rtl="1"/>
            <a:endParaRPr lang="fa-IR" sz="2000" b="1" dirty="0">
              <a:solidFill>
                <a:schemeClr val="tx2"/>
              </a:solidFill>
              <a:cs typeface="B Nazanin" panose="00000400000000000000" pitchFamily="2" charset="-78"/>
            </a:endParaRPr>
          </a:p>
          <a:p>
            <a:pPr marL="201108" lvl="1" indent="0" algn="just" rtl="1">
              <a:buNone/>
            </a:pPr>
            <a:r>
              <a:rPr lang="fa-IR" sz="2000" b="1" dirty="0">
                <a:solidFill>
                  <a:schemeClr val="tx2"/>
                </a:solidFill>
                <a:cs typeface="B Nazanin" panose="00000400000000000000" pitchFamily="2" charset="-78"/>
              </a:rPr>
              <a:t>در جلسه مورخ 1399/12/26 مجلس شورای با اجرای آزمایشی آن به مدت هفت سال تصویب گردید و در تاریخ 1400/8/5 به تأیید نهایی شورای نگهبان رسید</a:t>
            </a:r>
            <a:r>
              <a:rPr lang="en-US" sz="2000" b="1" dirty="0">
                <a:solidFill>
                  <a:schemeClr val="tx2"/>
                </a:solidFill>
                <a:cs typeface="B Nazanin" panose="00000400000000000000" pitchFamily="2" charset="-78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2973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83F3EA-B432-47D6-BDF7-6F8B3752B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>
              <a:lnSpc>
                <a:spcPct val="110000"/>
              </a:lnSpc>
              <a:spcBef>
                <a:spcPts val="1800"/>
              </a:spcBef>
              <a:buClr>
                <a:srgbClr val="963B22"/>
              </a:buClr>
              <a:buSzPct val="100000"/>
            </a:pPr>
            <a:r>
              <a:rPr lang="fa-IR" sz="2800" dirty="0">
                <a:solidFill>
                  <a:srgbClr val="FF0000"/>
                </a:solidFill>
                <a:latin typeface="Arial" panose="020B0604020202020204" pitchFamily="34" charset="0"/>
                <a:cs typeface="B Nazanin" panose="00000400000000000000" pitchFamily="2" charset="-78"/>
              </a:rPr>
              <a:t>بخشی از وظایف </a:t>
            </a:r>
            <a:r>
              <a:rPr lang="fa-IR" sz="2800" dirty="0" smtClean="0">
                <a:solidFill>
                  <a:srgbClr val="FF0000"/>
                </a:solidFill>
                <a:latin typeface="Arial" panose="020B0604020202020204" pitchFamily="34" charset="0"/>
                <a:cs typeface="B Nazanin" panose="00000400000000000000" pitchFamily="2" charset="-78"/>
              </a:rPr>
              <a:t>ارائه دهندگان </a:t>
            </a:r>
            <a:r>
              <a:rPr lang="fa-IR" sz="2800" dirty="0" smtClean="0">
                <a:solidFill>
                  <a:srgbClr val="FF0000"/>
                </a:solidFill>
                <a:latin typeface="Arial" panose="020B0604020202020204" pitchFamily="34" charset="0"/>
                <a:cs typeface="B Nazanin" panose="00000400000000000000" pitchFamily="2" charset="-78"/>
              </a:rPr>
              <a:t>در </a:t>
            </a:r>
            <a:r>
              <a:rPr lang="fa-IR" sz="2800" dirty="0">
                <a:solidFill>
                  <a:srgbClr val="FF0000"/>
                </a:solidFill>
                <a:latin typeface="Arial" panose="020B0604020202020204" pitchFamily="34" charset="0"/>
                <a:cs typeface="B Nazanin" panose="00000400000000000000" pitchFamily="2" charset="-78"/>
              </a:rPr>
              <a:t>قانون</a:t>
            </a:r>
            <a:endParaRPr lang="en-US" sz="2800" dirty="0">
              <a:solidFill>
                <a:srgbClr val="FF0000"/>
              </a:solidFill>
              <a:latin typeface="Arial" panose="020B0604020202020204" pitchFamily="34" charset="0"/>
              <a:cs typeface="B Nazanin" panose="00000400000000000000" pitchFamily="2" charset="-78"/>
            </a:endParaRP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4BC3011-EDC0-472C-84D0-A68B9A52343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8429718"/>
              </p:ext>
            </p:extLst>
          </p:nvPr>
        </p:nvGraphicFramePr>
        <p:xfrm>
          <a:off x="650875" y="1558924"/>
          <a:ext cx="10950574" cy="4489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5287">
                  <a:extLst>
                    <a:ext uri="{9D8B030D-6E8A-4147-A177-3AD203B41FA5}">
                      <a16:colId xmlns:a16="http://schemas.microsoft.com/office/drawing/2014/main" val="3492560138"/>
                    </a:ext>
                  </a:extLst>
                </a:gridCol>
                <a:gridCol w="5475287">
                  <a:extLst>
                    <a:ext uri="{9D8B030D-6E8A-4147-A177-3AD203B41FA5}">
                      <a16:colId xmlns:a16="http://schemas.microsoft.com/office/drawing/2014/main" val="987604815"/>
                    </a:ext>
                  </a:extLst>
                </a:gridCol>
              </a:tblGrid>
              <a:tr h="4489177">
                <a:tc>
                  <a:txBody>
                    <a:bodyPr/>
                    <a:lstStyle/>
                    <a:p>
                      <a:pPr marL="342900" marR="0" indent="-342900" algn="r" defTabSz="914400" rtl="1" eaLnBrk="1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963B22"/>
                        </a:buClr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fa-IR" sz="2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B Nazanin" panose="00000400000000000000" pitchFamily="2" charset="-78"/>
                        </a:rPr>
                        <a:t>اصلاح نگرش فاصله حداقل 3 سال بین موالید</a:t>
                      </a:r>
                    </a:p>
                    <a:p>
                      <a:pPr marL="342900" marR="0" indent="-342900" algn="r" defTabSz="914400" rtl="1" eaLnBrk="1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963B22"/>
                        </a:buClr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fa-IR" sz="2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B Nazanin" panose="00000400000000000000" pitchFamily="2" charset="-78"/>
                        </a:rPr>
                        <a:t>اصلاح نگرش </a:t>
                      </a:r>
                      <a:r>
                        <a:rPr lang="fa-IR" sz="2400" b="1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B Nazanin" panose="00000400000000000000" pitchFamily="2" charset="-78"/>
                        </a:rPr>
                        <a:t>عدم فرزند آوری در سالهای اول ازدواج</a:t>
                      </a:r>
                    </a:p>
                    <a:p>
                      <a:pPr marL="342900" marR="0" indent="-342900" algn="r" defTabSz="914400" rtl="1" eaLnBrk="1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963B22"/>
                        </a:buClr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fa-IR" sz="2400" b="1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B Nazanin" panose="00000400000000000000" pitchFamily="2" charset="-78"/>
                        </a:rPr>
                        <a:t>اصلاح نگرش استفاده از روشهای </a:t>
                      </a:r>
                      <a:r>
                        <a:rPr lang="fa-IR" sz="2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B Nazanin" panose="00000400000000000000" pitchFamily="2" charset="-78"/>
                        </a:rPr>
                        <a:t>پیشگیری از بارداری طولانی مدت و بی خطر بودن آنها</a:t>
                      </a:r>
                    </a:p>
                    <a:p>
                      <a:pPr marL="342900" marR="0" indent="-342900" algn="r" defTabSz="914400" rtl="1" eaLnBrk="1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963B22"/>
                        </a:buClr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fa-IR" sz="2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B Nazanin" panose="00000400000000000000" pitchFamily="2" charset="-78"/>
                        </a:rPr>
                        <a:t>اصلاح نگرش بارداری نیازمند مراقبت ویژه در سن بالای 35 سال</a:t>
                      </a:r>
                    </a:p>
                    <a:p>
                      <a:pPr marL="342900" marR="0" indent="-342900" algn="r" defTabSz="914400" rtl="1" eaLnBrk="1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963B22"/>
                        </a:buClr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fa-IR" sz="2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B Nazanin" panose="00000400000000000000" pitchFamily="2" charset="-78"/>
                        </a:rPr>
                        <a:t>اصلاح نگرش درباره تک فرزندی و دو فرزندی</a:t>
                      </a:r>
                      <a:endParaRPr lang="en-US" sz="2400" kern="120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r" defTabSz="914400" rtl="1" eaLnBrk="1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chemeClr val="accent6">
                            <a:lumMod val="75000"/>
                          </a:schemeClr>
                        </a:buClr>
                        <a:buSzPct val="130000"/>
                        <a:buFontTx/>
                        <a:buChar char="-"/>
                      </a:pPr>
                      <a:r>
                        <a:rPr lang="fa-IR" sz="2400" b="1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B Nazanin" panose="00000400000000000000" pitchFamily="2" charset="-78"/>
                        </a:rPr>
                        <a:t>فرهنگ سازی بهداشتی </a:t>
                      </a:r>
                    </a:p>
                    <a:p>
                      <a:pPr marL="342900" marR="0" indent="-342900" algn="r" defTabSz="914400" rtl="1" eaLnBrk="1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chemeClr val="accent6">
                            <a:lumMod val="75000"/>
                          </a:schemeClr>
                        </a:buClr>
                        <a:buSzPct val="130000"/>
                        <a:buFontTx/>
                        <a:buChar char="-"/>
                      </a:pPr>
                      <a:r>
                        <a:rPr lang="fa-IR" sz="2400" b="1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B Nazanin" panose="00000400000000000000" pitchFamily="2" charset="-78"/>
                        </a:rPr>
                        <a:t>نسبت به مسئله فرزندآوری</a:t>
                      </a:r>
                      <a:endParaRPr lang="en-US" sz="2400" b="1" kern="120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cs typeface="B Nazanin" panose="00000400000000000000" pitchFamily="2" charset="-78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9811862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F0B31D-638E-448D-8B29-B32DBC56B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A3792-F815-44DC-B16D-CF70C9A801EE}" type="slidenum">
              <a:rPr lang="zh-CN" altLang="en-US" smtClean="0"/>
              <a:t>6</a:t>
            </a:fld>
            <a:endParaRPr lang="zh-CN" altLang="en-US"/>
          </a:p>
        </p:txBody>
      </p:sp>
      <p:graphicFrame>
        <p:nvGraphicFramePr>
          <p:cNvPr id="7" name="Table 5">
            <a:extLst>
              <a:ext uri="{FF2B5EF4-FFF2-40B4-BE49-F238E27FC236}">
                <a16:creationId xmlns:a16="http://schemas.microsoft.com/office/drawing/2014/main" id="{266865F7-240A-4102-8D9D-1B5D1865B4F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1018620"/>
              </p:ext>
            </p:extLst>
          </p:nvPr>
        </p:nvGraphicFramePr>
        <p:xfrm>
          <a:off x="0" y="1558925"/>
          <a:ext cx="12192000" cy="52990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3492560138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987604815"/>
                    </a:ext>
                  </a:extLst>
                </a:gridCol>
              </a:tblGrid>
              <a:tr h="5299075">
                <a:tc>
                  <a:txBody>
                    <a:bodyPr/>
                    <a:lstStyle/>
                    <a:p>
                      <a:pPr marL="342900" marR="0" indent="-342900" algn="r" defTabSz="914400" rtl="1" eaLnBrk="1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963B22"/>
                        </a:buClr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fa-IR" sz="2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B Nazanin" panose="00000400000000000000" pitchFamily="2" charset="-78"/>
                        </a:rPr>
                        <a:t>اصلاح نگرش فاصله حداقل 3 سال بین موالید</a:t>
                      </a:r>
                    </a:p>
                    <a:p>
                      <a:pPr marL="342900" marR="0" indent="-342900" algn="r" defTabSz="914400" rtl="1" eaLnBrk="1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963B22"/>
                        </a:buClr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fa-IR" sz="2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B Nazanin" panose="00000400000000000000" pitchFamily="2" charset="-78"/>
                        </a:rPr>
                        <a:t>اصلاح نگرش </a:t>
                      </a:r>
                      <a:r>
                        <a:rPr lang="fa-IR" sz="2400" b="1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B Nazanin" panose="00000400000000000000" pitchFamily="2" charset="-78"/>
                        </a:rPr>
                        <a:t>عدم فرزند آوری در سالهای اول ازدواج</a:t>
                      </a:r>
                    </a:p>
                    <a:p>
                      <a:pPr marL="342900" marR="0" indent="-342900" algn="r" defTabSz="914400" rtl="1" eaLnBrk="1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963B22"/>
                        </a:buClr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fa-IR" sz="2400" b="1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B Nazanin" panose="00000400000000000000" pitchFamily="2" charset="-78"/>
                        </a:rPr>
                        <a:t>اصلاح نگرش استفاده از روشهای </a:t>
                      </a:r>
                      <a:r>
                        <a:rPr lang="fa-IR" sz="2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B Nazanin" panose="00000400000000000000" pitchFamily="2" charset="-78"/>
                        </a:rPr>
                        <a:t>پیشگیری از بارداری طولانی مدت و بی خطر بودن آنها</a:t>
                      </a:r>
                    </a:p>
                    <a:p>
                      <a:pPr marL="342900" marR="0" indent="-342900" algn="r" defTabSz="914400" rtl="1" eaLnBrk="1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963B22"/>
                        </a:buClr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fa-IR" sz="2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B Nazanin" panose="00000400000000000000" pitchFamily="2" charset="-78"/>
                        </a:rPr>
                        <a:t>اصلاح نگرش بارداری نیازمند مراقبت ویژه در سن بالای 35 سال</a:t>
                      </a:r>
                    </a:p>
                    <a:p>
                      <a:pPr marL="342900" marR="0" indent="-342900" algn="r" defTabSz="914400" rtl="1" eaLnBrk="1" latinLnBrk="0" hangingPunct="1">
                        <a:lnSpc>
                          <a:spcPct val="11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963B22"/>
                        </a:buClr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fa-IR" sz="2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B Nazanin" panose="00000400000000000000" pitchFamily="2" charset="-78"/>
                        </a:rPr>
                        <a:t>اصلاح نگرش درباره تک فرزندی و دو فرزندی</a:t>
                      </a:r>
                      <a:endParaRPr lang="en-US" sz="2400" kern="120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r" defTabSz="914400" rtl="1" eaLnBrk="1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chemeClr val="accent6">
                            <a:lumMod val="75000"/>
                          </a:schemeClr>
                        </a:buClr>
                        <a:buSzPct val="130000"/>
                        <a:buFontTx/>
                        <a:buChar char="-"/>
                      </a:pPr>
                      <a:r>
                        <a:rPr lang="fa-IR" sz="2400" b="1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B Nazanin" panose="00000400000000000000" pitchFamily="2" charset="-78"/>
                        </a:rPr>
                        <a:t>فرهنگ سازی بهداشتی </a:t>
                      </a:r>
                      <a:r>
                        <a:rPr lang="fa-IR" sz="2400" b="1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B Nazanin" panose="00000400000000000000" pitchFamily="2" charset="-78"/>
                        </a:rPr>
                        <a:t>نسبت </a:t>
                      </a:r>
                      <a:r>
                        <a:rPr lang="fa-IR" sz="2400" b="1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B Nazanin" panose="00000400000000000000" pitchFamily="2" charset="-78"/>
                        </a:rPr>
                        <a:t>به مسئله فرزندآوری</a:t>
                      </a:r>
                      <a:endParaRPr lang="en-US" sz="2400" b="1" kern="120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cs typeface="B Nazanin" panose="00000400000000000000" pitchFamily="2" charset="-78"/>
                      </a:endParaRP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98118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16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482" y="1350811"/>
            <a:ext cx="10951920" cy="583477"/>
          </a:xfrm>
        </p:spPr>
        <p:txBody>
          <a:bodyPr/>
          <a:lstStyle/>
          <a:p>
            <a:pPr lvl="0" algn="r" rtl="1"/>
            <a:r>
              <a:rPr lang="fa-IR" b="1" u="sng" dirty="0">
                <a:solidFill>
                  <a:srgbClr val="C00000"/>
                </a:solidFill>
                <a:cs typeface="B Titr" panose="00000700000000000000" pitchFamily="2" charset="-78"/>
              </a:rPr>
              <a:t>گروه هدف در آموزش / مشاوره فرزند آوری </a:t>
            </a:r>
            <a:r>
              <a:rPr lang="en-US" dirty="0">
                <a:solidFill>
                  <a:srgbClr val="C00000"/>
                </a:solidFill>
                <a:cs typeface="B Titr" panose="00000700000000000000" pitchFamily="2" charset="-78"/>
              </a:rPr>
              <a:t/>
            </a:r>
            <a:br>
              <a:rPr lang="en-US" dirty="0">
                <a:solidFill>
                  <a:srgbClr val="C00000"/>
                </a:solidFill>
                <a:cs typeface="B Titr" panose="00000700000000000000" pitchFamily="2" charset="-78"/>
              </a:rPr>
            </a:br>
            <a:endParaRPr lang="en-US" dirty="0">
              <a:solidFill>
                <a:srgbClr val="C00000"/>
              </a:solidFill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825624"/>
            <a:ext cx="12067504" cy="5032375"/>
          </a:xfrm>
        </p:spPr>
        <p:txBody>
          <a:bodyPr>
            <a:normAutofit fontScale="40000" lnSpcReduction="20000"/>
          </a:bodyPr>
          <a:lstStyle/>
          <a:p>
            <a:pPr algn="r" rtl="1"/>
            <a:r>
              <a:rPr lang="fa-IR" sz="3500" b="1" dirty="0" smtClean="0">
                <a:cs typeface="B Nazanin" panose="00000400000000000000" pitchFamily="2" charset="-78"/>
              </a:rPr>
              <a:t>نکته :</a:t>
            </a:r>
          </a:p>
          <a:p>
            <a:pPr algn="r" rtl="1"/>
            <a:r>
              <a:rPr lang="fa-IR" sz="3500" b="1" dirty="0" smtClean="0">
                <a:cs typeface="B Nazanin" panose="00000400000000000000" pitchFamily="2" charset="-78"/>
              </a:rPr>
              <a:t> </a:t>
            </a:r>
            <a:r>
              <a:rPr lang="fa-IR" sz="6000" b="1" dirty="0">
                <a:cs typeface="B Nazanin" panose="00000400000000000000" pitchFamily="2" charset="-78"/>
              </a:rPr>
              <a:t>خدمت آموزش و مشاوره فرزند آوری پس از  ارزیابی تاریخچه و وضعیت فعلی سلامت باروری به </a:t>
            </a:r>
            <a:r>
              <a:rPr lang="fa-IR" sz="6000" b="1" u="sng" dirty="0">
                <a:cs typeface="B Nazanin" panose="00000400000000000000" pitchFamily="2" charset="-78"/>
              </a:rPr>
              <a:t>زنان 54-10 سال همسردار با شرایط ذیل</a:t>
            </a:r>
            <a:r>
              <a:rPr lang="fa-IR" sz="6000" b="1" dirty="0">
                <a:cs typeface="B Nazanin" panose="00000400000000000000" pitchFamily="2" charset="-78"/>
              </a:rPr>
              <a:t> ارائه می گردد</a:t>
            </a:r>
            <a:r>
              <a:rPr lang="fa-IR" sz="6000" b="1" dirty="0" smtClean="0">
                <a:cs typeface="B Nazanin" panose="00000400000000000000" pitchFamily="2" charset="-78"/>
              </a:rPr>
              <a:t>:</a:t>
            </a:r>
          </a:p>
          <a:p>
            <a:pPr algn="r" rtl="1"/>
            <a:endParaRPr lang="en-US" sz="3500" b="1" dirty="0">
              <a:cs typeface="B Nazanin" panose="00000400000000000000" pitchFamily="2" charset="-78"/>
            </a:endParaRPr>
          </a:p>
          <a:p>
            <a:pPr marL="457200" lvl="0" indent="-457200" algn="r" rtl="1">
              <a:buFont typeface="Arial" panose="020B0604020202020204" pitchFamily="34" charset="0"/>
              <a:buChar char="•"/>
            </a:pPr>
            <a:r>
              <a:rPr lang="fa-IR" sz="5900" b="1" dirty="0">
                <a:cs typeface="B Nazanin" panose="00000400000000000000" pitchFamily="2" charset="-78"/>
              </a:rPr>
              <a:t>زنانی که حداقل 6 ماه از شروع زندگی مشترک آنها گذشته است، فرزند نداشته و در حال حاضر باردار نمی باشند.</a:t>
            </a:r>
            <a:endParaRPr lang="en-US" sz="5900" b="1" dirty="0">
              <a:cs typeface="B Nazanin" panose="00000400000000000000" pitchFamily="2" charset="-78"/>
            </a:endParaRPr>
          </a:p>
          <a:p>
            <a:pPr marL="457200" lvl="0" indent="-457200" algn="r" rtl="1">
              <a:buFont typeface="Arial" panose="020B0604020202020204" pitchFamily="34" charset="0"/>
              <a:buChar char="•"/>
            </a:pPr>
            <a:r>
              <a:rPr lang="fa-IR" sz="5900" b="1" dirty="0" smtClean="0">
                <a:cs typeface="B Nazanin" panose="00000400000000000000" pitchFamily="2" charset="-78"/>
              </a:rPr>
              <a:t>زنانی </a:t>
            </a:r>
            <a:r>
              <a:rPr lang="fa-IR" sz="5900" b="1" dirty="0">
                <a:cs typeface="B Nazanin" panose="00000400000000000000" pitchFamily="2" charset="-78"/>
              </a:rPr>
              <a:t>که سن آخرین فرزند آنها 18 ماه و بیشتر است.</a:t>
            </a:r>
            <a:endParaRPr lang="en-US" sz="5900" b="1" dirty="0">
              <a:cs typeface="B Nazanin" panose="00000400000000000000" pitchFamily="2" charset="-78"/>
            </a:endParaRPr>
          </a:p>
          <a:p>
            <a:pPr marL="457200" indent="-457200" algn="r" rtl="1">
              <a:buFont typeface="Arial" panose="020B0604020202020204" pitchFamily="34" charset="0"/>
              <a:buChar char="•"/>
            </a:pPr>
            <a:r>
              <a:rPr lang="fa-IR" sz="5900" b="1" dirty="0">
                <a:cs typeface="B Nazanin" panose="00000400000000000000" pitchFamily="2" charset="-78"/>
              </a:rPr>
              <a:t>زنانی </a:t>
            </a:r>
            <a:r>
              <a:rPr lang="fa-IR" sz="5900" b="1" dirty="0" smtClean="0">
                <a:cs typeface="B Nazanin" panose="00000400000000000000" pitchFamily="2" charset="-78"/>
              </a:rPr>
              <a:t>که  درآخرین </a:t>
            </a:r>
            <a:r>
              <a:rPr lang="fa-IR" sz="5900" b="1" dirty="0">
                <a:cs typeface="B Nazanin" panose="00000400000000000000" pitchFamily="2" charset="-78"/>
              </a:rPr>
              <a:t>بارداری سابقه سقط داشته </a:t>
            </a:r>
            <a:r>
              <a:rPr lang="fa-IR" sz="5900" b="1" dirty="0" smtClean="0">
                <a:cs typeface="B Nazanin" panose="00000400000000000000" pitchFamily="2" charset="-78"/>
              </a:rPr>
              <a:t>اند</a:t>
            </a:r>
          </a:p>
          <a:p>
            <a:pPr marL="457200" indent="-457200" algn="r" rtl="1">
              <a:buFont typeface="Arial" panose="020B0604020202020204" pitchFamily="34" charset="0"/>
              <a:buChar char="•"/>
            </a:pPr>
            <a:r>
              <a:rPr lang="fa-IR" sz="5900" b="1" dirty="0" smtClean="0">
                <a:cs typeface="B Nazanin" panose="00000400000000000000" pitchFamily="2" charset="-78"/>
              </a:rPr>
              <a:t>زنان که با هر سن و تعداد فرزند تمایل به داشتن فرزند دارند.</a:t>
            </a:r>
          </a:p>
          <a:p>
            <a:pPr marL="457200" indent="-457200" algn="r" rtl="1">
              <a:buFont typeface="Arial" panose="020B0604020202020204" pitchFamily="34" charset="0"/>
              <a:buChar char="•"/>
            </a:pPr>
            <a:r>
              <a:rPr lang="fa-IR" sz="35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زنانی </a:t>
            </a:r>
            <a:r>
              <a:rPr lang="fa-IR" sz="3500" b="1" dirty="0">
                <a:solidFill>
                  <a:srgbClr val="FF0000"/>
                </a:solidFill>
                <a:cs typeface="B Nazanin" panose="00000400000000000000" pitchFamily="2" charset="-78"/>
              </a:rPr>
              <a:t>که سن آخرین فرزند آنها 18-12 ماه بوده و تمایل به بارداری </a:t>
            </a:r>
            <a:r>
              <a:rPr lang="fa-IR" sz="35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دارند.و  زنانی </a:t>
            </a:r>
            <a:r>
              <a:rPr lang="fa-IR" sz="3500" b="1" dirty="0">
                <a:solidFill>
                  <a:srgbClr val="FF0000"/>
                </a:solidFill>
                <a:cs typeface="B Nazanin" panose="00000400000000000000" pitchFamily="2" charset="-78"/>
              </a:rPr>
              <a:t>که درآخرین بارداری سابقه مرده زایی داشته و بیش از شش ماه از مرده زایی آنها می گذرد</a:t>
            </a:r>
            <a:r>
              <a:rPr lang="fa-IR" sz="35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. این موارد در نسخه 01 بود که الان حذف شده است</a:t>
            </a:r>
            <a:endParaRPr lang="en-US" sz="3500" b="1" dirty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243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513" y="1337932"/>
            <a:ext cx="10951920" cy="583477"/>
          </a:xfrm>
        </p:spPr>
        <p:txBody>
          <a:bodyPr>
            <a:normAutofit fontScale="90000"/>
          </a:bodyPr>
          <a:lstStyle/>
          <a:p>
            <a:pPr lvl="0" algn="r" rtl="1"/>
            <a:r>
              <a:rPr lang="fa-IR" b="1" u="sng" dirty="0">
                <a:solidFill>
                  <a:srgbClr val="C00000"/>
                </a:solidFill>
                <a:cs typeface="B Titr" panose="00000700000000000000" pitchFamily="2" charset="-78"/>
              </a:rPr>
              <a:t>تعاریف شایع برای آموزش/مشاوره فرزند آوری:</a:t>
            </a:r>
            <a:r>
              <a:rPr lang="en-US" b="1" u="sng" dirty="0">
                <a:solidFill>
                  <a:srgbClr val="C00000"/>
                </a:solidFill>
                <a:cs typeface="B Titr" panose="00000700000000000000" pitchFamily="2" charset="-78"/>
              </a:rPr>
              <a:t/>
            </a:r>
            <a:br>
              <a:rPr lang="en-US" b="1" u="sng" dirty="0">
                <a:solidFill>
                  <a:srgbClr val="C00000"/>
                </a:solidFill>
                <a:cs typeface="B Titr" panose="00000700000000000000" pitchFamily="2" charset="-78"/>
              </a:rPr>
            </a:br>
            <a:endParaRPr lang="en-US" b="1" u="sng" dirty="0">
              <a:solidFill>
                <a:srgbClr val="C00000"/>
              </a:solidFill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1088757" cy="4351338"/>
          </a:xfrm>
        </p:spPr>
        <p:txBody>
          <a:bodyPr>
            <a:normAutofit fontScale="85000" lnSpcReduction="10000"/>
          </a:bodyPr>
          <a:lstStyle/>
          <a:p>
            <a:pPr algn="r" rtl="1"/>
            <a:r>
              <a:rPr lang="fa-IR" sz="3200" b="1" dirty="0">
                <a:solidFill>
                  <a:srgbClr val="C00000"/>
                </a:solidFill>
                <a:cs typeface="B Nazanin" panose="00000400000000000000" pitchFamily="2" charset="-78"/>
              </a:rPr>
              <a:t>تعریف بی فرزندی :</a:t>
            </a:r>
            <a:r>
              <a:rPr lang="fa-IR" sz="3200" b="1" dirty="0">
                <a:cs typeface="B Nazanin" panose="00000400000000000000" pitchFamily="2" charset="-78"/>
              </a:rPr>
              <a:t>زنانی که </a:t>
            </a:r>
            <a:r>
              <a:rPr lang="fa-IR" sz="32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گذشته</a:t>
            </a:r>
            <a:r>
              <a:rPr lang="fa-IR" sz="3200" b="1" dirty="0" smtClean="0">
                <a:cs typeface="B Nazanin" panose="00000400000000000000" pitchFamily="2" charset="-78"/>
              </a:rPr>
              <a:t> </a:t>
            </a:r>
            <a:r>
              <a:rPr lang="fa-IR" sz="3200" b="1" dirty="0">
                <a:cs typeface="B Nazanin" panose="00000400000000000000" pitchFamily="2" charset="-78"/>
              </a:rPr>
              <a:t>فرزند نداشته و در حال حاضر باردار نمی باشند.</a:t>
            </a:r>
            <a:endParaRPr lang="en-US" sz="3200" b="1" dirty="0">
              <a:cs typeface="B Nazanin" panose="00000400000000000000" pitchFamily="2" charset="-78"/>
            </a:endParaRPr>
          </a:p>
          <a:p>
            <a:pPr algn="r" rtl="1"/>
            <a:r>
              <a:rPr lang="fa-IR" sz="3200" b="1" dirty="0" smtClean="0">
                <a:cs typeface="B Nazanin" panose="00000400000000000000" pitchFamily="2" charset="-78"/>
              </a:rPr>
              <a:t> </a:t>
            </a:r>
            <a:r>
              <a:rPr lang="fa-IR" sz="1500" b="1" dirty="0">
                <a:solidFill>
                  <a:srgbClr val="FF0000"/>
                </a:solidFill>
                <a:cs typeface="B Nazanin" panose="00000400000000000000" pitchFamily="2" charset="-78"/>
              </a:rPr>
              <a:t>زنانی که حداقل 6 ماه از زندگی مشترک آنها گذشته فرزند نداشته و در حال حاضر باردار نمی باشند.</a:t>
            </a:r>
            <a:endParaRPr lang="en-US" sz="1500" b="1" dirty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pPr algn="r" rtl="1"/>
            <a:r>
              <a:rPr lang="fa-IR" sz="3200" b="1" dirty="0">
                <a:solidFill>
                  <a:srgbClr val="C00000"/>
                </a:solidFill>
                <a:cs typeface="B Nazanin" panose="00000400000000000000" pitchFamily="2" charset="-78"/>
              </a:rPr>
              <a:t>تعریف تک فرزندی: </a:t>
            </a:r>
            <a:r>
              <a:rPr lang="fa-IR" sz="3200" b="1" dirty="0">
                <a:cs typeface="B Nazanin" panose="00000400000000000000" pitchFamily="2" charset="-78"/>
              </a:rPr>
              <a:t>زنانی که دارای یک </a:t>
            </a:r>
            <a:r>
              <a:rPr lang="fa-IR" sz="3200" b="1" dirty="0" smtClean="0">
                <a:cs typeface="B Nazanin" panose="00000400000000000000" pitchFamily="2" charset="-78"/>
              </a:rPr>
              <a:t>فرزند زنده </a:t>
            </a:r>
            <a:r>
              <a:rPr lang="fa-IR" sz="3200" b="1" dirty="0">
                <a:cs typeface="B Nazanin" panose="00000400000000000000" pitchFamily="2" charset="-78"/>
              </a:rPr>
              <a:t>با سن </a:t>
            </a:r>
            <a:r>
              <a:rPr lang="fa-IR" sz="3200" b="1" dirty="0" smtClean="0">
                <a:cs typeface="B Nazanin" panose="00000400000000000000" pitchFamily="2" charset="-78"/>
              </a:rPr>
              <a:t>یک سال و 5 ماه و 29 روز می باشد.</a:t>
            </a:r>
          </a:p>
          <a:p>
            <a:pPr algn="r" rtl="1"/>
            <a:r>
              <a:rPr lang="fa-IR" sz="1500" b="1" dirty="0">
                <a:solidFill>
                  <a:srgbClr val="FF0000"/>
                </a:solidFill>
                <a:cs typeface="B Nazanin" panose="00000400000000000000" pitchFamily="2" charset="-78"/>
              </a:rPr>
              <a:t>زنانی که دارای یک فرزند با سن 18 ماه کامل و بیشتر هستند.</a:t>
            </a:r>
            <a:endParaRPr lang="en-US" sz="1500" b="1" dirty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pPr algn="r" rtl="1"/>
            <a:r>
              <a:rPr lang="fa-IR" sz="3200" b="1" dirty="0">
                <a:solidFill>
                  <a:srgbClr val="C00000"/>
                </a:solidFill>
                <a:cs typeface="B Nazanin" panose="00000400000000000000" pitchFamily="2" charset="-78"/>
              </a:rPr>
              <a:t>تعریف دو فرزندی: </a:t>
            </a:r>
            <a:r>
              <a:rPr lang="fa-IR" sz="3200" b="1" dirty="0">
                <a:cs typeface="B Nazanin" panose="00000400000000000000" pitchFamily="2" charset="-78"/>
              </a:rPr>
              <a:t>زنانی که دو </a:t>
            </a:r>
            <a:r>
              <a:rPr lang="fa-IR" sz="3200" b="1" dirty="0" smtClean="0">
                <a:cs typeface="B Nazanin" panose="00000400000000000000" pitchFamily="2" charset="-78"/>
              </a:rPr>
              <a:t>فرزند زنده </a:t>
            </a:r>
            <a:r>
              <a:rPr lang="fa-IR" sz="3200" b="1" dirty="0">
                <a:cs typeface="B Nazanin" panose="00000400000000000000" pitchFamily="2" charset="-78"/>
              </a:rPr>
              <a:t>داشته و سن آخرین فرزند یک سال و 5 ماه و 29 روز می باشد.</a:t>
            </a:r>
          </a:p>
          <a:p>
            <a:pPr algn="r" rtl="1"/>
            <a:r>
              <a:rPr lang="fa-IR" sz="3200" b="1" dirty="0">
                <a:solidFill>
                  <a:srgbClr val="C00000"/>
                </a:solidFill>
                <a:cs typeface="B Nazanin" panose="00000400000000000000" pitchFamily="2" charset="-78"/>
              </a:rPr>
              <a:t>تعریف سه فرزندی و بیشتر: </a:t>
            </a:r>
            <a:r>
              <a:rPr lang="fa-IR" sz="3200" b="1" dirty="0">
                <a:cs typeface="B Nazanin" panose="00000400000000000000" pitchFamily="2" charset="-78"/>
              </a:rPr>
              <a:t>زنانی که سه فرزند داشته و سن آخرین فرزند یک سال و 5 ماه و 29 روز می باشد.</a:t>
            </a:r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3312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670" y="321972"/>
            <a:ext cx="11410682" cy="639950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A3792-F815-44DC-B16D-CF70C9A801E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753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Powerpoint.ir">
  <a:themeElements>
    <a:clrScheme name="自定义 217">
      <a:dk1>
        <a:srgbClr val="5F5F5F"/>
      </a:dk1>
      <a:lt1>
        <a:srgbClr val="FFFFFF"/>
      </a:lt1>
      <a:dk2>
        <a:srgbClr val="4D4D4D"/>
      </a:dk2>
      <a:lt2>
        <a:srgbClr val="FFFFFF"/>
      </a:lt2>
      <a:accent1>
        <a:srgbClr val="47B6E7"/>
      </a:accent1>
      <a:accent2>
        <a:srgbClr val="628EE3"/>
      </a:accent2>
      <a:accent3>
        <a:srgbClr val="2BC3B5"/>
      </a:accent3>
      <a:accent4>
        <a:srgbClr val="92D050"/>
      </a:accent4>
      <a:accent5>
        <a:srgbClr val="CEB9A3"/>
      </a:accent5>
      <a:accent6>
        <a:srgbClr val="FFC000"/>
      </a:accent6>
      <a:hlink>
        <a:srgbClr val="00B0F0"/>
      </a:hlink>
      <a:folHlink>
        <a:srgbClr val="AFB2B4"/>
      </a:folHlink>
    </a:clrScheme>
    <a:fontScheme name="自定义 19">
      <a:majorFont>
        <a:latin typeface="Arial Rounded MT Bold"/>
        <a:ea typeface="微软雅黑"/>
        <a:cs typeface=""/>
      </a:majorFont>
      <a:minorFont>
        <a:latin typeface="Calibri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پرونده" ma:contentTypeID="0x0101007D3599176A89D74C8525C9C131BF3659" ma:contentTypeVersion="0" ma:contentTypeDescription="یک سند جدید ایجاد کنید." ma:contentTypeScope="" ma:versionID="2011708f5f20cb1fa3ecd049de22eacf">
  <xsd:schema xmlns:xsd="http://www.w3.org/2001/XMLSchema" xmlns:xs="http://www.w3.org/2001/XMLSchema" xmlns:p="http://schemas.microsoft.com/office/2006/metadata/properties" xmlns:ns2="1047730d-92e1-4018-9084-d932fd3a7f58" targetNamespace="http://schemas.microsoft.com/office/2006/metadata/properties" ma:root="true" ma:fieldsID="54a7b0c75f937540823eed961d665b27" ns2:_="">
    <xsd:import namespace="1047730d-92e1-4018-9084-d932fd3a7f5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47730d-92e1-4018-9084-d932fd3a7f58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مقدار شناسه سند" ma:description="مقدار شناسه سند تعیین شده برای این آیتم." ma:internalName="_dlc_DocId" ma:readOnly="true">
      <xsd:simpleType>
        <xsd:restriction base="dms:Text"/>
      </xsd:simpleType>
    </xsd:element>
    <xsd:element name="_dlc_DocIdUrl" ma:index="9" nillable="true" ma:displayName="شناسه سند" ma:description="پیوند دائمی به این سند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حفظ شناسه" ma:description="نگهداری شناسه در حین افزودن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نوع محتویات"/>
        <xsd:element ref="dc:title" minOccurs="0" maxOccurs="1" ma:index="4" ma:displayName="عنوان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1047730d-92e1-4018-9084-d932fd3a7f58">5NN7CDR5NKU2-998509256-8</_dlc_DocId>
    <_dlc_DocIdUrl xmlns="1047730d-92e1-4018-9084-d932fd3a7f58">
      <Url>http://www.health.gov.ir/family/hrp/_layouts/DocIdRedir.aspx?ID=5NN7CDR5NKU2-998509256-8</Url>
      <Description>5NN7CDR5NKU2-998509256-8</Description>
    </_dlc_DocIdUrl>
  </documentManagement>
</p:properties>
</file>

<file path=customXml/itemProps1.xml><?xml version="1.0" encoding="utf-8"?>
<ds:datastoreItem xmlns:ds="http://schemas.openxmlformats.org/officeDocument/2006/customXml" ds:itemID="{B9790CAF-0342-49EA-8B72-867D3B02E14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047730d-92e1-4018-9084-d932fd3a7f5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1A35870-9DFD-4751-8F7B-3A1446647CF0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6CF56E49-4DB1-4F76-BC79-84360ECB6500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4D1E466E-4982-4F3D-B4C0-D722BAD6488A}">
  <ds:schemaRefs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purl.org/dc/dcmitype/"/>
    <ds:schemaRef ds:uri="http://purl.org/dc/terms/"/>
    <ds:schemaRef ds:uri="http://schemas.openxmlformats.org/package/2006/metadata/core-properties"/>
    <ds:schemaRef ds:uri="1047730d-92e1-4018-9084-d932fd3a7f58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A000120140530A43KPBG</Template>
  <TotalTime>915</TotalTime>
  <Words>644</Words>
  <Application>Microsoft Office PowerPoint</Application>
  <PresentationFormat>Widescreen</PresentationFormat>
  <Paragraphs>65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9" baseType="lpstr">
      <vt:lpstr>微软雅黑</vt:lpstr>
      <vt:lpstr>宋体</vt:lpstr>
      <vt:lpstr>Arial</vt:lpstr>
      <vt:lpstr>Arial Rounded MT Bold</vt:lpstr>
      <vt:lpstr>B Nazanin</vt:lpstr>
      <vt:lpstr>B Titr</vt:lpstr>
      <vt:lpstr>Calibri</vt:lpstr>
      <vt:lpstr>Wingdings</vt:lpstr>
      <vt:lpstr>幼圆</vt:lpstr>
      <vt:lpstr>SlidePowerpoint.ir</vt:lpstr>
      <vt:lpstr>برنامه آموزش و مشاوره فرزندآوری   </vt:lpstr>
      <vt:lpstr>PowerPoint Presentation</vt:lpstr>
      <vt:lpstr>اهمیت فرزندآوری </vt:lpstr>
      <vt:lpstr>PowerPoint Presentation</vt:lpstr>
      <vt:lpstr>PowerPoint Presentation</vt:lpstr>
      <vt:lpstr>بخشی از وظایف ارائه دهندگان در قانون</vt:lpstr>
      <vt:lpstr>گروه هدف در آموزش / مشاوره فرزند آوری  </vt:lpstr>
      <vt:lpstr>تعاریف شایع برای آموزش/مشاوره فرزند آوری: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SlidePowerpoint.ir</dc:title>
  <dc:creator>SlidePowerpoint.ir</dc:creator>
  <cp:lastModifiedBy>Admin</cp:lastModifiedBy>
  <cp:revision>180</cp:revision>
  <dcterms:created xsi:type="dcterms:W3CDTF">2015-07-06T07:48:38Z</dcterms:created>
  <dcterms:modified xsi:type="dcterms:W3CDTF">2024-10-02T10:01:23Z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0x0101007D3599176A89D74C8525C9C131BF3659</vt:lpwstr>
  </property>
  <property fmtid="{D5CDD505-2E9C-101B-9397-08002B2CF9AE}" pid="3" name="_dlc_DocIdItemGuid">
    <vt:lpwstr>3dfc8046-a927-4abc-8905-74897e97ebf9</vt:lpwstr>
  </property>
</Properties>
</file>