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3" r:id="rId3"/>
    <p:sldId id="288" r:id="rId4"/>
    <p:sldId id="290"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87" r:id="rId19"/>
    <p:sldId id="291" r:id="rId20"/>
    <p:sldId id="277" r:id="rId21"/>
    <p:sldId id="278" r:id="rId22"/>
    <p:sldId id="279" r:id="rId23"/>
    <p:sldId id="280" r:id="rId24"/>
    <p:sldId id="281" r:id="rId25"/>
    <p:sldId id="282" r:id="rId26"/>
    <p:sldId id="283" r:id="rId27"/>
    <p:sldId id="284" r:id="rId28"/>
    <p:sldId id="285" r:id="rId29"/>
    <p:sldId id="286" r:id="rId30"/>
    <p:sldId id="292" r:id="rId31"/>
    <p:sldId id="289" r:id="rId3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473" autoAdjust="0"/>
    <p:restoredTop sz="94660"/>
  </p:normalViewPr>
  <p:slideViewPr>
    <p:cSldViewPr>
      <p:cViewPr varScale="1">
        <p:scale>
          <a:sx n="69" d="100"/>
          <a:sy n="69" d="100"/>
        </p:scale>
        <p:origin x="88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A1EF6BA-E069-4FE7-A843-91A70F3D2B5E}" type="datetimeFigureOut">
              <a:rPr lang="fa-IR" smtClean="0"/>
              <a:t>20/01/1445</a:t>
            </a:fld>
            <a:endParaRPr lang="fa-IR"/>
          </a:p>
        </p:txBody>
      </p:sp>
      <p:sp>
        <p:nvSpPr>
          <p:cNvPr id="16" name="Slide Number Placeholder 15"/>
          <p:cNvSpPr>
            <a:spLocks noGrp="1"/>
          </p:cNvSpPr>
          <p:nvPr>
            <p:ph type="sldNum" sz="quarter" idx="11"/>
          </p:nvPr>
        </p:nvSpPr>
        <p:spPr/>
        <p:txBody>
          <a:bodyPr/>
          <a:lstStyle/>
          <a:p>
            <a:fld id="{9A1BC586-E8B3-4F4C-81BC-8E7593989483}" type="slidenum">
              <a:rPr lang="fa-IR" smtClean="0"/>
              <a:t>‹#›</a:t>
            </a:fld>
            <a:endParaRPr lang="fa-IR"/>
          </a:p>
        </p:txBody>
      </p:sp>
      <p:sp>
        <p:nvSpPr>
          <p:cNvPr id="17" name="Footer Placeholder 16"/>
          <p:cNvSpPr>
            <a:spLocks noGrp="1"/>
          </p:cNvSpPr>
          <p:nvPr>
            <p:ph type="ftr" sz="quarter" idx="12"/>
          </p:nvPr>
        </p:nvSpPr>
        <p:spPr/>
        <p:txBody>
          <a:bodyPr/>
          <a:lstStyle/>
          <a:p>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1EF6BA-E069-4FE7-A843-91A70F3D2B5E}"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A1BC586-E8B3-4F4C-81BC-8E7593989483}"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1EF6BA-E069-4FE7-A843-91A70F3D2B5E}"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A1BC586-E8B3-4F4C-81BC-8E7593989483}"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A1EF6BA-E069-4FE7-A843-91A70F3D2B5E}" type="datetimeFigureOut">
              <a:rPr lang="fa-IR" smtClean="0"/>
              <a:t>20/01/1445</a:t>
            </a:fld>
            <a:endParaRPr lang="fa-IR"/>
          </a:p>
        </p:txBody>
      </p:sp>
      <p:sp>
        <p:nvSpPr>
          <p:cNvPr id="15" name="Slide Number Placeholder 14"/>
          <p:cNvSpPr>
            <a:spLocks noGrp="1"/>
          </p:cNvSpPr>
          <p:nvPr>
            <p:ph type="sldNum" sz="quarter" idx="15"/>
          </p:nvPr>
        </p:nvSpPr>
        <p:spPr/>
        <p:txBody>
          <a:bodyPr/>
          <a:lstStyle>
            <a:lvl1pPr algn="ctr">
              <a:defRPr/>
            </a:lvl1pPr>
          </a:lstStyle>
          <a:p>
            <a:fld id="{9A1BC586-E8B3-4F4C-81BC-8E7593989483}" type="slidenum">
              <a:rPr lang="fa-IR" smtClean="0"/>
              <a:t>‹#›</a:t>
            </a:fld>
            <a:endParaRPr lang="fa-IR"/>
          </a:p>
        </p:txBody>
      </p:sp>
      <p:sp>
        <p:nvSpPr>
          <p:cNvPr id="16" name="Footer Placeholder 15"/>
          <p:cNvSpPr>
            <a:spLocks noGrp="1"/>
          </p:cNvSpPr>
          <p:nvPr>
            <p:ph type="ftr" sz="quarter" idx="16"/>
          </p:nvPr>
        </p:nvSpPr>
        <p:spPr/>
        <p:txBody>
          <a:bodyPr/>
          <a:lstStyle/>
          <a:p>
            <a:endParaRPr lang="fa-I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1EF6BA-E069-4FE7-A843-91A70F3D2B5E}"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A1BC586-E8B3-4F4C-81BC-8E7593989483}" type="slidenum">
              <a:rPr lang="fa-IR" smtClean="0"/>
              <a:t>‹#›</a:t>
            </a:fld>
            <a:endParaRPr lang="fa-I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A1EF6BA-E069-4FE7-A843-91A70F3D2B5E}" type="datetimeFigureOut">
              <a:rPr lang="fa-IR" smtClean="0"/>
              <a:t>20/01/1445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A1BC586-E8B3-4F4C-81BC-8E7593989483}" type="slidenum">
              <a:rPr lang="fa-IR" smtClean="0"/>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A1BC586-E8B3-4F4C-81BC-8E7593989483}" type="slidenum">
              <a:rPr lang="fa-IR" smtClean="0"/>
              <a:t>‹#›</a:t>
            </a:fld>
            <a:endParaRPr lang="fa-IR"/>
          </a:p>
        </p:txBody>
      </p:sp>
      <p:sp>
        <p:nvSpPr>
          <p:cNvPr id="8" name="Footer Placeholder 7"/>
          <p:cNvSpPr>
            <a:spLocks noGrp="1"/>
          </p:cNvSpPr>
          <p:nvPr>
            <p:ph type="ftr" sz="quarter" idx="11"/>
          </p:nvPr>
        </p:nvSpPr>
        <p:spPr/>
        <p:txBody>
          <a:bodyPr/>
          <a:lstStyle/>
          <a:p>
            <a:endParaRPr lang="fa-IR"/>
          </a:p>
        </p:txBody>
      </p:sp>
      <p:sp>
        <p:nvSpPr>
          <p:cNvPr id="7" name="Date Placeholder 6"/>
          <p:cNvSpPr>
            <a:spLocks noGrp="1"/>
          </p:cNvSpPr>
          <p:nvPr>
            <p:ph type="dt" sz="half" idx="10"/>
          </p:nvPr>
        </p:nvSpPr>
        <p:spPr/>
        <p:txBody>
          <a:bodyPr/>
          <a:lstStyle/>
          <a:p>
            <a:fld id="{DA1EF6BA-E069-4FE7-A843-91A70F3D2B5E}" type="datetimeFigureOut">
              <a:rPr lang="fa-IR" smtClean="0"/>
              <a:t>20/01/1445</a:t>
            </a:fld>
            <a:endParaRPr lang="fa-I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A1EF6BA-E069-4FE7-A843-91A70F3D2B5E}" type="datetimeFigureOut">
              <a:rPr lang="fa-IR" smtClean="0"/>
              <a:t>20/01/1445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A1BC586-E8B3-4F4C-81BC-8E7593989483}" type="slidenum">
              <a:rPr lang="fa-IR" smtClean="0"/>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1EF6BA-E069-4FE7-A843-91A70F3D2B5E}" type="datetimeFigureOut">
              <a:rPr lang="fa-IR" smtClean="0"/>
              <a:t>20/01/1445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A1BC586-E8B3-4F4C-81BC-8E7593989483}"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A1EF6BA-E069-4FE7-A843-91A70F3D2B5E}" type="datetimeFigureOut">
              <a:rPr lang="fa-IR" smtClean="0"/>
              <a:t>20/01/1445</a:t>
            </a:fld>
            <a:endParaRPr lang="fa-IR"/>
          </a:p>
        </p:txBody>
      </p:sp>
      <p:sp>
        <p:nvSpPr>
          <p:cNvPr id="9" name="Slide Number Placeholder 8"/>
          <p:cNvSpPr>
            <a:spLocks noGrp="1"/>
          </p:cNvSpPr>
          <p:nvPr>
            <p:ph type="sldNum" sz="quarter" idx="15"/>
          </p:nvPr>
        </p:nvSpPr>
        <p:spPr/>
        <p:txBody>
          <a:bodyPr/>
          <a:lstStyle/>
          <a:p>
            <a:fld id="{9A1BC586-E8B3-4F4C-81BC-8E7593989483}" type="slidenum">
              <a:rPr lang="fa-IR" smtClean="0"/>
              <a:t>‹#›</a:t>
            </a:fld>
            <a:endParaRPr lang="fa-IR"/>
          </a:p>
        </p:txBody>
      </p:sp>
      <p:sp>
        <p:nvSpPr>
          <p:cNvPr id="10" name="Footer Placeholder 9"/>
          <p:cNvSpPr>
            <a:spLocks noGrp="1"/>
          </p:cNvSpPr>
          <p:nvPr>
            <p:ph type="ftr" sz="quarter" idx="16"/>
          </p:nvPr>
        </p:nvSpPr>
        <p:spPr/>
        <p:txBody>
          <a:bodyPr/>
          <a:lstStyle/>
          <a:p>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A1EF6BA-E069-4FE7-A843-91A70F3D2B5E}" type="datetimeFigureOut">
              <a:rPr lang="fa-IR" smtClean="0"/>
              <a:t>20/01/1445</a:t>
            </a:fld>
            <a:endParaRPr lang="fa-IR"/>
          </a:p>
        </p:txBody>
      </p:sp>
      <p:sp>
        <p:nvSpPr>
          <p:cNvPr id="9" name="Slide Number Placeholder 8"/>
          <p:cNvSpPr>
            <a:spLocks noGrp="1"/>
          </p:cNvSpPr>
          <p:nvPr>
            <p:ph type="sldNum" sz="quarter" idx="11"/>
          </p:nvPr>
        </p:nvSpPr>
        <p:spPr/>
        <p:txBody>
          <a:bodyPr/>
          <a:lstStyle/>
          <a:p>
            <a:fld id="{9A1BC586-E8B3-4F4C-81BC-8E7593989483}" type="slidenum">
              <a:rPr lang="fa-IR" smtClean="0"/>
              <a:t>‹#›</a:t>
            </a:fld>
            <a:endParaRPr lang="fa-IR"/>
          </a:p>
        </p:txBody>
      </p:sp>
      <p:sp>
        <p:nvSpPr>
          <p:cNvPr id="10" name="Footer Placeholder 9"/>
          <p:cNvSpPr>
            <a:spLocks noGrp="1"/>
          </p:cNvSpPr>
          <p:nvPr>
            <p:ph type="ftr" sz="quarter" idx="12"/>
          </p:nvPr>
        </p:nvSpPr>
        <p:spPr/>
        <p:txBody>
          <a:bodyPr/>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A1EF6BA-E069-4FE7-A843-91A70F3D2B5E}" type="datetimeFigureOut">
              <a:rPr lang="fa-IR" smtClean="0"/>
              <a:t>20/01/1445</a:t>
            </a:fld>
            <a:endParaRPr lang="fa-I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fa-I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A1BC586-E8B3-4F4C-81BC-8E7593989483}" type="slidenum">
              <a:rPr lang="fa-IR" smtClean="0"/>
              <a:t>‹#›</a:t>
            </a:fld>
            <a:endParaRPr lang="fa-I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fa-IR" b="1" spc="0" dirty="0" smtClean="0">
                <a:ln w="11430"/>
                <a:solidFill>
                  <a:srgbClr val="FFC000"/>
                </a:solidFill>
                <a:effectLst>
                  <a:outerShdw blurRad="50800" dist="39000" dir="5460000" algn="tl">
                    <a:srgbClr val="000000">
                      <a:alpha val="38000"/>
                    </a:srgbClr>
                  </a:outerShdw>
                </a:effectLst>
              </a:rPr>
              <a:t>بسم الله الرحمن الرحیم</a:t>
            </a:r>
            <a:endParaRPr lang="fa-IR" b="1" spc="0" dirty="0">
              <a:ln w="11430"/>
              <a:solidFill>
                <a:srgbClr val="FFC00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215916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normAutofit/>
          </a:bodyPr>
          <a:lstStyle/>
          <a:p>
            <a:pPr algn="justLow">
              <a:lnSpc>
                <a:spcPct val="150000"/>
              </a:lnSpc>
            </a:pPr>
            <a:r>
              <a:rPr lang="fa-IR" sz="1900" b="1" dirty="0" smtClean="0">
                <a:cs typeface="B Nazanin" panose="00000400000000000000" pitchFamily="2" charset="-78"/>
              </a:rPr>
              <a:t>3.تهیه </a:t>
            </a:r>
            <a:r>
              <a:rPr lang="fa-IR" sz="1900" b="1" dirty="0">
                <a:cs typeface="B Nazanin" panose="00000400000000000000" pitchFamily="2" charset="-78"/>
              </a:rPr>
              <a:t>فرآیند اجرایی هر خدمت و نصب راهنما و فلوچارت فرآیند مربوط در محل دید مشتریان</a:t>
            </a:r>
            <a:endParaRPr lang="en-US" sz="1900" b="1" dirty="0">
              <a:cs typeface="B Nazanin" panose="00000400000000000000" pitchFamily="2" charset="-78"/>
            </a:endParaRPr>
          </a:p>
          <a:p>
            <a:pPr algn="justLow">
              <a:lnSpc>
                <a:spcPct val="150000"/>
              </a:lnSpc>
            </a:pPr>
            <a:r>
              <a:rPr lang="fa-IR" sz="1900" b="1" dirty="0">
                <a:cs typeface="B Nazanin" panose="00000400000000000000" pitchFamily="2" charset="-78"/>
              </a:rPr>
              <a:t>4. درک انتظارات مشتریان</a:t>
            </a:r>
            <a:r>
              <a:rPr lang="en-US" sz="1900" b="1" dirty="0">
                <a:cs typeface="B Nazanin" panose="00000400000000000000" pitchFamily="2" charset="-78"/>
              </a:rPr>
              <a:t>: </a:t>
            </a:r>
            <a:r>
              <a:rPr lang="fa-IR" sz="1900" b="1" dirty="0">
                <a:cs typeface="B Nazanin" panose="00000400000000000000" pitchFamily="2" charset="-78"/>
              </a:rPr>
              <a:t>اولین و آخرین معیار رضایت مشتری این است که آیا انتظارات او برآورده می شود یا خیر؟ بنابراین، ابتدا باید مشخص شود که آن انتظارات چه هستند؟ سپس باید اهدافی را تعیین کرد و نیروی انسانی سازمان را بر زمینه هایی که برای مشتریان مهمترین است، متمرکز کرد</a:t>
            </a:r>
            <a:endParaRPr lang="en-US" sz="1900" b="1" dirty="0">
              <a:cs typeface="B Nazanin" panose="00000400000000000000" pitchFamily="2" charset="-78"/>
            </a:endParaRPr>
          </a:p>
          <a:p>
            <a:pPr algn="justLow">
              <a:lnSpc>
                <a:spcPct val="150000"/>
              </a:lnSpc>
            </a:pPr>
            <a:r>
              <a:rPr lang="fa-IR" sz="1900" b="1" dirty="0">
                <a:cs typeface="B Nazanin" panose="00000400000000000000" pitchFamily="2" charset="-78"/>
              </a:rPr>
              <a:t>5. ایجاد انتظارات مطلوب در مشتریان و مشخص کردن سطح ارایه خدمت برای مشتریان </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میزان رضایت مشتری را میتوان به طور نسبی بدین شکل بیان کرد: اگر درک مشتری از خدمات دریافت شده از انتظارش کمتر باشد، نتیجه اش نارضایتی است؛ اگر خدمات مطابــق با انتظارش باشــد، احساس آرامش می کند، ولی خیلی راضی نیست؛ اما اگر خدمات بیش از انتظار مشتری باشد، او راضی و خشنود خواهد بود و معمولاً این گروه اخیر جزو مشتریان وفادار خواهند بود</a:t>
            </a:r>
            <a:endParaRPr lang="en-US" sz="1900" b="1" dirty="0">
              <a:cs typeface="B Nazanin" panose="00000400000000000000" pitchFamily="2" charset="-78"/>
            </a:endParaRPr>
          </a:p>
          <a:p>
            <a:endParaRPr lang="fa-IR" dirty="0"/>
          </a:p>
        </p:txBody>
      </p:sp>
    </p:spTree>
    <p:extLst>
      <p:ext uri="{BB962C8B-B14F-4D97-AF65-F5344CB8AC3E}">
        <p14:creationId xmlns:p14="http://schemas.microsoft.com/office/powerpoint/2010/main" val="571329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2060848"/>
            <a:ext cx="8229600" cy="3168352"/>
          </a:xfrm>
        </p:spPr>
        <p:txBody>
          <a:bodyPr>
            <a:normAutofit/>
          </a:bodyPr>
          <a:lstStyle/>
          <a:p>
            <a:pPr>
              <a:lnSpc>
                <a:spcPct val="200000"/>
              </a:lnSpc>
            </a:pPr>
            <a:r>
              <a:rPr lang="fa-IR" sz="1800" b="1" dirty="0">
                <a:cs typeface="B Nazanin" panose="00000400000000000000" pitchFamily="2" charset="-78"/>
              </a:rPr>
              <a:t>راه اول، سخت کارکردن و انجام دادن کارهای اضافی است؛ </a:t>
            </a:r>
            <a:endParaRPr lang="en-US" sz="1800" b="1" dirty="0">
              <a:cs typeface="B Nazanin" panose="00000400000000000000" pitchFamily="2" charset="-78"/>
            </a:endParaRPr>
          </a:p>
          <a:p>
            <a:pPr>
              <a:lnSpc>
                <a:spcPct val="200000"/>
              </a:lnSpc>
            </a:pPr>
            <a:r>
              <a:rPr lang="fa-IR" sz="1800" b="1" dirty="0">
                <a:cs typeface="B Nazanin" panose="00000400000000000000" pitchFamily="2" charset="-78"/>
              </a:rPr>
              <a:t>راه دوم هم این است که انتظار مشتریان به دقت کنترل شود، چون نباید انتظاراتی را در مشتریان ایجاد کنیم و سپس خدماتی را ارایه دهیم که نامطلوب است</a:t>
            </a:r>
            <a:endParaRPr lang="en-US" sz="1800" b="1" dirty="0">
              <a:cs typeface="B Nazanin" panose="00000400000000000000" pitchFamily="2" charset="-78"/>
            </a:endParaRPr>
          </a:p>
        </p:txBody>
      </p:sp>
      <p:sp>
        <p:nvSpPr>
          <p:cNvPr id="3" name="Title 2"/>
          <p:cNvSpPr>
            <a:spLocks noGrp="1"/>
          </p:cNvSpPr>
          <p:nvPr>
            <p:ph type="title"/>
          </p:nvPr>
        </p:nvSpPr>
        <p:spPr>
          <a:xfrm>
            <a:off x="395536" y="764704"/>
            <a:ext cx="8229600" cy="1219200"/>
          </a:xfrm>
        </p:spPr>
        <p:txBody>
          <a:bodyPr>
            <a:normAutofit fontScale="90000"/>
          </a:bodyPr>
          <a:lstStyle/>
          <a:p>
            <a:r>
              <a:rPr lang="fa-IR" sz="3600" b="1" dirty="0">
                <a:solidFill>
                  <a:srgbClr val="FFC000"/>
                </a:solidFill>
                <a:effectLst/>
                <a:cs typeface="B Titr" panose="00000700000000000000" pitchFamily="2" charset="-78"/>
              </a:rPr>
              <a:t>به دو طریق میتوان خدماتی بیش از انتظار مشتریان ارایه داد:</a:t>
            </a:r>
            <a:r>
              <a:rPr lang="fa-IR" b="1" dirty="0">
                <a:effectLst/>
              </a:rPr>
              <a:t> </a:t>
            </a:r>
            <a:r>
              <a:rPr lang="en-US" dirty="0">
                <a:effectLst/>
              </a:rPr>
              <a:t/>
            </a:r>
            <a:br>
              <a:rPr lang="en-US" dirty="0">
                <a:effectLst/>
              </a:rPr>
            </a:br>
            <a:endParaRPr lang="fa-IR" dirty="0"/>
          </a:p>
        </p:txBody>
      </p:sp>
    </p:spTree>
    <p:extLst>
      <p:ext uri="{BB962C8B-B14F-4D97-AF65-F5344CB8AC3E}">
        <p14:creationId xmlns:p14="http://schemas.microsoft.com/office/powerpoint/2010/main" val="257428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normAutofit/>
          </a:bodyPr>
          <a:lstStyle/>
          <a:p>
            <a:pPr>
              <a:lnSpc>
                <a:spcPct val="150000"/>
              </a:lnSpc>
            </a:pPr>
            <a:r>
              <a:rPr lang="fa-IR" sz="1800" b="1" dirty="0">
                <a:cs typeface="B Nazanin" panose="00000400000000000000" pitchFamily="2" charset="-78"/>
              </a:rPr>
              <a:t>6. مدیریت صحیح منابع انسانی</a:t>
            </a:r>
            <a:r>
              <a:rPr lang="en-US" sz="1800" b="1" dirty="0">
                <a:cs typeface="B Nazanin" panose="00000400000000000000" pitchFamily="2" charset="-78"/>
              </a:rPr>
              <a:t>: </a:t>
            </a:r>
            <a:r>
              <a:rPr lang="fa-IR" sz="1800" b="1" dirty="0">
                <a:cs typeface="B Nazanin" panose="00000400000000000000" pitchFamily="2" charset="-78"/>
              </a:rPr>
              <a:t>با چهاراصل اساسی مهم گزینش، آموزش، حمایت و پشتیبانی، پایش و ارزشیابی و پرداخت میتوان نسبت به مطلوبیت کارکنان خود اطمینان حاصل کرد.</a:t>
            </a:r>
            <a:endParaRPr lang="en-US" sz="1800" b="1" dirty="0">
              <a:cs typeface="B Nazanin" panose="00000400000000000000" pitchFamily="2" charset="-78"/>
            </a:endParaRPr>
          </a:p>
          <a:p>
            <a:pPr>
              <a:lnSpc>
                <a:spcPct val="150000"/>
              </a:lnSpc>
            </a:pPr>
            <a:r>
              <a:rPr lang="fa-IR" sz="1800" b="1" dirty="0" smtClean="0">
                <a:cs typeface="B Nazanin" panose="00000400000000000000" pitchFamily="2" charset="-78"/>
              </a:rPr>
              <a:t>7. ایجاد </a:t>
            </a:r>
            <a:r>
              <a:rPr lang="fa-IR" sz="1800" b="1" dirty="0">
                <a:cs typeface="B Nazanin" panose="00000400000000000000" pitchFamily="2" charset="-78"/>
              </a:rPr>
              <a:t>تعهد به ارایه خدمت در تمام سطوح سازمان</a:t>
            </a:r>
            <a:r>
              <a:rPr lang="en-US" sz="1800" b="1" dirty="0">
                <a:cs typeface="B Nazanin" panose="00000400000000000000" pitchFamily="2" charset="-78"/>
              </a:rPr>
              <a:t>: </a:t>
            </a:r>
            <a:r>
              <a:rPr lang="fa-IR" sz="1800" b="1" dirty="0">
                <a:cs typeface="B Nazanin" panose="00000400000000000000" pitchFamily="2" charset="-78"/>
              </a:rPr>
              <a:t>باید همه افراد سازمان در این کار مشارکت داشته باشند</a:t>
            </a:r>
            <a:r>
              <a:rPr lang="en-US" sz="1800" b="1" dirty="0">
                <a:cs typeface="B Nazanin" panose="00000400000000000000" pitchFamily="2" charset="-78"/>
              </a:rPr>
              <a:t>.</a:t>
            </a:r>
            <a:br>
              <a:rPr lang="en-US" sz="1800" b="1" dirty="0">
                <a:cs typeface="B Nazanin" panose="00000400000000000000" pitchFamily="2" charset="-78"/>
              </a:rPr>
            </a:br>
            <a:r>
              <a:rPr lang="fa-IR" sz="1800" b="1" dirty="0" smtClean="0">
                <a:cs typeface="B Nazanin" panose="00000400000000000000" pitchFamily="2" charset="-78"/>
              </a:rPr>
              <a:t>8.کاستن </a:t>
            </a:r>
            <a:r>
              <a:rPr lang="fa-IR" sz="1800" b="1" dirty="0">
                <a:cs typeface="B Nazanin" panose="00000400000000000000" pitchFamily="2" charset="-78"/>
              </a:rPr>
              <a:t>از وظایف اجرای بخش های ستادی و هدایت آنها به سوی امور کارشناسی، نظارت و برنامه ریزی</a:t>
            </a:r>
            <a:r>
              <a:rPr lang="en-US" sz="1800" b="1" dirty="0">
                <a:cs typeface="B Nazanin" panose="00000400000000000000" pitchFamily="2" charset="-78"/>
              </a:rPr>
              <a:t>.</a:t>
            </a:r>
          </a:p>
          <a:p>
            <a:pPr>
              <a:lnSpc>
                <a:spcPct val="150000"/>
              </a:lnSpc>
            </a:pPr>
            <a:r>
              <a:rPr lang="fa-IR" sz="1800" b="1" dirty="0" smtClean="0">
                <a:cs typeface="B Nazanin" panose="00000400000000000000" pitchFamily="2" charset="-78"/>
              </a:rPr>
              <a:t>9.مهندسی </a:t>
            </a:r>
            <a:r>
              <a:rPr lang="fa-IR" sz="1800" b="1" dirty="0">
                <a:cs typeface="B Nazanin" panose="00000400000000000000" pitchFamily="2" charset="-78"/>
              </a:rPr>
              <a:t>مجدد: سازمان های سنتی باید ساختار و پردازش های درونی خود را به گونه ای دگرگون و </a:t>
            </a:r>
            <a:r>
              <a:rPr lang="fa-IR" sz="1800" b="1" dirty="0" smtClean="0">
                <a:cs typeface="B Nazanin" panose="00000400000000000000" pitchFamily="2" charset="-78"/>
              </a:rPr>
              <a:t>نوسازی</a:t>
            </a:r>
            <a:r>
              <a:rPr lang="fa-IR" sz="1800" b="1" dirty="0">
                <a:cs typeface="B Nazanin" panose="00000400000000000000" pitchFamily="2" charset="-78"/>
              </a:rPr>
              <a:t> </a:t>
            </a:r>
            <a:r>
              <a:rPr lang="fa-IR" sz="1800" b="1" dirty="0" smtClean="0">
                <a:cs typeface="B Nazanin" panose="00000400000000000000" pitchFamily="2" charset="-78"/>
              </a:rPr>
              <a:t>کنند </a:t>
            </a:r>
            <a:r>
              <a:rPr lang="fa-IR" sz="1800" b="1" dirty="0">
                <a:cs typeface="B Nazanin" panose="00000400000000000000" pitchFamily="2" charset="-78"/>
              </a:rPr>
              <a:t>که تمام توان وانرژی سازمان ها صرف پاسخگویی به نیازها و انتظارات جامعه (مردم </a:t>
            </a:r>
            <a:r>
              <a:rPr lang="fa-IR" sz="1800" b="1" dirty="0" smtClean="0">
                <a:cs typeface="B Nazanin" panose="00000400000000000000" pitchFamily="2" charset="-78"/>
              </a:rPr>
              <a:t>یا مشتریان</a:t>
            </a:r>
            <a:r>
              <a:rPr lang="fa-IR" sz="1800" b="1" dirty="0">
                <a:cs typeface="B Nazanin" panose="00000400000000000000" pitchFamily="2" charset="-78"/>
              </a:rPr>
              <a:t>) شود</a:t>
            </a:r>
            <a:r>
              <a:rPr lang="en-US" dirty="0"/>
              <a:t>.</a:t>
            </a:r>
          </a:p>
          <a:p>
            <a:endParaRPr lang="fa-IR" dirty="0"/>
          </a:p>
        </p:txBody>
      </p:sp>
    </p:spTree>
    <p:extLst>
      <p:ext uri="{BB962C8B-B14F-4D97-AF65-F5344CB8AC3E}">
        <p14:creationId xmlns:p14="http://schemas.microsoft.com/office/powerpoint/2010/main" val="3430555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908720"/>
            <a:ext cx="8229600" cy="5112568"/>
          </a:xfrm>
        </p:spPr>
        <p:txBody>
          <a:bodyPr>
            <a:normAutofit/>
          </a:bodyPr>
          <a:lstStyle/>
          <a:p>
            <a:pPr algn="justLow">
              <a:lnSpc>
                <a:spcPct val="150000"/>
              </a:lnSpc>
            </a:pPr>
            <a:r>
              <a:rPr lang="fa-IR" sz="1800" b="1" dirty="0" smtClean="0">
                <a:cs typeface="B Nazanin" panose="00000400000000000000" pitchFamily="2" charset="-78"/>
              </a:rPr>
              <a:t>10. ارزشیابی </a:t>
            </a:r>
            <a:r>
              <a:rPr lang="fa-IR" sz="1800" b="1" dirty="0">
                <a:cs typeface="B Nazanin" panose="00000400000000000000" pitchFamily="2" charset="-78"/>
              </a:rPr>
              <a:t>کارکنان توسط مشتریان</a:t>
            </a:r>
            <a:r>
              <a:rPr lang="en-US" sz="1800" b="1" dirty="0">
                <a:cs typeface="B Nazanin" panose="00000400000000000000" pitchFamily="2" charset="-78"/>
              </a:rPr>
              <a:t>.</a:t>
            </a:r>
          </a:p>
          <a:p>
            <a:pPr algn="justLow">
              <a:lnSpc>
                <a:spcPct val="150000"/>
              </a:lnSpc>
            </a:pPr>
            <a:r>
              <a:rPr lang="fa-IR" sz="1800" b="1" dirty="0" smtClean="0">
                <a:cs typeface="B Nazanin" panose="00000400000000000000" pitchFamily="2" charset="-78"/>
              </a:rPr>
              <a:t>11. مدیریـت </a:t>
            </a:r>
            <a:r>
              <a:rPr lang="fa-IR" sz="1800" b="1" dirty="0">
                <a:cs typeface="B Nazanin" panose="00000400000000000000" pitchFamily="2" charset="-78"/>
              </a:rPr>
              <a:t>شـکایات مشـتریان</a:t>
            </a:r>
            <a:r>
              <a:rPr lang="en-US" sz="1800" b="1" dirty="0">
                <a:cs typeface="B Nazanin" panose="00000400000000000000" pitchFamily="2" charset="-78"/>
              </a:rPr>
              <a:t>: </a:t>
            </a:r>
            <a:r>
              <a:rPr lang="fa-IR" sz="1800" b="1" dirty="0">
                <a:cs typeface="B Nazanin" panose="00000400000000000000" pitchFamily="2" charset="-78"/>
              </a:rPr>
              <a:t>بـرای یافتـن علـت نارضایتـی و نیـز برطـرف کردن مشـکلات شناسـایی شـده، شـکایات بایـد بـا دید مثبـت و نگاه حرفه ای بررسـی شـوند</a:t>
            </a:r>
            <a:r>
              <a:rPr lang="en-US" sz="1800" b="1" dirty="0">
                <a:cs typeface="B Nazanin" panose="00000400000000000000" pitchFamily="2" charset="-78"/>
              </a:rPr>
              <a:t>. </a:t>
            </a:r>
            <a:r>
              <a:rPr lang="fa-IR" sz="1800" b="1" dirty="0">
                <a:cs typeface="B Nazanin" panose="00000400000000000000" pitchFamily="2" charset="-78"/>
              </a:rPr>
              <a:t>رسـیدگی بـه شـکایات، بهترین فعالیـت برای جلـب رضایت مشـتریان و درک بهتـر آنهـا اسـت</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مشتریان پایگاه سلامت را گروه های مختلفی تشکیل می دهند، که نیازمند دریافت خدمات بهداشتی درمانی هستند. این گروه ها شامل مادران باردار، مادران واجد شرایط تنظیم خانواده وسلامت باروري، کودکان زیر </a:t>
            </a:r>
            <a:r>
              <a:rPr lang="en-US" sz="1800" b="1" dirty="0">
                <a:cs typeface="B Nazanin" panose="00000400000000000000" pitchFamily="2" charset="-78"/>
              </a:rPr>
              <a:t>8</a:t>
            </a:r>
            <a:r>
              <a:rPr lang="fa-IR" sz="1800" b="1" dirty="0">
                <a:cs typeface="B Nazanin" panose="00000400000000000000" pitchFamily="2" charset="-78"/>
              </a:rPr>
              <a:t>سال، افراد بیمار و... هستند. به این دسته از مشتریان، مشتریان داخلی می گویند. اولین کاری که مراقب سلامت باید سرلوحه کار خود قرار دهد رضایت مشتری است. رضایت مشتری وقتی حاصل می شود که مراقب سلامت خدمت مورد نظر مشتری را به موقع، به درستی و با کیفیت مناسب ارایه دهد. در این صورت است که رضایت مشتری برآورده شده وپس ازآن جهت دریافت سایر خدمات مورد نیازش که موجبات سلامتی او را فراهم می کند، به پایگاه سلامت مراجعه خواهد کرد. </a:t>
            </a:r>
          </a:p>
        </p:txBody>
      </p:sp>
    </p:spTree>
    <p:extLst>
      <p:ext uri="{BB962C8B-B14F-4D97-AF65-F5344CB8AC3E}">
        <p14:creationId xmlns:p14="http://schemas.microsoft.com/office/powerpoint/2010/main" val="2865557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Low">
              <a:lnSpc>
                <a:spcPct val="150000"/>
              </a:lnSpc>
            </a:pPr>
            <a:r>
              <a:rPr lang="fa-IR" sz="1900" b="1" dirty="0" smtClean="0">
                <a:cs typeface="B Nazanin" panose="00000400000000000000" pitchFamily="2" charset="-78"/>
              </a:rPr>
              <a:t>1. احتـرام </a:t>
            </a:r>
            <a:r>
              <a:rPr lang="fa-IR" sz="1900" b="1" dirty="0">
                <a:cs typeface="B Nazanin" panose="00000400000000000000" pitchFamily="2" charset="-78"/>
              </a:rPr>
              <a:t>گذاشـتن بـه مشـتری در هـر زمـان و درهرموقعیتـی </a:t>
            </a:r>
            <a:endParaRPr lang="en-US" sz="1900" b="1" dirty="0">
              <a:cs typeface="B Nazanin" panose="00000400000000000000" pitchFamily="2" charset="-78"/>
            </a:endParaRPr>
          </a:p>
          <a:p>
            <a:pPr algn="justLow">
              <a:lnSpc>
                <a:spcPct val="150000"/>
              </a:lnSpc>
            </a:pPr>
            <a:r>
              <a:rPr lang="fa-IR" sz="1900" b="1" dirty="0" smtClean="0">
                <a:cs typeface="B Nazanin" panose="00000400000000000000" pitchFamily="2" charset="-78"/>
              </a:rPr>
              <a:t>2.</a:t>
            </a:r>
            <a:r>
              <a:rPr lang="fa-IR" sz="1900" b="1" dirty="0">
                <a:cs typeface="B Nazanin" panose="00000400000000000000" pitchFamily="2" charset="-78"/>
              </a:rPr>
              <a:t> </a:t>
            </a:r>
            <a:r>
              <a:rPr lang="fa-IR" sz="1900" b="1" dirty="0" smtClean="0">
                <a:cs typeface="B Nazanin" panose="00000400000000000000" pitchFamily="2" charset="-78"/>
              </a:rPr>
              <a:t>مدیریت </a:t>
            </a:r>
            <a:r>
              <a:rPr lang="fa-IR" sz="1900" b="1" dirty="0">
                <a:cs typeface="B Nazanin" panose="00000400000000000000" pitchFamily="2" charset="-78"/>
              </a:rPr>
              <a:t>کردن ارتباط با مشتری : از اهمیت خاصی برخورداراست. با توجه به آشنایی مراقب سلامت با فرهنگ </a:t>
            </a:r>
            <a:r>
              <a:rPr lang="fa-IR" sz="1900" b="1" dirty="0" smtClean="0">
                <a:cs typeface="B Nazanin" panose="00000400000000000000" pitchFamily="2" charset="-78"/>
              </a:rPr>
              <a:t>مردمروستا</a:t>
            </a:r>
            <a:r>
              <a:rPr lang="fa-IR" sz="1900" b="1" dirty="0">
                <a:cs typeface="B Nazanin" panose="00000400000000000000" pitchFamily="2" charset="-78"/>
              </a:rPr>
              <a:t>، او می تواند با برقراری ارتباط مناسب رفتارهای سلامتی آنان را ارتقا بخشد. یکی از مهمترین موارد برقراری ارتباط، خوب گوش کردن است</a:t>
            </a:r>
            <a:r>
              <a:rPr lang="en-US" sz="1900" b="1" dirty="0">
                <a:cs typeface="B Nazanin" panose="00000400000000000000" pitchFamily="2" charset="-78"/>
              </a:rPr>
              <a:t>.</a:t>
            </a:r>
          </a:p>
          <a:p>
            <a:pPr algn="justLow">
              <a:lnSpc>
                <a:spcPct val="150000"/>
              </a:lnSpc>
            </a:pPr>
            <a:r>
              <a:rPr lang="fa-IR" sz="1900" b="1" dirty="0" smtClean="0">
                <a:cs typeface="B Nazanin" panose="00000400000000000000" pitchFamily="2" charset="-78"/>
              </a:rPr>
              <a:t>3. گوش کردن </a:t>
            </a:r>
            <a:r>
              <a:rPr lang="fa-IR" sz="1900" b="1" dirty="0">
                <a:cs typeface="B Nazanin" panose="00000400000000000000" pitchFamily="2" charset="-78"/>
              </a:rPr>
              <a:t>و اهمیت دادن به شـکایات مشتری</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در صورت منطقی بودن شکایت جهت رفع آن ودرصورت منطقی نبودن، با دلایل کافی وارزشمند توضیحات لازم </a:t>
            </a:r>
            <a:r>
              <a:rPr lang="fa-IR" sz="1900" b="1" dirty="0" smtClean="0">
                <a:cs typeface="B Nazanin" panose="00000400000000000000" pitchFamily="2" charset="-78"/>
              </a:rPr>
              <a:t>را</a:t>
            </a:r>
            <a:r>
              <a:rPr lang="fa-IR" sz="1900" b="1" dirty="0">
                <a:cs typeface="B Nazanin" panose="00000400000000000000" pitchFamily="2" charset="-78"/>
              </a:rPr>
              <a:t> </a:t>
            </a:r>
            <a:r>
              <a:rPr lang="fa-IR" sz="1900" b="1" dirty="0" smtClean="0">
                <a:cs typeface="B Nazanin" panose="00000400000000000000" pitchFamily="2" charset="-78"/>
              </a:rPr>
              <a:t>جهت </a:t>
            </a:r>
            <a:r>
              <a:rPr lang="fa-IR" sz="1900" b="1" dirty="0">
                <a:cs typeface="B Nazanin" panose="00000400000000000000" pitchFamily="2" charset="-78"/>
              </a:rPr>
              <a:t>قانع کردن او ارایه دهد</a:t>
            </a:r>
            <a:r>
              <a:rPr lang="en-US" sz="1900" b="1" dirty="0">
                <a:cs typeface="B Nazanin" panose="00000400000000000000" pitchFamily="2" charset="-78"/>
              </a:rPr>
              <a:t>.</a:t>
            </a:r>
          </a:p>
          <a:p>
            <a:pPr algn="justLow">
              <a:lnSpc>
                <a:spcPct val="150000"/>
              </a:lnSpc>
            </a:pPr>
            <a:r>
              <a:rPr lang="fa-IR" sz="1900" b="1" dirty="0" smtClean="0">
                <a:cs typeface="B Nazanin" panose="00000400000000000000" pitchFamily="2" charset="-78"/>
              </a:rPr>
              <a:t>4.توجه </a:t>
            </a:r>
            <a:r>
              <a:rPr lang="fa-IR" sz="1900" b="1" dirty="0">
                <a:cs typeface="B Nazanin" panose="00000400000000000000" pitchFamily="2" charset="-78"/>
              </a:rPr>
              <a:t>به رفتار مشتریان خدمت</a:t>
            </a:r>
            <a:r>
              <a:rPr lang="en-US" sz="1900" b="1" dirty="0">
                <a:cs typeface="B Nazanin" panose="00000400000000000000" pitchFamily="2" charset="-78"/>
              </a:rPr>
              <a:t>: </a:t>
            </a:r>
            <a:r>
              <a:rPr lang="fa-IR" sz="1900" b="1" dirty="0">
                <a:cs typeface="B Nazanin" panose="00000400000000000000" pitchFamily="2" charset="-78"/>
              </a:rPr>
              <a:t>اگر مراقب سلامت می خواهد بداند که در ارایه خدمت به مردم موفق است یانه؟ باید به رفتارهای مشتریان ونحوه ارایه خدمت به آنان توجه داشته باشد</a:t>
            </a:r>
            <a:r>
              <a:rPr lang="en-US" sz="1900" b="1" dirty="0">
                <a:cs typeface="B Nazanin" panose="00000400000000000000" pitchFamily="2" charset="-78"/>
              </a:rPr>
              <a:t>. </a:t>
            </a:r>
            <a:r>
              <a:rPr lang="fa-IR" sz="1900" b="1" dirty="0">
                <a:cs typeface="B Nazanin" panose="00000400000000000000" pitchFamily="2" charset="-78"/>
              </a:rPr>
              <a:t>زیرامشتری، داور نامرئي و نهایی موفقیت یا شکست است</a:t>
            </a:r>
            <a:r>
              <a:rPr lang="en-US" dirty="0" smtClean="0"/>
              <a:t>.</a:t>
            </a:r>
            <a:endParaRPr lang="fa-IR" dirty="0"/>
          </a:p>
        </p:txBody>
      </p:sp>
      <p:sp>
        <p:nvSpPr>
          <p:cNvPr id="3" name="Title 2"/>
          <p:cNvSpPr>
            <a:spLocks noGrp="1"/>
          </p:cNvSpPr>
          <p:nvPr>
            <p:ph type="title"/>
          </p:nvPr>
        </p:nvSpPr>
        <p:spPr/>
        <p:txBody>
          <a:bodyPr>
            <a:normAutofit/>
          </a:bodyPr>
          <a:lstStyle/>
          <a:p>
            <a:pPr algn="ctr"/>
            <a:r>
              <a:rPr lang="fa-IR" sz="3000" b="1" dirty="0">
                <a:solidFill>
                  <a:srgbClr val="FFC000"/>
                </a:solidFill>
                <a:effectLst/>
                <a:cs typeface="B Titr" panose="00000700000000000000" pitchFamily="2" charset="-78"/>
              </a:rPr>
              <a:t>رفتار مراقب سلامت و نحوه ارتباط او از اهمیت خاصی برخوردار است که شــامل نکات ذیل است</a:t>
            </a:r>
            <a:r>
              <a:rPr lang="en-US" sz="3000" b="1" dirty="0">
                <a:solidFill>
                  <a:srgbClr val="FFC000"/>
                </a:solidFill>
                <a:effectLst/>
                <a:cs typeface="B Titr" panose="00000700000000000000" pitchFamily="2" charset="-78"/>
              </a:rPr>
              <a:t>:</a:t>
            </a:r>
            <a:endParaRPr lang="fa-IR" sz="30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761151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3993232"/>
          </a:xfrm>
        </p:spPr>
        <p:txBody>
          <a:bodyPr>
            <a:normAutofit/>
          </a:bodyPr>
          <a:lstStyle/>
          <a:p>
            <a:pPr algn="justLow">
              <a:lnSpc>
                <a:spcPct val="150000"/>
              </a:lnSpc>
            </a:pPr>
            <a:r>
              <a:rPr lang="fa-IR" sz="1800" b="1" dirty="0" smtClean="0">
                <a:cs typeface="B Nazanin" panose="00000400000000000000" pitchFamily="2" charset="-78"/>
              </a:rPr>
              <a:t>5.توجه </a:t>
            </a:r>
            <a:r>
              <a:rPr lang="fa-IR" sz="1800" b="1" dirty="0">
                <a:cs typeface="B Nazanin" panose="00000400000000000000" pitchFamily="2" charset="-78"/>
              </a:rPr>
              <a:t>به اولویت های مشتری خدمت</a:t>
            </a:r>
            <a:r>
              <a:rPr lang="en-US" sz="1800" b="1" dirty="0">
                <a:cs typeface="B Nazanin" panose="00000400000000000000" pitchFamily="2" charset="-78"/>
              </a:rPr>
              <a:t>: </a:t>
            </a:r>
            <a:r>
              <a:rPr lang="fa-IR" sz="1800" b="1" dirty="0">
                <a:cs typeface="B Nazanin" panose="00000400000000000000" pitchFamily="2" charset="-78"/>
              </a:rPr>
              <a:t>چون به یقین اولویت های مشتریان با اولویت های </a:t>
            </a:r>
            <a:r>
              <a:rPr lang="fa-IR" sz="1800" b="1" dirty="0" smtClean="0">
                <a:cs typeface="B Nazanin" panose="00000400000000000000" pitchFamily="2" charset="-78"/>
              </a:rPr>
              <a:t>مراقبان سلامت </a:t>
            </a:r>
            <a:r>
              <a:rPr lang="fa-IR" sz="1800" b="1" dirty="0">
                <a:cs typeface="B Nazanin" panose="00000400000000000000" pitchFamily="2" charset="-78"/>
              </a:rPr>
              <a:t>تفاوت دارد و مراجعه کننده با همان اولویت های ذهنی خود به پایگاه سلامت مراجعه میکند و بر این اساس انتظارات </a:t>
            </a:r>
            <a:r>
              <a:rPr lang="fa-IR" sz="1800" b="1" dirty="0" smtClean="0">
                <a:cs typeface="B Nazanin" panose="00000400000000000000" pitchFamily="2" charset="-78"/>
              </a:rPr>
              <a:t>خاص</a:t>
            </a:r>
            <a:r>
              <a:rPr lang="fa-IR" sz="1800" b="1" dirty="0">
                <a:cs typeface="B Nazanin" panose="00000400000000000000" pitchFamily="2" charset="-78"/>
              </a:rPr>
              <a:t> </a:t>
            </a:r>
            <a:r>
              <a:rPr lang="fa-IR" sz="1800" b="1" dirty="0" smtClean="0">
                <a:cs typeface="B Nazanin" panose="00000400000000000000" pitchFamily="2" charset="-78"/>
              </a:rPr>
              <a:t>نیز </a:t>
            </a:r>
            <a:r>
              <a:rPr lang="fa-IR" sz="1800" b="1" dirty="0">
                <a:cs typeface="B Nazanin" panose="00000400000000000000" pitchFamily="2" charset="-78"/>
              </a:rPr>
              <a:t>خواهد داشت، </a:t>
            </a:r>
            <a:r>
              <a:rPr lang="fa-IR" sz="1800" b="1" dirty="0" smtClean="0">
                <a:cs typeface="B Nazanin" panose="00000400000000000000" pitchFamily="2" charset="-78"/>
              </a:rPr>
              <a:t>مراقبان سلامت </a:t>
            </a:r>
            <a:r>
              <a:rPr lang="fa-IR" sz="1800" b="1" dirty="0">
                <a:cs typeface="B Nazanin" panose="00000400000000000000" pitchFamily="2" charset="-78"/>
              </a:rPr>
              <a:t>باید سعی کنند، تا آنجایی که به کیفیت خدمت ونحوه ارایه آن لطمه ای وارد نمی شود، </a:t>
            </a:r>
            <a:r>
              <a:rPr lang="fa-IR" sz="1800" b="1" dirty="0" smtClean="0">
                <a:cs typeface="B Nazanin" panose="00000400000000000000" pitchFamily="2" charset="-78"/>
              </a:rPr>
              <a:t>به</a:t>
            </a:r>
            <a:r>
              <a:rPr lang="fa-IR" sz="1800" b="1" dirty="0">
                <a:cs typeface="B Nazanin" panose="00000400000000000000" pitchFamily="2" charset="-78"/>
              </a:rPr>
              <a:t> </a:t>
            </a:r>
            <a:r>
              <a:rPr lang="fa-IR" sz="1800" b="1" dirty="0" smtClean="0">
                <a:cs typeface="B Nazanin" panose="00000400000000000000" pitchFamily="2" charset="-78"/>
              </a:rPr>
              <a:t>اولویت </a:t>
            </a:r>
            <a:r>
              <a:rPr lang="fa-IR" sz="1800" b="1" dirty="0">
                <a:cs typeface="B Nazanin" panose="00000400000000000000" pitchFamily="2" charset="-78"/>
              </a:rPr>
              <a:t>های مراجعه کنندکان به پایگاه سلامت یا به هنگام </a:t>
            </a:r>
            <a:r>
              <a:rPr lang="en-US" sz="1800" b="1" dirty="0">
                <a:cs typeface="B Nazanin" panose="00000400000000000000" pitchFamily="2" charset="-78"/>
              </a:rPr>
              <a:t>«</a:t>
            </a:r>
            <a:r>
              <a:rPr lang="fa-IR" sz="1800" b="1" dirty="0">
                <a:cs typeface="B Nazanin" panose="00000400000000000000" pitchFamily="2" charset="-78"/>
              </a:rPr>
              <a:t>دهگردشی» در سطح روستا توجه کنند</a:t>
            </a:r>
            <a:r>
              <a:rPr lang="en-US" sz="1800" b="1" dirty="0">
                <a:cs typeface="B Nazanin" panose="00000400000000000000" pitchFamily="2" charset="-78"/>
              </a:rPr>
              <a:t>.</a:t>
            </a:r>
          </a:p>
          <a:p>
            <a:pPr algn="justLow">
              <a:lnSpc>
                <a:spcPct val="150000"/>
              </a:lnSpc>
            </a:pPr>
            <a:r>
              <a:rPr lang="fa-IR" sz="1800" b="1" dirty="0" smtClean="0">
                <a:cs typeface="B Nazanin" panose="00000400000000000000" pitchFamily="2" charset="-78"/>
              </a:rPr>
              <a:t>6.کنارآمدن </a:t>
            </a:r>
            <a:r>
              <a:rPr lang="fa-IR" sz="1800" b="1" dirty="0">
                <a:cs typeface="B Nazanin" panose="00000400000000000000" pitchFamily="2" charset="-78"/>
              </a:rPr>
              <a:t>با مشتریان ناسازگار</a:t>
            </a:r>
            <a:r>
              <a:rPr lang="en-US" sz="1800" b="1" dirty="0">
                <a:cs typeface="B Nazanin" panose="00000400000000000000" pitchFamily="2" charset="-78"/>
              </a:rPr>
              <a:t>: </a:t>
            </a:r>
            <a:r>
              <a:rPr lang="fa-IR" sz="1800" b="1" dirty="0">
                <a:cs typeface="B Nazanin" panose="00000400000000000000" pitchFamily="2" charset="-78"/>
              </a:rPr>
              <a:t>مراجعه کننده به پایگاه سلامت ممکن است به دلایل مختلف با شرایط </a:t>
            </a:r>
            <a:r>
              <a:rPr lang="fa-IR" sz="1800" b="1" dirty="0" smtClean="0">
                <a:cs typeface="B Nazanin" panose="00000400000000000000" pitchFamily="2" charset="-78"/>
              </a:rPr>
              <a:t>روحی</a:t>
            </a:r>
            <a:r>
              <a:rPr lang="fa-IR" sz="1800" b="1" dirty="0">
                <a:cs typeface="B Nazanin" panose="00000400000000000000" pitchFamily="2" charset="-78"/>
              </a:rPr>
              <a:t> </a:t>
            </a:r>
            <a:r>
              <a:rPr lang="fa-IR" sz="1800" b="1" dirty="0" smtClean="0">
                <a:cs typeface="B Nazanin" panose="00000400000000000000" pitchFamily="2" charset="-78"/>
              </a:rPr>
              <a:t>نامناسب </a:t>
            </a:r>
            <a:r>
              <a:rPr lang="fa-IR" sz="1800" b="1" dirty="0">
                <a:cs typeface="B Nazanin" panose="00000400000000000000" pitchFamily="2" charset="-78"/>
              </a:rPr>
              <a:t>به پایگاه سلامت مراجعه کند ولی مراقب سلامت باید با صبر و تحمل، جوابگوی نیازهای سلامتی او باشد</a:t>
            </a:r>
            <a:r>
              <a:rPr lang="en-US" sz="1800" b="1" dirty="0">
                <a:cs typeface="B Nazanin" panose="00000400000000000000" pitchFamily="2" charset="-78"/>
              </a:rPr>
              <a:t>.</a:t>
            </a:r>
          </a:p>
          <a:p>
            <a:endParaRPr lang="fa-IR" dirty="0"/>
          </a:p>
        </p:txBody>
      </p:sp>
    </p:spTree>
    <p:extLst>
      <p:ext uri="{BB962C8B-B14F-4D97-AF65-F5344CB8AC3E}">
        <p14:creationId xmlns:p14="http://schemas.microsoft.com/office/powerpoint/2010/main" val="30979269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justLow">
              <a:lnSpc>
                <a:spcPct val="150000"/>
              </a:lnSpc>
              <a:buNone/>
            </a:pPr>
            <a:r>
              <a:rPr lang="fa-IR" sz="1800" b="1" dirty="0" smtClean="0">
                <a:cs typeface="B Nazanin" panose="00000400000000000000" pitchFamily="2" charset="-78"/>
              </a:rPr>
              <a:t>7. صداقـت </a:t>
            </a:r>
            <a:r>
              <a:rPr lang="fa-IR" sz="1800" b="1" dirty="0">
                <a:cs typeface="B Nazanin" panose="00000400000000000000" pitchFamily="2" charset="-78"/>
              </a:rPr>
              <a:t>و خوشـنامی مراقب سلامت</a:t>
            </a:r>
            <a:r>
              <a:rPr lang="en-US" sz="1800" b="1" dirty="0">
                <a:cs typeface="B Nazanin" panose="00000400000000000000" pitchFamily="2" charset="-78"/>
              </a:rPr>
              <a:t>: </a:t>
            </a:r>
            <a:r>
              <a:rPr lang="fa-IR" sz="1800" b="1" dirty="0">
                <a:cs typeface="B Nazanin" panose="00000400000000000000" pitchFamily="2" charset="-78"/>
              </a:rPr>
              <a:t>دروازه ورود مشـتریان (جمعیـت تحـت پوشـش) بـه پایگاه سلامت اسـت</a:t>
            </a:r>
            <a:r>
              <a:rPr lang="en-US" sz="1800" b="1" dirty="0" smtClean="0">
                <a:cs typeface="B Nazanin" panose="00000400000000000000" pitchFamily="2" charset="-78"/>
              </a:rPr>
              <a:t>.</a:t>
            </a:r>
            <a:endParaRPr lang="fa-IR" sz="1800" b="1" dirty="0" smtClean="0">
              <a:cs typeface="B Nazanin" panose="00000400000000000000" pitchFamily="2" charset="-78"/>
            </a:endParaRPr>
          </a:p>
          <a:p>
            <a:pPr marL="0" indent="0" algn="justLow">
              <a:lnSpc>
                <a:spcPct val="150000"/>
              </a:lnSpc>
              <a:buNone/>
            </a:pPr>
            <a:r>
              <a:rPr lang="fa-IR" sz="1800" b="1" dirty="0" smtClean="0">
                <a:cs typeface="B Nazanin" panose="00000400000000000000" pitchFamily="2" charset="-78"/>
              </a:rPr>
              <a:t>8.آراستگی</a:t>
            </a:r>
            <a:r>
              <a:rPr lang="en-US" sz="1800" b="1" dirty="0">
                <a:cs typeface="B Nazanin" panose="00000400000000000000" pitchFamily="2" charset="-78"/>
              </a:rPr>
              <a:t>: </a:t>
            </a:r>
            <a:r>
              <a:rPr lang="fa-IR" sz="1800" b="1" dirty="0">
                <a:cs typeface="B Nazanin" panose="00000400000000000000" pitchFamily="2" charset="-78"/>
              </a:rPr>
              <a:t>مشتری بر اساس ظاهر شخص و ظاهر محیط ارایه خدمت قضاوت می کند. پس </a:t>
            </a:r>
            <a:r>
              <a:rPr lang="fa-IR" sz="1800" b="1" dirty="0" smtClean="0">
                <a:cs typeface="B Nazanin" panose="00000400000000000000" pitchFamily="2" charset="-78"/>
              </a:rPr>
              <a:t>مراقبان سلامت </a:t>
            </a:r>
            <a:r>
              <a:rPr lang="fa-IR" sz="1800" b="1" dirty="0">
                <a:cs typeface="B Nazanin" panose="00000400000000000000" pitchFamily="2" charset="-78"/>
              </a:rPr>
              <a:t>باید همیشه سعی کنند، ظاهری آراسته داشته و محیط پایگاه سلامت مرتب و منظم باشد</a:t>
            </a:r>
            <a:r>
              <a:rPr lang="en-US" sz="1800" b="1" dirty="0">
                <a:cs typeface="B Nazanin" panose="00000400000000000000" pitchFamily="2" charset="-78"/>
              </a:rPr>
              <a:t>.</a:t>
            </a:r>
          </a:p>
          <a:p>
            <a:pPr marL="0" indent="0" algn="justLow">
              <a:lnSpc>
                <a:spcPct val="150000"/>
              </a:lnSpc>
              <a:buNone/>
            </a:pPr>
            <a:r>
              <a:rPr lang="fa-IR" sz="1800" b="1" dirty="0" smtClean="0">
                <a:cs typeface="B Nazanin" panose="00000400000000000000" pitchFamily="2" charset="-78"/>
              </a:rPr>
              <a:t>9. رضایت مراقبان سلامت</a:t>
            </a:r>
            <a:r>
              <a:rPr lang="en-US" sz="1800" b="1" dirty="0" smtClean="0">
                <a:cs typeface="B Nazanin" panose="00000400000000000000" pitchFamily="2" charset="-78"/>
              </a:rPr>
              <a:t>: </a:t>
            </a:r>
            <a:r>
              <a:rPr lang="fa-IR" sz="1800" b="1" dirty="0">
                <a:cs typeface="B Nazanin" panose="00000400000000000000" pitchFamily="2" charset="-78"/>
              </a:rPr>
              <a:t>از آنجایی که رضایت کارکنان رابطه ای مستقیم با رضایت مشتری دارد، پس نباید رضــایت </a:t>
            </a:r>
            <a:r>
              <a:rPr lang="fa-IR" sz="1800" b="1" dirty="0" smtClean="0">
                <a:cs typeface="B Nazanin" panose="00000400000000000000" pitchFamily="2" charset="-78"/>
              </a:rPr>
              <a:t>مراقبان سلامت </a:t>
            </a:r>
            <a:r>
              <a:rPr lang="fa-IR" sz="1800" b="1" dirty="0">
                <a:cs typeface="B Nazanin" panose="00000400000000000000" pitchFamily="2" charset="-78"/>
              </a:rPr>
              <a:t>پایگاه سلامت را از یاد ببریم. مسؤولان سطوح بالا اگر خواهان سلامتی مردم هستند، بایدجهت </a:t>
            </a:r>
            <a:r>
              <a:rPr lang="fa-IR" sz="1800" b="1" dirty="0" smtClean="0">
                <a:cs typeface="B Nazanin" panose="00000400000000000000" pitchFamily="2" charset="-78"/>
              </a:rPr>
              <a:t>جلب</a:t>
            </a:r>
            <a:r>
              <a:rPr lang="fa-IR" sz="1800" b="1" dirty="0">
                <a:cs typeface="B Nazanin" panose="00000400000000000000" pitchFamily="2" charset="-78"/>
              </a:rPr>
              <a:t> </a:t>
            </a:r>
            <a:r>
              <a:rPr lang="fa-IR" sz="1800" b="1" dirty="0" smtClean="0">
                <a:cs typeface="B Nazanin" panose="00000400000000000000" pitchFamily="2" charset="-78"/>
              </a:rPr>
              <a:t>رضایت مراقبان سلامت </a:t>
            </a:r>
            <a:r>
              <a:rPr lang="fa-IR" sz="1800" b="1" dirty="0">
                <a:cs typeface="B Nazanin" panose="00000400000000000000" pitchFamily="2" charset="-78"/>
              </a:rPr>
              <a:t>خانه هاي بهداشت که پیام آوران سلامتی درسطح روستاهستند، کوشش کنند، </a:t>
            </a:r>
            <a:r>
              <a:rPr lang="fa-IR" sz="1800" b="1" dirty="0" smtClean="0">
                <a:cs typeface="B Nazanin" panose="00000400000000000000" pitchFamily="2" charset="-78"/>
              </a:rPr>
              <a:t>تامراقبان سلامت </a:t>
            </a:r>
            <a:r>
              <a:rPr lang="fa-IR" sz="1800" b="1" dirty="0">
                <a:cs typeface="B Nazanin" panose="00000400000000000000" pitchFamily="2" charset="-78"/>
              </a:rPr>
              <a:t>نیزجهت تامین سلامتی جمعیت تحت پوشش کوشا باشند</a:t>
            </a:r>
            <a:r>
              <a:rPr lang="en-US" sz="1800" b="1" dirty="0">
                <a:cs typeface="B Nazanin" panose="00000400000000000000" pitchFamily="2" charset="-78"/>
              </a:rPr>
              <a:t>.</a:t>
            </a:r>
          </a:p>
          <a:p>
            <a:endParaRPr lang="fa-IR" dirty="0"/>
          </a:p>
        </p:txBody>
      </p:sp>
    </p:spTree>
    <p:extLst>
      <p:ext uri="{BB962C8B-B14F-4D97-AF65-F5344CB8AC3E}">
        <p14:creationId xmlns:p14="http://schemas.microsoft.com/office/powerpoint/2010/main" val="3061989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buFont typeface="Wingdings" panose="05000000000000000000" pitchFamily="2" charset="2"/>
              <a:buChar char="q"/>
            </a:pPr>
            <a:r>
              <a:rPr lang="fa-IR" sz="1800" b="1" dirty="0" smtClean="0">
                <a:cs typeface="B Nazanin" panose="00000400000000000000" pitchFamily="2" charset="-78"/>
              </a:rPr>
              <a:t> امـروزه </a:t>
            </a:r>
            <a:r>
              <a:rPr lang="fa-IR" sz="1800" b="1" dirty="0">
                <a:cs typeface="B Nazanin" panose="00000400000000000000" pitchFamily="2" charset="-78"/>
              </a:rPr>
              <a:t>سـازمان هاي تولیدي یا خدماتـي، میزان رضایت مشـتري را بـه عنوان معیـاري مهم براي سـنجش کیفیـت کار خـود قلمـداد مي کننـد و ایـن رونـد همچنـان در حـال افزایـش اسـت</a:t>
            </a:r>
            <a:r>
              <a:rPr lang="en-US" sz="1800" b="1" dirty="0">
                <a:cs typeface="B Nazanin" panose="00000400000000000000" pitchFamily="2" charset="-78"/>
              </a:rPr>
              <a:t>. </a:t>
            </a:r>
            <a:r>
              <a:rPr lang="fa-IR" sz="1800" b="1" dirty="0">
                <a:cs typeface="B Nazanin" panose="00000400000000000000" pitchFamily="2" charset="-78"/>
              </a:rPr>
              <a:t>اهمیت مشـتري و رضایت او چیـــزي اسـت که بـه رقابـت در سـطح جهانـي برمـي گردد</a:t>
            </a:r>
            <a:r>
              <a:rPr lang="en-US" sz="1800" b="1" dirty="0">
                <a:cs typeface="B Nazanin" panose="00000400000000000000" pitchFamily="2" charset="-78"/>
              </a:rPr>
              <a:t>. </a:t>
            </a:r>
            <a:endParaRPr lang="fa-IR" sz="1800" b="1" dirty="0" smtClean="0">
              <a:cs typeface="B Nazanin" panose="00000400000000000000" pitchFamily="2" charset="-78"/>
            </a:endParaRPr>
          </a:p>
          <a:p>
            <a:pPr algn="justLow">
              <a:lnSpc>
                <a:spcPct val="150000"/>
              </a:lnSpc>
              <a:buFont typeface="Wingdings" panose="05000000000000000000" pitchFamily="2" charset="2"/>
              <a:buChar char="q"/>
            </a:pPr>
            <a:r>
              <a:rPr lang="fa-IR" sz="1800" b="1" dirty="0" smtClean="0">
                <a:cs typeface="B Nazanin" panose="00000400000000000000" pitchFamily="2" charset="-78"/>
              </a:rPr>
              <a:t>لذا </a:t>
            </a:r>
            <a:r>
              <a:rPr lang="fa-IR" sz="1800" b="1" dirty="0">
                <a:cs typeface="B Nazanin" panose="00000400000000000000" pitchFamily="2" charset="-78"/>
              </a:rPr>
              <a:t>هر واحد ارایه دهنده خدمت با سرلوحه قراردادن برنامه های کاربردی درباره مشتری مداری و نحوه کسب رضایت مشتریان می تواند در دستیابی به هدف مشتری مداری توفیق داشته باشد و در نتیجه تعالی و شکوفایی سازمانی میتواند نتیجه این رویکرد باشد</a:t>
            </a:r>
            <a:r>
              <a:rPr lang="fa-IR" sz="1800" b="1" dirty="0" smtClean="0">
                <a:cs typeface="B Nazanin" panose="00000400000000000000" pitchFamily="2" charset="-78"/>
              </a:rPr>
              <a:t>.</a:t>
            </a:r>
          </a:p>
          <a:p>
            <a:pPr algn="justLow">
              <a:lnSpc>
                <a:spcPct val="150000"/>
              </a:lnSpc>
              <a:buFont typeface="Wingdings" panose="05000000000000000000" pitchFamily="2" charset="2"/>
              <a:buChar char="q"/>
            </a:pPr>
            <a:r>
              <a:rPr lang="fa-IR" sz="1800" b="1" dirty="0" smtClean="0">
                <a:cs typeface="B Nazanin" panose="00000400000000000000" pitchFamily="2" charset="-78"/>
              </a:rPr>
              <a:t> </a:t>
            </a:r>
            <a:r>
              <a:rPr lang="fa-IR" sz="1800" b="1" dirty="0">
                <a:cs typeface="B Nazanin" panose="00000400000000000000" pitchFamily="2" charset="-78"/>
              </a:rPr>
              <a:t>جذب مشتری راحت تر از نگهداری مشتری و نگهداری مشتری راحت تر از رضایت مشتری است</a:t>
            </a:r>
            <a:r>
              <a:rPr lang="en-US" sz="1800" b="1" dirty="0">
                <a:cs typeface="B Nazanin" panose="00000400000000000000" pitchFamily="2" charset="-78"/>
              </a:rPr>
              <a:t>. </a:t>
            </a:r>
            <a:r>
              <a:rPr lang="fa-IR" sz="1800" b="1" dirty="0">
                <a:cs typeface="B Nazanin" panose="00000400000000000000" pitchFamily="2" charset="-78"/>
              </a:rPr>
              <a:t>پـس در جلـب رضایـت مشـتری که همانـا جلب رضایـت خداونـد اسـت حداکثـر تـلاش خـود را داشـته باشیم</a:t>
            </a:r>
            <a:r>
              <a:rPr lang="en-US" sz="1800" b="1" dirty="0">
                <a:cs typeface="B Nazanin" panose="00000400000000000000" pitchFamily="2" charset="-78"/>
              </a:rPr>
              <a:t>.</a:t>
            </a:r>
          </a:p>
          <a:p>
            <a:endParaRPr lang="fa-IR" dirty="0"/>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نتیجه گیری </a:t>
            </a:r>
          </a:p>
        </p:txBody>
      </p:sp>
    </p:spTree>
    <p:extLst>
      <p:ext uri="{BB962C8B-B14F-4D97-AF65-F5344CB8AC3E}">
        <p14:creationId xmlns:p14="http://schemas.microsoft.com/office/powerpoint/2010/main" val="3667188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2400" y="1988840"/>
            <a:ext cx="8784976" cy="2304256"/>
          </a:xfrm>
        </p:spPr>
        <p:txBody>
          <a:bodyPr>
            <a:noAutofit/>
          </a:bodyPr>
          <a:lstStyle/>
          <a:p>
            <a:pPr algn="ctr">
              <a:lnSpc>
                <a:spcPct val="150000"/>
              </a:lnSpc>
            </a:pP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
            </a:r>
            <a:b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b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 ب:</a:t>
            </a:r>
            <a:b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b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ارتقاء کیفیت خدمات</a:t>
            </a:r>
            <a:endParaRPr lang="en-US" sz="48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endParaRPr>
          </a:p>
        </p:txBody>
      </p:sp>
    </p:spTree>
    <p:extLst>
      <p:ext uri="{BB962C8B-B14F-4D97-AF65-F5344CB8AC3E}">
        <p14:creationId xmlns:p14="http://schemas.microsoft.com/office/powerpoint/2010/main" val="3568036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988840"/>
            <a:ext cx="8229600" cy="3816424"/>
          </a:xfrm>
        </p:spPr>
        <p:txBody>
          <a:bodyPr/>
          <a:lstStyle/>
          <a:p>
            <a:pPr marL="0" indent="0" algn="justLow">
              <a:lnSpc>
                <a:spcPct val="200000"/>
              </a:lnSpc>
              <a:buNone/>
            </a:pPr>
            <a:r>
              <a:rPr lang="fa-IR" sz="1800" b="1" dirty="0">
                <a:cs typeface="B Nazanin" panose="00000400000000000000" pitchFamily="2" charset="-78"/>
              </a:rPr>
              <a:t>اميد است خوانندگان محترم پس از مطالعه </a:t>
            </a:r>
            <a:r>
              <a:rPr lang="fa-IR" sz="1800" b="1" dirty="0" smtClean="0">
                <a:cs typeface="B Nazanin" panose="00000400000000000000" pitchFamily="2" charset="-78"/>
              </a:rPr>
              <a:t>مقاله </a:t>
            </a:r>
            <a:r>
              <a:rPr lang="en-US" sz="1800" b="1" dirty="0" smtClean="0">
                <a:cs typeface="B Nazanin" panose="00000400000000000000" pitchFamily="2" charset="-78"/>
              </a:rPr>
              <a:t>:</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کیفیت را تعریف کنند.</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اهمیت کیفیت را توضیح </a:t>
            </a:r>
            <a:r>
              <a:rPr lang="fa-IR" sz="1800" b="1" dirty="0" smtClean="0">
                <a:cs typeface="B Nazanin" panose="00000400000000000000" pitchFamily="2" charset="-78"/>
              </a:rPr>
              <a:t>دهند.</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عوامل موثر بر ارتقاء کیفیت خدمات در پایگاه سلامت را از نظر گیرنده خدمت بیان کنند.</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عوامل موثر بر ارتقاء کیفیت خدمات در پایگاه سلامت را از ارائه دهنده خدمت شرح دهند.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a:xfrm>
            <a:off x="467544" y="332656"/>
            <a:ext cx="8229600" cy="1219200"/>
          </a:xfrm>
        </p:spPr>
        <p:txBody>
          <a:bodyPr>
            <a:normAutofit/>
          </a:bodyPr>
          <a:lstStyle/>
          <a:p>
            <a:pPr algn="ctr"/>
            <a:r>
              <a:rPr lang="fa-IR" sz="3600" b="1" dirty="0">
                <a:solidFill>
                  <a:srgbClr val="FFC000"/>
                </a:solidFill>
                <a:effectLst/>
                <a:cs typeface="B Titr" panose="00000700000000000000" pitchFamily="2" charset="-78"/>
              </a:rPr>
              <a:t>اهداف آموزشي </a:t>
            </a:r>
            <a:endParaRPr lang="fa-IR" dirty="0"/>
          </a:p>
        </p:txBody>
      </p:sp>
    </p:spTree>
    <p:extLst>
      <p:ext uri="{BB962C8B-B14F-4D97-AF65-F5344CB8AC3E}">
        <p14:creationId xmlns:p14="http://schemas.microsoft.com/office/powerpoint/2010/main" val="3998135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2400" y="1988840"/>
            <a:ext cx="8784976" cy="2304256"/>
          </a:xfrm>
        </p:spPr>
        <p:txBody>
          <a:bodyPr>
            <a:noAutofit/>
          </a:bodyPr>
          <a:lstStyle/>
          <a:p>
            <a:pPr algn="ctr">
              <a:lnSpc>
                <a:spcPct val="150000"/>
              </a:lnSpc>
            </a:pPr>
            <a:r>
              <a:rPr lang="fa-IR" sz="48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مشتری محوری در </a:t>
            </a: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سازمان و</a:t>
            </a:r>
            <a:b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b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 </a:t>
            </a:r>
            <a:r>
              <a:rPr lang="fa-IR" sz="48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ارتقاء </a:t>
            </a: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کیفیت خدمات</a:t>
            </a:r>
            <a:b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br>
            <a:r>
              <a:rPr lang="fa-IR" sz="32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گروه توسعه شبکه معاونت بهداشت –تیر1402</a:t>
            </a:r>
            <a:endParaRPr lang="en-US" sz="32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endParaRPr>
          </a:p>
        </p:txBody>
      </p:sp>
    </p:spTree>
    <p:extLst>
      <p:ext uri="{BB962C8B-B14F-4D97-AF65-F5344CB8AC3E}">
        <p14:creationId xmlns:p14="http://schemas.microsoft.com/office/powerpoint/2010/main" val="1227690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844824"/>
            <a:ext cx="8229600" cy="3705200"/>
          </a:xfrm>
        </p:spPr>
        <p:txBody>
          <a:bodyPr/>
          <a:lstStyle/>
          <a:p>
            <a:pPr algn="justLow">
              <a:lnSpc>
                <a:spcPct val="200000"/>
              </a:lnSpc>
            </a:pPr>
            <a:r>
              <a:rPr lang="fa-IR" sz="1800" b="1" dirty="0">
                <a:cs typeface="B Nazanin" panose="00000400000000000000" pitchFamily="2" charset="-78"/>
              </a:rPr>
              <a:t>«کیفیت» تعاریف متعددی دارد، ولی نکته مهم در بحث کیفیت، اندازه گیری یا سنجش آن است، که این امر به دلیل ذهنی بودن کیفیت مراقبت ها، برای استفاده کنندگان از مراقبت های بهداشتی، بسیار مشکل است، زیرا استفاده کنندگان از خدمات، کیفیت را براساس عوامل مختلفی از جمله برداشت آنها از مهارت و تبحر ارائه کنندگان خدمت، میزان معلومات خودشان، تجارت قبلی استفاده از خدمت، تجارت دوستان و آشنایان، برداشت و تلقی آنها از محیط و فضای مراقبت و ارزش های شخصی، تعیین می کنند.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تعریف کیفیت</a:t>
            </a:r>
            <a:r>
              <a:rPr lang="fa-IR" sz="3200" b="1" dirty="0" smtClean="0">
                <a:solidFill>
                  <a:srgbClr val="FFC000"/>
                </a:solidFill>
                <a:effectLst/>
                <a:cs typeface="B Titr" panose="00000700000000000000" pitchFamily="2" charset="-78"/>
              </a:rPr>
              <a:t>:</a:t>
            </a: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681963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348880"/>
            <a:ext cx="8229600" cy="3057128"/>
          </a:xfrm>
        </p:spPr>
        <p:txBody>
          <a:bodyPr/>
          <a:lstStyle/>
          <a:p>
            <a:pPr algn="justLow">
              <a:lnSpc>
                <a:spcPct val="150000"/>
              </a:lnSpc>
            </a:pPr>
            <a:r>
              <a:rPr lang="fa-IR" sz="1800" b="1" dirty="0">
                <a:cs typeface="B Nazanin" panose="00000400000000000000" pitchFamily="2" charset="-78"/>
              </a:rPr>
              <a:t>کیفیت مراقبت های بهداشتی عبارت است از درجاتی از خدمات ارائه شده به افراد و جوامع که احتمال نتایج مطلوب را افزایش داده و مطابق با دانش حرفه ای به روز باشد. «ارزیابی کیفیت» مراقبت های بهداشتی درمانی به عنوان دروازه ورودی «ارتقای کیفیت» مراقبت ها در نظر گرفته می شود. ولی ارزیابی کیفیت مراقبت های بهداشتی درمانی با توجه به ابعاد و جنبه های مختلف آن و نیز پیچیده بودن فرآیندهای مراقبتی، کار ساده ای نبوده و نیازمند ابزارهای دقیق و معتبری است</a:t>
            </a:r>
            <a:r>
              <a:rPr lang="fa-IR" sz="1800" b="1" dirty="0" smtClean="0">
                <a:cs typeface="B Nazanin" panose="00000400000000000000" pitchFamily="2" charset="-78"/>
              </a:rPr>
              <a:t>.</a:t>
            </a:r>
            <a:endParaRPr lang="en-US" sz="1800" b="1" dirty="0">
              <a:cs typeface="B Nazanin" panose="00000400000000000000" pitchFamily="2" charset="-78"/>
            </a:endParaRPr>
          </a:p>
        </p:txBody>
      </p:sp>
      <p:sp>
        <p:nvSpPr>
          <p:cNvPr id="3" name="Title 2"/>
          <p:cNvSpPr>
            <a:spLocks noGrp="1"/>
          </p:cNvSpPr>
          <p:nvPr>
            <p:ph type="title"/>
          </p:nvPr>
        </p:nvSpPr>
        <p:spPr>
          <a:xfrm>
            <a:off x="467544" y="620688"/>
            <a:ext cx="8229600" cy="972344"/>
          </a:xfrm>
        </p:spPr>
        <p:txBody>
          <a:bodyPr>
            <a:normAutofit/>
          </a:bodyPr>
          <a:lstStyle/>
          <a:p>
            <a:pPr algn="ctr"/>
            <a:r>
              <a:rPr lang="fa-IR" sz="3200" b="1" dirty="0">
                <a:solidFill>
                  <a:srgbClr val="FFC000"/>
                </a:solidFill>
                <a:effectLst/>
                <a:cs typeface="B Titr" panose="00000700000000000000" pitchFamily="2" charset="-78"/>
              </a:rPr>
              <a:t>کیفیت </a:t>
            </a:r>
            <a:r>
              <a:rPr lang="fa-IR" sz="3200" b="1" dirty="0" smtClean="0">
                <a:solidFill>
                  <a:srgbClr val="FFC000"/>
                </a:solidFill>
                <a:effectLst/>
                <a:cs typeface="B Titr" panose="00000700000000000000" pitchFamily="2" charset="-78"/>
              </a:rPr>
              <a:t>خدمات</a:t>
            </a: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300821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3705200"/>
          </a:xfrm>
        </p:spPr>
        <p:txBody>
          <a:bodyPr/>
          <a:lstStyle/>
          <a:p>
            <a:pPr marL="0" indent="0" algn="justLow">
              <a:lnSpc>
                <a:spcPct val="150000"/>
              </a:lnSpc>
              <a:buNone/>
            </a:pPr>
            <a:r>
              <a:rPr lang="fa-IR" sz="1800" b="1" dirty="0" smtClean="0">
                <a:cs typeface="B Nazanin" panose="00000400000000000000" pitchFamily="2" charset="-78"/>
              </a:rPr>
              <a:t> از </a:t>
            </a:r>
            <a:r>
              <a:rPr lang="fa-IR" sz="1800" b="1" dirty="0">
                <a:cs typeface="B Nazanin" panose="00000400000000000000" pitchFamily="2" charset="-78"/>
              </a:rPr>
              <a:t>اواخر سال 1910 که ارزیابی کیفیت مراقبت های بهداشتی درمانی جنبه ی علمی تری به خود گرفت، تا اواخر دهه 80 که فلسفه ی «مدیریت جامع کیفیت» به عنوان یک رویکرد مهم مدیریتی برای سازمان های بهداشتی درمانی مطرح شد، فرآیند ارزیابی کیفیت به استانداردها محدود می شد. ولی در متون دو دهه اخیر با استناد به فلسفه مدیریت جامع کیفیت، ارزیابی کیفیت از اندازه گیری استانداردها به سمت «اندازه گیری میزان رضایت مشتریان» تغییر جهت داده است. هدف از این کار تصمیم گیری درباره ارتقای فرآیندهای سازمانی در راستای تأمین نیازها و انتظارات مشتریان است.</a:t>
            </a:r>
            <a:endParaRPr lang="en-US" sz="1800" b="1" dirty="0">
              <a:cs typeface="B Nazanin" panose="00000400000000000000" pitchFamily="2" charset="-78"/>
            </a:endParaRPr>
          </a:p>
          <a:p>
            <a:endParaRPr lang="fa-IR" dirty="0"/>
          </a:p>
        </p:txBody>
      </p:sp>
    </p:spTree>
    <p:extLst>
      <p:ext uri="{BB962C8B-B14F-4D97-AF65-F5344CB8AC3E}">
        <p14:creationId xmlns:p14="http://schemas.microsoft.com/office/powerpoint/2010/main" val="2643947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276872"/>
            <a:ext cx="8229600" cy="3489176"/>
          </a:xfrm>
        </p:spPr>
        <p:txBody>
          <a:bodyPr/>
          <a:lstStyle/>
          <a:p>
            <a:pPr marL="0" indent="0" algn="justLow">
              <a:lnSpc>
                <a:spcPct val="200000"/>
              </a:lnSpc>
              <a:buNone/>
            </a:pPr>
            <a:r>
              <a:rPr lang="fa-IR" sz="1800" b="1" dirty="0">
                <a:cs typeface="B Nazanin" panose="00000400000000000000" pitchFamily="2" charset="-78"/>
              </a:rPr>
              <a:t>پاسخگو بودن به گیرندگان خدمت و برقراری ارتباط مناسب با آنها اصلی مهم در کیفیت خدمات بهداشتی است. پاسخگو نبودن و بی میلی از سوی کارکنان بهداشتی می تواند موجب اتلاف وقت، پول و انرژی دریافت کنندگان خدمت شود و ناراحتی جسمی، روانی و ناکامی آنها را به دنبال داشته باشد. یکی از مسائل مهم، شرایط فیزیکی مناسب برای راحتی و آسایش دریافت کنندگان خدمت است و نیز اصلاح محیط فیزیکی که موجب قدردانی آنها می شود</a:t>
            </a:r>
            <a:r>
              <a:rPr lang="fa-IR" sz="1800" b="1" dirty="0" smtClean="0">
                <a:cs typeface="B Nazanin" panose="00000400000000000000" pitchFamily="2" charset="-78"/>
              </a:rPr>
              <a:t>.</a:t>
            </a:r>
            <a:endParaRPr lang="en-US" sz="1800" b="1" dirty="0">
              <a:cs typeface="B Nazanin" panose="00000400000000000000" pitchFamily="2" charset="-78"/>
            </a:endParaRPr>
          </a:p>
        </p:txBody>
      </p:sp>
      <p:sp>
        <p:nvSpPr>
          <p:cNvPr id="3" name="Title 2"/>
          <p:cNvSpPr>
            <a:spLocks noGrp="1"/>
          </p:cNvSpPr>
          <p:nvPr>
            <p:ph type="title"/>
          </p:nvPr>
        </p:nvSpPr>
        <p:spPr>
          <a:xfrm>
            <a:off x="467544" y="548680"/>
            <a:ext cx="8229600" cy="1219200"/>
          </a:xfrm>
        </p:spPr>
        <p:txBody>
          <a:bodyPr>
            <a:noAutofit/>
          </a:bodyPr>
          <a:lstStyle/>
          <a:p>
            <a:pPr algn="ctr"/>
            <a:r>
              <a:rPr lang="fa-IR" sz="3200" b="1" dirty="0">
                <a:solidFill>
                  <a:srgbClr val="FFC000"/>
                </a:solidFill>
                <a:effectLst/>
                <a:cs typeface="B Titr" panose="00000700000000000000" pitchFamily="2" charset="-78"/>
              </a:rPr>
              <a:t>عوامل مؤثر بر ارتقای کیفیت خدمات در پایگاه سلامت از نظر گیرنده </a:t>
            </a:r>
            <a:r>
              <a:rPr lang="fa-IR" sz="3200" b="1" dirty="0" smtClean="0">
                <a:solidFill>
                  <a:srgbClr val="FFC000"/>
                </a:solidFill>
                <a:effectLst/>
                <a:cs typeface="B Titr" panose="00000700000000000000" pitchFamily="2" charset="-78"/>
              </a:rPr>
              <a:t>خدمت</a:t>
            </a: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2991092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justLow">
              <a:lnSpc>
                <a:spcPct val="200000"/>
              </a:lnSpc>
              <a:buNone/>
            </a:pPr>
            <a:r>
              <a:rPr lang="fa-IR" sz="1800" b="1" dirty="0">
                <a:cs typeface="B Nazanin" panose="00000400000000000000" pitchFamily="2" charset="-78"/>
              </a:rPr>
              <a:t>راحتی و آسایش در مراکز بهداشتی بر شرایط کاری و نحوه ارائه خدمات نیز تأثیر مثبت می گذراد. از موارد مهم دیگر جلب اطمینان و اعتماد دریافت کنندگان خدمت مطابق تعهدات داده شده است. نبود هماهنگی، بدقولی و عمل نکردن به تعهدات موجب تأثیر منفی بر ارائه خدمات به دریافت کنندگان خدمت می شود. همچنین پاسخگو بودن به دریافت کنندگان خدمت و برقراری ارتباط مناسب با آنها از دیگر عوامل تأثیر گذار بر کیفیت است. بنا بر موارد گفته شده می توان نتیجه گرفت مدیریت می تواند با تغییر منابع به سمت حوزه های مؤثر بر ادراک و تجربه خدمت گیرندگان سطح رضایت آنها را بهبود بخشد.</a:t>
            </a:r>
            <a:endParaRPr lang="en-US" sz="1800" b="1" dirty="0">
              <a:cs typeface="B Nazanin" panose="00000400000000000000" pitchFamily="2" charset="-78"/>
            </a:endParaRPr>
          </a:p>
        </p:txBody>
      </p:sp>
    </p:spTree>
    <p:extLst>
      <p:ext uri="{BB962C8B-B14F-4D97-AF65-F5344CB8AC3E}">
        <p14:creationId xmlns:p14="http://schemas.microsoft.com/office/powerpoint/2010/main" val="3578802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29336"/>
          </a:xfrm>
        </p:spPr>
        <p:txBody>
          <a:bodyPr>
            <a:normAutofit/>
          </a:bodyPr>
          <a:lstStyle/>
          <a:p>
            <a:pPr algn="justLow">
              <a:lnSpc>
                <a:spcPct val="150000"/>
              </a:lnSpc>
            </a:pPr>
            <a:r>
              <a:rPr lang="fa-IR" sz="1800" b="1" dirty="0">
                <a:cs typeface="B Nazanin" panose="00000400000000000000" pitchFamily="2" charset="-78"/>
              </a:rPr>
              <a:t>بالا بردن مسئولیت پذیری</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بالا بردن رضایت شغلی</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آموزش مداوم</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کارگروهی و مشارکت در کارها</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قدردانی به موقع از زحمات آنها</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وجود فضای دوستانه در محیط کار</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تمیز بودن محیط کار</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داشتن نظم و انضباط</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تأمین تجهیزات مورد نیاز پایگاه سلامت</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دریافت بازخورد فعالیت های انجام شده از مسئولان و گیرندگان خدمت</a:t>
            </a:r>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عوامل مؤثر بر ارتقای کیفیت خدمات در پایگاه سلامت از نظر ارائه دهنده خدمت:</a:t>
            </a:r>
            <a:endParaRPr lang="en-US"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326495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200000"/>
              </a:lnSpc>
            </a:pPr>
            <a:r>
              <a:rPr lang="fa-IR" sz="1800" b="1" dirty="0">
                <a:cs typeface="B Nazanin" panose="00000400000000000000" pitchFamily="2" charset="-78"/>
              </a:rPr>
              <a:t>به کارگیری خدمات کیفی موجب صرفه جویی در هزینه ها و نیز ایجاد یک محیط رضایت بخش </a:t>
            </a:r>
            <a:r>
              <a:rPr lang="fa-IR" sz="1800" b="1" dirty="0" smtClean="0">
                <a:cs typeface="B Nazanin" panose="00000400000000000000" pitchFamily="2" charset="-78"/>
              </a:rPr>
              <a:t/>
            </a:r>
            <a:br>
              <a:rPr lang="fa-IR" sz="1800" b="1" dirty="0" smtClean="0">
                <a:cs typeface="B Nazanin" panose="00000400000000000000" pitchFamily="2" charset="-78"/>
              </a:rPr>
            </a:br>
            <a:r>
              <a:rPr lang="fa-IR" sz="1800" b="1" dirty="0" smtClean="0">
                <a:cs typeface="B Nazanin" panose="00000400000000000000" pitchFamily="2" charset="-78"/>
              </a:rPr>
              <a:t>می </a:t>
            </a:r>
            <a:r>
              <a:rPr lang="fa-IR" sz="1800" b="1" dirty="0">
                <a:cs typeface="B Nazanin" panose="00000400000000000000" pitchFamily="2" charset="-78"/>
              </a:rPr>
              <a:t>شود.</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دستیابی به کیفیت هم موجب رضایت دریافت کنندگان خدمت و هم موجب اثربخشی تخصصی ارائه دهندگان خدمات می شود. در سیستم های کیفی، مراقبت به شکل مناسب تر و با دقت بیشتری ارائه می شود و حیف و میل، اتلاف و دوباره کارهای غیرضروری کمتر می شود. خدمات کیفی بهداشتی درمانی در پایگاه سلامت وقتی با دقت و درست ارائه شود، منجر به رضایت دریافت کنندگان خدمت، افزایش روحیه </a:t>
            </a:r>
            <a:r>
              <a:rPr lang="fa-IR" sz="1800" b="1" dirty="0" smtClean="0">
                <a:cs typeface="B Nazanin" panose="00000400000000000000" pitchFamily="2" charset="-78"/>
              </a:rPr>
              <a:t>مراقبان سلامت </a:t>
            </a:r>
            <a:r>
              <a:rPr lang="fa-IR" sz="1800" b="1" dirty="0">
                <a:cs typeface="B Nazanin" panose="00000400000000000000" pitchFamily="2" charset="-78"/>
              </a:rPr>
              <a:t>و کاهش هزینه های ارائه خدمات بهداشتی درمانی می شود</a:t>
            </a:r>
            <a:r>
              <a:rPr lang="fa-IR" sz="1800" b="1" dirty="0" smtClean="0">
                <a:cs typeface="B Nazanin" panose="00000400000000000000" pitchFamily="2" charset="-78"/>
              </a:rPr>
              <a:t>.</a:t>
            </a:r>
            <a:endParaRPr lang="en-US" sz="1800" b="1" dirty="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لزوم به کارگیری مدیریت کیفیت در پایگاه </a:t>
            </a:r>
            <a:r>
              <a:rPr lang="fa-IR" sz="3200" b="1" dirty="0" smtClean="0">
                <a:solidFill>
                  <a:srgbClr val="FFC000"/>
                </a:solidFill>
                <a:effectLst/>
                <a:cs typeface="B Titr" panose="00000700000000000000" pitchFamily="2" charset="-78"/>
              </a:rPr>
              <a:t>سلامت</a:t>
            </a:r>
            <a:endParaRPr lang="fa-IR" sz="4000" dirty="0"/>
          </a:p>
        </p:txBody>
      </p:sp>
    </p:spTree>
    <p:extLst>
      <p:ext uri="{BB962C8B-B14F-4D97-AF65-F5344CB8AC3E}">
        <p14:creationId xmlns:p14="http://schemas.microsoft.com/office/powerpoint/2010/main" val="1198273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772816"/>
            <a:ext cx="8229600" cy="4572000"/>
          </a:xfrm>
        </p:spPr>
        <p:txBody>
          <a:bodyPr/>
          <a:lstStyle/>
          <a:p>
            <a:pPr marL="0" indent="0" algn="justLow">
              <a:lnSpc>
                <a:spcPct val="200000"/>
              </a:lnSpc>
              <a:buNone/>
            </a:pPr>
            <a:r>
              <a:rPr lang="fa-IR" sz="1800" b="1" dirty="0">
                <a:cs typeface="B Nazanin" panose="00000400000000000000" pitchFamily="2" charset="-78"/>
              </a:rPr>
              <a:t>امروزه اهمیت کیفیت در مراقبت های بهداشتی درمانی بر هیچ صاحب نظری پوشیده نیست و با توجه به نکات گفته شده می توان نتیجه گرفت عوامل متعددی از جمله عوامل مدیریتی، فیزیکی، تجهیزاتی، نگرش گیرندگان خدمت و در نهایت نحوه ارائه خدمات توسط </a:t>
            </a:r>
            <a:r>
              <a:rPr lang="fa-IR" sz="1800" b="1" dirty="0" smtClean="0">
                <a:cs typeface="B Nazanin" panose="00000400000000000000" pitchFamily="2" charset="-78"/>
              </a:rPr>
              <a:t>مراقبان سلامت </a:t>
            </a:r>
            <a:r>
              <a:rPr lang="fa-IR" sz="1800" b="1" dirty="0">
                <a:cs typeface="B Nazanin" panose="00000400000000000000" pitchFamily="2" charset="-78"/>
              </a:rPr>
              <a:t>می تواند در کیفیت خدمات در پایگاه سلامت مؤثر باشد. بنابراین باید سعی شود کارهای خواسته شده از </a:t>
            </a:r>
            <a:r>
              <a:rPr lang="fa-IR" sz="1800" b="1" dirty="0" smtClean="0">
                <a:cs typeface="B Nazanin" panose="00000400000000000000" pitchFamily="2" charset="-78"/>
              </a:rPr>
              <a:t>مراقبان سلامت </a:t>
            </a:r>
            <a:r>
              <a:rPr lang="fa-IR" sz="1800" b="1" dirty="0">
                <a:cs typeface="B Nazanin" panose="00000400000000000000" pitchFamily="2" charset="-78"/>
              </a:rPr>
              <a:t>متناسب با سطح سواد و توان آن ها و امکانات موجود سیستم که در اختیار آنها گذاشته شده باشد.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نتیجه گیری</a:t>
            </a:r>
          </a:p>
        </p:txBody>
      </p:sp>
    </p:spTree>
    <p:extLst>
      <p:ext uri="{BB962C8B-B14F-4D97-AF65-F5344CB8AC3E}">
        <p14:creationId xmlns:p14="http://schemas.microsoft.com/office/powerpoint/2010/main" val="1747055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276872"/>
            <a:ext cx="8229600" cy="3273152"/>
          </a:xfrm>
        </p:spPr>
        <p:txBody>
          <a:bodyPr/>
          <a:lstStyle/>
          <a:p>
            <a:pPr algn="justLow">
              <a:lnSpc>
                <a:spcPct val="200000"/>
              </a:lnSpc>
            </a:pPr>
            <a:r>
              <a:rPr lang="fa-IR" sz="1800" b="1" dirty="0">
                <a:cs typeface="B Nazanin" panose="00000400000000000000" pitchFamily="2" charset="-78"/>
              </a:rPr>
              <a:t>یکی از موضوعات محوری برنامه های ارتقای کیفیت، ارزیابی کیفیت مراقبت های ارائه شده </a:t>
            </a:r>
            <a:r>
              <a:rPr lang="fa-IR" sz="1800" b="1" dirty="0" smtClean="0">
                <a:cs typeface="B Nazanin" panose="00000400000000000000" pitchFamily="2" charset="-78"/>
              </a:rPr>
              <a:t>است.چرا </a:t>
            </a:r>
            <a:r>
              <a:rPr lang="fa-IR" sz="1800" b="1" dirty="0">
                <a:cs typeface="B Nazanin" panose="00000400000000000000" pitchFamily="2" charset="-78"/>
              </a:rPr>
              <a:t>که تنها با این کار می توان فرصت هایی را برای ارتقای کیفیت یافت. </a:t>
            </a:r>
            <a:endParaRPr lang="fa-IR" sz="1800" b="1" dirty="0" smtClean="0">
              <a:cs typeface="B Nazanin" panose="00000400000000000000" pitchFamily="2" charset="-78"/>
            </a:endParaRPr>
          </a:p>
          <a:p>
            <a:pPr marL="0" indent="0" algn="justLow">
              <a:lnSpc>
                <a:spcPct val="200000"/>
              </a:lnSpc>
              <a:buNone/>
            </a:pPr>
            <a:endParaRPr lang="fa-IR" sz="1800" b="1" dirty="0" smtClean="0">
              <a:cs typeface="B Nazanin" panose="00000400000000000000" pitchFamily="2" charset="-78"/>
            </a:endParaRPr>
          </a:p>
          <a:p>
            <a:pPr algn="justLow">
              <a:lnSpc>
                <a:spcPct val="200000"/>
              </a:lnSpc>
            </a:pPr>
            <a:r>
              <a:rPr lang="fa-IR" sz="1800" b="1" dirty="0" smtClean="0">
                <a:cs typeface="B Nazanin" panose="00000400000000000000" pitchFamily="2" charset="-78"/>
              </a:rPr>
              <a:t>پس </a:t>
            </a:r>
            <a:r>
              <a:rPr lang="fa-IR" sz="1800" b="1" dirty="0">
                <a:cs typeface="B Nazanin" panose="00000400000000000000" pitchFamily="2" charset="-78"/>
              </a:rPr>
              <a:t>باید تلاش شود تا در وهله اول به جایگاه ابزار و روش های ارزیابی کیفیت پی برده و از طرف دیگر این روش ها را با به کارگیری صحیح ، اثربخش و کاربردی کرد.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ctr"/>
            <a:r>
              <a:rPr lang="fa-IR" sz="3600" b="1" dirty="0">
                <a:solidFill>
                  <a:srgbClr val="FFC000"/>
                </a:solidFill>
                <a:effectLst/>
                <a:cs typeface="B Titr" panose="00000700000000000000" pitchFamily="2" charset="-78"/>
              </a:rPr>
              <a:t>پیشنهادها</a:t>
            </a:r>
            <a:r>
              <a:rPr lang="fa-IR" sz="3600" b="1" dirty="0" smtClean="0">
                <a:solidFill>
                  <a:srgbClr val="FFC000"/>
                </a:solidFill>
                <a:effectLst/>
                <a:cs typeface="B Titr" panose="00000700000000000000" pitchFamily="2" charset="-78"/>
              </a:rPr>
              <a:t>:</a:t>
            </a:r>
            <a:endParaRPr lang="fa-IR" dirty="0"/>
          </a:p>
        </p:txBody>
      </p:sp>
    </p:spTree>
    <p:extLst>
      <p:ext uri="{BB962C8B-B14F-4D97-AF65-F5344CB8AC3E}">
        <p14:creationId xmlns:p14="http://schemas.microsoft.com/office/powerpoint/2010/main" val="1609525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a:lnSpc>
                <a:spcPct val="200000"/>
              </a:lnSpc>
            </a:pPr>
            <a:r>
              <a:rPr lang="fa-IR" sz="1800" b="1" dirty="0">
                <a:cs typeface="B Nazanin" panose="00000400000000000000" pitchFamily="2" charset="-78"/>
              </a:rPr>
              <a:t>ارتقای سطح دانش و مهارت </a:t>
            </a:r>
            <a:r>
              <a:rPr lang="fa-IR" sz="1800" b="1" dirty="0" smtClean="0">
                <a:cs typeface="B Nazanin" panose="00000400000000000000" pitchFamily="2" charset="-78"/>
              </a:rPr>
              <a:t>مراقبان سلامت </a:t>
            </a:r>
            <a:r>
              <a:rPr lang="fa-IR" sz="1800" b="1" dirty="0">
                <a:cs typeface="B Nazanin" panose="00000400000000000000" pitchFamily="2" charset="-78"/>
              </a:rPr>
              <a:t>با آموزش و معرفی منابع علمی مرتبط جهت ارتقای کیفیت خدمات در پایگاه سلامت</a:t>
            </a:r>
            <a:endParaRPr lang="en-US" sz="1800" b="1" dirty="0">
              <a:cs typeface="B Nazanin" panose="00000400000000000000" pitchFamily="2" charset="-78"/>
            </a:endParaRPr>
          </a:p>
          <a:p>
            <a:pPr algn="justLow">
              <a:lnSpc>
                <a:spcPct val="200000"/>
              </a:lnSpc>
            </a:pPr>
            <a:r>
              <a:rPr lang="fa-IR" sz="1800" b="1" dirty="0" smtClean="0">
                <a:cs typeface="B Nazanin" panose="00000400000000000000" pitchFamily="2" charset="-78"/>
              </a:rPr>
              <a:t>پایش </a:t>
            </a:r>
            <a:r>
              <a:rPr lang="fa-IR" sz="1800" b="1" dirty="0">
                <a:cs typeface="B Nazanin" panose="00000400000000000000" pitchFamily="2" charset="-78"/>
              </a:rPr>
              <a:t>و ارزیابی کیفیت </a:t>
            </a:r>
            <a:r>
              <a:rPr lang="fa-IR" sz="1800" b="1" dirty="0" smtClean="0">
                <a:cs typeface="B Nazanin" panose="00000400000000000000" pitchFamily="2" charset="-78"/>
              </a:rPr>
              <a:t>خدماتارائه شده </a:t>
            </a:r>
            <a:r>
              <a:rPr lang="fa-IR" sz="1800" b="1" dirty="0">
                <a:cs typeface="B Nazanin" panose="00000400000000000000" pitchFamily="2" charset="-78"/>
              </a:rPr>
              <a:t>توسط </a:t>
            </a:r>
            <a:r>
              <a:rPr lang="fa-IR" sz="1800" b="1" dirty="0" smtClean="0">
                <a:cs typeface="B Nazanin" panose="00000400000000000000" pitchFamily="2" charset="-78"/>
              </a:rPr>
              <a:t>مراقبان سلامت </a:t>
            </a:r>
            <a:r>
              <a:rPr lang="fa-IR" sz="1800" b="1" dirty="0">
                <a:cs typeface="B Nazanin" panose="00000400000000000000" pitchFamily="2" charset="-78"/>
              </a:rPr>
              <a:t>در پایگاه سلامت</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توانمندسازی همه </a:t>
            </a:r>
            <a:r>
              <a:rPr lang="fa-IR" sz="1800" b="1" dirty="0" smtClean="0">
                <a:cs typeface="B Nazanin" panose="00000400000000000000" pitchFamily="2" charset="-78"/>
              </a:rPr>
              <a:t>مراقبان سلامت </a:t>
            </a:r>
            <a:r>
              <a:rPr lang="fa-IR" sz="1800" b="1" dirty="0">
                <a:cs typeface="B Nazanin" panose="00000400000000000000" pitchFamily="2" charset="-78"/>
              </a:rPr>
              <a:t>جهت ارائه خدمات مطلوب به دریافت کنندگان خدمت</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ارتقای کیفیت خدمات در پایگاه سلامت بر اساس عملکرد فرآیند</a:t>
            </a:r>
            <a:endParaRPr lang="en-US" sz="1800" b="1" dirty="0">
              <a:cs typeface="B Nazanin" panose="00000400000000000000" pitchFamily="2" charset="-78"/>
            </a:endParaRPr>
          </a:p>
          <a:p>
            <a:pPr algn="justLow">
              <a:lnSpc>
                <a:spcPct val="200000"/>
              </a:lnSpc>
            </a:pPr>
            <a:r>
              <a:rPr lang="fa-IR" sz="1800" b="1" dirty="0">
                <a:cs typeface="B Nazanin" panose="00000400000000000000" pitchFamily="2" charset="-78"/>
              </a:rPr>
              <a:t>مهندسی مجدد کیفیت خدمات در پایگاه سلامت، زمانی که کیفیت خدمات نتواند نیاز بیماران و مراجعه کنندگان به پایگاه سلامت را برآورده </a:t>
            </a:r>
            <a:r>
              <a:rPr lang="fa-IR" sz="1800" b="1" dirty="0" smtClean="0">
                <a:cs typeface="B Nazanin" panose="00000400000000000000" pitchFamily="2" charset="-78"/>
              </a:rPr>
              <a:t>سازد.</a:t>
            </a:r>
            <a:endParaRPr lang="fa-IR" sz="1800" b="1" dirty="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3200" b="1" dirty="0">
                <a:solidFill>
                  <a:srgbClr val="FFC000"/>
                </a:solidFill>
                <a:effectLst/>
                <a:cs typeface="B Titr" panose="00000700000000000000" pitchFamily="2" charset="-78"/>
              </a:rPr>
              <a:t>لذا توجه به نکات ذیل در ارتقای کیفیت حایز اهمیت است</a:t>
            </a:r>
            <a:r>
              <a:rPr lang="fa-IR" sz="3200" b="1" dirty="0" smtClean="0">
                <a:solidFill>
                  <a:srgbClr val="FFC000"/>
                </a:solidFill>
                <a:effectLst/>
                <a:cs typeface="B Titr" panose="00000700000000000000" pitchFamily="2" charset="-78"/>
              </a:rPr>
              <a:t>:</a:t>
            </a: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1845295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2400" y="1988840"/>
            <a:ext cx="8784976" cy="2304256"/>
          </a:xfrm>
        </p:spPr>
        <p:txBody>
          <a:bodyPr>
            <a:noAutofit/>
          </a:bodyPr>
          <a:lstStyle/>
          <a:p>
            <a:pPr algn="ctr">
              <a:lnSpc>
                <a:spcPct val="150000"/>
              </a:lnSpc>
            </a:pP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الف:</a:t>
            </a:r>
            <a:b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b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 مشتری </a:t>
            </a:r>
            <a:r>
              <a:rPr lang="fa-IR" sz="48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محوری در </a:t>
            </a:r>
            <a:r>
              <a:rPr lang="fa-IR" sz="4800" b="1" spc="0" dirty="0" smtClean="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rPr>
              <a:t>سازمان</a:t>
            </a:r>
            <a:endParaRPr lang="en-US" sz="4800" b="1" spc="0" dirty="0">
              <a:ln w="11430"/>
              <a:solidFill>
                <a:srgbClr val="FFC000"/>
              </a:solidFill>
              <a:effectLst>
                <a:outerShdw blurRad="60007" dist="310007" dir="7680000" sy="30000" kx="1300200" algn="ctr" rotWithShape="0">
                  <a:prstClr val="black">
                    <a:alpha val="32000"/>
                  </a:prstClr>
                </a:outerShdw>
              </a:effectLst>
              <a:cs typeface="B Titr" panose="00000700000000000000" pitchFamily="2" charset="-78"/>
            </a:endParaRPr>
          </a:p>
        </p:txBody>
      </p:sp>
    </p:spTree>
    <p:extLst>
      <p:ext uri="{BB962C8B-B14F-4D97-AF65-F5344CB8AC3E}">
        <p14:creationId xmlns:p14="http://schemas.microsoft.com/office/powerpoint/2010/main" val="1924783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smtClean="0"/>
              <a:t>منبع:فصلنامه بهورز</a:t>
            </a:r>
            <a:endParaRPr lang="en-US" dirty="0"/>
          </a:p>
        </p:txBody>
      </p:sp>
    </p:spTree>
    <p:extLst>
      <p:ext uri="{BB962C8B-B14F-4D97-AF65-F5344CB8AC3E}">
        <p14:creationId xmlns:p14="http://schemas.microsoft.com/office/powerpoint/2010/main" val="33535540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llcoo_com_flower_wallpaper_161.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4143372" y="500042"/>
            <a:ext cx="4572000" cy="584775"/>
          </a:xfrm>
          <a:prstGeom prst="rect">
            <a:avLst/>
          </a:prstGeom>
        </p:spPr>
        <p:txBody>
          <a:bodyPr>
            <a:spAutoFit/>
          </a:bodyPr>
          <a:lstStyle/>
          <a:p>
            <a:pPr algn="ctr"/>
            <a:r>
              <a:rPr lang="fa-IR" sz="3200" b="1" kern="10" dirty="0">
                <a:solidFill>
                  <a:schemeClr val="tx2">
                    <a:lumMod val="60000"/>
                    <a:lumOff val="40000"/>
                  </a:schemeClr>
                </a:solidFill>
                <a:effectLst>
                  <a:outerShdw dist="35921" dir="2700000" algn="ctr" rotWithShape="0">
                    <a:srgbClr val="C0C0C0">
                      <a:alpha val="80000"/>
                    </a:srgbClr>
                  </a:outerShdw>
                </a:effectLst>
                <a:latin typeface="Arial"/>
                <a:cs typeface="B Nazanin" pitchFamily="2" charset="-78"/>
              </a:rPr>
              <a:t>با تشكر و خسته نباشيد</a:t>
            </a:r>
            <a:endParaRPr lang="en-US" sz="3200" b="1" kern="10" dirty="0">
              <a:solidFill>
                <a:schemeClr val="tx2">
                  <a:lumMod val="60000"/>
                  <a:lumOff val="40000"/>
                </a:schemeClr>
              </a:solidFill>
              <a:effectLst>
                <a:outerShdw dist="35921" dir="2700000" algn="ctr" rotWithShape="0">
                  <a:srgbClr val="C0C0C0">
                    <a:alpha val="80000"/>
                  </a:srgbClr>
                </a:outerShdw>
              </a:effectLst>
              <a:latin typeface="Arial"/>
              <a:cs typeface="B Nazanin" pitchFamily="2" charset="-78"/>
            </a:endParaRPr>
          </a:p>
        </p:txBody>
      </p:sp>
    </p:spTree>
    <p:extLst>
      <p:ext uri="{BB962C8B-B14F-4D97-AF65-F5344CB8AC3E}">
        <p14:creationId xmlns:p14="http://schemas.microsoft.com/office/powerpoint/2010/main" val="1295847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916832"/>
            <a:ext cx="8229600" cy="3633192"/>
          </a:xfrm>
        </p:spPr>
        <p:txBody>
          <a:bodyPr/>
          <a:lstStyle/>
          <a:p>
            <a:pPr marL="0" indent="0">
              <a:lnSpc>
                <a:spcPct val="200000"/>
              </a:lnSpc>
              <a:buNone/>
            </a:pPr>
            <a:r>
              <a:rPr lang="fa-IR" sz="1800" b="1" dirty="0">
                <a:cs typeface="B Nazanin" panose="00000400000000000000" pitchFamily="2" charset="-78"/>
              </a:rPr>
              <a:t>اميد است خوانندگان محترم پس از مطالعه مقاله</a:t>
            </a:r>
            <a:r>
              <a:rPr lang="en-US" sz="1800" b="1" dirty="0">
                <a:cs typeface="B Nazanin" panose="00000400000000000000" pitchFamily="2" charset="-78"/>
              </a:rPr>
              <a:t>:</a:t>
            </a:r>
            <a:br>
              <a:rPr lang="en-US" sz="1800" b="1" dirty="0">
                <a:cs typeface="B Nazanin" panose="00000400000000000000" pitchFamily="2" charset="-78"/>
              </a:rPr>
            </a:br>
            <a:r>
              <a:rPr lang="en-US" sz="1800" b="1" dirty="0">
                <a:cs typeface="B Nazanin" panose="00000400000000000000" pitchFamily="2" charset="-78"/>
              </a:rPr>
              <a:t>• </a:t>
            </a:r>
            <a:r>
              <a:rPr lang="fa-IR" sz="1800" b="1" dirty="0" smtClean="0">
                <a:cs typeface="B Nazanin" panose="00000400000000000000" pitchFamily="2" charset="-78"/>
              </a:rPr>
              <a:t> مشتری </a:t>
            </a:r>
            <a:r>
              <a:rPr lang="fa-IR" sz="1800" b="1" dirty="0">
                <a:cs typeface="B Nazanin" panose="00000400000000000000" pitchFamily="2" charset="-78"/>
              </a:rPr>
              <a:t>مداری را تعریف کنند</a:t>
            </a:r>
            <a:r>
              <a:rPr lang="en-US" sz="1800" b="1" dirty="0">
                <a:cs typeface="B Nazanin" panose="00000400000000000000" pitchFamily="2" charset="-78"/>
              </a:rPr>
              <a:t>.</a:t>
            </a:r>
            <a:br>
              <a:rPr lang="en-US" sz="1800" b="1" dirty="0">
                <a:cs typeface="B Nazanin" panose="00000400000000000000" pitchFamily="2" charset="-78"/>
              </a:rPr>
            </a:br>
            <a:r>
              <a:rPr lang="en-US" sz="1800" b="1" dirty="0" smtClean="0">
                <a:cs typeface="B Nazanin" panose="00000400000000000000" pitchFamily="2" charset="-78"/>
              </a:rPr>
              <a:t> • </a:t>
            </a:r>
            <a:r>
              <a:rPr lang="fa-IR" sz="1800" b="1" dirty="0">
                <a:cs typeface="B Nazanin" panose="00000400000000000000" pitchFamily="2" charset="-78"/>
              </a:rPr>
              <a:t>درباره اهميت رضایت مشتری توضيح دهند</a:t>
            </a:r>
            <a:r>
              <a:rPr lang="en-US" sz="1800" b="1" dirty="0">
                <a:cs typeface="B Nazanin" panose="00000400000000000000" pitchFamily="2" charset="-78"/>
              </a:rPr>
              <a:t>.</a:t>
            </a:r>
            <a:br>
              <a:rPr lang="en-US" sz="1800" b="1" dirty="0">
                <a:cs typeface="B Nazanin" panose="00000400000000000000" pitchFamily="2" charset="-78"/>
              </a:rPr>
            </a:br>
            <a:r>
              <a:rPr lang="en-US" sz="1800" b="1" dirty="0" smtClean="0">
                <a:cs typeface="B Nazanin" panose="00000400000000000000" pitchFamily="2" charset="-78"/>
              </a:rPr>
              <a:t> • </a:t>
            </a:r>
            <a:r>
              <a:rPr lang="fa-IR" sz="1800" b="1" dirty="0">
                <a:cs typeface="B Nazanin" panose="00000400000000000000" pitchFamily="2" charset="-78"/>
              </a:rPr>
              <a:t>مبانی و اصول مشتری مداری در اسلام را نام ببرند</a:t>
            </a:r>
            <a:r>
              <a:rPr lang="en-US" sz="1800" b="1" dirty="0">
                <a:cs typeface="B Nazanin" panose="00000400000000000000" pitchFamily="2" charset="-78"/>
              </a:rPr>
              <a:t>.</a:t>
            </a:r>
            <a:br>
              <a:rPr lang="en-US" sz="1800" b="1" dirty="0">
                <a:cs typeface="B Nazanin" panose="00000400000000000000" pitchFamily="2" charset="-78"/>
              </a:rPr>
            </a:br>
            <a:r>
              <a:rPr lang="en-US" sz="1800" b="1" dirty="0" smtClean="0">
                <a:cs typeface="B Nazanin" panose="00000400000000000000" pitchFamily="2" charset="-78"/>
              </a:rPr>
              <a:t> • </a:t>
            </a:r>
            <a:r>
              <a:rPr lang="fa-IR" sz="1800" b="1" dirty="0">
                <a:cs typeface="B Nazanin" panose="00000400000000000000" pitchFamily="2" charset="-78"/>
              </a:rPr>
              <a:t>برنامه کاربردی مشتری مداری و نحوه کسب رضایت مشتریان پایگاه سلامت را توضيح دهند.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ctr"/>
            <a:r>
              <a:rPr lang="fa-IR" sz="4000" b="1" dirty="0">
                <a:solidFill>
                  <a:srgbClr val="FFC000"/>
                </a:solidFill>
                <a:effectLst/>
                <a:cs typeface="B Titr" panose="00000700000000000000" pitchFamily="2" charset="-78"/>
              </a:rPr>
              <a:t>اهداف آموزشي </a:t>
            </a:r>
            <a:endParaRPr lang="fa-IR" dirty="0"/>
          </a:p>
        </p:txBody>
      </p:sp>
    </p:spTree>
    <p:extLst>
      <p:ext uri="{BB962C8B-B14F-4D97-AF65-F5344CB8AC3E}">
        <p14:creationId xmlns:p14="http://schemas.microsoft.com/office/powerpoint/2010/main" val="1705341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1700808"/>
            <a:ext cx="8229600" cy="4572000"/>
          </a:xfrm>
        </p:spPr>
        <p:txBody>
          <a:bodyPr/>
          <a:lstStyle/>
          <a:p>
            <a:pPr algn="justLow">
              <a:lnSpc>
                <a:spcPct val="150000"/>
              </a:lnSpc>
            </a:pPr>
            <a:r>
              <a:rPr lang="fa-IR" sz="1800" b="1" dirty="0">
                <a:cs typeface="B Nazanin" panose="00000400000000000000" pitchFamily="2" charset="-78"/>
              </a:rPr>
              <a:t>مشتری </a:t>
            </a:r>
            <a:r>
              <a:rPr lang="en-US" sz="1800" b="1" dirty="0">
                <a:cs typeface="B Nazanin" panose="00000400000000000000" pitchFamily="2" charset="-78"/>
              </a:rPr>
              <a:t>:(consumer)</a:t>
            </a:r>
            <a:r>
              <a:rPr lang="fa-IR" sz="1800" b="1" dirty="0">
                <a:cs typeface="B Nazanin" panose="00000400000000000000" pitchFamily="2" charset="-78"/>
              </a:rPr>
              <a:t>مردم یا عملیاتی هستندکه محصول یا نتایج یک عملکرد را مصرف می کنند یا به آنها نیاز دارند و از آنها بهره می برند.</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مشتری مداری</a:t>
            </a:r>
            <a:r>
              <a:rPr lang="en-US" sz="1800" b="1" dirty="0">
                <a:cs typeface="B Nazanin" panose="00000400000000000000" pitchFamily="2" charset="-78"/>
              </a:rPr>
              <a:t>consumer orientation)</a:t>
            </a:r>
            <a:r>
              <a:rPr lang="fa-IR" sz="1800" b="1" dirty="0">
                <a:cs typeface="B Nazanin" panose="00000400000000000000" pitchFamily="2" charset="-78"/>
              </a:rPr>
              <a:t>): اطلاع از نظرات، خواسته ها، نیاز ها و ترجیحات گروه هدف و ارایه خدمت، ایده یا رفتار متناسب با مشتری است، مشتری محوری در حقیقت توجه به مخاطب و حرکت در مسیر برآورده کردن نیازهای او است و نگاهی مخاطب محور و از پایین به بالا، نه متخصص محور و از بالا به پایین دارد. از نگاه اسلام؛ می توان مشتری مداری را نوعی ارزش نهادن به انسان و تامین حوایج و نیازهای مشتریان با تکیه بر قوانین الهی، حقمداری، رضایت طرفین معامله، ضرر نرساندن و انصاف تعریف کرد.</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a:xfrm>
            <a:off x="395536" y="332656"/>
            <a:ext cx="8229600" cy="1116360"/>
          </a:xfrm>
        </p:spPr>
        <p:txBody>
          <a:bodyPr>
            <a:normAutofit/>
          </a:bodyPr>
          <a:lstStyle/>
          <a:p>
            <a:pPr algn="ctr"/>
            <a:r>
              <a:rPr lang="fa-IR" sz="3600" b="1" dirty="0">
                <a:solidFill>
                  <a:srgbClr val="FFC000"/>
                </a:solidFill>
                <a:effectLst/>
                <a:cs typeface="B Titr" panose="00000700000000000000" pitchFamily="2" charset="-78"/>
              </a:rPr>
              <a:t>مشتری </a:t>
            </a:r>
            <a:r>
              <a:rPr lang="fa-IR" sz="3600" b="1" dirty="0" smtClean="0">
                <a:solidFill>
                  <a:srgbClr val="FFC000"/>
                </a:solidFill>
                <a:effectLst/>
                <a:cs typeface="B Titr" panose="00000700000000000000" pitchFamily="2" charset="-78"/>
              </a:rPr>
              <a:t>مداری </a:t>
            </a:r>
            <a:r>
              <a:rPr lang="en-US" sz="3600" b="1" dirty="0" smtClean="0">
                <a:solidFill>
                  <a:srgbClr val="FFC000"/>
                </a:solidFill>
                <a:effectLst/>
                <a:cs typeface="B Titr" panose="00000700000000000000" pitchFamily="2" charset="-78"/>
              </a:rPr>
              <a:t>consumer orientation</a:t>
            </a:r>
            <a:endParaRPr lang="fa-IR" dirty="0"/>
          </a:p>
        </p:txBody>
      </p:sp>
    </p:spTree>
    <p:extLst>
      <p:ext uri="{BB962C8B-B14F-4D97-AF65-F5344CB8AC3E}">
        <p14:creationId xmlns:p14="http://schemas.microsoft.com/office/powerpoint/2010/main" val="1997681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916832"/>
            <a:ext cx="8229600" cy="3705200"/>
          </a:xfrm>
        </p:spPr>
        <p:txBody>
          <a:bodyPr/>
          <a:lstStyle/>
          <a:p>
            <a:pPr marL="0" indent="0" algn="justLow">
              <a:lnSpc>
                <a:spcPct val="200000"/>
              </a:lnSpc>
              <a:buNone/>
            </a:pPr>
            <a:r>
              <a:rPr lang="fa-IR" sz="1800" b="1" dirty="0" smtClean="0">
                <a:cs typeface="B Nazanin" panose="00000400000000000000" pitchFamily="2" charset="-78"/>
              </a:rPr>
              <a:t> پیش </a:t>
            </a:r>
            <a:r>
              <a:rPr lang="fa-IR" sz="1800" b="1" dirty="0">
                <a:cs typeface="B Nazanin" panose="00000400000000000000" pitchFamily="2" charset="-78"/>
              </a:rPr>
              <a:t>شرط تمام موفقیت های بعــدی برنامه های سلامت، اصل رضایت مشتری است و مهمترین اولویت مدیریتی در مقابل اهداف سلامت به شمار می رود</a:t>
            </a:r>
            <a:r>
              <a:rPr lang="en-US" sz="1800" b="1" dirty="0">
                <a:cs typeface="B Nazanin" panose="00000400000000000000" pitchFamily="2" charset="-78"/>
              </a:rPr>
              <a:t>. </a:t>
            </a:r>
            <a:r>
              <a:rPr lang="fa-IR" sz="1800" b="1" dirty="0">
                <a:cs typeface="B Nazanin" panose="00000400000000000000" pitchFamily="2" charset="-78"/>
              </a:rPr>
              <a:t>در حقیقت ارزشمندترین دارایی هر سازمان، اعتماد و اطمینان مشتریان است</a:t>
            </a:r>
            <a:r>
              <a:rPr lang="en-US" sz="1800" b="1" dirty="0">
                <a:cs typeface="B Nazanin" panose="00000400000000000000" pitchFamily="2" charset="-78"/>
              </a:rPr>
              <a:t>.</a:t>
            </a:r>
          </a:p>
          <a:p>
            <a:endParaRPr lang="fa-IR" dirty="0"/>
          </a:p>
        </p:txBody>
      </p:sp>
      <p:sp>
        <p:nvSpPr>
          <p:cNvPr id="3" name="Title 2"/>
          <p:cNvSpPr>
            <a:spLocks noGrp="1"/>
          </p:cNvSpPr>
          <p:nvPr>
            <p:ph type="title"/>
          </p:nvPr>
        </p:nvSpPr>
        <p:spPr>
          <a:xfrm>
            <a:off x="467544" y="476672"/>
            <a:ext cx="8229600" cy="1219200"/>
          </a:xfrm>
        </p:spPr>
        <p:txBody>
          <a:bodyPr>
            <a:normAutofit/>
          </a:bodyPr>
          <a:lstStyle/>
          <a:p>
            <a:pPr algn="ctr"/>
            <a:r>
              <a:rPr lang="fa-IR" sz="3200" b="1" dirty="0">
                <a:solidFill>
                  <a:srgbClr val="FFC000"/>
                </a:solidFill>
                <a:effectLst/>
                <a:cs typeface="B Titr" panose="00000700000000000000" pitchFamily="2" charset="-78"/>
              </a:rPr>
              <a:t>اهمیت رضایت مشتری:</a:t>
            </a:r>
            <a:r>
              <a:rPr lang="en-US" sz="3200" b="1" dirty="0">
                <a:solidFill>
                  <a:srgbClr val="FFC000"/>
                </a:solidFill>
                <a:effectLst/>
                <a:cs typeface="B Titr" panose="00000700000000000000" pitchFamily="2" charset="-78"/>
              </a:rPr>
              <a:t/>
            </a:r>
            <a:br>
              <a:rPr lang="en-US" sz="3200" b="1" dirty="0">
                <a:solidFill>
                  <a:srgbClr val="FFC000"/>
                </a:solidFill>
                <a:effectLst/>
                <a:cs typeface="B Titr" panose="00000700000000000000" pitchFamily="2" charset="-78"/>
              </a:rPr>
            </a:b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2658049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2132856"/>
            <a:ext cx="8229600" cy="3417168"/>
          </a:xfrm>
        </p:spPr>
        <p:txBody>
          <a:bodyPr/>
          <a:lstStyle/>
          <a:p>
            <a:pPr algn="justLow">
              <a:lnSpc>
                <a:spcPct val="150000"/>
              </a:lnSpc>
            </a:pPr>
            <a:r>
              <a:rPr lang="fa-IR" sz="1800" b="1" dirty="0">
                <a:cs typeface="B Nazanin" panose="00000400000000000000" pitchFamily="2" charset="-78"/>
              </a:rPr>
              <a:t>حق محوری و عدالت</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رضایت دو طرفه فروشنده و مشتری </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راستی و درستی در معامله</a:t>
            </a:r>
            <a:endParaRPr lang="en-US" sz="1800" b="1" dirty="0">
              <a:cs typeface="B Nazanin" panose="00000400000000000000" pitchFamily="2" charset="-78"/>
            </a:endParaRPr>
          </a:p>
          <a:p>
            <a:pPr algn="justLow">
              <a:lnSpc>
                <a:spcPct val="150000"/>
              </a:lnSpc>
            </a:pPr>
            <a:r>
              <a:rPr lang="fa-IR" sz="1800" b="1" dirty="0">
                <a:cs typeface="B Nazanin" panose="00000400000000000000" pitchFamily="2" charset="-78"/>
              </a:rPr>
              <a:t>تطبیق معامله با احکام الهی و غفلت نکردن از یاد خداوند متعال </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ctr"/>
            <a:r>
              <a:rPr lang="fa-IR" sz="3600" b="1" dirty="0">
                <a:solidFill>
                  <a:srgbClr val="FFC000"/>
                </a:solidFill>
                <a:effectLst/>
                <a:cs typeface="B Titr" panose="00000700000000000000" pitchFamily="2" charset="-78"/>
              </a:rPr>
              <a:t>مبانی و اصول مشتری مداری در </a:t>
            </a:r>
            <a:r>
              <a:rPr lang="fa-IR" sz="3600" b="1" dirty="0" smtClean="0">
                <a:solidFill>
                  <a:srgbClr val="FFC000"/>
                </a:solidFill>
                <a:effectLst/>
                <a:cs typeface="B Titr" panose="00000700000000000000" pitchFamily="2" charset="-78"/>
              </a:rPr>
              <a:t>اسلام</a:t>
            </a:r>
            <a:endParaRPr lang="fa-IR" dirty="0"/>
          </a:p>
        </p:txBody>
      </p:sp>
    </p:spTree>
    <p:extLst>
      <p:ext uri="{BB962C8B-B14F-4D97-AF65-F5344CB8AC3E}">
        <p14:creationId xmlns:p14="http://schemas.microsoft.com/office/powerpoint/2010/main" val="16879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2492896"/>
            <a:ext cx="8229600" cy="2736304"/>
          </a:xfrm>
        </p:spPr>
        <p:txBody>
          <a:bodyPr/>
          <a:lstStyle/>
          <a:p>
            <a:pPr marL="0" indent="0">
              <a:lnSpc>
                <a:spcPct val="200000"/>
              </a:lnSpc>
              <a:buNone/>
            </a:pPr>
            <a:r>
              <a:rPr lang="fa-IR" sz="1800" b="1" dirty="0" smtClean="0">
                <a:cs typeface="B Nazanin" panose="00000400000000000000" pitchFamily="2" charset="-78"/>
              </a:rPr>
              <a:t>1. مشـخص </a:t>
            </a:r>
            <a:r>
              <a:rPr lang="fa-IR" sz="1800" b="1" dirty="0">
                <a:cs typeface="B Nazanin" panose="00000400000000000000" pitchFamily="2" charset="-78"/>
              </a:rPr>
              <a:t>کـردن اهـداف سـازمان بـرای مشـتریان با زبانی سـاده و قابـل فهم و قابل دستیابی</a:t>
            </a:r>
            <a:endParaRPr lang="en-US" sz="1800" b="1" dirty="0">
              <a:cs typeface="B Nazanin" panose="00000400000000000000" pitchFamily="2" charset="-78"/>
            </a:endParaRPr>
          </a:p>
          <a:p>
            <a:pPr marL="0" indent="0">
              <a:lnSpc>
                <a:spcPct val="200000"/>
              </a:lnSpc>
              <a:buNone/>
            </a:pPr>
            <a:r>
              <a:rPr lang="fa-IR" sz="1800" b="1" dirty="0" smtClean="0">
                <a:cs typeface="B Nazanin" panose="00000400000000000000" pitchFamily="2" charset="-78"/>
              </a:rPr>
              <a:t>2. توجـه </a:t>
            </a:r>
            <a:r>
              <a:rPr lang="fa-IR" sz="1800" b="1" dirty="0">
                <a:cs typeface="B Nazanin" panose="00000400000000000000" pitchFamily="2" charset="-78"/>
              </a:rPr>
              <a:t>بـه کیفیـت بـه عنـوان یکـی از مهمترین عوامل رشـد و توسـعه سـازمان ها و  رضایـت مشـتریان اسـت</a:t>
            </a:r>
            <a:endParaRPr lang="en-US" sz="1800" b="1" dirty="0">
              <a:cs typeface="B Nazanin" panose="00000400000000000000" pitchFamily="2" charset="-78"/>
            </a:endParaRPr>
          </a:p>
          <a:p>
            <a:endParaRPr lang="fa-IR" dirty="0"/>
          </a:p>
        </p:txBody>
      </p:sp>
      <p:sp>
        <p:nvSpPr>
          <p:cNvPr id="3" name="Title 2"/>
          <p:cNvSpPr>
            <a:spLocks noGrp="1"/>
          </p:cNvSpPr>
          <p:nvPr>
            <p:ph type="title"/>
          </p:nvPr>
        </p:nvSpPr>
        <p:spPr>
          <a:xfrm>
            <a:off x="323528" y="476672"/>
            <a:ext cx="8229600" cy="1296144"/>
          </a:xfrm>
        </p:spPr>
        <p:txBody>
          <a:bodyPr>
            <a:normAutofit fontScale="90000"/>
          </a:bodyPr>
          <a:lstStyle/>
          <a:p>
            <a:pPr algn="ctr">
              <a:lnSpc>
                <a:spcPct val="150000"/>
              </a:lnSpc>
            </a:pPr>
            <a:r>
              <a:rPr lang="fa-IR" sz="3200" b="1" dirty="0">
                <a:solidFill>
                  <a:srgbClr val="FFC000"/>
                </a:solidFill>
                <a:effectLst/>
                <a:cs typeface="B Titr" panose="00000700000000000000" pitchFamily="2" charset="-78"/>
              </a:rPr>
              <a:t>برنامه کاربردی درباره مشتری مداری و </a:t>
            </a:r>
            <a:r>
              <a:rPr lang="fa-IR" sz="3200" b="1" dirty="0" smtClean="0">
                <a:solidFill>
                  <a:srgbClr val="FFC000"/>
                </a:solidFill>
                <a:effectLst/>
                <a:cs typeface="B Titr" panose="00000700000000000000" pitchFamily="2" charset="-78"/>
              </a:rPr>
              <a:t/>
            </a:r>
            <a:br>
              <a:rPr lang="fa-IR" sz="3200" b="1" dirty="0" smtClean="0">
                <a:solidFill>
                  <a:srgbClr val="FFC000"/>
                </a:solidFill>
                <a:effectLst/>
                <a:cs typeface="B Titr" panose="00000700000000000000" pitchFamily="2" charset="-78"/>
              </a:rPr>
            </a:br>
            <a:r>
              <a:rPr lang="fa-IR" sz="3200" b="1" dirty="0" smtClean="0">
                <a:solidFill>
                  <a:srgbClr val="FFC000"/>
                </a:solidFill>
                <a:effectLst/>
                <a:cs typeface="B Titr" panose="00000700000000000000" pitchFamily="2" charset="-78"/>
              </a:rPr>
              <a:t>نحوه </a:t>
            </a:r>
            <a:r>
              <a:rPr lang="fa-IR" sz="3200" b="1" dirty="0">
                <a:solidFill>
                  <a:srgbClr val="FFC000"/>
                </a:solidFill>
                <a:effectLst/>
                <a:cs typeface="B Titr" panose="00000700000000000000" pitchFamily="2" charset="-78"/>
              </a:rPr>
              <a:t>کسب رضایت مشتریان</a:t>
            </a:r>
          </a:p>
        </p:txBody>
      </p:sp>
    </p:spTree>
    <p:extLst>
      <p:ext uri="{BB962C8B-B14F-4D97-AF65-F5344CB8AC3E}">
        <p14:creationId xmlns:p14="http://schemas.microsoft.com/office/powerpoint/2010/main" val="4174168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Low">
              <a:lnSpc>
                <a:spcPct val="150000"/>
              </a:lnSpc>
            </a:pPr>
            <a:r>
              <a:rPr lang="fa-IR" sz="1900" b="1" dirty="0">
                <a:cs typeface="B Nazanin" panose="00000400000000000000" pitchFamily="2" charset="-78"/>
              </a:rPr>
              <a:t>زمان انتظار مشتری را مشخص کند و در هنگام وعده داده شده، عرضه شود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کامل باشد و تمام اجزای یک خدمت را در برگیرد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مؤدبانه باشد و با شادمانی و روی خوش عرضه شود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در زمان های متفاوت، یکسان عرضه شود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به سهولت در دسترس باشد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به همانگونه که ابتدا از آن تعریف شده، عرضه شود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محیط ارایه خدمات ایمن بوده و عاری از هر گونه خطر و ضرر باشد</a:t>
            </a:r>
            <a:endParaRPr lang="en-US" sz="1900" b="1" dirty="0">
              <a:cs typeface="B Nazanin" panose="00000400000000000000" pitchFamily="2" charset="-78"/>
            </a:endParaRPr>
          </a:p>
          <a:p>
            <a:pPr algn="justLow">
              <a:lnSpc>
                <a:spcPct val="150000"/>
              </a:lnSpc>
            </a:pPr>
            <a:r>
              <a:rPr lang="fa-IR" sz="1900" b="1" dirty="0">
                <a:cs typeface="B Nazanin" panose="00000400000000000000" pitchFamily="2" charset="-78"/>
              </a:rPr>
              <a:t>در هنگام وقایع پیش بینی نشده توأم با احساس مسؤولیت باشد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خدمـت ارایـه شـده با حداقـل هزینـه، نتایج مطلوب داشـته باشد</a:t>
            </a:r>
            <a:r>
              <a:rPr lang="en-US" sz="1900" b="1" dirty="0">
                <a:cs typeface="B Nazanin" panose="00000400000000000000" pitchFamily="2" charset="-78"/>
              </a:rPr>
              <a:t>.</a:t>
            </a:r>
          </a:p>
          <a:p>
            <a:pPr algn="justLow">
              <a:lnSpc>
                <a:spcPct val="150000"/>
              </a:lnSpc>
            </a:pPr>
            <a:r>
              <a:rPr lang="fa-IR" sz="1900" b="1" dirty="0">
                <a:cs typeface="B Nazanin" panose="00000400000000000000" pitchFamily="2" charset="-78"/>
              </a:rPr>
              <a:t>در ارایه خدمت، عدالت و برابری رعایت شود</a:t>
            </a:r>
            <a:r>
              <a:rPr lang="en-US" sz="1900" b="1" dirty="0">
                <a:cs typeface="B Nazanin" panose="00000400000000000000" pitchFamily="2" charset="-78"/>
              </a:rPr>
              <a:t>.</a:t>
            </a:r>
          </a:p>
          <a:p>
            <a:endParaRPr lang="fa-IR" dirty="0"/>
          </a:p>
        </p:txBody>
      </p:sp>
      <p:sp>
        <p:nvSpPr>
          <p:cNvPr id="3" name="Title 2"/>
          <p:cNvSpPr>
            <a:spLocks noGrp="1"/>
          </p:cNvSpPr>
          <p:nvPr>
            <p:ph type="title"/>
          </p:nvPr>
        </p:nvSpPr>
        <p:spPr>
          <a:xfrm>
            <a:off x="467544" y="332656"/>
            <a:ext cx="8229600" cy="894928"/>
          </a:xfrm>
        </p:spPr>
        <p:txBody>
          <a:bodyPr>
            <a:normAutofit/>
          </a:bodyPr>
          <a:lstStyle/>
          <a:p>
            <a:pPr algn="ctr"/>
            <a:r>
              <a:rPr lang="fa-IR" sz="3200" b="1" dirty="0">
                <a:solidFill>
                  <a:srgbClr val="FFC000"/>
                </a:solidFill>
                <a:effectLst/>
                <a:cs typeface="B Titr" panose="00000700000000000000" pitchFamily="2" charset="-78"/>
              </a:rPr>
              <a:t>مهمترین ابعاد کیفیت در خدمات عبارتند از</a:t>
            </a:r>
            <a:r>
              <a:rPr lang="en-US" sz="3200" b="1" dirty="0" smtClean="0">
                <a:solidFill>
                  <a:srgbClr val="FFC000"/>
                </a:solidFill>
                <a:effectLst/>
                <a:cs typeface="B Titr" panose="00000700000000000000" pitchFamily="2" charset="-78"/>
              </a:rPr>
              <a:t>:</a:t>
            </a:r>
            <a:endParaRPr lang="fa-IR" sz="3200" b="1" dirty="0">
              <a:solidFill>
                <a:srgbClr val="FFC000"/>
              </a:solidFill>
              <a:effectLst/>
              <a:cs typeface="B Titr" panose="00000700000000000000" pitchFamily="2" charset="-78"/>
            </a:endParaRPr>
          </a:p>
        </p:txBody>
      </p:sp>
    </p:spTree>
    <p:extLst>
      <p:ext uri="{BB962C8B-B14F-4D97-AF65-F5344CB8AC3E}">
        <p14:creationId xmlns:p14="http://schemas.microsoft.com/office/powerpoint/2010/main" val="6130222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209</TotalTime>
  <Words>2321</Words>
  <Application>Microsoft Office PowerPoint</Application>
  <PresentationFormat>On-screen Show (4:3)</PresentationFormat>
  <Paragraphs>100</Paragraphs>
  <Slides>31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B Nazanin</vt:lpstr>
      <vt:lpstr>B Titr</vt:lpstr>
      <vt:lpstr>Constantia</vt:lpstr>
      <vt:lpstr>Times New Roman</vt:lpstr>
      <vt:lpstr>Wingdings</vt:lpstr>
      <vt:lpstr>Wingdings 2</vt:lpstr>
      <vt:lpstr>Paper</vt:lpstr>
      <vt:lpstr>بسم الله الرحمن الرحیم</vt:lpstr>
      <vt:lpstr>مشتری محوری در سازمان و  ارتقاء کیفیت خدمات گروه توسعه شبکه معاونت بهداشت –تیر1402</vt:lpstr>
      <vt:lpstr>الف:  مشتری محوری در سازمان</vt:lpstr>
      <vt:lpstr>اهداف آموزشي </vt:lpstr>
      <vt:lpstr>مشتری مداری consumer orientation</vt:lpstr>
      <vt:lpstr>اهمیت رضایت مشتری: </vt:lpstr>
      <vt:lpstr>مبانی و اصول مشتری مداری در اسلام</vt:lpstr>
      <vt:lpstr>برنامه کاربردی درباره مشتری مداری و  نحوه کسب رضایت مشتریان</vt:lpstr>
      <vt:lpstr>مهمترین ابعاد کیفیت در خدمات عبارتند از:</vt:lpstr>
      <vt:lpstr>PowerPoint Presentation</vt:lpstr>
      <vt:lpstr>به دو طریق میتوان خدماتی بیش از انتظار مشتریان ارایه داد:  </vt:lpstr>
      <vt:lpstr>PowerPoint Presentation</vt:lpstr>
      <vt:lpstr>PowerPoint Presentation</vt:lpstr>
      <vt:lpstr>رفتار مراقب سلامت و نحوه ارتباط او از اهمیت خاصی برخوردار است که شــامل نکات ذیل است:</vt:lpstr>
      <vt:lpstr>PowerPoint Presentation</vt:lpstr>
      <vt:lpstr>PowerPoint Presentation</vt:lpstr>
      <vt:lpstr>نتیجه گیری </vt:lpstr>
      <vt:lpstr>  ب: ارتقاء کیفیت خدمات</vt:lpstr>
      <vt:lpstr>اهداف آموزشي </vt:lpstr>
      <vt:lpstr>تعریف کیفیت:</vt:lpstr>
      <vt:lpstr>کیفیت خدمات</vt:lpstr>
      <vt:lpstr>PowerPoint Presentation</vt:lpstr>
      <vt:lpstr>عوامل مؤثر بر ارتقای کیفیت خدمات در پایگاه سلامت از نظر گیرنده خدمت</vt:lpstr>
      <vt:lpstr>PowerPoint Presentation</vt:lpstr>
      <vt:lpstr>عوامل مؤثر بر ارتقای کیفیت خدمات در پایگاه سلامت از نظر ارائه دهنده خدمت:</vt:lpstr>
      <vt:lpstr>لزوم به کارگیری مدیریت کیفیت در پایگاه سلامت</vt:lpstr>
      <vt:lpstr>نتیجه گیری</vt:lpstr>
      <vt:lpstr>پیشنهادها:</vt:lpstr>
      <vt:lpstr>لذا توجه به نکات ذیل در ارتقای کیفیت حایز اهمیت است:</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pc2</dc:creator>
  <cp:lastModifiedBy>T.Moghadas</cp:lastModifiedBy>
  <cp:revision>24</cp:revision>
  <dcterms:created xsi:type="dcterms:W3CDTF">2022-02-27T04:22:23Z</dcterms:created>
  <dcterms:modified xsi:type="dcterms:W3CDTF">2023-08-06T08:05:36Z</dcterms:modified>
</cp:coreProperties>
</file>