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11" r:id="rId6"/>
  </p:sldMasterIdLst>
  <p:notesMasterIdLst>
    <p:notesMasterId r:id="rId33"/>
  </p:notesMasterIdLst>
  <p:sldIdLst>
    <p:sldId id="277" r:id="rId7"/>
    <p:sldId id="284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66" r:id="rId17"/>
    <p:sldId id="275" r:id="rId18"/>
    <p:sldId id="278" r:id="rId19"/>
    <p:sldId id="279" r:id="rId20"/>
    <p:sldId id="264" r:id="rId21"/>
    <p:sldId id="260" r:id="rId22"/>
    <p:sldId id="261" r:id="rId23"/>
    <p:sldId id="262" r:id="rId24"/>
    <p:sldId id="263" r:id="rId25"/>
    <p:sldId id="258" r:id="rId26"/>
    <p:sldId id="259" r:id="rId27"/>
    <p:sldId id="280" r:id="rId28"/>
    <p:sldId id="281" r:id="rId29"/>
    <p:sldId id="282" r:id="rId30"/>
    <p:sldId id="283" r:id="rId31"/>
    <p:sldId id="276" r:id="rId32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EFCC3D50-C773-4818-9B8D-0536254BF565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57D6989-4715-4A92-98C6-863E5E3549C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0984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81D3A6-8BBC-4033-A653-48EB5417B607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l" defTabSz="913972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162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81D3A6-8BBC-4033-A653-48EB5417B607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l" defTabSz="913972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25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81D3A6-8BBC-4033-A653-48EB5417B607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l" defTabSz="913972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700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98353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3814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1375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80291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25145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917608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59407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pPr defTabSz="913972" rtl="1"/>
            <a:endParaRPr lang="fa-I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997620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3082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/>
              <a:pPr defTabSz="913972" rtl="1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34664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pPr defTabSz="913972" rtl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3020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2524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pPr defTabSz="913972" rtl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183443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809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493172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5614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43612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485702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14751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pPr defTabSz="913972" rtl="1"/>
            <a:endParaRPr lang="fa-I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03939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9197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/>
              <a:pPr defTabSz="913972" rtl="1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6798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17830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pPr defTabSz="913972" rtl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45507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pPr defTabSz="913972" rtl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11422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6985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90449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92512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66504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337129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473102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pPr defTabSz="913972" rtl="1"/>
            <a:endParaRPr lang="fa-I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85256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820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17592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/>
              <a:pPr defTabSz="913972" rtl="1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951419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pPr defTabSz="913972" rtl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37506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pPr defTabSz="913972" rtl="1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50754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174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972" rtl="1"/>
            <a:endParaRPr lang="fa-I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67550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227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8840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2073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8839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720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62442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6762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223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254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4333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165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4051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7" y="228600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885950"/>
            <a:ext cx="5350933" cy="4171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63734" y="1885950"/>
            <a:ext cx="5350933" cy="4171950"/>
          </a:xfrm>
        </p:spPr>
        <p:txBody>
          <a:bodyPr rtlCol="1">
            <a:normAutofit/>
          </a:bodyPr>
          <a:lstStyle/>
          <a:p>
            <a:pPr lvl="0"/>
            <a:endParaRPr lang="fa-IR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5733" y="622935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 rtl="1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2935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 rtl="1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974667" y="622935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 rtl="1">
              <a:defRPr/>
            </a:pPr>
            <a:fld id="{714660FB-C4E9-4E80-B3A1-5A207D66FD0E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 rtl="1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9702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9160933" cy="1600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828800"/>
            <a:ext cx="50292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6800" y="1828800"/>
            <a:ext cx="50292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288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 rtl="1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1333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 rtl="1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957733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 rtl="1">
              <a:defRPr/>
            </a:pPr>
            <a:fld id="{F776247D-D398-4767-9C1E-5B11AED1A0EB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 rtl="1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0053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9160933" cy="1600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828800"/>
            <a:ext cx="10261600" cy="3657600"/>
          </a:xfrm>
        </p:spPr>
        <p:txBody>
          <a:bodyPr rtlCol="1">
            <a:normAutofit/>
          </a:bodyPr>
          <a:lstStyle/>
          <a:p>
            <a:pPr lvl="0"/>
            <a:endParaRPr lang="fa-IR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288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 rtl="1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1333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 rtl="1"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7733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 rtl="1">
              <a:defRPr/>
            </a:pPr>
            <a:fld id="{022EB6AD-4C84-4A08-B787-F0BAEA9B703D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 rtl="1"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7203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11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006589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4381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683635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4633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94161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69331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024513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5513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marR="0" lvl="0" indent="-283464" algn="l" defTabSz="914400" rtl="0" eaLnBrk="1" fontAlgn="auto" latinLnBrk="0" hangingPunct="1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Wingdings 2"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marL="0" indent="0" algn="l" eaLnBrk="1" latinLnBrk="0" hangingPunct="1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99467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41322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711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923981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44465"/>
            <a:ext cx="103632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422400" y="1981200"/>
            <a:ext cx="104648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6417E-E115-45B5-81F2-8817A98A063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779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37700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29889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C10A0-FC7A-486A-B144-4AF272E6AA13}" type="datetimeFigureOut">
              <a:rPr lang="fa-IR" smtClean="0"/>
              <a:t>04/03/1447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18B9A-1CFC-405A-A193-561F9C9C35B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8968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defTabSz="913972" rtl="1"/>
            <a:endParaRPr lang="fa-I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36620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defTabSz="913972" rtl="1"/>
            <a:endParaRPr lang="fa-I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79482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defTabSz="913972" rtl="1"/>
            <a:fld id="{759662B7-CC72-42F8-B9E0-126E4A58C5CF}" type="datetimeFigureOut">
              <a:rPr lang="fa-IR" smtClean="0"/>
              <a:pPr defTabSz="913972" rtl="1"/>
              <a:t>04/03/1447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defTabSz="913972" rtl="1"/>
            <a:endParaRPr lang="fa-I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marL="0" marR="0" lvl="0" indent="0" algn="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3972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defTabSz="913972" rtl="1"/>
            <a:fld id="{FA8CB73F-0C71-4811-9B44-EABC0CD65A5B}" type="slidenum">
              <a:rPr lang="fa-IR" smtClean="0">
                <a:solidFill>
                  <a:srgbClr val="8CADAE">
                    <a:shade val="75000"/>
                  </a:srgbClr>
                </a:solidFill>
              </a:rPr>
              <a:pPr defTabSz="913972" rtl="1"/>
              <a:t>‹#›</a:t>
            </a:fld>
            <a:endParaRPr lang="fa-IR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13589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4F925885-C230-41BE-9F5A-6FF989B4764A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04/03/1447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/>
            <a:fld id="{D9C4C147-60EE-41F0-80EA-A9C34334FEC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 rtl="1"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49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F86C354-DC15-4A3D-8A69-EAA1A4FE389A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8/27/2025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D0E6274-3211-4C83-9A43-FD152BE68DF9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850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528" y="188640"/>
            <a:ext cx="8136904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7474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" descr="a2eE738.tmp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442233" y="694766"/>
            <a:ext cx="5251502" cy="117160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defTabSz="913972" rtl="1">
              <a:lnSpc>
                <a:spcPts val="3049"/>
              </a:lnSpc>
              <a:defRPr/>
            </a:pPr>
            <a:r>
              <a:rPr lang="en-US" sz="2500" dirty="0">
                <a:solidFill>
                  <a:srgbClr val="FF3300"/>
                </a:solidFill>
                <a:latin typeface="Times New Roman"/>
              </a:rPr>
              <a:t>Program Planning and Evaluation Cycle </a:t>
            </a:r>
            <a:br>
              <a:rPr lang="en-US" sz="2500" dirty="0">
                <a:solidFill>
                  <a:srgbClr val="FF3300"/>
                </a:solidFill>
                <a:latin typeface="Times New Roman"/>
              </a:rPr>
            </a:br>
            <a:r>
              <a:rPr lang="en-US" sz="2500" dirty="0">
                <a:solidFill>
                  <a:srgbClr val="FF3300"/>
                </a:solidFill>
                <a:latin typeface="Times New Roman"/>
              </a:rPr>
              <a:t>Checkpoints </a:t>
            </a:r>
          </a:p>
          <a:p>
            <a:pPr algn="r" defTabSz="913972" rtl="1">
              <a:lnSpc>
                <a:spcPts val="3049"/>
              </a:lnSpc>
              <a:defRPr/>
            </a:pPr>
            <a:endParaRPr lang="en-US" sz="2500" dirty="0">
              <a:solidFill>
                <a:srgbClr val="FF3300"/>
              </a:solidFill>
              <a:latin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94897" y="1781740"/>
            <a:ext cx="541880" cy="4873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defTabSz="913972" rtl="1">
              <a:lnSpc>
                <a:spcPts val="1885"/>
              </a:lnSpc>
              <a:defRPr/>
            </a:pP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needs </a:t>
            </a:r>
          </a:p>
          <a:p>
            <a:pPr algn="r" defTabSz="913972" rtl="1">
              <a:lnSpc>
                <a:spcPts val="1885"/>
              </a:lnSpc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9118" y="2028268"/>
            <a:ext cx="1011559" cy="4873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defTabSz="913972" rtl="1">
              <a:lnSpc>
                <a:spcPts val="1885"/>
              </a:lnSpc>
              <a:defRPr/>
            </a:pP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assessment </a:t>
            </a:r>
          </a:p>
          <a:p>
            <a:pPr algn="r" defTabSz="913972" rtl="1">
              <a:lnSpc>
                <a:spcPts val="1885"/>
              </a:lnSpc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91627" y="2958356"/>
            <a:ext cx="827214" cy="73738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defTabSz="913972" rtl="1">
              <a:lnSpc>
                <a:spcPts val="1885"/>
              </a:lnSpc>
              <a:defRPr/>
            </a:pP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program </a:t>
            </a:r>
            <a:br>
              <a:rPr lang="en-US" sz="1600" b="1" dirty="0">
                <a:solidFill>
                  <a:srgbClr val="000000"/>
                </a:solidFill>
                <a:latin typeface="Times New Roman"/>
              </a:rPr>
            </a:b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planning </a:t>
            </a:r>
          </a:p>
          <a:p>
            <a:pPr algn="r" defTabSz="913972" rtl="1">
              <a:lnSpc>
                <a:spcPts val="1885"/>
              </a:lnSpc>
              <a:defRPr/>
            </a:pPr>
            <a:endParaRPr lang="en-US" sz="16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5562" y="4303062"/>
            <a:ext cx="1434687" cy="73738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indent="302171" algn="r" defTabSz="913972" rtl="1">
              <a:lnSpc>
                <a:spcPts val="1885"/>
              </a:lnSpc>
              <a:defRPr/>
            </a:pP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program </a:t>
            </a:r>
            <a:br>
              <a:rPr lang="en-US" sz="1600" b="1" dirty="0">
                <a:solidFill>
                  <a:srgbClr val="000000"/>
                </a:solidFill>
                <a:latin typeface="Times New Roman"/>
              </a:rPr>
            </a:b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implementation </a:t>
            </a:r>
          </a:p>
          <a:p>
            <a:pPr indent="302171" algn="r" defTabSz="913972" rtl="1">
              <a:lnSpc>
                <a:spcPts val="1885"/>
              </a:lnSpc>
              <a:defRPr/>
            </a:pPr>
            <a:endParaRPr lang="en-US" sz="16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74227" y="4784915"/>
            <a:ext cx="698461" cy="3847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defTabSz="913972" rtl="1">
              <a:lnSpc>
                <a:spcPts val="1526"/>
              </a:lnSpc>
              <a:defRPr/>
            </a:pP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process </a:t>
            </a:r>
          </a:p>
          <a:p>
            <a:pPr algn="r" defTabSz="913972" rtl="1">
              <a:lnSpc>
                <a:spcPts val="1526"/>
              </a:lnSpc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6150" y="4986621"/>
            <a:ext cx="965072" cy="4873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defTabSz="913972" rtl="1">
              <a:lnSpc>
                <a:spcPts val="1885"/>
              </a:lnSpc>
              <a:defRPr/>
            </a:pP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evaluation </a:t>
            </a:r>
          </a:p>
          <a:p>
            <a:pPr algn="r" defTabSz="913972" rtl="1">
              <a:lnSpc>
                <a:spcPts val="1885"/>
              </a:lnSpc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56199" y="5345209"/>
            <a:ext cx="1994777" cy="73738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defTabSz="913972" rtl="1">
              <a:lnSpc>
                <a:spcPts val="1885"/>
              </a:lnSpc>
              <a:tabLst>
                <a:tab pos="193704" algn="l"/>
              </a:tabLst>
              <a:defRPr/>
            </a:pP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program redesign and </a:t>
            </a:r>
            <a:br>
              <a:rPr lang="en-US" sz="1600" b="1" dirty="0">
                <a:solidFill>
                  <a:srgbClr val="000000"/>
                </a:solidFill>
                <a:latin typeface="Times New Roman"/>
              </a:rPr>
            </a:b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	reimplementation </a:t>
            </a:r>
          </a:p>
          <a:p>
            <a:pPr algn="r" defTabSz="913972" rtl="1">
              <a:lnSpc>
                <a:spcPts val="1885"/>
              </a:lnSpc>
              <a:tabLst>
                <a:tab pos="193704" algn="l"/>
              </a:tabLst>
              <a:defRPr/>
            </a:pPr>
            <a:endParaRPr lang="en-US" sz="16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16583" y="1916209"/>
            <a:ext cx="965008" cy="73738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indent="85464" algn="r" defTabSz="913972" rtl="1">
              <a:lnSpc>
                <a:spcPts val="1885"/>
              </a:lnSpc>
              <a:defRPr/>
            </a:pP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outcome </a:t>
            </a:r>
            <a:br>
              <a:rPr lang="en-US" sz="1600" b="1" dirty="0">
                <a:solidFill>
                  <a:srgbClr val="000000"/>
                </a:solidFill>
                <a:latin typeface="Times New Roman"/>
              </a:rPr>
            </a:b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evaluation </a:t>
            </a:r>
          </a:p>
          <a:p>
            <a:pPr indent="85464" algn="r" defTabSz="913972" rtl="1">
              <a:lnSpc>
                <a:spcPts val="1885"/>
              </a:lnSpc>
              <a:defRPr/>
            </a:pPr>
            <a:endParaRPr lang="en-US" sz="1600" b="1" dirty="0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56230" y="3059209"/>
            <a:ext cx="657296" cy="4873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defTabSz="913972" rtl="1">
              <a:lnSpc>
                <a:spcPts val="1885"/>
              </a:lnSpc>
              <a:defRPr/>
            </a:pP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impact </a:t>
            </a:r>
          </a:p>
          <a:p>
            <a:pPr algn="r" defTabSz="913972" rtl="1">
              <a:lnSpc>
                <a:spcPts val="1885"/>
              </a:lnSpc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01423" y="3305740"/>
            <a:ext cx="965072" cy="4873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defTabSz="913972" rtl="1">
              <a:lnSpc>
                <a:spcPts val="1885"/>
              </a:lnSpc>
              <a:defRPr/>
            </a:pPr>
            <a:r>
              <a:rPr lang="en-US" sz="1600" b="1" dirty="0">
                <a:solidFill>
                  <a:srgbClr val="000000"/>
                </a:solidFill>
                <a:latin typeface="Times New Roman"/>
              </a:rPr>
              <a:t>evaluation </a:t>
            </a:r>
          </a:p>
          <a:p>
            <a:pPr algn="r" defTabSz="913972" rtl="1">
              <a:lnSpc>
                <a:spcPts val="1885"/>
              </a:lnSpc>
              <a:defRPr/>
            </a:pPr>
            <a:endParaRPr lang="en-US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01108" y="4235826"/>
            <a:ext cx="1080489" cy="73738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defTabSz="913972" rtl="1">
              <a:lnSpc>
                <a:spcPts val="1885"/>
              </a:lnSpc>
              <a:defRPr/>
            </a:pPr>
            <a:r>
              <a:rPr lang="en-US" sz="1600" b="1" dirty="0" err="1">
                <a:solidFill>
                  <a:srgbClr val="FF3300"/>
                </a:solidFill>
                <a:latin typeface="Times New Roman"/>
              </a:rPr>
              <a:t>evaluability</a:t>
            </a:r>
            <a:r>
              <a:rPr lang="en-US" sz="1600" b="1" dirty="0">
                <a:solidFill>
                  <a:srgbClr val="FF3300"/>
                </a:solidFill>
                <a:latin typeface="Times New Roman"/>
              </a:rPr>
              <a:t> </a:t>
            </a:r>
            <a:br>
              <a:rPr lang="en-US" sz="1600" b="1" dirty="0">
                <a:solidFill>
                  <a:srgbClr val="FF3300"/>
                </a:solidFill>
                <a:latin typeface="Times New Roman"/>
              </a:rPr>
            </a:br>
            <a:r>
              <a:rPr lang="en-US" sz="1600" b="1" dirty="0">
                <a:solidFill>
                  <a:srgbClr val="FF3300"/>
                </a:solidFill>
                <a:latin typeface="Times New Roman"/>
              </a:rPr>
              <a:t>assessment </a:t>
            </a:r>
          </a:p>
          <a:p>
            <a:pPr algn="r" defTabSz="913972" rtl="1">
              <a:lnSpc>
                <a:spcPts val="1885"/>
              </a:lnSpc>
              <a:defRPr/>
            </a:pPr>
            <a:endParaRPr lang="en-US" sz="1600" b="1" dirty="0">
              <a:solidFill>
                <a:srgbClr val="FF3300"/>
              </a:solidFill>
              <a:latin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19821" y="6084796"/>
            <a:ext cx="6011069" cy="37247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defTabSz="913972" rtl="1">
              <a:lnSpc>
                <a:spcPts val="1436"/>
              </a:lnSpc>
              <a:defRPr/>
            </a:pPr>
            <a:r>
              <a:rPr lang="en-US" sz="1300" dirty="0" err="1">
                <a:solidFill>
                  <a:srgbClr val="000000"/>
                </a:solidFill>
                <a:latin typeface="Times New Roman"/>
              </a:rPr>
              <a:t>Hawe</a:t>
            </a:r>
            <a:r>
              <a:rPr lang="en-US" sz="1300" dirty="0">
                <a:solidFill>
                  <a:srgbClr val="000000"/>
                </a:solidFill>
                <a:latin typeface="Times New Roman"/>
              </a:rPr>
              <a:t> P, </a:t>
            </a:r>
            <a:r>
              <a:rPr lang="en-US" sz="1300" dirty="0" err="1">
                <a:solidFill>
                  <a:srgbClr val="000000"/>
                </a:solidFill>
                <a:latin typeface="Times New Roman"/>
              </a:rPr>
              <a:t>Degeling</a:t>
            </a:r>
            <a:r>
              <a:rPr lang="en-US" sz="1300" dirty="0">
                <a:solidFill>
                  <a:srgbClr val="000000"/>
                </a:solidFill>
                <a:latin typeface="Times New Roman"/>
              </a:rPr>
              <a:t> D, Hall J. </a:t>
            </a:r>
            <a:r>
              <a:rPr lang="en-US" sz="1300" i="1" dirty="0">
                <a:solidFill>
                  <a:srgbClr val="000000"/>
                </a:solidFill>
                <a:latin typeface="Times New Roman"/>
              </a:rPr>
              <a:t>Evaluating Health Promotion. A Health Workers Guide</a:t>
            </a:r>
            <a:r>
              <a:rPr lang="en-US" sz="1300" dirty="0">
                <a:solidFill>
                  <a:srgbClr val="000000"/>
                </a:solidFill>
                <a:latin typeface="Times New Roman"/>
              </a:rPr>
              <a:t> 1990 </a:t>
            </a:r>
          </a:p>
          <a:p>
            <a:pPr algn="r" defTabSz="913972" rtl="1">
              <a:lnSpc>
                <a:spcPts val="1436"/>
              </a:lnSpc>
              <a:defRPr/>
            </a:pPr>
            <a:endParaRPr lang="en-US" sz="1300" i="1" dirty="0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923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034" y="142852"/>
            <a:ext cx="7467600" cy="1143000"/>
          </a:xfrm>
        </p:spPr>
        <p:txBody>
          <a:bodyPr/>
          <a:lstStyle/>
          <a:p>
            <a:pPr algn="r"/>
            <a:r>
              <a:rPr lang="fa-IR" dirty="0" smtClean="0">
                <a:cs typeface="B Nazanin" panose="00000400000000000000" pitchFamily="2" charset="-78"/>
              </a:rPr>
              <a:t>اهداف عمده برای ارزشیابی برنامه ها :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38282" y="1600200"/>
            <a:ext cx="8001056" cy="4873752"/>
          </a:xfrm>
        </p:spPr>
        <p:txBody>
          <a:bodyPr>
            <a:normAutofit/>
          </a:bodyPr>
          <a:lstStyle/>
          <a:p>
            <a:r>
              <a:rPr lang="fa-IR" sz="3600" dirty="0">
                <a:cs typeface="B Mitra" pitchFamily="2" charset="-78"/>
              </a:rPr>
              <a:t>برای تعیین دستیابی به اهداف اختصاصی برنامه</a:t>
            </a:r>
          </a:p>
          <a:p>
            <a:r>
              <a:rPr lang="fa-IR" sz="3600" dirty="0">
                <a:cs typeface="B Mitra" pitchFamily="2" charset="-78"/>
              </a:rPr>
              <a:t>برای ارتقاء و بهبود اجرای برنامه</a:t>
            </a:r>
          </a:p>
          <a:p>
            <a:r>
              <a:rPr lang="fa-IR" sz="3600" dirty="0">
                <a:cs typeface="B Mitra" pitchFamily="2" charset="-78"/>
              </a:rPr>
              <a:t>برای پاسخگویی به سرمایه گذاران،جامعه و دیگر ذی نفعان</a:t>
            </a:r>
          </a:p>
          <a:p>
            <a:r>
              <a:rPr lang="fa-IR" sz="3600" dirty="0">
                <a:cs typeface="B Mitra" pitchFamily="2" charset="-78"/>
              </a:rPr>
              <a:t>برای افزایش حمایت جامعه از نوآوری ها</a:t>
            </a:r>
          </a:p>
          <a:p>
            <a:r>
              <a:rPr lang="fa-IR" sz="3600" dirty="0">
                <a:cs typeface="B Mitra" pitchFamily="2" charset="-78"/>
              </a:rPr>
              <a:t>برای کمک به مبانی علمی مداخلات سلامت همگانی جامعه</a:t>
            </a:r>
          </a:p>
          <a:p>
            <a:r>
              <a:rPr lang="fa-IR" sz="3600" dirty="0">
                <a:cs typeface="B Mitra" pitchFamily="2" charset="-78"/>
              </a:rPr>
              <a:t>برای اعلام تصمیمات مربوطه به سیاست گذاران</a:t>
            </a:r>
          </a:p>
        </p:txBody>
      </p:sp>
    </p:spTree>
    <p:extLst>
      <p:ext uri="{BB962C8B-B14F-4D97-AF65-F5344CB8AC3E}">
        <p14:creationId xmlns:p14="http://schemas.microsoft.com/office/powerpoint/2010/main" val="44189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881686" y="357167"/>
            <a:ext cx="4557714" cy="869933"/>
          </a:xfrm>
        </p:spPr>
        <p:txBody>
          <a:bodyPr>
            <a:normAutofit fontScale="90000"/>
          </a:bodyPr>
          <a:lstStyle/>
          <a:p>
            <a:pPr algn="r"/>
            <a:r>
              <a:rPr lang="fa-IR" sz="3200" b="1" dirty="0">
                <a:solidFill>
                  <a:srgbClr val="0070C0"/>
                </a:solidFill>
                <a:cs typeface="B Zar" pitchFamily="2" charset="-78"/>
              </a:rPr>
              <a:t>اجزای برنامه ریزی پایش، نظارت، </a:t>
            </a:r>
            <a:br>
              <a:rPr lang="fa-IR" sz="3200" b="1" dirty="0">
                <a:solidFill>
                  <a:srgbClr val="0070C0"/>
                </a:solidFill>
                <a:cs typeface="B Zar" pitchFamily="2" charset="-78"/>
              </a:rPr>
            </a:br>
            <a:r>
              <a:rPr lang="fa-IR" sz="3200" b="1" dirty="0">
                <a:solidFill>
                  <a:srgbClr val="0070C0"/>
                </a:solidFill>
                <a:cs typeface="B Zar" pitchFamily="2" charset="-78"/>
              </a:rPr>
              <a:t>ارزشیابی و اعتباربخشی </a:t>
            </a:r>
            <a:endParaRPr lang="en-US" sz="3200" b="1" dirty="0">
              <a:solidFill>
                <a:srgbClr val="0070C0"/>
              </a:solidFill>
              <a:cs typeface="B Zar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579077" y="1905000"/>
            <a:ext cx="7848600" cy="4572000"/>
          </a:xfrm>
        </p:spPr>
        <p:txBody>
          <a:bodyPr/>
          <a:lstStyle/>
          <a:p>
            <a:pPr algn="r">
              <a:defRPr/>
            </a:pPr>
            <a:r>
              <a:rPr lang="fa-IR" dirty="0"/>
              <a:t>در رابطه با </a:t>
            </a:r>
            <a:r>
              <a:rPr lang="fa-IR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چه چیزی</a:t>
            </a:r>
            <a:r>
              <a:rPr lang="fa-IR" dirty="0"/>
              <a:t>؟؟؟؟؟</a:t>
            </a:r>
          </a:p>
          <a:p>
            <a:pPr algn="r">
              <a:defRPr/>
            </a:pPr>
            <a:r>
              <a:rPr lang="fa-IR" dirty="0"/>
              <a:t>در چه</a:t>
            </a:r>
            <a:r>
              <a:rPr lang="fa-IR" dirty="0">
                <a:solidFill>
                  <a:srgbClr val="FF0000"/>
                </a:solidFill>
              </a:rPr>
              <a:t> </a:t>
            </a:r>
            <a:r>
              <a:rPr lang="fa-IR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زمانی</a:t>
            </a:r>
            <a:r>
              <a:rPr lang="fa-IR" dirty="0"/>
              <a:t>؟؟؟؟؟</a:t>
            </a:r>
          </a:p>
          <a:p>
            <a:pPr algn="r">
              <a:defRPr/>
            </a:pPr>
            <a:r>
              <a:rPr lang="fa-IR" b="1" dirty="0">
                <a:solidFill>
                  <a:srgbClr val="000066"/>
                </a:solidFill>
              </a:rPr>
              <a:t>در</a:t>
            </a:r>
            <a:r>
              <a:rPr lang="fa-IR" b="1" dirty="0">
                <a:solidFill>
                  <a:srgbClr val="FF0000"/>
                </a:solidFill>
              </a:rPr>
              <a:t> </a:t>
            </a:r>
            <a:r>
              <a:rPr lang="fa-IR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کجا</a:t>
            </a:r>
            <a:r>
              <a:rPr lang="fa-IR" dirty="0"/>
              <a:t>؟؟؟؟؟</a:t>
            </a:r>
          </a:p>
          <a:p>
            <a:pPr algn="r">
              <a:defRPr/>
            </a:pPr>
            <a:r>
              <a:rPr lang="fa-IR" dirty="0"/>
              <a:t>توسط </a:t>
            </a:r>
            <a:r>
              <a:rPr lang="fa-IR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چه کسی</a:t>
            </a:r>
            <a:r>
              <a:rPr lang="fa-IR" dirty="0"/>
              <a:t>؟؟؟؟؟</a:t>
            </a:r>
          </a:p>
          <a:p>
            <a:pPr algn="r">
              <a:defRPr/>
            </a:pPr>
            <a:r>
              <a:rPr lang="fa-IR" dirty="0"/>
              <a:t>با استفاده از </a:t>
            </a:r>
            <a:r>
              <a:rPr lang="fa-IR" u="sng" dirty="0">
                <a:solidFill>
                  <a:srgbClr val="FF0000"/>
                </a:solidFill>
              </a:rPr>
              <a:t>چه </a:t>
            </a:r>
            <a:r>
              <a:rPr lang="fa-IR" b="1" u="sng" dirty="0">
                <a:solidFill>
                  <a:srgbClr val="FF0000"/>
                </a:solidFill>
              </a:rPr>
              <a:t>ابز</a:t>
            </a:r>
            <a:r>
              <a:rPr lang="fa-IR" b="1" dirty="0">
                <a:solidFill>
                  <a:srgbClr val="FF0000"/>
                </a:solidFill>
              </a:rPr>
              <a:t>ار</a:t>
            </a:r>
            <a:r>
              <a:rPr lang="fa-IR" dirty="0">
                <a:solidFill>
                  <a:srgbClr val="FF0000"/>
                </a:solidFill>
              </a:rPr>
              <a:t>ی</a:t>
            </a:r>
            <a:r>
              <a:rPr lang="fa-IR" dirty="0"/>
              <a:t>؟؟؟؟؟ و </a:t>
            </a:r>
            <a:r>
              <a:rPr lang="fa-IR" b="1" u="sng" dirty="0">
                <a:solidFill>
                  <a:srgbClr val="FF0000"/>
                </a:solidFill>
              </a:rPr>
              <a:t>چگونه</a:t>
            </a:r>
            <a:r>
              <a:rPr lang="fa-IR" dirty="0"/>
              <a:t>؟؟؟؟؟ </a:t>
            </a:r>
          </a:p>
          <a:p>
            <a:pPr algn="r">
              <a:defRPr/>
            </a:pPr>
            <a:r>
              <a:rPr lang="fa-IR" u="sng" dirty="0">
                <a:solidFill>
                  <a:srgbClr val="FF0000"/>
                </a:solidFill>
              </a:rPr>
              <a:t>چه </a:t>
            </a:r>
            <a:r>
              <a:rPr lang="fa-IR" b="1" u="sng" dirty="0">
                <a:solidFill>
                  <a:srgbClr val="FF0000"/>
                </a:solidFill>
              </a:rPr>
              <a:t>اقدامی</a:t>
            </a:r>
            <a:r>
              <a:rPr lang="fa-IR" dirty="0"/>
              <a:t>؟؟؟؟؟ باید صورت بگیرد</a:t>
            </a:r>
          </a:p>
          <a:p>
            <a:pPr>
              <a:defRPr/>
            </a:pPr>
            <a:endParaRPr lang="fa-IR" dirty="0"/>
          </a:p>
          <a:p>
            <a:pPr>
              <a:defRPr/>
            </a:pPr>
            <a:endParaRPr lang="en-US" dirty="0"/>
          </a:p>
        </p:txBody>
      </p:sp>
      <p:pic>
        <p:nvPicPr>
          <p:cNvPr id="21508" name="Picture 4" descr="1 general concept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34" y="642918"/>
            <a:ext cx="351948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5291188"/>
      </p:ext>
    </p:extLst>
  </p:cSld>
  <p:clrMapOvr>
    <a:masterClrMapping/>
  </p:clrMapOvr>
  <p:transition advTm="6966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88621"/>
            <a:ext cx="9144000" cy="1142999"/>
          </a:xfrm>
        </p:spPr>
        <p:txBody>
          <a:bodyPr>
            <a:normAutofit/>
          </a:bodyPr>
          <a:lstStyle/>
          <a:p>
            <a:r>
              <a:rPr lang="fa-IR" dirty="0" smtClean="0"/>
              <a:t>ارزشیابی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" y="2034540"/>
            <a:ext cx="11590020" cy="4549140"/>
          </a:xfrm>
        </p:spPr>
        <p:txBody>
          <a:bodyPr>
            <a:normAutofit/>
          </a:bodyPr>
          <a:lstStyle/>
          <a:p>
            <a:pPr algn="r" rtl="1"/>
            <a:r>
              <a:rPr lang="fa-IR" sz="3600" dirty="0"/>
              <a:t>جمع آوری و تحلیل منظم اطلاعات برای تصمیم گیری، ارزشیابی اغلب برای تعیین جوابگوئی اهداف است، گر چه منافع ارزشیابی بسیار بیشتراست و تاثیر برنامه را در اجتماع از نظر هزینه اثربخشی، دستیابی به اهداف و شناسایی فرصتهای پیشرفت مشخص میکند.</a:t>
            </a:r>
          </a:p>
          <a:p>
            <a:pPr algn="r" defTabSz="762000">
              <a:lnSpc>
                <a:spcPct val="120000"/>
              </a:lnSpc>
            </a:pPr>
            <a:r>
              <a:rPr lang="en-US" sz="1200" i="1" dirty="0">
                <a:latin typeface="Arial" charset="0"/>
              </a:rPr>
              <a:t>Planning for Effective Health Promotion Evaluation</a:t>
            </a:r>
          </a:p>
          <a:p>
            <a:pPr algn="r" defTabSz="762000">
              <a:lnSpc>
                <a:spcPct val="120000"/>
              </a:lnSpc>
            </a:pPr>
            <a:r>
              <a:rPr lang="en-US" sz="1200" i="1" dirty="0">
                <a:latin typeface="Arial" charset="0"/>
              </a:rPr>
              <a:t>DHS May 2</a:t>
            </a:r>
            <a:r>
              <a:rPr lang="en-US" sz="1200" i="1" dirty="0">
                <a:latin typeface="Arial" charset="0"/>
                <a:cs typeface="Times New Roman" pitchFamily="18" charset="0"/>
              </a:rPr>
              <a:t>005</a:t>
            </a:r>
            <a:endParaRPr lang="en-US" sz="1200" i="1" dirty="0"/>
          </a:p>
          <a:p>
            <a:pPr algn="r" rtl="1"/>
            <a:endParaRPr lang="en-US" sz="1200" i="1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3120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25893"/>
          </a:xfrm>
        </p:spPr>
        <p:txBody>
          <a:bodyPr/>
          <a:lstStyle/>
          <a:p>
            <a:r>
              <a:rPr lang="fa-IR" smtClean="0"/>
              <a:t>انواع ارزشیابی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6592" y="2206752"/>
            <a:ext cx="10204704" cy="4096512"/>
          </a:xfrm>
        </p:spPr>
        <p:txBody>
          <a:bodyPr>
            <a:normAutofit fontScale="92500" lnSpcReduction="20000"/>
          </a:bodyPr>
          <a:lstStyle/>
          <a:p>
            <a:pPr marL="342900" marR="685800" lvl="0" indent="-342900" algn="just" rtl="1">
              <a:lnSpc>
                <a:spcPct val="150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ar-SA" b="1" i="1" u="sng" dirty="0">
                <a:latin typeface="Arial" panose="020B0604020202020204" pitchFamily="34" charset="0"/>
                <a:ea typeface="Calibri" panose="020F0502020204030204" pitchFamily="34" charset="0"/>
                <a:cs typeface="Nazanin" panose="00000400000000000000" pitchFamily="2" charset="-78"/>
              </a:rPr>
              <a:t>ارزشيابي</a:t>
            </a:r>
            <a:r>
              <a:rPr lang="en-US" i="1" u="sng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(Evaluation)</a:t>
            </a:r>
            <a:endParaRPr lang="en-US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685800" lvl="0" indent="-342900" algn="just" rtl="1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-"/>
            </a:pPr>
            <a:r>
              <a:rPr lang="ar-SA" b="1" i="1" dirty="0">
                <a:latin typeface="Arial" panose="020B0604020202020204" pitchFamily="34" charset="0"/>
                <a:ea typeface="Times New Roman" panose="02020603050405020304" pitchFamily="18" charset="0"/>
                <a:cs typeface="Nazanin" panose="00000400000000000000" pitchFamily="2" charset="-78"/>
              </a:rPr>
              <a:t>ارزشيابي فرآيند</a:t>
            </a:r>
            <a:r>
              <a:rPr lang="fa-IR" b="1" i="1" dirty="0">
                <a:latin typeface="Arial" panose="020B0604020202020204" pitchFamily="34" charset="0"/>
                <a:ea typeface="Times New Roman" panose="02020603050405020304" pitchFamily="18" charset="0"/>
                <a:cs typeface="Nazanin" panose="00000400000000000000" pitchFamily="2" charset="-78"/>
              </a:rPr>
              <a:t>(چه مقدار از برنامه به درستي در حال انجام است و بوسيله چه كساني و در كجا؟)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Process evaluation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685800" lvl="0" indent="-342900" algn="just" rtl="1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-"/>
            </a:pPr>
            <a:r>
              <a:rPr lang="fa-IR" b="1" i="1" dirty="0">
                <a:latin typeface="Arial" panose="020B0604020202020204" pitchFamily="34" charset="0"/>
                <a:ea typeface="Times New Roman" panose="02020603050405020304" pitchFamily="18" charset="0"/>
                <a:cs typeface="Nazanin" panose="00000400000000000000" pitchFamily="2" charset="-78"/>
              </a:rPr>
              <a:t>ارزشيابي اثر</a:t>
            </a:r>
            <a:r>
              <a:rPr lang="ar-SA" b="1" i="1" dirty="0">
                <a:latin typeface="Arial" panose="020B0604020202020204" pitchFamily="34" charset="0"/>
                <a:ea typeface="Times New Roman" panose="02020603050405020304" pitchFamily="18" charset="0"/>
                <a:cs typeface="Nazanin" panose="00000400000000000000" pitchFamily="2" charset="-78"/>
              </a:rPr>
              <a:t>(تغييرات كوتاه مدت در رفتار، سياست ها و...)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Impact evaluation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685800" lvl="0" indent="-342900" algn="just" rtl="1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-"/>
            </a:pPr>
            <a:r>
              <a:rPr lang="fa-IR" b="1" i="1" dirty="0">
                <a:latin typeface="Arial" panose="020B0604020202020204" pitchFamily="34" charset="0"/>
                <a:ea typeface="Times New Roman" panose="02020603050405020304" pitchFamily="18" charset="0"/>
                <a:cs typeface="Nazanin" panose="00000400000000000000" pitchFamily="2" charset="-78"/>
              </a:rPr>
              <a:t>ارزشيابي نتيجه (تغييرات بلند مدت در نتايج مرتبط با سلامت)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Outcome evaluation</a:t>
            </a:r>
            <a:r>
              <a:rPr lang="en-US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81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marR="685800" lvl="0" indent="-342900" algn="ctr" rtl="1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</a:pPr>
            <a:r>
              <a:rPr lang="ar-SA" sz="2800" b="1" i="1" u="sng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Nazanin" panose="00000400000000000000" pitchFamily="2" charset="-78"/>
              </a:rPr>
              <a:t>ارزشيابي</a:t>
            </a:r>
            <a:r>
              <a:rPr lang="en-US" sz="2800" i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(Evaluation)</a:t>
            </a:r>
            <a: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685800" lvl="0" indent="-342900" algn="just" rtl="1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-"/>
            </a:pPr>
            <a:r>
              <a:rPr lang="ar-SA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Nazanin" panose="00000400000000000000" pitchFamily="2" charset="-78"/>
              </a:rPr>
              <a:t>تدوين </a:t>
            </a:r>
            <a:r>
              <a:rPr lang="ar-SA" b="1" i="1" dirty="0">
                <a:latin typeface="Arial" panose="020B0604020202020204" pitchFamily="34" charset="0"/>
                <a:ea typeface="Times New Roman" panose="02020603050405020304" pitchFamily="18" charset="0"/>
                <a:cs typeface="Nazanin" panose="00000400000000000000" pitchFamily="2" charset="-78"/>
              </a:rPr>
              <a:t>طرح ارزشيابي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Developing evaluation plan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685800" lvl="0" indent="-342900" algn="just" rtl="1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-"/>
            </a:pPr>
            <a:r>
              <a:rPr lang="ar-SA" b="1" i="1" dirty="0">
                <a:latin typeface="Arial" panose="020B0604020202020204" pitchFamily="34" charset="0"/>
                <a:ea typeface="Times New Roman" panose="02020603050405020304" pitchFamily="18" charset="0"/>
                <a:cs typeface="Nazanin" panose="00000400000000000000" pitchFamily="2" charset="-78"/>
              </a:rPr>
              <a:t>ارائه نتايج ارزشيابي و توصيه هاي </a:t>
            </a:r>
            <a:r>
              <a:rPr lang="ar-SA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Nazanin" panose="00000400000000000000" pitchFamily="2" charset="-78"/>
              </a:rPr>
              <a:t>مربوط</a:t>
            </a:r>
            <a:endParaRPr lang="en-US" b="1" i="1" dirty="0" smtClean="0">
              <a:latin typeface="Arial" panose="020B0604020202020204" pitchFamily="34" charset="0"/>
              <a:ea typeface="Times New Roman" panose="02020603050405020304" pitchFamily="18" charset="0"/>
              <a:cs typeface="Nazanin" panose="00000400000000000000" pitchFamily="2" charset="-78"/>
            </a:endParaRPr>
          </a:p>
          <a:p>
            <a:pPr marL="342900" marR="685800" lvl="0" indent="-342900" algn="just" rtl="1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-"/>
            </a:pPr>
            <a:r>
              <a:rPr lang="en-US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Communicating evaluation results/recommendation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en-US" sz="1800" i="1" dirty="0">
                <a:latin typeface="Times New Roman" panose="02020603050405020304" pitchFamily="18" charset="0"/>
                <a:ea typeface="Calibri" panose="020F0502020204030204" pitchFamily="34" charset="0"/>
              </a:rPr>
              <a:t>Assessing program's </a:t>
            </a:r>
            <a:r>
              <a:rPr lang="en-US" sz="18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results</a:t>
            </a:r>
            <a:r>
              <a:rPr lang="fa-IR" b="1" i="1" dirty="0">
                <a:latin typeface="Times New Roman" panose="02020603050405020304" pitchFamily="18" charset="0"/>
                <a:ea typeface="Calibri" panose="020F0502020204030204" pitchFamily="34" charset="0"/>
                <a:cs typeface="Nazanin" panose="00000400000000000000" pitchFamily="2" charset="-78"/>
              </a:rPr>
              <a:t>ارزيابي نتايج </a:t>
            </a:r>
            <a:r>
              <a:rPr lang="fa-IR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Nazanin" panose="00000400000000000000" pitchFamily="2" charset="-78"/>
              </a:rPr>
              <a:t>برنامه (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7467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Health Promotion Program Outcomes</a:t>
            </a:r>
            <a:endParaRPr lang="en-AU" dirty="0"/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1" y="1600201"/>
            <a:ext cx="8818563" cy="4727575"/>
          </a:xfrm>
        </p:spPr>
        <p:txBody>
          <a:bodyPr/>
          <a:lstStyle/>
          <a:p>
            <a:pPr>
              <a:buNone/>
            </a:pPr>
            <a:endParaRPr lang="en-US" dirty="0"/>
          </a:p>
        </p:txBody>
      </p:sp>
      <p:graphicFrame>
        <p:nvGraphicFramePr>
          <p:cNvPr id="198713" name="Group 57"/>
          <p:cNvGraphicFramePr>
            <a:graphicFrameLocks noGrp="1"/>
          </p:cNvGraphicFramePr>
          <p:nvPr/>
        </p:nvGraphicFramePr>
        <p:xfrm>
          <a:off x="3048000" y="2082801"/>
          <a:ext cx="6096000" cy="3962401"/>
        </p:xfrm>
        <a:graphic>
          <a:graphicData uri="http://schemas.openxmlformats.org/drawingml/2006/table">
            <a:tbl>
              <a:tblPr/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65200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Planning</a:t>
                      </a:r>
                      <a:endParaRPr kumimoji="0" lang="en-A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Evaluation</a:t>
                      </a:r>
                      <a:endParaRPr kumimoji="0" lang="en-A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85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Goal</a:t>
                      </a:r>
                      <a:endParaRPr kumimoji="0" lang="en-A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Outcome</a:t>
                      </a:r>
                      <a:endParaRPr kumimoji="0" lang="en-A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0125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Objectives</a:t>
                      </a:r>
                      <a:endParaRPr kumimoji="0" lang="en-A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Impact</a:t>
                      </a:r>
                      <a:endParaRPr kumimoji="0" lang="en-A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8538">
                <a:tc>
                  <a:txBody>
                    <a:bodyPr/>
                    <a:lstStyle/>
                    <a:p>
                      <a:pPr marL="0" marR="0" lvl="0" indent="0" algn="l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Strategies</a:t>
                      </a:r>
                      <a:endParaRPr kumimoji="0" lang="en-A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7620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Process</a:t>
                      </a:r>
                      <a:endParaRPr kumimoji="0" lang="en-A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8684" name="Rectangle 28"/>
          <p:cNvSpPr>
            <a:spLocks noChangeArrowheads="1"/>
          </p:cNvSpPr>
          <p:nvPr/>
        </p:nvSpPr>
        <p:spPr bwMode="auto">
          <a:xfrm>
            <a:off x="9421813" y="392114"/>
            <a:ext cx="535724" cy="24622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defTabSz="762000">
              <a:spcBef>
                <a:spcPct val="50000"/>
              </a:spcBef>
            </a:pPr>
            <a:r>
              <a:rPr lang="en-AU" sz="1000" b="1"/>
              <a:t>OH-D</a:t>
            </a:r>
            <a:r>
              <a:rPr lang="en-US" sz="1000" b="1"/>
              <a:t>8</a:t>
            </a:r>
            <a:endParaRPr lang="en-AU" sz="1000" b="1"/>
          </a:p>
        </p:txBody>
      </p:sp>
      <p:sp>
        <p:nvSpPr>
          <p:cNvPr id="198686" name="Line 30"/>
          <p:cNvSpPr>
            <a:spLocks noChangeShapeType="1"/>
          </p:cNvSpPr>
          <p:nvPr/>
        </p:nvSpPr>
        <p:spPr bwMode="auto">
          <a:xfrm flipV="1">
            <a:off x="3857625" y="4705351"/>
            <a:ext cx="0" cy="428625"/>
          </a:xfrm>
          <a:prstGeom prst="line">
            <a:avLst/>
          </a:prstGeom>
          <a:noFill/>
          <a:ln w="12700">
            <a:noFill/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8688" name="Line 32"/>
          <p:cNvSpPr>
            <a:spLocks noChangeShapeType="1"/>
          </p:cNvSpPr>
          <p:nvPr/>
        </p:nvSpPr>
        <p:spPr bwMode="auto">
          <a:xfrm flipV="1">
            <a:off x="3632200" y="3532188"/>
            <a:ext cx="0" cy="685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8689" name="Line 33"/>
          <p:cNvSpPr>
            <a:spLocks noChangeShapeType="1"/>
          </p:cNvSpPr>
          <p:nvPr/>
        </p:nvSpPr>
        <p:spPr bwMode="auto">
          <a:xfrm flipV="1">
            <a:off x="3632200" y="4522788"/>
            <a:ext cx="0" cy="685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8690" name="Line 34"/>
          <p:cNvSpPr>
            <a:spLocks noChangeShapeType="1"/>
          </p:cNvSpPr>
          <p:nvPr/>
        </p:nvSpPr>
        <p:spPr bwMode="auto">
          <a:xfrm flipV="1">
            <a:off x="8280400" y="3570288"/>
            <a:ext cx="0" cy="685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8691" name="Line 35"/>
          <p:cNvSpPr>
            <a:spLocks noChangeShapeType="1"/>
          </p:cNvSpPr>
          <p:nvPr/>
        </p:nvSpPr>
        <p:spPr bwMode="auto">
          <a:xfrm flipV="1">
            <a:off x="8280400" y="4598988"/>
            <a:ext cx="0" cy="685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8692" name="Line 36"/>
          <p:cNvSpPr>
            <a:spLocks noChangeShapeType="1"/>
          </p:cNvSpPr>
          <p:nvPr/>
        </p:nvSpPr>
        <p:spPr bwMode="auto">
          <a:xfrm>
            <a:off x="5832475" y="3365500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8693" name="Line 37"/>
          <p:cNvSpPr>
            <a:spLocks noChangeShapeType="1"/>
          </p:cNvSpPr>
          <p:nvPr/>
        </p:nvSpPr>
        <p:spPr bwMode="auto">
          <a:xfrm>
            <a:off x="5842000" y="3460750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8694" name="Line 38"/>
          <p:cNvSpPr>
            <a:spLocks noChangeShapeType="1"/>
          </p:cNvSpPr>
          <p:nvPr/>
        </p:nvSpPr>
        <p:spPr bwMode="auto">
          <a:xfrm>
            <a:off x="5889625" y="4337050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8695" name="Line 39"/>
          <p:cNvSpPr>
            <a:spLocks noChangeShapeType="1"/>
          </p:cNvSpPr>
          <p:nvPr/>
        </p:nvSpPr>
        <p:spPr bwMode="auto">
          <a:xfrm>
            <a:off x="5889625" y="4432300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8696" name="Line 40"/>
          <p:cNvSpPr>
            <a:spLocks noChangeShapeType="1"/>
          </p:cNvSpPr>
          <p:nvPr/>
        </p:nvSpPr>
        <p:spPr bwMode="auto">
          <a:xfrm>
            <a:off x="5927725" y="5327650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8697" name="Line 41"/>
          <p:cNvSpPr>
            <a:spLocks noChangeShapeType="1"/>
          </p:cNvSpPr>
          <p:nvPr/>
        </p:nvSpPr>
        <p:spPr bwMode="auto">
          <a:xfrm>
            <a:off x="5918200" y="5422900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05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مراحل ارزشیابی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تعیین هدف ارزشیابی</a:t>
            </a:r>
          </a:p>
          <a:p>
            <a:pPr algn="r" rtl="1"/>
            <a:r>
              <a:rPr lang="fa-IR" dirty="0" smtClean="0"/>
              <a:t>انتخاب یک روش ارزیابی</a:t>
            </a:r>
          </a:p>
          <a:p>
            <a:pPr algn="r" rtl="1"/>
            <a:r>
              <a:rPr lang="fa-IR" dirty="0" smtClean="0"/>
              <a:t>هماهنگی در طراحی ارزیابی</a:t>
            </a:r>
          </a:p>
          <a:p>
            <a:pPr algn="r" rtl="1"/>
            <a:r>
              <a:rPr lang="fa-IR" dirty="0" smtClean="0"/>
              <a:t>جمع آوری داده ها</a:t>
            </a:r>
          </a:p>
          <a:p>
            <a:pPr algn="r" rtl="1"/>
            <a:r>
              <a:rPr lang="fa-IR" dirty="0" smtClean="0"/>
              <a:t>تحلیل وتفسیر یافته ها</a:t>
            </a:r>
          </a:p>
          <a:p>
            <a:pPr algn="r" rtl="1"/>
            <a:r>
              <a:rPr lang="fa-IR" dirty="0" smtClean="0"/>
              <a:t>گزارش یافته ها</a:t>
            </a:r>
          </a:p>
          <a:p>
            <a:pPr algn="r" rtl="1"/>
            <a:r>
              <a:rPr lang="fa-IR" dirty="0" smtClean="0"/>
              <a:t>ارزیابی مجدد برنامه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2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اجزای ارزشیابی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گروه هدف</a:t>
            </a:r>
          </a:p>
          <a:p>
            <a:pPr algn="r" rtl="1"/>
            <a:r>
              <a:rPr lang="fa-IR" dirty="0" smtClean="0"/>
              <a:t>ابزار(پرسشنامه، مشاهده، مصاحبه)</a:t>
            </a:r>
          </a:p>
          <a:p>
            <a:pPr algn="r" rtl="1"/>
            <a:r>
              <a:rPr lang="fa-IR" dirty="0" smtClean="0"/>
              <a:t>روش(چرا،چگونه، چه کسی..)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79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 rtl="1">
              <a:lnSpc>
                <a:spcPct val="150000"/>
              </a:lnSpc>
              <a:spcAft>
                <a:spcPts val="1000"/>
              </a:spcAft>
            </a:pPr>
            <a:r>
              <a:rPr lang="ar-SA" b="1" dirty="0">
                <a:latin typeface="Arial" panose="020B0604020202020204" pitchFamily="34" charset="0"/>
                <a:ea typeface="Calibri" panose="020F0502020204030204" pitchFamily="34" charset="0"/>
                <a:cs typeface="Nazanin" panose="00000400000000000000" pitchFamily="2" charset="-78"/>
              </a:rPr>
              <a:t>ارزشيابی نتيجه، برای اطمينان از حصول به هدف کلی برنامه</a:t>
            </a:r>
            <a:r>
              <a:rPr lang="ar-SA" b="1" dirty="0" smtClean="0">
                <a:latin typeface="Arial" panose="020B0604020202020204" pitchFamily="34" charset="0"/>
                <a:ea typeface="Calibri" panose="020F0502020204030204" pitchFamily="34" charset="0"/>
                <a:cs typeface="Nazanin" panose="00000400000000000000" pitchFamily="2" charset="-78"/>
              </a:rPr>
              <a:t>،</a:t>
            </a:r>
            <a:endParaRPr lang="en-US" b="1" dirty="0" smtClean="0">
              <a:latin typeface="Arial" panose="020B0604020202020204" pitchFamily="34" charset="0"/>
              <a:ea typeface="Calibri" panose="020F0502020204030204" pitchFamily="34" charset="0"/>
              <a:cs typeface="Nazanin" panose="00000400000000000000" pitchFamily="2" charset="-78"/>
            </a:endParaRPr>
          </a:p>
          <a:p>
            <a:pPr algn="just" rtl="1">
              <a:lnSpc>
                <a:spcPct val="150000"/>
              </a:lnSpc>
              <a:spcAft>
                <a:spcPts val="1000"/>
              </a:spcAft>
            </a:pPr>
            <a:r>
              <a:rPr lang="ar-SA" b="1" dirty="0" smtClean="0">
                <a:latin typeface="Arial" panose="020B0604020202020204" pitchFamily="34" charset="0"/>
                <a:ea typeface="Calibri" panose="020F0502020204030204" pitchFamily="34" charset="0"/>
                <a:cs typeface="Nazanin" panose="00000400000000000000" pitchFamily="2" charset="-78"/>
              </a:rPr>
              <a:t> </a:t>
            </a:r>
            <a:r>
              <a:rPr lang="ar-SA" b="1" dirty="0">
                <a:latin typeface="Arial" panose="020B0604020202020204" pitchFamily="34" charset="0"/>
                <a:ea typeface="Calibri" panose="020F0502020204030204" pitchFamily="34" charset="0"/>
                <a:cs typeface="Nazanin" panose="00000400000000000000" pitchFamily="2" charset="-78"/>
              </a:rPr>
              <a:t>ارزشيابی اثر برای چگونگی رسيدن به اهداف اختصاصی </a:t>
            </a:r>
            <a:endParaRPr lang="en-US" b="1" dirty="0" smtClean="0">
              <a:latin typeface="Arial" panose="020B0604020202020204" pitchFamily="34" charset="0"/>
              <a:ea typeface="Calibri" panose="020F0502020204030204" pitchFamily="34" charset="0"/>
              <a:cs typeface="Nazanin" panose="00000400000000000000" pitchFamily="2" charset="-78"/>
            </a:endParaRPr>
          </a:p>
          <a:p>
            <a:pPr algn="just" rtl="1">
              <a:lnSpc>
                <a:spcPct val="150000"/>
              </a:lnSpc>
              <a:spcAft>
                <a:spcPts val="1000"/>
              </a:spcAft>
            </a:pPr>
            <a:r>
              <a:rPr lang="ar-SA" b="1" dirty="0" smtClean="0">
                <a:latin typeface="Arial" panose="020B0604020202020204" pitchFamily="34" charset="0"/>
                <a:ea typeface="Calibri" panose="020F0502020204030204" pitchFamily="34" charset="0"/>
                <a:cs typeface="Nazanin" panose="00000400000000000000" pitchFamily="2" charset="-78"/>
              </a:rPr>
              <a:t>ارزشيابی </a:t>
            </a:r>
            <a:r>
              <a:rPr lang="ar-SA" b="1" dirty="0">
                <a:latin typeface="Arial" panose="020B0604020202020204" pitchFamily="34" charset="0"/>
                <a:ea typeface="Calibri" panose="020F0502020204030204" pitchFamily="34" charset="0"/>
                <a:cs typeface="Nazanin" panose="00000400000000000000" pitchFamily="2" charset="-78"/>
              </a:rPr>
              <a:t>فرآيند برای اطلاع يافتن از نحوه اجرای صحيح راهکارها يا استراتژی های </a:t>
            </a:r>
            <a:r>
              <a:rPr lang="ar-SA" b="1" dirty="0" smtClean="0">
                <a:latin typeface="Arial" panose="020B0604020202020204" pitchFamily="34" charset="0"/>
                <a:ea typeface="Calibri" panose="020F0502020204030204" pitchFamily="34" charset="0"/>
                <a:cs typeface="Nazanin" panose="00000400000000000000" pitchFamily="2" charset="-78"/>
              </a:rPr>
              <a:t>برنامه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3737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ارزشیابی مداخلات </a:t>
            </a:r>
            <a:r>
              <a:rPr lang="fa-IR" smtClean="0"/>
              <a:t>ارتقای سلامت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a-IR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fa-IR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fa-IR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fa-IR" dirty="0" smtClean="0">
                <a:solidFill>
                  <a:schemeClr val="bg2">
                    <a:lumMod val="25000"/>
                  </a:schemeClr>
                </a:solidFill>
              </a:rPr>
              <a:t>معاونت </a:t>
            </a:r>
            <a:r>
              <a:rPr lang="fa-IR" dirty="0">
                <a:solidFill>
                  <a:schemeClr val="bg2">
                    <a:lumMod val="25000"/>
                  </a:schemeClr>
                </a:solidFill>
              </a:rPr>
              <a:t>بهداشتی دانشگاه علوم پزشکی اصفهان</a:t>
            </a:r>
            <a:br>
              <a:rPr lang="fa-IR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 dirty="0">
                <a:solidFill>
                  <a:schemeClr val="bg2">
                    <a:lumMod val="25000"/>
                  </a:schemeClr>
                </a:solidFill>
              </a:rPr>
              <a:t>گروه آموزش و ارتقای سلامت</a:t>
            </a:r>
            <a:br>
              <a:rPr lang="fa-IR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fa-IR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fa-IR">
                <a:solidFill>
                  <a:schemeClr val="bg2">
                    <a:lumMod val="25000"/>
                  </a:schemeClr>
                </a:solidFill>
              </a:rPr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1585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4440" y="365125"/>
            <a:ext cx="10309860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5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1900" y="0"/>
            <a:ext cx="5120640" cy="701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4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453090" y="714356"/>
            <a:ext cx="5072066" cy="1012810"/>
          </a:xfrm>
        </p:spPr>
        <p:txBody>
          <a:bodyPr>
            <a:normAutofit fontScale="90000"/>
          </a:bodyPr>
          <a:lstStyle/>
          <a:p>
            <a:pPr algn="r"/>
            <a:r>
              <a:rPr lang="fa-IR" sz="3200" b="1" dirty="0">
                <a:solidFill>
                  <a:srgbClr val="0070C0"/>
                </a:solidFill>
                <a:effectLst/>
              </a:rPr>
              <a:t>با استفاده از چه ابزاری</a:t>
            </a:r>
            <a:r>
              <a:rPr lang="en-US" sz="3200" b="1" dirty="0">
                <a:solidFill>
                  <a:srgbClr val="0070C0"/>
                </a:solidFill>
                <a:effectLst/>
              </a:rPr>
              <a:t>(tools) </a:t>
            </a:r>
            <a:r>
              <a:rPr lang="fa-IR" sz="3200" b="1" dirty="0">
                <a:solidFill>
                  <a:srgbClr val="0070C0"/>
                </a:solidFill>
                <a:effectLst/>
              </a:rPr>
              <a:t> ؟؟؟؟؟ </a:t>
            </a:r>
            <a:endParaRPr lang="en-US" sz="3200" b="1" dirty="0">
              <a:solidFill>
                <a:srgbClr val="0070C0"/>
              </a:solidFill>
              <a:effectLst/>
            </a:endParaRPr>
          </a:p>
        </p:txBody>
      </p:sp>
      <p:sp>
        <p:nvSpPr>
          <p:cNvPr id="26629" name="Rectangle 5"/>
          <p:cNvSpPr>
            <a:spLocks noGrp="1" noChangeArrowheads="1"/>
          </p:cNvSpPr>
          <p:nvPr>
            <p:ph idx="1"/>
          </p:nvPr>
        </p:nvSpPr>
        <p:spPr>
          <a:xfrm>
            <a:off x="2368062" y="1981200"/>
            <a:ext cx="8229600" cy="4876800"/>
          </a:xfrm>
        </p:spPr>
        <p:txBody>
          <a:bodyPr>
            <a:normAutofit lnSpcReduction="10000"/>
          </a:bodyPr>
          <a:lstStyle/>
          <a:p>
            <a:pPr algn="r">
              <a:lnSpc>
                <a:spcPct val="80000"/>
              </a:lnSpc>
              <a:buNone/>
            </a:pPr>
            <a:r>
              <a:rPr lang="fa-IR" sz="2400" b="1" dirty="0">
                <a:solidFill>
                  <a:srgbClr val="FF0000"/>
                </a:solidFill>
              </a:rPr>
              <a:t>ابزار چیست؟</a:t>
            </a:r>
          </a:p>
          <a:p>
            <a:pPr lvl="1" algn="r">
              <a:lnSpc>
                <a:spcPct val="80000"/>
              </a:lnSpc>
              <a:buNone/>
            </a:pPr>
            <a:r>
              <a:rPr lang="fa-IR" sz="2000" dirty="0"/>
              <a:t>ابزار وسیله ای است برای انجام یک کار، که بوسیله آن</a:t>
            </a: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پایش، نظارت و ارزیابی صورت می گیرد و </a:t>
            </a: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عملکرد اندازه گیری می شود </a:t>
            </a:r>
          </a:p>
          <a:p>
            <a:pPr algn="r">
              <a:lnSpc>
                <a:spcPct val="80000"/>
              </a:lnSpc>
              <a:buNone/>
            </a:pPr>
            <a:r>
              <a:rPr lang="fa-IR" sz="2400" dirty="0"/>
              <a:t>تعداد از ابزارهای کاربردی در پایش، نظارت و ارزیابی عملکرد نظام قضایی </a:t>
            </a:r>
          </a:p>
          <a:p>
            <a:pPr lvl="1" algn="r">
              <a:lnSpc>
                <a:spcPct val="80000"/>
              </a:lnSpc>
              <a:buNone/>
            </a:pPr>
            <a:r>
              <a:rPr lang="fa-IR" sz="2000" dirty="0"/>
              <a:t>- مشاهده </a:t>
            </a:r>
          </a:p>
          <a:p>
            <a:pPr lvl="1" algn="r">
              <a:lnSpc>
                <a:spcPct val="80000"/>
              </a:lnSpc>
              <a:buNone/>
            </a:pPr>
            <a:r>
              <a:rPr lang="fa-IR" sz="2000" dirty="0"/>
              <a:t>- مصاحبه </a:t>
            </a:r>
          </a:p>
          <a:p>
            <a:pPr lvl="1" algn="r">
              <a:lnSpc>
                <a:spcPct val="80000"/>
              </a:lnSpc>
              <a:buNone/>
            </a:pPr>
            <a:r>
              <a:rPr lang="fa-IR" sz="2000" dirty="0"/>
              <a:t>- فرم جمع آوری اطلاعات </a:t>
            </a:r>
          </a:p>
          <a:p>
            <a:pPr lvl="1" algn="r">
              <a:lnSpc>
                <a:spcPct val="80000"/>
              </a:lnSpc>
              <a:buNone/>
            </a:pPr>
            <a:r>
              <a:rPr lang="fa-IR" sz="2000" dirty="0"/>
              <a:t>- پرسشنامه </a:t>
            </a: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سوالات آری یا نه </a:t>
            </a: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تیک زدنی </a:t>
            </a: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سوالات چند جوابی </a:t>
            </a: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سوالات رتبه بندی شده </a:t>
            </a: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سوالات باز </a:t>
            </a:r>
          </a:p>
          <a:p>
            <a:pPr lvl="1" algn="r">
              <a:lnSpc>
                <a:spcPct val="80000"/>
              </a:lnSpc>
              <a:buNone/>
            </a:pPr>
            <a:r>
              <a:rPr lang="fa-IR" sz="2000" dirty="0"/>
              <a:t>- فرم تهیه گزارش اعم از الکترونیکی یا غیر الکترونیکی </a:t>
            </a:r>
          </a:p>
          <a:p>
            <a:pPr lvl="1" algn="r">
              <a:lnSpc>
                <a:spcPct val="80000"/>
              </a:lnSpc>
              <a:buNone/>
            </a:pPr>
            <a:r>
              <a:rPr lang="fa-IR" sz="2000" dirty="0"/>
              <a:t>- استانداردها و معیارها اعم از استانداردها و معیارهای الزامی یا عمومی </a:t>
            </a:r>
          </a:p>
        </p:txBody>
      </p:sp>
      <p:pic>
        <p:nvPicPr>
          <p:cNvPr id="26627" name="Picture 3" descr="1 general concept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37338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971800" y="1143000"/>
            <a:ext cx="762000" cy="3810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prstClr val="black"/>
              </a:solidFill>
              <a:latin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2749793580"/>
      </p:ext>
    </p:extLst>
  </p:cSld>
  <p:clrMapOvr>
    <a:masterClrMapping/>
  </p:clrMapOvr>
  <p:transition advTm="1182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571480"/>
            <a:ext cx="7772400" cy="1071570"/>
          </a:xfrm>
        </p:spPr>
        <p:txBody>
          <a:bodyPr/>
          <a:lstStyle/>
          <a:p>
            <a:pPr algn="ctr">
              <a:defRPr/>
            </a:pPr>
            <a:r>
              <a:rPr lang="fa-IR" sz="3200" b="1" dirty="0">
                <a:solidFill>
                  <a:srgbClr val="0070C0"/>
                </a:solidFill>
              </a:rPr>
              <a:t>با استفاده از چه ابزاری؟؟؟؟؟ </a:t>
            </a:r>
            <a:r>
              <a:rPr lang="en-US" sz="3200" b="1" dirty="0">
                <a:solidFill>
                  <a:srgbClr val="0070C0"/>
                </a:solidFill>
              </a:rPr>
              <a:t>(tools)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2057400" y="1785926"/>
            <a:ext cx="8229600" cy="4767274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en-US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مشاهده </a:t>
            </a:r>
            <a:r>
              <a:rPr lang="en-US" dirty="0" smtClean="0"/>
              <a:t> Observation</a:t>
            </a:r>
            <a:endParaRPr lang="fa-IR" dirty="0" smtClean="0"/>
          </a:p>
          <a:p>
            <a:pPr lvl="1" algn="r">
              <a:buNone/>
            </a:pPr>
            <a:r>
              <a:rPr lang="fa-IR" dirty="0" smtClean="0"/>
              <a:t>عبارت است از مشاهده عینی اعم از الکترونیکی یا حضوری </a:t>
            </a:r>
          </a:p>
          <a:p>
            <a:pPr algn="r">
              <a:buNone/>
            </a:pPr>
            <a:r>
              <a:rPr lang="fa-IR" dirty="0" smtClean="0"/>
              <a:t>مصاحبه </a:t>
            </a:r>
            <a:r>
              <a:rPr lang="en-US" dirty="0" smtClean="0"/>
              <a:t>Interview</a:t>
            </a:r>
            <a:r>
              <a:rPr lang="fa-IR" dirty="0" smtClean="0"/>
              <a:t> </a:t>
            </a:r>
          </a:p>
          <a:p>
            <a:pPr lvl="1" algn="r">
              <a:buNone/>
            </a:pPr>
            <a:r>
              <a:rPr lang="fa-IR" dirty="0" smtClean="0"/>
              <a:t>عبارت است از صحبت حضوری یا تلفنی یا اینترنتی با گروه هدف  </a:t>
            </a:r>
          </a:p>
          <a:p>
            <a:pPr algn="r">
              <a:buNone/>
            </a:pPr>
            <a:r>
              <a:rPr lang="en-US" dirty="0" smtClean="0"/>
              <a:t>    </a:t>
            </a:r>
            <a:r>
              <a:rPr lang="fa-IR" dirty="0" smtClean="0">
                <a:solidFill>
                  <a:srgbClr val="FF0000"/>
                </a:solidFill>
              </a:rPr>
              <a:t>فرم جمع آوری اطلاعات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Data gathering forms</a:t>
            </a:r>
            <a:r>
              <a:rPr lang="fa-IR" dirty="0" smtClean="0"/>
              <a:t> </a:t>
            </a:r>
          </a:p>
          <a:p>
            <a:pPr lvl="1" algn="r">
              <a:buNone/>
            </a:pPr>
            <a:r>
              <a:rPr lang="fa-IR" dirty="0" smtClean="0"/>
              <a:t>فرمهای جمع آوری اطلاعات جمع بندی شده یک سیستم مثل آمار ماهیانه موجودی، ورودی، مختومه و مانده پرونده های کیفری در شعب تجدید نظر استان یا آمار پرسنلی </a:t>
            </a:r>
          </a:p>
        </p:txBody>
      </p:sp>
    </p:spTree>
    <p:extLst>
      <p:ext uri="{BB962C8B-B14F-4D97-AF65-F5344CB8AC3E}">
        <p14:creationId xmlns:p14="http://schemas.microsoft.com/office/powerpoint/2010/main" val="1817758043"/>
      </p:ext>
    </p:extLst>
  </p:cSld>
  <p:clrMapOvr>
    <a:masterClrMapping/>
  </p:clrMapOvr>
  <p:transition spd="slow" advTm="14838"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344488"/>
            <a:ext cx="7772400" cy="584200"/>
          </a:xfrm>
        </p:spPr>
        <p:txBody>
          <a:bodyPr/>
          <a:lstStyle/>
          <a:p>
            <a:pPr algn="ctr">
              <a:defRPr/>
            </a:pPr>
            <a:r>
              <a:rPr lang="fa-IR" sz="3200" b="1" dirty="0">
                <a:solidFill>
                  <a:srgbClr val="0070C0"/>
                </a:solidFill>
              </a:rPr>
              <a:t>با استفاده از چه ابزاری</a:t>
            </a:r>
            <a:r>
              <a:rPr lang="en-US" sz="3200" b="1" dirty="0">
                <a:solidFill>
                  <a:srgbClr val="0070C0"/>
                </a:solidFill>
              </a:rPr>
              <a:t>(tools) </a:t>
            </a:r>
            <a:r>
              <a:rPr lang="fa-IR" sz="3200" b="1" dirty="0">
                <a:solidFill>
                  <a:srgbClr val="0070C0"/>
                </a:solidFill>
              </a:rPr>
              <a:t> ؟؟؟؟؟ 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2057400" y="1447800"/>
            <a:ext cx="8229600" cy="5181600"/>
          </a:xfrm>
        </p:spPr>
        <p:txBody>
          <a:bodyPr/>
          <a:lstStyle/>
          <a:p>
            <a:pPr algn="r">
              <a:lnSpc>
                <a:spcPct val="80000"/>
              </a:lnSpc>
              <a:buNone/>
            </a:pPr>
            <a:r>
              <a:rPr lang="fa-IR" sz="2400" dirty="0">
                <a:solidFill>
                  <a:srgbClr val="FF0000"/>
                </a:solidFill>
              </a:rPr>
              <a:t>پرسشنامه </a:t>
            </a:r>
            <a:r>
              <a:rPr lang="en-US" sz="2400" dirty="0">
                <a:solidFill>
                  <a:srgbClr val="FF0000"/>
                </a:solidFill>
              </a:rPr>
              <a:t>questionnaire </a:t>
            </a:r>
            <a:endParaRPr lang="fa-IR" sz="2400" dirty="0">
              <a:solidFill>
                <a:srgbClr val="FF0000"/>
              </a:solidFill>
            </a:endParaRPr>
          </a:p>
          <a:p>
            <a:pPr lvl="1" algn="r">
              <a:lnSpc>
                <a:spcPct val="80000"/>
              </a:lnSpc>
              <a:buNone/>
            </a:pPr>
            <a:r>
              <a:rPr lang="fa-IR" sz="2000" dirty="0"/>
              <a:t>سوالات بسته :</a:t>
            </a: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سوالات آری یا نه </a:t>
            </a:r>
            <a:r>
              <a:rPr lang="en-US" sz="1800" dirty="0"/>
              <a:t>yes or no </a:t>
            </a:r>
          </a:p>
          <a:p>
            <a:pPr lvl="3" algn="r">
              <a:lnSpc>
                <a:spcPct val="80000"/>
              </a:lnSpc>
              <a:buNone/>
            </a:pPr>
            <a:r>
              <a:rPr lang="fa-IR" sz="1600" dirty="0"/>
              <a:t>آیا بخشنامه در حوزه قضایی اجرا شده است؟ بلی    خیر </a:t>
            </a: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تیک زدنی </a:t>
            </a:r>
            <a:r>
              <a:rPr lang="en-US" sz="1800" dirty="0"/>
              <a:t>check list</a:t>
            </a:r>
            <a:endParaRPr lang="fa-IR" sz="1800" dirty="0"/>
          </a:p>
          <a:p>
            <a:pPr lvl="3" algn="r">
              <a:lnSpc>
                <a:spcPct val="80000"/>
              </a:lnSpc>
              <a:buNone/>
            </a:pPr>
            <a:r>
              <a:rPr lang="fa-IR" sz="1600" dirty="0"/>
              <a:t>هرکدام از اقدامات در دادگستری شهرستان انجام می شود با علامت </a:t>
            </a:r>
            <a:r>
              <a:rPr lang="en-US" sz="1600" dirty="0">
                <a:sym typeface="Symbol" pitchFamily="18" charset="2"/>
              </a:rPr>
              <a:t></a:t>
            </a:r>
            <a:r>
              <a:rPr lang="fa-IR" sz="1600" dirty="0">
                <a:sym typeface="Symbol" pitchFamily="18" charset="2"/>
              </a:rPr>
              <a:t> مشخص کنید </a:t>
            </a:r>
          </a:p>
          <a:p>
            <a:pPr lvl="4" algn="r">
              <a:lnSpc>
                <a:spcPct val="80000"/>
              </a:lnSpc>
            </a:pPr>
            <a:r>
              <a:rPr lang="fa-IR" sz="1600" dirty="0">
                <a:sym typeface="Symbol" pitchFamily="18" charset="2"/>
              </a:rPr>
              <a:t>برنامه زمان بندی نظارت بر حوزه قضایی وجود دارد </a:t>
            </a:r>
          </a:p>
          <a:p>
            <a:pPr lvl="4" algn="r">
              <a:lnSpc>
                <a:spcPct val="80000"/>
              </a:lnSpc>
            </a:pPr>
            <a:r>
              <a:rPr lang="fa-IR" sz="1600" dirty="0">
                <a:sym typeface="Symbol" pitchFamily="18" charset="2"/>
              </a:rPr>
              <a:t>آمار عملکرد حوزه های قضایی در اتاق رئیس دادگستری موجود بود </a:t>
            </a:r>
          </a:p>
          <a:p>
            <a:pPr lvl="4" algn="r">
              <a:lnSpc>
                <a:spcPct val="80000"/>
              </a:lnSpc>
            </a:pPr>
            <a:r>
              <a:rPr lang="fa-IR" sz="1600" dirty="0">
                <a:sym typeface="Symbol" pitchFamily="18" charset="2"/>
              </a:rPr>
              <a:t>... </a:t>
            </a:r>
            <a:endParaRPr lang="en-US" sz="1600" dirty="0">
              <a:sym typeface="Symbol" pitchFamily="18" charset="2"/>
            </a:endParaRP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سوالات چند جوابی </a:t>
            </a:r>
            <a:r>
              <a:rPr lang="en-US" sz="1800" dirty="0"/>
              <a:t>multiple choice</a:t>
            </a:r>
            <a:endParaRPr lang="fa-IR" sz="1800" dirty="0"/>
          </a:p>
          <a:p>
            <a:pPr lvl="3" algn="r">
              <a:lnSpc>
                <a:spcPct val="80000"/>
              </a:lnSpc>
              <a:buNone/>
            </a:pPr>
            <a:r>
              <a:rPr lang="fa-IR" sz="1600" dirty="0"/>
              <a:t>کدامیک از روشهای زیر برای نظارت بر کار دفتری توسط رئیس مجتمع قضایی استفاده می شود </a:t>
            </a:r>
          </a:p>
          <a:p>
            <a:pPr lvl="4" algn="r">
              <a:lnSpc>
                <a:spcPct val="80000"/>
              </a:lnSpc>
            </a:pPr>
            <a:r>
              <a:rPr lang="fa-IR" sz="1600" dirty="0"/>
              <a:t>1)نظارت حضوری                                  2) بررسی اوقات وقت دهی                                             3) بررسی وقت دادرسی با اوقات دقت دهی    4) هر سه مورد </a:t>
            </a: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سوالات رتبه بندی شده </a:t>
            </a:r>
            <a:r>
              <a:rPr lang="en-US" sz="1800" dirty="0"/>
              <a:t>ranked </a:t>
            </a:r>
            <a:endParaRPr lang="fa-IR" sz="1800" dirty="0"/>
          </a:p>
          <a:p>
            <a:pPr lvl="3" algn="r">
              <a:lnSpc>
                <a:spcPct val="80000"/>
              </a:lnSpc>
            </a:pPr>
            <a:r>
              <a:rPr lang="fa-IR" sz="1600" dirty="0"/>
              <a:t>کیفیت پرسش و پاسخ کارشناس حقوقی واحد ارشاد و معاضدت قضایی چگونه بود </a:t>
            </a:r>
          </a:p>
          <a:p>
            <a:pPr lvl="4" algn="r">
              <a:lnSpc>
                <a:spcPct val="80000"/>
              </a:lnSpc>
            </a:pPr>
            <a:r>
              <a:rPr lang="fa-IR" sz="1600" dirty="0"/>
              <a:t>1)عالی         2)خوب             3)متوسط             4) بد       5)خیلی بد </a:t>
            </a:r>
          </a:p>
          <a:p>
            <a:pPr lvl="3" algn="r">
              <a:lnSpc>
                <a:spcPct val="80000"/>
              </a:lnSpc>
            </a:pPr>
            <a:endParaRPr lang="fa-IR" sz="1600" dirty="0"/>
          </a:p>
          <a:p>
            <a:pPr lvl="1" algn="r">
              <a:lnSpc>
                <a:spcPct val="80000"/>
              </a:lnSpc>
              <a:buNone/>
            </a:pPr>
            <a:r>
              <a:rPr lang="fa-IR" sz="2000" dirty="0"/>
              <a:t>سوالات باز:  </a:t>
            </a:r>
          </a:p>
          <a:p>
            <a:pPr lvl="2" algn="r">
              <a:lnSpc>
                <a:spcPct val="80000"/>
              </a:lnSpc>
              <a:buNone/>
            </a:pPr>
            <a:r>
              <a:rPr lang="fa-IR" sz="1800" dirty="0"/>
              <a:t>روند رسیدگی به شکایت توسط مسئول دفتر ارزشیابی چگونه بود؟</a:t>
            </a:r>
          </a:p>
        </p:txBody>
      </p:sp>
    </p:spTree>
    <p:extLst>
      <p:ext uri="{BB962C8B-B14F-4D97-AF65-F5344CB8AC3E}">
        <p14:creationId xmlns:p14="http://schemas.microsoft.com/office/powerpoint/2010/main" val="2125386139"/>
      </p:ext>
    </p:extLst>
  </p:cSld>
  <p:clrMapOvr>
    <a:masterClrMapping/>
  </p:clrMapOvr>
  <p:transition spd="slow" advTm="21456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344488"/>
            <a:ext cx="7772400" cy="941372"/>
          </a:xfrm>
        </p:spPr>
        <p:txBody>
          <a:bodyPr/>
          <a:lstStyle/>
          <a:p>
            <a:pPr algn="ctr">
              <a:defRPr/>
            </a:pPr>
            <a:r>
              <a:rPr lang="fa-IR" sz="3200" b="1" dirty="0">
                <a:solidFill>
                  <a:srgbClr val="0070C0"/>
                </a:solidFill>
              </a:rPr>
              <a:t>با استفاده از چه ابزاری؟؟؟؟؟ </a:t>
            </a:r>
            <a:r>
              <a:rPr lang="en-US" sz="3200" b="1" dirty="0">
                <a:solidFill>
                  <a:srgbClr val="0070C0"/>
                </a:solidFill>
              </a:rPr>
              <a:t>(tools)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057400" y="1676400"/>
            <a:ext cx="8229600" cy="5181600"/>
          </a:xfrm>
        </p:spPr>
        <p:txBody>
          <a:bodyPr>
            <a:normAutofit fontScale="85000" lnSpcReduction="20000"/>
          </a:bodyPr>
          <a:lstStyle/>
          <a:p>
            <a:pPr algn="r">
              <a:lnSpc>
                <a:spcPct val="90000"/>
              </a:lnSpc>
              <a:buNone/>
            </a:pPr>
            <a:r>
              <a:rPr lang="fa-IR" sz="2400" b="1" dirty="0">
                <a:solidFill>
                  <a:srgbClr val="FF0000"/>
                </a:solidFill>
                <a:cs typeface="B Nazanin" pitchFamily="2" charset="-78"/>
              </a:rPr>
              <a:t>فرم تهیه گزارش اعم از الکترونیکی یا غیر الکترونیکی :</a:t>
            </a:r>
          </a:p>
          <a:p>
            <a:pPr lvl="1" algn="r">
              <a:lnSpc>
                <a:spcPct val="90000"/>
              </a:lnSpc>
              <a:buNone/>
            </a:pPr>
            <a:r>
              <a:rPr lang="fa-IR" dirty="0" smtClean="0"/>
              <a:t>مشخصات تهیه گر گزارش </a:t>
            </a:r>
          </a:p>
          <a:p>
            <a:pPr lvl="1" algn="r">
              <a:lnSpc>
                <a:spcPct val="90000"/>
              </a:lnSpc>
              <a:buNone/>
            </a:pPr>
            <a:r>
              <a:rPr lang="fa-IR" dirty="0" smtClean="0"/>
              <a:t>مشخصات واحد نظارت یا ارزشیابی شده</a:t>
            </a:r>
          </a:p>
          <a:p>
            <a:pPr lvl="1" algn="r">
              <a:lnSpc>
                <a:spcPct val="90000"/>
              </a:lnSpc>
              <a:buNone/>
            </a:pPr>
            <a:r>
              <a:rPr lang="fa-IR" dirty="0" smtClean="0"/>
              <a:t>جمع بندی نتایج اعم از متون تحلیلی و تشریحی، جداول و نمودارهای اطلاعاتی  </a:t>
            </a:r>
          </a:p>
          <a:p>
            <a:pPr>
              <a:lnSpc>
                <a:spcPct val="90000"/>
              </a:lnSpc>
              <a:buNone/>
            </a:pPr>
            <a:r>
              <a:rPr lang="fa-IR" sz="2400" b="1" dirty="0">
                <a:solidFill>
                  <a:srgbClr val="FF0000"/>
                </a:solidFill>
                <a:cs typeface="B Nazanin" pitchFamily="2" charset="-78"/>
              </a:rPr>
              <a:t>استانداردها اعم الزامی یا عمومی: </a:t>
            </a:r>
          </a:p>
          <a:p>
            <a:pPr lvl="1" algn="r">
              <a:lnSpc>
                <a:spcPct val="90000"/>
              </a:lnSpc>
              <a:buNone/>
            </a:pPr>
            <a:r>
              <a:rPr lang="fa-IR" dirty="0" smtClean="0">
                <a:solidFill>
                  <a:srgbClr val="0070C0"/>
                </a:solidFill>
              </a:rPr>
              <a:t>تعریف: </a:t>
            </a:r>
            <a:r>
              <a:rPr lang="fa-IR" dirty="0" smtClean="0"/>
              <a:t>استاندارد عبارت است از حد قابل قبول از مشخصه ها یا عملکرد یک خدمت یا کالا </a:t>
            </a:r>
          </a:p>
          <a:p>
            <a:pPr lvl="1" algn="r">
              <a:lnSpc>
                <a:spcPct val="90000"/>
              </a:lnSpc>
              <a:buNone/>
            </a:pPr>
            <a:r>
              <a:rPr lang="fa-IR" dirty="0" smtClean="0"/>
              <a:t>استاندارد الزامی عبارت است از حدود قابل قبول که تحقق آنها الزامی بوده و عدم تحقق آنها قابل اغماض نمی باشد </a:t>
            </a:r>
          </a:p>
          <a:p>
            <a:pPr lvl="1" algn="r">
              <a:lnSpc>
                <a:spcPct val="90000"/>
              </a:lnSpc>
              <a:buNone/>
            </a:pPr>
            <a:r>
              <a:rPr lang="fa-IR" dirty="0" smtClean="0"/>
              <a:t>استانداردعمومی به استانداردی اطلاق می شود که تحقق آنها جهت بهبود کارآئی و اثربخش می باشد ولی با اصل و ارزشهای سازمان متناقض نیست </a:t>
            </a:r>
          </a:p>
          <a:p>
            <a:pPr>
              <a:lnSpc>
                <a:spcPct val="90000"/>
              </a:lnSpc>
              <a:buNone/>
            </a:pPr>
            <a:r>
              <a:rPr lang="fa-IR" sz="2400" b="1" dirty="0">
                <a:solidFill>
                  <a:srgbClr val="FF0000"/>
                </a:solidFill>
                <a:cs typeface="B Nazanin" pitchFamily="2" charset="-78"/>
              </a:rPr>
              <a:t>سنجه :</a:t>
            </a:r>
          </a:p>
          <a:p>
            <a:pPr lvl="1" algn="r">
              <a:lnSpc>
                <a:spcPct val="90000"/>
              </a:lnSpc>
              <a:buNone/>
            </a:pPr>
            <a:r>
              <a:rPr lang="fa-IR" dirty="0" smtClean="0">
                <a:solidFill>
                  <a:srgbClr val="0070C0"/>
                </a:solidFill>
              </a:rPr>
              <a:t>تعریف : </a:t>
            </a:r>
            <a:r>
              <a:rPr lang="fa-IR" dirty="0" smtClean="0"/>
              <a:t>سنجه ابزاری است که بوسیله آن میزان تحقق هدف عینی در برنامه سنجیده می شود که بعنوان شاخصه موفقیت یا عدم برنامه در می آید </a:t>
            </a:r>
          </a:p>
          <a:p>
            <a:pPr lvl="1" algn="r">
              <a:lnSpc>
                <a:spcPct val="90000"/>
              </a:lnSpc>
              <a:buNone/>
            </a:pPr>
            <a:r>
              <a:rPr lang="fa-IR" dirty="0" smtClean="0"/>
              <a:t>مثال: درصد مردان توبکتومی شده برای سنجش هدف ارتقای مشارکت مردان</a:t>
            </a:r>
          </a:p>
        </p:txBody>
      </p:sp>
    </p:spTree>
    <p:extLst>
      <p:ext uri="{BB962C8B-B14F-4D97-AF65-F5344CB8AC3E}">
        <p14:creationId xmlns:p14="http://schemas.microsoft.com/office/powerpoint/2010/main" val="1344998772"/>
      </p:ext>
    </p:extLst>
  </p:cSld>
  <p:clrMapOvr>
    <a:masterClrMapping/>
  </p:clrMapOvr>
  <p:transition spd="slow" advTm="157501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5400" dirty="0" smtClean="0"/>
              <a:t>سپاسگزارم</a:t>
            </a:r>
            <a:endParaRPr lang="fa-IR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Picture 2" descr="http://thatgamecompany.com/wp-content/themes/thatgamecompany/_include/img/flower/flower-game-screenshot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90688"/>
            <a:ext cx="12192000" cy="5167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35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sz="3200" dirty="0">
                <a:cs typeface="B Nazanin" panose="00000400000000000000" pitchFamily="2" charset="-78"/>
              </a:rPr>
              <a:t>ارزشیابی : </a:t>
            </a:r>
            <a:r>
              <a:rPr lang="fa-IR" sz="4400" dirty="0">
                <a:cs typeface="B Nazanin" panose="00000400000000000000" pitchFamily="2" charset="-78"/>
              </a:rPr>
              <a:t>فرایند تعیین ارزش یا بهای چیزی</a:t>
            </a:r>
          </a:p>
          <a:p>
            <a:pPr>
              <a:buNone/>
            </a:pPr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</a:rPr>
              <a:t>ارزشیابی :</a:t>
            </a:r>
          </a:p>
          <a:p>
            <a:pPr>
              <a:buNone/>
            </a:pPr>
            <a:r>
              <a:rPr lang="fa-IR" dirty="0" smtClean="0">
                <a:cs typeface="B Nazanin" panose="00000400000000000000" pitchFamily="2" charset="-78"/>
              </a:rPr>
              <a:t>                     </a:t>
            </a:r>
            <a:r>
              <a:rPr lang="fa-IR" sz="4400" dirty="0">
                <a:cs typeface="B Nazanin" panose="00000400000000000000" pitchFamily="2" charset="-78"/>
              </a:rPr>
              <a:t>-  رسمی</a:t>
            </a:r>
          </a:p>
          <a:p>
            <a:pPr>
              <a:buNone/>
            </a:pPr>
            <a:endParaRPr lang="fa-IR" sz="4400" dirty="0">
              <a:cs typeface="B Nazanin" panose="00000400000000000000" pitchFamily="2" charset="-78"/>
            </a:endParaRPr>
          </a:p>
          <a:p>
            <a:pPr>
              <a:buNone/>
            </a:pPr>
            <a:r>
              <a:rPr lang="fa-IR" sz="4400" dirty="0">
                <a:cs typeface="B Nazanin" panose="00000400000000000000" pitchFamily="2" charset="-78"/>
              </a:rPr>
              <a:t>              -  غیر رسمی ، کم عمق</a:t>
            </a:r>
          </a:p>
        </p:txBody>
      </p:sp>
    </p:spTree>
    <p:extLst>
      <p:ext uri="{BB962C8B-B14F-4D97-AF65-F5344CB8AC3E}">
        <p14:creationId xmlns:p14="http://schemas.microsoft.com/office/powerpoint/2010/main" val="331806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6238876" y="357166"/>
            <a:ext cx="2284884" cy="584200"/>
          </a:xfrm>
        </p:spPr>
        <p:txBody>
          <a:bodyPr>
            <a:noAutofit/>
          </a:bodyPr>
          <a:lstStyle/>
          <a:p>
            <a:pPr algn="r"/>
            <a:r>
              <a:rPr lang="fa-IR" dirty="0" smtClean="0">
                <a:cs typeface="2  Titr" pitchFamily="2" charset="-78"/>
              </a:rPr>
              <a:t>تعاریف</a:t>
            </a:r>
            <a:endParaRPr lang="en-US" dirty="0" smtClean="0">
              <a:cs typeface="2  Titr" pitchFamily="2" charset="-78"/>
            </a:endParaRPr>
          </a:p>
        </p:txBody>
      </p:sp>
      <p:sp>
        <p:nvSpPr>
          <p:cNvPr id="6148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738942" y="1571612"/>
            <a:ext cx="2989740" cy="3643338"/>
          </a:xfrm>
        </p:spPr>
        <p:txBody>
          <a:bodyPr>
            <a:normAutofit fontScale="92500" lnSpcReduction="10000"/>
          </a:bodyPr>
          <a:lstStyle/>
          <a:p>
            <a:pPr algn="r" rtl="1">
              <a:lnSpc>
                <a:spcPct val="90000"/>
              </a:lnSpc>
            </a:pPr>
            <a:r>
              <a:rPr lang="fa-IR" sz="2400" b="1" i="1" u="sng" dirty="0">
                <a:solidFill>
                  <a:srgbClr val="FF0000"/>
                </a:solidFill>
                <a:cs typeface="B Mitra" pitchFamily="2" charset="-78"/>
              </a:rPr>
              <a:t>پایش </a:t>
            </a:r>
          </a:p>
          <a:p>
            <a:pPr lvl="1" algn="r" rtl="1">
              <a:lnSpc>
                <a:spcPct val="90000"/>
              </a:lnSpc>
            </a:pPr>
            <a:r>
              <a:rPr lang="en-US" sz="2000" b="1" i="1" u="sng" dirty="0">
                <a:solidFill>
                  <a:srgbClr val="FF0000"/>
                </a:solidFill>
                <a:cs typeface="B Mitra" pitchFamily="2" charset="-78"/>
              </a:rPr>
              <a:t>Monitoring</a:t>
            </a:r>
            <a:r>
              <a:rPr lang="en-US" sz="2000" b="1" dirty="0">
                <a:solidFill>
                  <a:srgbClr val="FF0000"/>
                </a:solidFill>
                <a:cs typeface="B Mitra" pitchFamily="2" charset="-78"/>
              </a:rPr>
              <a:t> </a:t>
            </a:r>
            <a:endParaRPr lang="fa-IR" sz="2000" b="1" dirty="0">
              <a:solidFill>
                <a:srgbClr val="FF0000"/>
              </a:solidFill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b="1" i="1" u="sng" dirty="0">
                <a:cs typeface="B Mitra" pitchFamily="2" charset="-78"/>
              </a:rPr>
              <a:t>نظارت </a:t>
            </a:r>
          </a:p>
          <a:p>
            <a:pPr lvl="1" algn="r" rtl="1">
              <a:lnSpc>
                <a:spcPct val="90000"/>
              </a:lnSpc>
            </a:pPr>
            <a:r>
              <a:rPr lang="en-US" b="1" i="1" u="sng" dirty="0">
                <a:cs typeface="B Mitra" pitchFamily="2" charset="-78"/>
              </a:rPr>
              <a:t>Supervision </a:t>
            </a:r>
            <a:endParaRPr lang="fa-IR" b="1" i="1" u="sng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b="1" i="1" u="sng" dirty="0">
                <a:cs typeface="B Mitra" pitchFamily="2" charset="-78"/>
              </a:rPr>
              <a:t>ارزیابی</a:t>
            </a:r>
            <a:r>
              <a:rPr lang="fa-IR" sz="2400" dirty="0">
                <a:cs typeface="B Mitra" pitchFamily="2" charset="-78"/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en-US" b="1" i="1" u="sng" dirty="0" smtClean="0">
                <a:ea typeface="+mn-ea"/>
                <a:cs typeface="B Mitra" pitchFamily="2" charset="-78"/>
              </a:rPr>
              <a:t>Assessment </a:t>
            </a:r>
            <a:endParaRPr lang="fa-IR" b="1" i="1" u="sng" dirty="0" smtClean="0">
              <a:ea typeface="+mn-ea"/>
              <a:cs typeface="B Mitra" pitchFamily="2" charset="-78"/>
            </a:endParaRPr>
          </a:p>
          <a:p>
            <a:pPr>
              <a:lnSpc>
                <a:spcPct val="90000"/>
              </a:lnSpc>
            </a:pPr>
            <a:r>
              <a:rPr lang="fa-IR" sz="2400" b="1" i="1" u="sng" dirty="0">
                <a:cs typeface="B Mitra" pitchFamily="2" charset="-78"/>
              </a:rPr>
              <a:t>ارزشیابی </a:t>
            </a:r>
          </a:p>
          <a:p>
            <a:pPr lvl="1" algn="r" rtl="1">
              <a:lnSpc>
                <a:spcPct val="90000"/>
              </a:lnSpc>
            </a:pPr>
            <a:r>
              <a:rPr lang="en-US" b="1" i="1" u="sng" dirty="0">
                <a:ea typeface="+mn-ea"/>
                <a:cs typeface="B Mitra" pitchFamily="2" charset="-78"/>
              </a:rPr>
              <a:t>Evaluation </a:t>
            </a:r>
            <a:endParaRPr lang="fa-IR" b="1" i="1" u="sng" dirty="0">
              <a:ea typeface="+mn-ea"/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b="1" i="1" u="sng" dirty="0">
                <a:cs typeface="B Mitra" pitchFamily="2" charset="-78"/>
              </a:rPr>
              <a:t>اعتباربخشی</a:t>
            </a:r>
            <a:r>
              <a:rPr lang="fa-IR" sz="2400" dirty="0">
                <a:cs typeface="B Mitra" pitchFamily="2" charset="-78"/>
              </a:rPr>
              <a:t> </a:t>
            </a:r>
          </a:p>
          <a:p>
            <a:pPr lvl="1" algn="r" rtl="1">
              <a:lnSpc>
                <a:spcPct val="90000"/>
              </a:lnSpc>
            </a:pPr>
            <a:r>
              <a:rPr lang="en-US" b="1" i="1" u="sng" dirty="0">
                <a:ea typeface="+mn-ea"/>
                <a:cs typeface="B Mitra" pitchFamily="2" charset="-78"/>
              </a:rPr>
              <a:t>Accreditation </a:t>
            </a:r>
            <a:endParaRPr lang="fa-IR" b="1" i="1" u="sng" dirty="0">
              <a:ea typeface="+mn-ea"/>
              <a:cs typeface="B Mitra" pitchFamily="2" charset="-78"/>
            </a:endParaRPr>
          </a:p>
        </p:txBody>
      </p:sp>
      <p:sp>
        <p:nvSpPr>
          <p:cNvPr id="6149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2024034" y="1714489"/>
            <a:ext cx="4038600" cy="1035047"/>
          </a:xfrm>
          <a:ln>
            <a:solidFill>
              <a:srgbClr val="008000"/>
            </a:solidFill>
          </a:ln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endParaRPr lang="fa-IR" sz="2400" b="1" dirty="0"/>
          </a:p>
          <a:p>
            <a:pPr>
              <a:lnSpc>
                <a:spcPct val="90000"/>
              </a:lnSpc>
            </a:pPr>
            <a:r>
              <a:rPr lang="fa-IR" sz="2400" b="1" dirty="0"/>
              <a:t>پایش عبارت است از چک کردن، مشاهده و تحت نظر داشتن </a:t>
            </a:r>
            <a:endParaRPr lang="en-US" sz="2400" b="1" dirty="0"/>
          </a:p>
        </p:txBody>
      </p:sp>
      <p:sp>
        <p:nvSpPr>
          <p:cNvPr id="614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76138" y="6721476"/>
            <a:ext cx="2133600" cy="365125"/>
          </a:xfrm>
          <a:noFill/>
        </p:spPr>
        <p:txBody>
          <a:bodyPr/>
          <a:lstStyle/>
          <a:p>
            <a:pPr algn="l" defTabSz="913972" rtl="1"/>
            <a:fld id="{6B8C7F20-92F9-4BBA-893E-AC31EE961D6B}" type="slidenum">
              <a:rPr lang="en-US">
                <a:solidFill>
                  <a:srgbClr val="8CADAE">
                    <a:shade val="75000"/>
                  </a:srgbClr>
                </a:solidFill>
                <a:latin typeface="Georgia"/>
                <a:cs typeface="B Mitra" pitchFamily="2" charset="-78"/>
              </a:rPr>
              <a:pPr algn="l" defTabSz="913972" rtl="1"/>
              <a:t>4</a:t>
            </a:fld>
            <a:endParaRPr lang="en-US">
              <a:solidFill>
                <a:srgbClr val="8CADAE">
                  <a:shade val="75000"/>
                </a:srgbClr>
              </a:solidFill>
              <a:latin typeface="Georgia"/>
              <a:cs typeface="B Mitra" pitchFamily="2" charset="-78"/>
            </a:endParaRPr>
          </a:p>
        </p:txBody>
      </p:sp>
      <p:sp>
        <p:nvSpPr>
          <p:cNvPr id="6150" name="Rectangle 5"/>
          <p:cNvSpPr>
            <a:spLocks noChangeArrowheads="1"/>
          </p:cNvSpPr>
          <p:nvPr/>
        </p:nvSpPr>
        <p:spPr bwMode="auto">
          <a:xfrm>
            <a:off x="2024034" y="3429000"/>
            <a:ext cx="4038600" cy="1143008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defTabSz="913972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prstClr val="black"/>
                </a:solidFill>
                <a:latin typeface="Georgia"/>
                <a:cs typeface="B Mitra" pitchFamily="2" charset="-78"/>
              </a:rPr>
              <a:t>check, watch, observe, keep an eye on, </a:t>
            </a:r>
          </a:p>
        </p:txBody>
      </p:sp>
    </p:spTree>
    <p:extLst>
      <p:ext uri="{BB962C8B-B14F-4D97-AF65-F5344CB8AC3E}">
        <p14:creationId xmlns:p14="http://schemas.microsoft.com/office/powerpoint/2010/main" val="318286446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24100" y="571480"/>
            <a:ext cx="7772400" cy="64611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dirty="0" smtClean="0"/>
              <a:t> </a:t>
            </a:r>
            <a:r>
              <a:rPr lang="fa-IR" dirty="0" smtClean="0">
                <a:cs typeface="2  Titr" pitchFamily="2" charset="-78"/>
              </a:rPr>
              <a:t>پايش </a:t>
            </a:r>
            <a:r>
              <a:rPr lang="fa-IR" dirty="0">
                <a:cs typeface="2  Titr" pitchFamily="2" charset="-78"/>
              </a:rPr>
              <a:t>برنامه </a:t>
            </a:r>
            <a:r>
              <a:rPr lang="en-US" dirty="0" smtClean="0">
                <a:cs typeface="2  Titr" pitchFamily="2" charset="-78"/>
              </a:rPr>
              <a:t> Monitoring</a:t>
            </a:r>
            <a:endParaRPr lang="en-US" dirty="0">
              <a:cs typeface="2  Titr" pitchFamily="2" charset="-78"/>
            </a:endParaRPr>
          </a:p>
        </p:txBody>
      </p:sp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278563"/>
            <a:ext cx="2133600" cy="457200"/>
          </a:xfrm>
          <a:noFill/>
        </p:spPr>
        <p:txBody>
          <a:bodyPr/>
          <a:lstStyle/>
          <a:p>
            <a:pPr defTabSz="913972" rtl="1"/>
            <a:fld id="{249F68B4-E404-4F22-B335-8A2EC0E3F4DE}" type="slidenum">
              <a:rPr lang="en-US" sz="1400">
                <a:solidFill>
                  <a:srgbClr val="8CADAE">
                    <a:shade val="75000"/>
                  </a:srgbClr>
                </a:solidFill>
                <a:latin typeface="Georgia"/>
              </a:rPr>
              <a:pPr defTabSz="913972" rtl="1"/>
              <a:t>5</a:t>
            </a:fld>
            <a:endParaRPr lang="en-US" sz="1400">
              <a:solidFill>
                <a:srgbClr val="8CADAE">
                  <a:shade val="75000"/>
                </a:srgbClr>
              </a:solidFill>
              <a:latin typeface="Georgia"/>
            </a:endParaRPr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xfrm>
            <a:off x="2309786" y="1571613"/>
            <a:ext cx="7715304" cy="4525963"/>
          </a:xfrm>
        </p:spPr>
        <p:txBody>
          <a:bodyPr>
            <a:noAutofit/>
          </a:bodyPr>
          <a:lstStyle/>
          <a:p>
            <a:pPr marL="177800" indent="-95250" algn="just">
              <a:buFont typeface="Wingdings" pitchFamily="2" charset="2"/>
              <a:buChar char="q"/>
            </a:pPr>
            <a:r>
              <a:rPr lang="fa-IR" sz="3600" dirty="0">
                <a:cs typeface="B Nazanin" pitchFamily="2" charset="-78"/>
              </a:rPr>
              <a:t>پايش عبارت است از نظارت بر نحوه اجراي برنامه و بر اساس پيش بيني اجرائي و هم چنين زمان بندي آن </a:t>
            </a:r>
          </a:p>
          <a:p>
            <a:pPr marL="273050" indent="-95250" algn="just">
              <a:buNone/>
            </a:pPr>
            <a:r>
              <a:rPr lang="fa-IR" sz="3600" dirty="0">
                <a:cs typeface="B Nazanin" pitchFamily="2" charset="-78"/>
              </a:rPr>
              <a:t>پايش به مديريت سيستم پيغام مراقبت از پيشرفت را منتقل مي كند. </a:t>
            </a:r>
          </a:p>
          <a:p>
            <a:pPr marL="365125" indent="-187325" algn="just">
              <a:buFont typeface="Wingdings" pitchFamily="2" charset="2"/>
              <a:buChar char="q"/>
            </a:pPr>
            <a:r>
              <a:rPr lang="fa-IR" sz="3600" dirty="0">
                <a:cs typeface="B Nazanin" pitchFamily="2" charset="-78"/>
              </a:rPr>
              <a:t>پايش نيازمند ابزار مي باشد. </a:t>
            </a:r>
          </a:p>
          <a:p>
            <a:pPr marL="365125" indent="-187325" algn="just">
              <a:buFont typeface="Wingdings" pitchFamily="2" charset="2"/>
              <a:buChar char="q"/>
            </a:pPr>
            <a:r>
              <a:rPr lang="fa-IR" sz="3600" dirty="0">
                <a:cs typeface="B Nazanin" pitchFamily="2" charset="-78"/>
              </a:rPr>
              <a:t>پايش يكي از ابزارآلات تحليل نتايج ارزشيابي مي باشد.</a:t>
            </a:r>
          </a:p>
        </p:txBody>
      </p:sp>
    </p:spTree>
    <p:extLst>
      <p:ext uri="{BB962C8B-B14F-4D97-AF65-F5344CB8AC3E}">
        <p14:creationId xmlns:p14="http://schemas.microsoft.com/office/powerpoint/2010/main" val="266032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8453454" y="228600"/>
            <a:ext cx="1700170" cy="783771"/>
          </a:xfrm>
        </p:spPr>
        <p:txBody>
          <a:bodyPr>
            <a:noAutofit/>
          </a:bodyPr>
          <a:lstStyle/>
          <a:p>
            <a:pPr algn="r"/>
            <a:r>
              <a:rPr lang="fa-IR" dirty="0" smtClean="0">
                <a:cs typeface="2  Titr" pitchFamily="2" charset="-78"/>
              </a:rPr>
              <a:t>تعاریف</a:t>
            </a:r>
            <a:endParaRPr lang="en-US" dirty="0" smtClean="0">
              <a:cs typeface="2  Titr" pitchFamily="2" charset="-78"/>
            </a:endParaRPr>
          </a:p>
        </p:txBody>
      </p:sp>
      <p:sp>
        <p:nvSpPr>
          <p:cNvPr id="9220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477000" y="1616529"/>
            <a:ext cx="4038600" cy="4898571"/>
          </a:xfrm>
        </p:spPr>
        <p:txBody>
          <a:bodyPr>
            <a:normAutofit/>
          </a:bodyPr>
          <a:lstStyle/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پایش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Monitoring </a:t>
            </a:r>
            <a:endParaRPr lang="fa-IR" sz="2000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b="1" i="1" u="sng" dirty="0">
                <a:solidFill>
                  <a:srgbClr val="FF0000"/>
                </a:solidFill>
                <a:cs typeface="B Mitra" pitchFamily="2" charset="-78"/>
              </a:rPr>
              <a:t>نظارت </a:t>
            </a:r>
          </a:p>
          <a:p>
            <a:pPr lvl="1" algn="r" rtl="1">
              <a:lnSpc>
                <a:spcPct val="90000"/>
              </a:lnSpc>
            </a:pPr>
            <a:r>
              <a:rPr lang="en-US" sz="2000" b="1" i="1" u="sng" dirty="0">
                <a:solidFill>
                  <a:srgbClr val="FF0000"/>
                </a:solidFill>
                <a:cs typeface="B Mitra" pitchFamily="2" charset="-78"/>
              </a:rPr>
              <a:t>Supervision</a:t>
            </a:r>
            <a:r>
              <a:rPr lang="en-US" sz="2000" dirty="0">
                <a:cs typeface="B Mitra" pitchFamily="2" charset="-78"/>
              </a:rPr>
              <a:t> </a:t>
            </a:r>
            <a:endParaRPr lang="fa-IR" sz="2000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ارزیابی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Assessment </a:t>
            </a:r>
            <a:endParaRPr lang="fa-IR" sz="2000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ارزشیابی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Evaluation </a:t>
            </a:r>
            <a:endParaRPr lang="fa-IR" sz="2000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اعتباربخشی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Accreditation </a:t>
            </a:r>
            <a:endParaRPr lang="fa-IR" sz="2000" dirty="0">
              <a:cs typeface="B Mitra" pitchFamily="2" charset="-78"/>
            </a:endParaRPr>
          </a:p>
        </p:txBody>
      </p:sp>
      <p:sp>
        <p:nvSpPr>
          <p:cNvPr id="9221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1809720" y="2000240"/>
            <a:ext cx="4286280" cy="1582738"/>
          </a:xfrm>
          <a:ln>
            <a:solidFill>
              <a:srgbClr val="008000"/>
            </a:solidFill>
          </a:ln>
        </p:spPr>
        <p:txBody>
          <a:bodyPr>
            <a:normAutofit/>
          </a:bodyPr>
          <a:lstStyle/>
          <a:p>
            <a:pPr algn="r">
              <a:lnSpc>
                <a:spcPct val="90000"/>
              </a:lnSpc>
            </a:pPr>
            <a:r>
              <a:rPr lang="fa-IR" sz="2400" b="1" dirty="0">
                <a:cs typeface="B Nazanin" pitchFamily="2" charset="-78"/>
              </a:rPr>
              <a:t>نظارت عبارت است از مراقبت کردن، حفاظت کردن ، راهنمایی کردن </a:t>
            </a:r>
          </a:p>
          <a:p>
            <a:pPr algn="r">
              <a:lnSpc>
                <a:spcPct val="90000"/>
              </a:lnSpc>
            </a:pPr>
            <a:r>
              <a:rPr lang="fa-IR" sz="2400" b="1" dirty="0">
                <a:cs typeface="B Nazanin" pitchFamily="2" charset="-78"/>
              </a:rPr>
              <a:t>نظارت عبارت است از مراقبت توام با راهنمایی و بازخورد</a:t>
            </a:r>
            <a:endParaRPr lang="en-US" sz="2400" b="1" dirty="0">
              <a:cs typeface="B Nazanin" pitchFamily="2" charset="-78"/>
            </a:endParaRPr>
          </a:p>
        </p:txBody>
      </p:sp>
      <p:sp>
        <p:nvSpPr>
          <p:cNvPr id="92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6745290"/>
            <a:ext cx="2133600" cy="365125"/>
          </a:xfrm>
          <a:noFill/>
        </p:spPr>
        <p:txBody>
          <a:bodyPr/>
          <a:lstStyle/>
          <a:p>
            <a:pPr algn="l" defTabSz="913972" rtl="1"/>
            <a:fld id="{57FD2886-124B-41F3-A574-2A6556258B2D}" type="slidenum">
              <a:rPr lang="en-US">
                <a:solidFill>
                  <a:srgbClr val="8CADAE">
                    <a:shade val="75000"/>
                  </a:srgbClr>
                </a:solidFill>
                <a:latin typeface="Georgia"/>
                <a:cs typeface="B Mitra" pitchFamily="2" charset="-78"/>
              </a:rPr>
              <a:pPr algn="l" defTabSz="913972" rtl="1"/>
              <a:t>6</a:t>
            </a:fld>
            <a:endParaRPr lang="en-US">
              <a:solidFill>
                <a:srgbClr val="8CADAE">
                  <a:shade val="75000"/>
                </a:srgbClr>
              </a:solidFill>
              <a:latin typeface="Georgia"/>
              <a:cs typeface="B Mitra" pitchFamily="2" charset="-78"/>
            </a:endParaRPr>
          </a:p>
        </p:txBody>
      </p:sp>
      <p:sp>
        <p:nvSpPr>
          <p:cNvPr id="9222" name="Rectangle 5"/>
          <p:cNvSpPr>
            <a:spLocks noChangeArrowheads="1"/>
          </p:cNvSpPr>
          <p:nvPr/>
        </p:nvSpPr>
        <p:spPr bwMode="auto">
          <a:xfrm>
            <a:off x="1809720" y="4071942"/>
            <a:ext cx="4286280" cy="2286016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marL="1713859" lvl="3" indent="-342900" algn="r" defTabSz="913972" rtl="1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prstClr val="black"/>
                </a:solidFill>
                <a:latin typeface="Georgia"/>
                <a:cs typeface="B Mitra" pitchFamily="2" charset="-78"/>
              </a:rPr>
              <a:t>care, custody</a:t>
            </a:r>
            <a:r>
              <a:rPr lang="en-US" sz="2000" b="1" dirty="0">
                <a:solidFill>
                  <a:prstClr val="black"/>
                </a:solidFill>
                <a:latin typeface="Georgia"/>
                <a:cs typeface="B Mitra" pitchFamily="2" charset="-78"/>
              </a:rPr>
              <a:t>, guardianship, protection, charge, guidance </a:t>
            </a:r>
          </a:p>
          <a:p>
            <a:pPr marL="342900" indent="-342900" algn="r" defTabSz="913972" rtl="1">
              <a:spcBef>
                <a:spcPct val="20000"/>
              </a:spcBef>
              <a:buFontTx/>
              <a:buChar char="•"/>
            </a:pPr>
            <a:r>
              <a:rPr lang="en-US" sz="2000" b="1" i="1" dirty="0">
                <a:solidFill>
                  <a:prstClr val="black"/>
                </a:solidFill>
                <a:latin typeface="Georgia"/>
                <a:cs typeface="B Mitra" pitchFamily="2" charset="-78"/>
              </a:rPr>
              <a:t>antonym: </a:t>
            </a:r>
            <a:r>
              <a:rPr lang="en-US" sz="2000" b="1" dirty="0">
                <a:solidFill>
                  <a:prstClr val="black"/>
                </a:solidFill>
                <a:latin typeface="Georgia"/>
                <a:cs typeface="B Mitra" pitchFamily="2" charset="-78"/>
              </a:rPr>
              <a:t>neglect</a:t>
            </a:r>
          </a:p>
        </p:txBody>
      </p:sp>
    </p:spTree>
    <p:extLst>
      <p:ext uri="{BB962C8B-B14F-4D97-AF65-F5344CB8AC3E}">
        <p14:creationId xmlns:p14="http://schemas.microsoft.com/office/powerpoint/2010/main" val="228118445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7524761" y="500042"/>
            <a:ext cx="2145307" cy="584200"/>
          </a:xfrm>
        </p:spPr>
        <p:txBody>
          <a:bodyPr>
            <a:noAutofit/>
          </a:bodyPr>
          <a:lstStyle/>
          <a:p>
            <a:pPr algn="r"/>
            <a:r>
              <a:rPr lang="fa-IR" dirty="0" smtClean="0">
                <a:cs typeface="2  Titr" pitchFamily="2" charset="-78"/>
              </a:rPr>
              <a:t>تعاریف</a:t>
            </a:r>
            <a:endParaRPr lang="en-US" dirty="0" smtClean="0">
              <a:cs typeface="2  Titr" pitchFamily="2" charset="-78"/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7310446" y="1643051"/>
            <a:ext cx="3109906" cy="4525963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sz="2400" dirty="0">
                <a:cs typeface="B Mitra" pitchFamily="2" charset="-78"/>
              </a:rPr>
              <a:t>پایش </a:t>
            </a:r>
          </a:p>
          <a:p>
            <a:pPr lvl="1" algn="r" rtl="1"/>
            <a:r>
              <a:rPr lang="en-US" sz="2000" dirty="0">
                <a:cs typeface="B Mitra" pitchFamily="2" charset="-78"/>
              </a:rPr>
              <a:t>Monitoring </a:t>
            </a:r>
            <a:endParaRPr lang="fa-IR" sz="2000" dirty="0">
              <a:cs typeface="B Mitra" pitchFamily="2" charset="-78"/>
            </a:endParaRPr>
          </a:p>
          <a:p>
            <a:pPr algn="r" rtl="1"/>
            <a:r>
              <a:rPr lang="fa-IR" sz="2400" dirty="0">
                <a:cs typeface="B Mitra" pitchFamily="2" charset="-78"/>
              </a:rPr>
              <a:t>نظارت </a:t>
            </a:r>
          </a:p>
          <a:p>
            <a:pPr lvl="1" algn="r" rtl="1"/>
            <a:r>
              <a:rPr lang="en-US" sz="2000" dirty="0">
                <a:cs typeface="B Mitra" pitchFamily="2" charset="-78"/>
              </a:rPr>
              <a:t>Supervision </a:t>
            </a:r>
            <a:endParaRPr lang="fa-IR" sz="2000" dirty="0">
              <a:cs typeface="B Mitra" pitchFamily="2" charset="-78"/>
            </a:endParaRPr>
          </a:p>
          <a:p>
            <a:pPr algn="r" rtl="1"/>
            <a:r>
              <a:rPr lang="fa-IR" sz="2400" b="1" i="1" u="sng" dirty="0">
                <a:solidFill>
                  <a:srgbClr val="FF0000"/>
                </a:solidFill>
                <a:cs typeface="B Mitra" pitchFamily="2" charset="-78"/>
              </a:rPr>
              <a:t>ارزیابی </a:t>
            </a:r>
          </a:p>
          <a:p>
            <a:pPr lvl="1" algn="r" rtl="1"/>
            <a:r>
              <a:rPr lang="en-US" sz="2000" b="1" i="1" u="sng" dirty="0">
                <a:solidFill>
                  <a:srgbClr val="FF0000"/>
                </a:solidFill>
                <a:cs typeface="B Mitra" pitchFamily="2" charset="-78"/>
              </a:rPr>
              <a:t>Assessment</a:t>
            </a:r>
            <a:r>
              <a:rPr lang="en-US" sz="2000" b="1" u="sng" dirty="0">
                <a:solidFill>
                  <a:srgbClr val="FF0000"/>
                </a:solidFill>
                <a:cs typeface="B Mitra" pitchFamily="2" charset="-78"/>
              </a:rPr>
              <a:t> </a:t>
            </a:r>
            <a:endParaRPr lang="fa-IR" sz="2000" b="1" u="sng" dirty="0">
              <a:solidFill>
                <a:srgbClr val="FF0000"/>
              </a:solidFill>
              <a:cs typeface="B Mitra" pitchFamily="2" charset="-78"/>
            </a:endParaRPr>
          </a:p>
          <a:p>
            <a:pPr algn="r" rtl="1"/>
            <a:r>
              <a:rPr lang="fa-IR" sz="2400" dirty="0">
                <a:cs typeface="B Mitra" pitchFamily="2" charset="-78"/>
              </a:rPr>
              <a:t>ارزشیابی </a:t>
            </a:r>
          </a:p>
          <a:p>
            <a:pPr lvl="1" algn="r" rtl="1"/>
            <a:r>
              <a:rPr lang="en-US" sz="2000" dirty="0">
                <a:cs typeface="B Mitra" pitchFamily="2" charset="-78"/>
              </a:rPr>
              <a:t>Evaluation </a:t>
            </a:r>
            <a:endParaRPr lang="fa-IR" sz="2000" dirty="0">
              <a:cs typeface="B Mitra" pitchFamily="2" charset="-78"/>
            </a:endParaRPr>
          </a:p>
          <a:p>
            <a:pPr algn="r" rtl="1"/>
            <a:r>
              <a:rPr lang="fa-IR" sz="2400" dirty="0">
                <a:cs typeface="B Mitra" pitchFamily="2" charset="-78"/>
              </a:rPr>
              <a:t>اعتباربخشی </a:t>
            </a:r>
          </a:p>
          <a:p>
            <a:pPr lvl="1" algn="r" rtl="1"/>
            <a:r>
              <a:rPr lang="en-US" sz="2000" dirty="0">
                <a:cs typeface="B Mitra" pitchFamily="2" charset="-78"/>
              </a:rPr>
              <a:t>Accreditation </a:t>
            </a:r>
            <a:endParaRPr lang="fa-IR" sz="2000" dirty="0">
              <a:cs typeface="B Mitra" pitchFamily="2" charset="-78"/>
            </a:endParaRPr>
          </a:p>
        </p:txBody>
      </p:sp>
      <p:sp>
        <p:nvSpPr>
          <p:cNvPr id="11269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1738282" y="2143116"/>
            <a:ext cx="4357718" cy="1905000"/>
          </a:xfrm>
          <a:ln>
            <a:solidFill>
              <a:srgbClr val="008000"/>
            </a:solidFill>
          </a:ln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fa-IR" b="1" dirty="0" smtClean="0">
                <a:effectLst/>
                <a:cs typeface="B Nazanin" pitchFamily="2" charset="-78"/>
              </a:rPr>
              <a:t>ارزیابی عبارت است تخمین، اندازه گیری کردن، مرور و محاسبه کردن</a:t>
            </a:r>
          </a:p>
          <a:p>
            <a:pPr algn="just">
              <a:buNone/>
            </a:pPr>
            <a:r>
              <a:rPr lang="fa-IR" b="1" dirty="0" smtClean="0">
                <a:effectLst/>
                <a:cs typeface="B Nazanin" pitchFamily="2" charset="-78"/>
              </a:rPr>
              <a:t>ارزیابی عبارت است از یک فرآیند نظام مند که اطلاعات هدفمندی را به منظور ارزشیابی و ارزشگذاری جمع آوری می کند</a:t>
            </a:r>
            <a:endParaRPr lang="en-US" b="1" dirty="0" smtClean="0">
              <a:effectLst/>
              <a:cs typeface="B Nazanin" pitchFamily="2" charset="-78"/>
            </a:endParaRPr>
          </a:p>
        </p:txBody>
      </p:sp>
      <p:sp>
        <p:nvSpPr>
          <p:cNvPr id="1126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65123" y="6873876"/>
            <a:ext cx="2133600" cy="365125"/>
          </a:xfrm>
          <a:noFill/>
        </p:spPr>
        <p:txBody>
          <a:bodyPr/>
          <a:lstStyle/>
          <a:p>
            <a:pPr algn="l" defTabSz="913972" rtl="1"/>
            <a:fld id="{57C9D318-7636-469B-B78F-9CB98FB71AFC}" type="slidenum">
              <a:rPr lang="en-US">
                <a:solidFill>
                  <a:srgbClr val="8CADAE">
                    <a:shade val="75000"/>
                  </a:srgbClr>
                </a:solidFill>
                <a:latin typeface="Georgia"/>
                <a:cs typeface="B Mitra" pitchFamily="2" charset="-78"/>
              </a:rPr>
              <a:pPr algn="l" defTabSz="913972" rtl="1"/>
              <a:t>7</a:t>
            </a:fld>
            <a:endParaRPr lang="en-US">
              <a:solidFill>
                <a:srgbClr val="8CADAE">
                  <a:shade val="75000"/>
                </a:srgbClr>
              </a:solidFill>
              <a:latin typeface="Georgia"/>
              <a:cs typeface="B Mitra" pitchFamily="2" charset="-78"/>
            </a:endParaRPr>
          </a:p>
        </p:txBody>
      </p:sp>
      <p:sp>
        <p:nvSpPr>
          <p:cNvPr id="11270" name="Rectangle 5"/>
          <p:cNvSpPr>
            <a:spLocks noChangeArrowheads="1"/>
          </p:cNvSpPr>
          <p:nvPr/>
        </p:nvSpPr>
        <p:spPr bwMode="auto">
          <a:xfrm>
            <a:off x="1738282" y="4429132"/>
            <a:ext cx="4357718" cy="1214446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r" defTabSz="913972" rtl="1">
              <a:spcBef>
                <a:spcPct val="20000"/>
              </a:spcBef>
              <a:buFontTx/>
              <a:buChar char="•"/>
            </a:pPr>
            <a:r>
              <a:rPr lang="en-US" sz="2400">
                <a:solidFill>
                  <a:prstClr val="black"/>
                </a:solidFill>
                <a:latin typeface="Georgia"/>
                <a:cs typeface="B Mitra" pitchFamily="2" charset="-78"/>
              </a:rPr>
              <a:t>estimation, measurement, review, calculation, </a:t>
            </a:r>
            <a:endParaRPr lang="en-US" sz="2400" b="1">
              <a:solidFill>
                <a:prstClr val="black"/>
              </a:solidFill>
              <a:latin typeface="Georgia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74536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8024826" y="428604"/>
            <a:ext cx="1723272" cy="584200"/>
          </a:xfrm>
        </p:spPr>
        <p:txBody>
          <a:bodyPr>
            <a:noAutofit/>
          </a:bodyPr>
          <a:lstStyle/>
          <a:p>
            <a:pPr algn="r"/>
            <a:r>
              <a:rPr lang="fa-IR" dirty="0" smtClean="0">
                <a:cs typeface="2  Titr" pitchFamily="2" charset="-78"/>
              </a:rPr>
              <a:t>تعاریف</a:t>
            </a:r>
            <a:endParaRPr lang="en-US" dirty="0" smtClean="0">
              <a:cs typeface="2  Titr" pitchFamily="2" charset="-78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485792" y="1965327"/>
            <a:ext cx="4038600" cy="4525963"/>
          </a:xfrm>
        </p:spPr>
        <p:txBody>
          <a:bodyPr/>
          <a:lstStyle/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پایش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Monitoring </a:t>
            </a:r>
            <a:endParaRPr lang="fa-IR" sz="2000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نظارت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Supervision </a:t>
            </a:r>
            <a:endParaRPr lang="fa-IR" sz="2000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ارزیابی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Assessment </a:t>
            </a:r>
            <a:endParaRPr lang="fa-IR" sz="2000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b="1" i="1" u="sng" dirty="0">
                <a:solidFill>
                  <a:srgbClr val="FF0000"/>
                </a:solidFill>
                <a:cs typeface="B Mitra" pitchFamily="2" charset="-78"/>
              </a:rPr>
              <a:t>ارزشیابی </a:t>
            </a:r>
          </a:p>
          <a:p>
            <a:pPr lvl="1" algn="r" rtl="1">
              <a:lnSpc>
                <a:spcPct val="90000"/>
              </a:lnSpc>
            </a:pPr>
            <a:r>
              <a:rPr lang="en-US" sz="2000" b="1" i="1" u="sng" dirty="0">
                <a:solidFill>
                  <a:srgbClr val="FF0000"/>
                </a:solidFill>
                <a:cs typeface="B Mitra" pitchFamily="2" charset="-78"/>
              </a:rPr>
              <a:t>Evaluation </a:t>
            </a:r>
            <a:endParaRPr lang="fa-IR" sz="2000" b="1" i="1" u="sng" dirty="0">
              <a:solidFill>
                <a:srgbClr val="FF0000"/>
              </a:solidFill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اعتباربخشی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Accreditation </a:t>
            </a:r>
            <a:endParaRPr lang="fa-IR" sz="2000" dirty="0">
              <a:cs typeface="B Mitra" pitchFamily="2" charset="-78"/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2024034" y="1643050"/>
            <a:ext cx="4038600" cy="1905000"/>
          </a:xfrm>
          <a:ln>
            <a:solidFill>
              <a:srgbClr val="008000"/>
            </a:solidFill>
          </a:ln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ارزشیابی عبارت است از تطبیق نتایج ارزیابی با استانداردها و معیارها و قضاوت در باره آنها (ارزشگذاری) </a:t>
            </a:r>
            <a:endParaRPr lang="en-US" sz="2400" dirty="0">
              <a:cs typeface="B Mitra" pitchFamily="2" charset="-78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024034" y="3857628"/>
            <a:ext cx="4038600" cy="19050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r" defTabSz="913972" rtl="1">
              <a:spcBef>
                <a:spcPct val="20000"/>
              </a:spcBef>
              <a:buFontTx/>
              <a:buChar char="•"/>
            </a:pPr>
            <a:r>
              <a:rPr lang="en-US" sz="2400">
                <a:solidFill>
                  <a:prstClr val="black"/>
                </a:solidFill>
                <a:latin typeface="Georgia"/>
                <a:cs typeface="B Mitra" pitchFamily="2" charset="-78"/>
              </a:rPr>
              <a:t>the act of considering or examining something in order to judge its value, quality, importance, extent, or condition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452663" y="5929330"/>
            <a:ext cx="7622931" cy="4064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3972" rtl="1"/>
            <a:r>
              <a:rPr lang="fa-IR" sz="2000" b="1">
                <a:solidFill>
                  <a:srgbClr val="000066"/>
                </a:solidFill>
                <a:latin typeface="Georgia"/>
                <a:cs typeface="B Mitra" pitchFamily="2" charset="-78"/>
              </a:rPr>
              <a:t>ارزیابی + انطباق با استاندارد+ قضاوت                                     ارزشیابی یا ارزشگذاری</a:t>
            </a:r>
            <a:endParaRPr lang="en-US" sz="2000" b="1">
              <a:solidFill>
                <a:srgbClr val="000066"/>
              </a:solidFill>
              <a:latin typeface="Georgia"/>
              <a:cs typeface="B Mitra" pitchFamily="2" charset="-78"/>
            </a:endParaRPr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 flipH="1">
            <a:off x="5416062" y="6477000"/>
            <a:ext cx="1447800" cy="0"/>
          </a:xfrm>
          <a:prstGeom prst="line">
            <a:avLst/>
          </a:prstGeom>
          <a:noFill/>
          <a:ln w="76200" cmpd="tri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r" defTabSz="913972" rtl="1"/>
            <a:endParaRPr lang="en-US">
              <a:solidFill>
                <a:prstClr val="black"/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482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8096264" y="428604"/>
            <a:ext cx="1787018" cy="584200"/>
          </a:xfrm>
        </p:spPr>
        <p:txBody>
          <a:bodyPr>
            <a:noAutofit/>
          </a:bodyPr>
          <a:lstStyle/>
          <a:p>
            <a:pPr algn="r"/>
            <a:r>
              <a:rPr lang="fa-IR" dirty="0" smtClean="0">
                <a:cs typeface="2  Titr" pitchFamily="2" charset="-78"/>
              </a:rPr>
              <a:t>تعاریف</a:t>
            </a:r>
            <a:endParaRPr lang="en-US" dirty="0" smtClean="0">
              <a:cs typeface="2  Titr" pitchFamily="2" charset="-78"/>
            </a:endParaRPr>
          </a:p>
        </p:txBody>
      </p:sp>
      <p:sp>
        <p:nvSpPr>
          <p:cNvPr id="16388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381752" y="1571614"/>
            <a:ext cx="4038600" cy="4000527"/>
          </a:xfrm>
        </p:spPr>
        <p:txBody>
          <a:bodyPr/>
          <a:lstStyle/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پایش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Monitoring </a:t>
            </a:r>
            <a:endParaRPr lang="fa-IR" sz="2000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نظارت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Supervision </a:t>
            </a:r>
            <a:endParaRPr lang="fa-IR" sz="2000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ارزیابی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Assessment </a:t>
            </a:r>
            <a:endParaRPr lang="fa-IR" sz="2000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dirty="0">
                <a:cs typeface="B Mitra" pitchFamily="2" charset="-78"/>
              </a:rPr>
              <a:t>ارزشیابی </a:t>
            </a:r>
          </a:p>
          <a:p>
            <a:pPr lvl="1" algn="r" rtl="1">
              <a:lnSpc>
                <a:spcPct val="90000"/>
              </a:lnSpc>
            </a:pPr>
            <a:r>
              <a:rPr lang="en-US" sz="2000" dirty="0">
                <a:cs typeface="B Mitra" pitchFamily="2" charset="-78"/>
              </a:rPr>
              <a:t>Evaluation </a:t>
            </a:r>
            <a:endParaRPr lang="fa-IR" sz="2000" dirty="0">
              <a:cs typeface="B Mitra" pitchFamily="2" charset="-78"/>
            </a:endParaRPr>
          </a:p>
          <a:p>
            <a:pPr algn="r" rtl="1">
              <a:lnSpc>
                <a:spcPct val="90000"/>
              </a:lnSpc>
            </a:pPr>
            <a:r>
              <a:rPr lang="fa-IR" sz="2400" b="1" i="1" u="sng" dirty="0">
                <a:solidFill>
                  <a:srgbClr val="FF0000"/>
                </a:solidFill>
                <a:cs typeface="B Mitra" pitchFamily="2" charset="-78"/>
              </a:rPr>
              <a:t>اعتباربخشی </a:t>
            </a:r>
          </a:p>
          <a:p>
            <a:pPr lvl="1" algn="r" rtl="1">
              <a:lnSpc>
                <a:spcPct val="90000"/>
              </a:lnSpc>
            </a:pPr>
            <a:r>
              <a:rPr lang="en-US" sz="2000" b="1" i="1" u="sng" dirty="0">
                <a:solidFill>
                  <a:srgbClr val="FF0000"/>
                </a:solidFill>
                <a:cs typeface="B Mitra" pitchFamily="2" charset="-78"/>
              </a:rPr>
              <a:t>Accreditation </a:t>
            </a:r>
            <a:endParaRPr lang="fa-IR" sz="2000" b="1" i="1" u="sng" dirty="0"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16389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2095472" y="1571612"/>
            <a:ext cx="4000528" cy="1905000"/>
          </a:xfrm>
          <a:ln>
            <a:solidFill>
              <a:srgbClr val="008000"/>
            </a:solidFill>
          </a:ln>
        </p:spPr>
        <p:txBody>
          <a:bodyPr/>
          <a:lstStyle/>
          <a:p>
            <a:pPr algn="r">
              <a:lnSpc>
                <a:spcPct val="90000"/>
              </a:lnSpc>
            </a:pPr>
            <a:r>
              <a:rPr lang="fa-IR" sz="2400" dirty="0"/>
              <a:t>اعتباربخشی عبارت است تشخیص انطباق کامل عملکرد یک فرد یا یک سازمان با استاندارد ها و معیارها و انجام اقدام مناسب و از پیش تعیین شده</a:t>
            </a:r>
            <a:endParaRPr lang="en-US" sz="2400" dirty="0"/>
          </a:p>
        </p:txBody>
      </p:sp>
      <p:sp>
        <p:nvSpPr>
          <p:cNvPr id="1638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35462" y="6721476"/>
            <a:ext cx="2133600" cy="365125"/>
          </a:xfrm>
          <a:noFill/>
        </p:spPr>
        <p:txBody>
          <a:bodyPr/>
          <a:lstStyle/>
          <a:p>
            <a:pPr defTabSz="913972" rtl="1"/>
            <a:fld id="{37957F40-3463-4A98-83D4-4E4CB3301495}" type="slidenum">
              <a:rPr lang="en-US">
                <a:solidFill>
                  <a:srgbClr val="8CADAE">
                    <a:shade val="75000"/>
                  </a:srgbClr>
                </a:solidFill>
                <a:latin typeface="Georgia"/>
                <a:cs typeface="B Mitra" pitchFamily="2" charset="-78"/>
              </a:rPr>
              <a:pPr defTabSz="913972" rtl="1"/>
              <a:t>9</a:t>
            </a:fld>
            <a:endParaRPr lang="en-US">
              <a:solidFill>
                <a:srgbClr val="8CADAE">
                  <a:shade val="75000"/>
                </a:srgbClr>
              </a:solidFill>
              <a:latin typeface="Georgia"/>
              <a:cs typeface="B Mitra" pitchFamily="2" charset="-78"/>
            </a:endParaRPr>
          </a:p>
        </p:txBody>
      </p:sp>
      <p:sp>
        <p:nvSpPr>
          <p:cNvPr id="16390" name="Rectangle 5"/>
          <p:cNvSpPr>
            <a:spLocks noChangeArrowheads="1"/>
          </p:cNvSpPr>
          <p:nvPr/>
        </p:nvSpPr>
        <p:spPr bwMode="auto">
          <a:xfrm>
            <a:off x="2024034" y="3643314"/>
            <a:ext cx="4038600" cy="1643074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r" defTabSz="913972" rtl="1">
              <a:spcBef>
                <a:spcPct val="20000"/>
              </a:spcBef>
              <a:buFontTx/>
              <a:buChar char="•"/>
            </a:pPr>
            <a:r>
              <a:rPr lang="en-US" sz="2400">
                <a:solidFill>
                  <a:prstClr val="black"/>
                </a:solidFill>
                <a:latin typeface="Georgia"/>
                <a:cs typeface="B Mitra" pitchFamily="2" charset="-78"/>
              </a:rPr>
              <a:t>to officially recognize a person or organization as having met a standard or criterion</a:t>
            </a:r>
            <a:endParaRPr lang="en-US" sz="2400" b="1">
              <a:solidFill>
                <a:prstClr val="black"/>
              </a:solidFill>
              <a:latin typeface="Georgia"/>
              <a:cs typeface="B Mitra" pitchFamily="2" charset="-78"/>
            </a:endParaRPr>
          </a:p>
        </p:txBody>
      </p:sp>
      <p:sp>
        <p:nvSpPr>
          <p:cNvPr id="16391" name="Text Box 6"/>
          <p:cNvSpPr txBox="1">
            <a:spLocks noChangeArrowheads="1"/>
          </p:cNvSpPr>
          <p:nvPr/>
        </p:nvSpPr>
        <p:spPr bwMode="auto">
          <a:xfrm>
            <a:off x="2095472" y="5572141"/>
            <a:ext cx="8458200" cy="83026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913972" rtl="1"/>
            <a:r>
              <a:rPr lang="fa-IR" sz="2400" b="1">
                <a:solidFill>
                  <a:srgbClr val="000066"/>
                </a:solidFill>
                <a:latin typeface="Georgia"/>
                <a:cs typeface="B Mitra" pitchFamily="2" charset="-78"/>
              </a:rPr>
              <a:t>اعتباربخشی عبارت است از اتخاذ تصمیم استراتژیک و تعیین کننده (صدور مجوز، صلاحیت یا مشروعیت) مناسب و متناسب و برانگیزاننده  </a:t>
            </a:r>
            <a:endParaRPr lang="en-US" sz="2400" b="1">
              <a:solidFill>
                <a:srgbClr val="000066"/>
              </a:solidFill>
              <a:latin typeface="Georgia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563215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1205</Words>
  <Application>Microsoft Office PowerPoint</Application>
  <PresentationFormat>Widescreen</PresentationFormat>
  <Paragraphs>217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26</vt:i4>
      </vt:variant>
    </vt:vector>
  </HeadingPairs>
  <TitlesOfParts>
    <vt:vector size="48" baseType="lpstr">
      <vt:lpstr>2  Titr</vt:lpstr>
      <vt:lpstr>Arial</vt:lpstr>
      <vt:lpstr>B Mitra</vt:lpstr>
      <vt:lpstr>B Nazanin</vt:lpstr>
      <vt:lpstr>B Zar</vt:lpstr>
      <vt:lpstr>Calibri</vt:lpstr>
      <vt:lpstr>Calibri Light</vt:lpstr>
      <vt:lpstr>Georgia</vt:lpstr>
      <vt:lpstr>Gill Sans MT</vt:lpstr>
      <vt:lpstr>Majalla UI</vt:lpstr>
      <vt:lpstr>Nazanin</vt:lpstr>
      <vt:lpstr>Symbol</vt:lpstr>
      <vt:lpstr>Times New Roman</vt:lpstr>
      <vt:lpstr>Verdana</vt:lpstr>
      <vt:lpstr>Wingdings</vt:lpstr>
      <vt:lpstr>Wingdings 2</vt:lpstr>
      <vt:lpstr>Office Theme</vt:lpstr>
      <vt:lpstr>Civic</vt:lpstr>
      <vt:lpstr>1_Civic</vt:lpstr>
      <vt:lpstr>2_Civic</vt:lpstr>
      <vt:lpstr>1_Office Theme</vt:lpstr>
      <vt:lpstr>Solstice</vt:lpstr>
      <vt:lpstr>PowerPoint Presentation</vt:lpstr>
      <vt:lpstr>ارزشیابی مداخلات ارتقای سلامت</vt:lpstr>
      <vt:lpstr>PowerPoint Presentation</vt:lpstr>
      <vt:lpstr>تعاریف</vt:lpstr>
      <vt:lpstr> پايش برنامه  Monitoring</vt:lpstr>
      <vt:lpstr>تعاریف</vt:lpstr>
      <vt:lpstr>تعاریف</vt:lpstr>
      <vt:lpstr>تعاریف</vt:lpstr>
      <vt:lpstr>تعاریف</vt:lpstr>
      <vt:lpstr>PowerPoint Presentation</vt:lpstr>
      <vt:lpstr>اهداف عمده برای ارزشیابی برنامه ها :</vt:lpstr>
      <vt:lpstr>اجزای برنامه ریزی پایش، نظارت،  ارزشیابی و اعتباربخشی </vt:lpstr>
      <vt:lpstr>ارزشیابی</vt:lpstr>
      <vt:lpstr>انواع ارزشیابی</vt:lpstr>
      <vt:lpstr>ارزشيابي(Evaluation) </vt:lpstr>
      <vt:lpstr>Health Promotion Program Outcomes</vt:lpstr>
      <vt:lpstr>مراحل ارزشیابی</vt:lpstr>
      <vt:lpstr>اجزای ارزشیابی</vt:lpstr>
      <vt:lpstr>PowerPoint Presentation</vt:lpstr>
      <vt:lpstr>PowerPoint Presentation</vt:lpstr>
      <vt:lpstr>PowerPoint Presentation</vt:lpstr>
      <vt:lpstr>با استفاده از چه ابزاری(tools)  ؟؟؟؟؟ </vt:lpstr>
      <vt:lpstr>با استفاده از چه ابزاری؟؟؟؟؟ (tools)</vt:lpstr>
      <vt:lpstr>با استفاده از چه ابزاری(tools)  ؟؟؟؟؟ </vt:lpstr>
      <vt:lpstr>با استفاده از چه ابزاری؟؟؟؟؟ (tools) </vt:lpstr>
      <vt:lpstr>سپاسگزارم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انواع ارزشیابی</dc:title>
  <dc:creator>Windows User</dc:creator>
  <cp:lastModifiedBy>a.salamat</cp:lastModifiedBy>
  <cp:revision>10</cp:revision>
  <dcterms:created xsi:type="dcterms:W3CDTF">2018-07-21T15:12:57Z</dcterms:created>
  <dcterms:modified xsi:type="dcterms:W3CDTF">2025-08-27T06:54:00Z</dcterms:modified>
</cp:coreProperties>
</file>