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21"/>
  </p:notesMasterIdLst>
  <p:handoutMasterIdLst>
    <p:handoutMasterId r:id="rId22"/>
  </p:handoutMasterIdLst>
  <p:sldIdLst>
    <p:sldId id="257" r:id="rId4"/>
    <p:sldId id="259" r:id="rId5"/>
    <p:sldId id="262" r:id="rId6"/>
    <p:sldId id="260" r:id="rId7"/>
    <p:sldId id="261" r:id="rId8"/>
    <p:sldId id="271" r:id="rId9"/>
    <p:sldId id="263" r:id="rId10"/>
    <p:sldId id="264" r:id="rId11"/>
    <p:sldId id="265" r:id="rId12"/>
    <p:sldId id="266" r:id="rId13"/>
    <p:sldId id="273" r:id="rId14"/>
    <p:sldId id="267" r:id="rId15"/>
    <p:sldId id="270" r:id="rId16"/>
    <p:sldId id="268" r:id="rId17"/>
    <p:sldId id="269" r:id="rId18"/>
    <p:sldId id="272" r:id="rId19"/>
    <p:sldId id="274" r:id="rId2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7C1113F-DCEE-408C-A3FB-B164EE37386C}" type="datetimeFigureOut">
              <a:rPr lang="fa-IR" smtClean="0"/>
              <a:t>19/11/1439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2016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7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65B570E-F620-4A6D-A03F-854E6BD7F6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72733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2984E94-934E-4D0C-B351-F0A45272E754}" type="datetimeFigureOut">
              <a:rPr lang="fa-IR" smtClean="0"/>
              <a:t>19/11/1439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52016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74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7BBDEB7-E54C-40B9-956C-EEC4347D6C0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908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>
              <a:cs typeface="Arial" pitchFamily="34" charset="0"/>
            </a:endParaRP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939B7740-9377-4673-AA1E-82210E026387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2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5195" y="4650640"/>
            <a:ext cx="7329840" cy="85920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5566870"/>
            <a:ext cx="7329840" cy="45811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ABC3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65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189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7ABC3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155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830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81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686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921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45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022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751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0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0633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36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417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2479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60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33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933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6486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204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8561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061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1444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90550" y="266700"/>
            <a:ext cx="8324850" cy="5905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32766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6315909-1061-4079-9270-A1EFB5FE009E}" type="slidenum">
              <a:rPr lang="ar-SA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>
          <a:xfrm>
            <a:off x="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31562"/>
      </p:ext>
    </p:extLst>
  </p:cSld>
  <p:clrMapOvr>
    <a:masterClrMapping/>
  </p:clrMapOvr>
  <p:transition advClick="0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3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FA4B3-1F63-4E5D-990B-41F528AE32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7/31/2018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CCF73-8CA2-40B0-9690-B1D647E03C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2" descr="D:\EOP\eop workshop\Cover book Final (1).jpg"/>
          <p:cNvPicPr>
            <a:picLocks noChangeAspect="1" noChangeArrowheads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0" r="-1" b="3255"/>
          <a:stretch/>
        </p:blipFill>
        <p:spPr bwMode="auto">
          <a:xfrm>
            <a:off x="0" y="6237312"/>
            <a:ext cx="9144000" cy="62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3923928" y="6381328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dirty="0" smtClean="0">
                <a:solidFill>
                  <a:srgbClr val="FFFA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کارگاه ملی برنامه پاسخ بهداشت به بلایا و </a:t>
            </a:r>
            <a:r>
              <a:rPr lang="fa-IR" sz="1400" dirty="0" err="1" smtClean="0">
                <a:solidFill>
                  <a:srgbClr val="FFFA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فوریتها</a:t>
            </a:r>
            <a:r>
              <a:rPr lang="fa-IR" sz="1400" dirty="0" smtClean="0">
                <a:solidFill>
                  <a:srgbClr val="FFFA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 </a:t>
            </a:r>
            <a:endParaRPr lang="en-US" sz="1400" dirty="0">
              <a:solidFill>
                <a:srgbClr val="FFFA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 rotWithShape="1">
          <a:blip r:embed="rId1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52"/>
          <a:stretch/>
        </p:blipFill>
        <p:spPr bwMode="auto">
          <a:xfrm>
            <a:off x="528281" y="6237313"/>
            <a:ext cx="760956" cy="56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D:\EOP\eop workshop\02.jpg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292020"/>
            <a:ext cx="511272" cy="51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arezou\Desktop\arm EMC.jpg"/>
          <p:cNvPicPr>
            <a:picLocks noChangeAspect="1" noChangeArrowheads="1"/>
          </p:cNvPicPr>
          <p:nvPr userDrawn="1"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0" y="6293627"/>
            <a:ext cx="487911" cy="50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3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B Nazanin" pitchFamily="2" charset="-78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Tx/>
        <a:buBlip>
          <a:blip r:embed="rId18"/>
        </a:buBlip>
        <a:defRPr sz="32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742950" indent="-285750" algn="r" defTabSz="914400" rtl="1" eaLnBrk="1" latinLnBrk="0" hangingPunct="1">
        <a:spcBef>
          <a:spcPct val="20000"/>
        </a:spcBef>
        <a:buFontTx/>
        <a:buBlip>
          <a:blip r:embed="rId19"/>
        </a:buBlip>
        <a:defRPr sz="28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TADABBOR\PowerPoint%20-%20Nas-Naba\105%20-%20Al%20Fil\voice\besm.wav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تصویر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esm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5" y="2143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86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3918803"/>
          </a:xfrm>
        </p:spPr>
        <p:txBody>
          <a:bodyPr>
            <a:normAutofit/>
          </a:bodyPr>
          <a:lstStyle/>
          <a:p>
            <a:pPr algn="just" rtl="1"/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سیاستهای حامی سلامت و ایمنی: سیاستهاي عمومی، دستورالعملها، قـوانین و مقـررات </a:t>
            </a:r>
            <a:r>
              <a:rPr lang="en-US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.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تأثیر مستقیمی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بر سلامت مردم دارند</a:t>
            </a:r>
            <a:b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براي مثال،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سیاستهاي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مصوب شو راي شهر در زمینه استانداردهاي سلامت خانـه، مدرسـه، محـل کـار و تفـریح و نظـارت بـر اجراي آنها موجب می شود که شهروندان در موقعیتهاي مختلف کار، تحصیل، تفریح و زندگی با آسیبهاي کمتـري رو بـه رو شوند و نیز از زندگی سالمتري برخوردار شوند و یا مقررات مربوط به پیشگیري از زورگیري از دانش آمـوزان در مـدارس موجب حفاظت از دانش آموزان کوچك و ضعیفتر در برابر دانش آموزان بزرگتر یا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پرخاشگر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می شود. قوانین استفاده اجباري از کلاه ایمنی در هنگام راندن دوچرخه و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      موتور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سیکلت نیز از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شهروندان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در برابر آسیبهاي مربوطـه محافظت می کند.</a:t>
            </a:r>
            <a:r>
              <a:rPr lang="en-US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 </a:t>
            </a: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5386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برای تعیین راهکارهای ممکن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1 - رجوع </a:t>
            </a:r>
            <a:r>
              <a:rPr lang="fa-IR" sz="32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به سوابق برنامه های مشابه </a:t>
            </a:r>
          </a:p>
          <a:p>
            <a:pPr marL="0" indent="0" algn="r" rtl="1">
              <a:buNone/>
            </a:pP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2 - </a:t>
            </a:r>
            <a:r>
              <a:rPr lang="fa-IR" sz="32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مشورت با افراد ماهر (کسانی که در زمینه طراحی و مدیریت و اجرا و نیز پایش و ارزشیابی برنامه هاي عملیاتی، سوابق و تجارب مثبتی </a:t>
            </a: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دارند)</a:t>
            </a:r>
            <a:endParaRPr lang="fa-IR" sz="32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444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مثال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هدف اختصاصی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1: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تجهیز دو پارک از 5 پارک سطح شهرستان نجف آباد به وسایل ورزشی </a:t>
            </a:r>
          </a:p>
          <a:p>
            <a:pPr marL="0" indent="0" algn="r">
              <a:buNone/>
            </a:pP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راهکار: جلب حمایت شورای شهر نجف آباد </a:t>
            </a:r>
          </a:p>
          <a:p>
            <a:pPr marL="0" indent="0" algn="r">
              <a:buNone/>
            </a:pP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هدف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اختصاصی2: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افزایش آگاهی 30% مردان دارای فشار خون بالا درسطح شهرستان خوانسار </a:t>
            </a:r>
          </a:p>
          <a:p>
            <a:pPr marL="0" lvl="0" indent="0" algn="r">
              <a:buNone/>
            </a:pP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تا پایان سال 97 </a:t>
            </a:r>
            <a:r>
              <a:rPr lang="en-US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راهکار1: آموزش کارکنان مرد ادارات درسطح شهرستان خوانسار </a:t>
            </a:r>
          </a:p>
          <a:p>
            <a:pPr marL="0" lvl="0" indent="0" algn="r">
              <a:buNone/>
            </a:pP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راهکار2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: آموزش رانندگان اتوبوس های واحد شهرستان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خوانسار تا پایان سال 97  </a:t>
            </a: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  <a:p>
            <a:pPr algn="r" rtl="1"/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888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تعیین فعالیتها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3918803"/>
          </a:xfrm>
        </p:spPr>
        <p:txBody>
          <a:bodyPr/>
          <a:lstStyle/>
          <a:p>
            <a:pPr marL="0" indent="0" algn="r">
              <a:buNone/>
            </a:pP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  <a:p>
            <a:pPr marL="0" indent="0" algn="r">
              <a:buNone/>
            </a:pP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تعیین </a:t>
            </a:r>
            <a:r>
              <a:rPr lang="fa-IR" sz="3200" dirty="0">
                <a:solidFill>
                  <a:srgbClr val="000000"/>
                </a:solidFill>
                <a:latin typeface="B Zar"/>
                <a:cs typeface="B Mitra" pitchFamily="2" charset="-78"/>
              </a:rPr>
              <a:t>فعالیتها یکی از مهم ترین گام ها در طراحی برنامه است و اگر به </a:t>
            </a: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طور </a:t>
            </a:r>
            <a:r>
              <a:rPr lang="fa-IR" sz="32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صحیح انجام شود می تواند تا حد زیادی موفقیت پروژه را </a:t>
            </a:r>
            <a:r>
              <a:rPr lang="fa-IR" sz="32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تضمین کند </a:t>
            </a:r>
            <a:r>
              <a:rPr lang="fa-IR" sz="3600" dirty="0" smtClean="0"/>
              <a:t>.</a:t>
            </a:r>
            <a:endParaRPr lang="fa-IR" sz="3600" dirty="0"/>
          </a:p>
        </p:txBody>
      </p:sp>
    </p:spTree>
    <p:extLst>
      <p:ext uri="{BB962C8B-B14F-4D97-AF65-F5344CB8AC3E}">
        <p14:creationId xmlns:p14="http://schemas.microsoft.com/office/powerpoint/2010/main" val="2082079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فعالیتها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r>
              <a:rPr lang="fa-IR" dirty="0">
                <a:cs typeface="B Lotus" pitchFamily="2" charset="-78"/>
              </a:rPr>
              <a:t>فعاليت هاي لازم براي تحقق هدف </a:t>
            </a:r>
            <a:r>
              <a:rPr lang="fa-IR" dirty="0" smtClean="0">
                <a:cs typeface="B Lotus" pitchFamily="2" charset="-78"/>
              </a:rPr>
              <a:t>کدامند؟</a:t>
            </a:r>
            <a:r>
              <a:rPr lang="en-US" dirty="0" smtClean="0"/>
              <a:t> : </a:t>
            </a:r>
            <a:r>
              <a:rPr lang="fa-IR" dirty="0" smtClean="0"/>
              <a:t>چه کاری</a:t>
            </a:r>
            <a:endParaRPr lang="fa-IR" dirty="0"/>
          </a:p>
          <a:p>
            <a:pPr marL="0" indent="0" algn="r" rtl="1">
              <a:buNone/>
            </a:pPr>
            <a:r>
              <a:rPr lang="fa-IR" dirty="0" smtClean="0"/>
              <a:t>با </a:t>
            </a:r>
            <a:r>
              <a:rPr lang="fa-IR" dirty="0"/>
              <a:t>چه  ترتیبی </a:t>
            </a:r>
            <a:r>
              <a:rPr lang="fa-IR" dirty="0" smtClean="0"/>
              <a:t> : فعالیتها با چه ترتیبی انجام می شود ؟</a:t>
            </a:r>
            <a:r>
              <a:rPr lang="fa-IR" dirty="0">
                <a:solidFill>
                  <a:srgbClr val="9BBB59">
                    <a:lumMod val="50000"/>
                  </a:srgbClr>
                </a:solidFill>
              </a:rPr>
              <a:t> (تقدم و تاخر) </a:t>
            </a:r>
            <a:endParaRPr lang="fa-IR" dirty="0" smtClean="0"/>
          </a:p>
          <a:p>
            <a:pPr marL="0" lvl="0" indent="0" algn="r" rtl="1">
              <a:buNone/>
            </a:pPr>
            <a:r>
              <a:rPr lang="en-US" dirty="0" smtClean="0"/>
              <a:t>  </a:t>
            </a:r>
            <a:r>
              <a:rPr lang="fa-IR" dirty="0" smtClean="0"/>
              <a:t>درچه زمانی  : </a:t>
            </a:r>
            <a:r>
              <a:rPr lang="fa-IR" dirty="0" smtClean="0">
                <a:cs typeface="B Lotus" pitchFamily="2" charset="-78"/>
              </a:rPr>
              <a:t>هر </a:t>
            </a:r>
            <a:r>
              <a:rPr lang="fa-IR" dirty="0">
                <a:cs typeface="B Lotus" pitchFamily="2" charset="-78"/>
              </a:rPr>
              <a:t>يک از فعاليت ها در چه محدوده زماني انجام مي شود؟ </a:t>
            </a: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تٍوسط </a:t>
            </a:r>
            <a:r>
              <a:rPr lang="fa-IR" dirty="0"/>
              <a:t>چي </a:t>
            </a:r>
            <a:r>
              <a:rPr lang="fa-IR" dirty="0" smtClean="0"/>
              <a:t>کسی : </a:t>
            </a:r>
            <a:r>
              <a:rPr lang="fa-IR" dirty="0" smtClean="0">
                <a:cs typeface="B Lotus" pitchFamily="2" charset="-78"/>
              </a:rPr>
              <a:t>مسئول اجرای هر فعالیت چه کسی است ؟ </a:t>
            </a:r>
            <a:endParaRPr lang="en-US" dirty="0">
              <a:cs typeface="B Lotus" pitchFamily="2" charset="-78"/>
            </a:endParaRPr>
          </a:p>
          <a:p>
            <a:pPr marL="0" lvl="0" indent="0" algn="r" rtl="1">
              <a:buNone/>
            </a:pP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با چه ابزار </a:t>
            </a:r>
            <a:r>
              <a:rPr lang="fa-IR" dirty="0"/>
              <a:t>و </a:t>
            </a:r>
            <a:r>
              <a:rPr lang="fa-IR" dirty="0" smtClean="0"/>
              <a:t>امکاناتی </a:t>
            </a:r>
            <a:r>
              <a:rPr lang="fa-IR" dirty="0">
                <a:cs typeface="B Lotus" pitchFamily="2" charset="-78"/>
              </a:rPr>
              <a:t>چه </a:t>
            </a:r>
            <a:r>
              <a:rPr lang="fa-IR" dirty="0" smtClean="0">
                <a:cs typeface="B Lotus" pitchFamily="2" charset="-78"/>
              </a:rPr>
              <a:t>منابعی براي </a:t>
            </a:r>
            <a:r>
              <a:rPr lang="fa-IR" dirty="0">
                <a:cs typeface="B Lotus" pitchFamily="2" charset="-78"/>
              </a:rPr>
              <a:t>اجراي برنامه لازم است؟ </a:t>
            </a:r>
            <a:endParaRPr lang="en-US" dirty="0">
              <a:cs typeface="B Lotus" pitchFamily="2" charset="-78"/>
            </a:endParaRPr>
          </a:p>
          <a:p>
            <a:pPr marL="0" lvl="0" indent="0" algn="r" rtl="1">
              <a:buNone/>
            </a:pP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> با چه بٍودجه ای  : </a:t>
            </a:r>
            <a:r>
              <a:rPr lang="fa-IR" dirty="0">
                <a:cs typeface="B Lotus" pitchFamily="2" charset="-78"/>
              </a:rPr>
              <a:t>چه منابع پولي براي اجراي برنامه لازم است؟ </a:t>
            </a:r>
            <a:endParaRPr lang="en-US" dirty="0">
              <a:cs typeface="B Lotus" pitchFamily="2" charset="-78"/>
            </a:endParaRPr>
          </a:p>
          <a:p>
            <a:pPr marL="0" indent="0" algn="r" rtl="1">
              <a:buNone/>
            </a:pPr>
            <a:r>
              <a:rPr lang="fa-IR" dirty="0"/>
              <a:t/>
            </a:r>
            <a:br>
              <a:rPr lang="fa-IR" dirty="0"/>
            </a:br>
            <a:r>
              <a:rPr lang="fa-IR" dirty="0">
                <a:cs typeface="B Lotus" pitchFamily="2" charset="-78"/>
              </a:rPr>
              <a:t>پایش : پایش انجام فعالیتها طبق برنامه زمانبندی حین برنامه 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51502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مثال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3918803"/>
          </a:xfrm>
        </p:spPr>
        <p:txBody>
          <a:bodyPr/>
          <a:lstStyle/>
          <a:p>
            <a:pPr marL="0" lvl="0" indent="0" algn="r">
              <a:buNone/>
            </a:pPr>
            <a:r>
              <a:rPr lang="fa-IR" dirty="0">
                <a:solidFill>
                  <a:srgbClr val="9BBB59">
                    <a:lumMod val="50000"/>
                  </a:srgbClr>
                </a:solidFill>
              </a:rPr>
              <a:t>راهکار: جلب حمایت شورای شهر نجف آباد </a:t>
            </a:r>
            <a:r>
              <a:rPr lang="fa-IR" dirty="0" smtClean="0">
                <a:solidFill>
                  <a:srgbClr val="9BBB59">
                    <a:lumMod val="50000"/>
                  </a:srgbClr>
                </a:solidFill>
              </a:rPr>
              <a:t>در زمینه تجهیز دو </a:t>
            </a:r>
            <a:endParaRPr lang="en-US" dirty="0" smtClean="0">
              <a:solidFill>
                <a:srgbClr val="9BBB59">
                  <a:lumMod val="50000"/>
                </a:srgbClr>
              </a:solidFill>
            </a:endParaRPr>
          </a:p>
          <a:p>
            <a:pPr lvl="0" algn="r" rtl="1"/>
            <a:r>
              <a:rPr lang="fa-IR" dirty="0" smtClean="0">
                <a:solidFill>
                  <a:srgbClr val="9BBB59">
                    <a:lumMod val="50000"/>
                  </a:srgbClr>
                </a:solidFill>
              </a:rPr>
              <a:t>پارک در سطح شهرستان به وسایل ورزشی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14553"/>
              </p:ext>
            </p:extLst>
          </p:nvPr>
        </p:nvGraphicFramePr>
        <p:xfrm>
          <a:off x="2971800" y="3505200"/>
          <a:ext cx="4876800" cy="19202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فعالیت</a:t>
                      </a:r>
                      <a:r>
                        <a:rPr lang="fa-IR" baseline="0" dirty="0" smtClean="0"/>
                        <a:t>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مسئول اجرا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زمان اجرا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شیوه پایش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برگزاری جلسه هماهنگی باشورای</a:t>
                      </a:r>
                      <a:r>
                        <a:rPr lang="fa-IR" baseline="0" dirty="0" smtClean="0"/>
                        <a:t> شهر </a:t>
                      </a:r>
                      <a:endParaRPr lang="fa-I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شبکه بهداشت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مرداد 97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بررسی صورتجلسات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766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راهکار 2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306" y="1981200"/>
            <a:ext cx="8229600" cy="3918803"/>
          </a:xfrm>
        </p:spPr>
        <p:txBody>
          <a:bodyPr/>
          <a:lstStyle/>
          <a:p>
            <a:pPr marL="0" indent="0">
              <a:buNone/>
            </a:pP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آموزش کارکنان مرد ادارات درسطح شهرستان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خوانسار در زمینه فشار خون بالا </a:t>
            </a:r>
          </a:p>
          <a:p>
            <a:pPr marL="0" indent="0">
              <a:buNone/>
            </a:pP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</a:t>
            </a:r>
            <a:endParaRPr lang="fa-I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511647"/>
              </p:ext>
            </p:extLst>
          </p:nvPr>
        </p:nvGraphicFramePr>
        <p:xfrm>
          <a:off x="1752600" y="3352800"/>
          <a:ext cx="6096000" cy="2199640"/>
        </p:xfrm>
        <a:graphic>
          <a:graphicData uri="http://schemas.openxmlformats.org/drawingml/2006/table">
            <a:tbl>
              <a:tblPr rtl="1" firstRow="1" bandRow="1">
                <a:tableStyleId>{3C2FFA5D-87B4-456A-9821-1D502468CF0F}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فعالیت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مسئول اجرا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زمان اجرا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شیوه پایش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برگزاری جلسه هماهنگی </a:t>
                      </a:r>
                      <a:r>
                        <a:rPr lang="fa-IR" baseline="0" dirty="0" smtClean="0"/>
                        <a:t> با واحدهای فنی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کارشناس آموزش سلامت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مرداد 97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بررسی صورتجلسات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برگزاری جلسه با فرمانداری شهرستان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مدیر شبکه بهداشت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مرداد 97 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بررسی صورتجلسات </a:t>
                      </a:r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291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7" name="Picture 5" descr="DSC0164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179513"/>
            <a:ext cx="9394825" cy="8037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719" name="WordArt 7" descr="Narrow vertical"/>
          <p:cNvSpPr>
            <a:spLocks noChangeArrowheads="1" noChangeShapeType="1" noTextEdit="1"/>
          </p:cNvSpPr>
          <p:nvPr/>
        </p:nvSpPr>
        <p:spPr bwMode="auto">
          <a:xfrm>
            <a:off x="6156325" y="3068638"/>
            <a:ext cx="2736850" cy="21669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endParaRPr lang="fa-IR" sz="3600" kern="10" dirty="0">
              <a:ln w="12700" cap="sq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938112651"/>
      </p:ext>
    </p:extLst>
  </p:cSld>
  <p:clrMapOvr>
    <a:masterClrMapping/>
  </p:clrMapOvr>
  <p:transition advClick="0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1">
              <a:buNone/>
            </a:pPr>
            <a:endParaRPr lang="fa-IR" sz="4000" dirty="0" smtClean="0">
              <a:solidFill>
                <a:schemeClr val="tx1"/>
              </a:solidFill>
              <a:cs typeface="B Nazanin" pitchFamily="2" charset="-78"/>
            </a:endParaRPr>
          </a:p>
          <a:p>
            <a:pPr marL="0" indent="0" algn="ctr" rtl="1">
              <a:buNone/>
            </a:pPr>
            <a:r>
              <a:rPr lang="fa-IR" sz="4000" dirty="0" smtClean="0">
                <a:solidFill>
                  <a:schemeClr val="tx1"/>
                </a:solidFill>
                <a:cs typeface="B Nazanin" pitchFamily="2" charset="-78"/>
              </a:rPr>
              <a:t>تعیین راهکارها و فعالیتها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78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4900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  <a:t>تعریف راهکاریا استراتژی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3600" dirty="0" smtClean="0">
                <a:cs typeface="B Nazanin" panose="00000400000000000000" pitchFamily="2" charset="-78"/>
              </a:rPr>
              <a:t>راهکار  </a:t>
            </a:r>
            <a:r>
              <a:rPr lang="fa-IR" sz="3600" dirty="0">
                <a:cs typeface="B Nazanin" panose="00000400000000000000" pitchFamily="2" charset="-78"/>
              </a:rPr>
              <a:t>(استراتژی) را روش کلی رسيدن به هدف معنا می کنند و در اين مرحله مشخص </a:t>
            </a:r>
            <a:r>
              <a:rPr lang="fa-IR" sz="3600" dirty="0" smtClean="0">
                <a:cs typeface="B Nazanin" panose="00000400000000000000" pitchFamily="2" charset="-78"/>
              </a:rPr>
              <a:t> می </a:t>
            </a:r>
            <a:r>
              <a:rPr lang="fa-IR" sz="3600" dirty="0">
                <a:cs typeface="B Nazanin" panose="00000400000000000000" pitchFamily="2" charset="-78"/>
              </a:rPr>
              <a:t>شود که قرار است چگونه به اهداف اختصاصی </a:t>
            </a:r>
            <a:r>
              <a:rPr lang="fa-IR" sz="3600" dirty="0" smtClean="0">
                <a:cs typeface="B Nazanin" panose="00000400000000000000" pitchFamily="2" charset="-78"/>
              </a:rPr>
              <a:t>برنامه دست </a:t>
            </a:r>
            <a:r>
              <a:rPr lang="fa-IR" sz="3600" dirty="0">
                <a:cs typeface="B Nazanin" panose="00000400000000000000" pitchFamily="2" charset="-78"/>
              </a:rPr>
              <a:t>پيدا کنيم.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2219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  <a:t>اهمیت تعیین راهکارها و فعالیتها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dirty="0" smtClean="0">
                <a:cs typeface="B Mitra" pitchFamily="2" charset="-78"/>
              </a:rPr>
              <a:t>این </a:t>
            </a:r>
            <a:r>
              <a:rPr lang="fa-IR" dirty="0">
                <a:cs typeface="B Mitra" pitchFamily="2" charset="-78"/>
              </a:rPr>
              <a:t>مرحله آنچه را که شما </a:t>
            </a:r>
            <a:r>
              <a:rPr lang="fa-IR" dirty="0" smtClean="0">
                <a:cs typeface="B Mitra" pitchFamily="2" charset="-78"/>
              </a:rPr>
              <a:t>می خواهید </a:t>
            </a:r>
            <a:r>
              <a:rPr lang="fa-IR" dirty="0">
                <a:cs typeface="B Mitra" pitchFamily="2" charset="-78"/>
              </a:rPr>
              <a:t>انجام دهید با آنچه که </a:t>
            </a:r>
            <a:r>
              <a:rPr lang="fa-IR" dirty="0" smtClean="0">
                <a:cs typeface="B Mitra" pitchFamily="2" charset="-78"/>
              </a:rPr>
              <a:t>می خواهید </a:t>
            </a:r>
            <a:r>
              <a:rPr lang="fa-IR" dirty="0">
                <a:cs typeface="B Mitra" pitchFamily="2" charset="-78"/>
              </a:rPr>
              <a:t>بـه دسـت آوریـد، بـا هـم مـرتبط </a:t>
            </a:r>
            <a:r>
              <a:rPr lang="fa-IR" dirty="0" smtClean="0">
                <a:cs typeface="B Mitra" pitchFamily="2" charset="-78"/>
              </a:rPr>
              <a:t>مـی سـازد</a:t>
            </a:r>
            <a:r>
              <a:rPr lang="fa-IR" dirty="0">
                <a:cs typeface="B Mitra" pitchFamily="2" charset="-78"/>
              </a:rPr>
              <a:t>. انتخـاب راهکارها و فعالیتهاي </a:t>
            </a:r>
            <a:r>
              <a:rPr lang="fa-IR" dirty="0" smtClean="0">
                <a:cs typeface="B Mitra" pitchFamily="2" charset="-78"/>
              </a:rPr>
              <a:t>شفاف</a:t>
            </a:r>
            <a:r>
              <a:rPr lang="fa-IR" dirty="0">
                <a:solidFill>
                  <a:srgbClr val="9BBB59">
                    <a:lumMod val="50000"/>
                  </a:srgbClr>
                </a:solidFill>
                <a:cs typeface="B Mitra" pitchFamily="2" charset="-78"/>
              </a:rPr>
              <a:t> </a:t>
            </a:r>
            <a:r>
              <a:rPr lang="fa-IR" dirty="0" smtClean="0">
                <a:solidFill>
                  <a:srgbClr val="9BBB59">
                    <a:lumMod val="50000"/>
                  </a:srgbClr>
                </a:solidFill>
                <a:cs typeface="B Mitra" pitchFamily="2" charset="-78"/>
              </a:rPr>
              <a:t>و </a:t>
            </a:r>
            <a:r>
              <a:rPr lang="fa-IR" dirty="0">
                <a:solidFill>
                  <a:srgbClr val="9BBB59">
                    <a:lumMod val="50000"/>
                  </a:srgbClr>
                </a:solidFill>
                <a:cs typeface="B Mitra" pitchFamily="2" charset="-78"/>
              </a:rPr>
              <a:t>روشن موجب طراحی برنامه تفضیلی دقیق تري می </a:t>
            </a:r>
            <a:r>
              <a:rPr lang="fa-IR" dirty="0" smtClean="0">
                <a:solidFill>
                  <a:srgbClr val="9BBB59">
                    <a:lumMod val="50000"/>
                  </a:srgbClr>
                </a:solidFill>
                <a:cs typeface="B Mitra" pitchFamily="2" charset="-78"/>
              </a:rPr>
              <a:t>شود.</a:t>
            </a:r>
            <a:endParaRPr lang="en-US" dirty="0" smtClean="0">
              <a:cs typeface="B Mitra" pitchFamily="2" charset="-78"/>
            </a:endParaRPr>
          </a:p>
          <a:p>
            <a:pPr marL="0" indent="0" algn="r" rtl="1">
              <a:buNone/>
            </a:pPr>
            <a:r>
              <a:rPr lang="fa-IR" dirty="0" smtClean="0">
                <a:cs typeface="B Mitra" pitchFamily="2" charset="-78"/>
              </a:rPr>
              <a:t>انتخاب </a:t>
            </a:r>
            <a:r>
              <a:rPr lang="fa-IR" dirty="0">
                <a:cs typeface="B Mitra" pitchFamily="2" charset="-78"/>
              </a:rPr>
              <a:t>استراتژيهاي مناسب براي هر يك از اهداف اختـصاصي </a:t>
            </a:r>
            <a:r>
              <a:rPr lang="fa-IR" dirty="0" smtClean="0">
                <a:cs typeface="B Mitra" pitchFamily="2" charset="-78"/>
              </a:rPr>
              <a:t>تغييـررفتار ، ادامه  </a:t>
            </a:r>
            <a:r>
              <a:rPr lang="en-US" dirty="0" smtClean="0">
                <a:cs typeface="B Mitra" pitchFamily="2" charset="-78"/>
              </a:rPr>
              <a:t> </a:t>
            </a:r>
            <a:r>
              <a:rPr lang="fa-IR" dirty="0" smtClean="0">
                <a:cs typeface="B Mitra" pitchFamily="2" charset="-78"/>
              </a:rPr>
              <a:t>مسير </a:t>
            </a:r>
            <a:r>
              <a:rPr lang="fa-IR" dirty="0">
                <a:cs typeface="B Mitra" pitchFamily="2" charset="-78"/>
              </a:rPr>
              <a:t>را روشن نموده و </a:t>
            </a:r>
            <a:r>
              <a:rPr lang="fa-IR" dirty="0" smtClean="0">
                <a:cs typeface="B Mitra" pitchFamily="2" charset="-78"/>
              </a:rPr>
              <a:t>موجـب تقويت </a:t>
            </a:r>
            <a:r>
              <a:rPr lang="fa-IR" dirty="0">
                <a:cs typeface="B Mitra" pitchFamily="2" charset="-78"/>
              </a:rPr>
              <a:t>و استمرار تعامل مؤثر افراد كليدي، و </a:t>
            </a:r>
            <a:r>
              <a:rPr lang="fa-IR" dirty="0" smtClean="0">
                <a:cs typeface="B Mitra" pitchFamily="2" charset="-78"/>
              </a:rPr>
              <a:t>شركاي برنامه می شود. </a:t>
            </a:r>
            <a:r>
              <a:rPr lang="fa-IR" dirty="0">
                <a:cs typeface="B Mitra" pitchFamily="2" charset="-78"/>
              </a:rPr>
              <a:t/>
            </a:r>
            <a:br>
              <a:rPr lang="fa-IR" dirty="0">
                <a:cs typeface="B Mitra" pitchFamily="2" charset="-78"/>
              </a:rPr>
            </a:br>
            <a:r>
              <a:rPr lang="fa-IR" dirty="0">
                <a:cs typeface="B Mitra" pitchFamily="2" charset="-78"/>
              </a:rPr>
              <a:t/>
            </a:r>
            <a:br>
              <a:rPr lang="fa-IR" dirty="0">
                <a:cs typeface="B Mitra" pitchFamily="2" charset="-78"/>
              </a:rPr>
            </a:br>
            <a:endParaRPr lang="fa-IR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5708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/>
            </a:r>
            <a:br>
              <a:rPr lang="fa-IR" b="1" dirty="0" smtClean="0"/>
            </a:br>
            <a:r>
              <a:rPr lang="fa-IR" b="1" dirty="0"/>
              <a:t/>
            </a:r>
            <a:br>
              <a:rPr lang="fa-IR" b="1" dirty="0"/>
            </a:br>
            <a:r>
              <a:rPr lang="fa-IR" b="1" dirty="0" smtClean="0"/>
              <a:t>راهکارهای </a:t>
            </a:r>
            <a:r>
              <a:rPr lang="fa-IR" b="1" dirty="0"/>
              <a:t>ارتقای سلامت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3200" dirty="0">
                <a:cs typeface="B Nazanin" panose="00000400000000000000" pitchFamily="2" charset="-78"/>
              </a:rPr>
              <a:t>مشاوره و آموزش مهارتها: کار با مردم، چه به صورت فـرد بـا فـرد یـا گروهـی، بـه مـردم کمـك مـی کنـد تـا دانـش و مهارتهاي مورد نیاز براي بهبود سلامت شان را فرا گیرند و امکان حمایـت دایمـی از کسـانی کـه نیازمنـد کنتـرل بیشـتري در زندگیشان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هستند را </a:t>
            </a:r>
            <a:r>
              <a:rPr lang="fa-IR" sz="3200" dirty="0" smtClean="0">
                <a:cs typeface="B Nazanin" panose="00000400000000000000" pitchFamily="2" charset="-78"/>
              </a:rPr>
              <a:t>فراهم می سازد</a:t>
            </a:r>
            <a:r>
              <a:rPr lang="fa-IR" sz="3200" b="1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54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آموزش: بروشورها و اطلاعیه ها، مقالات روزنامه و مجلات و برنامه هاي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تلویزیونی و فضای مجازی 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به مردم کمك می کند تا در مورد سلامت خود، خانواده، محله و شهري که در آن زندگی می کنند، بیشتر بیاموزند. براي مثال برنامه تلویزیونی ایمنی کودکان، همراه با آموزش مهارتهـاي ایمـنسـازي محـیط زنـدگی و تفـریح کودکـان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می تواند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توصیه هاي ایمنی کودکان زیر 3سال را نیز به والدین ارایه دهد. سمینارها و کارگاههاي آموزشی با حضور متخصصان سلامت و نیز سـایر برنامـه هـاي عمـومی مبتنـی بـر </a:t>
            </a:r>
            <a:r>
              <a:rPr lang="en-US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 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جامعـه کـه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توسـط سازمانهاي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غیردولتی فعال در عرصه جامعه سالم ارایه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می شوند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، به مردم کمك مـی کنـد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  تـا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دانـش و مهـارتهـایی را کسـب نمایند که منجر به اقدامات بعدي براي ارتقاي سلامت آنها می شود.</a:t>
            </a:r>
            <a:b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472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با</a:t>
            </a:r>
            <a:r>
              <a:rPr lang="fa-IR" b="1" dirty="0" smtClean="0">
                <a:solidFill>
                  <a:srgbClr val="000000"/>
                </a:solidFill>
                <a:latin typeface="B Lotus"/>
                <a:cs typeface="B Mitra" pitchFamily="2" charset="-78"/>
              </a:rPr>
              <a:t>زاریابی </a:t>
            </a:r>
            <a:r>
              <a:rPr lang="fa-IR" b="1" dirty="0">
                <a:solidFill>
                  <a:srgbClr val="000000"/>
                </a:solidFill>
                <a:latin typeface="B Lotus"/>
                <a:cs typeface="B Mitra" pitchFamily="2" charset="-78"/>
              </a:rPr>
              <a:t>اجتماعی: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در بازاریابی اجتماعی، از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بسیج هاي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عمومی متکی بر ابزارها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و</a:t>
            </a:r>
            <a:r>
              <a:rPr lang="en-US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تکنیكهاي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بازاریابی تجاري براي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نفـوذ و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تأثیر بر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نگرش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مردم و تقویـت اقـدام اجتمـاعی آنهـا بـراي ارتقـاي سـلامت اسـتفاده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مـی شـود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. ماننـد برگـزاري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بسـیج هـاي اطلاع رسانی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چند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رسانه اي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سلامت کودکان با استفاده از شعارها و برندهاي سلامت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کودکان .ممکن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است از بازاریابی اجتماعی براي آشنایی مردم با آسیبها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مثل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مرگ و میر ناشی از تصادف با موتورسـیکلت و یـا یـك اقدام ایمنی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مثل 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بستن کمربند ایمنی استفاده </a:t>
            </a:r>
            <a:r>
              <a:rPr lang="fa-IR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شود.</a:t>
            </a:r>
            <a: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  <a:t/>
            </a:r>
            <a:br>
              <a:rPr lang="fa-IR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endParaRPr lang="fa-IR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1481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حمایت متقابل/ خودیاری: این کار با ایجاد انگیزه و تقویت قدرت، کنترل و نفوذ قربانیـان یـك آسـیب بـراي کمـك بـه خود و سایر قربانیان آن آسیب صورت می گیرد. اعضاي گروههاي خودیار به صورت خودجوش به یکدیگر و سایر افرادي که مشکلی مشابه با آنان دارند کمك می کننـد تا از تأثیر بیماري و آسیب کاسته شود و تا آنجا که می شود افراد به زندگی سالم و طبیعی خود بازگردند.</a:t>
            </a:r>
            <a:b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9861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بسیج جامعه: با جلب مشارکت مردم امکان اجراي پروژه هاي مختلفی مانند ایجاد مسیر ایمن براي معلولان و نابینایان، زمین بازي ایمن براي کودکان، ترویج شیوه زندگی سـالم، پیشـگیري و کنتـرل خشـونت خـانگی در جوامـع مختلـف شـهر فـراهم میشود.</a:t>
            </a:r>
            <a:b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برخی از این موارد مانند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ترویج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شیوه زندگی سالم و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برنامه هاي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عملیاتی پیشگیري و کنترل خشونت براي کمـك بـه تغییـر رفتار در مردم طراحی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می شوند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. سایر موارد مانند ایجاد فضاي بازي ایمن و </a:t>
            </a:r>
            <a:r>
              <a:rPr lang="fa-IR" sz="2400" dirty="0" smtClean="0">
                <a:solidFill>
                  <a:srgbClr val="000000"/>
                </a:solidFill>
                <a:latin typeface="B Zar"/>
                <a:cs typeface="B Mitra" pitchFamily="2" charset="-78"/>
              </a:rPr>
              <a:t>پـروژه هـاي </a:t>
            </a:r>
            <a: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  <a:t>احـداث معـابر ایمـن بـراي معلـولان و نابینایان به منظور توسعه زیرساختهاي سلامت و ایمنی محله اجرا می شوند.</a:t>
            </a:r>
            <a:br>
              <a:rPr lang="fa-IR" sz="2400" dirty="0">
                <a:solidFill>
                  <a:srgbClr val="000000"/>
                </a:solidFill>
                <a:latin typeface="B Zar"/>
                <a:cs typeface="B Mitra" pitchFamily="2" charset="-78"/>
              </a:rPr>
            </a:br>
            <a:endParaRPr lang="fa-IR" sz="2400" dirty="0">
              <a:solidFill>
                <a:srgbClr val="000000"/>
              </a:solidFill>
              <a:latin typeface="B Zar"/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431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3706</TotalTime>
  <Words>804</Words>
  <Application>Microsoft Office PowerPoint</Application>
  <PresentationFormat>On-screen Show (4:3)</PresentationFormat>
  <Paragraphs>61</Paragraphs>
  <Slides>17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Arial Black</vt:lpstr>
      <vt:lpstr>B Lotus</vt:lpstr>
      <vt:lpstr>B Mitra</vt:lpstr>
      <vt:lpstr>B Nazanin</vt:lpstr>
      <vt:lpstr>B Zar</vt:lpstr>
      <vt:lpstr>Calibri</vt:lpstr>
      <vt:lpstr>Times New Roman</vt:lpstr>
      <vt:lpstr>Office Theme</vt:lpstr>
      <vt:lpstr>1_Office Theme</vt:lpstr>
      <vt:lpstr>2_Office Theme</vt:lpstr>
      <vt:lpstr>PowerPoint Presentation</vt:lpstr>
      <vt:lpstr>PowerPoint Presentation</vt:lpstr>
      <vt:lpstr>تعریف راهکاریا استراتژی </vt:lpstr>
      <vt:lpstr>اهمیت تعیین راهکارها و فعالیتها </vt:lpstr>
      <vt:lpstr>  راهکارهای ارتقای سلامت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برای تعیین راهکارهای ممکن </vt:lpstr>
      <vt:lpstr>مثال </vt:lpstr>
      <vt:lpstr>تعیین فعالیتها </vt:lpstr>
      <vt:lpstr>فعالیتها </vt:lpstr>
      <vt:lpstr>مثال </vt:lpstr>
      <vt:lpstr>راهکار 2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SHARIF</dc:creator>
  <cp:lastModifiedBy>madares-ff</cp:lastModifiedBy>
  <cp:revision>179</cp:revision>
  <cp:lastPrinted>2018-07-22T07:48:48Z</cp:lastPrinted>
  <dcterms:created xsi:type="dcterms:W3CDTF">2006-08-16T00:00:00Z</dcterms:created>
  <dcterms:modified xsi:type="dcterms:W3CDTF">2018-08-01T05:10:54Z</dcterms:modified>
</cp:coreProperties>
</file>