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98"/>
  </p:notesMasterIdLst>
  <p:sldIdLst>
    <p:sldId id="302" r:id="rId3"/>
    <p:sldId id="348" r:id="rId4"/>
    <p:sldId id="388" r:id="rId5"/>
    <p:sldId id="259" r:id="rId6"/>
    <p:sldId id="260" r:id="rId7"/>
    <p:sldId id="261" r:id="rId8"/>
    <p:sldId id="263" r:id="rId9"/>
    <p:sldId id="390" r:id="rId10"/>
    <p:sldId id="391" r:id="rId11"/>
    <p:sldId id="392" r:id="rId12"/>
    <p:sldId id="393" r:id="rId13"/>
    <p:sldId id="394" r:id="rId14"/>
    <p:sldId id="395" r:id="rId15"/>
    <p:sldId id="396" r:id="rId16"/>
    <p:sldId id="397" r:id="rId17"/>
    <p:sldId id="398" r:id="rId18"/>
    <p:sldId id="399" r:id="rId19"/>
    <p:sldId id="400" r:id="rId20"/>
    <p:sldId id="401" r:id="rId21"/>
    <p:sldId id="402" r:id="rId22"/>
    <p:sldId id="403" r:id="rId23"/>
    <p:sldId id="404" r:id="rId24"/>
    <p:sldId id="405" r:id="rId25"/>
    <p:sldId id="406" r:id="rId26"/>
    <p:sldId id="407" r:id="rId27"/>
    <p:sldId id="281" r:id="rId28"/>
    <p:sldId id="280" r:id="rId29"/>
    <p:sldId id="264" r:id="rId30"/>
    <p:sldId id="408" r:id="rId31"/>
    <p:sldId id="409" r:id="rId32"/>
    <p:sldId id="410" r:id="rId33"/>
    <p:sldId id="411" r:id="rId34"/>
    <p:sldId id="412" r:id="rId35"/>
    <p:sldId id="413" r:id="rId36"/>
    <p:sldId id="414" r:id="rId37"/>
    <p:sldId id="415" r:id="rId38"/>
    <p:sldId id="265" r:id="rId39"/>
    <p:sldId id="416" r:id="rId40"/>
    <p:sldId id="417" r:id="rId41"/>
    <p:sldId id="418" r:id="rId42"/>
    <p:sldId id="419" r:id="rId43"/>
    <p:sldId id="420" r:id="rId44"/>
    <p:sldId id="421" r:id="rId45"/>
    <p:sldId id="422" r:id="rId46"/>
    <p:sldId id="423" r:id="rId47"/>
    <p:sldId id="424" r:id="rId48"/>
    <p:sldId id="425" r:id="rId49"/>
    <p:sldId id="426" r:id="rId50"/>
    <p:sldId id="427" r:id="rId51"/>
    <p:sldId id="428" r:id="rId52"/>
    <p:sldId id="429" r:id="rId53"/>
    <p:sldId id="430" r:id="rId54"/>
    <p:sldId id="453" r:id="rId55"/>
    <p:sldId id="454" r:id="rId56"/>
    <p:sldId id="455" r:id="rId57"/>
    <p:sldId id="431" r:id="rId58"/>
    <p:sldId id="432" r:id="rId59"/>
    <p:sldId id="433" r:id="rId60"/>
    <p:sldId id="434" r:id="rId61"/>
    <p:sldId id="435" r:id="rId62"/>
    <p:sldId id="436" r:id="rId63"/>
    <p:sldId id="438" r:id="rId64"/>
    <p:sldId id="439" r:id="rId65"/>
    <p:sldId id="440" r:id="rId66"/>
    <p:sldId id="441" r:id="rId67"/>
    <p:sldId id="442" r:id="rId68"/>
    <p:sldId id="437" r:id="rId69"/>
    <p:sldId id="443" r:id="rId70"/>
    <p:sldId id="444" r:id="rId71"/>
    <p:sldId id="445" r:id="rId72"/>
    <p:sldId id="448" r:id="rId73"/>
    <p:sldId id="449" r:id="rId74"/>
    <p:sldId id="451" r:id="rId75"/>
    <p:sldId id="266" r:id="rId76"/>
    <p:sldId id="267" r:id="rId77"/>
    <p:sldId id="450" r:id="rId78"/>
    <p:sldId id="268" r:id="rId79"/>
    <p:sldId id="446" r:id="rId80"/>
    <p:sldId id="447" r:id="rId81"/>
    <p:sldId id="262" r:id="rId82"/>
    <p:sldId id="331" r:id="rId83"/>
    <p:sldId id="385" r:id="rId84"/>
    <p:sldId id="269" r:id="rId85"/>
    <p:sldId id="386" r:id="rId86"/>
    <p:sldId id="387" r:id="rId87"/>
    <p:sldId id="457" r:id="rId88"/>
    <p:sldId id="346" r:id="rId89"/>
    <p:sldId id="378" r:id="rId90"/>
    <p:sldId id="379" r:id="rId91"/>
    <p:sldId id="380" r:id="rId92"/>
    <p:sldId id="381" r:id="rId93"/>
    <p:sldId id="382" r:id="rId94"/>
    <p:sldId id="383" r:id="rId95"/>
    <p:sldId id="384" r:id="rId96"/>
    <p:sldId id="347" r:id="rId9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atherine Mann" initials="K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954" y="60"/>
      </p:cViewPr>
      <p:guideLst>
        <p:guide orient="horz" pos="2160"/>
        <p:guide pos="3840"/>
      </p:guideLst>
    </p:cSldViewPr>
  </p:slideViewPr>
  <p:notesTextViewPr>
    <p:cViewPr>
      <p:scale>
        <a:sx n="1" d="1"/>
        <a:sy n="1" d="1"/>
      </p:scale>
      <p:origin x="0" y="0"/>
    </p:cViewPr>
  </p:notesTextViewPr>
  <p:sorterViewPr>
    <p:cViewPr>
      <p:scale>
        <a:sx n="20" d="100"/>
        <a:sy n="2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commentAuthors" Target="commentAuthors.xml"/><Relationship Id="rId10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09-04-13T11:24:07.796" idx="1">
    <p:pos x="10" y="10"/>
    <p:text>Is the prediabetes consensus statement an appropriate reference? I think I made or adapted this for slides to summarize the statement?</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B07086-FA8B-4821-AFB8-F7A2D0090E08}" type="datetimeFigureOut">
              <a:rPr lang="en-US" smtClean="0"/>
              <a:t>11/22/2023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521FEF-6544-4A7D-BDDB-9016834B72AC}" type="slidenum">
              <a:rPr lang="en-US" smtClean="0"/>
              <a:t>‹#›</a:t>
            </a:fld>
            <a:endParaRPr lang="en-US"/>
          </a:p>
        </p:txBody>
      </p:sp>
    </p:spTree>
    <p:extLst>
      <p:ext uri="{BB962C8B-B14F-4D97-AF65-F5344CB8AC3E}">
        <p14:creationId xmlns:p14="http://schemas.microsoft.com/office/powerpoint/2010/main" val="143564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txBox="1">
            <a:spLocks noGrp="1" noChangeArrowheads="1"/>
          </p:cNvSpPr>
          <p:nvPr/>
        </p:nvSpPr>
        <p:spPr bwMode="auto">
          <a:xfrm>
            <a:off x="3919086" y="8000452"/>
            <a:ext cx="2998173" cy="421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CC959F4C-83CD-4F23-BE03-97B785ECDFEE}" type="slidenum">
              <a:rPr lang="en-US" altLang="en-US" sz="1200">
                <a:ea typeface="MS PGothic" panose="020B0600070205080204" pitchFamily="34" charset="-128"/>
              </a:rPr>
              <a:pPr algn="r" eaLnBrk="1" hangingPunct="1"/>
              <a:t>16</a:t>
            </a:fld>
            <a:endParaRPr lang="en-US" altLang="en-US" sz="1200">
              <a:ea typeface="MS PGothic" panose="020B0600070205080204" pitchFamily="34" charset="-128"/>
            </a:endParaRPr>
          </a:p>
        </p:txBody>
      </p:sp>
      <p:sp>
        <p:nvSpPr>
          <p:cNvPr id="55299" name="Rectangle 2"/>
          <p:cNvSpPr>
            <a:spLocks noGrp="1" noRot="1" noChangeAspect="1" noChangeArrowheads="1" noTextEdit="1"/>
          </p:cNvSpPr>
          <p:nvPr>
            <p:ph type="sldImg"/>
          </p:nvPr>
        </p:nvSpPr>
        <p:spPr bwMode="auto">
          <a:xfrm>
            <a:off x="1748935" y="400680"/>
            <a:ext cx="3167941" cy="217011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31421796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cs typeface="Arial" panose="020B0604020202020204" pitchFamily="34" charset="0"/>
              </a:rPr>
              <a:t>AACE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D7F0AB2-3971-409C-849A-3515FB5CA9B0}" type="slidenum">
              <a:rPr lang="en-US" altLang="en-US" smtClean="0"/>
              <a:pPr/>
              <a:t>59</a:t>
            </a:fld>
            <a:endParaRPr lang="en-US" altLang="en-US"/>
          </a:p>
        </p:txBody>
      </p:sp>
    </p:spTree>
    <p:extLst>
      <p:ext uri="{BB962C8B-B14F-4D97-AF65-F5344CB8AC3E}">
        <p14:creationId xmlns:p14="http://schemas.microsoft.com/office/powerpoint/2010/main" val="31048840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cs typeface="Arial" panose="020B0604020202020204" pitchFamily="34" charset="0"/>
              </a:rPr>
              <a:t>AACE</a:t>
            </a:r>
          </a:p>
        </p:txBody>
      </p:sp>
      <p:sp>
        <p:nvSpPr>
          <p:cNvPr id="256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86A0AF9-0FDE-4AE4-B3B8-8933656EEE65}" type="slidenum">
              <a:rPr lang="en-US" altLang="en-US" smtClean="0"/>
              <a:pPr/>
              <a:t>60</a:t>
            </a:fld>
            <a:endParaRPr lang="en-US" altLang="en-US"/>
          </a:p>
        </p:txBody>
      </p:sp>
    </p:spTree>
    <p:extLst>
      <p:ext uri="{BB962C8B-B14F-4D97-AF65-F5344CB8AC3E}">
        <p14:creationId xmlns:p14="http://schemas.microsoft.com/office/powerpoint/2010/main" val="23456606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cs typeface="Arial" panose="020B0604020202020204" pitchFamily="34" charset="0"/>
              </a:rPr>
              <a:t>Moving on to recommendations for lipid management.  In adults not taking statins, there are several points when it’s reasonable to obtain a lipid profile:  a screening lipid profile is reasonable at the time of first diabetes diagnosis, at the initial medical evaluation, and every five years, or more often if indicated.</a:t>
            </a:r>
          </a:p>
          <a:p>
            <a:endParaRPr lang="en-US" altLang="en-US">
              <a:cs typeface="Arial" panose="020B0604020202020204" pitchFamily="34" charset="0"/>
            </a:endParaRPr>
          </a:p>
          <a:p>
            <a:r>
              <a:rPr lang="en-US" altLang="en-US">
                <a:cs typeface="Arial" panose="020B0604020202020204" pitchFamily="34" charset="0"/>
              </a:rPr>
              <a:t>You should also get a lipid profile at the initiation of statin therapy, and periodically thereafter as it may help monitor the response to therapy and inform adherence. </a:t>
            </a:r>
          </a:p>
          <a:p>
            <a:endParaRPr lang="en-US" altLang="en-US" b="1">
              <a:cs typeface="Arial" panose="020B0604020202020204" pitchFamily="34" charset="0"/>
            </a:endParaRPr>
          </a:p>
          <a:p>
            <a:r>
              <a:rPr lang="en-US" altLang="en-US" b="1">
                <a:cs typeface="Arial" panose="020B0604020202020204" pitchFamily="34" charset="0"/>
              </a:rPr>
              <a:t>[SLIDE]</a:t>
            </a:r>
          </a:p>
        </p:txBody>
      </p:sp>
      <p:sp>
        <p:nvSpPr>
          <p:cNvPr id="2867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730" tIns="44865" rIns="89730" bIns="44865"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89950FE8-04FD-4695-92C1-FD0CFE0D6ABF}" type="slidenum">
              <a:rPr lang="en-US" altLang="en-US" sz="900">
                <a:latin typeface="Calibri" panose="020F0502020204030204" pitchFamily="34" charset="0"/>
              </a:rPr>
              <a:pPr algn="r"/>
              <a:t>62</a:t>
            </a:fld>
            <a:endParaRPr lang="en-US" altLang="en-US" sz="900">
              <a:latin typeface="Calibri" panose="020F0502020204030204" pitchFamily="34" charset="0"/>
            </a:endParaRPr>
          </a:p>
        </p:txBody>
      </p:sp>
      <p:sp>
        <p:nvSpPr>
          <p:cNvPr id="28677" name="TextBox 4"/>
          <p:cNvSpPr txBox="1">
            <a:spLocks noChangeArrowheads="1"/>
          </p:cNvSpPr>
          <p:nvPr/>
        </p:nvSpPr>
        <p:spPr bwMode="auto">
          <a:xfrm>
            <a:off x="685800" y="8629650"/>
            <a:ext cx="5486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730" tIns="44865" rIns="89730" bIns="44865">
            <a:spAutoFit/>
          </a:bodyPr>
          <a:lstStyle>
            <a:lvl1pPr marL="111125" indent="-111125">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ts val="588"/>
              </a:spcBef>
            </a:pPr>
            <a:r>
              <a:rPr lang="en-US" altLang="en-US" sz="900" b="1">
                <a:latin typeface="Calibri" panose="020F0502020204030204" pitchFamily="34" charset="0"/>
              </a:rPr>
              <a:t>Reference</a:t>
            </a:r>
          </a:p>
          <a:p>
            <a:r>
              <a:rPr lang="en-US" altLang="en-US" sz="900">
                <a:latin typeface="Calibri" panose="020F0502020204030204" pitchFamily="34" charset="0"/>
              </a:rPr>
              <a:t>American Diabetes Association. Standards of medical care in diabetes—2014. Diabetes Care 2014;37(suppl 1):S38</a:t>
            </a:r>
          </a:p>
        </p:txBody>
      </p:sp>
    </p:spTree>
    <p:extLst>
      <p:ext uri="{BB962C8B-B14F-4D97-AF65-F5344CB8AC3E}">
        <p14:creationId xmlns:p14="http://schemas.microsoft.com/office/powerpoint/2010/main" val="25199321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cs typeface="Arial" panose="020B0604020202020204" pitchFamily="34" charset="0"/>
              </a:rPr>
              <a:t>For your patients with triglyceride levels greater than or equal to 150 or low HDL, intensify lifestyle therapy and work to optimize glycemic control.</a:t>
            </a:r>
          </a:p>
          <a:p>
            <a:endParaRPr lang="en-US" altLang="en-US">
              <a:cs typeface="Arial" panose="020B0604020202020204" pitchFamily="34" charset="0"/>
            </a:endParaRPr>
          </a:p>
          <a:p>
            <a:r>
              <a:rPr lang="en-US" altLang="en-US">
                <a:cs typeface="Arial" panose="020B0604020202020204" pitchFamily="34" charset="0"/>
              </a:rPr>
              <a:t>If trigs are 500 or higher, do evaluate for secondary causes and consider medical therapy to reduce the risk of pancreatitis. </a:t>
            </a:r>
          </a:p>
          <a:p>
            <a:endParaRPr lang="en-US" altLang="en-US">
              <a:cs typeface="Arial" panose="020B0604020202020204" pitchFamily="34" charset="0"/>
            </a:endParaRPr>
          </a:p>
          <a:p>
            <a:r>
              <a:rPr lang="en-US" altLang="en-US" b="1">
                <a:cs typeface="Arial" panose="020B0604020202020204" pitchFamily="34" charset="0"/>
              </a:rPr>
              <a:t>[SLIDE]</a:t>
            </a:r>
          </a:p>
          <a:p>
            <a:r>
              <a:rPr lang="en-US" altLang="en-US">
                <a:cs typeface="Arial" panose="020B0604020202020204" pitchFamily="34" charset="0"/>
              </a:rPr>
              <a:t> </a:t>
            </a:r>
          </a:p>
        </p:txBody>
      </p:sp>
      <p:sp>
        <p:nvSpPr>
          <p:cNvPr id="3072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730" tIns="44865" rIns="89730" bIns="44865"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6AEAB57D-D9F6-4788-9797-188CF92D37D1}" type="slidenum">
              <a:rPr lang="en-US" altLang="en-US" sz="900">
                <a:latin typeface="Calibri" panose="020F0502020204030204" pitchFamily="34" charset="0"/>
              </a:rPr>
              <a:pPr algn="r"/>
              <a:t>63</a:t>
            </a:fld>
            <a:endParaRPr lang="en-US" altLang="en-US" sz="900">
              <a:latin typeface="Calibri" panose="020F0502020204030204" pitchFamily="34" charset="0"/>
            </a:endParaRPr>
          </a:p>
        </p:txBody>
      </p:sp>
      <p:sp>
        <p:nvSpPr>
          <p:cNvPr id="30725" name="TextBox 6"/>
          <p:cNvSpPr txBox="1">
            <a:spLocks noChangeArrowheads="1"/>
          </p:cNvSpPr>
          <p:nvPr/>
        </p:nvSpPr>
        <p:spPr bwMode="auto">
          <a:xfrm>
            <a:off x="685800" y="8629650"/>
            <a:ext cx="5486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730" tIns="44865" rIns="89730" bIns="44865">
            <a:spAutoFit/>
          </a:bodyPr>
          <a:lstStyle>
            <a:lvl1pPr marL="111125" indent="-111125">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ts val="588"/>
              </a:spcBef>
            </a:pPr>
            <a:r>
              <a:rPr lang="en-US" altLang="en-US" sz="900" b="1">
                <a:latin typeface="Calibri" panose="020F0502020204030204" pitchFamily="34" charset="0"/>
              </a:rPr>
              <a:t>Reference</a:t>
            </a:r>
          </a:p>
          <a:p>
            <a:r>
              <a:rPr lang="en-US" altLang="en-US" sz="900">
                <a:latin typeface="Calibri" panose="020F0502020204030204" pitchFamily="34" charset="0"/>
              </a:rPr>
              <a:t>American Diabetes Association. Standards of medical care in diabetes—2014. Diabetes Care 2014;37(suppl 1):S38</a:t>
            </a:r>
          </a:p>
        </p:txBody>
      </p:sp>
    </p:spTree>
    <p:extLst>
      <p:ext uri="{BB962C8B-B14F-4D97-AF65-F5344CB8AC3E}">
        <p14:creationId xmlns:p14="http://schemas.microsoft.com/office/powerpoint/2010/main" val="28608306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cs typeface="Arial" panose="020B0604020202020204" pitchFamily="34" charset="0"/>
              </a:rPr>
              <a:t>And finally, last screen:  </a:t>
            </a:r>
            <a:br>
              <a:rPr lang="en-US" altLang="en-US">
                <a:cs typeface="Arial" panose="020B0604020202020204" pitchFamily="34" charset="0"/>
              </a:rPr>
            </a:br>
            <a:endParaRPr lang="en-US" altLang="en-US">
              <a:cs typeface="Arial" panose="020B0604020202020204" pitchFamily="34" charset="0"/>
            </a:endParaRPr>
          </a:p>
          <a:p>
            <a:r>
              <a:rPr lang="en-US" altLang="en-US">
                <a:cs typeface="Arial" panose="020B0604020202020204" pitchFamily="34" charset="0"/>
              </a:rPr>
              <a:t>Combination therapy (statin/fibrate) has not shown to improve ASCVD outcomes and is generally not recommended</a:t>
            </a:r>
            <a:r>
              <a:rPr lang="en-US" altLang="en-US" b="1">
                <a:cs typeface="Arial" panose="020B0604020202020204" pitchFamily="34" charset="0"/>
              </a:rPr>
              <a:t>. </a:t>
            </a:r>
            <a:r>
              <a:rPr lang="en-US" altLang="en-US">
                <a:cs typeface="Arial" panose="020B0604020202020204" pitchFamily="34" charset="0"/>
              </a:rPr>
              <a:t>However, therapy with statin and fenofibrate may be considered for men with both triglyceride level ≥204 mg/dL and HDL cholesterol level ≤34 mg/dL</a:t>
            </a:r>
          </a:p>
          <a:p>
            <a:r>
              <a:rPr lang="en-US" altLang="en-US">
                <a:cs typeface="Arial" panose="020B0604020202020204" pitchFamily="34" charset="0"/>
              </a:rPr>
              <a:t>Combination therapy (statin/niacin) has not been shown to provide additional cardiovascular benefit above statin therapy alone and may increase the risk of stroke and is not generally recommended. </a:t>
            </a:r>
          </a:p>
          <a:p>
            <a:r>
              <a:rPr lang="en-US" altLang="en-US">
                <a:cs typeface="Arial" panose="020B0604020202020204" pitchFamily="34" charset="0"/>
              </a:rPr>
              <a:t>Statin therapy is contraindicated in pregnancy. </a:t>
            </a:r>
          </a:p>
          <a:p>
            <a:endParaRPr lang="en-US" altLang="en-US">
              <a:cs typeface="Arial" panose="020B0604020202020204" pitchFamily="34" charset="0"/>
            </a:endParaRPr>
          </a:p>
          <a:p>
            <a:endParaRPr lang="en-US" altLang="en-US">
              <a:cs typeface="Arial" panose="020B0604020202020204" pitchFamily="34" charset="0"/>
            </a:endParaRPr>
          </a:p>
          <a:p>
            <a:r>
              <a:rPr lang="en-US" altLang="en-US" b="1">
                <a:cs typeface="Arial" panose="020B0604020202020204" pitchFamily="34" charset="0"/>
              </a:rPr>
              <a:t>{SLIDE]</a:t>
            </a:r>
          </a:p>
          <a:p>
            <a:endParaRPr lang="en-US" altLang="en-US">
              <a:cs typeface="Arial" panose="020B0604020202020204" pitchFamily="34" charset="0"/>
            </a:endParaRPr>
          </a:p>
          <a:p>
            <a:endParaRPr lang="en-US" altLang="en-US">
              <a:cs typeface="Arial" panose="020B0604020202020204" pitchFamily="34" charset="0"/>
            </a:endParaRPr>
          </a:p>
        </p:txBody>
      </p:sp>
      <p:sp>
        <p:nvSpPr>
          <p:cNvPr id="3482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730" tIns="44865" rIns="89730" bIns="44865" anchor="b"/>
          <a:lstStyle>
            <a:lvl1pPr algn="r" rtl="1">
              <a:spcBef>
                <a:spcPct val="30000"/>
              </a:spcBef>
              <a:defRPr sz="1200">
                <a:solidFill>
                  <a:schemeClr val="tx1"/>
                </a:solidFill>
                <a:latin typeface="Calibri" panose="020F0502020204030204" pitchFamily="34" charset="0"/>
                <a:cs typeface="Arial" panose="020B0604020202020204" pitchFamily="34" charset="0"/>
              </a:defRPr>
            </a:lvl1pPr>
            <a:lvl2pPr marL="742950" indent="-285750" algn="r" rtl="1">
              <a:spcBef>
                <a:spcPct val="30000"/>
              </a:spcBef>
              <a:defRPr sz="1200">
                <a:solidFill>
                  <a:schemeClr val="tx1"/>
                </a:solidFill>
                <a:latin typeface="Calibri" panose="020F0502020204030204" pitchFamily="34" charset="0"/>
                <a:cs typeface="Arial" panose="020B0604020202020204" pitchFamily="34" charset="0"/>
              </a:defRPr>
            </a:lvl2pPr>
            <a:lvl3pPr marL="1143000" indent="-228600" algn="r" rtl="1">
              <a:spcBef>
                <a:spcPct val="30000"/>
              </a:spcBef>
              <a:defRPr sz="1200">
                <a:solidFill>
                  <a:schemeClr val="tx1"/>
                </a:solidFill>
                <a:latin typeface="Calibri" panose="020F0502020204030204" pitchFamily="34" charset="0"/>
                <a:cs typeface="Arial" panose="020B0604020202020204" pitchFamily="34" charset="0"/>
              </a:defRPr>
            </a:lvl3pPr>
            <a:lvl4pPr marL="1600200" indent="-228600" algn="r" rtl="1">
              <a:spcBef>
                <a:spcPct val="30000"/>
              </a:spcBef>
              <a:defRPr sz="1200">
                <a:solidFill>
                  <a:schemeClr val="tx1"/>
                </a:solidFill>
                <a:latin typeface="Calibri" panose="020F0502020204030204" pitchFamily="34" charset="0"/>
                <a:cs typeface="Arial" panose="020B0604020202020204" pitchFamily="34" charset="0"/>
              </a:defRPr>
            </a:lvl4pPr>
            <a:lvl5pPr marL="2057400" indent="-228600" algn="r" rtl="1">
              <a:spcBef>
                <a:spcPct val="30000"/>
              </a:spcBef>
              <a:defRPr sz="1200">
                <a:solidFill>
                  <a:schemeClr val="tx1"/>
                </a:solidFill>
                <a:latin typeface="Calibri" panose="020F0502020204030204" pitchFamily="34" charset="0"/>
                <a:cs typeface="Arial" panose="020B0604020202020204" pitchFamily="34" charset="0"/>
              </a:defRPr>
            </a:lvl5pPr>
            <a:lvl6pPr marL="2514600" indent="-228600" algn="r" rtl="1"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6pPr>
            <a:lvl7pPr marL="2971800" indent="-228600" algn="r" rtl="1"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7pPr>
            <a:lvl8pPr marL="3429000" indent="-228600" algn="r" rtl="1"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8pPr>
            <a:lvl9pPr marL="3886200" indent="-228600" algn="r" rtl="1"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9pPr>
          </a:lstStyle>
          <a:p>
            <a:pPr rtl="0" eaLnBrk="1" hangingPunct="1">
              <a:spcBef>
                <a:spcPct val="0"/>
              </a:spcBef>
            </a:pPr>
            <a:fld id="{37F9A51E-AFB8-4D1C-A335-7FFFDEF65E2C}" type="slidenum">
              <a:rPr lang="en-US" altLang="en-US" sz="900"/>
              <a:pPr rtl="0" eaLnBrk="1" hangingPunct="1">
                <a:spcBef>
                  <a:spcPct val="0"/>
                </a:spcBef>
              </a:pPr>
              <a:t>65</a:t>
            </a:fld>
            <a:endParaRPr lang="en-US" altLang="en-US" sz="900"/>
          </a:p>
        </p:txBody>
      </p:sp>
    </p:spTree>
    <p:extLst>
      <p:ext uri="{BB962C8B-B14F-4D97-AF65-F5344CB8AC3E}">
        <p14:creationId xmlns:p14="http://schemas.microsoft.com/office/powerpoint/2010/main" val="3940438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27075" indent="-279400">
              <a:defRPr>
                <a:solidFill>
                  <a:schemeClr val="tx1"/>
                </a:solidFill>
                <a:latin typeface="Arial" panose="020B0604020202020204" pitchFamily="34" charset="0"/>
                <a:cs typeface="Arial" panose="020B0604020202020204" pitchFamily="34" charset="0"/>
              </a:defRPr>
            </a:lvl2pPr>
            <a:lvl3pPr marL="1119188" indent="-223838">
              <a:defRPr>
                <a:solidFill>
                  <a:schemeClr val="tx1"/>
                </a:solidFill>
                <a:latin typeface="Arial" panose="020B0604020202020204" pitchFamily="34" charset="0"/>
                <a:cs typeface="Arial" panose="020B0604020202020204" pitchFamily="34" charset="0"/>
              </a:defRPr>
            </a:lvl3pPr>
            <a:lvl4pPr marL="1566863" indent="-223838">
              <a:defRPr>
                <a:solidFill>
                  <a:schemeClr val="tx1"/>
                </a:solidFill>
                <a:latin typeface="Arial" panose="020B0604020202020204" pitchFamily="34" charset="0"/>
                <a:cs typeface="Arial" panose="020B0604020202020204" pitchFamily="34" charset="0"/>
              </a:defRPr>
            </a:lvl4pPr>
            <a:lvl5pPr marL="2014538" indent="-223838">
              <a:defRPr>
                <a:solidFill>
                  <a:schemeClr val="tx1"/>
                </a:solidFill>
                <a:latin typeface="Arial" panose="020B0604020202020204" pitchFamily="34" charset="0"/>
                <a:cs typeface="Arial" panose="020B0604020202020204" pitchFamily="34" charset="0"/>
              </a:defRPr>
            </a:lvl5pPr>
            <a:lvl6pPr marL="2471738" indent="-2238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28938" indent="-2238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86138" indent="-2238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43338" indent="-2238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F3F8CB2-51CC-435A-94F8-053F76E9EEC2}" type="slidenum">
              <a:rPr lang="ar-SA" altLang="en-US" smtClean="0"/>
              <a:pPr/>
              <a:t>95</a:t>
            </a:fld>
            <a:endParaRPr lang="en-US" altLang="en-US"/>
          </a:p>
        </p:txBody>
      </p:sp>
      <p:sp>
        <p:nvSpPr>
          <p:cNvPr id="6656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tLang="en-US">
              <a:cs typeface="Arial" panose="020B0604020202020204" pitchFamily="34" charset="0"/>
            </a:endParaRPr>
          </a:p>
        </p:txBody>
      </p:sp>
    </p:spTree>
    <p:extLst>
      <p:ext uri="{BB962C8B-B14F-4D97-AF65-F5344CB8AC3E}">
        <p14:creationId xmlns:p14="http://schemas.microsoft.com/office/powerpoint/2010/main" val="25208639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AB2485F-B955-4C5D-9D29-0402FCD4127A}" type="datetimeFigureOut">
              <a:rPr lang="en-US" smtClean="0"/>
              <a:t>11/22/2023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CDD137-9BC7-470C-A451-D39B17EB7055}" type="slidenum">
              <a:rPr lang="en-US" smtClean="0"/>
              <a:t>‹#›</a:t>
            </a:fld>
            <a:endParaRPr lang="en-US"/>
          </a:p>
        </p:txBody>
      </p:sp>
    </p:spTree>
    <p:extLst>
      <p:ext uri="{BB962C8B-B14F-4D97-AF65-F5344CB8AC3E}">
        <p14:creationId xmlns:p14="http://schemas.microsoft.com/office/powerpoint/2010/main" val="35518981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B2485F-B955-4C5D-9D29-0402FCD4127A}" type="datetimeFigureOut">
              <a:rPr lang="en-US" smtClean="0"/>
              <a:t>11/22/2023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CDD137-9BC7-470C-A451-D39B17EB7055}" type="slidenum">
              <a:rPr lang="en-US" smtClean="0"/>
              <a:t>‹#›</a:t>
            </a:fld>
            <a:endParaRPr lang="en-US"/>
          </a:p>
        </p:txBody>
      </p:sp>
    </p:spTree>
    <p:extLst>
      <p:ext uri="{BB962C8B-B14F-4D97-AF65-F5344CB8AC3E}">
        <p14:creationId xmlns:p14="http://schemas.microsoft.com/office/powerpoint/2010/main" val="1914532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B2485F-B955-4C5D-9D29-0402FCD4127A}" type="datetimeFigureOut">
              <a:rPr lang="en-US" smtClean="0"/>
              <a:t>11/22/2023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CDD137-9BC7-470C-A451-D39B17EB7055}" type="slidenum">
              <a:rPr lang="en-US" smtClean="0"/>
              <a:t>‹#›</a:t>
            </a:fld>
            <a:endParaRPr lang="en-US"/>
          </a:p>
        </p:txBody>
      </p:sp>
    </p:spTree>
    <p:extLst>
      <p:ext uri="{BB962C8B-B14F-4D97-AF65-F5344CB8AC3E}">
        <p14:creationId xmlns:p14="http://schemas.microsoft.com/office/powerpoint/2010/main" val="24527463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and Content with SPC">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406400" y="1371600"/>
            <a:ext cx="11480800" cy="4876800"/>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629589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7213577" y="3810001"/>
            <a:ext cx="4978425"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24" name="Rectangle 23"/>
          <p:cNvSpPr/>
          <p:nvPr/>
        </p:nvSpPr>
        <p:spPr>
          <a:xfrm flipV="1">
            <a:off x="7213601" y="3897010"/>
            <a:ext cx="49784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25" name="Rectangle 24"/>
          <p:cNvSpPr/>
          <p:nvPr/>
        </p:nvSpPr>
        <p:spPr>
          <a:xfrm flipV="1">
            <a:off x="7213601" y="4115167"/>
            <a:ext cx="49784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26" name="Rectangle 25"/>
          <p:cNvSpPr/>
          <p:nvPr/>
        </p:nvSpPr>
        <p:spPr>
          <a:xfrm flipV="1">
            <a:off x="7213600" y="4164403"/>
            <a:ext cx="262128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27" name="Rectangle 26"/>
          <p:cNvSpPr/>
          <p:nvPr/>
        </p:nvSpPr>
        <p:spPr>
          <a:xfrm flipV="1">
            <a:off x="7213600" y="4199572"/>
            <a:ext cx="262128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useBgFill="1">
        <p:nvSpPr>
          <p:cNvPr id="30" name="Rounded Rectangle 29"/>
          <p:cNvSpPr/>
          <p:nvPr/>
        </p:nvSpPr>
        <p:spPr bwMode="white">
          <a:xfrm>
            <a:off x="7213600" y="3962400"/>
            <a:ext cx="408432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useBgFill="1">
        <p:nvSpPr>
          <p:cNvPr id="31" name="Rounded Rectangle 30"/>
          <p:cNvSpPr/>
          <p:nvPr/>
        </p:nvSpPr>
        <p:spPr bwMode="white">
          <a:xfrm>
            <a:off x="9835343" y="4060983"/>
            <a:ext cx="21336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7" name="Rectangle 6"/>
          <p:cNvSpPr/>
          <p:nvPr/>
        </p:nvSpPr>
        <p:spPr>
          <a:xfrm>
            <a:off x="1" y="3649662"/>
            <a:ext cx="12192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10" name="Rectangle 9"/>
          <p:cNvSpPr/>
          <p:nvPr/>
        </p:nvSpPr>
        <p:spPr>
          <a:xfrm>
            <a:off x="1" y="3675528"/>
            <a:ext cx="12192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11" name="Rectangle 10"/>
          <p:cNvSpPr/>
          <p:nvPr/>
        </p:nvSpPr>
        <p:spPr>
          <a:xfrm flipV="1">
            <a:off x="8552068" y="3643090"/>
            <a:ext cx="3639933"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19" name="Rectangle 18"/>
          <p:cNvSpPr/>
          <p:nvPr/>
        </p:nvSpPr>
        <p:spPr>
          <a:xfrm>
            <a:off x="0" y="0"/>
            <a:ext cx="12192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8" name="Title 7"/>
          <p:cNvSpPr>
            <a:spLocks noGrp="1"/>
          </p:cNvSpPr>
          <p:nvPr>
            <p:ph type="ctrTitle"/>
          </p:nvPr>
        </p:nvSpPr>
        <p:spPr>
          <a:xfrm>
            <a:off x="609600" y="2401888"/>
            <a:ext cx="11277600" cy="1470025"/>
          </a:xfrm>
        </p:spPr>
        <p:txBody>
          <a:bodyPr anchor="b"/>
          <a:lstStyle>
            <a:lvl1pPr>
              <a:defRPr sz="4400">
                <a:solidFill>
                  <a:schemeClr val="bg1"/>
                </a:solidFill>
              </a:defRPr>
            </a:lvl1pPr>
          </a:lstStyle>
          <a:p>
            <a:r>
              <a:rPr kumimoji="0" lang="en-US"/>
              <a:t>Click to edit Master title style</a:t>
            </a:r>
          </a:p>
        </p:txBody>
      </p:sp>
      <p:sp>
        <p:nvSpPr>
          <p:cNvPr id="9" name="Subtitle 8"/>
          <p:cNvSpPr>
            <a:spLocks noGrp="1"/>
          </p:cNvSpPr>
          <p:nvPr>
            <p:ph type="subTitle" idx="1"/>
          </p:nvPr>
        </p:nvSpPr>
        <p:spPr>
          <a:xfrm>
            <a:off x="609600" y="3899938"/>
            <a:ext cx="6604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a:xfrm>
            <a:off x="8940800" y="4206240"/>
            <a:ext cx="1280160" cy="457200"/>
          </a:xfrm>
        </p:spPr>
        <p:txBody>
          <a:bodyPr/>
          <a:lstStyle/>
          <a:p>
            <a:fld id="{E70C3FE9-0178-4622-B002-283642EC5EDE}" type="datetimeFigureOut">
              <a:rPr lang="fa-IR" smtClean="0">
                <a:solidFill>
                  <a:srgbClr val="FEB80A"/>
                </a:solidFill>
              </a:rPr>
              <a:pPr/>
              <a:t>10/05/1445</a:t>
            </a:fld>
            <a:endParaRPr lang="fa-IR">
              <a:solidFill>
                <a:srgbClr val="FEB80A"/>
              </a:solidFill>
            </a:endParaRPr>
          </a:p>
        </p:txBody>
      </p:sp>
      <p:sp>
        <p:nvSpPr>
          <p:cNvPr id="17" name="Footer Placeholder 16"/>
          <p:cNvSpPr>
            <a:spLocks noGrp="1"/>
          </p:cNvSpPr>
          <p:nvPr>
            <p:ph type="ftr" sz="quarter" idx="11"/>
          </p:nvPr>
        </p:nvSpPr>
        <p:spPr>
          <a:xfrm>
            <a:off x="7213600" y="4205288"/>
            <a:ext cx="1727200" cy="457200"/>
          </a:xfrm>
        </p:spPr>
        <p:txBody>
          <a:bodyPr/>
          <a:lstStyle/>
          <a:p>
            <a:endParaRPr lang="fa-IR">
              <a:solidFill>
                <a:srgbClr val="FEB80A"/>
              </a:solidFill>
            </a:endParaRPr>
          </a:p>
        </p:txBody>
      </p:sp>
      <p:sp>
        <p:nvSpPr>
          <p:cNvPr id="29" name="Slide Number Placeholder 28"/>
          <p:cNvSpPr>
            <a:spLocks noGrp="1"/>
          </p:cNvSpPr>
          <p:nvPr>
            <p:ph type="sldNum" sz="quarter" idx="12"/>
          </p:nvPr>
        </p:nvSpPr>
        <p:spPr>
          <a:xfrm>
            <a:off x="11093451" y="1136"/>
            <a:ext cx="996949" cy="365760"/>
          </a:xfrm>
        </p:spPr>
        <p:txBody>
          <a:bodyPr/>
          <a:lstStyle>
            <a:lvl1pPr algn="r">
              <a:defRPr sz="1800">
                <a:solidFill>
                  <a:schemeClr val="bg1"/>
                </a:solidFill>
              </a:defRPr>
            </a:lvl1pPr>
          </a:lstStyle>
          <a:p>
            <a:fld id="{0EF2A3BB-B759-4B73-8CB1-D3B65A9FFA7A}" type="slidenum">
              <a:rPr lang="fa-IR" smtClean="0">
                <a:solidFill>
                  <a:prstClr val="white"/>
                </a:solidFill>
              </a:rPr>
              <a:pPr/>
              <a:t>‹#›</a:t>
            </a:fld>
            <a:endParaRPr lang="fa-IR">
              <a:solidFill>
                <a:prstClr val="white"/>
              </a:solidFill>
            </a:endParaRPr>
          </a:p>
        </p:txBody>
      </p:sp>
    </p:spTree>
    <p:extLst>
      <p:ext uri="{BB962C8B-B14F-4D97-AF65-F5344CB8AC3E}">
        <p14:creationId xmlns:p14="http://schemas.microsoft.com/office/powerpoint/2010/main" val="18906602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E70C3FE9-0178-4622-B002-283642EC5EDE}" type="datetimeFigureOut">
              <a:rPr lang="fa-IR" smtClean="0">
                <a:solidFill>
                  <a:srgbClr val="FEB80A"/>
                </a:solidFill>
              </a:rPr>
              <a:pPr/>
              <a:t>10/05/1445</a:t>
            </a:fld>
            <a:endParaRPr lang="fa-IR">
              <a:solidFill>
                <a:srgbClr val="FEB80A"/>
              </a:solidFill>
            </a:endParaRPr>
          </a:p>
        </p:txBody>
      </p:sp>
      <p:sp>
        <p:nvSpPr>
          <p:cNvPr id="5" name="Footer Placeholder 4"/>
          <p:cNvSpPr>
            <a:spLocks noGrp="1"/>
          </p:cNvSpPr>
          <p:nvPr>
            <p:ph type="ftr" sz="quarter" idx="11"/>
          </p:nvPr>
        </p:nvSpPr>
        <p:spPr/>
        <p:txBody>
          <a:bodyPr/>
          <a:lstStyle/>
          <a:p>
            <a:endParaRPr lang="fa-IR">
              <a:solidFill>
                <a:srgbClr val="FEB80A"/>
              </a:solidFill>
            </a:endParaRPr>
          </a:p>
        </p:txBody>
      </p:sp>
      <p:sp>
        <p:nvSpPr>
          <p:cNvPr id="6" name="Slide Number Placeholder 5"/>
          <p:cNvSpPr>
            <a:spLocks noGrp="1"/>
          </p:cNvSpPr>
          <p:nvPr>
            <p:ph type="sldNum" sz="quarter" idx="12"/>
          </p:nvPr>
        </p:nvSpPr>
        <p:spPr/>
        <p:txBody>
          <a:bodyPr/>
          <a:lstStyle/>
          <a:p>
            <a:fld id="{0EF2A3BB-B759-4B73-8CB1-D3B65A9FFA7A}" type="slidenum">
              <a:rPr lang="fa-IR" smtClean="0"/>
              <a:pPr/>
              <a:t>‹#›</a:t>
            </a:fld>
            <a:endParaRPr lang="fa-IR"/>
          </a:p>
        </p:txBody>
      </p:sp>
    </p:spTree>
    <p:extLst>
      <p:ext uri="{BB962C8B-B14F-4D97-AF65-F5344CB8AC3E}">
        <p14:creationId xmlns:p14="http://schemas.microsoft.com/office/powerpoint/2010/main" val="40974155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981201"/>
            <a:ext cx="103632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a:t>Click to edit Master title style</a:t>
            </a:r>
          </a:p>
        </p:txBody>
      </p:sp>
      <p:sp>
        <p:nvSpPr>
          <p:cNvPr id="3" name="Text Placeholder 2"/>
          <p:cNvSpPr>
            <a:spLocks noGrp="1"/>
          </p:cNvSpPr>
          <p:nvPr>
            <p:ph type="body" idx="1"/>
          </p:nvPr>
        </p:nvSpPr>
        <p:spPr>
          <a:xfrm>
            <a:off x="963084" y="3367088"/>
            <a:ext cx="103632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E70C3FE9-0178-4622-B002-283642EC5EDE}" type="datetimeFigureOut">
              <a:rPr lang="fa-IR" smtClean="0">
                <a:solidFill>
                  <a:srgbClr val="FEB80A"/>
                </a:solidFill>
              </a:rPr>
              <a:pPr/>
              <a:t>10/05/1445</a:t>
            </a:fld>
            <a:endParaRPr lang="fa-IR">
              <a:solidFill>
                <a:srgbClr val="FEB80A"/>
              </a:solidFill>
            </a:endParaRPr>
          </a:p>
        </p:txBody>
      </p:sp>
      <p:sp>
        <p:nvSpPr>
          <p:cNvPr id="5" name="Footer Placeholder 4"/>
          <p:cNvSpPr>
            <a:spLocks noGrp="1"/>
          </p:cNvSpPr>
          <p:nvPr>
            <p:ph type="ftr" sz="quarter" idx="11"/>
          </p:nvPr>
        </p:nvSpPr>
        <p:spPr/>
        <p:txBody>
          <a:bodyPr/>
          <a:lstStyle/>
          <a:p>
            <a:endParaRPr lang="fa-IR">
              <a:solidFill>
                <a:srgbClr val="FEB80A"/>
              </a:solidFill>
            </a:endParaRPr>
          </a:p>
        </p:txBody>
      </p:sp>
      <p:sp>
        <p:nvSpPr>
          <p:cNvPr id="6" name="Slide Number Placeholder 5"/>
          <p:cNvSpPr>
            <a:spLocks noGrp="1"/>
          </p:cNvSpPr>
          <p:nvPr>
            <p:ph type="sldNum" sz="quarter" idx="12"/>
          </p:nvPr>
        </p:nvSpPr>
        <p:spPr/>
        <p:txBody>
          <a:bodyPr/>
          <a:lstStyle/>
          <a:p>
            <a:fld id="{0EF2A3BB-B759-4B73-8CB1-D3B65A9FFA7A}" type="slidenum">
              <a:rPr lang="fa-IR" smtClean="0"/>
              <a:pPr/>
              <a:t>‹#›</a:t>
            </a:fld>
            <a:endParaRPr lang="fa-IR"/>
          </a:p>
        </p:txBody>
      </p:sp>
    </p:spTree>
    <p:extLst>
      <p:ext uri="{BB962C8B-B14F-4D97-AF65-F5344CB8AC3E}">
        <p14:creationId xmlns:p14="http://schemas.microsoft.com/office/powerpoint/2010/main" val="25926303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sz="half" idx="1"/>
          </p:nvPr>
        </p:nvSpPr>
        <p:spPr>
          <a:xfrm>
            <a:off x="609600" y="2249425"/>
            <a:ext cx="53848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6197600" y="2249425"/>
            <a:ext cx="53848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E70C3FE9-0178-4622-B002-283642EC5EDE}" type="datetimeFigureOut">
              <a:rPr lang="fa-IR" smtClean="0">
                <a:solidFill>
                  <a:srgbClr val="FEB80A"/>
                </a:solidFill>
              </a:rPr>
              <a:pPr/>
              <a:t>10/05/1445</a:t>
            </a:fld>
            <a:endParaRPr lang="fa-IR">
              <a:solidFill>
                <a:srgbClr val="FEB80A"/>
              </a:solidFill>
            </a:endParaRPr>
          </a:p>
        </p:txBody>
      </p:sp>
      <p:sp>
        <p:nvSpPr>
          <p:cNvPr id="6" name="Footer Placeholder 5"/>
          <p:cNvSpPr>
            <a:spLocks noGrp="1"/>
          </p:cNvSpPr>
          <p:nvPr>
            <p:ph type="ftr" sz="quarter" idx="11"/>
          </p:nvPr>
        </p:nvSpPr>
        <p:spPr/>
        <p:txBody>
          <a:bodyPr/>
          <a:lstStyle/>
          <a:p>
            <a:endParaRPr lang="fa-IR">
              <a:solidFill>
                <a:srgbClr val="FEB80A"/>
              </a:solidFill>
            </a:endParaRPr>
          </a:p>
        </p:txBody>
      </p:sp>
      <p:sp>
        <p:nvSpPr>
          <p:cNvPr id="7" name="Slide Number Placeholder 6"/>
          <p:cNvSpPr>
            <a:spLocks noGrp="1"/>
          </p:cNvSpPr>
          <p:nvPr>
            <p:ph type="sldNum" sz="quarter" idx="12"/>
          </p:nvPr>
        </p:nvSpPr>
        <p:spPr/>
        <p:txBody>
          <a:bodyPr/>
          <a:lstStyle/>
          <a:p>
            <a:fld id="{0EF2A3BB-B759-4B73-8CB1-D3B65A9FFA7A}" type="slidenum">
              <a:rPr lang="fa-IR" smtClean="0"/>
              <a:pPr/>
              <a:t>‹#›</a:t>
            </a:fld>
            <a:endParaRPr lang="fa-IR"/>
          </a:p>
        </p:txBody>
      </p:sp>
    </p:spTree>
    <p:extLst>
      <p:ext uri="{BB962C8B-B14F-4D97-AF65-F5344CB8AC3E}">
        <p14:creationId xmlns:p14="http://schemas.microsoft.com/office/powerpoint/2010/main" val="40391513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8000" y="1143000"/>
            <a:ext cx="11176000" cy="1069848"/>
          </a:xfrm>
        </p:spPr>
        <p:txBody>
          <a:bodyPr anchor="ctr"/>
          <a:lstStyle>
            <a:lvl1pPr>
              <a:defRPr sz="4000" b="0" i="0" cap="none" baseline="0"/>
            </a:lvl1pPr>
          </a:lstStyle>
          <a:p>
            <a:r>
              <a:rPr kumimoji="0" lang="en-US"/>
              <a:t>Click to edit Master title style</a:t>
            </a:r>
          </a:p>
        </p:txBody>
      </p:sp>
      <p:sp>
        <p:nvSpPr>
          <p:cNvPr id="3" name="Text Placeholder 2"/>
          <p:cNvSpPr>
            <a:spLocks noGrp="1"/>
          </p:cNvSpPr>
          <p:nvPr>
            <p:ph type="body" idx="1"/>
          </p:nvPr>
        </p:nvSpPr>
        <p:spPr>
          <a:xfrm>
            <a:off x="508000" y="2244970"/>
            <a:ext cx="5388864"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6294968" y="2244970"/>
            <a:ext cx="5389033"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508000" y="2708519"/>
            <a:ext cx="5388864"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6291073" y="2708519"/>
            <a:ext cx="5389033"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6" name="Date Placeholder 25"/>
          <p:cNvSpPr>
            <a:spLocks noGrp="1"/>
          </p:cNvSpPr>
          <p:nvPr>
            <p:ph type="dt" sz="half" idx="10"/>
          </p:nvPr>
        </p:nvSpPr>
        <p:spPr/>
        <p:txBody>
          <a:bodyPr rtlCol="0"/>
          <a:lstStyle/>
          <a:p>
            <a:fld id="{E70C3FE9-0178-4622-B002-283642EC5EDE}" type="datetimeFigureOut">
              <a:rPr lang="fa-IR" smtClean="0">
                <a:solidFill>
                  <a:srgbClr val="FEB80A"/>
                </a:solidFill>
              </a:rPr>
              <a:pPr/>
              <a:t>10/05/1445</a:t>
            </a:fld>
            <a:endParaRPr lang="fa-IR">
              <a:solidFill>
                <a:srgbClr val="FEB80A"/>
              </a:solidFill>
            </a:endParaRPr>
          </a:p>
        </p:txBody>
      </p:sp>
      <p:sp>
        <p:nvSpPr>
          <p:cNvPr id="27" name="Slide Number Placeholder 26"/>
          <p:cNvSpPr>
            <a:spLocks noGrp="1"/>
          </p:cNvSpPr>
          <p:nvPr>
            <p:ph type="sldNum" sz="quarter" idx="11"/>
          </p:nvPr>
        </p:nvSpPr>
        <p:spPr/>
        <p:txBody>
          <a:bodyPr rtlCol="0"/>
          <a:lstStyle/>
          <a:p>
            <a:fld id="{0EF2A3BB-B759-4B73-8CB1-D3B65A9FFA7A}" type="slidenum">
              <a:rPr lang="fa-IR" smtClean="0"/>
              <a:pPr/>
              <a:t>‹#›</a:t>
            </a:fld>
            <a:endParaRPr lang="fa-IR"/>
          </a:p>
        </p:txBody>
      </p:sp>
      <p:sp>
        <p:nvSpPr>
          <p:cNvPr id="28" name="Footer Placeholder 27"/>
          <p:cNvSpPr>
            <a:spLocks noGrp="1"/>
          </p:cNvSpPr>
          <p:nvPr>
            <p:ph type="ftr" sz="quarter" idx="12"/>
          </p:nvPr>
        </p:nvSpPr>
        <p:spPr/>
        <p:txBody>
          <a:bodyPr rtlCol="0"/>
          <a:lstStyle/>
          <a:p>
            <a:endParaRPr lang="fa-IR">
              <a:solidFill>
                <a:srgbClr val="FEB80A"/>
              </a:solidFill>
            </a:endParaRPr>
          </a:p>
        </p:txBody>
      </p:sp>
    </p:spTree>
    <p:extLst>
      <p:ext uri="{BB962C8B-B14F-4D97-AF65-F5344CB8AC3E}">
        <p14:creationId xmlns:p14="http://schemas.microsoft.com/office/powerpoint/2010/main" val="30628610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1143000"/>
            <a:ext cx="10972800" cy="1069848"/>
          </a:xfrm>
        </p:spPr>
        <p:txBody>
          <a:bodyPr anchor="ctr"/>
          <a:lstStyle>
            <a:lvl1pPr>
              <a:defRPr sz="4000">
                <a:solidFill>
                  <a:schemeClr val="tx2"/>
                </a:solidFill>
              </a:defRPr>
            </a:lvl1pPr>
          </a:lstStyle>
          <a:p>
            <a:r>
              <a:rPr kumimoji="0" lang="en-US"/>
              <a:t>Click to edit Master title style</a:t>
            </a:r>
          </a:p>
        </p:txBody>
      </p:sp>
      <p:sp>
        <p:nvSpPr>
          <p:cNvPr id="3" name="Date Placeholder 2"/>
          <p:cNvSpPr>
            <a:spLocks noGrp="1"/>
          </p:cNvSpPr>
          <p:nvPr>
            <p:ph type="dt" sz="half" idx="10"/>
          </p:nvPr>
        </p:nvSpPr>
        <p:spPr>
          <a:xfrm>
            <a:off x="8778240" y="612648"/>
            <a:ext cx="1276352" cy="457200"/>
          </a:xfrm>
        </p:spPr>
        <p:txBody>
          <a:bodyPr/>
          <a:lstStyle/>
          <a:p>
            <a:fld id="{E70C3FE9-0178-4622-B002-283642EC5EDE}" type="datetimeFigureOut">
              <a:rPr lang="fa-IR" smtClean="0">
                <a:solidFill>
                  <a:srgbClr val="FEB80A"/>
                </a:solidFill>
              </a:rPr>
              <a:pPr/>
              <a:t>10/05/1445</a:t>
            </a:fld>
            <a:endParaRPr lang="fa-IR">
              <a:solidFill>
                <a:srgbClr val="FEB80A"/>
              </a:solidFill>
            </a:endParaRPr>
          </a:p>
        </p:txBody>
      </p:sp>
      <p:sp>
        <p:nvSpPr>
          <p:cNvPr id="4" name="Footer Placeholder 3"/>
          <p:cNvSpPr>
            <a:spLocks noGrp="1"/>
          </p:cNvSpPr>
          <p:nvPr>
            <p:ph type="ftr" sz="quarter" idx="11"/>
          </p:nvPr>
        </p:nvSpPr>
        <p:spPr>
          <a:xfrm>
            <a:off x="7010400" y="612648"/>
            <a:ext cx="1767840" cy="457200"/>
          </a:xfrm>
        </p:spPr>
        <p:txBody>
          <a:bodyPr/>
          <a:lstStyle/>
          <a:p>
            <a:endParaRPr lang="fa-IR">
              <a:solidFill>
                <a:srgbClr val="FEB80A"/>
              </a:solidFill>
            </a:endParaRPr>
          </a:p>
        </p:txBody>
      </p:sp>
      <p:sp>
        <p:nvSpPr>
          <p:cNvPr id="5" name="Slide Number Placeholder 4"/>
          <p:cNvSpPr>
            <a:spLocks noGrp="1"/>
          </p:cNvSpPr>
          <p:nvPr>
            <p:ph type="sldNum" sz="quarter" idx="12"/>
          </p:nvPr>
        </p:nvSpPr>
        <p:spPr>
          <a:xfrm>
            <a:off x="10899648" y="2272"/>
            <a:ext cx="1016000" cy="365760"/>
          </a:xfrm>
        </p:spPr>
        <p:txBody>
          <a:bodyPr/>
          <a:lstStyle/>
          <a:p>
            <a:fld id="{0EF2A3BB-B759-4B73-8CB1-D3B65A9FFA7A}" type="slidenum">
              <a:rPr lang="fa-IR" smtClean="0"/>
              <a:pPr/>
              <a:t>‹#›</a:t>
            </a:fld>
            <a:endParaRPr lang="fa-IR"/>
          </a:p>
        </p:txBody>
      </p:sp>
    </p:spTree>
    <p:extLst>
      <p:ext uri="{BB962C8B-B14F-4D97-AF65-F5344CB8AC3E}">
        <p14:creationId xmlns:p14="http://schemas.microsoft.com/office/powerpoint/2010/main" val="31114908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0C3FE9-0178-4622-B002-283642EC5EDE}" type="datetimeFigureOut">
              <a:rPr lang="fa-IR" smtClean="0">
                <a:solidFill>
                  <a:srgbClr val="FEB80A"/>
                </a:solidFill>
              </a:rPr>
              <a:pPr/>
              <a:t>10/05/1445</a:t>
            </a:fld>
            <a:endParaRPr lang="fa-IR">
              <a:solidFill>
                <a:srgbClr val="FEB80A"/>
              </a:solidFill>
            </a:endParaRPr>
          </a:p>
        </p:txBody>
      </p:sp>
      <p:sp>
        <p:nvSpPr>
          <p:cNvPr id="3" name="Footer Placeholder 2"/>
          <p:cNvSpPr>
            <a:spLocks noGrp="1"/>
          </p:cNvSpPr>
          <p:nvPr>
            <p:ph type="ftr" sz="quarter" idx="11"/>
          </p:nvPr>
        </p:nvSpPr>
        <p:spPr/>
        <p:txBody>
          <a:bodyPr/>
          <a:lstStyle/>
          <a:p>
            <a:endParaRPr lang="fa-IR">
              <a:solidFill>
                <a:srgbClr val="FEB80A"/>
              </a:solidFill>
            </a:endParaRPr>
          </a:p>
        </p:txBody>
      </p:sp>
      <p:sp>
        <p:nvSpPr>
          <p:cNvPr id="4" name="Slide Number Placeholder 3"/>
          <p:cNvSpPr>
            <a:spLocks noGrp="1"/>
          </p:cNvSpPr>
          <p:nvPr>
            <p:ph type="sldNum" sz="quarter" idx="12"/>
          </p:nvPr>
        </p:nvSpPr>
        <p:spPr/>
        <p:txBody>
          <a:bodyPr/>
          <a:lstStyle/>
          <a:p>
            <a:fld id="{0EF2A3BB-B759-4B73-8CB1-D3B65A9FFA7A}" type="slidenum">
              <a:rPr lang="fa-IR" smtClean="0"/>
              <a:pPr/>
              <a:t>‹#›</a:t>
            </a:fld>
            <a:endParaRPr lang="fa-IR"/>
          </a:p>
        </p:txBody>
      </p:sp>
    </p:spTree>
    <p:extLst>
      <p:ext uri="{BB962C8B-B14F-4D97-AF65-F5344CB8AC3E}">
        <p14:creationId xmlns:p14="http://schemas.microsoft.com/office/powerpoint/2010/main" val="28370263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B2485F-B955-4C5D-9D29-0402FCD4127A}" type="datetimeFigureOut">
              <a:rPr lang="en-US" smtClean="0"/>
              <a:t>11/22/2023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CDD137-9BC7-470C-A451-D39B17EB7055}" type="slidenum">
              <a:rPr lang="en-US" smtClean="0"/>
              <a:t>‹#›</a:t>
            </a:fld>
            <a:endParaRPr lang="en-US"/>
          </a:p>
        </p:txBody>
      </p:sp>
    </p:spTree>
    <p:extLst>
      <p:ext uri="{BB962C8B-B14F-4D97-AF65-F5344CB8AC3E}">
        <p14:creationId xmlns:p14="http://schemas.microsoft.com/office/powerpoint/2010/main" val="27411360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137995" y="1101970"/>
            <a:ext cx="4511040" cy="877824"/>
          </a:xfrm>
        </p:spPr>
        <p:txBody>
          <a:bodyPr anchor="b"/>
          <a:lstStyle>
            <a:lvl1pPr algn="l">
              <a:buNone/>
              <a:defRPr sz="1800" b="1"/>
            </a:lvl1pPr>
          </a:lstStyle>
          <a:p>
            <a:r>
              <a:rPr kumimoji="0" lang="en-US"/>
              <a:t>Click to edit Master title style</a:t>
            </a:r>
          </a:p>
        </p:txBody>
      </p:sp>
      <p:sp>
        <p:nvSpPr>
          <p:cNvPr id="3" name="Text Placeholder 2"/>
          <p:cNvSpPr>
            <a:spLocks noGrp="1"/>
          </p:cNvSpPr>
          <p:nvPr>
            <p:ph type="body" idx="2"/>
          </p:nvPr>
        </p:nvSpPr>
        <p:spPr>
          <a:xfrm>
            <a:off x="7137995" y="2010727"/>
            <a:ext cx="451104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203200" y="776287"/>
            <a:ext cx="6803136"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E70C3FE9-0178-4622-B002-283642EC5EDE}" type="datetimeFigureOut">
              <a:rPr lang="fa-IR" smtClean="0">
                <a:solidFill>
                  <a:srgbClr val="FEB80A"/>
                </a:solidFill>
              </a:rPr>
              <a:pPr/>
              <a:t>10/05/1445</a:t>
            </a:fld>
            <a:endParaRPr lang="fa-IR">
              <a:solidFill>
                <a:srgbClr val="FEB80A"/>
              </a:solidFill>
            </a:endParaRPr>
          </a:p>
        </p:txBody>
      </p:sp>
      <p:sp>
        <p:nvSpPr>
          <p:cNvPr id="6" name="Footer Placeholder 5"/>
          <p:cNvSpPr>
            <a:spLocks noGrp="1"/>
          </p:cNvSpPr>
          <p:nvPr>
            <p:ph type="ftr" sz="quarter" idx="11"/>
          </p:nvPr>
        </p:nvSpPr>
        <p:spPr/>
        <p:txBody>
          <a:bodyPr/>
          <a:lstStyle/>
          <a:p>
            <a:endParaRPr lang="fa-IR">
              <a:solidFill>
                <a:srgbClr val="FEB80A"/>
              </a:solidFill>
            </a:endParaRPr>
          </a:p>
        </p:txBody>
      </p:sp>
      <p:sp>
        <p:nvSpPr>
          <p:cNvPr id="7" name="Slide Number Placeholder 6"/>
          <p:cNvSpPr>
            <a:spLocks noGrp="1"/>
          </p:cNvSpPr>
          <p:nvPr>
            <p:ph type="sldNum" sz="quarter" idx="12"/>
          </p:nvPr>
        </p:nvSpPr>
        <p:spPr/>
        <p:txBody>
          <a:bodyPr/>
          <a:lstStyle/>
          <a:p>
            <a:fld id="{0EF2A3BB-B759-4B73-8CB1-D3B65A9FFA7A}" type="slidenum">
              <a:rPr lang="fa-IR" smtClean="0"/>
              <a:pPr/>
              <a:t>‹#›</a:t>
            </a:fld>
            <a:endParaRPr lang="fa-IR"/>
          </a:p>
        </p:txBody>
      </p:sp>
    </p:spTree>
    <p:extLst>
      <p:ext uri="{BB962C8B-B14F-4D97-AF65-F5344CB8AC3E}">
        <p14:creationId xmlns:p14="http://schemas.microsoft.com/office/powerpoint/2010/main" val="32288646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253913" y="1109161"/>
            <a:ext cx="782404" cy="4681637"/>
          </a:xfrm>
        </p:spPr>
        <p:txBody>
          <a:bodyPr vert="vert270" lIns="45720" tIns="0" rIns="45720" anchor="t"/>
          <a:lstStyle>
            <a:lvl1pPr algn="ctr">
              <a:buNone/>
              <a:defRPr sz="2000" b="1"/>
            </a:lvl1pPr>
          </a:lstStyle>
          <a:p>
            <a:r>
              <a:rPr kumimoji="0" lang="en-US"/>
              <a:t>Click to edit Master title style</a:t>
            </a:r>
          </a:p>
        </p:txBody>
      </p:sp>
      <p:sp>
        <p:nvSpPr>
          <p:cNvPr id="3" name="Picture Placeholder 2"/>
          <p:cNvSpPr>
            <a:spLocks noGrp="1"/>
          </p:cNvSpPr>
          <p:nvPr>
            <p:ph type="pic" idx="1"/>
          </p:nvPr>
        </p:nvSpPr>
        <p:spPr>
          <a:xfrm>
            <a:off x="538228" y="1143000"/>
            <a:ext cx="6096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a:t>Click icon to add picture</a:t>
            </a:r>
            <a:endParaRPr kumimoji="0" lang="en-US" dirty="0"/>
          </a:p>
        </p:txBody>
      </p:sp>
      <p:sp>
        <p:nvSpPr>
          <p:cNvPr id="4" name="Text Placeholder 3"/>
          <p:cNvSpPr>
            <a:spLocks noGrp="1"/>
          </p:cNvSpPr>
          <p:nvPr>
            <p:ph type="body" sz="half" idx="2"/>
          </p:nvPr>
        </p:nvSpPr>
        <p:spPr>
          <a:xfrm>
            <a:off x="8117924" y="3274309"/>
            <a:ext cx="34544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E70C3FE9-0178-4622-B002-283642EC5EDE}" type="datetimeFigureOut">
              <a:rPr lang="fa-IR" smtClean="0">
                <a:solidFill>
                  <a:srgbClr val="FEB80A"/>
                </a:solidFill>
              </a:rPr>
              <a:pPr/>
              <a:t>10/05/1445</a:t>
            </a:fld>
            <a:endParaRPr lang="fa-IR">
              <a:solidFill>
                <a:srgbClr val="FEB80A"/>
              </a:solidFill>
            </a:endParaRPr>
          </a:p>
        </p:txBody>
      </p:sp>
      <p:sp>
        <p:nvSpPr>
          <p:cNvPr id="6" name="Footer Placeholder 5"/>
          <p:cNvSpPr>
            <a:spLocks noGrp="1"/>
          </p:cNvSpPr>
          <p:nvPr>
            <p:ph type="ftr" sz="quarter" idx="11"/>
          </p:nvPr>
        </p:nvSpPr>
        <p:spPr/>
        <p:txBody>
          <a:bodyPr/>
          <a:lstStyle/>
          <a:p>
            <a:endParaRPr lang="fa-IR">
              <a:solidFill>
                <a:srgbClr val="FEB80A"/>
              </a:solidFill>
            </a:endParaRPr>
          </a:p>
        </p:txBody>
      </p:sp>
      <p:sp>
        <p:nvSpPr>
          <p:cNvPr id="7" name="Slide Number Placeholder 6"/>
          <p:cNvSpPr>
            <a:spLocks noGrp="1"/>
          </p:cNvSpPr>
          <p:nvPr>
            <p:ph type="sldNum" sz="quarter" idx="12"/>
          </p:nvPr>
        </p:nvSpPr>
        <p:spPr/>
        <p:txBody>
          <a:bodyPr/>
          <a:lstStyle/>
          <a:p>
            <a:fld id="{0EF2A3BB-B759-4B73-8CB1-D3B65A9FFA7A}" type="slidenum">
              <a:rPr lang="fa-IR" smtClean="0"/>
              <a:pPr/>
              <a:t>‹#›</a:t>
            </a:fld>
            <a:endParaRPr lang="fa-IR"/>
          </a:p>
        </p:txBody>
      </p:sp>
    </p:spTree>
    <p:extLst>
      <p:ext uri="{BB962C8B-B14F-4D97-AF65-F5344CB8AC3E}">
        <p14:creationId xmlns:p14="http://schemas.microsoft.com/office/powerpoint/2010/main" val="23666521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E70C3FE9-0178-4622-B002-283642EC5EDE}" type="datetimeFigureOut">
              <a:rPr lang="fa-IR" smtClean="0">
                <a:solidFill>
                  <a:srgbClr val="FEB80A"/>
                </a:solidFill>
              </a:rPr>
              <a:pPr/>
              <a:t>10/05/1445</a:t>
            </a:fld>
            <a:endParaRPr lang="fa-IR">
              <a:solidFill>
                <a:srgbClr val="FEB80A"/>
              </a:solidFill>
            </a:endParaRPr>
          </a:p>
        </p:txBody>
      </p:sp>
      <p:sp>
        <p:nvSpPr>
          <p:cNvPr id="5" name="Footer Placeholder 4"/>
          <p:cNvSpPr>
            <a:spLocks noGrp="1"/>
          </p:cNvSpPr>
          <p:nvPr>
            <p:ph type="ftr" sz="quarter" idx="11"/>
          </p:nvPr>
        </p:nvSpPr>
        <p:spPr/>
        <p:txBody>
          <a:bodyPr/>
          <a:lstStyle/>
          <a:p>
            <a:endParaRPr lang="fa-IR">
              <a:solidFill>
                <a:srgbClr val="FEB80A"/>
              </a:solidFill>
            </a:endParaRPr>
          </a:p>
        </p:txBody>
      </p:sp>
      <p:sp>
        <p:nvSpPr>
          <p:cNvPr id="6" name="Slide Number Placeholder 5"/>
          <p:cNvSpPr>
            <a:spLocks noGrp="1"/>
          </p:cNvSpPr>
          <p:nvPr>
            <p:ph type="sldNum" sz="quarter" idx="12"/>
          </p:nvPr>
        </p:nvSpPr>
        <p:spPr/>
        <p:txBody>
          <a:bodyPr/>
          <a:lstStyle/>
          <a:p>
            <a:fld id="{0EF2A3BB-B759-4B73-8CB1-D3B65A9FFA7A}" type="slidenum">
              <a:rPr lang="fa-IR" smtClean="0"/>
              <a:pPr/>
              <a:t>‹#›</a:t>
            </a:fld>
            <a:endParaRPr lang="fa-IR"/>
          </a:p>
        </p:txBody>
      </p:sp>
    </p:spTree>
    <p:extLst>
      <p:ext uri="{BB962C8B-B14F-4D97-AF65-F5344CB8AC3E}">
        <p14:creationId xmlns:p14="http://schemas.microsoft.com/office/powerpoint/2010/main" val="28648642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1143000"/>
            <a:ext cx="2540000" cy="5486400"/>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609600" y="1143000"/>
            <a:ext cx="8331200" cy="548640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E70C3FE9-0178-4622-B002-283642EC5EDE}" type="datetimeFigureOut">
              <a:rPr lang="fa-IR" smtClean="0">
                <a:solidFill>
                  <a:srgbClr val="FEB80A"/>
                </a:solidFill>
              </a:rPr>
              <a:pPr/>
              <a:t>10/05/1445</a:t>
            </a:fld>
            <a:endParaRPr lang="fa-IR">
              <a:solidFill>
                <a:srgbClr val="FEB80A"/>
              </a:solidFill>
            </a:endParaRPr>
          </a:p>
        </p:txBody>
      </p:sp>
      <p:sp>
        <p:nvSpPr>
          <p:cNvPr id="5" name="Footer Placeholder 4"/>
          <p:cNvSpPr>
            <a:spLocks noGrp="1"/>
          </p:cNvSpPr>
          <p:nvPr>
            <p:ph type="ftr" sz="quarter" idx="11"/>
          </p:nvPr>
        </p:nvSpPr>
        <p:spPr/>
        <p:txBody>
          <a:bodyPr/>
          <a:lstStyle/>
          <a:p>
            <a:endParaRPr lang="fa-IR">
              <a:solidFill>
                <a:srgbClr val="FEB80A"/>
              </a:solidFill>
            </a:endParaRPr>
          </a:p>
        </p:txBody>
      </p:sp>
      <p:sp>
        <p:nvSpPr>
          <p:cNvPr id="6" name="Slide Number Placeholder 5"/>
          <p:cNvSpPr>
            <a:spLocks noGrp="1"/>
          </p:cNvSpPr>
          <p:nvPr>
            <p:ph type="sldNum" sz="quarter" idx="12"/>
          </p:nvPr>
        </p:nvSpPr>
        <p:spPr/>
        <p:txBody>
          <a:bodyPr/>
          <a:lstStyle/>
          <a:p>
            <a:fld id="{0EF2A3BB-B759-4B73-8CB1-D3B65A9FFA7A}" type="slidenum">
              <a:rPr lang="fa-IR" smtClean="0"/>
              <a:pPr/>
              <a:t>‹#›</a:t>
            </a:fld>
            <a:endParaRPr lang="fa-IR"/>
          </a:p>
        </p:txBody>
      </p:sp>
    </p:spTree>
    <p:extLst>
      <p:ext uri="{BB962C8B-B14F-4D97-AF65-F5344CB8AC3E}">
        <p14:creationId xmlns:p14="http://schemas.microsoft.com/office/powerpoint/2010/main" val="28097884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able Placeholder 2"/>
          <p:cNvSpPr>
            <a:spLocks noGrp="1"/>
          </p:cNvSpPr>
          <p:nvPr>
            <p:ph type="tbl" idx="1"/>
          </p:nvPr>
        </p:nvSpPr>
        <p:spPr>
          <a:xfrm>
            <a:off x="609600" y="1600201"/>
            <a:ext cx="10972800" cy="4525963"/>
          </a:xfrm>
        </p:spPr>
        <p:txBody>
          <a:bodyPr>
            <a:normAutofit/>
          </a:bodyPr>
          <a:lstStyle/>
          <a:p>
            <a:pPr lvl="0"/>
            <a:endParaRPr lang="en-US" noProof="0"/>
          </a:p>
        </p:txBody>
      </p:sp>
      <p:sp>
        <p:nvSpPr>
          <p:cNvPr id="4" name="Rectangle 4"/>
          <p:cNvSpPr>
            <a:spLocks noGrp="1" noChangeArrowheads="1"/>
          </p:cNvSpPr>
          <p:nvPr>
            <p:ph type="dt" sz="half" idx="10"/>
          </p:nvPr>
        </p:nvSpPr>
        <p:spPr/>
        <p:txBody>
          <a:bodyPr/>
          <a:lstStyle>
            <a:lvl1pPr fontAlgn="base">
              <a:spcBef>
                <a:spcPct val="0"/>
              </a:spcBef>
              <a:spcAft>
                <a:spcPct val="0"/>
              </a:spcAft>
              <a:defRPr>
                <a:solidFill>
                  <a:schemeClr val="tx2">
                    <a:shade val="90000"/>
                  </a:schemeClr>
                </a:solidFill>
                <a:latin typeface="Arial" panose="020B0604020202020204" pitchFamily="34" charset="0"/>
              </a:defRPr>
            </a:lvl1pPr>
          </a:lstStyle>
          <a:p>
            <a:pPr>
              <a:defRPr/>
            </a:pPr>
            <a:endParaRPr lang="en-US">
              <a:solidFill>
                <a:srgbClr val="4F271C">
                  <a:shade val="90000"/>
                </a:srgbClr>
              </a:solidFill>
            </a:endParaRPr>
          </a:p>
        </p:txBody>
      </p:sp>
      <p:sp>
        <p:nvSpPr>
          <p:cNvPr id="5" name="Rectangle 5"/>
          <p:cNvSpPr>
            <a:spLocks noGrp="1" noChangeArrowheads="1"/>
          </p:cNvSpPr>
          <p:nvPr>
            <p:ph type="ftr" sz="quarter" idx="11"/>
          </p:nvPr>
        </p:nvSpPr>
        <p:spPr/>
        <p:txBody>
          <a:bodyPr/>
          <a:lstStyle>
            <a:lvl1pPr fontAlgn="base">
              <a:spcBef>
                <a:spcPct val="0"/>
              </a:spcBef>
              <a:spcAft>
                <a:spcPct val="0"/>
              </a:spcAft>
              <a:defRPr>
                <a:solidFill>
                  <a:schemeClr val="tx2">
                    <a:shade val="90000"/>
                  </a:schemeClr>
                </a:solidFill>
                <a:latin typeface="Arial" panose="020B0604020202020204" pitchFamily="34" charset="0"/>
              </a:defRPr>
            </a:lvl1pPr>
          </a:lstStyle>
          <a:p>
            <a:pPr>
              <a:defRPr/>
            </a:pPr>
            <a:endParaRPr lang="en-US">
              <a:solidFill>
                <a:srgbClr val="4F271C">
                  <a:shade val="90000"/>
                </a:srgbClr>
              </a:solidFill>
            </a:endParaRPr>
          </a:p>
        </p:txBody>
      </p:sp>
      <p:sp>
        <p:nvSpPr>
          <p:cNvPr id="6" name="Rectangle 6"/>
          <p:cNvSpPr>
            <a:spLocks noGrp="1" noChangeArrowheads="1"/>
          </p:cNvSpPr>
          <p:nvPr>
            <p:ph type="sldNum" sz="quarter" idx="12"/>
          </p:nvPr>
        </p:nvSpPr>
        <p:spPr/>
        <p:txBody>
          <a:bodyPr/>
          <a:lstStyle>
            <a:lvl1pPr>
              <a:defRPr>
                <a:latin typeface="Arial" panose="020B0604020202020204" pitchFamily="34" charset="0"/>
              </a:defRPr>
            </a:lvl1pPr>
          </a:lstStyle>
          <a:p>
            <a:pPr>
              <a:defRPr/>
            </a:pPr>
            <a:fld id="{5EA53A77-C47B-448D-89A3-667860543DE0}" type="slidenum">
              <a:rPr lang="ar-SA" altLang="en-US"/>
              <a:pPr>
                <a:defRPr/>
              </a:pPr>
              <a:t>‹#›</a:t>
            </a:fld>
            <a:endParaRPr lang="en-US" altLang="en-US"/>
          </a:p>
        </p:txBody>
      </p:sp>
    </p:spTree>
    <p:extLst>
      <p:ext uri="{BB962C8B-B14F-4D97-AF65-F5344CB8AC3E}">
        <p14:creationId xmlns:p14="http://schemas.microsoft.com/office/powerpoint/2010/main" val="746387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Title and Content with SPC">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406400" y="1371600"/>
            <a:ext cx="11480800" cy="4876800"/>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35018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AB2485F-B955-4C5D-9D29-0402FCD4127A}" type="datetimeFigureOut">
              <a:rPr lang="en-US" smtClean="0"/>
              <a:t>11/22/2023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CDD137-9BC7-470C-A451-D39B17EB7055}" type="slidenum">
              <a:rPr lang="en-US" smtClean="0"/>
              <a:t>‹#›</a:t>
            </a:fld>
            <a:endParaRPr lang="en-US"/>
          </a:p>
        </p:txBody>
      </p:sp>
    </p:spTree>
    <p:extLst>
      <p:ext uri="{BB962C8B-B14F-4D97-AF65-F5344CB8AC3E}">
        <p14:creationId xmlns:p14="http://schemas.microsoft.com/office/powerpoint/2010/main" val="4060782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AB2485F-B955-4C5D-9D29-0402FCD4127A}" type="datetimeFigureOut">
              <a:rPr lang="en-US" smtClean="0"/>
              <a:t>11/22/2023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CDD137-9BC7-470C-A451-D39B17EB7055}" type="slidenum">
              <a:rPr lang="en-US" smtClean="0"/>
              <a:t>‹#›</a:t>
            </a:fld>
            <a:endParaRPr lang="en-US"/>
          </a:p>
        </p:txBody>
      </p:sp>
    </p:spTree>
    <p:extLst>
      <p:ext uri="{BB962C8B-B14F-4D97-AF65-F5344CB8AC3E}">
        <p14:creationId xmlns:p14="http://schemas.microsoft.com/office/powerpoint/2010/main" val="17294069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AB2485F-B955-4C5D-9D29-0402FCD4127A}" type="datetimeFigureOut">
              <a:rPr lang="en-US" smtClean="0"/>
              <a:t>11/22/2023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CDD137-9BC7-470C-A451-D39B17EB7055}" type="slidenum">
              <a:rPr lang="en-US" smtClean="0"/>
              <a:t>‹#›</a:t>
            </a:fld>
            <a:endParaRPr lang="en-US"/>
          </a:p>
        </p:txBody>
      </p:sp>
    </p:spTree>
    <p:extLst>
      <p:ext uri="{BB962C8B-B14F-4D97-AF65-F5344CB8AC3E}">
        <p14:creationId xmlns:p14="http://schemas.microsoft.com/office/powerpoint/2010/main" val="32960663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AB2485F-B955-4C5D-9D29-0402FCD4127A}" type="datetimeFigureOut">
              <a:rPr lang="en-US" smtClean="0"/>
              <a:t>11/22/2023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CDD137-9BC7-470C-A451-D39B17EB7055}" type="slidenum">
              <a:rPr lang="en-US" smtClean="0"/>
              <a:t>‹#›</a:t>
            </a:fld>
            <a:endParaRPr lang="en-US"/>
          </a:p>
        </p:txBody>
      </p:sp>
    </p:spTree>
    <p:extLst>
      <p:ext uri="{BB962C8B-B14F-4D97-AF65-F5344CB8AC3E}">
        <p14:creationId xmlns:p14="http://schemas.microsoft.com/office/powerpoint/2010/main" val="31060182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B2485F-B955-4C5D-9D29-0402FCD4127A}" type="datetimeFigureOut">
              <a:rPr lang="en-US" smtClean="0"/>
              <a:t>11/22/2023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CDD137-9BC7-470C-A451-D39B17EB7055}" type="slidenum">
              <a:rPr lang="en-US" smtClean="0"/>
              <a:t>‹#›</a:t>
            </a:fld>
            <a:endParaRPr lang="en-US"/>
          </a:p>
        </p:txBody>
      </p:sp>
    </p:spTree>
    <p:extLst>
      <p:ext uri="{BB962C8B-B14F-4D97-AF65-F5344CB8AC3E}">
        <p14:creationId xmlns:p14="http://schemas.microsoft.com/office/powerpoint/2010/main" val="5102106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AB2485F-B955-4C5D-9D29-0402FCD4127A}" type="datetimeFigureOut">
              <a:rPr lang="en-US" smtClean="0"/>
              <a:t>11/22/2023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CDD137-9BC7-470C-A451-D39B17EB7055}" type="slidenum">
              <a:rPr lang="en-US" smtClean="0"/>
              <a:t>‹#›</a:t>
            </a:fld>
            <a:endParaRPr lang="en-US"/>
          </a:p>
        </p:txBody>
      </p:sp>
    </p:spTree>
    <p:extLst>
      <p:ext uri="{BB962C8B-B14F-4D97-AF65-F5344CB8AC3E}">
        <p14:creationId xmlns:p14="http://schemas.microsoft.com/office/powerpoint/2010/main" val="15359846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AB2485F-B955-4C5D-9D29-0402FCD4127A}" type="datetimeFigureOut">
              <a:rPr lang="en-US" smtClean="0"/>
              <a:t>11/22/2023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CDD137-9BC7-470C-A451-D39B17EB7055}" type="slidenum">
              <a:rPr lang="en-US" smtClean="0"/>
              <a:t>‹#›</a:t>
            </a:fld>
            <a:endParaRPr lang="en-US"/>
          </a:p>
        </p:txBody>
      </p:sp>
    </p:spTree>
    <p:extLst>
      <p:ext uri="{BB962C8B-B14F-4D97-AF65-F5344CB8AC3E}">
        <p14:creationId xmlns:p14="http://schemas.microsoft.com/office/powerpoint/2010/main" val="13021598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B2485F-B955-4C5D-9D29-0402FCD4127A}" type="datetimeFigureOut">
              <a:rPr lang="en-US" smtClean="0"/>
              <a:t>11/22/2023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CDD137-9BC7-470C-A451-D39B17EB7055}" type="slidenum">
              <a:rPr lang="en-US" smtClean="0"/>
              <a:t>‹#›</a:t>
            </a:fld>
            <a:endParaRPr lang="en-US"/>
          </a:p>
        </p:txBody>
      </p:sp>
    </p:spTree>
    <p:extLst>
      <p:ext uri="{BB962C8B-B14F-4D97-AF65-F5344CB8AC3E}">
        <p14:creationId xmlns:p14="http://schemas.microsoft.com/office/powerpoint/2010/main" val="11852641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9"/>
            <a:ext cx="12192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29" name="Rectangle 28"/>
          <p:cNvSpPr/>
          <p:nvPr/>
        </p:nvSpPr>
        <p:spPr>
          <a:xfrm>
            <a:off x="0" y="-1"/>
            <a:ext cx="12192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30" name="Rectangle 29"/>
          <p:cNvSpPr/>
          <p:nvPr/>
        </p:nvSpPr>
        <p:spPr>
          <a:xfrm>
            <a:off x="1" y="308277"/>
            <a:ext cx="12192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31" name="Rectangle 30"/>
          <p:cNvSpPr/>
          <p:nvPr/>
        </p:nvSpPr>
        <p:spPr>
          <a:xfrm flipV="1">
            <a:off x="7213577" y="360247"/>
            <a:ext cx="4978425"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32" name="Rectangle 31"/>
          <p:cNvSpPr/>
          <p:nvPr/>
        </p:nvSpPr>
        <p:spPr>
          <a:xfrm flipV="1">
            <a:off x="7213601" y="440113"/>
            <a:ext cx="49784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useBgFill="1">
        <p:nvSpPr>
          <p:cNvPr id="33" name="Rounded Rectangle 32"/>
          <p:cNvSpPr/>
          <p:nvPr/>
        </p:nvSpPr>
        <p:spPr bwMode="white">
          <a:xfrm>
            <a:off x="7209785" y="497504"/>
            <a:ext cx="408432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useBgFill="1">
        <p:nvSpPr>
          <p:cNvPr id="34" name="Rounded Rectangle 33"/>
          <p:cNvSpPr/>
          <p:nvPr/>
        </p:nvSpPr>
        <p:spPr bwMode="white">
          <a:xfrm>
            <a:off x="9831528" y="588943"/>
            <a:ext cx="21336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35" name="Rectangle 34"/>
          <p:cNvSpPr/>
          <p:nvPr/>
        </p:nvSpPr>
        <p:spPr bwMode="invGray">
          <a:xfrm>
            <a:off x="12113288" y="-2001"/>
            <a:ext cx="76835"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dirty="0">
              <a:solidFill>
                <a:prstClr val="white"/>
              </a:solidFill>
            </a:endParaRPr>
          </a:p>
        </p:txBody>
      </p:sp>
      <p:sp>
        <p:nvSpPr>
          <p:cNvPr id="36" name="Rectangle 35"/>
          <p:cNvSpPr/>
          <p:nvPr/>
        </p:nvSpPr>
        <p:spPr bwMode="invGray">
          <a:xfrm>
            <a:off x="12059308" y="-2001"/>
            <a:ext cx="3657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dirty="0">
              <a:solidFill>
                <a:prstClr val="white"/>
              </a:solidFill>
            </a:endParaRPr>
          </a:p>
        </p:txBody>
      </p:sp>
      <p:sp>
        <p:nvSpPr>
          <p:cNvPr id="37" name="Rectangle 36"/>
          <p:cNvSpPr/>
          <p:nvPr/>
        </p:nvSpPr>
        <p:spPr bwMode="invGray">
          <a:xfrm>
            <a:off x="12033904" y="-2001"/>
            <a:ext cx="12192"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38" name="Rectangle 37"/>
          <p:cNvSpPr/>
          <p:nvPr/>
        </p:nvSpPr>
        <p:spPr bwMode="invGray">
          <a:xfrm>
            <a:off x="11967231" y="-2001"/>
            <a:ext cx="36576"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39" name="Rectangle 38"/>
          <p:cNvSpPr/>
          <p:nvPr/>
        </p:nvSpPr>
        <p:spPr bwMode="invGray">
          <a:xfrm>
            <a:off x="11887569" y="380"/>
            <a:ext cx="73152"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40" name="Rectangle 39"/>
          <p:cNvSpPr/>
          <p:nvPr/>
        </p:nvSpPr>
        <p:spPr bwMode="invGray">
          <a:xfrm>
            <a:off x="11831300" y="380"/>
            <a:ext cx="12192"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dirty="0">
              <a:solidFill>
                <a:prstClr val="white"/>
              </a:solidFill>
            </a:endParaRPr>
          </a:p>
        </p:txBody>
      </p:sp>
      <p:sp>
        <p:nvSpPr>
          <p:cNvPr id="22" name="Title Placeholder 21"/>
          <p:cNvSpPr>
            <a:spLocks noGrp="1"/>
          </p:cNvSpPr>
          <p:nvPr>
            <p:ph type="title"/>
          </p:nvPr>
        </p:nvSpPr>
        <p:spPr>
          <a:xfrm>
            <a:off x="609600" y="1143000"/>
            <a:ext cx="10972800" cy="1066800"/>
          </a:xfrm>
          <a:prstGeom prst="rect">
            <a:avLst/>
          </a:prstGeom>
        </p:spPr>
        <p:txBody>
          <a:bodyPr vert="horz" anchor="ctr">
            <a:normAutofit/>
          </a:bodyPr>
          <a:lstStyle/>
          <a:p>
            <a:r>
              <a:rPr kumimoji="0" lang="en-US"/>
              <a:t>Click to edit Master title style</a:t>
            </a:r>
          </a:p>
        </p:txBody>
      </p:sp>
      <p:sp>
        <p:nvSpPr>
          <p:cNvPr id="13" name="Text Placeholder 12"/>
          <p:cNvSpPr>
            <a:spLocks noGrp="1"/>
          </p:cNvSpPr>
          <p:nvPr>
            <p:ph type="body" idx="1"/>
          </p:nvPr>
        </p:nvSpPr>
        <p:spPr>
          <a:xfrm>
            <a:off x="609600" y="2249424"/>
            <a:ext cx="10972800" cy="4325112"/>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8782048" y="612648"/>
            <a:ext cx="1276352" cy="457200"/>
          </a:xfrm>
          <a:prstGeom prst="rect">
            <a:avLst/>
          </a:prstGeom>
        </p:spPr>
        <p:txBody>
          <a:bodyPr vert="horz"/>
          <a:lstStyle>
            <a:lvl1pPr algn="l" eaLnBrk="1" latinLnBrk="0" hangingPunct="1">
              <a:defRPr kumimoji="0" sz="800">
                <a:solidFill>
                  <a:schemeClr val="accent2"/>
                </a:solidFill>
              </a:defRPr>
            </a:lvl1pPr>
          </a:lstStyle>
          <a:p>
            <a:pPr rtl="1"/>
            <a:fld id="{E70C3FE9-0178-4622-B002-283642EC5EDE}" type="datetimeFigureOut">
              <a:rPr lang="fa-IR" smtClean="0">
                <a:solidFill>
                  <a:srgbClr val="FEB80A"/>
                </a:solidFill>
              </a:rPr>
              <a:pPr rtl="1"/>
              <a:t>10/05/1445</a:t>
            </a:fld>
            <a:endParaRPr lang="fa-IR">
              <a:solidFill>
                <a:srgbClr val="FEB80A"/>
              </a:solidFill>
            </a:endParaRPr>
          </a:p>
        </p:txBody>
      </p:sp>
      <p:sp>
        <p:nvSpPr>
          <p:cNvPr id="3" name="Footer Placeholder 2"/>
          <p:cNvSpPr>
            <a:spLocks noGrp="1"/>
          </p:cNvSpPr>
          <p:nvPr>
            <p:ph type="ftr" sz="quarter" idx="3"/>
          </p:nvPr>
        </p:nvSpPr>
        <p:spPr>
          <a:xfrm>
            <a:off x="7010400" y="612648"/>
            <a:ext cx="1767840" cy="457200"/>
          </a:xfrm>
          <a:prstGeom prst="rect">
            <a:avLst/>
          </a:prstGeom>
        </p:spPr>
        <p:txBody>
          <a:bodyPr vert="horz"/>
          <a:lstStyle>
            <a:lvl1pPr algn="r" eaLnBrk="1" latinLnBrk="0" hangingPunct="1">
              <a:defRPr kumimoji="0" sz="800">
                <a:solidFill>
                  <a:schemeClr val="accent2"/>
                </a:solidFill>
              </a:defRPr>
            </a:lvl1pPr>
          </a:lstStyle>
          <a:p>
            <a:pPr rtl="1"/>
            <a:endParaRPr lang="fa-IR">
              <a:solidFill>
                <a:srgbClr val="FEB80A"/>
              </a:solidFill>
            </a:endParaRPr>
          </a:p>
        </p:txBody>
      </p:sp>
      <p:sp>
        <p:nvSpPr>
          <p:cNvPr id="23" name="Slide Number Placeholder 22"/>
          <p:cNvSpPr>
            <a:spLocks noGrp="1"/>
          </p:cNvSpPr>
          <p:nvPr>
            <p:ph type="sldNum" sz="quarter" idx="4"/>
          </p:nvPr>
        </p:nvSpPr>
        <p:spPr>
          <a:xfrm>
            <a:off x="10899648" y="2272"/>
            <a:ext cx="1016000" cy="365760"/>
          </a:xfrm>
          <a:prstGeom prst="rect">
            <a:avLst/>
          </a:prstGeom>
        </p:spPr>
        <p:txBody>
          <a:bodyPr vert="horz" anchor="b"/>
          <a:lstStyle>
            <a:lvl1pPr algn="r" eaLnBrk="1" latinLnBrk="0" hangingPunct="1">
              <a:defRPr kumimoji="0" sz="1800">
                <a:solidFill>
                  <a:srgbClr val="FFFFFF"/>
                </a:solidFill>
              </a:defRPr>
            </a:lvl1pPr>
          </a:lstStyle>
          <a:p>
            <a:pPr rtl="1"/>
            <a:fld id="{0EF2A3BB-B759-4B73-8CB1-D3B65A9FFA7A}" type="slidenum">
              <a:rPr lang="fa-IR" smtClean="0"/>
              <a:pPr rtl="1"/>
              <a:t>‹#›</a:t>
            </a:fld>
            <a:endParaRPr lang="fa-IR"/>
          </a:p>
        </p:txBody>
      </p:sp>
    </p:spTree>
    <p:extLst>
      <p:ext uri="{BB962C8B-B14F-4D97-AF65-F5344CB8AC3E}">
        <p14:creationId xmlns:p14="http://schemas.microsoft.com/office/powerpoint/2010/main" val="124197151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l" rtl="1" eaLnBrk="1" latinLnBrk="0" hangingPunct="1">
        <a:spcBef>
          <a:spcPct val="0"/>
        </a:spcBef>
        <a:buNone/>
        <a:defRPr kumimoji="0" sz="4000" kern="1200">
          <a:solidFill>
            <a:schemeClr val="tx2"/>
          </a:solidFill>
          <a:latin typeface="+mj-lt"/>
          <a:ea typeface="+mj-ea"/>
          <a:cs typeface="+mj-cs"/>
        </a:defRPr>
      </a:lvl1pPr>
    </p:titleStyle>
    <p:bodyStyle>
      <a:lvl1pPr marL="365760" indent="-256032" algn="r" rtl="1"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r" rtl="1"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r" rtl="1"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r" rtl="1"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r" rtl="1"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r" rtl="1"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r" rtl="1"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r" rtl="1"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r" rtl="1"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fa.wikipedia.org/wiki/%DA%A9%D8%AA%D9%88%D8%A7%D8%B3%DB%8C%D8%AF%D9%88%D8%B2_%D8%AF%DB%8C%D8%A7%D8%A8%D8%AA%DB%8C" TargetMode="External"/><Relationship Id="rId2" Type="http://schemas.openxmlformats.org/officeDocument/2006/relationships/hyperlink" Target="http://fa.wikipedia.org/wiki/%DA%86%D8%A7%D9%82" TargetMode="External"/><Relationship Id="rId1" Type="http://schemas.openxmlformats.org/officeDocument/2006/relationships/slideLayout" Target="../slideLayouts/slideLayout2.xml"/><Relationship Id="rId4" Type="http://schemas.openxmlformats.org/officeDocument/2006/relationships/hyperlink" Target="http://fa.wikipedia.org/wiki/%D8%A7%D8%AA%D9%88%D8%A2%D9%86%D8%AA%DB%8C%E2%80%8C%D8%A8%D8%A7%D8%AF%DB%8C"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fa.wikipedia.org/wiki/%D8%B3%D9%84%D9%88%D9%84"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4.xml"/></Relationships>
</file>

<file path=ppt/slides/_rels/slide8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fa.wikipedia.org/wiki/%D8%AF%DA%AF%D8%B1%DA%AF%D8%B4%D8%AA" TargetMode="Externa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209801" y="990601"/>
            <a:ext cx="7897813" cy="4887913"/>
          </a:xfrm>
        </p:spPr>
      </p:pic>
    </p:spTree>
    <p:extLst>
      <p:ext uri="{BB962C8B-B14F-4D97-AF65-F5344CB8AC3E}">
        <p14:creationId xmlns:p14="http://schemas.microsoft.com/office/powerpoint/2010/main" val="32119966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4704"/>
            <a:ext cx="10972800" cy="792088"/>
          </a:xfrm>
        </p:spPr>
        <p:txBody>
          <a:bodyPr>
            <a:normAutofit fontScale="90000"/>
          </a:bodyPr>
          <a:lstStyle/>
          <a:p>
            <a:pPr algn="r"/>
            <a:r>
              <a:rPr lang="fa-IR" sz="4400" b="1" dirty="0">
                <a:latin typeface="Bebas Neue"/>
                <a:ea typeface="Bebas Neue"/>
                <a:cs typeface="Bebas Neue"/>
              </a:rPr>
              <a:t>انواع  ديابت  كدامند؟</a:t>
            </a:r>
            <a:r>
              <a:rPr lang="en-US" b="1" dirty="0"/>
              <a:t/>
            </a:r>
            <a:br>
              <a:rPr lang="en-US" b="1" dirty="0"/>
            </a:br>
            <a:endParaRPr lang="en-US" dirty="0"/>
          </a:p>
        </p:txBody>
      </p:sp>
      <p:sp>
        <p:nvSpPr>
          <p:cNvPr id="3" name="Content Placeholder 2"/>
          <p:cNvSpPr>
            <a:spLocks noGrp="1"/>
          </p:cNvSpPr>
          <p:nvPr>
            <p:ph idx="1"/>
          </p:nvPr>
        </p:nvSpPr>
        <p:spPr>
          <a:xfrm>
            <a:off x="609600" y="1268760"/>
            <a:ext cx="10972800" cy="5305776"/>
          </a:xfrm>
        </p:spPr>
        <p:txBody>
          <a:bodyPr>
            <a:normAutofit/>
          </a:bodyPr>
          <a:lstStyle/>
          <a:p>
            <a:pPr algn="justLow"/>
            <a:r>
              <a:rPr lang="fa-IR" dirty="0">
                <a:cs typeface="B Titr" panose="00000700000000000000" pitchFamily="2" charset="-78"/>
              </a:rPr>
              <a:t> ديابت</a:t>
            </a:r>
            <a:r>
              <a:rPr lang="fa-IR" b="1" dirty="0">
                <a:cs typeface="B Titr" panose="00000700000000000000" pitchFamily="2" charset="-78"/>
              </a:rPr>
              <a:t> نوع1 </a:t>
            </a:r>
          </a:p>
          <a:p>
            <a:pPr algn="justLow"/>
            <a:r>
              <a:rPr lang="fa-IR" b="1" dirty="0">
                <a:cs typeface="B Nazanin" panose="00000400000000000000" pitchFamily="2" charset="-78"/>
              </a:rPr>
              <a:t>در  اين نوع بيماري، بدن نمي‌تواند انسولين توليد كند و يا بسيار كم توليد مي‌كند، به همين دليل در اين نوع ديابت، حتما بايد انسولين تزريق شود تا نياز بدن تامين گردد. </a:t>
            </a:r>
          </a:p>
          <a:p>
            <a:pPr algn="justLow"/>
            <a:r>
              <a:rPr lang="fa-IR" b="1" dirty="0">
                <a:cs typeface="B Titr" panose="00000700000000000000" pitchFamily="2" charset="-78"/>
              </a:rPr>
              <a:t> ديابت نوع 2</a:t>
            </a:r>
          </a:p>
          <a:p>
            <a:pPr algn="justLow"/>
            <a:r>
              <a:rPr lang="fa-IR" b="1" dirty="0">
                <a:cs typeface="B Nazanin" panose="00000400000000000000" pitchFamily="2" charset="-78"/>
              </a:rPr>
              <a:t> در اين نوع  بيماري، بدن به  مقدار كم  انسولين  توليد  مي‌‌‌كند و يا بدن  نمي‌تواند به طور  كامل از  انسولين توليد شده استفاده كند </a:t>
            </a:r>
            <a:r>
              <a:rPr lang="fa-IR" b="1" dirty="0">
                <a:solidFill>
                  <a:srgbClr val="C00000"/>
                </a:solidFill>
                <a:cs typeface="B Nazanin" panose="00000400000000000000" pitchFamily="2" charset="-78"/>
              </a:rPr>
              <a:t>(مقاومت به انسولين). </a:t>
            </a:r>
            <a:r>
              <a:rPr lang="fa-IR" b="1" dirty="0">
                <a:cs typeface="B Nazanin" panose="00000400000000000000" pitchFamily="2" charset="-78"/>
              </a:rPr>
              <a:t>در اغلب اين  بيماران  نياز  به مصرف  قرص‌هاي پايين   آورنده‌ي  قندخون و در تعدادي از آن‌ها نيز نياز به مصرف انسولين وجود دارد. </a:t>
            </a:r>
          </a:p>
          <a:p>
            <a:pPr algn="justLow"/>
            <a:r>
              <a:rPr lang="fa-IR" b="1" dirty="0">
                <a:cs typeface="B Titr" panose="00000700000000000000" pitchFamily="2" charset="-78"/>
              </a:rPr>
              <a:t>ديابت   بارداري </a:t>
            </a:r>
          </a:p>
          <a:p>
            <a:pPr algn="justLow"/>
            <a:r>
              <a:rPr lang="fa-IR" b="1" dirty="0">
                <a:cs typeface="B Nazanin" panose="00000400000000000000" pitchFamily="2" charset="-78"/>
              </a:rPr>
              <a:t>دیابت بارداری به شرایطی گفته  می‌شود که افزایش قند خون برای اولین بار، در طی دوران بارداری دیده شود. دیابت بارداری، تقریباً در ۴ درصد از  بارداری‌ها بروز  می‌کند. </a:t>
            </a:r>
          </a:p>
        </p:txBody>
      </p:sp>
    </p:spTree>
    <p:extLst>
      <p:ext uri="{BB962C8B-B14F-4D97-AF65-F5344CB8AC3E}">
        <p14:creationId xmlns:p14="http://schemas.microsoft.com/office/powerpoint/2010/main" val="2927385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580417086"/>
              </p:ext>
            </p:extLst>
          </p:nvPr>
        </p:nvGraphicFramePr>
        <p:xfrm>
          <a:off x="50800" y="476673"/>
          <a:ext cx="12090399" cy="5718415"/>
        </p:xfrm>
        <a:graphic>
          <a:graphicData uri="http://schemas.openxmlformats.org/drawingml/2006/table">
            <a:tbl>
              <a:tblPr/>
              <a:tblGrid>
                <a:gridCol w="4030133">
                  <a:extLst>
                    <a:ext uri="{9D8B030D-6E8A-4147-A177-3AD203B41FA5}">
                      <a16:colId xmlns:a16="http://schemas.microsoft.com/office/drawing/2014/main" val="20000"/>
                    </a:ext>
                  </a:extLst>
                </a:gridCol>
                <a:gridCol w="4030133">
                  <a:extLst>
                    <a:ext uri="{9D8B030D-6E8A-4147-A177-3AD203B41FA5}">
                      <a16:colId xmlns:a16="http://schemas.microsoft.com/office/drawing/2014/main" val="20001"/>
                    </a:ext>
                  </a:extLst>
                </a:gridCol>
                <a:gridCol w="4030133">
                  <a:extLst>
                    <a:ext uri="{9D8B030D-6E8A-4147-A177-3AD203B41FA5}">
                      <a16:colId xmlns:a16="http://schemas.microsoft.com/office/drawing/2014/main" val="20002"/>
                    </a:ext>
                  </a:extLst>
                </a:gridCol>
              </a:tblGrid>
              <a:tr h="841648">
                <a:tc gridSpan="3">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2400" b="1" dirty="0">
                          <a:latin typeface="Bebas Neue"/>
                          <a:ea typeface="Bebas Neue"/>
                          <a:cs typeface="Bebas Neue"/>
                        </a:rPr>
                        <a:t>مقایسه دیابت نوع یک و دو</a:t>
                      </a:r>
                      <a:endParaRPr lang="en-US" sz="2400" b="1" dirty="0">
                        <a:latin typeface="Bebas Neue"/>
                        <a:ea typeface="Bebas Neue"/>
                        <a:cs typeface="Bebas Neue"/>
                      </a:endParaRPr>
                    </a:p>
                    <a:p>
                      <a:pPr marL="0" marR="0" indent="0" algn="r" defTabSz="914400" rtl="1" eaLnBrk="1" fontAlgn="auto" latinLnBrk="0" hangingPunct="1">
                        <a:lnSpc>
                          <a:spcPct val="100000"/>
                        </a:lnSpc>
                        <a:spcBef>
                          <a:spcPts val="0"/>
                        </a:spcBef>
                        <a:spcAft>
                          <a:spcPts val="0"/>
                        </a:spcAft>
                        <a:buClrTx/>
                        <a:buSzTx/>
                        <a:buFontTx/>
                        <a:buNone/>
                        <a:tabLst/>
                        <a:defRPr/>
                      </a:pPr>
                      <a:endParaRPr kumimoji="0" lang="fa-IR" sz="2400" b="1" kern="1200" dirty="0">
                        <a:solidFill>
                          <a:schemeClr val="tx1"/>
                        </a:solidFill>
                        <a:latin typeface="Avenir Medium"/>
                        <a:ea typeface="Avenir Medium"/>
                        <a:cs typeface="Avenir Medium"/>
                      </a:endParaRP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518156">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kern="1200" dirty="0">
                          <a:solidFill>
                            <a:schemeClr val="tx1"/>
                          </a:solidFill>
                          <a:latin typeface="Avenir Medium"/>
                          <a:ea typeface="Avenir Medium"/>
                          <a:cs typeface="Avenir Medium"/>
                        </a:rPr>
                        <a:t>دیابت نوع 1</a:t>
                      </a:r>
                    </a:p>
                    <a:p>
                      <a:pPr algn="r" rtl="1"/>
                      <a:endParaRPr kumimoji="0" lang="fa-IR" sz="2400" b="1" kern="1200" dirty="0">
                        <a:solidFill>
                          <a:schemeClr val="tx1"/>
                        </a:solidFill>
                        <a:latin typeface="Avenir Medium"/>
                        <a:ea typeface="Avenir Medium"/>
                        <a:cs typeface="Avenir Medium"/>
                      </a:endParaRP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kumimoji="0" lang="fa-IR" sz="2400" b="1" kern="1200" dirty="0">
                          <a:solidFill>
                            <a:schemeClr val="tx1"/>
                          </a:solidFill>
                          <a:latin typeface="Avenir Medium"/>
                          <a:ea typeface="Avenir Medium"/>
                          <a:cs typeface="Avenir Medium"/>
                        </a:rPr>
                        <a:t>دیابت نوع2</a:t>
                      </a:r>
                      <a:r>
                        <a:rPr kumimoji="0" lang="en-US" sz="2400" b="1" kern="1200" dirty="0">
                          <a:solidFill>
                            <a:schemeClr val="tx1"/>
                          </a:solidFill>
                          <a:latin typeface="Avenir Medium"/>
                          <a:ea typeface="Avenir Medium"/>
                          <a:cs typeface="Avenir Medium"/>
                        </a:rPr>
                        <a:t> </a:t>
                      </a:r>
                      <a:endParaRPr kumimoji="0" lang="fa-IR" sz="2400" b="1" kern="1200" dirty="0">
                        <a:solidFill>
                          <a:schemeClr val="tx1"/>
                        </a:solidFill>
                        <a:latin typeface="Avenir Medium"/>
                        <a:ea typeface="Avenir Medium"/>
                        <a:cs typeface="Avenir Medium"/>
                      </a:endParaRP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kumimoji="0" lang="fa-IR" sz="2400" b="1" kern="1200" dirty="0">
                          <a:solidFill>
                            <a:schemeClr val="tx1"/>
                          </a:solidFill>
                          <a:latin typeface="Avenir Medium"/>
                          <a:ea typeface="Avenir Medium"/>
                          <a:cs typeface="Avenir Medium"/>
                        </a:rPr>
                        <a:t>مشخصات</a:t>
                      </a:r>
                      <a:r>
                        <a:rPr kumimoji="0" lang="en-US" sz="2400" b="1" kern="1200" dirty="0">
                          <a:solidFill>
                            <a:schemeClr val="tx1"/>
                          </a:solidFill>
                          <a:latin typeface="Avenir Medium"/>
                          <a:ea typeface="Avenir Medium"/>
                          <a:cs typeface="Avenir Medium"/>
                        </a:rPr>
                        <a:t> </a:t>
                      </a:r>
                      <a:endParaRPr kumimoji="0" lang="fa-IR" sz="2400" b="1" kern="1200" dirty="0">
                        <a:solidFill>
                          <a:schemeClr val="tx1"/>
                        </a:solidFill>
                        <a:latin typeface="Avenir Medium"/>
                        <a:ea typeface="Avenir Medium"/>
                        <a:cs typeface="Avenir Medium"/>
                      </a:endParaRP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18156">
                <a:tc>
                  <a:txBody>
                    <a:bodyPr/>
                    <a:lstStyle/>
                    <a:p>
                      <a:pPr algn="r" rtl="1"/>
                      <a:r>
                        <a:rPr kumimoji="0" lang="fa-IR" sz="2400" b="1" kern="1200">
                          <a:solidFill>
                            <a:schemeClr val="tx1"/>
                          </a:solidFill>
                          <a:latin typeface="Avenir Medium"/>
                          <a:ea typeface="Avenir Medium"/>
                          <a:cs typeface="Avenir Medium"/>
                        </a:rPr>
                        <a:t>ناگهانی</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kumimoji="0" lang="fa-IR" sz="2400" b="1" kern="1200" dirty="0">
                          <a:solidFill>
                            <a:schemeClr val="tx1"/>
                          </a:solidFill>
                          <a:latin typeface="Avenir Medium"/>
                          <a:ea typeface="Avenir Medium"/>
                          <a:cs typeface="Avenir Medium"/>
                        </a:rPr>
                        <a:t>تدریجی</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kumimoji="0" lang="fa-IR" sz="2400" b="1" kern="1200" dirty="0">
                          <a:solidFill>
                            <a:schemeClr val="tx1"/>
                          </a:solidFill>
                          <a:latin typeface="Avenir Medium"/>
                          <a:ea typeface="Avenir Medium"/>
                          <a:cs typeface="Avenir Medium"/>
                        </a:rPr>
                        <a:t>بروز</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18156">
                <a:tc>
                  <a:txBody>
                    <a:bodyPr/>
                    <a:lstStyle/>
                    <a:p>
                      <a:pPr algn="r" rtl="1"/>
                      <a:r>
                        <a:rPr kumimoji="0" lang="fa-IR" sz="2400" b="1" kern="1200" dirty="0">
                          <a:solidFill>
                            <a:schemeClr val="tx1"/>
                          </a:solidFill>
                          <a:latin typeface="Avenir Medium"/>
                          <a:ea typeface="Avenir Medium"/>
                          <a:cs typeface="Avenir Medium"/>
                        </a:rPr>
                        <a:t>بیشتر کودکان</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kumimoji="0" lang="fa-IR" sz="2400" b="1" kern="1200" dirty="0">
                          <a:solidFill>
                            <a:schemeClr val="tx1"/>
                          </a:solidFill>
                          <a:latin typeface="Avenir Medium"/>
                          <a:ea typeface="Avenir Medium"/>
                          <a:cs typeface="Avenir Medium"/>
                        </a:rPr>
                        <a:t>بیشتر بزرگسالان</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kumimoji="0" lang="fa-IR" sz="2400" b="1" kern="1200" dirty="0">
                          <a:solidFill>
                            <a:schemeClr val="tx1"/>
                          </a:solidFill>
                          <a:latin typeface="Avenir Medium"/>
                          <a:ea typeface="Avenir Medium"/>
                          <a:cs typeface="Avenir Medium"/>
                        </a:rPr>
                        <a:t>سن بروز</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18156">
                <a:tc>
                  <a:txBody>
                    <a:bodyPr/>
                    <a:lstStyle/>
                    <a:p>
                      <a:pPr algn="r" rtl="1"/>
                      <a:r>
                        <a:rPr kumimoji="0" lang="fa-IR" sz="2400" b="1" kern="1200" dirty="0">
                          <a:solidFill>
                            <a:schemeClr val="tx1"/>
                          </a:solidFill>
                          <a:latin typeface="Avenir Medium"/>
                          <a:ea typeface="Avenir Medium"/>
                          <a:cs typeface="Avenir Medium"/>
                        </a:rPr>
                        <a:t>لاغر یا طبیعی</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r" rtl="1" eaLnBrk="1" latinLnBrk="0" hangingPunct="1"/>
                      <a:r>
                        <a:rPr kumimoji="0" lang="fa-IR" sz="2400" b="1" kern="1200" dirty="0">
                          <a:solidFill>
                            <a:schemeClr val="tx1"/>
                          </a:solidFill>
                          <a:latin typeface="Avenir Medium"/>
                          <a:ea typeface="Avenir Medium"/>
                          <a:cs typeface="Avenir Medium"/>
                        </a:rPr>
                        <a:t>معمولاً </a:t>
                      </a:r>
                      <a:r>
                        <a:rPr kumimoji="0" lang="fa-IR" sz="2400" b="1" kern="1200" dirty="0">
                          <a:solidFill>
                            <a:schemeClr val="tx1"/>
                          </a:solidFill>
                          <a:latin typeface="Avenir Medium"/>
                          <a:ea typeface="Avenir Medium"/>
                          <a:cs typeface="Avenir Medium"/>
                          <a:hlinkClick r:id="rId2" action="ppaction://hlinkfile" tooltip="چاق"/>
                        </a:rPr>
                        <a:t>چاق</a:t>
                      </a:r>
                      <a:endParaRPr kumimoji="0" lang="fa-IR" sz="2400" b="1" kern="1200" dirty="0">
                        <a:solidFill>
                          <a:schemeClr val="tx1"/>
                        </a:solidFill>
                        <a:latin typeface="Avenir Medium"/>
                        <a:ea typeface="Avenir Medium"/>
                        <a:cs typeface="Avenir Medium"/>
                      </a:endParaRP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r" rtl="1" eaLnBrk="1" latinLnBrk="0" hangingPunct="1"/>
                      <a:r>
                        <a:rPr kumimoji="0" lang="fa-IR" sz="2400" b="1" kern="1200" dirty="0">
                          <a:solidFill>
                            <a:schemeClr val="tx1"/>
                          </a:solidFill>
                          <a:latin typeface="Avenir Medium"/>
                          <a:ea typeface="Avenir Medium"/>
                          <a:cs typeface="Avenir Medium"/>
                        </a:rPr>
                        <a:t>وضع ظاهری بدن</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518156">
                <a:tc>
                  <a:txBody>
                    <a:bodyPr/>
                    <a:lstStyle/>
                    <a:p>
                      <a:pPr algn="r" rtl="1"/>
                      <a:r>
                        <a:rPr kumimoji="0" lang="fa-IR" sz="2400" b="1" kern="1200">
                          <a:solidFill>
                            <a:schemeClr val="tx1"/>
                          </a:solidFill>
                          <a:latin typeface="Avenir Medium"/>
                          <a:ea typeface="Avenir Medium"/>
                          <a:cs typeface="Avenir Medium"/>
                        </a:rPr>
                        <a:t>شایع</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r" rtl="1" eaLnBrk="1" latinLnBrk="0" hangingPunct="1"/>
                      <a:r>
                        <a:rPr kumimoji="0" lang="fa-IR" sz="2400" b="1" kern="1200" dirty="0">
                          <a:solidFill>
                            <a:schemeClr val="tx1"/>
                          </a:solidFill>
                          <a:latin typeface="Avenir Medium"/>
                          <a:ea typeface="Avenir Medium"/>
                          <a:cs typeface="Avenir Medium"/>
                        </a:rPr>
                        <a:t>نادر</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r" rtl="1" eaLnBrk="1" latinLnBrk="0" hangingPunct="1"/>
                      <a:r>
                        <a:rPr kumimoji="0" lang="fa-IR" sz="2400" b="1" kern="1200" dirty="0">
                          <a:solidFill>
                            <a:schemeClr val="tx1"/>
                          </a:solidFill>
                          <a:latin typeface="Avenir Medium"/>
                          <a:ea typeface="Avenir Medium"/>
                          <a:cs typeface="Avenir Medium"/>
                          <a:hlinkClick r:id="rId3" action="ppaction://hlinkfile" tooltip="کتواسیدوز دیابتی"/>
                        </a:rPr>
                        <a:t>کتواسیدوز دیابتی</a:t>
                      </a:r>
                      <a:endParaRPr kumimoji="0" lang="fa-IR" sz="2400" b="1" kern="1200" dirty="0">
                        <a:solidFill>
                          <a:schemeClr val="tx1"/>
                        </a:solidFill>
                        <a:latin typeface="Avenir Medium"/>
                        <a:ea typeface="Avenir Medium"/>
                        <a:cs typeface="Avenir Medium"/>
                      </a:endParaRP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518156">
                <a:tc>
                  <a:txBody>
                    <a:bodyPr/>
                    <a:lstStyle/>
                    <a:p>
                      <a:pPr algn="r" rtl="1"/>
                      <a:r>
                        <a:rPr kumimoji="0" lang="fa-IR" sz="2400" b="1" kern="1200">
                          <a:solidFill>
                            <a:schemeClr val="tx1"/>
                          </a:solidFill>
                          <a:latin typeface="Avenir Medium"/>
                          <a:ea typeface="Avenir Medium"/>
                          <a:cs typeface="Avenir Medium"/>
                        </a:rPr>
                        <a:t>معمولاً وجود دارد</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r" rtl="1" eaLnBrk="1" latinLnBrk="0" hangingPunct="1"/>
                      <a:r>
                        <a:rPr kumimoji="0" lang="fa-IR" sz="2400" b="1" kern="1200" dirty="0">
                          <a:solidFill>
                            <a:schemeClr val="tx1"/>
                          </a:solidFill>
                          <a:latin typeface="Avenir Medium"/>
                          <a:ea typeface="Avenir Medium"/>
                          <a:cs typeface="Avenir Medium"/>
                        </a:rPr>
                        <a:t>ندارد</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r" rtl="1" eaLnBrk="1" latinLnBrk="0" hangingPunct="1"/>
                      <a:r>
                        <a:rPr kumimoji="0" lang="fa-IR" sz="2400" b="1" kern="1200" dirty="0">
                          <a:solidFill>
                            <a:schemeClr val="tx1"/>
                          </a:solidFill>
                          <a:latin typeface="Avenir Medium"/>
                          <a:ea typeface="Avenir Medium"/>
                          <a:cs typeface="Avenir Medium"/>
                          <a:hlinkClick r:id="rId4" action="ppaction://hlinkfile" tooltip="اتوآنتی‌بادی"/>
                        </a:rPr>
                        <a:t>اتوآنتی‌بادی</a:t>
                      </a:r>
                      <a:endParaRPr kumimoji="0" lang="fa-IR" sz="2400" b="1" kern="1200" dirty="0">
                        <a:solidFill>
                          <a:schemeClr val="tx1"/>
                        </a:solidFill>
                        <a:latin typeface="Avenir Medium"/>
                        <a:ea typeface="Avenir Medium"/>
                        <a:cs typeface="Avenir Medium"/>
                      </a:endParaRP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944889">
                <a:tc>
                  <a:txBody>
                    <a:bodyPr/>
                    <a:lstStyle/>
                    <a:p>
                      <a:pPr algn="r" rtl="1"/>
                      <a:r>
                        <a:rPr kumimoji="0" lang="fa-IR" sz="2400" b="1" kern="1200">
                          <a:solidFill>
                            <a:schemeClr val="tx1"/>
                          </a:solidFill>
                          <a:latin typeface="Avenir Medium"/>
                          <a:ea typeface="Avenir Medium"/>
                          <a:cs typeface="Avenir Medium"/>
                        </a:rPr>
                        <a:t>کم یا هیچ</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kumimoji="0" lang="fa-IR" sz="2400" b="1" kern="1200" dirty="0">
                          <a:solidFill>
                            <a:schemeClr val="tx1"/>
                          </a:solidFill>
                          <a:latin typeface="Avenir Medium"/>
                          <a:ea typeface="Avenir Medium"/>
                          <a:cs typeface="Avenir Medium"/>
                        </a:rPr>
                        <a:t>طبیعی، کاهش‌یافته</a:t>
                      </a:r>
                      <a:br>
                        <a:rPr kumimoji="0" lang="fa-IR" sz="2400" b="1" kern="1200" dirty="0">
                          <a:solidFill>
                            <a:schemeClr val="tx1"/>
                          </a:solidFill>
                          <a:latin typeface="Avenir Medium"/>
                          <a:ea typeface="Avenir Medium"/>
                          <a:cs typeface="Avenir Medium"/>
                        </a:rPr>
                      </a:br>
                      <a:r>
                        <a:rPr kumimoji="0" lang="fa-IR" sz="2400" b="1" kern="1200" dirty="0">
                          <a:solidFill>
                            <a:schemeClr val="tx1"/>
                          </a:solidFill>
                          <a:latin typeface="Avenir Medium"/>
                          <a:ea typeface="Avenir Medium"/>
                          <a:cs typeface="Avenir Medium"/>
                        </a:rPr>
                        <a:t>یا افزایش یافته</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kumimoji="0" lang="fa-IR" sz="2400" b="1" kern="1200" dirty="0">
                          <a:solidFill>
                            <a:schemeClr val="tx1"/>
                          </a:solidFill>
                          <a:latin typeface="Avenir Medium"/>
                          <a:ea typeface="Avenir Medium"/>
                          <a:cs typeface="Avenir Medium"/>
                        </a:rPr>
                        <a:t>انسولین درون‌ساز</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518156">
                <a:tc>
                  <a:txBody>
                    <a:bodyPr/>
                    <a:lstStyle/>
                    <a:p>
                      <a:pPr algn="r" rtl="1"/>
                      <a:r>
                        <a:rPr kumimoji="0" lang="fa-IR" sz="2400" b="1" kern="1200" dirty="0">
                          <a:solidFill>
                            <a:schemeClr val="tx1"/>
                          </a:solidFill>
                          <a:latin typeface="Avenir Medium"/>
                          <a:ea typeface="Avenir Medium"/>
                          <a:cs typeface="Avenir Medium"/>
                        </a:rPr>
                        <a:t>~۱۰٪</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kumimoji="0" lang="fa-IR" sz="2400" b="1" kern="1200" dirty="0">
                          <a:solidFill>
                            <a:schemeClr val="tx1"/>
                          </a:solidFill>
                          <a:latin typeface="Avenir Medium"/>
                          <a:ea typeface="Avenir Medium"/>
                          <a:cs typeface="Avenir Medium"/>
                        </a:rPr>
                        <a:t>~۹۰٪</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kumimoji="0" lang="fa-IR" sz="2400" b="1" kern="1200" dirty="0">
                          <a:solidFill>
                            <a:schemeClr val="tx1"/>
                          </a:solidFill>
                          <a:latin typeface="Avenir Medium"/>
                          <a:ea typeface="Avenir Medium"/>
                          <a:cs typeface="Avenir Medium"/>
                        </a:rPr>
                        <a:t>شیوع</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3737638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582084" y="457200"/>
            <a:ext cx="10972800" cy="1143000"/>
          </a:xfrm>
        </p:spPr>
        <p:txBody>
          <a:bodyPr>
            <a:normAutofit/>
          </a:bodyPr>
          <a:lstStyle/>
          <a:p>
            <a:pPr algn="ctr" eaLnBrk="1" hangingPunct="1">
              <a:defRPr/>
            </a:pPr>
            <a:r>
              <a:rPr lang="fa-IR" b="1" dirty="0">
                <a:latin typeface="Bebas Neue"/>
                <a:ea typeface="Bebas Neue"/>
                <a:cs typeface="Bebas Neue"/>
              </a:rPr>
              <a:t>دیابت نوع 1</a:t>
            </a:r>
          </a:p>
        </p:txBody>
      </p:sp>
      <p:sp>
        <p:nvSpPr>
          <p:cNvPr id="49155" name="Content Placeholder 2"/>
          <p:cNvSpPr>
            <a:spLocks noGrp="1"/>
          </p:cNvSpPr>
          <p:nvPr>
            <p:ph idx="1"/>
          </p:nvPr>
        </p:nvSpPr>
        <p:spPr>
          <a:xfrm>
            <a:off x="0" y="1600200"/>
            <a:ext cx="12192000" cy="5105400"/>
          </a:xfrm>
        </p:spPr>
        <p:txBody>
          <a:bodyPr/>
          <a:lstStyle/>
          <a:p>
            <a:pPr algn="r" rtl="1" eaLnBrk="1" hangingPunct="1"/>
            <a:r>
              <a:rPr lang="fa-IR" altLang="en-US" sz="2400" b="1" dirty="0">
                <a:latin typeface="Avenir Medium"/>
                <a:ea typeface="Avenir Medium"/>
                <a:cs typeface="Avenir Medium"/>
              </a:rPr>
              <a:t>5تا 10% تمام دیابت ها را شامل می شود.</a:t>
            </a:r>
          </a:p>
          <a:p>
            <a:pPr algn="r" rtl="1" eaLnBrk="1" hangingPunct="1"/>
            <a:r>
              <a:rPr lang="fa-IR" altLang="en-US" sz="2400" b="1" dirty="0">
                <a:latin typeface="Avenir Medium"/>
                <a:ea typeface="Avenir Medium"/>
                <a:cs typeface="Avenir Medium"/>
              </a:rPr>
              <a:t>مشخصه بارز آن تخریب سلول های بتای پانکراس است توسط عوامل ژنتیکی، ایمونولوژیکی و محیطی(مثل ویروس ها).</a:t>
            </a:r>
          </a:p>
          <a:p>
            <a:pPr algn="r" rtl="1" eaLnBrk="1" hangingPunct="1"/>
            <a:r>
              <a:rPr lang="fa-IR" altLang="en-US" sz="2400" b="1" dirty="0">
                <a:latin typeface="Avenir Medium"/>
                <a:ea typeface="Avenir Medium"/>
                <a:cs typeface="Avenir Medium"/>
              </a:rPr>
              <a:t>در هر سنی بروز می کند ولی معمولا در سن جوانی بیشتر رخ می دهد.</a:t>
            </a:r>
          </a:p>
          <a:p>
            <a:pPr algn="r" rtl="1" eaLnBrk="1" hangingPunct="1"/>
            <a:r>
              <a:rPr lang="fa-IR" altLang="en-US" sz="2400" b="1" dirty="0">
                <a:latin typeface="Avenir Medium"/>
                <a:ea typeface="Avenir Medium"/>
                <a:cs typeface="Avenir Medium"/>
              </a:rPr>
              <a:t>معمولا در موقع تشخیص بیمار بسیار لاغر است و کاهش وزن نیز دارد.</a:t>
            </a:r>
          </a:p>
          <a:p>
            <a:pPr algn="r" rtl="1" eaLnBrk="1" hangingPunct="1"/>
            <a:r>
              <a:rPr lang="fa-IR" altLang="en-US" sz="2400" b="1" dirty="0">
                <a:latin typeface="Avenir Medium"/>
                <a:ea typeface="Avenir Medium"/>
                <a:cs typeface="Avenir Medium"/>
              </a:rPr>
              <a:t>اغلب دارای آنتی بادی علیه سلول های جزایر می باشد.</a:t>
            </a:r>
          </a:p>
          <a:p>
            <a:pPr algn="r" rtl="1" eaLnBrk="1" hangingPunct="1"/>
            <a:r>
              <a:rPr lang="fa-IR" altLang="en-US" sz="2400" b="1" dirty="0">
                <a:latin typeface="Avenir Medium"/>
                <a:ea typeface="Avenir Medium"/>
                <a:cs typeface="Avenir Medium"/>
              </a:rPr>
              <a:t>انسولین آندوژن به دلیل تهاجم آنتی بادی ها کم است یا وجود ندارد.</a:t>
            </a:r>
          </a:p>
          <a:p>
            <a:pPr algn="r" rtl="1" eaLnBrk="1" hangingPunct="1"/>
            <a:r>
              <a:rPr lang="fa-IR" altLang="en-US" sz="2400" b="1" dirty="0">
                <a:latin typeface="Avenir Medium"/>
                <a:ea typeface="Avenir Medium"/>
                <a:cs typeface="Avenir Medium"/>
              </a:rPr>
              <a:t>به تزریق انسولین برای نجات زندگی نیاز دارند.</a:t>
            </a:r>
          </a:p>
          <a:p>
            <a:pPr algn="r" rtl="1" eaLnBrk="1" hangingPunct="1"/>
            <a:r>
              <a:rPr lang="fa-IR" altLang="en-US" sz="2400" b="1" dirty="0">
                <a:latin typeface="Avenir Medium"/>
                <a:ea typeface="Avenir Medium"/>
                <a:cs typeface="Avenir Medium"/>
              </a:rPr>
              <a:t>تخریب سلول های بتا و فقدان انسولین مستعد ابتلا کتو اسیدوز دیابتی هستند.</a:t>
            </a:r>
          </a:p>
          <a:p>
            <a:pPr algn="r" rtl="1" eaLnBrk="1" hangingPunct="1"/>
            <a:r>
              <a:rPr lang="fa-IR" altLang="en-US" sz="2400" b="1" dirty="0">
                <a:latin typeface="Avenir Medium"/>
                <a:ea typeface="Avenir Medium"/>
                <a:cs typeface="Avenir Medium"/>
              </a:rPr>
              <a:t>عارضه حاد هیپر گلیسمی ، کتو اسیدوز دیابتی می باشد.</a:t>
            </a:r>
          </a:p>
          <a:p>
            <a:pPr eaLnBrk="1" hangingPunct="1"/>
            <a:endParaRPr lang="fa-IR" altLang="en-US" dirty="0">
              <a:cs typeface="B Zar" pitchFamily="2" charset="-78"/>
            </a:endParaRPr>
          </a:p>
          <a:p>
            <a:pPr eaLnBrk="1" hangingPunct="1"/>
            <a:endParaRPr lang="fa-IR" altLang="en-US" dirty="0">
              <a:cs typeface="B Zar" pitchFamily="2" charset="-78"/>
            </a:endParaRPr>
          </a:p>
        </p:txBody>
      </p:sp>
    </p:spTree>
    <p:extLst>
      <p:ext uri="{BB962C8B-B14F-4D97-AF65-F5344CB8AC3E}">
        <p14:creationId xmlns:p14="http://schemas.microsoft.com/office/powerpoint/2010/main" val="10536576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623392" y="44624"/>
            <a:ext cx="9956800" cy="1143000"/>
          </a:xfrm>
        </p:spPr>
        <p:txBody>
          <a:bodyPr>
            <a:normAutofit/>
          </a:bodyPr>
          <a:lstStyle/>
          <a:p>
            <a:pPr algn="ctr" eaLnBrk="1" hangingPunct="1">
              <a:defRPr/>
            </a:pPr>
            <a:r>
              <a:rPr lang="fa-IR" b="1" dirty="0">
                <a:latin typeface="Bebas Neue"/>
                <a:ea typeface="Bebas Neue"/>
                <a:cs typeface="Bebas Neue"/>
              </a:rPr>
              <a:t>دیابت نوع 2</a:t>
            </a:r>
          </a:p>
        </p:txBody>
      </p:sp>
      <p:sp>
        <p:nvSpPr>
          <p:cNvPr id="50179" name="Content Placeholder 2"/>
          <p:cNvSpPr>
            <a:spLocks noGrp="1"/>
          </p:cNvSpPr>
          <p:nvPr>
            <p:ph idx="1"/>
          </p:nvPr>
        </p:nvSpPr>
        <p:spPr>
          <a:xfrm>
            <a:off x="0" y="1143000"/>
            <a:ext cx="12192000" cy="5562600"/>
          </a:xfrm>
        </p:spPr>
        <p:txBody>
          <a:bodyPr>
            <a:normAutofit/>
          </a:bodyPr>
          <a:lstStyle/>
          <a:p>
            <a:pPr algn="r" rtl="1" eaLnBrk="1" hangingPunct="1"/>
            <a:r>
              <a:rPr lang="fa-IR" altLang="en-US" sz="2400" b="1" dirty="0">
                <a:latin typeface="Avenir Medium"/>
                <a:ea typeface="Avenir Medium"/>
                <a:cs typeface="Avenir Medium"/>
              </a:rPr>
              <a:t>90 تا 95% کل دیابت ها را تشکیل می دهد.</a:t>
            </a:r>
          </a:p>
          <a:p>
            <a:pPr algn="r" rtl="1" eaLnBrk="1" hangingPunct="1"/>
            <a:r>
              <a:rPr lang="fa-IR" altLang="en-US" sz="2400" b="1" dirty="0">
                <a:latin typeface="Avenir Medium"/>
                <a:ea typeface="Avenir Medium"/>
                <a:cs typeface="Avenir Medium"/>
              </a:rPr>
              <a:t>در هر سنی بروز می کند ولی معمولا بعد از سن 30 سالگی است.</a:t>
            </a:r>
          </a:p>
          <a:p>
            <a:pPr algn="r" rtl="1" eaLnBrk="1" hangingPunct="1"/>
            <a:r>
              <a:rPr lang="fa-IR" altLang="en-US" sz="2400" b="1" dirty="0">
                <a:latin typeface="Avenir Medium"/>
                <a:ea typeface="Avenir Medium"/>
                <a:cs typeface="Avenir Medium"/>
              </a:rPr>
              <a:t>معمولا بیمار چاق است</a:t>
            </a:r>
          </a:p>
          <a:p>
            <a:pPr algn="r" rtl="1" eaLnBrk="1" hangingPunct="1"/>
            <a:r>
              <a:rPr lang="fa-IR" altLang="en-US" sz="2400" b="1" dirty="0">
                <a:latin typeface="Avenir Medium"/>
                <a:ea typeface="Avenir Medium"/>
                <a:cs typeface="Avenir Medium"/>
              </a:rPr>
              <a:t>علل معمولا چاقی، وراثت و یا عوامل محیطی می باشد.</a:t>
            </a:r>
          </a:p>
          <a:p>
            <a:pPr algn="r" rtl="1" eaLnBrk="1" hangingPunct="1"/>
            <a:r>
              <a:rPr lang="fa-IR" altLang="en-US" sz="2400" b="1" dirty="0">
                <a:latin typeface="Avenir Medium"/>
                <a:ea typeface="Avenir Medium"/>
                <a:cs typeface="Avenir Medium"/>
              </a:rPr>
              <a:t>آنتی بادی سلول های جزایر لانگرهانس وجود ندارد.</a:t>
            </a:r>
          </a:p>
          <a:p>
            <a:pPr algn="r" rtl="1" eaLnBrk="1" hangingPunct="1"/>
            <a:r>
              <a:rPr lang="fa-IR" altLang="en-US" sz="2400" b="1" dirty="0">
                <a:latin typeface="Avenir Medium"/>
                <a:ea typeface="Avenir Medium"/>
                <a:cs typeface="Avenir Medium"/>
              </a:rPr>
              <a:t>کاهش مقدار انسولین آندوژن و یا افزایش مقاومت به انسولین وجود دارد.</a:t>
            </a:r>
          </a:p>
          <a:p>
            <a:pPr algn="r" rtl="1" eaLnBrk="1" hangingPunct="1"/>
            <a:r>
              <a:rPr lang="fa-IR" altLang="en-US" sz="2400" b="1" dirty="0">
                <a:latin typeface="Avenir Medium"/>
                <a:ea typeface="Avenir Medium"/>
                <a:cs typeface="Avenir Medium"/>
              </a:rPr>
              <a:t>بهترین راه درمان کاهش وزن ، ورزش، رژیم درمانی و حتما با مصرف دارو های خوراکی می باشد.</a:t>
            </a:r>
          </a:p>
          <a:p>
            <a:pPr algn="r" rtl="1" eaLnBrk="1" hangingPunct="1"/>
            <a:r>
              <a:rPr lang="fa-IR" altLang="en-US" sz="2400" b="1" dirty="0">
                <a:latin typeface="Avenir Medium"/>
                <a:ea typeface="Avenir Medium"/>
                <a:cs typeface="Avenir Medium"/>
              </a:rPr>
              <a:t>بسیاری از بیماران در کوتاه مدت و</a:t>
            </a:r>
            <a:r>
              <a:rPr lang="en-US" altLang="en-US" sz="2400" b="1" dirty="0">
                <a:latin typeface="Avenir Medium"/>
                <a:ea typeface="Avenir Medium"/>
                <a:cs typeface="Avenir Medium"/>
              </a:rPr>
              <a:t> </a:t>
            </a:r>
            <a:r>
              <a:rPr lang="fa-IR" altLang="en-US" sz="2400" b="1" dirty="0">
                <a:latin typeface="Avenir Medium"/>
                <a:ea typeface="Avenir Medium"/>
                <a:cs typeface="Avenir Medium"/>
              </a:rPr>
              <a:t>بلند مدت  جهت پیشگیری از هیپرگلیسمی  نیاز به انسولین دارند.</a:t>
            </a:r>
          </a:p>
        </p:txBody>
      </p:sp>
    </p:spTree>
    <p:extLst>
      <p:ext uri="{BB962C8B-B14F-4D97-AF65-F5344CB8AC3E}">
        <p14:creationId xmlns:p14="http://schemas.microsoft.com/office/powerpoint/2010/main" val="13739724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609600" y="76200"/>
            <a:ext cx="10972800" cy="1143000"/>
          </a:xfrm>
        </p:spPr>
        <p:txBody>
          <a:bodyPr>
            <a:normAutofit/>
          </a:bodyPr>
          <a:lstStyle/>
          <a:p>
            <a:pPr algn="ctr" eaLnBrk="1" hangingPunct="1">
              <a:defRPr/>
            </a:pPr>
            <a:r>
              <a:rPr lang="fa-IR" b="1" dirty="0">
                <a:latin typeface="Bebas Neue"/>
                <a:ea typeface="Bebas Neue"/>
                <a:cs typeface="Bebas Neue"/>
              </a:rPr>
              <a:t>دیابت نوع دو</a:t>
            </a:r>
            <a:endParaRPr lang="en-US" b="1" dirty="0">
              <a:latin typeface="Bebas Neue"/>
              <a:ea typeface="Bebas Neue"/>
              <a:cs typeface="Bebas Neue"/>
            </a:endParaRPr>
          </a:p>
        </p:txBody>
      </p:sp>
      <p:sp>
        <p:nvSpPr>
          <p:cNvPr id="52227" name="Content Placeholder 2"/>
          <p:cNvSpPr>
            <a:spLocks noGrp="1"/>
          </p:cNvSpPr>
          <p:nvPr>
            <p:ph idx="1"/>
          </p:nvPr>
        </p:nvSpPr>
        <p:spPr>
          <a:xfrm>
            <a:off x="0" y="1371600"/>
            <a:ext cx="12192000" cy="5029200"/>
          </a:xfrm>
        </p:spPr>
        <p:txBody>
          <a:bodyPr>
            <a:normAutofit/>
          </a:bodyPr>
          <a:lstStyle/>
          <a:p>
            <a:pPr algn="r" rtl="1" eaLnBrk="1" hangingPunct="1"/>
            <a:r>
              <a:rPr lang="fa-IR" altLang="en-US" sz="2400" b="1" dirty="0">
                <a:latin typeface="Avenir Medium"/>
                <a:ea typeface="Avenir Medium"/>
                <a:cs typeface="Avenir Medium"/>
              </a:rPr>
              <a:t>در دیابت نوع دو که ۹۰-۹۵٪ از بیماران دیابتی را شامل می‌شود، بدن نسبت به عملکرد انسولین دچار مقاومت می‌شود. این بیماران حداقل در ابتدای بیماری نقص انسولین نسبی (و نه مطلق) دارند.</a:t>
            </a:r>
          </a:p>
          <a:p>
            <a:pPr algn="r" rtl="1" eaLnBrk="1" hangingPunct="1"/>
            <a:r>
              <a:rPr lang="fa-IR" altLang="en-US" sz="2400" b="1" dirty="0">
                <a:latin typeface="Avenir Medium"/>
                <a:ea typeface="Avenir Medium"/>
                <a:cs typeface="Avenir Medium"/>
              </a:rPr>
              <a:t> به این معنی که بدن فرد مبتلا انسولین تولید می‌کند و حتی ممکن است غلظت انسولین در خون از مقدار معمول آن نیز بیشتر باشد اما گیرنده‌های یاخته‌ای فرد نسبت به انسولین مقاوم شده و در حقیقت نمی‌گذارند انسولین وارد </a:t>
            </a:r>
            <a:r>
              <a:rPr lang="fa-IR" altLang="en-US" sz="2400" b="1" dirty="0">
                <a:latin typeface="Avenir Medium"/>
                <a:ea typeface="Avenir Medium"/>
                <a:cs typeface="Avenir Medium"/>
                <a:hlinkClick r:id="rId2" action="ppaction://hlinkfile" tooltip="سلول"/>
              </a:rPr>
              <a:t>سلولها</a:t>
            </a:r>
            <a:r>
              <a:rPr lang="fa-IR" altLang="en-US" sz="2400" b="1" dirty="0">
                <a:latin typeface="Avenir Medium"/>
                <a:ea typeface="Avenir Medium"/>
                <a:cs typeface="Avenir Medium"/>
              </a:rPr>
              <a:t> شده و اعمال طبیعی خود را انجام دهد. </a:t>
            </a:r>
          </a:p>
          <a:p>
            <a:pPr algn="r" rtl="1" eaLnBrk="1" hangingPunct="1"/>
            <a:r>
              <a:rPr lang="fa-IR" altLang="en-US" sz="2400" b="1" dirty="0">
                <a:latin typeface="Avenir Medium"/>
                <a:ea typeface="Avenir Medium"/>
                <a:cs typeface="Avenir Medium"/>
              </a:rPr>
              <a:t>این بیماران برای زنده ماندن نیاز به درمان دائم با انسولین خارجی ندارند. </a:t>
            </a:r>
          </a:p>
          <a:p>
            <a:pPr algn="r" rtl="1" eaLnBrk="1" hangingPunct="1"/>
            <a:r>
              <a:rPr lang="fa-IR" altLang="en-US" sz="2400" b="1" dirty="0">
                <a:latin typeface="Avenir Medium"/>
                <a:ea typeface="Avenir Medium"/>
                <a:cs typeface="Avenir Medium"/>
              </a:rPr>
              <a:t>علل متعددی برای این وضعیت وجود دارد، مکانیزم‌های جزئی بروز این وضعیت شناخته نشده است ولی مشخص است که تخریب اتوایمیون نقشی در بروز این بیماری ندارد.</a:t>
            </a:r>
            <a:endParaRPr lang="en-US" altLang="en-US" sz="2400" b="1" dirty="0">
              <a:latin typeface="Avenir Medium"/>
              <a:ea typeface="Avenir Medium"/>
              <a:cs typeface="Avenir Medium"/>
            </a:endParaRPr>
          </a:p>
        </p:txBody>
      </p:sp>
    </p:spTree>
    <p:extLst>
      <p:ext uri="{BB962C8B-B14F-4D97-AF65-F5344CB8AC3E}">
        <p14:creationId xmlns:p14="http://schemas.microsoft.com/office/powerpoint/2010/main" val="16825256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B746727-82C2-4238-892E-AF6A76A92FBA}" type="datetime2">
              <a:rPr lang="en-US" altLang="en-US" smtClean="0">
                <a:solidFill>
                  <a:srgbClr val="045C75"/>
                </a:solidFill>
              </a:rPr>
              <a:pPr/>
              <a:t>Wednesday, November 22, 2023</a:t>
            </a:fld>
            <a:endParaRPr lang="en-US" altLang="en-US">
              <a:solidFill>
                <a:srgbClr val="045C75"/>
              </a:solidFill>
            </a:endParaRPr>
          </a:p>
        </p:txBody>
      </p:sp>
      <p:sp>
        <p:nvSpPr>
          <p:cNvPr id="53251" name="Slide Number Placeholder 4"/>
          <p:cNvSpPr>
            <a:spLocks noGrp="1"/>
          </p:cNvSpPr>
          <p:nvPr>
            <p:ph type="sldNum" sz="quarter" idx="12"/>
          </p:nvPr>
        </p:nvSpPr>
        <p:spPr bwMode="auto">
          <a:xfrm>
            <a:off x="3556000" y="6356351"/>
            <a:ext cx="44704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a:fld id="{C00B1649-5DC5-4651-8245-4EEBE8F662E6}" type="slidenum">
              <a:rPr lang="en-US" altLang="en-US" smtClean="0">
                <a:solidFill>
                  <a:srgbClr val="045C75"/>
                </a:solidFill>
              </a:rPr>
              <a:pPr algn="l"/>
              <a:t>15</a:t>
            </a:fld>
            <a:endParaRPr lang="en-US" altLang="en-US">
              <a:solidFill>
                <a:srgbClr val="045C75"/>
              </a:solidFill>
            </a:endParaRPr>
          </a:p>
        </p:txBody>
      </p:sp>
      <p:pic>
        <p:nvPicPr>
          <p:cNvPr id="53252" name="Content Placeholder 5" descr="untitled.bmp"/>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0" y="0"/>
            <a:ext cx="12192000" cy="7029450"/>
          </a:xfrm>
        </p:spPr>
      </p:pic>
    </p:spTree>
    <p:extLst>
      <p:ext uri="{BB962C8B-B14F-4D97-AF65-F5344CB8AC3E}">
        <p14:creationId xmlns:p14="http://schemas.microsoft.com/office/powerpoint/2010/main" val="21871800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9438218" y="2746375"/>
            <a:ext cx="2491316" cy="2206625"/>
          </a:xfrm>
          <a:prstGeom prst="rect">
            <a:avLst/>
          </a:prstGeom>
          <a:solidFill>
            <a:srgbClr val="FF0000"/>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fa-IR" altLang="en-US">
              <a:solidFill>
                <a:srgbClr val="000060"/>
              </a:solidFill>
            </a:endParaRPr>
          </a:p>
        </p:txBody>
      </p:sp>
      <p:sp>
        <p:nvSpPr>
          <p:cNvPr id="54275" name="Rectangle 3"/>
          <p:cNvSpPr>
            <a:spLocks noChangeArrowheads="1"/>
          </p:cNvSpPr>
          <p:nvPr/>
        </p:nvSpPr>
        <p:spPr bwMode="auto">
          <a:xfrm>
            <a:off x="205318" y="2752726"/>
            <a:ext cx="4777316" cy="2206625"/>
          </a:xfrm>
          <a:prstGeom prst="rect">
            <a:avLst/>
          </a:prstGeom>
          <a:solidFill>
            <a:srgbClr val="CCFF66"/>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fa-IR" altLang="en-US" sz="1400"/>
          </a:p>
        </p:txBody>
      </p:sp>
      <p:sp>
        <p:nvSpPr>
          <p:cNvPr id="54276" name="Rectangle 4"/>
          <p:cNvSpPr>
            <a:spLocks noChangeArrowheads="1"/>
          </p:cNvSpPr>
          <p:nvPr/>
        </p:nvSpPr>
        <p:spPr bwMode="auto">
          <a:xfrm>
            <a:off x="1993900" y="3940175"/>
            <a:ext cx="2120774" cy="520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fa-IR" altLang="en-US" sz="2800" b="1">
                <a:solidFill>
                  <a:srgbClr val="000060"/>
                </a:solidFill>
              </a:rPr>
              <a:t>مرحله پره دیابت</a:t>
            </a:r>
            <a:endParaRPr lang="en-US" altLang="en-US" sz="2800" b="1">
              <a:solidFill>
                <a:srgbClr val="000060"/>
              </a:solidFill>
            </a:endParaRPr>
          </a:p>
        </p:txBody>
      </p:sp>
      <p:sp>
        <p:nvSpPr>
          <p:cNvPr id="54277" name="Rectangle 5"/>
          <p:cNvSpPr>
            <a:spLocks noChangeArrowheads="1"/>
          </p:cNvSpPr>
          <p:nvPr/>
        </p:nvSpPr>
        <p:spPr bwMode="auto">
          <a:xfrm>
            <a:off x="363010" y="2909888"/>
            <a:ext cx="1424516"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fa-IR" altLang="en-US" sz="2800" b="1" dirty="0">
                <a:solidFill>
                  <a:srgbClr val="000060"/>
                </a:solidFill>
              </a:rPr>
              <a:t>طبیعی</a:t>
            </a:r>
            <a:endParaRPr lang="en-US" altLang="en-US" sz="2800" b="1" dirty="0">
              <a:solidFill>
                <a:srgbClr val="000060"/>
              </a:solidFill>
            </a:endParaRPr>
          </a:p>
        </p:txBody>
      </p:sp>
      <p:sp>
        <p:nvSpPr>
          <p:cNvPr id="54278" name="Rectangle 6"/>
          <p:cNvSpPr>
            <a:spLocks noChangeArrowheads="1"/>
          </p:cNvSpPr>
          <p:nvPr/>
        </p:nvSpPr>
        <p:spPr bwMode="auto">
          <a:xfrm>
            <a:off x="2288117" y="2898776"/>
            <a:ext cx="1630255" cy="58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fa-IR" altLang="en-US" b="1">
                <a:solidFill>
                  <a:srgbClr val="000060"/>
                </a:solidFill>
              </a:rPr>
              <a:t>اختلال</a:t>
            </a:r>
            <a:r>
              <a:rPr lang="fa-IR" altLang="en-US" sz="3200" b="1">
                <a:solidFill>
                  <a:srgbClr val="000060"/>
                </a:solidFill>
              </a:rPr>
              <a:t> </a:t>
            </a:r>
            <a:r>
              <a:rPr lang="fa-IR" altLang="en-US" b="1">
                <a:solidFill>
                  <a:srgbClr val="000060"/>
                </a:solidFill>
              </a:rPr>
              <a:t>تحمل گلوکز</a:t>
            </a:r>
            <a:endParaRPr lang="en-US" altLang="en-US" b="1">
              <a:solidFill>
                <a:srgbClr val="000060"/>
              </a:solidFill>
            </a:endParaRPr>
          </a:p>
        </p:txBody>
      </p:sp>
      <p:sp>
        <p:nvSpPr>
          <p:cNvPr id="54279" name="Line 7"/>
          <p:cNvSpPr>
            <a:spLocks noChangeShapeType="1"/>
          </p:cNvSpPr>
          <p:nvPr/>
        </p:nvSpPr>
        <p:spPr bwMode="auto">
          <a:xfrm>
            <a:off x="1797051" y="3208338"/>
            <a:ext cx="571500" cy="0"/>
          </a:xfrm>
          <a:prstGeom prst="line">
            <a:avLst/>
          </a:prstGeom>
          <a:noFill/>
          <a:ln w="38100">
            <a:solidFill>
              <a:schemeClr val="bg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4280" name="Line 8"/>
          <p:cNvSpPr>
            <a:spLocks noChangeShapeType="1"/>
          </p:cNvSpPr>
          <p:nvPr/>
        </p:nvSpPr>
        <p:spPr bwMode="auto">
          <a:xfrm>
            <a:off x="4411134" y="3170238"/>
            <a:ext cx="571500" cy="0"/>
          </a:xfrm>
          <a:prstGeom prst="line">
            <a:avLst/>
          </a:prstGeom>
          <a:noFill/>
          <a:ln w="38100">
            <a:solidFill>
              <a:schemeClr val="bg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4281" name="Line 9"/>
          <p:cNvSpPr>
            <a:spLocks noChangeShapeType="1"/>
          </p:cNvSpPr>
          <p:nvPr/>
        </p:nvSpPr>
        <p:spPr bwMode="auto">
          <a:xfrm flipH="1">
            <a:off x="1710267" y="3314700"/>
            <a:ext cx="662517" cy="0"/>
          </a:xfrm>
          <a:prstGeom prst="line">
            <a:avLst/>
          </a:prstGeom>
          <a:noFill/>
          <a:ln w="38100">
            <a:solidFill>
              <a:schemeClr val="bg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4282" name="Line 10"/>
          <p:cNvSpPr>
            <a:spLocks noChangeShapeType="1"/>
          </p:cNvSpPr>
          <p:nvPr/>
        </p:nvSpPr>
        <p:spPr bwMode="auto">
          <a:xfrm flipH="1">
            <a:off x="4402668" y="3295650"/>
            <a:ext cx="563033" cy="0"/>
          </a:xfrm>
          <a:prstGeom prst="line">
            <a:avLst/>
          </a:prstGeom>
          <a:noFill/>
          <a:ln w="38100">
            <a:solidFill>
              <a:schemeClr val="bg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4283" name="Rectangle 11"/>
          <p:cNvSpPr>
            <a:spLocks noChangeArrowheads="1"/>
          </p:cNvSpPr>
          <p:nvPr/>
        </p:nvSpPr>
        <p:spPr bwMode="auto">
          <a:xfrm>
            <a:off x="6955367" y="2752726"/>
            <a:ext cx="2705100" cy="2206625"/>
          </a:xfrm>
          <a:prstGeom prst="rect">
            <a:avLst/>
          </a:prstGeom>
          <a:solidFill>
            <a:srgbClr val="FFC000"/>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fa-IR" altLang="en-US"/>
          </a:p>
        </p:txBody>
      </p:sp>
      <p:sp>
        <p:nvSpPr>
          <p:cNvPr id="54284" name="Rectangle 12"/>
          <p:cNvSpPr>
            <a:spLocks noChangeArrowheads="1"/>
          </p:cNvSpPr>
          <p:nvPr/>
        </p:nvSpPr>
        <p:spPr bwMode="auto">
          <a:xfrm>
            <a:off x="4967818" y="2752726"/>
            <a:ext cx="2152649" cy="2206625"/>
          </a:xfrm>
          <a:prstGeom prst="rect">
            <a:avLst/>
          </a:prstGeom>
          <a:solidFill>
            <a:srgbClr val="FFFF00"/>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fa-IR" altLang="en-US"/>
          </a:p>
        </p:txBody>
      </p:sp>
      <p:sp>
        <p:nvSpPr>
          <p:cNvPr id="54285" name="Rectangle 13"/>
          <p:cNvSpPr>
            <a:spLocks noChangeArrowheads="1"/>
          </p:cNvSpPr>
          <p:nvPr/>
        </p:nvSpPr>
        <p:spPr bwMode="auto">
          <a:xfrm>
            <a:off x="5274733" y="4057650"/>
            <a:ext cx="998672" cy="520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fa-IR" altLang="en-US" sz="2800" b="1">
                <a:solidFill>
                  <a:srgbClr val="000060"/>
                </a:solidFill>
              </a:rPr>
              <a:t>بیماری</a:t>
            </a:r>
            <a:endParaRPr lang="en-US" altLang="en-US" sz="2800" b="1">
              <a:solidFill>
                <a:srgbClr val="000060"/>
              </a:solidFill>
            </a:endParaRPr>
          </a:p>
        </p:txBody>
      </p:sp>
      <p:sp>
        <p:nvSpPr>
          <p:cNvPr id="54286" name="Rectangle 14"/>
          <p:cNvSpPr>
            <a:spLocks noChangeArrowheads="1"/>
          </p:cNvSpPr>
          <p:nvPr/>
        </p:nvSpPr>
        <p:spPr bwMode="auto">
          <a:xfrm>
            <a:off x="4853518" y="2935288"/>
            <a:ext cx="1875367" cy="520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fa-IR" altLang="en-US" sz="2800" b="1">
                <a:solidFill>
                  <a:srgbClr val="000060"/>
                </a:solidFill>
              </a:rPr>
              <a:t>دیابت نوع 2</a:t>
            </a:r>
            <a:endParaRPr lang="en-US" altLang="en-US" sz="2800" b="1">
              <a:solidFill>
                <a:srgbClr val="000060"/>
              </a:solidFill>
            </a:endParaRPr>
          </a:p>
        </p:txBody>
      </p:sp>
      <p:sp>
        <p:nvSpPr>
          <p:cNvPr id="54287" name="Line 15"/>
          <p:cNvSpPr>
            <a:spLocks noChangeShapeType="1"/>
          </p:cNvSpPr>
          <p:nvPr/>
        </p:nvSpPr>
        <p:spPr bwMode="auto">
          <a:xfrm>
            <a:off x="6877051" y="3170238"/>
            <a:ext cx="588433" cy="0"/>
          </a:xfrm>
          <a:prstGeom prst="line">
            <a:avLst/>
          </a:prstGeom>
          <a:noFill/>
          <a:ln w="38100">
            <a:solidFill>
              <a:schemeClr val="bg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4288" name="Rectangle 16"/>
          <p:cNvSpPr>
            <a:spLocks noChangeArrowheads="1"/>
          </p:cNvSpPr>
          <p:nvPr/>
        </p:nvSpPr>
        <p:spPr bwMode="auto">
          <a:xfrm>
            <a:off x="9572262" y="2873449"/>
            <a:ext cx="2074333"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fa-IR" altLang="en-US" sz="2800" b="1" dirty="0">
                <a:solidFill>
                  <a:srgbClr val="000060"/>
                </a:solidFill>
              </a:rPr>
              <a:t>ناتوانی</a:t>
            </a:r>
          </a:p>
          <a:p>
            <a:r>
              <a:rPr lang="fa-IR" altLang="en-US" sz="2800" b="1" dirty="0">
                <a:solidFill>
                  <a:srgbClr val="000060"/>
                </a:solidFill>
              </a:rPr>
              <a:t>مرگ</a:t>
            </a:r>
            <a:endParaRPr lang="en-US" altLang="en-US" sz="2800" b="1" dirty="0">
              <a:solidFill>
                <a:srgbClr val="000060"/>
              </a:solidFill>
            </a:endParaRPr>
          </a:p>
        </p:txBody>
      </p:sp>
      <p:sp>
        <p:nvSpPr>
          <p:cNvPr id="54289" name="Rectangle 17"/>
          <p:cNvSpPr>
            <a:spLocks noChangeArrowheads="1"/>
          </p:cNvSpPr>
          <p:nvPr/>
        </p:nvSpPr>
        <p:spPr bwMode="auto">
          <a:xfrm>
            <a:off x="7465484" y="4049713"/>
            <a:ext cx="1154163" cy="520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fa-IR" altLang="en-US" sz="2800" b="1">
                <a:solidFill>
                  <a:srgbClr val="000060"/>
                </a:solidFill>
              </a:rPr>
              <a:t>عوارض</a:t>
            </a:r>
            <a:endParaRPr lang="en-US" altLang="en-US" sz="2800" b="1">
              <a:solidFill>
                <a:srgbClr val="000060"/>
              </a:solidFill>
            </a:endParaRPr>
          </a:p>
        </p:txBody>
      </p:sp>
      <p:sp>
        <p:nvSpPr>
          <p:cNvPr id="54290" name="Rectangle 18"/>
          <p:cNvSpPr>
            <a:spLocks noChangeArrowheads="1"/>
          </p:cNvSpPr>
          <p:nvPr/>
        </p:nvSpPr>
        <p:spPr bwMode="auto">
          <a:xfrm>
            <a:off x="7668684" y="2973388"/>
            <a:ext cx="1665816"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fa-IR" altLang="en-US" sz="2800" b="1">
                <a:solidFill>
                  <a:srgbClr val="000060"/>
                </a:solidFill>
              </a:rPr>
              <a:t>عوارض</a:t>
            </a:r>
            <a:endParaRPr lang="en-US" altLang="en-US" sz="2800" b="1">
              <a:solidFill>
                <a:srgbClr val="000060"/>
              </a:solidFill>
            </a:endParaRPr>
          </a:p>
        </p:txBody>
      </p:sp>
      <p:sp>
        <p:nvSpPr>
          <p:cNvPr id="54291" name="Line 19"/>
          <p:cNvSpPr>
            <a:spLocks noChangeShapeType="1"/>
          </p:cNvSpPr>
          <p:nvPr/>
        </p:nvSpPr>
        <p:spPr bwMode="auto">
          <a:xfrm>
            <a:off x="9685867" y="3208338"/>
            <a:ext cx="474133" cy="0"/>
          </a:xfrm>
          <a:prstGeom prst="line">
            <a:avLst/>
          </a:prstGeom>
          <a:noFill/>
          <a:ln w="38100">
            <a:solidFill>
              <a:schemeClr val="bg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4292" name="Line 20"/>
          <p:cNvSpPr>
            <a:spLocks noChangeShapeType="1"/>
          </p:cNvSpPr>
          <p:nvPr/>
        </p:nvSpPr>
        <p:spPr bwMode="auto">
          <a:xfrm>
            <a:off x="1195918" y="3817938"/>
            <a:ext cx="9563100" cy="0"/>
          </a:xfrm>
          <a:prstGeom prst="line">
            <a:avLst/>
          </a:prstGeom>
          <a:noFill/>
          <a:ln w="101600">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4293" name="Rectangle 21"/>
          <p:cNvSpPr>
            <a:spLocks noChangeArrowheads="1"/>
          </p:cNvSpPr>
          <p:nvPr/>
        </p:nvSpPr>
        <p:spPr bwMode="auto">
          <a:xfrm>
            <a:off x="1195917" y="5108576"/>
            <a:ext cx="8644499"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2400" b="1" dirty="0">
                <a:latin typeface="Times New Roman" panose="02020603050405020304" pitchFamily="18" charset="0"/>
              </a:rPr>
              <a:t>        </a:t>
            </a:r>
            <a:r>
              <a:rPr lang="fa-IR" altLang="en-US" sz="2800" b="1" dirty="0">
                <a:solidFill>
                  <a:srgbClr val="000060"/>
                </a:solidFill>
              </a:rPr>
              <a:t>پیشگیری</a:t>
            </a:r>
            <a:r>
              <a:rPr lang="en-US" altLang="en-US" sz="2800" b="1" dirty="0">
                <a:solidFill>
                  <a:srgbClr val="000060"/>
                </a:solidFill>
              </a:rPr>
              <a:t>       </a:t>
            </a:r>
            <a:r>
              <a:rPr lang="fa-IR" altLang="en-US" sz="2800" b="1" dirty="0">
                <a:solidFill>
                  <a:srgbClr val="000060"/>
                </a:solidFill>
              </a:rPr>
              <a:t>پیشگیری</a:t>
            </a:r>
            <a:r>
              <a:rPr lang="en-US" altLang="en-US" sz="2800" b="1" dirty="0">
                <a:solidFill>
                  <a:srgbClr val="000060"/>
                </a:solidFill>
              </a:rPr>
              <a:t>        </a:t>
            </a:r>
            <a:r>
              <a:rPr lang="fa-IR" altLang="en-US" sz="2800" b="1" dirty="0">
                <a:solidFill>
                  <a:srgbClr val="000060"/>
                </a:solidFill>
              </a:rPr>
              <a:t>پیشگیری</a:t>
            </a:r>
            <a:endParaRPr lang="en-US" altLang="en-US" sz="2800" b="1" dirty="0">
              <a:solidFill>
                <a:srgbClr val="000060"/>
              </a:solidFill>
            </a:endParaRPr>
          </a:p>
          <a:p>
            <a:r>
              <a:rPr lang="fa-IR" altLang="en-US" sz="2800" b="1" dirty="0">
                <a:solidFill>
                  <a:srgbClr val="000060"/>
                </a:solidFill>
              </a:rPr>
              <a:t>      ثالثیه          </a:t>
            </a:r>
            <a:r>
              <a:rPr lang="en-US" altLang="en-US" sz="2800" b="1" dirty="0">
                <a:solidFill>
                  <a:srgbClr val="000060"/>
                </a:solidFill>
              </a:rPr>
              <a:t>     </a:t>
            </a:r>
            <a:r>
              <a:rPr lang="fa-IR" altLang="en-US" sz="2800" b="1" dirty="0">
                <a:solidFill>
                  <a:srgbClr val="000060"/>
                </a:solidFill>
              </a:rPr>
              <a:t>ثانویه</a:t>
            </a:r>
            <a:r>
              <a:rPr lang="en-US" altLang="en-US" sz="2800" b="1" dirty="0">
                <a:solidFill>
                  <a:srgbClr val="000060"/>
                </a:solidFill>
              </a:rPr>
              <a:t>             </a:t>
            </a:r>
            <a:r>
              <a:rPr lang="fa-IR" altLang="en-US" sz="2800" b="1" dirty="0">
                <a:solidFill>
                  <a:srgbClr val="000060"/>
                </a:solidFill>
              </a:rPr>
              <a:t>اولیه</a:t>
            </a:r>
            <a:endParaRPr lang="en-US" altLang="en-US" sz="2800" b="1" dirty="0">
              <a:solidFill>
                <a:srgbClr val="000060"/>
              </a:solidFill>
            </a:endParaRPr>
          </a:p>
        </p:txBody>
      </p:sp>
      <p:sp>
        <p:nvSpPr>
          <p:cNvPr id="30742" name="Rectangle 22"/>
          <p:cNvSpPr>
            <a:spLocks noChangeArrowheads="1"/>
          </p:cNvSpPr>
          <p:nvPr/>
        </p:nvSpPr>
        <p:spPr bwMode="auto">
          <a:xfrm>
            <a:off x="806451" y="914400"/>
            <a:ext cx="9878483" cy="1320874"/>
          </a:xfrm>
          <a:prstGeom prst="rect">
            <a:avLst/>
          </a:prstGeom>
          <a:noFill/>
          <a:ln w="12700">
            <a:noFill/>
            <a:miter lim="800000"/>
            <a:headEnd/>
            <a:tailEnd/>
          </a:ln>
        </p:spPr>
        <p:txBody>
          <a:bodyPr lIns="90488" tIns="44450" rIns="90488" bIns="44450">
            <a:spAutoFit/>
          </a:bodyPr>
          <a:lstStyle/>
          <a:p>
            <a:pPr algn="ctr">
              <a:defRPr/>
            </a:pPr>
            <a:r>
              <a:rPr lang="fa-IR" sz="4000" b="1" dirty="0">
                <a:solidFill>
                  <a:schemeClr val="tx2"/>
                </a:solidFill>
                <a:latin typeface="Bebas Neue"/>
                <a:ea typeface="Bebas Neue"/>
                <a:cs typeface="Bebas Neue"/>
              </a:rPr>
              <a:t>دیابت نوع 2 :</a:t>
            </a:r>
            <a:endParaRPr lang="en-US" sz="4000" b="1" dirty="0">
              <a:solidFill>
                <a:schemeClr val="tx2"/>
              </a:solidFill>
              <a:latin typeface="Bebas Neue"/>
              <a:ea typeface="Bebas Neue"/>
              <a:cs typeface="Bebas Neue"/>
            </a:endParaRPr>
          </a:p>
          <a:p>
            <a:pPr algn="ctr">
              <a:defRPr/>
            </a:pPr>
            <a:r>
              <a:rPr lang="fa-IR" sz="4000" b="1" dirty="0">
                <a:solidFill>
                  <a:schemeClr val="tx2"/>
                </a:solidFill>
                <a:latin typeface="Bebas Neue"/>
                <a:ea typeface="Bebas Neue"/>
                <a:cs typeface="Bebas Neue"/>
              </a:rPr>
              <a:t>یک بیماری پیشرونده</a:t>
            </a:r>
            <a:endParaRPr lang="en-US" sz="4000" b="1" dirty="0">
              <a:solidFill>
                <a:schemeClr val="tx2"/>
              </a:solidFill>
              <a:latin typeface="Bebas Neue"/>
              <a:ea typeface="Bebas Neue"/>
              <a:cs typeface="Bebas Neue"/>
            </a:endParaRPr>
          </a:p>
        </p:txBody>
      </p:sp>
      <p:sp>
        <p:nvSpPr>
          <p:cNvPr id="54295" name="Text Box 23"/>
          <p:cNvSpPr txBox="1">
            <a:spLocks noChangeArrowheads="1"/>
          </p:cNvSpPr>
          <p:nvPr/>
        </p:nvSpPr>
        <p:spPr bwMode="auto">
          <a:xfrm>
            <a:off x="2354323" y="4535489"/>
            <a:ext cx="36968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fa-IR" altLang="en-US" sz="2400" b="1" dirty="0" smtClean="0">
                <a:solidFill>
                  <a:srgbClr val="000000"/>
                </a:solidFill>
              </a:rPr>
              <a:t>537000000</a:t>
            </a:r>
            <a:r>
              <a:rPr lang="en-US" altLang="en-US" sz="2400" b="1" dirty="0" smtClean="0">
                <a:solidFill>
                  <a:srgbClr val="000000"/>
                </a:solidFill>
              </a:rPr>
              <a:t>     </a:t>
            </a:r>
            <a:r>
              <a:rPr lang="fa-IR" altLang="en-US" sz="2400" b="1" dirty="0" smtClean="0">
                <a:solidFill>
                  <a:srgbClr val="000000"/>
                </a:solidFill>
              </a:rPr>
              <a:t>700000000</a:t>
            </a:r>
            <a:endParaRPr lang="en-US" altLang="en-US" sz="2400" b="1" dirty="0">
              <a:solidFill>
                <a:srgbClr val="000000"/>
              </a:solidFill>
            </a:endParaRPr>
          </a:p>
        </p:txBody>
      </p:sp>
      <p:sp>
        <p:nvSpPr>
          <p:cNvPr id="54296" name="TextBox 23"/>
          <p:cNvSpPr txBox="1">
            <a:spLocks noChangeArrowheads="1"/>
          </p:cNvSpPr>
          <p:nvPr/>
        </p:nvSpPr>
        <p:spPr bwMode="auto">
          <a:xfrm>
            <a:off x="677334" y="6248400"/>
            <a:ext cx="78836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da-DK" altLang="en-US">
                <a:solidFill>
                  <a:srgbClr val="00F800"/>
                </a:solidFill>
              </a:rPr>
              <a:t>Garber AJ, Handelsman Y, Einhorn D, et al. </a:t>
            </a:r>
            <a:r>
              <a:rPr lang="de-DE" altLang="en-US" i="1">
                <a:solidFill>
                  <a:srgbClr val="00F800"/>
                </a:solidFill>
              </a:rPr>
              <a:t>Endocr Pract</a:t>
            </a:r>
            <a:r>
              <a:rPr lang="de-DE" altLang="en-US">
                <a:solidFill>
                  <a:srgbClr val="00F800"/>
                </a:solidFill>
              </a:rPr>
              <a:t>. 2008;14:933-46.</a:t>
            </a:r>
            <a:r>
              <a:rPr lang="en-US" altLang="en-US">
                <a:solidFill>
                  <a:srgbClr val="00F800"/>
                </a:solidFill>
              </a:rPr>
              <a:t> </a:t>
            </a:r>
          </a:p>
        </p:txBody>
      </p:sp>
    </p:spTree>
    <p:extLst>
      <p:ext uri="{BB962C8B-B14F-4D97-AF65-F5344CB8AC3E}">
        <p14:creationId xmlns:p14="http://schemas.microsoft.com/office/powerpoint/2010/main" val="2328609931"/>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5413" y="260648"/>
            <a:ext cx="10972800" cy="864096"/>
          </a:xfrm>
        </p:spPr>
        <p:txBody>
          <a:bodyPr>
            <a:normAutofit/>
          </a:bodyPr>
          <a:lstStyle/>
          <a:p>
            <a:pPr algn="r"/>
            <a:r>
              <a:rPr lang="fa-IR" b="1" dirty="0">
                <a:latin typeface="Bebas Neue"/>
                <a:ea typeface="Bebas Neue"/>
                <a:cs typeface="Bebas Neue"/>
              </a:rPr>
              <a:t>عوامل خطر بروز دیابت نوع 2</a:t>
            </a:r>
            <a:r>
              <a:rPr lang="fa-IR" sz="3600" dirty="0">
                <a:cs typeface="B Titr" panose="00000700000000000000" pitchFamily="2" charset="-78"/>
              </a:rPr>
              <a:t> </a:t>
            </a:r>
            <a:endParaRPr lang="en-US" sz="3600" dirty="0">
              <a:cs typeface="B Titr" panose="00000700000000000000" pitchFamily="2" charset="-78"/>
            </a:endParaRPr>
          </a:p>
        </p:txBody>
      </p:sp>
      <p:sp>
        <p:nvSpPr>
          <p:cNvPr id="3" name="Content Placeholder 2"/>
          <p:cNvSpPr>
            <a:spLocks noGrp="1"/>
          </p:cNvSpPr>
          <p:nvPr>
            <p:ph idx="1"/>
          </p:nvPr>
        </p:nvSpPr>
        <p:spPr>
          <a:xfrm>
            <a:off x="857472" y="1052737"/>
            <a:ext cx="10711137" cy="5518329"/>
          </a:xfrm>
        </p:spPr>
        <p:txBody>
          <a:bodyPr>
            <a:normAutofit fontScale="62500" lnSpcReduction="20000"/>
          </a:bodyPr>
          <a:lstStyle/>
          <a:p>
            <a:pPr algn="r" rtl="1"/>
            <a:r>
              <a:rPr lang="fa-IR" b="1" dirty="0">
                <a:cs typeface="B Nazanin" panose="00000400000000000000" pitchFamily="2" charset="-78"/>
              </a:rPr>
              <a:t>تغذیه نامناسب</a:t>
            </a:r>
          </a:p>
          <a:p>
            <a:pPr algn="r" rtl="1"/>
            <a:r>
              <a:rPr lang="fa-IR" b="1" dirty="0">
                <a:cs typeface="B Nazanin" panose="00000400000000000000" pitchFamily="2" charset="-78"/>
              </a:rPr>
              <a:t>زندگی کم تحرک </a:t>
            </a:r>
          </a:p>
          <a:p>
            <a:pPr algn="r" rtl="1"/>
            <a:r>
              <a:rPr lang="fa-IR" b="1" dirty="0">
                <a:cs typeface="B Nazanin" panose="00000400000000000000" pitchFamily="2" charset="-78"/>
              </a:rPr>
              <a:t>اضافه وزن و چاقی</a:t>
            </a:r>
          </a:p>
          <a:p>
            <a:pPr algn="r" rtl="1"/>
            <a:r>
              <a:rPr lang="fa-IR" b="1" dirty="0">
                <a:cs typeface="B Nazanin" panose="00000400000000000000" pitchFamily="2" charset="-78"/>
              </a:rPr>
              <a:t>مصرف دخانیات</a:t>
            </a:r>
          </a:p>
          <a:p>
            <a:pPr algn="r" rtl="1"/>
            <a:r>
              <a:rPr lang="fa-IR" b="1" dirty="0" smtClean="0">
                <a:cs typeface="B Nazanin" panose="00000400000000000000" pitchFamily="2" charset="-78"/>
              </a:rPr>
              <a:t>سن بالای 35 سال </a:t>
            </a:r>
            <a:endParaRPr lang="fa-IR" b="1" dirty="0">
              <a:cs typeface="B Nazanin" panose="00000400000000000000" pitchFamily="2" charset="-78"/>
            </a:endParaRPr>
          </a:p>
          <a:p>
            <a:pPr algn="r" rtl="1"/>
            <a:r>
              <a:rPr lang="fa-IR" b="1" dirty="0">
                <a:cs typeface="B Nazanin" panose="00000400000000000000" pitchFamily="2" charset="-78"/>
              </a:rPr>
              <a:t>سابقه دیابت در خانواده درجه یک</a:t>
            </a:r>
          </a:p>
          <a:p>
            <a:pPr algn="r" rtl="1"/>
            <a:r>
              <a:rPr lang="fa-IR" b="1" dirty="0">
                <a:cs typeface="B Nazanin" panose="00000400000000000000" pitchFamily="2" charset="-78"/>
              </a:rPr>
              <a:t>فشارخون بالا</a:t>
            </a:r>
          </a:p>
          <a:p>
            <a:pPr algn="r" rtl="1"/>
            <a:r>
              <a:rPr lang="fa-IR" b="1" dirty="0">
                <a:cs typeface="B Nazanin" panose="00000400000000000000" pitchFamily="2" charset="-78"/>
              </a:rPr>
              <a:t>اختلال چربی های خون </a:t>
            </a:r>
            <a:endParaRPr lang="en-US" b="1" dirty="0">
              <a:cs typeface="B Nazanin" panose="00000400000000000000" pitchFamily="2" charset="-78"/>
            </a:endParaRPr>
          </a:p>
          <a:p>
            <a:pPr algn="r" rtl="1"/>
            <a:r>
              <a:rPr lang="fa-IR" b="1" dirty="0">
                <a:cs typeface="B Nazanin" panose="00000400000000000000" pitchFamily="2" charset="-78"/>
              </a:rPr>
              <a:t>دیابت بارداری</a:t>
            </a:r>
          </a:p>
          <a:p>
            <a:pPr algn="r" rtl="1"/>
            <a:r>
              <a:rPr lang="fa-IR" b="1" dirty="0">
                <a:cs typeface="B Nazanin" panose="00000400000000000000" pitchFamily="2" charset="-78"/>
              </a:rPr>
              <a:t>پره </a:t>
            </a:r>
            <a:r>
              <a:rPr lang="fa-IR" b="1" dirty="0" smtClean="0">
                <a:cs typeface="B Nazanin" panose="00000400000000000000" pitchFamily="2" charset="-78"/>
              </a:rPr>
              <a:t>دیابت</a:t>
            </a:r>
          </a:p>
          <a:p>
            <a:pPr algn="r" rtl="1"/>
            <a:r>
              <a:rPr lang="fa-IR" b="1" dirty="0" smtClean="0">
                <a:cs typeface="B Nazanin" panose="00000400000000000000" pitchFamily="2" charset="-78"/>
              </a:rPr>
              <a:t>سندروم تخمدان پلی کیستیک</a:t>
            </a:r>
          </a:p>
          <a:p>
            <a:pPr algn="r" rtl="1"/>
            <a:r>
              <a:rPr lang="fa-IR" b="1" dirty="0" smtClean="0">
                <a:cs typeface="B Nazanin" panose="00000400000000000000" pitchFamily="2" charset="-78"/>
              </a:rPr>
              <a:t>نژاد پرخطر</a:t>
            </a:r>
          </a:p>
          <a:p>
            <a:pPr algn="r" rtl="1"/>
            <a:r>
              <a:rPr lang="fa-IR" b="1" dirty="0" smtClean="0">
                <a:cs typeface="B Nazanin" panose="00000400000000000000" pitchFamily="2" charset="-78"/>
              </a:rPr>
              <a:t>سابقه بیماری قلبی عروقی</a:t>
            </a:r>
          </a:p>
          <a:p>
            <a:pPr algn="r" rtl="1"/>
            <a:r>
              <a:rPr lang="fa-IR" b="1" dirty="0" smtClean="0">
                <a:cs typeface="B Nazanin" panose="00000400000000000000" pitchFamily="2" charset="-78"/>
              </a:rPr>
              <a:t>فشارخون بالا</a:t>
            </a:r>
          </a:p>
          <a:p>
            <a:pPr algn="r" rtl="1"/>
            <a:r>
              <a:rPr lang="en-US" b="1" dirty="0" smtClean="0">
                <a:cs typeface="B Nazanin" panose="00000400000000000000" pitchFamily="2" charset="-78"/>
              </a:rPr>
              <a:t>HDL</a:t>
            </a:r>
            <a:r>
              <a:rPr lang="fa-IR" b="1" dirty="0" smtClean="0">
                <a:cs typeface="B Nazanin" panose="00000400000000000000" pitchFamily="2" charset="-78"/>
              </a:rPr>
              <a:t> کمتر از 35 و </a:t>
            </a:r>
            <a:r>
              <a:rPr lang="en-US" b="1" dirty="0" smtClean="0">
                <a:cs typeface="B Nazanin" panose="00000400000000000000" pitchFamily="2" charset="-78"/>
              </a:rPr>
              <a:t>TG</a:t>
            </a:r>
            <a:r>
              <a:rPr lang="fa-IR" b="1" dirty="0" smtClean="0">
                <a:cs typeface="B Nazanin" panose="00000400000000000000" pitchFamily="2" charset="-78"/>
              </a:rPr>
              <a:t> بالاتر از 250</a:t>
            </a:r>
          </a:p>
          <a:p>
            <a:pPr algn="r" rtl="1"/>
            <a:r>
              <a:rPr lang="fa-IR" b="1" dirty="0" smtClean="0">
                <a:cs typeface="B Nazanin" panose="00000400000000000000" pitchFamily="2" charset="-78"/>
              </a:rPr>
              <a:t>سایر شرایط همراه با مقاومت به انسولین مثل آکانتوزیس نیگریکانس</a:t>
            </a:r>
          </a:p>
          <a:p>
            <a:pPr algn="r" rtl="1"/>
            <a:r>
              <a:rPr lang="fa-IR" b="1" dirty="0" smtClean="0">
                <a:cs typeface="B Nazanin" panose="00000400000000000000" pitchFamily="2" charset="-78"/>
              </a:rPr>
              <a:t>کسانی که </a:t>
            </a:r>
            <a:r>
              <a:rPr lang="en-US" b="1" dirty="0" smtClean="0">
                <a:cs typeface="B Nazanin" panose="00000400000000000000" pitchFamily="2" charset="-78"/>
              </a:rPr>
              <a:t>HIV</a:t>
            </a:r>
            <a:r>
              <a:rPr lang="fa-IR" b="1" dirty="0" smtClean="0">
                <a:cs typeface="B Nazanin" panose="00000400000000000000" pitchFamily="2" charset="-78"/>
              </a:rPr>
              <a:t> دارند</a:t>
            </a:r>
            <a:endParaRPr lang="fa-IR" b="1"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1007435" y="1916832"/>
            <a:ext cx="4512501" cy="3405934"/>
          </a:xfrm>
          <a:prstGeom prst="rect">
            <a:avLst/>
          </a:prstGeom>
        </p:spPr>
      </p:pic>
    </p:spTree>
    <p:extLst>
      <p:ext uri="{BB962C8B-B14F-4D97-AF65-F5344CB8AC3E}">
        <p14:creationId xmlns:p14="http://schemas.microsoft.com/office/powerpoint/2010/main" val="2541225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wipe(down)">
                                      <p:cBhvr>
                                        <p:cTn id="25" dur="500"/>
                                        <p:tgtEl>
                                          <p:spTgt spid="3">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
                                            <p:txEl>
                                              <p:pRg st="1" end="1"/>
                                            </p:txEl>
                                          </p:spTgt>
                                        </p:tgtEl>
                                        <p:attrNameLst>
                                          <p:attrName>style.visibility</p:attrName>
                                        </p:attrNameLst>
                                      </p:cBhvr>
                                      <p:to>
                                        <p:strVal val="visible"/>
                                      </p:to>
                                    </p:set>
                                    <p:animEffect transition="in" filter="wipe(down)">
                                      <p:cBhvr>
                                        <p:cTn id="30" dur="500"/>
                                        <p:tgtEl>
                                          <p:spTgt spid="3">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Effect transition="in" filter="wipe(down)">
                                      <p:cBhvr>
                                        <p:cTn id="35" dur="500"/>
                                        <p:tgtEl>
                                          <p:spTgt spid="3">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3">
                                            <p:txEl>
                                              <p:pRg st="3" end="3"/>
                                            </p:txEl>
                                          </p:spTgt>
                                        </p:tgtEl>
                                        <p:attrNameLst>
                                          <p:attrName>style.visibility</p:attrName>
                                        </p:attrNameLst>
                                      </p:cBhvr>
                                      <p:to>
                                        <p:strVal val="visible"/>
                                      </p:to>
                                    </p:set>
                                    <p:animEffect transition="in" filter="wipe(down)">
                                      <p:cBhvr>
                                        <p:cTn id="40" dur="500"/>
                                        <p:tgtEl>
                                          <p:spTgt spid="3">
                                            <p:txEl>
                                              <p:pRg st="3" end="3"/>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3">
                                            <p:txEl>
                                              <p:pRg st="4" end="4"/>
                                            </p:txEl>
                                          </p:spTgt>
                                        </p:tgtEl>
                                        <p:attrNameLst>
                                          <p:attrName>style.visibility</p:attrName>
                                        </p:attrNameLst>
                                      </p:cBhvr>
                                      <p:to>
                                        <p:strVal val="visible"/>
                                      </p:to>
                                    </p:set>
                                    <p:animEffect transition="in" filter="wipe(down)">
                                      <p:cBhvr>
                                        <p:cTn id="45" dur="500"/>
                                        <p:tgtEl>
                                          <p:spTgt spid="3">
                                            <p:txEl>
                                              <p:pRg st="4" end="4"/>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3">
                                            <p:txEl>
                                              <p:pRg st="5" end="5"/>
                                            </p:txEl>
                                          </p:spTgt>
                                        </p:tgtEl>
                                        <p:attrNameLst>
                                          <p:attrName>style.visibility</p:attrName>
                                        </p:attrNameLst>
                                      </p:cBhvr>
                                      <p:to>
                                        <p:strVal val="visible"/>
                                      </p:to>
                                    </p:set>
                                    <p:animEffect transition="in" filter="wipe(down)">
                                      <p:cBhvr>
                                        <p:cTn id="50" dur="500"/>
                                        <p:tgtEl>
                                          <p:spTgt spid="3">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Effect transition="in" filter="wipe(down)">
                                      <p:cBhvr>
                                        <p:cTn id="55" dur="500"/>
                                        <p:tgtEl>
                                          <p:spTgt spid="3">
                                            <p:txEl>
                                              <p:pRg st="6" end="6"/>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3">
                                            <p:txEl>
                                              <p:pRg st="7" end="7"/>
                                            </p:txEl>
                                          </p:spTgt>
                                        </p:tgtEl>
                                        <p:attrNameLst>
                                          <p:attrName>style.visibility</p:attrName>
                                        </p:attrNameLst>
                                      </p:cBhvr>
                                      <p:to>
                                        <p:strVal val="visible"/>
                                      </p:to>
                                    </p:set>
                                    <p:animEffect transition="in" filter="wipe(down)">
                                      <p:cBhvr>
                                        <p:cTn id="60" dur="500"/>
                                        <p:tgtEl>
                                          <p:spTgt spid="3">
                                            <p:txEl>
                                              <p:pRg st="7" end="7"/>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3">
                                            <p:txEl>
                                              <p:pRg st="8" end="8"/>
                                            </p:txEl>
                                          </p:spTgt>
                                        </p:tgtEl>
                                        <p:attrNameLst>
                                          <p:attrName>style.visibility</p:attrName>
                                        </p:attrNameLst>
                                      </p:cBhvr>
                                      <p:to>
                                        <p:strVal val="visible"/>
                                      </p:to>
                                    </p:set>
                                    <p:animEffect transition="in" filter="wipe(down)">
                                      <p:cBhvr>
                                        <p:cTn id="65" dur="500"/>
                                        <p:tgtEl>
                                          <p:spTgt spid="3">
                                            <p:txEl>
                                              <p:pRg st="8" end="8"/>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wipe(down)">
                                      <p:cBhvr>
                                        <p:cTn id="70" dur="500"/>
                                        <p:tgtEl>
                                          <p:spTgt spid="3">
                                            <p:txEl>
                                              <p:pRg st="9" end="9"/>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3">
                                            <p:txEl>
                                              <p:pRg st="10" end="10"/>
                                            </p:txEl>
                                          </p:spTgt>
                                        </p:tgtEl>
                                        <p:attrNameLst>
                                          <p:attrName>style.visibility</p:attrName>
                                        </p:attrNameLst>
                                      </p:cBhvr>
                                      <p:to>
                                        <p:strVal val="visible"/>
                                      </p:to>
                                    </p:set>
                                    <p:animEffect transition="in" filter="wipe(down)">
                                      <p:cBhvr>
                                        <p:cTn id="75" dur="500"/>
                                        <p:tgtEl>
                                          <p:spTgt spid="3">
                                            <p:txEl>
                                              <p:pRg st="10" end="10"/>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3">
                                            <p:txEl>
                                              <p:pRg st="11" end="11"/>
                                            </p:txEl>
                                          </p:spTgt>
                                        </p:tgtEl>
                                        <p:attrNameLst>
                                          <p:attrName>style.visibility</p:attrName>
                                        </p:attrNameLst>
                                      </p:cBhvr>
                                      <p:to>
                                        <p:strVal val="visible"/>
                                      </p:to>
                                    </p:set>
                                    <p:animEffect transition="in" filter="wipe(down)">
                                      <p:cBhvr>
                                        <p:cTn id="80" dur="500"/>
                                        <p:tgtEl>
                                          <p:spTgt spid="3">
                                            <p:txEl>
                                              <p:pRg st="11" end="11"/>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3">
                                            <p:txEl>
                                              <p:pRg st="12" end="12"/>
                                            </p:txEl>
                                          </p:spTgt>
                                        </p:tgtEl>
                                        <p:attrNameLst>
                                          <p:attrName>style.visibility</p:attrName>
                                        </p:attrNameLst>
                                      </p:cBhvr>
                                      <p:to>
                                        <p:strVal val="visible"/>
                                      </p:to>
                                    </p:set>
                                    <p:animEffect transition="in" filter="wipe(down)">
                                      <p:cBhvr>
                                        <p:cTn id="85" dur="500"/>
                                        <p:tgtEl>
                                          <p:spTgt spid="3">
                                            <p:txEl>
                                              <p:pRg st="12" end="12"/>
                                            </p:txEl>
                                          </p:spTgt>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4" fill="hold" grpId="0" nodeType="clickEffect">
                                  <p:stCondLst>
                                    <p:cond delay="0"/>
                                  </p:stCondLst>
                                  <p:childTnLst>
                                    <p:set>
                                      <p:cBhvr>
                                        <p:cTn id="89" dur="1" fill="hold">
                                          <p:stCondLst>
                                            <p:cond delay="0"/>
                                          </p:stCondLst>
                                        </p:cTn>
                                        <p:tgtEl>
                                          <p:spTgt spid="3">
                                            <p:txEl>
                                              <p:pRg st="13" end="13"/>
                                            </p:txEl>
                                          </p:spTgt>
                                        </p:tgtEl>
                                        <p:attrNameLst>
                                          <p:attrName>style.visibility</p:attrName>
                                        </p:attrNameLst>
                                      </p:cBhvr>
                                      <p:to>
                                        <p:strVal val="visible"/>
                                      </p:to>
                                    </p:set>
                                    <p:animEffect transition="in" filter="wipe(down)">
                                      <p:cBhvr>
                                        <p:cTn id="90" dur="500"/>
                                        <p:tgtEl>
                                          <p:spTgt spid="3">
                                            <p:txEl>
                                              <p:pRg st="13" end="13"/>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grpId="0" nodeType="clickEffect">
                                  <p:stCondLst>
                                    <p:cond delay="0"/>
                                  </p:stCondLst>
                                  <p:childTnLst>
                                    <p:set>
                                      <p:cBhvr>
                                        <p:cTn id="94" dur="1" fill="hold">
                                          <p:stCondLst>
                                            <p:cond delay="0"/>
                                          </p:stCondLst>
                                        </p:cTn>
                                        <p:tgtEl>
                                          <p:spTgt spid="3">
                                            <p:txEl>
                                              <p:pRg st="14" end="14"/>
                                            </p:txEl>
                                          </p:spTgt>
                                        </p:tgtEl>
                                        <p:attrNameLst>
                                          <p:attrName>style.visibility</p:attrName>
                                        </p:attrNameLst>
                                      </p:cBhvr>
                                      <p:to>
                                        <p:strVal val="visible"/>
                                      </p:to>
                                    </p:set>
                                    <p:animEffect transition="in" filter="wipe(down)">
                                      <p:cBhvr>
                                        <p:cTn id="95" dur="500"/>
                                        <p:tgtEl>
                                          <p:spTgt spid="3">
                                            <p:txEl>
                                              <p:pRg st="14" end="14"/>
                                            </p:txEl>
                                          </p:spTgt>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4" fill="hold" grpId="0" nodeType="clickEffect">
                                  <p:stCondLst>
                                    <p:cond delay="0"/>
                                  </p:stCondLst>
                                  <p:childTnLst>
                                    <p:set>
                                      <p:cBhvr>
                                        <p:cTn id="99" dur="1" fill="hold">
                                          <p:stCondLst>
                                            <p:cond delay="0"/>
                                          </p:stCondLst>
                                        </p:cTn>
                                        <p:tgtEl>
                                          <p:spTgt spid="3">
                                            <p:txEl>
                                              <p:pRg st="15" end="15"/>
                                            </p:txEl>
                                          </p:spTgt>
                                        </p:tgtEl>
                                        <p:attrNameLst>
                                          <p:attrName>style.visibility</p:attrName>
                                        </p:attrNameLst>
                                      </p:cBhvr>
                                      <p:to>
                                        <p:strVal val="visible"/>
                                      </p:to>
                                    </p:set>
                                    <p:animEffect transition="in" filter="wipe(down)">
                                      <p:cBhvr>
                                        <p:cTn id="100" dur="500"/>
                                        <p:tgtEl>
                                          <p:spTgt spid="3">
                                            <p:txEl>
                                              <p:pRg st="15" end="15"/>
                                            </p:txEl>
                                          </p:spTgt>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4" fill="hold" grpId="0" nodeType="clickEffect">
                                  <p:stCondLst>
                                    <p:cond delay="0"/>
                                  </p:stCondLst>
                                  <p:childTnLst>
                                    <p:set>
                                      <p:cBhvr>
                                        <p:cTn id="104" dur="1" fill="hold">
                                          <p:stCondLst>
                                            <p:cond delay="0"/>
                                          </p:stCondLst>
                                        </p:cTn>
                                        <p:tgtEl>
                                          <p:spTgt spid="3">
                                            <p:txEl>
                                              <p:pRg st="16" end="16"/>
                                            </p:txEl>
                                          </p:spTgt>
                                        </p:tgtEl>
                                        <p:attrNameLst>
                                          <p:attrName>style.visibility</p:attrName>
                                        </p:attrNameLst>
                                      </p:cBhvr>
                                      <p:to>
                                        <p:strVal val="visible"/>
                                      </p:to>
                                    </p:set>
                                    <p:animEffect transition="in" filter="wipe(down)">
                                      <p:cBhvr>
                                        <p:cTn id="105" dur="500"/>
                                        <p:tgtEl>
                                          <p:spTgt spid="3">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74450"/>
            <a:ext cx="10972800" cy="450294"/>
          </a:xfrm>
        </p:spPr>
        <p:txBody>
          <a:bodyPr>
            <a:normAutofit fontScale="90000"/>
          </a:bodyPr>
          <a:lstStyle/>
          <a:p>
            <a:pPr algn="ctr"/>
            <a:r>
              <a:rPr lang="fa-IR" sz="4400" b="1" dirty="0">
                <a:latin typeface="Bebas Neue"/>
                <a:ea typeface="Bebas Neue"/>
                <a:cs typeface="Bebas Neue"/>
              </a:rPr>
              <a:t>اضافه وزن و چاقی</a:t>
            </a:r>
            <a:r>
              <a:rPr lang="en-US" sz="3600" b="1" dirty="0">
                <a:solidFill>
                  <a:srgbClr val="FF0000"/>
                </a:solidFill>
                <a:latin typeface="+mn-lt"/>
                <a:ea typeface="+mn-ea"/>
                <a:cs typeface="B Titr" pitchFamily="2" charset="-78"/>
              </a:rPr>
              <a:t/>
            </a:r>
            <a:br>
              <a:rPr lang="en-US" sz="3600" b="1" dirty="0">
                <a:solidFill>
                  <a:srgbClr val="FF0000"/>
                </a:solidFill>
                <a:latin typeface="+mn-lt"/>
                <a:ea typeface="+mn-ea"/>
                <a:cs typeface="B Titr" pitchFamily="2" charset="-78"/>
              </a:rPr>
            </a:br>
            <a:endParaRPr lang="en-US" sz="3600" b="1" dirty="0">
              <a:solidFill>
                <a:srgbClr val="FF0000"/>
              </a:solidFill>
              <a:latin typeface="+mn-lt"/>
              <a:ea typeface="+mn-ea"/>
              <a:cs typeface="B Titr" pitchFamily="2" charset="-78"/>
            </a:endParaRPr>
          </a:p>
        </p:txBody>
      </p:sp>
      <p:sp>
        <p:nvSpPr>
          <p:cNvPr id="3" name="Content Placeholder 2"/>
          <p:cNvSpPr>
            <a:spLocks noGrp="1"/>
          </p:cNvSpPr>
          <p:nvPr>
            <p:ph idx="1"/>
          </p:nvPr>
        </p:nvSpPr>
        <p:spPr>
          <a:xfrm>
            <a:off x="0" y="980728"/>
            <a:ext cx="12192000" cy="5760640"/>
          </a:xfrm>
        </p:spPr>
        <p:txBody>
          <a:bodyPr>
            <a:noAutofit/>
          </a:bodyPr>
          <a:lstStyle/>
          <a:p>
            <a:pPr marL="0" indent="0">
              <a:lnSpc>
                <a:spcPct val="80000"/>
              </a:lnSpc>
              <a:buNone/>
            </a:pPr>
            <a:r>
              <a:rPr lang="fa-IR" altLang="en-US" sz="2400" b="1" dirty="0">
                <a:latin typeface="Avenir Medium"/>
                <a:ea typeface="Avenir Medium"/>
                <a:cs typeface="Avenir Medium"/>
              </a:rPr>
              <a:t>مهمترین عامل خطری که باعث این وضعیت شده اضافه وزن و چاقی است. </a:t>
            </a:r>
          </a:p>
          <a:p>
            <a:pPr marL="0" indent="0">
              <a:lnSpc>
                <a:spcPct val="80000"/>
              </a:lnSpc>
              <a:buNone/>
            </a:pPr>
            <a:r>
              <a:rPr lang="fa-IR" altLang="en-US" sz="2400" b="1" dirty="0">
                <a:latin typeface="Avenir Medium"/>
                <a:ea typeface="Avenir Medium"/>
                <a:cs typeface="Avenir Medium"/>
              </a:rPr>
              <a:t>مهمترین راهکار داشتن رژیم غذایی سالم، فعالیت بدنی مناسب و دوری از اضافه وزن و چاقی است.</a:t>
            </a:r>
          </a:p>
          <a:p>
            <a:pPr marL="0" indent="0">
              <a:lnSpc>
                <a:spcPct val="80000"/>
              </a:lnSpc>
              <a:buNone/>
            </a:pPr>
            <a:r>
              <a:rPr lang="fa-IR" altLang="en-US" sz="2400" b="1" dirty="0">
                <a:latin typeface="Avenir Medium"/>
                <a:ea typeface="Avenir Medium"/>
                <a:cs typeface="Avenir Medium"/>
              </a:rPr>
              <a:t>در 2014 در بالغین از هر 3 نفر یک نفر مبتلا به اضافه وزن هستند و از هر 10 نفر یک نفر مبتلا به چاقی می باشند.</a:t>
            </a:r>
            <a:endParaRPr lang="en-US" altLang="en-US" sz="2400" b="1" dirty="0">
              <a:latin typeface="Avenir Medium"/>
              <a:ea typeface="Avenir Medium"/>
              <a:cs typeface="Avenir Medium"/>
            </a:endParaRPr>
          </a:p>
          <a:p>
            <a:pPr algn="just" rtl="1"/>
            <a:r>
              <a:rPr lang="fa-IR" sz="2400" b="1" dirty="0">
                <a:latin typeface="Avenir Medium"/>
                <a:ea typeface="Avenir Medium"/>
                <a:cs typeface="Avenir Medium"/>
              </a:rPr>
              <a:t>در</a:t>
            </a:r>
            <a:r>
              <a:rPr lang="en-US" sz="2400" b="1" dirty="0">
                <a:latin typeface="Avenir Medium"/>
                <a:ea typeface="Avenir Medium"/>
                <a:cs typeface="Avenir Medium"/>
              </a:rPr>
              <a:t> </a:t>
            </a:r>
            <a:r>
              <a:rPr lang="fa-IR" sz="2400" b="1" dirty="0">
                <a:latin typeface="Avenir Medium"/>
                <a:ea typeface="Avenir Medium"/>
                <a:cs typeface="Avenir Medium"/>
              </a:rPr>
              <a:t>هر سال حداقل 3ميليون</a:t>
            </a:r>
            <a:r>
              <a:rPr lang="en-US" sz="2400" b="1" dirty="0">
                <a:latin typeface="Avenir Medium"/>
                <a:ea typeface="Avenir Medium"/>
                <a:cs typeface="Avenir Medium"/>
              </a:rPr>
              <a:t> </a:t>
            </a:r>
            <a:r>
              <a:rPr lang="fa-IR" sz="2400" b="1" dirty="0">
                <a:latin typeface="Avenir Medium"/>
                <a:ea typeface="Avenir Medium"/>
                <a:cs typeface="Avenir Medium"/>
              </a:rPr>
              <a:t>نفر</a:t>
            </a:r>
            <a:r>
              <a:rPr lang="en-US" sz="2400" b="1" dirty="0">
                <a:latin typeface="Avenir Medium"/>
                <a:ea typeface="Avenir Medium"/>
                <a:cs typeface="Avenir Medium"/>
              </a:rPr>
              <a:t> </a:t>
            </a:r>
            <a:r>
              <a:rPr lang="fa-IR" sz="2400" b="1" dirty="0">
                <a:latin typeface="Avenir Medium"/>
                <a:ea typeface="Avenir Medium"/>
                <a:cs typeface="Avenir Medium"/>
              </a:rPr>
              <a:t>به</a:t>
            </a:r>
            <a:r>
              <a:rPr lang="en-US" sz="2400" b="1" dirty="0">
                <a:latin typeface="Avenir Medium"/>
                <a:ea typeface="Avenir Medium"/>
                <a:cs typeface="Avenir Medium"/>
              </a:rPr>
              <a:t> </a:t>
            </a:r>
            <a:r>
              <a:rPr lang="fa-IR" sz="2400" b="1" dirty="0">
                <a:latin typeface="Avenir Medium"/>
                <a:ea typeface="Avenir Medium"/>
                <a:cs typeface="Avenir Medium"/>
              </a:rPr>
              <a:t>دليل</a:t>
            </a:r>
            <a:r>
              <a:rPr lang="en-US" sz="2400" b="1" dirty="0">
                <a:latin typeface="Avenir Medium"/>
                <a:ea typeface="Avenir Medium"/>
                <a:cs typeface="Avenir Medium"/>
              </a:rPr>
              <a:t> </a:t>
            </a:r>
            <a:r>
              <a:rPr lang="fa-IR" sz="2400" b="1" dirty="0">
                <a:latin typeface="Avenir Medium"/>
                <a:ea typeface="Avenir Medium"/>
                <a:cs typeface="Avenir Medium"/>
              </a:rPr>
              <a:t>افزايش</a:t>
            </a:r>
            <a:r>
              <a:rPr lang="en-US" sz="2400" b="1" dirty="0">
                <a:latin typeface="Avenir Medium"/>
                <a:ea typeface="Avenir Medium"/>
                <a:cs typeface="Avenir Medium"/>
              </a:rPr>
              <a:t> </a:t>
            </a:r>
            <a:r>
              <a:rPr lang="fa-IR" sz="2400" b="1" dirty="0">
                <a:latin typeface="Avenir Medium"/>
                <a:ea typeface="Avenir Medium"/>
                <a:cs typeface="Avenir Medium"/>
              </a:rPr>
              <a:t>وزن</a:t>
            </a:r>
            <a:r>
              <a:rPr lang="en-US" sz="2400" b="1" dirty="0">
                <a:latin typeface="Avenir Medium"/>
                <a:ea typeface="Avenir Medium"/>
                <a:cs typeface="Avenir Medium"/>
              </a:rPr>
              <a:t> </a:t>
            </a:r>
            <a:r>
              <a:rPr lang="fa-IR" sz="2400" b="1" dirty="0">
                <a:latin typeface="Avenir Medium"/>
                <a:ea typeface="Avenir Medium"/>
                <a:cs typeface="Avenir Medium"/>
              </a:rPr>
              <a:t>يا</a:t>
            </a:r>
            <a:r>
              <a:rPr lang="en-US" sz="2400" b="1" dirty="0">
                <a:latin typeface="Avenir Medium"/>
                <a:ea typeface="Avenir Medium"/>
                <a:cs typeface="Avenir Medium"/>
              </a:rPr>
              <a:t> </a:t>
            </a:r>
            <a:r>
              <a:rPr lang="fa-IR" sz="2400" b="1" dirty="0">
                <a:latin typeface="Avenir Medium"/>
                <a:ea typeface="Avenir Medium"/>
                <a:cs typeface="Avenir Medium"/>
              </a:rPr>
              <a:t>چاقي فوت</a:t>
            </a:r>
            <a:r>
              <a:rPr lang="en-US" sz="2400" b="1" dirty="0">
                <a:latin typeface="Avenir Medium"/>
                <a:ea typeface="Avenir Medium"/>
                <a:cs typeface="Avenir Medium"/>
              </a:rPr>
              <a:t> </a:t>
            </a:r>
            <a:r>
              <a:rPr lang="fa-IR" sz="2400" b="1" dirty="0">
                <a:latin typeface="Avenir Medium"/>
                <a:ea typeface="Avenir Medium"/>
                <a:cs typeface="Avenir Medium"/>
              </a:rPr>
              <a:t>می کنند. </a:t>
            </a:r>
          </a:p>
          <a:p>
            <a:pPr algn="just" rtl="1"/>
            <a:r>
              <a:rPr lang="fa-IR" sz="2400" b="1" dirty="0">
                <a:latin typeface="Avenir Medium"/>
                <a:ea typeface="Avenir Medium"/>
                <a:cs typeface="Avenir Medium"/>
              </a:rPr>
              <a:t>بیش</a:t>
            </a:r>
            <a:r>
              <a:rPr lang="en-US" sz="2400" b="1" dirty="0">
                <a:latin typeface="Avenir Medium"/>
                <a:ea typeface="Avenir Medium"/>
                <a:cs typeface="Avenir Medium"/>
              </a:rPr>
              <a:t> </a:t>
            </a:r>
            <a:r>
              <a:rPr lang="fa-IR" sz="2400" b="1" dirty="0">
                <a:latin typeface="Avenir Medium"/>
                <a:ea typeface="Avenir Medium"/>
                <a:cs typeface="Avenir Medium"/>
              </a:rPr>
              <a:t>از</a:t>
            </a:r>
            <a:r>
              <a:rPr lang="en-US" sz="2400" b="1" dirty="0">
                <a:latin typeface="Avenir Medium"/>
                <a:ea typeface="Avenir Medium"/>
                <a:cs typeface="Avenir Medium"/>
              </a:rPr>
              <a:t> </a:t>
            </a:r>
            <a:r>
              <a:rPr lang="fa-IR" sz="2400" b="1" dirty="0">
                <a:latin typeface="Avenir Medium"/>
                <a:ea typeface="Avenir Medium"/>
                <a:cs typeface="Avenir Medium"/>
              </a:rPr>
              <a:t>یک</a:t>
            </a:r>
            <a:r>
              <a:rPr lang="en-US" sz="2400" b="1" dirty="0">
                <a:latin typeface="Avenir Medium"/>
                <a:ea typeface="Avenir Medium"/>
                <a:cs typeface="Avenir Medium"/>
              </a:rPr>
              <a:t> </a:t>
            </a:r>
            <a:r>
              <a:rPr lang="fa-IR" sz="2400" b="1" dirty="0">
                <a:latin typeface="Avenir Medium"/>
                <a:ea typeface="Avenir Medium"/>
                <a:cs typeface="Avenir Medium"/>
              </a:rPr>
              <a:t>میلیارد انسان</a:t>
            </a:r>
            <a:r>
              <a:rPr lang="en-US" sz="2400" b="1" dirty="0">
                <a:latin typeface="Avenir Medium"/>
                <a:ea typeface="Avenir Medium"/>
                <a:cs typeface="Avenir Medium"/>
              </a:rPr>
              <a:t> </a:t>
            </a:r>
            <a:r>
              <a:rPr lang="fa-IR" sz="2400" b="1" dirty="0">
                <a:latin typeface="Avenir Medium"/>
                <a:ea typeface="Avenir Medium"/>
                <a:cs typeface="Avenir Medium"/>
              </a:rPr>
              <a:t>بالغ در سراسر دنیا مبتلا به اضافه وزن و چاقی هستند. </a:t>
            </a:r>
          </a:p>
          <a:p>
            <a:pPr algn="just" rtl="1"/>
            <a:r>
              <a:rPr lang="fa-IR" sz="2400" b="1" dirty="0">
                <a:latin typeface="Avenir Medium"/>
                <a:ea typeface="Avenir Medium"/>
                <a:cs typeface="Avenir Medium"/>
              </a:rPr>
              <a:t>درغربالگری که در اصفهان از 89- 91 انجام شد در حدود 70 % افراد بالای 30 سال به اضافه وزن و چاقی مبتلا بودند. </a:t>
            </a:r>
          </a:p>
          <a:p>
            <a:pPr algn="just" rtl="1"/>
            <a:r>
              <a:rPr lang="fa-IR" sz="2400" b="1" dirty="0">
                <a:latin typeface="Avenir Medium"/>
                <a:ea typeface="Avenir Medium"/>
                <a:cs typeface="Avenir Medium"/>
              </a:rPr>
              <a:t>اضافه وزن و چاقی در دانش آموزان در سال 88 در اصفهان 16 % بوده است.</a:t>
            </a:r>
          </a:p>
          <a:p>
            <a:pPr algn="just"/>
            <a:r>
              <a:rPr lang="fa-IR" sz="2400" b="1" dirty="0">
                <a:latin typeface="Avenir Medium"/>
                <a:ea typeface="Avenir Medium"/>
                <a:cs typeface="Avenir Medium"/>
              </a:rPr>
              <a:t>در حال حاضراضافه وزن و چاقی در دانش آموزان 20 % می باشد.</a:t>
            </a:r>
          </a:p>
          <a:p>
            <a:pPr algn="just" rtl="1"/>
            <a:r>
              <a:rPr lang="fa-IR" sz="2400" b="1" dirty="0">
                <a:latin typeface="Avenir Medium"/>
                <a:ea typeface="Avenir Medium"/>
                <a:cs typeface="Avenir Medium"/>
              </a:rPr>
              <a:t>اضافه وزن و چاقی باعث بیماری های زیادی از جمله فشار خون بالا،دیابت، اختلالات چربی خون، بیماری های عروق قلب ومغز، بیماری های گوارشی و استخوانی ، سرطان و... می شود. </a:t>
            </a:r>
            <a:endParaRPr lang="en-US" sz="2400" b="1" dirty="0">
              <a:latin typeface="Avenir Medium"/>
              <a:ea typeface="Avenir Medium"/>
              <a:cs typeface="Avenir Medium"/>
            </a:endParaRPr>
          </a:p>
        </p:txBody>
      </p:sp>
    </p:spTree>
    <p:extLst>
      <p:ext uri="{BB962C8B-B14F-4D97-AF65-F5344CB8AC3E}">
        <p14:creationId xmlns:p14="http://schemas.microsoft.com/office/powerpoint/2010/main" val="22655611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a:xfrm>
            <a:off x="-109901" y="574179"/>
            <a:ext cx="12192000" cy="609600"/>
          </a:xfrm>
        </p:spPr>
        <p:txBody>
          <a:bodyPr>
            <a:normAutofit fontScale="90000"/>
          </a:bodyPr>
          <a:lstStyle/>
          <a:p>
            <a:pPr algn="ctr" eaLnBrk="1" hangingPunct="1"/>
            <a:r>
              <a:rPr lang="en-GB" altLang="en-US" b="1" dirty="0">
                <a:latin typeface="Bebas Neue"/>
                <a:ea typeface="Bebas Neue"/>
                <a:cs typeface="Bebas Neue"/>
              </a:rPr>
              <a:t>Overweight and obesity increasing</a:t>
            </a:r>
            <a:r>
              <a:rPr lang="en-GB" altLang="en-US" sz="3600" b="1" dirty="0">
                <a:solidFill>
                  <a:srgbClr val="FF0000"/>
                </a:solidFill>
                <a:latin typeface="Bookman Old Style" panose="02050604050505020204" pitchFamily="18" charset="0"/>
                <a:ea typeface="Bebas Neue"/>
                <a:cs typeface="Bebas Neue"/>
              </a:rPr>
              <a:t/>
            </a:r>
            <a:br>
              <a:rPr lang="en-GB" altLang="en-US" sz="3600" b="1" dirty="0">
                <a:solidFill>
                  <a:srgbClr val="FF0000"/>
                </a:solidFill>
                <a:latin typeface="Bookman Old Style" panose="02050604050505020204" pitchFamily="18" charset="0"/>
                <a:ea typeface="Bebas Neue"/>
                <a:cs typeface="Bebas Neue"/>
              </a:rPr>
            </a:br>
            <a:endParaRPr lang="en-US" altLang="en-US" sz="2400" b="1" dirty="0">
              <a:solidFill>
                <a:srgbClr val="FF0000"/>
              </a:solidFill>
              <a:latin typeface="Bookman Old Style" panose="02050604050505020204" pitchFamily="18" charset="0"/>
              <a:ea typeface="Bebas Neue"/>
              <a:cs typeface="Bebas Neue"/>
            </a:endParaRPr>
          </a:p>
        </p:txBody>
      </p:sp>
      <p:pic>
        <p:nvPicPr>
          <p:cNvPr id="19459"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793" y="1700808"/>
            <a:ext cx="11648016" cy="485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Oval 1"/>
          <p:cNvSpPr/>
          <p:nvPr/>
        </p:nvSpPr>
        <p:spPr>
          <a:xfrm>
            <a:off x="7536160" y="861567"/>
            <a:ext cx="3291416" cy="1199282"/>
          </a:xfrm>
          <a:prstGeom prst="ellipse">
            <a:avLst/>
          </a:prstGeom>
        </p:spPr>
        <p:style>
          <a:lnRef idx="0">
            <a:schemeClr val="accent5"/>
          </a:lnRef>
          <a:fillRef idx="3">
            <a:schemeClr val="accent5"/>
          </a:fillRef>
          <a:effectRef idx="3">
            <a:schemeClr val="accent5"/>
          </a:effectRef>
          <a:fontRef idx="minor">
            <a:schemeClr val="lt1"/>
          </a:fontRef>
        </p:style>
        <p:txBody>
          <a:bodyPr anchor="ctr"/>
          <a:lstStyle>
            <a:lvl1pPr eaLnBrk="0" hangingPunct="0">
              <a:lnSpc>
                <a:spcPct val="90000"/>
              </a:lnSpc>
              <a:spcBef>
                <a:spcPts val="750"/>
              </a:spcBef>
              <a:buFont typeface="Arial" pitchFamily="34" charset="0"/>
              <a:buChar char="•"/>
              <a:defRPr sz="2100">
                <a:solidFill>
                  <a:schemeClr val="tx1"/>
                </a:solidFill>
                <a:latin typeface="Avenir Medium"/>
                <a:ea typeface="Avenir Medium"/>
                <a:cs typeface="Avenir Medium"/>
              </a:defRPr>
            </a:lvl1pPr>
            <a:lvl2pPr marL="742950" indent="-285750" eaLnBrk="0" hangingPunct="0">
              <a:lnSpc>
                <a:spcPct val="90000"/>
              </a:lnSpc>
              <a:spcBef>
                <a:spcPts val="375"/>
              </a:spcBef>
              <a:buFont typeface="Arial" pitchFamily="34" charset="0"/>
              <a:buChar char="•"/>
              <a:defRPr>
                <a:solidFill>
                  <a:schemeClr val="tx1"/>
                </a:solidFill>
                <a:latin typeface="Calibri" pitchFamily="34" charset="0"/>
                <a:ea typeface="Avenir Medium"/>
                <a:cs typeface="Avenir Medium"/>
              </a:defRPr>
            </a:lvl2pPr>
            <a:lvl3pPr marL="1143000" indent="-228600" eaLnBrk="0" hangingPunct="0">
              <a:lnSpc>
                <a:spcPct val="90000"/>
              </a:lnSpc>
              <a:spcBef>
                <a:spcPts val="375"/>
              </a:spcBef>
              <a:buFont typeface="Arial" pitchFamily="34" charset="0"/>
              <a:buChar char="•"/>
              <a:defRPr sz="1500">
                <a:solidFill>
                  <a:schemeClr val="tx1"/>
                </a:solidFill>
                <a:latin typeface="Calibri" pitchFamily="34" charset="0"/>
                <a:ea typeface="Avenir Medium"/>
                <a:cs typeface="Avenir Medium"/>
              </a:defRPr>
            </a:lvl3pPr>
            <a:lvl4pPr marL="1600200" indent="-228600" eaLnBrk="0" hangingPunct="0">
              <a:lnSpc>
                <a:spcPct val="90000"/>
              </a:lnSpc>
              <a:spcBef>
                <a:spcPts val="375"/>
              </a:spcBef>
              <a:buFont typeface="Arial" pitchFamily="34" charset="0"/>
              <a:buChar char="•"/>
              <a:defRPr sz="1300">
                <a:solidFill>
                  <a:schemeClr val="tx1"/>
                </a:solidFill>
                <a:latin typeface="Calibri" pitchFamily="34" charset="0"/>
                <a:ea typeface="Avenir Medium"/>
                <a:cs typeface="Avenir Medium"/>
              </a:defRPr>
            </a:lvl4pPr>
            <a:lvl5pPr marL="2057400" indent="-228600" eaLnBrk="0" hangingPunct="0">
              <a:lnSpc>
                <a:spcPct val="90000"/>
              </a:lnSpc>
              <a:spcBef>
                <a:spcPts val="375"/>
              </a:spcBef>
              <a:buFont typeface="Arial" pitchFamily="34" charset="0"/>
              <a:buChar char="•"/>
              <a:defRPr sz="1300">
                <a:solidFill>
                  <a:schemeClr val="tx1"/>
                </a:solidFill>
                <a:latin typeface="Calibri" pitchFamily="34" charset="0"/>
                <a:ea typeface="Avenir Medium"/>
                <a:cs typeface="Avenir Medium"/>
              </a:defRPr>
            </a:lvl5pPr>
            <a:lvl6pPr marL="2514600" indent="-228600" defTabSz="4572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Avenir Medium"/>
                <a:cs typeface="Avenir Medium"/>
              </a:defRPr>
            </a:lvl6pPr>
            <a:lvl7pPr marL="2971800" indent="-228600" defTabSz="4572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Avenir Medium"/>
                <a:cs typeface="Avenir Medium"/>
              </a:defRPr>
            </a:lvl7pPr>
            <a:lvl8pPr marL="3429000" indent="-228600" defTabSz="4572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Avenir Medium"/>
                <a:cs typeface="Avenir Medium"/>
              </a:defRPr>
            </a:lvl8pPr>
            <a:lvl9pPr marL="3886200" indent="-228600" defTabSz="4572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Avenir Medium"/>
                <a:cs typeface="Avenir Medium"/>
              </a:defRPr>
            </a:lvl9pPr>
          </a:lstStyle>
          <a:p>
            <a:pPr algn="ctr" eaLnBrk="1" hangingPunct="1">
              <a:lnSpc>
                <a:spcPct val="100000"/>
              </a:lnSpc>
              <a:spcBef>
                <a:spcPct val="0"/>
              </a:spcBef>
              <a:buFontTx/>
              <a:buNone/>
              <a:defRPr/>
            </a:pPr>
            <a:r>
              <a:rPr lang="en-GB" altLang="en-US" sz="1800" b="1">
                <a:solidFill>
                  <a:srgbClr val="FFFFFF"/>
                </a:solidFill>
                <a:latin typeface="Calibri" pitchFamily="34" charset="0"/>
                <a:cs typeface="Arial" pitchFamily="34" charset="0"/>
              </a:rPr>
              <a:t>2014</a:t>
            </a:r>
          </a:p>
          <a:p>
            <a:pPr algn="ctr" eaLnBrk="1" hangingPunct="1">
              <a:lnSpc>
                <a:spcPct val="100000"/>
              </a:lnSpc>
              <a:spcBef>
                <a:spcPct val="0"/>
              </a:spcBef>
              <a:buFontTx/>
              <a:buNone/>
              <a:defRPr/>
            </a:pPr>
            <a:endParaRPr lang="en-GB" altLang="en-US" sz="1800" b="1">
              <a:solidFill>
                <a:srgbClr val="FFFFFF"/>
              </a:solidFill>
              <a:latin typeface="Calibri" pitchFamily="34" charset="0"/>
              <a:cs typeface="Arial" pitchFamily="34" charset="0"/>
            </a:endParaRPr>
          </a:p>
          <a:p>
            <a:pPr eaLnBrk="1" hangingPunct="1">
              <a:lnSpc>
                <a:spcPct val="100000"/>
              </a:lnSpc>
              <a:spcBef>
                <a:spcPct val="0"/>
              </a:spcBef>
              <a:buFontTx/>
              <a:buNone/>
              <a:defRPr/>
            </a:pPr>
            <a:r>
              <a:rPr lang="en-GB" altLang="en-US" sz="1600" b="1">
                <a:solidFill>
                  <a:srgbClr val="FFFFFF"/>
                </a:solidFill>
                <a:latin typeface="Calibri" pitchFamily="34" charset="0"/>
                <a:cs typeface="Arial" pitchFamily="34" charset="0"/>
              </a:rPr>
              <a:t>1 in 3 overweight</a:t>
            </a:r>
          </a:p>
          <a:p>
            <a:pPr eaLnBrk="1" hangingPunct="1">
              <a:lnSpc>
                <a:spcPct val="100000"/>
              </a:lnSpc>
              <a:spcBef>
                <a:spcPct val="0"/>
              </a:spcBef>
              <a:buFontTx/>
              <a:buNone/>
              <a:defRPr/>
            </a:pPr>
            <a:r>
              <a:rPr lang="en-GB" altLang="en-US" sz="1600" b="1">
                <a:solidFill>
                  <a:srgbClr val="FFFFFF"/>
                </a:solidFill>
                <a:latin typeface="Calibri" pitchFamily="34" charset="0"/>
                <a:cs typeface="Arial" pitchFamily="34" charset="0"/>
              </a:rPr>
              <a:t>1 in 10 obese</a:t>
            </a:r>
          </a:p>
        </p:txBody>
      </p:sp>
    </p:spTree>
    <p:extLst>
      <p:ext uri="{BB962C8B-B14F-4D97-AF65-F5344CB8AC3E}">
        <p14:creationId xmlns:p14="http://schemas.microsoft.com/office/powerpoint/2010/main" val="126441376"/>
      </p:ext>
    </p:extLst>
  </p:cSld>
  <p:clrMapOvr>
    <a:masterClrMapping/>
  </p:clrMapOvr>
  <p:transition advClick="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143" y="1072696"/>
            <a:ext cx="10515600" cy="1325563"/>
          </a:xfrm>
        </p:spPr>
        <p:txBody>
          <a:bodyPr/>
          <a:lstStyle/>
          <a:p>
            <a:pPr algn="ctr"/>
            <a:r>
              <a:rPr lang="fa-IR" dirty="0">
                <a:solidFill>
                  <a:srgbClr val="0070C0"/>
                </a:solidFill>
                <a:cs typeface="B Titr" panose="00000700000000000000" pitchFamily="2" charset="-78"/>
              </a:rPr>
              <a:t>مراقبت و پیگیری دیابت</a:t>
            </a:r>
            <a:r>
              <a:rPr lang="fa-IR" dirty="0">
                <a:cs typeface="B Titr" panose="00000700000000000000" pitchFamily="2" charset="-78"/>
              </a:rPr>
              <a:t/>
            </a:r>
            <a:br>
              <a:rPr lang="fa-IR" dirty="0">
                <a:cs typeface="B Titr" panose="00000700000000000000" pitchFamily="2" charset="-78"/>
              </a:rPr>
            </a:br>
            <a:endParaRPr lang="en-US" dirty="0"/>
          </a:p>
        </p:txBody>
      </p:sp>
      <p:sp>
        <p:nvSpPr>
          <p:cNvPr id="3" name="Content Placeholder 2"/>
          <p:cNvSpPr>
            <a:spLocks noGrp="1"/>
          </p:cNvSpPr>
          <p:nvPr>
            <p:ph idx="1"/>
          </p:nvPr>
        </p:nvSpPr>
        <p:spPr/>
        <p:txBody>
          <a:bodyPr/>
          <a:lstStyle/>
          <a:p>
            <a:pPr marL="0" indent="0" algn="ctr" rtl="1">
              <a:buNone/>
            </a:pPr>
            <a:endParaRPr lang="fa-IR" dirty="0"/>
          </a:p>
          <a:p>
            <a:pPr marL="0" indent="0" algn="ctr" rtl="1">
              <a:buNone/>
            </a:pPr>
            <a:endParaRPr lang="fa-IR" sz="3600" dirty="0">
              <a:cs typeface="B Titr" panose="00000700000000000000" pitchFamily="2" charset="-78"/>
            </a:endParaRPr>
          </a:p>
          <a:p>
            <a:pPr marL="0" indent="0" algn="ctr" rtl="1">
              <a:buNone/>
            </a:pPr>
            <a:r>
              <a:rPr lang="fa-IR" sz="3600" dirty="0" smtClean="0">
                <a:cs typeface="B Titr" panose="00000700000000000000" pitchFamily="2" charset="-78"/>
              </a:rPr>
              <a:t>مبارزه </a:t>
            </a:r>
            <a:r>
              <a:rPr lang="fa-IR" sz="3600" dirty="0">
                <a:cs typeface="B Titr" panose="00000700000000000000" pitchFamily="2" charset="-78"/>
              </a:rPr>
              <a:t>با بیماری های </a:t>
            </a:r>
            <a:r>
              <a:rPr lang="fa-IR" sz="3600" dirty="0" smtClean="0">
                <a:cs typeface="B Titr" panose="00000700000000000000" pitchFamily="2" charset="-78"/>
              </a:rPr>
              <a:t>غیرواگیر</a:t>
            </a:r>
          </a:p>
          <a:p>
            <a:pPr marL="0" indent="0" algn="ctr" rtl="1">
              <a:buNone/>
            </a:pPr>
            <a:endParaRPr lang="fa-IR" sz="3600" dirty="0" smtClean="0">
              <a:cs typeface="B Titr" panose="00000700000000000000" pitchFamily="2" charset="-78"/>
            </a:endParaRPr>
          </a:p>
          <a:p>
            <a:pPr marL="0" indent="0" algn="ctr" rtl="1">
              <a:buNone/>
            </a:pPr>
            <a:r>
              <a:rPr lang="fa-IR" sz="3600" dirty="0" smtClean="0">
                <a:cs typeface="B Titr" panose="00000700000000000000" pitchFamily="2" charset="-78"/>
              </a:rPr>
              <a:t>آذر 1402</a:t>
            </a:r>
            <a:endParaRPr lang="en-US" sz="3600" dirty="0">
              <a:cs typeface="B Titr" panose="00000700000000000000" pitchFamily="2" charset="-78"/>
            </a:endParaRPr>
          </a:p>
        </p:txBody>
      </p:sp>
    </p:spTree>
    <p:extLst>
      <p:ext uri="{BB962C8B-B14F-4D97-AF65-F5344CB8AC3E}">
        <p14:creationId xmlns:p14="http://schemas.microsoft.com/office/powerpoint/2010/main" val="40279347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13.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3737" y="2209800"/>
            <a:ext cx="6393411" cy="3645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 descr="ghable5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7148" y="0"/>
            <a:ext cx="5803469" cy="3645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81637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Picture 6" descr="15.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3349" y="5720"/>
            <a:ext cx="11975312" cy="6663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41648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143" y="247650"/>
            <a:ext cx="10972800" cy="514350"/>
          </a:xfrm>
        </p:spPr>
        <p:txBody>
          <a:bodyPr>
            <a:noAutofit/>
          </a:bodyPr>
          <a:lstStyle/>
          <a:p>
            <a:pPr algn="ctr">
              <a:defRPr/>
            </a:pPr>
            <a:r>
              <a:rPr lang="fa-IR" b="1" dirty="0">
                <a:latin typeface="Bebas Neue"/>
                <a:ea typeface="Bebas Neue"/>
                <a:cs typeface="Bebas Neue"/>
              </a:rPr>
              <a:t>علائم و نشانه های دیابت نوع 1</a:t>
            </a:r>
            <a:endParaRPr lang="en-US" b="1" dirty="0">
              <a:latin typeface="Bebas Neue"/>
              <a:ea typeface="Bebas Neue"/>
              <a:cs typeface="Bebas Neue"/>
            </a:endParaRPr>
          </a:p>
        </p:txBody>
      </p:sp>
      <p:sp>
        <p:nvSpPr>
          <p:cNvPr id="56323" name="Content Placeholder 2"/>
          <p:cNvSpPr>
            <a:spLocks noGrp="1"/>
          </p:cNvSpPr>
          <p:nvPr>
            <p:ph idx="1"/>
          </p:nvPr>
        </p:nvSpPr>
        <p:spPr>
          <a:xfrm>
            <a:off x="0" y="1219200"/>
            <a:ext cx="12192000" cy="5638800"/>
          </a:xfrm>
        </p:spPr>
        <p:txBody>
          <a:bodyPr>
            <a:normAutofit/>
          </a:bodyPr>
          <a:lstStyle/>
          <a:p>
            <a:pPr algn="just" rtl="1">
              <a:buFont typeface="Wingdings 2" panose="05020102010507070707" pitchFamily="18" charset="2"/>
              <a:buNone/>
            </a:pPr>
            <a:r>
              <a:rPr lang="fa-IR" altLang="en-US" sz="2400" b="1" dirty="0">
                <a:cs typeface="B Mitra" panose="00000400000000000000" pitchFamily="2" charset="-78"/>
              </a:rPr>
              <a:t>    </a:t>
            </a:r>
            <a:r>
              <a:rPr lang="fa-IR" altLang="en-US" sz="2400" b="1" dirty="0">
                <a:latin typeface="Avenir Medium"/>
                <a:ea typeface="Avenir Medium"/>
                <a:cs typeface="Avenir Medium"/>
              </a:rPr>
              <a:t>علايم در بيماران مبتلا به ديابت نوع 1 معمولاً شديد و ناگهاني است . علايم معمول اين</a:t>
            </a:r>
            <a:r>
              <a:rPr lang="en-US" altLang="en-US" sz="2400" b="1" dirty="0">
                <a:latin typeface="Avenir Medium"/>
                <a:ea typeface="Avenir Medium"/>
                <a:cs typeface="Avenir Medium"/>
              </a:rPr>
              <a:t> </a:t>
            </a:r>
            <a:r>
              <a:rPr lang="fa-IR" altLang="en-US" sz="2400" b="1" dirty="0">
                <a:latin typeface="Avenir Medium"/>
                <a:ea typeface="Avenir Medium"/>
                <a:cs typeface="Avenir Medium"/>
              </a:rPr>
              <a:t>نوع بيماري شامل: </a:t>
            </a:r>
          </a:p>
          <a:p>
            <a:pPr algn="just" rtl="1">
              <a:buFont typeface="Wingdings 2" panose="05020102010507070707" pitchFamily="18" charset="2"/>
              <a:buNone/>
            </a:pPr>
            <a:endParaRPr lang="fa-IR" altLang="en-US" sz="2400" b="1" dirty="0">
              <a:latin typeface="Avenir Medium"/>
              <a:ea typeface="Avenir Medium"/>
              <a:cs typeface="Avenir Medium"/>
            </a:endParaRPr>
          </a:p>
          <a:p>
            <a:pPr algn="just" rtl="1"/>
            <a:r>
              <a:rPr lang="fa-IR" altLang="en-US" sz="2400" b="1" dirty="0">
                <a:latin typeface="Avenir Medium"/>
                <a:ea typeface="Avenir Medium"/>
                <a:cs typeface="Avenir Medium"/>
              </a:rPr>
              <a:t>    پرنوشي</a:t>
            </a:r>
          </a:p>
          <a:p>
            <a:pPr algn="just" rtl="1"/>
            <a:r>
              <a:rPr lang="fa-IR" altLang="en-US" sz="2400" b="1" dirty="0">
                <a:latin typeface="Avenir Medium"/>
                <a:ea typeface="Avenir Medium"/>
                <a:cs typeface="Avenir Medium"/>
              </a:rPr>
              <a:t>    پرخوري</a:t>
            </a:r>
          </a:p>
          <a:p>
            <a:pPr algn="just" rtl="1"/>
            <a:r>
              <a:rPr lang="fa-IR" altLang="en-US" sz="2400" b="1" dirty="0">
                <a:latin typeface="Avenir Medium"/>
                <a:ea typeface="Avenir Medium"/>
                <a:cs typeface="Avenir Medium"/>
              </a:rPr>
              <a:t>    پر ادراري</a:t>
            </a:r>
          </a:p>
          <a:p>
            <a:pPr algn="just" rtl="1"/>
            <a:r>
              <a:rPr lang="fa-IR" altLang="en-US" sz="2400" b="1" dirty="0">
                <a:latin typeface="Avenir Medium"/>
                <a:ea typeface="Avenir Medium"/>
                <a:cs typeface="Avenir Medium"/>
              </a:rPr>
              <a:t>    احساس خستگي زياد</a:t>
            </a:r>
          </a:p>
          <a:p>
            <a:pPr algn="just" rtl="1"/>
            <a:r>
              <a:rPr lang="fa-IR" altLang="en-US" sz="2400" b="1" dirty="0">
                <a:latin typeface="Avenir Medium"/>
                <a:ea typeface="Avenir Medium"/>
                <a:cs typeface="Avenir Medium"/>
              </a:rPr>
              <a:t>   كم شدن وزن بدن</a:t>
            </a:r>
            <a:r>
              <a:rPr lang="en-US" altLang="en-US" sz="2400" b="1" dirty="0">
                <a:latin typeface="Avenir Medium"/>
                <a:ea typeface="Avenir Medium"/>
                <a:cs typeface="Avenir Medium"/>
              </a:rPr>
              <a:t> </a:t>
            </a:r>
            <a:r>
              <a:rPr lang="fa-IR" altLang="en-US" sz="2400" b="1" dirty="0">
                <a:latin typeface="Avenir Medium"/>
                <a:ea typeface="Avenir Medium"/>
                <a:cs typeface="Avenir Medium"/>
              </a:rPr>
              <a:t>و لاغري</a:t>
            </a:r>
          </a:p>
          <a:p>
            <a:pPr algn="just" rtl="1"/>
            <a:r>
              <a:rPr lang="fa-IR" altLang="en-US" sz="2400" b="1" dirty="0">
                <a:latin typeface="Avenir Medium"/>
                <a:ea typeface="Avenir Medium"/>
                <a:cs typeface="Avenir Medium"/>
              </a:rPr>
              <a:t>   تاري ديد</a:t>
            </a:r>
            <a:endParaRPr lang="en-US" altLang="en-US" sz="2400" b="1" dirty="0">
              <a:latin typeface="Avenir Medium"/>
              <a:ea typeface="Avenir Medium"/>
              <a:cs typeface="Avenir Medium"/>
            </a:endParaRPr>
          </a:p>
        </p:txBody>
      </p:sp>
    </p:spTree>
    <p:extLst>
      <p:ext uri="{BB962C8B-B14F-4D97-AF65-F5344CB8AC3E}">
        <p14:creationId xmlns:p14="http://schemas.microsoft.com/office/powerpoint/2010/main" val="3829199992"/>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10972800" cy="990600"/>
          </a:xfrm>
        </p:spPr>
        <p:txBody>
          <a:bodyPr>
            <a:normAutofit/>
          </a:bodyPr>
          <a:lstStyle/>
          <a:p>
            <a:pPr algn="ctr">
              <a:defRPr/>
            </a:pPr>
            <a:r>
              <a:rPr lang="fa-IR" b="1" dirty="0">
                <a:latin typeface="Bebas Neue"/>
                <a:ea typeface="Bebas Neue"/>
                <a:cs typeface="Bebas Neue"/>
              </a:rPr>
              <a:t>علائم و نشانه های دیابت نوع 2</a:t>
            </a:r>
          </a:p>
        </p:txBody>
      </p:sp>
      <p:sp>
        <p:nvSpPr>
          <p:cNvPr id="3" name="Content Placeholder 2"/>
          <p:cNvSpPr>
            <a:spLocks noGrp="1"/>
          </p:cNvSpPr>
          <p:nvPr>
            <p:ph idx="1"/>
          </p:nvPr>
        </p:nvSpPr>
        <p:spPr>
          <a:xfrm>
            <a:off x="23284" y="1143000"/>
            <a:ext cx="12192000" cy="5715000"/>
          </a:xfrm>
        </p:spPr>
        <p:txBody>
          <a:bodyPr>
            <a:normAutofit/>
          </a:bodyPr>
          <a:lstStyle/>
          <a:p>
            <a:pPr algn="r" rtl="1">
              <a:buFont typeface="Wingdings 2" panose="05020102010507070707" pitchFamily="18" charset="2"/>
              <a:buNone/>
              <a:defRPr/>
            </a:pPr>
            <a:r>
              <a:rPr lang="fa-IR" b="1" dirty="0">
                <a:cs typeface="B Mitra" pitchFamily="2" charset="-78"/>
              </a:rPr>
              <a:t>    </a:t>
            </a:r>
            <a:r>
              <a:rPr lang="fa-IR" sz="2400" b="1" dirty="0">
                <a:latin typeface="Avenir Medium"/>
                <a:ea typeface="Avenir Medium"/>
                <a:cs typeface="Avenir Medium"/>
              </a:rPr>
              <a:t>بيماران مبتلا به ديابت نوع 2 اغلب بدون علامت هستند و يا علايم غيراختصاصي</a:t>
            </a:r>
            <a:r>
              <a:rPr lang="en-US" sz="2400" b="1" dirty="0">
                <a:latin typeface="Avenir Medium"/>
                <a:ea typeface="Avenir Medium"/>
                <a:cs typeface="Avenir Medium"/>
              </a:rPr>
              <a:t> </a:t>
            </a:r>
            <a:r>
              <a:rPr lang="fa-IR" sz="2400" b="1" dirty="0">
                <a:latin typeface="Avenir Medium"/>
                <a:ea typeface="Avenir Medium"/>
                <a:cs typeface="Avenir Medium"/>
              </a:rPr>
              <a:t>دارند. علايم معمول در اين بيماران عبارتند از : </a:t>
            </a:r>
          </a:p>
          <a:p>
            <a:pPr algn="r" rtl="1">
              <a:defRPr/>
            </a:pPr>
            <a:r>
              <a:rPr lang="fa-IR" sz="2400" b="1" dirty="0">
                <a:latin typeface="Avenir Medium"/>
                <a:ea typeface="Avenir Medium"/>
                <a:cs typeface="Avenir Medium"/>
              </a:rPr>
              <a:t>   احساس خستگي و بي حوصلگي</a:t>
            </a:r>
          </a:p>
          <a:p>
            <a:pPr algn="r" rtl="1">
              <a:defRPr/>
            </a:pPr>
            <a:r>
              <a:rPr lang="fa-IR" sz="2400" b="1" dirty="0">
                <a:latin typeface="Avenir Medium"/>
                <a:ea typeface="Avenir Medium"/>
                <a:cs typeface="Avenir Medium"/>
              </a:rPr>
              <a:t>   گرسنگي</a:t>
            </a:r>
          </a:p>
          <a:p>
            <a:pPr algn="r" rtl="1">
              <a:defRPr/>
            </a:pPr>
            <a:r>
              <a:rPr lang="fa-IR" sz="2400" b="1" dirty="0">
                <a:latin typeface="Avenir Medium"/>
                <a:ea typeface="Avenir Medium"/>
                <a:cs typeface="Avenir Medium"/>
              </a:rPr>
              <a:t>   تشنگي</a:t>
            </a:r>
          </a:p>
          <a:p>
            <a:pPr algn="r" rtl="1">
              <a:defRPr/>
            </a:pPr>
            <a:r>
              <a:rPr lang="fa-IR" sz="2400" b="1" dirty="0">
                <a:latin typeface="Avenir Medium"/>
                <a:ea typeface="Avenir Medium"/>
                <a:cs typeface="Avenir Medium"/>
              </a:rPr>
              <a:t>   احساس سوزش در انگشتان دست و پا</a:t>
            </a:r>
          </a:p>
          <a:p>
            <a:pPr algn="r" rtl="1">
              <a:defRPr/>
            </a:pPr>
            <a:r>
              <a:rPr lang="fa-IR" sz="2400" b="1" dirty="0">
                <a:latin typeface="Avenir Medium"/>
                <a:ea typeface="Avenir Medium"/>
                <a:cs typeface="Avenir Medium"/>
              </a:rPr>
              <a:t>   كاهش وزن</a:t>
            </a:r>
          </a:p>
          <a:p>
            <a:pPr algn="r" rtl="1">
              <a:defRPr/>
            </a:pPr>
            <a:r>
              <a:rPr lang="fa-IR" sz="2400" b="1" dirty="0">
                <a:latin typeface="Avenir Medium"/>
                <a:ea typeface="Avenir Medium"/>
                <a:cs typeface="Avenir Medium"/>
              </a:rPr>
              <a:t>   ادرار شبانه</a:t>
            </a:r>
          </a:p>
          <a:p>
            <a:pPr algn="r" rtl="1">
              <a:defRPr/>
            </a:pPr>
            <a:r>
              <a:rPr lang="fa-IR" sz="2400" b="1" dirty="0">
                <a:latin typeface="Avenir Medium"/>
                <a:ea typeface="Avenir Medium"/>
                <a:cs typeface="Avenir Medium"/>
              </a:rPr>
              <a:t>   اختلال در</a:t>
            </a:r>
            <a:r>
              <a:rPr lang="en-US" sz="2400" b="1" dirty="0">
                <a:latin typeface="Avenir Medium"/>
                <a:ea typeface="Avenir Medium"/>
                <a:cs typeface="Avenir Medium"/>
              </a:rPr>
              <a:t> </a:t>
            </a:r>
            <a:r>
              <a:rPr lang="fa-IR" sz="2400" b="1" dirty="0">
                <a:latin typeface="Avenir Medium"/>
                <a:ea typeface="Avenir Medium"/>
                <a:cs typeface="Avenir Medium"/>
              </a:rPr>
              <a:t>بينايي</a:t>
            </a:r>
          </a:p>
          <a:p>
            <a:pPr algn="r" rtl="1">
              <a:defRPr/>
            </a:pPr>
            <a:r>
              <a:rPr lang="fa-IR" sz="2400" b="1" dirty="0">
                <a:latin typeface="Avenir Medium"/>
                <a:ea typeface="Avenir Medium"/>
                <a:cs typeface="Avenir Medium"/>
              </a:rPr>
              <a:t>   عفونت هاي مكرر </a:t>
            </a:r>
          </a:p>
          <a:p>
            <a:pPr algn="r" rtl="1">
              <a:defRPr/>
            </a:pPr>
            <a:r>
              <a:rPr lang="fa-IR" sz="2400" b="1" dirty="0">
                <a:latin typeface="Avenir Medium"/>
                <a:ea typeface="Avenir Medium"/>
                <a:cs typeface="Avenir Medium"/>
              </a:rPr>
              <a:t>   تأخير در بهبود زخم ها و بريدگي ها</a:t>
            </a:r>
          </a:p>
          <a:p>
            <a:pPr algn="r" rtl="1">
              <a:buFont typeface="Wingdings 2" panose="05020102010507070707" pitchFamily="18" charset="2"/>
              <a:buNone/>
              <a:defRPr/>
            </a:pPr>
            <a:r>
              <a:rPr lang="fa-IR" sz="2400" b="1" dirty="0">
                <a:latin typeface="Avenir Medium"/>
                <a:ea typeface="Avenir Medium"/>
                <a:cs typeface="Avenir Medium"/>
              </a:rPr>
              <a:t>    البته بعضي از اين علايم</a:t>
            </a:r>
            <a:r>
              <a:rPr lang="en-US" sz="2400" b="1" dirty="0">
                <a:latin typeface="Avenir Medium"/>
                <a:ea typeface="Avenir Medium"/>
                <a:cs typeface="Avenir Medium"/>
              </a:rPr>
              <a:t> </a:t>
            </a:r>
            <a:r>
              <a:rPr lang="fa-IR" sz="2400" b="1" dirty="0">
                <a:latin typeface="Avenir Medium"/>
                <a:ea typeface="Avenir Medium"/>
                <a:cs typeface="Avenir Medium"/>
              </a:rPr>
              <a:t>مربوط به عوارض بيماري است و سا ل ها پس از ابتلا به ديابت ظاهر مي شود.</a:t>
            </a:r>
            <a:endParaRPr lang="en-US" sz="2400" b="1" dirty="0">
              <a:latin typeface="Avenir Medium"/>
              <a:ea typeface="Avenir Medium"/>
              <a:cs typeface="Avenir Medium"/>
            </a:endParaRPr>
          </a:p>
          <a:p>
            <a:pPr>
              <a:defRPr/>
            </a:pPr>
            <a:endParaRPr lang="fa-IR" dirty="0"/>
          </a:p>
        </p:txBody>
      </p:sp>
    </p:spTree>
    <p:extLst>
      <p:ext uri="{BB962C8B-B14F-4D97-AF65-F5344CB8AC3E}">
        <p14:creationId xmlns:p14="http://schemas.microsoft.com/office/powerpoint/2010/main" val="2556154873"/>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pPr eaLnBrk="1" hangingPunct="1"/>
            <a:endParaRPr lang="fa-IR" altLang="en-US"/>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08359196"/>
              </p:ext>
            </p:extLst>
          </p:nvPr>
        </p:nvGraphicFramePr>
        <p:xfrm>
          <a:off x="0" y="0"/>
          <a:ext cx="12192000" cy="6816726"/>
        </p:xfrm>
        <a:graphic>
          <a:graphicData uri="http://schemas.openxmlformats.org/drawingml/2006/table">
            <a:tbl>
              <a:tblPr rtl="1" firstRow="1" firstCol="1" bandRow="1"/>
              <a:tblGrid>
                <a:gridCol w="12192000">
                  <a:extLst>
                    <a:ext uri="{9D8B030D-6E8A-4147-A177-3AD203B41FA5}">
                      <a16:colId xmlns:a16="http://schemas.microsoft.com/office/drawing/2014/main" val="20000"/>
                    </a:ext>
                  </a:extLst>
                </a:gridCol>
              </a:tblGrid>
              <a:tr h="1412663">
                <a:tc>
                  <a:txBody>
                    <a:bodyPr/>
                    <a:lstStyle/>
                    <a:p>
                      <a:pPr algn="ctr" rtl="1">
                        <a:lnSpc>
                          <a:spcPct val="115000"/>
                        </a:lnSpc>
                        <a:spcAft>
                          <a:spcPts val="0"/>
                        </a:spcAft>
                        <a:tabLst>
                          <a:tab pos="672465" algn="l"/>
                        </a:tabLst>
                      </a:pPr>
                      <a:r>
                        <a:rPr kumimoji="0" lang="fa-IR" sz="4000" b="1" kern="1200" dirty="0">
                          <a:solidFill>
                            <a:schemeClr val="tx2"/>
                          </a:solidFill>
                          <a:latin typeface="Bebas Neue"/>
                          <a:ea typeface="Bebas Neue"/>
                          <a:cs typeface="Bebas Neue"/>
                        </a:rPr>
                        <a:t>معیارهای تشخیص دیابت</a:t>
                      </a:r>
                      <a:r>
                        <a:rPr lang="fa-IR" sz="3600" dirty="0">
                          <a:effectLst/>
                          <a:latin typeface="Calibri"/>
                          <a:ea typeface="Calibri"/>
                          <a:cs typeface="B Titr"/>
                        </a:rPr>
                        <a:t> </a:t>
                      </a:r>
                      <a:endParaRPr lang="en-US" sz="3200" dirty="0">
                        <a:effectLst/>
                        <a:latin typeface="Calibri"/>
                        <a:ea typeface="Calibri"/>
                        <a:cs typeface="Arial"/>
                      </a:endParaRPr>
                    </a:p>
                  </a:txBody>
                  <a:tcPr marL="90913" marR="9091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48DD4"/>
                    </a:solidFill>
                  </a:tcPr>
                </a:tc>
                <a:extLst>
                  <a:ext uri="{0D108BD9-81ED-4DB2-BD59-A6C34878D82A}">
                    <a16:rowId xmlns:a16="http://schemas.microsoft.com/office/drawing/2014/main" val="10000"/>
                  </a:ext>
                </a:extLst>
              </a:tr>
              <a:tr h="1166074">
                <a:tc>
                  <a:txBody>
                    <a:bodyPr/>
                    <a:lstStyle/>
                    <a:p>
                      <a:pPr algn="r" rtl="1">
                        <a:lnSpc>
                          <a:spcPct val="115000"/>
                        </a:lnSpc>
                        <a:spcAft>
                          <a:spcPts val="0"/>
                        </a:spcAft>
                        <a:tabLst>
                          <a:tab pos="672465" algn="l"/>
                        </a:tabLst>
                      </a:pPr>
                      <a:r>
                        <a:rPr kumimoji="0" lang="fa-IR" sz="2400" b="1" kern="1200" dirty="0">
                          <a:solidFill>
                            <a:schemeClr val="tx1"/>
                          </a:solidFill>
                          <a:latin typeface="Avenir Medium"/>
                          <a:ea typeface="Avenir Medium"/>
                          <a:cs typeface="Avenir Medium"/>
                        </a:rPr>
                        <a:t>هموگلوبین گلیکوزیله</a:t>
                      </a:r>
                      <a:r>
                        <a:rPr kumimoji="0" lang="en-US" sz="2400" b="1" kern="1200" dirty="0">
                          <a:solidFill>
                            <a:schemeClr val="tx1"/>
                          </a:solidFill>
                          <a:latin typeface="Avenir Medium"/>
                          <a:ea typeface="Avenir Medium"/>
                          <a:cs typeface="Avenir Medium"/>
                        </a:rPr>
                        <a:t>A₁C   </a:t>
                      </a:r>
                      <a:r>
                        <a:rPr kumimoji="0" lang="fa-IR" sz="2400" b="1" kern="1200" dirty="0">
                          <a:solidFill>
                            <a:schemeClr val="tx1"/>
                          </a:solidFill>
                          <a:latin typeface="Avenir Medium"/>
                          <a:ea typeface="Avenir Medium"/>
                          <a:cs typeface="Avenir Medium"/>
                        </a:rPr>
                        <a:t>≥ ٦/5 درصد  * (با توجه به هزینه بالا وعدم دسترسی جهت غربالگری و تشخیص اولیه توصیه نمی گردد.)</a:t>
                      </a:r>
                      <a:endParaRPr kumimoji="0" lang="en-US" sz="2400" b="1" kern="1200" dirty="0">
                        <a:solidFill>
                          <a:schemeClr val="tx1"/>
                        </a:solidFill>
                        <a:latin typeface="Avenir Medium"/>
                        <a:ea typeface="Avenir Medium"/>
                        <a:cs typeface="Avenir Medium"/>
                      </a:endParaRPr>
                    </a:p>
                  </a:txBody>
                  <a:tcPr marL="90913" marR="9091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extLst>
                  <a:ext uri="{0D108BD9-81ED-4DB2-BD59-A6C34878D82A}">
                    <a16:rowId xmlns:a16="http://schemas.microsoft.com/office/drawing/2014/main" val="10001"/>
                  </a:ext>
                </a:extLst>
              </a:tr>
              <a:tr h="1412663">
                <a:tc>
                  <a:txBody>
                    <a:bodyPr/>
                    <a:lstStyle/>
                    <a:p>
                      <a:pPr algn="r" rtl="1">
                        <a:lnSpc>
                          <a:spcPct val="115000"/>
                        </a:lnSpc>
                        <a:spcAft>
                          <a:spcPts val="0"/>
                        </a:spcAft>
                        <a:tabLst>
                          <a:tab pos="672465" algn="l"/>
                        </a:tabLst>
                      </a:pPr>
                      <a:r>
                        <a:rPr kumimoji="0" lang="fa-IR" sz="2400" b="1" kern="1200" dirty="0">
                          <a:solidFill>
                            <a:schemeClr val="tx1"/>
                          </a:solidFill>
                          <a:latin typeface="Avenir Medium"/>
                          <a:ea typeface="Avenir Medium"/>
                          <a:cs typeface="Avenir Medium"/>
                        </a:rPr>
                        <a:t>یا گلوکز پلاسمای ناشتا  </a:t>
                      </a:r>
                      <a:r>
                        <a:rPr kumimoji="0" lang="en-US" sz="2400" b="1" kern="1200" dirty="0">
                          <a:solidFill>
                            <a:schemeClr val="tx1"/>
                          </a:solidFill>
                          <a:latin typeface="Avenir Medium"/>
                          <a:ea typeface="Avenir Medium"/>
                          <a:cs typeface="Avenir Medium"/>
                        </a:rPr>
                        <a:t>FPG </a:t>
                      </a:r>
                      <a:r>
                        <a:rPr kumimoji="0" lang="fa-IR" sz="2400" b="1" kern="1200" dirty="0">
                          <a:solidFill>
                            <a:schemeClr val="tx1"/>
                          </a:solidFill>
                          <a:latin typeface="Avenir Medium"/>
                          <a:ea typeface="Avenir Medium"/>
                          <a:cs typeface="Avenir Medium"/>
                        </a:rPr>
                        <a:t>≥ ١٢٦ میلی گرم در دسی لیتر (٧ میلی مول در لیتر )  *</a:t>
                      </a:r>
                      <a:endParaRPr kumimoji="0" lang="en-US" sz="2400" b="1" kern="1200" dirty="0">
                        <a:solidFill>
                          <a:schemeClr val="tx1"/>
                        </a:solidFill>
                        <a:latin typeface="Avenir Medium"/>
                        <a:ea typeface="Avenir Medium"/>
                        <a:cs typeface="Avenir Medium"/>
                      </a:endParaRPr>
                    </a:p>
                  </a:txBody>
                  <a:tcPr marL="90913" marR="9091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extLst>
                  <a:ext uri="{0D108BD9-81ED-4DB2-BD59-A6C34878D82A}">
                    <a16:rowId xmlns:a16="http://schemas.microsoft.com/office/drawing/2014/main" val="10002"/>
                  </a:ext>
                </a:extLst>
              </a:tr>
              <a:tr h="1412663">
                <a:tc>
                  <a:txBody>
                    <a:bodyPr/>
                    <a:lstStyle/>
                    <a:p>
                      <a:pPr algn="r" rtl="1">
                        <a:lnSpc>
                          <a:spcPct val="115000"/>
                        </a:lnSpc>
                        <a:spcAft>
                          <a:spcPts val="0"/>
                        </a:spcAft>
                        <a:tabLst>
                          <a:tab pos="672465" algn="l"/>
                        </a:tabLst>
                      </a:pPr>
                      <a:r>
                        <a:rPr kumimoji="0" lang="fa-IR" sz="2400" b="1" kern="1200" dirty="0">
                          <a:solidFill>
                            <a:schemeClr val="tx1"/>
                          </a:solidFill>
                          <a:latin typeface="Avenir Medium"/>
                          <a:ea typeface="Avenir Medium"/>
                          <a:cs typeface="Avenir Medium"/>
                        </a:rPr>
                        <a:t>یا گلوکز پلاسما دو ساعت بعد از خوردن ٧٥ گرم گلوکز </a:t>
                      </a:r>
                      <a:r>
                        <a:rPr kumimoji="0" lang="en-US" sz="2400" b="1" kern="1200" dirty="0">
                          <a:solidFill>
                            <a:schemeClr val="tx1"/>
                          </a:solidFill>
                          <a:latin typeface="Avenir Medium"/>
                          <a:ea typeface="Avenir Medium"/>
                          <a:cs typeface="Avenir Medium"/>
                        </a:rPr>
                        <a:t>OGTT  </a:t>
                      </a:r>
                      <a:r>
                        <a:rPr kumimoji="0" lang="fa-IR" sz="2400" b="1" kern="1200" dirty="0">
                          <a:solidFill>
                            <a:schemeClr val="tx1"/>
                          </a:solidFill>
                          <a:latin typeface="Avenir Medium"/>
                          <a:ea typeface="Avenir Medium"/>
                          <a:cs typeface="Avenir Medium"/>
                        </a:rPr>
                        <a:t>≥ ٢۰٠ میلی گرم در دسی لیتر (١/١١ میلی مول در لیتر)  *</a:t>
                      </a:r>
                      <a:endParaRPr kumimoji="0" lang="en-US" sz="2400" b="1" kern="1200" dirty="0">
                        <a:solidFill>
                          <a:schemeClr val="tx1"/>
                        </a:solidFill>
                        <a:latin typeface="Avenir Medium"/>
                        <a:ea typeface="Avenir Medium"/>
                        <a:cs typeface="Avenir Medium"/>
                      </a:endParaRPr>
                    </a:p>
                  </a:txBody>
                  <a:tcPr marL="90913" marR="9091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extLst>
                  <a:ext uri="{0D108BD9-81ED-4DB2-BD59-A6C34878D82A}">
                    <a16:rowId xmlns:a16="http://schemas.microsoft.com/office/drawing/2014/main" val="10003"/>
                  </a:ext>
                </a:extLst>
              </a:tr>
              <a:tr h="1412663">
                <a:tc>
                  <a:txBody>
                    <a:bodyPr/>
                    <a:lstStyle/>
                    <a:p>
                      <a:pPr algn="r" rtl="1">
                        <a:lnSpc>
                          <a:spcPct val="115000"/>
                        </a:lnSpc>
                        <a:spcAft>
                          <a:spcPts val="0"/>
                        </a:spcAft>
                        <a:tabLst>
                          <a:tab pos="672465" algn="l"/>
                        </a:tabLst>
                      </a:pPr>
                      <a:r>
                        <a:rPr kumimoji="0" lang="fa-IR" sz="2400" b="1" kern="1200" dirty="0">
                          <a:solidFill>
                            <a:schemeClr val="tx1"/>
                          </a:solidFill>
                          <a:latin typeface="Avenir Medium"/>
                          <a:ea typeface="Avenir Medium"/>
                          <a:cs typeface="Avenir Medium"/>
                        </a:rPr>
                        <a:t>یا در بیمار با علائم کلاسیک هایپر گلیسمی یا حملات هایپرگلیسمیک یک گلوکز پلاسمای راندوم ≥ ٢۰٠ میلی گرم در دسی لیتر</a:t>
                      </a:r>
                      <a:endParaRPr kumimoji="0" lang="en-US" sz="2400" b="1" kern="1200" dirty="0">
                        <a:solidFill>
                          <a:schemeClr val="tx1"/>
                        </a:solidFill>
                        <a:latin typeface="Avenir Medium"/>
                        <a:ea typeface="Avenir Medium"/>
                        <a:cs typeface="Avenir Medium"/>
                      </a:endParaRPr>
                    </a:p>
                  </a:txBody>
                  <a:tcPr marL="90913" marR="9091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AEEF3"/>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9120757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pPr eaLnBrk="1" hangingPunct="1"/>
            <a:endParaRPr lang="fa-IR" altLang="en-US"/>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267097509"/>
              </p:ext>
            </p:extLst>
          </p:nvPr>
        </p:nvGraphicFramePr>
        <p:xfrm>
          <a:off x="0" y="0"/>
          <a:ext cx="12192000" cy="6858000"/>
        </p:xfrm>
        <a:graphic>
          <a:graphicData uri="http://schemas.openxmlformats.org/drawingml/2006/table">
            <a:tbl>
              <a:tblPr rtl="1" firstRow="1" firstCol="1" bandRow="1"/>
              <a:tblGrid>
                <a:gridCol w="12192000">
                  <a:extLst>
                    <a:ext uri="{9D8B030D-6E8A-4147-A177-3AD203B41FA5}">
                      <a16:colId xmlns:a16="http://schemas.microsoft.com/office/drawing/2014/main" val="20000"/>
                    </a:ext>
                  </a:extLst>
                </a:gridCol>
              </a:tblGrid>
              <a:tr h="1714500">
                <a:tc>
                  <a:txBody>
                    <a:bodyPr/>
                    <a:lstStyle/>
                    <a:p>
                      <a:pPr algn="ctr" rtl="1">
                        <a:lnSpc>
                          <a:spcPct val="115000"/>
                        </a:lnSpc>
                        <a:spcAft>
                          <a:spcPts val="0"/>
                        </a:spcAft>
                        <a:tabLst>
                          <a:tab pos="672465" algn="l"/>
                        </a:tabLst>
                      </a:pPr>
                      <a:r>
                        <a:rPr kumimoji="0" lang="fa-IR" sz="4000" b="1" kern="1200" dirty="0">
                          <a:solidFill>
                            <a:schemeClr val="tx2"/>
                          </a:solidFill>
                          <a:latin typeface="Bebas Neue"/>
                          <a:ea typeface="Bebas Neue"/>
                          <a:cs typeface="Bebas Neue"/>
                        </a:rPr>
                        <a:t>افراد پرخطر برای دیابت (پره دیابت)</a:t>
                      </a:r>
                      <a:endParaRPr kumimoji="0" lang="en-US" sz="4000" b="1" kern="1200" dirty="0">
                        <a:solidFill>
                          <a:schemeClr val="tx2"/>
                        </a:solidFill>
                        <a:latin typeface="Bebas Neue"/>
                        <a:ea typeface="Bebas Neue"/>
                        <a:cs typeface="Bebas Neue"/>
                      </a:endParaRPr>
                    </a:p>
                  </a:txBody>
                  <a:tcPr marL="90913" marR="9091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48DD4"/>
                    </a:solidFill>
                  </a:tcPr>
                </a:tc>
                <a:extLst>
                  <a:ext uri="{0D108BD9-81ED-4DB2-BD59-A6C34878D82A}">
                    <a16:rowId xmlns:a16="http://schemas.microsoft.com/office/drawing/2014/main" val="10000"/>
                  </a:ext>
                </a:extLst>
              </a:tr>
              <a:tr h="1714500">
                <a:tc>
                  <a:txBody>
                    <a:bodyPr/>
                    <a:lstStyle/>
                    <a:p>
                      <a:pPr algn="r" rtl="1">
                        <a:lnSpc>
                          <a:spcPct val="115000"/>
                        </a:lnSpc>
                        <a:spcAft>
                          <a:spcPts val="0"/>
                        </a:spcAft>
                        <a:tabLst>
                          <a:tab pos="672465" algn="l"/>
                        </a:tabLst>
                      </a:pPr>
                      <a:r>
                        <a:rPr lang="fa-IR" sz="4000" dirty="0">
                          <a:effectLst/>
                          <a:latin typeface="BZar"/>
                          <a:ea typeface="Calibri"/>
                          <a:cs typeface="B Mitra"/>
                        </a:rPr>
                        <a:t>گلوکز پلاسمای ناشتا ١٠٠ تا ١٢٥ میلی گرم در دسی لیتر</a:t>
                      </a:r>
                      <a:r>
                        <a:rPr lang="fa-IR" sz="4000" i="1" dirty="0">
                          <a:effectLst/>
                          <a:latin typeface="Calibri"/>
                          <a:ea typeface="Calibri"/>
                          <a:cs typeface="B Mitra"/>
                        </a:rPr>
                        <a:t> </a:t>
                      </a:r>
                      <a:endParaRPr lang="en-US" sz="3600" dirty="0">
                        <a:effectLst/>
                        <a:latin typeface="Calibri"/>
                        <a:ea typeface="Calibri"/>
                        <a:cs typeface="Arial"/>
                      </a:endParaRPr>
                    </a:p>
                  </a:txBody>
                  <a:tcPr marL="90913" marR="9091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extLst>
                  <a:ext uri="{0D108BD9-81ED-4DB2-BD59-A6C34878D82A}">
                    <a16:rowId xmlns:a16="http://schemas.microsoft.com/office/drawing/2014/main" val="10001"/>
                  </a:ext>
                </a:extLst>
              </a:tr>
              <a:tr h="1714500">
                <a:tc>
                  <a:txBody>
                    <a:bodyPr/>
                    <a:lstStyle/>
                    <a:p>
                      <a:pPr algn="r" rtl="1">
                        <a:lnSpc>
                          <a:spcPct val="115000"/>
                        </a:lnSpc>
                        <a:spcAft>
                          <a:spcPts val="0"/>
                        </a:spcAft>
                        <a:tabLst>
                          <a:tab pos="672465" algn="l"/>
                        </a:tabLst>
                      </a:pPr>
                      <a:r>
                        <a:rPr lang="fa-IR" sz="4000" dirty="0">
                          <a:effectLst/>
                          <a:latin typeface="BZar"/>
                          <a:ea typeface="Calibri"/>
                          <a:cs typeface="B Mitra"/>
                        </a:rPr>
                        <a:t>یا گلوکز پلاسما دو ساعت بعد از خوردن ٧٥ گرم گلوکز (</a:t>
                      </a:r>
                      <a:r>
                        <a:rPr lang="en-US" sz="4000" dirty="0">
                          <a:effectLst/>
                          <a:latin typeface="BZar"/>
                          <a:ea typeface="Calibri"/>
                          <a:cs typeface="B Mitra"/>
                        </a:rPr>
                        <a:t>OGTT</a:t>
                      </a:r>
                      <a:r>
                        <a:rPr lang="fa-IR" sz="4000" dirty="0">
                          <a:effectLst/>
                          <a:latin typeface="BZar"/>
                          <a:ea typeface="Calibri"/>
                          <a:cs typeface="B Mitra"/>
                        </a:rPr>
                        <a:t>)</a:t>
                      </a:r>
                      <a:r>
                        <a:rPr lang="fa-IR" sz="4000" i="1" dirty="0">
                          <a:effectLst/>
                          <a:latin typeface="Calibri"/>
                          <a:ea typeface="Calibri"/>
                          <a:cs typeface="B Mitra"/>
                        </a:rPr>
                        <a:t> </a:t>
                      </a:r>
                      <a:r>
                        <a:rPr lang="fa-IR" sz="4000" dirty="0">
                          <a:effectLst/>
                          <a:latin typeface="BZar"/>
                          <a:ea typeface="Calibri"/>
                          <a:cs typeface="B Mitra"/>
                        </a:rPr>
                        <a:t> ١۴٠ تا ١۹۹ میلی گرم در دسی لیتر </a:t>
                      </a:r>
                      <a:endParaRPr lang="en-US" sz="3600" dirty="0">
                        <a:effectLst/>
                        <a:latin typeface="Calibri"/>
                        <a:ea typeface="Calibri"/>
                        <a:cs typeface="Arial"/>
                      </a:endParaRPr>
                    </a:p>
                  </a:txBody>
                  <a:tcPr marL="90913" marR="9091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extLst>
                  <a:ext uri="{0D108BD9-81ED-4DB2-BD59-A6C34878D82A}">
                    <a16:rowId xmlns:a16="http://schemas.microsoft.com/office/drawing/2014/main" val="10002"/>
                  </a:ext>
                </a:extLst>
              </a:tr>
              <a:tr h="1714500">
                <a:tc>
                  <a:txBody>
                    <a:bodyPr/>
                    <a:lstStyle/>
                    <a:p>
                      <a:pPr algn="r" rtl="1">
                        <a:lnSpc>
                          <a:spcPct val="115000"/>
                        </a:lnSpc>
                        <a:spcAft>
                          <a:spcPts val="0"/>
                        </a:spcAft>
                        <a:tabLst>
                          <a:tab pos="672465" algn="l"/>
                        </a:tabLst>
                      </a:pPr>
                      <a:r>
                        <a:rPr lang="fa-IR" sz="4000" dirty="0">
                          <a:effectLst/>
                          <a:latin typeface="BZar"/>
                          <a:ea typeface="Calibri"/>
                          <a:cs typeface="B Mitra"/>
                        </a:rPr>
                        <a:t>یا </a:t>
                      </a:r>
                      <a:r>
                        <a:rPr lang="en-US" sz="4000" dirty="0">
                          <a:effectLst/>
                          <a:latin typeface="BZar"/>
                          <a:ea typeface="Calibri"/>
                          <a:cs typeface="B Mitra"/>
                        </a:rPr>
                        <a:t>A₁C</a:t>
                      </a:r>
                      <a:r>
                        <a:rPr lang="en-US" sz="4000" i="1" dirty="0">
                          <a:effectLst/>
                          <a:latin typeface="B Mitra"/>
                          <a:ea typeface="Calibri"/>
                          <a:cs typeface="Arial"/>
                        </a:rPr>
                        <a:t> </a:t>
                      </a:r>
                      <a:r>
                        <a:rPr lang="fa-IR" sz="4000" dirty="0">
                          <a:effectLst/>
                          <a:latin typeface="BZar"/>
                          <a:ea typeface="Calibri"/>
                          <a:cs typeface="B Mitra"/>
                        </a:rPr>
                        <a:t>۷/٥ تا ۴/٦ درصد</a:t>
                      </a:r>
                      <a:r>
                        <a:rPr lang="fa-IR" sz="4000" i="1" dirty="0">
                          <a:effectLst/>
                          <a:latin typeface="Calibri"/>
                          <a:ea typeface="Calibri"/>
                          <a:cs typeface="B Mitra"/>
                        </a:rPr>
                        <a:t> </a:t>
                      </a:r>
                      <a:endParaRPr lang="en-US" sz="3600" dirty="0">
                        <a:effectLst/>
                        <a:latin typeface="Calibri"/>
                        <a:ea typeface="Calibri"/>
                        <a:cs typeface="Arial"/>
                      </a:endParaRPr>
                    </a:p>
                  </a:txBody>
                  <a:tcPr marL="90913" marR="9091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AEEF3"/>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4567472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6449"/>
            <a:ext cx="10515600" cy="864585"/>
          </a:xfrm>
        </p:spPr>
        <p:txBody>
          <a:bodyPr>
            <a:normAutofit fontScale="90000"/>
          </a:bodyPr>
          <a:lstStyle/>
          <a:p>
            <a:pPr algn="ctr" rtl="1"/>
            <a:r>
              <a:rPr lang="fa-IR" dirty="0">
                <a:solidFill>
                  <a:schemeClr val="accent6">
                    <a:lumMod val="50000"/>
                  </a:schemeClr>
                </a:solidFill>
              </a:rPr>
              <a:t>مراقبت ماهانه فرد مبتلا به دیابت (غیرپزشک) (حضوری)</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944754"/>
            <a:ext cx="12191999" cy="5917982"/>
          </a:xfrm>
        </p:spPr>
      </p:pic>
    </p:spTree>
    <p:extLst>
      <p:ext uri="{BB962C8B-B14F-4D97-AF65-F5344CB8AC3E}">
        <p14:creationId xmlns:p14="http://schemas.microsoft.com/office/powerpoint/2010/main" val="39441433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2878"/>
            <a:ext cx="10515600" cy="780502"/>
          </a:xfrm>
        </p:spPr>
        <p:txBody>
          <a:bodyPr>
            <a:normAutofit fontScale="90000"/>
          </a:bodyPr>
          <a:lstStyle/>
          <a:p>
            <a:pPr algn="ctr"/>
            <a:r>
              <a:rPr lang="fa-IR" dirty="0">
                <a:solidFill>
                  <a:schemeClr val="accent6">
                    <a:lumMod val="50000"/>
                  </a:schemeClr>
                </a:solidFill>
              </a:rPr>
              <a:t>مراقبت ماهانه فرد مبتلا به دیابت (غیرپزشک) (حضوری)</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045168"/>
            <a:ext cx="12192000" cy="5947541"/>
          </a:xfrm>
        </p:spPr>
      </p:pic>
    </p:spTree>
    <p:extLst>
      <p:ext uri="{BB962C8B-B14F-4D97-AF65-F5344CB8AC3E}">
        <p14:creationId xmlns:p14="http://schemas.microsoft.com/office/powerpoint/2010/main" val="11525659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3388"/>
            <a:ext cx="10515600" cy="769992"/>
          </a:xfrm>
        </p:spPr>
        <p:txBody>
          <a:bodyPr>
            <a:normAutofit fontScale="90000"/>
          </a:bodyPr>
          <a:lstStyle/>
          <a:p>
            <a:pPr algn="ctr" rtl="1"/>
            <a:r>
              <a:rPr lang="fa-IR" dirty="0">
                <a:solidFill>
                  <a:schemeClr val="accent6">
                    <a:lumMod val="50000"/>
                  </a:schemeClr>
                </a:solidFill>
              </a:rPr>
              <a:t>مراقبت ماهانه فرد مبتلا به دیابت (غیرپزشک) (حضوری)</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796952"/>
            <a:ext cx="12192000" cy="6061047"/>
          </a:xfrm>
        </p:spPr>
      </p:pic>
    </p:spTree>
    <p:extLst>
      <p:ext uri="{BB962C8B-B14F-4D97-AF65-F5344CB8AC3E}">
        <p14:creationId xmlns:p14="http://schemas.microsoft.com/office/powerpoint/2010/main" val="16959835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1"/>
          <p:cNvSpPr>
            <a:spLocks noChangeArrowheads="1"/>
          </p:cNvSpPr>
          <p:nvPr/>
        </p:nvSpPr>
        <p:spPr bwMode="auto">
          <a:xfrm>
            <a:off x="468085" y="231550"/>
            <a:ext cx="10700657" cy="618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endParaRPr lang="en-US" sz="2800" dirty="0">
              <a:latin typeface="AdvOT3f16987d"/>
              <a:cs typeface="B Titr" pitchFamily="2" charset="-78"/>
            </a:endParaRPr>
          </a:p>
          <a:p>
            <a:pPr algn="ctr">
              <a:defRPr/>
            </a:pPr>
            <a:r>
              <a:rPr lang="fa-IR" sz="2800" dirty="0">
                <a:latin typeface="AdvOT3f16987d"/>
                <a:cs typeface="B Titr" pitchFamily="2" charset="-78"/>
              </a:rPr>
              <a:t>اهداف قند خون</a:t>
            </a:r>
            <a:endParaRPr lang="en-US" sz="2800" dirty="0">
              <a:latin typeface="AdvOT3f16987d"/>
              <a:cs typeface="B Titr" pitchFamily="2" charset="-78"/>
            </a:endParaRPr>
          </a:p>
          <a:p>
            <a:pPr algn="ctr">
              <a:defRPr/>
            </a:pPr>
            <a:endParaRPr lang="en-US" sz="2800" dirty="0">
              <a:latin typeface="AdvOT3f16987d"/>
              <a:cs typeface="B Titr" pitchFamily="2" charset="-78"/>
            </a:endParaRPr>
          </a:p>
          <a:p>
            <a:pPr marL="342900" indent="-342900" algn="r" rtl="1">
              <a:buFont typeface="Wingdings" pitchFamily="2" charset="2"/>
              <a:buChar char="ü"/>
              <a:defRPr/>
            </a:pPr>
            <a:r>
              <a:rPr lang="en-US" sz="2400" dirty="0">
                <a:cs typeface="B Mitra" pitchFamily="2" charset="-78"/>
              </a:rPr>
              <a:t>HbA1c&lt; 7%</a:t>
            </a:r>
            <a:endParaRPr lang="fa-IR" sz="2400" dirty="0">
              <a:cs typeface="B Mitra" pitchFamily="2" charset="-78"/>
            </a:endParaRPr>
          </a:p>
          <a:p>
            <a:pPr marL="342900" indent="-342900" algn="r" rtl="1">
              <a:buFont typeface="Wingdings" pitchFamily="2" charset="2"/>
              <a:buChar char="ü"/>
              <a:defRPr/>
            </a:pPr>
            <a:r>
              <a:rPr lang="fa-IR" sz="2400" dirty="0">
                <a:cs typeface="B Mitra" pitchFamily="2" charset="-78"/>
              </a:rPr>
              <a:t>كاهش قند خون ناشتا تا محدودة 130-70 ميلي گرم بر دسي ليتر</a:t>
            </a:r>
          </a:p>
          <a:p>
            <a:pPr marL="342900" indent="-342900" algn="r" rtl="1">
              <a:buFont typeface="Wingdings" pitchFamily="2" charset="2"/>
              <a:buChar char="ü"/>
              <a:defRPr/>
            </a:pPr>
            <a:r>
              <a:rPr lang="fa-IR" sz="2400" dirty="0">
                <a:cs typeface="B Mitra" pitchFamily="2" charset="-78"/>
              </a:rPr>
              <a:t>قند خون پس از صرف غذا (90 تا 120 دقيقه پس از صرف غذا) كمتر از 180 ميلي گرم بر دسي ليتر </a:t>
            </a:r>
          </a:p>
          <a:p>
            <a:pPr marL="285750" indent="-285750" algn="r" rtl="1">
              <a:buFont typeface="Arial" pitchFamily="34" charset="0"/>
              <a:buChar char="•"/>
              <a:defRPr/>
            </a:pPr>
            <a:r>
              <a:rPr lang="fa-IR" sz="2400" b="1" dirty="0">
                <a:cs typeface="B Mitra" pitchFamily="2" charset="-78"/>
              </a:rPr>
              <a:t>درمان دارويي با توجه به اهداف فوق برای هر فرد باید بر اساس:</a:t>
            </a:r>
            <a:endParaRPr lang="en-US" sz="2400" b="1" dirty="0">
              <a:latin typeface="AdvOT3f16987d"/>
              <a:cs typeface="B Mitra" pitchFamily="2" charset="-78"/>
            </a:endParaRPr>
          </a:p>
          <a:p>
            <a:pPr algn="r" rtl="1">
              <a:defRPr/>
            </a:pPr>
            <a:r>
              <a:rPr lang="fa-IR" sz="2400" dirty="0">
                <a:cs typeface="B Mitra" pitchFamily="2" charset="-78"/>
              </a:rPr>
              <a:t>         مدت ابتلاء به ديابت</a:t>
            </a:r>
          </a:p>
          <a:p>
            <a:pPr algn="r" rtl="1">
              <a:defRPr/>
            </a:pPr>
            <a:r>
              <a:rPr lang="fa-IR" sz="2400" dirty="0">
                <a:cs typeface="B Mitra" pitchFamily="2" charset="-78"/>
              </a:rPr>
              <a:t>         سن بيمار، اميد به زندگي  </a:t>
            </a:r>
          </a:p>
          <a:p>
            <a:pPr algn="r" rtl="1">
              <a:defRPr/>
            </a:pPr>
            <a:r>
              <a:rPr lang="fa-IR" sz="2400" dirty="0">
                <a:cs typeface="B Mitra" pitchFamily="2" charset="-78"/>
              </a:rPr>
              <a:t>         بیماری های همراه </a:t>
            </a:r>
          </a:p>
          <a:p>
            <a:pPr algn="r" rtl="1">
              <a:defRPr/>
            </a:pPr>
            <a:r>
              <a:rPr lang="fa-IR" sz="2400" dirty="0">
                <a:cs typeface="B Mitra" pitchFamily="2" charset="-78"/>
              </a:rPr>
              <a:t>         بيماري قلبي _ عروقي همزمان یا عوارض (میکروواسکولار پیشرفته)</a:t>
            </a:r>
          </a:p>
          <a:p>
            <a:pPr algn="r" rtl="1">
              <a:defRPr/>
            </a:pPr>
            <a:r>
              <a:rPr lang="fa-IR" sz="2400" dirty="0">
                <a:cs typeface="B Mitra" pitchFamily="2" charset="-78"/>
              </a:rPr>
              <a:t>         عدم اطلاع از هيپوگليسمي </a:t>
            </a:r>
            <a:r>
              <a:rPr lang="en-US" sz="2400" dirty="0">
                <a:cs typeface="B Mitra" pitchFamily="2" charset="-78"/>
              </a:rPr>
              <a:t>(unawareness hypoglycemia)</a:t>
            </a:r>
          </a:p>
          <a:p>
            <a:pPr algn="r" rtl="1">
              <a:defRPr/>
            </a:pPr>
            <a:r>
              <a:rPr lang="fa-IR" sz="2400" dirty="0">
                <a:cs typeface="B Mitra" pitchFamily="2" charset="-78"/>
              </a:rPr>
              <a:t>         سایر ملاحظات فردی بیمار</a:t>
            </a:r>
            <a:r>
              <a:rPr lang="fa-IR" sz="2400" dirty="0">
                <a:solidFill>
                  <a:srgbClr val="FF0000"/>
                </a:solidFill>
              </a:rPr>
              <a:t> </a:t>
            </a:r>
            <a:r>
              <a:rPr lang="fa-IR" sz="2400" dirty="0"/>
              <a:t>(</a:t>
            </a:r>
            <a:r>
              <a:rPr lang="fa-IR" sz="2400" dirty="0">
                <a:cs typeface="B Mitra" pitchFamily="2" charset="-78"/>
              </a:rPr>
              <a:t>سیستم های حمایتی)</a:t>
            </a:r>
          </a:p>
          <a:p>
            <a:pPr marL="342900" indent="-342900" algn="r" rtl="1">
              <a:buFont typeface="Arial" pitchFamily="34" charset="0"/>
              <a:buChar char="•"/>
              <a:defRPr/>
            </a:pPr>
            <a:r>
              <a:rPr lang="fa-IR" sz="2400" dirty="0">
                <a:cs typeface="B Mitra" pitchFamily="2" charset="-78"/>
              </a:rPr>
              <a:t>در نظر گرفتن اهداف قند برای هر فرد به طور جداگانه باید صورت گیرد ( کنترل خفیف یا شدید)</a:t>
            </a:r>
            <a:endParaRPr lang="en-US" sz="2400" dirty="0">
              <a:cs typeface="B Mitra" pitchFamily="2" charset="-78"/>
            </a:endParaRPr>
          </a:p>
          <a:p>
            <a:pPr marL="285750" indent="-285750" algn="r" rtl="1">
              <a:buFont typeface="Arial" pitchFamily="34" charset="0"/>
              <a:buChar char="•"/>
              <a:defRPr/>
            </a:pPr>
            <a:r>
              <a:rPr lang="fa-IR" sz="2400" dirty="0">
                <a:cs typeface="B Mitra" pitchFamily="2" charset="-78"/>
              </a:rPr>
              <a:t>سابقه هيپوگليسمي و ميزان پذيرش بيمار جهت درمان هاي دارويي، هزينه هاي دارويي و سیستم های حمایتی صورت پذيرد.</a:t>
            </a:r>
            <a:endParaRPr lang="en-US" dirty="0">
              <a:latin typeface="AdvOT7b515deb"/>
            </a:endParaRPr>
          </a:p>
        </p:txBody>
      </p:sp>
      <p:cxnSp>
        <p:nvCxnSpPr>
          <p:cNvPr id="48131" name="Straight Connector 2"/>
          <p:cNvCxnSpPr>
            <a:cxnSpLocks noChangeShapeType="1"/>
          </p:cNvCxnSpPr>
          <p:nvPr/>
        </p:nvCxnSpPr>
        <p:spPr bwMode="auto">
          <a:xfrm>
            <a:off x="1371600" y="1295400"/>
            <a:ext cx="914400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4423569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2258" y="0"/>
            <a:ext cx="10515600" cy="819807"/>
          </a:xfrm>
        </p:spPr>
        <p:txBody>
          <a:bodyPr/>
          <a:lstStyle/>
          <a:p>
            <a:pPr algn="ctr"/>
            <a:r>
              <a:rPr lang="fa-IR" dirty="0">
                <a:solidFill>
                  <a:schemeClr val="accent6">
                    <a:lumMod val="50000"/>
                  </a:schemeClr>
                </a:solidFill>
              </a:rPr>
              <a:t>خطرسنجی قلبی عروقی</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755569"/>
            <a:ext cx="12191999" cy="6077605"/>
          </a:xfrm>
        </p:spPr>
      </p:pic>
    </p:spTree>
    <p:extLst>
      <p:ext uri="{BB962C8B-B14F-4D97-AF65-F5344CB8AC3E}">
        <p14:creationId xmlns:p14="http://schemas.microsoft.com/office/powerpoint/2010/main" val="13651224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3388"/>
            <a:ext cx="10515600" cy="769992"/>
          </a:xfrm>
        </p:spPr>
        <p:txBody>
          <a:bodyPr>
            <a:normAutofit fontScale="90000"/>
          </a:bodyPr>
          <a:lstStyle/>
          <a:p>
            <a:pPr algn="ctr" rtl="1"/>
            <a:r>
              <a:rPr lang="fa-IR" dirty="0">
                <a:solidFill>
                  <a:schemeClr val="accent6">
                    <a:lumMod val="50000"/>
                  </a:schemeClr>
                </a:solidFill>
              </a:rPr>
              <a:t>مراقبت ماهانه فرد مبتلا به دیابت (غیرپزشک) (حضوری)</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796952"/>
            <a:ext cx="12192000" cy="6061047"/>
          </a:xfrm>
        </p:spPr>
      </p:pic>
    </p:spTree>
    <p:extLst>
      <p:ext uri="{BB962C8B-B14F-4D97-AF65-F5344CB8AC3E}">
        <p14:creationId xmlns:p14="http://schemas.microsoft.com/office/powerpoint/2010/main" val="26799098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t>کاهش وزن به میزان 5 درصد</a:t>
            </a:r>
            <a:endParaRPr lang="en-US" dirty="0"/>
          </a:p>
        </p:txBody>
      </p:sp>
      <p:sp>
        <p:nvSpPr>
          <p:cNvPr id="3" name="Content Placeholder 2"/>
          <p:cNvSpPr>
            <a:spLocks noGrp="1"/>
          </p:cNvSpPr>
          <p:nvPr>
            <p:ph idx="1"/>
          </p:nvPr>
        </p:nvSpPr>
        <p:spPr/>
        <p:txBody>
          <a:bodyPr/>
          <a:lstStyle/>
          <a:p>
            <a:pPr algn="r" rtl="1"/>
            <a:r>
              <a:rPr lang="fa-IR" dirty="0" smtClean="0"/>
              <a:t>توصیه های تغذیه ای</a:t>
            </a:r>
          </a:p>
          <a:p>
            <a:pPr marL="0" indent="0" algn="r" rtl="1">
              <a:buNone/>
            </a:pPr>
            <a:r>
              <a:rPr lang="fa-IR" dirty="0" smtClean="0"/>
              <a:t> </a:t>
            </a:r>
          </a:p>
          <a:p>
            <a:pPr algn="r" rtl="1"/>
            <a:r>
              <a:rPr lang="fa-IR" dirty="0" smtClean="0"/>
              <a:t>ارجاع به کارشناس تغذیه </a:t>
            </a:r>
            <a:endParaRPr lang="en-US" dirty="0"/>
          </a:p>
        </p:txBody>
      </p:sp>
    </p:spTree>
    <p:extLst>
      <p:ext uri="{BB962C8B-B14F-4D97-AF65-F5344CB8AC3E}">
        <p14:creationId xmlns:p14="http://schemas.microsoft.com/office/powerpoint/2010/main" val="23955488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3388"/>
            <a:ext cx="10515600" cy="769992"/>
          </a:xfrm>
        </p:spPr>
        <p:txBody>
          <a:bodyPr>
            <a:normAutofit fontScale="90000"/>
          </a:bodyPr>
          <a:lstStyle/>
          <a:p>
            <a:pPr algn="ctr" rtl="1"/>
            <a:r>
              <a:rPr lang="fa-IR" dirty="0">
                <a:solidFill>
                  <a:schemeClr val="accent6">
                    <a:lumMod val="50000"/>
                  </a:schemeClr>
                </a:solidFill>
              </a:rPr>
              <a:t>مراقبت ماهانه فرد مبتلا به دیابت (غیرپزشک) (حضوری)</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796952"/>
            <a:ext cx="12192000" cy="6061047"/>
          </a:xfrm>
        </p:spPr>
      </p:pic>
    </p:spTree>
    <p:extLst>
      <p:ext uri="{BB962C8B-B14F-4D97-AF65-F5344CB8AC3E}">
        <p14:creationId xmlns:p14="http://schemas.microsoft.com/office/powerpoint/2010/main" val="42150663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827315" y="990601"/>
            <a:ext cx="10504714" cy="4074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Low" rtl="1">
              <a:lnSpc>
                <a:spcPct val="115000"/>
              </a:lnSpc>
            </a:pPr>
            <a:r>
              <a:rPr lang="ar-SA" altLang="en-US" sz="2500" dirty="0">
                <a:cs typeface="B Mitra" panose="00000400000000000000" pitchFamily="2" charset="-78"/>
              </a:rPr>
              <a:t>بیماری دیابت زمينه ساز فشار خون بالاست و </a:t>
            </a:r>
            <a:r>
              <a:rPr lang="fa-IR" altLang="en-US" sz="2500" dirty="0">
                <a:cs typeface="B Mitra" panose="00000400000000000000" pitchFamily="2" charset="-78"/>
              </a:rPr>
              <a:t>شایع ترین بیماری همراه </a:t>
            </a:r>
            <a:r>
              <a:rPr lang="ar-SA" altLang="en-US" sz="2500" dirty="0">
                <a:cs typeface="B Mitra" panose="00000400000000000000" pitchFamily="2" charset="-78"/>
              </a:rPr>
              <a:t>در افراد مبتلا به ديابت، فشار خون بالا </a:t>
            </a:r>
            <a:r>
              <a:rPr lang="fa-IR" altLang="en-US" sz="2500" dirty="0">
                <a:cs typeface="B Mitra" panose="00000400000000000000" pitchFamily="2" charset="-78"/>
              </a:rPr>
              <a:t>می باشد. این شیوع بستگی به نوع دیابت، سن فرد، نمایه توده بدنی و قومیت دارد.</a:t>
            </a:r>
            <a:r>
              <a:rPr lang="ar-SA" altLang="en-US" sz="2500" dirty="0">
                <a:cs typeface="B Mitra" panose="00000400000000000000" pitchFamily="2" charset="-78"/>
              </a:rPr>
              <a:t> </a:t>
            </a:r>
            <a:endParaRPr lang="fa-IR" altLang="en-US" sz="2500" dirty="0">
              <a:cs typeface="B Mitra" panose="00000400000000000000" pitchFamily="2" charset="-78"/>
            </a:endParaRPr>
          </a:p>
          <a:p>
            <a:pPr algn="justLow" rtl="1">
              <a:lnSpc>
                <a:spcPct val="115000"/>
              </a:lnSpc>
            </a:pPr>
            <a:endParaRPr lang="fa-IR" altLang="en-US" sz="2500" dirty="0">
              <a:cs typeface="B Mitra" panose="00000400000000000000" pitchFamily="2" charset="-78"/>
            </a:endParaRPr>
          </a:p>
          <a:p>
            <a:pPr algn="justLow" rtl="1">
              <a:lnSpc>
                <a:spcPct val="115000"/>
              </a:lnSpc>
            </a:pPr>
            <a:r>
              <a:rPr lang="fa-IR" altLang="en-US" sz="2500" dirty="0">
                <a:cs typeface="B Mitra" panose="00000400000000000000" pitchFamily="2" charset="-78"/>
              </a:rPr>
              <a:t>در دیابت نوع یک فشار خون بیشتر به علت بیماری کلیه ایجاد می شود اما در دیابت نوع دو فشار خون بالا همراه با سایر عوامل خطر قلبی عروقی می باشد. </a:t>
            </a:r>
          </a:p>
          <a:p>
            <a:pPr algn="justLow" rtl="1">
              <a:lnSpc>
                <a:spcPct val="115000"/>
              </a:lnSpc>
            </a:pPr>
            <a:endParaRPr lang="fa-IR" altLang="en-US" sz="2500" dirty="0">
              <a:cs typeface="B Mitra" panose="00000400000000000000" pitchFamily="2" charset="-78"/>
            </a:endParaRPr>
          </a:p>
          <a:p>
            <a:pPr algn="justLow" rtl="1">
              <a:lnSpc>
                <a:spcPct val="115000"/>
              </a:lnSpc>
            </a:pPr>
            <a:r>
              <a:rPr lang="fa-IR" altLang="en-US" sz="2500" dirty="0">
                <a:cs typeface="B Mitra" panose="00000400000000000000" pitchFamily="2" charset="-78"/>
              </a:rPr>
              <a:t>فشار خون بالا مهمترین عامل خطر </a:t>
            </a:r>
            <a:r>
              <a:rPr lang="ar-SA" altLang="en-US" sz="2500" dirty="0">
                <a:cs typeface="B Mitra" panose="00000400000000000000" pitchFamily="2" charset="-78"/>
              </a:rPr>
              <a:t>بيماري قلبي عروقي </a:t>
            </a:r>
            <a:r>
              <a:rPr lang="fa-IR" altLang="en-US" sz="2500" dirty="0">
                <a:cs typeface="B Mitra" panose="00000400000000000000" pitchFamily="2" charset="-78"/>
              </a:rPr>
              <a:t>است. همچنین عامل خطر ایجاد عوارض عروق کوچک در افراد دیابتی می باشد. </a:t>
            </a:r>
            <a:r>
              <a:rPr lang="ar-SA" altLang="en-US" sz="2500" dirty="0">
                <a:cs typeface="B Mitra" panose="00000400000000000000" pitchFamily="2" charset="-78"/>
              </a:rPr>
              <a:t>بنابر اين كنترل فشارخون در افراد مبتلا به ديابت و تنظيم قند خون در افرادي كه مبتلا به فشار خون بالا هستند، اهميت زيادي در كاهش احتمال خطر بيماري‌هاي قلبي عروقي دارد.</a:t>
            </a:r>
            <a:endParaRPr lang="en-US" altLang="en-US" sz="2500" dirty="0">
              <a:cs typeface="B Mitra" panose="00000400000000000000" pitchFamily="2" charset="-78"/>
            </a:endParaRPr>
          </a:p>
        </p:txBody>
      </p:sp>
    </p:spTree>
    <p:extLst>
      <p:ext uri="{BB962C8B-B14F-4D97-AF65-F5344CB8AC3E}">
        <p14:creationId xmlns:p14="http://schemas.microsoft.com/office/powerpoint/2010/main" val="39933535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1828800" y="511629"/>
            <a:ext cx="8153400" cy="720725"/>
          </a:xfrm>
        </p:spPr>
        <p:txBody>
          <a:bodyPr/>
          <a:lstStyle/>
          <a:p>
            <a:pPr algn="ctr"/>
            <a:r>
              <a:rPr lang="fa-IR" altLang="en-US" sz="3600" dirty="0">
                <a:cs typeface="B Titr" panose="00000700000000000000" pitchFamily="2" charset="-78"/>
              </a:rPr>
              <a:t>كنترل مطلوب فشارخون </a:t>
            </a:r>
            <a:endParaRPr lang="en-US" altLang="en-US" sz="3600" dirty="0">
              <a:cs typeface="B Titr" panose="00000700000000000000" pitchFamily="2" charset="-78"/>
            </a:endParaRPr>
          </a:p>
        </p:txBody>
      </p:sp>
      <p:pic>
        <p:nvPicPr>
          <p:cNvPr id="39939"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176647" y="2362201"/>
            <a:ext cx="4903353" cy="3675064"/>
          </a:xfrm>
        </p:spPr>
      </p:pic>
      <p:sp>
        <p:nvSpPr>
          <p:cNvPr id="4" name="Content Placeholder 3"/>
          <p:cNvSpPr>
            <a:spLocks noGrp="1"/>
          </p:cNvSpPr>
          <p:nvPr>
            <p:ph sz="half" idx="2"/>
          </p:nvPr>
        </p:nvSpPr>
        <p:spPr>
          <a:xfrm>
            <a:off x="5232399" y="1796144"/>
            <a:ext cx="6262915" cy="4985658"/>
          </a:xfrm>
        </p:spPr>
        <p:txBody>
          <a:bodyPr/>
          <a:lstStyle/>
          <a:p>
            <a:pPr algn="r" rtl="1"/>
            <a:r>
              <a:rPr lang="fa-IR" altLang="en-US" sz="2500" dirty="0">
                <a:latin typeface="Arial" panose="020B0604020202020204" pitchFamily="34" charset="0"/>
                <a:cs typeface="B Mitra" panose="00000400000000000000" pitchFamily="2" charset="-78"/>
              </a:rPr>
              <a:t>فشارخون بيماران ديابتي بايد در هر ويزيت توسط پزشك اندازه گیری شود و در صورت غيرطبيعي بودن، بايد بيمار تحت درمان هاي غيردارويي و دارويي قرار گيرد و مراقبت هاي لازم در اين خصوص اعمال شود.</a:t>
            </a:r>
          </a:p>
          <a:p>
            <a:pPr algn="r" rtl="1"/>
            <a:r>
              <a:rPr lang="fa-IR" altLang="en-US" sz="2500" dirty="0">
                <a:latin typeface="Arial" panose="020B0604020202020204" pitchFamily="34" charset="0"/>
                <a:cs typeface="B Mitra" panose="00000400000000000000" pitchFamily="2" charset="-78"/>
              </a:rPr>
              <a:t>در بيماران ديابتي كه فشارخون بالا دارند بهتر است خودمراقبتی فشار خون آموزش داده شود و در منزل نيز فشارخون خود را اندازه گيري كرده و در دفترچه اي ثبت و به پرستار، كارشناس مراقب سلامت خانواده، بهورز و يا پزشك اطلاع دهند</a:t>
            </a:r>
            <a:r>
              <a:rPr lang="fa-IR" altLang="en-US" sz="2500" dirty="0" smtClean="0">
                <a:latin typeface="Arial" panose="020B0604020202020204" pitchFamily="34" charset="0"/>
                <a:cs typeface="B Mitra" panose="00000400000000000000" pitchFamily="2" charset="-78"/>
              </a:rPr>
              <a:t>.</a:t>
            </a:r>
          </a:p>
          <a:p>
            <a:pPr algn="r" rtl="1"/>
            <a:r>
              <a:rPr lang="fa-IR" altLang="en-US" sz="2500" dirty="0" smtClean="0">
                <a:latin typeface="Arial" panose="020B0604020202020204" pitchFamily="34" charset="0"/>
                <a:cs typeface="B Mitra" panose="00000400000000000000" pitchFamily="2" charset="-78"/>
              </a:rPr>
              <a:t>فرم </a:t>
            </a:r>
            <a:r>
              <a:rPr lang="en-US" altLang="en-US" sz="2500" dirty="0" smtClean="0">
                <a:latin typeface="Arial" panose="020B0604020202020204" pitchFamily="34" charset="0"/>
                <a:cs typeface="B Mitra" panose="00000400000000000000" pitchFamily="2" charset="-78"/>
              </a:rPr>
              <a:t>HMBP</a:t>
            </a:r>
            <a:r>
              <a:rPr lang="fa-IR" altLang="en-US" sz="2500" dirty="0" smtClean="0">
                <a:latin typeface="Arial" panose="020B0604020202020204" pitchFamily="34" charset="0"/>
                <a:cs typeface="B Mitra" panose="00000400000000000000" pitchFamily="2" charset="-78"/>
              </a:rPr>
              <a:t> </a:t>
            </a:r>
            <a:r>
              <a:rPr lang="en-US" altLang="en-US" sz="2500" dirty="0" smtClean="0">
                <a:latin typeface="Arial" panose="020B0604020202020204" pitchFamily="34" charset="0"/>
                <a:cs typeface="B Mitra" panose="00000400000000000000" pitchFamily="2" charset="-78"/>
              </a:rPr>
              <a:t>(</a:t>
            </a:r>
            <a:r>
              <a:rPr lang="en-US" altLang="en-US" sz="1800" dirty="0" smtClean="0">
                <a:latin typeface="Arial" panose="020B0604020202020204" pitchFamily="34" charset="0"/>
                <a:cs typeface="B Mitra" panose="00000400000000000000" pitchFamily="2" charset="-78"/>
              </a:rPr>
              <a:t>HOME MONITORING BLOOD PRESURE)</a:t>
            </a:r>
          </a:p>
          <a:p>
            <a:pPr algn="r" rtl="1"/>
            <a:r>
              <a:rPr lang="fa-IR" altLang="en-US" sz="2500" dirty="0">
                <a:latin typeface="Arial" panose="020B0604020202020204" pitchFamily="34" charset="0"/>
                <a:cs typeface="B Mitra" panose="00000400000000000000" pitchFamily="2" charset="-78"/>
              </a:rPr>
              <a:t>یا فرم ثبت فشارخون در منزل</a:t>
            </a:r>
            <a:endParaRPr lang="en-US" altLang="en-US" sz="2500" dirty="0">
              <a:latin typeface="Arial" panose="020B0604020202020204" pitchFamily="34" charset="0"/>
              <a:cs typeface="B Mitra" panose="00000400000000000000" pitchFamily="2" charset="-78"/>
            </a:endParaRPr>
          </a:p>
        </p:txBody>
      </p:sp>
    </p:spTree>
    <p:extLst>
      <p:ext uri="{BB962C8B-B14F-4D97-AF65-F5344CB8AC3E}">
        <p14:creationId xmlns:p14="http://schemas.microsoft.com/office/powerpoint/2010/main" val="29313254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
          <p:cNvSpPr>
            <a:spLocks noChangeArrowheads="1"/>
          </p:cNvSpPr>
          <p:nvPr/>
        </p:nvSpPr>
        <p:spPr bwMode="auto">
          <a:xfrm>
            <a:off x="794657" y="936171"/>
            <a:ext cx="10515600" cy="5093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ea typeface="Majalla UI"/>
                <a:cs typeface="Majalla UI"/>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Majalla UI"/>
                <a:cs typeface="Majalla UI"/>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Majalla UI"/>
                <a:cs typeface="Majalla UI"/>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9pPr>
          </a:lstStyle>
          <a:p>
            <a:pPr algn="r" rtl="1" eaLnBrk="1" hangingPunct="1">
              <a:spcBef>
                <a:spcPct val="0"/>
              </a:spcBef>
              <a:buClrTx/>
              <a:buSzTx/>
              <a:buFontTx/>
              <a:buNone/>
            </a:pPr>
            <a:r>
              <a:rPr lang="fa-IR" altLang="en-US" sz="2500" dirty="0">
                <a:latin typeface="Arial" panose="020B0604020202020204" pitchFamily="34" charset="0"/>
                <a:ea typeface="+mn-ea"/>
                <a:cs typeface="B Mitra" panose="00000400000000000000" pitchFamily="2" charset="-78"/>
              </a:rPr>
              <a:t>اهداف فشار خون در بیمار مبتلا به دیابت فشار خون کمتر از  140/90  می </a:t>
            </a:r>
            <a:r>
              <a:rPr lang="fa-IR" altLang="en-US" sz="2500" dirty="0" smtClean="0">
                <a:latin typeface="Arial" panose="020B0604020202020204" pitchFamily="34" charset="0"/>
                <a:ea typeface="+mn-ea"/>
                <a:cs typeface="B Mitra" panose="00000400000000000000" pitchFamily="2" charset="-78"/>
              </a:rPr>
              <a:t>باشد اهداف فشارخون در منزل کمتر از 135/85 باید باشد. </a:t>
            </a:r>
            <a:r>
              <a:rPr lang="fa-IR" altLang="en-US" sz="2500" dirty="0">
                <a:latin typeface="Arial" panose="020B0604020202020204" pitchFamily="34" charset="0"/>
                <a:ea typeface="+mn-ea"/>
                <a:cs typeface="B Mitra" panose="00000400000000000000" pitchFamily="2" charset="-78"/>
              </a:rPr>
              <a:t>( 130/80 راهنماهای بالینی جدید)</a:t>
            </a:r>
          </a:p>
          <a:p>
            <a:pPr algn="r" rtl="1" eaLnBrk="1" hangingPunct="1">
              <a:spcBef>
                <a:spcPct val="0"/>
              </a:spcBef>
              <a:buClrTx/>
              <a:buSzTx/>
              <a:buFontTx/>
              <a:buNone/>
            </a:pPr>
            <a:endParaRPr lang="fa-IR" altLang="en-US" sz="2500" dirty="0">
              <a:latin typeface="Arial" panose="020B0604020202020204" pitchFamily="34" charset="0"/>
              <a:ea typeface="+mn-ea"/>
              <a:cs typeface="B Mitra" panose="00000400000000000000" pitchFamily="2" charset="-78"/>
            </a:endParaRPr>
          </a:p>
          <a:p>
            <a:pPr algn="r" rtl="1" eaLnBrk="1" hangingPunct="1">
              <a:spcBef>
                <a:spcPct val="0"/>
              </a:spcBef>
              <a:buClrTx/>
              <a:buSzTx/>
              <a:buFont typeface="Wingdings 2" panose="05020102010507070707" pitchFamily="18" charset="2"/>
              <a:buNone/>
            </a:pPr>
            <a:r>
              <a:rPr lang="fa-IR" altLang="en-US" sz="2500" dirty="0">
                <a:latin typeface="Arial" panose="020B0604020202020204" pitchFamily="34" charset="0"/>
                <a:ea typeface="+mn-ea"/>
                <a:cs typeface="B Mitra" panose="00000400000000000000" pitchFamily="2" charset="-78"/>
              </a:rPr>
              <a:t>درمان با چند دارو معمولا برای رسیدن به کنترل فشار خون لازم است.</a:t>
            </a:r>
          </a:p>
          <a:p>
            <a:pPr algn="r" rtl="1" eaLnBrk="1" hangingPunct="1">
              <a:spcBef>
                <a:spcPct val="0"/>
              </a:spcBef>
              <a:buClrTx/>
              <a:buSzTx/>
              <a:buFont typeface="Wingdings 2" panose="05020102010507070707" pitchFamily="18" charset="2"/>
              <a:buNone/>
            </a:pPr>
            <a:endParaRPr lang="fa-IR" altLang="en-US" sz="2500" dirty="0">
              <a:latin typeface="Arial" panose="020B0604020202020204" pitchFamily="34" charset="0"/>
              <a:ea typeface="+mn-ea"/>
              <a:cs typeface="B Mitra" panose="00000400000000000000" pitchFamily="2" charset="-78"/>
            </a:endParaRPr>
          </a:p>
          <a:p>
            <a:pPr algn="r" rtl="1" eaLnBrk="1" hangingPunct="1">
              <a:spcBef>
                <a:spcPct val="0"/>
              </a:spcBef>
              <a:buClrTx/>
              <a:buSzTx/>
              <a:buFont typeface="Wingdings 2" panose="05020102010507070707" pitchFamily="18" charset="2"/>
              <a:buNone/>
            </a:pPr>
            <a:r>
              <a:rPr lang="fa-IR" altLang="en-US" sz="2500" dirty="0">
                <a:latin typeface="Arial" panose="020B0604020202020204" pitchFamily="34" charset="0"/>
                <a:ea typeface="+mn-ea"/>
                <a:cs typeface="B Mitra" panose="00000400000000000000" pitchFamily="2" charset="-78"/>
              </a:rPr>
              <a:t>در صورت فشار خون بالای 160/100 لازم است دو دارو مصرف شود.</a:t>
            </a:r>
          </a:p>
          <a:p>
            <a:pPr algn="r" rtl="1" eaLnBrk="1" hangingPunct="1">
              <a:spcBef>
                <a:spcPct val="0"/>
              </a:spcBef>
              <a:buClrTx/>
              <a:buSzTx/>
              <a:buFont typeface="Wingdings 2" panose="05020102010507070707" pitchFamily="18" charset="2"/>
              <a:buNone/>
            </a:pPr>
            <a:r>
              <a:rPr lang="fa-IR" altLang="en-US" sz="2500" dirty="0">
                <a:latin typeface="Arial" panose="020B0604020202020204" pitchFamily="34" charset="0"/>
                <a:ea typeface="+mn-ea"/>
                <a:cs typeface="B Mitra" panose="00000400000000000000" pitchFamily="2" charset="-78"/>
              </a:rPr>
              <a:t> </a:t>
            </a:r>
          </a:p>
          <a:p>
            <a:pPr algn="r" rtl="1" eaLnBrk="1" hangingPunct="1">
              <a:spcBef>
                <a:spcPct val="0"/>
              </a:spcBef>
              <a:buClrTx/>
              <a:buSzTx/>
              <a:buFont typeface="Wingdings 2" panose="05020102010507070707" pitchFamily="18" charset="2"/>
              <a:buNone/>
            </a:pPr>
            <a:r>
              <a:rPr lang="fa-IR" altLang="en-US" sz="2500" dirty="0">
                <a:latin typeface="Arial" panose="020B0604020202020204" pitchFamily="34" charset="0"/>
                <a:ea typeface="+mn-ea"/>
                <a:cs typeface="B Mitra" panose="00000400000000000000" pitchFamily="2" charset="-78"/>
              </a:rPr>
              <a:t>دارو با دوز کم شروع می شود و به آرامی افزایش می یابد تا به کنترل برسد.</a:t>
            </a:r>
          </a:p>
          <a:p>
            <a:pPr algn="r" rtl="1" eaLnBrk="1" hangingPunct="1">
              <a:spcBef>
                <a:spcPct val="0"/>
              </a:spcBef>
              <a:buClrTx/>
              <a:buSzTx/>
              <a:buFont typeface="Wingdings 2" panose="05020102010507070707" pitchFamily="18" charset="2"/>
              <a:buNone/>
            </a:pPr>
            <a:r>
              <a:rPr lang="fa-IR" altLang="en-US" sz="2500" dirty="0">
                <a:latin typeface="Arial" panose="020B0604020202020204" pitchFamily="34" charset="0"/>
                <a:ea typeface="+mn-ea"/>
                <a:cs typeface="B Mitra" panose="00000400000000000000" pitchFamily="2" charset="-78"/>
              </a:rPr>
              <a:t> </a:t>
            </a:r>
            <a:endParaRPr lang="en-US" altLang="en-US" sz="2500" dirty="0">
              <a:latin typeface="Arial" panose="020B0604020202020204" pitchFamily="34" charset="0"/>
              <a:ea typeface="+mn-ea"/>
              <a:cs typeface="B Mitra" panose="00000400000000000000" pitchFamily="2" charset="-78"/>
            </a:endParaRPr>
          </a:p>
          <a:p>
            <a:pPr algn="r" rtl="1" eaLnBrk="1" hangingPunct="1">
              <a:spcBef>
                <a:spcPct val="0"/>
              </a:spcBef>
              <a:buClrTx/>
              <a:buSzTx/>
              <a:buFontTx/>
              <a:buNone/>
            </a:pPr>
            <a:r>
              <a:rPr lang="fa-IR" altLang="en-US" sz="2500" dirty="0">
                <a:latin typeface="Arial" panose="020B0604020202020204" pitchFamily="34" charset="0"/>
                <a:ea typeface="+mn-ea"/>
                <a:cs typeface="B Mitra" panose="00000400000000000000" pitchFamily="2" charset="-78"/>
              </a:rPr>
              <a:t>لازم است یک یا بیشتر داروی فشار خون شب، قبل از خواب مصرف شود چرا که معلوم شده ارتباط بین فشار خون هنگام خواب با شیوع سکته های قلبی و مغزی وجود دارد. </a:t>
            </a:r>
          </a:p>
          <a:p>
            <a:pPr algn="r" rtl="1" eaLnBrk="1" hangingPunct="1">
              <a:spcBef>
                <a:spcPct val="0"/>
              </a:spcBef>
              <a:buClrTx/>
              <a:buSzTx/>
              <a:buFontTx/>
              <a:buNone/>
            </a:pPr>
            <a:endParaRPr lang="fa-IR" altLang="en-US" sz="2500" dirty="0">
              <a:latin typeface="Arial" panose="020B0604020202020204" pitchFamily="34" charset="0"/>
              <a:ea typeface="+mn-ea"/>
              <a:cs typeface="B Mitra" panose="00000400000000000000" pitchFamily="2" charset="-78"/>
            </a:endParaRPr>
          </a:p>
          <a:p>
            <a:pPr algn="r" rtl="1" eaLnBrk="1" hangingPunct="1">
              <a:spcBef>
                <a:spcPct val="0"/>
              </a:spcBef>
              <a:buClrTx/>
              <a:buSzTx/>
              <a:buFontTx/>
              <a:buNone/>
            </a:pPr>
            <a:r>
              <a:rPr lang="fa-IR" altLang="en-US" sz="2500" dirty="0">
                <a:latin typeface="Arial" panose="020B0604020202020204" pitchFamily="34" charset="0"/>
                <a:ea typeface="+mn-ea"/>
                <a:cs typeface="B Mitra" panose="00000400000000000000" pitchFamily="2" charset="-78"/>
              </a:rPr>
              <a:t>در افراد مسن فشار دیاستول از 70 میلی متر جیوه کمتر نشود.</a:t>
            </a:r>
            <a:endParaRPr lang="en-US" altLang="en-US" sz="2500" dirty="0">
              <a:latin typeface="Arial" panose="020B0604020202020204" pitchFamily="34" charset="0"/>
              <a:ea typeface="+mn-ea"/>
              <a:cs typeface="B Mitra" panose="00000400000000000000" pitchFamily="2" charset="-78"/>
            </a:endParaRPr>
          </a:p>
        </p:txBody>
      </p:sp>
    </p:spTree>
    <p:extLst>
      <p:ext uri="{BB962C8B-B14F-4D97-AF65-F5344CB8AC3E}">
        <p14:creationId xmlns:p14="http://schemas.microsoft.com/office/powerpoint/2010/main" val="20027015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Content Placeholder 2"/>
          <p:cNvSpPr>
            <a:spLocks noGrp="1"/>
          </p:cNvSpPr>
          <p:nvPr/>
        </p:nvSpPr>
        <p:spPr bwMode="auto">
          <a:xfrm>
            <a:off x="903515" y="762001"/>
            <a:ext cx="10123714"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ea typeface="Majalla UI"/>
                <a:cs typeface="Majalla UI"/>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Majalla UI"/>
                <a:cs typeface="Majalla UI"/>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Majalla UI"/>
                <a:cs typeface="Majalla UI"/>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9pPr>
          </a:lstStyle>
          <a:p>
            <a:pPr algn="r" rtl="1">
              <a:spcBef>
                <a:spcPts val="1200"/>
              </a:spcBef>
              <a:buClr>
                <a:srgbClr val="FBE905"/>
              </a:buClr>
              <a:buSzPct val="100000"/>
              <a:buNone/>
            </a:pPr>
            <a:r>
              <a:rPr lang="fa-IR" altLang="en-US" sz="2500" dirty="0">
                <a:latin typeface="Arial" panose="020B0604020202020204" pitchFamily="34" charset="0"/>
                <a:ea typeface="+mn-ea"/>
                <a:cs typeface="B Mitra" panose="00000400000000000000" pitchFamily="2" charset="-78"/>
              </a:rPr>
              <a:t>از دسته داروهای مناسب در درمان بیماران مبتلا به فشار خون و دیابت</a:t>
            </a:r>
          </a:p>
          <a:p>
            <a:pPr algn="r" rtl="1">
              <a:spcBef>
                <a:spcPts val="1200"/>
              </a:spcBef>
              <a:buClr>
                <a:srgbClr val="FBE905"/>
              </a:buClr>
              <a:buSzPct val="100000"/>
              <a:buNone/>
            </a:pPr>
            <a:r>
              <a:rPr lang="fa-IR" altLang="en-US" sz="2500" dirty="0">
                <a:latin typeface="Arial" panose="020B0604020202020204" pitchFamily="34" charset="0"/>
                <a:ea typeface="+mn-ea"/>
                <a:cs typeface="B Mitra" panose="00000400000000000000" pitchFamily="2" charset="-78"/>
              </a:rPr>
              <a:t> گروه داروهای مهار کننده آنزیم تبدیل کننده آنژیوتانسین ( </a:t>
            </a:r>
            <a:r>
              <a:rPr lang="en-US" altLang="en-US" sz="2500" dirty="0">
                <a:latin typeface="Arial" panose="020B0604020202020204" pitchFamily="34" charset="0"/>
                <a:ea typeface="+mn-ea"/>
                <a:cs typeface="B Mitra" panose="00000400000000000000" pitchFamily="2" charset="-78"/>
              </a:rPr>
              <a:t>ACE</a:t>
            </a:r>
            <a:r>
              <a:rPr lang="fa-IR" altLang="en-US" sz="2500" dirty="0">
                <a:latin typeface="Arial" panose="020B0604020202020204" pitchFamily="34" charset="0"/>
                <a:ea typeface="+mn-ea"/>
                <a:cs typeface="B Mitra" panose="00000400000000000000" pitchFamily="2" charset="-78"/>
              </a:rPr>
              <a:t> ) مثل کاپتوپریل ( 25 و 50 میلیگرمی) و انالاپریل (5 و 10 میلیگرمی ) که در صورت وجود عوارض دارویی ( سرفه) از دسته دارویی دیگر مثل </a:t>
            </a:r>
          </a:p>
          <a:p>
            <a:pPr algn="r" rtl="1">
              <a:spcBef>
                <a:spcPts val="1200"/>
              </a:spcBef>
              <a:buClr>
                <a:srgbClr val="FBE905"/>
              </a:buClr>
              <a:buSzPct val="100000"/>
              <a:buNone/>
            </a:pPr>
            <a:r>
              <a:rPr lang="fa-IR" altLang="en-US" sz="2500" dirty="0">
                <a:latin typeface="Arial" panose="020B0604020202020204" pitchFamily="34" charset="0"/>
                <a:ea typeface="+mn-ea"/>
                <a:cs typeface="B Mitra" panose="00000400000000000000" pitchFamily="2" charset="-78"/>
              </a:rPr>
              <a:t>گروه داروهای بلوک کننده گیرنده های آلدوسترون ( </a:t>
            </a:r>
            <a:r>
              <a:rPr lang="en-US" altLang="en-US" sz="2500" dirty="0">
                <a:latin typeface="Arial" panose="020B0604020202020204" pitchFamily="34" charset="0"/>
                <a:ea typeface="+mn-ea"/>
                <a:cs typeface="B Mitra" panose="00000400000000000000" pitchFamily="2" charset="-78"/>
              </a:rPr>
              <a:t>ARB</a:t>
            </a:r>
            <a:r>
              <a:rPr lang="fa-IR" altLang="en-US" sz="2500" dirty="0">
                <a:latin typeface="Arial" panose="020B0604020202020204" pitchFamily="34" charset="0"/>
                <a:ea typeface="+mn-ea"/>
                <a:cs typeface="B Mitra" panose="00000400000000000000" pitchFamily="2" charset="-78"/>
              </a:rPr>
              <a:t>) مثل لوزارتان 25 و 50 </a:t>
            </a:r>
            <a:r>
              <a:rPr lang="fa-IR" altLang="en-US" sz="2500" dirty="0" smtClean="0">
                <a:latin typeface="Arial" panose="020B0604020202020204" pitchFamily="34" charset="0"/>
                <a:ea typeface="+mn-ea"/>
                <a:cs typeface="B Mitra" panose="00000400000000000000" pitchFamily="2" charset="-78"/>
              </a:rPr>
              <a:t>میلیگرمی و والزارتان 40 و 80 و 160 میلیگرم </a:t>
            </a:r>
            <a:r>
              <a:rPr lang="fa-IR" altLang="en-US" sz="2500" dirty="0">
                <a:latin typeface="Arial" panose="020B0604020202020204" pitchFamily="34" charset="0"/>
                <a:ea typeface="+mn-ea"/>
                <a:cs typeface="B Mitra" panose="00000400000000000000" pitchFamily="2" charset="-78"/>
              </a:rPr>
              <a:t>) می توان استفاده کرد.</a:t>
            </a:r>
          </a:p>
          <a:p>
            <a:pPr algn="r" rtl="1">
              <a:spcBef>
                <a:spcPts val="1200"/>
              </a:spcBef>
              <a:buClr>
                <a:srgbClr val="FBE905"/>
              </a:buClr>
              <a:buSzPct val="100000"/>
              <a:buNone/>
            </a:pPr>
            <a:r>
              <a:rPr lang="fa-IR" altLang="en-US" sz="2500" dirty="0">
                <a:latin typeface="Arial" panose="020B0604020202020204" pitchFamily="34" charset="0"/>
                <a:ea typeface="+mn-ea"/>
                <a:cs typeface="B Mitra" panose="00000400000000000000" pitchFamily="2" charset="-78"/>
              </a:rPr>
              <a:t>یک هفته پس از شروع این داروها لازم است کراتینین و پتاسیم چک شوند.</a:t>
            </a:r>
          </a:p>
          <a:p>
            <a:pPr algn="r" rtl="1">
              <a:spcBef>
                <a:spcPts val="1200"/>
              </a:spcBef>
              <a:buClr>
                <a:srgbClr val="FBE905"/>
              </a:buClr>
              <a:buSzPct val="100000"/>
              <a:buNone/>
            </a:pPr>
            <a:r>
              <a:rPr lang="fa-IR" altLang="en-US" sz="2500" dirty="0">
                <a:latin typeface="Arial" panose="020B0604020202020204" pitchFamily="34" charset="0"/>
                <a:ea typeface="+mn-ea"/>
                <a:cs typeface="B Mitra" panose="00000400000000000000" pitchFamily="2" charset="-78"/>
              </a:rPr>
              <a:t>این دو دسته دارو در بارداری ممنوعیت مصرف دارند.</a:t>
            </a:r>
          </a:p>
          <a:p>
            <a:pPr algn="r" rtl="1">
              <a:spcBef>
                <a:spcPts val="1200"/>
              </a:spcBef>
              <a:buClr>
                <a:srgbClr val="FBE905"/>
              </a:buClr>
              <a:buSzPct val="100000"/>
              <a:buNone/>
            </a:pPr>
            <a:r>
              <a:rPr lang="fa-IR" altLang="en-US" sz="2500" dirty="0">
                <a:latin typeface="Arial" panose="020B0604020202020204" pitchFamily="34" charset="0"/>
                <a:ea typeface="+mn-ea"/>
                <a:cs typeface="B Mitra" panose="00000400000000000000" pitchFamily="2" charset="-78"/>
              </a:rPr>
              <a:t>مصرف این دو دسته دارویی با هم ممنوع می باشد. </a:t>
            </a:r>
          </a:p>
          <a:p>
            <a:pPr algn="r" rtl="1">
              <a:spcBef>
                <a:spcPts val="1200"/>
              </a:spcBef>
              <a:buClr>
                <a:srgbClr val="FBE905"/>
              </a:buClr>
              <a:buSzPct val="100000"/>
              <a:buNone/>
            </a:pPr>
            <a:r>
              <a:rPr lang="fa-IR" altLang="en-US" sz="2500" dirty="0">
                <a:latin typeface="Arial" panose="020B0604020202020204" pitchFamily="34" charset="0"/>
                <a:ea typeface="+mn-ea"/>
                <a:cs typeface="B Mitra" panose="00000400000000000000" pitchFamily="2" charset="-78"/>
              </a:rPr>
              <a:t>سایر داروهای فشار خون به عنوان نمونه: آملودیپین، هیدروکلرتیازید، اتنولول و ... می باشد</a:t>
            </a:r>
            <a:r>
              <a:rPr lang="fa-IR" altLang="en-US" sz="2500" dirty="0" smtClean="0">
                <a:latin typeface="Arial" panose="020B0604020202020204" pitchFamily="34" charset="0"/>
                <a:ea typeface="+mn-ea"/>
                <a:cs typeface="B Mitra" panose="00000400000000000000" pitchFamily="2" charset="-78"/>
              </a:rPr>
              <a:t>.</a:t>
            </a:r>
          </a:p>
          <a:p>
            <a:pPr algn="r" rtl="1">
              <a:spcBef>
                <a:spcPts val="1200"/>
              </a:spcBef>
              <a:buClr>
                <a:srgbClr val="FBE905"/>
              </a:buClr>
              <a:buSzPct val="100000"/>
              <a:buNone/>
            </a:pPr>
            <a:r>
              <a:rPr lang="fa-IR" altLang="en-US" sz="2500" dirty="0" smtClean="0">
                <a:latin typeface="Arial" panose="020B0604020202020204" pitchFamily="34" charset="0"/>
                <a:ea typeface="+mn-ea"/>
                <a:cs typeface="B Mitra" panose="00000400000000000000" pitchFamily="2" charset="-78"/>
              </a:rPr>
              <a:t>داروهای ترکیبی جدید: لوزارتان </a:t>
            </a:r>
            <a:r>
              <a:rPr lang="en-US" altLang="en-US" sz="2500" dirty="0" smtClean="0">
                <a:latin typeface="Arial" panose="020B0604020202020204" pitchFamily="34" charset="0"/>
                <a:ea typeface="+mn-ea"/>
                <a:cs typeface="B Mitra" panose="00000400000000000000" pitchFamily="2" charset="-78"/>
              </a:rPr>
              <a:t>H</a:t>
            </a:r>
            <a:r>
              <a:rPr lang="fa-IR" altLang="en-US" sz="2500" dirty="0" smtClean="0">
                <a:latin typeface="Arial" panose="020B0604020202020204" pitchFamily="34" charset="0"/>
                <a:ea typeface="+mn-ea"/>
                <a:cs typeface="B Mitra" panose="00000400000000000000" pitchFamily="2" charset="-78"/>
              </a:rPr>
              <a:t>، والزارتان </a:t>
            </a:r>
            <a:r>
              <a:rPr lang="en-US" altLang="en-US" sz="2500" dirty="0" smtClean="0">
                <a:latin typeface="Arial" panose="020B0604020202020204" pitchFamily="34" charset="0"/>
                <a:ea typeface="+mn-ea"/>
                <a:cs typeface="B Mitra" panose="00000400000000000000" pitchFamily="2" charset="-78"/>
              </a:rPr>
              <a:t>H</a:t>
            </a:r>
            <a:r>
              <a:rPr lang="fa-IR" altLang="en-US" sz="2500" dirty="0" smtClean="0">
                <a:latin typeface="Arial" panose="020B0604020202020204" pitchFamily="34" charset="0"/>
                <a:ea typeface="+mn-ea"/>
                <a:cs typeface="B Mitra" panose="00000400000000000000" pitchFamily="2" charset="-78"/>
              </a:rPr>
              <a:t>، والزومیکس ( والزارتان با آملودیپین)، والزومیکس </a:t>
            </a:r>
            <a:r>
              <a:rPr lang="en-US" altLang="en-US" sz="2500" dirty="0" smtClean="0">
                <a:latin typeface="Arial" panose="020B0604020202020204" pitchFamily="34" charset="0"/>
                <a:ea typeface="+mn-ea"/>
                <a:cs typeface="B Mitra" panose="00000400000000000000" pitchFamily="2" charset="-78"/>
              </a:rPr>
              <a:t>H</a:t>
            </a:r>
            <a:r>
              <a:rPr lang="fa-IR" altLang="en-US" sz="2500" dirty="0" smtClean="0">
                <a:latin typeface="Arial" panose="020B0604020202020204" pitchFamily="34" charset="0"/>
                <a:ea typeface="+mn-ea"/>
                <a:cs typeface="B Mitra" panose="00000400000000000000" pitchFamily="2" charset="-78"/>
              </a:rPr>
              <a:t> </a:t>
            </a:r>
            <a:r>
              <a:rPr lang="fa-IR" altLang="en-US" sz="2500" dirty="0">
                <a:latin typeface="Arial" panose="020B0604020202020204" pitchFamily="34" charset="0"/>
                <a:cs typeface="B Mitra" panose="00000400000000000000" pitchFamily="2" charset="-78"/>
              </a:rPr>
              <a:t>( والزارتان با </a:t>
            </a:r>
            <a:r>
              <a:rPr lang="fa-IR" altLang="en-US" sz="2500" dirty="0" smtClean="0">
                <a:latin typeface="Arial" panose="020B0604020202020204" pitchFamily="34" charset="0"/>
                <a:cs typeface="B Mitra" panose="00000400000000000000" pitchFamily="2" charset="-78"/>
              </a:rPr>
              <a:t>آملودیپین و هیدروکلرتیازید) این داروها به علت کاهش تعداد دارو پایبندی به درمان را افزایش می دهند. </a:t>
            </a:r>
            <a:endParaRPr lang="en-US" altLang="en-US" sz="2500" dirty="0">
              <a:latin typeface="Arial" panose="020B0604020202020204" pitchFamily="34" charset="0"/>
              <a:ea typeface="+mn-ea"/>
              <a:cs typeface="B Mitra" panose="00000400000000000000" pitchFamily="2" charset="-78"/>
            </a:endParaRPr>
          </a:p>
          <a:p>
            <a:pPr algn="r" rtl="1">
              <a:spcBef>
                <a:spcPts val="1200"/>
              </a:spcBef>
              <a:buClr>
                <a:srgbClr val="FBE905"/>
              </a:buClr>
              <a:buSzPct val="100000"/>
              <a:buFont typeface="Verdana" panose="020B0604030504040204" pitchFamily="34" charset="0"/>
              <a:buChar char="●"/>
            </a:pPr>
            <a:endParaRPr lang="en-US" altLang="en-US" sz="2800" b="1" dirty="0">
              <a:cs typeface="Arial" panose="020B0604020202020204" pitchFamily="34" charset="0"/>
            </a:endParaRPr>
          </a:p>
          <a:p>
            <a:pPr>
              <a:spcBef>
                <a:spcPts val="1200"/>
              </a:spcBef>
              <a:buClr>
                <a:srgbClr val="FBE905"/>
              </a:buClr>
              <a:buSzPct val="100000"/>
              <a:buFont typeface="Verdana" panose="020B0604030504040204" pitchFamily="34" charset="0"/>
              <a:buChar char="●"/>
            </a:pPr>
            <a:endParaRPr lang="en-US" altLang="en-US" sz="2800" b="1" dirty="0">
              <a:cs typeface="Arial" panose="020B0604020202020204" pitchFamily="34" charset="0"/>
            </a:endParaRPr>
          </a:p>
        </p:txBody>
      </p:sp>
    </p:spTree>
    <p:extLst>
      <p:ext uri="{BB962C8B-B14F-4D97-AF65-F5344CB8AC3E}">
        <p14:creationId xmlns:p14="http://schemas.microsoft.com/office/powerpoint/2010/main" val="38458390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1738"/>
            <a:ext cx="10515600" cy="830317"/>
          </a:xfrm>
        </p:spPr>
        <p:txBody>
          <a:bodyPr/>
          <a:lstStyle/>
          <a:p>
            <a:pPr algn="ctr" rtl="1"/>
            <a:r>
              <a:rPr lang="fa-IR" dirty="0">
                <a:solidFill>
                  <a:schemeClr val="accent6">
                    <a:lumMod val="50000"/>
                  </a:schemeClr>
                </a:solidFill>
              </a:rPr>
              <a:t>ادامه مراقبت غیرپزشک</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043781"/>
            <a:ext cx="12192000" cy="5795306"/>
          </a:xfrm>
        </p:spPr>
      </p:pic>
    </p:spTree>
    <p:extLst>
      <p:ext uri="{BB962C8B-B14F-4D97-AF65-F5344CB8AC3E}">
        <p14:creationId xmlns:p14="http://schemas.microsoft.com/office/powerpoint/2010/main" val="41377163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1839686" y="1269321"/>
            <a:ext cx="8229600" cy="866775"/>
          </a:xfrm>
        </p:spPr>
        <p:txBody>
          <a:bodyPr/>
          <a:lstStyle/>
          <a:p>
            <a:pPr algn="ctr"/>
            <a:r>
              <a:rPr lang="fa-IR" altLang="en-US" sz="3100" dirty="0">
                <a:cs typeface="B Titr" panose="00000700000000000000" pitchFamily="2" charset="-78"/>
              </a:rPr>
              <a:t>داروهای خوراکی</a:t>
            </a:r>
            <a:endParaRPr lang="en-US" altLang="en-US" sz="3100" dirty="0">
              <a:cs typeface="B Titr" panose="00000700000000000000" pitchFamily="2" charset="-78"/>
            </a:endParaRPr>
          </a:p>
        </p:txBody>
      </p:sp>
      <p:sp>
        <p:nvSpPr>
          <p:cNvPr id="3" name="Content Placeholder 2"/>
          <p:cNvSpPr>
            <a:spLocks noGrp="1"/>
          </p:cNvSpPr>
          <p:nvPr>
            <p:ph idx="1"/>
          </p:nvPr>
        </p:nvSpPr>
        <p:spPr>
          <a:xfrm>
            <a:off x="1306287" y="2046515"/>
            <a:ext cx="9035142" cy="3428999"/>
          </a:xfrm>
        </p:spPr>
        <p:txBody>
          <a:bodyPr/>
          <a:lstStyle/>
          <a:p>
            <a:pPr marL="0" indent="0" algn="r" rtl="1">
              <a:lnSpc>
                <a:spcPct val="200000"/>
              </a:lnSpc>
              <a:buNone/>
              <a:defRPr/>
            </a:pPr>
            <a:endParaRPr lang="fa-IR" dirty="0"/>
          </a:p>
          <a:p>
            <a:pPr algn="r" rtl="1">
              <a:lnSpc>
                <a:spcPct val="200000"/>
              </a:lnSpc>
              <a:defRPr/>
            </a:pPr>
            <a:r>
              <a:rPr lang="fa-IR" sz="2100" dirty="0"/>
              <a:t>داروهای خوراکی دیابت شامل چندین دسته مختلف می باشد که هر کدام از یک مسیر در بدن در کاهش قند خون موثر هستند اما داروهای رایج در ایران  شامل موارد زیر می باشد:</a:t>
            </a:r>
          </a:p>
          <a:p>
            <a:pPr>
              <a:lnSpc>
                <a:spcPct val="200000"/>
              </a:lnSpc>
              <a:defRPr/>
            </a:pPr>
            <a:endParaRPr lang="en-US" sz="2100" dirty="0"/>
          </a:p>
        </p:txBody>
      </p:sp>
    </p:spTree>
    <p:extLst>
      <p:ext uri="{BB962C8B-B14F-4D97-AF65-F5344CB8AC3E}">
        <p14:creationId xmlns:p14="http://schemas.microsoft.com/office/powerpoint/2010/main" val="38435370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2000" y="690790"/>
            <a:ext cx="4157663"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403351" y="521382"/>
            <a:ext cx="9039225" cy="606425"/>
          </a:xfrm>
        </p:spPr>
        <p:txBody>
          <a:bodyPr>
            <a:noAutofit/>
          </a:bodyPr>
          <a:lstStyle/>
          <a:p>
            <a:pPr algn="ctr">
              <a:defRPr/>
            </a:pPr>
            <a:r>
              <a:rPr lang="fa-IR" sz="3700" dirty="0">
                <a:solidFill>
                  <a:srgbClr val="FF0000"/>
                </a:solidFill>
                <a:latin typeface="+mn-lt"/>
                <a:ea typeface="+mn-ea"/>
                <a:cs typeface="B Titr" panose="00000700000000000000" pitchFamily="2" charset="-78"/>
              </a:rPr>
              <a:t>متفورمین</a:t>
            </a:r>
            <a:endParaRPr lang="en-US" sz="3700" dirty="0">
              <a:solidFill>
                <a:srgbClr val="FF0000"/>
              </a:solidFill>
              <a:latin typeface="+mn-lt"/>
              <a:ea typeface="+mn-ea"/>
              <a:cs typeface="B Titr" panose="00000700000000000000" pitchFamily="2" charset="-78"/>
            </a:endParaRPr>
          </a:p>
        </p:txBody>
      </p:sp>
      <p:sp>
        <p:nvSpPr>
          <p:cNvPr id="3" name="Content Placeholder 2"/>
          <p:cNvSpPr>
            <a:spLocks noGrp="1"/>
          </p:cNvSpPr>
          <p:nvPr>
            <p:ph idx="1"/>
          </p:nvPr>
        </p:nvSpPr>
        <p:spPr>
          <a:xfrm>
            <a:off x="598714" y="2362200"/>
            <a:ext cx="10259107" cy="4184650"/>
          </a:xfrm>
        </p:spPr>
        <p:txBody>
          <a:bodyPr>
            <a:normAutofit/>
          </a:bodyPr>
          <a:lstStyle/>
          <a:p>
            <a:pPr algn="r" rtl="1">
              <a:lnSpc>
                <a:spcPct val="150000"/>
              </a:lnSpc>
              <a:defRPr/>
            </a:pPr>
            <a:r>
              <a:rPr lang="fa-IR" sz="1800" dirty="0">
                <a:cs typeface="B Titr" panose="00000700000000000000" pitchFamily="2" charset="-78"/>
              </a:rPr>
              <a:t>مکانیسم اثر</a:t>
            </a:r>
            <a:r>
              <a:rPr lang="fa-IR" dirty="0">
                <a:cs typeface="B Zar" panose="00000400000000000000" pitchFamily="2" charset="-78"/>
              </a:rPr>
              <a:t>: </a:t>
            </a:r>
            <a:r>
              <a:rPr lang="fa-IR" sz="2000" b="1" dirty="0">
                <a:cs typeface="B Nazanin" panose="00000400000000000000" pitchFamily="2" charset="-78"/>
              </a:rPr>
              <a:t>آزاد شدن قند از کبد را کاهش می دهد، جذب مقدار قند غذا را از روده را کم می کند، سلول های بدن را به انسولین، بیشتر حساس می نماید.</a:t>
            </a:r>
          </a:p>
          <a:p>
            <a:pPr algn="r" rtl="1">
              <a:lnSpc>
                <a:spcPct val="150000"/>
              </a:lnSpc>
              <a:defRPr/>
            </a:pPr>
            <a:r>
              <a:rPr lang="fa-IR" sz="1800" dirty="0">
                <a:cs typeface="B Titr" panose="00000700000000000000" pitchFamily="2" charset="-78"/>
              </a:rPr>
              <a:t>اشکال دارویی</a:t>
            </a:r>
            <a:r>
              <a:rPr lang="fa-IR" sz="1400" dirty="0"/>
              <a:t>:  </a:t>
            </a:r>
            <a:r>
              <a:rPr lang="fa-IR" sz="2000" b="1" dirty="0">
                <a:cs typeface="B Nazanin" panose="00000400000000000000" pitchFamily="2" charset="-78"/>
              </a:rPr>
              <a:t>به شکل قرص خوراکی 500 و 1000 و با نام های تجاری رهامت، گلوکوفاژ، بروت در بازار وجود دارد.فرم آهسته رهش آن نیز یا نام گلی وانس می باشد که به صورت قرصهای 500، 750، 1000، 1500 و 2000 وجود دارد. </a:t>
            </a:r>
            <a:r>
              <a:rPr lang="fa-IR" sz="2000" b="1" u="sng" dirty="0">
                <a:cs typeface="B Nazanin" panose="00000400000000000000" pitchFamily="2" charset="-78"/>
              </a:rPr>
              <a:t>این قرص ها نباید نصف شوند و یک بار در روز هستند.</a:t>
            </a:r>
          </a:p>
          <a:p>
            <a:pPr algn="r" rtl="1">
              <a:lnSpc>
                <a:spcPct val="150000"/>
              </a:lnSpc>
              <a:defRPr/>
            </a:pPr>
            <a:r>
              <a:rPr lang="fa-IR" sz="1800" dirty="0">
                <a:cs typeface="B Titr" panose="00000700000000000000" pitchFamily="2" charset="-78"/>
              </a:rPr>
              <a:t>نحوه مصرف</a:t>
            </a:r>
            <a:r>
              <a:rPr lang="fa-IR" sz="1500" dirty="0"/>
              <a:t>: </a:t>
            </a:r>
            <a:r>
              <a:rPr lang="fa-IR" sz="2000" b="1" dirty="0">
                <a:cs typeface="B Nazanin" panose="00000400000000000000" pitchFamily="2" charset="-78"/>
              </a:rPr>
              <a:t>بسته به دستور پزشک، همراه با غذای اصلی یا پس از صرف غذا </a:t>
            </a:r>
          </a:p>
          <a:p>
            <a:pPr marL="0" indent="0" algn="just">
              <a:lnSpc>
                <a:spcPct val="150000"/>
              </a:lnSpc>
              <a:buNone/>
              <a:defRPr/>
            </a:pPr>
            <a:endParaRPr lang="en-US" dirty="0"/>
          </a:p>
        </p:txBody>
      </p:sp>
    </p:spTree>
    <p:extLst>
      <p:ext uri="{BB962C8B-B14F-4D97-AF65-F5344CB8AC3E}">
        <p14:creationId xmlns:p14="http://schemas.microsoft.com/office/powerpoint/2010/main" val="1160328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0814"/>
            <a:ext cx="10515600" cy="696420"/>
          </a:xfrm>
        </p:spPr>
        <p:txBody>
          <a:bodyPr/>
          <a:lstStyle/>
          <a:p>
            <a:pPr algn="ctr" rtl="1"/>
            <a:r>
              <a:rPr lang="fa-IR" dirty="0">
                <a:solidFill>
                  <a:schemeClr val="accent6">
                    <a:lumMod val="50000"/>
                  </a:schemeClr>
                </a:solidFill>
              </a:rPr>
              <a:t>ادامه خطرسنجی</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817234"/>
            <a:ext cx="12192000" cy="5996317"/>
          </a:xfrm>
        </p:spPr>
      </p:pic>
    </p:spTree>
    <p:extLst>
      <p:ext uri="{BB962C8B-B14F-4D97-AF65-F5344CB8AC3E}">
        <p14:creationId xmlns:p14="http://schemas.microsoft.com/office/powerpoint/2010/main" val="3966682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1611086" y="381001"/>
            <a:ext cx="8636000" cy="650875"/>
          </a:xfrm>
        </p:spPr>
        <p:txBody>
          <a:bodyPr>
            <a:normAutofit/>
          </a:bodyPr>
          <a:lstStyle/>
          <a:p>
            <a:pPr algn="ctr"/>
            <a:r>
              <a:rPr lang="fa-IR" altLang="en-US" sz="4000" dirty="0">
                <a:solidFill>
                  <a:srgbClr val="FF0000"/>
                </a:solidFill>
                <a:cs typeface="B Titr" panose="00000700000000000000" pitchFamily="2" charset="-78"/>
              </a:rPr>
              <a:t>متفورمین</a:t>
            </a:r>
            <a:endParaRPr lang="en-US" altLang="en-US" sz="4000" dirty="0">
              <a:cs typeface="Traditional Arabic" panose="02020603050405020304" pitchFamily="18" charset="-78"/>
            </a:endParaRPr>
          </a:p>
        </p:txBody>
      </p:sp>
      <p:sp>
        <p:nvSpPr>
          <p:cNvPr id="3" name="Content Placeholder 2"/>
          <p:cNvSpPr>
            <a:spLocks noGrp="1"/>
          </p:cNvSpPr>
          <p:nvPr>
            <p:ph idx="1"/>
          </p:nvPr>
        </p:nvSpPr>
        <p:spPr>
          <a:xfrm>
            <a:off x="1001486" y="1219200"/>
            <a:ext cx="9666514" cy="5083629"/>
          </a:xfrm>
        </p:spPr>
        <p:txBody>
          <a:bodyPr>
            <a:normAutofit fontScale="77500" lnSpcReduction="20000"/>
          </a:bodyPr>
          <a:lstStyle/>
          <a:p>
            <a:pPr marL="0" indent="0" algn="r" rtl="1">
              <a:lnSpc>
                <a:spcPct val="150000"/>
              </a:lnSpc>
              <a:buNone/>
              <a:defRPr/>
            </a:pPr>
            <a:r>
              <a:rPr lang="fa-IR" dirty="0">
                <a:cs typeface="B Titr" panose="00000700000000000000" pitchFamily="2" charset="-78"/>
              </a:rPr>
              <a:t>    </a:t>
            </a:r>
            <a:r>
              <a:rPr lang="fa-IR" sz="2700" dirty="0">
                <a:cs typeface="B Titr" panose="00000700000000000000" pitchFamily="2" charset="-78"/>
              </a:rPr>
              <a:t>*</a:t>
            </a:r>
            <a:r>
              <a:rPr lang="fa-IR" sz="3000" dirty="0">
                <a:cs typeface="B Titr" panose="00000700000000000000" pitchFamily="2" charset="-78"/>
              </a:rPr>
              <a:t>تذکر :</a:t>
            </a:r>
          </a:p>
          <a:p>
            <a:pPr algn="r" rtl="1">
              <a:lnSpc>
                <a:spcPct val="150000"/>
              </a:lnSpc>
              <a:defRPr/>
            </a:pPr>
            <a:r>
              <a:rPr lang="fa-IR" sz="2200" b="1" dirty="0">
                <a:cs typeface="B Nazanin" panose="00000400000000000000" pitchFamily="2" charset="-78"/>
              </a:rPr>
              <a:t>باعث افزایش وزن نمی شود و ممکن است باعث کاهش وزن مختصری بشود. </a:t>
            </a:r>
          </a:p>
          <a:p>
            <a:pPr algn="r" rtl="1">
              <a:lnSpc>
                <a:spcPct val="160000"/>
              </a:lnSpc>
              <a:defRPr/>
            </a:pPr>
            <a:r>
              <a:rPr lang="fa-IR" sz="2200" b="1" dirty="0">
                <a:cs typeface="B Nazanin" panose="00000400000000000000" pitchFamily="2" charset="-78"/>
              </a:rPr>
              <a:t>در بعضی از بیماران با شروع مصرف دارو به صورت موقتی علائم گوارشی(دل درد، دل پیچه، تهوع، استفراغ، اسهال)، و سردرد و سرگیجه بروزمی کند؛ جهت کاهش این علائم بهتر است دارو با دوز کم شروع شود و به تدریج افزایش یابد تا به مقدار تجویز شده برسد.</a:t>
            </a:r>
            <a:r>
              <a:rPr lang="fa-IR" altLang="en-US" sz="2200" b="1" dirty="0">
                <a:cs typeface="B Nazanin" panose="00000400000000000000" pitchFamily="2" charset="-78"/>
              </a:rPr>
              <a:t> اگر عوارض گوارشي ضمن افزايش دوز رخ داد، موقتاً دوز به مقدار قبلي كاهش يافته و افزايش دوز در يك نوبت ديگر انجام گيرد.</a:t>
            </a:r>
          </a:p>
          <a:p>
            <a:pPr algn="r" rtl="1">
              <a:lnSpc>
                <a:spcPct val="160000"/>
              </a:lnSpc>
              <a:defRPr/>
            </a:pPr>
            <a:r>
              <a:rPr lang="fa-IR" altLang="en-US" sz="2200" b="1" dirty="0">
                <a:cs typeface="B Nazanin" panose="00000400000000000000" pitchFamily="2" charset="-78"/>
              </a:rPr>
              <a:t> در مصرف درازمدت ممکن است کمبود ویتامین ب 12 ایجاد شود. </a:t>
            </a:r>
            <a:endParaRPr lang="fa-IR" sz="2200" b="1" dirty="0">
              <a:cs typeface="B Nazanin" panose="00000400000000000000" pitchFamily="2" charset="-78"/>
            </a:endParaRPr>
          </a:p>
          <a:p>
            <a:pPr algn="r" rtl="1">
              <a:lnSpc>
                <a:spcPct val="160000"/>
              </a:lnSpc>
              <a:defRPr/>
            </a:pPr>
            <a:r>
              <a:rPr lang="fa-IR" altLang="en-US" sz="2200" b="1" dirty="0">
                <a:cs typeface="B Nazanin" panose="00000400000000000000" pitchFamily="2" charset="-78"/>
              </a:rPr>
              <a:t>اگر فقط مت فورمین استفاده شود امکان اینکه به هایپوگلیسمی دچار شود خیلی کم است</a:t>
            </a:r>
            <a:r>
              <a:rPr lang="fa-IR" altLang="en-US" sz="2000" b="1" dirty="0">
                <a:cs typeface="B Zar" pitchFamily="2" charset="-78"/>
              </a:rPr>
              <a:t>.</a:t>
            </a:r>
          </a:p>
          <a:p>
            <a:pPr algn="r" rtl="1">
              <a:lnSpc>
                <a:spcPct val="160000"/>
              </a:lnSpc>
              <a:defRPr/>
            </a:pPr>
            <a:r>
              <a:rPr lang="fa-IR" sz="2200" b="1" dirty="0">
                <a:cs typeface="B Nazanin" panose="00000400000000000000" pitchFamily="2" charset="-78"/>
              </a:rPr>
              <a:t>پیش از انجام اعمال رادیوگرافی با مواد حاجب یددار مصرف متفورمین به صورت موقت، طبق نظر پزشک، قطع شود.</a:t>
            </a:r>
          </a:p>
          <a:p>
            <a:pPr algn="r" rtl="1" eaLnBrk="1" hangingPunct="1">
              <a:lnSpc>
                <a:spcPct val="150000"/>
              </a:lnSpc>
              <a:buClr>
                <a:srgbClr val="990000"/>
              </a:buClr>
              <a:buSzPct val="90000"/>
              <a:defRPr/>
            </a:pPr>
            <a:r>
              <a:rPr lang="fa-IR" altLang="en-US" sz="2200" b="1" dirty="0">
                <a:cs typeface="B Nazanin" panose="00000400000000000000" pitchFamily="2" charset="-78"/>
              </a:rPr>
              <a:t>اغلب داروها با مت فورمین تداخل دارویی ندارند ولی همیشه به پزشک خود یادآوری کنید که این دارو را استفاده می کنید.</a:t>
            </a:r>
          </a:p>
          <a:p>
            <a:pPr algn="r" rtl="1" eaLnBrk="1" hangingPunct="1">
              <a:lnSpc>
                <a:spcPct val="150000"/>
              </a:lnSpc>
              <a:buClr>
                <a:srgbClr val="990000"/>
              </a:buClr>
              <a:buSzPct val="90000"/>
              <a:defRPr/>
            </a:pPr>
            <a:endParaRPr lang="fa-IR" altLang="en-US" sz="2200" b="1" dirty="0">
              <a:cs typeface="B Nazanin" panose="00000400000000000000" pitchFamily="2" charset="-78"/>
            </a:endParaRPr>
          </a:p>
          <a:p>
            <a:pPr algn="r" rtl="1" eaLnBrk="1" hangingPunct="1">
              <a:lnSpc>
                <a:spcPct val="150000"/>
              </a:lnSpc>
              <a:buClr>
                <a:srgbClr val="990000"/>
              </a:buClr>
              <a:buSzPct val="90000"/>
              <a:defRPr/>
            </a:pPr>
            <a:endParaRPr lang="fa-IR" altLang="en-US" sz="2000" b="1" dirty="0">
              <a:cs typeface="B Zar" pitchFamily="2" charset="-78"/>
            </a:endParaRPr>
          </a:p>
          <a:p>
            <a:pPr algn="r" rtl="1">
              <a:lnSpc>
                <a:spcPct val="160000"/>
              </a:lnSpc>
              <a:buFont typeface="Wingdings" pitchFamily="2" charset="2"/>
              <a:buChar char="v"/>
              <a:defRPr/>
            </a:pPr>
            <a:endParaRPr lang="fa-IR" sz="2100" dirty="0">
              <a:cs typeface="B Zar" panose="00000400000000000000" pitchFamily="2" charset="-78"/>
            </a:endParaRPr>
          </a:p>
          <a:p>
            <a:pPr>
              <a:lnSpc>
                <a:spcPct val="160000"/>
              </a:lnSpc>
              <a:defRPr/>
            </a:pPr>
            <a:endParaRPr lang="en-US" sz="2100" dirty="0"/>
          </a:p>
        </p:txBody>
      </p:sp>
    </p:spTree>
    <p:extLst>
      <p:ext uri="{BB962C8B-B14F-4D97-AF65-F5344CB8AC3E}">
        <p14:creationId xmlns:p14="http://schemas.microsoft.com/office/powerpoint/2010/main" val="33548383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5543" y="125640"/>
            <a:ext cx="10515600" cy="1325563"/>
          </a:xfrm>
        </p:spPr>
        <p:txBody>
          <a:bodyPr>
            <a:normAutofit/>
          </a:bodyPr>
          <a:lstStyle/>
          <a:p>
            <a:pPr algn="ctr" rtl="1"/>
            <a:r>
              <a:rPr lang="fa-IR" sz="3600" dirty="0">
                <a:solidFill>
                  <a:srgbClr val="FF0000"/>
                </a:solidFill>
                <a:cs typeface="B Titr" panose="00000700000000000000" pitchFamily="2" charset="-78"/>
              </a:rPr>
              <a:t>امپاگلیفلوزین ( گلوریپا )</a:t>
            </a:r>
            <a:endParaRPr lang="en-US" sz="3600" dirty="0">
              <a:solidFill>
                <a:srgbClr val="FF0000"/>
              </a:solidFill>
              <a:cs typeface="B Titr" panose="00000700000000000000" pitchFamily="2" charset="-78"/>
            </a:endParaRPr>
          </a:p>
        </p:txBody>
      </p:sp>
      <p:sp>
        <p:nvSpPr>
          <p:cNvPr id="3" name="Content Placeholder 2"/>
          <p:cNvSpPr>
            <a:spLocks noGrp="1"/>
          </p:cNvSpPr>
          <p:nvPr>
            <p:ph idx="1"/>
          </p:nvPr>
        </p:nvSpPr>
        <p:spPr>
          <a:xfrm>
            <a:off x="838200" y="1513113"/>
            <a:ext cx="10515600" cy="4663849"/>
          </a:xfrm>
        </p:spPr>
        <p:txBody>
          <a:bodyPr>
            <a:normAutofit fontScale="92500" lnSpcReduction="20000"/>
          </a:bodyPr>
          <a:lstStyle/>
          <a:p>
            <a:pPr algn="r" rtl="1"/>
            <a:r>
              <a:rPr lang="fa-IR" sz="2000" b="1" dirty="0">
                <a:cs typeface="B Nazanin" panose="00000400000000000000" pitchFamily="2" charset="-78"/>
              </a:rPr>
              <a:t>قرص های 10 یا 25 میلیگرمی </a:t>
            </a:r>
          </a:p>
          <a:p>
            <a:pPr algn="r" rtl="1"/>
            <a:r>
              <a:rPr lang="fa-IR" sz="2000" b="1" dirty="0">
                <a:cs typeface="B Nazanin" panose="00000400000000000000" pitchFamily="2" charset="-78"/>
              </a:rPr>
              <a:t>در بیماران مبتلا به نارسایی قلبی، بیماری ایسکمیک قلبی عروقی و در نارسایی مزمن کلیه بهترین انتخاب </a:t>
            </a:r>
            <a:r>
              <a:rPr lang="fa-IR" sz="2000" b="1" dirty="0" smtClean="0">
                <a:cs typeface="B Nazanin" panose="00000400000000000000" pitchFamily="2" charset="-78"/>
              </a:rPr>
              <a:t>و یا خط اول درمان است</a:t>
            </a:r>
            <a:r>
              <a:rPr lang="fa-IR" sz="2000" b="1" dirty="0">
                <a:cs typeface="B Nazanin" panose="00000400000000000000" pitchFamily="2" charset="-78"/>
              </a:rPr>
              <a:t>. این دارو در کاهش ریسک خطرات قلبی عروقی کاربرد دارد.</a:t>
            </a:r>
          </a:p>
          <a:p>
            <a:pPr algn="r" rtl="1"/>
            <a:r>
              <a:rPr lang="fa-IR" sz="2000" b="1" dirty="0">
                <a:cs typeface="B Nazanin" panose="00000400000000000000" pitchFamily="2" charset="-78"/>
              </a:rPr>
              <a:t>مکانیسم اثر آن از طریق دفع گلوکز از راه ادرار می باشد بنابراین میزان دفع ادرار زیاد می شود. </a:t>
            </a:r>
          </a:p>
          <a:p>
            <a:pPr algn="r" rtl="1"/>
            <a:r>
              <a:rPr lang="fa-IR" sz="2000" b="1" dirty="0">
                <a:cs typeface="B Nazanin" panose="00000400000000000000" pitchFamily="2" charset="-78"/>
              </a:rPr>
              <a:t>عارضه افت قند خون ندارد.</a:t>
            </a:r>
          </a:p>
          <a:p>
            <a:pPr algn="r" rtl="1"/>
            <a:r>
              <a:rPr lang="fa-IR" sz="2000" b="1" dirty="0">
                <a:cs typeface="B Nazanin" panose="00000400000000000000" pitchFamily="2" charset="-78"/>
              </a:rPr>
              <a:t>باعث کاهش وزن و کاهش فشار خون می شود از طریق کاهش آب بدن</a:t>
            </a:r>
          </a:p>
          <a:p>
            <a:pPr algn="r" rtl="1"/>
            <a:r>
              <a:rPr lang="fa-IR" sz="2000" b="1" dirty="0">
                <a:cs typeface="B Nazanin" panose="00000400000000000000" pitchFamily="2" charset="-78"/>
              </a:rPr>
              <a:t>ممکن است ریسک عفونت ادراری بخصوص در زنان افزایش یابد و یا ریسک عفونت های قارچی بیشتر می شود.  به همین دلیل بهداشت فردی توصیه می شود.</a:t>
            </a:r>
          </a:p>
          <a:p>
            <a:pPr algn="r" rtl="1"/>
            <a:r>
              <a:rPr lang="fa-IR" sz="2000" b="1" dirty="0">
                <a:cs typeface="B Nazanin" panose="00000400000000000000" pitchFamily="2" charset="-78"/>
              </a:rPr>
              <a:t>در موارد سابقه پانکراتیت منع مصرف وجود دارد. </a:t>
            </a:r>
            <a:endParaRPr lang="fa-IR" sz="2000" b="1" dirty="0" smtClean="0">
              <a:cs typeface="B Nazanin" panose="00000400000000000000" pitchFamily="2" charset="-78"/>
            </a:endParaRPr>
          </a:p>
          <a:p>
            <a:pPr algn="r" rtl="1"/>
            <a:endParaRPr lang="fa-IR" sz="2000" b="1" dirty="0">
              <a:cs typeface="B Nazanin" panose="00000400000000000000" pitchFamily="2" charset="-78"/>
            </a:endParaRPr>
          </a:p>
          <a:p>
            <a:pPr algn="r" rtl="1"/>
            <a:r>
              <a:rPr lang="fa-IR" sz="2000" b="1" dirty="0" smtClean="0">
                <a:cs typeface="B Nazanin" panose="00000400000000000000" pitchFamily="2" charset="-78"/>
              </a:rPr>
              <a:t>بر اساس پوستر فرآیند مراقبت دارو اگر مراقبت ماهانه دیابت تکمیل شود و بیمار آموزش بگیرد دسترسی به دارو برای بیمار با پوشش بالای بیمه امکان پذیر می شود. ( وگرنه قیمت دارو زیاد است)</a:t>
            </a:r>
          </a:p>
          <a:p>
            <a:pPr algn="r" rtl="1"/>
            <a:r>
              <a:rPr lang="fa-IR" sz="2000" b="1" dirty="0" smtClean="0">
                <a:cs typeface="B Nazanin" panose="00000400000000000000" pitchFamily="2" charset="-78"/>
              </a:rPr>
              <a:t>همچنین پوشش بیمه برای خرید نوارهای تست قند خون </a:t>
            </a:r>
          </a:p>
          <a:p>
            <a:pPr algn="r" rtl="1"/>
            <a:r>
              <a:rPr lang="fa-IR" sz="2000" b="1" dirty="0" smtClean="0">
                <a:cs typeface="B Nazanin" panose="00000400000000000000" pitchFamily="2" charset="-78"/>
              </a:rPr>
              <a:t>( وجود وب سرویس بین سامانه سیب و سامانه نسخه نویسی )</a:t>
            </a:r>
          </a:p>
          <a:p>
            <a:pPr algn="r" rtl="1"/>
            <a:r>
              <a:rPr lang="fa-IR" sz="2000" b="1" dirty="0" smtClean="0">
                <a:cs typeface="B Nazanin" panose="00000400000000000000" pitchFamily="2" charset="-78"/>
              </a:rPr>
              <a:t>داروی ترکیبی سینوریپا ( متفورمین با گلوریپا)</a:t>
            </a:r>
            <a:endParaRPr lang="en-US" sz="2000" b="1" dirty="0">
              <a:cs typeface="B Nazanin" panose="00000400000000000000" pitchFamily="2" charset="-78"/>
            </a:endParaRPr>
          </a:p>
        </p:txBody>
      </p:sp>
    </p:spTree>
    <p:extLst>
      <p:ext uri="{BB962C8B-B14F-4D97-AF65-F5344CB8AC3E}">
        <p14:creationId xmlns:p14="http://schemas.microsoft.com/office/powerpoint/2010/main" val="40484778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3202896" y="464005"/>
            <a:ext cx="5546725" cy="771525"/>
          </a:xfrm>
        </p:spPr>
        <p:txBody>
          <a:bodyPr>
            <a:normAutofit fontScale="90000"/>
          </a:bodyPr>
          <a:lstStyle/>
          <a:p>
            <a:pPr algn="ctr"/>
            <a:r>
              <a:rPr lang="fa-IR" altLang="en-US" dirty="0">
                <a:solidFill>
                  <a:srgbClr val="FFFF00"/>
                </a:solidFill>
                <a:cs typeface="B Titr" panose="00000700000000000000" pitchFamily="2" charset="-78"/>
              </a:rPr>
              <a:t/>
            </a:r>
            <a:br>
              <a:rPr lang="fa-IR" altLang="en-US" dirty="0">
                <a:solidFill>
                  <a:srgbClr val="FFFF00"/>
                </a:solidFill>
                <a:cs typeface="B Titr" panose="00000700000000000000" pitchFamily="2" charset="-78"/>
              </a:rPr>
            </a:br>
            <a:r>
              <a:rPr lang="fa-IR" altLang="en-US" sz="3600" dirty="0">
                <a:solidFill>
                  <a:srgbClr val="FF0000"/>
                </a:solidFill>
                <a:cs typeface="B Titr" panose="00000700000000000000" pitchFamily="2" charset="-78"/>
              </a:rPr>
              <a:t>سولفونیل اوره ها</a:t>
            </a:r>
            <a:endParaRPr lang="en-US" altLang="en-US" sz="3600" dirty="0">
              <a:solidFill>
                <a:srgbClr val="FF0000"/>
              </a:solidFill>
              <a:cs typeface="B Titr" panose="00000700000000000000" pitchFamily="2" charset="-78"/>
            </a:endParaRPr>
          </a:p>
        </p:txBody>
      </p:sp>
      <p:sp>
        <p:nvSpPr>
          <p:cNvPr id="3" name="Content Placeholder 2"/>
          <p:cNvSpPr>
            <a:spLocks noGrp="1"/>
          </p:cNvSpPr>
          <p:nvPr>
            <p:ph idx="1"/>
          </p:nvPr>
        </p:nvSpPr>
        <p:spPr>
          <a:xfrm>
            <a:off x="1012372" y="1458686"/>
            <a:ext cx="9504818" cy="4713515"/>
          </a:xfrm>
        </p:spPr>
        <p:txBody>
          <a:bodyPr>
            <a:normAutofit/>
          </a:bodyPr>
          <a:lstStyle/>
          <a:p>
            <a:pPr algn="just" rtl="1">
              <a:defRPr/>
            </a:pPr>
            <a:endParaRPr lang="fa-IR" sz="2400" dirty="0">
              <a:cs typeface="B Zar" panose="00000400000000000000" pitchFamily="2" charset="-78"/>
            </a:endParaRPr>
          </a:p>
          <a:p>
            <a:pPr marL="0" indent="0" algn="just" rtl="1">
              <a:lnSpc>
                <a:spcPct val="200000"/>
              </a:lnSpc>
              <a:buNone/>
              <a:defRPr/>
            </a:pPr>
            <a:r>
              <a:rPr lang="fa-IR" sz="2000" b="1" dirty="0">
                <a:cs typeface="B Nazanin" panose="00000400000000000000" pitchFamily="2" charset="-78"/>
              </a:rPr>
              <a:t>این گروه از داروها محرک ترشح انسولین هستند و با مصرف آن ها ترشح انسولین در بدن زیاد می شود.</a:t>
            </a:r>
            <a:r>
              <a:rPr lang="fa-IR" altLang="en-US" sz="2000" b="1" dirty="0">
                <a:cs typeface="B Nazanin" panose="00000400000000000000" pitchFamily="2" charset="-78"/>
              </a:rPr>
              <a:t> اين داروها با بيشترين خطر هيپوگليسمي همراه هستند.</a:t>
            </a:r>
            <a:endParaRPr lang="fa-IR" sz="2000" b="1" dirty="0">
              <a:cs typeface="B Nazanin" panose="00000400000000000000" pitchFamily="2" charset="-78"/>
            </a:endParaRPr>
          </a:p>
          <a:p>
            <a:pPr marL="0" indent="0" algn="just" rtl="1">
              <a:lnSpc>
                <a:spcPct val="200000"/>
              </a:lnSpc>
              <a:buNone/>
              <a:defRPr/>
            </a:pPr>
            <a:r>
              <a:rPr lang="fa-IR" sz="2000" b="1" dirty="0">
                <a:cs typeface="B Nazanin" panose="00000400000000000000" pitchFamily="2" charset="-78"/>
              </a:rPr>
              <a:t>پرمصرفترین داروهای این گروه در ایران شامل موارد زیر می باشد:</a:t>
            </a:r>
          </a:p>
          <a:p>
            <a:pPr algn="just" rtl="1">
              <a:lnSpc>
                <a:spcPct val="200000"/>
              </a:lnSpc>
              <a:defRPr/>
            </a:pPr>
            <a:r>
              <a:rPr lang="fa-IR" sz="2000" b="1" dirty="0">
                <a:cs typeface="B Nazanin" panose="00000400000000000000" pitchFamily="2" charset="-78"/>
              </a:rPr>
              <a:t>-گلی بن کلامید</a:t>
            </a:r>
          </a:p>
          <a:p>
            <a:pPr algn="just" rtl="1">
              <a:lnSpc>
                <a:spcPct val="200000"/>
              </a:lnSpc>
              <a:defRPr/>
            </a:pPr>
            <a:r>
              <a:rPr lang="fa-IR" sz="2000" b="1" dirty="0">
                <a:cs typeface="B Nazanin" panose="00000400000000000000" pitchFamily="2" charset="-78"/>
              </a:rPr>
              <a:t>-گلی کلازید</a:t>
            </a:r>
          </a:p>
        </p:txBody>
      </p:sp>
    </p:spTree>
    <p:extLst>
      <p:ext uri="{BB962C8B-B14F-4D97-AF65-F5344CB8AC3E}">
        <p14:creationId xmlns:p14="http://schemas.microsoft.com/office/powerpoint/2010/main" val="215773810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3733801" y="1119189"/>
            <a:ext cx="4475163" cy="422275"/>
          </a:xfrm>
        </p:spPr>
        <p:txBody>
          <a:bodyPr>
            <a:normAutofit fontScale="90000"/>
          </a:bodyPr>
          <a:lstStyle/>
          <a:p>
            <a:pPr algn="ctr" rtl="1"/>
            <a:r>
              <a:rPr lang="fa-IR" altLang="en-US" sz="3200">
                <a:solidFill>
                  <a:srgbClr val="FF0000"/>
                </a:solidFill>
                <a:cs typeface="B Titr" panose="00000700000000000000" pitchFamily="2" charset="-78"/>
              </a:rPr>
              <a:t>گلی بن کلامید</a:t>
            </a:r>
            <a:endParaRPr lang="en-US" altLang="en-US" sz="3200">
              <a:solidFill>
                <a:srgbClr val="FF0000"/>
              </a:solidFill>
              <a:cs typeface="B Titr" panose="00000700000000000000" pitchFamily="2" charset="-78"/>
            </a:endParaRPr>
          </a:p>
        </p:txBody>
      </p:sp>
      <p:sp>
        <p:nvSpPr>
          <p:cNvPr id="3" name="Content Placeholder 2"/>
          <p:cNvSpPr>
            <a:spLocks noGrp="1"/>
          </p:cNvSpPr>
          <p:nvPr>
            <p:ph idx="1"/>
          </p:nvPr>
        </p:nvSpPr>
        <p:spPr>
          <a:xfrm>
            <a:off x="1219200" y="1330325"/>
            <a:ext cx="9440863" cy="4950732"/>
          </a:xfrm>
        </p:spPr>
        <p:txBody>
          <a:bodyPr>
            <a:normAutofit fontScale="85000" lnSpcReduction="20000"/>
          </a:bodyPr>
          <a:lstStyle/>
          <a:p>
            <a:pPr algn="just" rtl="1">
              <a:lnSpc>
                <a:spcPct val="200000"/>
              </a:lnSpc>
              <a:defRPr/>
            </a:pPr>
            <a:r>
              <a:rPr lang="fa-IR" sz="2400" dirty="0">
                <a:latin typeface="+mj-lt"/>
                <a:ea typeface="+mj-ea"/>
                <a:cs typeface="B Titr" panose="00000700000000000000" pitchFamily="2" charset="-78"/>
              </a:rPr>
              <a:t>اشکال دارویی</a:t>
            </a:r>
            <a:r>
              <a:rPr lang="fa-IR" dirty="0"/>
              <a:t>: </a:t>
            </a:r>
            <a:r>
              <a:rPr lang="fa-IR" sz="2400" dirty="0">
                <a:cs typeface="B Zar" panose="00000400000000000000" pitchFamily="2" charset="-78"/>
              </a:rPr>
              <a:t>به صورت قرصهای ۵ میلی گرمی</a:t>
            </a:r>
          </a:p>
          <a:p>
            <a:pPr algn="just" rtl="1">
              <a:lnSpc>
                <a:spcPct val="200000"/>
              </a:lnSpc>
              <a:defRPr/>
            </a:pPr>
            <a:r>
              <a:rPr lang="fa-IR" sz="2400" dirty="0">
                <a:latin typeface="+mj-lt"/>
                <a:ea typeface="+mj-ea"/>
                <a:cs typeface="B Titr" panose="00000700000000000000" pitchFamily="2" charset="-78"/>
              </a:rPr>
              <a:t>نحوه مصرف</a:t>
            </a:r>
            <a:r>
              <a:rPr lang="fa-IR" dirty="0"/>
              <a:t>: </a:t>
            </a:r>
            <a:r>
              <a:rPr lang="fa-IR" sz="2400" dirty="0">
                <a:cs typeface="B Zar" panose="00000400000000000000" pitchFamily="2" charset="-78"/>
              </a:rPr>
              <a:t>بهترین زمان مصرف دارو  یک بار در روز هنگام صبح و </a:t>
            </a:r>
            <a:r>
              <a:rPr lang="fa-IR" sz="2400" dirty="0">
                <a:solidFill>
                  <a:srgbClr val="FF0000"/>
                </a:solidFill>
                <a:cs typeface="B Zar" panose="00000400000000000000" pitchFamily="2" charset="-78"/>
              </a:rPr>
              <a:t>نیم ساعت قبل از صبحانه </a:t>
            </a:r>
            <a:r>
              <a:rPr lang="fa-IR" sz="2400" dirty="0">
                <a:cs typeface="B Zar" panose="00000400000000000000" pitchFamily="2" charset="-78"/>
              </a:rPr>
              <a:t>است و اندازه دوز مجاز مصرفی دارو : ۵</a:t>
            </a:r>
            <a:r>
              <a:rPr lang="fa-IR" sz="2400" dirty="0">
                <a:solidFill>
                  <a:srgbClr val="FF0000"/>
                </a:solidFill>
                <a:cs typeface="B Zar" panose="00000400000000000000" pitchFamily="2" charset="-78"/>
              </a:rPr>
              <a:t> </a:t>
            </a:r>
            <a:r>
              <a:rPr lang="fa-IR" sz="2400" dirty="0">
                <a:cs typeface="B Zar" panose="00000400000000000000" pitchFamily="2" charset="-78"/>
              </a:rPr>
              <a:t>تا 20</a:t>
            </a:r>
            <a:r>
              <a:rPr lang="fa-IR" sz="2400" dirty="0">
                <a:solidFill>
                  <a:srgbClr val="FF0000"/>
                </a:solidFill>
                <a:cs typeface="B Zar" panose="00000400000000000000" pitchFamily="2" charset="-78"/>
              </a:rPr>
              <a:t> </a:t>
            </a:r>
            <a:r>
              <a:rPr lang="fa-IR" sz="2400" dirty="0">
                <a:cs typeface="B Zar" panose="00000400000000000000" pitchFamily="2" charset="-78"/>
              </a:rPr>
              <a:t>میلی گرم در روز می باشد.( کلا می توان نیم ساعت قبل از غذا مصرف کرد )</a:t>
            </a:r>
          </a:p>
          <a:p>
            <a:pPr algn="just" rtl="1">
              <a:lnSpc>
                <a:spcPct val="200000"/>
              </a:lnSpc>
              <a:defRPr/>
            </a:pPr>
            <a:r>
              <a:rPr lang="fa-IR" sz="2400" dirty="0">
                <a:latin typeface="+mj-lt"/>
                <a:ea typeface="+mj-ea"/>
                <a:cs typeface="B Titr" panose="00000700000000000000" pitchFamily="2" charset="-78"/>
              </a:rPr>
              <a:t>عوارض احتمالی</a:t>
            </a:r>
            <a:r>
              <a:rPr lang="fa-IR" sz="2400" dirty="0">
                <a:cs typeface="B Zar" panose="00000400000000000000" pitchFamily="2" charset="-78"/>
              </a:rPr>
              <a:t>: تهوع، نفخ ، افت قند خون، افزایش اشتها و افزایش وزن و ..</a:t>
            </a:r>
            <a:r>
              <a:rPr lang="fa-IR" sz="2400" dirty="0">
                <a:solidFill>
                  <a:prstClr val="black"/>
                </a:solidFill>
                <a:cs typeface="B Zar" panose="00000400000000000000" pitchFamily="2" charset="-78"/>
              </a:rPr>
              <a:t>.</a:t>
            </a:r>
          </a:p>
          <a:p>
            <a:pPr marL="0" indent="0" algn="just" rtl="1">
              <a:lnSpc>
                <a:spcPct val="200000"/>
              </a:lnSpc>
              <a:buNone/>
              <a:defRPr/>
            </a:pPr>
            <a:r>
              <a:rPr lang="fa-IR" altLang="en-US" sz="2400" dirty="0">
                <a:cs typeface="B Mitra" pitchFamily="2" charset="-78"/>
              </a:rPr>
              <a:t>     ( در بيماران با بيماري ايسكميك قلبي، سكته مغزي، نوروپاتي اتونوم</a:t>
            </a:r>
          </a:p>
          <a:p>
            <a:pPr marL="0" indent="0" algn="just" rtl="1">
              <a:lnSpc>
                <a:spcPct val="200000"/>
              </a:lnSpc>
              <a:buNone/>
              <a:defRPr/>
            </a:pPr>
            <a:r>
              <a:rPr lang="fa-IR" altLang="en-US" sz="2400" dirty="0">
                <a:cs typeface="B Mitra" pitchFamily="2" charset="-78"/>
              </a:rPr>
              <a:t>      پيشرفته، ديابت طولاني مدت و سن بالا بهتر است تجویز نشود.)</a:t>
            </a:r>
          </a:p>
          <a:p>
            <a:pPr marL="0" indent="0" algn="just" rtl="1">
              <a:lnSpc>
                <a:spcPct val="200000"/>
              </a:lnSpc>
              <a:buNone/>
              <a:defRPr/>
            </a:pPr>
            <a:r>
              <a:rPr lang="fa-IR" sz="2400" dirty="0">
                <a:solidFill>
                  <a:srgbClr val="FF0000"/>
                </a:solidFill>
                <a:cs typeface="B Mitra" pitchFamily="2" charset="-78"/>
              </a:rPr>
              <a:t>     ممنوعیت: </a:t>
            </a:r>
            <a:r>
              <a:rPr lang="fa-IR" sz="2400" dirty="0">
                <a:cs typeface="B Mitra" pitchFamily="2" charset="-78"/>
              </a:rPr>
              <a:t>انفارکتوس حاد میوکارد، اختلال کلیوی( کراتینین بیشتر از 1/4   )</a:t>
            </a:r>
          </a:p>
          <a:p>
            <a:pPr algn="just" rtl="1">
              <a:lnSpc>
                <a:spcPct val="200000"/>
              </a:lnSpc>
              <a:defRPr/>
            </a:pPr>
            <a:endParaRPr lang="fa-IR" altLang="en-US" sz="2400" dirty="0">
              <a:cs typeface="B Mitra" pitchFamily="2" charset="-78"/>
            </a:endParaRPr>
          </a:p>
          <a:p>
            <a:pPr algn="just" rtl="1">
              <a:lnSpc>
                <a:spcPct val="200000"/>
              </a:lnSpc>
              <a:defRPr/>
            </a:pPr>
            <a:endParaRPr lang="fa-IR" sz="2400" dirty="0">
              <a:solidFill>
                <a:prstClr val="black"/>
              </a:solidFill>
              <a:cs typeface="B Zar" panose="00000400000000000000" pitchFamily="2" charset="-78"/>
            </a:endParaRPr>
          </a:p>
          <a:p>
            <a:pPr algn="just" rtl="1">
              <a:lnSpc>
                <a:spcPct val="200000"/>
              </a:lnSpc>
              <a:defRPr/>
            </a:pPr>
            <a:endParaRPr lang="en-US" sz="2400" dirty="0"/>
          </a:p>
        </p:txBody>
      </p:sp>
      <p:pic>
        <p:nvPicPr>
          <p:cNvPr id="4" name="Picture 3"/>
          <p:cNvPicPr>
            <a:picLocks noChangeAspect="1"/>
          </p:cNvPicPr>
          <p:nvPr/>
        </p:nvPicPr>
        <p:blipFill>
          <a:blip r:embed="rId2"/>
          <a:stretch>
            <a:fillRect/>
          </a:stretch>
        </p:blipFill>
        <p:spPr>
          <a:xfrm>
            <a:off x="609600" y="3526971"/>
            <a:ext cx="3658890" cy="28604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0166802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3089354" y="989130"/>
            <a:ext cx="6056313" cy="492125"/>
          </a:xfrm>
        </p:spPr>
        <p:txBody>
          <a:bodyPr>
            <a:normAutofit fontScale="90000"/>
          </a:bodyPr>
          <a:lstStyle/>
          <a:p>
            <a:pPr algn="ctr"/>
            <a:r>
              <a:rPr lang="fa-IR" altLang="en-US" dirty="0">
                <a:solidFill>
                  <a:srgbClr val="FFFF00"/>
                </a:solidFill>
                <a:cs typeface="B Titr" panose="00000700000000000000" pitchFamily="2" charset="-78"/>
              </a:rPr>
              <a:t/>
            </a:r>
            <a:br>
              <a:rPr lang="fa-IR" altLang="en-US" dirty="0">
                <a:solidFill>
                  <a:srgbClr val="FFFF00"/>
                </a:solidFill>
                <a:cs typeface="B Titr" panose="00000700000000000000" pitchFamily="2" charset="-78"/>
              </a:rPr>
            </a:br>
            <a:r>
              <a:rPr lang="fa-IR" altLang="en-US" sz="3600" dirty="0">
                <a:solidFill>
                  <a:srgbClr val="FF0000"/>
                </a:solidFill>
                <a:cs typeface="B Titr" panose="00000700000000000000" pitchFamily="2" charset="-78"/>
              </a:rPr>
              <a:t>گلی بن کلامید</a:t>
            </a:r>
            <a:endParaRPr lang="en-US" altLang="en-US" sz="3600" dirty="0">
              <a:solidFill>
                <a:srgbClr val="FF0000"/>
              </a:solidFill>
              <a:cs typeface="Traditional Arabic" panose="02020603050405020304" pitchFamily="18" charset="-78"/>
            </a:endParaRPr>
          </a:p>
        </p:txBody>
      </p:sp>
      <p:sp>
        <p:nvSpPr>
          <p:cNvPr id="54275" name="Content Placeholder 2"/>
          <p:cNvSpPr>
            <a:spLocks noGrp="1"/>
          </p:cNvSpPr>
          <p:nvPr>
            <p:ph idx="1"/>
          </p:nvPr>
        </p:nvSpPr>
        <p:spPr>
          <a:xfrm>
            <a:off x="602166" y="2489200"/>
            <a:ext cx="10515600" cy="3835400"/>
          </a:xfrm>
        </p:spPr>
        <p:txBody>
          <a:bodyPr/>
          <a:lstStyle/>
          <a:p>
            <a:pPr marL="0" indent="0" algn="just" rtl="1">
              <a:buNone/>
            </a:pPr>
            <a:r>
              <a:rPr lang="fa-IR" altLang="en-US" sz="3600">
                <a:solidFill>
                  <a:srgbClr val="C00000"/>
                </a:solidFill>
                <a:cs typeface="B Zar" panose="00000400000000000000" pitchFamily="2" charset="-78"/>
              </a:rPr>
              <a:t>تذکر</a:t>
            </a:r>
            <a:r>
              <a:rPr lang="fa-IR" altLang="en-US" sz="3600">
                <a:cs typeface="B Zar" panose="00000400000000000000" pitchFamily="2" charset="-78"/>
              </a:rPr>
              <a:t>: </a:t>
            </a:r>
          </a:p>
          <a:p>
            <a:pPr marL="0" indent="0" algn="just" rtl="1">
              <a:lnSpc>
                <a:spcPct val="200000"/>
              </a:lnSpc>
              <a:buNone/>
            </a:pPr>
            <a:r>
              <a:rPr lang="fa-IR" altLang="en-US" sz="2000" b="1">
                <a:solidFill>
                  <a:srgbClr val="000000"/>
                </a:solidFill>
                <a:cs typeface="B Nazanin" panose="00000400000000000000" pitchFamily="2" charset="-78"/>
              </a:rPr>
              <a:t>از آنجایی که عوارض دارو بیشتر ناشی از پایین آمدن میزان قند خون می باشند، در صورت بروز هر یک از علائم: لرزش بدن ،عرق سرد، احساس گرسنگی شدید و یا سایر علائم افت قند خون شدید سریعا اقدام به درمان افت قندکنید</a:t>
            </a:r>
            <a:r>
              <a:rPr lang="fa-IR" altLang="en-US" sz="3600">
                <a:solidFill>
                  <a:srgbClr val="000000"/>
                </a:solidFill>
                <a:cs typeface="B Zar" panose="00000400000000000000" pitchFamily="2" charset="-78"/>
              </a:rPr>
              <a:t>. </a:t>
            </a:r>
            <a:endParaRPr lang="en-US" altLang="en-US" sz="3600">
              <a:cs typeface="Majalla UI"/>
            </a:endParaRPr>
          </a:p>
        </p:txBody>
      </p:sp>
    </p:spTree>
    <p:extLst>
      <p:ext uri="{BB962C8B-B14F-4D97-AF65-F5344CB8AC3E}">
        <p14:creationId xmlns:p14="http://schemas.microsoft.com/office/powerpoint/2010/main" val="198368796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2895601" y="392339"/>
            <a:ext cx="5637213" cy="501650"/>
          </a:xfrm>
        </p:spPr>
        <p:txBody>
          <a:bodyPr>
            <a:normAutofit fontScale="90000"/>
          </a:bodyPr>
          <a:lstStyle/>
          <a:p>
            <a:pPr algn="ctr" rtl="1"/>
            <a:r>
              <a:rPr lang="fa-IR" altLang="en-US" sz="2800" dirty="0">
                <a:solidFill>
                  <a:srgbClr val="FF0000"/>
                </a:solidFill>
                <a:cs typeface="B Titr" panose="00000700000000000000" pitchFamily="2" charset="-78"/>
              </a:rPr>
              <a:t>گلی</a:t>
            </a:r>
            <a:r>
              <a:rPr lang="fa-IR" altLang="en-US" sz="3600" dirty="0">
                <a:solidFill>
                  <a:srgbClr val="FF0000"/>
                </a:solidFill>
                <a:cs typeface="B Titr" panose="00000700000000000000" pitchFamily="2" charset="-78"/>
              </a:rPr>
              <a:t> </a:t>
            </a:r>
            <a:r>
              <a:rPr lang="fa-IR" altLang="en-US" sz="2800" dirty="0">
                <a:solidFill>
                  <a:srgbClr val="FF0000"/>
                </a:solidFill>
                <a:cs typeface="B Titr" panose="00000700000000000000" pitchFamily="2" charset="-78"/>
              </a:rPr>
              <a:t>کلازید</a:t>
            </a:r>
            <a:endParaRPr lang="en-US" altLang="en-US" sz="2800" dirty="0">
              <a:solidFill>
                <a:srgbClr val="FF0000"/>
              </a:solidFill>
              <a:cs typeface="B Titr" panose="00000700000000000000" pitchFamily="2" charset="-78"/>
            </a:endParaRPr>
          </a:p>
        </p:txBody>
      </p:sp>
      <p:sp>
        <p:nvSpPr>
          <p:cNvPr id="3" name="Content Placeholder 2"/>
          <p:cNvSpPr>
            <a:spLocks noGrp="1"/>
          </p:cNvSpPr>
          <p:nvPr>
            <p:ph idx="1"/>
          </p:nvPr>
        </p:nvSpPr>
        <p:spPr>
          <a:xfrm>
            <a:off x="446313" y="882650"/>
            <a:ext cx="10798629" cy="5024438"/>
          </a:xfrm>
        </p:spPr>
        <p:txBody>
          <a:bodyPr>
            <a:noAutofit/>
          </a:bodyPr>
          <a:lstStyle/>
          <a:p>
            <a:pPr algn="just" rtl="1">
              <a:lnSpc>
                <a:spcPct val="150000"/>
              </a:lnSpc>
              <a:defRPr/>
            </a:pPr>
            <a:r>
              <a:rPr lang="fa-IR" sz="1800" b="1" dirty="0">
                <a:solidFill>
                  <a:prstClr val="black"/>
                </a:solidFill>
                <a:cs typeface="B Nazanin" panose="00000400000000000000" pitchFamily="2" charset="-78"/>
              </a:rPr>
              <a:t>اشکال دارویی : قرص 80 میلی گرمی</a:t>
            </a:r>
          </a:p>
          <a:p>
            <a:pPr algn="just" rtl="1">
              <a:lnSpc>
                <a:spcPct val="150000"/>
              </a:lnSpc>
              <a:defRPr/>
            </a:pPr>
            <a:r>
              <a:rPr lang="fa-IR" sz="2000" dirty="0">
                <a:solidFill>
                  <a:prstClr val="black"/>
                </a:solidFill>
                <a:latin typeface="Calibri Light" panose="020F0302020204030204"/>
                <a:cs typeface="B Titr" panose="00000700000000000000" pitchFamily="2" charset="-78"/>
              </a:rPr>
              <a:t>نحوه مصرف:  </a:t>
            </a:r>
            <a:r>
              <a:rPr lang="fa-IR" sz="1800" b="1" dirty="0">
                <a:solidFill>
                  <a:prstClr val="black"/>
                </a:solidFill>
                <a:cs typeface="B Nazanin" panose="00000400000000000000" pitchFamily="2" charset="-78"/>
              </a:rPr>
              <a:t>اگر گلی کلازید را بصورت تک دوز مصرف می نمائید با یک لیوان آب نیم ساعت قبل از صبحانه استفاده شود.</a:t>
            </a:r>
          </a:p>
          <a:p>
            <a:pPr algn="just" rtl="1">
              <a:lnSpc>
                <a:spcPct val="150000"/>
              </a:lnSpc>
              <a:defRPr/>
            </a:pPr>
            <a:r>
              <a:rPr lang="fa-IR" dirty="0">
                <a:cs typeface="B Zar" panose="00000400000000000000" pitchFamily="2" charset="-78"/>
              </a:rPr>
              <a:t> </a:t>
            </a:r>
            <a:r>
              <a:rPr lang="fa-IR" sz="2000" dirty="0">
                <a:solidFill>
                  <a:prstClr val="black"/>
                </a:solidFill>
                <a:latin typeface="Calibri Light" panose="020F0302020204030204"/>
                <a:cs typeface="B Titr" panose="00000700000000000000" pitchFamily="2" charset="-78"/>
              </a:rPr>
              <a:t>عوارض احتمالی</a:t>
            </a:r>
            <a:r>
              <a:rPr lang="fa-IR" sz="2000" b="1" dirty="0">
                <a:solidFill>
                  <a:prstClr val="black"/>
                </a:solidFill>
                <a:cs typeface="B Nazanin" panose="00000400000000000000" pitchFamily="2" charset="-78"/>
              </a:rPr>
              <a:t>: </a:t>
            </a:r>
            <a:r>
              <a:rPr lang="fa-IR" sz="1800" b="1" dirty="0">
                <a:solidFill>
                  <a:prstClr val="black"/>
                </a:solidFill>
                <a:cs typeface="B Nazanin" panose="00000400000000000000" pitchFamily="2" charset="-78"/>
              </a:rPr>
              <a:t>افت قند خون، سردرد، بیقراری، مشکلات گوارشی</a:t>
            </a:r>
          </a:p>
          <a:p>
            <a:pPr algn="just" rtl="1">
              <a:lnSpc>
                <a:spcPct val="150000"/>
              </a:lnSpc>
              <a:defRPr/>
            </a:pPr>
            <a:r>
              <a:rPr lang="fa-IR" sz="1800" b="1" dirty="0">
                <a:solidFill>
                  <a:prstClr val="black"/>
                </a:solidFill>
                <a:cs typeface="B Nazanin" panose="00000400000000000000" pitchFamily="2" charset="-78"/>
              </a:rPr>
              <a:t>تذکر:</a:t>
            </a:r>
          </a:p>
          <a:p>
            <a:pPr marL="0" indent="0" algn="just" rtl="1">
              <a:lnSpc>
                <a:spcPct val="150000"/>
              </a:lnSpc>
              <a:buNone/>
              <a:defRPr/>
            </a:pPr>
            <a:r>
              <a:rPr lang="fa-IR" sz="1800" b="1" dirty="0">
                <a:solidFill>
                  <a:prstClr val="black"/>
                </a:solidFill>
                <a:cs typeface="B Nazanin" panose="00000400000000000000" pitchFamily="2" charset="-78"/>
              </a:rPr>
              <a:t>- از آنجایی که عوارض دارو بیشتر ناشی از پایین آمدن میزان قند خون می باشند، در صورت بروز هر یک از علائم: غش یا گیجی ضعف و سستی، لرزش بدن، مقداری چیز شیرین بخورید یا بیاشامید و سریعا تحت نظر پزشک قرار بگیرید.</a:t>
            </a:r>
          </a:p>
          <a:p>
            <a:pPr marL="0" indent="0" algn="just" rtl="1">
              <a:lnSpc>
                <a:spcPct val="150000"/>
              </a:lnSpc>
              <a:buNone/>
              <a:defRPr/>
            </a:pPr>
            <a:r>
              <a:rPr lang="fa-IR" sz="1800" b="1" dirty="0">
                <a:solidFill>
                  <a:prstClr val="black"/>
                </a:solidFill>
                <a:cs typeface="B Nazanin" panose="00000400000000000000" pitchFamily="2" charset="-78"/>
              </a:rPr>
              <a:t>-احتمال ایجاد هیپوگلایسمی با گلی کلازید کمتر از گلی بن کلامید است. در افراد مسن مصرف گلی کلازید به گلی بن کلامید ترجیح داده می شود.</a:t>
            </a:r>
          </a:p>
          <a:p>
            <a:pPr marL="0" indent="0" algn="just" rtl="1">
              <a:lnSpc>
                <a:spcPct val="150000"/>
              </a:lnSpc>
              <a:buNone/>
              <a:defRPr/>
            </a:pPr>
            <a:r>
              <a:rPr lang="fa-IR" sz="1800" b="1" dirty="0">
                <a:solidFill>
                  <a:prstClr val="black"/>
                </a:solidFill>
                <a:cs typeface="B Nazanin" panose="00000400000000000000" pitchFamily="2" charset="-78"/>
              </a:rPr>
              <a:t>- جهت کاهش عوارض دارو نوع آهسته رهش آن به صورت قرص های 30 و 60 میلی گرمی تولید شده است که با نام های تجاری دیابزید و دیامیکرون در بازار وجود دارد. یک بار در روز به همراه صبحانه نباید به صورت نصف و یا دو بار در روز مصرف شود.</a:t>
            </a:r>
            <a:endParaRPr lang="en-US" sz="1800" b="1" dirty="0">
              <a:solidFill>
                <a:prstClr val="black"/>
              </a:solidFill>
              <a:cs typeface="B Nazanin" panose="00000400000000000000" pitchFamily="2" charset="-78"/>
            </a:endParaRPr>
          </a:p>
          <a:p>
            <a:pPr algn="just" rtl="1">
              <a:lnSpc>
                <a:spcPct val="150000"/>
              </a:lnSpc>
              <a:defRPr/>
            </a:pPr>
            <a:endParaRPr lang="fa-IR" dirty="0">
              <a:solidFill>
                <a:prstClr val="black"/>
              </a:solidFill>
              <a:cs typeface="B Zar" panose="00000400000000000000" pitchFamily="2" charset="-78"/>
            </a:endParaRPr>
          </a:p>
        </p:txBody>
      </p:sp>
    </p:spTree>
    <p:extLst>
      <p:ext uri="{BB962C8B-B14F-4D97-AF65-F5344CB8AC3E}">
        <p14:creationId xmlns:p14="http://schemas.microsoft.com/office/powerpoint/2010/main" val="28697018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body" idx="1"/>
          </p:nvPr>
        </p:nvSpPr>
        <p:spPr>
          <a:xfrm>
            <a:off x="685800" y="1012371"/>
            <a:ext cx="10493829" cy="5236031"/>
          </a:xfrm>
        </p:spPr>
        <p:txBody>
          <a:bodyPr/>
          <a:lstStyle/>
          <a:p>
            <a:pPr algn="just" rtl="1" eaLnBrk="1" hangingPunct="1">
              <a:buClr>
                <a:srgbClr val="990000"/>
              </a:buClr>
              <a:buSzPct val="90000"/>
              <a:buFont typeface="Wingdings" panose="05000000000000000000" pitchFamily="2" charset="2"/>
              <a:buChar char="§"/>
            </a:pPr>
            <a:r>
              <a:rPr lang="fa-IR" altLang="en-US" sz="1800" b="1" dirty="0">
                <a:solidFill>
                  <a:prstClr val="black"/>
                </a:solidFill>
                <a:cs typeface="B Nazanin" panose="00000400000000000000" pitchFamily="2" charset="-78"/>
              </a:rPr>
              <a:t>اغلب داروها با سولفونیل اوره ها تداخل دارویی ندارند ولی همیشه به پزشک خود یادآوری کنید که از این دارو استفاده می کنید.</a:t>
            </a:r>
          </a:p>
          <a:p>
            <a:pPr marL="0" indent="0" algn="just" rtl="1" eaLnBrk="1" hangingPunct="1">
              <a:buClr>
                <a:srgbClr val="990000"/>
              </a:buClr>
              <a:buSzPct val="90000"/>
              <a:buNone/>
            </a:pPr>
            <a:endParaRPr lang="fa-IR" altLang="en-US" sz="1800" b="1" dirty="0">
              <a:solidFill>
                <a:prstClr val="black"/>
              </a:solidFill>
              <a:cs typeface="B Nazanin" panose="00000400000000000000" pitchFamily="2" charset="-78"/>
            </a:endParaRPr>
          </a:p>
          <a:p>
            <a:pPr algn="just" rtl="1" eaLnBrk="1" hangingPunct="1">
              <a:buClr>
                <a:srgbClr val="990000"/>
              </a:buClr>
              <a:buSzPct val="90000"/>
              <a:buFont typeface="Wingdings" panose="05000000000000000000" pitchFamily="2" charset="2"/>
              <a:buChar char="§"/>
            </a:pPr>
            <a:r>
              <a:rPr lang="fa-IR" altLang="en-US" sz="1800" b="1" dirty="0">
                <a:solidFill>
                  <a:prstClr val="black"/>
                </a:solidFill>
                <a:cs typeface="B Nazanin" panose="00000400000000000000" pitchFamily="2" charset="-78"/>
              </a:rPr>
              <a:t>اگر احتیاج به عمل جراحی دارید سولفونیل اوره ها قطع می شوند.</a:t>
            </a:r>
          </a:p>
          <a:p>
            <a:pPr algn="ctr" rtl="1" eaLnBrk="1" hangingPunct="1">
              <a:buClr>
                <a:srgbClr val="990000"/>
              </a:buClr>
              <a:buSzPct val="90000"/>
              <a:buFont typeface="Wingdings" panose="05000000000000000000" pitchFamily="2" charset="2"/>
              <a:buChar char="§"/>
            </a:pPr>
            <a:r>
              <a:rPr lang="fa-IR" altLang="en-US" sz="1800" b="1" dirty="0">
                <a:solidFill>
                  <a:prstClr val="black"/>
                </a:solidFill>
                <a:cs typeface="B Nazanin" panose="00000400000000000000" pitchFamily="2" charset="-78"/>
              </a:rPr>
              <a:t>نکته:</a:t>
            </a:r>
          </a:p>
          <a:p>
            <a:pPr algn="just" rtl="1" eaLnBrk="1" hangingPunct="1">
              <a:buClr>
                <a:srgbClr val="990000"/>
              </a:buClr>
              <a:buSzPct val="90000"/>
              <a:buFont typeface="Wingdings" panose="05000000000000000000" pitchFamily="2" charset="2"/>
              <a:buNone/>
            </a:pPr>
            <a:r>
              <a:rPr lang="fa-IR" altLang="en-US" sz="1800" b="1" dirty="0">
                <a:solidFill>
                  <a:prstClr val="black"/>
                </a:solidFill>
                <a:cs typeface="B Nazanin" panose="00000400000000000000" pitchFamily="2" charset="-78"/>
              </a:rPr>
              <a:t>     اگر یک نوبت از داروی خود را فراموش کردید و تا کمتر از 2 ساعت بعد یادتان آمد قرص فراموش شده را بخورید </a:t>
            </a:r>
          </a:p>
          <a:p>
            <a:pPr algn="just" rtl="1" eaLnBrk="1" hangingPunct="1">
              <a:buClr>
                <a:srgbClr val="990000"/>
              </a:buClr>
              <a:buSzPct val="90000"/>
              <a:buFont typeface="Wingdings" panose="05000000000000000000" pitchFamily="2" charset="2"/>
              <a:buNone/>
            </a:pPr>
            <a:endParaRPr lang="fa-IR" altLang="en-US" sz="1800" b="1" dirty="0">
              <a:solidFill>
                <a:prstClr val="black"/>
              </a:solidFill>
              <a:cs typeface="B Nazanin" panose="00000400000000000000" pitchFamily="2" charset="-78"/>
            </a:endParaRPr>
          </a:p>
          <a:p>
            <a:pPr algn="just" rtl="1" eaLnBrk="1" hangingPunct="1">
              <a:buClr>
                <a:srgbClr val="990000"/>
              </a:buClr>
              <a:buSzPct val="90000"/>
              <a:buFont typeface="Wingdings" panose="05000000000000000000" pitchFamily="2" charset="2"/>
              <a:buNone/>
            </a:pPr>
            <a:r>
              <a:rPr lang="fa-IR" altLang="en-US" sz="1800" b="1" dirty="0">
                <a:solidFill>
                  <a:prstClr val="black"/>
                </a:solidFill>
                <a:cs typeface="B Nazanin" panose="00000400000000000000" pitchFamily="2" charset="-78"/>
              </a:rPr>
              <a:t>     ولی اگر بیش از 2 ساعت شد با پزشک خود تماس بگیرد. </a:t>
            </a:r>
            <a:r>
              <a:rPr lang="fa-IR" altLang="en-US" sz="2200" b="1" i="1" dirty="0">
                <a:solidFill>
                  <a:srgbClr val="FF0000"/>
                </a:solidFill>
                <a:cs typeface="B Zar" panose="00000400000000000000" pitchFamily="2" charset="-78"/>
              </a:rPr>
              <a:t>هرگز نوبت بعدی دارو را دوبرابر </a:t>
            </a:r>
            <a:r>
              <a:rPr lang="fa-IR" altLang="en-US" sz="2200" b="1" dirty="0">
                <a:solidFill>
                  <a:srgbClr val="FF0000"/>
                </a:solidFill>
                <a:cs typeface="B Zar" panose="00000400000000000000" pitchFamily="2" charset="-78"/>
              </a:rPr>
              <a:t>نکنید.</a:t>
            </a:r>
            <a:endParaRPr lang="en-US" altLang="en-US" sz="2200" b="1" dirty="0">
              <a:solidFill>
                <a:srgbClr val="FF0000"/>
              </a:solidFill>
              <a:cs typeface="B Zar" panose="00000400000000000000" pitchFamily="2" charset="-78"/>
            </a:endParaRPr>
          </a:p>
          <a:p>
            <a:pPr algn="just" rtl="1" eaLnBrk="1" hangingPunct="1">
              <a:buClr>
                <a:srgbClr val="990000"/>
              </a:buClr>
              <a:buSzPct val="90000"/>
              <a:buFont typeface="Wingdings" panose="05000000000000000000" pitchFamily="2" charset="2"/>
              <a:buNone/>
            </a:pPr>
            <a:endParaRPr lang="en-US" altLang="en-US" sz="2200" b="1" dirty="0">
              <a:cs typeface="B Zar" panose="00000400000000000000" pitchFamily="2" charset="-78"/>
            </a:endParaRPr>
          </a:p>
        </p:txBody>
      </p:sp>
    </p:spTree>
    <p:extLst>
      <p:ext uri="{BB962C8B-B14F-4D97-AF65-F5344CB8AC3E}">
        <p14:creationId xmlns:p14="http://schemas.microsoft.com/office/powerpoint/2010/main" val="376609252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924800" y="39689"/>
            <a:ext cx="2743200" cy="162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1" name="Title 1"/>
          <p:cNvSpPr>
            <a:spLocks noGrp="1"/>
          </p:cNvSpPr>
          <p:nvPr>
            <p:ph type="title"/>
          </p:nvPr>
        </p:nvSpPr>
        <p:spPr>
          <a:xfrm>
            <a:off x="3069772" y="285751"/>
            <a:ext cx="3684588" cy="558800"/>
          </a:xfrm>
        </p:spPr>
        <p:txBody>
          <a:bodyPr>
            <a:normAutofit fontScale="90000"/>
          </a:bodyPr>
          <a:lstStyle/>
          <a:p>
            <a:pPr algn="ctr" rtl="1"/>
            <a:r>
              <a:rPr lang="fa-IR" altLang="en-US" sz="3600" dirty="0" smtClean="0">
                <a:solidFill>
                  <a:srgbClr val="FF0000"/>
                </a:solidFill>
                <a:cs typeface="B Titr" panose="00000700000000000000" pitchFamily="2" charset="-78"/>
              </a:rPr>
              <a:t>پیوگلیتازون (پیتوز)</a:t>
            </a:r>
            <a:endParaRPr lang="en-US" altLang="en-US" sz="3600" dirty="0">
              <a:solidFill>
                <a:srgbClr val="FF0000"/>
              </a:solidFill>
              <a:cs typeface="B Titr" panose="00000700000000000000" pitchFamily="2" charset="-78"/>
            </a:endParaRPr>
          </a:p>
        </p:txBody>
      </p:sp>
      <p:sp>
        <p:nvSpPr>
          <p:cNvPr id="3" name="Content Placeholder 2"/>
          <p:cNvSpPr>
            <a:spLocks noGrp="1"/>
          </p:cNvSpPr>
          <p:nvPr>
            <p:ph idx="1"/>
          </p:nvPr>
        </p:nvSpPr>
        <p:spPr>
          <a:xfrm>
            <a:off x="533399" y="1415143"/>
            <a:ext cx="10755086" cy="4724400"/>
          </a:xfrm>
        </p:spPr>
        <p:txBody>
          <a:bodyPr>
            <a:noAutofit/>
          </a:bodyPr>
          <a:lstStyle/>
          <a:p>
            <a:pPr marL="0" indent="0" algn="just" rtl="1">
              <a:buNone/>
              <a:defRPr/>
            </a:pPr>
            <a:endParaRPr lang="fa-IR" sz="2000" dirty="0">
              <a:cs typeface="B Zar" panose="00000400000000000000" pitchFamily="2" charset="-78"/>
            </a:endParaRPr>
          </a:p>
          <a:p>
            <a:pPr algn="just" rtl="1">
              <a:defRPr/>
            </a:pPr>
            <a:r>
              <a:rPr lang="fa-IR" sz="2400" dirty="0">
                <a:cs typeface="B Titr" panose="00000700000000000000" pitchFamily="2" charset="-78"/>
              </a:rPr>
              <a:t>اشکال</a:t>
            </a:r>
            <a:r>
              <a:rPr lang="fa-IR" sz="2400" dirty="0">
                <a:cs typeface="B Zar" panose="00000400000000000000" pitchFamily="2" charset="-78"/>
              </a:rPr>
              <a:t> </a:t>
            </a:r>
            <a:r>
              <a:rPr lang="fa-IR" sz="2400" dirty="0">
                <a:cs typeface="B Titr" panose="00000700000000000000" pitchFamily="2" charset="-78"/>
              </a:rPr>
              <a:t>دارویی</a:t>
            </a:r>
            <a:r>
              <a:rPr lang="fa-IR" dirty="0">
                <a:cs typeface="B Zar" panose="00000400000000000000" pitchFamily="2" charset="-78"/>
              </a:rPr>
              <a:t>: </a:t>
            </a:r>
            <a:r>
              <a:rPr lang="fa-IR" sz="2400" dirty="0">
                <a:cs typeface="B Zar" panose="00000400000000000000" pitchFamily="2" charset="-78"/>
              </a:rPr>
              <a:t>قرص‌های 15، 30 و 45 میلی ‌گرمی.</a:t>
            </a:r>
          </a:p>
          <a:p>
            <a:pPr algn="just" rtl="1">
              <a:defRPr/>
            </a:pPr>
            <a:endParaRPr lang="fa-IR" sz="2400" dirty="0"/>
          </a:p>
          <a:p>
            <a:pPr algn="just" rtl="1">
              <a:defRPr/>
            </a:pPr>
            <a:r>
              <a:rPr lang="fa-IR" dirty="0"/>
              <a:t> </a:t>
            </a:r>
            <a:r>
              <a:rPr lang="fa-IR" sz="2000" dirty="0">
                <a:cs typeface="B Titr" panose="00000700000000000000" pitchFamily="2" charset="-78"/>
              </a:rPr>
              <a:t>مکانیسم اثر</a:t>
            </a:r>
            <a:r>
              <a:rPr lang="fa-IR" dirty="0"/>
              <a:t>: </a:t>
            </a:r>
            <a:r>
              <a:rPr lang="fa-IR" sz="2400" dirty="0">
                <a:cs typeface="B Zar" panose="00000400000000000000" pitchFamily="2" charset="-78"/>
              </a:rPr>
              <a:t>افزایش حساسیت عضلات و بافت چربی نسبت به انسولین، کاهش مقاومت به انسولین، افزایش جذب گلوکز در بافت‌ها و کاهش جزیی در تولید گلوکز توسط کبد، همچنین ممکن است چربی خوب را اندکی افزایش دهد و حمایت کننده سیستم قلبی عروقی می باشد.</a:t>
            </a:r>
          </a:p>
          <a:p>
            <a:pPr algn="just" rtl="1">
              <a:defRPr/>
            </a:pPr>
            <a:r>
              <a:rPr lang="fa-IR" sz="2000" dirty="0">
                <a:cs typeface="B Titr" panose="00000700000000000000" pitchFamily="2" charset="-78"/>
              </a:rPr>
              <a:t>نحوه مصرف</a:t>
            </a:r>
            <a:r>
              <a:rPr lang="fa-IR" sz="2400" dirty="0">
                <a:cs typeface="B Zar" panose="00000400000000000000" pitchFamily="2" charset="-78"/>
              </a:rPr>
              <a:t>: روزانه یک بار و بدون توجه به غذا مصرف میشود.</a:t>
            </a:r>
          </a:p>
          <a:p>
            <a:pPr algn="just" rtl="1">
              <a:defRPr/>
            </a:pPr>
            <a:endParaRPr lang="fa-IR" sz="2400" dirty="0">
              <a:cs typeface="B Zar" panose="00000400000000000000" pitchFamily="2" charset="-78"/>
            </a:endParaRPr>
          </a:p>
          <a:p>
            <a:pPr algn="just" rtl="1">
              <a:defRPr/>
            </a:pPr>
            <a:r>
              <a:rPr lang="fa-IR" sz="2400" dirty="0">
                <a:cs typeface="B Zar" panose="00000400000000000000" pitchFamily="2" charset="-78"/>
              </a:rPr>
              <a:t> </a:t>
            </a:r>
            <a:r>
              <a:rPr lang="fa-IR" sz="2000" dirty="0">
                <a:cs typeface="B Titr" panose="00000700000000000000" pitchFamily="2" charset="-78"/>
              </a:rPr>
              <a:t>عوارض احتمالی</a:t>
            </a:r>
            <a:r>
              <a:rPr lang="fa-IR" sz="2400" dirty="0">
                <a:cs typeface="B Zar" panose="00000400000000000000" pitchFamily="2" charset="-78"/>
              </a:rPr>
              <a:t>: اضافه وزن و ادم یا خیز (تجمع آب زیر پوست)، افزایش وزن، در نارسایی قلبی مصرف نشود. ریسک شکستگی را زیاد می کند به همین دلیل بهتر است در زنان در دوره پس از منوپوز مصرف نشود.</a:t>
            </a:r>
          </a:p>
          <a:p>
            <a:pPr algn="just" rtl="1">
              <a:defRPr/>
            </a:pPr>
            <a:r>
              <a:rPr lang="fa-IR" sz="2400" dirty="0">
                <a:cs typeface="B Zar" panose="00000400000000000000" pitchFamily="2" charset="-78"/>
              </a:rPr>
              <a:t> باعث افت قند نمی شود. </a:t>
            </a:r>
          </a:p>
        </p:txBody>
      </p:sp>
    </p:spTree>
    <p:extLst>
      <p:ext uri="{BB962C8B-B14F-4D97-AF65-F5344CB8AC3E}">
        <p14:creationId xmlns:p14="http://schemas.microsoft.com/office/powerpoint/2010/main" val="25497903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1524000" y="472622"/>
            <a:ext cx="8229600" cy="311150"/>
          </a:xfrm>
        </p:spPr>
        <p:txBody>
          <a:bodyPr>
            <a:normAutofit fontScale="90000"/>
          </a:bodyPr>
          <a:lstStyle/>
          <a:p>
            <a:pPr algn="ctr" rtl="1"/>
            <a:r>
              <a:rPr lang="fa-IR" altLang="en-US" sz="3600" dirty="0">
                <a:solidFill>
                  <a:srgbClr val="FF0000"/>
                </a:solidFill>
                <a:cs typeface="B Titr" panose="00000700000000000000" pitchFamily="2" charset="-78"/>
              </a:rPr>
              <a:t>رپاگلیناید ( نوونورم، نیوبت)</a:t>
            </a:r>
            <a:endParaRPr lang="en-US" altLang="en-US" sz="3600" dirty="0">
              <a:solidFill>
                <a:srgbClr val="FF0000"/>
              </a:solidFill>
              <a:cs typeface="B Titr" panose="00000700000000000000" pitchFamily="2" charset="-78"/>
            </a:endParaRPr>
          </a:p>
        </p:txBody>
      </p:sp>
      <p:sp>
        <p:nvSpPr>
          <p:cNvPr id="59395" name="Content Placeholder 2"/>
          <p:cNvSpPr>
            <a:spLocks noGrp="1"/>
          </p:cNvSpPr>
          <p:nvPr>
            <p:ph idx="1"/>
          </p:nvPr>
        </p:nvSpPr>
        <p:spPr>
          <a:xfrm>
            <a:off x="762000" y="1066801"/>
            <a:ext cx="9285514" cy="4587875"/>
          </a:xfrm>
        </p:spPr>
        <p:txBody>
          <a:bodyPr/>
          <a:lstStyle/>
          <a:p>
            <a:pPr algn="just" rtl="1"/>
            <a:r>
              <a:rPr lang="fa-IR" altLang="en-US" dirty="0">
                <a:cs typeface="B Titr" panose="00000700000000000000" pitchFamily="2" charset="-78"/>
              </a:rPr>
              <a:t>اشکال دارویی</a:t>
            </a:r>
            <a:r>
              <a:rPr lang="fa-IR" altLang="en-US" sz="2000" dirty="0"/>
              <a:t>: </a:t>
            </a:r>
            <a:r>
              <a:rPr lang="fa-IR" altLang="en-US" dirty="0">
                <a:cs typeface="B Zar" panose="00000400000000000000" pitchFamily="2" charset="-78"/>
              </a:rPr>
              <a:t>به صورت قرصهای0/5 ، 1 و 2 میلی‌ گرمی.</a:t>
            </a:r>
          </a:p>
          <a:p>
            <a:pPr algn="just" rtl="1"/>
            <a:endParaRPr lang="fa-IR" altLang="en-US" sz="2000" dirty="0"/>
          </a:p>
          <a:p>
            <a:pPr algn="just" rtl="1"/>
            <a:r>
              <a:rPr lang="fa-IR" altLang="en-US" sz="2400" dirty="0">
                <a:cs typeface="B Titr" panose="00000700000000000000" pitchFamily="2" charset="-78"/>
              </a:rPr>
              <a:t>مکانیسم اثر</a:t>
            </a:r>
            <a:r>
              <a:rPr lang="fa-IR" altLang="en-US" sz="2000" dirty="0"/>
              <a:t>: </a:t>
            </a:r>
            <a:r>
              <a:rPr lang="fa-IR" altLang="en-US" sz="2400" dirty="0">
                <a:cs typeface="B Zar" panose="00000400000000000000" pitchFamily="2" charset="-78"/>
              </a:rPr>
              <a:t>این دارو موجب تحریک لوزالمعده و ترشح بیشتر انسولین می ‌شود</a:t>
            </a:r>
            <a:endParaRPr lang="fa-IR" altLang="en-US" sz="2400" dirty="0"/>
          </a:p>
          <a:p>
            <a:pPr algn="just" rtl="1"/>
            <a:endParaRPr lang="fa-IR" altLang="en-US" sz="2000" dirty="0"/>
          </a:p>
          <a:p>
            <a:pPr algn="just" rtl="1"/>
            <a:r>
              <a:rPr lang="fa-IR" altLang="en-US" dirty="0">
                <a:cs typeface="B Titr" panose="00000700000000000000" pitchFamily="2" charset="-78"/>
              </a:rPr>
              <a:t>نحوه مصرف</a:t>
            </a:r>
            <a:r>
              <a:rPr lang="fa-IR" altLang="en-US" sz="2000" dirty="0">
                <a:cs typeface="B Zar" panose="00000400000000000000" pitchFamily="2" charset="-78"/>
              </a:rPr>
              <a:t>:</a:t>
            </a:r>
            <a:r>
              <a:rPr lang="fa-IR" altLang="en-US" sz="2400" dirty="0">
                <a:cs typeface="B Zar" panose="00000400000000000000" pitchFamily="2" charset="-78"/>
              </a:rPr>
              <a:t>15 تا30 دقیقه قبل ازهر وعده غذایی یا حتی بلافاصله قبل از غذا.</a:t>
            </a:r>
          </a:p>
          <a:p>
            <a:pPr algn="just" rtl="1"/>
            <a:endParaRPr lang="fa-IR" altLang="en-US" sz="2000" dirty="0">
              <a:cs typeface="B Zar" panose="00000400000000000000" pitchFamily="2" charset="-78"/>
            </a:endParaRPr>
          </a:p>
          <a:p>
            <a:pPr algn="just" rtl="1"/>
            <a:r>
              <a:rPr lang="fa-IR" altLang="en-US" sz="2400" dirty="0">
                <a:cs typeface="B Zar" panose="00000400000000000000" pitchFamily="2" charset="-78"/>
              </a:rPr>
              <a:t> احتمال ایجاد افت قند خون دارد اما از سولفونیل اوره ها کمتر است. افزایش وزن تا 2 کیلوگرم </a:t>
            </a:r>
            <a:endParaRPr lang="en-US" altLang="en-US" sz="2400" dirty="0">
              <a:cs typeface="B Zar" panose="00000400000000000000" pitchFamily="2" charset="-78"/>
            </a:endParaRPr>
          </a:p>
        </p:txBody>
      </p:sp>
      <p:pic>
        <p:nvPicPr>
          <p:cNvPr id="4" name="Picture 3"/>
          <p:cNvPicPr>
            <a:picLocks noChangeAspect="1"/>
          </p:cNvPicPr>
          <p:nvPr/>
        </p:nvPicPr>
        <p:blipFill>
          <a:blip r:embed="rId2"/>
          <a:stretch>
            <a:fillRect/>
          </a:stretch>
        </p:blipFill>
        <p:spPr>
          <a:xfrm>
            <a:off x="1404257" y="4242825"/>
            <a:ext cx="2857500" cy="22124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21379916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3048001" y="1143001"/>
            <a:ext cx="5438775" cy="695325"/>
          </a:xfrm>
        </p:spPr>
        <p:txBody>
          <a:bodyPr/>
          <a:lstStyle/>
          <a:p>
            <a:pPr algn="ctr" rtl="1"/>
            <a:r>
              <a:rPr lang="fa-IR" altLang="en-US" sz="3600">
                <a:solidFill>
                  <a:srgbClr val="FF0000"/>
                </a:solidFill>
                <a:cs typeface="B Titr" panose="00000700000000000000" pitchFamily="2" charset="-78"/>
              </a:rPr>
              <a:t>سیتاگلیپتین ( زیپتین )</a:t>
            </a:r>
            <a:endParaRPr lang="en-US" altLang="en-US" sz="3600">
              <a:solidFill>
                <a:srgbClr val="FF0000"/>
              </a:solidFill>
              <a:cs typeface="B Titr" panose="00000700000000000000" pitchFamily="2" charset="-78"/>
            </a:endParaRPr>
          </a:p>
        </p:txBody>
      </p:sp>
      <p:sp>
        <p:nvSpPr>
          <p:cNvPr id="61443" name="Content Placeholder 2"/>
          <p:cNvSpPr>
            <a:spLocks noGrp="1"/>
          </p:cNvSpPr>
          <p:nvPr>
            <p:ph idx="1"/>
          </p:nvPr>
        </p:nvSpPr>
        <p:spPr>
          <a:xfrm>
            <a:off x="1560513" y="1981200"/>
            <a:ext cx="8851900" cy="4648200"/>
          </a:xfrm>
        </p:spPr>
        <p:txBody>
          <a:bodyPr>
            <a:normAutofit lnSpcReduction="10000"/>
          </a:bodyPr>
          <a:lstStyle/>
          <a:p>
            <a:pPr algn="just" rtl="1"/>
            <a:r>
              <a:rPr lang="fa-IR" altLang="en-US" sz="2400" b="1">
                <a:cs typeface="B Zar" panose="00000400000000000000" pitchFamily="2" charset="-78"/>
              </a:rPr>
              <a:t>اشکال دارویی</a:t>
            </a:r>
            <a:r>
              <a:rPr lang="fa-IR" altLang="en-US">
                <a:cs typeface="B Zar" panose="00000400000000000000" pitchFamily="2" charset="-78"/>
              </a:rPr>
              <a:t>: </a:t>
            </a:r>
            <a:r>
              <a:rPr lang="fa-IR" altLang="en-US" sz="2400">
                <a:cs typeface="B Zar" panose="00000400000000000000" pitchFamily="2" charset="-78"/>
              </a:rPr>
              <a:t>قرص 100، 50 و 25 میلی گرمی.</a:t>
            </a:r>
            <a:endParaRPr lang="fa-IR" altLang="en-US">
              <a:cs typeface="B Zar" panose="00000400000000000000" pitchFamily="2" charset="-78"/>
            </a:endParaRPr>
          </a:p>
          <a:p>
            <a:pPr algn="just" rtl="1"/>
            <a:r>
              <a:rPr lang="fa-IR" altLang="en-US" sz="2400" b="1">
                <a:cs typeface="B Zar" panose="00000400000000000000" pitchFamily="2" charset="-78"/>
              </a:rPr>
              <a:t>مکانیسم اثر</a:t>
            </a:r>
            <a:r>
              <a:rPr lang="fa-IR" altLang="en-US">
                <a:cs typeface="B Zar" panose="00000400000000000000" pitchFamily="2" charset="-78"/>
              </a:rPr>
              <a:t>: </a:t>
            </a:r>
            <a:r>
              <a:rPr lang="fa-IR" altLang="en-US" sz="2400">
                <a:cs typeface="B Zar" panose="00000400000000000000" pitchFamily="2" charset="-78"/>
              </a:rPr>
              <a:t>بصورت غیر مستقیم منجر به افزایش انسولین خون و در نتیجه کاهش قند خون خصوصاً پس از غذا می شود. تاثیر این دارو وابسته به غذا می باشد.</a:t>
            </a:r>
          </a:p>
          <a:p>
            <a:pPr algn="just" rtl="1"/>
            <a:r>
              <a:rPr lang="fa-IR" altLang="en-US" sz="2400" b="1">
                <a:cs typeface="B Zar" panose="00000400000000000000" pitchFamily="2" charset="-78"/>
              </a:rPr>
              <a:t>نحوه مصرف</a:t>
            </a:r>
            <a:r>
              <a:rPr lang="fa-IR" altLang="en-US" sz="2400">
                <a:cs typeface="B Zar" panose="00000400000000000000" pitchFamily="2" charset="-78"/>
              </a:rPr>
              <a:t>: این دارو با غذا تداخلی ندارد و می توان آن را قبل یا بعد از غذا مصرف نمود.</a:t>
            </a:r>
          </a:p>
          <a:p>
            <a:pPr algn="just" rtl="1"/>
            <a:r>
              <a:rPr lang="fa-IR" altLang="en-US" sz="2400" b="1">
                <a:cs typeface="B Zar" panose="00000400000000000000" pitchFamily="2" charset="-78"/>
              </a:rPr>
              <a:t>عوارض احتمالی</a:t>
            </a:r>
            <a:r>
              <a:rPr lang="fa-IR" altLang="en-US" sz="2400">
                <a:cs typeface="B Zar" panose="00000400000000000000" pitchFamily="2" charset="-78"/>
              </a:rPr>
              <a:t>: </a:t>
            </a:r>
            <a:r>
              <a:rPr lang="fa-IR" altLang="en-US">
                <a:cs typeface="B Zar" panose="00000400000000000000" pitchFamily="2" charset="-78"/>
              </a:rPr>
              <a:t>ا</a:t>
            </a:r>
            <a:r>
              <a:rPr lang="fa-IR" altLang="en-US" sz="2400">
                <a:cs typeface="B Zar" panose="00000400000000000000" pitchFamily="2" charset="-78"/>
              </a:rPr>
              <a:t>گرچه مصرف این دارو به تنهایی عموماً عارضه ی افت قند خون را به همراه ندارد اما در مصرف با سایر داروهای ضد دیابت ممکن است علائم مربوط به افت قند خون مشاهده شود. </a:t>
            </a:r>
          </a:p>
          <a:p>
            <a:pPr algn="just" rtl="1"/>
            <a:endParaRPr lang="fa-IR" altLang="en-US" sz="2400">
              <a:cs typeface="B Zar" panose="00000400000000000000" pitchFamily="2" charset="-78"/>
            </a:endParaRPr>
          </a:p>
          <a:p>
            <a:pPr algn="just" rtl="1"/>
            <a:r>
              <a:rPr lang="fa-IR" altLang="en-US" sz="2400" b="1">
                <a:solidFill>
                  <a:srgbClr val="FF0000"/>
                </a:solidFill>
                <a:cs typeface="B Zar" panose="00000400000000000000" pitchFamily="2" charset="-78"/>
              </a:rPr>
              <a:t>* نکته: </a:t>
            </a:r>
            <a:r>
              <a:rPr lang="fa-IR" altLang="en-US" sz="2400">
                <a:cs typeface="B Zar" panose="00000400000000000000" pitchFamily="2" charset="-78"/>
              </a:rPr>
              <a:t>روی وزن اثری ندارد.</a:t>
            </a:r>
          </a:p>
          <a:p>
            <a:pPr algn="just" rtl="1"/>
            <a:r>
              <a:rPr lang="fa-IR" altLang="en-US" sz="2400">
                <a:cs typeface="B Zar" panose="00000400000000000000" pitchFamily="2" charset="-78"/>
              </a:rPr>
              <a:t>این دارو به صورت ترکیبی با متفورمین نیز وجود دارد با نام زیپمت، لازم به ذکر است که امروزه دیگر داروهای خوراکی دیابت نیز در بعضی موارد به صورت ترکیبی در یک قرص تولید می شوند.</a:t>
            </a:r>
          </a:p>
          <a:p>
            <a:pPr algn="just" rtl="1"/>
            <a:endParaRPr lang="fa-IR" altLang="en-US" sz="2400">
              <a:cs typeface="B Zar" panose="00000400000000000000" pitchFamily="2" charset="-78"/>
            </a:endParaRPr>
          </a:p>
          <a:p>
            <a:pPr algn="just" rtl="1"/>
            <a:endParaRPr lang="fa-IR" altLang="en-US" sz="2400">
              <a:cs typeface="B Zar" panose="00000400000000000000" pitchFamily="2" charset="-78"/>
            </a:endParaRPr>
          </a:p>
          <a:p>
            <a:pPr algn="just" rtl="1"/>
            <a:endParaRPr lang="fa-IR" altLang="en-US" sz="2400">
              <a:cs typeface="B Zar" panose="00000400000000000000" pitchFamily="2" charset="-78"/>
            </a:endParaRPr>
          </a:p>
          <a:p>
            <a:pPr algn="just" rtl="1"/>
            <a:endParaRPr lang="en-US" altLang="en-US">
              <a:cs typeface="B Zar" panose="00000400000000000000" pitchFamily="2" charset="-78"/>
            </a:endParaRPr>
          </a:p>
        </p:txBody>
      </p:sp>
    </p:spTree>
    <p:extLst>
      <p:ext uri="{BB962C8B-B14F-4D97-AF65-F5344CB8AC3E}">
        <p14:creationId xmlns:p14="http://schemas.microsoft.com/office/powerpoint/2010/main" val="25013533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49295"/>
            <a:ext cx="10515600" cy="759481"/>
          </a:xfrm>
        </p:spPr>
        <p:txBody>
          <a:bodyPr/>
          <a:lstStyle/>
          <a:p>
            <a:pPr algn="ctr" rtl="1"/>
            <a:r>
              <a:rPr lang="fa-IR" dirty="0">
                <a:solidFill>
                  <a:schemeClr val="accent6">
                    <a:lumMod val="50000"/>
                  </a:schemeClr>
                </a:solidFill>
              </a:rPr>
              <a:t>ادامه خطرسنجی</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808776"/>
            <a:ext cx="12191999" cy="6095343"/>
          </a:xfrm>
        </p:spPr>
      </p:pic>
    </p:spTree>
    <p:extLst>
      <p:ext uri="{BB962C8B-B14F-4D97-AF65-F5344CB8AC3E}">
        <p14:creationId xmlns:p14="http://schemas.microsoft.com/office/powerpoint/2010/main" val="197971447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49436" y="533401"/>
            <a:ext cx="4281488" cy="436563"/>
          </a:xfrm>
        </p:spPr>
        <p:txBody>
          <a:bodyPr>
            <a:normAutofit fontScale="90000"/>
          </a:bodyPr>
          <a:lstStyle/>
          <a:p>
            <a:pPr algn="ctr" rtl="1">
              <a:defRPr/>
            </a:pPr>
            <a:r>
              <a:rPr lang="fa-IR" sz="3600" dirty="0">
                <a:solidFill>
                  <a:srgbClr val="FF0000"/>
                </a:solidFill>
                <a:cs typeface="B Titr" pitchFamily="2" charset="-78"/>
              </a:rPr>
              <a:t>توصیه ها</a:t>
            </a:r>
            <a:r>
              <a:rPr lang="fa-IR" dirty="0"/>
              <a:t/>
            </a:r>
            <a:br>
              <a:rPr lang="fa-IR" dirty="0"/>
            </a:br>
            <a:endParaRPr lang="en-US" dirty="0"/>
          </a:p>
        </p:txBody>
      </p:sp>
      <p:sp>
        <p:nvSpPr>
          <p:cNvPr id="3" name="Content Placeholder 2"/>
          <p:cNvSpPr>
            <a:spLocks noGrp="1"/>
          </p:cNvSpPr>
          <p:nvPr>
            <p:ph idx="1"/>
          </p:nvPr>
        </p:nvSpPr>
        <p:spPr>
          <a:xfrm>
            <a:off x="381001" y="1338943"/>
            <a:ext cx="10798628" cy="5366657"/>
          </a:xfrm>
        </p:spPr>
        <p:txBody>
          <a:bodyPr>
            <a:noAutofit/>
          </a:bodyPr>
          <a:lstStyle/>
          <a:p>
            <a:pPr algn="just" rtl="1">
              <a:defRPr/>
            </a:pPr>
            <a:r>
              <a:rPr lang="fa-IR" sz="1800" b="1" dirty="0">
                <a:cs typeface="B Nazanin" panose="00000400000000000000" pitchFamily="2" charset="-78"/>
              </a:rPr>
              <a:t>قرص هاي خوراكي پايين آورنده قند خون در بيماران مبتلا به ديابت نوع 2 استفاده مي شوند.</a:t>
            </a:r>
          </a:p>
          <a:p>
            <a:pPr algn="just" rtl="1">
              <a:defRPr/>
            </a:pPr>
            <a:endParaRPr lang="fa-IR" sz="1800" b="1" dirty="0">
              <a:cs typeface="B Nazanin" panose="00000400000000000000" pitchFamily="2" charset="-78"/>
            </a:endParaRPr>
          </a:p>
          <a:p>
            <a:pPr algn="just" rtl="1">
              <a:defRPr/>
            </a:pPr>
            <a:r>
              <a:rPr lang="fa-IR" sz="1800" b="1" dirty="0">
                <a:cs typeface="B Nazanin" panose="00000400000000000000" pitchFamily="2" charset="-78"/>
              </a:rPr>
              <a:t> بيمار بايد نام داروها، روش استفاده ( پيش و يا پس از غذا ميل شدن دارو) و عوارض احتمالي داروهاي مصرفي را ياد بگيرد.</a:t>
            </a:r>
          </a:p>
          <a:p>
            <a:pPr algn="just" rtl="1">
              <a:defRPr/>
            </a:pPr>
            <a:endParaRPr lang="fa-IR" sz="1800" b="1" dirty="0">
              <a:cs typeface="B Nazanin" panose="00000400000000000000" pitchFamily="2" charset="-78"/>
            </a:endParaRPr>
          </a:p>
          <a:p>
            <a:pPr algn="just" rtl="1">
              <a:defRPr/>
            </a:pPr>
            <a:r>
              <a:rPr lang="fa-IR" sz="1800" b="1" dirty="0">
                <a:cs typeface="B Nazanin" panose="00000400000000000000" pitchFamily="2" charset="-78"/>
              </a:rPr>
              <a:t> هيچ گاه نبايد سرخود دوز دارو را كم، زياد و يا قطع كرد.</a:t>
            </a:r>
          </a:p>
          <a:p>
            <a:pPr algn="just" rtl="1">
              <a:defRPr/>
            </a:pPr>
            <a:endParaRPr lang="fa-IR" sz="1800" b="1" dirty="0">
              <a:cs typeface="B Nazanin" panose="00000400000000000000" pitchFamily="2" charset="-78"/>
            </a:endParaRPr>
          </a:p>
          <a:p>
            <a:pPr algn="just" rtl="1">
              <a:defRPr/>
            </a:pPr>
            <a:r>
              <a:rPr lang="fa-IR" sz="1800" b="1" dirty="0">
                <a:cs typeface="B Nazanin" panose="00000400000000000000" pitchFamily="2" charset="-78"/>
              </a:rPr>
              <a:t> </a:t>
            </a:r>
            <a:r>
              <a:rPr lang="fa-IR" sz="1800" b="1" dirty="0">
                <a:solidFill>
                  <a:srgbClr val="FF0000"/>
                </a:solidFill>
                <a:cs typeface="B Nazanin" panose="00000400000000000000" pitchFamily="2" charset="-78"/>
              </a:rPr>
              <a:t>همراه داشتن ليست داروهاي مصرفي در هر ويزيت پزشك ضروري است. زيرا بسياري از داروها ممكن است اثرات نامطلوبي بر روي كنترل ديابت داشته  باشند  و يا اثرات قرص هاي مصرفي را كم  يا زياد كنند.</a:t>
            </a:r>
          </a:p>
          <a:p>
            <a:pPr algn="just" rtl="1">
              <a:buClr>
                <a:srgbClr val="5FCBEF"/>
              </a:buClr>
              <a:defRPr/>
            </a:pPr>
            <a:r>
              <a:rPr lang="fa-IR" sz="1800" b="1" dirty="0">
                <a:cs typeface="B Nazanin" panose="00000400000000000000" pitchFamily="2" charset="-78"/>
              </a:rPr>
              <a:t> بهترين نتيجه درماني از مصرف قرص هاي خوراكي پايين آورنده قند خون تنها هنگام انجام هم زمان فعاليت بدني منظم، رعايت برنامه غذايي صحيح و در صورت لزوم كاهش وزن به دست مي آيد.</a:t>
            </a:r>
          </a:p>
          <a:p>
            <a:pPr algn="just" rtl="1">
              <a:buClr>
                <a:srgbClr val="5FCBEF"/>
              </a:buClr>
              <a:defRPr/>
            </a:pPr>
            <a:endParaRPr lang="fa-IR" sz="1800" b="1" dirty="0">
              <a:cs typeface="B Nazanin" panose="00000400000000000000" pitchFamily="2" charset="-78"/>
            </a:endParaRPr>
          </a:p>
          <a:p>
            <a:pPr algn="just" rtl="1">
              <a:buClr>
                <a:srgbClr val="5FCBEF"/>
              </a:buClr>
              <a:defRPr/>
            </a:pPr>
            <a:r>
              <a:rPr lang="fa-IR" sz="1800" b="1" dirty="0">
                <a:cs typeface="B Nazanin" panose="00000400000000000000" pitchFamily="2" charset="-78"/>
              </a:rPr>
              <a:t>مصرف قرص هاي خوراكي به معني ترك انجام فعاليت بدني منظم و عدم رعايت برنامه غذايي صحيح نيست چرا كه در اين صورت، استفاده از اين قرص ها به تنهايي كمك كننده نخواهد بود.</a:t>
            </a:r>
          </a:p>
          <a:p>
            <a:pPr algn="just" rtl="1">
              <a:defRPr/>
            </a:pPr>
            <a:endParaRPr lang="fa-IR" sz="2000" b="1" dirty="0">
              <a:cs typeface="B Nazanin" panose="00000400000000000000" pitchFamily="2" charset="-78"/>
            </a:endParaRPr>
          </a:p>
          <a:p>
            <a:pPr marL="0" indent="0" algn="just" rtl="1">
              <a:buNone/>
              <a:defRPr/>
            </a:pPr>
            <a:endParaRPr lang="en-US" sz="2400" dirty="0">
              <a:cs typeface="B Zar" panose="00000400000000000000" pitchFamily="2" charset="-78"/>
            </a:endParaRPr>
          </a:p>
        </p:txBody>
      </p:sp>
    </p:spTree>
    <p:extLst>
      <p:ext uri="{BB962C8B-B14F-4D97-AF65-F5344CB8AC3E}">
        <p14:creationId xmlns:p14="http://schemas.microsoft.com/office/powerpoint/2010/main" val="383269217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ChangeArrowheads="1"/>
          </p:cNvSpPr>
          <p:nvPr/>
        </p:nvSpPr>
        <p:spPr bwMode="auto">
          <a:xfrm>
            <a:off x="446313" y="0"/>
            <a:ext cx="10504715" cy="6598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Low" rtl="1">
              <a:lnSpc>
                <a:spcPct val="115000"/>
              </a:lnSpc>
            </a:pPr>
            <a:r>
              <a:rPr lang="fa-IR" altLang="en-US" b="1" dirty="0">
                <a:latin typeface="Calibri" panose="020F0502020204030204" pitchFamily="34" charset="0"/>
                <a:cs typeface="B Titr" panose="00000700000000000000" pitchFamily="2" charset="-78"/>
              </a:rPr>
              <a:t>رعايت دستورات و پیگیری منظم درمان</a:t>
            </a:r>
          </a:p>
          <a:p>
            <a:pPr algn="justLow" rtl="1">
              <a:lnSpc>
                <a:spcPct val="115000"/>
              </a:lnSpc>
            </a:pPr>
            <a:endParaRPr lang="en-US" altLang="en-US" dirty="0">
              <a:latin typeface="Calibri" panose="020F0502020204030204" pitchFamily="34" charset="0"/>
              <a:cs typeface="B Titr" panose="00000700000000000000" pitchFamily="2" charset="-78"/>
            </a:endParaRPr>
          </a:p>
          <a:p>
            <a:pPr algn="justLow" rtl="1">
              <a:buFont typeface="Symbol" panose="05050102010706020507" pitchFamily="18" charset="2"/>
              <a:buChar char=""/>
            </a:pPr>
            <a:r>
              <a:rPr lang="fa-IR" altLang="en-US" sz="2000" dirty="0">
                <a:latin typeface="Constantia" panose="02030602050306030303" pitchFamily="18" charset="0"/>
                <a:ea typeface="Majalla UI"/>
                <a:cs typeface="Majalla UI"/>
              </a:rPr>
              <a:t>اگر دارویی برای بیمار تجویز شده است:</a:t>
            </a:r>
          </a:p>
          <a:p>
            <a:pPr algn="justLow" rtl="1"/>
            <a:endParaRPr lang="en-US" altLang="en-US" sz="2000" dirty="0">
              <a:latin typeface="Constantia" panose="02030602050306030303" pitchFamily="18" charset="0"/>
              <a:ea typeface="Majalla UI"/>
              <a:cs typeface="Majalla UI"/>
            </a:endParaRPr>
          </a:p>
          <a:p>
            <a:pPr algn="justLow" rtl="1">
              <a:buFont typeface="Courier New" panose="02070309020205020404" pitchFamily="49" charset="0"/>
              <a:buChar char="o"/>
            </a:pPr>
            <a:r>
              <a:rPr lang="fa-IR" altLang="en-US" sz="2000" dirty="0">
                <a:latin typeface="Constantia" panose="02030602050306030303" pitchFamily="18" charset="0"/>
                <a:ea typeface="Majalla UI"/>
                <a:cs typeface="Majalla UI"/>
              </a:rPr>
              <a:t>آموزش به بیمار در مورد چگونگی مصرف آن  در </a:t>
            </a:r>
            <a:r>
              <a:rPr lang="fa-IR" altLang="en-US" sz="2000" dirty="0" smtClean="0">
                <a:latin typeface="Constantia" panose="02030602050306030303" pitchFamily="18" charset="0"/>
                <a:ea typeface="Majalla UI"/>
                <a:cs typeface="Majalla UI"/>
              </a:rPr>
              <a:t>منزل یا آموزش به همراه بیمار</a:t>
            </a:r>
            <a:endParaRPr lang="fa-IR" altLang="en-US" sz="2000" dirty="0">
              <a:latin typeface="Constantia" panose="02030602050306030303" pitchFamily="18" charset="0"/>
              <a:ea typeface="Majalla UI"/>
              <a:cs typeface="Majalla UI"/>
            </a:endParaRPr>
          </a:p>
          <a:p>
            <a:pPr algn="justLow" rtl="1"/>
            <a:endParaRPr lang="en-US" altLang="en-US" sz="2000" dirty="0">
              <a:latin typeface="Constantia" panose="02030602050306030303" pitchFamily="18" charset="0"/>
              <a:ea typeface="Majalla UI"/>
              <a:cs typeface="Majalla UI"/>
            </a:endParaRPr>
          </a:p>
          <a:p>
            <a:pPr algn="justLow" rtl="1">
              <a:buFont typeface="Courier New" panose="02070309020205020404" pitchFamily="49" charset="0"/>
              <a:buChar char="o"/>
            </a:pPr>
            <a:r>
              <a:rPr lang="fa-IR" altLang="en-US" sz="2000" dirty="0">
                <a:latin typeface="Constantia" panose="02030602050306030303" pitchFamily="18" charset="0"/>
                <a:ea typeface="Majalla UI"/>
                <a:cs typeface="Majalla UI"/>
              </a:rPr>
              <a:t>توضیح دادن تفاوت بین داروهای کنترل بلند مدت (به عنوان مثال فشارخون) و داروهایی برای تسکین سریع ( به عنوان مثال خس خس سینه )</a:t>
            </a:r>
          </a:p>
          <a:p>
            <a:pPr algn="justLow" rtl="1"/>
            <a:endParaRPr lang="en-US" altLang="en-US" sz="2000" dirty="0">
              <a:latin typeface="Constantia" panose="02030602050306030303" pitchFamily="18" charset="0"/>
              <a:ea typeface="Majalla UI"/>
              <a:cs typeface="Majalla UI"/>
            </a:endParaRPr>
          </a:p>
          <a:p>
            <a:pPr algn="justLow" rtl="1">
              <a:buFont typeface="Courier New" panose="02070309020205020404" pitchFamily="49" charset="0"/>
              <a:buChar char="o"/>
            </a:pPr>
            <a:r>
              <a:rPr lang="fa-IR" altLang="en-US" sz="2000" dirty="0">
                <a:latin typeface="Constantia" panose="02030602050306030303" pitchFamily="18" charset="0"/>
                <a:ea typeface="Majalla UI"/>
                <a:cs typeface="Majalla UI"/>
              </a:rPr>
              <a:t>بیان دلیل تجویز دارو / داروها به بیمار</a:t>
            </a:r>
          </a:p>
          <a:p>
            <a:pPr algn="justLow" rtl="1"/>
            <a:endParaRPr lang="en-US" altLang="en-US" sz="2000" dirty="0">
              <a:latin typeface="Constantia" panose="02030602050306030303" pitchFamily="18" charset="0"/>
              <a:ea typeface="Majalla UI"/>
              <a:cs typeface="Majalla UI"/>
            </a:endParaRPr>
          </a:p>
          <a:p>
            <a:pPr algn="justLow" rtl="1">
              <a:buFont typeface="Symbol" panose="05050102010706020507" pitchFamily="18" charset="2"/>
              <a:buChar char=""/>
            </a:pPr>
            <a:r>
              <a:rPr lang="fa-IR" altLang="en-US" sz="2000" dirty="0">
                <a:latin typeface="Constantia" panose="02030602050306030303" pitchFamily="18" charset="0"/>
                <a:ea typeface="Majalla UI"/>
                <a:cs typeface="Majalla UI"/>
              </a:rPr>
              <a:t>نشان دادن مقدار (</a:t>
            </a:r>
            <a:r>
              <a:rPr lang="en-US" altLang="en-US" sz="2000" dirty="0">
                <a:latin typeface="Constantia" panose="02030602050306030303" pitchFamily="18" charset="0"/>
                <a:ea typeface="Majalla UI"/>
                <a:cs typeface="Majalla UI"/>
              </a:rPr>
              <a:t>dose</a:t>
            </a:r>
            <a:r>
              <a:rPr lang="fa-IR" altLang="en-US" sz="2000" dirty="0">
                <a:latin typeface="Constantia" panose="02030602050306030303" pitchFamily="18" charset="0"/>
                <a:ea typeface="Majalla UI"/>
                <a:cs typeface="Majalla UI"/>
              </a:rPr>
              <a:t>) مناسب دارو به بیمار</a:t>
            </a:r>
          </a:p>
          <a:p>
            <a:pPr algn="justLow" rtl="1"/>
            <a:endParaRPr lang="en-US" altLang="en-US" sz="2000" dirty="0">
              <a:latin typeface="Constantia" panose="02030602050306030303" pitchFamily="18" charset="0"/>
              <a:ea typeface="Majalla UI"/>
              <a:cs typeface="Majalla UI"/>
            </a:endParaRPr>
          </a:p>
          <a:p>
            <a:pPr algn="justLow" rtl="1">
              <a:buFont typeface="Symbol" panose="05050102010706020507" pitchFamily="18" charset="2"/>
              <a:buChar char=""/>
            </a:pPr>
            <a:r>
              <a:rPr lang="fa-IR" altLang="en-US" sz="2000" dirty="0">
                <a:latin typeface="Constantia" panose="02030602050306030303" pitchFamily="18" charset="0"/>
                <a:ea typeface="Majalla UI"/>
                <a:cs typeface="Majalla UI"/>
              </a:rPr>
              <a:t>توضیح دادن تعداد دفعات مصرف دارو در روز</a:t>
            </a:r>
            <a:endParaRPr lang="en-US" altLang="en-US" sz="2000" dirty="0">
              <a:latin typeface="Constantia" panose="02030602050306030303" pitchFamily="18" charset="0"/>
              <a:ea typeface="Majalla UI"/>
              <a:cs typeface="Majalla UI"/>
            </a:endParaRPr>
          </a:p>
          <a:p>
            <a:pPr algn="justLow" rtl="1">
              <a:buFont typeface="Symbol" panose="05050102010706020507" pitchFamily="18" charset="2"/>
              <a:buChar char=""/>
            </a:pPr>
            <a:r>
              <a:rPr lang="fa-IR" altLang="en-US" sz="2000" dirty="0">
                <a:latin typeface="Constantia" panose="02030602050306030303" pitchFamily="18" charset="0"/>
                <a:ea typeface="Majalla UI"/>
                <a:cs typeface="Majalla UI"/>
              </a:rPr>
              <a:t>توضيح دادن در خصوص برچسب و بسته بندی قرصها</a:t>
            </a:r>
            <a:endParaRPr lang="en-US" altLang="en-US" sz="2000" dirty="0">
              <a:latin typeface="Constantia" panose="02030602050306030303" pitchFamily="18" charset="0"/>
              <a:ea typeface="Majalla UI"/>
              <a:cs typeface="Majalla UI"/>
            </a:endParaRPr>
          </a:p>
          <a:p>
            <a:pPr algn="justLow" rtl="1">
              <a:buFont typeface="Symbol" panose="05050102010706020507" pitchFamily="18" charset="2"/>
              <a:buChar char=""/>
            </a:pPr>
            <a:r>
              <a:rPr lang="fa-IR" altLang="en-US" sz="2000" dirty="0">
                <a:latin typeface="Constantia" panose="02030602050306030303" pitchFamily="18" charset="0"/>
                <a:ea typeface="Majalla UI"/>
                <a:cs typeface="Majalla UI"/>
              </a:rPr>
              <a:t>بررسی درک بیمار از مصرف داروی تجویز شده قبل از این که بیمار مرکز سلامت را ترک کند.</a:t>
            </a:r>
          </a:p>
          <a:p>
            <a:pPr algn="justLow" rtl="1"/>
            <a:endParaRPr lang="en-US" altLang="en-US" sz="2000" dirty="0">
              <a:latin typeface="Constantia" panose="02030602050306030303" pitchFamily="18" charset="0"/>
              <a:ea typeface="Majalla UI"/>
              <a:cs typeface="Majalla UI"/>
            </a:endParaRPr>
          </a:p>
          <a:p>
            <a:pPr algn="justLow" rtl="1">
              <a:lnSpc>
                <a:spcPct val="115000"/>
              </a:lnSpc>
              <a:buFont typeface="Symbol" panose="05050102010706020507" pitchFamily="18" charset="2"/>
              <a:buChar char=""/>
            </a:pPr>
            <a:r>
              <a:rPr lang="fa-IR" altLang="en-US" sz="2000" dirty="0">
                <a:latin typeface="Constantia" panose="02030602050306030303" pitchFamily="18" charset="0"/>
                <a:ea typeface="Majalla UI"/>
                <a:cs typeface="Majalla UI"/>
              </a:rPr>
              <a:t>توضیح اهمیت:</a:t>
            </a:r>
            <a:endParaRPr lang="en-US" altLang="en-US" sz="2000" dirty="0">
              <a:latin typeface="Constantia" panose="02030602050306030303" pitchFamily="18" charset="0"/>
              <a:ea typeface="Majalla UI"/>
              <a:cs typeface="Majalla UI"/>
            </a:endParaRPr>
          </a:p>
          <a:p>
            <a:pPr algn="justLow" rtl="1">
              <a:buFont typeface="Courier New" panose="02070309020205020404" pitchFamily="49" charset="0"/>
              <a:buChar char="o"/>
            </a:pPr>
            <a:r>
              <a:rPr lang="fa-IR" altLang="en-US" sz="2000" dirty="0">
                <a:latin typeface="Constantia" panose="02030602050306030303" pitchFamily="18" charset="0"/>
                <a:ea typeface="Majalla UI"/>
                <a:cs typeface="Majalla UI"/>
              </a:rPr>
              <a:t>داشتن ذخیره کافی از داروها</a:t>
            </a:r>
            <a:endParaRPr lang="en-US" altLang="en-US" sz="2000" dirty="0">
              <a:latin typeface="Constantia" panose="02030602050306030303" pitchFamily="18" charset="0"/>
              <a:ea typeface="Majalla UI"/>
              <a:cs typeface="Majalla UI"/>
            </a:endParaRPr>
          </a:p>
          <a:p>
            <a:pPr algn="justLow" rtl="1">
              <a:buFont typeface="Courier New" panose="02070309020205020404" pitchFamily="49" charset="0"/>
              <a:buChar char="o"/>
            </a:pPr>
            <a:r>
              <a:rPr lang="fa-IR" altLang="en-US" sz="2000" dirty="0">
                <a:latin typeface="Constantia" panose="02030602050306030303" pitchFamily="18" charset="0"/>
                <a:ea typeface="Majalla UI"/>
                <a:cs typeface="Majalla UI"/>
              </a:rPr>
              <a:t>توصيه و تاكيد بر نیاز به مصرف داروها به طور منظم، حتی اگر هیچ علامتی ندارد</a:t>
            </a:r>
            <a:endParaRPr lang="en-US" altLang="en-US" sz="2000" dirty="0">
              <a:latin typeface="Constantia" panose="02030602050306030303" pitchFamily="18" charset="0"/>
              <a:ea typeface="Majalla UI"/>
              <a:cs typeface="Majalla UI"/>
            </a:endParaRPr>
          </a:p>
          <a:p>
            <a:pPr algn="justLow" rtl="1">
              <a:lnSpc>
                <a:spcPct val="115000"/>
              </a:lnSpc>
            </a:pPr>
            <a:endParaRPr lang="en-US" altLang="en-US" sz="1600" dirty="0">
              <a:latin typeface="Calibri" panose="020F0502020204030204" pitchFamily="34" charset="0"/>
            </a:endParaRPr>
          </a:p>
        </p:txBody>
      </p:sp>
    </p:spTree>
    <p:extLst>
      <p:ext uri="{BB962C8B-B14F-4D97-AF65-F5344CB8AC3E}">
        <p14:creationId xmlns:p14="http://schemas.microsoft.com/office/powerpoint/2010/main" val="329310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1738"/>
            <a:ext cx="10515600" cy="830317"/>
          </a:xfrm>
        </p:spPr>
        <p:txBody>
          <a:bodyPr/>
          <a:lstStyle/>
          <a:p>
            <a:pPr algn="ctr" rtl="1"/>
            <a:r>
              <a:rPr lang="fa-IR" dirty="0">
                <a:solidFill>
                  <a:schemeClr val="accent6">
                    <a:lumMod val="50000"/>
                  </a:schemeClr>
                </a:solidFill>
              </a:rPr>
              <a:t>ادامه مراقبت غیرپزشک</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043781"/>
            <a:ext cx="12192000" cy="5795306"/>
          </a:xfrm>
        </p:spPr>
      </p:pic>
    </p:spTree>
    <p:extLst>
      <p:ext uri="{BB962C8B-B14F-4D97-AF65-F5344CB8AC3E}">
        <p14:creationId xmlns:p14="http://schemas.microsoft.com/office/powerpoint/2010/main" val="233156766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9213" y="228803"/>
            <a:ext cx="10766987" cy="1066800"/>
          </a:xfrm>
        </p:spPr>
        <p:txBody>
          <a:bodyPr>
            <a:normAutofit/>
          </a:bodyPr>
          <a:lstStyle/>
          <a:p>
            <a:pPr algn="ctr" rtl="1"/>
            <a:r>
              <a:rPr lang="fa-IR" b="1" dirty="0">
                <a:latin typeface="Bebas Neue"/>
                <a:ea typeface="Bebas Neue"/>
                <a:cs typeface="Bebas Neue"/>
              </a:rPr>
              <a:t>مصرف انسولين</a:t>
            </a:r>
            <a:r>
              <a:rPr lang="fa-IR" sz="3600" b="1" dirty="0">
                <a:cs typeface="B Titr" panose="00000700000000000000" pitchFamily="2" charset="-78"/>
              </a:rPr>
              <a:t> </a:t>
            </a:r>
            <a:endParaRPr lang="en-US" sz="3600" dirty="0">
              <a:cs typeface="B Titr" panose="00000700000000000000" pitchFamily="2" charset="-78"/>
            </a:endParaRPr>
          </a:p>
        </p:txBody>
      </p:sp>
      <p:sp>
        <p:nvSpPr>
          <p:cNvPr id="3" name="Content Placeholder 2"/>
          <p:cNvSpPr>
            <a:spLocks noGrp="1"/>
          </p:cNvSpPr>
          <p:nvPr>
            <p:ph idx="1"/>
          </p:nvPr>
        </p:nvSpPr>
        <p:spPr>
          <a:xfrm>
            <a:off x="609600" y="1556792"/>
            <a:ext cx="10972800" cy="5017744"/>
          </a:xfrm>
        </p:spPr>
        <p:txBody>
          <a:bodyPr>
            <a:normAutofit/>
          </a:bodyPr>
          <a:lstStyle/>
          <a:p>
            <a:pPr algn="r" rtl="1"/>
            <a:r>
              <a:rPr lang="fa-IR" b="1" dirty="0">
                <a:cs typeface="B Nazanin" panose="00000400000000000000" pitchFamily="2" charset="-78"/>
              </a:rPr>
              <a:t>روش های گوناگون و متعددی برای تزریق انسولین وجود دارد، مانند سرنگ، قلم و پمپ انسولین.</a:t>
            </a:r>
          </a:p>
          <a:p>
            <a:pPr algn="r" rtl="1"/>
            <a:r>
              <a:rPr lang="ar-SA" b="1" dirty="0">
                <a:cs typeface="B Nazanin" panose="00000400000000000000" pitchFamily="2" charset="-78"/>
              </a:rPr>
              <a:t>تزریق انسولین به صورت زیر جلدی </a:t>
            </a:r>
            <a:r>
              <a:rPr lang="ar-SA" dirty="0">
                <a:cs typeface="B Nazanin" panose="00000400000000000000" pitchFamily="2" charset="-78"/>
              </a:rPr>
              <a:t>(</a:t>
            </a:r>
            <a:r>
              <a:rPr lang="fa-IR" dirty="0">
                <a:cs typeface="B Nazanin" panose="00000400000000000000" pitchFamily="2" charset="-78"/>
              </a:rPr>
              <a:t>داخل چربی</a:t>
            </a:r>
            <a:r>
              <a:rPr lang="ar-SA" dirty="0">
                <a:cs typeface="B Nazanin" panose="00000400000000000000" pitchFamily="2" charset="-78"/>
              </a:rPr>
              <a:t>) </a:t>
            </a:r>
            <a:r>
              <a:rPr lang="ar-SA" b="1" dirty="0">
                <a:cs typeface="B Nazanin" panose="00000400000000000000" pitchFamily="2" charset="-78"/>
              </a:rPr>
              <a:t>و اغلب بدون هیچ گونه درد و یا سوزشی انجام می شود.</a:t>
            </a:r>
            <a:endParaRPr lang="fa-IR" b="1" dirty="0">
              <a:cs typeface="B Nazanin" panose="00000400000000000000" pitchFamily="2" charset="-78"/>
            </a:endParaRPr>
          </a:p>
          <a:p>
            <a:pPr algn="r" rtl="1"/>
            <a:r>
              <a:rPr lang="ar-SA" b="1" dirty="0">
                <a:cs typeface="B Nazanin" panose="00000400000000000000" pitchFamily="2" charset="-78"/>
              </a:rPr>
              <a:t>سرعت جذب انسولین، به محل تزریق بستگی دارد. به طور مثال جذب انسولین تزریق شده برروی ران ها کندتر از ناحیه شکم صورت می گیرد.</a:t>
            </a:r>
            <a:endParaRPr lang="fa-IR" b="1" dirty="0">
              <a:cs typeface="B Nazanin" panose="00000400000000000000" pitchFamily="2" charset="-78"/>
            </a:endParaRPr>
          </a:p>
          <a:p>
            <a:pPr algn="r" rtl="1"/>
            <a:r>
              <a:rPr lang="ar-SA" b="1" dirty="0">
                <a:cs typeface="B Nazanin" panose="00000400000000000000" pitchFamily="2" charset="-78"/>
              </a:rPr>
              <a:t>از تزریق انسولین در یک ناح</a:t>
            </a:r>
            <a:r>
              <a:rPr lang="fa-IR" b="1" dirty="0">
                <a:cs typeface="B Nazanin" panose="00000400000000000000" pitchFamily="2" charset="-78"/>
              </a:rPr>
              <a:t>یه</a:t>
            </a:r>
            <a:r>
              <a:rPr lang="ar-SA" b="1" dirty="0">
                <a:cs typeface="B Nazanin" panose="00000400000000000000" pitchFamily="2" charset="-78"/>
              </a:rPr>
              <a:t> ثابت که موجب ایجاد توده های چربی در زیر پوست و مانع از جذب به موقع انسولین می گردد، خودداری </a:t>
            </a:r>
            <a:r>
              <a:rPr lang="fa-IR" b="1" dirty="0">
                <a:cs typeface="B Nazanin" panose="00000400000000000000" pitchFamily="2" charset="-78"/>
              </a:rPr>
              <a:t>شود.</a:t>
            </a:r>
          </a:p>
          <a:p>
            <a:pPr algn="r" rtl="1"/>
            <a:r>
              <a:rPr lang="ar-SA" b="1" dirty="0">
                <a:cs typeface="B Nazanin" panose="00000400000000000000" pitchFamily="2" charset="-78"/>
              </a:rPr>
              <a:t>محل تزریق را به صورت گردشی عوض </a:t>
            </a:r>
            <a:r>
              <a:rPr lang="fa-IR" b="1" dirty="0">
                <a:cs typeface="B Nazanin" panose="00000400000000000000" pitchFamily="2" charset="-78"/>
              </a:rPr>
              <a:t>شود.</a:t>
            </a:r>
            <a:endParaRPr lang="en-US" b="1" dirty="0">
              <a:cs typeface="B Nazanin" panose="00000400000000000000" pitchFamily="2" charset="-78"/>
            </a:endParaRPr>
          </a:p>
          <a:p>
            <a:endParaRPr lang="en-US" dirty="0"/>
          </a:p>
        </p:txBody>
      </p:sp>
    </p:spTree>
    <p:extLst>
      <p:ext uri="{BB962C8B-B14F-4D97-AF65-F5344CB8AC3E}">
        <p14:creationId xmlns:p14="http://schemas.microsoft.com/office/powerpoint/2010/main" val="1788822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2"/>
          </p:nvPr>
        </p:nvSpPr>
        <p:spPr>
          <a:xfrm>
            <a:off x="6864085" y="2708920"/>
            <a:ext cx="4511040" cy="3671078"/>
          </a:xfrm>
        </p:spPr>
        <p:txBody>
          <a:bodyPr>
            <a:normAutofit/>
          </a:bodyPr>
          <a:lstStyle/>
          <a:p>
            <a:pPr algn="ctr"/>
            <a:r>
              <a:rPr lang="fa-IR" sz="4000" b="1" dirty="0">
                <a:solidFill>
                  <a:schemeClr val="tx2"/>
                </a:solidFill>
                <a:latin typeface="Bebas Neue"/>
                <a:ea typeface="Bebas Neue"/>
                <a:cs typeface="Bebas Neue"/>
              </a:rPr>
              <a:t>محل  هاي مناسب </a:t>
            </a:r>
          </a:p>
          <a:p>
            <a:pPr algn="ctr"/>
            <a:r>
              <a:rPr lang="fa-IR" sz="4000" b="1" dirty="0">
                <a:solidFill>
                  <a:schemeClr val="tx2"/>
                </a:solidFill>
                <a:latin typeface="Bebas Neue"/>
                <a:ea typeface="Bebas Neue"/>
                <a:cs typeface="Bebas Neue"/>
              </a:rPr>
              <a:t> براي  تزريق  انسولين</a:t>
            </a:r>
            <a:endParaRPr lang="en-US" sz="4000" b="1" dirty="0">
              <a:solidFill>
                <a:schemeClr val="tx2"/>
              </a:solidFill>
              <a:latin typeface="Bebas Neue"/>
              <a:ea typeface="Bebas Neue"/>
              <a:cs typeface="Bebas Neue"/>
            </a:endParaRPr>
          </a:p>
        </p:txBody>
      </p:sp>
      <p:pic>
        <p:nvPicPr>
          <p:cNvPr id="5" name="Content Placeholder 4"/>
          <p:cNvPicPr>
            <a:picLocks noGrp="1" noChangeAspect="1"/>
          </p:cNvPicPr>
          <p:nvPr>
            <p:ph sz="half" idx="1"/>
          </p:nvPr>
        </p:nvPicPr>
        <p:blipFill>
          <a:blip r:embed="rId2"/>
          <a:stretch>
            <a:fillRect/>
          </a:stretch>
        </p:blipFill>
        <p:spPr>
          <a:xfrm>
            <a:off x="1007435" y="756127"/>
            <a:ext cx="5469876" cy="5593108"/>
          </a:xfrm>
          <a:prstGeom prst="rect">
            <a:avLst/>
          </a:prstGeom>
        </p:spPr>
      </p:pic>
    </p:spTree>
    <p:extLst>
      <p:ext uri="{BB962C8B-B14F-4D97-AF65-F5344CB8AC3E}">
        <p14:creationId xmlns:p14="http://schemas.microsoft.com/office/powerpoint/2010/main" val="994744241"/>
      </p:ext>
    </p:extLst>
  </p:cSld>
  <p:clrMapOvr>
    <a:masterClrMapping/>
  </p:clrMapOvr>
  <mc:AlternateContent xmlns:mc="http://schemas.openxmlformats.org/markup-compatibility/2006" xmlns:p14="http://schemas.microsoft.com/office/powerpoint/2010/main">
    <mc:Choice Requires="p14">
      <p:transition spd="slow" p14:dur="2500">
        <p:dissolve/>
      </p:transition>
    </mc:Choice>
    <mc:Fallback xmlns="">
      <p:transition spd="slow">
        <p:dissolv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1738"/>
            <a:ext cx="10515600" cy="830317"/>
          </a:xfrm>
        </p:spPr>
        <p:txBody>
          <a:bodyPr/>
          <a:lstStyle/>
          <a:p>
            <a:pPr algn="ctr" rtl="1"/>
            <a:r>
              <a:rPr lang="fa-IR" dirty="0">
                <a:solidFill>
                  <a:schemeClr val="accent6">
                    <a:lumMod val="50000"/>
                  </a:schemeClr>
                </a:solidFill>
              </a:rPr>
              <a:t>ادامه مراقبت غیرپزشک</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043781"/>
            <a:ext cx="12192000" cy="5795306"/>
          </a:xfrm>
        </p:spPr>
      </p:pic>
    </p:spTree>
    <p:extLst>
      <p:ext uri="{BB962C8B-B14F-4D97-AF65-F5344CB8AC3E}">
        <p14:creationId xmlns:p14="http://schemas.microsoft.com/office/powerpoint/2010/main" val="421506715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2058988" y="1164771"/>
            <a:ext cx="7993062" cy="647700"/>
          </a:xfrm>
        </p:spPr>
        <p:txBody>
          <a:bodyPr/>
          <a:lstStyle/>
          <a:p>
            <a:pPr algn="ctr"/>
            <a:r>
              <a:rPr lang="fa-IR" altLang="en-US" sz="3600" dirty="0">
                <a:cs typeface="B Titr" panose="00000700000000000000" pitchFamily="2" charset="-78"/>
              </a:rPr>
              <a:t>كنترل مطلوب چربي هاي خون</a:t>
            </a:r>
            <a:endParaRPr lang="en-US" altLang="en-US" sz="3600" dirty="0">
              <a:cs typeface="B Titr" panose="00000700000000000000" pitchFamily="2" charset="-78"/>
            </a:endParaRPr>
          </a:p>
        </p:txBody>
      </p:sp>
      <p:sp>
        <p:nvSpPr>
          <p:cNvPr id="3" name="Content Placeholder 2"/>
          <p:cNvSpPr>
            <a:spLocks noGrp="1"/>
          </p:cNvSpPr>
          <p:nvPr>
            <p:ph idx="1"/>
          </p:nvPr>
        </p:nvSpPr>
        <p:spPr>
          <a:xfrm>
            <a:off x="1099457" y="2209800"/>
            <a:ext cx="10199914" cy="4084638"/>
          </a:xfrm>
        </p:spPr>
        <p:txBody>
          <a:bodyPr/>
          <a:lstStyle/>
          <a:p>
            <a:pPr algn="r" rtl="1"/>
            <a:r>
              <a:rPr lang="fa-IR" altLang="en-US" sz="2500" dirty="0">
                <a:latin typeface="Arial" panose="020B0604020202020204" pitchFamily="34" charset="0"/>
                <a:cs typeface="B Mitra" panose="00000400000000000000" pitchFamily="2" charset="-78"/>
              </a:rPr>
              <a:t>بيماران ديابتي شانس بيشتري براي ابتلا به فشارخون بالا و يا اختلال چربي هاي خون دارند.</a:t>
            </a:r>
          </a:p>
          <a:p>
            <a:pPr marL="0" indent="0" algn="r" rtl="1">
              <a:buNone/>
            </a:pPr>
            <a:endParaRPr lang="en-US" altLang="en-US" sz="2500" dirty="0">
              <a:latin typeface="Arial" panose="020B0604020202020204" pitchFamily="34" charset="0"/>
              <a:cs typeface="B Mitra" panose="00000400000000000000" pitchFamily="2" charset="-78"/>
            </a:endParaRPr>
          </a:p>
          <a:p>
            <a:pPr algn="r" rtl="1">
              <a:lnSpc>
                <a:spcPct val="150000"/>
              </a:lnSpc>
            </a:pPr>
            <a:r>
              <a:rPr lang="fa-IR" altLang="en-US" sz="2500" dirty="0">
                <a:latin typeface="Arial" panose="020B0604020202020204" pitchFamily="34" charset="0"/>
                <a:cs typeface="B Mitra" panose="00000400000000000000" pitchFamily="2" charset="-78"/>
              </a:rPr>
              <a:t>حداقل سالي يك بار بايد چربي هاي خون بيماران ديابتي اندازه گيري شود </a:t>
            </a:r>
            <a:r>
              <a:rPr lang="fa-IR" altLang="en-US" sz="2500" dirty="0" smtClean="0">
                <a:latin typeface="Arial" panose="020B0604020202020204" pitchFamily="34" charset="0"/>
                <a:cs typeface="B Mitra" panose="00000400000000000000" pitchFamily="2" charset="-78"/>
              </a:rPr>
              <a:t>و( آزمایش ثبت شود )و </a:t>
            </a:r>
            <a:r>
              <a:rPr lang="fa-IR" altLang="en-US" sz="2500" dirty="0">
                <a:latin typeface="Arial" panose="020B0604020202020204" pitchFamily="34" charset="0"/>
                <a:cs typeface="B Mitra" panose="00000400000000000000" pitchFamily="2" charset="-78"/>
              </a:rPr>
              <a:t>در بیماران بالای 40 سال علاوه بر درمان هاي غير دارويي (تغذيه مناسب، فعاليت بدني كافي قطع مصرف دخانيات و الكل) تحت درمان دارويي هم قرار گيرند.</a:t>
            </a:r>
            <a:endParaRPr lang="en-US" altLang="en-US" sz="2500" dirty="0">
              <a:latin typeface="Arial" panose="020B0604020202020204" pitchFamily="34" charset="0"/>
              <a:cs typeface="B Mitra" panose="00000400000000000000" pitchFamily="2" charset="-78"/>
            </a:endParaRPr>
          </a:p>
          <a:p>
            <a:pPr algn="r" rtl="1"/>
            <a:endParaRPr lang="en-US" altLang="en-US" dirty="0">
              <a:cs typeface="Majalla UI"/>
            </a:endParaRPr>
          </a:p>
        </p:txBody>
      </p:sp>
    </p:spTree>
    <p:extLst>
      <p:ext uri="{BB962C8B-B14F-4D97-AF65-F5344CB8AC3E}">
        <p14:creationId xmlns:p14="http://schemas.microsoft.com/office/powerpoint/2010/main" val="29120633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ircle(in)">
                                      <p:cBhvr>
                                        <p:cTn id="1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576943" y="1110343"/>
            <a:ext cx="10809513" cy="2941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rtl="1">
              <a:lnSpc>
                <a:spcPct val="115000"/>
              </a:lnSpc>
            </a:pPr>
            <a:r>
              <a:rPr lang="ar-SA" altLang="en-US" b="1" dirty="0">
                <a:solidFill>
                  <a:srgbClr val="000000"/>
                </a:solidFill>
                <a:latin typeface="Tahoma" panose="020B0604030504040204" pitchFamily="34" charset="0"/>
                <a:cs typeface="B Titr" panose="00000700000000000000" pitchFamily="2" charset="-78"/>
              </a:rPr>
              <a:t>درمان دارویی در کلسترول خون بالا </a:t>
            </a:r>
            <a:endParaRPr lang="fa-IR" altLang="en-US" b="1" dirty="0">
              <a:solidFill>
                <a:srgbClr val="000000"/>
              </a:solidFill>
              <a:latin typeface="Tahoma" panose="020B0604030504040204" pitchFamily="34" charset="0"/>
              <a:cs typeface="B Titr" panose="00000700000000000000" pitchFamily="2" charset="-78"/>
            </a:endParaRPr>
          </a:p>
          <a:p>
            <a:pPr algn="r" rtl="1">
              <a:lnSpc>
                <a:spcPct val="115000"/>
              </a:lnSpc>
            </a:pPr>
            <a:endParaRPr lang="en-US" altLang="en-US" dirty="0">
              <a:cs typeface="B Titr" panose="00000700000000000000" pitchFamily="2" charset="-78"/>
            </a:endParaRPr>
          </a:p>
          <a:p>
            <a:pPr algn="justLow" rtl="1">
              <a:lnSpc>
                <a:spcPct val="115000"/>
              </a:lnSpc>
            </a:pPr>
            <a:r>
              <a:rPr lang="ar-SA" altLang="en-US" sz="2500" dirty="0">
                <a:cs typeface="B Mitra" panose="00000400000000000000" pitchFamily="2" charset="-78"/>
              </a:rPr>
              <a:t>استاتین‌ها گروهی از داروها هستند که بیشترین تجویز را برای کاهش کلسترول خون به خود اختصاص داده اند. استاتین‌ها مسیر ساخت کلسترول توسط کبد را مسدود می‌کنند، بنابراین سلول‌های کبدی تهی از کلسترول می‌شوند و نهایتا" باعث می‌شود که کبد کلسترول را از خون برداشت و جمع آوری کند. هم چنین استاتین‌ها به جذب مجدد کلسترول از رسوب‌های موجود در دیواره رگ‌ها کمک می‌کند و بدین شکل بیماری شریان‌های کرونری را از بین می‌برد. اما در بعضی موارد سبب درد عضلات می‌گردند و در انجام مراقبت‌ها باید به آن توجه داشت.</a:t>
            </a:r>
            <a:endParaRPr lang="en-US" altLang="en-US" sz="2500" dirty="0">
              <a:cs typeface="B Mitra" panose="00000400000000000000" pitchFamily="2" charset="-78"/>
            </a:endParaRPr>
          </a:p>
        </p:txBody>
      </p:sp>
    </p:spTree>
    <p:extLst>
      <p:ext uri="{BB962C8B-B14F-4D97-AF65-F5344CB8AC3E}">
        <p14:creationId xmlns:p14="http://schemas.microsoft.com/office/powerpoint/2010/main" val="243149657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2057400" y="546327"/>
            <a:ext cx="8229600" cy="1020762"/>
          </a:xfrm>
        </p:spPr>
        <p:txBody>
          <a:bodyPr/>
          <a:lstStyle/>
          <a:p>
            <a:pPr algn="ctr"/>
            <a:r>
              <a:rPr lang="fa-IR" altLang="en-US" dirty="0">
                <a:solidFill>
                  <a:srgbClr val="FF0000"/>
                </a:solidFill>
              </a:rPr>
              <a:t>چربی ها در دیابت</a:t>
            </a:r>
            <a:endParaRPr lang="en-US" altLang="en-US" dirty="0">
              <a:solidFill>
                <a:srgbClr val="FF0000"/>
              </a:solidFill>
              <a:cs typeface="Traditional Arabic" panose="02020603050405020304" pitchFamily="18" charset="-78"/>
            </a:endParaRPr>
          </a:p>
        </p:txBody>
      </p:sp>
      <p:sp>
        <p:nvSpPr>
          <p:cNvPr id="3" name="Content Placeholder 2"/>
          <p:cNvSpPr>
            <a:spLocks noGrp="1"/>
          </p:cNvSpPr>
          <p:nvPr>
            <p:ph idx="1"/>
          </p:nvPr>
        </p:nvSpPr>
        <p:spPr>
          <a:xfrm>
            <a:off x="1808389" y="1902961"/>
            <a:ext cx="8229600" cy="3863975"/>
          </a:xfrm>
        </p:spPr>
        <p:txBody>
          <a:bodyPr>
            <a:normAutofit fontScale="92500" lnSpcReduction="10000"/>
          </a:bodyPr>
          <a:lstStyle/>
          <a:p>
            <a:pPr algn="ctr">
              <a:buFont typeface="Wingdings 2" panose="05020102010507070707" pitchFamily="18" charset="2"/>
              <a:buNone/>
              <a:defRPr/>
            </a:pPr>
            <a:r>
              <a:rPr lang="en-US" sz="6000" dirty="0">
                <a:solidFill>
                  <a:srgbClr val="002060"/>
                </a:solidFill>
              </a:rPr>
              <a:t>TG</a:t>
            </a:r>
          </a:p>
          <a:p>
            <a:pPr algn="ctr">
              <a:defRPr/>
            </a:pPr>
            <a:endParaRPr lang="en-US" sz="4400" dirty="0">
              <a:solidFill>
                <a:srgbClr val="002060"/>
              </a:solidFill>
            </a:endParaRPr>
          </a:p>
          <a:p>
            <a:pPr algn="ctr">
              <a:buFont typeface="Wingdings 2" panose="05020102010507070707" pitchFamily="18" charset="2"/>
              <a:buNone/>
              <a:defRPr/>
            </a:pPr>
            <a:r>
              <a:rPr lang="en-US" sz="5400" dirty="0">
                <a:solidFill>
                  <a:srgbClr val="002060"/>
                </a:solidFill>
              </a:rPr>
              <a:t>   HDL   </a:t>
            </a:r>
          </a:p>
          <a:p>
            <a:pPr algn="ctr">
              <a:defRPr/>
            </a:pPr>
            <a:endParaRPr lang="en-US" sz="4400" dirty="0">
              <a:solidFill>
                <a:srgbClr val="002060"/>
              </a:solidFill>
            </a:endParaRPr>
          </a:p>
          <a:p>
            <a:pPr algn="ctr">
              <a:buFont typeface="Wingdings 2" panose="05020102010507070707" pitchFamily="18" charset="2"/>
              <a:buNone/>
              <a:defRPr/>
            </a:pPr>
            <a:r>
              <a:rPr lang="en-US" sz="5800" dirty="0">
                <a:solidFill>
                  <a:srgbClr val="002060"/>
                </a:solidFill>
              </a:rPr>
              <a:t>  LDL</a:t>
            </a:r>
          </a:p>
        </p:txBody>
      </p:sp>
      <p:sp>
        <p:nvSpPr>
          <p:cNvPr id="4" name="Up Arrow 3"/>
          <p:cNvSpPr/>
          <p:nvPr/>
        </p:nvSpPr>
        <p:spPr>
          <a:xfrm>
            <a:off x="6715581" y="1970088"/>
            <a:ext cx="484188" cy="59055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Down Arrow 5"/>
          <p:cNvSpPr/>
          <p:nvPr/>
        </p:nvSpPr>
        <p:spPr>
          <a:xfrm>
            <a:off x="7131051" y="3156631"/>
            <a:ext cx="484187" cy="9779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Left-Right Arrow 6"/>
          <p:cNvSpPr/>
          <p:nvPr/>
        </p:nvSpPr>
        <p:spPr>
          <a:xfrm>
            <a:off x="6957675" y="4858203"/>
            <a:ext cx="1216025" cy="484188"/>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77360002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920421" y="674914"/>
            <a:ext cx="8229600" cy="685800"/>
          </a:xfrm>
        </p:spPr>
        <p:txBody>
          <a:bodyPr>
            <a:normAutofit fontScale="90000"/>
          </a:bodyPr>
          <a:lstStyle/>
          <a:p>
            <a:pPr algn="ctr"/>
            <a:r>
              <a:rPr lang="fa-IR" altLang="en-US" dirty="0"/>
              <a:t>افزایش تری گلیسرید و مقاومت به انسولین</a:t>
            </a:r>
            <a:endParaRPr lang="en-US" altLang="en-US" b="1" dirty="0">
              <a:cs typeface="Traditional Arabic" panose="02020603050405020304" pitchFamily="18" charset="-78"/>
            </a:endParaRPr>
          </a:p>
        </p:txBody>
      </p:sp>
      <p:sp>
        <p:nvSpPr>
          <p:cNvPr id="22531" name="Content Placeholder 2"/>
          <p:cNvSpPr>
            <a:spLocks noGrp="1"/>
          </p:cNvSpPr>
          <p:nvPr>
            <p:ph idx="1"/>
          </p:nvPr>
        </p:nvSpPr>
        <p:spPr>
          <a:xfrm>
            <a:off x="718457" y="1839687"/>
            <a:ext cx="10123713" cy="4180114"/>
          </a:xfrm>
        </p:spPr>
        <p:txBody>
          <a:bodyPr>
            <a:normAutofit/>
          </a:bodyPr>
          <a:lstStyle/>
          <a:p>
            <a:pPr marL="0" indent="0" algn="r" rtl="1">
              <a:buNone/>
            </a:pPr>
            <a:r>
              <a:rPr lang="fa-IR" altLang="en-US" sz="2500" dirty="0">
                <a:latin typeface="Arial" panose="020B0604020202020204" pitchFamily="34" charset="0"/>
                <a:cs typeface="B Mitra" panose="00000400000000000000" pitchFamily="2" charset="-78"/>
              </a:rPr>
              <a:t>افزایش متوسط تری گلیسرید (بالاتر از 150 میلیگرم در دسی لیتر) با خطر مقاومت به انسولین همراه است.</a:t>
            </a:r>
          </a:p>
          <a:p>
            <a:pPr marL="0" indent="0" algn="r" rtl="1">
              <a:buNone/>
            </a:pPr>
            <a:endParaRPr lang="fa-IR" altLang="en-US" sz="2500" dirty="0">
              <a:latin typeface="Arial" panose="020B0604020202020204" pitchFamily="34" charset="0"/>
              <a:cs typeface="B Mitra" panose="00000400000000000000" pitchFamily="2" charset="-78"/>
            </a:endParaRPr>
          </a:p>
          <a:p>
            <a:pPr marL="0" indent="0" algn="r" rtl="1">
              <a:buNone/>
            </a:pPr>
            <a:r>
              <a:rPr lang="fa-IR" altLang="en-US" sz="2500" dirty="0">
                <a:latin typeface="Arial" panose="020B0604020202020204" pitchFamily="34" charset="0"/>
                <a:cs typeface="B Mitra" panose="00000400000000000000" pitchFamily="2" charset="-78"/>
              </a:rPr>
              <a:t>سطوح بالاتر از 200 میلیگرم در دسی لیتر با افزایش خطر بیماری قلبی عروقی همراه می باشد. </a:t>
            </a:r>
            <a:endParaRPr lang="en-US" altLang="en-US" sz="2500" dirty="0">
              <a:latin typeface="Arial" panose="020B0604020202020204" pitchFamily="34" charset="0"/>
              <a:cs typeface="B Mitra" panose="00000400000000000000" pitchFamily="2" charset="-78"/>
            </a:endParaRPr>
          </a:p>
        </p:txBody>
      </p:sp>
    </p:spTree>
    <p:extLst>
      <p:ext uri="{BB962C8B-B14F-4D97-AF65-F5344CB8AC3E}">
        <p14:creationId xmlns:p14="http://schemas.microsoft.com/office/powerpoint/2010/main" val="19811519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4593"/>
            <a:ext cx="10515600" cy="998483"/>
          </a:xfrm>
        </p:spPr>
        <p:txBody>
          <a:bodyPr/>
          <a:lstStyle/>
          <a:p>
            <a:pPr algn="ctr"/>
            <a:r>
              <a:rPr lang="fa-IR" dirty="0">
                <a:solidFill>
                  <a:schemeClr val="accent6">
                    <a:lumMod val="50000"/>
                  </a:schemeClr>
                </a:solidFill>
              </a:rPr>
              <a:t>ادامه خطرسنجی</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850161"/>
            <a:ext cx="12191999" cy="5977102"/>
          </a:xfrm>
        </p:spPr>
      </p:pic>
    </p:spTree>
    <p:extLst>
      <p:ext uri="{BB962C8B-B14F-4D97-AF65-F5344CB8AC3E}">
        <p14:creationId xmlns:p14="http://schemas.microsoft.com/office/powerpoint/2010/main" val="236576229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1583645" y="283029"/>
            <a:ext cx="8856662" cy="503238"/>
          </a:xfrm>
        </p:spPr>
        <p:txBody>
          <a:bodyPr>
            <a:normAutofit fontScale="90000"/>
          </a:bodyPr>
          <a:lstStyle/>
          <a:p>
            <a:pPr algn="ctr"/>
            <a:r>
              <a:rPr lang="fa-IR" altLang="en-US" sz="3600" b="1" dirty="0"/>
              <a:t>تقسیم بندی سطوح بالای تری گلیسرید</a:t>
            </a:r>
            <a:r>
              <a:rPr lang="en-US" altLang="en-US" b="1" dirty="0">
                <a:cs typeface="Traditional Arabic" panose="02020603050405020304" pitchFamily="18" charset="-78"/>
              </a:rPr>
              <a:t>	</a:t>
            </a:r>
            <a:endParaRPr lang="en-US" altLang="en-US" dirty="0">
              <a:cs typeface="Traditional Arabic" panose="02020603050405020304" pitchFamily="18"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85568196"/>
              </p:ext>
            </p:extLst>
          </p:nvPr>
        </p:nvGraphicFramePr>
        <p:xfrm>
          <a:off x="1001487" y="1034145"/>
          <a:ext cx="10526484" cy="5660569"/>
        </p:xfrm>
        <a:graphic>
          <a:graphicData uri="http://schemas.openxmlformats.org/drawingml/2006/table">
            <a:tbl>
              <a:tblPr firstRow="1" bandRow="1">
                <a:tableStyleId>{5C22544A-7EE6-4342-B048-85BDC9FD1C3A}</a:tableStyleId>
              </a:tblPr>
              <a:tblGrid>
                <a:gridCol w="3508828">
                  <a:extLst>
                    <a:ext uri="{9D8B030D-6E8A-4147-A177-3AD203B41FA5}">
                      <a16:colId xmlns:a16="http://schemas.microsoft.com/office/drawing/2014/main" val="20000"/>
                    </a:ext>
                  </a:extLst>
                </a:gridCol>
                <a:gridCol w="3508828">
                  <a:extLst>
                    <a:ext uri="{9D8B030D-6E8A-4147-A177-3AD203B41FA5}">
                      <a16:colId xmlns:a16="http://schemas.microsoft.com/office/drawing/2014/main" val="20001"/>
                    </a:ext>
                  </a:extLst>
                </a:gridCol>
                <a:gridCol w="3508828">
                  <a:extLst>
                    <a:ext uri="{9D8B030D-6E8A-4147-A177-3AD203B41FA5}">
                      <a16:colId xmlns:a16="http://schemas.microsoft.com/office/drawing/2014/main" val="20002"/>
                    </a:ext>
                  </a:extLst>
                </a:gridCol>
              </a:tblGrid>
              <a:tr h="170969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2400" b="1" i="0" u="none" strike="noStrike" kern="1200" baseline="0" dirty="0">
                          <a:solidFill>
                            <a:schemeClr val="lt1"/>
                          </a:solidFill>
                          <a:latin typeface="+mn-lt"/>
                          <a:ea typeface="+mn-ea"/>
                          <a:cs typeface="+mn-cs"/>
                        </a:rPr>
                        <a:t>تقسیم بندی تری گلیسرید</a:t>
                      </a:r>
                      <a:r>
                        <a:rPr lang="en-US" sz="2400" b="0" i="0" u="none" strike="noStrike" kern="1200" baseline="0" dirty="0">
                          <a:solidFill>
                            <a:schemeClr val="lt1"/>
                          </a:solidFill>
                          <a:latin typeface="+mn-lt"/>
                          <a:ea typeface="+mn-ea"/>
                          <a:cs typeface="+mn-cs"/>
                        </a:rPr>
                        <a:t>			</a:t>
                      </a:r>
                    </a:p>
                    <a:p>
                      <a:pPr algn="ctr"/>
                      <a:endParaRPr lang="en-US" sz="2400" dirty="0"/>
                    </a:p>
                  </a:txBody>
                  <a:tcPr marL="91436" marR="91436" marT="45719" marB="45719"/>
                </a:tc>
                <a:tc>
                  <a:txBody>
                    <a:bodyPr/>
                    <a:lstStyle/>
                    <a:p>
                      <a:pPr algn="ctr"/>
                      <a:r>
                        <a:rPr lang="fa-IR" sz="2400" b="1" i="0" u="none" strike="noStrike" kern="1200" baseline="0" dirty="0">
                          <a:solidFill>
                            <a:schemeClr val="lt1"/>
                          </a:solidFill>
                          <a:latin typeface="+mn-lt"/>
                          <a:ea typeface="+mn-ea"/>
                          <a:cs typeface="+mn-cs"/>
                        </a:rPr>
                        <a:t>غلظت تری گلیسرید </a:t>
                      </a:r>
                      <a:r>
                        <a:rPr lang="en-US" sz="2400" b="1" i="0" u="none" strike="noStrike" kern="1200" baseline="0" dirty="0">
                          <a:solidFill>
                            <a:schemeClr val="lt1"/>
                          </a:solidFill>
                          <a:latin typeface="+mn-lt"/>
                          <a:ea typeface="+mn-ea"/>
                          <a:cs typeface="+mn-cs"/>
                        </a:rPr>
                        <a:t>mg/</a:t>
                      </a:r>
                      <a:r>
                        <a:rPr lang="en-US" sz="2400" b="1" i="0" u="none" strike="noStrike" kern="1200" baseline="0" dirty="0" err="1">
                          <a:solidFill>
                            <a:schemeClr val="lt1"/>
                          </a:solidFill>
                          <a:latin typeface="+mn-lt"/>
                          <a:ea typeface="+mn-ea"/>
                          <a:cs typeface="+mn-cs"/>
                        </a:rPr>
                        <a:t>dL</a:t>
                      </a:r>
                      <a:r>
                        <a:rPr lang="en-US" sz="2400" b="1" i="0" u="none" strike="noStrike" kern="1200" baseline="0" dirty="0">
                          <a:solidFill>
                            <a:schemeClr val="lt1"/>
                          </a:solidFill>
                          <a:latin typeface="+mn-lt"/>
                          <a:ea typeface="+mn-ea"/>
                          <a:cs typeface="+mn-cs"/>
                        </a:rPr>
                        <a:t> </a:t>
                      </a:r>
                      <a:endParaRPr lang="en-US" sz="2400" dirty="0"/>
                    </a:p>
                  </a:txBody>
                  <a:tcPr marL="91436" marR="91436" marT="45719" marB="45719"/>
                </a:tc>
                <a:tc>
                  <a:txBody>
                    <a:bodyPr/>
                    <a:lstStyle/>
                    <a:p>
                      <a:pPr algn="ctr"/>
                      <a:r>
                        <a:rPr lang="fa-IR" sz="2400" b="1" i="0" u="none" strike="noStrike" kern="1200" baseline="0" dirty="0">
                          <a:solidFill>
                            <a:schemeClr val="lt1"/>
                          </a:solidFill>
                          <a:latin typeface="+mn-lt"/>
                          <a:ea typeface="+mn-ea"/>
                          <a:cs typeface="+mn-cs"/>
                        </a:rPr>
                        <a:t>هدف</a:t>
                      </a:r>
                      <a:endParaRPr lang="en-US" sz="2400" dirty="0"/>
                    </a:p>
                  </a:txBody>
                  <a:tcPr marL="91436" marR="91436" marT="45719" marB="45719"/>
                </a:tc>
                <a:extLst>
                  <a:ext uri="{0D108BD9-81ED-4DB2-BD59-A6C34878D82A}">
                    <a16:rowId xmlns:a16="http://schemas.microsoft.com/office/drawing/2014/main" val="10000"/>
                  </a:ext>
                </a:extLst>
              </a:tr>
              <a:tr h="1180819">
                <a:tc>
                  <a:txBody>
                    <a:bodyPr/>
                    <a:lstStyle/>
                    <a:p>
                      <a:pPr algn="ctr"/>
                      <a:r>
                        <a:rPr lang="fa-IR" sz="2400" b="0" i="0" u="none" strike="noStrike" kern="1200" baseline="0" dirty="0">
                          <a:solidFill>
                            <a:schemeClr val="dk1"/>
                          </a:solidFill>
                          <a:latin typeface="+mn-lt"/>
                          <a:ea typeface="+mn-ea"/>
                          <a:cs typeface="+mn-cs"/>
                        </a:rPr>
                        <a:t>طبیعی</a:t>
                      </a:r>
                      <a:r>
                        <a:rPr lang="en-US" sz="2400" b="0" i="0" u="none" strike="noStrike" kern="1200" baseline="0" dirty="0">
                          <a:solidFill>
                            <a:schemeClr val="dk1"/>
                          </a:solidFill>
                          <a:latin typeface="+mn-lt"/>
                          <a:ea typeface="+mn-ea"/>
                          <a:cs typeface="+mn-cs"/>
                        </a:rPr>
                        <a:t>	</a:t>
                      </a:r>
                    </a:p>
                    <a:p>
                      <a:pPr algn="ctr"/>
                      <a:endParaRPr lang="en-US" sz="2400" dirty="0"/>
                    </a:p>
                  </a:txBody>
                  <a:tcPr marL="91436" marR="91436" marT="45719" marB="45719"/>
                </a:tc>
                <a:tc>
                  <a:txBody>
                    <a:bodyPr/>
                    <a:lstStyle/>
                    <a:p>
                      <a:pPr algn="ctr"/>
                      <a:r>
                        <a:rPr lang="en-US" sz="2400" b="0" i="0" u="none" strike="noStrike" kern="1200" baseline="0" dirty="0">
                          <a:solidFill>
                            <a:schemeClr val="dk1"/>
                          </a:solidFill>
                          <a:latin typeface="+mn-lt"/>
                          <a:ea typeface="+mn-ea"/>
                          <a:cs typeface="+mn-cs"/>
                        </a:rPr>
                        <a:t>	&lt;150 </a:t>
                      </a:r>
                      <a:endParaRPr lang="en-US" sz="2400" dirty="0"/>
                    </a:p>
                  </a:txBody>
                  <a:tcPr marL="91436" marR="91436" marT="45719" marB="45719"/>
                </a:tc>
                <a:tc row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400" b="0" i="0" u="none" strike="noStrike" kern="1200" baseline="0" dirty="0">
                        <a:solidFill>
                          <a:schemeClr val="dk1"/>
                        </a:solidFill>
                        <a:latin typeface="+mn-lt"/>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2400" b="0" i="0" u="none" strike="noStrike" kern="1200" baseline="0" dirty="0">
                        <a:solidFill>
                          <a:schemeClr val="dk1"/>
                        </a:solidFill>
                        <a:latin typeface="+mn-lt"/>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2400" b="0" i="0" u="none" strike="noStrike" kern="1200" baseline="0" dirty="0">
                        <a:solidFill>
                          <a:schemeClr val="dk1"/>
                        </a:solidFill>
                        <a:latin typeface="+mn-lt"/>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2400" b="0" i="0" u="none" strike="noStrike" kern="1200" baseline="0" dirty="0">
                          <a:solidFill>
                            <a:schemeClr val="dk1"/>
                          </a:solidFill>
                          <a:latin typeface="+mn-lt"/>
                          <a:ea typeface="+mn-ea"/>
                          <a:cs typeface="+mn-cs"/>
                        </a:rPr>
                        <a:t>&lt;150 mg/</a:t>
                      </a:r>
                      <a:r>
                        <a:rPr lang="en-US" sz="2400" b="0" i="0" u="none" strike="noStrike" kern="1200" baseline="0" dirty="0" err="1">
                          <a:solidFill>
                            <a:schemeClr val="dk1"/>
                          </a:solidFill>
                          <a:latin typeface="+mn-lt"/>
                          <a:ea typeface="+mn-ea"/>
                          <a:cs typeface="+mn-cs"/>
                        </a:rPr>
                        <a:t>dL</a:t>
                      </a:r>
                      <a:r>
                        <a:rPr lang="en-US" sz="2400" b="0" i="0" u="none" strike="noStrike" kern="1200" baseline="0" dirty="0">
                          <a:solidFill>
                            <a:schemeClr val="dk1"/>
                          </a:solidFill>
                          <a:latin typeface="+mn-lt"/>
                          <a:ea typeface="+mn-ea"/>
                          <a:cs typeface="+mn-cs"/>
                        </a:rPr>
                        <a:t> 	</a:t>
                      </a:r>
                    </a:p>
                    <a:p>
                      <a:pPr algn="ctr"/>
                      <a:endParaRPr lang="en-US" sz="2400" dirty="0"/>
                    </a:p>
                  </a:txBody>
                  <a:tcPr marL="91436" marR="91436" marT="45719" marB="45719"/>
                </a:tc>
                <a:extLst>
                  <a:ext uri="{0D108BD9-81ED-4DB2-BD59-A6C34878D82A}">
                    <a16:rowId xmlns:a16="http://schemas.microsoft.com/office/drawing/2014/main" val="10001"/>
                  </a:ext>
                </a:extLst>
              </a:tr>
              <a:tr h="90511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2400" b="0" i="0" u="none" strike="noStrike" kern="1200" baseline="0" dirty="0">
                          <a:solidFill>
                            <a:schemeClr val="dk1"/>
                          </a:solidFill>
                          <a:latin typeface="+mn-lt"/>
                          <a:ea typeface="+mn-ea"/>
                          <a:cs typeface="+mn-cs"/>
                        </a:rPr>
                        <a:t>متوسط - بالا</a:t>
                      </a:r>
                      <a:r>
                        <a:rPr lang="en-US" sz="2400" b="0" i="0" u="none" strike="noStrike" kern="1200" baseline="0" dirty="0">
                          <a:solidFill>
                            <a:schemeClr val="dk1"/>
                          </a:solidFill>
                          <a:latin typeface="+mn-lt"/>
                          <a:ea typeface="+mn-ea"/>
                          <a:cs typeface="+mn-cs"/>
                        </a:rPr>
                        <a:t> 	</a:t>
                      </a:r>
                    </a:p>
                  </a:txBody>
                  <a:tcPr marL="91436" marR="91436" marT="45719" marB="45719"/>
                </a:tc>
                <a:tc>
                  <a:txBody>
                    <a:bodyPr/>
                    <a:lstStyle/>
                    <a:p>
                      <a:pPr algn="ctr"/>
                      <a:r>
                        <a:rPr lang="en-US" sz="2400" b="0" i="0" u="none" strike="noStrike" kern="1200" baseline="0" dirty="0">
                          <a:solidFill>
                            <a:schemeClr val="dk1"/>
                          </a:solidFill>
                          <a:latin typeface="+mn-lt"/>
                          <a:ea typeface="+mn-ea"/>
                          <a:cs typeface="+mn-cs"/>
                        </a:rPr>
                        <a:t>150-199 	</a:t>
                      </a:r>
                      <a:endParaRPr lang="en-US" sz="2400" dirty="0"/>
                    </a:p>
                  </a:txBody>
                  <a:tcPr marL="91436" marR="91436" marT="45719" marB="45719"/>
                </a:tc>
                <a:tc vMerge="1">
                  <a:txBody>
                    <a:bodyPr/>
                    <a:lstStyle/>
                    <a:p>
                      <a:endParaRPr lang="en-US" dirty="0"/>
                    </a:p>
                  </a:txBody>
                  <a:tcPr/>
                </a:tc>
                <a:extLst>
                  <a:ext uri="{0D108BD9-81ED-4DB2-BD59-A6C34878D82A}">
                    <a16:rowId xmlns:a16="http://schemas.microsoft.com/office/drawing/2014/main" val="10002"/>
                  </a:ext>
                </a:extLst>
              </a:tr>
              <a:tr h="1180819">
                <a:tc>
                  <a:txBody>
                    <a:bodyPr/>
                    <a:lstStyle/>
                    <a:p>
                      <a:pPr algn="ctr"/>
                      <a:r>
                        <a:rPr lang="fa-IR" sz="2400" b="0" i="0" u="none" strike="noStrike" kern="1200" baseline="0" dirty="0">
                          <a:solidFill>
                            <a:schemeClr val="dk1"/>
                          </a:solidFill>
                          <a:latin typeface="+mn-lt"/>
                          <a:ea typeface="+mn-ea"/>
                          <a:cs typeface="+mn-cs"/>
                        </a:rPr>
                        <a:t>بالا</a:t>
                      </a:r>
                      <a:r>
                        <a:rPr lang="en-US" sz="2400" b="0" i="0" u="none" strike="noStrike" kern="1200" baseline="0" dirty="0">
                          <a:solidFill>
                            <a:schemeClr val="dk1"/>
                          </a:solidFill>
                          <a:latin typeface="+mn-lt"/>
                          <a:ea typeface="+mn-ea"/>
                          <a:cs typeface="+mn-cs"/>
                        </a:rPr>
                        <a:t>	</a:t>
                      </a:r>
                    </a:p>
                    <a:p>
                      <a:pPr algn="ctr"/>
                      <a:r>
                        <a:rPr lang="en-US" sz="2400" b="0" i="0" u="none" strike="noStrike" kern="1200" baseline="0" dirty="0">
                          <a:solidFill>
                            <a:schemeClr val="dk1"/>
                          </a:solidFill>
                          <a:latin typeface="+mn-lt"/>
                          <a:ea typeface="+mn-ea"/>
                          <a:cs typeface="+mn-cs"/>
                        </a:rPr>
                        <a:t>		</a:t>
                      </a:r>
                    </a:p>
                  </a:txBody>
                  <a:tcPr marL="91436" marR="91436" marT="45719" marB="45719"/>
                </a:tc>
                <a:tc>
                  <a:txBody>
                    <a:bodyPr/>
                    <a:lstStyle/>
                    <a:p>
                      <a:pPr algn="ctr"/>
                      <a:r>
                        <a:rPr lang="en-US" sz="2400" b="0" i="0" u="none" strike="noStrike" kern="1200" baseline="0" dirty="0">
                          <a:solidFill>
                            <a:schemeClr val="dk1"/>
                          </a:solidFill>
                          <a:latin typeface="+mn-lt"/>
                          <a:ea typeface="+mn-ea"/>
                          <a:cs typeface="+mn-cs"/>
                        </a:rPr>
                        <a:t>200-499 	</a:t>
                      </a:r>
                      <a:endParaRPr lang="en-US" sz="2400" dirty="0"/>
                    </a:p>
                  </a:txBody>
                  <a:tcPr marL="91436" marR="91436" marT="45719" marB="45719"/>
                </a:tc>
                <a:tc vMerge="1">
                  <a:txBody>
                    <a:bodyPr/>
                    <a:lstStyle/>
                    <a:p>
                      <a:endParaRPr lang="en-US" dirty="0"/>
                    </a:p>
                  </a:txBody>
                  <a:tcPr/>
                </a:tc>
                <a:extLst>
                  <a:ext uri="{0D108BD9-81ED-4DB2-BD59-A6C34878D82A}">
                    <a16:rowId xmlns:a16="http://schemas.microsoft.com/office/drawing/2014/main" val="10003"/>
                  </a:ext>
                </a:extLst>
              </a:tr>
              <a:tr h="684125">
                <a:tc>
                  <a:txBody>
                    <a:bodyPr/>
                    <a:lstStyle/>
                    <a:p>
                      <a:pPr algn="ctr"/>
                      <a:r>
                        <a:rPr lang="fa-IR" sz="2800" b="0" i="0" u="none" strike="noStrike" kern="1200" baseline="0" dirty="0">
                          <a:solidFill>
                            <a:schemeClr val="dk1"/>
                          </a:solidFill>
                          <a:latin typeface="+mn-lt"/>
                          <a:ea typeface="+mn-ea"/>
                          <a:cs typeface="+mn-cs"/>
                        </a:rPr>
                        <a:t>خیلی بالا</a:t>
                      </a:r>
                      <a:endParaRPr lang="en-US" sz="2800" dirty="0"/>
                    </a:p>
                  </a:txBody>
                  <a:tcPr marL="91436" marR="91436" marT="45719" marB="45719"/>
                </a:tc>
                <a:tc>
                  <a:txBody>
                    <a:bodyPr/>
                    <a:lstStyle/>
                    <a:p>
                      <a:pPr algn="ctr"/>
                      <a:r>
                        <a:rPr lang="en-US" sz="2800" b="0" i="0" u="none" strike="noStrike" kern="1200" baseline="0" dirty="0">
                          <a:solidFill>
                            <a:schemeClr val="dk1"/>
                          </a:solidFill>
                          <a:latin typeface="+mn-lt"/>
                          <a:ea typeface="+mn-ea"/>
                          <a:cs typeface="+mn-cs"/>
                        </a:rPr>
                        <a:t>≥500 </a:t>
                      </a:r>
                      <a:endParaRPr lang="en-US" sz="2800" dirty="0"/>
                    </a:p>
                  </a:txBody>
                  <a:tcPr marL="91436" marR="91436" marT="45719" marB="45719"/>
                </a:tc>
                <a:tc vMerge="1">
                  <a:txBody>
                    <a:bodyPr/>
                    <a:lstStyle/>
                    <a:p>
                      <a:endParaRPr lang="en-US" dirty="0"/>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05682977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2"/>
          <p:cNvSpPr>
            <a:spLocks noGrp="1"/>
          </p:cNvSpPr>
          <p:nvPr>
            <p:ph idx="1"/>
          </p:nvPr>
        </p:nvSpPr>
        <p:spPr>
          <a:xfrm>
            <a:off x="881743" y="1197429"/>
            <a:ext cx="10101943" cy="5105400"/>
          </a:xfrm>
        </p:spPr>
        <p:txBody>
          <a:bodyPr/>
          <a:lstStyle/>
          <a:p>
            <a:pPr algn="r" rtl="1">
              <a:lnSpc>
                <a:spcPct val="150000"/>
              </a:lnSpc>
            </a:pPr>
            <a:r>
              <a:rPr lang="fa-IR" altLang="en-US" sz="2500" dirty="0">
                <a:latin typeface="Arial" panose="020B0604020202020204" pitchFamily="34" charset="0"/>
                <a:cs typeface="B Mitra" panose="00000400000000000000" pitchFamily="2" charset="-78"/>
              </a:rPr>
              <a:t>در بعضی از موارد سطح </a:t>
            </a:r>
            <a:r>
              <a:rPr lang="en-US" altLang="en-US" sz="2500" dirty="0">
                <a:latin typeface="Arial" panose="020B0604020202020204" pitchFamily="34" charset="0"/>
                <a:cs typeface="B Mitra" panose="00000400000000000000" pitchFamily="2" charset="-78"/>
              </a:rPr>
              <a:t> LDL</a:t>
            </a:r>
            <a:r>
              <a:rPr lang="fa-IR" altLang="en-US" sz="2500" dirty="0">
                <a:latin typeface="Arial" panose="020B0604020202020204" pitchFamily="34" charset="0"/>
                <a:cs typeface="B Mitra" panose="00000400000000000000" pitchFamily="2" charset="-78"/>
              </a:rPr>
              <a:t> افزایش می یابد. هیپرلیپیدمی در دیابت نوع دو اغلب با افزایش در دانسیته و کوچکی ذرات </a:t>
            </a:r>
            <a:r>
              <a:rPr lang="en-US" altLang="en-US" sz="2500" dirty="0">
                <a:latin typeface="Arial" panose="020B0604020202020204" pitchFamily="34" charset="0"/>
                <a:cs typeface="B Mitra" panose="00000400000000000000" pitchFamily="2" charset="-78"/>
              </a:rPr>
              <a:t>LDL</a:t>
            </a:r>
            <a:r>
              <a:rPr lang="fa-IR" altLang="en-US" sz="2500" dirty="0">
                <a:latin typeface="Arial" panose="020B0604020202020204" pitchFamily="34" charset="0"/>
                <a:cs typeface="B Mitra" panose="00000400000000000000" pitchFamily="2" charset="-78"/>
              </a:rPr>
              <a:t> همراه است که بسیار اتروژنیک بوده و باعث تصلب شرایین می شود. </a:t>
            </a:r>
          </a:p>
          <a:p>
            <a:pPr algn="r" rtl="1">
              <a:lnSpc>
                <a:spcPct val="150000"/>
              </a:lnSpc>
            </a:pPr>
            <a:endParaRPr lang="fa-IR" altLang="en-US" sz="2500" dirty="0">
              <a:latin typeface="Arial" panose="020B0604020202020204" pitchFamily="34" charset="0"/>
              <a:cs typeface="B Mitra" panose="00000400000000000000" pitchFamily="2" charset="-78"/>
            </a:endParaRPr>
          </a:p>
          <a:p>
            <a:pPr marL="0" indent="0" algn="r" rtl="1">
              <a:buNone/>
            </a:pPr>
            <a:endParaRPr lang="fa-IR" altLang="en-US" sz="2500" dirty="0">
              <a:latin typeface="Arial" panose="020B0604020202020204" pitchFamily="34" charset="0"/>
              <a:cs typeface="B Mitra" panose="00000400000000000000" pitchFamily="2" charset="-78"/>
            </a:endParaRPr>
          </a:p>
          <a:p>
            <a:pPr algn="r" rtl="1">
              <a:lnSpc>
                <a:spcPct val="150000"/>
              </a:lnSpc>
            </a:pPr>
            <a:r>
              <a:rPr lang="fa-IR" altLang="en-US" sz="2500" dirty="0">
                <a:latin typeface="Arial" panose="020B0604020202020204" pitchFamily="34" charset="0"/>
                <a:cs typeface="B Mitra" panose="00000400000000000000" pitchFamily="2" charset="-78"/>
              </a:rPr>
              <a:t>دلایل زیادی وجود دارد که </a:t>
            </a:r>
            <a:r>
              <a:rPr lang="en-US" altLang="en-US" sz="2500" dirty="0">
                <a:latin typeface="Arial" panose="020B0604020202020204" pitchFamily="34" charset="0"/>
                <a:cs typeface="B Mitra" panose="00000400000000000000" pitchFamily="2" charset="-78"/>
              </a:rPr>
              <a:t>LDL </a:t>
            </a:r>
            <a:r>
              <a:rPr lang="fa-IR" altLang="en-US" sz="2500" dirty="0">
                <a:latin typeface="Arial" panose="020B0604020202020204" pitchFamily="34" charset="0"/>
                <a:cs typeface="B Mitra" panose="00000400000000000000" pitchFamily="2" charset="-78"/>
              </a:rPr>
              <a:t> باعث خطر بیماری قلبی عروقی می شود و تجویز دارو به منظور کاهش سطح</a:t>
            </a:r>
            <a:r>
              <a:rPr lang="en-US" altLang="en-US" sz="2500" dirty="0">
                <a:latin typeface="Arial" panose="020B0604020202020204" pitchFamily="34" charset="0"/>
                <a:cs typeface="B Mitra" panose="00000400000000000000" pitchFamily="2" charset="-78"/>
              </a:rPr>
              <a:t> LDL </a:t>
            </a:r>
            <a:r>
              <a:rPr lang="fa-IR" altLang="en-US" sz="2500" dirty="0">
                <a:latin typeface="Arial" panose="020B0604020202020204" pitchFamily="34" charset="0"/>
                <a:cs typeface="B Mitra" panose="00000400000000000000" pitchFamily="2" charset="-78"/>
              </a:rPr>
              <a:t> باعث منفعت سیستم قلبی عروقی می شود حتی در بیمارانی که </a:t>
            </a:r>
            <a:r>
              <a:rPr lang="en-US" altLang="en-US" sz="2500" dirty="0">
                <a:latin typeface="Arial" panose="020B0604020202020204" pitchFamily="34" charset="0"/>
                <a:cs typeface="B Mitra" panose="00000400000000000000" pitchFamily="2" charset="-78"/>
              </a:rPr>
              <a:t>LDL </a:t>
            </a:r>
            <a:r>
              <a:rPr lang="fa-IR" altLang="en-US" sz="2500" dirty="0">
                <a:latin typeface="Arial" panose="020B0604020202020204" pitchFamily="34" charset="0"/>
                <a:cs typeface="B Mitra" panose="00000400000000000000" pitchFamily="2" charset="-78"/>
              </a:rPr>
              <a:t> سطوح بالایی نداشته باشد، منفعت در بیمارانی که کاهش </a:t>
            </a:r>
            <a:r>
              <a:rPr lang="en-US" altLang="en-US" sz="2500" dirty="0">
                <a:latin typeface="Arial" panose="020B0604020202020204" pitchFamily="34" charset="0"/>
                <a:cs typeface="B Mitra" panose="00000400000000000000" pitchFamily="2" charset="-78"/>
              </a:rPr>
              <a:t>LDL</a:t>
            </a:r>
            <a:r>
              <a:rPr lang="fa-IR" altLang="en-US" sz="2500" dirty="0">
                <a:latin typeface="Arial" panose="020B0604020202020204" pitchFamily="34" charset="0"/>
                <a:cs typeface="B Mitra" panose="00000400000000000000" pitchFamily="2" charset="-78"/>
              </a:rPr>
              <a:t> تا کمتر از 20 میلیگرم در دسی لیتر رسیده است حاصل شده است.  </a:t>
            </a:r>
          </a:p>
          <a:p>
            <a:pPr algn="r" rtl="1"/>
            <a:endParaRPr lang="fa-IR" altLang="en-US" dirty="0">
              <a:solidFill>
                <a:srgbClr val="002060"/>
              </a:solidFill>
            </a:endParaRPr>
          </a:p>
        </p:txBody>
      </p:sp>
    </p:spTree>
    <p:extLst>
      <p:ext uri="{BB962C8B-B14F-4D97-AF65-F5344CB8AC3E}">
        <p14:creationId xmlns:p14="http://schemas.microsoft.com/office/powerpoint/2010/main" val="32658750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1869687" y="576147"/>
            <a:ext cx="8229600" cy="476250"/>
          </a:xfrm>
        </p:spPr>
        <p:txBody>
          <a:bodyPr>
            <a:normAutofit fontScale="90000"/>
          </a:bodyPr>
          <a:lstStyle/>
          <a:p>
            <a:pPr algn="ctr" rtl="1">
              <a:lnSpc>
                <a:spcPts val="3600"/>
              </a:lnSpc>
            </a:pPr>
            <a:r>
              <a:rPr lang="fa-IR" altLang="en-US" sz="3600" dirty="0">
                <a:solidFill>
                  <a:srgbClr val="FF0000"/>
                </a:solidFill>
              </a:rPr>
              <a:t>ارزیابی چربی خون</a:t>
            </a:r>
            <a:endParaRPr lang="en-US" altLang="en-US" sz="3600" dirty="0">
              <a:solidFill>
                <a:srgbClr val="FF0000"/>
              </a:solidFill>
              <a:cs typeface="Traditional Arabic" panose="02020603050405020304" pitchFamily="18" charset="-78"/>
            </a:endParaRPr>
          </a:p>
        </p:txBody>
      </p:sp>
      <p:sp>
        <p:nvSpPr>
          <p:cNvPr id="44035" name="Content Placeholder 2"/>
          <p:cNvSpPr>
            <a:spLocks noGrp="1"/>
          </p:cNvSpPr>
          <p:nvPr>
            <p:ph idx="1"/>
          </p:nvPr>
        </p:nvSpPr>
        <p:spPr>
          <a:xfrm>
            <a:off x="713677" y="1382751"/>
            <a:ext cx="10381785" cy="5321263"/>
          </a:xfrm>
        </p:spPr>
        <p:txBody>
          <a:bodyPr/>
          <a:lstStyle/>
          <a:p>
            <a:pPr algn="r" rtl="1">
              <a:spcBef>
                <a:spcPts val="1200"/>
              </a:spcBef>
              <a:defRPr/>
            </a:pPr>
            <a:r>
              <a:rPr lang="fa-IR" altLang="en-US" sz="2500" dirty="0">
                <a:latin typeface="Arial" panose="020B0604020202020204" pitchFamily="34" charset="0"/>
                <a:cs typeface="B Mitra" panose="00000400000000000000" pitchFamily="2" charset="-78"/>
              </a:rPr>
              <a:t>در بزرگسالانی که استاتین مصرف نمی کنند ارزیابی چربی خون باید در موارد زیر انجام شود: </a:t>
            </a:r>
          </a:p>
          <a:p>
            <a:pPr algn="r" rtl="1">
              <a:spcBef>
                <a:spcPts val="1200"/>
              </a:spcBef>
              <a:defRPr/>
            </a:pPr>
            <a:r>
              <a:rPr lang="fa-IR" altLang="en-US" sz="2500" dirty="0">
                <a:latin typeface="Arial" panose="020B0604020202020204" pitchFamily="34" charset="0"/>
                <a:cs typeface="B Mitra" panose="00000400000000000000" pitchFamily="2" charset="-78"/>
              </a:rPr>
              <a:t>در ابتدای تشخیص دیابت</a:t>
            </a:r>
          </a:p>
          <a:p>
            <a:pPr algn="r" rtl="1">
              <a:spcBef>
                <a:spcPts val="1200"/>
              </a:spcBef>
              <a:defRPr/>
            </a:pPr>
            <a:r>
              <a:rPr lang="fa-IR" altLang="en-US" sz="2500" dirty="0">
                <a:latin typeface="Arial" panose="020B0604020202020204" pitchFamily="34" charset="0"/>
                <a:cs typeface="B Mitra" panose="00000400000000000000" pitchFamily="2" charset="-78"/>
              </a:rPr>
              <a:t>در شروع ارزیابی بالینی</a:t>
            </a:r>
          </a:p>
          <a:p>
            <a:pPr algn="r" rtl="1">
              <a:spcBef>
                <a:spcPts val="1200"/>
              </a:spcBef>
              <a:defRPr/>
            </a:pPr>
            <a:r>
              <a:rPr lang="fa-IR" altLang="en-US" sz="2500" dirty="0">
                <a:latin typeface="Arial" panose="020B0604020202020204" pitchFamily="34" charset="0"/>
                <a:cs typeface="B Mitra" panose="00000400000000000000" pitchFamily="2" charset="-78"/>
              </a:rPr>
              <a:t> در هر سال </a:t>
            </a:r>
          </a:p>
          <a:p>
            <a:pPr algn="r" rtl="1">
              <a:spcBef>
                <a:spcPts val="1200"/>
              </a:spcBef>
              <a:defRPr/>
            </a:pPr>
            <a:r>
              <a:rPr lang="fa-IR" altLang="en-US" sz="2500" dirty="0">
                <a:latin typeface="Arial" panose="020B0604020202020204" pitchFamily="34" charset="0"/>
                <a:cs typeface="B Mitra" panose="00000400000000000000" pitchFamily="2" charset="-78"/>
              </a:rPr>
              <a:t> یا بیشتر اگر اندیکاسیونی وجود دارد و یا کنترل نشده است. </a:t>
            </a:r>
          </a:p>
          <a:p>
            <a:pPr marL="0" indent="0" algn="r" rtl="1">
              <a:spcBef>
                <a:spcPts val="1200"/>
              </a:spcBef>
              <a:buNone/>
              <a:defRPr/>
            </a:pPr>
            <a:endParaRPr lang="en-US" altLang="en-US" dirty="0">
              <a:solidFill>
                <a:srgbClr val="FBE905"/>
              </a:solidFill>
              <a:cs typeface="Majalla UI"/>
            </a:endParaRPr>
          </a:p>
        </p:txBody>
      </p:sp>
      <p:sp>
        <p:nvSpPr>
          <p:cNvPr id="27652" name="TextBox 5"/>
          <p:cNvSpPr txBox="1">
            <a:spLocks noChangeArrowheads="1"/>
          </p:cNvSpPr>
          <p:nvPr/>
        </p:nvSpPr>
        <p:spPr bwMode="auto">
          <a:xfrm>
            <a:off x="1517650" y="6242051"/>
            <a:ext cx="7239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ea typeface="Majalla UI"/>
                <a:cs typeface="Majalla UI"/>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Majalla UI"/>
                <a:cs typeface="Majalla UI"/>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Majalla UI"/>
                <a:cs typeface="Majalla UI"/>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9pPr>
          </a:lstStyle>
          <a:p>
            <a:pPr>
              <a:spcBef>
                <a:spcPct val="0"/>
              </a:spcBef>
              <a:buClrTx/>
              <a:buSzTx/>
              <a:buFontTx/>
              <a:buNone/>
            </a:pPr>
            <a:r>
              <a:rPr lang="en-US" altLang="en-US" sz="1200">
                <a:solidFill>
                  <a:schemeClr val="bg1"/>
                </a:solidFill>
                <a:latin typeface="Helvetica" panose="020B0604020202020204" pitchFamily="34" charset="0"/>
                <a:cs typeface="Arial" panose="020B0604020202020204" pitchFamily="34" charset="0"/>
              </a:rPr>
              <a:t>American Diabetes Association Standards of Medical Care in Diabetes. </a:t>
            </a:r>
            <a:br>
              <a:rPr lang="en-US" altLang="en-US" sz="1200">
                <a:solidFill>
                  <a:schemeClr val="bg1"/>
                </a:solidFill>
                <a:latin typeface="Helvetica" panose="020B0604020202020204" pitchFamily="34" charset="0"/>
                <a:cs typeface="Arial" panose="020B0604020202020204" pitchFamily="34" charset="0"/>
              </a:rPr>
            </a:br>
            <a:r>
              <a:rPr lang="en-US" altLang="en-US" sz="1200">
                <a:solidFill>
                  <a:schemeClr val="bg1"/>
                </a:solidFill>
                <a:latin typeface="Helvetica" panose="020B0604020202020204" pitchFamily="34" charset="0"/>
                <a:cs typeface="Arial" panose="020B0604020202020204" pitchFamily="34" charset="0"/>
              </a:rPr>
              <a:t>Cardiovascular disease and risk management. Diabetes Care 2017; 40 (Suppl. 1): S75-S87</a:t>
            </a:r>
          </a:p>
        </p:txBody>
      </p:sp>
    </p:spTree>
    <p:extLst>
      <p:ext uri="{BB962C8B-B14F-4D97-AF65-F5344CB8AC3E}">
        <p14:creationId xmlns:p14="http://schemas.microsoft.com/office/powerpoint/2010/main" val="383491433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2"/>
          <p:cNvSpPr>
            <a:spLocks noGrp="1"/>
          </p:cNvSpPr>
          <p:nvPr>
            <p:ph idx="1"/>
          </p:nvPr>
        </p:nvSpPr>
        <p:spPr>
          <a:xfrm>
            <a:off x="598715" y="598714"/>
            <a:ext cx="10341428" cy="6000524"/>
          </a:xfrm>
        </p:spPr>
        <p:txBody>
          <a:bodyPr/>
          <a:lstStyle/>
          <a:p>
            <a:pPr algn="r" rtl="1">
              <a:spcBef>
                <a:spcPts val="1200"/>
              </a:spcBef>
            </a:pPr>
            <a:r>
              <a:rPr lang="fa-IR" altLang="en-US" sz="2500" dirty="0">
                <a:latin typeface="Arial" panose="020B0604020202020204" pitchFamily="34" charset="0"/>
                <a:cs typeface="B Mitra" panose="00000400000000000000" pitchFamily="2" charset="-78"/>
              </a:rPr>
              <a:t>تشدید اصلاح شیوه زندگی همراه با کنترل قند خون در بیماران با:</a:t>
            </a:r>
          </a:p>
          <a:p>
            <a:pPr marL="0" indent="0" algn="r" rtl="1">
              <a:spcBef>
                <a:spcPts val="1200"/>
              </a:spcBef>
              <a:buNone/>
            </a:pPr>
            <a:endParaRPr lang="fa-IR" altLang="en-US" sz="2500" dirty="0">
              <a:latin typeface="Arial" panose="020B0604020202020204" pitchFamily="34" charset="0"/>
              <a:cs typeface="B Mitra" panose="00000400000000000000" pitchFamily="2" charset="-78"/>
            </a:endParaRPr>
          </a:p>
          <a:p>
            <a:pPr algn="r" rtl="1">
              <a:spcBef>
                <a:spcPts val="1200"/>
              </a:spcBef>
            </a:pPr>
            <a:r>
              <a:rPr lang="fa-IR" altLang="en-US" sz="2500" dirty="0">
                <a:latin typeface="Arial" panose="020B0604020202020204" pitchFamily="34" charset="0"/>
                <a:cs typeface="B Mitra" panose="00000400000000000000" pitchFamily="2" charset="-78"/>
              </a:rPr>
              <a:t>تری گلیسرید بالای 150 میلیگرم در دسی لیتر</a:t>
            </a:r>
          </a:p>
          <a:p>
            <a:pPr marL="0" indent="0" algn="r" rtl="1">
              <a:spcBef>
                <a:spcPts val="1200"/>
              </a:spcBef>
              <a:buNone/>
            </a:pPr>
            <a:endParaRPr lang="fa-IR" altLang="en-US" sz="2500" dirty="0">
              <a:latin typeface="Arial" panose="020B0604020202020204" pitchFamily="34" charset="0"/>
              <a:cs typeface="B Mitra" panose="00000400000000000000" pitchFamily="2" charset="-78"/>
            </a:endParaRPr>
          </a:p>
          <a:p>
            <a:pPr algn="r" rtl="1">
              <a:spcBef>
                <a:spcPts val="1200"/>
              </a:spcBef>
            </a:pPr>
            <a:r>
              <a:rPr lang="en-US" altLang="en-US" sz="2500" dirty="0">
                <a:latin typeface="Arial" panose="020B0604020202020204" pitchFamily="34" charset="0"/>
                <a:cs typeface="B Mitra" panose="00000400000000000000" pitchFamily="2" charset="-78"/>
              </a:rPr>
              <a:t>HDL</a:t>
            </a:r>
            <a:r>
              <a:rPr lang="fa-IR" altLang="en-US" sz="2500" dirty="0">
                <a:latin typeface="Arial" panose="020B0604020202020204" pitchFamily="34" charset="0"/>
                <a:cs typeface="B Mitra" panose="00000400000000000000" pitchFamily="2" charset="-78"/>
              </a:rPr>
              <a:t> کمتر از 40 میلیگرم در دسی لیتر در مردان و کمتر از 50 میلیگرم در دسی لیتر در زنان </a:t>
            </a:r>
          </a:p>
          <a:p>
            <a:pPr marL="0" indent="0" algn="r" rtl="1">
              <a:spcBef>
                <a:spcPts val="1200"/>
              </a:spcBef>
              <a:buNone/>
            </a:pPr>
            <a:endParaRPr lang="fa-IR" altLang="en-US" sz="2500" dirty="0">
              <a:latin typeface="Arial" panose="020B0604020202020204" pitchFamily="34" charset="0"/>
              <a:cs typeface="B Mitra" panose="00000400000000000000" pitchFamily="2" charset="-78"/>
            </a:endParaRPr>
          </a:p>
          <a:p>
            <a:pPr algn="r" rtl="1">
              <a:lnSpc>
                <a:spcPct val="150000"/>
              </a:lnSpc>
              <a:spcBef>
                <a:spcPts val="1200"/>
              </a:spcBef>
            </a:pPr>
            <a:r>
              <a:rPr lang="fa-IR" altLang="en-US" sz="2500" dirty="0">
                <a:latin typeface="Arial" panose="020B0604020202020204" pitchFamily="34" charset="0"/>
                <a:cs typeface="B Mitra" panose="00000400000000000000" pitchFamily="2" charset="-78"/>
              </a:rPr>
              <a:t>در بیماران با تری گلیسرید بالای 500 میلیگرم در دسی لیتر، ارزیابی از نظر علل ثانویه باید انجام شود و دارو ( مخصوص کاهش تری گلیسرید) به منظور کاهش خطر پانکراتیت تجویز گردد. </a:t>
            </a:r>
          </a:p>
        </p:txBody>
      </p:sp>
      <p:sp>
        <p:nvSpPr>
          <p:cNvPr id="29699" name="TextBox 4"/>
          <p:cNvSpPr txBox="1">
            <a:spLocks noChangeArrowheads="1"/>
          </p:cNvSpPr>
          <p:nvPr/>
        </p:nvSpPr>
        <p:spPr bwMode="auto">
          <a:xfrm>
            <a:off x="1517650" y="6242051"/>
            <a:ext cx="7239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ea typeface="Majalla UI"/>
                <a:cs typeface="Majalla UI"/>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Majalla UI"/>
                <a:cs typeface="Majalla UI"/>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Majalla UI"/>
                <a:cs typeface="Majalla UI"/>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9pPr>
          </a:lstStyle>
          <a:p>
            <a:pPr>
              <a:spcBef>
                <a:spcPct val="0"/>
              </a:spcBef>
              <a:buClrTx/>
              <a:buSzTx/>
              <a:buFontTx/>
              <a:buNone/>
            </a:pPr>
            <a:r>
              <a:rPr lang="en-US" altLang="en-US" sz="1200">
                <a:solidFill>
                  <a:schemeClr val="bg1"/>
                </a:solidFill>
                <a:latin typeface="Helvetica" panose="020B0604020202020204" pitchFamily="34" charset="0"/>
                <a:cs typeface="Arial" panose="020B0604020202020204" pitchFamily="34" charset="0"/>
              </a:rPr>
              <a:t>American Diabetes Association Standards of Medical Care in Diabetes. </a:t>
            </a:r>
            <a:br>
              <a:rPr lang="en-US" altLang="en-US" sz="1200">
                <a:solidFill>
                  <a:schemeClr val="bg1"/>
                </a:solidFill>
                <a:latin typeface="Helvetica" panose="020B0604020202020204" pitchFamily="34" charset="0"/>
                <a:cs typeface="Arial" panose="020B0604020202020204" pitchFamily="34" charset="0"/>
              </a:rPr>
            </a:br>
            <a:r>
              <a:rPr lang="en-US" altLang="en-US" sz="1200">
                <a:solidFill>
                  <a:schemeClr val="bg1"/>
                </a:solidFill>
                <a:latin typeface="Helvetica" panose="020B0604020202020204" pitchFamily="34" charset="0"/>
                <a:cs typeface="Arial" panose="020B0604020202020204" pitchFamily="34" charset="0"/>
              </a:rPr>
              <a:t>Cardiovascular disease and risk management. Diabetes Care 2017; 40 (Suppl. 1): S75-S87</a:t>
            </a:r>
          </a:p>
        </p:txBody>
      </p:sp>
    </p:spTree>
    <p:extLst>
      <p:ext uri="{BB962C8B-B14F-4D97-AF65-F5344CB8AC3E}">
        <p14:creationId xmlns:p14="http://schemas.microsoft.com/office/powerpoint/2010/main" val="409643488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ontent Placeholder 2"/>
          <p:cNvSpPr>
            <a:spLocks noGrp="1"/>
          </p:cNvSpPr>
          <p:nvPr>
            <p:ph idx="1"/>
          </p:nvPr>
        </p:nvSpPr>
        <p:spPr>
          <a:xfrm>
            <a:off x="838199" y="849085"/>
            <a:ext cx="10091057" cy="5225143"/>
          </a:xfrm>
        </p:spPr>
        <p:txBody>
          <a:bodyPr>
            <a:normAutofit/>
          </a:bodyPr>
          <a:lstStyle/>
          <a:p>
            <a:pPr algn="r" rtl="1"/>
            <a:r>
              <a:rPr lang="fa-IR" altLang="en-US" sz="2400" dirty="0">
                <a:cs typeface="B Titr" panose="00000700000000000000" pitchFamily="2" charset="-78"/>
              </a:rPr>
              <a:t>عوامل خطر اصلی شامل:</a:t>
            </a:r>
          </a:p>
          <a:p>
            <a:pPr algn="r" rtl="1"/>
            <a:r>
              <a:rPr lang="en-US" altLang="en-US" sz="2400" dirty="0">
                <a:cs typeface="Majalla UI"/>
              </a:rPr>
              <a:t>LDL </a:t>
            </a:r>
            <a:r>
              <a:rPr lang="fa-IR" altLang="en-US" sz="2400" dirty="0"/>
              <a:t> بالا</a:t>
            </a:r>
          </a:p>
          <a:p>
            <a:pPr algn="r" rtl="1"/>
            <a:r>
              <a:rPr lang="fa-IR" altLang="en-US" sz="2400" dirty="0"/>
              <a:t>سندروم تخمدان پلی کیستیک</a:t>
            </a:r>
          </a:p>
          <a:p>
            <a:pPr algn="r" rtl="1"/>
            <a:r>
              <a:rPr lang="fa-IR" altLang="en-US" sz="2400" dirty="0"/>
              <a:t>مصرف سیگار</a:t>
            </a:r>
          </a:p>
          <a:p>
            <a:pPr algn="r" rtl="1"/>
            <a:r>
              <a:rPr lang="fa-IR" altLang="en-US" sz="2400" dirty="0"/>
              <a:t>فشار خون بالای 140/90 یا تحت درمان دارویی فشار خون</a:t>
            </a:r>
          </a:p>
          <a:p>
            <a:pPr algn="r" rtl="1"/>
            <a:r>
              <a:rPr lang="en-US" altLang="en-US" sz="2400" dirty="0">
                <a:cs typeface="Majalla UI"/>
              </a:rPr>
              <a:t>HDL </a:t>
            </a:r>
            <a:r>
              <a:rPr lang="fa-IR" altLang="en-US" sz="2400" dirty="0"/>
              <a:t> کمتر از 40 میلیگرم در دسی لیتر</a:t>
            </a:r>
          </a:p>
          <a:p>
            <a:pPr algn="r" rtl="1"/>
            <a:r>
              <a:rPr lang="fa-IR" altLang="en-US" sz="2400" dirty="0"/>
              <a:t>سابقه فامیلی بیماری قلبی عروقی زودرس( مرد کمتر از 55 و زن کمتر از 65 سال)</a:t>
            </a:r>
          </a:p>
          <a:p>
            <a:pPr algn="r" rtl="1"/>
            <a:r>
              <a:rPr lang="fa-IR" altLang="en-US" sz="2400" dirty="0"/>
              <a:t>وجود بیماری مزمن کلیه در مرحله 3 یا 4 </a:t>
            </a:r>
          </a:p>
          <a:p>
            <a:pPr algn="r" rtl="1"/>
            <a:r>
              <a:rPr lang="fa-IR" altLang="en-US" sz="2400" dirty="0"/>
              <a:t>وجود بیماری عروق کرونر در مرد زیر 45 و زن زیر 55 سال</a:t>
            </a:r>
          </a:p>
          <a:p>
            <a:pPr algn="r" rtl="1"/>
            <a:r>
              <a:rPr lang="fa-IR" altLang="en-US" sz="2400" dirty="0"/>
              <a:t>ریسک خطر بالای 10 درصد در جدول فرامینگهام</a:t>
            </a:r>
          </a:p>
          <a:p>
            <a:pPr algn="r" rtl="1"/>
            <a:r>
              <a:rPr lang="fa-IR" altLang="en-US" sz="2400" dirty="0"/>
              <a:t>در صورت وجود </a:t>
            </a:r>
            <a:r>
              <a:rPr lang="en-US" altLang="en-US" sz="2400" dirty="0">
                <a:cs typeface="Majalla UI"/>
              </a:rPr>
              <a:t>HDL</a:t>
            </a:r>
            <a:r>
              <a:rPr lang="fa-IR" altLang="en-US" sz="2400" dirty="0"/>
              <a:t> بالای 60 میلیگرم یکی از عوامل خطر حذف می شود.</a:t>
            </a:r>
          </a:p>
          <a:p>
            <a:pPr algn="r" rtl="1"/>
            <a:endParaRPr lang="fa-IR" altLang="en-US" dirty="0"/>
          </a:p>
          <a:p>
            <a:pPr algn="r" rtl="1"/>
            <a:endParaRPr lang="fa-IR" altLang="en-US" dirty="0"/>
          </a:p>
          <a:p>
            <a:pPr algn="r" rtl="1"/>
            <a:endParaRPr lang="en-US" altLang="en-US" dirty="0">
              <a:cs typeface="Majalla UI"/>
            </a:endParaRPr>
          </a:p>
        </p:txBody>
      </p:sp>
    </p:spTree>
    <p:extLst>
      <p:ext uri="{BB962C8B-B14F-4D97-AF65-F5344CB8AC3E}">
        <p14:creationId xmlns:p14="http://schemas.microsoft.com/office/powerpoint/2010/main" val="218856566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Content Placeholder 1"/>
          <p:cNvSpPr>
            <a:spLocks noGrp="1"/>
          </p:cNvSpPr>
          <p:nvPr>
            <p:ph idx="1"/>
          </p:nvPr>
        </p:nvSpPr>
        <p:spPr>
          <a:xfrm>
            <a:off x="685801" y="783771"/>
            <a:ext cx="10036628" cy="5586867"/>
          </a:xfrm>
        </p:spPr>
        <p:txBody>
          <a:bodyPr>
            <a:normAutofit/>
          </a:bodyPr>
          <a:lstStyle/>
          <a:p>
            <a:pPr algn="r" rtl="1">
              <a:lnSpc>
                <a:spcPct val="150000"/>
              </a:lnSpc>
              <a:spcBef>
                <a:spcPts val="1200"/>
              </a:spcBef>
            </a:pPr>
            <a:r>
              <a:rPr lang="fa-IR" altLang="en-US" sz="2500" dirty="0">
                <a:latin typeface="Arial" panose="020B0604020202020204" pitchFamily="34" charset="0"/>
                <a:cs typeface="B Mitra" panose="00000400000000000000" pitchFamily="2" charset="-78"/>
              </a:rPr>
              <a:t>درمان ترکیبی استاتین با فیبرات ( جم فیبروزیل) پیشنهاد نمی شود. تنها در مردانی که </a:t>
            </a:r>
            <a:r>
              <a:rPr lang="en-US" altLang="en-US" sz="2500" dirty="0">
                <a:latin typeface="Arial" panose="020B0604020202020204" pitchFamily="34" charset="0"/>
                <a:cs typeface="B Mitra" panose="00000400000000000000" pitchFamily="2" charset="-78"/>
              </a:rPr>
              <a:t>HDL </a:t>
            </a:r>
            <a:r>
              <a:rPr lang="fa-IR" altLang="en-US" sz="2500" dirty="0">
                <a:latin typeface="Arial" panose="020B0604020202020204" pitchFamily="34" charset="0"/>
                <a:cs typeface="B Mitra" panose="00000400000000000000" pitchFamily="2" charset="-78"/>
              </a:rPr>
              <a:t> کمتر از 34 میلیگرم در دسی لیتر به همراه تری گلیسرید بالای 204 میلیگرم در دسی لیتر دارند توصیه می شود. </a:t>
            </a:r>
          </a:p>
          <a:p>
            <a:pPr algn="r" rtl="1">
              <a:lnSpc>
                <a:spcPct val="150000"/>
              </a:lnSpc>
              <a:spcBef>
                <a:spcPts val="1200"/>
              </a:spcBef>
            </a:pPr>
            <a:r>
              <a:rPr lang="fa-IR" altLang="en-US" sz="2500" dirty="0">
                <a:latin typeface="Arial" panose="020B0604020202020204" pitchFamily="34" charset="0"/>
                <a:cs typeface="B Mitra" panose="00000400000000000000" pitchFamily="2" charset="-78"/>
              </a:rPr>
              <a:t>درمان با استاتین در بارداری ممنوع می باشد. </a:t>
            </a:r>
          </a:p>
          <a:p>
            <a:pPr algn="r" rtl="1">
              <a:lnSpc>
                <a:spcPct val="150000"/>
              </a:lnSpc>
              <a:spcBef>
                <a:spcPts val="1200"/>
              </a:spcBef>
            </a:pPr>
            <a:r>
              <a:rPr lang="fa-IR" altLang="en-US" sz="2500" dirty="0">
                <a:latin typeface="Arial" panose="020B0604020202020204" pitchFamily="34" charset="0"/>
                <a:cs typeface="B Mitra" panose="00000400000000000000" pitchFamily="2" charset="-78"/>
              </a:rPr>
              <a:t>آتورواستاتین و رزواستاتین را می توان در هر زمان از روز مصرف کرد. اما سایر استاتین ها باید حتما در غروب مصرف شوند. </a:t>
            </a:r>
          </a:p>
          <a:p>
            <a:pPr algn="r" rtl="1">
              <a:lnSpc>
                <a:spcPct val="150000"/>
              </a:lnSpc>
              <a:spcBef>
                <a:spcPts val="1200"/>
              </a:spcBef>
            </a:pPr>
            <a:r>
              <a:rPr lang="fa-IR" altLang="en-US" sz="2500" dirty="0">
                <a:latin typeface="Arial" panose="020B0604020202020204" pitchFamily="34" charset="0"/>
                <a:cs typeface="B Mitra" panose="00000400000000000000" pitchFamily="2" charset="-78"/>
              </a:rPr>
              <a:t>در بیماری مزمن کلیه لازم به تنظیم دوز مصرف آتورواستاتین نیست اما در مورد سایر استاتین ها تنظیم دوز لازم می باشد.</a:t>
            </a:r>
          </a:p>
        </p:txBody>
      </p:sp>
      <p:sp>
        <p:nvSpPr>
          <p:cNvPr id="33795" name="TextBox 5"/>
          <p:cNvSpPr txBox="1">
            <a:spLocks noChangeArrowheads="1"/>
          </p:cNvSpPr>
          <p:nvPr/>
        </p:nvSpPr>
        <p:spPr bwMode="auto">
          <a:xfrm>
            <a:off x="1517650" y="6242051"/>
            <a:ext cx="7239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ea typeface="Majalla UI"/>
                <a:cs typeface="Majalla UI"/>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Majalla UI"/>
                <a:cs typeface="Majalla UI"/>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Majalla UI"/>
                <a:cs typeface="Majalla UI"/>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9pPr>
          </a:lstStyle>
          <a:p>
            <a:pPr>
              <a:spcBef>
                <a:spcPct val="0"/>
              </a:spcBef>
              <a:buClrTx/>
              <a:buSzTx/>
              <a:buFontTx/>
              <a:buNone/>
            </a:pPr>
            <a:r>
              <a:rPr lang="en-US" altLang="en-US" sz="1200">
                <a:solidFill>
                  <a:schemeClr val="bg1"/>
                </a:solidFill>
                <a:latin typeface="Helvetica" panose="020B0604020202020204" pitchFamily="34" charset="0"/>
                <a:cs typeface="Arial" panose="020B0604020202020204" pitchFamily="34" charset="0"/>
              </a:rPr>
              <a:t>American Diabetes Association Standards of Medical Care in Diabetes. </a:t>
            </a:r>
            <a:br>
              <a:rPr lang="en-US" altLang="en-US" sz="1200">
                <a:solidFill>
                  <a:schemeClr val="bg1"/>
                </a:solidFill>
                <a:latin typeface="Helvetica" panose="020B0604020202020204" pitchFamily="34" charset="0"/>
                <a:cs typeface="Arial" panose="020B0604020202020204" pitchFamily="34" charset="0"/>
              </a:rPr>
            </a:br>
            <a:r>
              <a:rPr lang="en-US" altLang="en-US" sz="1200">
                <a:solidFill>
                  <a:schemeClr val="bg1"/>
                </a:solidFill>
                <a:latin typeface="Helvetica" panose="020B0604020202020204" pitchFamily="34" charset="0"/>
                <a:cs typeface="Arial" panose="020B0604020202020204" pitchFamily="34" charset="0"/>
              </a:rPr>
              <a:t>Cardiovascular disease and risk management. Diabetes Care 2017; 40 (Suppl. 1): S75-S87</a:t>
            </a:r>
          </a:p>
        </p:txBody>
      </p:sp>
    </p:spTree>
    <p:extLst>
      <p:ext uri="{BB962C8B-B14F-4D97-AF65-F5344CB8AC3E}">
        <p14:creationId xmlns:p14="http://schemas.microsoft.com/office/powerpoint/2010/main" val="248957631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table"/>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90700" y="1117600"/>
            <a:ext cx="8610600" cy="462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3" name="table"/>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14525" y="1447800"/>
            <a:ext cx="8610600" cy="462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4" name="Title 1"/>
          <p:cNvSpPr>
            <a:spLocks noGrp="1"/>
          </p:cNvSpPr>
          <p:nvPr/>
        </p:nvSpPr>
        <p:spPr bwMode="auto">
          <a:xfrm>
            <a:off x="1524000" y="1143000"/>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ea typeface="Majalla UI"/>
                <a:cs typeface="Majalla UI"/>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Majalla UI"/>
                <a:cs typeface="Majalla UI"/>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Majalla UI"/>
                <a:cs typeface="Majalla UI"/>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9pPr>
          </a:lstStyle>
          <a:p>
            <a:pPr algn="ctr">
              <a:spcBef>
                <a:spcPct val="0"/>
              </a:spcBef>
              <a:buClrTx/>
              <a:buSzTx/>
              <a:buFontTx/>
              <a:buNone/>
            </a:pPr>
            <a:r>
              <a:rPr lang="en-US" altLang="en-US" sz="2400" b="1">
                <a:solidFill>
                  <a:srgbClr val="023567"/>
                </a:solidFill>
                <a:latin typeface="Calibri" panose="020F0502020204030204" pitchFamily="34" charset="0"/>
                <a:cs typeface="Arial" panose="020B0604020202020204" pitchFamily="34" charset="0"/>
              </a:rPr>
              <a:t>Recommendations for Statin Treatment in People with Diabetes</a:t>
            </a:r>
          </a:p>
        </p:txBody>
      </p:sp>
      <p:pic>
        <p:nvPicPr>
          <p:cNvPr id="35845" name="table"/>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43100" y="1819275"/>
            <a:ext cx="8610600" cy="462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6" name="table"/>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54188" y="1752600"/>
            <a:ext cx="8610600" cy="4876800"/>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680366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1738"/>
            <a:ext cx="10515600" cy="830317"/>
          </a:xfrm>
        </p:spPr>
        <p:txBody>
          <a:bodyPr/>
          <a:lstStyle/>
          <a:p>
            <a:pPr algn="ctr" rtl="1"/>
            <a:r>
              <a:rPr lang="fa-IR" dirty="0">
                <a:solidFill>
                  <a:schemeClr val="accent6">
                    <a:lumMod val="50000"/>
                  </a:schemeClr>
                </a:solidFill>
              </a:rPr>
              <a:t>ادامه مراقبت غیرپزشک</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043781"/>
            <a:ext cx="12192000" cy="5795306"/>
          </a:xfrm>
        </p:spPr>
      </p:pic>
    </p:spTree>
    <p:extLst>
      <p:ext uri="{BB962C8B-B14F-4D97-AF65-F5344CB8AC3E}">
        <p14:creationId xmlns:p14="http://schemas.microsoft.com/office/powerpoint/2010/main" val="26004686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Content Placeholder 3"/>
          <p:cNvSpPr>
            <a:spLocks noGrp="1"/>
          </p:cNvSpPr>
          <p:nvPr/>
        </p:nvSpPr>
        <p:spPr bwMode="auto">
          <a:xfrm>
            <a:off x="707571" y="1469571"/>
            <a:ext cx="10461172" cy="5159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ea typeface="Majalla UI"/>
                <a:cs typeface="Majalla UI"/>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Majalla UI"/>
                <a:cs typeface="Majalla UI"/>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Majalla UI"/>
                <a:cs typeface="Majalla UI"/>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9pPr>
          </a:lstStyle>
          <a:p>
            <a:pPr algn="r" rtl="1">
              <a:spcBef>
                <a:spcPts val="1200"/>
              </a:spcBef>
              <a:buClr>
                <a:srgbClr val="FBE905"/>
              </a:buClr>
              <a:buSzPct val="100000"/>
              <a:buNone/>
              <a:defRPr/>
            </a:pPr>
            <a:r>
              <a:rPr lang="fa-IR" altLang="en-US" sz="2500" dirty="0">
                <a:latin typeface="Arial" panose="020B0604020202020204" pitchFamily="34" charset="0"/>
                <a:ea typeface="+mn-ea"/>
                <a:cs typeface="B Mitra" panose="00000400000000000000" pitchFamily="2" charset="-78"/>
              </a:rPr>
              <a:t>درمان با آسپرین 80 میلیگرم را در بیماران دیابتی نوع یک یا دو</a:t>
            </a:r>
            <a:r>
              <a:rPr lang="en-US" altLang="en-US" sz="2500" dirty="0">
                <a:latin typeface="Arial" panose="020B0604020202020204" pitchFamily="34" charset="0"/>
                <a:ea typeface="+mn-ea"/>
                <a:cs typeface="B Mitra" panose="00000400000000000000" pitchFamily="2" charset="-78"/>
              </a:rPr>
              <a:t> </a:t>
            </a:r>
            <a:r>
              <a:rPr lang="fa-IR" altLang="en-US" sz="2500" dirty="0">
                <a:latin typeface="Arial" panose="020B0604020202020204" pitchFamily="34" charset="0"/>
                <a:ea typeface="+mn-ea"/>
                <a:cs typeface="B Mitra" panose="00000400000000000000" pitchFamily="2" charset="-78"/>
              </a:rPr>
              <a:t> بالای 50 سال که حداقل یکی از عوامل خطر اصلی را دارند و ریسک و یا سابقه خونریزی نداشته </a:t>
            </a:r>
            <a:r>
              <a:rPr lang="fa-IR" altLang="en-US" sz="2500" dirty="0" smtClean="0">
                <a:latin typeface="Arial" panose="020B0604020202020204" pitchFamily="34" charset="0"/>
                <a:ea typeface="+mn-ea"/>
                <a:cs typeface="B Mitra" panose="00000400000000000000" pitchFamily="2" charset="-78"/>
              </a:rPr>
              <a:t>باشند و یا داروهای مسکن (</a:t>
            </a:r>
            <a:r>
              <a:rPr lang="en-US" altLang="en-US" sz="2500" dirty="0" smtClean="0">
                <a:latin typeface="Arial" panose="020B0604020202020204" pitchFamily="34" charset="0"/>
                <a:ea typeface="+mn-ea"/>
                <a:cs typeface="B Mitra" panose="00000400000000000000" pitchFamily="2" charset="-78"/>
              </a:rPr>
              <a:t>NSAID</a:t>
            </a:r>
            <a:r>
              <a:rPr lang="fa-IR" altLang="en-US" sz="2500" dirty="0" smtClean="0">
                <a:latin typeface="Arial" panose="020B0604020202020204" pitchFamily="34" charset="0"/>
                <a:ea typeface="+mn-ea"/>
                <a:cs typeface="B Mitra" panose="00000400000000000000" pitchFamily="2" charset="-78"/>
              </a:rPr>
              <a:t>)</a:t>
            </a:r>
            <a:r>
              <a:rPr lang="fa-IR" altLang="en-US" sz="2500" dirty="0">
                <a:latin typeface="Arial" panose="020B0604020202020204" pitchFamily="34" charset="0"/>
                <a:ea typeface="+mn-ea"/>
                <a:cs typeface="B Mitra" panose="00000400000000000000" pitchFamily="2" charset="-78"/>
              </a:rPr>
              <a:t> </a:t>
            </a:r>
            <a:r>
              <a:rPr lang="fa-IR" altLang="en-US" sz="2500" dirty="0" smtClean="0">
                <a:latin typeface="Arial" panose="020B0604020202020204" pitchFamily="34" charset="0"/>
                <a:ea typeface="+mn-ea"/>
                <a:cs typeface="B Mitra" panose="00000400000000000000" pitchFamily="2" charset="-78"/>
              </a:rPr>
              <a:t>مصرف نکنند، </a:t>
            </a:r>
            <a:r>
              <a:rPr lang="fa-IR" altLang="en-US" sz="2500" dirty="0">
                <a:latin typeface="Arial" panose="020B0604020202020204" pitchFamily="34" charset="0"/>
                <a:ea typeface="+mn-ea"/>
                <a:cs typeface="B Mitra" panose="00000400000000000000" pitchFamily="2" charset="-78"/>
              </a:rPr>
              <a:t>در نظر بگیرید.</a:t>
            </a:r>
          </a:p>
          <a:p>
            <a:pPr algn="r" rtl="1">
              <a:spcBef>
                <a:spcPts val="1200"/>
              </a:spcBef>
              <a:buClr>
                <a:srgbClr val="FBE905"/>
              </a:buClr>
              <a:buSzPct val="100000"/>
              <a:buNone/>
              <a:defRPr/>
            </a:pPr>
            <a:r>
              <a:rPr lang="fa-IR" altLang="en-US" sz="2500" dirty="0">
                <a:latin typeface="Arial" panose="020B0604020202020204" pitchFamily="34" charset="0"/>
                <a:ea typeface="+mn-ea"/>
                <a:cs typeface="B Mitra" panose="00000400000000000000" pitchFamily="2" charset="-78"/>
              </a:rPr>
              <a:t>عوامل خطر اصلی شامل:</a:t>
            </a:r>
          </a:p>
          <a:p>
            <a:pPr algn="r" rtl="1">
              <a:spcBef>
                <a:spcPts val="1200"/>
              </a:spcBef>
              <a:buClr>
                <a:srgbClr val="FBE905"/>
              </a:buClr>
              <a:buSzPct val="100000"/>
              <a:buNone/>
              <a:defRPr/>
            </a:pPr>
            <a:r>
              <a:rPr lang="fa-IR" altLang="en-US" sz="2500" dirty="0">
                <a:latin typeface="Arial" panose="020B0604020202020204" pitchFamily="34" charset="0"/>
                <a:ea typeface="+mn-ea"/>
                <a:cs typeface="B Mitra" panose="00000400000000000000" pitchFamily="2" charset="-78"/>
              </a:rPr>
              <a:t>سابقه فامیلی بیماری قلبی عروقی زودرس</a:t>
            </a:r>
          </a:p>
          <a:p>
            <a:pPr algn="r" rtl="1">
              <a:spcBef>
                <a:spcPts val="1200"/>
              </a:spcBef>
              <a:buClr>
                <a:srgbClr val="FBE905"/>
              </a:buClr>
              <a:buSzPct val="100000"/>
              <a:buNone/>
              <a:defRPr/>
            </a:pPr>
            <a:r>
              <a:rPr lang="fa-IR" altLang="en-US" sz="2500" dirty="0">
                <a:latin typeface="Arial" panose="020B0604020202020204" pitchFamily="34" charset="0"/>
                <a:ea typeface="+mn-ea"/>
                <a:cs typeface="B Mitra" panose="00000400000000000000" pitchFamily="2" charset="-78"/>
              </a:rPr>
              <a:t>فشار خون بالا</a:t>
            </a:r>
          </a:p>
          <a:p>
            <a:pPr algn="r" rtl="1">
              <a:spcBef>
                <a:spcPts val="1200"/>
              </a:spcBef>
              <a:buClr>
                <a:srgbClr val="FBE905"/>
              </a:buClr>
              <a:buSzPct val="100000"/>
              <a:buNone/>
              <a:defRPr/>
            </a:pPr>
            <a:r>
              <a:rPr lang="fa-IR" altLang="en-US" sz="2500" dirty="0">
                <a:latin typeface="Arial" panose="020B0604020202020204" pitchFamily="34" charset="0"/>
                <a:ea typeface="+mn-ea"/>
                <a:cs typeface="B Mitra" panose="00000400000000000000" pitchFamily="2" charset="-78"/>
              </a:rPr>
              <a:t>سیگار</a:t>
            </a:r>
          </a:p>
          <a:p>
            <a:pPr algn="r" rtl="1">
              <a:spcBef>
                <a:spcPts val="1200"/>
              </a:spcBef>
              <a:buClr>
                <a:srgbClr val="FBE905"/>
              </a:buClr>
              <a:buSzPct val="100000"/>
              <a:buNone/>
              <a:defRPr/>
            </a:pPr>
            <a:r>
              <a:rPr lang="fa-IR" altLang="en-US" sz="2500" dirty="0">
                <a:latin typeface="Arial" panose="020B0604020202020204" pitchFamily="34" charset="0"/>
                <a:ea typeface="+mn-ea"/>
                <a:cs typeface="B Mitra" panose="00000400000000000000" pitchFamily="2" charset="-78"/>
              </a:rPr>
              <a:t>اختلالات چربی خون</a:t>
            </a:r>
          </a:p>
          <a:p>
            <a:pPr algn="r" rtl="1">
              <a:spcBef>
                <a:spcPts val="1200"/>
              </a:spcBef>
              <a:buClr>
                <a:srgbClr val="FBE905"/>
              </a:buClr>
              <a:buSzPct val="100000"/>
              <a:buNone/>
              <a:defRPr/>
            </a:pPr>
            <a:r>
              <a:rPr lang="fa-IR" altLang="en-US" sz="2500" dirty="0">
                <a:latin typeface="Arial" panose="020B0604020202020204" pitchFamily="34" charset="0"/>
                <a:ea typeface="+mn-ea"/>
                <a:cs typeface="B Mitra" panose="00000400000000000000" pitchFamily="2" charset="-78"/>
              </a:rPr>
              <a:t>آلبومینوری</a:t>
            </a:r>
          </a:p>
          <a:p>
            <a:pPr algn="r" rtl="1">
              <a:spcBef>
                <a:spcPts val="1200"/>
              </a:spcBef>
              <a:buClr>
                <a:srgbClr val="FBE905"/>
              </a:buClr>
              <a:buSzPct val="100000"/>
              <a:buNone/>
              <a:defRPr/>
            </a:pPr>
            <a:r>
              <a:rPr lang="fa-IR" altLang="en-US" sz="2500" dirty="0">
                <a:latin typeface="Arial" panose="020B0604020202020204" pitchFamily="34" charset="0"/>
                <a:ea typeface="+mn-ea"/>
                <a:cs typeface="B Mitra" panose="00000400000000000000" pitchFamily="2" charset="-78"/>
              </a:rPr>
              <a:t>در صورتی که بیمار مبتلا به بیماری قلبی عروقی هست در هر سنی باید آسپرین مصرف </a:t>
            </a:r>
            <a:r>
              <a:rPr lang="fa-IR" altLang="en-US" sz="2500" dirty="0" smtClean="0">
                <a:latin typeface="Arial" panose="020B0604020202020204" pitchFamily="34" charset="0"/>
                <a:ea typeface="+mn-ea"/>
                <a:cs typeface="B Mitra" panose="00000400000000000000" pitchFamily="2" charset="-78"/>
              </a:rPr>
              <a:t>کند ( پیشگیری ثانویه). </a:t>
            </a:r>
            <a:endParaRPr lang="fa-IR" altLang="en-US" sz="2500" dirty="0">
              <a:latin typeface="Arial" panose="020B0604020202020204" pitchFamily="34" charset="0"/>
              <a:ea typeface="+mn-ea"/>
              <a:cs typeface="B Mitra" panose="00000400000000000000" pitchFamily="2" charset="-78"/>
            </a:endParaRPr>
          </a:p>
        </p:txBody>
      </p:sp>
      <p:sp>
        <p:nvSpPr>
          <p:cNvPr id="44035" name="Title 1"/>
          <p:cNvSpPr>
            <a:spLocks noGrp="1"/>
          </p:cNvSpPr>
          <p:nvPr/>
        </p:nvSpPr>
        <p:spPr bwMode="auto">
          <a:xfrm>
            <a:off x="1524000" y="533401"/>
            <a:ext cx="9144000"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ea typeface="Majalla UI"/>
                <a:cs typeface="Majalla UI"/>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Majalla UI"/>
                <a:cs typeface="Majalla UI"/>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Majalla UI"/>
                <a:cs typeface="Majalla UI"/>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9pPr>
          </a:lstStyle>
          <a:p>
            <a:pPr algn="ctr">
              <a:lnSpc>
                <a:spcPts val="4000"/>
              </a:lnSpc>
              <a:spcBef>
                <a:spcPct val="0"/>
              </a:spcBef>
              <a:buClrTx/>
              <a:buSzTx/>
              <a:buNone/>
            </a:pPr>
            <a:r>
              <a:rPr lang="fa-IR" altLang="en-US" sz="3600" b="1" dirty="0">
                <a:solidFill>
                  <a:srgbClr val="023567"/>
                </a:solidFill>
                <a:latin typeface="Calibri" panose="020F0502020204030204" pitchFamily="34" charset="0"/>
                <a:cs typeface="Arial" panose="020B0604020202020204" pitchFamily="34" charset="0"/>
              </a:rPr>
              <a:t>داروهای ضد پلاکت</a:t>
            </a:r>
            <a:endParaRPr lang="en-US" altLang="en-US" sz="3600" b="1" i="1" dirty="0">
              <a:solidFill>
                <a:srgbClr val="023567"/>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92367261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Content Placeholder 1"/>
          <p:cNvSpPr>
            <a:spLocks noGrp="1"/>
          </p:cNvSpPr>
          <p:nvPr/>
        </p:nvSpPr>
        <p:spPr bwMode="auto">
          <a:xfrm>
            <a:off x="674914" y="881743"/>
            <a:ext cx="10439400" cy="4680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ea typeface="Majalla UI"/>
                <a:cs typeface="Majalla UI"/>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Majalla UI"/>
                <a:cs typeface="Majalla UI"/>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Majalla UI"/>
                <a:cs typeface="Majalla UI"/>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9pPr>
          </a:lstStyle>
          <a:p>
            <a:pPr algn="r" rtl="1">
              <a:spcBef>
                <a:spcPts val="1200"/>
              </a:spcBef>
              <a:buClr>
                <a:srgbClr val="FBE905"/>
              </a:buClr>
              <a:buSzPct val="100000"/>
              <a:buFont typeface="Verdana" panose="020B0604030504040204" pitchFamily="34" charset="0"/>
              <a:buChar char="●"/>
              <a:defRPr/>
            </a:pPr>
            <a:r>
              <a:rPr lang="fa-IR" altLang="en-US" sz="2500" dirty="0">
                <a:latin typeface="Arial" panose="020B0604020202020204" pitchFamily="34" charset="0"/>
                <a:ea typeface="+mn-ea"/>
                <a:cs typeface="B Mitra" panose="00000400000000000000" pitchFamily="2" charset="-78"/>
              </a:rPr>
              <a:t>مصرف آسپرین 80 میلیگرمی به عنوان پیشگیری ثانویه در بیمار دیابتی مبتلا به بیماری قلبی عروقی الزامی است.</a:t>
            </a:r>
          </a:p>
          <a:p>
            <a:pPr marL="0" indent="0" algn="r" rtl="1">
              <a:spcBef>
                <a:spcPts val="1200"/>
              </a:spcBef>
              <a:buClr>
                <a:srgbClr val="FBE905"/>
              </a:buClr>
              <a:buSzPct val="100000"/>
              <a:buNone/>
              <a:defRPr/>
            </a:pPr>
            <a:endParaRPr lang="fa-IR" altLang="en-US" sz="2500" dirty="0">
              <a:latin typeface="Arial" panose="020B0604020202020204" pitchFamily="34" charset="0"/>
              <a:ea typeface="+mn-ea"/>
              <a:cs typeface="B Mitra" panose="00000400000000000000" pitchFamily="2" charset="-78"/>
            </a:endParaRPr>
          </a:p>
          <a:p>
            <a:pPr algn="r" rtl="1">
              <a:spcBef>
                <a:spcPts val="1200"/>
              </a:spcBef>
              <a:buClr>
                <a:srgbClr val="FBE905"/>
              </a:buClr>
              <a:buSzPct val="100000"/>
              <a:buFont typeface="Verdana" panose="020B0604030504040204" pitchFamily="34" charset="0"/>
              <a:buChar char="●"/>
              <a:defRPr/>
            </a:pPr>
            <a:r>
              <a:rPr lang="fa-IR" altLang="en-US" sz="2500" dirty="0">
                <a:latin typeface="Arial" panose="020B0604020202020204" pitchFamily="34" charset="0"/>
                <a:ea typeface="+mn-ea"/>
                <a:cs typeface="B Mitra" panose="00000400000000000000" pitchFamily="2" charset="-78"/>
              </a:rPr>
              <a:t>در کسانی که به آسپرین حساسیت دارند داروی کلوپیدوگرل 75 میلیگرمی ( پلاویکس) مصرف شود.</a:t>
            </a:r>
          </a:p>
          <a:p>
            <a:pPr algn="r" rtl="1">
              <a:spcBef>
                <a:spcPts val="1200"/>
              </a:spcBef>
              <a:buClr>
                <a:srgbClr val="FBE905"/>
              </a:buClr>
              <a:buSzPct val="100000"/>
              <a:buFont typeface="Verdana" panose="020B0604030504040204" pitchFamily="34" charset="0"/>
              <a:buChar char="●"/>
              <a:defRPr/>
            </a:pPr>
            <a:endParaRPr lang="fa-IR" altLang="en-US" sz="2500" dirty="0">
              <a:latin typeface="Arial" panose="020B0604020202020204" pitchFamily="34" charset="0"/>
              <a:ea typeface="+mn-ea"/>
              <a:cs typeface="B Mitra" panose="00000400000000000000" pitchFamily="2" charset="-78"/>
            </a:endParaRPr>
          </a:p>
          <a:p>
            <a:pPr algn="r" rtl="1">
              <a:spcBef>
                <a:spcPts val="1200"/>
              </a:spcBef>
              <a:buClr>
                <a:srgbClr val="FBE905"/>
              </a:buClr>
              <a:buSzPct val="100000"/>
              <a:buFont typeface="Verdana" panose="020B0604030504040204" pitchFamily="34" charset="0"/>
              <a:buChar char="●"/>
              <a:defRPr/>
            </a:pPr>
            <a:r>
              <a:rPr lang="fa-IR" altLang="en-US" sz="2500" dirty="0">
                <a:latin typeface="Arial" panose="020B0604020202020204" pitchFamily="34" charset="0"/>
                <a:ea typeface="+mn-ea"/>
                <a:cs typeface="B Mitra" panose="00000400000000000000" pitchFamily="2" charset="-78"/>
              </a:rPr>
              <a:t>درمان با هر دو دارو در یک سال اول بعد از سکته قلبی حاد باید صورت گیرد. </a:t>
            </a:r>
          </a:p>
        </p:txBody>
      </p:sp>
    </p:spTree>
    <p:extLst>
      <p:ext uri="{BB962C8B-B14F-4D97-AF65-F5344CB8AC3E}">
        <p14:creationId xmlns:p14="http://schemas.microsoft.com/office/powerpoint/2010/main" val="5961298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45298"/>
            <a:ext cx="10515600" cy="837571"/>
          </a:xfrm>
        </p:spPr>
        <p:txBody>
          <a:bodyPr/>
          <a:lstStyle/>
          <a:p>
            <a:pPr algn="ctr" rtl="1"/>
            <a:r>
              <a:rPr lang="fa-IR" dirty="0">
                <a:solidFill>
                  <a:schemeClr val="accent6">
                    <a:lumMod val="50000"/>
                  </a:schemeClr>
                </a:solidFill>
              </a:rPr>
              <a:t>ادامه خطرسنجی</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882869"/>
            <a:ext cx="12191999" cy="5944394"/>
          </a:xfrm>
        </p:spPr>
      </p:pic>
    </p:spTree>
    <p:extLst>
      <p:ext uri="{BB962C8B-B14F-4D97-AF65-F5344CB8AC3E}">
        <p14:creationId xmlns:p14="http://schemas.microsoft.com/office/powerpoint/2010/main" val="226766207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Content Placeholder 2"/>
          <p:cNvSpPr>
            <a:spLocks noGrp="1"/>
          </p:cNvSpPr>
          <p:nvPr/>
        </p:nvSpPr>
        <p:spPr bwMode="auto">
          <a:xfrm>
            <a:off x="642257" y="892630"/>
            <a:ext cx="10374085" cy="4615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ea typeface="Majalla UI"/>
                <a:cs typeface="Majalla UI"/>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Majalla UI"/>
                <a:cs typeface="Majalla UI"/>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Majalla UI"/>
                <a:cs typeface="Majalla UI"/>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9pPr>
          </a:lstStyle>
          <a:p>
            <a:pPr algn="r" rtl="1">
              <a:lnSpc>
                <a:spcPct val="150000"/>
              </a:lnSpc>
              <a:spcBef>
                <a:spcPts val="1200"/>
              </a:spcBef>
              <a:buClr>
                <a:srgbClr val="FBE905"/>
              </a:buClr>
              <a:buSzPct val="100000"/>
              <a:buNone/>
              <a:defRPr/>
            </a:pPr>
            <a:r>
              <a:rPr lang="fa-IR" altLang="en-US" sz="2500" dirty="0">
                <a:latin typeface="Arial" panose="020B0604020202020204" pitchFamily="34" charset="0"/>
                <a:ea typeface="+mn-ea"/>
                <a:cs typeface="B Mitra" panose="00000400000000000000" pitchFamily="2" charset="-78"/>
              </a:rPr>
              <a:t>در بیماران قلبی عروقی از آسپرین و استاتین استفاده شود( در صورتی که منع مصرفی نداشته باشد)، در صورتی که بیمار فشار خون هم داشته باشد از </a:t>
            </a:r>
            <a:r>
              <a:rPr lang="en-US" altLang="en-US" sz="2500" dirty="0">
                <a:latin typeface="Arial" panose="020B0604020202020204" pitchFamily="34" charset="0"/>
                <a:ea typeface="+mn-ea"/>
                <a:cs typeface="B Mitra" panose="00000400000000000000" pitchFamily="2" charset="-78"/>
              </a:rPr>
              <a:t>ACE</a:t>
            </a:r>
            <a:r>
              <a:rPr lang="fa-IR" altLang="en-US" sz="2500" dirty="0">
                <a:latin typeface="Arial" panose="020B0604020202020204" pitchFamily="34" charset="0"/>
                <a:ea typeface="+mn-ea"/>
                <a:cs typeface="B Mitra" panose="00000400000000000000" pitchFamily="2" charset="-78"/>
              </a:rPr>
              <a:t>  </a:t>
            </a:r>
            <a:r>
              <a:rPr lang="fa-IR" altLang="en-US" sz="2500" b="1" dirty="0">
                <a:latin typeface="Arial" panose="020B0604020202020204" pitchFamily="34" charset="0"/>
                <a:ea typeface="+mn-ea"/>
                <a:cs typeface="B Mitra" panose="00000400000000000000" pitchFamily="2" charset="-78"/>
              </a:rPr>
              <a:t>یا</a:t>
            </a:r>
            <a:r>
              <a:rPr lang="fa-IR" altLang="en-US" sz="2500" dirty="0">
                <a:latin typeface="Arial" panose="020B0604020202020204" pitchFamily="34" charset="0"/>
                <a:ea typeface="+mn-ea"/>
                <a:cs typeface="B Mitra" panose="00000400000000000000" pitchFamily="2" charset="-78"/>
              </a:rPr>
              <a:t> </a:t>
            </a:r>
            <a:r>
              <a:rPr lang="en-US" altLang="en-US" sz="2500" dirty="0">
                <a:latin typeface="Arial" panose="020B0604020202020204" pitchFamily="34" charset="0"/>
                <a:ea typeface="+mn-ea"/>
                <a:cs typeface="B Mitra" panose="00000400000000000000" pitchFamily="2" charset="-78"/>
              </a:rPr>
              <a:t>ARB</a:t>
            </a:r>
            <a:r>
              <a:rPr lang="fa-IR" altLang="en-US" sz="2500" dirty="0">
                <a:latin typeface="Arial" panose="020B0604020202020204" pitchFamily="34" charset="0"/>
                <a:ea typeface="+mn-ea"/>
                <a:cs typeface="B Mitra" panose="00000400000000000000" pitchFamily="2" charset="-78"/>
              </a:rPr>
              <a:t> استفاده شود ( در صورتی که منع مصرفی نداشته باشد)، </a:t>
            </a:r>
          </a:p>
          <a:p>
            <a:pPr algn="r" rtl="1">
              <a:lnSpc>
                <a:spcPct val="150000"/>
              </a:lnSpc>
              <a:spcBef>
                <a:spcPts val="1200"/>
              </a:spcBef>
              <a:buClr>
                <a:srgbClr val="FBE905"/>
              </a:buClr>
              <a:buSzPct val="100000"/>
              <a:buNone/>
              <a:defRPr/>
            </a:pPr>
            <a:r>
              <a:rPr lang="fa-IR" altLang="en-US" sz="2500" dirty="0">
                <a:latin typeface="Arial" panose="020B0604020202020204" pitchFamily="34" charset="0"/>
                <a:ea typeface="+mn-ea"/>
                <a:cs typeface="B Mitra" panose="00000400000000000000" pitchFamily="2" charset="-78"/>
              </a:rPr>
              <a:t>تشدید اصلاح شیوه زندگی با تمرکز بر کاهش وزن با کاهش مصرف کالری و افزایش فعالیت بدنی را برای کاهش قند خون و عوامل خطر قلبی عروقی در نظر بگیرید.</a:t>
            </a:r>
          </a:p>
          <a:p>
            <a:pPr algn="r" rtl="1">
              <a:lnSpc>
                <a:spcPct val="150000"/>
              </a:lnSpc>
              <a:spcBef>
                <a:spcPts val="1200"/>
              </a:spcBef>
              <a:buClr>
                <a:srgbClr val="FBE905"/>
              </a:buClr>
              <a:buSzPct val="100000"/>
              <a:buNone/>
              <a:defRPr/>
            </a:pPr>
            <a:r>
              <a:rPr lang="fa-IR" altLang="en-US" sz="2500" dirty="0">
                <a:latin typeface="Arial" panose="020B0604020202020204" pitchFamily="34" charset="0"/>
                <a:ea typeface="+mn-ea"/>
                <a:cs typeface="B Mitra" panose="00000400000000000000" pitchFamily="2" charset="-78"/>
              </a:rPr>
              <a:t>در بیماران با سابقه سکته قلبی مصرف بتابلوکر( متورال، </a:t>
            </a:r>
            <a:r>
              <a:rPr lang="fa-IR" altLang="en-US" sz="2500" dirty="0" smtClean="0">
                <a:latin typeface="Arial" panose="020B0604020202020204" pitchFamily="34" charset="0"/>
                <a:ea typeface="+mn-ea"/>
                <a:cs typeface="B Mitra" panose="00000400000000000000" pitchFamily="2" charset="-78"/>
              </a:rPr>
              <a:t>کارودیلول، بیزوپرولول (کنکور) </a:t>
            </a:r>
            <a:r>
              <a:rPr lang="fa-IR" altLang="en-US" sz="2500" dirty="0">
                <a:latin typeface="Arial" panose="020B0604020202020204" pitchFamily="34" charset="0"/>
                <a:ea typeface="+mn-ea"/>
                <a:cs typeface="B Mitra" panose="00000400000000000000" pitchFamily="2" charset="-78"/>
              </a:rPr>
              <a:t>و ...) حداقل تا دو سال الزامی است. </a:t>
            </a:r>
          </a:p>
        </p:txBody>
      </p:sp>
    </p:spTree>
    <p:extLst>
      <p:ext uri="{BB962C8B-B14F-4D97-AF65-F5344CB8AC3E}">
        <p14:creationId xmlns:p14="http://schemas.microsoft.com/office/powerpoint/2010/main" val="121759582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1738"/>
            <a:ext cx="10515600" cy="830317"/>
          </a:xfrm>
        </p:spPr>
        <p:txBody>
          <a:bodyPr/>
          <a:lstStyle/>
          <a:p>
            <a:pPr algn="ctr" rtl="1"/>
            <a:r>
              <a:rPr lang="fa-IR" dirty="0">
                <a:solidFill>
                  <a:schemeClr val="accent6">
                    <a:lumMod val="50000"/>
                  </a:schemeClr>
                </a:solidFill>
              </a:rPr>
              <a:t>ادامه مراقبت غیرپزشک</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043781"/>
            <a:ext cx="12192000" cy="5795306"/>
          </a:xfrm>
        </p:spPr>
      </p:pic>
    </p:spTree>
    <p:extLst>
      <p:ext uri="{BB962C8B-B14F-4D97-AF65-F5344CB8AC3E}">
        <p14:creationId xmlns:p14="http://schemas.microsoft.com/office/powerpoint/2010/main" val="381221220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0857" y="212726"/>
            <a:ext cx="10515600" cy="723446"/>
          </a:xfrm>
        </p:spPr>
        <p:txBody>
          <a:bodyPr>
            <a:normAutofit fontScale="90000"/>
          </a:bodyPr>
          <a:lstStyle/>
          <a:p>
            <a:pPr algn="ctr" rtl="1"/>
            <a:r>
              <a:rPr lang="fa-IR" dirty="0"/>
              <a:t>مراقبت از پا</a:t>
            </a:r>
            <a:br>
              <a:rPr lang="fa-IR" dirty="0"/>
            </a:br>
            <a:endParaRPr lang="en-US" dirty="0"/>
          </a:p>
        </p:txBody>
      </p:sp>
      <p:sp>
        <p:nvSpPr>
          <p:cNvPr id="3" name="Content Placeholder 2"/>
          <p:cNvSpPr>
            <a:spLocks noGrp="1"/>
          </p:cNvSpPr>
          <p:nvPr>
            <p:ph idx="1"/>
          </p:nvPr>
        </p:nvSpPr>
        <p:spPr>
          <a:xfrm>
            <a:off x="272143" y="1077686"/>
            <a:ext cx="11582399" cy="5099277"/>
          </a:xfrm>
        </p:spPr>
        <p:txBody>
          <a:bodyPr>
            <a:normAutofit/>
          </a:bodyPr>
          <a:lstStyle/>
          <a:p>
            <a:pPr marL="0" indent="0" algn="r" rtl="1">
              <a:buNone/>
            </a:pPr>
            <a:r>
              <a:rPr lang="fa-IR" dirty="0" smtClean="0"/>
              <a:t>مراقبت </a:t>
            </a:r>
            <a:r>
              <a:rPr lang="fa-IR" dirty="0"/>
              <a:t>از پاي فرد مبتلا به دیابت بسیار اهمیت دارد. </a:t>
            </a:r>
            <a:r>
              <a:rPr lang="fa-IR" dirty="0" smtClean="0"/>
              <a:t>ممکن است </a:t>
            </a:r>
            <a:r>
              <a:rPr lang="fa-IR" dirty="0"/>
              <a:t>دو عارضه براي آنها </a:t>
            </a:r>
            <a:r>
              <a:rPr lang="fa-IR" dirty="0" smtClean="0"/>
              <a:t>پیش آید</a:t>
            </a:r>
            <a:r>
              <a:rPr lang="fa-IR" dirty="0"/>
              <a:t>:</a:t>
            </a:r>
          </a:p>
          <a:p>
            <a:pPr algn="r" rtl="1"/>
            <a:r>
              <a:rPr lang="fa-IR" dirty="0"/>
              <a:t>بیحسی و کرختی </a:t>
            </a:r>
            <a:r>
              <a:rPr lang="fa-IR" dirty="0" smtClean="0"/>
              <a:t>پا</a:t>
            </a:r>
          </a:p>
          <a:p>
            <a:pPr algn="r" rtl="1"/>
            <a:r>
              <a:rPr lang="fa-IR" dirty="0" smtClean="0"/>
              <a:t>عفونت </a:t>
            </a:r>
            <a:r>
              <a:rPr lang="fa-IR" dirty="0"/>
              <a:t>و دیر بهبود یافتن زخم و جراحتهاي </a:t>
            </a:r>
            <a:r>
              <a:rPr lang="fa-IR" dirty="0" smtClean="0"/>
              <a:t>پا</a:t>
            </a:r>
          </a:p>
          <a:p>
            <a:pPr marL="0" indent="0" algn="r" rtl="1">
              <a:buNone/>
            </a:pPr>
            <a:r>
              <a:rPr lang="fa-IR" dirty="0" smtClean="0"/>
              <a:t>بنابراین </a:t>
            </a:r>
            <a:r>
              <a:rPr lang="fa-IR" dirty="0"/>
              <a:t>رعایت </a:t>
            </a:r>
            <a:r>
              <a:rPr lang="fa-IR" dirty="0" smtClean="0"/>
              <a:t>نکته هاي </a:t>
            </a:r>
            <a:r>
              <a:rPr lang="fa-IR" dirty="0"/>
              <a:t>زیر در حفظ بهداشت پاي افراد مبتلا به دیابت بسیار مهم است:</a:t>
            </a:r>
          </a:p>
          <a:p>
            <a:pPr algn="r" rtl="1"/>
            <a:r>
              <a:rPr lang="fa-IR" dirty="0"/>
              <a:t>پاها، باید به طور روزانه، از نظر وجود قرمزي، تورم، تغییر رنگ، زخم، </a:t>
            </a:r>
            <a:r>
              <a:rPr lang="fa-IR" dirty="0" smtClean="0"/>
              <a:t>ترك خوردگی </a:t>
            </a:r>
            <a:r>
              <a:rPr lang="fa-IR" dirty="0"/>
              <a:t>و ترشح بررسی شوند. در صورت نیاز، براي </a:t>
            </a:r>
            <a:r>
              <a:rPr lang="fa-IR" dirty="0" smtClean="0"/>
              <a:t>مشاهده </a:t>
            </a:r>
            <a:r>
              <a:rPr lang="fa-IR" dirty="0"/>
              <a:t>کف پا </a:t>
            </a:r>
            <a:r>
              <a:rPr lang="fa-IR" dirty="0" smtClean="0"/>
              <a:t>می توان </a:t>
            </a:r>
            <a:r>
              <a:rPr lang="fa-IR" dirty="0"/>
              <a:t>از آینه استفاده نمود.</a:t>
            </a:r>
          </a:p>
          <a:p>
            <a:pPr algn="r" rtl="1"/>
            <a:r>
              <a:rPr lang="fa-IR" dirty="0"/>
              <a:t>هر روز پاها با آب ولرم و صابون شسته شوند و بین انگشتان با </a:t>
            </a:r>
            <a:r>
              <a:rPr lang="fa-IR" dirty="0" smtClean="0"/>
              <a:t>حوله ي </a:t>
            </a:r>
            <a:r>
              <a:rPr lang="fa-IR" dirty="0"/>
              <a:t>نرم </a:t>
            </a:r>
            <a:r>
              <a:rPr lang="fa-IR" dirty="0" smtClean="0"/>
              <a:t>خشک گردند</a:t>
            </a:r>
            <a:r>
              <a:rPr lang="fa-IR" dirty="0"/>
              <a:t>.</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7675" y="4566557"/>
            <a:ext cx="2609850" cy="175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426324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5543" y="158298"/>
            <a:ext cx="10515600" cy="799646"/>
          </a:xfrm>
        </p:spPr>
        <p:txBody>
          <a:bodyPr/>
          <a:lstStyle/>
          <a:p>
            <a:pPr algn="ctr" rtl="1"/>
            <a:r>
              <a:rPr lang="fa-IR" dirty="0"/>
              <a:t>مراقبت از پا</a:t>
            </a:r>
            <a:endParaRPr lang="en-US" dirty="0"/>
          </a:p>
        </p:txBody>
      </p:sp>
      <p:sp>
        <p:nvSpPr>
          <p:cNvPr id="3" name="Content Placeholder 2"/>
          <p:cNvSpPr>
            <a:spLocks noGrp="1"/>
          </p:cNvSpPr>
          <p:nvPr>
            <p:ph idx="1"/>
          </p:nvPr>
        </p:nvSpPr>
        <p:spPr>
          <a:xfrm>
            <a:off x="391887" y="979714"/>
            <a:ext cx="11375570" cy="5551715"/>
          </a:xfrm>
        </p:spPr>
        <p:txBody>
          <a:bodyPr>
            <a:normAutofit/>
          </a:bodyPr>
          <a:lstStyle/>
          <a:p>
            <a:pPr algn="r" rtl="1"/>
            <a:r>
              <a:rPr lang="fa-IR" dirty="0" smtClean="0"/>
              <a:t>ناخن هاي </a:t>
            </a:r>
            <a:r>
              <a:rPr lang="fa-IR" dirty="0"/>
              <a:t>پا با دقت کوتاه شوند. ناخن ها باید صاف گرفته شده و </a:t>
            </a:r>
            <a:r>
              <a:rPr lang="fa-IR" dirty="0" smtClean="0"/>
              <a:t>گوشه هاي </a:t>
            </a:r>
            <a:r>
              <a:rPr lang="fa-IR" dirty="0"/>
              <a:t>آن گرفته نشود. در ضمن ناخن نباید از ته گرفته شود. </a:t>
            </a:r>
          </a:p>
          <a:p>
            <a:pPr algn="r" rtl="1"/>
            <a:r>
              <a:rPr lang="fa-IR" dirty="0"/>
              <a:t>درصورتی که دید بیمار مشکل داشته باشد، شخص دیگري </a:t>
            </a:r>
            <a:r>
              <a:rPr lang="fa-IR" dirty="0" smtClean="0"/>
              <a:t>ناخن هاي </a:t>
            </a:r>
            <a:r>
              <a:rPr lang="fa-IR" dirty="0"/>
              <a:t>او را بگیرد.</a:t>
            </a:r>
          </a:p>
          <a:p>
            <a:pPr algn="r" rtl="1"/>
            <a:r>
              <a:rPr lang="fa-IR" dirty="0"/>
              <a:t>از روغن زیتون و یا نرم کننده ها به منظور پیشگیري از خشکی پوست می توان سود برد. </a:t>
            </a:r>
            <a:r>
              <a:rPr lang="fa-IR" dirty="0" smtClean="0"/>
              <a:t>جوراب </a:t>
            </a:r>
            <a:r>
              <a:rPr lang="fa-IR" dirty="0"/>
              <a:t>ها روزانه عوض شده و از جوراب نخی و ضخیم استفاده شود. </a:t>
            </a:r>
            <a:endParaRPr lang="fa-IR" dirty="0" smtClean="0"/>
          </a:p>
          <a:p>
            <a:pPr algn="r" rtl="1"/>
            <a:r>
              <a:rPr lang="fa-IR" dirty="0" smtClean="0"/>
              <a:t>از </a:t>
            </a:r>
            <a:r>
              <a:rPr lang="fa-IR" dirty="0"/>
              <a:t>کفش راحت، پاشنه کوتاه و پنجه پهن استفاده شود. </a:t>
            </a:r>
          </a:p>
          <a:p>
            <a:pPr algn="r" rtl="1"/>
            <a:r>
              <a:rPr lang="fa-IR" dirty="0"/>
              <a:t>در خانه از کفش راحتی و دمپایی مناسب استفاده گردد. </a:t>
            </a:r>
          </a:p>
          <a:p>
            <a:pPr algn="r" rtl="1"/>
            <a:r>
              <a:rPr lang="fa-IR" dirty="0"/>
              <a:t>براي پیشگیري از مشکلات احتمالی پا، پاي برهنه راه نروند. </a:t>
            </a:r>
          </a:p>
          <a:p>
            <a:pPr algn="r" rtl="1"/>
            <a:r>
              <a:rPr lang="fa-IR" dirty="0"/>
              <a:t>از نزدیک کردن پاي خود به آتش، بخاري، شوفاژ و هر </a:t>
            </a:r>
            <a:r>
              <a:rPr lang="fa-IR" dirty="0" smtClean="0"/>
              <a:t>وسیله ي </a:t>
            </a:r>
            <a:r>
              <a:rPr lang="fa-IR" dirty="0"/>
              <a:t>گرمایی دیگر خودداري کنند. </a:t>
            </a:r>
            <a:r>
              <a:rPr lang="fa-IR" dirty="0" smtClean="0"/>
              <a:t>به </a:t>
            </a:r>
            <a:r>
              <a:rPr lang="fa-IR" dirty="0"/>
              <a:t>منظور پیشگیري از سوختگی، هنگام حمام کردن، باید، دماي آب را با </a:t>
            </a:r>
            <a:r>
              <a:rPr lang="fa-IR" dirty="0" smtClean="0"/>
              <a:t>پشت دست یا آرنج </a:t>
            </a:r>
            <a:r>
              <a:rPr lang="fa-IR" dirty="0"/>
              <a:t>اندازه گیري کرد.</a:t>
            </a:r>
            <a:endParaRPr lang="en-US" dirty="0"/>
          </a:p>
        </p:txBody>
      </p:sp>
    </p:spTree>
    <p:extLst>
      <p:ext uri="{BB962C8B-B14F-4D97-AF65-F5344CB8AC3E}">
        <p14:creationId xmlns:p14="http://schemas.microsoft.com/office/powerpoint/2010/main" val="228858648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7145"/>
            <a:ext cx="10515600" cy="935421"/>
          </a:xfrm>
        </p:spPr>
        <p:txBody>
          <a:bodyPr/>
          <a:lstStyle/>
          <a:p>
            <a:pPr algn="ctr" rtl="1"/>
            <a:r>
              <a:rPr lang="fa-IR" dirty="0">
                <a:solidFill>
                  <a:schemeClr val="accent6">
                    <a:lumMod val="50000"/>
                  </a:schemeClr>
                </a:solidFill>
              </a:rPr>
              <a:t>ادامه دیابت غیرپزشک</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956578"/>
            <a:ext cx="12191999" cy="5900246"/>
          </a:xfrm>
        </p:spPr>
      </p:pic>
    </p:spTree>
    <p:extLst>
      <p:ext uri="{BB962C8B-B14F-4D97-AF65-F5344CB8AC3E}">
        <p14:creationId xmlns:p14="http://schemas.microsoft.com/office/powerpoint/2010/main" val="315163953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1347"/>
            <a:ext cx="10515600" cy="822544"/>
          </a:xfrm>
        </p:spPr>
        <p:txBody>
          <a:bodyPr/>
          <a:lstStyle/>
          <a:p>
            <a:pPr algn="ctr" rtl="1"/>
            <a:r>
              <a:rPr lang="fa-IR" dirty="0">
                <a:solidFill>
                  <a:schemeClr val="accent6">
                    <a:lumMod val="50000"/>
                  </a:schemeClr>
                </a:solidFill>
              </a:rPr>
              <a:t>ادامه دیابت غیرپزشک</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850160"/>
            <a:ext cx="12192000" cy="6007839"/>
          </a:xfrm>
        </p:spPr>
      </p:pic>
    </p:spTree>
    <p:extLst>
      <p:ext uri="{BB962C8B-B14F-4D97-AF65-F5344CB8AC3E}">
        <p14:creationId xmlns:p14="http://schemas.microsoft.com/office/powerpoint/2010/main" val="305596232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1738"/>
            <a:ext cx="10515600" cy="830317"/>
          </a:xfrm>
        </p:spPr>
        <p:txBody>
          <a:bodyPr/>
          <a:lstStyle/>
          <a:p>
            <a:pPr algn="ctr" rtl="1"/>
            <a:r>
              <a:rPr lang="fa-IR" dirty="0">
                <a:solidFill>
                  <a:schemeClr val="accent6">
                    <a:lumMod val="50000"/>
                  </a:schemeClr>
                </a:solidFill>
              </a:rPr>
              <a:t>ادامه مراقبت غیرپزشک</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043781"/>
            <a:ext cx="12192000" cy="5795306"/>
          </a:xfrm>
        </p:spPr>
      </p:pic>
    </p:spTree>
    <p:extLst>
      <p:ext uri="{BB962C8B-B14F-4D97-AF65-F5344CB8AC3E}">
        <p14:creationId xmlns:p14="http://schemas.microsoft.com/office/powerpoint/2010/main" val="381221220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7470"/>
            <a:ext cx="10515600" cy="738461"/>
          </a:xfrm>
        </p:spPr>
        <p:txBody>
          <a:bodyPr/>
          <a:lstStyle/>
          <a:p>
            <a:pPr algn="ctr" rtl="1"/>
            <a:r>
              <a:rPr lang="fa-IR" dirty="0">
                <a:solidFill>
                  <a:schemeClr val="accent6">
                    <a:lumMod val="50000"/>
                  </a:schemeClr>
                </a:solidFill>
              </a:rPr>
              <a:t>ادامه مراقبت غیرپزشک</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932930"/>
            <a:ext cx="12192000" cy="5906157"/>
          </a:xfrm>
        </p:spPr>
      </p:pic>
    </p:spTree>
    <p:extLst>
      <p:ext uri="{BB962C8B-B14F-4D97-AF65-F5344CB8AC3E}">
        <p14:creationId xmlns:p14="http://schemas.microsoft.com/office/powerpoint/2010/main" val="324872845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1738"/>
            <a:ext cx="10515600" cy="830317"/>
          </a:xfrm>
        </p:spPr>
        <p:txBody>
          <a:bodyPr/>
          <a:lstStyle/>
          <a:p>
            <a:pPr algn="ctr" rtl="1"/>
            <a:r>
              <a:rPr lang="fa-IR" dirty="0">
                <a:solidFill>
                  <a:schemeClr val="accent6">
                    <a:lumMod val="50000"/>
                  </a:schemeClr>
                </a:solidFill>
              </a:rPr>
              <a:t>ادامه مراقبت غیرپزشک</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043781"/>
            <a:ext cx="12192000" cy="5795306"/>
          </a:xfrm>
        </p:spPr>
      </p:pic>
    </p:spTree>
    <p:extLst>
      <p:ext uri="{BB962C8B-B14F-4D97-AF65-F5344CB8AC3E}">
        <p14:creationId xmlns:p14="http://schemas.microsoft.com/office/powerpoint/2010/main" val="404730546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21418"/>
          </a:xfrm>
        </p:spPr>
        <p:txBody>
          <a:bodyPr>
            <a:normAutofit/>
          </a:bodyPr>
          <a:lstStyle/>
          <a:p>
            <a:pPr algn="ctr" rtl="1"/>
            <a:r>
              <a:rPr lang="fa-IR" sz="4000" dirty="0">
                <a:cs typeface="B Titr" panose="00000700000000000000" pitchFamily="2" charset="-78"/>
              </a:rPr>
              <a:t>عوارض دیابت</a:t>
            </a:r>
            <a:endParaRPr lang="en-US" sz="4000" dirty="0">
              <a:cs typeface="B Titr" panose="00000700000000000000" pitchFamily="2" charset="-78"/>
            </a:endParaRPr>
          </a:p>
        </p:txBody>
      </p:sp>
      <p:sp>
        <p:nvSpPr>
          <p:cNvPr id="3" name="Content Placeholder 2"/>
          <p:cNvSpPr>
            <a:spLocks noGrp="1"/>
          </p:cNvSpPr>
          <p:nvPr>
            <p:ph idx="1"/>
          </p:nvPr>
        </p:nvSpPr>
        <p:spPr>
          <a:xfrm>
            <a:off x="337457" y="1328057"/>
            <a:ext cx="11244943" cy="4848906"/>
          </a:xfrm>
        </p:spPr>
        <p:txBody>
          <a:bodyPr/>
          <a:lstStyle/>
          <a:p>
            <a:pPr marL="0" indent="0" algn="r" rtl="1">
              <a:buNone/>
            </a:pPr>
            <a:r>
              <a:rPr lang="fa-IR" dirty="0"/>
              <a:t>عوارض عروق بزرگ: </a:t>
            </a:r>
            <a:r>
              <a:rPr lang="fa-IR" dirty="0">
                <a:latin typeface="Arial" panose="020B0604020202020204" pitchFamily="34" charset="0"/>
                <a:cs typeface="B Mitra" panose="00000400000000000000" pitchFamily="2" charset="-78"/>
              </a:rPr>
              <a:t>( حدود 70 % از علت مرگ و میر بیماران دیابتی) </a:t>
            </a:r>
          </a:p>
          <a:p>
            <a:pPr marL="0" indent="0" algn="r" rtl="1">
              <a:buNone/>
            </a:pPr>
            <a:r>
              <a:rPr lang="fa-IR" sz="2400" dirty="0">
                <a:latin typeface="Arial" panose="020B0604020202020204" pitchFamily="34" charset="0"/>
                <a:cs typeface="B Mitra" panose="00000400000000000000" pitchFamily="2" charset="-78"/>
              </a:rPr>
              <a:t>سکته  قلبی </a:t>
            </a:r>
          </a:p>
          <a:p>
            <a:pPr marL="0" indent="0" algn="r" rtl="1">
              <a:buNone/>
            </a:pPr>
            <a:r>
              <a:rPr lang="fa-IR" sz="2400" dirty="0">
                <a:latin typeface="Arial" panose="020B0604020202020204" pitchFamily="34" charset="0"/>
                <a:cs typeface="B Mitra" panose="00000400000000000000" pitchFamily="2" charset="-78"/>
              </a:rPr>
              <a:t> سکته مغزی</a:t>
            </a:r>
          </a:p>
          <a:p>
            <a:pPr marL="0" indent="0" algn="r" rtl="1">
              <a:buNone/>
            </a:pPr>
            <a:endParaRPr lang="fa-IR" dirty="0"/>
          </a:p>
          <a:p>
            <a:pPr algn="r" rtl="1"/>
            <a:r>
              <a:rPr lang="fa-IR" dirty="0"/>
              <a:t>عوارض عروق کوچک: </a:t>
            </a:r>
          </a:p>
          <a:p>
            <a:pPr marL="0" indent="0" algn="r" rtl="1">
              <a:buNone/>
            </a:pPr>
            <a:r>
              <a:rPr lang="fa-IR" dirty="0"/>
              <a:t>   </a:t>
            </a:r>
            <a:r>
              <a:rPr lang="fa-IR" sz="2400" dirty="0">
                <a:latin typeface="Arial" panose="020B0604020202020204" pitchFamily="34" charset="0"/>
                <a:cs typeface="B Mitra" panose="00000400000000000000" pitchFamily="2" charset="-78"/>
              </a:rPr>
              <a:t>نفروپاتی یا نارسایی مزمن کلیه</a:t>
            </a:r>
          </a:p>
          <a:p>
            <a:pPr marL="0" indent="0" algn="r" rtl="1">
              <a:buNone/>
            </a:pPr>
            <a:r>
              <a:rPr lang="fa-IR" sz="2400" dirty="0">
                <a:latin typeface="Arial" panose="020B0604020202020204" pitchFamily="34" charset="0"/>
                <a:cs typeface="B Mitra" panose="00000400000000000000" pitchFamily="2" charset="-78"/>
              </a:rPr>
              <a:t>   رتینوپاتی یا اختلالات بینایی</a:t>
            </a:r>
          </a:p>
          <a:p>
            <a:pPr marL="0" indent="0" algn="r" rtl="1">
              <a:buNone/>
            </a:pPr>
            <a:r>
              <a:rPr lang="fa-IR" sz="2400" dirty="0">
                <a:latin typeface="Arial" panose="020B0604020202020204" pitchFamily="34" charset="0"/>
                <a:cs typeface="B Mitra" panose="00000400000000000000" pitchFamily="2" charset="-78"/>
              </a:rPr>
              <a:t>   زخم پا تا قطع </a:t>
            </a:r>
            <a:r>
              <a:rPr lang="fa-IR" sz="2400" dirty="0" smtClean="0">
                <a:latin typeface="Arial" panose="020B0604020202020204" pitchFamily="34" charset="0"/>
                <a:cs typeface="B Mitra" panose="00000400000000000000" pitchFamily="2" charset="-78"/>
              </a:rPr>
              <a:t>پا</a:t>
            </a:r>
          </a:p>
          <a:p>
            <a:pPr marL="0" indent="0" algn="r" rtl="1">
              <a:buNone/>
            </a:pPr>
            <a:r>
              <a:rPr lang="fa-IR" sz="2400" dirty="0" smtClean="0">
                <a:latin typeface="Arial" panose="020B0604020202020204" pitchFamily="34" charset="0"/>
                <a:cs typeface="B Mitra" panose="00000400000000000000" pitchFamily="2" charset="-78"/>
              </a:rPr>
              <a:t>بررسی ارجاعات</a:t>
            </a:r>
            <a:r>
              <a:rPr lang="en-US" sz="2400" dirty="0" smtClean="0">
                <a:solidFill>
                  <a:srgbClr val="FF0000"/>
                </a:solidFill>
                <a:latin typeface="Arial" panose="020B0604020202020204" pitchFamily="34" charset="0"/>
                <a:cs typeface="B Mitra" panose="00000400000000000000" pitchFamily="2" charset="-78"/>
              </a:rPr>
              <a:t> ) </a:t>
            </a:r>
            <a:r>
              <a:rPr lang="fa-IR" sz="2400" dirty="0" smtClean="0">
                <a:solidFill>
                  <a:srgbClr val="FF0000"/>
                </a:solidFill>
                <a:latin typeface="Arial" panose="020B0604020202020204" pitchFamily="34" charset="0"/>
                <a:cs typeface="B Mitra" panose="00000400000000000000" pitchFamily="2" charset="-78"/>
              </a:rPr>
              <a:t>ارجاعات الکترونیک بررسی شود)، </a:t>
            </a:r>
            <a:r>
              <a:rPr lang="fa-IR" sz="2400" dirty="0" smtClean="0">
                <a:latin typeface="Arial" panose="020B0604020202020204" pitchFamily="34" charset="0"/>
                <a:cs typeface="B Mitra" panose="00000400000000000000" pitchFamily="2" charset="-78"/>
              </a:rPr>
              <a:t>گرفتن </a:t>
            </a:r>
            <a:r>
              <a:rPr lang="en-US" sz="2400" dirty="0" smtClean="0">
                <a:latin typeface="Arial" panose="020B0604020202020204" pitchFamily="34" charset="0"/>
                <a:cs typeface="B Mitra" panose="00000400000000000000" pitchFamily="2" charset="-78"/>
              </a:rPr>
              <a:t>ECG</a:t>
            </a:r>
            <a:endParaRPr lang="en-US" sz="2400" dirty="0">
              <a:latin typeface="Arial" panose="020B0604020202020204" pitchFamily="34" charset="0"/>
              <a:cs typeface="B Mitra" panose="00000400000000000000" pitchFamily="2" charset="-78"/>
            </a:endParaRPr>
          </a:p>
        </p:txBody>
      </p:sp>
    </p:spTree>
    <p:extLst>
      <p:ext uri="{BB962C8B-B14F-4D97-AF65-F5344CB8AC3E}">
        <p14:creationId xmlns:p14="http://schemas.microsoft.com/office/powerpoint/2010/main" val="13999562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48680"/>
            <a:ext cx="10972800" cy="864096"/>
          </a:xfrm>
        </p:spPr>
        <p:txBody>
          <a:bodyPr/>
          <a:lstStyle/>
          <a:p>
            <a:pPr algn="r"/>
            <a:r>
              <a:rPr lang="fa-IR" b="1" dirty="0">
                <a:cs typeface="B Titr" panose="00000700000000000000" pitchFamily="2" charset="-78"/>
              </a:rPr>
              <a:t> بيماري  ديابت  چيست؟</a:t>
            </a:r>
            <a:endParaRPr lang="en-US" dirty="0"/>
          </a:p>
        </p:txBody>
      </p:sp>
      <p:sp>
        <p:nvSpPr>
          <p:cNvPr id="3" name="Content Placeholder 2"/>
          <p:cNvSpPr>
            <a:spLocks noGrp="1"/>
          </p:cNvSpPr>
          <p:nvPr>
            <p:ph sz="half" idx="1"/>
          </p:nvPr>
        </p:nvSpPr>
        <p:spPr>
          <a:xfrm>
            <a:off x="609600" y="1628801"/>
            <a:ext cx="7022571" cy="4775533"/>
          </a:xfrm>
        </p:spPr>
        <p:txBody>
          <a:bodyPr>
            <a:normAutofit/>
          </a:bodyPr>
          <a:lstStyle/>
          <a:p>
            <a:pPr algn="justLow"/>
            <a:r>
              <a:rPr lang="fa-IR" sz="2400" b="1" dirty="0">
                <a:cs typeface="B Nazanin" panose="00000400000000000000" pitchFamily="2" charset="-78"/>
              </a:rPr>
              <a:t>مواد  غذايي بعد از مصرف در بدن به صورت قند ( گلوكز)  درمي‌آيد و از  اين قند  براي  توليد  انرژي استفاده  مي‌شود.</a:t>
            </a:r>
          </a:p>
          <a:p>
            <a:pPr algn="justLow"/>
            <a:r>
              <a:rPr lang="fa-IR" sz="2400" b="1" dirty="0">
                <a:cs typeface="B Nazanin" panose="00000400000000000000" pitchFamily="2" charset="-78"/>
              </a:rPr>
              <a:t>اگر  انسولين  كم باشد و  يا نتواند خوب  كار  كند، قند وارد سلول نشده و سلول گرسنه  مي‌ماند و در  نتيجه  كار بدن دچار  اشكال  مي‌شود، از  طرفي قند خون بالا رفته و قند خون بالا  مي‌تواند مانند سم عمل  كرده و به  سلول‌ها و  بافت‌هاي بدن  آسيب برساند.</a:t>
            </a:r>
          </a:p>
          <a:p>
            <a:pPr marL="109728" indent="0">
              <a:buNone/>
            </a:pPr>
            <a:endParaRPr lang="fa-IR" dirty="0"/>
          </a:p>
        </p:txBody>
      </p:sp>
      <p:pic>
        <p:nvPicPr>
          <p:cNvPr id="5" name="Content Placeholder 4"/>
          <p:cNvPicPr>
            <a:picLocks noGrp="1" noChangeAspect="1"/>
          </p:cNvPicPr>
          <p:nvPr>
            <p:ph sz="half" idx="2"/>
          </p:nvPr>
        </p:nvPicPr>
        <p:blipFill>
          <a:blip r:embed="rId2"/>
          <a:stretch>
            <a:fillRect/>
          </a:stretch>
        </p:blipFill>
        <p:spPr>
          <a:xfrm>
            <a:off x="7632171" y="2060849"/>
            <a:ext cx="3641660" cy="2895851"/>
          </a:xfrm>
          <a:prstGeom prst="rect">
            <a:avLst/>
          </a:prstGeom>
        </p:spPr>
      </p:pic>
    </p:spTree>
    <p:extLst>
      <p:ext uri="{BB962C8B-B14F-4D97-AF65-F5344CB8AC3E}">
        <p14:creationId xmlns:p14="http://schemas.microsoft.com/office/powerpoint/2010/main" val="3567951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
            <a:ext cx="10515600" cy="858982"/>
          </a:xfrm>
        </p:spPr>
        <p:txBody>
          <a:bodyPr/>
          <a:lstStyle/>
          <a:p>
            <a:pPr algn="ctr"/>
            <a:r>
              <a:rPr lang="fa-IR" b="1" dirty="0">
                <a:solidFill>
                  <a:srgbClr val="FF0000"/>
                </a:solidFill>
              </a:rPr>
              <a:t>ثبت نتایج آزمایش ها</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858983"/>
            <a:ext cx="12192000" cy="5994616"/>
          </a:xfrm>
        </p:spPr>
      </p:pic>
    </p:spTree>
    <p:extLst>
      <p:ext uri="{BB962C8B-B14F-4D97-AF65-F5344CB8AC3E}">
        <p14:creationId xmlns:p14="http://schemas.microsoft.com/office/powerpoint/2010/main" val="222256722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663" y="1"/>
            <a:ext cx="11987561" cy="803564"/>
          </a:xfrm>
        </p:spPr>
        <p:txBody>
          <a:bodyPr>
            <a:normAutofit/>
          </a:bodyPr>
          <a:lstStyle/>
          <a:p>
            <a:pPr algn="ctr"/>
            <a:r>
              <a:rPr lang="fa-IR" sz="2800" b="1" dirty="0">
                <a:solidFill>
                  <a:srgbClr val="FF0000"/>
                </a:solidFill>
              </a:rPr>
              <a:t>بررسی گزارش مراقبت ماهانه فرد مبتلا به دیابت ( غیر پزشک ) در گزارش مراقبت های انجام شده</a:t>
            </a:r>
            <a:endParaRPr lang="fa-IR" sz="28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803566"/>
            <a:ext cx="12191999" cy="6054434"/>
          </a:xfrm>
        </p:spPr>
      </p:pic>
    </p:spTree>
    <p:extLst>
      <p:ext uri="{BB962C8B-B14F-4D97-AF65-F5344CB8AC3E}">
        <p14:creationId xmlns:p14="http://schemas.microsoft.com/office/powerpoint/2010/main" val="259438370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547" y="1"/>
            <a:ext cx="11938224" cy="665018"/>
          </a:xfrm>
        </p:spPr>
        <p:txBody>
          <a:bodyPr>
            <a:normAutofit/>
          </a:bodyPr>
          <a:lstStyle/>
          <a:p>
            <a:pPr algn="ctr"/>
            <a:r>
              <a:rPr lang="fa-IR" sz="2800" b="1" dirty="0">
                <a:solidFill>
                  <a:srgbClr val="FF0000"/>
                </a:solidFill>
              </a:rPr>
              <a:t>بررسی گزارش مراقبت ماهانه فرد مبتلا به دیابت ( غیر پزشک ) در گزارش مراقبت های انجام شده</a:t>
            </a:r>
            <a:endParaRPr lang="fa-IR" sz="28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8546" y="626846"/>
            <a:ext cx="12095018" cy="6231154"/>
          </a:xfrm>
        </p:spPr>
      </p:pic>
    </p:spTree>
    <p:extLst>
      <p:ext uri="{BB962C8B-B14F-4D97-AF65-F5344CB8AC3E}">
        <p14:creationId xmlns:p14="http://schemas.microsoft.com/office/powerpoint/2010/main" val="41598794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4964" y="143452"/>
            <a:ext cx="10515600" cy="715530"/>
          </a:xfrm>
        </p:spPr>
        <p:txBody>
          <a:bodyPr/>
          <a:lstStyle/>
          <a:p>
            <a:pPr algn="ctr"/>
            <a:r>
              <a:rPr lang="fa-IR" b="1" dirty="0">
                <a:solidFill>
                  <a:srgbClr val="FF0000"/>
                </a:solidFill>
              </a:rPr>
              <a:t>بررسی خلاصه پرونده مراجعه کننده</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858982"/>
            <a:ext cx="12191999" cy="6041375"/>
          </a:xfrm>
        </p:spPr>
      </p:pic>
    </p:spTree>
    <p:extLst>
      <p:ext uri="{BB962C8B-B14F-4D97-AF65-F5344CB8AC3E}">
        <p14:creationId xmlns:p14="http://schemas.microsoft.com/office/powerpoint/2010/main" val="385847523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17863" y="4906"/>
            <a:ext cx="10356273" cy="576984"/>
          </a:xfrm>
        </p:spPr>
        <p:txBody>
          <a:bodyPr>
            <a:noAutofit/>
          </a:bodyPr>
          <a:lstStyle/>
          <a:p>
            <a:pPr algn="ctr"/>
            <a:r>
              <a:rPr lang="fa-IR" sz="3600" b="1" dirty="0">
                <a:solidFill>
                  <a:srgbClr val="FF0000"/>
                </a:solidFill>
              </a:rPr>
              <a:t>بررسی خلاصه پرونده مراجعه کننده</a:t>
            </a:r>
            <a:endParaRPr lang="fa-IR" sz="36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1890"/>
            <a:ext cx="12192000" cy="6276109"/>
          </a:xfrm>
          <a:prstGeom prst="rect">
            <a:avLst/>
          </a:prstGeom>
        </p:spPr>
      </p:pic>
    </p:spTree>
    <p:extLst>
      <p:ext uri="{BB962C8B-B14F-4D97-AF65-F5344CB8AC3E}">
        <p14:creationId xmlns:p14="http://schemas.microsoft.com/office/powerpoint/2010/main" val="402429683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
            <a:ext cx="10515600" cy="568036"/>
          </a:xfrm>
        </p:spPr>
        <p:txBody>
          <a:bodyPr>
            <a:normAutofit/>
          </a:bodyPr>
          <a:lstStyle/>
          <a:p>
            <a:pPr algn="ctr"/>
            <a:r>
              <a:rPr lang="fa-IR" sz="3200" b="1" dirty="0">
                <a:solidFill>
                  <a:srgbClr val="FF0000"/>
                </a:solidFill>
              </a:rPr>
              <a:t>بررسی خلاصه پرونده مراجعه کننده</a:t>
            </a:r>
            <a:endParaRPr lang="fa-IR" sz="32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767124"/>
            <a:ext cx="12191999" cy="6090876"/>
          </a:xfrm>
        </p:spPr>
      </p:pic>
    </p:spTree>
    <p:extLst>
      <p:ext uri="{BB962C8B-B14F-4D97-AF65-F5344CB8AC3E}">
        <p14:creationId xmlns:p14="http://schemas.microsoft.com/office/powerpoint/2010/main" val="423271371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20688"/>
            <a:ext cx="10972800" cy="792088"/>
          </a:xfrm>
        </p:spPr>
        <p:txBody>
          <a:bodyPr>
            <a:normAutofit/>
          </a:bodyPr>
          <a:lstStyle/>
          <a:p>
            <a:pPr algn="justLow"/>
            <a:r>
              <a:rPr lang="fa-IR" sz="3600" b="1" dirty="0">
                <a:latin typeface="Bebas Neue"/>
                <a:ea typeface="Bebas Neue"/>
                <a:cs typeface="Bebas Neue"/>
              </a:rPr>
              <a:t>بهداشت و مشكلات دهان و دندان در ديابتی ها</a:t>
            </a:r>
            <a:endParaRPr lang="en-US" sz="3600" b="1" dirty="0">
              <a:latin typeface="Bebas Neue"/>
              <a:ea typeface="Bebas Neue"/>
              <a:cs typeface="Bebas Neue"/>
            </a:endParaRPr>
          </a:p>
        </p:txBody>
      </p:sp>
      <p:sp>
        <p:nvSpPr>
          <p:cNvPr id="3" name="Content Placeholder 2"/>
          <p:cNvSpPr>
            <a:spLocks noGrp="1"/>
          </p:cNvSpPr>
          <p:nvPr>
            <p:ph idx="1"/>
          </p:nvPr>
        </p:nvSpPr>
        <p:spPr>
          <a:xfrm>
            <a:off x="609600" y="1556792"/>
            <a:ext cx="10972800" cy="5017744"/>
          </a:xfrm>
        </p:spPr>
        <p:txBody>
          <a:bodyPr/>
          <a:lstStyle/>
          <a:p>
            <a:pPr algn="justLow"/>
            <a:r>
              <a:rPr lang="fa-IR" b="1" dirty="0">
                <a:cs typeface="B Nazanin" panose="00000400000000000000" pitchFamily="2" charset="-78"/>
              </a:rPr>
              <a:t>افراد  ديابتي مستعد ابتلا به  بيماري دهان، دندان و لثه هستند. </a:t>
            </a:r>
          </a:p>
          <a:p>
            <a:pPr algn="justLow"/>
            <a:r>
              <a:rPr lang="ar-SA" b="1" dirty="0">
                <a:cs typeface="B Nazanin" panose="00000400000000000000" pitchFamily="2" charset="-78"/>
              </a:rPr>
              <a:t>وجود قند بالا در بزاق بيماران ديابتي و اختلال در پاسخ هاي سلول هاي دفاعي بدن، زمينه </a:t>
            </a:r>
            <a:r>
              <a:rPr lang="fa-IR" b="1" dirty="0">
                <a:cs typeface="B Nazanin" panose="00000400000000000000" pitchFamily="2" charset="-78"/>
              </a:rPr>
              <a:t>را </a:t>
            </a:r>
            <a:r>
              <a:rPr lang="ar-SA" b="1" dirty="0">
                <a:cs typeface="B Nazanin" panose="00000400000000000000" pitchFamily="2" charset="-78"/>
              </a:rPr>
              <a:t>براي ابتلا به عفونت هاي مختلف از جمله قارچي فراهم </a:t>
            </a:r>
            <a:r>
              <a:rPr lang="fa-IR" b="1" dirty="0">
                <a:cs typeface="B Nazanin" panose="00000400000000000000" pitchFamily="2" charset="-78"/>
              </a:rPr>
              <a:t> می کند.</a:t>
            </a:r>
            <a:endParaRPr lang="en-US" b="1"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609601" y="2996952"/>
            <a:ext cx="5280587" cy="3410828"/>
          </a:xfrm>
          <a:prstGeom prst="rect">
            <a:avLst/>
          </a:prstGeom>
        </p:spPr>
      </p:pic>
    </p:spTree>
    <p:extLst>
      <p:ext uri="{BB962C8B-B14F-4D97-AF65-F5344CB8AC3E}">
        <p14:creationId xmlns:p14="http://schemas.microsoft.com/office/powerpoint/2010/main" val="3017364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Content Placeholder 3" descr="Tulips.jpg"/>
          <p:cNvPicPr>
            <a:picLocks noGrp="1" noChangeAspect="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1524000" y="0"/>
            <a:ext cx="9144000" cy="6858000"/>
          </a:xfrm>
        </p:spPr>
      </p:pic>
    </p:spTree>
    <p:extLst>
      <p:ext uri="{BB962C8B-B14F-4D97-AF65-F5344CB8AC3E}">
        <p14:creationId xmlns:p14="http://schemas.microsoft.com/office/powerpoint/2010/main" val="114386201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Title 1"/>
          <p:cNvSpPr>
            <a:spLocks noGrp="1"/>
          </p:cNvSpPr>
          <p:nvPr/>
        </p:nvSpPr>
        <p:spPr bwMode="auto">
          <a:xfrm>
            <a:off x="612023" y="3403850"/>
            <a:ext cx="10843491" cy="158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ea typeface="Majalla UI"/>
                <a:cs typeface="Majalla UI"/>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Majalla UI"/>
                <a:cs typeface="Majalla UI"/>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Majalla UI"/>
                <a:cs typeface="Majalla UI"/>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9pPr>
          </a:lstStyle>
          <a:p>
            <a:pPr algn="ctr" eaLnBrk="0" fontAlgn="base" hangingPunct="0">
              <a:spcBef>
                <a:spcPct val="0"/>
              </a:spcBef>
              <a:spcAft>
                <a:spcPct val="0"/>
              </a:spcAft>
              <a:buClrTx/>
              <a:buSzTx/>
              <a:buFontTx/>
              <a:buNone/>
            </a:pPr>
            <a:r>
              <a:rPr lang="fa-IR" altLang="en-US" sz="5400" b="1" dirty="0">
                <a:solidFill>
                  <a:srgbClr val="0070C0"/>
                </a:solidFill>
                <a:latin typeface="2  Titr"/>
                <a:cs typeface="Arial" panose="020B0604020202020204" pitchFamily="34" charset="0"/>
              </a:rPr>
              <a:t>روز جهانی </a:t>
            </a:r>
            <a:r>
              <a:rPr lang="fa-IR" altLang="en-US" sz="5400" b="1" dirty="0" smtClean="0">
                <a:solidFill>
                  <a:srgbClr val="0070C0"/>
                </a:solidFill>
                <a:latin typeface="2  Titr"/>
                <a:cs typeface="Arial" panose="020B0604020202020204" pitchFamily="34" charset="0"/>
              </a:rPr>
              <a:t>دیابت 1402</a:t>
            </a:r>
            <a:r>
              <a:rPr lang="fa-IR" altLang="en-US" sz="5400" b="1" dirty="0" smtClean="0">
                <a:solidFill>
                  <a:srgbClr val="FBE905"/>
                </a:solidFill>
                <a:latin typeface="2  Titr"/>
                <a:cs typeface="Arial" panose="020B0604020202020204" pitchFamily="34" charset="0"/>
              </a:rPr>
              <a:t>  </a:t>
            </a:r>
            <a:endParaRPr lang="fa-IR" altLang="en-US" sz="5400" b="1" dirty="0">
              <a:solidFill>
                <a:srgbClr val="0070C0"/>
              </a:solidFill>
              <a:latin typeface="2  Titr"/>
              <a:cs typeface="Arial" panose="020B0604020202020204" pitchFamily="34" charset="0"/>
            </a:endParaRPr>
          </a:p>
          <a:p>
            <a:pPr algn="ctr" eaLnBrk="0" fontAlgn="base" hangingPunct="0">
              <a:spcBef>
                <a:spcPct val="0"/>
              </a:spcBef>
              <a:spcAft>
                <a:spcPct val="0"/>
              </a:spcAft>
              <a:buClrTx/>
              <a:buSzTx/>
              <a:buFontTx/>
              <a:buNone/>
            </a:pPr>
            <a:endParaRPr lang="fa-IR" altLang="en-US" sz="5400" b="1" dirty="0" smtClean="0">
              <a:solidFill>
                <a:srgbClr val="0070C0"/>
              </a:solidFill>
              <a:latin typeface="Calibri" panose="020F0502020204030204" pitchFamily="34" charset="0"/>
              <a:cs typeface="Arial" panose="020B0604020202020204" pitchFamily="34" charset="0"/>
            </a:endParaRPr>
          </a:p>
          <a:p>
            <a:pPr algn="ctr" eaLnBrk="0" fontAlgn="base" hangingPunct="0">
              <a:spcBef>
                <a:spcPct val="0"/>
              </a:spcBef>
              <a:spcAft>
                <a:spcPct val="0"/>
              </a:spcAft>
              <a:buClrTx/>
              <a:buSzTx/>
              <a:buFontTx/>
              <a:buNone/>
            </a:pPr>
            <a:endParaRPr lang="fa-IR" altLang="en-US" sz="5400" b="1" dirty="0" smtClean="0">
              <a:solidFill>
                <a:srgbClr val="0070C0"/>
              </a:solidFill>
              <a:latin typeface="Calibri" panose="020F0502020204030204" pitchFamily="34" charset="0"/>
              <a:cs typeface="Arial" panose="020B0604020202020204" pitchFamily="34" charset="0"/>
            </a:endParaRPr>
          </a:p>
          <a:p>
            <a:pPr algn="ctr" eaLnBrk="0" fontAlgn="base" hangingPunct="0">
              <a:spcBef>
                <a:spcPct val="0"/>
              </a:spcBef>
              <a:spcAft>
                <a:spcPct val="0"/>
              </a:spcAft>
              <a:buClrTx/>
              <a:buSzTx/>
              <a:buFontTx/>
              <a:buNone/>
            </a:pPr>
            <a:r>
              <a:rPr lang="fa-IR" altLang="en-US" sz="5400" b="1" dirty="0" smtClean="0">
                <a:solidFill>
                  <a:srgbClr val="0070C0"/>
                </a:solidFill>
                <a:latin typeface="Calibri" panose="020F0502020204030204" pitchFamily="34" charset="0"/>
                <a:cs typeface="Arial" panose="020B0604020202020204" pitchFamily="34" charset="0"/>
              </a:rPr>
              <a:t>عوامل خطر خود را بشناسید</a:t>
            </a:r>
          </a:p>
          <a:p>
            <a:pPr algn="ctr" eaLnBrk="0" fontAlgn="base" hangingPunct="0">
              <a:spcBef>
                <a:spcPct val="0"/>
              </a:spcBef>
              <a:spcAft>
                <a:spcPct val="0"/>
              </a:spcAft>
              <a:buClrTx/>
              <a:buSzTx/>
              <a:buFontTx/>
              <a:buNone/>
            </a:pPr>
            <a:r>
              <a:rPr lang="fa-IR" altLang="en-US" sz="5400" b="1" dirty="0" smtClean="0">
                <a:solidFill>
                  <a:srgbClr val="0070C0"/>
                </a:solidFill>
                <a:latin typeface="Calibri" panose="020F0502020204030204" pitchFamily="34" charset="0"/>
                <a:cs typeface="Arial" panose="020B0604020202020204" pitchFamily="34" charset="0"/>
              </a:rPr>
              <a:t>چه اقدامی در برابر آن انجام می دهید؟</a:t>
            </a:r>
            <a:endParaRPr lang="fa-IR" altLang="en-US" sz="5400" b="1" dirty="0">
              <a:solidFill>
                <a:srgbClr val="0070C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07053384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406" y="3366121"/>
            <a:ext cx="10972800" cy="2697113"/>
          </a:xfrm>
        </p:spPr>
        <p:txBody>
          <a:bodyPr>
            <a:normAutofit fontScale="90000"/>
          </a:bodyPr>
          <a:lstStyle/>
          <a:p>
            <a:pPr algn="ctr" rtl="1"/>
            <a:r>
              <a:rPr lang="fa-IR" dirty="0">
                <a:cs typeface="B Zar" panose="00000400000000000000" pitchFamily="2" charset="-78"/>
              </a:rPr>
              <a:t>شعار روز جهانی </a:t>
            </a:r>
            <a:r>
              <a:rPr lang="fa-IR" dirty="0" smtClean="0">
                <a:cs typeface="B Zar" panose="00000400000000000000" pitchFamily="2" charset="-78"/>
              </a:rPr>
              <a:t>دیابت2023</a:t>
            </a:r>
            <a:r>
              <a:rPr lang="fa-IR" dirty="0">
                <a:cs typeface="B Zar" panose="00000400000000000000" pitchFamily="2" charset="-78"/>
              </a:rPr>
              <a:t/>
            </a:r>
            <a:br>
              <a:rPr lang="fa-IR" dirty="0">
                <a:cs typeface="B Zar" panose="00000400000000000000" pitchFamily="2" charset="-78"/>
              </a:rPr>
            </a:br>
            <a:r>
              <a:rPr lang="fa-IR" dirty="0">
                <a:cs typeface="B Zar" panose="00000400000000000000" pitchFamily="2" charset="-78"/>
              </a:rPr>
              <a:t> </a:t>
            </a:r>
            <a:r>
              <a:rPr lang="fa-IR" dirty="0"/>
              <a:t/>
            </a:r>
            <a:br>
              <a:rPr lang="fa-IR" dirty="0"/>
            </a:br>
            <a:r>
              <a:rPr lang="fa-IR" dirty="0">
                <a:cs typeface="B Zar" panose="00000400000000000000" pitchFamily="2" charset="-78"/>
              </a:rPr>
              <a:t/>
            </a:r>
            <a:br>
              <a:rPr lang="fa-IR" dirty="0">
                <a:cs typeface="B Zar" panose="00000400000000000000" pitchFamily="2" charset="-78"/>
              </a:rPr>
            </a:br>
            <a:r>
              <a:rPr lang="fa-IR" altLang="en-US" sz="4800" b="1" dirty="0">
                <a:solidFill>
                  <a:srgbClr val="00B0F0"/>
                </a:solidFill>
                <a:latin typeface="Calibri" panose="020F0502020204030204" pitchFamily="34" charset="0"/>
                <a:cs typeface="Arial" panose="020B0604020202020204" pitchFamily="34" charset="0"/>
              </a:rPr>
              <a:t>دسترسی به مراقبت دیابت برای همه</a:t>
            </a:r>
            <a:r>
              <a:rPr lang="en-US" altLang="en-US" sz="4800" b="1" dirty="0">
                <a:solidFill>
                  <a:srgbClr val="002060"/>
                </a:solidFill>
                <a:latin typeface="Calibri" panose="020F0502020204030204" pitchFamily="34" charset="0"/>
                <a:cs typeface="Arial" panose="020B0604020202020204" pitchFamily="34" charset="0"/>
              </a:rPr>
              <a:t/>
            </a:r>
            <a:br>
              <a:rPr lang="en-US" altLang="en-US" sz="4800" b="1" dirty="0">
                <a:solidFill>
                  <a:srgbClr val="002060"/>
                </a:solidFill>
                <a:latin typeface="Calibri" panose="020F0502020204030204" pitchFamily="34" charset="0"/>
                <a:cs typeface="Arial" panose="020B0604020202020204" pitchFamily="34" charset="0"/>
              </a:rPr>
            </a:br>
            <a:r>
              <a:rPr lang="fa-IR" dirty="0"/>
              <a:t/>
            </a:r>
            <a:br>
              <a:rPr lang="fa-IR" dirty="0"/>
            </a:br>
            <a:endParaRPr lang="en-US" b="1" dirty="0">
              <a:cs typeface="B Zar" panose="00000400000000000000" pitchFamily="2" charset="-78"/>
            </a:endParaRPr>
          </a:p>
        </p:txBody>
      </p:sp>
    </p:spTree>
    <p:extLst>
      <p:ext uri="{BB962C8B-B14F-4D97-AF65-F5344CB8AC3E}">
        <p14:creationId xmlns:p14="http://schemas.microsoft.com/office/powerpoint/2010/main" val="42612209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609600" y="228600"/>
            <a:ext cx="10972800" cy="1143000"/>
          </a:xfrm>
        </p:spPr>
        <p:txBody>
          <a:bodyPr>
            <a:normAutofit/>
          </a:bodyPr>
          <a:lstStyle/>
          <a:p>
            <a:pPr algn="ctr" eaLnBrk="1" fontAlgn="auto" hangingPunct="1">
              <a:spcAft>
                <a:spcPts val="0"/>
              </a:spcAft>
              <a:defRPr/>
            </a:pPr>
            <a:r>
              <a:rPr lang="fa-IR" b="1" dirty="0">
                <a:latin typeface="Bebas Neue"/>
                <a:ea typeface="Bebas Neue"/>
                <a:cs typeface="Bebas Neue"/>
              </a:rPr>
              <a:t>دیابت یا بیماری قند</a:t>
            </a:r>
            <a:endParaRPr lang="en-US" b="1" dirty="0">
              <a:latin typeface="Bebas Neue"/>
              <a:ea typeface="Bebas Neue"/>
              <a:cs typeface="Bebas Neue"/>
            </a:endParaRPr>
          </a:p>
        </p:txBody>
      </p:sp>
      <p:sp>
        <p:nvSpPr>
          <p:cNvPr id="3" name="Content Placeholder 2"/>
          <p:cNvSpPr>
            <a:spLocks noGrp="1"/>
          </p:cNvSpPr>
          <p:nvPr>
            <p:ph idx="1"/>
          </p:nvPr>
        </p:nvSpPr>
        <p:spPr>
          <a:xfrm>
            <a:off x="0" y="2420888"/>
            <a:ext cx="12192000" cy="4437112"/>
          </a:xfrm>
        </p:spPr>
        <p:txBody>
          <a:bodyPr>
            <a:normAutofit/>
          </a:bodyPr>
          <a:lstStyle/>
          <a:p>
            <a:pPr marL="274320" indent="-274320" algn="r" rtl="1" eaLnBrk="1" fontAlgn="auto" hangingPunct="1">
              <a:spcAft>
                <a:spcPts val="0"/>
              </a:spcAft>
              <a:buClr>
                <a:schemeClr val="accent3"/>
              </a:buClr>
              <a:buFont typeface="Wingdings 2"/>
              <a:buChar char=""/>
              <a:defRPr/>
            </a:pPr>
            <a:r>
              <a:rPr lang="fa-IR" sz="2400" b="1" dirty="0">
                <a:latin typeface="Avenir Medium"/>
                <a:ea typeface="Avenir Medium"/>
                <a:cs typeface="Avenir Medium"/>
              </a:rPr>
              <a:t>یک اختلال متابولیک (</a:t>
            </a:r>
            <a:r>
              <a:rPr lang="fa-IR" sz="2400" b="1" dirty="0">
                <a:latin typeface="Avenir Medium"/>
                <a:ea typeface="Avenir Medium"/>
                <a:cs typeface="Avenir Medium"/>
                <a:hlinkClick r:id="rId2" action="ppaction://hlinkfile" tooltip="دگرگشت"/>
              </a:rPr>
              <a:t>سوخت و ساز</a:t>
            </a:r>
            <a:r>
              <a:rPr lang="fa-IR" sz="2400" b="1" dirty="0">
                <a:latin typeface="Avenir Medium"/>
                <a:ea typeface="Avenir Medium"/>
                <a:cs typeface="Avenir Medium"/>
              </a:rPr>
              <a:t>) در بدن است. در این بیماری توانایی تولید انسولین در بدن از بین می‌رود و یا بدن در برابر انسولین مقاوم شده و بنابراین انسولین تولیدی نمی‌تواند عملکرد طبیعی خود را انجام دهد. </a:t>
            </a:r>
          </a:p>
          <a:p>
            <a:pPr marL="0" indent="0" algn="r" rtl="1" eaLnBrk="1" fontAlgn="auto" hangingPunct="1">
              <a:spcAft>
                <a:spcPts val="0"/>
              </a:spcAft>
              <a:buClr>
                <a:schemeClr val="accent3"/>
              </a:buClr>
              <a:buNone/>
              <a:defRPr/>
            </a:pPr>
            <a:endParaRPr lang="fa-IR" sz="2400" b="1" dirty="0">
              <a:latin typeface="Avenir Medium"/>
              <a:ea typeface="Avenir Medium"/>
              <a:cs typeface="Avenir Medium"/>
            </a:endParaRPr>
          </a:p>
          <a:p>
            <a:pPr marL="274320" indent="-274320" algn="r" rtl="1" eaLnBrk="1" fontAlgn="auto" hangingPunct="1">
              <a:spcAft>
                <a:spcPts val="0"/>
              </a:spcAft>
              <a:buClr>
                <a:schemeClr val="accent3"/>
              </a:buClr>
              <a:buFont typeface="Wingdings 2"/>
              <a:buChar char=""/>
              <a:defRPr/>
            </a:pPr>
            <a:r>
              <a:rPr lang="fa-IR" sz="2400" b="1" dirty="0">
                <a:latin typeface="Avenir Medium"/>
                <a:ea typeface="Avenir Medium"/>
                <a:cs typeface="Avenir Medium"/>
              </a:rPr>
              <a:t>نقش اصلی انسولین پایین آوردن قند خون توسط مکانیزم‌های مختلفی است. </a:t>
            </a:r>
            <a:endParaRPr lang="en-US" sz="2400" b="1" dirty="0">
              <a:latin typeface="Avenir Medium"/>
              <a:ea typeface="Avenir Medium"/>
              <a:cs typeface="Avenir Medium"/>
            </a:endParaRPr>
          </a:p>
        </p:txBody>
      </p:sp>
    </p:spTree>
    <p:extLst>
      <p:ext uri="{BB962C8B-B14F-4D97-AF65-F5344CB8AC3E}">
        <p14:creationId xmlns:p14="http://schemas.microsoft.com/office/powerpoint/2010/main" val="298451696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0207" y="1492468"/>
            <a:ext cx="11372193" cy="5286703"/>
          </a:xfrm>
        </p:spPr>
        <p:txBody>
          <a:bodyPr/>
          <a:lstStyle/>
          <a:p>
            <a:pPr marL="0" marR="0" algn="r" rtl="1">
              <a:lnSpc>
                <a:spcPct val="107000"/>
              </a:lnSpc>
              <a:spcBef>
                <a:spcPts val="0"/>
              </a:spcBef>
              <a:spcAft>
                <a:spcPts val="800"/>
              </a:spcAft>
            </a:pPr>
            <a:r>
              <a:rPr lang="fa-IR" dirty="0">
                <a:solidFill>
                  <a:prstClr val="black"/>
                </a:solidFill>
              </a:rPr>
              <a:t>دسترسی به انسولین:</a:t>
            </a:r>
            <a:endParaRPr lang="fa-IR" sz="2400" dirty="0">
              <a:latin typeface="Calibri" panose="020F0502020204030204" pitchFamily="34" charset="0"/>
              <a:ea typeface="Calibri" panose="020F0502020204030204" pitchFamily="34" charset="0"/>
              <a:cs typeface="B Nazanin" panose="00000400000000000000" pitchFamily="2" charset="-78"/>
            </a:endParaRPr>
          </a:p>
          <a:p>
            <a:pPr marL="0" marR="0" indent="0" algn="r" rtl="1">
              <a:lnSpc>
                <a:spcPct val="107000"/>
              </a:lnSpc>
              <a:spcBef>
                <a:spcPts val="0"/>
              </a:spcBef>
              <a:spcAft>
                <a:spcPts val="800"/>
              </a:spcAft>
              <a:buNone/>
            </a:pPr>
            <a:r>
              <a:rPr lang="fa-IR" sz="2400" dirty="0">
                <a:latin typeface="Calibri" panose="020F0502020204030204" pitchFamily="34" charset="0"/>
                <a:ea typeface="Calibri" panose="020F0502020204030204" pitchFamily="34" charset="0"/>
                <a:cs typeface="B Nazanin" panose="00000400000000000000" pitchFamily="2" charset="-78"/>
              </a:rPr>
              <a:t>     3 نفر از 4 نفر بیمار مبتلا به دیابت در کشور های با درآمد</a:t>
            </a:r>
          </a:p>
          <a:p>
            <a:pPr marL="0" marR="0" indent="0" algn="r" rtl="1">
              <a:lnSpc>
                <a:spcPct val="107000"/>
              </a:lnSpc>
              <a:spcBef>
                <a:spcPts val="0"/>
              </a:spcBef>
              <a:spcAft>
                <a:spcPts val="800"/>
              </a:spcAft>
              <a:buNone/>
            </a:pPr>
            <a:r>
              <a:rPr lang="fa-IR" sz="2400" dirty="0">
                <a:latin typeface="Calibri" panose="020F0502020204030204" pitchFamily="34" charset="0"/>
                <a:ea typeface="Calibri" panose="020F0502020204030204" pitchFamily="34" charset="0"/>
                <a:cs typeface="B Nazanin" panose="00000400000000000000" pitchFamily="2" charset="-78"/>
              </a:rPr>
              <a:t>     اقتصادی کم و متوسط زندگی می کنند (81 درصد)</a:t>
            </a:r>
          </a:p>
          <a:p>
            <a:pPr marL="0" indent="0" algn="r" rtl="1">
              <a:lnSpc>
                <a:spcPct val="107000"/>
              </a:lnSpc>
              <a:spcBef>
                <a:spcPts val="0"/>
              </a:spcBef>
              <a:spcAft>
                <a:spcPts val="800"/>
              </a:spcAft>
              <a:buNone/>
            </a:pPr>
            <a:r>
              <a:rPr lang="fa-IR" sz="2400" dirty="0">
                <a:latin typeface="Calibri" panose="020F0502020204030204" pitchFamily="34" charset="0"/>
                <a:ea typeface="Calibri" panose="020F0502020204030204" pitchFamily="34" charset="0"/>
                <a:cs typeface="B Nazanin" panose="00000400000000000000" pitchFamily="2" charset="-78"/>
              </a:rPr>
              <a:t>     دیابت به فقیر ترین ها بیشترین آسیب را می زند.</a:t>
            </a:r>
            <a:r>
              <a:rPr lang="fa-IR" sz="1800" b="1" dirty="0">
                <a:cs typeface="B Nazanin" panose="00000400000000000000" pitchFamily="2" charset="-78"/>
              </a:rPr>
              <a:t> </a:t>
            </a:r>
          </a:p>
          <a:p>
            <a:pPr marL="0" marR="0" indent="0" algn="r" rtl="1">
              <a:lnSpc>
                <a:spcPct val="107000"/>
              </a:lnSpc>
              <a:spcBef>
                <a:spcPts val="0"/>
              </a:spcBef>
              <a:spcAft>
                <a:spcPts val="800"/>
              </a:spcAft>
              <a:buNone/>
            </a:pPr>
            <a:endParaRPr lang="fa-IR" sz="2400" dirty="0">
              <a:latin typeface="Calibri" panose="020F0502020204030204" pitchFamily="34" charset="0"/>
              <a:ea typeface="Calibri" panose="020F0502020204030204" pitchFamily="34" charset="0"/>
              <a:cs typeface="B Nazanin" panose="00000400000000000000" pitchFamily="2" charset="-78"/>
            </a:endParaRPr>
          </a:p>
          <a:p>
            <a:pPr marL="0" indent="0" algn="r" rtl="1">
              <a:lnSpc>
                <a:spcPct val="107000"/>
              </a:lnSpc>
              <a:spcBef>
                <a:spcPts val="0"/>
              </a:spcBef>
              <a:spcAft>
                <a:spcPts val="800"/>
              </a:spcAft>
              <a:buNone/>
            </a:pPr>
            <a:r>
              <a:rPr lang="fa-IR" sz="2400" dirty="0">
                <a:latin typeface="Calibri" panose="020F0502020204030204" pitchFamily="34" charset="0"/>
                <a:ea typeface="Calibri" panose="020F0502020204030204" pitchFamily="34" charset="0"/>
                <a:cs typeface="B Nazanin" panose="00000400000000000000" pitchFamily="2" charset="-78"/>
              </a:rPr>
              <a:t>    با وجود اینکه تقریباً ۱۰۰ سال است انسولین در دسترس قرار گرفته</a:t>
            </a:r>
          </a:p>
          <a:p>
            <a:pPr marL="0" indent="0" algn="r" rtl="1">
              <a:lnSpc>
                <a:spcPct val="107000"/>
              </a:lnSpc>
              <a:spcBef>
                <a:spcPts val="0"/>
              </a:spcBef>
              <a:spcAft>
                <a:spcPts val="800"/>
              </a:spcAft>
              <a:buNone/>
            </a:pPr>
            <a:r>
              <a:rPr lang="fa-IR" sz="2400" dirty="0">
                <a:latin typeface="Calibri" panose="020F0502020204030204" pitchFamily="34" charset="0"/>
                <a:ea typeface="Calibri" panose="020F0502020204030204" pitchFamily="34" charset="0"/>
                <a:cs typeface="B Nazanin" panose="00000400000000000000" pitchFamily="2" charset="-78"/>
              </a:rPr>
              <a:t>    است،کماکان برای بسیاری از افراد مبتلا به دیابت که به آن نیاز دارند،</a:t>
            </a:r>
          </a:p>
          <a:p>
            <a:pPr marL="0" indent="0" algn="r" rtl="1">
              <a:lnSpc>
                <a:spcPct val="107000"/>
              </a:lnSpc>
              <a:spcBef>
                <a:spcPts val="0"/>
              </a:spcBef>
              <a:spcAft>
                <a:spcPts val="800"/>
              </a:spcAft>
              <a:buNone/>
            </a:pPr>
            <a:r>
              <a:rPr lang="fa-IR" sz="2400" dirty="0">
                <a:latin typeface="Calibri" panose="020F0502020204030204" pitchFamily="34" charset="0"/>
                <a:ea typeface="Calibri" panose="020F0502020204030204" pitchFamily="34" charset="0"/>
                <a:cs typeface="B Nazanin" panose="00000400000000000000" pitchFamily="2" charset="-78"/>
              </a:rPr>
              <a:t>    غیرقابل تهیه است.</a:t>
            </a:r>
          </a:p>
          <a:p>
            <a:pPr marL="0" marR="0" indent="0" algn="r" rtl="1">
              <a:lnSpc>
                <a:spcPct val="107000"/>
              </a:lnSpc>
              <a:spcBef>
                <a:spcPts val="0"/>
              </a:spcBef>
              <a:spcAft>
                <a:spcPts val="800"/>
              </a:spcAft>
              <a:buNone/>
            </a:pPr>
            <a:endParaRPr lang="en-US" sz="1800" dirty="0">
              <a:latin typeface="Calibri" panose="020F0502020204030204" pitchFamily="34" charset="0"/>
              <a:ea typeface="Calibri" panose="020F0502020204030204" pitchFamily="34" charset="0"/>
              <a:cs typeface="Arial" panose="020B0604020202020204" pitchFamily="34" charset="0"/>
            </a:endParaRPr>
          </a:p>
        </p:txBody>
      </p:sp>
      <p:pic>
        <p:nvPicPr>
          <p:cNvPr id="4" name="Picture 6" descr="https://worlddiabetesday.org/wddbrk/wp-content/uploads/2021/07/WDD21-Poster-Insulin-E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84664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1493924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lgn="r" rtl="1"/>
            <a:r>
              <a:rPr lang="fa-IR" dirty="0">
                <a:solidFill>
                  <a:prstClr val="black"/>
                </a:solidFill>
              </a:rPr>
              <a:t>دسترسی به داروهای خوراکی:</a:t>
            </a:r>
          </a:p>
          <a:p>
            <a:pPr marL="0" lvl="0" indent="0" algn="r" rtl="1">
              <a:buNone/>
            </a:pPr>
            <a:endParaRPr lang="fa-IR" dirty="0">
              <a:solidFill>
                <a:prstClr val="black"/>
              </a:solidFill>
            </a:endParaRPr>
          </a:p>
          <a:p>
            <a:pPr marL="0" lvl="0" indent="0" algn="r" rtl="1">
              <a:buNone/>
            </a:pPr>
            <a:r>
              <a:rPr lang="fa-IR" sz="2400" dirty="0">
                <a:solidFill>
                  <a:prstClr val="black"/>
                </a:solidFill>
                <a:latin typeface="Calibri" panose="020F0502020204030204" pitchFamily="34" charset="0"/>
                <a:ea typeface="Calibri" panose="020F0502020204030204" pitchFamily="34" charset="0"/>
                <a:cs typeface="B Nazanin" panose="00000400000000000000" pitchFamily="2" charset="-78"/>
              </a:rPr>
              <a:t>    بیشتر بیماران مبتلا به دیابت احتیاج به داروهای خوراکی دارند. </a:t>
            </a:r>
          </a:p>
          <a:p>
            <a:pPr marL="0" lvl="0" indent="0" algn="r" rtl="1">
              <a:buNone/>
            </a:pPr>
            <a:r>
              <a:rPr lang="fa-IR" sz="2400" dirty="0">
                <a:solidFill>
                  <a:prstClr val="black"/>
                </a:solidFill>
                <a:latin typeface="Calibri" panose="020F0502020204030204" pitchFamily="34" charset="0"/>
                <a:ea typeface="Calibri" panose="020F0502020204030204" pitchFamily="34" charset="0"/>
                <a:cs typeface="B Nazanin" panose="00000400000000000000" pitchFamily="2" charset="-78"/>
              </a:rPr>
              <a:t>    هنوز در کشورهای با درآمد اقتصادی کم و متوسط غیرقابل دسترس</a:t>
            </a:r>
          </a:p>
          <a:p>
            <a:pPr marL="0" lvl="0" indent="0" algn="r" rtl="1">
              <a:buNone/>
            </a:pPr>
            <a:r>
              <a:rPr lang="fa-IR" sz="2400" dirty="0">
                <a:solidFill>
                  <a:prstClr val="black"/>
                </a:solidFill>
                <a:latin typeface="Calibri" panose="020F0502020204030204" pitchFamily="34" charset="0"/>
                <a:ea typeface="Calibri" panose="020F0502020204030204" pitchFamily="34" charset="0"/>
                <a:cs typeface="B Nazanin" panose="00000400000000000000" pitchFamily="2" charset="-78"/>
              </a:rPr>
              <a:t>     می باشد.</a:t>
            </a:r>
          </a:p>
        </p:txBody>
      </p:sp>
      <p:pic>
        <p:nvPicPr>
          <p:cNvPr id="5" name="Picture 8" descr="https://worlddiabetesday.org/wddbrk/wp-content/uploads/2021/07/WDD21-Poster-Oral-Medication-E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729654" cy="6692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815073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lgn="r" rtl="1"/>
            <a:r>
              <a:rPr lang="fa-IR" dirty="0">
                <a:solidFill>
                  <a:prstClr val="black"/>
                </a:solidFill>
              </a:rPr>
              <a:t>دسترسی به خودمراقبتی: </a:t>
            </a:r>
          </a:p>
          <a:p>
            <a:pPr marL="0" lvl="0" indent="0" algn="r" rtl="1">
              <a:buNone/>
            </a:pPr>
            <a:endParaRPr lang="fa-IR" dirty="0">
              <a:solidFill>
                <a:prstClr val="black"/>
              </a:solidFill>
            </a:endParaRPr>
          </a:p>
          <a:p>
            <a:pPr marL="0" lvl="0" indent="0" algn="r" rtl="1">
              <a:buNone/>
            </a:pPr>
            <a:r>
              <a:rPr lang="fa-IR" sz="2400" dirty="0">
                <a:solidFill>
                  <a:prstClr val="black"/>
                </a:solidFill>
                <a:latin typeface="Calibri" panose="020F0502020204030204" pitchFamily="34" charset="0"/>
                <a:ea typeface="Calibri" panose="020F0502020204030204" pitchFamily="34" charset="0"/>
                <a:cs typeface="B Nazanin" panose="00000400000000000000" pitchFamily="2" charset="-78"/>
              </a:rPr>
              <a:t>   یکی از اجزای اساسی مراقبت دیابت اندازه گیری قند خون</a:t>
            </a:r>
          </a:p>
          <a:p>
            <a:pPr marL="0" lvl="0" indent="0" algn="r" rtl="1">
              <a:buNone/>
            </a:pPr>
            <a:r>
              <a:rPr lang="fa-IR" sz="2400" dirty="0">
                <a:solidFill>
                  <a:prstClr val="black"/>
                </a:solidFill>
                <a:latin typeface="Calibri" panose="020F0502020204030204" pitchFamily="34" charset="0"/>
                <a:ea typeface="Calibri" panose="020F0502020204030204" pitchFamily="34" charset="0"/>
                <a:cs typeface="B Nazanin" panose="00000400000000000000" pitchFamily="2" charset="-78"/>
              </a:rPr>
              <a:t>   در منزل است </a:t>
            </a:r>
            <a:r>
              <a:rPr lang="en-US" sz="2400" dirty="0">
                <a:solidFill>
                  <a:prstClr val="black"/>
                </a:solidFill>
                <a:latin typeface="Calibri" panose="020F0502020204030204" pitchFamily="34" charset="0"/>
                <a:ea typeface="Calibri" panose="020F0502020204030204" pitchFamily="34" charset="0"/>
                <a:cs typeface="B Nazanin" panose="00000400000000000000" pitchFamily="2" charset="-78"/>
              </a:rPr>
              <a:t>SMBG</a:t>
            </a:r>
            <a:r>
              <a:rPr lang="fa-IR" sz="2400" dirty="0">
                <a:solidFill>
                  <a:prstClr val="black"/>
                </a:solidFill>
                <a:latin typeface="Calibri" panose="020F0502020204030204" pitchFamily="34" charset="0"/>
                <a:ea typeface="Calibri" panose="020F0502020204030204" pitchFamily="34" charset="0"/>
                <a:cs typeface="B Nazanin" panose="00000400000000000000" pitchFamily="2" charset="-78"/>
              </a:rPr>
              <a:t> . بسیاری از بیماران دسترسی به </a:t>
            </a:r>
          </a:p>
          <a:p>
            <a:pPr marL="0" lvl="0" indent="0" algn="r" rtl="1">
              <a:buNone/>
            </a:pPr>
            <a:r>
              <a:rPr lang="fa-IR" sz="2400" dirty="0">
                <a:solidFill>
                  <a:prstClr val="black"/>
                </a:solidFill>
                <a:latin typeface="Calibri" panose="020F0502020204030204" pitchFamily="34" charset="0"/>
                <a:ea typeface="Calibri" panose="020F0502020204030204" pitchFamily="34" charset="0"/>
                <a:cs typeface="B Nazanin" panose="00000400000000000000" pitchFamily="2" charset="-78"/>
              </a:rPr>
              <a:t>   تجهیزات و تدارکات مورد نیاز آن ندارند. </a:t>
            </a:r>
          </a:p>
          <a:p>
            <a:pPr marL="0" indent="0" algn="r" rtl="1">
              <a:buNone/>
            </a:pPr>
            <a:endParaRPr lang="en-US" dirty="0"/>
          </a:p>
        </p:txBody>
      </p:sp>
      <p:pic>
        <p:nvPicPr>
          <p:cNvPr id="4" name="Picture 10" descr="https://worlddiabetesday.org/wddbrk/wp-content/uploads/2021/07/WDD21-Poster-Self-Monitoring-E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824248" cy="681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491113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lgn="r" rtl="1"/>
            <a:r>
              <a:rPr lang="fa-IR" dirty="0">
                <a:solidFill>
                  <a:prstClr val="black"/>
                </a:solidFill>
              </a:rPr>
              <a:t>دسترسی به آموزش و حمایت های روانی:</a:t>
            </a:r>
          </a:p>
          <a:p>
            <a:pPr marL="0" lvl="0" indent="0" algn="r" rtl="1">
              <a:buNone/>
            </a:pPr>
            <a:r>
              <a:rPr lang="fa-IR" sz="2400" dirty="0">
                <a:solidFill>
                  <a:prstClr val="black"/>
                </a:solidFill>
                <a:latin typeface="Calibri" panose="020F0502020204030204" pitchFamily="34" charset="0"/>
                <a:ea typeface="Calibri" panose="020F0502020204030204" pitchFamily="34" charset="0"/>
                <a:cs typeface="B Nazanin" panose="00000400000000000000" pitchFamily="2" charset="-78"/>
              </a:rPr>
              <a:t>    1 نفر از هر 2 نفر بیمار مبتلا به دیابت به آموزش مداوم دسترسی</a:t>
            </a:r>
          </a:p>
          <a:p>
            <a:pPr marL="0" lvl="0" indent="0" algn="r" rtl="1">
              <a:buNone/>
            </a:pPr>
            <a:r>
              <a:rPr lang="fa-IR" sz="2400" dirty="0">
                <a:solidFill>
                  <a:prstClr val="black"/>
                </a:solidFill>
                <a:latin typeface="Calibri" panose="020F0502020204030204" pitchFamily="34" charset="0"/>
                <a:ea typeface="Calibri" panose="020F0502020204030204" pitchFamily="34" charset="0"/>
                <a:cs typeface="B Nazanin" panose="00000400000000000000" pitchFamily="2" charset="-78"/>
              </a:rPr>
              <a:t>    ندارد.  </a:t>
            </a:r>
          </a:p>
          <a:p>
            <a:pPr marL="0" lvl="0" indent="0" algn="r" rtl="1">
              <a:buNone/>
            </a:pPr>
            <a:r>
              <a:rPr lang="fa-IR" sz="2400" dirty="0">
                <a:solidFill>
                  <a:prstClr val="black"/>
                </a:solidFill>
                <a:latin typeface="Calibri" panose="020F0502020204030204" pitchFamily="34" charset="0"/>
                <a:ea typeface="Calibri" panose="020F0502020204030204" pitchFamily="34" charset="0"/>
                <a:cs typeface="B Nazanin" panose="00000400000000000000" pitchFamily="2" charset="-78"/>
              </a:rPr>
              <a:t>    کسانی که با دیابت زندگی می کنند برای مدیریت شرایط خود نیاز</a:t>
            </a:r>
          </a:p>
          <a:p>
            <a:pPr marL="0" lvl="0" indent="0" algn="r" rtl="1">
              <a:buNone/>
            </a:pPr>
            <a:r>
              <a:rPr lang="fa-IR" sz="2400" dirty="0">
                <a:solidFill>
                  <a:prstClr val="black"/>
                </a:solidFill>
                <a:latin typeface="Calibri" panose="020F0502020204030204" pitchFamily="34" charset="0"/>
                <a:ea typeface="Calibri" panose="020F0502020204030204" pitchFamily="34" charset="0"/>
                <a:cs typeface="B Nazanin" panose="00000400000000000000" pitchFamily="2" charset="-78"/>
              </a:rPr>
              <a:t>    به آموزش مداوم دیابت دارند اما بسیاری از آنان به این آموزش </a:t>
            </a:r>
          </a:p>
          <a:p>
            <a:pPr marL="0" lvl="0" indent="0" algn="r" rtl="1">
              <a:buNone/>
            </a:pPr>
            <a:r>
              <a:rPr lang="fa-IR" sz="2400" dirty="0">
                <a:solidFill>
                  <a:prstClr val="black"/>
                </a:solidFill>
                <a:latin typeface="Calibri" panose="020F0502020204030204" pitchFamily="34" charset="0"/>
                <a:ea typeface="Calibri" panose="020F0502020204030204" pitchFamily="34" charset="0"/>
                <a:cs typeface="B Nazanin" panose="00000400000000000000" pitchFamily="2" charset="-78"/>
              </a:rPr>
              <a:t>    دسترسی ندارند. </a:t>
            </a:r>
          </a:p>
          <a:p>
            <a:pPr algn="r" rtl="1"/>
            <a:endParaRPr lang="en-US" dirty="0"/>
          </a:p>
        </p:txBody>
      </p:sp>
      <p:pic>
        <p:nvPicPr>
          <p:cNvPr id="4" name="Content Placeholder 3"/>
          <p:cNvPicPr>
            <a:picLocks noChangeAspect="1"/>
          </p:cNvPicPr>
          <p:nvPr/>
        </p:nvPicPr>
        <p:blipFill>
          <a:blip r:embed="rId2"/>
          <a:stretch>
            <a:fillRect/>
          </a:stretch>
        </p:blipFill>
        <p:spPr bwMode="auto">
          <a:xfrm>
            <a:off x="0" y="-1"/>
            <a:ext cx="4866290" cy="6877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767159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lgn="r" rtl="1"/>
            <a:r>
              <a:rPr lang="fa-IR" dirty="0">
                <a:solidFill>
                  <a:prstClr val="black"/>
                </a:solidFill>
              </a:rPr>
              <a:t>دسترسی به غذای سالم و محل امن و مناسب </a:t>
            </a:r>
          </a:p>
          <a:p>
            <a:pPr marL="0" lvl="0" indent="0" algn="r" rtl="1">
              <a:buNone/>
            </a:pPr>
            <a:r>
              <a:rPr lang="fa-IR" dirty="0">
                <a:solidFill>
                  <a:prstClr val="black"/>
                </a:solidFill>
              </a:rPr>
              <a:t>   برای فعالیت بدنی: </a:t>
            </a:r>
          </a:p>
          <a:p>
            <a:pPr marL="0" lvl="0" indent="0" algn="r" rtl="1">
              <a:buNone/>
            </a:pPr>
            <a:endParaRPr lang="fa-IR" dirty="0">
              <a:solidFill>
                <a:prstClr val="black"/>
              </a:solidFill>
            </a:endParaRPr>
          </a:p>
          <a:p>
            <a:pPr marL="0" lvl="0" indent="0" algn="r" rtl="1">
              <a:buNone/>
            </a:pPr>
            <a:r>
              <a:rPr lang="fa-IR" sz="2400" dirty="0">
                <a:solidFill>
                  <a:prstClr val="black"/>
                </a:solidFill>
                <a:latin typeface="Calibri" panose="020F0502020204030204" pitchFamily="34" charset="0"/>
                <a:ea typeface="Calibri" panose="020F0502020204030204" pitchFamily="34" charset="0"/>
                <a:cs typeface="B Nazanin" panose="00000400000000000000" pitchFamily="2" charset="-78"/>
              </a:rPr>
              <a:t>   بیش از 50 % از دیابت نوع دو قابل پیشگیری است.</a:t>
            </a:r>
          </a:p>
          <a:p>
            <a:pPr marL="0" lvl="0" indent="0" algn="r" rtl="1">
              <a:buNone/>
            </a:pPr>
            <a:r>
              <a:rPr lang="fa-IR" sz="2400" dirty="0">
                <a:solidFill>
                  <a:prstClr val="black"/>
                </a:solidFill>
                <a:latin typeface="Calibri" panose="020F0502020204030204" pitchFamily="34" charset="0"/>
                <a:ea typeface="Calibri" panose="020F0502020204030204" pitchFamily="34" charset="0"/>
                <a:cs typeface="B Nazanin" panose="00000400000000000000" pitchFamily="2" charset="-78"/>
              </a:rPr>
              <a:t> </a:t>
            </a:r>
          </a:p>
          <a:p>
            <a:pPr marL="0" lvl="0" indent="0" algn="r" rtl="1">
              <a:buNone/>
            </a:pPr>
            <a:r>
              <a:rPr lang="fa-IR" sz="2400" dirty="0">
                <a:solidFill>
                  <a:prstClr val="black"/>
                </a:solidFill>
                <a:latin typeface="Calibri" panose="020F0502020204030204" pitchFamily="34" charset="0"/>
                <a:ea typeface="Calibri" panose="020F0502020204030204" pitchFamily="34" charset="0"/>
                <a:cs typeface="B Nazanin" panose="00000400000000000000" pitchFamily="2" charset="-78"/>
              </a:rPr>
              <a:t>  کسانی که با دیابت زندگی می کنند یا در ریسک ابتلا به آن </a:t>
            </a:r>
          </a:p>
          <a:p>
            <a:pPr marL="0" lvl="0" indent="0" algn="r" rtl="1">
              <a:buNone/>
            </a:pPr>
            <a:r>
              <a:rPr lang="fa-IR" sz="2400" dirty="0">
                <a:solidFill>
                  <a:prstClr val="black"/>
                </a:solidFill>
                <a:latin typeface="Calibri" panose="020F0502020204030204" pitchFamily="34" charset="0"/>
                <a:ea typeface="Calibri" panose="020F0502020204030204" pitchFamily="34" charset="0"/>
                <a:cs typeface="B Nazanin" panose="00000400000000000000" pitchFamily="2" charset="-78"/>
              </a:rPr>
              <a:t>   هستند به غذای سالم و محل مناسب برای فعالیت بدنی نیاز </a:t>
            </a:r>
          </a:p>
          <a:p>
            <a:pPr marL="0" lvl="0" indent="0" algn="r" rtl="1">
              <a:buNone/>
            </a:pPr>
            <a:r>
              <a:rPr lang="fa-IR" sz="2400" dirty="0">
                <a:solidFill>
                  <a:prstClr val="black"/>
                </a:solidFill>
                <a:latin typeface="Calibri" panose="020F0502020204030204" pitchFamily="34" charset="0"/>
                <a:ea typeface="Calibri" panose="020F0502020204030204" pitchFamily="34" charset="0"/>
                <a:cs typeface="B Nazanin" panose="00000400000000000000" pitchFamily="2" charset="-78"/>
              </a:rPr>
              <a:t>   دارند. دو جزء اساسی پیشگیری و مراقبت از دیابت   </a:t>
            </a:r>
            <a:endParaRPr lang="en-US" sz="2400" dirty="0">
              <a:solidFill>
                <a:prstClr val="black"/>
              </a:solidFill>
              <a:latin typeface="Calibri" panose="020F0502020204030204" pitchFamily="34" charset="0"/>
              <a:ea typeface="Calibri" panose="020F0502020204030204" pitchFamily="34" charset="0"/>
              <a:cs typeface="B Nazanin" panose="00000400000000000000" pitchFamily="2" charset="-78"/>
            </a:endParaRPr>
          </a:p>
          <a:p>
            <a:pPr algn="r" rtl="1"/>
            <a:endParaRPr lang="en-US" dirty="0"/>
          </a:p>
        </p:txBody>
      </p:sp>
      <p:pic>
        <p:nvPicPr>
          <p:cNvPr id="4" name="Picture 2" descr="https://worlddiabetesday.org/wddbrk/wp-content/uploads/2020/07/WDD21-Poster-Healthy-Food-Physical-Activity-E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866290" cy="68776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035958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Royal Blu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02752528"/>
      </p:ext>
    </p:extLst>
  </p:cSld>
  <p:clrMapOvr>
    <a:masterClrMapping/>
  </p:clrMapOvr>
  <p:transition advTm="10000"/>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Urban">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1259</TotalTime>
  <Words>5784</Words>
  <Application>Microsoft Office PowerPoint</Application>
  <PresentationFormat>Widescreen</PresentationFormat>
  <Paragraphs>535</Paragraphs>
  <Slides>95</Slides>
  <Notes>7</Notes>
  <HiddenSlides>1</HiddenSlides>
  <MMClips>0</MMClips>
  <ScaleCrop>false</ScaleCrop>
  <HeadingPairs>
    <vt:vector size="6" baseType="variant">
      <vt:variant>
        <vt:lpstr>Fonts Used</vt:lpstr>
      </vt:variant>
      <vt:variant>
        <vt:i4>28</vt:i4>
      </vt:variant>
      <vt:variant>
        <vt:lpstr>Theme</vt:lpstr>
      </vt:variant>
      <vt:variant>
        <vt:i4>2</vt:i4>
      </vt:variant>
      <vt:variant>
        <vt:lpstr>Slide Titles</vt:lpstr>
      </vt:variant>
      <vt:variant>
        <vt:i4>95</vt:i4>
      </vt:variant>
    </vt:vector>
  </HeadingPairs>
  <TitlesOfParts>
    <vt:vector size="125" baseType="lpstr">
      <vt:lpstr>MS PGothic</vt:lpstr>
      <vt:lpstr>2  Titr</vt:lpstr>
      <vt:lpstr>AdvOT3f16987d</vt:lpstr>
      <vt:lpstr>AdvOT7b515deb</vt:lpstr>
      <vt:lpstr>Arial</vt:lpstr>
      <vt:lpstr>Avenir Medium</vt:lpstr>
      <vt:lpstr>B Mitra</vt:lpstr>
      <vt:lpstr>B Nazanin</vt:lpstr>
      <vt:lpstr>B Titr</vt:lpstr>
      <vt:lpstr>B Zar</vt:lpstr>
      <vt:lpstr>Bebas Neue</vt:lpstr>
      <vt:lpstr>Bookman Old Style</vt:lpstr>
      <vt:lpstr>BZar</vt:lpstr>
      <vt:lpstr>Calibri</vt:lpstr>
      <vt:lpstr>Calibri Light</vt:lpstr>
      <vt:lpstr>Constantia</vt:lpstr>
      <vt:lpstr>Courier New</vt:lpstr>
      <vt:lpstr>Georgia</vt:lpstr>
      <vt:lpstr>Helvetica</vt:lpstr>
      <vt:lpstr>Majalla UI</vt:lpstr>
      <vt:lpstr>Symbol</vt:lpstr>
      <vt:lpstr>Tahoma</vt:lpstr>
      <vt:lpstr>Times New Roman</vt:lpstr>
      <vt:lpstr>Traditional Arabic</vt:lpstr>
      <vt:lpstr>Trebuchet MS</vt:lpstr>
      <vt:lpstr>Verdana</vt:lpstr>
      <vt:lpstr>Wingdings</vt:lpstr>
      <vt:lpstr>Wingdings 2</vt:lpstr>
      <vt:lpstr>Office Theme</vt:lpstr>
      <vt:lpstr>Urban</vt:lpstr>
      <vt:lpstr>PowerPoint Presentation</vt:lpstr>
      <vt:lpstr>مراقبت و پیگیری دیابت </vt:lpstr>
      <vt:lpstr>خطرسنجی قلبی عروقی</vt:lpstr>
      <vt:lpstr>ادامه خطرسنجی</vt:lpstr>
      <vt:lpstr>ادامه خطرسنجی</vt:lpstr>
      <vt:lpstr>ادامه خطرسنجی</vt:lpstr>
      <vt:lpstr>ادامه خطرسنجی</vt:lpstr>
      <vt:lpstr> بيماري  ديابت  چيست؟</vt:lpstr>
      <vt:lpstr>دیابت یا بیماری قند</vt:lpstr>
      <vt:lpstr>انواع  ديابت  كدامند؟ </vt:lpstr>
      <vt:lpstr>PowerPoint Presentation</vt:lpstr>
      <vt:lpstr>دیابت نوع 1</vt:lpstr>
      <vt:lpstr>دیابت نوع 2</vt:lpstr>
      <vt:lpstr>دیابت نوع دو</vt:lpstr>
      <vt:lpstr>PowerPoint Presentation</vt:lpstr>
      <vt:lpstr>PowerPoint Presentation</vt:lpstr>
      <vt:lpstr>عوامل خطر بروز دیابت نوع 2 </vt:lpstr>
      <vt:lpstr>اضافه وزن و چاقی </vt:lpstr>
      <vt:lpstr>Overweight and obesity increasing </vt:lpstr>
      <vt:lpstr>PowerPoint Presentation</vt:lpstr>
      <vt:lpstr>PowerPoint Presentation</vt:lpstr>
      <vt:lpstr>علائم و نشانه های دیابت نوع 1</vt:lpstr>
      <vt:lpstr>علائم و نشانه های دیابت نوع 2</vt:lpstr>
      <vt:lpstr>PowerPoint Presentation</vt:lpstr>
      <vt:lpstr>PowerPoint Presentation</vt:lpstr>
      <vt:lpstr>مراقبت ماهانه فرد مبتلا به دیابت (غیرپزشک) (حضوری)</vt:lpstr>
      <vt:lpstr>مراقبت ماهانه فرد مبتلا به دیابت (غیرپزشک) (حضوری)</vt:lpstr>
      <vt:lpstr>مراقبت ماهانه فرد مبتلا به دیابت (غیرپزشک) (حضوری)</vt:lpstr>
      <vt:lpstr>PowerPoint Presentation</vt:lpstr>
      <vt:lpstr>مراقبت ماهانه فرد مبتلا به دیابت (غیرپزشک) (حضوری)</vt:lpstr>
      <vt:lpstr>کاهش وزن به میزان 5 درصد</vt:lpstr>
      <vt:lpstr>مراقبت ماهانه فرد مبتلا به دیابت (غیرپزشک) (حضوری)</vt:lpstr>
      <vt:lpstr>PowerPoint Presentation</vt:lpstr>
      <vt:lpstr>كنترل مطلوب فشارخون </vt:lpstr>
      <vt:lpstr>PowerPoint Presentation</vt:lpstr>
      <vt:lpstr>PowerPoint Presentation</vt:lpstr>
      <vt:lpstr>ادامه مراقبت غیرپزشک</vt:lpstr>
      <vt:lpstr>داروهای خوراکی</vt:lpstr>
      <vt:lpstr>متفورمین</vt:lpstr>
      <vt:lpstr>متفورمین</vt:lpstr>
      <vt:lpstr>امپاگلیفلوزین ( گلوریپا )</vt:lpstr>
      <vt:lpstr> سولفونیل اوره ها</vt:lpstr>
      <vt:lpstr>گلی بن کلامید</vt:lpstr>
      <vt:lpstr> گلی بن کلامید</vt:lpstr>
      <vt:lpstr>گلی کلازید</vt:lpstr>
      <vt:lpstr>PowerPoint Presentation</vt:lpstr>
      <vt:lpstr>پیوگلیتازون (پیتوز)</vt:lpstr>
      <vt:lpstr>رپاگلیناید ( نوونورم، نیوبت)</vt:lpstr>
      <vt:lpstr>سیتاگلیپتین ( زیپتین )</vt:lpstr>
      <vt:lpstr>توصیه ها </vt:lpstr>
      <vt:lpstr>PowerPoint Presentation</vt:lpstr>
      <vt:lpstr>ادامه مراقبت غیرپزشک</vt:lpstr>
      <vt:lpstr>مصرف انسولين </vt:lpstr>
      <vt:lpstr>PowerPoint Presentation</vt:lpstr>
      <vt:lpstr>ادامه مراقبت غیرپزشک</vt:lpstr>
      <vt:lpstr>كنترل مطلوب چربي هاي خون</vt:lpstr>
      <vt:lpstr>PowerPoint Presentation</vt:lpstr>
      <vt:lpstr>چربی ها در دیابت</vt:lpstr>
      <vt:lpstr>افزایش تری گلیسرید و مقاومت به انسولین</vt:lpstr>
      <vt:lpstr>تقسیم بندی سطوح بالای تری گلیسرید </vt:lpstr>
      <vt:lpstr>PowerPoint Presentation</vt:lpstr>
      <vt:lpstr>ارزیابی چربی خون</vt:lpstr>
      <vt:lpstr>PowerPoint Presentation</vt:lpstr>
      <vt:lpstr>PowerPoint Presentation</vt:lpstr>
      <vt:lpstr>PowerPoint Presentation</vt:lpstr>
      <vt:lpstr>PowerPoint Presentation</vt:lpstr>
      <vt:lpstr>ادامه مراقبت غیرپزشک</vt:lpstr>
      <vt:lpstr>PowerPoint Presentation</vt:lpstr>
      <vt:lpstr>PowerPoint Presentation</vt:lpstr>
      <vt:lpstr>PowerPoint Presentation</vt:lpstr>
      <vt:lpstr>ادامه مراقبت غیرپزشک</vt:lpstr>
      <vt:lpstr>مراقبت از پا </vt:lpstr>
      <vt:lpstr>مراقبت از پا</vt:lpstr>
      <vt:lpstr>ادامه دیابت غیرپزشک</vt:lpstr>
      <vt:lpstr>ادامه دیابت غیرپزشک</vt:lpstr>
      <vt:lpstr>ادامه مراقبت غیرپزشک</vt:lpstr>
      <vt:lpstr>ادامه مراقبت غیرپزشک</vt:lpstr>
      <vt:lpstr>ادامه مراقبت غیرپزشک</vt:lpstr>
      <vt:lpstr>عوارض دیابت</vt:lpstr>
      <vt:lpstr>ثبت نتایج آزمایش ها</vt:lpstr>
      <vt:lpstr>بررسی گزارش مراقبت ماهانه فرد مبتلا به دیابت ( غیر پزشک ) در گزارش مراقبت های انجام شده</vt:lpstr>
      <vt:lpstr>بررسی گزارش مراقبت ماهانه فرد مبتلا به دیابت ( غیر پزشک ) در گزارش مراقبت های انجام شده</vt:lpstr>
      <vt:lpstr>بررسی خلاصه پرونده مراجعه کننده</vt:lpstr>
      <vt:lpstr>بررسی خلاصه پرونده مراجعه کننده</vt:lpstr>
      <vt:lpstr>بررسی خلاصه پرونده مراجعه کننده</vt:lpstr>
      <vt:lpstr>بهداشت و مشكلات دهان و دندان در ديابتی ها</vt:lpstr>
      <vt:lpstr>PowerPoint Presentation</vt:lpstr>
      <vt:lpstr>PowerPoint Presentation</vt:lpstr>
      <vt:lpstr>شعار روز جهانی دیابت2023    دسترسی به مراقبت دیابت برای همه  </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hamzeh</dc:creator>
  <cp:lastModifiedBy>GheyreVagir-ZE</cp:lastModifiedBy>
  <cp:revision>93</cp:revision>
  <dcterms:created xsi:type="dcterms:W3CDTF">2021-10-11T08:12:03Z</dcterms:created>
  <dcterms:modified xsi:type="dcterms:W3CDTF">2023-11-22T05:23:55Z</dcterms:modified>
</cp:coreProperties>
</file>