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84" r:id="rId3"/>
    <p:sldMasterId id="2147483808" r:id="rId4"/>
  </p:sldMasterIdLst>
  <p:notesMasterIdLst>
    <p:notesMasterId r:id="rId57"/>
  </p:notesMasterIdLst>
  <p:sldIdLst>
    <p:sldId id="306" r:id="rId5"/>
    <p:sldId id="1043" r:id="rId6"/>
    <p:sldId id="1061" r:id="rId7"/>
    <p:sldId id="656" r:id="rId8"/>
    <p:sldId id="1051" r:id="rId9"/>
    <p:sldId id="661" r:id="rId10"/>
    <p:sldId id="287" r:id="rId11"/>
    <p:sldId id="860" r:id="rId12"/>
    <p:sldId id="925" r:id="rId13"/>
    <p:sldId id="1029" r:id="rId14"/>
    <p:sldId id="926" r:id="rId15"/>
    <p:sldId id="1030" r:id="rId16"/>
    <p:sldId id="1035" r:id="rId17"/>
    <p:sldId id="939" r:id="rId18"/>
    <p:sldId id="753" r:id="rId19"/>
    <p:sldId id="257" r:id="rId20"/>
    <p:sldId id="296" r:id="rId21"/>
    <p:sldId id="258" r:id="rId22"/>
    <p:sldId id="259" r:id="rId23"/>
    <p:sldId id="260" r:id="rId24"/>
    <p:sldId id="261" r:id="rId25"/>
    <p:sldId id="1064" r:id="rId26"/>
    <p:sldId id="264" r:id="rId27"/>
    <p:sldId id="265" r:id="rId28"/>
    <p:sldId id="288" r:id="rId29"/>
    <p:sldId id="281" r:id="rId30"/>
    <p:sldId id="280" r:id="rId31"/>
    <p:sldId id="297" r:id="rId32"/>
    <p:sldId id="298" r:id="rId33"/>
    <p:sldId id="289" r:id="rId34"/>
    <p:sldId id="282" r:id="rId35"/>
    <p:sldId id="283" r:id="rId36"/>
    <p:sldId id="290" r:id="rId37"/>
    <p:sldId id="285" r:id="rId38"/>
    <p:sldId id="299" r:id="rId39"/>
    <p:sldId id="286" r:id="rId40"/>
    <p:sldId id="300" r:id="rId41"/>
    <p:sldId id="301" r:id="rId42"/>
    <p:sldId id="302" r:id="rId43"/>
    <p:sldId id="1065" r:id="rId44"/>
    <p:sldId id="1066" r:id="rId45"/>
    <p:sldId id="1067" r:id="rId46"/>
    <p:sldId id="262" r:id="rId47"/>
    <p:sldId id="263" r:id="rId48"/>
    <p:sldId id="1068" r:id="rId49"/>
    <p:sldId id="1069" r:id="rId50"/>
    <p:sldId id="266" r:id="rId51"/>
    <p:sldId id="267" r:id="rId52"/>
    <p:sldId id="268" r:id="rId53"/>
    <p:sldId id="269" r:id="rId54"/>
    <p:sldId id="270" r:id="rId55"/>
    <p:sldId id="883" r:id="rId5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eid Mahmoudian" initials="SM" lastIdx="2" clrIdx="0">
    <p:extLst>
      <p:ext uri="{19B8F6BF-5375-455C-9EA6-DF929625EA0E}">
        <p15:presenceInfo xmlns:p15="http://schemas.microsoft.com/office/powerpoint/2012/main" userId="592c83b8c64c4e1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4747"/>
    <a:srgbClr val="00FF00"/>
    <a:srgbClr val="000000"/>
    <a:srgbClr val="FC9A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83" autoAdjust="0"/>
    <p:restoredTop sz="96187" autoAdjust="0"/>
  </p:normalViewPr>
  <p:slideViewPr>
    <p:cSldViewPr snapToGrid="0">
      <p:cViewPr varScale="1">
        <p:scale>
          <a:sx n="79" d="100"/>
          <a:sy n="79" d="100"/>
        </p:scale>
        <p:origin x="120" y="4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692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commentAuthors" Target="commentAuthors.xml"/><Relationship Id="rId5" Type="http://schemas.openxmlformats.org/officeDocument/2006/relationships/slide" Target="slides/slide1.xml"/><Relationship Id="rId61" Type="http://schemas.openxmlformats.org/officeDocument/2006/relationships/theme" Target="theme/them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6F8457-8FF2-487A-BD66-4F783D7F4A93}" type="doc">
      <dgm:prSet loTypeId="urn:microsoft.com/office/officeart/2005/8/layout/process4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9695B473-C44D-4012-AD77-23A335CCB8DC}">
      <dgm:prSet phldrT="[Text]" custT="1"/>
      <dgm:spPr/>
      <dgm:t>
        <a:bodyPr/>
        <a:lstStyle/>
        <a:p>
          <a:pPr rtl="1"/>
          <a:r>
            <a:rPr lang="fa-IR" sz="2400" dirty="0">
              <a:cs typeface="B Titr" panose="00000700000000000000" pitchFamily="2" charset="-78"/>
            </a:rPr>
            <a:t>غربال                                                 </a:t>
          </a:r>
          <a:r>
            <a:rPr lang="en-US" sz="2800" b="1" dirty="0">
              <a:latin typeface="Times New Roman" panose="02020603050405020304" pitchFamily="18" charset="0"/>
              <a:cs typeface="Times New Roman" panose="02020603050405020304" pitchFamily="18" charset="0"/>
            </a:rPr>
            <a:t>screening</a:t>
          </a:r>
          <a:r>
            <a:rPr lang="en-US" sz="2400" dirty="0"/>
            <a:t> </a:t>
          </a:r>
          <a:endParaRPr lang="en-US" sz="2400" dirty="0">
            <a:cs typeface="B Titr" panose="00000700000000000000" pitchFamily="2" charset="-78"/>
          </a:endParaRPr>
        </a:p>
      </dgm:t>
    </dgm:pt>
    <dgm:pt modelId="{1F38168D-AF9C-47DA-B271-4F82440BDDE1}" type="parTrans" cxnId="{BB950943-86B3-4E1D-B2CB-23AAEB1BE39D}">
      <dgm:prSet/>
      <dgm:spPr/>
      <dgm:t>
        <a:bodyPr/>
        <a:lstStyle/>
        <a:p>
          <a:endParaRPr lang="en-US"/>
        </a:p>
      </dgm:t>
    </dgm:pt>
    <dgm:pt modelId="{96E55E50-B965-4B83-BAEE-FC660A3025A0}" type="sibTrans" cxnId="{BB950943-86B3-4E1D-B2CB-23AAEB1BE39D}">
      <dgm:prSet/>
      <dgm:spPr/>
      <dgm:t>
        <a:bodyPr/>
        <a:lstStyle/>
        <a:p>
          <a:endParaRPr lang="en-US"/>
        </a:p>
      </dgm:t>
    </dgm:pt>
    <dgm:pt modelId="{9E63CD5A-B152-42F5-A53C-2DD69FCB2949}">
      <dgm:prSet phldrT="[Text]" custT="1"/>
      <dgm:spPr/>
      <dgm:t>
        <a:bodyPr/>
        <a:lstStyle/>
        <a:p>
          <a:pPr algn="ctr"/>
          <a:r>
            <a:rPr lang="fa-IR" sz="2600" b="1">
              <a:cs typeface="B Titr" panose="00000700000000000000" pitchFamily="2" charset="-78"/>
            </a:rPr>
            <a:t>کمتر از یک ماهگی</a:t>
          </a:r>
          <a:endParaRPr lang="en-US" sz="2600" b="1" dirty="0">
            <a:cs typeface="B Titr" panose="00000700000000000000" pitchFamily="2" charset="-78"/>
          </a:endParaRPr>
        </a:p>
      </dgm:t>
    </dgm:pt>
    <dgm:pt modelId="{42EC17CD-53CC-4956-A617-1523940C6074}" type="parTrans" cxnId="{419412D1-151D-4CC6-A9CF-11C3CB12ECC8}">
      <dgm:prSet/>
      <dgm:spPr/>
      <dgm:t>
        <a:bodyPr/>
        <a:lstStyle/>
        <a:p>
          <a:endParaRPr lang="en-US"/>
        </a:p>
      </dgm:t>
    </dgm:pt>
    <dgm:pt modelId="{D4FE7285-0631-4DB5-A02C-C7973A26347B}" type="sibTrans" cxnId="{419412D1-151D-4CC6-A9CF-11C3CB12ECC8}">
      <dgm:prSet/>
      <dgm:spPr/>
      <dgm:t>
        <a:bodyPr/>
        <a:lstStyle/>
        <a:p>
          <a:endParaRPr lang="en-US"/>
        </a:p>
      </dgm:t>
    </dgm:pt>
    <dgm:pt modelId="{3C69D649-886E-4AFE-9216-580BB28D38DA}">
      <dgm:prSet phldrT="[Text]" custT="1"/>
      <dgm:spPr/>
      <dgm:t>
        <a:bodyPr/>
        <a:lstStyle/>
        <a:p>
          <a:pPr rtl="1"/>
          <a:r>
            <a:rPr lang="fa-IR" sz="2400" dirty="0">
              <a:cs typeface="B Titr" panose="00000700000000000000" pitchFamily="2" charset="-78"/>
            </a:rPr>
            <a:t>تشخیص                                                </a:t>
          </a:r>
          <a:r>
            <a:rPr lang="en-US" sz="2800" b="1" dirty="0">
              <a:latin typeface="Times New Roman" panose="02020603050405020304" pitchFamily="18" charset="0"/>
              <a:cs typeface="Times New Roman" panose="02020603050405020304" pitchFamily="18" charset="0"/>
            </a:rPr>
            <a:t>diagnosis</a:t>
          </a:r>
          <a:r>
            <a:rPr lang="fa-IR" sz="2400" dirty="0"/>
            <a:t>      </a:t>
          </a:r>
          <a:endParaRPr lang="en-US" sz="2400" dirty="0">
            <a:cs typeface="B Titr" panose="00000700000000000000" pitchFamily="2" charset="-78"/>
          </a:endParaRPr>
        </a:p>
      </dgm:t>
    </dgm:pt>
    <dgm:pt modelId="{89BC47F4-0C6E-423E-A5DA-217B5A4F2C28}" type="parTrans" cxnId="{F346F09C-0AE9-4986-B65C-DD25B595C3DD}">
      <dgm:prSet/>
      <dgm:spPr/>
      <dgm:t>
        <a:bodyPr/>
        <a:lstStyle/>
        <a:p>
          <a:endParaRPr lang="en-US"/>
        </a:p>
      </dgm:t>
    </dgm:pt>
    <dgm:pt modelId="{3C15F8B3-6D3A-4242-B049-DE5AAD796F67}" type="sibTrans" cxnId="{F346F09C-0AE9-4986-B65C-DD25B595C3DD}">
      <dgm:prSet/>
      <dgm:spPr/>
      <dgm:t>
        <a:bodyPr/>
        <a:lstStyle/>
        <a:p>
          <a:endParaRPr lang="en-US"/>
        </a:p>
      </dgm:t>
    </dgm:pt>
    <dgm:pt modelId="{D4F2E188-D98F-40F3-8D34-04F72EEB32AD}">
      <dgm:prSet phldrT="[Text]" custT="1"/>
      <dgm:spPr/>
      <dgm:t>
        <a:bodyPr/>
        <a:lstStyle/>
        <a:p>
          <a:pPr algn="ctr"/>
          <a:r>
            <a:rPr lang="fa-IR" sz="2600" b="1">
              <a:cs typeface="B Titr" panose="00000700000000000000" pitchFamily="2" charset="-78"/>
            </a:rPr>
            <a:t>کمتر از سه ماهگی</a:t>
          </a:r>
          <a:endParaRPr lang="en-US" sz="2600" b="1" dirty="0">
            <a:cs typeface="B Titr" panose="00000700000000000000" pitchFamily="2" charset="-78"/>
          </a:endParaRPr>
        </a:p>
      </dgm:t>
    </dgm:pt>
    <dgm:pt modelId="{AB0FAD8A-0FAC-427D-8077-6318CFBE832A}" type="parTrans" cxnId="{8348DDEF-5971-467F-B9A6-4F6C6FE16F22}">
      <dgm:prSet/>
      <dgm:spPr/>
      <dgm:t>
        <a:bodyPr/>
        <a:lstStyle/>
        <a:p>
          <a:endParaRPr lang="en-US"/>
        </a:p>
      </dgm:t>
    </dgm:pt>
    <dgm:pt modelId="{E1FDB196-E52D-49D6-BD4C-6818020762A7}" type="sibTrans" cxnId="{8348DDEF-5971-467F-B9A6-4F6C6FE16F22}">
      <dgm:prSet/>
      <dgm:spPr/>
      <dgm:t>
        <a:bodyPr/>
        <a:lstStyle/>
        <a:p>
          <a:endParaRPr lang="en-US"/>
        </a:p>
      </dgm:t>
    </dgm:pt>
    <dgm:pt modelId="{B938CAEE-681D-405C-87E6-377406712FA2}">
      <dgm:prSet phldrT="[Text]" custT="1"/>
      <dgm:spPr/>
      <dgm:t>
        <a:bodyPr/>
        <a:lstStyle/>
        <a:p>
          <a:pPr rtl="1"/>
          <a:r>
            <a:rPr lang="fa-IR" sz="2400" dirty="0">
              <a:cs typeface="B Titr" panose="00000700000000000000" pitchFamily="2" charset="-78"/>
            </a:rPr>
            <a:t>مداخله                                          </a:t>
          </a:r>
          <a:r>
            <a:rPr lang="en-US" sz="2800" b="1" dirty="0">
              <a:latin typeface="Times New Roman" panose="02020603050405020304" pitchFamily="18" charset="0"/>
              <a:cs typeface="Times New Roman" panose="02020603050405020304" pitchFamily="18" charset="0"/>
            </a:rPr>
            <a:t>intervention</a:t>
          </a:r>
        </a:p>
      </dgm:t>
    </dgm:pt>
    <dgm:pt modelId="{9F8900F7-288A-45AA-9638-C5961FE20FBA}" type="parTrans" cxnId="{2B79F0E2-7D97-4801-8750-C9F903BD869B}">
      <dgm:prSet/>
      <dgm:spPr/>
      <dgm:t>
        <a:bodyPr/>
        <a:lstStyle/>
        <a:p>
          <a:endParaRPr lang="en-US"/>
        </a:p>
      </dgm:t>
    </dgm:pt>
    <dgm:pt modelId="{EAFDE654-BFBC-452C-B78F-E4126E966D9F}" type="sibTrans" cxnId="{2B79F0E2-7D97-4801-8750-C9F903BD869B}">
      <dgm:prSet/>
      <dgm:spPr/>
      <dgm:t>
        <a:bodyPr/>
        <a:lstStyle/>
        <a:p>
          <a:endParaRPr lang="en-US"/>
        </a:p>
      </dgm:t>
    </dgm:pt>
    <dgm:pt modelId="{F25DAEA2-7149-470F-9AB3-C1BC55370C52}">
      <dgm:prSet phldrT="[Text]" custT="1"/>
      <dgm:spPr/>
      <dgm:t>
        <a:bodyPr/>
        <a:lstStyle/>
        <a:p>
          <a:pPr algn="ctr"/>
          <a:r>
            <a:rPr lang="fa-IR" sz="2600" b="1">
              <a:cs typeface="B Titr" panose="00000700000000000000" pitchFamily="2" charset="-78"/>
            </a:rPr>
            <a:t>کمتر از شش ماهگی</a:t>
          </a:r>
          <a:endParaRPr lang="en-US" sz="2600" b="1" dirty="0">
            <a:cs typeface="B Titr" panose="00000700000000000000" pitchFamily="2" charset="-78"/>
          </a:endParaRPr>
        </a:p>
      </dgm:t>
    </dgm:pt>
    <dgm:pt modelId="{CA8425F9-3AA5-420C-BA85-45DE2F4F0BE5}" type="parTrans" cxnId="{30E8084A-9820-405C-B828-790C6992E09B}">
      <dgm:prSet/>
      <dgm:spPr/>
      <dgm:t>
        <a:bodyPr/>
        <a:lstStyle/>
        <a:p>
          <a:endParaRPr lang="en-US"/>
        </a:p>
      </dgm:t>
    </dgm:pt>
    <dgm:pt modelId="{8E1B4034-3F0D-4393-9B8B-CA5CB0B3796F}" type="sibTrans" cxnId="{30E8084A-9820-405C-B828-790C6992E09B}">
      <dgm:prSet/>
      <dgm:spPr/>
      <dgm:t>
        <a:bodyPr/>
        <a:lstStyle/>
        <a:p>
          <a:endParaRPr lang="en-US"/>
        </a:p>
      </dgm:t>
    </dgm:pt>
    <dgm:pt modelId="{F1F402DC-15E9-4BA1-886C-C57F41F632F9}" type="pres">
      <dgm:prSet presAssocID="{AF6F8457-8FF2-487A-BD66-4F783D7F4A93}" presName="Name0" presStyleCnt="0">
        <dgm:presLayoutVars>
          <dgm:dir/>
          <dgm:animLvl val="lvl"/>
          <dgm:resizeHandles val="exact"/>
        </dgm:presLayoutVars>
      </dgm:prSet>
      <dgm:spPr/>
    </dgm:pt>
    <dgm:pt modelId="{210025D5-C0EE-468F-9BA5-A9BE0BFE1415}" type="pres">
      <dgm:prSet presAssocID="{B938CAEE-681D-405C-87E6-377406712FA2}" presName="boxAndChildren" presStyleCnt="0"/>
      <dgm:spPr/>
    </dgm:pt>
    <dgm:pt modelId="{66367972-7EEA-4F10-9111-468FFE8AEB01}" type="pres">
      <dgm:prSet presAssocID="{B938CAEE-681D-405C-87E6-377406712FA2}" presName="parentTextBox" presStyleLbl="node1" presStyleIdx="0" presStyleCnt="3"/>
      <dgm:spPr/>
    </dgm:pt>
    <dgm:pt modelId="{9BEFB251-CBD1-442B-AD94-DA7DF8F996B8}" type="pres">
      <dgm:prSet presAssocID="{B938CAEE-681D-405C-87E6-377406712FA2}" presName="entireBox" presStyleLbl="node1" presStyleIdx="0" presStyleCnt="3"/>
      <dgm:spPr/>
    </dgm:pt>
    <dgm:pt modelId="{582E5729-86C3-4FD6-82EB-5C3874DF1B30}" type="pres">
      <dgm:prSet presAssocID="{B938CAEE-681D-405C-87E6-377406712FA2}" presName="descendantBox" presStyleCnt="0"/>
      <dgm:spPr/>
    </dgm:pt>
    <dgm:pt modelId="{AB3FEB55-78E3-4C1B-B32F-AF7A7DFB38CF}" type="pres">
      <dgm:prSet presAssocID="{F25DAEA2-7149-470F-9AB3-C1BC55370C52}" presName="childTextBox" presStyleLbl="fgAccFollowNode1" presStyleIdx="0" presStyleCnt="3" custLinFactNeighborY="7308">
        <dgm:presLayoutVars>
          <dgm:bulletEnabled val="1"/>
        </dgm:presLayoutVars>
      </dgm:prSet>
      <dgm:spPr/>
    </dgm:pt>
    <dgm:pt modelId="{4E89B29F-A76F-422D-ACFD-461F6A92EC53}" type="pres">
      <dgm:prSet presAssocID="{3C15F8B3-6D3A-4242-B049-DE5AAD796F67}" presName="sp" presStyleCnt="0"/>
      <dgm:spPr/>
    </dgm:pt>
    <dgm:pt modelId="{26438056-CEAE-4B38-835B-726A6BB0FC59}" type="pres">
      <dgm:prSet presAssocID="{3C69D649-886E-4AFE-9216-580BB28D38DA}" presName="arrowAndChildren" presStyleCnt="0"/>
      <dgm:spPr/>
    </dgm:pt>
    <dgm:pt modelId="{B4736FF8-E0FA-4EC5-A857-181A8A31FD63}" type="pres">
      <dgm:prSet presAssocID="{3C69D649-886E-4AFE-9216-580BB28D38DA}" presName="parentTextArrow" presStyleLbl="node1" presStyleIdx="0" presStyleCnt="3"/>
      <dgm:spPr/>
    </dgm:pt>
    <dgm:pt modelId="{1C58734F-E739-47DC-9B03-EB027C2AC00E}" type="pres">
      <dgm:prSet presAssocID="{3C69D649-886E-4AFE-9216-580BB28D38DA}" presName="arrow" presStyleLbl="node1" presStyleIdx="1" presStyleCnt="3"/>
      <dgm:spPr/>
    </dgm:pt>
    <dgm:pt modelId="{FCDD9D53-944B-4EAE-8098-7CE773879A6D}" type="pres">
      <dgm:prSet presAssocID="{3C69D649-886E-4AFE-9216-580BB28D38DA}" presName="descendantArrow" presStyleCnt="0"/>
      <dgm:spPr/>
    </dgm:pt>
    <dgm:pt modelId="{57D145AE-428C-457F-8F9D-B61E5468F1EF}" type="pres">
      <dgm:prSet presAssocID="{D4F2E188-D98F-40F3-8D34-04F72EEB32AD}" presName="childTextArrow" presStyleLbl="fgAccFollowNode1" presStyleIdx="1" presStyleCnt="3" custLinFactNeighborY="-3546">
        <dgm:presLayoutVars>
          <dgm:bulletEnabled val="1"/>
        </dgm:presLayoutVars>
      </dgm:prSet>
      <dgm:spPr/>
    </dgm:pt>
    <dgm:pt modelId="{D5441436-1B74-4CB6-AE64-0969318BEB94}" type="pres">
      <dgm:prSet presAssocID="{96E55E50-B965-4B83-BAEE-FC660A3025A0}" presName="sp" presStyleCnt="0"/>
      <dgm:spPr/>
    </dgm:pt>
    <dgm:pt modelId="{54E532C0-2D32-4EFA-8491-47795B1650B8}" type="pres">
      <dgm:prSet presAssocID="{9695B473-C44D-4012-AD77-23A335CCB8DC}" presName="arrowAndChildren" presStyleCnt="0"/>
      <dgm:spPr/>
    </dgm:pt>
    <dgm:pt modelId="{DE96CC45-DCCD-484D-B273-44FF5891C968}" type="pres">
      <dgm:prSet presAssocID="{9695B473-C44D-4012-AD77-23A335CCB8DC}" presName="parentTextArrow" presStyleLbl="node1" presStyleIdx="1" presStyleCnt="3"/>
      <dgm:spPr/>
    </dgm:pt>
    <dgm:pt modelId="{103D07A7-1E75-46EE-B73D-5F0F30DCE037}" type="pres">
      <dgm:prSet presAssocID="{9695B473-C44D-4012-AD77-23A335CCB8DC}" presName="arrow" presStyleLbl="node1" presStyleIdx="2" presStyleCnt="3"/>
      <dgm:spPr/>
    </dgm:pt>
    <dgm:pt modelId="{17239C75-E987-4389-AFA7-B3950A632EBB}" type="pres">
      <dgm:prSet presAssocID="{9695B473-C44D-4012-AD77-23A335CCB8DC}" presName="descendantArrow" presStyleCnt="0"/>
      <dgm:spPr/>
    </dgm:pt>
    <dgm:pt modelId="{05B48674-CE1B-47E0-8EA7-78A53993D60E}" type="pres">
      <dgm:prSet presAssocID="{9E63CD5A-B152-42F5-A53C-2DD69FCB2949}" presName="childTextArrow" presStyleLbl="fgAccFollowNode1" presStyleIdx="2" presStyleCnt="3">
        <dgm:presLayoutVars>
          <dgm:bulletEnabled val="1"/>
        </dgm:presLayoutVars>
      </dgm:prSet>
      <dgm:spPr/>
    </dgm:pt>
  </dgm:ptLst>
  <dgm:cxnLst>
    <dgm:cxn modelId="{CD39D80B-D3FC-44EC-A638-3201F201F3B7}" type="presOf" srcId="{B938CAEE-681D-405C-87E6-377406712FA2}" destId="{9BEFB251-CBD1-442B-AD94-DA7DF8F996B8}" srcOrd="1" destOrd="0" presId="urn:microsoft.com/office/officeart/2005/8/layout/process4"/>
    <dgm:cxn modelId="{E2BF1421-CE2C-4881-90B7-9DD9CE3BECB9}" type="presOf" srcId="{9695B473-C44D-4012-AD77-23A335CCB8DC}" destId="{103D07A7-1E75-46EE-B73D-5F0F30DCE037}" srcOrd="1" destOrd="0" presId="urn:microsoft.com/office/officeart/2005/8/layout/process4"/>
    <dgm:cxn modelId="{BB950943-86B3-4E1D-B2CB-23AAEB1BE39D}" srcId="{AF6F8457-8FF2-487A-BD66-4F783D7F4A93}" destId="{9695B473-C44D-4012-AD77-23A335CCB8DC}" srcOrd="0" destOrd="0" parTransId="{1F38168D-AF9C-47DA-B271-4F82440BDDE1}" sibTransId="{96E55E50-B965-4B83-BAEE-FC660A3025A0}"/>
    <dgm:cxn modelId="{30E8084A-9820-405C-B828-790C6992E09B}" srcId="{B938CAEE-681D-405C-87E6-377406712FA2}" destId="{F25DAEA2-7149-470F-9AB3-C1BC55370C52}" srcOrd="0" destOrd="0" parTransId="{CA8425F9-3AA5-420C-BA85-45DE2F4F0BE5}" sibTransId="{8E1B4034-3F0D-4393-9B8B-CA5CB0B3796F}"/>
    <dgm:cxn modelId="{C8F0EB6E-8732-440F-B628-83342E17742D}" type="presOf" srcId="{B938CAEE-681D-405C-87E6-377406712FA2}" destId="{66367972-7EEA-4F10-9111-468FFE8AEB01}" srcOrd="0" destOrd="0" presId="urn:microsoft.com/office/officeart/2005/8/layout/process4"/>
    <dgm:cxn modelId="{0240A250-110C-411A-82F7-5558E87845F8}" type="presOf" srcId="{3C69D649-886E-4AFE-9216-580BB28D38DA}" destId="{1C58734F-E739-47DC-9B03-EB027C2AC00E}" srcOrd="1" destOrd="0" presId="urn:microsoft.com/office/officeart/2005/8/layout/process4"/>
    <dgm:cxn modelId="{2EC42982-E7E1-4CF4-A560-34775512ECD4}" type="presOf" srcId="{F25DAEA2-7149-470F-9AB3-C1BC55370C52}" destId="{AB3FEB55-78E3-4C1B-B32F-AF7A7DFB38CF}" srcOrd="0" destOrd="0" presId="urn:microsoft.com/office/officeart/2005/8/layout/process4"/>
    <dgm:cxn modelId="{D5CA878B-058D-43AE-90FE-FD0DFB4EA97B}" type="presOf" srcId="{9695B473-C44D-4012-AD77-23A335CCB8DC}" destId="{DE96CC45-DCCD-484D-B273-44FF5891C968}" srcOrd="0" destOrd="0" presId="urn:microsoft.com/office/officeart/2005/8/layout/process4"/>
    <dgm:cxn modelId="{F346F09C-0AE9-4986-B65C-DD25B595C3DD}" srcId="{AF6F8457-8FF2-487A-BD66-4F783D7F4A93}" destId="{3C69D649-886E-4AFE-9216-580BB28D38DA}" srcOrd="1" destOrd="0" parTransId="{89BC47F4-0C6E-423E-A5DA-217B5A4F2C28}" sibTransId="{3C15F8B3-6D3A-4242-B049-DE5AAD796F67}"/>
    <dgm:cxn modelId="{5A8AFEC1-F7C5-45B1-9FC6-AC87437CA830}" type="presOf" srcId="{3C69D649-886E-4AFE-9216-580BB28D38DA}" destId="{B4736FF8-E0FA-4EC5-A857-181A8A31FD63}" srcOrd="0" destOrd="0" presId="urn:microsoft.com/office/officeart/2005/8/layout/process4"/>
    <dgm:cxn modelId="{B4A291C5-A759-4867-B258-A2D9EDF23EB3}" type="presOf" srcId="{D4F2E188-D98F-40F3-8D34-04F72EEB32AD}" destId="{57D145AE-428C-457F-8F9D-B61E5468F1EF}" srcOrd="0" destOrd="0" presId="urn:microsoft.com/office/officeart/2005/8/layout/process4"/>
    <dgm:cxn modelId="{419412D1-151D-4CC6-A9CF-11C3CB12ECC8}" srcId="{9695B473-C44D-4012-AD77-23A335CCB8DC}" destId="{9E63CD5A-B152-42F5-A53C-2DD69FCB2949}" srcOrd="0" destOrd="0" parTransId="{42EC17CD-53CC-4956-A617-1523940C6074}" sibTransId="{D4FE7285-0631-4DB5-A02C-C7973A26347B}"/>
    <dgm:cxn modelId="{87DB13DF-765B-4E03-A826-0F4B5C3E9F75}" type="presOf" srcId="{AF6F8457-8FF2-487A-BD66-4F783D7F4A93}" destId="{F1F402DC-15E9-4BA1-886C-C57F41F632F9}" srcOrd="0" destOrd="0" presId="urn:microsoft.com/office/officeart/2005/8/layout/process4"/>
    <dgm:cxn modelId="{2B79F0E2-7D97-4801-8750-C9F903BD869B}" srcId="{AF6F8457-8FF2-487A-BD66-4F783D7F4A93}" destId="{B938CAEE-681D-405C-87E6-377406712FA2}" srcOrd="2" destOrd="0" parTransId="{9F8900F7-288A-45AA-9638-C5961FE20FBA}" sibTransId="{EAFDE654-BFBC-452C-B78F-E4126E966D9F}"/>
    <dgm:cxn modelId="{71DEB1EB-F769-4C06-AB96-8372CAAC6E80}" type="presOf" srcId="{9E63CD5A-B152-42F5-A53C-2DD69FCB2949}" destId="{05B48674-CE1B-47E0-8EA7-78A53993D60E}" srcOrd="0" destOrd="0" presId="urn:microsoft.com/office/officeart/2005/8/layout/process4"/>
    <dgm:cxn modelId="{8348DDEF-5971-467F-B9A6-4F6C6FE16F22}" srcId="{3C69D649-886E-4AFE-9216-580BB28D38DA}" destId="{D4F2E188-D98F-40F3-8D34-04F72EEB32AD}" srcOrd="0" destOrd="0" parTransId="{AB0FAD8A-0FAC-427D-8077-6318CFBE832A}" sibTransId="{E1FDB196-E52D-49D6-BD4C-6818020762A7}"/>
    <dgm:cxn modelId="{9B1902F9-2628-48AA-B9EF-84B964E703F4}" type="presParOf" srcId="{F1F402DC-15E9-4BA1-886C-C57F41F632F9}" destId="{210025D5-C0EE-468F-9BA5-A9BE0BFE1415}" srcOrd="0" destOrd="0" presId="urn:microsoft.com/office/officeart/2005/8/layout/process4"/>
    <dgm:cxn modelId="{75E8D899-8EA0-4657-81D9-40413B247F89}" type="presParOf" srcId="{210025D5-C0EE-468F-9BA5-A9BE0BFE1415}" destId="{66367972-7EEA-4F10-9111-468FFE8AEB01}" srcOrd="0" destOrd="0" presId="urn:microsoft.com/office/officeart/2005/8/layout/process4"/>
    <dgm:cxn modelId="{4E4DFF3C-B33C-4DFB-BF96-F92C65102D07}" type="presParOf" srcId="{210025D5-C0EE-468F-9BA5-A9BE0BFE1415}" destId="{9BEFB251-CBD1-442B-AD94-DA7DF8F996B8}" srcOrd="1" destOrd="0" presId="urn:microsoft.com/office/officeart/2005/8/layout/process4"/>
    <dgm:cxn modelId="{AE4AB21A-8EE9-46D7-81BC-65B7086DBF57}" type="presParOf" srcId="{210025D5-C0EE-468F-9BA5-A9BE0BFE1415}" destId="{582E5729-86C3-4FD6-82EB-5C3874DF1B30}" srcOrd="2" destOrd="0" presId="urn:microsoft.com/office/officeart/2005/8/layout/process4"/>
    <dgm:cxn modelId="{26FE3E30-21E0-4E5A-87B5-C8AA9BA54221}" type="presParOf" srcId="{582E5729-86C3-4FD6-82EB-5C3874DF1B30}" destId="{AB3FEB55-78E3-4C1B-B32F-AF7A7DFB38CF}" srcOrd="0" destOrd="0" presId="urn:microsoft.com/office/officeart/2005/8/layout/process4"/>
    <dgm:cxn modelId="{B4FAA8D7-2734-4FDC-B500-FA76EADB5917}" type="presParOf" srcId="{F1F402DC-15E9-4BA1-886C-C57F41F632F9}" destId="{4E89B29F-A76F-422D-ACFD-461F6A92EC53}" srcOrd="1" destOrd="0" presId="urn:microsoft.com/office/officeart/2005/8/layout/process4"/>
    <dgm:cxn modelId="{9D26394E-050C-464B-B878-731421A8B1B0}" type="presParOf" srcId="{F1F402DC-15E9-4BA1-886C-C57F41F632F9}" destId="{26438056-CEAE-4B38-835B-726A6BB0FC59}" srcOrd="2" destOrd="0" presId="urn:microsoft.com/office/officeart/2005/8/layout/process4"/>
    <dgm:cxn modelId="{EC1D0022-6B2D-4D45-8EE6-F3725C31F4EF}" type="presParOf" srcId="{26438056-CEAE-4B38-835B-726A6BB0FC59}" destId="{B4736FF8-E0FA-4EC5-A857-181A8A31FD63}" srcOrd="0" destOrd="0" presId="urn:microsoft.com/office/officeart/2005/8/layout/process4"/>
    <dgm:cxn modelId="{EF5377A7-3BBF-44DA-B636-FAC22407D3B3}" type="presParOf" srcId="{26438056-CEAE-4B38-835B-726A6BB0FC59}" destId="{1C58734F-E739-47DC-9B03-EB027C2AC00E}" srcOrd="1" destOrd="0" presId="urn:microsoft.com/office/officeart/2005/8/layout/process4"/>
    <dgm:cxn modelId="{2D0D51C8-F3FB-4966-BCE2-9A6AEFA5B473}" type="presParOf" srcId="{26438056-CEAE-4B38-835B-726A6BB0FC59}" destId="{FCDD9D53-944B-4EAE-8098-7CE773879A6D}" srcOrd="2" destOrd="0" presId="urn:microsoft.com/office/officeart/2005/8/layout/process4"/>
    <dgm:cxn modelId="{F2482082-7640-44BE-9572-4E602DDCED21}" type="presParOf" srcId="{FCDD9D53-944B-4EAE-8098-7CE773879A6D}" destId="{57D145AE-428C-457F-8F9D-B61E5468F1EF}" srcOrd="0" destOrd="0" presId="urn:microsoft.com/office/officeart/2005/8/layout/process4"/>
    <dgm:cxn modelId="{34410B1F-5380-4BAD-86AD-7119A9FCE681}" type="presParOf" srcId="{F1F402DC-15E9-4BA1-886C-C57F41F632F9}" destId="{D5441436-1B74-4CB6-AE64-0969318BEB94}" srcOrd="3" destOrd="0" presId="urn:microsoft.com/office/officeart/2005/8/layout/process4"/>
    <dgm:cxn modelId="{EBA671C3-EB3C-4C7F-919A-7BF987F085CE}" type="presParOf" srcId="{F1F402DC-15E9-4BA1-886C-C57F41F632F9}" destId="{54E532C0-2D32-4EFA-8491-47795B1650B8}" srcOrd="4" destOrd="0" presId="urn:microsoft.com/office/officeart/2005/8/layout/process4"/>
    <dgm:cxn modelId="{242AEB49-EE41-435E-BDB6-419B575AFF1A}" type="presParOf" srcId="{54E532C0-2D32-4EFA-8491-47795B1650B8}" destId="{DE96CC45-DCCD-484D-B273-44FF5891C968}" srcOrd="0" destOrd="0" presId="urn:microsoft.com/office/officeart/2005/8/layout/process4"/>
    <dgm:cxn modelId="{979A124E-0169-4488-B458-6950C37FB40E}" type="presParOf" srcId="{54E532C0-2D32-4EFA-8491-47795B1650B8}" destId="{103D07A7-1E75-46EE-B73D-5F0F30DCE037}" srcOrd="1" destOrd="0" presId="urn:microsoft.com/office/officeart/2005/8/layout/process4"/>
    <dgm:cxn modelId="{0DF18F1A-7166-4CA9-8D9A-DDBE47B68ABF}" type="presParOf" srcId="{54E532C0-2D32-4EFA-8491-47795B1650B8}" destId="{17239C75-E987-4389-AFA7-B3950A632EBB}" srcOrd="2" destOrd="0" presId="urn:microsoft.com/office/officeart/2005/8/layout/process4"/>
    <dgm:cxn modelId="{C78B70A8-F841-4A48-ADC9-458010E2D91A}" type="presParOf" srcId="{17239C75-E987-4389-AFA7-B3950A632EBB}" destId="{05B48674-CE1B-47E0-8EA7-78A53993D60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EFB251-CBD1-442B-AD94-DA7DF8F996B8}">
      <dsp:nvSpPr>
        <dsp:cNvPr id="0" name=""/>
        <dsp:cNvSpPr/>
      </dsp:nvSpPr>
      <dsp:spPr>
        <a:xfrm>
          <a:off x="0" y="3460706"/>
          <a:ext cx="7543800" cy="1135881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400" kern="1200" dirty="0">
              <a:cs typeface="B Titr" panose="00000700000000000000" pitchFamily="2" charset="-78"/>
            </a:rPr>
            <a:t>مداخله                                          </a:t>
          </a:r>
          <a:r>
            <a:rPr lang="en-US" sz="2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intervention</a:t>
          </a:r>
        </a:p>
      </dsp:txBody>
      <dsp:txXfrm>
        <a:off x="0" y="3460706"/>
        <a:ext cx="7543800" cy="613375"/>
      </dsp:txXfrm>
    </dsp:sp>
    <dsp:sp modelId="{AB3FEB55-78E3-4C1B-B32F-AF7A7DFB38CF}">
      <dsp:nvSpPr>
        <dsp:cNvPr id="0" name=""/>
        <dsp:cNvSpPr/>
      </dsp:nvSpPr>
      <dsp:spPr>
        <a:xfrm>
          <a:off x="0" y="4074894"/>
          <a:ext cx="7543800" cy="522505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184912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600" b="1" kern="1200">
              <a:cs typeface="B Titr" panose="00000700000000000000" pitchFamily="2" charset="-78"/>
            </a:rPr>
            <a:t>کمتر از شش ماهگی</a:t>
          </a:r>
          <a:endParaRPr lang="en-US" sz="2600" b="1" kern="1200" dirty="0">
            <a:cs typeface="B Titr" panose="00000700000000000000" pitchFamily="2" charset="-78"/>
          </a:endParaRPr>
        </a:p>
      </dsp:txBody>
      <dsp:txXfrm>
        <a:off x="0" y="4074894"/>
        <a:ext cx="7543800" cy="522505"/>
      </dsp:txXfrm>
    </dsp:sp>
    <dsp:sp modelId="{1C58734F-E739-47DC-9B03-EB027C2AC00E}">
      <dsp:nvSpPr>
        <dsp:cNvPr id="0" name=""/>
        <dsp:cNvSpPr/>
      </dsp:nvSpPr>
      <dsp:spPr>
        <a:xfrm rot="10800000">
          <a:off x="0" y="1730759"/>
          <a:ext cx="7543800" cy="1746985"/>
        </a:xfrm>
        <a:prstGeom prst="upArrowCallou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400" kern="1200" dirty="0">
              <a:cs typeface="B Titr" panose="00000700000000000000" pitchFamily="2" charset="-78"/>
            </a:rPr>
            <a:t>تشخیص                                                </a:t>
          </a:r>
          <a:r>
            <a:rPr lang="en-US" sz="2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diagnosis</a:t>
          </a:r>
          <a:r>
            <a:rPr lang="fa-IR" sz="2400" kern="1200" dirty="0"/>
            <a:t>      </a:t>
          </a:r>
          <a:endParaRPr lang="en-US" sz="2400" kern="1200" dirty="0">
            <a:cs typeface="B Titr" panose="00000700000000000000" pitchFamily="2" charset="-78"/>
          </a:endParaRPr>
        </a:p>
      </dsp:txBody>
      <dsp:txXfrm rot="-10800000">
        <a:off x="0" y="1730759"/>
        <a:ext cx="7543800" cy="613191"/>
      </dsp:txXfrm>
    </dsp:sp>
    <dsp:sp modelId="{57D145AE-428C-457F-8F9D-B61E5468F1EF}">
      <dsp:nvSpPr>
        <dsp:cNvPr id="0" name=""/>
        <dsp:cNvSpPr/>
      </dsp:nvSpPr>
      <dsp:spPr>
        <a:xfrm>
          <a:off x="0" y="2325428"/>
          <a:ext cx="7543800" cy="522348"/>
        </a:xfrm>
        <a:prstGeom prst="rect">
          <a:avLst/>
        </a:prstGeom>
        <a:solidFill>
          <a:schemeClr val="accent3">
            <a:tint val="40000"/>
            <a:alpha val="90000"/>
            <a:hueOff val="5358427"/>
            <a:satOff val="-6896"/>
            <a:lumOff val="-537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5358427"/>
              <a:satOff val="-6896"/>
              <a:lumOff val="-5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184912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600" b="1" kern="1200">
              <a:cs typeface="B Titr" panose="00000700000000000000" pitchFamily="2" charset="-78"/>
            </a:rPr>
            <a:t>کمتر از سه ماهگی</a:t>
          </a:r>
          <a:endParaRPr lang="en-US" sz="2600" b="1" kern="1200" dirty="0">
            <a:cs typeface="B Titr" panose="00000700000000000000" pitchFamily="2" charset="-78"/>
          </a:endParaRPr>
        </a:p>
      </dsp:txBody>
      <dsp:txXfrm>
        <a:off x="0" y="2325428"/>
        <a:ext cx="7543800" cy="522348"/>
      </dsp:txXfrm>
    </dsp:sp>
    <dsp:sp modelId="{103D07A7-1E75-46EE-B73D-5F0F30DCE037}">
      <dsp:nvSpPr>
        <dsp:cNvPr id="0" name=""/>
        <dsp:cNvSpPr/>
      </dsp:nvSpPr>
      <dsp:spPr>
        <a:xfrm rot="10800000">
          <a:off x="0" y="812"/>
          <a:ext cx="7543800" cy="1746985"/>
        </a:xfrm>
        <a:prstGeom prst="upArrowCallou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400" kern="1200" dirty="0">
              <a:cs typeface="B Titr" panose="00000700000000000000" pitchFamily="2" charset="-78"/>
            </a:rPr>
            <a:t>غربال                                                 </a:t>
          </a:r>
          <a:r>
            <a:rPr lang="en-US" sz="2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screening</a:t>
          </a:r>
          <a:r>
            <a:rPr lang="en-US" sz="2400" kern="1200" dirty="0"/>
            <a:t> </a:t>
          </a:r>
          <a:endParaRPr lang="en-US" sz="2400" kern="1200" dirty="0">
            <a:cs typeface="B Titr" panose="00000700000000000000" pitchFamily="2" charset="-78"/>
          </a:endParaRPr>
        </a:p>
      </dsp:txBody>
      <dsp:txXfrm rot="-10800000">
        <a:off x="0" y="812"/>
        <a:ext cx="7543800" cy="613191"/>
      </dsp:txXfrm>
    </dsp:sp>
    <dsp:sp modelId="{05B48674-CE1B-47E0-8EA7-78A53993D60E}">
      <dsp:nvSpPr>
        <dsp:cNvPr id="0" name=""/>
        <dsp:cNvSpPr/>
      </dsp:nvSpPr>
      <dsp:spPr>
        <a:xfrm>
          <a:off x="0" y="614004"/>
          <a:ext cx="7543800" cy="522348"/>
        </a:xfrm>
        <a:prstGeom prst="rect">
          <a:avLst/>
        </a:prstGeom>
        <a:solidFill>
          <a:schemeClr val="accent3">
            <a:tint val="40000"/>
            <a:alpha val="90000"/>
            <a:hueOff val="10716854"/>
            <a:satOff val="-13793"/>
            <a:lumOff val="-1075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10716854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184912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600" b="1" kern="1200">
              <a:cs typeface="B Titr" panose="00000700000000000000" pitchFamily="2" charset="-78"/>
            </a:rPr>
            <a:t>کمتر از یک ماهگی</a:t>
          </a:r>
          <a:endParaRPr lang="en-US" sz="2600" b="1" kern="1200" dirty="0">
            <a:cs typeface="B Titr" panose="00000700000000000000" pitchFamily="2" charset="-78"/>
          </a:endParaRPr>
        </a:p>
      </dsp:txBody>
      <dsp:txXfrm>
        <a:off x="0" y="614004"/>
        <a:ext cx="7543800" cy="5223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031A4E-9C52-4F87-ABED-AE6EAB0247B6}" type="datetimeFigureOut">
              <a:rPr lang="en-US" smtClean="0"/>
              <a:t>10/12/2023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60B53B-2A23-4FFD-9B36-5AF82DC15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541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5C91E0-BF58-4EBA-BD7C-E305F8A20C0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8220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85AD413C-FF47-4FEC-BAFA-08A0F621B21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E18FBDCF-47B7-4C99-B526-4586CD470C0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5B874044-AF0C-409D-BD48-9104A10DB6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C168059A-E8C0-423C-972C-6DDEFBE02CE4}" type="slidenum">
              <a:rPr lang="en-US" altLang="en-US"/>
              <a:pPr/>
              <a:t>18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0F468-6C43-4924-B591-AA2D08DDD317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2023-10-12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D1107-1C23-4D04-8BC1-6D9A324155E5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1132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0F468-6C43-4924-B591-AA2D08DDD317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2023-10-12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D1107-1C23-4D04-8BC1-6D9A324155E5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554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0F468-6C43-4924-B591-AA2D08DDD317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2023-10-12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D1107-1C23-4D04-8BC1-6D9A324155E5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388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2719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144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1298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7387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7558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4476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0795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082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0F468-6C43-4924-B591-AA2D08DDD317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2023-10-12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D1107-1C23-4D04-8BC1-6D9A324155E5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5" descr="C:\Users\Dr. B. Salamat\Desktop\Logo\ARM.jpg">
            <a:extLst>
              <a:ext uri="{FF2B5EF4-FFF2-40B4-BE49-F238E27FC236}">
                <a16:creationId xmlns:a16="http://schemas.microsoft.com/office/drawing/2014/main" id="{72A0ADD9-DDF8-4F1F-BF7A-066EC52D063E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" t="1679" r="2029" b="1679"/>
          <a:stretch/>
        </p:blipFill>
        <p:spPr bwMode="auto">
          <a:xfrm>
            <a:off x="10563225" y="273050"/>
            <a:ext cx="1273175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5AB5B92-F788-4350-B9C5-79DCDD2770B8}"/>
              </a:ext>
            </a:extLst>
          </p:cNvPr>
          <p:cNvCxnSpPr/>
          <p:nvPr userDrawn="1"/>
        </p:nvCxnSpPr>
        <p:spPr>
          <a:xfrm>
            <a:off x="0" y="1244600"/>
            <a:ext cx="10439400" cy="0"/>
          </a:xfrm>
          <a:prstGeom prst="line">
            <a:avLst/>
          </a:prstGeom>
          <a:ln w="38100">
            <a:solidFill>
              <a:srgbClr val="00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21886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630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2827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E4CCC-BBF0-415D-806E-EA7A5321457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0050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10/12/2023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20557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10/12/2023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6700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10/12/2023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52004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10/12/2023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33210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10/12/2023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73609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10/12/2023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0690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10/12/2023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387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0F468-6C43-4924-B591-AA2D08DDD317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2023-10-12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D1107-1C23-4D04-8BC1-6D9A324155E5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4235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10/12/2023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3577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10/12/2023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40286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10/12/2023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05078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10/12/2023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472302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1B98232-031A-4118-BD77-E43ED25669D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12/10/2023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1B52CF5-2AAE-4FE2-B550-2762C22676F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40048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7D2E4AA-1139-4934-8BE6-98653207799D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12/10/2023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9A5A01B-0409-437D-B892-4415CA39E7A0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30370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A0F3D8F-8ED0-4D8E-B46B-39C4527FCBCE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12/10/2023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27C2FA2-2FFD-4CB6-AC0C-BB8DE9F72FF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6914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3E17462-5EB6-43B5-B96F-00E7E4175F1B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12/10/2023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9E7ACDD3-617E-490A-8D91-6D068ACF368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32315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1AE4436-CAE8-4791-BE12-F986E509E64F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12/10/2023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674BD8F8-F01F-4ADA-A4F1-6A468A051EFB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11443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9330D6E-004D-4F4A-B755-D2FAA476D74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12/10/2023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E862D1A-08EB-480F-8662-696C6C569804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228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0F468-6C43-4924-B591-AA2D08DDD317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2023-10-12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D1107-1C23-4D04-8BC1-6D9A324155E5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2712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DD6EAEC-B4DF-4AA6-AF42-355ACC080994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12/10/2023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983E5D4-A4F1-47CC-A5F2-713A76836BA8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9101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890F735-449B-4A8A-B5A1-967A63BA6393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12/10/2023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326AFD4-CE2C-4C81-A967-3B4921E6FB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2382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7B73346-3354-4ADE-BA69-7A73A65646B9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12/10/2023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F06C95D-5C23-493D-AB9A-8ABF0D4F3157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2353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0EA5E33-E905-4FA2-A879-6677D22BFB3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12/10/2023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01540BF-CEE3-4566-9167-83C80BA3AE2A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313299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A5802AF-C53A-46A0-B5CD-355DEBFB1F5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12/10/2023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2AA8EB0-1DC5-420A-8135-BE8E08F050C9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8400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F387D2E-5B57-4E28-8AAD-C2B7ADBB3927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12/10/2023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AC7B813-46E5-44A4-8F9E-9103466B787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820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0F468-6C43-4924-B591-AA2D08DDD317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2023-10-12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D1107-1C23-4D04-8BC1-6D9A324155E5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476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0F468-6C43-4924-B591-AA2D08DDD317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2023-10-12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D1107-1C23-4D04-8BC1-6D9A324155E5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486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0F468-6C43-4924-B591-AA2D08DDD317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2023-10-12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D1107-1C23-4D04-8BC1-6D9A324155E5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390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2920F468-6C43-4924-B591-AA2D08DDD317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2023-10-12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7FD1107-1C23-4D04-8BC1-6D9A324155E5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585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0F468-6C43-4924-B591-AA2D08DDD317}" type="datetimeFigureOut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2023-10-12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D1107-1C23-4D04-8BC1-6D9A324155E5}" type="slidenum">
              <a:rPr lang="sv-S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sv-S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877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CD5F152-7D9C-4615-94E1-E71533BF2F62}" type="datetimeFigureOut">
              <a:rPr lang="en-US" smtClean="0"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8C3489E-745C-4FED-88F4-6FA46103463C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868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E4CCC-BBF0-415D-806E-EA7A53214579}" type="datetimeFigureOut">
              <a:rPr lang="en-US" smtClean="0"/>
              <a:pPr/>
              <a:t>10/12/2023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C4A3B-6AAD-4F8E-A294-487067A26D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757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D5F152-7D9C-4615-94E1-E71533BF2F62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10/12/2023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C3489E-745C-4FED-88F4-6FA46103463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4549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a-IR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a-IR"/>
              <a:t>Click to edit Master text styles</a:t>
            </a:r>
          </a:p>
          <a:p>
            <a:pPr lvl="1"/>
            <a:r>
              <a:rPr lang="en-US" altLang="fa-IR"/>
              <a:t>Second level</a:t>
            </a:r>
          </a:p>
          <a:p>
            <a:pPr lvl="2"/>
            <a:r>
              <a:rPr lang="en-US" altLang="fa-IR"/>
              <a:t>Third level</a:t>
            </a:r>
          </a:p>
          <a:p>
            <a:pPr lvl="3"/>
            <a:r>
              <a:rPr lang="en-US" altLang="fa-IR"/>
              <a:t>Fourth level</a:t>
            </a:r>
          </a:p>
          <a:p>
            <a:pPr lvl="4"/>
            <a:r>
              <a:rPr lang="en-US" altLang="fa-IR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D1602FC-0E56-4EB3-B641-E42366B7C6C5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12/10/2023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C99B641-F892-434A-B493-431452B6929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4572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375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  <p:sldLayoutId id="2147483820" r:id="rId12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5199" y="1132115"/>
            <a:ext cx="3257006" cy="1156644"/>
          </a:xfrm>
        </p:spPr>
        <p:txBody>
          <a:bodyPr>
            <a:noAutofit/>
          </a:bodyPr>
          <a:lstStyle/>
          <a:p>
            <a:pPr rtl="1">
              <a:lnSpc>
                <a:spcPct val="150000"/>
              </a:lnSpc>
            </a:pPr>
            <a:r>
              <a:rPr lang="fa-IR" sz="6600" dirty="0">
                <a:solidFill>
                  <a:schemeClr val="accent1"/>
                </a:solidFill>
                <a:cs typeface="B Titr" pitchFamily="2" charset="-78"/>
              </a:rPr>
              <a:t>به نام خدا</a:t>
            </a:r>
            <a:endParaRPr lang="en-US" sz="4800" dirty="0">
              <a:solidFill>
                <a:schemeClr val="accent1"/>
              </a:solidFill>
              <a:cs typeface="B Titr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07441" y="2875512"/>
            <a:ext cx="5930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i="1" dirty="0">
                <a:solidFill>
                  <a:schemeClr val="accent2">
                    <a:lumMod val="75000"/>
                  </a:schemeClr>
                </a:solidFill>
                <a:cs typeface="B Titr" panose="00000700000000000000" pitchFamily="2" charset="-78"/>
              </a:rPr>
              <a:t>غربالگری کم شنوایی نوزادان و شیرخواران</a:t>
            </a:r>
            <a:endParaRPr lang="en-US" sz="2800" i="1" dirty="0">
              <a:solidFill>
                <a:schemeClr val="accent2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AF6F5B-FF00-4951-92AE-3E83FB3483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68" y="978217"/>
            <a:ext cx="5954595" cy="36566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4777" y="3642572"/>
            <a:ext cx="2733418" cy="26624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206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white">
          <a:xfrm>
            <a:off x="745066" y="354542"/>
            <a:ext cx="10564618" cy="1228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B Nazanin" panose="00000400000000000000" pitchFamily="2" charset="-78"/>
              </a:rPr>
              <a:t>ارزیابی گسیل های صوتی گوش (</a:t>
            </a:r>
            <a:r>
              <a:rPr kumimoji="0" lang="en-US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B Nazanin" panose="00000400000000000000" pitchFamily="2" charset="-78"/>
              </a:rPr>
              <a:t>OAE</a:t>
            </a:r>
            <a:r>
              <a:rPr kumimoji="0" lang="fa-IR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B Nazanin" panose="00000400000000000000" pitchFamily="2" charset="-78"/>
              </a:rPr>
              <a:t>)</a:t>
            </a:r>
            <a:endParaRPr kumimoji="0" lang="en-US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B Nazanin" panose="00000400000000000000" pitchFamily="2" charset="-78"/>
            </a:endParaRPr>
          </a:p>
        </p:txBody>
      </p:sp>
      <p:pic>
        <p:nvPicPr>
          <p:cNvPr id="10" name="OAE Probe Fit2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09008" y="1834251"/>
            <a:ext cx="7700676" cy="4351338"/>
          </a:xfr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8A34D654-7D27-4B71-8BBA-CF14416216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26" y="2367744"/>
            <a:ext cx="3349267" cy="3070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189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04504" y="466012"/>
            <a:ext cx="79924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2400" b="1" dirty="0">
                <a:solidFill>
                  <a:srgbClr val="0070C0"/>
                </a:solidFill>
                <a:latin typeface="Titr" panose="00000700000000000000" pitchFamily="2" charset="-78"/>
                <a:ea typeface="Titr" panose="00000700000000000000" pitchFamily="2" charset="-78"/>
                <a:cs typeface="B Titr" panose="00000700000000000000" pitchFamily="2" charset="-78"/>
              </a:rPr>
              <a:t>آزمایش غربالگری شنوایی به روش  </a:t>
            </a:r>
            <a:r>
              <a:rPr lang="fa-IR" sz="2400" b="1" dirty="0">
                <a:solidFill>
                  <a:srgbClr val="0070C0"/>
                </a:solidFill>
                <a:latin typeface="Titr" panose="00000700000000000000" pitchFamily="2" charset="-78"/>
                <a:ea typeface="Titr" panose="00000700000000000000" pitchFamily="2" charset="-78"/>
                <a:cs typeface="B Titr" panose="00000700000000000000" pitchFamily="2" charset="-78"/>
              </a:rPr>
              <a:t> 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AABR</a:t>
            </a:r>
            <a:r>
              <a:rPr lang="ar-SA" sz="2400" b="1" dirty="0">
                <a:solidFill>
                  <a:srgbClr val="0070C0"/>
                </a:solidFill>
                <a:latin typeface="Titr" panose="00000700000000000000" pitchFamily="2" charset="-78"/>
                <a:ea typeface="Titr" panose="00000700000000000000" pitchFamily="2" charset="-78"/>
                <a:cs typeface="B Titr" panose="00000700000000000000" pitchFamily="2" charset="-78"/>
              </a:rPr>
              <a:t>(الکتروفیزیولوژیک) </a:t>
            </a:r>
            <a:endParaRPr lang="fa-IR" sz="36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46513" y="1550126"/>
            <a:ext cx="11196512" cy="4982091"/>
            <a:chOff x="0" y="0"/>
            <a:chExt cx="6004560" cy="1970659"/>
          </a:xfrm>
        </p:grpSpPr>
        <p:pic>
          <p:nvPicPr>
            <p:cNvPr id="9" name="Picture 8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075305" cy="1970659"/>
            </a:xfrm>
            <a:prstGeom prst="rect">
              <a:avLst/>
            </a:prstGeom>
          </p:spPr>
        </p:pic>
        <p:pic>
          <p:nvPicPr>
            <p:cNvPr id="10" name="Picture 9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3249930" y="15239"/>
              <a:ext cx="2754630" cy="19246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55315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32_010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06285" y="1375954"/>
            <a:ext cx="9309463" cy="4801009"/>
          </a:xfrm>
        </p:spPr>
      </p:pic>
      <p:sp>
        <p:nvSpPr>
          <p:cNvPr id="4" name="Rectangle 2"/>
          <p:cNvSpPr txBox="1">
            <a:spLocks noChangeArrowheads="1"/>
          </p:cNvSpPr>
          <p:nvPr/>
        </p:nvSpPr>
        <p:spPr bwMode="white">
          <a:xfrm>
            <a:off x="745066" y="354542"/>
            <a:ext cx="10564618" cy="1228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B Nazanin" panose="00000400000000000000" pitchFamily="2" charset="-78"/>
              </a:rPr>
              <a:t>ارزیابی </a:t>
            </a:r>
            <a:r>
              <a:rPr lang="fa-IR" altLang="en-US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B Nazanin" panose="00000400000000000000" pitchFamily="2" charset="-78"/>
              </a:rPr>
              <a:t>پاسخ های شنوایی ساقه مغز</a:t>
            </a:r>
            <a:r>
              <a:rPr kumimoji="0" lang="fa-IR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B Nazanin" panose="00000400000000000000" pitchFamily="2" charset="-78"/>
              </a:rPr>
              <a:t>(</a:t>
            </a:r>
            <a:r>
              <a:rPr kumimoji="0" lang="en-US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B Nazanin" panose="00000400000000000000" pitchFamily="2" charset="-78"/>
              </a:rPr>
              <a:t>AABR</a:t>
            </a:r>
            <a:r>
              <a:rPr kumimoji="0" lang="fa-IR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B Nazanin" panose="00000400000000000000" pitchFamily="2" charset="-78"/>
              </a:rPr>
              <a:t>)</a:t>
            </a:r>
            <a:endParaRPr kumimoji="0" lang="en-US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5093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69" y="0"/>
            <a:ext cx="120265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539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52846" y="946067"/>
            <a:ext cx="11220991" cy="3361421"/>
            <a:chOff x="-5587" y="-4063"/>
            <a:chExt cx="5727193" cy="2749296"/>
          </a:xfrm>
          <a:solidFill>
            <a:schemeClr val="accent1">
              <a:lumMod val="20000"/>
              <a:lumOff val="80000"/>
            </a:schemeClr>
          </a:solidFill>
        </p:grpSpPr>
        <p:pic>
          <p:nvPicPr>
            <p:cNvPr id="3" name="Picture 2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-5587" y="-4063"/>
              <a:ext cx="5727193" cy="2749296"/>
            </a:xfrm>
            <a:prstGeom prst="rect">
              <a:avLst/>
            </a:prstGeom>
            <a:grpFill/>
          </p:spPr>
        </p:pic>
        <p:sp>
          <p:nvSpPr>
            <p:cNvPr id="4" name="Shape 27932"/>
            <p:cNvSpPr/>
            <p:nvPr/>
          </p:nvSpPr>
          <p:spPr>
            <a:xfrm>
              <a:off x="0" y="0"/>
              <a:ext cx="5720081" cy="2743200"/>
            </a:xfrm>
            <a:custGeom>
              <a:avLst/>
              <a:gdLst/>
              <a:ahLst/>
              <a:cxnLst/>
              <a:rect l="0" t="0" r="0" b="0"/>
              <a:pathLst>
                <a:path w="5720081" h="2743200">
                  <a:moveTo>
                    <a:pt x="0" y="457200"/>
                  </a:moveTo>
                  <a:cubicBezTo>
                    <a:pt x="0" y="204724"/>
                    <a:pt x="204699" y="0"/>
                    <a:pt x="457200" y="0"/>
                  </a:cubicBezTo>
                  <a:lnTo>
                    <a:pt x="5262881" y="0"/>
                  </a:lnTo>
                  <a:cubicBezTo>
                    <a:pt x="5515356" y="0"/>
                    <a:pt x="5720081" y="204724"/>
                    <a:pt x="5720081" y="457200"/>
                  </a:cubicBezTo>
                  <a:lnTo>
                    <a:pt x="5720081" y="2286000"/>
                  </a:lnTo>
                  <a:cubicBezTo>
                    <a:pt x="5720081" y="2538476"/>
                    <a:pt x="5515356" y="2743200"/>
                    <a:pt x="5262881" y="2743200"/>
                  </a:cubicBezTo>
                  <a:lnTo>
                    <a:pt x="457200" y="2743200"/>
                  </a:lnTo>
                  <a:cubicBezTo>
                    <a:pt x="204699" y="2743200"/>
                    <a:pt x="0" y="2538476"/>
                    <a:pt x="0" y="2286000"/>
                  </a:cubicBezTo>
                  <a:close/>
                </a:path>
              </a:pathLst>
            </a:custGeom>
            <a:grpFill/>
            <a:ln w="12700" cap="flat">
              <a:miter lim="127000"/>
            </a:ln>
          </p:spPr>
          <p:style>
            <a:lnRef idx="1">
              <a:srgbClr val="C000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a-IR"/>
            </a:p>
          </p:txBody>
        </p:sp>
      </p:grpSp>
      <p:sp>
        <p:nvSpPr>
          <p:cNvPr id="5" name="Rectangle 4"/>
          <p:cNvSpPr/>
          <p:nvPr/>
        </p:nvSpPr>
        <p:spPr>
          <a:xfrm>
            <a:off x="1052945" y="1490008"/>
            <a:ext cx="1019694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lnSpc>
                <a:spcPct val="150000"/>
              </a:lnSpc>
            </a:pP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تذکر:  </a:t>
            </a:r>
            <a:r>
              <a:rPr lang="fa-IR" b="1" dirty="0">
                <a:solidFill>
                  <a:prstClr val="black"/>
                </a:solidFill>
                <a:cs typeface="B Nazanin" panose="00000400000000000000" pitchFamily="2" charset="-78"/>
              </a:rPr>
              <a:t>غربالگری شنوایی می بایست 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در یک نوبت و در سن 28-۰روزگی</a:t>
            </a:r>
            <a:r>
              <a:rPr lang="fa-IR" b="1" dirty="0">
                <a:solidFill>
                  <a:prstClr val="black"/>
                </a:solidFill>
                <a:cs typeface="B Nazanin" panose="00000400000000000000" pitchFamily="2" charset="-78"/>
              </a:rPr>
              <a:t> انجام می پذیرد و مراقبت های بعدی سلامت شنوایی بصورت بررسی رخداد عوامل خطر کم شنوایی در توالی مراقبت ها بعدی از 2 ماهگی تا 6۰ ماهگی پیگیری می گردد که این ارزیابی ها دربر گیرنده پرسش بروز عوامل خطر کم شنوایی در کودک و یا ابراز هر گونه شک والدین به وجود کم شنوایی و تاخیر در تکامل گفتار و زبان کودک می باشد. خاطر نشان می شود که سوالات بروز عوامل خطر کم شنوایی توسط مراقب سلامت /بهورز ارزیابی و ثبت می گردد  .نوبت های بعدی غربالگری شنوایی بترتیب این افراد بترتیب در مقاطع سنی ۴، 5، 6، 8 و ۱۰ سالگی اجرا می شود.  </a:t>
            </a:r>
          </a:p>
        </p:txBody>
      </p:sp>
    </p:spTree>
    <p:extLst>
      <p:ext uri="{BB962C8B-B14F-4D97-AF65-F5344CB8AC3E}">
        <p14:creationId xmlns:p14="http://schemas.microsoft.com/office/powerpoint/2010/main" val="13286231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15841" y="251208"/>
            <a:ext cx="10058400" cy="442239"/>
          </a:xfrm>
        </p:spPr>
        <p:txBody>
          <a:bodyPr>
            <a:normAutofit fontScale="90000"/>
          </a:bodyPr>
          <a:lstStyle/>
          <a:p>
            <a:pPr algn="ctr" rtl="1"/>
            <a:r>
              <a:rPr lang="fa-IR" sz="32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شاخص‌های غربالگری کم شنوایی مادرزادی (</a:t>
            </a:r>
            <a:r>
              <a:rPr lang="en-US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CHL</a:t>
            </a:r>
            <a:r>
              <a:rPr lang="fa-IR" sz="32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) نوزادان </a:t>
            </a:r>
            <a:endParaRPr lang="en-US" sz="32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30794" y="924560"/>
          <a:ext cx="9713912" cy="5422899"/>
        </p:xfrm>
        <a:graphic>
          <a:graphicData uri="http://schemas.openxmlformats.org/drawingml/2006/table">
            <a:tbl>
              <a:tblPr rtl="1" firstRow="1" firstCol="1" bandRow="1"/>
              <a:tblGrid>
                <a:gridCol w="1091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222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159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800" b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شاخص‌های کمی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50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ردیف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9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توصیف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D9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50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شاخص 1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تعداد مادران باردار آموزش ديده در باره اختلالات شنوایی نوزادی و عوارض آن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850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شاخص 2 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تعداد نوزادان و شیرخوارانی که قبل از </a:t>
                      </a:r>
                      <a:r>
                        <a:rPr lang="ar-SA" sz="20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1</a:t>
                      </a:r>
                      <a:r>
                        <a:rPr lang="ar-SA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ماهگی تحت غربالگری شنوایی قرار گرفته‌اند.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850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شاخص 3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تعداد نوزادان و شیرخواران زیر </a:t>
                      </a:r>
                      <a:r>
                        <a:rPr lang="ar-SA" sz="20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3</a:t>
                      </a:r>
                      <a:r>
                        <a:rPr lang="ar-SA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ماه که وارد مرحله تشخیص شده اند.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850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شاخص 4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تعداد نوزادان و شیرخواران زیر </a:t>
                      </a:r>
                      <a:r>
                        <a:rPr lang="ar-SA" sz="2000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6</a:t>
                      </a:r>
                      <a:r>
                        <a:rPr lang="ar-SA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ماه که به مرحلۀ مداخله درمانی وارد شده اند و تحت درمان می باشند.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8159"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800" b="1" dirty="0"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شاخص‌های کیفی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850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شاخص 1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D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درصد زنان باردار آموزش ديده در باره اختلالات شنوایی نوزادی و عوارض آن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D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850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شاخص 2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D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درصد نوزادان و شیرخواران زیر یکماه که تحت غربالگری قرار گرفته‌اند.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D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850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شاخص 3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D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درصد نوزادان و شیرخواران زیر 3 ماه سن که از مرحلۀ غربال به تشخیص مراجعه کرده‌اند.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D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7850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شاخص 4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D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448945" algn="l"/>
                        </a:tabLst>
                      </a:pPr>
                      <a:r>
                        <a:rPr lang="ar-SA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درصد نوزادان و شیرخواران زیر 6 ماه که به مرحلۀ مداخله درمانی وارد شده اند و تحت درمان می باشند.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raditional Arabic" panose="02020603050405020304" pitchFamily="18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ED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91869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77DBD54-5284-44E7-BE22-2696363D64AB}"/>
              </a:ext>
            </a:extLst>
          </p:cNvPr>
          <p:cNvSpPr/>
          <p:nvPr/>
        </p:nvSpPr>
        <p:spPr>
          <a:xfrm>
            <a:off x="1584326" y="0"/>
            <a:ext cx="9083675" cy="6858000"/>
          </a:xfrm>
          <a:prstGeom prst="roundRect">
            <a:avLst/>
          </a:prstGeom>
          <a:solidFill>
            <a:schemeClr val="bg1">
              <a:alpha val="77647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075" name="Rectangle 2">
            <a:extLst>
              <a:ext uri="{FF2B5EF4-FFF2-40B4-BE49-F238E27FC236}">
                <a16:creationId xmlns:a16="http://schemas.microsoft.com/office/drawing/2014/main" id="{F95DE234-A190-45B4-AFDF-F5CA7628BF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94039" y="282575"/>
            <a:ext cx="6003925" cy="819150"/>
          </a:xfrm>
        </p:spPr>
        <p:txBody>
          <a:bodyPr rtlCol="0">
            <a:normAutofit fontScale="90000"/>
          </a:bodyPr>
          <a:lstStyle/>
          <a:p>
            <a:pPr algn="ctr" rtl="1">
              <a:lnSpc>
                <a:spcPct val="100000"/>
              </a:lnSpc>
              <a:defRPr/>
            </a:pPr>
            <a:r>
              <a:rPr lang="fa-IR" altLang="en-US" sz="2700" b="1" dirty="0"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در سامانه سیب</a:t>
            </a:r>
            <a:endParaRPr lang="en-US" altLang="en-US" sz="2000" b="1" dirty="0">
              <a:latin typeface="IRTitr" pitchFamily="2" charset="-78"/>
              <a:cs typeface="IRTitr" pitchFamily="2" charset="-78"/>
            </a:endParaRPr>
          </a:p>
        </p:txBody>
      </p:sp>
      <p:sp>
        <p:nvSpPr>
          <p:cNvPr id="4100" name="Rectangle 3">
            <a:extLst>
              <a:ext uri="{FF2B5EF4-FFF2-40B4-BE49-F238E27FC236}">
                <a16:creationId xmlns:a16="http://schemas.microsoft.com/office/drawing/2014/main" id="{DB5A4D4D-FD11-47AD-ACE6-2CD638133B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7375" y="5332413"/>
            <a:ext cx="62357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ts val="1000"/>
              </a:spcBef>
              <a:buNone/>
            </a:pPr>
            <a:r>
              <a:rPr lang="fa-IR" altLang="en-US" sz="2800" b="1">
                <a:cs typeface="B Nazanin" panose="00000400000000000000" pitchFamily="2" charset="-78"/>
              </a:rPr>
              <a:t>ارزیابی شنوایی نوزادان 28-0 روزه_ غیرپزشک در سامانه سیب با کد خدمت8473</a:t>
            </a:r>
            <a:endParaRPr lang="en-US" altLang="en-US" sz="2800" b="1">
              <a:cs typeface="B Nazanin" panose="00000400000000000000" pitchFamily="2" charset="-78"/>
            </a:endParaRPr>
          </a:p>
        </p:txBody>
      </p:sp>
      <p:pic>
        <p:nvPicPr>
          <p:cNvPr id="4101" name="Picture 4">
            <a:extLst>
              <a:ext uri="{FF2B5EF4-FFF2-40B4-BE49-F238E27FC236}">
                <a16:creationId xmlns:a16="http://schemas.microsoft.com/office/drawing/2014/main" id="{804E35D7-C8DE-4DFA-9404-D8985FE68C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251" y="1462089"/>
            <a:ext cx="6473825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418EF27D-D220-479E-A02D-A825CDC2E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226" y="71438"/>
            <a:ext cx="8632825" cy="690562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 sz="3200"/>
          </a:p>
        </p:txBody>
      </p:sp>
      <p:pic>
        <p:nvPicPr>
          <p:cNvPr id="5123" name="Content Placeholder 4">
            <a:extLst>
              <a:ext uri="{FF2B5EF4-FFF2-40B4-BE49-F238E27FC236}">
                <a16:creationId xmlns:a16="http://schemas.microsoft.com/office/drawing/2014/main" id="{C4E1E334-CDCE-4A34-8078-6851F767A398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80"/>
          <a:stretch>
            <a:fillRect/>
          </a:stretch>
        </p:blipFill>
        <p:spPr>
          <a:xfrm>
            <a:off x="1524000" y="762000"/>
            <a:ext cx="9144000" cy="60960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22D4FC54-F440-4220-A90A-290F98C93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128589"/>
            <a:ext cx="8515350" cy="401637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 sz="3200"/>
          </a:p>
        </p:txBody>
      </p:sp>
      <p:pic>
        <p:nvPicPr>
          <p:cNvPr id="6147" name="Content Placeholder 3">
            <a:extLst>
              <a:ext uri="{FF2B5EF4-FFF2-40B4-BE49-F238E27FC236}">
                <a16:creationId xmlns:a16="http://schemas.microsoft.com/office/drawing/2014/main" id="{954ED2D3-5DE5-4D94-B790-02A6AFA75798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2" t="7211" r="2565" b="5783"/>
          <a:stretch>
            <a:fillRect/>
          </a:stretch>
        </p:blipFill>
        <p:spPr>
          <a:xfrm>
            <a:off x="1604964" y="771526"/>
            <a:ext cx="8974137" cy="5916613"/>
          </a:xfrm>
        </p:spPr>
      </p:pic>
      <p:sp>
        <p:nvSpPr>
          <p:cNvPr id="2" name="Right Arrow 1">
            <a:extLst>
              <a:ext uri="{FF2B5EF4-FFF2-40B4-BE49-F238E27FC236}">
                <a16:creationId xmlns:a16="http://schemas.microsoft.com/office/drawing/2014/main" id="{FB28C687-1B31-4EFB-9548-EA2538D8F0F5}"/>
              </a:ext>
            </a:extLst>
          </p:cNvPr>
          <p:cNvSpPr/>
          <p:nvPr/>
        </p:nvSpPr>
        <p:spPr>
          <a:xfrm>
            <a:off x="7361238" y="2079626"/>
            <a:ext cx="671512" cy="12382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Right Arrow 2">
            <a:extLst>
              <a:ext uri="{FF2B5EF4-FFF2-40B4-BE49-F238E27FC236}">
                <a16:creationId xmlns:a16="http://schemas.microsoft.com/office/drawing/2014/main" id="{1D7B3F8B-210A-47C5-A5DD-422BF7F4841F}"/>
              </a:ext>
            </a:extLst>
          </p:cNvPr>
          <p:cNvSpPr/>
          <p:nvPr/>
        </p:nvSpPr>
        <p:spPr>
          <a:xfrm>
            <a:off x="7424739" y="1803400"/>
            <a:ext cx="1011237" cy="16033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7B71C07-7A68-4423-8F36-E04DCC440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161925"/>
            <a:ext cx="8426450" cy="393700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/>
          </a:p>
        </p:txBody>
      </p:sp>
      <p:pic>
        <p:nvPicPr>
          <p:cNvPr id="8195" name="Content Placeholder 3">
            <a:extLst>
              <a:ext uri="{FF2B5EF4-FFF2-40B4-BE49-F238E27FC236}">
                <a16:creationId xmlns:a16="http://schemas.microsoft.com/office/drawing/2014/main" id="{24876ED3-0096-4999-87DC-FB5E7C341D98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" t="7413" r="801" b="6650"/>
          <a:stretch>
            <a:fillRect/>
          </a:stretch>
        </p:blipFill>
        <p:spPr>
          <a:xfrm>
            <a:off x="1587500" y="717551"/>
            <a:ext cx="8991600" cy="6069013"/>
          </a:xfrm>
        </p:spPr>
      </p:pic>
      <p:sp>
        <p:nvSpPr>
          <p:cNvPr id="5" name="Right Arrow 4">
            <a:extLst>
              <a:ext uri="{FF2B5EF4-FFF2-40B4-BE49-F238E27FC236}">
                <a16:creationId xmlns:a16="http://schemas.microsoft.com/office/drawing/2014/main" id="{2DDD78FB-59A3-411B-AD87-AC8A4E15A19D}"/>
              </a:ext>
            </a:extLst>
          </p:cNvPr>
          <p:cNvSpPr/>
          <p:nvPr/>
        </p:nvSpPr>
        <p:spPr>
          <a:xfrm>
            <a:off x="3910013" y="2647951"/>
            <a:ext cx="660400" cy="169863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130" y="1180547"/>
            <a:ext cx="10058400" cy="1450757"/>
          </a:xfrm>
        </p:spPr>
        <p:txBody>
          <a:bodyPr/>
          <a:lstStyle/>
          <a:p>
            <a:pPr algn="r" rtl="1"/>
            <a:r>
              <a:rPr lang="fa-IR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ساختار گوش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-91168" y="4356092"/>
            <a:ext cx="12115800" cy="4392863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گوش خارجی: </a:t>
            </a: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لاله گوش+ مجرا یا کانال گوش</a:t>
            </a:r>
          </a:p>
          <a:p>
            <a:pPr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fa-I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گوش میانی:</a:t>
            </a:r>
            <a:r>
              <a:rPr lang="fa-I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پرده گوش+استخوانچه ها</a:t>
            </a:r>
          </a:p>
          <a:p>
            <a:pPr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fa-I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گوش داخلی:</a:t>
            </a:r>
            <a:r>
              <a:rPr lang="fa-I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7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حلزون شنوایی+ سیستم دهلیزی</a:t>
            </a:r>
          </a:p>
          <a:p>
            <a:pPr mar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alibri" panose="020F0502020204030204" pitchFamily="34" charset="0"/>
              <a:buNone/>
            </a:pPr>
            <a:r>
              <a:rPr lang="fa-IR" sz="2800" dirty="0">
                <a:latin typeface="Calibri" panose="020F0502020204030204" pitchFamily="34" charset="0"/>
                <a:cs typeface="B Nazanin" panose="00000400000000000000" pitchFamily="2" charset="-78"/>
              </a:rPr>
              <a:t>		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68" y="129149"/>
            <a:ext cx="8453887" cy="4097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5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AFF3B420-ACA6-4D2F-9736-BE73D2F14A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171450"/>
            <a:ext cx="8515350" cy="444500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/>
          </a:p>
        </p:txBody>
      </p:sp>
      <p:pic>
        <p:nvPicPr>
          <p:cNvPr id="9219" name="Content Placeholder 5">
            <a:extLst>
              <a:ext uri="{FF2B5EF4-FFF2-40B4-BE49-F238E27FC236}">
                <a16:creationId xmlns:a16="http://schemas.microsoft.com/office/drawing/2014/main" id="{72B9B283-E05F-47AE-A244-AED6089907C4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5"/>
          <a:stretch>
            <a:fillRect/>
          </a:stretch>
        </p:blipFill>
        <p:spPr>
          <a:xfrm>
            <a:off x="1649413" y="833439"/>
            <a:ext cx="8920162" cy="5881687"/>
          </a:xfrm>
        </p:spPr>
      </p:pic>
      <p:sp>
        <p:nvSpPr>
          <p:cNvPr id="7" name="Right Arrow 6">
            <a:extLst>
              <a:ext uri="{FF2B5EF4-FFF2-40B4-BE49-F238E27FC236}">
                <a16:creationId xmlns:a16="http://schemas.microsoft.com/office/drawing/2014/main" id="{A342852F-2D9A-479E-99D9-DCF108A63713}"/>
              </a:ext>
            </a:extLst>
          </p:cNvPr>
          <p:cNvSpPr/>
          <p:nvPr/>
        </p:nvSpPr>
        <p:spPr>
          <a:xfrm>
            <a:off x="5114925" y="2973388"/>
            <a:ext cx="812800" cy="17145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B5D0FBD3-0A43-4916-82E0-FC85ACF31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1" y="171450"/>
            <a:ext cx="8335963" cy="438150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/>
          </a:p>
        </p:txBody>
      </p:sp>
      <p:pic>
        <p:nvPicPr>
          <p:cNvPr id="10243" name="Content Placeholder 9">
            <a:extLst>
              <a:ext uri="{FF2B5EF4-FFF2-40B4-BE49-F238E27FC236}">
                <a16:creationId xmlns:a16="http://schemas.microsoft.com/office/drawing/2014/main" id="{6CC3D39F-E89C-43EB-ACCE-20E3CCB5EA6C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0" t="6488" r="1958" b="12976"/>
          <a:stretch>
            <a:fillRect/>
          </a:stretch>
        </p:blipFill>
        <p:spPr>
          <a:xfrm>
            <a:off x="1646239" y="838201"/>
            <a:ext cx="8937625" cy="5883275"/>
          </a:xfrm>
        </p:spPr>
      </p:pic>
      <p:sp>
        <p:nvSpPr>
          <p:cNvPr id="11" name="Right Arrow 10">
            <a:extLst>
              <a:ext uri="{FF2B5EF4-FFF2-40B4-BE49-F238E27FC236}">
                <a16:creationId xmlns:a16="http://schemas.microsoft.com/office/drawing/2014/main" id="{E05A0350-A950-4A87-AC3A-E82B88EF9455}"/>
              </a:ext>
            </a:extLst>
          </p:cNvPr>
          <p:cNvSpPr/>
          <p:nvPr/>
        </p:nvSpPr>
        <p:spPr>
          <a:xfrm>
            <a:off x="7434263" y="3846513"/>
            <a:ext cx="1084262" cy="27305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CB266AA7-41F0-477D-B8B5-DCF09B9A4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1" y="350839"/>
            <a:ext cx="7916863" cy="452437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/>
          </a:p>
        </p:txBody>
      </p:sp>
      <p:sp>
        <p:nvSpPr>
          <p:cNvPr id="11267" name="Content Placeholder 3">
            <a:extLst>
              <a:ext uri="{FF2B5EF4-FFF2-40B4-BE49-F238E27FC236}">
                <a16:creationId xmlns:a16="http://schemas.microsoft.com/office/drawing/2014/main" id="{E8C386C5-2A47-4825-8350-D761FCE8B4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5213" y="1341438"/>
            <a:ext cx="7734300" cy="3954462"/>
          </a:xfrm>
        </p:spPr>
        <p:txBody>
          <a:bodyPr>
            <a:normAutofit fontScale="85000" lnSpcReduction="20000"/>
          </a:bodyPr>
          <a:lstStyle/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r>
              <a:rPr lang="fa-IR" altLang="en-US"/>
              <a:t>  </a:t>
            </a:r>
          </a:p>
          <a:p>
            <a:pPr marL="0" indent="0" algn="r" rtl="1">
              <a:buNone/>
            </a:pPr>
            <a:r>
              <a:rPr lang="fa-IR" altLang="en-US" sz="2400" b="1">
                <a:cs typeface="B Nazanin" panose="00000400000000000000" pitchFamily="2" charset="-78"/>
              </a:rPr>
              <a:t> ارزیابی شنوایی کودک 28-0 روزه بدون عامل خطر_ نتیجه گذر </a:t>
            </a:r>
            <a:endParaRPr lang="en-US" altLang="en-US" sz="2400" b="1">
              <a:cs typeface="B Nazanin" panose="00000400000000000000" pitchFamily="2" charset="-78"/>
            </a:endParaRPr>
          </a:p>
        </p:txBody>
      </p:sp>
      <p:pic>
        <p:nvPicPr>
          <p:cNvPr id="11268" name="Picture 5">
            <a:extLst>
              <a:ext uri="{FF2B5EF4-FFF2-40B4-BE49-F238E27FC236}">
                <a16:creationId xmlns:a16="http://schemas.microsoft.com/office/drawing/2014/main" id="{F900DE4C-F797-407D-A993-D3A7BC507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101" y="1265239"/>
            <a:ext cx="7237413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7DDE793E-B49E-40FB-A53C-9A76712CE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136526"/>
            <a:ext cx="8515350" cy="415925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/>
          </a:p>
        </p:txBody>
      </p:sp>
      <p:sp>
        <p:nvSpPr>
          <p:cNvPr id="2" name="Right Arrow 1">
            <a:extLst>
              <a:ext uri="{FF2B5EF4-FFF2-40B4-BE49-F238E27FC236}">
                <a16:creationId xmlns:a16="http://schemas.microsoft.com/office/drawing/2014/main" id="{605396A1-6D8E-4171-839D-6CEA84E0F0F8}"/>
              </a:ext>
            </a:extLst>
          </p:cNvPr>
          <p:cNvSpPr/>
          <p:nvPr/>
        </p:nvSpPr>
        <p:spPr>
          <a:xfrm>
            <a:off x="9147176" y="5741988"/>
            <a:ext cx="709613" cy="171450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2292" name="Content Placeholder 5">
            <a:extLst>
              <a:ext uri="{FF2B5EF4-FFF2-40B4-BE49-F238E27FC236}">
                <a16:creationId xmlns:a16="http://schemas.microsoft.com/office/drawing/2014/main" id="{1237B59F-0D0D-4E28-A27B-85B2F7337847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" r="3162" b="8440"/>
          <a:stretch>
            <a:fillRect/>
          </a:stretch>
        </p:blipFill>
        <p:spPr>
          <a:xfrm>
            <a:off x="1685926" y="762001"/>
            <a:ext cx="8856663" cy="5800725"/>
          </a:xfrm>
        </p:spPr>
      </p:pic>
      <p:sp>
        <p:nvSpPr>
          <p:cNvPr id="7" name="Down Arrow 6">
            <a:extLst>
              <a:ext uri="{FF2B5EF4-FFF2-40B4-BE49-F238E27FC236}">
                <a16:creationId xmlns:a16="http://schemas.microsoft.com/office/drawing/2014/main" id="{C4049C72-3195-480C-A1D6-03B3852B95D9}"/>
              </a:ext>
            </a:extLst>
          </p:cNvPr>
          <p:cNvSpPr/>
          <p:nvPr/>
        </p:nvSpPr>
        <p:spPr>
          <a:xfrm rot="5400000">
            <a:off x="3532188" y="5773738"/>
            <a:ext cx="169863" cy="103028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Down Arrow 7">
            <a:extLst>
              <a:ext uri="{FF2B5EF4-FFF2-40B4-BE49-F238E27FC236}">
                <a16:creationId xmlns:a16="http://schemas.microsoft.com/office/drawing/2014/main" id="{F419EC8A-556B-4B36-A0C0-ED0D8AB0927E}"/>
              </a:ext>
            </a:extLst>
          </p:cNvPr>
          <p:cNvSpPr/>
          <p:nvPr/>
        </p:nvSpPr>
        <p:spPr>
          <a:xfrm rot="5400000" flipV="1">
            <a:off x="8766969" y="5250656"/>
            <a:ext cx="152400" cy="113823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Down Arrow 8">
            <a:extLst>
              <a:ext uri="{FF2B5EF4-FFF2-40B4-BE49-F238E27FC236}">
                <a16:creationId xmlns:a16="http://schemas.microsoft.com/office/drawing/2014/main" id="{931EB483-4AF2-4FE7-8029-0EFA50A2C2ED}"/>
              </a:ext>
            </a:extLst>
          </p:cNvPr>
          <p:cNvSpPr/>
          <p:nvPr/>
        </p:nvSpPr>
        <p:spPr>
          <a:xfrm rot="5400000" flipV="1">
            <a:off x="8766969" y="4523581"/>
            <a:ext cx="152400" cy="113823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CA3E8E66-51C8-47B7-B649-0AB86B03A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265113"/>
            <a:ext cx="8421688" cy="450850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</a:t>
            </a:r>
            <a:r>
              <a:rPr lang="fa-IR" altLang="en-US" sz="1600" b="1" i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ادا</a:t>
            </a:r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ن 28-0 روزه با کد خدمت  8473 در سامانه سیب</a:t>
            </a:r>
            <a:endParaRPr lang="en-US" altLang="en-US"/>
          </a:p>
        </p:txBody>
      </p:sp>
      <p:pic>
        <p:nvPicPr>
          <p:cNvPr id="13315" name="Content Placeholder 4">
            <a:extLst>
              <a:ext uri="{FF2B5EF4-FFF2-40B4-BE49-F238E27FC236}">
                <a16:creationId xmlns:a16="http://schemas.microsoft.com/office/drawing/2014/main" id="{DF389D18-44FF-4D9E-B694-1EE5898F60D1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" t="3004" r="3204" b="36899"/>
          <a:stretch>
            <a:fillRect/>
          </a:stretch>
        </p:blipFill>
        <p:spPr>
          <a:xfrm>
            <a:off x="1655764" y="981076"/>
            <a:ext cx="8918575" cy="5541963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45169C14-4899-4FB6-8256-1E1AE1741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239713"/>
            <a:ext cx="7886700" cy="614362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/>
          </a:p>
        </p:txBody>
      </p:sp>
      <p:sp>
        <p:nvSpPr>
          <p:cNvPr id="14339" name="Content Placeholder 3">
            <a:extLst>
              <a:ext uri="{FF2B5EF4-FFF2-40B4-BE49-F238E27FC236}">
                <a16:creationId xmlns:a16="http://schemas.microsoft.com/office/drawing/2014/main" id="{1FB24D19-A158-422B-A7DE-D4AF1C5467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2650" y="1298575"/>
            <a:ext cx="7886700" cy="4884738"/>
          </a:xfrm>
        </p:spPr>
        <p:txBody>
          <a:bodyPr>
            <a:normAutofit fontScale="92500" lnSpcReduction="10000"/>
          </a:bodyPr>
          <a:lstStyle/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r>
              <a:rPr lang="fa-IR" altLang="en-US"/>
              <a:t>  </a:t>
            </a:r>
          </a:p>
          <a:p>
            <a:pPr marL="0" indent="0" algn="r" rtl="1">
              <a:buNone/>
            </a:pPr>
            <a:endParaRPr lang="fa-IR" altLang="en-US" sz="2400" b="1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altLang="en-US" sz="2400" b="1">
                <a:cs typeface="B Nazanin" panose="00000400000000000000" pitchFamily="2" charset="-78"/>
              </a:rPr>
              <a:t> ارزیابی شنوایی کودک 28-0 روزه بدون عامل خطر _  نتیجه ارجاع</a:t>
            </a:r>
            <a:endParaRPr lang="en-US" altLang="en-US" sz="2400" b="1">
              <a:cs typeface="B Nazanin" panose="00000400000000000000" pitchFamily="2" charset="-78"/>
            </a:endParaRPr>
          </a:p>
        </p:txBody>
      </p:sp>
      <p:pic>
        <p:nvPicPr>
          <p:cNvPr id="14340" name="Picture 3">
            <a:extLst>
              <a:ext uri="{FF2B5EF4-FFF2-40B4-BE49-F238E27FC236}">
                <a16:creationId xmlns:a16="http://schemas.microsoft.com/office/drawing/2014/main" id="{1E53D60E-58FC-46BE-AC2D-C8BC579ADC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414" y="1298575"/>
            <a:ext cx="7373937" cy="328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EB159DC-ED24-49B4-8447-CD0EE6D9C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114301"/>
            <a:ext cx="8515350" cy="474663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/>
          </a:p>
        </p:txBody>
      </p:sp>
      <p:pic>
        <p:nvPicPr>
          <p:cNvPr id="15363" name="Content Placeholder 10">
            <a:extLst>
              <a:ext uri="{FF2B5EF4-FFF2-40B4-BE49-F238E27FC236}">
                <a16:creationId xmlns:a16="http://schemas.microsoft.com/office/drawing/2014/main" id="{2923A775-E6FE-40C4-BC7A-119829A28C26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" r="2458" b="3712"/>
          <a:stretch>
            <a:fillRect/>
          </a:stretch>
        </p:blipFill>
        <p:spPr>
          <a:xfrm>
            <a:off x="1658938" y="842964"/>
            <a:ext cx="8901112" cy="5826125"/>
          </a:xfrm>
        </p:spPr>
      </p:pic>
      <p:sp>
        <p:nvSpPr>
          <p:cNvPr id="13" name="Down Arrow 12">
            <a:extLst>
              <a:ext uri="{FF2B5EF4-FFF2-40B4-BE49-F238E27FC236}">
                <a16:creationId xmlns:a16="http://schemas.microsoft.com/office/drawing/2014/main" id="{77E41717-3D28-4F58-A0F0-18562A73ECBA}"/>
              </a:ext>
            </a:extLst>
          </p:cNvPr>
          <p:cNvSpPr/>
          <p:nvPr/>
        </p:nvSpPr>
        <p:spPr>
          <a:xfrm rot="5400000" flipV="1">
            <a:off x="9098757" y="4814094"/>
            <a:ext cx="161925" cy="76993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Down Arrow 13">
            <a:extLst>
              <a:ext uri="{FF2B5EF4-FFF2-40B4-BE49-F238E27FC236}">
                <a16:creationId xmlns:a16="http://schemas.microsoft.com/office/drawing/2014/main" id="{B4FC135B-D761-4F9F-98E7-D21AEC26488F}"/>
              </a:ext>
            </a:extLst>
          </p:cNvPr>
          <p:cNvSpPr/>
          <p:nvPr/>
        </p:nvSpPr>
        <p:spPr>
          <a:xfrm rot="5400000" flipV="1">
            <a:off x="9103519" y="5514181"/>
            <a:ext cx="152400" cy="76993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Down Arrow 14">
            <a:extLst>
              <a:ext uri="{FF2B5EF4-FFF2-40B4-BE49-F238E27FC236}">
                <a16:creationId xmlns:a16="http://schemas.microsoft.com/office/drawing/2014/main" id="{31F603C8-63ED-4342-A078-7D363EE1E887}"/>
              </a:ext>
            </a:extLst>
          </p:cNvPr>
          <p:cNvSpPr/>
          <p:nvPr/>
        </p:nvSpPr>
        <p:spPr>
          <a:xfrm rot="5400000">
            <a:off x="3287713" y="6138863"/>
            <a:ext cx="174625" cy="7620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F345F208-6F22-4121-809F-BF5FFEADA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1" y="198438"/>
            <a:ext cx="8355013" cy="474662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/>
          </a:p>
        </p:txBody>
      </p:sp>
      <p:pic>
        <p:nvPicPr>
          <p:cNvPr id="16387" name="Content Placeholder 4">
            <a:extLst>
              <a:ext uri="{FF2B5EF4-FFF2-40B4-BE49-F238E27FC236}">
                <a16:creationId xmlns:a16="http://schemas.microsoft.com/office/drawing/2014/main" id="{5F4028CC-A7E8-4F22-A729-C1E3C592AF30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5" t="2805" r="2563" b="32892"/>
          <a:stretch>
            <a:fillRect/>
          </a:stretch>
        </p:blipFill>
        <p:spPr>
          <a:xfrm>
            <a:off x="1693863" y="904876"/>
            <a:ext cx="8813800" cy="5637213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22D2E80D-D439-43E3-BD30-2E5805B8B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114301"/>
            <a:ext cx="8345488" cy="474663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/>
          </a:p>
        </p:txBody>
      </p:sp>
      <p:pic>
        <p:nvPicPr>
          <p:cNvPr id="17411" name="Content Placeholder 4">
            <a:extLst>
              <a:ext uri="{FF2B5EF4-FFF2-40B4-BE49-F238E27FC236}">
                <a16:creationId xmlns:a16="http://schemas.microsoft.com/office/drawing/2014/main" id="{EA96301D-2728-45D6-B0CB-7357EFE87F83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" r="2446" b="3700"/>
          <a:stretch>
            <a:fillRect/>
          </a:stretch>
        </p:blipFill>
        <p:spPr>
          <a:xfrm>
            <a:off x="1676400" y="1049338"/>
            <a:ext cx="8821738" cy="5567362"/>
          </a:xfrm>
        </p:spPr>
      </p:pic>
      <p:sp>
        <p:nvSpPr>
          <p:cNvPr id="6" name="Down Arrow 5">
            <a:extLst>
              <a:ext uri="{FF2B5EF4-FFF2-40B4-BE49-F238E27FC236}">
                <a16:creationId xmlns:a16="http://schemas.microsoft.com/office/drawing/2014/main" id="{CA9BA212-E07F-4FEE-BA63-4990C2D5B7C8}"/>
              </a:ext>
            </a:extLst>
          </p:cNvPr>
          <p:cNvSpPr/>
          <p:nvPr/>
        </p:nvSpPr>
        <p:spPr>
          <a:xfrm rot="5400000" flipV="1">
            <a:off x="8882857" y="4363244"/>
            <a:ext cx="136525" cy="61753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Down Arrow 7">
            <a:extLst>
              <a:ext uri="{FF2B5EF4-FFF2-40B4-BE49-F238E27FC236}">
                <a16:creationId xmlns:a16="http://schemas.microsoft.com/office/drawing/2014/main" id="{7D31DC52-733B-4627-B524-EE3EDE85E73C}"/>
              </a:ext>
            </a:extLst>
          </p:cNvPr>
          <p:cNvSpPr/>
          <p:nvPr/>
        </p:nvSpPr>
        <p:spPr>
          <a:xfrm rot="5400000" flipV="1">
            <a:off x="8945563" y="4841876"/>
            <a:ext cx="146050" cy="75247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Down Arrow 8">
            <a:extLst>
              <a:ext uri="{FF2B5EF4-FFF2-40B4-BE49-F238E27FC236}">
                <a16:creationId xmlns:a16="http://schemas.microsoft.com/office/drawing/2014/main" id="{341D4DE0-831E-48E6-A377-DBEF4E48606A}"/>
              </a:ext>
            </a:extLst>
          </p:cNvPr>
          <p:cNvSpPr/>
          <p:nvPr/>
        </p:nvSpPr>
        <p:spPr>
          <a:xfrm rot="5400000" flipV="1">
            <a:off x="8951119" y="5755481"/>
            <a:ext cx="152400" cy="76993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BC34BB9-F135-414C-8E1A-15CB5960E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114301"/>
            <a:ext cx="8345488" cy="474663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/>
          </a:p>
        </p:txBody>
      </p:sp>
      <p:pic>
        <p:nvPicPr>
          <p:cNvPr id="18435" name="Content Placeholder 10">
            <a:extLst>
              <a:ext uri="{FF2B5EF4-FFF2-40B4-BE49-F238E27FC236}">
                <a16:creationId xmlns:a16="http://schemas.microsoft.com/office/drawing/2014/main" id="{28BFFF15-17F4-4B35-9402-7733E5D0BF9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" r="1749" b="6470"/>
          <a:stretch>
            <a:fillRect/>
          </a:stretch>
        </p:blipFill>
        <p:spPr>
          <a:xfrm>
            <a:off x="1639888" y="877889"/>
            <a:ext cx="8858250" cy="5864225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60be803639575311d6f23e5e69d6904e29957783-480p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513805"/>
            <a:ext cx="12192000" cy="7371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82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3BC244E3-AFB8-41E1-8B99-F9C7F4883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244475"/>
            <a:ext cx="7886700" cy="579438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/>
          </a:p>
        </p:txBody>
      </p:sp>
      <p:pic>
        <p:nvPicPr>
          <p:cNvPr id="19459" name="Content Placeholder 2">
            <a:extLst>
              <a:ext uri="{FF2B5EF4-FFF2-40B4-BE49-F238E27FC236}">
                <a16:creationId xmlns:a16="http://schemas.microsoft.com/office/drawing/2014/main" id="{59376DA6-A5C4-4F99-8BE8-71D8F9916D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98801" y="1303339"/>
            <a:ext cx="6818313" cy="2816225"/>
          </a:xfrm>
        </p:spPr>
      </p:pic>
      <p:sp>
        <p:nvSpPr>
          <p:cNvPr id="19460" name="Content Placeholder 3">
            <a:extLst>
              <a:ext uri="{FF2B5EF4-FFF2-40B4-BE49-F238E27FC236}">
                <a16:creationId xmlns:a16="http://schemas.microsoft.com/office/drawing/2014/main" id="{84C87275-66BD-4027-9B26-8F322A903D73}"/>
              </a:ext>
            </a:extLst>
          </p:cNvPr>
          <p:cNvSpPr txBox="1">
            <a:spLocks/>
          </p:cNvSpPr>
          <p:nvPr/>
        </p:nvSpPr>
        <p:spPr bwMode="auto">
          <a:xfrm>
            <a:off x="2555876" y="1212851"/>
            <a:ext cx="7483475" cy="448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0002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4574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9146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371850" indent="-17145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/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/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/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/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/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/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/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/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 sz="2400" b="1">
              <a:cs typeface="B Nazanin" panose="00000400000000000000" pitchFamily="2" charset="-78"/>
            </a:endParaRPr>
          </a:p>
          <a:p>
            <a:pPr algn="r" rtl="1" eaLnBrk="1" hangingPunct="1">
              <a:buFont typeface="Arial" panose="020B0604020202020204" pitchFamily="34" charset="0"/>
              <a:buNone/>
            </a:pPr>
            <a:r>
              <a:rPr lang="fa-IR" altLang="en-US" sz="2400" b="1">
                <a:cs typeface="B Nazanin" panose="00000400000000000000" pitchFamily="2" charset="-78"/>
              </a:rPr>
              <a:t> ارزیابی شنوایی کودک 28-0 روزه با عامل خطر _  نتیجه گذر</a:t>
            </a:r>
            <a:endParaRPr lang="en-US" altLang="en-US" sz="2400" b="1">
              <a:cs typeface="B Nazanin" panose="00000400000000000000" pitchFamily="2" charset="-78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F2BE47FA-8BA0-4DEF-8949-E3C665136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114301"/>
            <a:ext cx="8434388" cy="474663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/>
          </a:p>
        </p:txBody>
      </p:sp>
      <p:pic>
        <p:nvPicPr>
          <p:cNvPr id="20483" name="Content Placeholder 7">
            <a:extLst>
              <a:ext uri="{FF2B5EF4-FFF2-40B4-BE49-F238E27FC236}">
                <a16:creationId xmlns:a16="http://schemas.microsoft.com/office/drawing/2014/main" id="{2F7CD05B-C1FD-4E79-80B2-3C1B977B7562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0" r="2992" b="5876"/>
          <a:stretch>
            <a:fillRect/>
          </a:stretch>
        </p:blipFill>
        <p:spPr>
          <a:xfrm>
            <a:off x="1693864" y="798513"/>
            <a:ext cx="8893175" cy="5745162"/>
          </a:xfrm>
        </p:spPr>
      </p:pic>
      <p:sp>
        <p:nvSpPr>
          <p:cNvPr id="9" name="Down Arrow 8">
            <a:extLst>
              <a:ext uri="{FF2B5EF4-FFF2-40B4-BE49-F238E27FC236}">
                <a16:creationId xmlns:a16="http://schemas.microsoft.com/office/drawing/2014/main" id="{70DB26EE-838F-46D6-8B20-05D025EBC39E}"/>
              </a:ext>
            </a:extLst>
          </p:cNvPr>
          <p:cNvSpPr/>
          <p:nvPr/>
        </p:nvSpPr>
        <p:spPr>
          <a:xfrm rot="5400000" flipV="1">
            <a:off x="6293644" y="2250281"/>
            <a:ext cx="152400" cy="76993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Down Arrow 9">
            <a:extLst>
              <a:ext uri="{FF2B5EF4-FFF2-40B4-BE49-F238E27FC236}">
                <a16:creationId xmlns:a16="http://schemas.microsoft.com/office/drawing/2014/main" id="{9D81D7FC-9157-40AF-9E74-F025A5FA6B85}"/>
              </a:ext>
            </a:extLst>
          </p:cNvPr>
          <p:cNvSpPr/>
          <p:nvPr/>
        </p:nvSpPr>
        <p:spPr>
          <a:xfrm rot="5400000" flipV="1">
            <a:off x="9182895" y="4793457"/>
            <a:ext cx="138112" cy="7715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Down Arrow 10">
            <a:extLst>
              <a:ext uri="{FF2B5EF4-FFF2-40B4-BE49-F238E27FC236}">
                <a16:creationId xmlns:a16="http://schemas.microsoft.com/office/drawing/2014/main" id="{A43AF602-1B85-4445-AFC3-6C5D25B30520}"/>
              </a:ext>
            </a:extLst>
          </p:cNvPr>
          <p:cNvSpPr/>
          <p:nvPr/>
        </p:nvSpPr>
        <p:spPr>
          <a:xfrm rot="5400000" flipV="1">
            <a:off x="9175751" y="5357813"/>
            <a:ext cx="152400" cy="7715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Down Arrow 11">
            <a:extLst>
              <a:ext uri="{FF2B5EF4-FFF2-40B4-BE49-F238E27FC236}">
                <a16:creationId xmlns:a16="http://schemas.microsoft.com/office/drawing/2014/main" id="{AFDE0F17-2B09-48C3-965F-E363C37CD2C5}"/>
              </a:ext>
            </a:extLst>
          </p:cNvPr>
          <p:cNvSpPr/>
          <p:nvPr/>
        </p:nvSpPr>
        <p:spPr>
          <a:xfrm rot="5400000">
            <a:off x="3345658" y="5865020"/>
            <a:ext cx="211137" cy="86042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B42A2BB4-F666-4DF1-A374-F4C6CEB9E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207963"/>
            <a:ext cx="8364538" cy="474662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/>
          </a:p>
        </p:txBody>
      </p:sp>
      <p:pic>
        <p:nvPicPr>
          <p:cNvPr id="21507" name="Content Placeholder 6">
            <a:extLst>
              <a:ext uri="{FF2B5EF4-FFF2-40B4-BE49-F238E27FC236}">
                <a16:creationId xmlns:a16="http://schemas.microsoft.com/office/drawing/2014/main" id="{FF2CACD7-7B7B-4731-8BC8-48242D06002D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3" t="3806" r="2245" b="29086"/>
          <a:stretch>
            <a:fillRect/>
          </a:stretch>
        </p:blipFill>
        <p:spPr>
          <a:xfrm>
            <a:off x="1703388" y="914400"/>
            <a:ext cx="8813800" cy="5759450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>
            <a:extLst>
              <a:ext uri="{FF2B5EF4-FFF2-40B4-BE49-F238E27FC236}">
                <a16:creationId xmlns:a16="http://schemas.microsoft.com/office/drawing/2014/main" id="{580B20F1-E96C-4C3B-95FE-4CF77093B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114301"/>
            <a:ext cx="7886700" cy="601663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/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6BE47B7F-5AAA-41A6-91C3-DBBDCE4CEF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5850" y="1154113"/>
            <a:ext cx="7886700" cy="5091112"/>
          </a:xfrm>
        </p:spPr>
        <p:txBody>
          <a:bodyPr/>
          <a:lstStyle/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/>
          </a:p>
          <a:p>
            <a:pPr marL="0" indent="0" algn="r" rtl="1">
              <a:buNone/>
            </a:pPr>
            <a:endParaRPr lang="fa-IR" altLang="en-US" sz="2400" b="1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altLang="en-US" sz="2400" b="1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altLang="en-US" sz="2400" b="1">
                <a:cs typeface="B Nazanin" panose="00000400000000000000" pitchFamily="2" charset="-78"/>
              </a:rPr>
              <a:t> ارزیابی شنوایی کودک 28-0 روزه با عامل خطر _  نتیجه ارجاع</a:t>
            </a:r>
            <a:endParaRPr lang="en-US" altLang="en-US" sz="2400" b="1">
              <a:cs typeface="B Nazanin" panose="00000400000000000000" pitchFamily="2" charset="-78"/>
            </a:endParaRPr>
          </a:p>
        </p:txBody>
      </p:sp>
      <p:pic>
        <p:nvPicPr>
          <p:cNvPr id="22532" name="Content Placeholder 2">
            <a:extLst>
              <a:ext uri="{FF2B5EF4-FFF2-40B4-BE49-F238E27FC236}">
                <a16:creationId xmlns:a16="http://schemas.microsoft.com/office/drawing/2014/main" id="{1E28DDD7-39A1-41C5-88F0-214B17F45D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801" y="1303339"/>
            <a:ext cx="6818313" cy="281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4E9C13E6-7FEB-4D42-9A20-039E85EEF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1" y="114301"/>
            <a:ext cx="8380413" cy="474663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/>
          </a:p>
        </p:txBody>
      </p:sp>
      <p:pic>
        <p:nvPicPr>
          <p:cNvPr id="23555" name="Content Placeholder 12">
            <a:extLst>
              <a:ext uri="{FF2B5EF4-FFF2-40B4-BE49-F238E27FC236}">
                <a16:creationId xmlns:a16="http://schemas.microsoft.com/office/drawing/2014/main" id="{51FFE0DD-2D6C-4E05-9B55-CAB41CCDD247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" r="3374" b="8215"/>
          <a:stretch>
            <a:fillRect/>
          </a:stretch>
        </p:blipFill>
        <p:spPr>
          <a:xfrm>
            <a:off x="1811339" y="825501"/>
            <a:ext cx="8721725" cy="5781675"/>
          </a:xfrm>
        </p:spPr>
      </p:pic>
      <p:sp>
        <p:nvSpPr>
          <p:cNvPr id="14" name="Down Arrow 13">
            <a:extLst>
              <a:ext uri="{FF2B5EF4-FFF2-40B4-BE49-F238E27FC236}">
                <a16:creationId xmlns:a16="http://schemas.microsoft.com/office/drawing/2014/main" id="{51DB4D86-F225-4786-AE53-73C9B3B83E8D}"/>
              </a:ext>
            </a:extLst>
          </p:cNvPr>
          <p:cNvSpPr/>
          <p:nvPr/>
        </p:nvSpPr>
        <p:spPr>
          <a:xfrm rot="5400000" flipV="1">
            <a:off x="5323682" y="1748632"/>
            <a:ext cx="146050" cy="75406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Down Arrow 14">
            <a:extLst>
              <a:ext uri="{FF2B5EF4-FFF2-40B4-BE49-F238E27FC236}">
                <a16:creationId xmlns:a16="http://schemas.microsoft.com/office/drawing/2014/main" id="{BE5102A7-E3A0-45F2-B115-E44BB47313CB}"/>
              </a:ext>
            </a:extLst>
          </p:cNvPr>
          <p:cNvSpPr/>
          <p:nvPr/>
        </p:nvSpPr>
        <p:spPr>
          <a:xfrm rot="5400000" flipV="1">
            <a:off x="9160669" y="4425157"/>
            <a:ext cx="146050" cy="75406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Down Arrow 15">
            <a:extLst>
              <a:ext uri="{FF2B5EF4-FFF2-40B4-BE49-F238E27FC236}">
                <a16:creationId xmlns:a16="http://schemas.microsoft.com/office/drawing/2014/main" id="{8CED0C84-5D45-4E52-85D5-2BEADA45D5A1}"/>
              </a:ext>
            </a:extLst>
          </p:cNvPr>
          <p:cNvSpPr/>
          <p:nvPr/>
        </p:nvSpPr>
        <p:spPr>
          <a:xfrm rot="5400000" flipV="1">
            <a:off x="9160669" y="5191919"/>
            <a:ext cx="146050" cy="75406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Down Arrow 16">
            <a:extLst>
              <a:ext uri="{FF2B5EF4-FFF2-40B4-BE49-F238E27FC236}">
                <a16:creationId xmlns:a16="http://schemas.microsoft.com/office/drawing/2014/main" id="{CFDE6557-5A3A-47EA-B296-B04EA2C99C04}"/>
              </a:ext>
            </a:extLst>
          </p:cNvPr>
          <p:cNvSpPr/>
          <p:nvPr/>
        </p:nvSpPr>
        <p:spPr>
          <a:xfrm rot="5400000">
            <a:off x="3356769" y="5930106"/>
            <a:ext cx="152400" cy="592138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805DF42C-903C-4A6E-99C4-CB7E993BB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1" y="274638"/>
            <a:ext cx="8380413" cy="474662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/>
          </a:p>
        </p:txBody>
      </p:sp>
      <p:pic>
        <p:nvPicPr>
          <p:cNvPr id="24579" name="Content Placeholder 6">
            <a:extLst>
              <a:ext uri="{FF2B5EF4-FFF2-40B4-BE49-F238E27FC236}">
                <a16:creationId xmlns:a16="http://schemas.microsoft.com/office/drawing/2014/main" id="{FB19A382-3AB2-4885-8F04-6633EA0E6EA7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5" t="3606" r="2083" b="28885"/>
          <a:stretch>
            <a:fillRect/>
          </a:stretch>
        </p:blipFill>
        <p:spPr>
          <a:xfrm>
            <a:off x="1722439" y="998538"/>
            <a:ext cx="8810625" cy="5581650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EEEA6D6C-EFA5-45D7-861E-B56833914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114301"/>
            <a:ext cx="8515350" cy="474663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/>
          </a:p>
        </p:txBody>
      </p:sp>
      <p:sp>
        <p:nvSpPr>
          <p:cNvPr id="25603" name="Content Placeholder 1">
            <a:extLst>
              <a:ext uri="{FF2B5EF4-FFF2-40B4-BE49-F238E27FC236}">
                <a16:creationId xmlns:a16="http://schemas.microsoft.com/office/drawing/2014/main" id="{FFAFABB5-6BDB-4780-A6B2-E12B3D98EB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2650" y="923925"/>
            <a:ext cx="7886700" cy="5253038"/>
          </a:xfrm>
        </p:spPr>
        <p:txBody>
          <a:bodyPr/>
          <a:lstStyle/>
          <a:p>
            <a:pPr eaLnBrk="1" hangingPunct="1"/>
            <a:endParaRPr lang="en-US" altLang="en-US"/>
          </a:p>
        </p:txBody>
      </p:sp>
      <p:pic>
        <p:nvPicPr>
          <p:cNvPr id="25604" name="Picture 4">
            <a:extLst>
              <a:ext uri="{FF2B5EF4-FFF2-40B4-BE49-F238E27FC236}">
                <a16:creationId xmlns:a16="http://schemas.microsoft.com/office/drawing/2014/main" id="{FA9A7B90-C7D8-4D4E-85C0-483EAF2E40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1" r="2798" b="3992"/>
          <a:stretch>
            <a:fillRect/>
          </a:stretch>
        </p:blipFill>
        <p:spPr bwMode="auto">
          <a:xfrm>
            <a:off x="1811338" y="762000"/>
            <a:ext cx="8704262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own Arrow 5">
            <a:extLst>
              <a:ext uri="{FF2B5EF4-FFF2-40B4-BE49-F238E27FC236}">
                <a16:creationId xmlns:a16="http://schemas.microsoft.com/office/drawing/2014/main" id="{9D4736AE-6426-4C7A-8D4F-020CE33DF86C}"/>
              </a:ext>
            </a:extLst>
          </p:cNvPr>
          <p:cNvSpPr/>
          <p:nvPr/>
        </p:nvSpPr>
        <p:spPr>
          <a:xfrm rot="5400000" flipV="1">
            <a:off x="5144294" y="1847057"/>
            <a:ext cx="146050" cy="75406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Down Arrow 6">
            <a:extLst>
              <a:ext uri="{FF2B5EF4-FFF2-40B4-BE49-F238E27FC236}">
                <a16:creationId xmlns:a16="http://schemas.microsoft.com/office/drawing/2014/main" id="{AC1D3766-3AC4-4853-A4F4-B418EBFCBC84}"/>
              </a:ext>
            </a:extLst>
          </p:cNvPr>
          <p:cNvSpPr/>
          <p:nvPr/>
        </p:nvSpPr>
        <p:spPr>
          <a:xfrm rot="5400000" flipV="1">
            <a:off x="9112251" y="4773613"/>
            <a:ext cx="152400" cy="66357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Down Arrow 7">
            <a:extLst>
              <a:ext uri="{FF2B5EF4-FFF2-40B4-BE49-F238E27FC236}">
                <a16:creationId xmlns:a16="http://schemas.microsoft.com/office/drawing/2014/main" id="{A0F400DB-3BBD-468A-92AE-DF094C94C447}"/>
              </a:ext>
            </a:extLst>
          </p:cNvPr>
          <p:cNvSpPr/>
          <p:nvPr/>
        </p:nvSpPr>
        <p:spPr>
          <a:xfrm rot="5400000" flipV="1">
            <a:off x="9070976" y="5727701"/>
            <a:ext cx="146050" cy="75247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Down Arrow 8">
            <a:extLst>
              <a:ext uri="{FF2B5EF4-FFF2-40B4-BE49-F238E27FC236}">
                <a16:creationId xmlns:a16="http://schemas.microsoft.com/office/drawing/2014/main" id="{FF497B99-3AB2-40D9-9997-3E4161B89AF4}"/>
              </a:ext>
            </a:extLst>
          </p:cNvPr>
          <p:cNvSpPr/>
          <p:nvPr/>
        </p:nvSpPr>
        <p:spPr>
          <a:xfrm rot="5400000">
            <a:off x="3354388" y="6124576"/>
            <a:ext cx="168275" cy="65405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>
            <a:extLst>
              <a:ext uri="{FF2B5EF4-FFF2-40B4-BE49-F238E27FC236}">
                <a16:creationId xmlns:a16="http://schemas.microsoft.com/office/drawing/2014/main" id="{71A98E98-C858-4C77-A3C9-B17600880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1" y="114301"/>
            <a:ext cx="8443913" cy="474663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solidFill>
                  <a:srgbClr val="000000"/>
                </a:solidFill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با کد خدمت  8473 در سامانه سیب</a:t>
            </a:r>
            <a:endParaRPr lang="en-US" altLang="en-US"/>
          </a:p>
        </p:txBody>
      </p:sp>
      <p:pic>
        <p:nvPicPr>
          <p:cNvPr id="26627" name="Content Placeholder 9">
            <a:extLst>
              <a:ext uri="{FF2B5EF4-FFF2-40B4-BE49-F238E27FC236}">
                <a16:creationId xmlns:a16="http://schemas.microsoft.com/office/drawing/2014/main" id="{8AED2F45-2EE7-42FB-8EA6-45886D4D0DF9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" r="2214" b="7051"/>
          <a:stretch>
            <a:fillRect/>
          </a:stretch>
        </p:blipFill>
        <p:spPr>
          <a:xfrm>
            <a:off x="1639889" y="725489"/>
            <a:ext cx="8956675" cy="6061075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>
            <a:extLst>
              <a:ext uri="{FF2B5EF4-FFF2-40B4-BE49-F238E27FC236}">
                <a16:creationId xmlns:a16="http://schemas.microsoft.com/office/drawing/2014/main" id="{EDBCC47B-BAC0-4A79-BDA3-1768840AC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5189" y="546101"/>
            <a:ext cx="8245475" cy="474663"/>
          </a:xfrm>
        </p:spPr>
        <p:txBody>
          <a:bodyPr>
            <a:normAutofit fontScale="90000"/>
          </a:bodyPr>
          <a:lstStyle/>
          <a:p>
            <a:pPr algn="r" rtl="1" eaLnBrk="1" hangingPunct="1"/>
            <a:r>
              <a:rPr lang="fa-IR" altLang="en-US" sz="3200" b="1">
                <a:cs typeface="B Titr" panose="00000700000000000000" pitchFamily="2" charset="-78"/>
              </a:rPr>
              <a:t>توالی مراقبت ها</a:t>
            </a:r>
            <a:endParaRPr lang="en-US" altLang="en-US" sz="3200" b="1">
              <a:cs typeface="B Titr" panose="00000700000000000000" pitchFamily="2" charset="-78"/>
            </a:endParaRPr>
          </a:p>
        </p:txBody>
      </p:sp>
      <p:pic>
        <p:nvPicPr>
          <p:cNvPr id="27651" name="Content Placeholder 2">
            <a:extLst>
              <a:ext uri="{FF2B5EF4-FFF2-40B4-BE49-F238E27FC236}">
                <a16:creationId xmlns:a16="http://schemas.microsoft.com/office/drawing/2014/main" id="{2090F07B-C39B-42E9-9BC1-6FE9E5BFD2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84439" y="2212975"/>
            <a:ext cx="7375525" cy="3817938"/>
          </a:xfrm>
          <a:noFill/>
        </p:spPr>
      </p:pic>
      <p:sp>
        <p:nvSpPr>
          <p:cNvPr id="27652" name="Rectangle 2">
            <a:extLst>
              <a:ext uri="{FF2B5EF4-FFF2-40B4-BE49-F238E27FC236}">
                <a16:creationId xmlns:a16="http://schemas.microsoft.com/office/drawing/2014/main" id="{EEEE4784-9457-4BD3-B300-5F495C1BBA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9063" y="3105150"/>
            <a:ext cx="65278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 b="1">
              <a:cs typeface="B Nazanin" panose="00000400000000000000" pitchFamily="2" charset="-78"/>
            </a:endParaRPr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 b="1">
              <a:cs typeface="B Nazanin" panose="00000400000000000000" pitchFamily="2" charset="-78"/>
            </a:endParaRPr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 b="1">
              <a:cs typeface="B Nazanin" panose="00000400000000000000" pitchFamily="2" charset="-78"/>
            </a:endParaRPr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 b="1">
              <a:cs typeface="B Nazanin" panose="00000400000000000000" pitchFamily="2" charset="-78"/>
            </a:endParaRPr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 b="1">
              <a:cs typeface="B Nazanin" panose="00000400000000000000" pitchFamily="2" charset="-78"/>
            </a:endParaRPr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 b="1">
              <a:cs typeface="B Nazanin" panose="00000400000000000000" pitchFamily="2" charset="-78"/>
            </a:endParaRPr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 b="1">
              <a:cs typeface="B Nazanin" panose="00000400000000000000" pitchFamily="2" charset="-78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>
            <a:extLst>
              <a:ext uri="{FF2B5EF4-FFF2-40B4-BE49-F238E27FC236}">
                <a16:creationId xmlns:a16="http://schemas.microsoft.com/office/drawing/2014/main" id="{B4FA1B64-9C28-48AD-A6A2-8CFFD27F2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5188" y="109538"/>
            <a:ext cx="7702550" cy="381000"/>
          </a:xfrm>
        </p:spPr>
        <p:txBody>
          <a:bodyPr/>
          <a:lstStyle/>
          <a:p>
            <a:pPr algn="r" rtl="1" eaLnBrk="1" hangingPunct="1"/>
            <a:r>
              <a:rPr lang="fa-IR" altLang="en-US" sz="1800" b="1">
                <a:cs typeface="B Titr" panose="00000700000000000000" pitchFamily="2" charset="-78"/>
              </a:rPr>
              <a:t>توالی مراقبت ها</a:t>
            </a:r>
            <a:endParaRPr lang="en-US" altLang="en-US" sz="1800" b="1">
              <a:cs typeface="B Titr" panose="00000700000000000000" pitchFamily="2" charset="-78"/>
            </a:endParaRPr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28DC0D45-8E8C-4048-A540-9F114BE35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9063" y="3105150"/>
            <a:ext cx="65278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 b="1">
              <a:cs typeface="B Nazanin" panose="00000400000000000000" pitchFamily="2" charset="-78"/>
            </a:endParaRPr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 b="1">
              <a:cs typeface="B Nazanin" panose="00000400000000000000" pitchFamily="2" charset="-78"/>
            </a:endParaRPr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 b="1">
              <a:cs typeface="B Nazanin" panose="00000400000000000000" pitchFamily="2" charset="-78"/>
            </a:endParaRPr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 b="1">
              <a:cs typeface="B Nazanin" panose="00000400000000000000" pitchFamily="2" charset="-78"/>
            </a:endParaRPr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 b="1">
              <a:cs typeface="B Nazanin" panose="00000400000000000000" pitchFamily="2" charset="-78"/>
            </a:endParaRPr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 b="1">
              <a:cs typeface="B Nazanin" panose="00000400000000000000" pitchFamily="2" charset="-78"/>
            </a:endParaRPr>
          </a:p>
          <a:p>
            <a:pPr algn="r" rtl="1" eaLnBrk="1" hangingPunct="1">
              <a:buFont typeface="Arial" panose="020B0604020202020204" pitchFamily="34" charset="0"/>
              <a:buNone/>
            </a:pPr>
            <a:endParaRPr lang="fa-IR" altLang="en-US" b="1">
              <a:cs typeface="B Nazanin" panose="00000400000000000000" pitchFamily="2" charset="-78"/>
            </a:endParaRPr>
          </a:p>
        </p:txBody>
      </p:sp>
      <p:sp>
        <p:nvSpPr>
          <p:cNvPr id="28676" name="Rectangle 2">
            <a:extLst>
              <a:ext uri="{FF2B5EF4-FFF2-40B4-BE49-F238E27FC236}">
                <a16:creationId xmlns:a16="http://schemas.microsoft.com/office/drawing/2014/main" id="{A21B9DBB-6177-4651-9C73-6A54A2B168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5314" y="61067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28677" name="Rectangle 4">
            <a:extLst>
              <a:ext uri="{FF2B5EF4-FFF2-40B4-BE49-F238E27FC236}">
                <a16:creationId xmlns:a16="http://schemas.microsoft.com/office/drawing/2014/main" id="{800708BA-75A3-4466-9408-6A0DEC64303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577976" y="648772"/>
            <a:ext cx="897096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endParaRPr lang="en-US" altLang="en-US"/>
          </a:p>
        </p:txBody>
      </p:sp>
      <p:pic>
        <p:nvPicPr>
          <p:cNvPr id="28678" name="Picture 7">
            <a:extLst>
              <a:ext uri="{FF2B5EF4-FFF2-40B4-BE49-F238E27FC236}">
                <a16:creationId xmlns:a16="http://schemas.microsoft.com/office/drawing/2014/main" id="{76423188-9081-4F89-8624-D55E5E5BCA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61" t="26443" r="27405" b="9654"/>
          <a:stretch>
            <a:fillRect/>
          </a:stretch>
        </p:blipFill>
        <p:spPr bwMode="auto">
          <a:xfrm>
            <a:off x="2579689" y="871538"/>
            <a:ext cx="6872287" cy="587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6232" y="508944"/>
            <a:ext cx="10058400" cy="1450757"/>
          </a:xfrm>
        </p:spPr>
        <p:txBody>
          <a:bodyPr/>
          <a:lstStyle/>
          <a:p>
            <a:pPr algn="r" rtl="1"/>
            <a:r>
              <a:rPr lang="fa-IR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انواع آسیب شنوایی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0" y="3631473"/>
            <a:ext cx="12115800" cy="4392863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حسی-عصبی: </a:t>
            </a: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بدلیل آسیب به گوش داخلی و عصب شنوایی ایجاد می شود.</a:t>
            </a:r>
          </a:p>
          <a:p>
            <a:pPr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fa-I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 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انتقالی:</a:t>
            </a:r>
            <a:r>
              <a:rPr lang="fa-I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ناشی از انسداد یا کاهش انتقال جریان امواج صوتی در مسیر گوش خارجی یا میانی یا ترکیبی از هر دو ایجاد می شود.</a:t>
            </a:r>
          </a:p>
          <a:p>
            <a:pPr algn="r" rtl="1">
              <a:lnSpc>
                <a:spcPct val="200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fa-I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 </a:t>
            </a:r>
            <a:r>
              <a:rPr lang="fa-I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آمیخته:</a:t>
            </a:r>
            <a:r>
              <a:rPr lang="fa-I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7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ترکیبی از آسیب به گوش داخلی و وجود اختلال در انتقال امواج صوتی در گوش خارجی و  میانی می باشد.</a:t>
            </a:r>
          </a:p>
          <a:p>
            <a:pPr marL="0" indent="0" algn="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alibri" panose="020F0502020204030204" pitchFamily="34" charset="0"/>
              <a:buNone/>
            </a:pPr>
            <a:r>
              <a:rPr lang="fa-IR" sz="2800" dirty="0">
                <a:latin typeface="Calibri" panose="020F0502020204030204" pitchFamily="34" charset="0"/>
                <a:cs typeface="B Nazanin" panose="00000400000000000000" pitchFamily="2" charset="-78"/>
              </a:rPr>
              <a:t>		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576457" cy="363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352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FAC8AA56-EBE3-4514-B1EE-4115DDD92AD8}"/>
              </a:ext>
            </a:extLst>
          </p:cNvPr>
          <p:cNvSpPr/>
          <p:nvPr/>
        </p:nvSpPr>
        <p:spPr>
          <a:xfrm>
            <a:off x="2890838" y="1752600"/>
            <a:ext cx="6538912" cy="3867150"/>
          </a:xfrm>
          <a:prstGeom prst="roundRect">
            <a:avLst/>
          </a:prstGeom>
          <a:solidFill>
            <a:schemeClr val="accent6">
              <a:lumMod val="20000"/>
              <a:lumOff val="80000"/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12B6364C-7D8F-4E7F-8D16-F30F1B7DE4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0839" y="2128839"/>
            <a:ext cx="6353175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rtl="1">
              <a:lnSpc>
                <a:spcPct val="90000"/>
              </a:lnSpc>
              <a:spcBef>
                <a:spcPts val="1000"/>
              </a:spcBef>
            </a:pPr>
            <a:endParaRPr lang="en-US" altLang="en-US" sz="240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pic>
        <p:nvPicPr>
          <p:cNvPr id="3076" name="Picture 1">
            <a:extLst>
              <a:ext uri="{FF2B5EF4-FFF2-40B4-BE49-F238E27FC236}">
                <a16:creationId xmlns:a16="http://schemas.microsoft.com/office/drawing/2014/main" id="{70BBDF89-5D3F-4947-9FF3-356F4DF791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413" y="3429000"/>
            <a:ext cx="6075362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Rectangle 2">
            <a:extLst>
              <a:ext uri="{FF2B5EF4-FFF2-40B4-BE49-F238E27FC236}">
                <a16:creationId xmlns:a16="http://schemas.microsoft.com/office/drawing/2014/main" id="{EE1802D8-C138-468D-97AE-FF1E3C859B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1" y="2720975"/>
            <a:ext cx="6348413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 rtl="1" eaLnBrk="1" hangingPunct="1"/>
            <a:r>
              <a:rPr lang="fa-IR" altLang="en-US" sz="3600" b="1">
                <a:solidFill>
                  <a:srgbClr val="000000"/>
                </a:solidFill>
                <a:latin typeface="Calibri" panose="020F0502020204030204" pitchFamily="34" charset="0"/>
                <a:cs typeface="B Nazanin" panose="00000400000000000000" pitchFamily="2" charset="-78"/>
              </a:rPr>
              <a:t>غربالگری شنوایی نوزادان 28-0 روزه خدمت پزشک در سامانه سیب با کد خدمت 8523</a:t>
            </a:r>
            <a:endParaRPr lang="en-US" altLang="en-US" sz="200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BD8C371F-82C3-4D92-9A91-47F5450E00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8013" y="2128839"/>
            <a:ext cx="5548312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rtl="1">
              <a:lnSpc>
                <a:spcPct val="90000"/>
              </a:lnSpc>
              <a:spcBef>
                <a:spcPts val="1000"/>
              </a:spcBef>
            </a:pPr>
            <a:endParaRPr lang="en-US" altLang="en-US" sz="240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pic>
        <p:nvPicPr>
          <p:cNvPr id="4099" name="Picture 1">
            <a:extLst>
              <a:ext uri="{FF2B5EF4-FFF2-40B4-BE49-F238E27FC236}">
                <a16:creationId xmlns:a16="http://schemas.microsoft.com/office/drawing/2014/main" id="{F7C3591D-6009-4899-B09C-24DC0BE0BA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63" y="3117850"/>
            <a:ext cx="60769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itle 1">
            <a:extLst>
              <a:ext uri="{FF2B5EF4-FFF2-40B4-BE49-F238E27FC236}">
                <a16:creationId xmlns:a16="http://schemas.microsoft.com/office/drawing/2014/main" id="{D0834022-66AB-4DA6-BE39-4AC063ABA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225" y="71438"/>
            <a:ext cx="8656638" cy="690562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خدمت پزشک با کد خدمت  8523 در سامانه سیب</a:t>
            </a:r>
            <a:endParaRPr lang="en-US" altLang="en-US" sz="3200"/>
          </a:p>
        </p:txBody>
      </p:sp>
      <p:pic>
        <p:nvPicPr>
          <p:cNvPr id="4101" name="Picture 5">
            <a:extLst>
              <a:ext uri="{FF2B5EF4-FFF2-40B4-BE49-F238E27FC236}">
                <a16:creationId xmlns:a16="http://schemas.microsoft.com/office/drawing/2014/main" id="{B5BF0090-BBA5-44D1-A924-0925DCAA8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09"/>
          <a:stretch>
            <a:fillRect/>
          </a:stretch>
        </p:blipFill>
        <p:spPr bwMode="auto">
          <a:xfrm>
            <a:off x="1770063" y="939800"/>
            <a:ext cx="8813800" cy="574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own Arrow 5">
            <a:extLst>
              <a:ext uri="{FF2B5EF4-FFF2-40B4-BE49-F238E27FC236}">
                <a16:creationId xmlns:a16="http://schemas.microsoft.com/office/drawing/2014/main" id="{B9769C19-DCD5-439D-9F79-48CEDC00AF2E}"/>
              </a:ext>
            </a:extLst>
          </p:cNvPr>
          <p:cNvSpPr/>
          <p:nvPr/>
        </p:nvSpPr>
        <p:spPr>
          <a:xfrm rot="5400000" flipV="1">
            <a:off x="6910388" y="2216151"/>
            <a:ext cx="152400" cy="66357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84C5E05C-F031-4950-BCE8-9F279ADAF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8013" y="2128839"/>
            <a:ext cx="5548312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rtl="1">
              <a:lnSpc>
                <a:spcPct val="90000"/>
              </a:lnSpc>
              <a:spcBef>
                <a:spcPts val="1000"/>
              </a:spcBef>
            </a:pPr>
            <a:endParaRPr lang="en-US" altLang="en-US" sz="240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pic>
        <p:nvPicPr>
          <p:cNvPr id="5123" name="Picture 1">
            <a:extLst>
              <a:ext uri="{FF2B5EF4-FFF2-40B4-BE49-F238E27FC236}">
                <a16:creationId xmlns:a16="http://schemas.microsoft.com/office/drawing/2014/main" id="{1F1B8736-1881-4D1C-9EDC-9E8359A438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63" y="3117850"/>
            <a:ext cx="60769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itle 1">
            <a:extLst>
              <a:ext uri="{FF2B5EF4-FFF2-40B4-BE49-F238E27FC236}">
                <a16:creationId xmlns:a16="http://schemas.microsoft.com/office/drawing/2014/main" id="{D9452FD8-E060-4FBB-A745-0F84CA1F4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225" y="71438"/>
            <a:ext cx="8656638" cy="690562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خدمت پزشک با کد خدمت  8523 در سامانه سیب</a:t>
            </a:r>
            <a:endParaRPr lang="en-US" altLang="en-US" sz="3200"/>
          </a:p>
        </p:txBody>
      </p:sp>
      <p:pic>
        <p:nvPicPr>
          <p:cNvPr id="5125" name="Picture 6">
            <a:extLst>
              <a:ext uri="{FF2B5EF4-FFF2-40B4-BE49-F238E27FC236}">
                <a16:creationId xmlns:a16="http://schemas.microsoft.com/office/drawing/2014/main" id="{F4E34348-96DC-4DC8-89C5-7664AAF75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" r="2214" b="3847"/>
          <a:stretch>
            <a:fillRect/>
          </a:stretch>
        </p:blipFill>
        <p:spPr bwMode="auto">
          <a:xfrm>
            <a:off x="1719263" y="896938"/>
            <a:ext cx="8864600" cy="576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own Arrow 5">
            <a:extLst>
              <a:ext uri="{FF2B5EF4-FFF2-40B4-BE49-F238E27FC236}">
                <a16:creationId xmlns:a16="http://schemas.microsoft.com/office/drawing/2014/main" id="{22D500A9-3AC5-4583-BB0A-26FD5045776B}"/>
              </a:ext>
            </a:extLst>
          </p:cNvPr>
          <p:cNvSpPr/>
          <p:nvPr/>
        </p:nvSpPr>
        <p:spPr>
          <a:xfrm rot="5400000" flipV="1">
            <a:off x="7588251" y="2952751"/>
            <a:ext cx="152400" cy="66357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44FCB9DA-ECE6-4B1B-881E-A9337B7586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8013" y="2128839"/>
            <a:ext cx="5548312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rtl="1">
              <a:lnSpc>
                <a:spcPct val="90000"/>
              </a:lnSpc>
              <a:spcBef>
                <a:spcPts val="1000"/>
              </a:spcBef>
            </a:pPr>
            <a:endParaRPr lang="en-US" altLang="en-US" sz="240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pic>
        <p:nvPicPr>
          <p:cNvPr id="6147" name="Picture 1">
            <a:extLst>
              <a:ext uri="{FF2B5EF4-FFF2-40B4-BE49-F238E27FC236}">
                <a16:creationId xmlns:a16="http://schemas.microsoft.com/office/drawing/2014/main" id="{06F07284-C415-4D87-9D5F-32C34EE8B1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63" y="3117850"/>
            <a:ext cx="60769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itle 1">
            <a:extLst>
              <a:ext uri="{FF2B5EF4-FFF2-40B4-BE49-F238E27FC236}">
                <a16:creationId xmlns:a16="http://schemas.microsoft.com/office/drawing/2014/main" id="{B7231D47-F49D-4087-9A57-5B0810E7A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225" y="71438"/>
            <a:ext cx="8656638" cy="690562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خدمت پزشک با کد خدمت  8523 در سامانه سیب</a:t>
            </a:r>
            <a:endParaRPr lang="en-US" altLang="en-US" sz="3200"/>
          </a:p>
        </p:txBody>
      </p:sp>
      <p:pic>
        <p:nvPicPr>
          <p:cNvPr id="6149" name="Picture 5">
            <a:extLst>
              <a:ext uri="{FF2B5EF4-FFF2-40B4-BE49-F238E27FC236}">
                <a16:creationId xmlns:a16="http://schemas.microsoft.com/office/drawing/2014/main" id="{65AE4D9C-E008-4972-A84C-B45A2B737F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77"/>
          <a:stretch>
            <a:fillRect/>
          </a:stretch>
        </p:blipFill>
        <p:spPr bwMode="auto">
          <a:xfrm>
            <a:off x="1617663" y="879475"/>
            <a:ext cx="89662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own Arrow 5">
            <a:extLst>
              <a:ext uri="{FF2B5EF4-FFF2-40B4-BE49-F238E27FC236}">
                <a16:creationId xmlns:a16="http://schemas.microsoft.com/office/drawing/2014/main" id="{2C0DCE37-3376-4D03-8ECB-7F24FA791C79}"/>
              </a:ext>
            </a:extLst>
          </p:cNvPr>
          <p:cNvSpPr/>
          <p:nvPr/>
        </p:nvSpPr>
        <p:spPr>
          <a:xfrm rot="5400000" flipV="1">
            <a:off x="4263233" y="2299495"/>
            <a:ext cx="160337" cy="52387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43427253-9CBC-483B-8849-CFC5F97655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8013" y="2128839"/>
            <a:ext cx="5548312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rtl="1">
              <a:lnSpc>
                <a:spcPct val="90000"/>
              </a:lnSpc>
              <a:spcBef>
                <a:spcPts val="1000"/>
              </a:spcBef>
            </a:pPr>
            <a:endParaRPr lang="en-US" altLang="en-US" sz="240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pic>
        <p:nvPicPr>
          <p:cNvPr id="7171" name="Picture 1">
            <a:extLst>
              <a:ext uri="{FF2B5EF4-FFF2-40B4-BE49-F238E27FC236}">
                <a16:creationId xmlns:a16="http://schemas.microsoft.com/office/drawing/2014/main" id="{860293A1-7C8F-4C23-9A9B-59A418C46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63" y="3117850"/>
            <a:ext cx="60769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itle 1">
            <a:extLst>
              <a:ext uri="{FF2B5EF4-FFF2-40B4-BE49-F238E27FC236}">
                <a16:creationId xmlns:a16="http://schemas.microsoft.com/office/drawing/2014/main" id="{0A3E985B-9232-452F-A55B-482B6AD68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225" y="71438"/>
            <a:ext cx="8656638" cy="690562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خدمت پزشک با کد خدمت  8523 در سامانه سیب</a:t>
            </a:r>
            <a:endParaRPr lang="en-US" altLang="en-US" sz="3200"/>
          </a:p>
        </p:txBody>
      </p:sp>
      <p:pic>
        <p:nvPicPr>
          <p:cNvPr id="7173" name="Picture 6">
            <a:extLst>
              <a:ext uri="{FF2B5EF4-FFF2-40B4-BE49-F238E27FC236}">
                <a16:creationId xmlns:a16="http://schemas.microsoft.com/office/drawing/2014/main" id="{463AEAF3-59EE-46A4-BB27-D629550D9C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4"/>
          <a:stretch>
            <a:fillRect/>
          </a:stretch>
        </p:blipFill>
        <p:spPr bwMode="auto">
          <a:xfrm>
            <a:off x="1684339" y="762000"/>
            <a:ext cx="8899525" cy="599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own Arrow 5">
            <a:extLst>
              <a:ext uri="{FF2B5EF4-FFF2-40B4-BE49-F238E27FC236}">
                <a16:creationId xmlns:a16="http://schemas.microsoft.com/office/drawing/2014/main" id="{E9C5FA3E-D0A7-4E12-BE9D-E9E22F6532B4}"/>
              </a:ext>
            </a:extLst>
          </p:cNvPr>
          <p:cNvSpPr/>
          <p:nvPr/>
        </p:nvSpPr>
        <p:spPr>
          <a:xfrm rot="5400000" flipV="1">
            <a:off x="5334001" y="1495426"/>
            <a:ext cx="152400" cy="66357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DE4A24D1-19DD-46A4-8440-BFD49BE1EC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8013" y="2128839"/>
            <a:ext cx="5548312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rtl="1">
              <a:lnSpc>
                <a:spcPct val="90000"/>
              </a:lnSpc>
              <a:spcBef>
                <a:spcPts val="1000"/>
              </a:spcBef>
            </a:pPr>
            <a:endParaRPr lang="en-US" altLang="en-US" sz="240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pic>
        <p:nvPicPr>
          <p:cNvPr id="8195" name="Picture 1">
            <a:extLst>
              <a:ext uri="{FF2B5EF4-FFF2-40B4-BE49-F238E27FC236}">
                <a16:creationId xmlns:a16="http://schemas.microsoft.com/office/drawing/2014/main" id="{25361FC4-B48D-4D77-BAD6-331E81D51C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63" y="3117850"/>
            <a:ext cx="60769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Title 1">
            <a:extLst>
              <a:ext uri="{FF2B5EF4-FFF2-40B4-BE49-F238E27FC236}">
                <a16:creationId xmlns:a16="http://schemas.microsoft.com/office/drawing/2014/main" id="{766A575D-A8B3-46AE-9B7E-B828320D4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225" y="71438"/>
            <a:ext cx="8656638" cy="690562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خدمت پزشک با کد خدمت  8523 در سامانه سیب</a:t>
            </a:r>
            <a:endParaRPr lang="en-US" altLang="en-US" sz="3200"/>
          </a:p>
        </p:txBody>
      </p:sp>
      <p:pic>
        <p:nvPicPr>
          <p:cNvPr id="8197" name="Picture 5">
            <a:extLst>
              <a:ext uri="{FF2B5EF4-FFF2-40B4-BE49-F238E27FC236}">
                <a16:creationId xmlns:a16="http://schemas.microsoft.com/office/drawing/2014/main" id="{8D2592C3-44AB-488D-90A0-8EA3D2D8D0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0"/>
          <a:stretch>
            <a:fillRect/>
          </a:stretch>
        </p:blipFill>
        <p:spPr bwMode="auto">
          <a:xfrm>
            <a:off x="1592263" y="881064"/>
            <a:ext cx="8991600" cy="587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50FF5DB4-CDF4-4E46-B838-A8635E111E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8013" y="2128839"/>
            <a:ext cx="5548312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rtl="1">
              <a:lnSpc>
                <a:spcPct val="90000"/>
              </a:lnSpc>
              <a:spcBef>
                <a:spcPts val="1000"/>
              </a:spcBef>
            </a:pPr>
            <a:endParaRPr lang="en-US" altLang="en-US" sz="240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pic>
        <p:nvPicPr>
          <p:cNvPr id="9219" name="Picture 1">
            <a:extLst>
              <a:ext uri="{FF2B5EF4-FFF2-40B4-BE49-F238E27FC236}">
                <a16:creationId xmlns:a16="http://schemas.microsoft.com/office/drawing/2014/main" id="{318F5DF6-007D-4114-9CFA-6CBD3E8AC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63" y="3117850"/>
            <a:ext cx="60769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itle 1">
            <a:extLst>
              <a:ext uri="{FF2B5EF4-FFF2-40B4-BE49-F238E27FC236}">
                <a16:creationId xmlns:a16="http://schemas.microsoft.com/office/drawing/2014/main" id="{22762617-AA69-41EE-8524-73A2FB51D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225" y="71438"/>
            <a:ext cx="8656638" cy="690562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خدمت پزشک با کد خدمت  8523 در سامانه سیب</a:t>
            </a:r>
            <a:endParaRPr lang="en-US" altLang="en-US" sz="3200"/>
          </a:p>
        </p:txBody>
      </p:sp>
      <p:pic>
        <p:nvPicPr>
          <p:cNvPr id="9221" name="Picture 6">
            <a:extLst>
              <a:ext uri="{FF2B5EF4-FFF2-40B4-BE49-F238E27FC236}">
                <a16:creationId xmlns:a16="http://schemas.microsoft.com/office/drawing/2014/main" id="{88FF9187-6F27-40B7-B504-E99825B43E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70"/>
          <a:stretch>
            <a:fillRect/>
          </a:stretch>
        </p:blipFill>
        <p:spPr bwMode="auto">
          <a:xfrm>
            <a:off x="1651001" y="896938"/>
            <a:ext cx="8932863" cy="589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30513E9D-BAB9-426C-845A-F7EB8F2082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8013" y="2128839"/>
            <a:ext cx="5548312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rtl="1">
              <a:lnSpc>
                <a:spcPct val="90000"/>
              </a:lnSpc>
              <a:spcBef>
                <a:spcPts val="1000"/>
              </a:spcBef>
            </a:pPr>
            <a:endParaRPr lang="en-US" altLang="en-US" sz="240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pic>
        <p:nvPicPr>
          <p:cNvPr id="10243" name="Picture 1">
            <a:extLst>
              <a:ext uri="{FF2B5EF4-FFF2-40B4-BE49-F238E27FC236}">
                <a16:creationId xmlns:a16="http://schemas.microsoft.com/office/drawing/2014/main" id="{8571B690-75DB-42C8-A1D6-0D29FBDBF0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63" y="3117850"/>
            <a:ext cx="60769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itle 1">
            <a:extLst>
              <a:ext uri="{FF2B5EF4-FFF2-40B4-BE49-F238E27FC236}">
                <a16:creationId xmlns:a16="http://schemas.microsoft.com/office/drawing/2014/main" id="{84E406D7-7674-4822-AFD1-B9A0C1BBB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225" y="71438"/>
            <a:ext cx="8656638" cy="690562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خدمت پزشک با کد خدمت  8523 در سامانه سیب</a:t>
            </a:r>
            <a:endParaRPr lang="en-US" altLang="en-US" sz="3200"/>
          </a:p>
        </p:txBody>
      </p:sp>
      <p:pic>
        <p:nvPicPr>
          <p:cNvPr id="10245" name="Picture 5">
            <a:extLst>
              <a:ext uri="{FF2B5EF4-FFF2-40B4-BE49-F238E27FC236}">
                <a16:creationId xmlns:a16="http://schemas.microsoft.com/office/drawing/2014/main" id="{24615A8D-25B7-4D40-BB27-EFBE805309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" r="1740" b="5740"/>
          <a:stretch>
            <a:fillRect/>
          </a:stretch>
        </p:blipFill>
        <p:spPr bwMode="auto">
          <a:xfrm>
            <a:off x="1709739" y="838200"/>
            <a:ext cx="8874125" cy="592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own Arrow 5">
            <a:extLst>
              <a:ext uri="{FF2B5EF4-FFF2-40B4-BE49-F238E27FC236}">
                <a16:creationId xmlns:a16="http://schemas.microsoft.com/office/drawing/2014/main" id="{6716CB4F-2DA7-4801-A3E8-6E1F01CE983F}"/>
              </a:ext>
            </a:extLst>
          </p:cNvPr>
          <p:cNvSpPr/>
          <p:nvPr/>
        </p:nvSpPr>
        <p:spPr>
          <a:xfrm rot="5400000" flipV="1">
            <a:off x="7340601" y="3282951"/>
            <a:ext cx="152400" cy="66357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47CFC9E9-B06E-49A2-AAC0-4E15A71997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8013" y="2128839"/>
            <a:ext cx="5548312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rtl="1">
              <a:lnSpc>
                <a:spcPct val="90000"/>
              </a:lnSpc>
              <a:spcBef>
                <a:spcPts val="1000"/>
              </a:spcBef>
            </a:pPr>
            <a:endParaRPr lang="en-US" altLang="en-US" sz="240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pic>
        <p:nvPicPr>
          <p:cNvPr id="11267" name="Picture 1">
            <a:extLst>
              <a:ext uri="{FF2B5EF4-FFF2-40B4-BE49-F238E27FC236}">
                <a16:creationId xmlns:a16="http://schemas.microsoft.com/office/drawing/2014/main" id="{6F8C695B-0428-4494-8A44-DFFA7C462B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63" y="3117850"/>
            <a:ext cx="60769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itle 1">
            <a:extLst>
              <a:ext uri="{FF2B5EF4-FFF2-40B4-BE49-F238E27FC236}">
                <a16:creationId xmlns:a16="http://schemas.microsoft.com/office/drawing/2014/main" id="{613106E7-E021-4F0C-B430-548339663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225" y="71438"/>
            <a:ext cx="8656638" cy="690562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خدمت پزشک با کد خدمت  8523 در سامانه سیب</a:t>
            </a:r>
            <a:endParaRPr lang="en-US" altLang="en-US" sz="3200"/>
          </a:p>
        </p:txBody>
      </p:sp>
      <p:pic>
        <p:nvPicPr>
          <p:cNvPr id="11269" name="Picture 6">
            <a:extLst>
              <a:ext uri="{FF2B5EF4-FFF2-40B4-BE49-F238E27FC236}">
                <a16:creationId xmlns:a16="http://schemas.microsoft.com/office/drawing/2014/main" id="{F611725B-8EEB-41D3-AE05-4A02FFEB4F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5"/>
          <a:stretch>
            <a:fillRect/>
          </a:stretch>
        </p:blipFill>
        <p:spPr bwMode="auto">
          <a:xfrm>
            <a:off x="1693863" y="889000"/>
            <a:ext cx="8890000" cy="584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own Arrow 5">
            <a:extLst>
              <a:ext uri="{FF2B5EF4-FFF2-40B4-BE49-F238E27FC236}">
                <a16:creationId xmlns:a16="http://schemas.microsoft.com/office/drawing/2014/main" id="{8D7CCFA6-307F-4F28-84BB-EF32635B421B}"/>
              </a:ext>
            </a:extLst>
          </p:cNvPr>
          <p:cNvSpPr/>
          <p:nvPr/>
        </p:nvSpPr>
        <p:spPr>
          <a:xfrm rot="5400000" flipV="1">
            <a:off x="8913813" y="2373313"/>
            <a:ext cx="127000" cy="66357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>
            <a:extLst>
              <a:ext uri="{FF2B5EF4-FFF2-40B4-BE49-F238E27FC236}">
                <a16:creationId xmlns:a16="http://schemas.microsoft.com/office/drawing/2014/main" id="{D57150FA-7E1E-4137-83E2-95F281B4A6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8013" y="2128839"/>
            <a:ext cx="5548312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rtl="1">
              <a:lnSpc>
                <a:spcPct val="90000"/>
              </a:lnSpc>
              <a:spcBef>
                <a:spcPts val="1000"/>
              </a:spcBef>
            </a:pPr>
            <a:endParaRPr lang="en-US" altLang="en-US" sz="240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pic>
        <p:nvPicPr>
          <p:cNvPr id="12291" name="Picture 1">
            <a:extLst>
              <a:ext uri="{FF2B5EF4-FFF2-40B4-BE49-F238E27FC236}">
                <a16:creationId xmlns:a16="http://schemas.microsoft.com/office/drawing/2014/main" id="{BC92CDAF-62F7-4E3A-9EDC-A3B9F886C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63" y="3117850"/>
            <a:ext cx="60769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itle 1">
            <a:extLst>
              <a:ext uri="{FF2B5EF4-FFF2-40B4-BE49-F238E27FC236}">
                <a16:creationId xmlns:a16="http://schemas.microsoft.com/office/drawing/2014/main" id="{68DD1EA8-7D83-420E-85C0-B369B5A919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225" y="71438"/>
            <a:ext cx="8656638" cy="690562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خدمت پزشک با کد خدمت  8523 در سامانه سیب</a:t>
            </a:r>
            <a:endParaRPr lang="en-US" altLang="en-US" sz="3200"/>
          </a:p>
        </p:txBody>
      </p:sp>
      <p:pic>
        <p:nvPicPr>
          <p:cNvPr id="12293" name="Picture 5">
            <a:extLst>
              <a:ext uri="{FF2B5EF4-FFF2-40B4-BE49-F238E27FC236}">
                <a16:creationId xmlns:a16="http://schemas.microsoft.com/office/drawing/2014/main" id="{18D5200C-ED80-4A10-9F31-1C2B21D2D3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" r="2673" b="6177"/>
          <a:stretch>
            <a:fillRect/>
          </a:stretch>
        </p:blipFill>
        <p:spPr bwMode="auto">
          <a:xfrm>
            <a:off x="1625601" y="914400"/>
            <a:ext cx="8958263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073401" y="6325646"/>
            <a:ext cx="1503123" cy="4008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WHO, 2005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40631" y="108280"/>
            <a:ext cx="11694694" cy="135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  <a:t>تعریف کم شنوایی</a:t>
            </a:r>
            <a:r>
              <a:rPr kumimoji="0" lang="fa-IR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</a:p>
          <a:p>
            <a:pPr marL="0" marR="0" lvl="0" indent="0" algn="just" defTabSz="914400" rtl="1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کم شنوایی به هر گونه کاهش یا مشکل در شنیدن اصوات اطلاق می شود. اختلال شنوایی به معنی ازدست دادن شنوایی در سطوح و درجات مختلف است. ناشنوایی در اینجا به معنی اختلال شنوایی عمیق است. </a:t>
            </a:r>
            <a:endParaRPr kumimoji="0" lang="fa-IR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09726" y="1467590"/>
          <a:ext cx="11556503" cy="5258888"/>
        </p:xfrm>
        <a:graphic>
          <a:graphicData uri="http://schemas.openxmlformats.org/drawingml/2006/table">
            <a:tbl>
              <a:tblPr firstRow="1" firstCol="1" bandRow="1"/>
              <a:tblGrid>
                <a:gridCol w="3716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6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121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12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1283">
                <a:tc gridSpan="4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مقدار و درجه کم شنوایی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688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شنوایی در محیط ساکت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شنوایی در محیط پر سروصدا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طبقه آسیب شنوایی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سطح شنوایی گوش بهتر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*(معیار دسی بل 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HL</a:t>
                      </a:r>
                      <a:r>
                        <a:rPr lang="fa-IR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3880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مشکلی ندارد، مگر آنکه صدا نزدیک و از طرف</a:t>
                      </a:r>
                      <a:r>
                        <a:rPr lang="fa-IR" sz="1400" b="1" baseline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گوش با شنوایی ضعیف تر ارائه شود.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FB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 فرد ممکن است دچار مشکلاتی باشد / در گفتگو ها شرکت میکند</a:t>
                      </a: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.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FB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کم شنوایی یک طرفه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FB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&lt;20 دسی بل در گوش بهتر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≤</a:t>
                      </a:r>
                      <a:r>
                        <a:rPr lang="ar-SA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35 دسی بل در گوش بدتر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FB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105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مشکلی در شنیدن آنچه که گفته می شود وجود ندارد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FB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 فرد ممکن است دچار مشکلاتی باشد / در گفتگو ها شرکت میکند</a:t>
                      </a: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.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FB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ملایم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FB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34-20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8FB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105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ممکن است در شنیدن اصوات هنجار (طبیعی)  مشکل داشته باشد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0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 فرد دچار مشکل شنوایی است ولی می تواند در مکالمات روزمره مشارکت داشته باشد</a:t>
                      </a: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.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0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متوسط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0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49-35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0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255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گفتار با صدای بلند را می تواند بشنود.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0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 فرد مشکلات زیادی در شنیدن محاورات روزمره دارد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0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متوسط تا شدید</a:t>
                      </a:r>
                      <a:endParaRPr lang="en-US" sz="14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0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64-50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0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1058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فقط وقتی نزدیک گوش او صحبت شود صدا های گفتاری بلند را می تواند تا حدودی بشنود.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9A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 مشکلات بسیار زیادی فرد در شنیدن محاورات روزمره دارد</a:t>
                      </a: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.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9A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شدید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9A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79-65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9A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90114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 همه حال مشکلات بسیار شدیدی در شنیدن دارد.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9A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fa-IR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 نمی تواند هر نوع صدای گفتاری و یا محاوره را بشنود</a:t>
                      </a:r>
                      <a:r>
                        <a:rPr lang="en-US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.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9A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عمیق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9A9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94-80</a:t>
                      </a:r>
                      <a:endParaRPr lang="en-US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9A9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10991">
                <a:tc gridSpan="4"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*</a:t>
                      </a:r>
                      <a:r>
                        <a:rPr lang="ar-SA" sz="16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میانگین فرکانس های 500، 1000، 2000 و  4000 هرتز</a:t>
                      </a:r>
                      <a:r>
                        <a:rPr lang="en-US" sz="1600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           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  <a:p>
                      <a:pPr marL="0" marR="0" algn="l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Ref.: Lancet, Wilson et al (2017); </a:t>
                      </a:r>
                      <a:r>
                        <a:rPr lang="en-US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Nazanin" panose="00000400000000000000" pitchFamily="2" charset="-78"/>
                        </a:rPr>
                        <a:t>https://doi.org/10.1016/S0140-6736(17)31073-5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Nazanin" panose="00000400000000000000" pitchFamily="2" charset="-78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696540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>
            <a:extLst>
              <a:ext uri="{FF2B5EF4-FFF2-40B4-BE49-F238E27FC236}">
                <a16:creationId xmlns:a16="http://schemas.microsoft.com/office/drawing/2014/main" id="{FC7710EF-1B27-49FB-AC53-77205D3B9F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8013" y="2128839"/>
            <a:ext cx="5548312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rtl="1">
              <a:lnSpc>
                <a:spcPct val="90000"/>
              </a:lnSpc>
              <a:spcBef>
                <a:spcPts val="1000"/>
              </a:spcBef>
            </a:pPr>
            <a:endParaRPr lang="en-US" altLang="en-US" sz="240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pic>
        <p:nvPicPr>
          <p:cNvPr id="13315" name="Picture 1">
            <a:extLst>
              <a:ext uri="{FF2B5EF4-FFF2-40B4-BE49-F238E27FC236}">
                <a16:creationId xmlns:a16="http://schemas.microsoft.com/office/drawing/2014/main" id="{6A4249CE-DA3D-4982-AEB1-B931581F01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63" y="3117850"/>
            <a:ext cx="60769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itle 1">
            <a:extLst>
              <a:ext uri="{FF2B5EF4-FFF2-40B4-BE49-F238E27FC236}">
                <a16:creationId xmlns:a16="http://schemas.microsoft.com/office/drawing/2014/main" id="{1B33D747-48F1-4251-9800-2C501B795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225" y="71439"/>
            <a:ext cx="8656638" cy="555625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خدمت پزشک با کد خدمت  8523 در سامانه سیب</a:t>
            </a:r>
            <a:endParaRPr lang="en-US" altLang="en-US" sz="3200"/>
          </a:p>
        </p:txBody>
      </p:sp>
      <p:pic>
        <p:nvPicPr>
          <p:cNvPr id="13317" name="Picture 6">
            <a:extLst>
              <a:ext uri="{FF2B5EF4-FFF2-40B4-BE49-F238E27FC236}">
                <a16:creationId xmlns:a16="http://schemas.microsoft.com/office/drawing/2014/main" id="{D74C0A70-68F0-4615-B692-C70264FB72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" r="3374" b="4137"/>
          <a:stretch>
            <a:fillRect/>
          </a:stretch>
        </p:blipFill>
        <p:spPr bwMode="auto">
          <a:xfrm>
            <a:off x="1719264" y="762001"/>
            <a:ext cx="8702675" cy="5859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>
            <a:extLst>
              <a:ext uri="{FF2B5EF4-FFF2-40B4-BE49-F238E27FC236}">
                <a16:creationId xmlns:a16="http://schemas.microsoft.com/office/drawing/2014/main" id="{B91AE54C-5E09-4518-9AE2-F2EE65AF8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8013" y="2128839"/>
            <a:ext cx="5548312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6858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rtl="1">
              <a:lnSpc>
                <a:spcPct val="90000"/>
              </a:lnSpc>
              <a:spcBef>
                <a:spcPts val="1000"/>
              </a:spcBef>
            </a:pPr>
            <a:endParaRPr lang="en-US" altLang="en-US" sz="240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pic>
        <p:nvPicPr>
          <p:cNvPr id="14339" name="Picture 1">
            <a:extLst>
              <a:ext uri="{FF2B5EF4-FFF2-40B4-BE49-F238E27FC236}">
                <a16:creationId xmlns:a16="http://schemas.microsoft.com/office/drawing/2014/main" id="{061E68B9-6C6C-4A50-B937-D312B2D892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7363" y="3117850"/>
            <a:ext cx="60769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itle 1">
            <a:extLst>
              <a:ext uri="{FF2B5EF4-FFF2-40B4-BE49-F238E27FC236}">
                <a16:creationId xmlns:a16="http://schemas.microsoft.com/office/drawing/2014/main" id="{653A3C9E-76F2-4F9A-B87C-D91CF391E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7225" y="71438"/>
            <a:ext cx="8656638" cy="690562"/>
          </a:xfrm>
        </p:spPr>
        <p:txBody>
          <a:bodyPr/>
          <a:lstStyle/>
          <a:p>
            <a:pPr algn="r" rtl="1" eaLnBrk="1" hangingPunct="1"/>
            <a:r>
              <a:rPr lang="fa-IR" altLang="en-US" sz="1600" b="1">
                <a:latin typeface="Tahoma" panose="020B0604030504040204" pitchFamily="34" charset="0"/>
                <a:cs typeface="B Titr" panose="00000700000000000000" pitchFamily="2" charset="-78"/>
              </a:rPr>
              <a:t>فرایند ثبت غربالگری شنوایی نوزادان 28-0 روزه خدمت پزشک با کد خدمت  8523 در سامانه سیب</a:t>
            </a:r>
            <a:endParaRPr lang="en-US" altLang="en-US" sz="3200"/>
          </a:p>
        </p:txBody>
      </p:sp>
      <p:pic>
        <p:nvPicPr>
          <p:cNvPr id="14341" name="Picture 5">
            <a:extLst>
              <a:ext uri="{FF2B5EF4-FFF2-40B4-BE49-F238E27FC236}">
                <a16:creationId xmlns:a16="http://schemas.microsoft.com/office/drawing/2014/main" id="{837BA39A-7D2F-41C8-A27B-4DF6A35896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1" r="2795" b="6470"/>
          <a:stretch>
            <a:fillRect/>
          </a:stretch>
        </p:blipFill>
        <p:spPr bwMode="auto">
          <a:xfrm>
            <a:off x="1719263" y="762000"/>
            <a:ext cx="8864600" cy="595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76B8B1B-4C3D-43AD-9B09-C5C5F33BF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875" y="1780159"/>
            <a:ext cx="8858250" cy="27918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26485" y="437745"/>
            <a:ext cx="4027251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002060"/>
                </a:solidFill>
                <a:cs typeface="B Titr" panose="00000700000000000000" pitchFamily="2" charset="-78"/>
              </a:rPr>
              <a:t>با سپاس فراوان از حسن توجه شما عزیزان</a:t>
            </a:r>
            <a:endParaRPr lang="en-US" sz="2000" b="1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9231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7366" y="5678712"/>
            <a:ext cx="11540376" cy="1016699"/>
          </a:xfrm>
          <a:solidFill>
            <a:schemeClr val="accent2">
              <a:lumMod val="50000"/>
            </a:schemeClr>
          </a:solidFill>
        </p:spPr>
        <p:txBody>
          <a:bodyPr>
            <a:normAutofit lnSpcReduction="10000"/>
          </a:bodyPr>
          <a:lstStyle/>
          <a:p>
            <a:pPr algn="ctr"/>
            <a:r>
              <a:rPr lang="fa-IR" sz="3200" b="1" dirty="0">
                <a:solidFill>
                  <a:schemeClr val="bg1"/>
                </a:solidFill>
                <a:cs typeface="B Nazanin" panose="00000400000000000000" pitchFamily="2" charset="-78"/>
              </a:rPr>
              <a:t>برنامه غربالگري، تشخيص و مداخله زود هنگام کم شنوايي نوزادان و شيرخواران مشتمل بر سه بخش غربال، تشخيص و مداخله مي‌باشد</a:t>
            </a:r>
            <a:endParaRPr lang="en-US" sz="3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9" name="Picture 1" descr="C:\Documents and Settings\Administrator\Desktop\تصاویر\Gardaneh-Tuserkan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278462" y="1280952"/>
            <a:ext cx="5669280" cy="4092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itle 3"/>
          <p:cNvSpPr txBox="1">
            <a:spLocks/>
          </p:cNvSpPr>
          <p:nvPr/>
        </p:nvSpPr>
        <p:spPr>
          <a:xfrm>
            <a:off x="1207577" y="182242"/>
            <a:ext cx="9808029" cy="9144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36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برنامه غربالگری کم شنوایی نوزادان و شیرخواران</a:t>
            </a:r>
            <a:endParaRPr lang="en-US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0135" t="20569" r="15457" b="545"/>
          <a:stretch/>
        </p:blipFill>
        <p:spPr>
          <a:xfrm>
            <a:off x="407367" y="1268760"/>
            <a:ext cx="5704225" cy="4065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64282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020" y="297890"/>
            <a:ext cx="11079805" cy="1143000"/>
          </a:xfrm>
          <a:solidFill>
            <a:schemeClr val="accent5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fa-IR" sz="2800" dirty="0">
                <a:solidFill>
                  <a:srgbClr val="002060"/>
                </a:solidFill>
                <a:cs typeface="B Titr" panose="00000700000000000000" pitchFamily="2" charset="-78"/>
              </a:rPr>
              <a:t>آزمون های فیزیولوژیک والکتروفیزیولوژیک غربالگری کم شنوایی نوزادان</a:t>
            </a:r>
            <a:endParaRPr lang="en-US" sz="28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020" y="1631697"/>
            <a:ext cx="5484780" cy="204628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AABR:</a:t>
            </a:r>
          </a:p>
          <a:p>
            <a:r>
              <a:rPr lang="en-US" sz="18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Automated Auditory Brainstem Response</a:t>
            </a:r>
            <a:endParaRPr lang="fa-IR" sz="1800" b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a-IR" sz="2300" b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rtl="1"/>
            <a:r>
              <a:rPr lang="fa-IR" sz="1400" b="0" dirty="0">
                <a:solidFill>
                  <a:srgbClr val="00206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پاسخ های شنوایی ساقه مغز</a:t>
            </a:r>
          </a:p>
          <a:p>
            <a:pPr algn="ctr" rtl="1"/>
            <a:r>
              <a:rPr lang="fa-IR" sz="1700" b="0" dirty="0">
                <a:solidFill>
                  <a:srgbClr val="00206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 از گوش داخلی تا ساقه مغز</a:t>
            </a:r>
            <a:endParaRPr lang="en-US" sz="1700" b="0" dirty="0">
              <a:solidFill>
                <a:srgbClr val="002060"/>
              </a:solidFill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020" y="3821545"/>
            <a:ext cx="5484780" cy="2743200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47909" y="1631697"/>
            <a:ext cx="5259912" cy="2046287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TEOAE: </a:t>
            </a:r>
          </a:p>
          <a:p>
            <a:r>
              <a:rPr lang="en-US" sz="18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Transient Evoked Otoacoustic Emissions</a:t>
            </a:r>
          </a:p>
          <a:p>
            <a:endParaRPr lang="fa-IR" sz="1800" b="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rtl="1"/>
            <a:r>
              <a:rPr lang="fa-IR" sz="1400" b="0" dirty="0">
                <a:solidFill>
                  <a:srgbClr val="00206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آزمایش خودکار گسیل های صوتی گوش</a:t>
            </a:r>
          </a:p>
          <a:p>
            <a:pPr algn="r" rtl="1"/>
            <a:r>
              <a:rPr lang="fa-IR" sz="1700" b="0" dirty="0">
                <a:solidFill>
                  <a:srgbClr val="002060"/>
                </a:solidFill>
                <a:latin typeface="Times New Roman" panose="02020603050405020304" pitchFamily="18" charset="0"/>
                <a:cs typeface="B Titr" panose="00000700000000000000" pitchFamily="2" charset="-78"/>
              </a:rPr>
              <a:t>                  از گوش خارجی تا گوش داخلی(بخش حلزونی)</a:t>
            </a:r>
            <a:r>
              <a:rPr lang="fa-IR" sz="1700" b="0" dirty="0">
                <a:latin typeface="Times New Roman" panose="02020603050405020304" pitchFamily="18" charset="0"/>
                <a:cs typeface="B Titr" panose="00000700000000000000" pitchFamily="2" charset="-78"/>
              </a:rPr>
              <a:t> </a:t>
            </a:r>
            <a:endParaRPr lang="en-US" sz="1700" b="0" dirty="0">
              <a:latin typeface="Times New Roman" panose="02020603050405020304" pitchFamily="18" charset="0"/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908" y="3810000"/>
            <a:ext cx="5259913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18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/>
        </p:nvGraphicFramePr>
        <p:xfrm>
          <a:off x="2362200" y="1828800"/>
          <a:ext cx="7543800" cy="459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ounded Rectangle 3"/>
          <p:cNvSpPr/>
          <p:nvPr/>
        </p:nvSpPr>
        <p:spPr>
          <a:xfrm>
            <a:off x="4038601" y="277092"/>
            <a:ext cx="4037543" cy="990599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87251" tIns="43626" rIns="87251" bIns="43626" rtlCol="0" anchor="ctr"/>
          <a:lstStyle/>
          <a:p>
            <a:pPr algn="ctr"/>
            <a:r>
              <a:rPr lang="fa-IR" sz="28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Calibri"/>
                <a:cs typeface="B Titr" panose="00000700000000000000" pitchFamily="2" charset="-78"/>
              </a:rPr>
              <a:t>شبکه ارجاع خدمات</a:t>
            </a:r>
            <a:endParaRPr lang="en-US" sz="2800" b="1" dirty="0">
              <a:ln w="9525">
                <a:solidFill>
                  <a:prstClr val="white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rgbClr val="4BACC6">
                    <a:lumMod val="60000"/>
                    <a:lumOff val="40000"/>
                  </a:srgbClr>
                </a:outerShdw>
              </a:effectLst>
              <a:latin typeface="Calibri"/>
              <a:cs typeface="B Titr" panose="00000700000000000000" pitchFamily="2" charset="-78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5752571" y="1295400"/>
            <a:ext cx="609600" cy="49760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1745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42227" y="348357"/>
            <a:ext cx="7015946" cy="619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165" indent="-6350" algn="r" rtl="1">
              <a:lnSpc>
                <a:spcPct val="107000"/>
              </a:lnSpc>
              <a:spcAft>
                <a:spcPts val="20"/>
              </a:spcAft>
            </a:pPr>
            <a:r>
              <a:rPr lang="ar-SA" sz="2400" b="1" dirty="0">
                <a:solidFill>
                  <a:srgbClr val="002060"/>
                </a:solidFill>
                <a:latin typeface="Titr" panose="00000700000000000000" pitchFamily="2" charset="-78"/>
                <a:ea typeface="Titr" panose="00000700000000000000" pitchFamily="2" charset="-78"/>
                <a:cs typeface="B Titr" panose="00000700000000000000" pitchFamily="2" charset="-78"/>
              </a:rPr>
              <a:t>آزمایش غربالگری شنوایی به روش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OAEs</a:t>
            </a:r>
            <a:r>
              <a:rPr lang="en-US" sz="2000" b="1" dirty="0">
                <a:solidFill>
                  <a:srgbClr val="002060"/>
                </a:solidFill>
                <a:latin typeface="Titr" panose="00000700000000000000" pitchFamily="2" charset="-78"/>
                <a:ea typeface="Titr" panose="00000700000000000000" pitchFamily="2" charset="-78"/>
                <a:cs typeface="B Titr" panose="00000700000000000000" pitchFamily="2" charset="-78"/>
              </a:rPr>
              <a:t> </a:t>
            </a:r>
            <a:r>
              <a:rPr lang="fa-IR" sz="2400" b="1" dirty="0">
                <a:solidFill>
                  <a:srgbClr val="002060"/>
                </a:solidFill>
                <a:latin typeface="Titr" panose="00000700000000000000" pitchFamily="2" charset="-78"/>
                <a:ea typeface="Titr" panose="00000700000000000000" pitchFamily="2" charset="-78"/>
                <a:cs typeface="B Titr" panose="00000700000000000000" pitchFamily="2" charset="-78"/>
              </a:rPr>
              <a:t>(</a:t>
            </a:r>
            <a:r>
              <a:rPr lang="ar-SA" sz="2400" b="1" dirty="0">
                <a:solidFill>
                  <a:srgbClr val="002060"/>
                </a:solidFill>
                <a:latin typeface="Titr" panose="00000700000000000000" pitchFamily="2" charset="-78"/>
                <a:ea typeface="Titr" panose="00000700000000000000" pitchFamily="2" charset="-78"/>
                <a:cs typeface="B Titr" panose="00000700000000000000" pitchFamily="2" charset="-78"/>
              </a:rPr>
              <a:t>فیزیولوژیک</a:t>
            </a:r>
            <a:r>
              <a:rPr lang="fa-IR" sz="2400" b="1" dirty="0">
                <a:solidFill>
                  <a:srgbClr val="002060"/>
                </a:solidFill>
                <a:latin typeface="Titr" panose="00000700000000000000" pitchFamily="2" charset="-78"/>
                <a:ea typeface="Titr" panose="00000700000000000000" pitchFamily="2" charset="-78"/>
                <a:cs typeface="B Titr" panose="00000700000000000000" pitchFamily="2" charset="-78"/>
              </a:rPr>
              <a:t>)</a:t>
            </a:r>
            <a:endParaRPr lang="en-US" sz="20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marR="70485" algn="r">
              <a:lnSpc>
                <a:spcPct val="107000"/>
              </a:lnSpc>
              <a:spcAft>
                <a:spcPts val="1510"/>
              </a:spcAft>
            </a:pPr>
            <a:r>
              <a:rPr lang="en-US" sz="800" dirty="0">
                <a:solidFill>
                  <a:srgbClr val="00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endParaRPr lang="en-US" sz="16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362451" y="1584959"/>
            <a:ext cx="9540681" cy="4506686"/>
            <a:chOff x="17069" y="-59138"/>
            <a:chExt cx="5129624" cy="4460977"/>
          </a:xfrm>
        </p:grpSpPr>
        <p:sp>
          <p:nvSpPr>
            <p:cNvPr id="11" name="Rectangle 10"/>
            <p:cNvSpPr/>
            <p:nvPr/>
          </p:nvSpPr>
          <p:spPr>
            <a:xfrm>
              <a:off x="3835273" y="893062"/>
              <a:ext cx="49457" cy="30037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183003" y="4101463"/>
              <a:ext cx="49457" cy="300376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pic>
          <p:nvPicPr>
            <p:cNvPr id="13" name="Picture 12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21031" y="847979"/>
              <a:ext cx="2227453" cy="1395476"/>
            </a:xfrm>
            <a:prstGeom prst="rect">
              <a:avLst/>
            </a:prstGeom>
          </p:spPr>
        </p:pic>
        <p:pic>
          <p:nvPicPr>
            <p:cNvPr id="14" name="Picture 13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135661" y="2281428"/>
              <a:ext cx="2216023" cy="1651381"/>
            </a:xfrm>
            <a:prstGeom prst="rect">
              <a:avLst/>
            </a:prstGeom>
          </p:spPr>
        </p:pic>
        <p:pic>
          <p:nvPicPr>
            <p:cNvPr id="15" name="Picture 14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2560283" y="893062"/>
              <a:ext cx="2586410" cy="3049860"/>
            </a:xfrm>
            <a:prstGeom prst="rect">
              <a:avLst/>
            </a:prstGeom>
          </p:spPr>
        </p:pic>
        <p:pic>
          <p:nvPicPr>
            <p:cNvPr id="16" name="Picture 15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329176" y="-59138"/>
              <a:ext cx="2476500" cy="364236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1948307" y="2070"/>
              <a:ext cx="43579" cy="32125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27651" y="60960"/>
              <a:ext cx="2109397" cy="231681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  <a:cs typeface="Nazanin" panose="00000400000000000000" pitchFamily="2" charset="-78"/>
                </a:rPr>
                <a:t>پروب</a:t>
              </a:r>
              <a:r>
                <a:rPr kumimoji="0" lang="fa-IR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  <a:cs typeface="Nazanin" panose="00000400000000000000" pitchFamily="2" charset="-78"/>
                </a:rPr>
                <a:t> مخصوص اخذ پاسخ های تست </a:t>
              </a: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  <a:cs typeface="Nazanin" panose="00000400000000000000" pitchFamily="2" charset="-78"/>
                </a:rPr>
                <a:t>  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457198" y="2070"/>
              <a:ext cx="43579" cy="32125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64541" y="2070"/>
              <a:ext cx="43579" cy="32125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670865" y="2070"/>
              <a:ext cx="43579" cy="32125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917295" y="2070"/>
              <a:ext cx="43579" cy="32125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226515" y="2070"/>
              <a:ext cx="43579" cy="32125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738974" y="79746"/>
              <a:ext cx="360386" cy="206453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Calibri" panose="020F0502020204030204" pitchFamily="34" charset="0"/>
                </a:rPr>
                <a:t>OAE</a:t>
              </a:r>
              <a:endPara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7069" y="2070"/>
              <a:ext cx="43579" cy="32125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835273" y="2980346"/>
              <a:ext cx="43579" cy="32125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999990" y="3222662"/>
              <a:ext cx="43579" cy="32125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3121482" y="3222662"/>
              <a:ext cx="43579" cy="32125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3541802" y="3222662"/>
              <a:ext cx="43579" cy="32125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96591" y="3222662"/>
              <a:ext cx="43579" cy="32125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4058590" y="3222662"/>
              <a:ext cx="43579" cy="32125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4309593" y="3222662"/>
              <a:ext cx="43579" cy="32125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734332" y="3222662"/>
              <a:ext cx="84320" cy="32125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.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987370" y="3222662"/>
              <a:ext cx="43579" cy="32125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5048758" y="3451262"/>
              <a:ext cx="43579" cy="32125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972558" y="3451262"/>
              <a:ext cx="43579" cy="321259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29773" y="3676277"/>
              <a:ext cx="36171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782813" y="3676277"/>
              <a:ext cx="36170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224934" y="3676277"/>
              <a:ext cx="36170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3792601" y="3676277"/>
              <a:ext cx="36170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6" name="Rectangle 75"/>
            <p:cNvSpPr/>
            <p:nvPr/>
          </p:nvSpPr>
          <p:spPr>
            <a:xfrm>
              <a:off x="2842566" y="3676277"/>
              <a:ext cx="36170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5044186" y="3877445"/>
              <a:ext cx="36170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1" name="Rectangle 80"/>
            <p:cNvSpPr/>
            <p:nvPr/>
          </p:nvSpPr>
          <p:spPr>
            <a:xfrm>
              <a:off x="4742434" y="3877445"/>
              <a:ext cx="36170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4665853" y="3877445"/>
              <a:ext cx="36170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5" name="Rectangle 84"/>
            <p:cNvSpPr/>
            <p:nvPr/>
          </p:nvSpPr>
          <p:spPr>
            <a:xfrm>
              <a:off x="4342765" y="3877445"/>
              <a:ext cx="36170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4242181" y="3877445"/>
              <a:ext cx="36170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88" name="Rectangle 87"/>
            <p:cNvSpPr/>
            <p:nvPr/>
          </p:nvSpPr>
          <p:spPr>
            <a:xfrm>
              <a:off x="3315984" y="3877445"/>
              <a:ext cx="36171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2768401" y="3877445"/>
              <a:ext cx="36170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2" name="Rectangle 91"/>
            <p:cNvSpPr/>
            <p:nvPr/>
          </p:nvSpPr>
          <p:spPr>
            <a:xfrm>
              <a:off x="3015060" y="3877445"/>
              <a:ext cx="36170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5" name="Rectangle 94"/>
            <p:cNvSpPr/>
            <p:nvPr/>
          </p:nvSpPr>
          <p:spPr>
            <a:xfrm>
              <a:off x="3486622" y="3877445"/>
              <a:ext cx="36170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3902022" y="3877445"/>
              <a:ext cx="36171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4061908" y="3877445"/>
              <a:ext cx="36170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2628011" y="3877445"/>
              <a:ext cx="36170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2496947" y="3877445"/>
              <a:ext cx="36170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3019326" y="4077089"/>
              <a:ext cx="36170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2" name="Rectangle 111"/>
            <p:cNvSpPr/>
            <p:nvPr/>
          </p:nvSpPr>
          <p:spPr>
            <a:xfrm>
              <a:off x="3313799" y="4077089"/>
              <a:ext cx="36170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3607134" y="4077089"/>
              <a:ext cx="36170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3960426" y="4077089"/>
              <a:ext cx="202722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1" name="Rectangle 120"/>
            <p:cNvSpPr/>
            <p:nvPr/>
          </p:nvSpPr>
          <p:spPr>
            <a:xfrm>
              <a:off x="4583272" y="4077089"/>
              <a:ext cx="36171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3" name="Rectangle 122"/>
            <p:cNvSpPr/>
            <p:nvPr/>
          </p:nvSpPr>
          <p:spPr>
            <a:xfrm>
              <a:off x="5014104" y="4077089"/>
              <a:ext cx="36171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2487803" y="4077089"/>
              <a:ext cx="36170" cy="266645"/>
            </a:xfrm>
            <a:prstGeom prst="rect">
              <a:avLst/>
            </a:prstGeom>
            <a:ln>
              <a:noFill/>
            </a:ln>
          </p:spPr>
          <p:txBody>
            <a:bodyPr vert="horz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azanin" panose="00000400000000000000" pitchFamily="2" charset="-78"/>
                  <a:ea typeface="Nazanin" panose="00000400000000000000" pitchFamily="2" charset="-78"/>
                </a:rPr>
                <a:t> </a:t>
              </a: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endParaRPr>
            </a:p>
          </p:txBody>
        </p:sp>
        <p:sp>
          <p:nvSpPr>
            <p:cNvPr id="127" name="Shape 26627"/>
            <p:cNvSpPr/>
            <p:nvPr/>
          </p:nvSpPr>
          <p:spPr>
            <a:xfrm>
              <a:off x="787527" y="262128"/>
              <a:ext cx="902081" cy="1239648"/>
            </a:xfrm>
            <a:custGeom>
              <a:avLst/>
              <a:gdLst/>
              <a:ahLst/>
              <a:cxnLst/>
              <a:rect l="0" t="0" r="0" b="0"/>
              <a:pathLst>
                <a:path w="902081" h="1239648">
                  <a:moveTo>
                    <a:pt x="902081" y="0"/>
                  </a:moveTo>
                  <a:lnTo>
                    <a:pt x="888111" y="84074"/>
                  </a:lnTo>
                  <a:lnTo>
                    <a:pt x="865027" y="67320"/>
                  </a:lnTo>
                  <a:lnTo>
                    <a:pt x="15367" y="1239648"/>
                  </a:lnTo>
                  <a:lnTo>
                    <a:pt x="0" y="1228472"/>
                  </a:lnTo>
                  <a:lnTo>
                    <a:pt x="849567" y="56100"/>
                  </a:lnTo>
                  <a:lnTo>
                    <a:pt x="826516" y="39370"/>
                  </a:lnTo>
                  <a:lnTo>
                    <a:pt x="902081" y="0"/>
                  </a:ln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Shape 26628"/>
            <p:cNvSpPr/>
            <p:nvPr/>
          </p:nvSpPr>
          <p:spPr>
            <a:xfrm>
              <a:off x="1894332" y="262128"/>
              <a:ext cx="2089658" cy="1200404"/>
            </a:xfrm>
            <a:custGeom>
              <a:avLst/>
              <a:gdLst/>
              <a:ahLst/>
              <a:cxnLst/>
              <a:rect l="0" t="0" r="0" b="0"/>
              <a:pathLst>
                <a:path w="2089658" h="1200404">
                  <a:moveTo>
                    <a:pt x="0" y="0"/>
                  </a:moveTo>
                  <a:lnTo>
                    <a:pt x="85090" y="4699"/>
                  </a:lnTo>
                  <a:lnTo>
                    <a:pt x="70901" y="29507"/>
                  </a:lnTo>
                  <a:lnTo>
                    <a:pt x="2089658" y="1183894"/>
                  </a:lnTo>
                  <a:lnTo>
                    <a:pt x="2080133" y="1200404"/>
                  </a:lnTo>
                  <a:lnTo>
                    <a:pt x="61437" y="46052"/>
                  </a:lnTo>
                  <a:lnTo>
                    <a:pt x="47244" y="708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0000"/>
            </a:solidFill>
            <a:ln w="0" cap="flat">
              <a:noFill/>
              <a:miter lim="127000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a-IR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3765455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12885</TotalTime>
  <Words>1447</Words>
  <Application>Microsoft Office PowerPoint</Application>
  <PresentationFormat>Widescreen</PresentationFormat>
  <Paragraphs>233</Paragraphs>
  <Slides>52</Slides>
  <Notes>2</Notes>
  <HiddenSlides>0</HiddenSlides>
  <MMClips>3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52</vt:i4>
      </vt:variant>
    </vt:vector>
  </HeadingPairs>
  <TitlesOfParts>
    <vt:vector size="66" baseType="lpstr">
      <vt:lpstr>Arial</vt:lpstr>
      <vt:lpstr>B Titr</vt:lpstr>
      <vt:lpstr>Calibri</vt:lpstr>
      <vt:lpstr>Calibri Light</vt:lpstr>
      <vt:lpstr>IRTitr</vt:lpstr>
      <vt:lpstr>Nazanin</vt:lpstr>
      <vt:lpstr>Tahoma</vt:lpstr>
      <vt:lpstr>Times New Roman</vt:lpstr>
      <vt:lpstr>Titr</vt:lpstr>
      <vt:lpstr>Wingdings</vt:lpstr>
      <vt:lpstr>Retrospect</vt:lpstr>
      <vt:lpstr>1_Office Theme</vt:lpstr>
      <vt:lpstr>Office Theme</vt:lpstr>
      <vt:lpstr>2_Office Theme</vt:lpstr>
      <vt:lpstr>به نام خدا</vt:lpstr>
      <vt:lpstr>ساختار گوش</vt:lpstr>
      <vt:lpstr>PowerPoint Presentation</vt:lpstr>
      <vt:lpstr>انواع آسیب شنوایی</vt:lpstr>
      <vt:lpstr>PowerPoint Presentation</vt:lpstr>
      <vt:lpstr>PowerPoint Presentation</vt:lpstr>
      <vt:lpstr>آزمون های فیزیولوژیک والکتروفیزیولوژیک غربالگری کم شنوایی نوزادان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شاخص‌های غربالگری کم شنوایی مادرزادی (CHL) نوزادان </vt:lpstr>
      <vt:lpstr>فرایند ثبت غربالگری شنوایی نوزادان 28-0 روزه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فرایند ثبت غربالگری شنوایی نوزادان 28-0 روزه با کد خدمت  8473 در سامانه سیب</vt:lpstr>
      <vt:lpstr>توالی مراقبت ها</vt:lpstr>
      <vt:lpstr>توالی مراقبت ها</vt:lpstr>
      <vt:lpstr>PowerPoint Presentation</vt:lpstr>
      <vt:lpstr>فرایند ثبت غربالگری شنوایی نوزادان 28-0 روزه خدمت پزشک با کد خدمت  8523 در سامانه سیب</vt:lpstr>
      <vt:lpstr>فرایند ثبت غربالگری شنوایی نوزادان 28-0 روزه خدمت پزشک با کد خدمت  8523 در سامانه سیب</vt:lpstr>
      <vt:lpstr>فرایند ثبت غربالگری شنوایی نوزادان 28-0 روزه خدمت پزشک با کد خدمت  8523 در سامانه سیب</vt:lpstr>
      <vt:lpstr>فرایند ثبت غربالگری شنوایی نوزادان 28-0 روزه خدمت پزشک با کد خدمت  8523 در سامانه سیب</vt:lpstr>
      <vt:lpstr>فرایند ثبت غربالگری شنوایی نوزادان 28-0 روزه خدمت پزشک با کد خدمت  8523 در سامانه سیب</vt:lpstr>
      <vt:lpstr>فرایند ثبت غربالگری شنوایی نوزادان 28-0 روزه خدمت پزشک با کد خدمت  8523 در سامانه سیب</vt:lpstr>
      <vt:lpstr>فرایند ثبت غربالگری شنوایی نوزادان 28-0 روزه خدمت پزشک با کد خدمت  8523 در سامانه سیب</vt:lpstr>
      <vt:lpstr>فرایند ثبت غربالگری شنوایی نوزادان 28-0 روزه خدمت پزشک با کد خدمت  8523 در سامانه سیب</vt:lpstr>
      <vt:lpstr>فرایند ثبت غربالگری شنوایی نوزادان 28-0 روزه خدمت پزشک با کد خدمت  8523 در سامانه سیب</vt:lpstr>
      <vt:lpstr>فرایند ثبت غربالگری شنوایی نوزادان 28-0 روزه خدمت پزشک با کد خدمت  8523 در سامانه سیب</vt:lpstr>
      <vt:lpstr>فرایند ثبت غربالگری شنوایی نوزادان 28-0 روزه خدمت پزشک با کد خدمت  8523 در سامانه سیب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دکتر سعید محمودیان_شنوایی 5تا18 سال پزشک</dc:title>
  <dc:creator>Dr. Saeid Mahmoudian</dc:creator>
  <cp:keywords>دانشگاه مجازی بیماری های گوش و شنوایی</cp:keywords>
  <cp:lastModifiedBy>A.R.I</cp:lastModifiedBy>
  <cp:revision>706</cp:revision>
  <dcterms:created xsi:type="dcterms:W3CDTF">2018-01-07T16:56:05Z</dcterms:created>
  <dcterms:modified xsi:type="dcterms:W3CDTF">2023-10-12T09:59:50Z</dcterms:modified>
</cp:coreProperties>
</file>