
<file path=[Content_Types].xml><?xml version="1.0" encoding="utf-8"?>
<Types xmlns="http://schemas.openxmlformats.org/package/2006/content-types">
  <Default Extension="png" ContentType="image/png"/>
  <Default Extension="tmp"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 id="2147483759" r:id="rId2"/>
  </p:sldMasterIdLst>
  <p:notesMasterIdLst>
    <p:notesMasterId r:id="rId54"/>
  </p:notesMasterIdLst>
  <p:sldIdLst>
    <p:sldId id="345" r:id="rId3"/>
    <p:sldId id="256" r:id="rId4"/>
    <p:sldId id="297" r:id="rId5"/>
    <p:sldId id="295" r:id="rId6"/>
    <p:sldId id="298" r:id="rId7"/>
    <p:sldId id="299" r:id="rId8"/>
    <p:sldId id="294" r:id="rId9"/>
    <p:sldId id="300" r:id="rId10"/>
    <p:sldId id="302" r:id="rId11"/>
    <p:sldId id="307" r:id="rId12"/>
    <p:sldId id="260" r:id="rId13"/>
    <p:sldId id="314" r:id="rId14"/>
    <p:sldId id="349" r:id="rId15"/>
    <p:sldId id="261" r:id="rId16"/>
    <p:sldId id="312" r:id="rId17"/>
    <p:sldId id="311" r:id="rId18"/>
    <p:sldId id="333" r:id="rId19"/>
    <p:sldId id="334" r:id="rId20"/>
    <p:sldId id="335" r:id="rId21"/>
    <p:sldId id="336" r:id="rId22"/>
    <p:sldId id="338" r:id="rId23"/>
    <p:sldId id="289" r:id="rId24"/>
    <p:sldId id="276" r:id="rId25"/>
    <p:sldId id="277" r:id="rId26"/>
    <p:sldId id="287" r:id="rId27"/>
    <p:sldId id="278" r:id="rId28"/>
    <p:sldId id="286" r:id="rId29"/>
    <p:sldId id="340" r:id="rId30"/>
    <p:sldId id="281" r:id="rId31"/>
    <p:sldId id="272" r:id="rId32"/>
    <p:sldId id="274" r:id="rId33"/>
    <p:sldId id="306" r:id="rId34"/>
    <p:sldId id="264" r:id="rId35"/>
    <p:sldId id="265" r:id="rId36"/>
    <p:sldId id="263" r:id="rId37"/>
    <p:sldId id="267" r:id="rId38"/>
    <p:sldId id="293" r:id="rId39"/>
    <p:sldId id="268" r:id="rId40"/>
    <p:sldId id="303" r:id="rId41"/>
    <p:sldId id="269" r:id="rId42"/>
    <p:sldId id="271" r:id="rId43"/>
    <p:sldId id="305" r:id="rId44"/>
    <p:sldId id="346" r:id="rId45"/>
    <p:sldId id="347" r:id="rId46"/>
    <p:sldId id="348" r:id="rId47"/>
    <p:sldId id="350" r:id="rId48"/>
    <p:sldId id="351" r:id="rId49"/>
    <p:sldId id="352" r:id="rId50"/>
    <p:sldId id="343" r:id="rId51"/>
    <p:sldId id="344" r:id="rId52"/>
    <p:sldId id="342" r:id="rId5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60"/>
  </p:normalViewPr>
  <p:slideViewPr>
    <p:cSldViewPr snapToGrid="0">
      <p:cViewPr varScale="1">
        <p:scale>
          <a:sx n="67" d="100"/>
          <a:sy n="67" d="100"/>
        </p:scale>
        <p:origin x="45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tableStyles" Target="tableStyle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85B091-A554-4173-9971-129A38C409D3}" type="datetimeFigureOut">
              <a:rPr lang="en-US" smtClean="0"/>
              <a:t>6/11/2023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A9F8E0-AC0E-43AE-8C3F-162098F0DD47}" type="slidenum">
              <a:rPr lang="en-US" smtClean="0"/>
              <a:t>‹#›</a:t>
            </a:fld>
            <a:endParaRPr lang="en-US"/>
          </a:p>
        </p:txBody>
      </p:sp>
    </p:spTree>
    <p:extLst>
      <p:ext uri="{BB962C8B-B14F-4D97-AF65-F5344CB8AC3E}">
        <p14:creationId xmlns:p14="http://schemas.microsoft.com/office/powerpoint/2010/main" val="27754674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9A9F8E0-AC0E-43AE-8C3F-162098F0DD47}" type="slidenum">
              <a:rPr lang="en-US" smtClean="0"/>
              <a:t>10</a:t>
            </a:fld>
            <a:endParaRPr lang="en-US"/>
          </a:p>
        </p:txBody>
      </p:sp>
    </p:spTree>
    <p:extLst>
      <p:ext uri="{BB962C8B-B14F-4D97-AF65-F5344CB8AC3E}">
        <p14:creationId xmlns:p14="http://schemas.microsoft.com/office/powerpoint/2010/main" val="19907328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8F88CE4-1D2A-4643-9CE6-E3865691EF70}" type="datetime1">
              <a:rPr lang="en-US" smtClean="0"/>
              <a:t>6/11/2023</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69F915D1-D356-4FD0-A7E2-C523973F98C3}" type="slidenum">
              <a:rPr lang="fa-IR" smtClean="0"/>
              <a:pPr/>
              <a:t>‹#›</a:t>
            </a:fld>
            <a:endParaRPr lang="fa-I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5614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F3E795A-8D03-4FDC-8133-4B5807018A04}" type="datetime1">
              <a:rPr lang="en-US" smtClean="0"/>
              <a:t>6/11/2023</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69F915D1-D356-4FD0-A7E2-C523973F98C3}" type="slidenum">
              <a:rPr lang="fa-IR" smtClean="0"/>
              <a:pPr/>
              <a:t>‹#›</a:t>
            </a:fld>
            <a:endParaRPr lang="fa-IR"/>
          </a:p>
        </p:txBody>
      </p:sp>
    </p:spTree>
    <p:extLst>
      <p:ext uri="{BB962C8B-B14F-4D97-AF65-F5344CB8AC3E}">
        <p14:creationId xmlns:p14="http://schemas.microsoft.com/office/powerpoint/2010/main" val="12963831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8838597-4CAB-493C-AAA9-1BF152F735E4}" type="datetime1">
              <a:rPr lang="en-US" smtClean="0"/>
              <a:t>6/11/2023</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69F915D1-D356-4FD0-A7E2-C523973F98C3}" type="slidenum">
              <a:rPr lang="fa-IR" smtClean="0"/>
              <a:pPr/>
              <a:t>‹#›</a:t>
            </a:fld>
            <a:endParaRPr lang="fa-IR"/>
          </a:p>
        </p:txBody>
      </p:sp>
    </p:spTree>
    <p:extLst>
      <p:ext uri="{BB962C8B-B14F-4D97-AF65-F5344CB8AC3E}">
        <p14:creationId xmlns:p14="http://schemas.microsoft.com/office/powerpoint/2010/main" val="11013359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2C6E955-2D6D-4469-AF66-5C4452721B99}" type="datetime1">
              <a:rPr lang="en-US" smtClean="0"/>
              <a:t>6/11/2023</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717A88B7-8734-463F-9A05-BCE8CE8932CE}" type="slidenum">
              <a:rPr lang="en-US" smtClean="0"/>
              <a:t>‹#›</a:t>
            </a:fld>
            <a:endParaRPr lang="en-US"/>
          </a:p>
        </p:txBody>
      </p:sp>
    </p:spTree>
    <p:extLst>
      <p:ext uri="{BB962C8B-B14F-4D97-AF65-F5344CB8AC3E}">
        <p14:creationId xmlns:p14="http://schemas.microsoft.com/office/powerpoint/2010/main" val="21320751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01DDBF5-5371-42D0-A448-AC3440AF602F}" type="datetime1">
              <a:rPr lang="en-US" smtClean="0"/>
              <a:t>6/11/2023</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17A88B7-8734-463F-9A05-BCE8CE8932CE}" type="slidenum">
              <a:rPr lang="en-US" smtClean="0"/>
              <a:t>‹#›</a:t>
            </a:fld>
            <a:endParaRPr lang="en-US"/>
          </a:p>
        </p:txBody>
      </p:sp>
    </p:spTree>
    <p:extLst>
      <p:ext uri="{BB962C8B-B14F-4D97-AF65-F5344CB8AC3E}">
        <p14:creationId xmlns:p14="http://schemas.microsoft.com/office/powerpoint/2010/main" val="27466151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35AE93-8DFE-406E-98CF-DE877153905D}" type="datetime1">
              <a:rPr lang="en-US" smtClean="0"/>
              <a:t>6/11/2023</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17A88B7-8734-463F-9A05-BCE8CE8932CE}" type="slidenum">
              <a:rPr lang="en-US" smtClean="0"/>
              <a:t>‹#›</a:t>
            </a:fld>
            <a:endParaRPr lang="en-US"/>
          </a:p>
        </p:txBody>
      </p:sp>
    </p:spTree>
    <p:extLst>
      <p:ext uri="{BB962C8B-B14F-4D97-AF65-F5344CB8AC3E}">
        <p14:creationId xmlns:p14="http://schemas.microsoft.com/office/powerpoint/2010/main" val="41990205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C4397CD-51C3-4DEF-B7D8-8581682AAF86}" type="datetime1">
              <a:rPr lang="en-US" smtClean="0"/>
              <a:t>6/11/2023</a:t>
            </a:fld>
            <a:endParaRPr lang="en-US"/>
          </a:p>
        </p:txBody>
      </p:sp>
      <p:sp>
        <p:nvSpPr>
          <p:cNvPr id="6" name="Footer Placeholder 5"/>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717A88B7-8734-463F-9A05-BCE8CE8932CE}" type="slidenum">
              <a:rPr lang="en-US" smtClean="0"/>
              <a:t>‹#›</a:t>
            </a:fld>
            <a:endParaRPr lang="en-US"/>
          </a:p>
        </p:txBody>
      </p:sp>
    </p:spTree>
    <p:extLst>
      <p:ext uri="{BB962C8B-B14F-4D97-AF65-F5344CB8AC3E}">
        <p14:creationId xmlns:p14="http://schemas.microsoft.com/office/powerpoint/2010/main" val="33559874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E393879-D584-4B07-A8D3-F15FD6F03ABC}" type="datetime1">
              <a:rPr lang="en-US" smtClean="0"/>
              <a:t>6/11/2023</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717A88B7-8734-463F-9A05-BCE8CE8932CE}" type="slidenum">
              <a:rPr lang="en-US" smtClean="0"/>
              <a:t>‹#›</a:t>
            </a:fld>
            <a:endParaRPr lang="en-US"/>
          </a:p>
        </p:txBody>
      </p:sp>
    </p:spTree>
    <p:extLst>
      <p:ext uri="{BB962C8B-B14F-4D97-AF65-F5344CB8AC3E}">
        <p14:creationId xmlns:p14="http://schemas.microsoft.com/office/powerpoint/2010/main" val="14863639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15B0879-87D3-49E6-BC05-0D7ECF640148}" type="datetime1">
              <a:rPr lang="en-US" smtClean="0"/>
              <a:t>6/11/2023</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717A88B7-8734-463F-9A05-BCE8CE8932CE}" type="slidenum">
              <a:rPr lang="en-US" smtClean="0"/>
              <a:t>‹#›</a:t>
            </a:fld>
            <a:endParaRPr lang="en-US"/>
          </a:p>
        </p:txBody>
      </p:sp>
    </p:spTree>
    <p:extLst>
      <p:ext uri="{BB962C8B-B14F-4D97-AF65-F5344CB8AC3E}">
        <p14:creationId xmlns:p14="http://schemas.microsoft.com/office/powerpoint/2010/main" val="7220750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1516BC-8D95-4640-BA03-1828BC155B13}" type="datetime1">
              <a:rPr lang="en-US" smtClean="0"/>
              <a:t>6/11/2023</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717A88B7-8734-463F-9A05-BCE8CE8932CE}" type="slidenum">
              <a:rPr lang="en-US" smtClean="0"/>
              <a:t>‹#›</a:t>
            </a:fld>
            <a:endParaRPr lang="en-US"/>
          </a:p>
        </p:txBody>
      </p:sp>
    </p:spTree>
    <p:extLst>
      <p:ext uri="{BB962C8B-B14F-4D97-AF65-F5344CB8AC3E}">
        <p14:creationId xmlns:p14="http://schemas.microsoft.com/office/powerpoint/2010/main" val="26672004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8DFC11-7F8B-4DD1-8E57-8808EC9A635A}" type="datetime1">
              <a:rPr lang="en-US" smtClean="0"/>
              <a:t>6/11/2023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717A88B7-8734-463F-9A05-BCE8CE8932CE}" type="slidenum">
              <a:rPr lang="en-US" smtClean="0"/>
              <a:t>‹#›</a:t>
            </a:fld>
            <a:endParaRPr lang="en-US"/>
          </a:p>
        </p:txBody>
      </p:sp>
    </p:spTree>
    <p:extLst>
      <p:ext uri="{BB962C8B-B14F-4D97-AF65-F5344CB8AC3E}">
        <p14:creationId xmlns:p14="http://schemas.microsoft.com/office/powerpoint/2010/main" val="3679144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0BB4ADA-8346-4B28-8823-60E8EB815952}" type="datetime1">
              <a:rPr lang="en-US" smtClean="0"/>
              <a:t>6/11/2023</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69F915D1-D356-4FD0-A7E2-C523973F98C3}" type="slidenum">
              <a:rPr lang="fa-IR" smtClean="0"/>
              <a:pPr/>
              <a:t>‹#›</a:t>
            </a:fld>
            <a:endParaRPr lang="fa-IR"/>
          </a:p>
        </p:txBody>
      </p:sp>
    </p:spTree>
    <p:extLst>
      <p:ext uri="{BB962C8B-B14F-4D97-AF65-F5344CB8AC3E}">
        <p14:creationId xmlns:p14="http://schemas.microsoft.com/office/powerpoint/2010/main" val="20048397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ECEE9A-F888-4EF4-ABB0-D5586D696123}" type="datetime1">
              <a:rPr lang="en-US" smtClean="0"/>
              <a:t>6/11/2023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17A88B7-8734-463F-9A05-BCE8CE8932CE}" type="slidenum">
              <a:rPr lang="en-US" smtClean="0"/>
              <a:t>‹#›</a:t>
            </a:fld>
            <a:endParaRPr lang="en-US"/>
          </a:p>
        </p:txBody>
      </p:sp>
    </p:spTree>
    <p:extLst>
      <p:ext uri="{BB962C8B-B14F-4D97-AF65-F5344CB8AC3E}">
        <p14:creationId xmlns:p14="http://schemas.microsoft.com/office/powerpoint/2010/main" val="12336636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0810CFA-B849-4FEA-A465-10C729FC1F13}" type="datetime1">
              <a:rPr lang="en-US" smtClean="0"/>
              <a:t>6/11/2023</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17A88B7-8734-463F-9A05-BCE8CE8932CE}" type="slidenum">
              <a:rPr lang="en-US" smtClean="0"/>
              <a:t>‹#›</a:t>
            </a:fld>
            <a:endParaRPr lang="en-US"/>
          </a:p>
        </p:txBody>
      </p:sp>
    </p:spTree>
    <p:extLst>
      <p:ext uri="{BB962C8B-B14F-4D97-AF65-F5344CB8AC3E}">
        <p14:creationId xmlns:p14="http://schemas.microsoft.com/office/powerpoint/2010/main" val="24306280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8B19765-0675-46B6-9F91-567CEF6D9640}" type="datetime1">
              <a:rPr lang="en-US" smtClean="0"/>
              <a:t>6/11/2023</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17A88B7-8734-463F-9A05-BCE8CE8932CE}"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5577402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A0A30756-8E70-4103-A380-62E19DFCB784}" type="datetime1">
              <a:rPr lang="en-US" smtClean="0"/>
              <a:t>6/11/2023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17A88B7-8734-463F-9A05-BCE8CE8932CE}" type="slidenum">
              <a:rPr lang="en-US" smtClean="0"/>
              <a:t>‹#›</a:t>
            </a:fld>
            <a:endParaRPr lang="en-US"/>
          </a:p>
        </p:txBody>
      </p:sp>
    </p:spTree>
    <p:extLst>
      <p:ext uri="{BB962C8B-B14F-4D97-AF65-F5344CB8AC3E}">
        <p14:creationId xmlns:p14="http://schemas.microsoft.com/office/powerpoint/2010/main" val="35832469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FA040494-6926-41B8-B815-665BE68F94F0}" type="datetime1">
              <a:rPr lang="en-US" smtClean="0"/>
              <a:t>6/11/2023</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17A88B7-8734-463F-9A05-BCE8CE8932CE}"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2821203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C363DB72-8501-4838-BF27-725D698FE879}" type="datetime1">
              <a:rPr lang="en-US" smtClean="0"/>
              <a:t>6/11/2023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17A88B7-8734-463F-9A05-BCE8CE8932CE}" type="slidenum">
              <a:rPr lang="en-US" smtClean="0"/>
              <a:t>‹#›</a:t>
            </a:fld>
            <a:endParaRPr lang="en-US"/>
          </a:p>
        </p:txBody>
      </p:sp>
    </p:spTree>
    <p:extLst>
      <p:ext uri="{BB962C8B-B14F-4D97-AF65-F5344CB8AC3E}">
        <p14:creationId xmlns:p14="http://schemas.microsoft.com/office/powerpoint/2010/main" val="23946955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9F3FCD0-F8BB-4A12-882B-52844E1E89C4}" type="datetime1">
              <a:rPr lang="en-US" smtClean="0"/>
              <a:t>6/11/2023</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17A88B7-8734-463F-9A05-BCE8CE8932CE}" type="slidenum">
              <a:rPr lang="en-US" smtClean="0"/>
              <a:t>‹#›</a:t>
            </a:fld>
            <a:endParaRPr lang="en-US"/>
          </a:p>
        </p:txBody>
      </p:sp>
    </p:spTree>
    <p:extLst>
      <p:ext uri="{BB962C8B-B14F-4D97-AF65-F5344CB8AC3E}">
        <p14:creationId xmlns:p14="http://schemas.microsoft.com/office/powerpoint/2010/main" val="20341450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3594713-71D6-49A1-B45B-F8D2F748648F}" type="datetime1">
              <a:rPr lang="en-US" smtClean="0"/>
              <a:t>6/11/2023</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17A88B7-8734-463F-9A05-BCE8CE8932CE}" type="slidenum">
              <a:rPr lang="en-US" smtClean="0"/>
              <a:t>‹#›</a:t>
            </a:fld>
            <a:endParaRPr lang="en-US"/>
          </a:p>
        </p:txBody>
      </p:sp>
    </p:spTree>
    <p:extLst>
      <p:ext uri="{BB962C8B-B14F-4D97-AF65-F5344CB8AC3E}">
        <p14:creationId xmlns:p14="http://schemas.microsoft.com/office/powerpoint/2010/main" val="2095389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3E85CE5-7A29-4AA8-B49E-8D155991569C}" type="datetime1">
              <a:rPr lang="en-US" smtClean="0"/>
              <a:t>6/11/2023</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69F915D1-D356-4FD0-A7E2-C523973F98C3}" type="slidenum">
              <a:rPr lang="fa-IR" smtClean="0"/>
              <a:pPr/>
              <a:t>‹#›</a:t>
            </a:fld>
            <a:endParaRPr lang="fa-I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28463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0CF5240-B307-4590-8318-1309A40B8F11}" type="datetime1">
              <a:rPr lang="en-US" smtClean="0"/>
              <a:t>6/11/2023</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69F915D1-D356-4FD0-A7E2-C523973F98C3}" type="slidenum">
              <a:rPr lang="fa-IR" smtClean="0"/>
              <a:pPr/>
              <a:t>‹#›</a:t>
            </a:fld>
            <a:endParaRPr lang="fa-IR"/>
          </a:p>
        </p:txBody>
      </p:sp>
    </p:spTree>
    <p:extLst>
      <p:ext uri="{BB962C8B-B14F-4D97-AF65-F5344CB8AC3E}">
        <p14:creationId xmlns:p14="http://schemas.microsoft.com/office/powerpoint/2010/main" val="37180373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4369A94-B9E1-4540-B049-4DDE26A70E96}" type="datetime1">
              <a:rPr lang="en-US" smtClean="0"/>
              <a:t>6/11/2023</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69F915D1-D356-4FD0-A7E2-C523973F98C3}" type="slidenum">
              <a:rPr lang="fa-IR" smtClean="0"/>
              <a:pPr/>
              <a:t>‹#›</a:t>
            </a:fld>
            <a:endParaRPr lang="fa-IR"/>
          </a:p>
        </p:txBody>
      </p:sp>
    </p:spTree>
    <p:extLst>
      <p:ext uri="{BB962C8B-B14F-4D97-AF65-F5344CB8AC3E}">
        <p14:creationId xmlns:p14="http://schemas.microsoft.com/office/powerpoint/2010/main" val="402050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9E0A1A4-7D3E-4A09-B7B9-434118F916D3}" type="datetime1">
              <a:rPr lang="en-US" smtClean="0"/>
              <a:t>6/11/2023</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69F915D1-D356-4FD0-A7E2-C523973F98C3}" type="slidenum">
              <a:rPr lang="fa-IR" smtClean="0"/>
              <a:pPr/>
              <a:t>‹#›</a:t>
            </a:fld>
            <a:endParaRPr lang="fa-IR"/>
          </a:p>
        </p:txBody>
      </p:sp>
    </p:spTree>
    <p:extLst>
      <p:ext uri="{BB962C8B-B14F-4D97-AF65-F5344CB8AC3E}">
        <p14:creationId xmlns:p14="http://schemas.microsoft.com/office/powerpoint/2010/main" val="2052635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5C3CB891-4F5D-4559-8FC1-4505F57B25AC}" type="datetime1">
              <a:rPr lang="en-US" smtClean="0"/>
              <a:t>6/11/2023</a:t>
            </a:fld>
            <a:endParaRPr lang="fa-IR"/>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fa-IR"/>
          </a:p>
        </p:txBody>
      </p:sp>
      <p:sp>
        <p:nvSpPr>
          <p:cNvPr id="9" name="Slide Number Placeholder 8"/>
          <p:cNvSpPr>
            <a:spLocks noGrp="1"/>
          </p:cNvSpPr>
          <p:nvPr>
            <p:ph type="sldNum" sz="quarter" idx="12"/>
          </p:nvPr>
        </p:nvSpPr>
        <p:spPr/>
        <p:txBody>
          <a:bodyPr/>
          <a:lstStyle/>
          <a:p>
            <a:fld id="{69F915D1-D356-4FD0-A7E2-C523973F98C3}" type="slidenum">
              <a:rPr lang="fa-IR" smtClean="0"/>
              <a:pPr/>
              <a:t>‹#›</a:t>
            </a:fld>
            <a:endParaRPr lang="fa-IR"/>
          </a:p>
        </p:txBody>
      </p:sp>
    </p:spTree>
    <p:extLst>
      <p:ext uri="{BB962C8B-B14F-4D97-AF65-F5344CB8AC3E}">
        <p14:creationId xmlns:p14="http://schemas.microsoft.com/office/powerpoint/2010/main" val="21838131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8208AC47-A8C4-46C9-AF51-D7AB8022F35C}" type="datetime1">
              <a:rPr lang="en-US" smtClean="0"/>
              <a:t>6/11/2023</a:t>
            </a:fld>
            <a:endParaRPr lang="fa-I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fa-IR">
              <a:solidFill>
                <a:srgbClr val="344068"/>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69F915D1-D356-4FD0-A7E2-C523973F98C3}" type="slidenum">
              <a:rPr lang="fa-IR" smtClean="0">
                <a:solidFill>
                  <a:srgbClr val="344068"/>
                </a:solidFill>
              </a:rPr>
              <a:pPr/>
              <a:t>‹#›</a:t>
            </a:fld>
            <a:endParaRPr lang="fa-IR">
              <a:solidFill>
                <a:srgbClr val="344068"/>
              </a:solidFill>
            </a:endParaRPr>
          </a:p>
        </p:txBody>
      </p:sp>
    </p:spTree>
    <p:extLst>
      <p:ext uri="{BB962C8B-B14F-4D97-AF65-F5344CB8AC3E}">
        <p14:creationId xmlns:p14="http://schemas.microsoft.com/office/powerpoint/2010/main" val="12765201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51F31436-5152-4A80-92AC-8851876CF82C}" type="datetime1">
              <a:rPr lang="en-US" smtClean="0"/>
              <a:t>6/11/2023</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69F915D1-D356-4FD0-A7E2-C523973F98C3}" type="slidenum">
              <a:rPr lang="fa-IR" smtClean="0"/>
              <a:pPr/>
              <a:t>‹#›</a:t>
            </a:fld>
            <a:endParaRPr lang="fa-IR"/>
          </a:p>
        </p:txBody>
      </p:sp>
    </p:spTree>
    <p:extLst>
      <p:ext uri="{BB962C8B-B14F-4D97-AF65-F5344CB8AC3E}">
        <p14:creationId xmlns:p14="http://schemas.microsoft.com/office/powerpoint/2010/main" val="5334936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6D5DED0B-4BB1-4B17-807F-233FA5ECB73D}" type="datetime1">
              <a:rPr lang="en-US" smtClean="0"/>
              <a:t>6/11/2023</a:t>
            </a:fld>
            <a:endParaRPr lang="fa-IR"/>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fa-I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69F915D1-D356-4FD0-A7E2-C523973F98C3}" type="slidenum">
              <a:rPr lang="fa-IR" smtClean="0"/>
              <a:pPr/>
              <a:t>‹#›</a:t>
            </a:fld>
            <a:endParaRPr lang="fa-IR"/>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5593474"/>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hf sldNum="0" hdr="0" ftr="0" dt="0"/>
  <p:txStyles>
    <p:titleStyle>
      <a:lvl1pPr algn="l" defTabSz="914400" rtl="1"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r" defTabSz="914400" rtl="1"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r" defTabSz="914400" rtl="1"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3DC28B76-83A0-435D-AF10-FC05E5E458AF}" type="datetime1">
              <a:rPr lang="en-US" smtClean="0"/>
              <a:t>6/11/2023</a:t>
            </a:fld>
            <a:endParaRPr lang="fa-I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a-I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9F915D1-D356-4FD0-A7E2-C523973F98C3}" type="slidenum">
              <a:rPr lang="fa-IR" smtClean="0"/>
              <a:pPr/>
              <a:t>‹#›</a:t>
            </a:fld>
            <a:endParaRPr lang="fa-IR"/>
          </a:p>
        </p:txBody>
      </p:sp>
    </p:spTree>
    <p:extLst>
      <p:ext uri="{BB962C8B-B14F-4D97-AF65-F5344CB8AC3E}">
        <p14:creationId xmlns:p14="http://schemas.microsoft.com/office/powerpoint/2010/main" val="40258182"/>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 id="2147483773" r:id="rId14"/>
    <p:sldLayoutId id="2147483774" r:id="rId15"/>
    <p:sldLayoutId id="2147483775" r:id="rId16"/>
  </p:sldLayoutIdLst>
  <p:hf sldNum="0" hdr="0" ftr="0" dt="0"/>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8.tmp"/><Relationship Id="rId2" Type="http://schemas.openxmlformats.org/officeDocument/2006/relationships/image" Target="../media/image7.tmp"/><Relationship Id="rId1" Type="http://schemas.openxmlformats.org/officeDocument/2006/relationships/slideLayout" Target="../slideLayouts/slideLayout1.xml"/><Relationship Id="rId4" Type="http://schemas.openxmlformats.org/officeDocument/2006/relationships/image" Target="../media/image9.tmp"/></Relationships>
</file>

<file path=ppt/slides/_rels/slide16.xml.rels><?xml version="1.0" encoding="UTF-8" standalone="yes"?>
<Relationships xmlns="http://schemas.openxmlformats.org/package/2006/relationships"><Relationship Id="rId3" Type="http://schemas.openxmlformats.org/officeDocument/2006/relationships/image" Target="../media/image11.tmp"/><Relationship Id="rId2" Type="http://schemas.openxmlformats.org/officeDocument/2006/relationships/image" Target="../media/image10.tmp"/><Relationship Id="rId1" Type="http://schemas.openxmlformats.org/officeDocument/2006/relationships/slideLayout" Target="../slideLayouts/slideLayout1.xml"/><Relationship Id="rId6" Type="http://schemas.openxmlformats.org/officeDocument/2006/relationships/image" Target="../media/image14.tmp"/><Relationship Id="rId5" Type="http://schemas.openxmlformats.org/officeDocument/2006/relationships/image" Target="../media/image13.tmp"/><Relationship Id="rId4" Type="http://schemas.openxmlformats.org/officeDocument/2006/relationships/image" Target="../media/image12.tmp"/></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2.xml"/><Relationship Id="rId5" Type="http://schemas.openxmlformats.org/officeDocument/2006/relationships/image" Target="../media/image5.jpg"/><Relationship Id="rId4" Type="http://schemas.openxmlformats.org/officeDocument/2006/relationships/image" Target="../media/image4.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3.jp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18.tmp"/><Relationship Id="rId2" Type="http://schemas.openxmlformats.org/officeDocument/2006/relationships/image" Target="../media/image17.tmp"/><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2" Type="http://schemas.openxmlformats.org/officeDocument/2006/relationships/image" Target="../media/image19.tmp"/><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79676" y="497711"/>
            <a:ext cx="10660283" cy="5741043"/>
          </a:xfrm>
        </p:spPr>
      </p:pic>
    </p:spTree>
    <p:extLst>
      <p:ext uri="{BB962C8B-B14F-4D97-AF65-F5344CB8AC3E}">
        <p14:creationId xmlns:p14="http://schemas.microsoft.com/office/powerpoint/2010/main" val="41789995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69477" y="642759"/>
            <a:ext cx="9608234" cy="5526687"/>
          </a:xfrm>
        </p:spPr>
        <p:txBody>
          <a:bodyPr>
            <a:noAutofit/>
          </a:bodyPr>
          <a:lstStyle/>
          <a:p>
            <a:pPr algn="just" rtl="1"/>
            <a:r>
              <a:rPr lang="fa-IR" sz="2800" b="1" dirty="0" smtClean="0">
                <a:solidFill>
                  <a:schemeClr val="accent1">
                    <a:lumMod val="50000"/>
                  </a:schemeClr>
                </a:solidFill>
                <a:cs typeface="B Nazanin" panose="00000400000000000000" pitchFamily="2" charset="-78"/>
              </a:rPr>
              <a:t>انواع بیماری های متابولیک ارثی ازنظر بالینی و تشخیصی:</a:t>
            </a:r>
          </a:p>
          <a:p>
            <a:pPr marL="0" indent="0" algn="just" rtl="1">
              <a:buNone/>
            </a:pPr>
            <a:endParaRPr lang="fa-IR" sz="2800" b="1" dirty="0" smtClean="0">
              <a:solidFill>
                <a:schemeClr val="accent1">
                  <a:lumMod val="50000"/>
                </a:schemeClr>
              </a:solidFill>
              <a:cs typeface="B Nazanin" panose="00000400000000000000" pitchFamily="2" charset="-78"/>
            </a:endParaRPr>
          </a:p>
          <a:p>
            <a:pPr algn="just" rtl="1">
              <a:buFont typeface="Wingdings" panose="05000000000000000000" pitchFamily="2" charset="2"/>
              <a:buChar char="q"/>
            </a:pPr>
            <a:r>
              <a:rPr lang="fa-IR" sz="2400" b="1" dirty="0" smtClean="0">
                <a:solidFill>
                  <a:srgbClr val="002060"/>
                </a:solidFill>
                <a:cs typeface="B Nazanin" panose="00000400000000000000" pitchFamily="2" charset="-78"/>
              </a:rPr>
              <a:t>بیماری هایی که فقط یک سیستم عملکردی یا آناتومیک را درگیر می کنند </a:t>
            </a:r>
          </a:p>
          <a:p>
            <a:pPr marL="0" indent="0" algn="just" rtl="1">
              <a:buNone/>
            </a:pPr>
            <a:r>
              <a:rPr lang="fa-IR" sz="2400" b="1" dirty="0">
                <a:solidFill>
                  <a:srgbClr val="002060"/>
                </a:solidFill>
                <a:cs typeface="B Nazanin" panose="00000400000000000000" pitchFamily="2" charset="-78"/>
              </a:rPr>
              <a:t> </a:t>
            </a:r>
            <a:r>
              <a:rPr lang="fa-IR" sz="2400" b="1" dirty="0" smtClean="0">
                <a:solidFill>
                  <a:srgbClr val="002060"/>
                </a:solidFill>
                <a:cs typeface="B Nazanin" panose="00000400000000000000" pitchFamily="2" charset="-78"/>
              </a:rPr>
              <a:t>    (علایم تظاهری این بیماری ها یکسان وتشخیص آسان می باشد)</a:t>
            </a:r>
          </a:p>
          <a:p>
            <a:pPr marL="0" indent="0" algn="just" rtl="1">
              <a:buNone/>
            </a:pPr>
            <a:endParaRPr lang="fa-IR" sz="2400" b="1" dirty="0">
              <a:solidFill>
                <a:srgbClr val="002060"/>
              </a:solidFill>
              <a:cs typeface="B Nazanin" panose="00000400000000000000" pitchFamily="2" charset="-78"/>
            </a:endParaRPr>
          </a:p>
          <a:p>
            <a:pPr algn="just" rtl="1">
              <a:buFont typeface="Wingdings" panose="05000000000000000000" pitchFamily="2" charset="2"/>
              <a:buChar char="q"/>
            </a:pPr>
            <a:r>
              <a:rPr lang="fa-IR" sz="2400" b="1" dirty="0" smtClean="0">
                <a:solidFill>
                  <a:srgbClr val="002060"/>
                </a:solidFill>
                <a:cs typeface="B Nazanin" panose="00000400000000000000" pitchFamily="2" charset="-78"/>
              </a:rPr>
              <a:t>بیماری هایی که تعداد زیادی از سلول ها یا ارگان ها را درگیر می کنند یا محدود به یک ارگان هستند ولی منجربه عواقب خونی وسیستمی می گردند</a:t>
            </a:r>
          </a:p>
          <a:p>
            <a:pPr marL="0" indent="0" algn="just" rtl="1">
              <a:buNone/>
            </a:pPr>
            <a:r>
              <a:rPr lang="fa-IR" sz="2400" b="1" dirty="0">
                <a:solidFill>
                  <a:srgbClr val="002060"/>
                </a:solidFill>
                <a:cs typeface="B Nazanin" panose="00000400000000000000" pitchFamily="2" charset="-78"/>
              </a:rPr>
              <a:t> </a:t>
            </a:r>
            <a:r>
              <a:rPr lang="fa-IR" sz="2400" b="1" dirty="0" smtClean="0">
                <a:solidFill>
                  <a:srgbClr val="002060"/>
                </a:solidFill>
                <a:cs typeface="B Nazanin" panose="00000400000000000000" pitchFamily="2" charset="-78"/>
              </a:rPr>
              <a:t>   (علایم تظاهر این بیماری ها بسیار گوناگون و تشخیص به دلیل اختلالات ثانویه مشکل می </a:t>
            </a:r>
          </a:p>
          <a:p>
            <a:pPr marL="0" indent="0" algn="just" rtl="1">
              <a:buNone/>
            </a:pPr>
            <a:r>
              <a:rPr lang="fa-IR" sz="2400" b="1" dirty="0">
                <a:solidFill>
                  <a:srgbClr val="002060"/>
                </a:solidFill>
                <a:cs typeface="B Nazanin" panose="00000400000000000000" pitchFamily="2" charset="-78"/>
              </a:rPr>
              <a:t> </a:t>
            </a:r>
            <a:r>
              <a:rPr lang="fa-IR" sz="2400" b="1" dirty="0" smtClean="0">
                <a:solidFill>
                  <a:srgbClr val="002060"/>
                </a:solidFill>
                <a:cs typeface="B Nazanin" panose="00000400000000000000" pitchFamily="2" charset="-78"/>
              </a:rPr>
              <a:t>     باشد)</a:t>
            </a:r>
          </a:p>
          <a:p>
            <a:pPr marL="0" indent="0" algn="just" rtl="1">
              <a:buNone/>
            </a:pPr>
            <a:r>
              <a:rPr lang="fa-IR" sz="2400" b="1" dirty="0">
                <a:solidFill>
                  <a:srgbClr val="002060"/>
                </a:solidFill>
                <a:cs typeface="B Nazanin" panose="00000400000000000000" pitchFamily="2" charset="-78"/>
              </a:rPr>
              <a:t> </a:t>
            </a:r>
            <a:r>
              <a:rPr lang="fa-IR" sz="2400" b="1" dirty="0" smtClean="0">
                <a:solidFill>
                  <a:srgbClr val="002060"/>
                </a:solidFill>
                <a:cs typeface="B Nazanin" panose="00000400000000000000" pitchFamily="2" charset="-78"/>
              </a:rPr>
              <a:t> این دسته از بیماری ها براساس پاتوفیزیولوژی به سه دسته تقسیم می شوند:</a:t>
            </a:r>
          </a:p>
        </p:txBody>
      </p:sp>
    </p:spTree>
    <p:extLst>
      <p:ext uri="{BB962C8B-B14F-4D97-AF65-F5344CB8AC3E}">
        <p14:creationId xmlns:p14="http://schemas.microsoft.com/office/powerpoint/2010/main" val="13784058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03646" y="593262"/>
            <a:ext cx="9236440" cy="5176836"/>
          </a:xfrm>
        </p:spPr>
        <p:txBody>
          <a:bodyPr>
            <a:normAutofit fontScale="85000" lnSpcReduction="10000"/>
          </a:bodyPr>
          <a:lstStyle/>
          <a:p>
            <a:pPr algn="just" rtl="1">
              <a:lnSpc>
                <a:spcPct val="150000"/>
              </a:lnSpc>
            </a:pPr>
            <a:r>
              <a:rPr lang="fa-IR" sz="2800" b="1" dirty="0">
                <a:solidFill>
                  <a:srgbClr val="002060"/>
                </a:solidFill>
                <a:cs typeface="B Nazanin" panose="00000400000000000000" pitchFamily="2" charset="-78"/>
              </a:rPr>
              <a:t>بیماری های هدف غربالگری نوزادان برای بیماری های متابولیک ارثی، شامل </a:t>
            </a:r>
            <a:r>
              <a:rPr lang="fa-IR" sz="2800" b="1" dirty="0">
                <a:solidFill>
                  <a:schemeClr val="accent1">
                    <a:lumMod val="50000"/>
                  </a:schemeClr>
                </a:solidFill>
                <a:cs typeface="B Nazanin" panose="00000400000000000000" pitchFamily="2" charset="-78"/>
              </a:rPr>
              <a:t>54 بیماری </a:t>
            </a:r>
            <a:r>
              <a:rPr lang="fa-IR" sz="2800" b="1" dirty="0">
                <a:solidFill>
                  <a:srgbClr val="002060"/>
                </a:solidFill>
                <a:cs typeface="B Nazanin" panose="00000400000000000000" pitchFamily="2" charset="-78"/>
              </a:rPr>
              <a:t>است که در صورت غربالگری و تشخیص زودرس، قابل پیشگیری و کنترل هستند. </a:t>
            </a:r>
            <a:r>
              <a:rPr lang="fa-IR" sz="2800" b="1" dirty="0">
                <a:solidFill>
                  <a:schemeClr val="accent1">
                    <a:lumMod val="50000"/>
                  </a:schemeClr>
                </a:solidFill>
                <a:cs typeface="B Nazanin" panose="00000400000000000000" pitchFamily="2" charset="-78"/>
              </a:rPr>
              <a:t>50 مورد </a:t>
            </a:r>
            <a:r>
              <a:rPr lang="fa-IR" sz="2800" b="1" dirty="0">
                <a:solidFill>
                  <a:srgbClr val="002060"/>
                </a:solidFill>
                <a:cs typeface="B Nazanin" panose="00000400000000000000" pitchFamily="2" charset="-78"/>
              </a:rPr>
              <a:t>از این بیماری ها؛ با استفاده از </a:t>
            </a:r>
            <a:r>
              <a:rPr lang="fa-IR" sz="2800" b="1" dirty="0" smtClean="0">
                <a:solidFill>
                  <a:srgbClr val="002060"/>
                </a:solidFill>
                <a:cs typeface="B Nazanin" panose="00000400000000000000" pitchFamily="2" charset="-78"/>
              </a:rPr>
              <a:t>تکنولوژی</a:t>
            </a:r>
            <a:r>
              <a:rPr lang="en-US" sz="2800" b="1" dirty="0">
                <a:solidFill>
                  <a:srgbClr val="002060"/>
                </a:solidFill>
                <a:cs typeface="B Nazanin" panose="00000400000000000000" pitchFamily="2" charset="-78"/>
              </a:rPr>
              <a:t> MS-MS</a:t>
            </a:r>
            <a:r>
              <a:rPr lang="fa-IR" sz="2800" b="1" dirty="0" smtClean="0">
                <a:solidFill>
                  <a:srgbClr val="002060"/>
                </a:solidFill>
                <a:cs typeface="B Nazanin" panose="00000400000000000000" pitchFamily="2" charset="-78"/>
              </a:rPr>
              <a:t> (روش طیف سنجی جرمی دوگانه که می تواند ازروی لکه خون خشک شده تعداد زیادی از متابولیت ها را شناسایی وتعیین مقدار کند )</a:t>
            </a:r>
            <a:r>
              <a:rPr lang="en-US" sz="2800" b="1" dirty="0" smtClean="0">
                <a:solidFill>
                  <a:srgbClr val="002060"/>
                </a:solidFill>
                <a:cs typeface="B Nazanin" panose="00000400000000000000" pitchFamily="2" charset="-78"/>
              </a:rPr>
              <a:t> </a:t>
            </a:r>
            <a:r>
              <a:rPr lang="fa-IR" sz="2800" b="1" dirty="0">
                <a:solidFill>
                  <a:srgbClr val="002060"/>
                </a:solidFill>
                <a:cs typeface="B Nazanin" panose="00000400000000000000" pitchFamily="2" charset="-78"/>
              </a:rPr>
              <a:t>قابل تشخیص است. </a:t>
            </a:r>
            <a:r>
              <a:rPr lang="fa-IR" sz="2800" b="1" dirty="0">
                <a:solidFill>
                  <a:schemeClr val="accent1">
                    <a:lumMod val="50000"/>
                  </a:schemeClr>
                </a:solidFill>
                <a:cs typeface="B Nazanin" panose="00000400000000000000" pitchFamily="2" charset="-78"/>
              </a:rPr>
              <a:t>4 مورد </a:t>
            </a:r>
            <a:r>
              <a:rPr lang="fa-IR" sz="2800" b="1" dirty="0">
                <a:solidFill>
                  <a:srgbClr val="002060"/>
                </a:solidFill>
                <a:cs typeface="B Nazanin" panose="00000400000000000000" pitchFamily="2" charset="-78"/>
              </a:rPr>
              <a:t>از بیماری های متابولیک ارثی (شامل گالاکتوزمی، سیستیک فیبروزیس، کمبود آنزیم بیوتینیداز، هیپرپلازی مادرزادی آدرنال) با روش ذکر شده تشخیص داده نمی شوند. در هر یک از این </a:t>
            </a:r>
            <a:r>
              <a:rPr lang="fa-IR" sz="2800" b="1" dirty="0" smtClean="0">
                <a:solidFill>
                  <a:srgbClr val="002060"/>
                </a:solidFill>
                <a:cs typeface="B Nazanin" panose="00000400000000000000" pitchFamily="2" charset="-78"/>
              </a:rPr>
              <a:t>بیماریها </a:t>
            </a:r>
            <a:r>
              <a:rPr lang="fa-IR" sz="2800" b="1" dirty="0">
                <a:solidFill>
                  <a:srgbClr val="002060"/>
                </a:solidFill>
                <a:cs typeface="B Nazanin" panose="00000400000000000000" pitchFamily="2" charset="-78"/>
              </a:rPr>
              <a:t>یک یا چند متابولیت در خون تغییر می یابد که نشانه اولیه برای ارجاع بیمار به پزشک و انجام بررسی های بیشتر جهت تایید بیماری، پیش از بروز علائم آن است. </a:t>
            </a:r>
          </a:p>
        </p:txBody>
      </p:sp>
    </p:spTree>
    <p:extLst>
      <p:ext uri="{BB962C8B-B14F-4D97-AF65-F5344CB8AC3E}">
        <p14:creationId xmlns:p14="http://schemas.microsoft.com/office/powerpoint/2010/main" val="107229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17784" y="323558"/>
            <a:ext cx="10100604" cy="5788484"/>
          </a:xfrm>
        </p:spPr>
        <p:txBody>
          <a:bodyPr>
            <a:noAutofit/>
          </a:bodyPr>
          <a:lstStyle/>
          <a:p>
            <a:pPr algn="just" rtl="1"/>
            <a:r>
              <a:rPr lang="fa-IR" sz="2400" b="1" dirty="0" smtClean="0">
                <a:solidFill>
                  <a:srgbClr val="002060"/>
                </a:solidFill>
                <a:cs typeface="B Nazanin" panose="00000400000000000000" pitchFamily="2" charset="-78"/>
              </a:rPr>
              <a:t>برنامه غربالگری بیماری های متابولیک ارثی از سال 2000 میلادی در آمریکا شروع شد.</a:t>
            </a:r>
          </a:p>
          <a:p>
            <a:pPr marL="0" indent="0" algn="just" rtl="1">
              <a:buNone/>
            </a:pPr>
            <a:endParaRPr lang="en-US" sz="2400" b="1" dirty="0" smtClean="0">
              <a:solidFill>
                <a:srgbClr val="002060"/>
              </a:solidFill>
              <a:cs typeface="B Nazanin" panose="00000400000000000000" pitchFamily="2" charset="-78"/>
            </a:endParaRPr>
          </a:p>
          <a:p>
            <a:pPr algn="just" rtl="1"/>
            <a:r>
              <a:rPr lang="fa-IR" sz="2400" b="1" dirty="0" smtClean="0">
                <a:solidFill>
                  <a:srgbClr val="002060"/>
                </a:solidFill>
                <a:cs typeface="B Nazanin" panose="00000400000000000000" pitchFamily="2" charset="-78"/>
              </a:rPr>
              <a:t>برنامه غربالگری فنیل کتونوری از </a:t>
            </a:r>
            <a:r>
              <a:rPr lang="fa-IR" sz="2400" b="1" dirty="0" smtClean="0">
                <a:solidFill>
                  <a:schemeClr val="accent1">
                    <a:lumMod val="50000"/>
                  </a:schemeClr>
                </a:solidFill>
                <a:cs typeface="B Nazanin" panose="00000400000000000000" pitchFamily="2" charset="-78"/>
              </a:rPr>
              <a:t>سال 1386</a:t>
            </a:r>
            <a:r>
              <a:rPr lang="fa-IR" sz="2400" b="1" dirty="0" smtClean="0">
                <a:solidFill>
                  <a:srgbClr val="002060"/>
                </a:solidFill>
                <a:cs typeface="B Nazanin" panose="00000400000000000000" pitchFamily="2" charset="-78"/>
              </a:rPr>
              <a:t> به منظور ایجاد زیر ساخت های اجرای غربالگری بیماری های متابولیک ارثی درکشور شروع شد .</a:t>
            </a:r>
          </a:p>
          <a:p>
            <a:pPr algn="just" rtl="1"/>
            <a:endParaRPr lang="fa-IR" sz="2400" b="1" dirty="0">
              <a:solidFill>
                <a:srgbClr val="002060"/>
              </a:solidFill>
              <a:cs typeface="B Nazanin" panose="00000400000000000000" pitchFamily="2" charset="-78"/>
            </a:endParaRPr>
          </a:p>
          <a:p>
            <a:pPr algn="just" rtl="1"/>
            <a:r>
              <a:rPr lang="fa-IR" sz="2400" b="1" dirty="0" smtClean="0">
                <a:solidFill>
                  <a:srgbClr val="002060"/>
                </a:solidFill>
                <a:cs typeface="B Nazanin" panose="00000400000000000000" pitchFamily="2" charset="-78"/>
              </a:rPr>
              <a:t>برنامه غربالگری بیماری های متابولیک ارثی از </a:t>
            </a:r>
            <a:r>
              <a:rPr lang="fa-IR" sz="2400" b="1" dirty="0" smtClean="0">
                <a:solidFill>
                  <a:schemeClr val="accent1">
                    <a:lumMod val="50000"/>
                  </a:schemeClr>
                </a:solidFill>
                <a:cs typeface="B Nazanin" panose="00000400000000000000" pitchFamily="2" charset="-78"/>
              </a:rPr>
              <a:t>سال 1396 در بابل وساری </a:t>
            </a:r>
            <a:r>
              <a:rPr lang="fa-IR" sz="2400" b="1" dirty="0" smtClean="0">
                <a:solidFill>
                  <a:srgbClr val="002060"/>
                </a:solidFill>
                <a:cs typeface="B Nazanin" panose="00000400000000000000" pitchFamily="2" charset="-78"/>
              </a:rPr>
              <a:t>به صورت پایلوت انجام شدودر حال حاضر در19 دانشگاه کشور برنامه انجام می شود.</a:t>
            </a:r>
          </a:p>
          <a:p>
            <a:pPr algn="just" rtl="1"/>
            <a:endParaRPr lang="fa-IR" sz="2400" b="1" dirty="0">
              <a:solidFill>
                <a:srgbClr val="002060"/>
              </a:solidFill>
              <a:cs typeface="B Nazanin" panose="00000400000000000000" pitchFamily="2" charset="-78"/>
            </a:endParaRPr>
          </a:p>
          <a:p>
            <a:pPr algn="just" rtl="1"/>
            <a:r>
              <a:rPr lang="fa-IR" sz="2400" b="1" dirty="0" smtClean="0">
                <a:solidFill>
                  <a:srgbClr val="002060"/>
                </a:solidFill>
                <a:cs typeface="B Nazanin" panose="00000400000000000000" pitchFamily="2" charset="-78"/>
              </a:rPr>
              <a:t>برنامه غربالگری در </a:t>
            </a:r>
            <a:r>
              <a:rPr lang="fa-IR" sz="2400" b="1" dirty="0" smtClean="0">
                <a:solidFill>
                  <a:schemeClr val="accent1">
                    <a:lumMod val="50000"/>
                  </a:schemeClr>
                </a:solidFill>
                <a:cs typeface="B Nazanin" panose="00000400000000000000" pitchFamily="2" charset="-78"/>
              </a:rPr>
              <a:t>استان اصفهان ازتیرماه تاشهریور سال1399</a:t>
            </a:r>
            <a:r>
              <a:rPr lang="fa-IR" sz="2400" b="1" dirty="0" smtClean="0">
                <a:solidFill>
                  <a:srgbClr val="002060"/>
                </a:solidFill>
                <a:cs typeface="B Nazanin" panose="00000400000000000000" pitchFamily="2" charset="-78"/>
              </a:rPr>
              <a:t> باهدف انجام 1000نمونه در شاهین شهر به صورت پایلوت شروع شد.</a:t>
            </a:r>
            <a:endParaRPr lang="fa-IR" sz="2400" b="1" dirty="0">
              <a:solidFill>
                <a:srgbClr val="002060"/>
              </a:solidFill>
              <a:cs typeface="B Nazanin" panose="00000400000000000000" pitchFamily="2" charset="-78"/>
            </a:endParaRPr>
          </a:p>
          <a:p>
            <a:pPr marL="0" indent="0" algn="just" rtl="1">
              <a:buNone/>
            </a:pPr>
            <a:r>
              <a:rPr lang="fa-IR" sz="2400" b="1" dirty="0" smtClean="0">
                <a:solidFill>
                  <a:srgbClr val="002060"/>
                </a:solidFill>
                <a:cs typeface="B Nazanin" panose="00000400000000000000" pitchFamily="2" charset="-78"/>
              </a:rPr>
              <a:t>      گسترش اجرای برنامه به </a:t>
            </a:r>
            <a:r>
              <a:rPr lang="fa-IR" sz="2400" b="1" dirty="0" smtClean="0">
                <a:solidFill>
                  <a:schemeClr val="accent1">
                    <a:lumMod val="50000"/>
                  </a:schemeClr>
                </a:solidFill>
                <a:cs typeface="B Nazanin" panose="00000400000000000000" pitchFamily="2" charset="-78"/>
              </a:rPr>
              <a:t>5 شهرستان </a:t>
            </a:r>
            <a:r>
              <a:rPr lang="fa-IR" sz="2400" b="1" dirty="0" smtClean="0">
                <a:solidFill>
                  <a:srgbClr val="002060"/>
                </a:solidFill>
                <a:cs typeface="B Nazanin" panose="00000400000000000000" pitchFamily="2" charset="-78"/>
              </a:rPr>
              <a:t>از اردیبهشت 1400 (مبارکه،نجف آباد،لنجان، شاهین     </a:t>
            </a:r>
          </a:p>
          <a:p>
            <a:pPr marL="0" indent="0" algn="just" rtl="1">
              <a:buNone/>
            </a:pPr>
            <a:r>
              <a:rPr lang="fa-IR" sz="2400" b="1" dirty="0">
                <a:solidFill>
                  <a:srgbClr val="002060"/>
                </a:solidFill>
                <a:cs typeface="B Nazanin" panose="00000400000000000000" pitchFamily="2" charset="-78"/>
              </a:rPr>
              <a:t> </a:t>
            </a:r>
            <a:r>
              <a:rPr lang="fa-IR" sz="2400" b="1" dirty="0" smtClean="0">
                <a:solidFill>
                  <a:srgbClr val="002060"/>
                </a:solidFill>
                <a:cs typeface="B Nazanin" panose="00000400000000000000" pitchFamily="2" charset="-78"/>
              </a:rPr>
              <a:t>     شهر و خمینی شهر)به منظور افزایش تعداد نمونه ها به 6000 در شش ماه</a:t>
            </a:r>
            <a:endParaRPr lang="fa-IR" sz="2400" b="1" dirty="0">
              <a:solidFill>
                <a:srgbClr val="002060"/>
              </a:solidFill>
              <a:cs typeface="B Nazanin" panose="00000400000000000000" pitchFamily="2" charset="-78"/>
            </a:endParaRPr>
          </a:p>
        </p:txBody>
      </p:sp>
    </p:spTree>
    <p:extLst>
      <p:ext uri="{BB962C8B-B14F-4D97-AF65-F5344CB8AC3E}">
        <p14:creationId xmlns:p14="http://schemas.microsoft.com/office/powerpoint/2010/main" val="32455752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69658" y="372979"/>
            <a:ext cx="10100974" cy="5789596"/>
          </a:xfrm>
        </p:spPr>
        <p:txBody>
          <a:bodyPr>
            <a:noAutofit/>
          </a:bodyPr>
          <a:lstStyle/>
          <a:p>
            <a:pPr lvl="0" algn="just" rtl="1">
              <a:buClr>
                <a:srgbClr val="E84C22"/>
              </a:buClr>
            </a:pPr>
            <a:r>
              <a:rPr lang="fa-IR" sz="2400" b="1" dirty="0">
                <a:solidFill>
                  <a:srgbClr val="002060"/>
                </a:solidFill>
                <a:cs typeface="B Nazanin" panose="00000400000000000000" pitchFamily="2" charset="-78"/>
              </a:rPr>
              <a:t>تعیین آزمایشگاه اریترون جهت انجام آزمایشات متابولیک ارثی</a:t>
            </a:r>
            <a:endParaRPr lang="en-US" sz="2400" b="1" dirty="0">
              <a:solidFill>
                <a:srgbClr val="002060"/>
              </a:solidFill>
              <a:cs typeface="B Nazanin" panose="00000400000000000000" pitchFamily="2" charset="-78"/>
            </a:endParaRPr>
          </a:p>
          <a:p>
            <a:pPr marL="0" indent="0" algn="just" rtl="1">
              <a:buNone/>
            </a:pPr>
            <a:endParaRPr lang="en-US" sz="2400" b="1" dirty="0" smtClean="0">
              <a:solidFill>
                <a:srgbClr val="002060"/>
              </a:solidFill>
              <a:cs typeface="B Nazanin" panose="00000400000000000000" pitchFamily="2" charset="-78"/>
            </a:endParaRPr>
          </a:p>
          <a:p>
            <a:pPr algn="just" rtl="1"/>
            <a:r>
              <a:rPr lang="fa-IR" sz="2400" b="1" dirty="0" smtClean="0">
                <a:solidFill>
                  <a:srgbClr val="002060"/>
                </a:solidFill>
                <a:cs typeface="B Nazanin" panose="00000400000000000000" pitchFamily="2" charset="-78"/>
              </a:rPr>
              <a:t>به ازای هر یورو هزینه در برنامه غربالگری بیماری های متابولیک ارثی 25 یورو صرفه جویی می شود.</a:t>
            </a:r>
            <a:endParaRPr lang="fa-IR" sz="2400" b="1" dirty="0">
              <a:solidFill>
                <a:srgbClr val="002060"/>
              </a:solidFill>
              <a:cs typeface="B Nazanin" panose="00000400000000000000" pitchFamily="2" charset="-78"/>
            </a:endParaRPr>
          </a:p>
          <a:p>
            <a:pPr algn="just" rtl="1"/>
            <a:r>
              <a:rPr lang="fa-IR" sz="2400" b="1" dirty="0" smtClean="0">
                <a:solidFill>
                  <a:srgbClr val="002060"/>
                </a:solidFill>
                <a:cs typeface="B Nazanin" panose="00000400000000000000" pitchFamily="2" charset="-78"/>
              </a:rPr>
              <a:t>میزان بروز در مناطق پایلوت 9 در 10000غربالگری و دراصفهان 13 در 10000 می باشد.</a:t>
            </a:r>
          </a:p>
          <a:p>
            <a:pPr algn="just" rtl="1"/>
            <a:endParaRPr lang="fa-IR" sz="2400" b="1" dirty="0">
              <a:solidFill>
                <a:srgbClr val="002060"/>
              </a:solidFill>
              <a:cs typeface="B Nazanin" panose="00000400000000000000" pitchFamily="2" charset="-78"/>
            </a:endParaRPr>
          </a:p>
          <a:p>
            <a:pPr algn="just" rtl="1"/>
            <a:r>
              <a:rPr lang="fa-IR" sz="2400" b="1" dirty="0" smtClean="0">
                <a:solidFill>
                  <a:srgbClr val="002060"/>
                </a:solidFill>
                <a:cs typeface="B Nazanin" panose="00000400000000000000" pitchFamily="2" charset="-78"/>
              </a:rPr>
              <a:t>20 بیماری قابل پیشگیری و درمان و33 بیماری قابل پیشگیری هستند.</a:t>
            </a:r>
          </a:p>
          <a:p>
            <a:pPr algn="just" rtl="1"/>
            <a:endParaRPr lang="fa-IR" sz="2400" b="1" dirty="0">
              <a:solidFill>
                <a:srgbClr val="002060"/>
              </a:solidFill>
              <a:cs typeface="B Nazanin" panose="00000400000000000000" pitchFamily="2" charset="-78"/>
            </a:endParaRPr>
          </a:p>
          <a:p>
            <a:pPr algn="just" rtl="1"/>
            <a:r>
              <a:rPr lang="fa-IR" sz="2400" b="1" dirty="0" smtClean="0">
                <a:solidFill>
                  <a:srgbClr val="002060"/>
                </a:solidFill>
                <a:cs typeface="B Nazanin" panose="00000400000000000000" pitchFamily="2" charset="-78"/>
              </a:rPr>
              <a:t>فراوانی بیماری : تیروزینمی-هیپرفنیل آلانین –نقص زنجیره متوسط دهیدروژن</a:t>
            </a:r>
          </a:p>
          <a:p>
            <a:pPr algn="just" rtl="1"/>
            <a:endParaRPr lang="fa-IR" sz="2400" b="1" dirty="0">
              <a:solidFill>
                <a:srgbClr val="002060"/>
              </a:solidFill>
              <a:cs typeface="B Nazanin" panose="00000400000000000000" pitchFamily="2" charset="-78"/>
            </a:endParaRPr>
          </a:p>
          <a:p>
            <a:pPr algn="just" rtl="1"/>
            <a:r>
              <a:rPr lang="fa-IR" sz="2400" b="1" dirty="0" smtClean="0">
                <a:solidFill>
                  <a:srgbClr val="002060"/>
                </a:solidFill>
                <a:cs typeface="B Nazanin" panose="00000400000000000000" pitchFamily="2" charset="-78"/>
              </a:rPr>
              <a:t>32000 نوزاد در استان غربالگری شده است که تاکنون 40 بیمار شناسایی شده است.</a:t>
            </a:r>
          </a:p>
          <a:p>
            <a:pPr algn="just" rtl="1"/>
            <a:r>
              <a:rPr lang="fa-IR" sz="2400" b="1" dirty="0" smtClean="0">
                <a:solidFill>
                  <a:srgbClr val="002060"/>
                </a:solidFill>
                <a:cs typeface="B Nazanin" panose="00000400000000000000" pitchFamily="2" charset="-78"/>
              </a:rPr>
              <a:t>پوشش برنامه در شهرستان های پایلوت 97 درصد می باشد.</a:t>
            </a:r>
          </a:p>
          <a:p>
            <a:pPr algn="just" rtl="1"/>
            <a:endParaRPr lang="fa-IR" sz="2400" b="1" dirty="0">
              <a:solidFill>
                <a:srgbClr val="002060"/>
              </a:solidFill>
              <a:cs typeface="B Nazanin" panose="00000400000000000000" pitchFamily="2" charset="-78"/>
            </a:endParaRPr>
          </a:p>
          <a:p>
            <a:pPr algn="just" rtl="1"/>
            <a:endParaRPr lang="fa-IR" sz="2400" b="1" dirty="0" smtClean="0">
              <a:solidFill>
                <a:srgbClr val="002060"/>
              </a:solidFill>
              <a:cs typeface="B Nazanin" panose="00000400000000000000" pitchFamily="2" charset="-78"/>
            </a:endParaRPr>
          </a:p>
          <a:p>
            <a:pPr marL="0" indent="0" algn="just" rtl="1">
              <a:buNone/>
            </a:pPr>
            <a:endParaRPr lang="fa-IR" sz="2400" b="1" dirty="0">
              <a:solidFill>
                <a:srgbClr val="002060"/>
              </a:solidFill>
              <a:cs typeface="B Nazanin" panose="00000400000000000000" pitchFamily="2" charset="-78"/>
            </a:endParaRPr>
          </a:p>
          <a:p>
            <a:pPr marL="0" indent="0" algn="just" rtl="1">
              <a:buNone/>
            </a:pPr>
            <a:endParaRPr lang="fa-IR" sz="2400" b="1" dirty="0">
              <a:solidFill>
                <a:srgbClr val="002060"/>
              </a:solidFill>
              <a:cs typeface="B Nazanin" panose="00000400000000000000" pitchFamily="2" charset="-78"/>
            </a:endParaRPr>
          </a:p>
        </p:txBody>
      </p:sp>
    </p:spTree>
    <p:extLst>
      <p:ext uri="{BB962C8B-B14F-4D97-AF65-F5344CB8AC3E}">
        <p14:creationId xmlns:p14="http://schemas.microsoft.com/office/powerpoint/2010/main" val="41105003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45719"/>
          </a:xfrm>
        </p:spPr>
        <p:txBody>
          <a:bodyPr>
            <a:normAutofit fontScale="90000"/>
          </a:bodyPr>
          <a:lstStyle/>
          <a:p>
            <a:endParaRPr lang="en-US" dirty="0"/>
          </a:p>
        </p:txBody>
      </p:sp>
      <p:pic>
        <p:nvPicPr>
          <p:cNvPr id="4" name="Content Placeholder 3"/>
          <p:cNvPicPr>
            <a:picLocks noGrp="1" noChangeAspect="1"/>
          </p:cNvPicPr>
          <p:nvPr>
            <p:ph idx="1"/>
          </p:nvPr>
        </p:nvPicPr>
        <p:blipFill>
          <a:blip r:embed="rId2"/>
          <a:stretch>
            <a:fillRect/>
          </a:stretch>
        </p:blipFill>
        <p:spPr>
          <a:xfrm>
            <a:off x="444138" y="391887"/>
            <a:ext cx="11178657" cy="6322422"/>
          </a:xfrm>
          <a:prstGeom prst="rect">
            <a:avLst/>
          </a:prstGeom>
        </p:spPr>
      </p:pic>
    </p:spTree>
    <p:extLst>
      <p:ext uri="{BB962C8B-B14F-4D97-AF65-F5344CB8AC3E}">
        <p14:creationId xmlns:p14="http://schemas.microsoft.com/office/powerpoint/2010/main" val="37714871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5-Point Star 1"/>
          <p:cNvSpPr/>
          <p:nvPr/>
        </p:nvSpPr>
        <p:spPr>
          <a:xfrm>
            <a:off x="8385838" y="390682"/>
            <a:ext cx="366276" cy="333716"/>
          </a:xfrm>
          <a:prstGeom prst="star5">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fa-IR">
              <a:solidFill>
                <a:prstClr val="white"/>
              </a:solidFill>
            </a:endParaRPr>
          </a:p>
        </p:txBody>
      </p:sp>
      <p:pic>
        <p:nvPicPr>
          <p:cNvPr id="3" name="Picture 2"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41181" y="295566"/>
            <a:ext cx="4658375" cy="523948"/>
          </a:xfrm>
          <a:prstGeom prst="rect">
            <a:avLst/>
          </a:prstGeom>
        </p:spPr>
      </p:pic>
      <p:pic>
        <p:nvPicPr>
          <p:cNvPr id="4" name="Picture 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38164" y="863739"/>
            <a:ext cx="10116962" cy="3610479"/>
          </a:xfrm>
          <a:prstGeom prst="rect">
            <a:avLst/>
          </a:prstGeom>
        </p:spPr>
      </p:pic>
      <p:pic>
        <p:nvPicPr>
          <p:cNvPr id="5" name="Picture 4"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99556" y="4245305"/>
            <a:ext cx="3600953" cy="2648320"/>
          </a:xfrm>
          <a:prstGeom prst="rect">
            <a:avLst/>
          </a:prstGeom>
        </p:spPr>
      </p:pic>
    </p:spTree>
    <p:extLst>
      <p:ext uri="{BB962C8B-B14F-4D97-AF65-F5344CB8AC3E}">
        <p14:creationId xmlns:p14="http://schemas.microsoft.com/office/powerpoint/2010/main" val="2546015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down)">
                                      <p:cBhvr>
                                        <p:cTn id="21" dur="580">
                                          <p:stCondLst>
                                            <p:cond delay="0"/>
                                          </p:stCondLst>
                                        </p:cTn>
                                        <p:tgtEl>
                                          <p:spTgt spid="4"/>
                                        </p:tgtEl>
                                      </p:cBhvr>
                                    </p:animEffect>
                                    <p:anim calcmode="lin" valueType="num">
                                      <p:cBhvr>
                                        <p:cTn id="22"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7" dur="26">
                                          <p:stCondLst>
                                            <p:cond delay="650"/>
                                          </p:stCondLst>
                                        </p:cTn>
                                        <p:tgtEl>
                                          <p:spTgt spid="4"/>
                                        </p:tgtEl>
                                      </p:cBhvr>
                                      <p:to x="100000" y="60000"/>
                                    </p:animScale>
                                    <p:animScale>
                                      <p:cBhvr>
                                        <p:cTn id="28" dur="166" decel="50000">
                                          <p:stCondLst>
                                            <p:cond delay="676"/>
                                          </p:stCondLst>
                                        </p:cTn>
                                        <p:tgtEl>
                                          <p:spTgt spid="4"/>
                                        </p:tgtEl>
                                      </p:cBhvr>
                                      <p:to x="100000" y="100000"/>
                                    </p:animScale>
                                    <p:animScale>
                                      <p:cBhvr>
                                        <p:cTn id="29" dur="26">
                                          <p:stCondLst>
                                            <p:cond delay="1312"/>
                                          </p:stCondLst>
                                        </p:cTn>
                                        <p:tgtEl>
                                          <p:spTgt spid="4"/>
                                        </p:tgtEl>
                                      </p:cBhvr>
                                      <p:to x="100000" y="80000"/>
                                    </p:animScale>
                                    <p:animScale>
                                      <p:cBhvr>
                                        <p:cTn id="30" dur="166" decel="50000">
                                          <p:stCondLst>
                                            <p:cond delay="1338"/>
                                          </p:stCondLst>
                                        </p:cTn>
                                        <p:tgtEl>
                                          <p:spTgt spid="4"/>
                                        </p:tgtEl>
                                      </p:cBhvr>
                                      <p:to x="100000" y="100000"/>
                                    </p:animScale>
                                    <p:animScale>
                                      <p:cBhvr>
                                        <p:cTn id="31" dur="26">
                                          <p:stCondLst>
                                            <p:cond delay="1642"/>
                                          </p:stCondLst>
                                        </p:cTn>
                                        <p:tgtEl>
                                          <p:spTgt spid="4"/>
                                        </p:tgtEl>
                                      </p:cBhvr>
                                      <p:to x="100000" y="90000"/>
                                    </p:animScale>
                                    <p:animScale>
                                      <p:cBhvr>
                                        <p:cTn id="32" dur="166" decel="50000">
                                          <p:stCondLst>
                                            <p:cond delay="1668"/>
                                          </p:stCondLst>
                                        </p:cTn>
                                        <p:tgtEl>
                                          <p:spTgt spid="4"/>
                                        </p:tgtEl>
                                      </p:cBhvr>
                                      <p:to x="100000" y="100000"/>
                                    </p:animScale>
                                    <p:animScale>
                                      <p:cBhvr>
                                        <p:cTn id="33" dur="26">
                                          <p:stCondLst>
                                            <p:cond delay="1808"/>
                                          </p:stCondLst>
                                        </p:cTn>
                                        <p:tgtEl>
                                          <p:spTgt spid="4"/>
                                        </p:tgtEl>
                                      </p:cBhvr>
                                      <p:to x="100000" y="95000"/>
                                    </p:animScale>
                                    <p:animScale>
                                      <p:cBhvr>
                                        <p:cTn id="34" dur="166" decel="50000">
                                          <p:stCondLst>
                                            <p:cond delay="1834"/>
                                          </p:stCondLst>
                                        </p:cTn>
                                        <p:tgtEl>
                                          <p:spTgt spid="4"/>
                                        </p:tgtEl>
                                      </p:cBhvr>
                                      <p:to x="100000" y="100000"/>
                                    </p:animScale>
                                  </p:childTnLst>
                                </p:cTn>
                              </p:par>
                              <p:par>
                                <p:cTn id="35" presetID="26" presetClass="entr" presetSubtype="0" fill="hold"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down)">
                                      <p:cBhvr>
                                        <p:cTn id="37" dur="580">
                                          <p:stCondLst>
                                            <p:cond delay="0"/>
                                          </p:stCondLst>
                                        </p:cTn>
                                        <p:tgtEl>
                                          <p:spTgt spid="5"/>
                                        </p:tgtEl>
                                      </p:cBhvr>
                                    </p:animEffect>
                                    <p:anim calcmode="lin" valueType="num">
                                      <p:cBhvr>
                                        <p:cTn id="3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3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4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4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4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43" dur="26">
                                          <p:stCondLst>
                                            <p:cond delay="650"/>
                                          </p:stCondLst>
                                        </p:cTn>
                                        <p:tgtEl>
                                          <p:spTgt spid="5"/>
                                        </p:tgtEl>
                                      </p:cBhvr>
                                      <p:to x="100000" y="60000"/>
                                    </p:animScale>
                                    <p:animScale>
                                      <p:cBhvr>
                                        <p:cTn id="44" dur="166" decel="50000">
                                          <p:stCondLst>
                                            <p:cond delay="676"/>
                                          </p:stCondLst>
                                        </p:cTn>
                                        <p:tgtEl>
                                          <p:spTgt spid="5"/>
                                        </p:tgtEl>
                                      </p:cBhvr>
                                      <p:to x="100000" y="100000"/>
                                    </p:animScale>
                                    <p:animScale>
                                      <p:cBhvr>
                                        <p:cTn id="45" dur="26">
                                          <p:stCondLst>
                                            <p:cond delay="1312"/>
                                          </p:stCondLst>
                                        </p:cTn>
                                        <p:tgtEl>
                                          <p:spTgt spid="5"/>
                                        </p:tgtEl>
                                      </p:cBhvr>
                                      <p:to x="100000" y="80000"/>
                                    </p:animScale>
                                    <p:animScale>
                                      <p:cBhvr>
                                        <p:cTn id="46" dur="166" decel="50000">
                                          <p:stCondLst>
                                            <p:cond delay="1338"/>
                                          </p:stCondLst>
                                        </p:cTn>
                                        <p:tgtEl>
                                          <p:spTgt spid="5"/>
                                        </p:tgtEl>
                                      </p:cBhvr>
                                      <p:to x="100000" y="100000"/>
                                    </p:animScale>
                                    <p:animScale>
                                      <p:cBhvr>
                                        <p:cTn id="47" dur="26">
                                          <p:stCondLst>
                                            <p:cond delay="1642"/>
                                          </p:stCondLst>
                                        </p:cTn>
                                        <p:tgtEl>
                                          <p:spTgt spid="5"/>
                                        </p:tgtEl>
                                      </p:cBhvr>
                                      <p:to x="100000" y="90000"/>
                                    </p:animScale>
                                    <p:animScale>
                                      <p:cBhvr>
                                        <p:cTn id="48" dur="166" decel="50000">
                                          <p:stCondLst>
                                            <p:cond delay="1668"/>
                                          </p:stCondLst>
                                        </p:cTn>
                                        <p:tgtEl>
                                          <p:spTgt spid="5"/>
                                        </p:tgtEl>
                                      </p:cBhvr>
                                      <p:to x="100000" y="100000"/>
                                    </p:animScale>
                                    <p:animScale>
                                      <p:cBhvr>
                                        <p:cTn id="49" dur="26">
                                          <p:stCondLst>
                                            <p:cond delay="1808"/>
                                          </p:stCondLst>
                                        </p:cTn>
                                        <p:tgtEl>
                                          <p:spTgt spid="5"/>
                                        </p:tgtEl>
                                      </p:cBhvr>
                                      <p:to x="100000" y="95000"/>
                                    </p:animScale>
                                    <p:animScale>
                                      <p:cBhvr>
                                        <p:cTn id="5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3621" y="533183"/>
            <a:ext cx="7144747" cy="447737"/>
          </a:xfrm>
          <a:prstGeom prst="rect">
            <a:avLst/>
          </a:prstGeom>
        </p:spPr>
      </p:pic>
      <p:pic>
        <p:nvPicPr>
          <p:cNvPr id="3" name="Picture 2"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78368" y="1352647"/>
            <a:ext cx="2467319" cy="428685"/>
          </a:xfrm>
          <a:prstGeom prst="rect">
            <a:avLst/>
          </a:prstGeom>
        </p:spPr>
      </p:pic>
      <p:pic>
        <p:nvPicPr>
          <p:cNvPr id="4" name="Picture 3"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85271" y="1825001"/>
            <a:ext cx="9478698" cy="409632"/>
          </a:xfrm>
          <a:prstGeom prst="rect">
            <a:avLst/>
          </a:prstGeom>
        </p:spPr>
      </p:pic>
      <p:sp>
        <p:nvSpPr>
          <p:cNvPr id="5" name="5-Point Star 4"/>
          <p:cNvSpPr/>
          <p:nvPr/>
        </p:nvSpPr>
        <p:spPr>
          <a:xfrm>
            <a:off x="9581669" y="533183"/>
            <a:ext cx="366276" cy="333716"/>
          </a:xfrm>
          <a:prstGeom prst="star5">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fa-IR">
              <a:solidFill>
                <a:prstClr val="white"/>
              </a:solidFill>
            </a:endParaRPr>
          </a:p>
        </p:txBody>
      </p:sp>
      <p:pic>
        <p:nvPicPr>
          <p:cNvPr id="6" name="Picture 5" descr="Screen Clippi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06204" y="2468430"/>
            <a:ext cx="5753903" cy="371527"/>
          </a:xfrm>
          <a:prstGeom prst="rect">
            <a:avLst/>
          </a:prstGeom>
        </p:spPr>
      </p:pic>
      <p:pic>
        <p:nvPicPr>
          <p:cNvPr id="7" name="Picture 6" descr="Screen Clippi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67367" y="3015226"/>
            <a:ext cx="9659698" cy="1209844"/>
          </a:xfrm>
          <a:prstGeom prst="rect">
            <a:avLst/>
          </a:prstGeom>
        </p:spPr>
      </p:pic>
    </p:spTree>
    <p:extLst>
      <p:ext uri="{BB962C8B-B14F-4D97-AF65-F5344CB8AC3E}">
        <p14:creationId xmlns:p14="http://schemas.microsoft.com/office/powerpoint/2010/main" val="23514379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anim calcmode="lin" valueType="num">
                                      <p:cBhvr>
                                        <p:cTn id="13" dur="2000" fill="hold"/>
                                        <p:tgtEl>
                                          <p:spTgt spid="5"/>
                                        </p:tgtEl>
                                        <p:attrNameLst>
                                          <p:attrName>ppt_w</p:attrName>
                                        </p:attrNameLst>
                                      </p:cBhvr>
                                      <p:tavLst>
                                        <p:tav tm="0" fmla="#ppt_w*sin(2.5*pi*$)">
                                          <p:val>
                                            <p:fltVal val="0"/>
                                          </p:val>
                                        </p:tav>
                                        <p:tav tm="100000">
                                          <p:val>
                                            <p:fltVal val="1"/>
                                          </p:val>
                                        </p:tav>
                                      </p:tavLst>
                                    </p:anim>
                                    <p:anim calcmode="lin" valueType="num">
                                      <p:cBhvr>
                                        <p:cTn id="14" dur="2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500"/>
                                        <p:tgtEl>
                                          <p:spTgt spid="3"/>
                                        </p:tgtEl>
                                      </p:cBhvr>
                                    </p:animEffect>
                                  </p:childTnLst>
                                </p:cTn>
                              </p:par>
                              <p:par>
                                <p:cTn id="20" presetID="16" presetClass="entr" presetSubtype="21"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arn(inVertical)">
                                      <p:cBhvr>
                                        <p:cTn id="22" dur="500"/>
                                        <p:tgtEl>
                                          <p:spTgt spid="4"/>
                                        </p:tgtEl>
                                      </p:cBhvr>
                                    </p:animEffect>
                                  </p:childTnLst>
                                </p:cTn>
                              </p:par>
                              <p:par>
                                <p:cTn id="23" presetID="16" presetClass="entr" presetSubtype="21"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barn(inVertical)">
                                      <p:cBhvr>
                                        <p:cTn id="25" dur="500"/>
                                        <p:tgtEl>
                                          <p:spTgt spid="6"/>
                                        </p:tgtEl>
                                      </p:cBhvr>
                                    </p:animEffect>
                                  </p:childTnLst>
                                </p:cTn>
                              </p:par>
                              <p:par>
                                <p:cTn id="26" presetID="16" presetClass="entr" presetSubtype="21" fill="hold"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barn(inVertical)">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572877"/>
            <a:ext cx="9612313" cy="6099385"/>
          </a:xfrm>
        </p:spPr>
        <p:txBody>
          <a:bodyPr>
            <a:noAutofit/>
          </a:bodyPr>
          <a:lstStyle/>
          <a:p>
            <a:pPr algn="r" rtl="1"/>
            <a:r>
              <a:rPr lang="fa-IR" sz="2800" b="1" dirty="0" smtClean="0">
                <a:solidFill>
                  <a:schemeClr val="accent1">
                    <a:lumMod val="50000"/>
                  </a:schemeClr>
                </a:solidFill>
                <a:cs typeface="B Nazanin" panose="00000400000000000000" pitchFamily="2" charset="-78"/>
              </a:rPr>
              <a:t>معاونت بهداشت:</a:t>
            </a:r>
          </a:p>
          <a:p>
            <a:pPr lvl="1" algn="r" rtl="1">
              <a:buFont typeface="Wingdings" panose="05000000000000000000" pitchFamily="2" charset="2"/>
              <a:buChar char="q"/>
            </a:pPr>
            <a:r>
              <a:rPr lang="fa-IR" sz="1800" b="1" dirty="0" smtClean="0">
                <a:solidFill>
                  <a:srgbClr val="002060"/>
                </a:solidFill>
                <a:cs typeface="B Nazanin" panose="00000400000000000000" pitchFamily="2" charset="-78"/>
              </a:rPr>
              <a:t>نظارت برحسن اجرای برنامه</a:t>
            </a:r>
          </a:p>
          <a:p>
            <a:pPr lvl="1" algn="r" rtl="1">
              <a:buFont typeface="Wingdings" panose="05000000000000000000" pitchFamily="2" charset="2"/>
              <a:buChar char="q"/>
            </a:pPr>
            <a:r>
              <a:rPr lang="fa-IR" sz="1800" b="1" dirty="0" smtClean="0">
                <a:solidFill>
                  <a:srgbClr val="002060"/>
                </a:solidFill>
                <a:cs typeface="B Nazanin" panose="00000400000000000000" pitchFamily="2" charset="-78"/>
              </a:rPr>
              <a:t>همکاری با تیم علمی و اجرایی</a:t>
            </a:r>
          </a:p>
          <a:p>
            <a:pPr lvl="1" algn="r" rtl="1">
              <a:buFont typeface="Wingdings" panose="05000000000000000000" pitchFamily="2" charset="2"/>
              <a:buChar char="q"/>
            </a:pPr>
            <a:r>
              <a:rPr lang="fa-IR" sz="1800" b="1" dirty="0" smtClean="0">
                <a:solidFill>
                  <a:srgbClr val="002060"/>
                </a:solidFill>
                <a:cs typeface="B Nazanin" panose="00000400000000000000" pitchFamily="2" charset="-78"/>
              </a:rPr>
              <a:t>همکاری با معاونت درمان در معرفی بیمارستان منتخب، آزمایشگاه وتیم بالینی</a:t>
            </a:r>
          </a:p>
          <a:p>
            <a:pPr lvl="1" algn="r" rtl="1">
              <a:buFont typeface="Wingdings" panose="05000000000000000000" pitchFamily="2" charset="2"/>
              <a:buChar char="q"/>
            </a:pPr>
            <a:r>
              <a:rPr lang="fa-IR" sz="1800" b="1" dirty="0" smtClean="0">
                <a:solidFill>
                  <a:srgbClr val="002060"/>
                </a:solidFill>
                <a:cs typeface="B Nazanin" panose="00000400000000000000" pitchFamily="2" charset="-78"/>
              </a:rPr>
              <a:t>نظارت و پایش آزمایشگاه های غربالگری</a:t>
            </a:r>
          </a:p>
          <a:p>
            <a:pPr lvl="1" algn="r" rtl="1">
              <a:buFont typeface="Wingdings" panose="05000000000000000000" pitchFamily="2" charset="2"/>
              <a:buChar char="q"/>
            </a:pPr>
            <a:r>
              <a:rPr lang="fa-IR" sz="1800" b="1" dirty="0" smtClean="0">
                <a:solidFill>
                  <a:srgbClr val="002060"/>
                </a:solidFill>
                <a:cs typeface="B Nazanin" panose="00000400000000000000" pitchFamily="2" charset="-78"/>
              </a:rPr>
              <a:t>تشکیل کمیته دانشگاهی </a:t>
            </a:r>
          </a:p>
          <a:p>
            <a:pPr lvl="1" algn="r" rtl="1">
              <a:buFont typeface="Wingdings" panose="05000000000000000000" pitchFamily="2" charset="2"/>
              <a:buChar char="q"/>
            </a:pPr>
            <a:r>
              <a:rPr lang="fa-IR" sz="1800" b="1" dirty="0" smtClean="0">
                <a:solidFill>
                  <a:srgbClr val="002060"/>
                </a:solidFill>
                <a:cs typeface="B Nazanin" panose="00000400000000000000" pitchFamily="2" charset="-78"/>
              </a:rPr>
              <a:t>هماهنگی با آزمایشگاه مرجع کشوری</a:t>
            </a:r>
          </a:p>
          <a:p>
            <a:pPr lvl="1" algn="r" rtl="1">
              <a:buFont typeface="Wingdings" panose="05000000000000000000" pitchFamily="2" charset="2"/>
              <a:buChar char="q"/>
            </a:pPr>
            <a:r>
              <a:rPr lang="fa-IR" sz="1800" b="1" dirty="0" smtClean="0">
                <a:solidFill>
                  <a:srgbClr val="002060"/>
                </a:solidFill>
                <a:cs typeface="B Nazanin" panose="00000400000000000000" pitchFamily="2" charset="-78"/>
              </a:rPr>
              <a:t>جلب حمایت خیرین</a:t>
            </a:r>
          </a:p>
          <a:p>
            <a:pPr lvl="1" algn="r" rtl="1">
              <a:buFont typeface="Wingdings" panose="05000000000000000000" pitchFamily="2" charset="2"/>
              <a:buChar char="q"/>
            </a:pPr>
            <a:r>
              <a:rPr lang="fa-IR" sz="1800" b="1" dirty="0" smtClean="0">
                <a:solidFill>
                  <a:srgbClr val="002060"/>
                </a:solidFill>
                <a:cs typeface="B Nazanin" panose="00000400000000000000" pitchFamily="2" charset="-78"/>
              </a:rPr>
              <a:t>آموزش گروه های هدف</a:t>
            </a:r>
          </a:p>
          <a:p>
            <a:pPr lvl="1" algn="r" rtl="1">
              <a:buFont typeface="Wingdings" panose="05000000000000000000" pitchFamily="2" charset="2"/>
              <a:buChar char="q"/>
            </a:pPr>
            <a:r>
              <a:rPr lang="fa-IR" sz="1800" b="1" dirty="0" smtClean="0">
                <a:solidFill>
                  <a:srgbClr val="002060"/>
                </a:solidFill>
                <a:cs typeface="B Nazanin" panose="00000400000000000000" pitchFamily="2" charset="-78"/>
              </a:rPr>
              <a:t>پیگیری نتایج موارد مشکوک ،گزارش موارد غیبت از درمان به شهرستان ها</a:t>
            </a:r>
          </a:p>
          <a:p>
            <a:pPr lvl="1" algn="r" rtl="1">
              <a:buFont typeface="Wingdings" panose="05000000000000000000" pitchFamily="2" charset="2"/>
              <a:buChar char="q"/>
            </a:pPr>
            <a:r>
              <a:rPr lang="fa-IR" sz="1800" b="1" dirty="0" smtClean="0">
                <a:solidFill>
                  <a:srgbClr val="002060"/>
                </a:solidFill>
                <a:cs typeface="B Nazanin" panose="00000400000000000000" pitchFamily="2" charset="-78"/>
              </a:rPr>
              <a:t>هماهنگی های بین بخشی</a:t>
            </a:r>
          </a:p>
          <a:p>
            <a:pPr lvl="1" algn="r" rtl="1">
              <a:buFont typeface="Wingdings" panose="05000000000000000000" pitchFamily="2" charset="2"/>
              <a:buChar char="q"/>
            </a:pPr>
            <a:r>
              <a:rPr lang="fa-IR" sz="1800" b="1" dirty="0" smtClean="0">
                <a:solidFill>
                  <a:srgbClr val="002060"/>
                </a:solidFill>
                <a:cs typeface="B Nazanin" panose="00000400000000000000" pitchFamily="2" charset="-78"/>
              </a:rPr>
              <a:t>تشکیل کمیته بروز</a:t>
            </a:r>
          </a:p>
          <a:p>
            <a:pPr lvl="1" algn="r" rtl="1">
              <a:buFont typeface="Wingdings" panose="05000000000000000000" pitchFamily="2" charset="2"/>
              <a:buChar char="q"/>
            </a:pPr>
            <a:r>
              <a:rPr lang="fa-IR" sz="1800" b="1" dirty="0" smtClean="0">
                <a:solidFill>
                  <a:srgbClr val="002060"/>
                </a:solidFill>
                <a:cs typeface="B Nazanin" panose="00000400000000000000" pitchFamily="2" charset="-78"/>
              </a:rPr>
              <a:t>ثبت وجمع آوری اطلاعات</a:t>
            </a:r>
          </a:p>
          <a:p>
            <a:pPr lvl="1" algn="r" rtl="1">
              <a:buFont typeface="Wingdings" panose="05000000000000000000" pitchFamily="2" charset="2"/>
              <a:buChar char="q"/>
            </a:pPr>
            <a:r>
              <a:rPr lang="fa-IR" sz="1800" b="1" dirty="0" smtClean="0">
                <a:solidFill>
                  <a:srgbClr val="002060"/>
                </a:solidFill>
                <a:cs typeface="B Nazanin" panose="00000400000000000000" pitchFamily="2" charset="-78"/>
              </a:rPr>
              <a:t>هماهنگی با معاونت غذا ودارو در تامین شیررژیمی ،دارو و..</a:t>
            </a:r>
          </a:p>
          <a:p>
            <a:pPr lvl="1" algn="r" rtl="1">
              <a:buFont typeface="Wingdings" panose="05000000000000000000" pitchFamily="2" charset="2"/>
              <a:buChar char="q"/>
            </a:pPr>
            <a:r>
              <a:rPr lang="fa-IR" sz="1800" b="1" dirty="0" smtClean="0">
                <a:solidFill>
                  <a:srgbClr val="002060"/>
                </a:solidFill>
                <a:cs typeface="B Nazanin" panose="00000400000000000000" pitchFamily="2" charset="-78"/>
              </a:rPr>
              <a:t>عقد قرارداد با آزمایشگاه غربالگری</a:t>
            </a:r>
          </a:p>
        </p:txBody>
      </p:sp>
    </p:spTree>
    <p:extLst>
      <p:ext uri="{BB962C8B-B14F-4D97-AF65-F5344CB8AC3E}">
        <p14:creationId xmlns:p14="http://schemas.microsoft.com/office/powerpoint/2010/main" val="24174639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572878"/>
            <a:ext cx="9219493" cy="5675522"/>
          </a:xfrm>
        </p:spPr>
        <p:txBody>
          <a:bodyPr>
            <a:normAutofit/>
          </a:bodyPr>
          <a:lstStyle/>
          <a:p>
            <a:pPr algn="just" rtl="1"/>
            <a:r>
              <a:rPr lang="fa-IR" sz="2400" b="1" dirty="0" smtClean="0">
                <a:solidFill>
                  <a:schemeClr val="accent1">
                    <a:lumMod val="50000"/>
                  </a:schemeClr>
                </a:solidFill>
                <a:cs typeface="B Nazanin" panose="00000400000000000000" pitchFamily="2" charset="-78"/>
              </a:rPr>
              <a:t>مرکز بهداشت شهرستان:</a:t>
            </a:r>
          </a:p>
          <a:p>
            <a:pPr lvl="1" algn="just" rtl="1">
              <a:buFont typeface="Wingdings" panose="05000000000000000000" pitchFamily="2" charset="2"/>
              <a:buChar char="q"/>
            </a:pPr>
            <a:r>
              <a:rPr lang="fa-IR" sz="2000" b="1" dirty="0" smtClean="0">
                <a:solidFill>
                  <a:srgbClr val="002060"/>
                </a:solidFill>
                <a:cs typeface="B Nazanin" panose="00000400000000000000" pitchFamily="2" charset="-78"/>
              </a:rPr>
              <a:t>تشکیل کمیته ژنتیک شهرستان به ریاست مدیر شیکه ودبیری رئیس مرکز بهداشت وحضور کارشناس برنامه،کارشناس مسئول غیرواگیر،مسئول سلامت خانواده،مسئول گسترش،مسئول آزمایشگاه،مسئول امور اداری ، اداره پست و..</a:t>
            </a:r>
          </a:p>
          <a:p>
            <a:pPr lvl="1" algn="just" rtl="1">
              <a:buFont typeface="Wingdings" panose="05000000000000000000" pitchFamily="2" charset="2"/>
              <a:buChar char="q"/>
            </a:pPr>
            <a:r>
              <a:rPr lang="fa-IR" sz="2000" b="1" dirty="0" smtClean="0">
                <a:solidFill>
                  <a:srgbClr val="002060"/>
                </a:solidFill>
                <a:cs typeface="B Nazanin" panose="00000400000000000000" pitchFamily="2" charset="-78"/>
              </a:rPr>
              <a:t>صدور ابلاغ برای اعضای کمیته ژنتیک</a:t>
            </a:r>
          </a:p>
          <a:p>
            <a:pPr lvl="1" algn="just" rtl="1">
              <a:buFont typeface="Wingdings" panose="05000000000000000000" pitchFamily="2" charset="2"/>
              <a:buChar char="q"/>
            </a:pPr>
            <a:r>
              <a:rPr lang="fa-IR" sz="2000" b="1" dirty="0" smtClean="0">
                <a:solidFill>
                  <a:srgbClr val="002060"/>
                </a:solidFill>
                <a:cs typeface="B Nazanin" panose="00000400000000000000" pitchFamily="2" charset="-78"/>
              </a:rPr>
              <a:t>آموزش افرادنمونه گیر،مراقبین سلامت ، بهورزان و..</a:t>
            </a:r>
          </a:p>
          <a:p>
            <a:pPr lvl="1" algn="just" rtl="1">
              <a:buFont typeface="Wingdings" panose="05000000000000000000" pitchFamily="2" charset="2"/>
              <a:buChar char="q"/>
            </a:pPr>
            <a:r>
              <a:rPr lang="fa-IR" sz="2000" b="1" dirty="0" smtClean="0">
                <a:solidFill>
                  <a:srgbClr val="002060"/>
                </a:solidFill>
                <a:cs typeface="B Nazanin" panose="00000400000000000000" pitchFamily="2" charset="-78"/>
              </a:rPr>
              <a:t>انتخاب مراکزنمونه گیری ومعرفی آن به معاونت بهداشتی</a:t>
            </a:r>
          </a:p>
          <a:p>
            <a:pPr lvl="1" algn="just" rtl="1">
              <a:buFont typeface="Wingdings" panose="05000000000000000000" pitchFamily="2" charset="2"/>
              <a:buChar char="q"/>
            </a:pPr>
            <a:r>
              <a:rPr lang="fa-IR" sz="2000" b="1" dirty="0" smtClean="0">
                <a:solidFill>
                  <a:srgbClr val="002060"/>
                </a:solidFill>
                <a:cs typeface="B Nazanin" panose="00000400000000000000" pitchFamily="2" charset="-78"/>
              </a:rPr>
              <a:t>تامین شرایط استاندارد نمونه گیری وتامین تجهیزات وفضای مناسب جهت نمونه گیری </a:t>
            </a:r>
          </a:p>
          <a:p>
            <a:pPr lvl="1" algn="just" rtl="1">
              <a:buFont typeface="Wingdings" panose="05000000000000000000" pitchFamily="2" charset="2"/>
              <a:buChar char="q"/>
            </a:pPr>
            <a:r>
              <a:rPr lang="fa-IR" sz="2000" b="1" dirty="0" smtClean="0">
                <a:solidFill>
                  <a:srgbClr val="002060"/>
                </a:solidFill>
                <a:cs typeface="B Nazanin" panose="00000400000000000000" pitchFamily="2" charset="-78"/>
              </a:rPr>
              <a:t>برنامه ریزی به منظور انتقال ایمن وبه موقع نمونه ها به آزمایشگاه مرجع</a:t>
            </a:r>
          </a:p>
          <a:p>
            <a:pPr lvl="1" algn="just" rtl="1">
              <a:buFont typeface="Wingdings" panose="05000000000000000000" pitchFamily="2" charset="2"/>
              <a:buChar char="q"/>
            </a:pPr>
            <a:r>
              <a:rPr lang="fa-IR" sz="2000" b="1" dirty="0" smtClean="0">
                <a:solidFill>
                  <a:srgbClr val="002060"/>
                </a:solidFill>
                <a:cs typeface="B Nazanin" panose="00000400000000000000" pitchFamily="2" charset="-78"/>
              </a:rPr>
              <a:t>آموزش واطلاع رسانی مناسب به زایشگاه ها ،بیمارستان ها ، مراکز جامع سلامت و..</a:t>
            </a:r>
          </a:p>
          <a:p>
            <a:pPr lvl="1" algn="just" rtl="1">
              <a:buFont typeface="Wingdings" panose="05000000000000000000" pitchFamily="2" charset="2"/>
              <a:buChar char="q"/>
            </a:pPr>
            <a:r>
              <a:rPr lang="fa-IR" sz="2000" b="1" dirty="0" smtClean="0">
                <a:solidFill>
                  <a:srgbClr val="002060"/>
                </a:solidFill>
                <a:cs typeface="B Nazanin" panose="00000400000000000000" pitchFamily="2" charset="-78"/>
              </a:rPr>
              <a:t>آموزش مادران باردار به منظور ترغیب به انجام غربالگری نوزادان</a:t>
            </a:r>
          </a:p>
          <a:p>
            <a:pPr lvl="1" algn="just" rtl="1">
              <a:buFont typeface="Wingdings" panose="05000000000000000000" pitchFamily="2" charset="2"/>
              <a:buChar char="q"/>
            </a:pPr>
            <a:r>
              <a:rPr lang="fa-IR" sz="2000" b="1" dirty="0" smtClean="0">
                <a:solidFill>
                  <a:srgbClr val="002060"/>
                </a:solidFill>
                <a:cs typeface="B Nazanin" panose="00000400000000000000" pitchFamily="2" charset="-78"/>
              </a:rPr>
              <a:t>پیگیری نتایج آزمایشگاه های غربالگری </a:t>
            </a:r>
          </a:p>
          <a:p>
            <a:pPr lvl="1" algn="just" rtl="1">
              <a:buFont typeface="Wingdings" panose="05000000000000000000" pitchFamily="2" charset="2"/>
              <a:buChar char="q"/>
            </a:pPr>
            <a:r>
              <a:rPr lang="fa-IR" sz="2000" b="1" dirty="0" smtClean="0">
                <a:solidFill>
                  <a:srgbClr val="002060"/>
                </a:solidFill>
                <a:cs typeface="B Nazanin" panose="00000400000000000000" pitchFamily="2" charset="-78"/>
              </a:rPr>
              <a:t>اعلام موارد نیازمند نمونه گیری مجدد به مرکز نمونه گیری جهت اخذ نمونه دراسرع وقت </a:t>
            </a:r>
          </a:p>
        </p:txBody>
      </p:sp>
    </p:spTree>
    <p:extLst>
      <p:ext uri="{BB962C8B-B14F-4D97-AF65-F5344CB8AC3E}">
        <p14:creationId xmlns:p14="http://schemas.microsoft.com/office/powerpoint/2010/main" val="14224998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572878"/>
            <a:ext cx="9219493" cy="5675522"/>
          </a:xfrm>
        </p:spPr>
        <p:txBody>
          <a:bodyPr>
            <a:normAutofit/>
          </a:bodyPr>
          <a:lstStyle/>
          <a:p>
            <a:pPr lvl="1" algn="just" rtl="1">
              <a:buFont typeface="Wingdings" panose="05000000000000000000" pitchFamily="2" charset="2"/>
              <a:buChar char="q"/>
            </a:pPr>
            <a:r>
              <a:rPr lang="fa-IR" sz="2000" b="1" dirty="0" smtClean="0">
                <a:solidFill>
                  <a:srgbClr val="002060"/>
                </a:solidFill>
                <a:cs typeface="B Nazanin" panose="00000400000000000000" pitchFamily="2" charset="-78"/>
              </a:rPr>
              <a:t>ثبت وجمع آوری اطلاعات درفرم ها وتجزیه وتحلیل شاخص ها </a:t>
            </a:r>
          </a:p>
          <a:p>
            <a:pPr lvl="1" algn="just" rtl="1">
              <a:buClr>
                <a:srgbClr val="1E5155">
                  <a:lumMod val="40000"/>
                  <a:lumOff val="60000"/>
                </a:srgbClr>
              </a:buClr>
              <a:buFont typeface="Wingdings" panose="05000000000000000000" pitchFamily="2" charset="2"/>
              <a:buChar char="q"/>
            </a:pPr>
            <a:r>
              <a:rPr lang="fa-IR" sz="1800" b="1" dirty="0">
                <a:solidFill>
                  <a:srgbClr val="002060"/>
                </a:solidFill>
                <a:cs typeface="B Nazanin" panose="00000400000000000000" pitchFamily="2" charset="-78"/>
              </a:rPr>
              <a:t>دریافت فوری گزارش موارد مثبت غربالگری از آزمایشگاه منتخب (تلفنی وکتبی)</a:t>
            </a:r>
          </a:p>
          <a:p>
            <a:pPr lvl="1" algn="just" rtl="1">
              <a:buClr>
                <a:srgbClr val="1E5155">
                  <a:lumMod val="40000"/>
                  <a:lumOff val="60000"/>
                </a:srgbClr>
              </a:buClr>
              <a:buFont typeface="Wingdings" panose="05000000000000000000" pitchFamily="2" charset="2"/>
              <a:buChar char="q"/>
            </a:pPr>
            <a:r>
              <a:rPr lang="fa-IR" sz="1800" b="1" dirty="0">
                <a:solidFill>
                  <a:srgbClr val="002060"/>
                </a:solidFill>
                <a:cs typeface="B Nazanin" panose="00000400000000000000" pitchFamily="2" charset="-78"/>
              </a:rPr>
              <a:t>ارجاع موارد مثبت غربالگری به بیمارستان منتخب </a:t>
            </a:r>
          </a:p>
          <a:p>
            <a:pPr lvl="1" algn="just" rtl="1">
              <a:buClr>
                <a:srgbClr val="1E5155">
                  <a:lumMod val="40000"/>
                  <a:lumOff val="60000"/>
                </a:srgbClr>
              </a:buClr>
              <a:buFont typeface="Wingdings" panose="05000000000000000000" pitchFamily="2" charset="2"/>
              <a:buChar char="q"/>
            </a:pPr>
            <a:r>
              <a:rPr lang="fa-IR" sz="1800" b="1" dirty="0">
                <a:solidFill>
                  <a:srgbClr val="002060"/>
                </a:solidFill>
                <a:cs typeface="B Nazanin" panose="00000400000000000000" pitchFamily="2" charset="-78"/>
              </a:rPr>
              <a:t>اعلام فوری موارد جدید مبتلا به بیماری های متابولیک ارثی درفرم اعلام تشخیص نهایی به مرکزخدمات جامع سلامت تحت پوشش جهت تشکیل پرونده ژنتیک</a:t>
            </a:r>
          </a:p>
          <a:p>
            <a:pPr lvl="1" algn="just" rtl="1">
              <a:buClr>
                <a:srgbClr val="1E5155">
                  <a:lumMod val="40000"/>
                  <a:lumOff val="60000"/>
                </a:srgbClr>
              </a:buClr>
              <a:buFont typeface="Wingdings" panose="05000000000000000000" pitchFamily="2" charset="2"/>
              <a:buChar char="q"/>
            </a:pPr>
            <a:r>
              <a:rPr lang="fa-IR" sz="1800" b="1" dirty="0">
                <a:solidFill>
                  <a:srgbClr val="002060"/>
                </a:solidFill>
                <a:cs typeface="B Nazanin" panose="00000400000000000000" pitchFamily="2" charset="-78"/>
              </a:rPr>
              <a:t>پیگیری ارجاع خانواده بیماران مبتلا به بیماری های متابولیک ارثی نیازمندمراقبت ژنتیک براساس دستورالعمل </a:t>
            </a:r>
          </a:p>
          <a:p>
            <a:pPr lvl="1" algn="just" rtl="1">
              <a:buClr>
                <a:srgbClr val="1E5155">
                  <a:lumMod val="40000"/>
                  <a:lumOff val="60000"/>
                </a:srgbClr>
              </a:buClr>
              <a:buFont typeface="Wingdings" panose="05000000000000000000" pitchFamily="2" charset="2"/>
              <a:buChar char="q"/>
            </a:pPr>
            <a:r>
              <a:rPr lang="fa-IR" sz="1800" b="1" dirty="0">
                <a:solidFill>
                  <a:srgbClr val="002060"/>
                </a:solidFill>
                <a:cs typeface="B Nazanin" panose="00000400000000000000" pitchFamily="2" charset="-78"/>
              </a:rPr>
              <a:t>گزارش و پیگیری موارد غیبت از درمان واعلام نتیجه به معاونت بهداشتی </a:t>
            </a:r>
          </a:p>
          <a:p>
            <a:pPr lvl="1" algn="just" rtl="1">
              <a:buClr>
                <a:srgbClr val="1E5155">
                  <a:lumMod val="40000"/>
                  <a:lumOff val="60000"/>
                </a:srgbClr>
              </a:buClr>
              <a:buFont typeface="Wingdings" panose="05000000000000000000" pitchFamily="2" charset="2"/>
              <a:buChar char="q"/>
            </a:pPr>
            <a:r>
              <a:rPr lang="fa-IR" sz="1800" b="1" dirty="0">
                <a:solidFill>
                  <a:srgbClr val="002060"/>
                </a:solidFill>
                <a:cs typeface="B Nazanin" panose="00000400000000000000" pitchFamily="2" charset="-78"/>
              </a:rPr>
              <a:t>تشکیل کمیته </a:t>
            </a:r>
            <a:r>
              <a:rPr lang="fa-IR" sz="1800" b="1" dirty="0" smtClean="0">
                <a:solidFill>
                  <a:srgbClr val="002060"/>
                </a:solidFill>
                <a:cs typeface="B Nazanin" panose="00000400000000000000" pitchFamily="2" charset="-78"/>
              </a:rPr>
              <a:t>بروز</a:t>
            </a:r>
            <a:endParaRPr lang="fa-IR" sz="2000" b="1" dirty="0" smtClean="0">
              <a:solidFill>
                <a:srgbClr val="002060"/>
              </a:solidFill>
              <a:cs typeface="B Nazanin" panose="00000400000000000000" pitchFamily="2" charset="-78"/>
            </a:endParaRPr>
          </a:p>
          <a:p>
            <a:pPr lvl="1" algn="just" rtl="1">
              <a:buFont typeface="Wingdings" panose="05000000000000000000" pitchFamily="2" charset="2"/>
              <a:buChar char="q"/>
            </a:pPr>
            <a:r>
              <a:rPr lang="fa-IR" sz="2000" b="1" dirty="0" smtClean="0">
                <a:solidFill>
                  <a:srgbClr val="002060"/>
                </a:solidFill>
                <a:cs typeface="B Nazanin" panose="00000400000000000000" pitchFamily="2" charset="-78"/>
              </a:rPr>
              <a:t>اعلام موارد مهاجرت به داخل وخارج از منطقه تحت پوشش</a:t>
            </a:r>
          </a:p>
          <a:p>
            <a:pPr lvl="1" algn="just" rtl="1">
              <a:buFont typeface="Wingdings" panose="05000000000000000000" pitchFamily="2" charset="2"/>
              <a:buChar char="q"/>
            </a:pPr>
            <a:r>
              <a:rPr lang="fa-IR" sz="2000" b="1" dirty="0" smtClean="0">
                <a:solidFill>
                  <a:srgbClr val="002060"/>
                </a:solidFill>
                <a:cs typeface="B Nazanin" panose="00000400000000000000" pitchFamily="2" charset="-78"/>
              </a:rPr>
              <a:t>ثبت هرمورد غربالگری برعهده شهرستانی می باشد که غربالگری درآن انجام شده است (حتی اگر نوزاد ساکن منطقه تحت پوشش آن شهرستان نباشد پیگیری نتایج آزمایشات نوزاد تا تعیین تکلیف نهایی به عهده شهرستان انجام دهنده غربالگری می باشد)بعداز تعیین تکلیف نهایی وگزارش بیماربه شهرستان محل سکونت، مراقبت بیمار برعهده واحد خدمات جامع سلامت محل سکونت بیمار خواهد بود.</a:t>
            </a:r>
          </a:p>
        </p:txBody>
      </p:sp>
    </p:spTree>
    <p:extLst>
      <p:ext uri="{BB962C8B-B14F-4D97-AF65-F5344CB8AC3E}">
        <p14:creationId xmlns:p14="http://schemas.microsoft.com/office/powerpoint/2010/main" val="42683551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88154" y="1926527"/>
            <a:ext cx="10185379" cy="2304289"/>
          </a:xfrm>
        </p:spPr>
        <p:txBody>
          <a:bodyPr>
            <a:normAutofit/>
          </a:bodyPr>
          <a:lstStyle/>
          <a:p>
            <a:pPr algn="ctr"/>
            <a:r>
              <a:rPr lang="fa-IR" b="1" dirty="0" smtClean="0">
                <a:solidFill>
                  <a:srgbClr val="0070C0"/>
                </a:solidFill>
                <a:cs typeface="B Nazanin" panose="00000400000000000000" pitchFamily="2" charset="-78"/>
              </a:rPr>
              <a:t>برنامه غربالگری نوزادان برای </a:t>
            </a:r>
            <a:r>
              <a:rPr lang="en-US" b="1" dirty="0" smtClean="0">
                <a:solidFill>
                  <a:schemeClr val="accent4">
                    <a:lumMod val="50000"/>
                  </a:schemeClr>
                </a:solidFill>
                <a:cs typeface="B Nazanin" panose="00000400000000000000" pitchFamily="2" charset="-78"/>
              </a:rPr>
              <a:t/>
            </a:r>
            <a:br>
              <a:rPr lang="en-US" b="1" dirty="0" smtClean="0">
                <a:solidFill>
                  <a:schemeClr val="accent4">
                    <a:lumMod val="50000"/>
                  </a:schemeClr>
                </a:solidFill>
                <a:cs typeface="B Nazanin" panose="00000400000000000000" pitchFamily="2" charset="-78"/>
              </a:rPr>
            </a:br>
            <a:r>
              <a:rPr lang="fa-IR" b="1" dirty="0" smtClean="0">
                <a:solidFill>
                  <a:srgbClr val="C00000"/>
                </a:solidFill>
                <a:cs typeface="B Nazanin" panose="00000400000000000000" pitchFamily="2" charset="-78"/>
              </a:rPr>
              <a:t>بیماری های متابولیک ارثی</a:t>
            </a:r>
            <a:endParaRPr lang="en-US" b="1" dirty="0">
              <a:solidFill>
                <a:srgbClr val="C00000"/>
              </a:solidFill>
              <a:cs typeface="B Nazanin" panose="00000400000000000000" pitchFamily="2" charset="-78"/>
            </a:endParaRPr>
          </a:p>
        </p:txBody>
      </p:sp>
      <p:sp>
        <p:nvSpPr>
          <p:cNvPr id="3" name="Subtitle 2"/>
          <p:cNvSpPr>
            <a:spLocks noGrp="1"/>
          </p:cNvSpPr>
          <p:nvPr>
            <p:ph type="subTitle" idx="1"/>
          </p:nvPr>
        </p:nvSpPr>
        <p:spPr>
          <a:xfrm>
            <a:off x="1524000" y="5303517"/>
            <a:ext cx="9144000" cy="52253"/>
          </a:xfrm>
        </p:spPr>
        <p:txBody>
          <a:bodyPr>
            <a:normAutofit fontScale="25000" lnSpcReduction="20000"/>
          </a:bodyPr>
          <a:lstStyle/>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6162" y="201042"/>
            <a:ext cx="1771650" cy="258127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1141">
            <a:off x="7785722" y="4247519"/>
            <a:ext cx="2486025" cy="183832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023869">
            <a:off x="1674812" y="4355645"/>
            <a:ext cx="2286000" cy="200025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57171" y="201042"/>
            <a:ext cx="2143125" cy="2143125"/>
          </a:xfrm>
          <a:prstGeom prst="rect">
            <a:avLst/>
          </a:prstGeom>
        </p:spPr>
      </p:pic>
    </p:spTree>
    <p:extLst>
      <p:ext uri="{BB962C8B-B14F-4D97-AF65-F5344CB8AC3E}">
        <p14:creationId xmlns:p14="http://schemas.microsoft.com/office/powerpoint/2010/main" val="25563735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572878"/>
            <a:ext cx="9219493" cy="5675522"/>
          </a:xfrm>
        </p:spPr>
        <p:txBody>
          <a:bodyPr>
            <a:normAutofit/>
          </a:bodyPr>
          <a:lstStyle/>
          <a:p>
            <a:pPr algn="just" rtl="1"/>
            <a:r>
              <a:rPr lang="fa-IR" sz="2400" b="1" dirty="0" smtClean="0">
                <a:solidFill>
                  <a:schemeClr val="accent1">
                    <a:lumMod val="50000"/>
                  </a:schemeClr>
                </a:solidFill>
                <a:cs typeface="B Nazanin" panose="00000400000000000000" pitchFamily="2" charset="-78"/>
              </a:rPr>
              <a:t>مرکز نمونه گیری نوزادان:</a:t>
            </a:r>
          </a:p>
          <a:p>
            <a:pPr lvl="1" algn="just" rtl="1">
              <a:buFont typeface="Wingdings" panose="05000000000000000000" pitchFamily="2" charset="2"/>
              <a:buChar char="q"/>
            </a:pPr>
            <a:r>
              <a:rPr lang="fa-IR" sz="2000" b="1" dirty="0" smtClean="0">
                <a:solidFill>
                  <a:srgbClr val="002060"/>
                </a:solidFill>
                <a:cs typeface="B Nazanin" panose="00000400000000000000" pitchFamily="2" charset="-78"/>
              </a:rPr>
              <a:t>گذراندن دوره عملی انجام نمونه گیری</a:t>
            </a:r>
          </a:p>
          <a:p>
            <a:pPr lvl="1" algn="just" rtl="1">
              <a:buClr>
                <a:srgbClr val="1E5155">
                  <a:lumMod val="40000"/>
                  <a:lumOff val="60000"/>
                </a:srgbClr>
              </a:buClr>
              <a:buFont typeface="Wingdings" panose="05000000000000000000" pitchFamily="2" charset="2"/>
              <a:buChar char="q"/>
            </a:pPr>
            <a:r>
              <a:rPr lang="fa-IR" sz="1800" b="1" dirty="0" smtClean="0">
                <a:solidFill>
                  <a:srgbClr val="002060"/>
                </a:solidFill>
                <a:cs typeface="B Nazanin" panose="00000400000000000000" pitchFamily="2" charset="-78"/>
              </a:rPr>
              <a:t>شرکت در برنامه های آموزشی و اطلاع از دستورالعمل ها </a:t>
            </a:r>
            <a:endParaRPr lang="fa-IR" sz="1800" b="1" dirty="0">
              <a:solidFill>
                <a:srgbClr val="002060"/>
              </a:solidFill>
              <a:cs typeface="B Nazanin" panose="00000400000000000000" pitchFamily="2" charset="-78"/>
            </a:endParaRPr>
          </a:p>
          <a:p>
            <a:pPr lvl="1" algn="just" rtl="1">
              <a:buClr>
                <a:srgbClr val="1E5155">
                  <a:lumMod val="40000"/>
                  <a:lumOff val="60000"/>
                </a:srgbClr>
              </a:buClr>
              <a:buFont typeface="Wingdings" panose="05000000000000000000" pitchFamily="2" charset="2"/>
              <a:buChar char="q"/>
            </a:pPr>
            <a:r>
              <a:rPr lang="fa-IR" sz="1800" b="1" dirty="0" smtClean="0">
                <a:solidFill>
                  <a:srgbClr val="002060"/>
                </a:solidFill>
                <a:cs typeface="B Nazanin" panose="00000400000000000000" pitchFamily="2" charset="-78"/>
              </a:rPr>
              <a:t>پیگیری فراهم بودن تجهیزات واقلام نمونه گیری</a:t>
            </a:r>
            <a:endParaRPr lang="fa-IR" sz="1800" b="1" dirty="0">
              <a:solidFill>
                <a:srgbClr val="002060"/>
              </a:solidFill>
              <a:cs typeface="B Nazanin" panose="00000400000000000000" pitchFamily="2" charset="-78"/>
            </a:endParaRPr>
          </a:p>
          <a:p>
            <a:pPr lvl="1" algn="just" rtl="1">
              <a:buClr>
                <a:srgbClr val="1E5155">
                  <a:lumMod val="40000"/>
                  <a:lumOff val="60000"/>
                </a:srgbClr>
              </a:buClr>
              <a:buFont typeface="Wingdings" panose="05000000000000000000" pitchFamily="2" charset="2"/>
              <a:buChar char="q"/>
            </a:pPr>
            <a:r>
              <a:rPr lang="fa-IR" sz="1800" b="1" dirty="0" smtClean="0">
                <a:solidFill>
                  <a:srgbClr val="002060"/>
                </a:solidFill>
                <a:cs typeface="B Nazanin" panose="00000400000000000000" pitchFamily="2" charset="-78"/>
              </a:rPr>
              <a:t>تکمیل فرم شماره یک نمونه گیری وثبت در سامانه </a:t>
            </a:r>
            <a:r>
              <a:rPr lang="en-US" sz="1800" b="1" dirty="0" smtClean="0">
                <a:solidFill>
                  <a:srgbClr val="002060"/>
                </a:solidFill>
                <a:cs typeface="B Nazanin" panose="00000400000000000000" pitchFamily="2" charset="-78"/>
              </a:rPr>
              <a:t>NSP</a:t>
            </a:r>
            <a:endParaRPr lang="fa-IR" sz="1800" b="1" dirty="0">
              <a:solidFill>
                <a:srgbClr val="002060"/>
              </a:solidFill>
              <a:cs typeface="B Nazanin" panose="00000400000000000000" pitchFamily="2" charset="-78"/>
            </a:endParaRPr>
          </a:p>
          <a:p>
            <a:pPr lvl="1" algn="just" rtl="1">
              <a:buClr>
                <a:srgbClr val="1E5155">
                  <a:lumMod val="40000"/>
                  <a:lumOff val="60000"/>
                </a:srgbClr>
              </a:buClr>
              <a:buFont typeface="Wingdings" panose="05000000000000000000" pitchFamily="2" charset="2"/>
              <a:buChar char="q"/>
            </a:pPr>
            <a:r>
              <a:rPr lang="fa-IR" sz="1800" b="1" dirty="0" smtClean="0">
                <a:solidFill>
                  <a:srgbClr val="002060"/>
                </a:solidFill>
                <a:cs typeface="B Nazanin" panose="00000400000000000000" pitchFamily="2" charset="-78"/>
              </a:rPr>
              <a:t>تهیه ونگهداری نمونه خون مطابق با روش تعیین شده در دستورالعمل </a:t>
            </a:r>
            <a:endParaRPr lang="fa-IR" sz="1800" b="1" dirty="0">
              <a:solidFill>
                <a:srgbClr val="002060"/>
              </a:solidFill>
              <a:cs typeface="B Nazanin" panose="00000400000000000000" pitchFamily="2" charset="-78"/>
            </a:endParaRPr>
          </a:p>
          <a:p>
            <a:pPr lvl="1" algn="just" rtl="1">
              <a:buClr>
                <a:srgbClr val="1E5155">
                  <a:lumMod val="40000"/>
                  <a:lumOff val="60000"/>
                </a:srgbClr>
              </a:buClr>
              <a:buFont typeface="Wingdings" panose="05000000000000000000" pitchFamily="2" charset="2"/>
              <a:buChar char="q"/>
            </a:pPr>
            <a:r>
              <a:rPr lang="fa-IR" sz="1800" b="1" dirty="0" smtClean="0">
                <a:solidFill>
                  <a:srgbClr val="002060"/>
                </a:solidFill>
                <a:cs typeface="B Nazanin" panose="00000400000000000000" pitchFamily="2" charset="-78"/>
              </a:rPr>
              <a:t>ارسال نمونه ها به همراه یک نسخه از فرم شماره یک به آزمایشگاه غربالگری حداکثرتا 24 ساعت</a:t>
            </a:r>
            <a:endParaRPr lang="fa-IR" sz="1800" b="1" dirty="0">
              <a:solidFill>
                <a:srgbClr val="002060"/>
              </a:solidFill>
              <a:cs typeface="B Nazanin" panose="00000400000000000000" pitchFamily="2" charset="-78"/>
            </a:endParaRPr>
          </a:p>
          <a:p>
            <a:pPr lvl="1" algn="just" rtl="1">
              <a:buClr>
                <a:srgbClr val="1E5155">
                  <a:lumMod val="40000"/>
                  <a:lumOff val="60000"/>
                </a:srgbClr>
              </a:buClr>
              <a:buFont typeface="Wingdings" panose="05000000000000000000" pitchFamily="2" charset="2"/>
              <a:buChar char="q"/>
            </a:pPr>
            <a:r>
              <a:rPr lang="fa-IR" sz="1800" b="1" dirty="0" smtClean="0">
                <a:solidFill>
                  <a:srgbClr val="002060"/>
                </a:solidFill>
                <a:cs typeface="B Nazanin" panose="00000400000000000000" pitchFamily="2" charset="-78"/>
              </a:rPr>
              <a:t>فراخوان والدین جهت موارد نیازمند نمونه گیری مجدد </a:t>
            </a:r>
            <a:endParaRPr lang="fa-IR" sz="2000" b="1" dirty="0" smtClean="0">
              <a:solidFill>
                <a:srgbClr val="002060"/>
              </a:solidFill>
              <a:cs typeface="B Nazanin" panose="00000400000000000000" pitchFamily="2" charset="-78"/>
            </a:endParaRPr>
          </a:p>
          <a:p>
            <a:pPr lvl="1" algn="just" rtl="1">
              <a:buFont typeface="Wingdings" panose="05000000000000000000" pitchFamily="2" charset="2"/>
              <a:buChar char="q"/>
            </a:pPr>
            <a:r>
              <a:rPr lang="fa-IR" sz="2000" b="1" dirty="0" smtClean="0">
                <a:solidFill>
                  <a:srgbClr val="002060"/>
                </a:solidFill>
                <a:cs typeface="B Nazanin" panose="00000400000000000000" pitchFamily="2" charset="-78"/>
              </a:rPr>
              <a:t>ثبت نتیجه آزمایش تایید در دفترثبت پیگیری نتایج غربالگری در مرکز نمونه گیری</a:t>
            </a:r>
          </a:p>
          <a:p>
            <a:pPr lvl="1" algn="just" rtl="1">
              <a:buFont typeface="Wingdings" panose="05000000000000000000" pitchFamily="2" charset="2"/>
              <a:buChar char="q"/>
            </a:pPr>
            <a:r>
              <a:rPr lang="fa-IR" sz="2000" b="1" dirty="0" smtClean="0">
                <a:solidFill>
                  <a:srgbClr val="002060"/>
                </a:solidFill>
                <a:cs typeface="B Nazanin" panose="00000400000000000000" pitchFamily="2" charset="-78"/>
              </a:rPr>
              <a:t>بایگانی جواب آزمایشات غربالگری به مدت یک سال درمراکز به منظور تحویل به خانواده ها(پاسخ دریک نسخه ازفرم استاندارد جوابدهی برنامه تحویل والدین شود ،این موضوع باید درزمان نمونه گیری به والدین اطلاع رسانی شود)</a:t>
            </a:r>
          </a:p>
          <a:p>
            <a:pPr lvl="1" algn="just" rtl="1">
              <a:buFont typeface="Wingdings" panose="05000000000000000000" pitchFamily="2" charset="2"/>
              <a:buChar char="q"/>
            </a:pPr>
            <a:r>
              <a:rPr lang="fa-IR" sz="2000" b="1" dirty="0" smtClean="0">
                <a:solidFill>
                  <a:srgbClr val="002060"/>
                </a:solidFill>
                <a:cs typeface="B Nazanin" panose="00000400000000000000" pitchFamily="2" charset="-78"/>
              </a:rPr>
              <a:t>پیگیری جواب نمونه های غربالگری وثبت جواب آزمایشات موارد مثبت در دفتر پیگیری</a:t>
            </a:r>
          </a:p>
          <a:p>
            <a:pPr marL="457200" lvl="1" indent="0" algn="just" rtl="1">
              <a:buNone/>
            </a:pPr>
            <a:endParaRPr lang="fa-IR" sz="2000" b="1" dirty="0" smtClean="0">
              <a:solidFill>
                <a:srgbClr val="002060"/>
              </a:solidFill>
              <a:cs typeface="B Nazanin" panose="00000400000000000000" pitchFamily="2" charset="-78"/>
            </a:endParaRPr>
          </a:p>
          <a:p>
            <a:pPr marL="457200" lvl="1" indent="0" algn="just" rtl="1">
              <a:buNone/>
            </a:pPr>
            <a:endParaRPr lang="fa-IR" sz="2000" b="1" dirty="0" smtClean="0">
              <a:solidFill>
                <a:srgbClr val="002060"/>
              </a:solidFill>
              <a:cs typeface="B Nazanin" panose="00000400000000000000" pitchFamily="2" charset="-78"/>
            </a:endParaRPr>
          </a:p>
        </p:txBody>
      </p:sp>
    </p:spTree>
    <p:extLst>
      <p:ext uri="{BB962C8B-B14F-4D97-AF65-F5344CB8AC3E}">
        <p14:creationId xmlns:p14="http://schemas.microsoft.com/office/powerpoint/2010/main" val="4927690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60525" y="215691"/>
            <a:ext cx="9826626" cy="6285122"/>
          </a:xfrm>
        </p:spPr>
        <p:txBody>
          <a:bodyPr>
            <a:noAutofit/>
          </a:bodyPr>
          <a:lstStyle/>
          <a:p>
            <a:pPr algn="just" rtl="1"/>
            <a:r>
              <a:rPr lang="fa-IR" sz="3200" b="1" dirty="0" smtClean="0">
                <a:solidFill>
                  <a:schemeClr val="accent1">
                    <a:lumMod val="50000"/>
                  </a:schemeClr>
                </a:solidFill>
                <a:cs typeface="B Nazanin" panose="00000400000000000000" pitchFamily="2" charset="-78"/>
              </a:rPr>
              <a:t>بیمارستان منتخب :</a:t>
            </a:r>
          </a:p>
          <a:p>
            <a:pPr lvl="1" algn="just" rtl="1">
              <a:buFont typeface="Wingdings" panose="05000000000000000000" pitchFamily="2" charset="2"/>
              <a:buChar char="q"/>
            </a:pPr>
            <a:r>
              <a:rPr lang="fa-IR" sz="2000" b="1" dirty="0" smtClean="0">
                <a:solidFill>
                  <a:srgbClr val="002060"/>
                </a:solidFill>
                <a:cs typeface="B Nazanin" panose="00000400000000000000" pitchFamily="2" charset="-78"/>
              </a:rPr>
              <a:t>تعیین تیم بالینی وصدور ابلاغ برای اعضاء(فوق تخصص غدد،روانشناس،مددکار،کارشناس تغذیه،کاردرمان ،مسئول فنی داروخانه ،آزمایشگاه و..)</a:t>
            </a:r>
          </a:p>
          <a:p>
            <a:pPr lvl="1" algn="just" rtl="1">
              <a:buClr>
                <a:srgbClr val="1E5155">
                  <a:lumMod val="40000"/>
                  <a:lumOff val="60000"/>
                </a:srgbClr>
              </a:buClr>
              <a:buFont typeface="Wingdings" panose="05000000000000000000" pitchFamily="2" charset="2"/>
              <a:buChar char="q"/>
            </a:pPr>
            <a:r>
              <a:rPr lang="fa-IR" sz="2000" b="1" dirty="0" smtClean="0">
                <a:solidFill>
                  <a:srgbClr val="002060"/>
                </a:solidFill>
                <a:cs typeface="B Nazanin" panose="00000400000000000000" pitchFamily="2" charset="-78"/>
              </a:rPr>
              <a:t>تعیین نیروی پذیرش وثبت وبایگانی مناسب پرونده ها</a:t>
            </a:r>
            <a:endParaRPr lang="fa-IR" sz="2000" b="1" dirty="0">
              <a:solidFill>
                <a:srgbClr val="002060"/>
              </a:solidFill>
              <a:cs typeface="B Nazanin" panose="00000400000000000000" pitchFamily="2" charset="-78"/>
            </a:endParaRPr>
          </a:p>
          <a:p>
            <a:pPr lvl="1" algn="just" rtl="1">
              <a:buClr>
                <a:srgbClr val="1E5155">
                  <a:lumMod val="40000"/>
                  <a:lumOff val="60000"/>
                </a:srgbClr>
              </a:buClr>
              <a:buFont typeface="Wingdings" panose="05000000000000000000" pitchFamily="2" charset="2"/>
              <a:buChar char="q"/>
            </a:pPr>
            <a:r>
              <a:rPr lang="fa-IR" sz="2000" b="1" dirty="0" smtClean="0">
                <a:solidFill>
                  <a:srgbClr val="002060"/>
                </a:solidFill>
                <a:cs typeface="B Nazanin" panose="00000400000000000000" pitchFamily="2" charset="-78"/>
              </a:rPr>
              <a:t>تعیین ریاست تیم بالینی </a:t>
            </a:r>
          </a:p>
          <a:p>
            <a:pPr lvl="1" algn="just" rtl="1">
              <a:buClr>
                <a:srgbClr val="1E5155">
                  <a:lumMod val="40000"/>
                  <a:lumOff val="60000"/>
                </a:srgbClr>
              </a:buClr>
              <a:buFont typeface="Wingdings" panose="05000000000000000000" pitchFamily="2" charset="2"/>
              <a:buChar char="q"/>
            </a:pPr>
            <a:r>
              <a:rPr lang="fa-IR" sz="2000" b="1" dirty="0" smtClean="0">
                <a:solidFill>
                  <a:srgbClr val="002060"/>
                </a:solidFill>
                <a:cs typeface="B Nazanin" panose="00000400000000000000" pitchFamily="2" charset="-78"/>
              </a:rPr>
              <a:t>تامین محیط فیزیکی مناسب </a:t>
            </a:r>
          </a:p>
          <a:p>
            <a:pPr lvl="1" algn="just" rtl="1">
              <a:buClr>
                <a:srgbClr val="1E5155">
                  <a:lumMod val="40000"/>
                  <a:lumOff val="60000"/>
                </a:srgbClr>
              </a:buClr>
              <a:buFont typeface="Wingdings" panose="05000000000000000000" pitchFamily="2" charset="2"/>
              <a:buChar char="q"/>
            </a:pPr>
            <a:r>
              <a:rPr lang="fa-IR" sz="2000" b="1" dirty="0" smtClean="0">
                <a:solidFill>
                  <a:srgbClr val="002060"/>
                </a:solidFill>
                <a:cs typeface="B Nazanin" panose="00000400000000000000" pitchFamily="2" charset="-78"/>
              </a:rPr>
              <a:t>نظارت برسازمان دهی مراجعه منظم بیماران </a:t>
            </a:r>
          </a:p>
          <a:p>
            <a:pPr lvl="1" algn="just" rtl="1">
              <a:buClr>
                <a:srgbClr val="1E5155">
                  <a:lumMod val="40000"/>
                  <a:lumOff val="60000"/>
                </a:srgbClr>
              </a:buClr>
              <a:buFont typeface="Wingdings" panose="05000000000000000000" pitchFamily="2" charset="2"/>
              <a:buChar char="q"/>
            </a:pPr>
            <a:r>
              <a:rPr lang="fa-IR" sz="2000" b="1" dirty="0" smtClean="0">
                <a:solidFill>
                  <a:srgbClr val="002060"/>
                </a:solidFill>
                <a:cs typeface="B Nazanin" panose="00000400000000000000" pitchFamily="2" charset="-78"/>
              </a:rPr>
              <a:t>تامین تجهیزات ارائه خدمات مناسب </a:t>
            </a:r>
          </a:p>
          <a:p>
            <a:pPr lvl="1" algn="just" rtl="1">
              <a:buClr>
                <a:srgbClr val="1E5155">
                  <a:lumMod val="40000"/>
                  <a:lumOff val="60000"/>
                </a:srgbClr>
              </a:buClr>
              <a:buFont typeface="Wingdings" panose="05000000000000000000" pitchFamily="2" charset="2"/>
              <a:buChar char="q"/>
            </a:pPr>
            <a:r>
              <a:rPr lang="fa-IR" sz="2000" b="1" dirty="0" smtClean="0">
                <a:solidFill>
                  <a:srgbClr val="002060"/>
                </a:solidFill>
                <a:cs typeface="B Nazanin" panose="00000400000000000000" pitchFamily="2" charset="-78"/>
              </a:rPr>
              <a:t>شرکت درجلسات فصلی تیم بالینی</a:t>
            </a:r>
          </a:p>
          <a:p>
            <a:pPr lvl="1" algn="just" rtl="1">
              <a:buClr>
                <a:srgbClr val="1E5155">
                  <a:lumMod val="40000"/>
                  <a:lumOff val="60000"/>
                </a:srgbClr>
              </a:buClr>
              <a:buFont typeface="Wingdings" panose="05000000000000000000" pitchFamily="2" charset="2"/>
              <a:buChar char="q"/>
            </a:pPr>
            <a:r>
              <a:rPr lang="fa-IR" sz="2000" b="1" dirty="0" smtClean="0">
                <a:solidFill>
                  <a:srgbClr val="002060"/>
                </a:solidFill>
                <a:cs typeface="B Nazanin" panose="00000400000000000000" pitchFamily="2" charset="-78"/>
              </a:rPr>
              <a:t>تامین دارو،شیررژیمی وغذای رژیمی با همکاری معاونت درمان </a:t>
            </a:r>
          </a:p>
          <a:p>
            <a:pPr lvl="1" algn="just" rtl="1">
              <a:buClr>
                <a:srgbClr val="1E5155">
                  <a:lumMod val="40000"/>
                  <a:lumOff val="60000"/>
                </a:srgbClr>
              </a:buClr>
              <a:buFont typeface="Wingdings" panose="05000000000000000000" pitchFamily="2" charset="2"/>
              <a:buChar char="q"/>
            </a:pPr>
            <a:r>
              <a:rPr lang="fa-IR" sz="2000" b="1" dirty="0" smtClean="0">
                <a:solidFill>
                  <a:srgbClr val="002060"/>
                </a:solidFill>
                <a:cs typeface="B Nazanin" panose="00000400000000000000" pitchFamily="2" charset="-78"/>
              </a:rPr>
              <a:t>نظارت براجرای صحیح برنامه</a:t>
            </a:r>
          </a:p>
          <a:p>
            <a:pPr lvl="1" algn="just" rtl="1">
              <a:buClr>
                <a:srgbClr val="1E5155">
                  <a:lumMod val="40000"/>
                  <a:lumOff val="60000"/>
                </a:srgbClr>
              </a:buClr>
              <a:buFont typeface="Wingdings" panose="05000000000000000000" pitchFamily="2" charset="2"/>
              <a:buChar char="q"/>
            </a:pPr>
            <a:r>
              <a:rPr lang="fa-IR" sz="2000" b="1" dirty="0" smtClean="0">
                <a:solidFill>
                  <a:srgbClr val="002060"/>
                </a:solidFill>
                <a:cs typeface="B Nazanin" panose="00000400000000000000" pitchFamily="2" charset="-78"/>
              </a:rPr>
              <a:t>اعلام موارد غیبت از درمان به مرکز بهداشت استان</a:t>
            </a:r>
          </a:p>
          <a:p>
            <a:pPr lvl="1" algn="just" rtl="1">
              <a:buClr>
                <a:srgbClr val="1E5155">
                  <a:lumMod val="40000"/>
                  <a:lumOff val="60000"/>
                </a:srgbClr>
              </a:buClr>
              <a:buFont typeface="Wingdings" panose="05000000000000000000" pitchFamily="2" charset="2"/>
              <a:buChar char="q"/>
            </a:pPr>
            <a:r>
              <a:rPr lang="fa-IR" sz="2000" b="1" dirty="0" smtClean="0">
                <a:solidFill>
                  <a:srgbClr val="002060"/>
                </a:solidFill>
                <a:cs typeface="B Nazanin" panose="00000400000000000000" pitchFamily="2" charset="-78"/>
              </a:rPr>
              <a:t>ارسال آمار واطلاعات به مرکز بهداشت استان </a:t>
            </a:r>
          </a:p>
          <a:p>
            <a:pPr marL="457200" lvl="1" indent="0" algn="just" rtl="1">
              <a:buClr>
                <a:srgbClr val="1E5155">
                  <a:lumMod val="40000"/>
                  <a:lumOff val="60000"/>
                </a:srgbClr>
              </a:buClr>
              <a:buNone/>
            </a:pPr>
            <a:endParaRPr lang="fa-IR" sz="2000" b="1" dirty="0" smtClean="0">
              <a:solidFill>
                <a:srgbClr val="002060"/>
              </a:solidFill>
              <a:cs typeface="B Nazanin" panose="00000400000000000000" pitchFamily="2" charset="-78"/>
            </a:endParaRPr>
          </a:p>
          <a:p>
            <a:pPr marL="457200" lvl="1" indent="0" algn="just" rtl="1">
              <a:buNone/>
            </a:pPr>
            <a:endParaRPr lang="fa-IR" sz="2400" b="1" dirty="0" smtClean="0">
              <a:solidFill>
                <a:srgbClr val="002060"/>
              </a:solidFill>
              <a:cs typeface="B Nazanin" panose="00000400000000000000" pitchFamily="2" charset="-78"/>
            </a:endParaRPr>
          </a:p>
        </p:txBody>
      </p:sp>
    </p:spTree>
    <p:extLst>
      <p:ext uri="{BB962C8B-B14F-4D97-AF65-F5344CB8AC3E}">
        <p14:creationId xmlns:p14="http://schemas.microsoft.com/office/powerpoint/2010/main" val="32887775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918940"/>
          </a:xfrm>
        </p:spPr>
        <p:txBody>
          <a:bodyPr>
            <a:normAutofit/>
          </a:bodyPr>
          <a:lstStyle/>
          <a:p>
            <a:pPr algn="ctr"/>
            <a:r>
              <a:rPr lang="fa-IR" sz="4400" b="1" dirty="0">
                <a:solidFill>
                  <a:schemeClr val="accent1">
                    <a:lumMod val="50000"/>
                  </a:schemeClr>
                </a:solidFill>
                <a:cs typeface="B Nazanin" panose="00000400000000000000" pitchFamily="2" charset="-78"/>
              </a:rPr>
              <a:t>روش اجرای برنامه</a:t>
            </a:r>
            <a:endParaRPr lang="en-US" sz="4400" b="1" dirty="0">
              <a:solidFill>
                <a:schemeClr val="accent1">
                  <a:lumMod val="50000"/>
                </a:schemeClr>
              </a:solidFill>
              <a:cs typeface="B Nazanin" panose="00000400000000000000" pitchFamily="2" charset="-78"/>
            </a:endParaRPr>
          </a:p>
        </p:txBody>
      </p:sp>
      <p:sp>
        <p:nvSpPr>
          <p:cNvPr id="3" name="Content Placeholder 2"/>
          <p:cNvSpPr>
            <a:spLocks noGrp="1"/>
          </p:cNvSpPr>
          <p:nvPr>
            <p:ph idx="1"/>
          </p:nvPr>
        </p:nvSpPr>
        <p:spPr>
          <a:xfrm>
            <a:off x="2589212" y="1543050"/>
            <a:ext cx="8915400" cy="4686300"/>
          </a:xfrm>
        </p:spPr>
        <p:txBody>
          <a:bodyPr>
            <a:normAutofit/>
          </a:bodyPr>
          <a:lstStyle/>
          <a:p>
            <a:pPr algn="just" rtl="1">
              <a:lnSpc>
                <a:spcPct val="150000"/>
              </a:lnSpc>
            </a:pPr>
            <a:r>
              <a:rPr lang="fa-IR" sz="2400" b="1" dirty="0">
                <a:solidFill>
                  <a:srgbClr val="002060"/>
                </a:solidFill>
                <a:cs typeface="B Nazanin" panose="00000400000000000000" pitchFamily="2" charset="-78"/>
              </a:rPr>
              <a:t>آموزش </a:t>
            </a:r>
          </a:p>
          <a:p>
            <a:pPr algn="just" rtl="1">
              <a:lnSpc>
                <a:spcPct val="150000"/>
              </a:lnSpc>
            </a:pPr>
            <a:endParaRPr lang="en-US" sz="2400" b="1" dirty="0" smtClean="0">
              <a:solidFill>
                <a:srgbClr val="002060"/>
              </a:solidFill>
              <a:cs typeface="B Nazanin" panose="00000400000000000000" pitchFamily="2" charset="-78"/>
            </a:endParaRPr>
          </a:p>
          <a:p>
            <a:pPr marL="0" indent="0" algn="just" rtl="1">
              <a:lnSpc>
                <a:spcPct val="150000"/>
              </a:lnSpc>
              <a:buNone/>
            </a:pPr>
            <a:r>
              <a:rPr lang="fa-IR" sz="2400" b="1" dirty="0" smtClean="0">
                <a:solidFill>
                  <a:srgbClr val="002060"/>
                </a:solidFill>
                <a:cs typeface="B Nazanin" panose="00000400000000000000" pitchFamily="2" charset="-78"/>
              </a:rPr>
              <a:t> خانم </a:t>
            </a:r>
            <a:r>
              <a:rPr lang="fa-IR" sz="2400" b="1" dirty="0">
                <a:solidFill>
                  <a:srgbClr val="002060"/>
                </a:solidFill>
                <a:cs typeface="B Nazanin" panose="00000400000000000000" pitchFamily="2" charset="-78"/>
              </a:rPr>
              <a:t>هاي باردار در دوران بارداري ضروري است حداقل در دو نوبت و ترجيحاً در </a:t>
            </a:r>
            <a:r>
              <a:rPr lang="fa-IR" sz="2400" b="1" dirty="0">
                <a:solidFill>
                  <a:schemeClr val="accent1">
                    <a:lumMod val="50000"/>
                  </a:schemeClr>
                </a:solidFill>
                <a:cs typeface="B Nazanin" panose="00000400000000000000" pitchFamily="2" charset="-78"/>
              </a:rPr>
              <a:t>سه ماهه اول و سه ماهه سوم</a:t>
            </a:r>
            <a:r>
              <a:rPr lang="fa-IR" sz="2400" b="1" dirty="0">
                <a:solidFill>
                  <a:srgbClr val="002060"/>
                </a:solidFill>
                <a:cs typeface="B Nazanin" panose="00000400000000000000" pitchFamily="2" charset="-78"/>
              </a:rPr>
              <a:t> در مورد غربالگري و زمان مراجعه به هنگام براي آزمايش غربالگري نوزاد آموزش هاي لازم را كسب نمايند و بعد از تولد نوزاد در زایشگاه (یا در مرکز تسهیلات زایمانی در روستا) باید مجدداً و موكداً توصیه های لازم را مبنی بر اهمیت آزمایش ها غربالگری در 3 تا 5 روزگی نوزاد را به مادران باردار اعلام نمایند.</a:t>
            </a:r>
          </a:p>
          <a:p>
            <a:pPr algn="just" rtl="1">
              <a:lnSpc>
                <a:spcPct val="150000"/>
              </a:lnSpc>
            </a:pPr>
            <a:endParaRPr lang="fa-IR" sz="2400" b="1" dirty="0">
              <a:solidFill>
                <a:srgbClr val="002060"/>
              </a:solidFill>
              <a:cs typeface="B Nazanin" panose="00000400000000000000" pitchFamily="2" charset="-78"/>
            </a:endParaRPr>
          </a:p>
        </p:txBody>
      </p:sp>
    </p:spTree>
    <p:extLst>
      <p:ext uri="{BB962C8B-B14F-4D97-AF65-F5344CB8AC3E}">
        <p14:creationId xmlns:p14="http://schemas.microsoft.com/office/powerpoint/2010/main" val="21988525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5688" y="624110"/>
            <a:ext cx="8911687" cy="890365"/>
          </a:xfrm>
        </p:spPr>
        <p:txBody>
          <a:bodyPr>
            <a:normAutofit/>
          </a:bodyPr>
          <a:lstStyle/>
          <a:p>
            <a:pPr algn="ctr" rtl="1"/>
            <a:r>
              <a:rPr lang="fa-IR" sz="3200" b="1" dirty="0">
                <a:solidFill>
                  <a:schemeClr val="accent1">
                    <a:lumMod val="50000"/>
                  </a:schemeClr>
                </a:solidFill>
                <a:cs typeface="B Nazanin" panose="00000400000000000000" pitchFamily="2" charset="-78"/>
              </a:rPr>
              <a:t>نمونه گیری و ارسال نمونه به آزمایشگاه منتخب غربالگری</a:t>
            </a:r>
          </a:p>
        </p:txBody>
      </p:sp>
      <p:sp>
        <p:nvSpPr>
          <p:cNvPr id="3" name="Content Placeholder 2"/>
          <p:cNvSpPr>
            <a:spLocks noGrp="1"/>
          </p:cNvSpPr>
          <p:nvPr>
            <p:ph idx="1"/>
          </p:nvPr>
        </p:nvSpPr>
        <p:spPr>
          <a:xfrm>
            <a:off x="1543050" y="1671638"/>
            <a:ext cx="9801225" cy="5000624"/>
          </a:xfrm>
        </p:spPr>
        <p:txBody>
          <a:bodyPr>
            <a:normAutofit/>
          </a:bodyPr>
          <a:lstStyle/>
          <a:p>
            <a:pPr algn="just" rtl="1">
              <a:lnSpc>
                <a:spcPct val="150000"/>
              </a:lnSpc>
            </a:pPr>
            <a:r>
              <a:rPr lang="fa-IR" b="1" dirty="0" smtClean="0">
                <a:solidFill>
                  <a:srgbClr val="002060"/>
                </a:solidFill>
                <a:cs typeface="B Nazanin" panose="00000400000000000000" pitchFamily="2" charset="-78"/>
              </a:rPr>
              <a:t>زمان </a:t>
            </a:r>
            <a:r>
              <a:rPr lang="fa-IR" b="1" dirty="0">
                <a:solidFill>
                  <a:srgbClr val="002060"/>
                </a:solidFill>
                <a:cs typeface="B Nazanin" panose="00000400000000000000" pitchFamily="2" charset="-78"/>
              </a:rPr>
              <a:t>مناسب برای غربالگری بهنگام از نوزادان در روز 3 تا 5 پس از تولد می باشد، در آن زمان از پاشنه ی پای نوزاد كه توسط والدين به مرکز نمونه گیری آورده </a:t>
            </a:r>
            <a:r>
              <a:rPr lang="fa-IR" b="1" dirty="0" smtClean="0">
                <a:solidFill>
                  <a:srgbClr val="002060"/>
                </a:solidFill>
                <a:cs typeface="B Nazanin" panose="00000400000000000000" pitchFamily="2" charset="-78"/>
              </a:rPr>
              <a:t>شده وتمایل به انجام آزمایش غربالگری بیماری های متابولیک ارثی را دارند ، </a:t>
            </a:r>
            <a:r>
              <a:rPr lang="fa-IR" b="1" dirty="0">
                <a:solidFill>
                  <a:srgbClr val="002060"/>
                </a:solidFill>
                <a:cs typeface="B Nazanin" panose="00000400000000000000" pitchFamily="2" charset="-78"/>
              </a:rPr>
              <a:t>توسط فرد آموزش دیده (به روشی که در استاندارد هاي آزمایشگاهي برنامه آمده است) لانست زده می شود و چند قطره از خون مویرگی بر روی کاغذ گاتری گرفته می شود و کاغذها در هوای مناسب به مدت 3 ساعت خشک شده و براساس پروتکل ارسال، در پاکت گذاشته می شود و در پایان روز با سایر نمونه های خون تهیه شده از سایر نوزادان به آزمایشگاه منتخب مرجع يا رفرانس غربالگري </a:t>
            </a:r>
            <a:r>
              <a:rPr lang="fa-IR" b="1" dirty="0" smtClean="0">
                <a:solidFill>
                  <a:srgbClr val="002060"/>
                </a:solidFill>
                <a:cs typeface="B Nazanin" panose="00000400000000000000" pitchFamily="2" charset="-78"/>
              </a:rPr>
              <a:t>فرستاده </a:t>
            </a:r>
            <a:r>
              <a:rPr lang="fa-IR" b="1" dirty="0">
                <a:solidFill>
                  <a:srgbClr val="002060"/>
                </a:solidFill>
                <a:cs typeface="B Nazanin" panose="00000400000000000000" pitchFamily="2" charset="-78"/>
              </a:rPr>
              <a:t>می شود. ضروری است مشخصات کامل نوزاد قبل از گرفتن نمونه ی خون بر روی فرم مخصوص و بر روی </a:t>
            </a:r>
            <a:r>
              <a:rPr lang="fa-IR" b="1" dirty="0" smtClean="0">
                <a:solidFill>
                  <a:srgbClr val="002060"/>
                </a:solidFill>
                <a:cs typeface="B Nazanin" panose="00000400000000000000" pitchFamily="2" charset="-78"/>
              </a:rPr>
              <a:t>کاغذ فیلتر </a:t>
            </a:r>
            <a:r>
              <a:rPr lang="fa-IR" b="1" dirty="0">
                <a:solidFill>
                  <a:srgbClr val="002060"/>
                </a:solidFill>
                <a:cs typeface="B Nazanin" panose="00000400000000000000" pitchFamily="2" charset="-78"/>
              </a:rPr>
              <a:t>به طور هم زمان مطابق دستورالعمل نوشته شود. این نمونه ها </a:t>
            </a:r>
            <a:r>
              <a:rPr lang="fa-IR" b="1" dirty="0" smtClean="0">
                <a:solidFill>
                  <a:srgbClr val="002060"/>
                </a:solidFill>
                <a:cs typeface="B Nazanin" panose="00000400000000000000" pitchFamily="2" charset="-78"/>
              </a:rPr>
              <a:t>با بسته بندی جداگانه ومناسب درپاکت مخصوص گذاشته می شود وبا رعایت نقل وانتقال ایمن نمونه باید </a:t>
            </a:r>
            <a:r>
              <a:rPr lang="fa-IR" b="1" dirty="0">
                <a:solidFill>
                  <a:srgbClr val="002060"/>
                </a:solidFill>
                <a:cs typeface="B Nazanin" panose="00000400000000000000" pitchFamily="2" charset="-78"/>
              </a:rPr>
              <a:t>ظرف مدت حداکثر </a:t>
            </a:r>
            <a:r>
              <a:rPr lang="fa-IR" b="1" dirty="0" smtClean="0">
                <a:solidFill>
                  <a:srgbClr val="002060"/>
                </a:solidFill>
                <a:cs typeface="B Nazanin" panose="00000400000000000000" pitchFamily="2" charset="-78"/>
              </a:rPr>
              <a:t>24ساعت </a:t>
            </a:r>
            <a:r>
              <a:rPr lang="fa-IR" b="1" dirty="0">
                <a:solidFill>
                  <a:srgbClr val="002060"/>
                </a:solidFill>
                <a:cs typeface="B Nazanin" panose="00000400000000000000" pitchFamily="2" charset="-78"/>
              </a:rPr>
              <a:t>به آزمایشگاه مربوطه ارسال شود. </a:t>
            </a:r>
            <a:endParaRPr lang="fa-IR" b="1" dirty="0" smtClean="0">
              <a:solidFill>
                <a:srgbClr val="002060"/>
              </a:solidFill>
              <a:cs typeface="B Nazanin" panose="00000400000000000000" pitchFamily="2" charset="-78"/>
            </a:endParaRPr>
          </a:p>
          <a:p>
            <a:pPr marL="0" indent="0" algn="just" rtl="1">
              <a:lnSpc>
                <a:spcPct val="150000"/>
              </a:lnSpc>
              <a:buNone/>
            </a:pPr>
            <a:r>
              <a:rPr lang="fa-IR" b="1" dirty="0">
                <a:solidFill>
                  <a:srgbClr val="002060"/>
                </a:solidFill>
                <a:cs typeface="B Nazanin" panose="00000400000000000000" pitchFamily="2" charset="-78"/>
              </a:rPr>
              <a:t> </a:t>
            </a:r>
            <a:r>
              <a:rPr lang="fa-IR" b="1" dirty="0" smtClean="0">
                <a:solidFill>
                  <a:srgbClr val="002060"/>
                </a:solidFill>
                <a:cs typeface="B Nazanin" panose="00000400000000000000" pitchFamily="2" charset="-78"/>
              </a:rPr>
              <a:t>      نمونه ها بارسید تحویل راننده یا مامور پست می شود.</a:t>
            </a:r>
            <a:endParaRPr lang="fa-IR" b="1" dirty="0">
              <a:solidFill>
                <a:srgbClr val="002060"/>
              </a:solidFill>
              <a:cs typeface="B Nazanin" panose="00000400000000000000" pitchFamily="2" charset="-78"/>
            </a:endParaRPr>
          </a:p>
          <a:p>
            <a:pPr algn="just" rtl="1">
              <a:lnSpc>
                <a:spcPct val="150000"/>
              </a:lnSpc>
            </a:pPr>
            <a:endParaRPr lang="en-US" b="1" dirty="0">
              <a:solidFill>
                <a:srgbClr val="002060"/>
              </a:solidFill>
              <a:cs typeface="B Nazanin" panose="00000400000000000000" pitchFamily="2" charset="-78"/>
            </a:endParaRPr>
          </a:p>
        </p:txBody>
      </p:sp>
    </p:spTree>
    <p:extLst>
      <p:ext uri="{BB962C8B-B14F-4D97-AF65-F5344CB8AC3E}">
        <p14:creationId xmlns:p14="http://schemas.microsoft.com/office/powerpoint/2010/main" val="31310087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43088" y="614363"/>
            <a:ext cx="9661524" cy="5829299"/>
          </a:xfrm>
        </p:spPr>
        <p:txBody>
          <a:bodyPr>
            <a:noAutofit/>
          </a:bodyPr>
          <a:lstStyle/>
          <a:p>
            <a:pPr algn="just" rtl="1">
              <a:lnSpc>
                <a:spcPct val="150000"/>
              </a:lnSpc>
            </a:pPr>
            <a:r>
              <a:rPr lang="fa-IR" sz="2800" b="1" dirty="0" smtClean="0">
                <a:solidFill>
                  <a:srgbClr val="002060"/>
                </a:solidFill>
                <a:cs typeface="B Nazanin" panose="00000400000000000000" pitchFamily="2" charset="-78"/>
              </a:rPr>
              <a:t>آزمایشگاه </a:t>
            </a:r>
            <a:r>
              <a:rPr lang="fa-IR" sz="2800" b="1" dirty="0">
                <a:solidFill>
                  <a:srgbClr val="002060"/>
                </a:solidFill>
                <a:cs typeface="B Nazanin" panose="00000400000000000000" pitchFamily="2" charset="-78"/>
              </a:rPr>
              <a:t>به محض دریافت نمونه ها، بایستی آزمایش ها را انجام داده و در صورت مثبت شدن، نتیجه را توسط تلفن و فاکس فوری به اطلاع معاونت بهداشت استان/ مرکز بهداشت شهرستان (بر اساس شرایط دانشگاه) برساند. آزمایشگاه موظف است بر اساس نقطه برش(کات آف) محاسبه شده درآزمایشگاه طبق پروتکل آموزش داده شده در روش اجرائی گزارش نتایج و جوابدهی، موارد غیرطبیعی (وجود متابولیت در محدوده غیرطبیعی) را مشخص نموده و همچنین موظف است اعلام نماید که این مورد جزو موارد نیازمند به انجام مجدد نمونه گیری است یا ضروری است ظرف 48 ساعت به بیمارستان منتخب ارجاع گردد. </a:t>
            </a:r>
            <a:endParaRPr lang="en-US" sz="2800" b="1" dirty="0">
              <a:solidFill>
                <a:srgbClr val="002060"/>
              </a:solidFill>
              <a:cs typeface="B Nazanin" panose="00000400000000000000" pitchFamily="2" charset="-78"/>
            </a:endParaRPr>
          </a:p>
        </p:txBody>
      </p:sp>
    </p:spTree>
    <p:extLst>
      <p:ext uri="{BB962C8B-B14F-4D97-AF65-F5344CB8AC3E}">
        <p14:creationId xmlns:p14="http://schemas.microsoft.com/office/powerpoint/2010/main" val="40820698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85938" y="700088"/>
            <a:ext cx="9718674" cy="5211134"/>
          </a:xfrm>
        </p:spPr>
        <p:txBody>
          <a:bodyPr>
            <a:noAutofit/>
          </a:bodyPr>
          <a:lstStyle/>
          <a:p>
            <a:pPr algn="just" rtl="1">
              <a:lnSpc>
                <a:spcPct val="150000"/>
              </a:lnSpc>
            </a:pPr>
            <a:r>
              <a:rPr lang="fa-IR" sz="2800" b="1" dirty="0" smtClean="0">
                <a:solidFill>
                  <a:srgbClr val="002060"/>
                </a:solidFill>
                <a:cs typeface="B Nazanin" panose="00000400000000000000" pitchFamily="2" charset="-78"/>
              </a:rPr>
              <a:t>کارشناس </a:t>
            </a:r>
            <a:r>
              <a:rPr lang="fa-IR" sz="2800" b="1" dirty="0">
                <a:solidFill>
                  <a:srgbClr val="002060"/>
                </a:solidFill>
                <a:cs typeface="B Nazanin" panose="00000400000000000000" pitchFamily="2" charset="-78"/>
              </a:rPr>
              <a:t>مرکز نمونه گیری یا کارشناس برنامه در ستاد شهرستان/ استان بلافاصله والدین نوزاد را فراخوان می نمایند و بر اساس نتیجه اعلام شده توسط آزمایشگاه غربالگری، سه اقدام متفاوت را انجام میدهد.</a:t>
            </a:r>
          </a:p>
          <a:p>
            <a:pPr algn="just" rtl="1">
              <a:lnSpc>
                <a:spcPct val="150000"/>
              </a:lnSpc>
            </a:pPr>
            <a:endParaRPr lang="en-US" sz="2800" b="1" dirty="0">
              <a:solidFill>
                <a:srgbClr val="002060"/>
              </a:solidFill>
              <a:cs typeface="B Nazanin" panose="00000400000000000000" pitchFamily="2" charset="-78"/>
            </a:endParaRPr>
          </a:p>
        </p:txBody>
      </p:sp>
    </p:spTree>
    <p:extLst>
      <p:ext uri="{BB962C8B-B14F-4D97-AF65-F5344CB8AC3E}">
        <p14:creationId xmlns:p14="http://schemas.microsoft.com/office/powerpoint/2010/main" val="33528492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46237" y="340702"/>
            <a:ext cx="9583737" cy="6231547"/>
          </a:xfrm>
        </p:spPr>
        <p:txBody>
          <a:bodyPr>
            <a:normAutofit/>
          </a:bodyPr>
          <a:lstStyle/>
          <a:p>
            <a:pPr marL="0" indent="0" algn="r" rtl="1">
              <a:buNone/>
            </a:pPr>
            <a:r>
              <a:rPr lang="fa-IR" dirty="0" smtClean="0"/>
              <a:t>* </a:t>
            </a:r>
          </a:p>
          <a:p>
            <a:pPr algn="r" rtl="1"/>
            <a:endParaRPr lang="fa-IR" dirty="0"/>
          </a:p>
          <a:p>
            <a:pPr algn="just" rtl="1">
              <a:lnSpc>
                <a:spcPct val="150000"/>
              </a:lnSpc>
            </a:pPr>
            <a:r>
              <a:rPr lang="fa-IR" sz="2200" b="1" dirty="0" smtClean="0">
                <a:solidFill>
                  <a:srgbClr val="002060"/>
                </a:solidFill>
                <a:cs typeface="B Nazanin" panose="00000400000000000000" pitchFamily="2" charset="-78"/>
              </a:rPr>
              <a:t>در </a:t>
            </a:r>
            <a:r>
              <a:rPr lang="fa-IR" sz="2200" b="1" dirty="0">
                <a:solidFill>
                  <a:srgbClr val="002060"/>
                </a:solidFill>
                <a:cs typeface="B Nazanin" panose="00000400000000000000" pitchFamily="2" charset="-78"/>
              </a:rPr>
              <a:t>صورت توصیه به انجام مجدد نمونه گیری، والدین نوزاد را فراخوان نموده و ایشان را جهت اخذ نمونه گیری مجدد از پاشنه پا به مرکز نمونه گیری غربالگری نوزادان ارجاع می نمایند. نمونه دوم اخذ شده همانند نمونه اول غربالگری به آزمایشگاه ارسال می گردد. در صورتی که نتیجه آزمایش مجدد </a:t>
            </a:r>
            <a:r>
              <a:rPr lang="fa-IR" sz="2200" b="1" dirty="0" smtClean="0">
                <a:solidFill>
                  <a:srgbClr val="002060"/>
                </a:solidFill>
                <a:cs typeface="B Nazanin" panose="00000400000000000000" pitchFamily="2" charset="-78"/>
              </a:rPr>
              <a:t> باز </a:t>
            </a:r>
            <a:r>
              <a:rPr lang="fa-IR" sz="2200" b="1" dirty="0">
                <a:solidFill>
                  <a:srgbClr val="002060"/>
                </a:solidFill>
                <a:cs typeface="B Nazanin" panose="00000400000000000000" pitchFamily="2" charset="-78"/>
              </a:rPr>
              <a:t>هم مثبت باشد در این صورت والدین فراخوان و به بیمارستان منتخب ارجاع می شوند. </a:t>
            </a:r>
            <a:endParaRPr lang="fa-IR" sz="2200" b="1" dirty="0" smtClean="0">
              <a:solidFill>
                <a:srgbClr val="002060"/>
              </a:solidFill>
              <a:cs typeface="B Nazanin" panose="00000400000000000000" pitchFamily="2" charset="-78"/>
            </a:endParaRPr>
          </a:p>
          <a:p>
            <a:pPr algn="just" rtl="1">
              <a:lnSpc>
                <a:spcPct val="150000"/>
              </a:lnSpc>
            </a:pPr>
            <a:r>
              <a:rPr lang="fa-IR" sz="2200" b="1" dirty="0" smtClean="0">
                <a:solidFill>
                  <a:srgbClr val="002060"/>
                </a:solidFill>
                <a:cs typeface="B Nazanin" panose="00000400000000000000" pitchFamily="2" charset="-78"/>
              </a:rPr>
              <a:t>در </a:t>
            </a:r>
            <a:r>
              <a:rPr lang="fa-IR" sz="2200" b="1" dirty="0">
                <a:solidFill>
                  <a:srgbClr val="002060"/>
                </a:solidFill>
                <a:cs typeface="B Nazanin" panose="00000400000000000000" pitchFamily="2" charset="-78"/>
              </a:rPr>
              <a:t>صورتی که پاسخ آزمایش نرمال گزارش شود، موضوع توسط کارشناس مربوط به اطلاع والدین رسیده و پاسخ آزمایش در اختیار ایشان قرار گرفته و نیاز به اقدام دیگری نیست؛ فقط آموزش های لازم جهت آگاهی والدین ارائه می شود.</a:t>
            </a:r>
          </a:p>
          <a:p>
            <a:pPr marL="0" indent="0" algn="just" rtl="1">
              <a:lnSpc>
                <a:spcPct val="150000"/>
              </a:lnSpc>
              <a:buNone/>
            </a:pPr>
            <a:r>
              <a:rPr lang="fa-IR" sz="2200" b="1" dirty="0" smtClean="0">
                <a:solidFill>
                  <a:srgbClr val="002060"/>
                </a:solidFill>
                <a:cs typeface="B Nazanin" panose="00000400000000000000" pitchFamily="2" charset="-78"/>
              </a:rPr>
              <a:t>تبصره </a:t>
            </a:r>
            <a:r>
              <a:rPr lang="fa-IR" sz="2200" b="1" dirty="0">
                <a:solidFill>
                  <a:srgbClr val="002060"/>
                </a:solidFill>
                <a:cs typeface="B Nazanin" panose="00000400000000000000" pitchFamily="2" charset="-78"/>
              </a:rPr>
              <a:t>مهم: در برنامه متابولیک ارثی در صورتی که در آزمایش مجدد </a:t>
            </a:r>
            <a:r>
              <a:rPr lang="fa-IR" sz="2200" b="1" dirty="0" smtClean="0">
                <a:solidFill>
                  <a:srgbClr val="002060"/>
                </a:solidFill>
                <a:cs typeface="B Nazanin" panose="00000400000000000000" pitchFamily="2" charset="-78"/>
              </a:rPr>
              <a:t>متابولیت </a:t>
            </a:r>
            <a:r>
              <a:rPr lang="fa-IR" sz="2200" b="1" dirty="0">
                <a:solidFill>
                  <a:srgbClr val="002060"/>
                </a:solidFill>
                <a:cs typeface="B Nazanin" panose="00000400000000000000" pitchFamily="2" charset="-78"/>
              </a:rPr>
              <a:t>قبلی نرمال شود ولی متابولیت جدیدی غیرنرمال اعلام شود می بایست والدین با نتیجه هردو آزمایش به بیمارستان منتخب و پزشک مربوط ارجاع شوند. </a:t>
            </a:r>
          </a:p>
          <a:p>
            <a:pPr algn="r" rtl="1"/>
            <a:endParaRPr lang="en-US" dirty="0"/>
          </a:p>
        </p:txBody>
      </p:sp>
    </p:spTree>
    <p:extLst>
      <p:ext uri="{BB962C8B-B14F-4D97-AF65-F5344CB8AC3E}">
        <p14:creationId xmlns:p14="http://schemas.microsoft.com/office/powerpoint/2010/main" val="15592246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57338" y="785813"/>
            <a:ext cx="9947274" cy="5125409"/>
          </a:xfrm>
        </p:spPr>
        <p:txBody>
          <a:bodyPr>
            <a:noAutofit/>
          </a:bodyPr>
          <a:lstStyle/>
          <a:p>
            <a:pPr algn="just" rtl="1">
              <a:lnSpc>
                <a:spcPct val="150000"/>
              </a:lnSpc>
            </a:pPr>
            <a:r>
              <a:rPr lang="fa-IR" sz="2000" b="1" dirty="0">
                <a:solidFill>
                  <a:srgbClr val="002060"/>
                </a:solidFill>
                <a:cs typeface="B Nazanin" panose="00000400000000000000" pitchFamily="2" charset="-78"/>
              </a:rPr>
              <a:t>در صورت پاتولوژیک بودن نتیجه آزمایش، والدین فراخوان شده و بلافاصله به بیمارستان منتخب (حداکثر طی 48 ساعت) ارجاع می شوند تا اقدامات درمانی برای ایشان آغاز گردد.</a:t>
            </a:r>
          </a:p>
          <a:p>
            <a:pPr algn="just" rtl="1">
              <a:lnSpc>
                <a:spcPct val="150000"/>
              </a:lnSpc>
            </a:pPr>
            <a:r>
              <a:rPr lang="fa-IR" sz="2000" b="1" dirty="0">
                <a:solidFill>
                  <a:srgbClr val="002060"/>
                </a:solidFill>
                <a:cs typeface="B Nazanin" panose="00000400000000000000" pitchFamily="2" charset="-78"/>
              </a:rPr>
              <a:t> اگر متابولیت مختل فنیل آلانین (مربوط به بیماری</a:t>
            </a:r>
            <a:r>
              <a:rPr lang="en-US" sz="2000" b="1" dirty="0" smtClean="0">
                <a:solidFill>
                  <a:srgbClr val="002060"/>
                </a:solidFill>
                <a:cs typeface="B Nazanin" panose="00000400000000000000" pitchFamily="2" charset="-78"/>
              </a:rPr>
              <a:t>PKU </a:t>
            </a:r>
            <a:r>
              <a:rPr lang="fa-IR" sz="2000" b="1" dirty="0">
                <a:solidFill>
                  <a:srgbClr val="002060"/>
                </a:solidFill>
                <a:cs typeface="B Nazanin" panose="00000400000000000000" pitchFamily="2" charset="-78"/>
              </a:rPr>
              <a:t>باشد این امر را توسط تلفن و فاکس، فوري به اطلاع نیروهاي بهداشتی تعیین شده در دستورالعمل می رساند و نیروي مسئول بلافاصله والدین نوزاد را براي اخذ نمونه </a:t>
            </a:r>
            <a:r>
              <a:rPr lang="fa-IR" sz="2000" b="1" dirty="0" smtClean="0">
                <a:solidFill>
                  <a:srgbClr val="002060"/>
                </a:solidFill>
                <a:cs typeface="B Nazanin" panose="00000400000000000000" pitchFamily="2" charset="-78"/>
              </a:rPr>
              <a:t>(</a:t>
            </a:r>
            <a:r>
              <a:rPr lang="fa-IR" sz="2000" b="1" dirty="0">
                <a:solidFill>
                  <a:srgbClr val="002060"/>
                </a:solidFill>
                <a:cs typeface="B Nazanin" panose="00000400000000000000" pitchFamily="2" charset="-78"/>
              </a:rPr>
              <a:t>جهت آزمایش تائید) فراخوان می </a:t>
            </a:r>
            <a:r>
              <a:rPr lang="fa-IR" sz="2000" b="1" dirty="0" smtClean="0">
                <a:solidFill>
                  <a:srgbClr val="002060"/>
                </a:solidFill>
                <a:cs typeface="B Nazanin" panose="00000400000000000000" pitchFamily="2" charset="-78"/>
              </a:rPr>
              <a:t>نماید و </a:t>
            </a:r>
            <a:r>
              <a:rPr lang="fa-IR" sz="2000" b="1" dirty="0">
                <a:solidFill>
                  <a:srgbClr val="002060"/>
                </a:solidFill>
                <a:cs typeface="B Nazanin" panose="00000400000000000000" pitchFamily="2" charset="-78"/>
              </a:rPr>
              <a:t>در صورت مثبت شدن آزمایش، فورا با تلفن و فاکس به مرکز بهداشت شهرستان و معاونت بهداشت اعلام می گردد. مرکز بهداشت شهرستان، مرکز بهداشتی درمانی پوشش دهنده محل سکونت نوزاد را آگاه می سازد و این مرکز، والدین نوزاد را فراخوان کرده و ایشان را بعد از راهنمایی و دریافت فرم ارجاع به بیمارستان منتخب ارجاع می نماید</a:t>
            </a:r>
            <a:r>
              <a:rPr lang="fa-IR" sz="2000" b="1" dirty="0" smtClean="0">
                <a:solidFill>
                  <a:srgbClr val="002060"/>
                </a:solidFill>
                <a:cs typeface="B Nazanin" panose="00000400000000000000" pitchFamily="2" charset="-78"/>
              </a:rPr>
              <a:t>.</a:t>
            </a:r>
          </a:p>
          <a:p>
            <a:pPr algn="just" rtl="1">
              <a:lnSpc>
                <a:spcPct val="150000"/>
              </a:lnSpc>
            </a:pPr>
            <a:r>
              <a:rPr lang="fa-IR" sz="2000" b="1" dirty="0" smtClean="0">
                <a:solidFill>
                  <a:srgbClr val="002060"/>
                </a:solidFill>
                <a:cs typeface="B Nazanin" panose="00000400000000000000" pitchFamily="2" charset="-78"/>
              </a:rPr>
              <a:t>دراطلاع رسانی به والدین ،جلوگیری از ایجاد اضطراب وانگ الزامی است.</a:t>
            </a:r>
            <a:endParaRPr lang="fa-IR" sz="2000" b="1" dirty="0">
              <a:solidFill>
                <a:srgbClr val="002060"/>
              </a:solidFill>
              <a:cs typeface="B Nazanin" panose="00000400000000000000" pitchFamily="2" charset="-78"/>
            </a:endParaRPr>
          </a:p>
          <a:p>
            <a:pPr algn="just">
              <a:lnSpc>
                <a:spcPct val="150000"/>
              </a:lnSpc>
            </a:pPr>
            <a:endParaRPr lang="fa-IR" sz="2000" b="1" dirty="0">
              <a:solidFill>
                <a:srgbClr val="002060"/>
              </a:solidFill>
              <a:cs typeface="B Nazanin" panose="00000400000000000000" pitchFamily="2" charset="-78"/>
            </a:endParaRPr>
          </a:p>
        </p:txBody>
      </p:sp>
    </p:spTree>
    <p:extLst>
      <p:ext uri="{BB962C8B-B14F-4D97-AF65-F5344CB8AC3E}">
        <p14:creationId xmlns:p14="http://schemas.microsoft.com/office/powerpoint/2010/main" val="42368837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00225" y="562708"/>
            <a:ext cx="9444038" cy="5685691"/>
          </a:xfrm>
        </p:spPr>
        <p:txBody>
          <a:bodyPr>
            <a:normAutofit fontScale="85000" lnSpcReduction="10000"/>
          </a:bodyPr>
          <a:lstStyle/>
          <a:p>
            <a:pPr algn="r" rtl="1"/>
            <a:endParaRPr lang="fa-IR" dirty="0" smtClean="0"/>
          </a:p>
          <a:p>
            <a:pPr algn="r" rtl="1"/>
            <a:endParaRPr lang="fa-IR" dirty="0" smtClean="0"/>
          </a:p>
          <a:p>
            <a:pPr algn="just" rtl="1">
              <a:lnSpc>
                <a:spcPct val="150000"/>
              </a:lnSpc>
            </a:pPr>
            <a:r>
              <a:rPr lang="fa-IR" sz="2800" b="1" dirty="0" smtClean="0">
                <a:solidFill>
                  <a:srgbClr val="002060"/>
                </a:solidFill>
                <a:cs typeface="B Nazanin" panose="00000400000000000000" pitchFamily="2" charset="-78"/>
              </a:rPr>
              <a:t>درصورت نیاز به ارجاع فوری به بیمارستان منتخب میبایست ضمن توجیه والدین نسبت به ارجاع ایشان همراه با نوزاد وپرینت رنگی آزمایشات به بیمارستان امام حسین (ع) اقدام نمود.</a:t>
            </a:r>
          </a:p>
          <a:p>
            <a:pPr algn="just" rtl="1">
              <a:lnSpc>
                <a:spcPct val="150000"/>
              </a:lnSpc>
            </a:pPr>
            <a:r>
              <a:rPr lang="fa-IR" sz="2800" b="1" dirty="0" smtClean="0">
                <a:solidFill>
                  <a:srgbClr val="002060"/>
                </a:solidFill>
                <a:cs typeface="B Nazanin" panose="00000400000000000000" pitchFamily="2" charset="-78"/>
              </a:rPr>
              <a:t>بیمارستان موظف است جهت موارد ارجاع شده باهماهنگی فوق تخصص غدد یا متخصص اطفال همکار درغربالگری ،برنامه زمان بندی برای پذیرش بیماران داشته باشد.</a:t>
            </a:r>
          </a:p>
          <a:p>
            <a:pPr algn="just" rtl="1">
              <a:lnSpc>
                <a:spcPct val="150000"/>
              </a:lnSpc>
            </a:pPr>
            <a:r>
              <a:rPr lang="fa-IR" sz="2800" b="1" dirty="0" smtClean="0">
                <a:solidFill>
                  <a:srgbClr val="002060"/>
                </a:solidFill>
                <a:cs typeface="B Nazanin" panose="00000400000000000000" pitchFamily="2" charset="-78"/>
              </a:rPr>
              <a:t>درصورت مثبت شدن جواب آزمایشات تایید ،بیمارستان منتخب به معاونت بهداشتی نتیجه را اعلام می نماید.</a:t>
            </a:r>
          </a:p>
          <a:p>
            <a:pPr algn="just" rtl="1">
              <a:lnSpc>
                <a:spcPct val="150000"/>
              </a:lnSpc>
            </a:pPr>
            <a:r>
              <a:rPr lang="fa-IR" sz="2800" b="1" dirty="0" smtClean="0">
                <a:solidFill>
                  <a:srgbClr val="002060"/>
                </a:solidFill>
                <a:cs typeface="B Nazanin" panose="00000400000000000000" pitchFamily="2" charset="-78"/>
              </a:rPr>
              <a:t>بیماران متابولیک شناسایی شده باید جهت ویزیت دوره ای طبق برنامه اعلام شده به بیمارستان وتیم بالینی مراجعه نمایند.</a:t>
            </a:r>
            <a:endParaRPr lang="fa-IR" sz="2800" b="1" dirty="0">
              <a:solidFill>
                <a:srgbClr val="002060"/>
              </a:solidFill>
              <a:cs typeface="B Nazanin" panose="00000400000000000000" pitchFamily="2" charset="-78"/>
            </a:endParaRPr>
          </a:p>
          <a:p>
            <a:pPr algn="just">
              <a:lnSpc>
                <a:spcPct val="150000"/>
              </a:lnSpc>
            </a:pPr>
            <a:endParaRPr lang="fa-IR" sz="2800" b="1" dirty="0">
              <a:solidFill>
                <a:srgbClr val="002060"/>
              </a:solidFill>
              <a:cs typeface="B Nazanin" panose="00000400000000000000" pitchFamily="2" charset="-78"/>
            </a:endParaRPr>
          </a:p>
        </p:txBody>
      </p:sp>
    </p:spTree>
    <p:extLst>
      <p:ext uri="{BB962C8B-B14F-4D97-AF65-F5344CB8AC3E}">
        <p14:creationId xmlns:p14="http://schemas.microsoft.com/office/powerpoint/2010/main" val="26158168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89111" y="433387"/>
            <a:ext cx="9555163" cy="5253038"/>
          </a:xfrm>
        </p:spPr>
        <p:txBody>
          <a:bodyPr>
            <a:noAutofit/>
          </a:bodyPr>
          <a:lstStyle/>
          <a:p>
            <a:pPr marL="0" indent="0" algn="just" rtl="1">
              <a:buNone/>
            </a:pPr>
            <a:endParaRPr lang="fa-IR" sz="2000" b="1" dirty="0">
              <a:solidFill>
                <a:srgbClr val="002060"/>
              </a:solidFill>
              <a:cs typeface="B Nazanin" panose="00000400000000000000" pitchFamily="2" charset="-78"/>
            </a:endParaRPr>
          </a:p>
          <a:p>
            <a:pPr algn="just" rtl="1"/>
            <a:r>
              <a:rPr lang="fa-IR" sz="2400" b="1" dirty="0">
                <a:solidFill>
                  <a:srgbClr val="002060"/>
                </a:solidFill>
                <a:cs typeface="B Nazanin" panose="00000400000000000000" pitchFamily="2" charset="-78"/>
              </a:rPr>
              <a:t>بیمارستان منتخب برنامه درمانی نوزاد را مطابق با دستورالعمل آغاز نموده و اولين گزارش را در قسمت دوم فرم ارجاع تكميل و ارسال </a:t>
            </a:r>
            <a:r>
              <a:rPr lang="fa-IR" sz="2400" b="1" dirty="0" smtClean="0">
                <a:solidFill>
                  <a:srgbClr val="002060"/>
                </a:solidFill>
                <a:cs typeface="B Nazanin" panose="00000400000000000000" pitchFamily="2" charset="-78"/>
              </a:rPr>
              <a:t>مينمايد </a:t>
            </a:r>
            <a:r>
              <a:rPr lang="fa-IR" sz="2400" b="1" dirty="0">
                <a:solidFill>
                  <a:srgbClr val="002060"/>
                </a:solidFill>
                <a:cs typeface="B Nazanin" panose="00000400000000000000" pitchFamily="2" charset="-78"/>
              </a:rPr>
              <a:t>.</a:t>
            </a:r>
          </a:p>
          <a:p>
            <a:pPr algn="just" rtl="1"/>
            <a:endParaRPr lang="fa-IR" sz="2400" b="1" dirty="0">
              <a:solidFill>
                <a:srgbClr val="002060"/>
              </a:solidFill>
              <a:cs typeface="B Nazanin" panose="00000400000000000000" pitchFamily="2" charset="-78"/>
            </a:endParaRPr>
          </a:p>
          <a:p>
            <a:pPr algn="just" rtl="1"/>
            <a:r>
              <a:rPr lang="fa-IR" sz="2400" b="1" dirty="0">
                <a:solidFill>
                  <a:srgbClr val="002060"/>
                </a:solidFill>
                <a:cs typeface="B Nazanin" panose="00000400000000000000" pitchFamily="2" charset="-78"/>
              </a:rPr>
              <a:t>بیمارستان منتخب مرکز استان لیست بیماران جدید به همراه آدرس موارد را در فرم مربوطه، ماهانه به معاونت بهداشت ارسال مینماید و معاونت بهداشت نیز موارد را به مرکز جامع سلامت شهری/روستائی ارائه دهنده خدمت غربالگری مربوطه و از آنجا به مركز بهداشت و خانه بهداشت گزارش </a:t>
            </a:r>
            <a:r>
              <a:rPr lang="fa-IR" sz="2400" b="1" dirty="0" smtClean="0">
                <a:solidFill>
                  <a:srgbClr val="002060"/>
                </a:solidFill>
                <a:cs typeface="B Nazanin" panose="00000400000000000000" pitchFamily="2" charset="-78"/>
              </a:rPr>
              <a:t>مينماید </a:t>
            </a:r>
            <a:r>
              <a:rPr lang="fa-IR" sz="2400" b="1" dirty="0">
                <a:solidFill>
                  <a:srgbClr val="002060"/>
                </a:solidFill>
                <a:cs typeface="B Nazanin" panose="00000400000000000000" pitchFamily="2" charset="-78"/>
              </a:rPr>
              <a:t>و مراقبت ايشان بر اساس گزارش مراقبت بيمار انجام </a:t>
            </a:r>
            <a:r>
              <a:rPr lang="fa-IR" sz="2400" b="1" dirty="0" smtClean="0">
                <a:solidFill>
                  <a:srgbClr val="002060"/>
                </a:solidFill>
                <a:cs typeface="B Nazanin" panose="00000400000000000000" pitchFamily="2" charset="-78"/>
              </a:rPr>
              <a:t>مي شود</a:t>
            </a:r>
            <a:r>
              <a:rPr lang="fa-IR" sz="2400" b="1" dirty="0">
                <a:solidFill>
                  <a:srgbClr val="002060"/>
                </a:solidFill>
                <a:cs typeface="B Nazanin" panose="00000400000000000000" pitchFamily="2" charset="-78"/>
              </a:rPr>
              <a:t>.</a:t>
            </a:r>
          </a:p>
          <a:p>
            <a:pPr algn="just" rtl="1"/>
            <a:endParaRPr lang="fa-IR" sz="2400" b="1" dirty="0">
              <a:solidFill>
                <a:srgbClr val="002060"/>
              </a:solidFill>
              <a:cs typeface="B Nazanin" panose="00000400000000000000" pitchFamily="2" charset="-78"/>
            </a:endParaRPr>
          </a:p>
          <a:p>
            <a:pPr algn="just" rtl="1"/>
            <a:r>
              <a:rPr lang="fa-IR" sz="2400" b="1" dirty="0">
                <a:solidFill>
                  <a:srgbClr val="002060"/>
                </a:solidFill>
                <a:cs typeface="B Nazanin" panose="00000400000000000000" pitchFamily="2" charset="-78"/>
              </a:rPr>
              <a:t>گزارش وضعیت مراقبت بیمار و والدين در فرم اعلام وضعيت مراقبت ژنتیک از سوی مراکز جامع سلامت و </a:t>
            </a:r>
            <a:r>
              <a:rPr lang="fa-IR" sz="2400" b="1" dirty="0" smtClean="0">
                <a:solidFill>
                  <a:srgbClr val="002060"/>
                </a:solidFill>
                <a:cs typeface="B Nazanin" panose="00000400000000000000" pitchFamily="2" charset="-78"/>
              </a:rPr>
              <a:t>خانه های </a:t>
            </a:r>
            <a:r>
              <a:rPr lang="fa-IR" sz="2400" b="1" dirty="0">
                <a:solidFill>
                  <a:srgbClr val="002060"/>
                </a:solidFill>
                <a:cs typeface="B Nazanin" panose="00000400000000000000" pitchFamily="2" charset="-78"/>
              </a:rPr>
              <a:t>بهداشت  به مرکز بهداشت شهرستان ارسال </a:t>
            </a:r>
            <a:r>
              <a:rPr lang="fa-IR" sz="2400" b="1" dirty="0" smtClean="0">
                <a:solidFill>
                  <a:srgbClr val="002060"/>
                </a:solidFill>
                <a:cs typeface="B Nazanin" panose="00000400000000000000" pitchFamily="2" charset="-78"/>
              </a:rPr>
              <a:t>میشود</a:t>
            </a:r>
            <a:r>
              <a:rPr lang="fa-IR" sz="2400" b="1" dirty="0">
                <a:solidFill>
                  <a:srgbClr val="002060"/>
                </a:solidFill>
                <a:cs typeface="B Nazanin" panose="00000400000000000000" pitchFamily="2" charset="-78"/>
              </a:rPr>
              <a:t>.</a:t>
            </a:r>
          </a:p>
          <a:p>
            <a:pPr algn="just" rtl="1"/>
            <a:endParaRPr lang="fa-IR" sz="2400" b="1" dirty="0">
              <a:solidFill>
                <a:srgbClr val="002060"/>
              </a:solidFill>
              <a:cs typeface="B Nazanin" panose="00000400000000000000" pitchFamily="2" charset="-78"/>
            </a:endParaRPr>
          </a:p>
          <a:p>
            <a:pPr algn="just"/>
            <a:endParaRPr lang="en-US" sz="2000" b="1" dirty="0">
              <a:solidFill>
                <a:srgbClr val="002060"/>
              </a:solidFill>
              <a:cs typeface="B Nazanin" panose="00000400000000000000" pitchFamily="2" charset="-78"/>
            </a:endParaRPr>
          </a:p>
        </p:txBody>
      </p:sp>
    </p:spTree>
    <p:extLst>
      <p:ext uri="{BB962C8B-B14F-4D97-AF65-F5344CB8AC3E}">
        <p14:creationId xmlns:p14="http://schemas.microsoft.com/office/powerpoint/2010/main" val="7412049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972272"/>
            <a:ext cx="8946541" cy="5276127"/>
          </a:xfrm>
        </p:spPr>
        <p:txBody>
          <a:bodyPr>
            <a:normAutofit/>
          </a:bodyPr>
          <a:lstStyle/>
          <a:p>
            <a:pPr algn="r" rtl="1"/>
            <a:r>
              <a:rPr lang="fa-IR" sz="2800" b="1" dirty="0" smtClean="0">
                <a:solidFill>
                  <a:srgbClr val="002060"/>
                </a:solidFill>
                <a:cs typeface="B Nazanin" panose="00000400000000000000" pitchFamily="2" charset="-78"/>
              </a:rPr>
              <a:t>هدف کلی برنامه:</a:t>
            </a:r>
          </a:p>
          <a:p>
            <a:pPr marL="0" indent="0" algn="r" rtl="1">
              <a:buNone/>
            </a:pPr>
            <a:r>
              <a:rPr lang="fa-IR" sz="2800" b="1" dirty="0">
                <a:solidFill>
                  <a:schemeClr val="accent3">
                    <a:lumMod val="50000"/>
                  </a:schemeClr>
                </a:solidFill>
                <a:cs typeface="B Nazanin" panose="00000400000000000000" pitchFamily="2" charset="-78"/>
              </a:rPr>
              <a:t> </a:t>
            </a:r>
            <a:r>
              <a:rPr lang="fa-IR" sz="2800" b="1" dirty="0" smtClean="0">
                <a:solidFill>
                  <a:schemeClr val="accent3">
                    <a:lumMod val="50000"/>
                  </a:schemeClr>
                </a:solidFill>
                <a:cs typeface="B Nazanin" panose="00000400000000000000" pitchFamily="2" charset="-78"/>
              </a:rPr>
              <a:t>    کاهش بار بیماری های متابولیک ارثی</a:t>
            </a:r>
          </a:p>
          <a:p>
            <a:pPr marL="0" indent="0" algn="r" rtl="1">
              <a:buNone/>
            </a:pPr>
            <a:endParaRPr lang="fa-IR" sz="2800" b="1" dirty="0">
              <a:solidFill>
                <a:schemeClr val="accent3">
                  <a:lumMod val="50000"/>
                </a:schemeClr>
              </a:solidFill>
              <a:cs typeface="B Nazanin" panose="00000400000000000000" pitchFamily="2" charset="-78"/>
            </a:endParaRPr>
          </a:p>
          <a:p>
            <a:pPr marL="0" indent="0" algn="r" rtl="1">
              <a:buNone/>
            </a:pPr>
            <a:endParaRPr lang="fa-IR" sz="2800" b="1" dirty="0" smtClean="0">
              <a:solidFill>
                <a:schemeClr val="accent3">
                  <a:lumMod val="50000"/>
                </a:schemeClr>
              </a:solidFill>
              <a:cs typeface="B Nazanin" panose="00000400000000000000" pitchFamily="2" charset="-78"/>
            </a:endParaRPr>
          </a:p>
          <a:p>
            <a:pPr marL="0" indent="0" algn="r" rtl="1">
              <a:buNone/>
            </a:pPr>
            <a:r>
              <a:rPr lang="fa-IR" sz="2800" b="1" dirty="0" smtClean="0">
                <a:solidFill>
                  <a:schemeClr val="accent3">
                    <a:lumMod val="50000"/>
                  </a:schemeClr>
                </a:solidFill>
                <a:cs typeface="B Nazanin" panose="00000400000000000000" pitchFamily="2" charset="-78"/>
              </a:rPr>
              <a:t>*</a:t>
            </a:r>
            <a:r>
              <a:rPr lang="fa-IR" sz="2800" b="1" dirty="0" smtClean="0">
                <a:solidFill>
                  <a:srgbClr val="002060"/>
                </a:solidFill>
                <a:cs typeface="B Nazanin" panose="00000400000000000000" pitchFamily="2" charset="-78"/>
              </a:rPr>
              <a:t>اهداف اختصاصی: </a:t>
            </a:r>
          </a:p>
          <a:p>
            <a:pPr marL="0" indent="0" algn="r" rtl="1">
              <a:buNone/>
            </a:pPr>
            <a:r>
              <a:rPr lang="fa-IR" sz="2800" b="1" dirty="0">
                <a:solidFill>
                  <a:schemeClr val="accent3">
                    <a:lumMod val="50000"/>
                  </a:schemeClr>
                </a:solidFill>
                <a:cs typeface="B Nazanin" panose="00000400000000000000" pitchFamily="2" charset="-78"/>
              </a:rPr>
              <a:t> </a:t>
            </a:r>
            <a:r>
              <a:rPr lang="fa-IR" sz="2800" b="1" dirty="0" smtClean="0">
                <a:solidFill>
                  <a:schemeClr val="accent3">
                    <a:lumMod val="50000"/>
                  </a:schemeClr>
                </a:solidFill>
                <a:cs typeface="B Nazanin" panose="00000400000000000000" pitchFamily="2" charset="-78"/>
              </a:rPr>
              <a:t>  - کاهش بروز بیماری</a:t>
            </a:r>
          </a:p>
          <a:p>
            <a:pPr marL="0" indent="0" algn="r" rtl="1">
              <a:buNone/>
            </a:pPr>
            <a:r>
              <a:rPr lang="fa-IR" sz="2800" b="1" dirty="0">
                <a:solidFill>
                  <a:schemeClr val="accent3">
                    <a:lumMod val="50000"/>
                  </a:schemeClr>
                </a:solidFill>
                <a:cs typeface="B Nazanin" panose="00000400000000000000" pitchFamily="2" charset="-78"/>
              </a:rPr>
              <a:t> </a:t>
            </a:r>
            <a:r>
              <a:rPr lang="fa-IR" sz="2800" b="1" dirty="0" smtClean="0">
                <a:solidFill>
                  <a:schemeClr val="accent3">
                    <a:lumMod val="50000"/>
                  </a:schemeClr>
                </a:solidFill>
                <a:cs typeface="B Nazanin" panose="00000400000000000000" pitchFamily="2" charset="-78"/>
              </a:rPr>
              <a:t>  - کاهش معلولیت جسمی ناشی از بیماری</a:t>
            </a:r>
          </a:p>
          <a:p>
            <a:pPr marL="0" indent="0" algn="r" rtl="1">
              <a:buNone/>
            </a:pPr>
            <a:r>
              <a:rPr lang="fa-IR" sz="2800" b="1" dirty="0">
                <a:solidFill>
                  <a:schemeClr val="accent3">
                    <a:lumMod val="50000"/>
                  </a:schemeClr>
                </a:solidFill>
                <a:cs typeface="B Nazanin" panose="00000400000000000000" pitchFamily="2" charset="-78"/>
              </a:rPr>
              <a:t> </a:t>
            </a:r>
            <a:r>
              <a:rPr lang="fa-IR" sz="2800" b="1" dirty="0" smtClean="0">
                <a:solidFill>
                  <a:schemeClr val="accent3">
                    <a:lumMod val="50000"/>
                  </a:schemeClr>
                </a:solidFill>
                <a:cs typeface="B Nazanin" panose="00000400000000000000" pitchFamily="2" charset="-78"/>
              </a:rPr>
              <a:t>  - کاهش عقب ماندگی ذهنی ناشی از بیماری</a:t>
            </a:r>
          </a:p>
          <a:p>
            <a:pPr marL="0" indent="0" algn="r" rtl="1">
              <a:buNone/>
            </a:pPr>
            <a:r>
              <a:rPr lang="fa-IR" sz="2800" b="1" dirty="0">
                <a:solidFill>
                  <a:schemeClr val="accent3">
                    <a:lumMod val="50000"/>
                  </a:schemeClr>
                </a:solidFill>
                <a:cs typeface="B Nazanin" panose="00000400000000000000" pitchFamily="2" charset="-78"/>
              </a:rPr>
              <a:t> </a:t>
            </a:r>
            <a:r>
              <a:rPr lang="fa-IR" sz="2800" b="1" dirty="0" smtClean="0">
                <a:solidFill>
                  <a:schemeClr val="accent3">
                    <a:lumMod val="50000"/>
                  </a:schemeClr>
                </a:solidFill>
                <a:cs typeface="B Nazanin" panose="00000400000000000000" pitchFamily="2" charset="-78"/>
              </a:rPr>
              <a:t>  - کاهش صدمه به خانواده به عنوان زیربنای اجتماع</a:t>
            </a:r>
            <a:endParaRPr lang="en-US" sz="2800" b="1" dirty="0">
              <a:solidFill>
                <a:schemeClr val="accent3">
                  <a:lumMod val="50000"/>
                </a:schemeClr>
              </a:solidFill>
              <a:cs typeface="B Nazanin" panose="00000400000000000000" pitchFamily="2" charset="-78"/>
            </a:endParaRPr>
          </a:p>
        </p:txBody>
      </p:sp>
    </p:spTree>
    <p:extLst>
      <p:ext uri="{BB962C8B-B14F-4D97-AF65-F5344CB8AC3E}">
        <p14:creationId xmlns:p14="http://schemas.microsoft.com/office/powerpoint/2010/main" val="169155045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78107" y="242888"/>
            <a:ext cx="9437593" cy="6272211"/>
          </a:xfrm>
        </p:spPr>
        <p:txBody>
          <a:bodyPr>
            <a:normAutofit/>
          </a:bodyPr>
          <a:lstStyle/>
          <a:p>
            <a:pPr algn="just" rtl="1">
              <a:lnSpc>
                <a:spcPct val="150000"/>
              </a:lnSpc>
            </a:pPr>
            <a:r>
              <a:rPr lang="fa-IR" dirty="0"/>
              <a:t>	</a:t>
            </a:r>
            <a:r>
              <a:rPr lang="fa-IR" sz="2400" b="1" dirty="0" smtClean="0">
                <a:solidFill>
                  <a:srgbClr val="002060"/>
                </a:solidFill>
                <a:cs typeface="B Nazanin" panose="00000400000000000000" pitchFamily="2" charset="-78"/>
              </a:rPr>
              <a:t>نکته</a:t>
            </a:r>
            <a:r>
              <a:rPr lang="fa-IR" sz="2400" b="1" dirty="0">
                <a:solidFill>
                  <a:srgbClr val="002060"/>
                </a:solidFill>
                <a:cs typeface="B Nazanin" panose="00000400000000000000" pitchFamily="2" charset="-78"/>
              </a:rPr>
              <a:t>: در برنامه غربالگری نوزادان برای بیماری های متابولیک ارثی در صورتی که فقط یک متابولیت  بین حد بالای محدوده مرجع و </a:t>
            </a:r>
            <a:r>
              <a:rPr lang="en-US" sz="2400" b="1" dirty="0">
                <a:solidFill>
                  <a:srgbClr val="002060"/>
                </a:solidFill>
                <a:cs typeface="B Nazanin" panose="00000400000000000000" pitchFamily="2" charset="-78"/>
              </a:rPr>
              <a:t>Cutoff </a:t>
            </a:r>
            <a:r>
              <a:rPr lang="fa-IR" sz="2400" b="1" dirty="0" smtClean="0">
                <a:solidFill>
                  <a:srgbClr val="002060"/>
                </a:solidFill>
                <a:cs typeface="B Nazanin" panose="00000400000000000000" pitchFamily="2" charset="-78"/>
              </a:rPr>
              <a:t>و </a:t>
            </a:r>
            <a:r>
              <a:rPr lang="fa-IR" sz="2400" b="1" dirty="0">
                <a:solidFill>
                  <a:srgbClr val="002060"/>
                </a:solidFill>
                <a:cs typeface="B Nazanin" panose="00000400000000000000" pitchFamily="2" charset="-78"/>
              </a:rPr>
              <a:t>یا برعکس بین حد پایین محدوده مرجع و </a:t>
            </a:r>
            <a:r>
              <a:rPr lang="en-US" sz="2400" b="1" dirty="0">
                <a:solidFill>
                  <a:srgbClr val="002060"/>
                </a:solidFill>
                <a:cs typeface="B Nazanin" panose="00000400000000000000" pitchFamily="2" charset="-78"/>
              </a:rPr>
              <a:t>Cutoff </a:t>
            </a:r>
            <a:r>
              <a:rPr lang="fa-IR" sz="2400" b="1" dirty="0" smtClean="0">
                <a:solidFill>
                  <a:srgbClr val="002060"/>
                </a:solidFill>
                <a:cs typeface="B Nazanin" panose="00000400000000000000" pitchFamily="2" charset="-78"/>
              </a:rPr>
              <a:t>قرار </a:t>
            </a:r>
            <a:r>
              <a:rPr lang="fa-IR" sz="2400" b="1" dirty="0">
                <a:solidFill>
                  <a:srgbClr val="002060"/>
                </a:solidFill>
                <a:cs typeface="B Nazanin" panose="00000400000000000000" pitchFamily="2" charset="-78"/>
              </a:rPr>
              <a:t>بگیرد، </a:t>
            </a:r>
            <a:r>
              <a:rPr lang="fa-IR" sz="2400" b="1" dirty="0" smtClean="0">
                <a:solidFill>
                  <a:srgbClr val="002060"/>
                </a:solidFill>
                <a:cs typeface="B Nazanin" panose="00000400000000000000" pitchFamily="2" charset="-78"/>
              </a:rPr>
              <a:t> </a:t>
            </a:r>
            <a:r>
              <a:rPr lang="en-US" sz="2400" b="1" dirty="0" smtClean="0">
                <a:solidFill>
                  <a:srgbClr val="002060"/>
                </a:solidFill>
                <a:cs typeface="B Nazanin" panose="00000400000000000000" pitchFamily="2" charset="-78"/>
              </a:rPr>
              <a:t>Recall </a:t>
            </a:r>
            <a:r>
              <a:rPr lang="en-US" sz="2400" b="1" dirty="0">
                <a:solidFill>
                  <a:srgbClr val="002060"/>
                </a:solidFill>
                <a:cs typeface="B Nazanin" panose="00000400000000000000" pitchFamily="2" charset="-78"/>
              </a:rPr>
              <a:t>DBS </a:t>
            </a:r>
            <a:r>
              <a:rPr lang="fa-IR" sz="2400" b="1" dirty="0">
                <a:solidFill>
                  <a:srgbClr val="002060"/>
                </a:solidFill>
                <a:cs typeface="B Nazanin" panose="00000400000000000000" pitchFamily="2" charset="-78"/>
              </a:rPr>
              <a:t>به درخواست آزمایشگاه صورت </a:t>
            </a:r>
            <a:r>
              <a:rPr lang="fa-IR" sz="2400" b="1" dirty="0" smtClean="0">
                <a:solidFill>
                  <a:srgbClr val="002060"/>
                </a:solidFill>
                <a:cs typeface="B Nazanin" panose="00000400000000000000" pitchFamily="2" charset="-78"/>
              </a:rPr>
              <a:t>می پذیرد</a:t>
            </a:r>
            <a:r>
              <a:rPr lang="fa-IR" sz="2400" b="1" dirty="0">
                <a:solidFill>
                  <a:srgbClr val="002060"/>
                </a:solidFill>
                <a:cs typeface="B Nazanin" panose="00000400000000000000" pitchFamily="2" charset="-78"/>
              </a:rPr>
              <a:t>. به این ترتیب در صورت تکرار نتیجه </a:t>
            </a:r>
            <a:r>
              <a:rPr lang="fa-IR" sz="2400" b="1" dirty="0" smtClean="0">
                <a:solidFill>
                  <a:srgbClr val="002060"/>
                </a:solidFill>
                <a:cs typeface="B Nazanin" panose="00000400000000000000" pitchFamily="2" charset="-78"/>
              </a:rPr>
              <a:t>یا </a:t>
            </a:r>
            <a:r>
              <a:rPr lang="fa-IR" sz="2400" b="1" dirty="0">
                <a:solidFill>
                  <a:srgbClr val="002060"/>
                </a:solidFill>
                <a:cs typeface="B Nazanin" panose="00000400000000000000" pitchFamily="2" charset="-78"/>
              </a:rPr>
              <a:t>بدتر شدن روند افزایش یا کاهش، بسته به نوع متابولیت، نتیجه به پزشک در </a:t>
            </a:r>
            <a:r>
              <a:rPr lang="fa-IR" sz="2400" b="1" dirty="0">
                <a:solidFill>
                  <a:schemeClr val="accent1">
                    <a:lumMod val="50000"/>
                  </a:schemeClr>
                </a:solidFill>
                <a:cs typeface="B Nazanin" panose="00000400000000000000" pitchFamily="2" charset="-78"/>
              </a:rPr>
              <a:t>بیمارستان منتخب ارجاع </a:t>
            </a:r>
            <a:r>
              <a:rPr lang="fa-IR" sz="2400" b="1" dirty="0" smtClean="0">
                <a:solidFill>
                  <a:srgbClr val="002060"/>
                </a:solidFill>
                <a:cs typeface="B Nazanin" panose="00000400000000000000" pitchFamily="2" charset="-78"/>
              </a:rPr>
              <a:t>میگردد </a:t>
            </a:r>
            <a:r>
              <a:rPr lang="fa-IR" sz="2400" b="1" dirty="0">
                <a:solidFill>
                  <a:srgbClr val="002060"/>
                </a:solidFill>
                <a:cs typeface="B Nazanin" panose="00000400000000000000" pitchFamily="2" charset="-78"/>
              </a:rPr>
              <a:t>تا تصمیمات بعدی در زمینه انجام آزمایش ها تاییدی برای نوزاد گرفته شود</a:t>
            </a:r>
            <a:r>
              <a:rPr lang="fa-IR" sz="2400" b="1" dirty="0" smtClean="0">
                <a:solidFill>
                  <a:srgbClr val="002060"/>
                </a:solidFill>
                <a:cs typeface="B Nazanin" panose="00000400000000000000" pitchFamily="2" charset="-78"/>
              </a:rPr>
              <a:t>.</a:t>
            </a:r>
          </a:p>
          <a:p>
            <a:pPr lvl="0" algn="just" rtl="1">
              <a:lnSpc>
                <a:spcPct val="150000"/>
              </a:lnSpc>
              <a:buClr>
                <a:srgbClr val="E84C22"/>
              </a:buClr>
            </a:pPr>
            <a:r>
              <a:rPr lang="fa-IR" sz="2400" b="1" dirty="0">
                <a:solidFill>
                  <a:srgbClr val="002060"/>
                </a:solidFill>
                <a:cs typeface="B Nazanin" panose="00000400000000000000" pitchFamily="2" charset="-78"/>
              </a:rPr>
              <a:t>اما اگر چند متابولیت در </a:t>
            </a:r>
            <a:r>
              <a:rPr lang="fa-IR" sz="2400" b="1" dirty="0" smtClean="0">
                <a:solidFill>
                  <a:srgbClr val="002060"/>
                </a:solidFill>
                <a:cs typeface="B Nazanin" panose="00000400000000000000" pitchFamily="2" charset="-78"/>
              </a:rPr>
              <a:t>زیرمحدوده مرجع قرار </a:t>
            </a:r>
            <a:r>
              <a:rPr lang="fa-IR" sz="2400" b="1" dirty="0">
                <a:solidFill>
                  <a:srgbClr val="002060"/>
                </a:solidFill>
                <a:cs typeface="B Nazanin" panose="00000400000000000000" pitchFamily="2" charset="-78"/>
              </a:rPr>
              <a:t>گرفته باشند و یا نتیجه در محدوه پاتولوژیک باشد، </a:t>
            </a:r>
            <a:r>
              <a:rPr lang="fa-IR" sz="2400" b="1" dirty="0">
                <a:solidFill>
                  <a:schemeClr val="accent1">
                    <a:lumMod val="50000"/>
                  </a:schemeClr>
                </a:solidFill>
                <a:cs typeface="B Nazanin" panose="00000400000000000000" pitchFamily="2" charset="-78"/>
              </a:rPr>
              <a:t>ارجاع به بیمارستان منتخب </a:t>
            </a:r>
            <a:r>
              <a:rPr lang="fa-IR" sz="2400" b="1" dirty="0">
                <a:solidFill>
                  <a:srgbClr val="002060"/>
                </a:solidFill>
                <a:cs typeface="B Nazanin" panose="00000400000000000000" pitchFamily="2" charset="-78"/>
              </a:rPr>
              <a:t>الزامی است تا تصمیم¬گیری برای اقدامات بعدی توسط پزشک منتخب انجام پذیرد. بنابراین آزمایشگاه موظف  است در هنگام انجام آزمایش جدول زیر را مدنظر قرار دهد</a:t>
            </a:r>
            <a:r>
              <a:rPr lang="fa-IR" sz="2400" b="1" dirty="0" smtClean="0">
                <a:solidFill>
                  <a:srgbClr val="002060"/>
                </a:solidFill>
                <a:cs typeface="B Nazanin" panose="00000400000000000000" pitchFamily="2" charset="-78"/>
              </a:rPr>
              <a:t>.</a:t>
            </a:r>
            <a:endParaRPr lang="fa-IR" sz="3200" b="1" dirty="0">
              <a:solidFill>
                <a:srgbClr val="002060"/>
              </a:solidFill>
              <a:cs typeface="B Nazanin" panose="00000400000000000000" pitchFamily="2" charset="-78"/>
            </a:endParaRPr>
          </a:p>
          <a:p>
            <a:pPr algn="just" rtl="1">
              <a:lnSpc>
                <a:spcPct val="150000"/>
              </a:lnSpc>
            </a:pPr>
            <a:endParaRPr lang="en-US" sz="2400" b="1" dirty="0">
              <a:solidFill>
                <a:srgbClr val="002060"/>
              </a:solidFill>
              <a:cs typeface="B Nazanin" panose="00000400000000000000" pitchFamily="2" charset="-78"/>
            </a:endParaRPr>
          </a:p>
        </p:txBody>
      </p:sp>
    </p:spTree>
    <p:extLst>
      <p:ext uri="{BB962C8B-B14F-4D97-AF65-F5344CB8AC3E}">
        <p14:creationId xmlns:p14="http://schemas.microsoft.com/office/powerpoint/2010/main" val="27524178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371600" y="871539"/>
            <a:ext cx="9832975" cy="5157786"/>
          </a:xfrm>
          <a:prstGeom prst="rect">
            <a:avLst/>
          </a:prstGeom>
        </p:spPr>
      </p:pic>
    </p:spTree>
    <p:extLst>
      <p:ext uri="{BB962C8B-B14F-4D97-AF65-F5344CB8AC3E}">
        <p14:creationId xmlns:p14="http://schemas.microsoft.com/office/powerpoint/2010/main" val="22863870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14475" y="672030"/>
            <a:ext cx="9372600" cy="5576370"/>
          </a:xfrm>
        </p:spPr>
        <p:txBody>
          <a:bodyPr>
            <a:normAutofit fontScale="92500"/>
          </a:bodyPr>
          <a:lstStyle/>
          <a:p>
            <a:pPr algn="r" rtl="1">
              <a:lnSpc>
                <a:spcPct val="150000"/>
              </a:lnSpc>
            </a:pPr>
            <a:r>
              <a:rPr lang="fa-IR" sz="2400" b="1" dirty="0" smtClean="0">
                <a:solidFill>
                  <a:srgbClr val="002060"/>
                </a:solidFill>
                <a:cs typeface="B Nazanin" panose="00000400000000000000" pitchFamily="2" charset="-78"/>
              </a:rPr>
              <a:t>علاوه برغربالگری نوزادان سالم برای تشخیص زودهنگام بیماریهای متابولیک ارثی ، کلیه کودکانی که طی معاینات دوره ای اطفال شناسایی می گردند ودارای علایم ذیل هستند که  توسط پزشک نیز تایید شده باشد به عنوان کودکان مشکوک به بیماری های متابولیک ارثی به بیمارستان منتخب ارجاع می شوند:</a:t>
            </a:r>
          </a:p>
          <a:p>
            <a:pPr algn="r" rtl="1">
              <a:lnSpc>
                <a:spcPct val="150000"/>
              </a:lnSpc>
              <a:buFont typeface="Wingdings" panose="05000000000000000000" pitchFamily="2" charset="2"/>
              <a:buChar char="q"/>
            </a:pPr>
            <a:r>
              <a:rPr lang="fa-IR" sz="2400" b="1" dirty="0" smtClean="0">
                <a:solidFill>
                  <a:srgbClr val="002060"/>
                </a:solidFill>
                <a:cs typeface="B Nazanin" panose="00000400000000000000" pitchFamily="2" charset="-78"/>
              </a:rPr>
              <a:t>سابقه حملات استفراغ وکاهش سطح هوشیاری</a:t>
            </a:r>
          </a:p>
          <a:p>
            <a:pPr algn="r" rtl="1">
              <a:lnSpc>
                <a:spcPct val="150000"/>
              </a:lnSpc>
              <a:buFont typeface="Wingdings" panose="05000000000000000000" pitchFamily="2" charset="2"/>
              <a:buChar char="q"/>
            </a:pPr>
            <a:r>
              <a:rPr lang="fa-IR" sz="2400" b="1" dirty="0" smtClean="0">
                <a:solidFill>
                  <a:srgbClr val="002060"/>
                </a:solidFill>
                <a:cs typeface="B Nazanin" panose="00000400000000000000" pitchFamily="2" charset="-78"/>
              </a:rPr>
              <a:t>تاخیر درتکامل یا عقب ماندگی ذهنی</a:t>
            </a:r>
          </a:p>
          <a:p>
            <a:pPr algn="r" rtl="1">
              <a:lnSpc>
                <a:spcPct val="150000"/>
              </a:lnSpc>
              <a:buFont typeface="Wingdings" panose="05000000000000000000" pitchFamily="2" charset="2"/>
              <a:buChar char="q"/>
            </a:pPr>
            <a:r>
              <a:rPr lang="fa-IR" sz="2400" b="1" dirty="0" smtClean="0">
                <a:solidFill>
                  <a:srgbClr val="002060"/>
                </a:solidFill>
                <a:cs typeface="B Nazanin" panose="00000400000000000000" pitchFamily="2" charset="-78"/>
              </a:rPr>
              <a:t>شلی عضلات </a:t>
            </a:r>
          </a:p>
          <a:p>
            <a:pPr algn="r" rtl="1">
              <a:lnSpc>
                <a:spcPct val="150000"/>
              </a:lnSpc>
              <a:buFont typeface="Wingdings" panose="05000000000000000000" pitchFamily="2" charset="2"/>
              <a:buChar char="q"/>
            </a:pPr>
            <a:r>
              <a:rPr lang="fa-IR" sz="2400" b="1" dirty="0" smtClean="0">
                <a:solidFill>
                  <a:srgbClr val="002060"/>
                </a:solidFill>
                <a:cs typeface="B Nazanin" panose="00000400000000000000" pitchFamily="2" charset="-78"/>
              </a:rPr>
              <a:t>چهره غیرطبیعی</a:t>
            </a:r>
          </a:p>
          <a:p>
            <a:pPr algn="r" rtl="1">
              <a:lnSpc>
                <a:spcPct val="150000"/>
              </a:lnSpc>
              <a:buFont typeface="Wingdings" panose="05000000000000000000" pitchFamily="2" charset="2"/>
              <a:buChar char="q"/>
            </a:pPr>
            <a:r>
              <a:rPr lang="fa-IR" sz="2400" b="1" dirty="0" smtClean="0">
                <a:solidFill>
                  <a:srgbClr val="002060"/>
                </a:solidFill>
                <a:cs typeface="B Nazanin" panose="00000400000000000000" pitchFamily="2" charset="-78"/>
              </a:rPr>
              <a:t>سابقه مشکل قلبی یا کبدی</a:t>
            </a:r>
          </a:p>
          <a:p>
            <a:pPr algn="r" rtl="1">
              <a:lnSpc>
                <a:spcPct val="150000"/>
              </a:lnSpc>
              <a:buFont typeface="Wingdings" panose="05000000000000000000" pitchFamily="2" charset="2"/>
              <a:buChar char="q"/>
            </a:pPr>
            <a:r>
              <a:rPr lang="fa-IR" sz="2400" b="1" dirty="0" smtClean="0">
                <a:solidFill>
                  <a:srgbClr val="002060"/>
                </a:solidFill>
                <a:cs typeface="B Nazanin" panose="00000400000000000000" pitchFamily="2" charset="-78"/>
              </a:rPr>
              <a:t>سابقه مرگ ناگهانی در دوره شیرخوارگی فرزندان قبلی</a:t>
            </a:r>
            <a:endParaRPr lang="fa-IR" sz="2400" b="1" dirty="0">
              <a:solidFill>
                <a:srgbClr val="002060"/>
              </a:solidFill>
              <a:cs typeface="B Nazanin" panose="00000400000000000000" pitchFamily="2" charset="-78"/>
            </a:endParaRPr>
          </a:p>
        </p:txBody>
      </p:sp>
    </p:spTree>
    <p:extLst>
      <p:ext uri="{BB962C8B-B14F-4D97-AF65-F5344CB8AC3E}">
        <p14:creationId xmlns:p14="http://schemas.microsoft.com/office/powerpoint/2010/main" val="2129353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56935" y="1041009"/>
            <a:ext cx="9647677" cy="4870213"/>
          </a:xfrm>
        </p:spPr>
        <p:txBody>
          <a:bodyPr>
            <a:normAutofit/>
          </a:bodyPr>
          <a:lstStyle/>
          <a:p>
            <a:pPr algn="ctr" rtl="1"/>
            <a:r>
              <a:rPr lang="fa-IR" sz="8800" b="1" dirty="0">
                <a:solidFill>
                  <a:srgbClr val="C00000"/>
                </a:solidFill>
                <a:cs typeface="B Nazanin" panose="00000400000000000000" pitchFamily="2" charset="-78"/>
              </a:rPr>
              <a:t>نکات مهم در غربالگری </a:t>
            </a:r>
            <a:r>
              <a:rPr lang="fa-IR" sz="8800" b="1" dirty="0" smtClean="0">
                <a:solidFill>
                  <a:srgbClr val="C00000"/>
                </a:solidFill>
                <a:cs typeface="B Nazanin" panose="00000400000000000000" pitchFamily="2" charset="-78"/>
              </a:rPr>
              <a:t>نوزادان</a:t>
            </a:r>
            <a:endParaRPr lang="en-US" sz="5400" b="1" dirty="0">
              <a:solidFill>
                <a:srgbClr val="C00000"/>
              </a:solidFill>
              <a:cs typeface="B Nazanin" panose="00000400000000000000" pitchFamily="2" charset="-78"/>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10549" y="4072897"/>
            <a:ext cx="2486025" cy="1838325"/>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56935" y="4235401"/>
            <a:ext cx="2466975" cy="1847850"/>
          </a:xfrm>
          <a:prstGeom prst="rect">
            <a:avLst/>
          </a:prstGeom>
        </p:spPr>
      </p:pic>
    </p:spTree>
    <p:extLst>
      <p:ext uri="{BB962C8B-B14F-4D97-AF65-F5344CB8AC3E}">
        <p14:creationId xmlns:p14="http://schemas.microsoft.com/office/powerpoint/2010/main" val="232378379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14525" y="914399"/>
            <a:ext cx="9815513" cy="5343525"/>
          </a:xfrm>
        </p:spPr>
        <p:txBody>
          <a:bodyPr>
            <a:normAutofit fontScale="85000" lnSpcReduction="10000"/>
          </a:bodyPr>
          <a:lstStyle/>
          <a:p>
            <a:pPr algn="just" rtl="1">
              <a:lnSpc>
                <a:spcPct val="150000"/>
              </a:lnSpc>
            </a:pPr>
            <a:r>
              <a:rPr lang="fa-IR" sz="2600" dirty="0"/>
              <a:t>1</a:t>
            </a:r>
            <a:r>
              <a:rPr lang="fa-IR" dirty="0"/>
              <a:t>-	</a:t>
            </a:r>
            <a:r>
              <a:rPr lang="fa-IR" sz="2600" b="1" dirty="0">
                <a:solidFill>
                  <a:srgbClr val="002060"/>
                </a:solidFill>
                <a:cs typeface="B Nazanin" panose="00000400000000000000" pitchFamily="2" charset="-78"/>
              </a:rPr>
              <a:t>غربالگری نوزادان سالم در </a:t>
            </a:r>
            <a:r>
              <a:rPr lang="fa-IR" sz="2600" b="1" dirty="0">
                <a:solidFill>
                  <a:schemeClr val="accent1">
                    <a:lumMod val="50000"/>
                  </a:schemeClr>
                </a:solidFill>
                <a:cs typeface="B Nazanin" panose="00000400000000000000" pitchFamily="2" charset="-78"/>
              </a:rPr>
              <a:t>روز 3 تا 5 </a:t>
            </a:r>
            <a:r>
              <a:rPr lang="fa-IR" sz="2600" b="1" dirty="0">
                <a:solidFill>
                  <a:srgbClr val="002060"/>
                </a:solidFill>
                <a:cs typeface="B Nazanin" panose="00000400000000000000" pitchFamily="2" charset="-78"/>
              </a:rPr>
              <a:t>پس از تولد با </a:t>
            </a:r>
            <a:r>
              <a:rPr lang="fa-IR" sz="2600" b="1" dirty="0" smtClean="0">
                <a:solidFill>
                  <a:srgbClr val="002060"/>
                </a:solidFill>
                <a:cs typeface="B Nazanin" panose="00000400000000000000" pitchFamily="2" charset="-78"/>
              </a:rPr>
              <a:t>نمونه</a:t>
            </a:r>
            <a:r>
              <a:rPr lang="en-US" sz="2600" b="1" dirty="0" smtClean="0">
                <a:solidFill>
                  <a:srgbClr val="002060"/>
                </a:solidFill>
                <a:cs typeface="B Nazanin" panose="00000400000000000000" pitchFamily="2" charset="-78"/>
              </a:rPr>
              <a:t> </a:t>
            </a:r>
            <a:r>
              <a:rPr lang="fa-IR" sz="2600" b="1" dirty="0" smtClean="0">
                <a:solidFill>
                  <a:srgbClr val="002060"/>
                </a:solidFill>
                <a:cs typeface="B Nazanin" panose="00000400000000000000" pitchFamily="2" charset="-78"/>
              </a:rPr>
              <a:t>گیری </a:t>
            </a:r>
            <a:r>
              <a:rPr lang="fa-IR" sz="2600" b="1" dirty="0">
                <a:solidFill>
                  <a:srgbClr val="002060"/>
                </a:solidFill>
                <a:cs typeface="B Nazanin" panose="00000400000000000000" pitchFamily="2" charset="-78"/>
              </a:rPr>
              <a:t>خون از پاشنه پای </a:t>
            </a:r>
            <a:endParaRPr lang="en-US" sz="2600" b="1" dirty="0" smtClean="0">
              <a:solidFill>
                <a:srgbClr val="002060"/>
              </a:solidFill>
              <a:cs typeface="B Nazanin" panose="00000400000000000000" pitchFamily="2" charset="-78"/>
            </a:endParaRPr>
          </a:p>
          <a:p>
            <a:pPr marL="0" indent="0" algn="just" rtl="1">
              <a:lnSpc>
                <a:spcPct val="150000"/>
              </a:lnSpc>
              <a:buNone/>
            </a:pPr>
            <a:r>
              <a:rPr lang="en-US" sz="2600" b="1" dirty="0" smtClean="0">
                <a:solidFill>
                  <a:srgbClr val="002060"/>
                </a:solidFill>
                <a:cs typeface="B Nazanin" panose="00000400000000000000" pitchFamily="2" charset="-78"/>
              </a:rPr>
              <a:t>          </a:t>
            </a:r>
            <a:r>
              <a:rPr lang="fa-IR" sz="2600" b="1" dirty="0" smtClean="0">
                <a:solidFill>
                  <a:srgbClr val="002060"/>
                </a:solidFill>
                <a:cs typeface="B Nazanin" panose="00000400000000000000" pitchFamily="2" charset="-78"/>
              </a:rPr>
              <a:t>نوزاد </a:t>
            </a:r>
            <a:r>
              <a:rPr lang="fa-IR" sz="2600" b="1" dirty="0">
                <a:solidFill>
                  <a:srgbClr val="002060"/>
                </a:solidFill>
                <a:cs typeface="B Nazanin" panose="00000400000000000000" pitchFamily="2" charset="-78"/>
              </a:rPr>
              <a:t>بر روی کاغذ فیلتر، توسط مراقب </a:t>
            </a:r>
            <a:r>
              <a:rPr lang="fa-IR" sz="2600" b="1" dirty="0" smtClean="0">
                <a:solidFill>
                  <a:srgbClr val="002060"/>
                </a:solidFill>
                <a:cs typeface="B Nazanin" panose="00000400000000000000" pitchFamily="2" charset="-78"/>
              </a:rPr>
              <a:t>سلامت/نمونه</a:t>
            </a:r>
            <a:r>
              <a:rPr lang="en-US" sz="2600" b="1" dirty="0" smtClean="0">
                <a:solidFill>
                  <a:srgbClr val="002060"/>
                </a:solidFill>
                <a:cs typeface="B Nazanin" panose="00000400000000000000" pitchFamily="2" charset="-78"/>
              </a:rPr>
              <a:t> </a:t>
            </a:r>
            <a:r>
              <a:rPr lang="fa-IR" sz="2600" b="1" dirty="0" smtClean="0">
                <a:solidFill>
                  <a:srgbClr val="002060"/>
                </a:solidFill>
                <a:cs typeface="B Nazanin" panose="00000400000000000000" pitchFamily="2" charset="-78"/>
              </a:rPr>
              <a:t>گیر آموزش</a:t>
            </a:r>
            <a:r>
              <a:rPr lang="en-US" sz="2600" b="1" dirty="0" smtClean="0">
                <a:solidFill>
                  <a:srgbClr val="002060"/>
                </a:solidFill>
                <a:cs typeface="B Nazanin" panose="00000400000000000000" pitchFamily="2" charset="-78"/>
              </a:rPr>
              <a:t> </a:t>
            </a:r>
            <a:r>
              <a:rPr lang="fa-IR" sz="2600" b="1" dirty="0" smtClean="0">
                <a:solidFill>
                  <a:srgbClr val="002060"/>
                </a:solidFill>
                <a:cs typeface="B Nazanin" panose="00000400000000000000" pitchFamily="2" charset="-78"/>
              </a:rPr>
              <a:t>دیده </a:t>
            </a:r>
            <a:r>
              <a:rPr lang="fa-IR" sz="2600" b="1" dirty="0">
                <a:solidFill>
                  <a:srgbClr val="002060"/>
                </a:solidFill>
                <a:cs typeface="B Nazanin" panose="00000400000000000000" pitchFamily="2" charset="-78"/>
              </a:rPr>
              <a:t>صورت </a:t>
            </a:r>
            <a:r>
              <a:rPr lang="fa-IR" sz="2600" b="1" dirty="0" smtClean="0">
                <a:solidFill>
                  <a:srgbClr val="002060"/>
                </a:solidFill>
                <a:cs typeface="B Nazanin" panose="00000400000000000000" pitchFamily="2" charset="-78"/>
              </a:rPr>
              <a:t>می-</a:t>
            </a:r>
            <a:r>
              <a:rPr lang="en-US" sz="2600" b="1" dirty="0" smtClean="0">
                <a:solidFill>
                  <a:srgbClr val="002060"/>
                </a:solidFill>
                <a:cs typeface="B Nazanin" panose="00000400000000000000" pitchFamily="2" charset="-78"/>
              </a:rPr>
              <a:t>   </a:t>
            </a:r>
          </a:p>
          <a:p>
            <a:pPr marL="0" indent="0" algn="just" rtl="1">
              <a:lnSpc>
                <a:spcPct val="150000"/>
              </a:lnSpc>
              <a:buNone/>
            </a:pPr>
            <a:r>
              <a:rPr lang="en-US" sz="2600" b="1" dirty="0">
                <a:solidFill>
                  <a:srgbClr val="002060"/>
                </a:solidFill>
                <a:cs typeface="B Nazanin" panose="00000400000000000000" pitchFamily="2" charset="-78"/>
              </a:rPr>
              <a:t> </a:t>
            </a:r>
            <a:r>
              <a:rPr lang="en-US" sz="2600" b="1" dirty="0" smtClean="0">
                <a:solidFill>
                  <a:srgbClr val="002060"/>
                </a:solidFill>
                <a:cs typeface="B Nazanin" panose="00000400000000000000" pitchFamily="2" charset="-78"/>
              </a:rPr>
              <a:t>         </a:t>
            </a:r>
            <a:r>
              <a:rPr lang="fa-IR" sz="2600" b="1" dirty="0" smtClean="0">
                <a:solidFill>
                  <a:srgbClr val="002060"/>
                </a:solidFill>
                <a:cs typeface="B Nazanin" panose="00000400000000000000" pitchFamily="2" charset="-78"/>
              </a:rPr>
              <a:t>گیرد</a:t>
            </a:r>
            <a:r>
              <a:rPr lang="fa-IR" sz="2600" b="1" dirty="0">
                <a:solidFill>
                  <a:srgbClr val="002060"/>
                </a:solidFill>
                <a:cs typeface="B Nazanin" panose="00000400000000000000" pitchFamily="2" charset="-78"/>
              </a:rPr>
              <a:t>.</a:t>
            </a:r>
          </a:p>
          <a:p>
            <a:pPr algn="justLow" rtl="1">
              <a:lnSpc>
                <a:spcPct val="150000"/>
              </a:lnSpc>
            </a:pPr>
            <a:r>
              <a:rPr lang="fa-IR" sz="2600" b="1" dirty="0">
                <a:solidFill>
                  <a:srgbClr val="002060"/>
                </a:solidFill>
                <a:cs typeface="B Nazanin" panose="00000400000000000000" pitchFamily="2" charset="-78"/>
              </a:rPr>
              <a:t>2-	 نوزادانی که پس از تولد در بخش </a:t>
            </a:r>
            <a:r>
              <a:rPr lang="en-US" sz="2600" b="1" dirty="0">
                <a:solidFill>
                  <a:srgbClr val="002060"/>
                </a:solidFill>
                <a:cs typeface="B Nazanin" panose="00000400000000000000" pitchFamily="2" charset="-78"/>
              </a:rPr>
              <a:t>NICU </a:t>
            </a:r>
            <a:r>
              <a:rPr lang="fa-IR" sz="2600" b="1" dirty="0">
                <a:solidFill>
                  <a:srgbClr val="002060"/>
                </a:solidFill>
                <a:cs typeface="B Nazanin" panose="00000400000000000000" pitchFamily="2" charset="-78"/>
              </a:rPr>
              <a:t>تحت مراقبت قرار </a:t>
            </a:r>
            <a:r>
              <a:rPr lang="fa-IR" sz="2600" b="1" dirty="0" smtClean="0">
                <a:solidFill>
                  <a:srgbClr val="002060"/>
                </a:solidFill>
                <a:cs typeface="B Nazanin" panose="00000400000000000000" pitchFamily="2" charset="-78"/>
              </a:rPr>
              <a:t>می</a:t>
            </a:r>
            <a:r>
              <a:rPr lang="en-US" sz="2600" b="1" dirty="0" smtClean="0">
                <a:solidFill>
                  <a:srgbClr val="002060"/>
                </a:solidFill>
                <a:cs typeface="B Nazanin" panose="00000400000000000000" pitchFamily="2" charset="-78"/>
              </a:rPr>
              <a:t> </a:t>
            </a:r>
            <a:r>
              <a:rPr lang="fa-IR" sz="2600" b="1" dirty="0" smtClean="0">
                <a:solidFill>
                  <a:srgbClr val="002060"/>
                </a:solidFill>
                <a:cs typeface="B Nazanin" panose="00000400000000000000" pitchFamily="2" charset="-78"/>
              </a:rPr>
              <a:t>گیرند </a:t>
            </a:r>
            <a:r>
              <a:rPr lang="fa-IR" sz="2600" b="1" dirty="0">
                <a:solidFill>
                  <a:srgbClr val="002060"/>
                </a:solidFill>
                <a:cs typeface="B Nazanin" panose="00000400000000000000" pitchFamily="2" charset="-78"/>
              </a:rPr>
              <a:t>و یا </a:t>
            </a:r>
            <a:r>
              <a:rPr lang="fa-IR" sz="2600" b="1" dirty="0" smtClean="0">
                <a:solidFill>
                  <a:srgbClr val="002060"/>
                </a:solidFill>
                <a:cs typeface="B Nazanin" panose="00000400000000000000" pitchFamily="2" charset="-78"/>
              </a:rPr>
              <a:t>نوزادانی     </a:t>
            </a:r>
          </a:p>
          <a:p>
            <a:pPr marL="0" indent="0" algn="justLow" rtl="1">
              <a:lnSpc>
                <a:spcPct val="150000"/>
              </a:lnSpc>
              <a:buNone/>
            </a:pPr>
            <a:r>
              <a:rPr lang="fa-IR" sz="2600" b="1" dirty="0" smtClean="0">
                <a:solidFill>
                  <a:srgbClr val="002060"/>
                </a:solidFill>
                <a:cs typeface="B Nazanin" panose="00000400000000000000" pitchFamily="2" charset="-78"/>
              </a:rPr>
              <a:t>           </a:t>
            </a:r>
            <a:r>
              <a:rPr lang="en-US" sz="2600" b="1" dirty="0" smtClean="0">
                <a:solidFill>
                  <a:srgbClr val="002060"/>
                </a:solidFill>
                <a:cs typeface="B Nazanin" panose="00000400000000000000" pitchFamily="2" charset="-78"/>
              </a:rPr>
              <a:t>    </a:t>
            </a:r>
            <a:r>
              <a:rPr lang="fa-IR" sz="2600" b="1" dirty="0" smtClean="0">
                <a:solidFill>
                  <a:srgbClr val="002060"/>
                </a:solidFill>
                <a:cs typeface="B Nazanin" panose="00000400000000000000" pitchFamily="2" charset="-78"/>
              </a:rPr>
              <a:t> که قبل </a:t>
            </a:r>
            <a:r>
              <a:rPr lang="fa-IR" sz="2600" b="1" dirty="0">
                <a:solidFill>
                  <a:srgbClr val="002060"/>
                </a:solidFill>
                <a:cs typeface="B Nazanin" panose="00000400000000000000" pitchFamily="2" charset="-78"/>
              </a:rPr>
              <a:t>از 3 روزگی در بیمارستان بستری شود، یک نمونه خون از نوزاد </a:t>
            </a:r>
            <a:r>
              <a:rPr lang="fa-IR" sz="2600" b="1" dirty="0" smtClean="0">
                <a:solidFill>
                  <a:srgbClr val="002060"/>
                </a:solidFill>
                <a:cs typeface="B Nazanin" panose="00000400000000000000" pitchFamily="2" charset="-78"/>
              </a:rPr>
              <a:t>در</a:t>
            </a:r>
            <a:endParaRPr lang="en-US" sz="2600" b="1" dirty="0" smtClean="0">
              <a:solidFill>
                <a:srgbClr val="002060"/>
              </a:solidFill>
              <a:cs typeface="B Nazanin" panose="00000400000000000000" pitchFamily="2" charset="-78"/>
            </a:endParaRPr>
          </a:p>
          <a:p>
            <a:pPr marL="0" indent="0" algn="justLow" rtl="1">
              <a:lnSpc>
                <a:spcPct val="150000"/>
              </a:lnSpc>
              <a:buNone/>
            </a:pPr>
            <a:r>
              <a:rPr lang="en-US" sz="2600" b="1" dirty="0">
                <a:solidFill>
                  <a:schemeClr val="accent1">
                    <a:lumMod val="50000"/>
                  </a:schemeClr>
                </a:solidFill>
                <a:cs typeface="B Nazanin" panose="00000400000000000000" pitchFamily="2" charset="-78"/>
              </a:rPr>
              <a:t> </a:t>
            </a:r>
            <a:r>
              <a:rPr lang="en-US" sz="2600" b="1" dirty="0" smtClean="0">
                <a:solidFill>
                  <a:schemeClr val="accent1">
                    <a:lumMod val="50000"/>
                  </a:schemeClr>
                </a:solidFill>
                <a:cs typeface="B Nazanin" panose="00000400000000000000" pitchFamily="2" charset="-78"/>
              </a:rPr>
              <a:t>   </a:t>
            </a:r>
            <a:r>
              <a:rPr lang="fa-IR" sz="2600" b="1" dirty="0" smtClean="0">
                <a:solidFill>
                  <a:schemeClr val="accent1">
                    <a:lumMod val="50000"/>
                  </a:schemeClr>
                </a:solidFill>
                <a:cs typeface="B Nazanin" panose="00000400000000000000" pitchFamily="2" charset="-78"/>
              </a:rPr>
              <a:t>           </a:t>
            </a:r>
            <a:r>
              <a:rPr lang="fa-IR" sz="2600" b="1" dirty="0">
                <a:solidFill>
                  <a:schemeClr val="accent1">
                    <a:lumMod val="50000"/>
                  </a:schemeClr>
                </a:solidFill>
                <a:cs typeface="B Nazanin" panose="00000400000000000000" pitchFamily="2" charset="-78"/>
              </a:rPr>
              <a:t>3 تا 5 روزگی </a:t>
            </a:r>
            <a:r>
              <a:rPr lang="fa-IR" sz="2600" b="1" dirty="0">
                <a:solidFill>
                  <a:srgbClr val="002060"/>
                </a:solidFill>
                <a:cs typeface="B Nazanin" panose="00000400000000000000" pitchFamily="2" charset="-78"/>
              </a:rPr>
              <a:t>بر روی کاغذ فیلتر تهیه شود و در شرایط استاندارد مطابق </a:t>
            </a:r>
            <a:r>
              <a:rPr lang="en-US" sz="2600" b="1" dirty="0" smtClean="0">
                <a:solidFill>
                  <a:srgbClr val="002060"/>
                </a:solidFill>
                <a:cs typeface="B Nazanin" panose="00000400000000000000" pitchFamily="2" charset="-78"/>
              </a:rPr>
              <a:t>    </a:t>
            </a:r>
          </a:p>
          <a:p>
            <a:pPr marL="0" indent="0" algn="justLow" rtl="1">
              <a:lnSpc>
                <a:spcPct val="150000"/>
              </a:lnSpc>
              <a:buNone/>
            </a:pPr>
            <a:r>
              <a:rPr lang="en-US" sz="2600" b="1" dirty="0">
                <a:solidFill>
                  <a:srgbClr val="002060"/>
                </a:solidFill>
                <a:cs typeface="B Nazanin" panose="00000400000000000000" pitchFamily="2" charset="-78"/>
              </a:rPr>
              <a:t> </a:t>
            </a:r>
            <a:r>
              <a:rPr lang="fa-IR" sz="2600" b="1" dirty="0" smtClean="0">
                <a:solidFill>
                  <a:srgbClr val="002060"/>
                </a:solidFill>
                <a:cs typeface="B Nazanin" panose="00000400000000000000" pitchFamily="2" charset="-78"/>
              </a:rPr>
              <a:t>      </a:t>
            </a:r>
            <a:r>
              <a:rPr lang="en-US" sz="2600" b="1" dirty="0" smtClean="0">
                <a:solidFill>
                  <a:srgbClr val="002060"/>
                </a:solidFill>
                <a:cs typeface="B Nazanin" panose="00000400000000000000" pitchFamily="2" charset="-78"/>
              </a:rPr>
              <a:t>    </a:t>
            </a:r>
            <a:r>
              <a:rPr lang="fa-IR" sz="2600" b="1" dirty="0" smtClean="0">
                <a:solidFill>
                  <a:srgbClr val="002060"/>
                </a:solidFill>
                <a:cs typeface="B Nazanin" panose="00000400000000000000" pitchFamily="2" charset="-78"/>
              </a:rPr>
              <a:t>دستورالعمل </a:t>
            </a:r>
            <a:r>
              <a:rPr lang="fa-IR" sz="2600" b="1" dirty="0">
                <a:solidFill>
                  <a:srgbClr val="002060"/>
                </a:solidFill>
                <a:cs typeface="B Nazanin" panose="00000400000000000000" pitchFamily="2" charset="-78"/>
              </a:rPr>
              <a:t>آزمایشگاه غربالگری نگهداری و بر طبق روالی که مرکز بهداشت مشخص </a:t>
            </a:r>
            <a:endParaRPr lang="en-US" sz="2600" b="1" dirty="0" smtClean="0">
              <a:solidFill>
                <a:srgbClr val="002060"/>
              </a:solidFill>
              <a:cs typeface="B Nazanin" panose="00000400000000000000" pitchFamily="2" charset="-78"/>
            </a:endParaRPr>
          </a:p>
          <a:p>
            <a:pPr marL="0" indent="0" algn="justLow" rtl="1">
              <a:lnSpc>
                <a:spcPct val="150000"/>
              </a:lnSpc>
              <a:buNone/>
            </a:pPr>
            <a:r>
              <a:rPr lang="en-US" sz="2600" b="1" dirty="0">
                <a:solidFill>
                  <a:srgbClr val="002060"/>
                </a:solidFill>
                <a:cs typeface="B Nazanin" panose="00000400000000000000" pitchFamily="2" charset="-78"/>
              </a:rPr>
              <a:t> </a:t>
            </a:r>
            <a:r>
              <a:rPr lang="fa-IR" sz="2600" b="1" dirty="0" smtClean="0">
                <a:solidFill>
                  <a:srgbClr val="002060"/>
                </a:solidFill>
                <a:cs typeface="B Nazanin" panose="00000400000000000000" pitchFamily="2" charset="-78"/>
              </a:rPr>
              <a:t>     </a:t>
            </a:r>
            <a:r>
              <a:rPr lang="en-US" sz="2600" b="1" dirty="0" smtClean="0">
                <a:solidFill>
                  <a:srgbClr val="002060"/>
                </a:solidFill>
                <a:cs typeface="B Nazanin" panose="00000400000000000000" pitchFamily="2" charset="-78"/>
              </a:rPr>
              <a:t>     </a:t>
            </a:r>
            <a:r>
              <a:rPr lang="fa-IR" sz="2600" b="1" dirty="0" smtClean="0">
                <a:solidFill>
                  <a:srgbClr val="002060"/>
                </a:solidFill>
                <a:cs typeface="B Nazanin" panose="00000400000000000000" pitchFamily="2" charset="-78"/>
              </a:rPr>
              <a:t>نموده </a:t>
            </a:r>
            <a:r>
              <a:rPr lang="fa-IR" sz="2600" b="1" dirty="0">
                <a:solidFill>
                  <a:srgbClr val="002060"/>
                </a:solidFill>
                <a:cs typeface="B Nazanin" panose="00000400000000000000" pitchFamily="2" charset="-78"/>
              </a:rPr>
              <a:t>به آزمایشگاه غربالگری ارسال شود (اگر بعد از 24 یا 48 ساعت از بیمارستان </a:t>
            </a:r>
            <a:endParaRPr lang="en-US" sz="2600" b="1" dirty="0" smtClean="0">
              <a:solidFill>
                <a:srgbClr val="002060"/>
              </a:solidFill>
              <a:cs typeface="B Nazanin" panose="00000400000000000000" pitchFamily="2" charset="-78"/>
            </a:endParaRPr>
          </a:p>
          <a:p>
            <a:pPr marL="0" indent="0" algn="justLow" rtl="1">
              <a:lnSpc>
                <a:spcPct val="150000"/>
              </a:lnSpc>
              <a:buNone/>
            </a:pPr>
            <a:r>
              <a:rPr lang="fa-IR" sz="2600" b="1" dirty="0" smtClean="0">
                <a:solidFill>
                  <a:srgbClr val="002060"/>
                </a:solidFill>
                <a:cs typeface="B Nazanin" panose="00000400000000000000" pitchFamily="2" charset="-78"/>
              </a:rPr>
              <a:t>       </a:t>
            </a:r>
            <a:r>
              <a:rPr lang="en-US" sz="2600" b="1" dirty="0" smtClean="0">
                <a:solidFill>
                  <a:srgbClr val="002060"/>
                </a:solidFill>
                <a:cs typeface="B Nazanin" panose="00000400000000000000" pitchFamily="2" charset="-78"/>
              </a:rPr>
              <a:t>     </a:t>
            </a:r>
            <a:r>
              <a:rPr lang="fa-IR" sz="2600" b="1" dirty="0" smtClean="0">
                <a:solidFill>
                  <a:srgbClr val="002060"/>
                </a:solidFill>
                <a:cs typeface="B Nazanin" panose="00000400000000000000" pitchFamily="2" charset="-78"/>
              </a:rPr>
              <a:t>مرخص </a:t>
            </a:r>
            <a:r>
              <a:rPr lang="fa-IR" sz="2600" b="1" dirty="0">
                <a:solidFill>
                  <a:srgbClr val="002060"/>
                </a:solidFill>
                <a:cs typeface="B Nazanin" panose="00000400000000000000" pitchFamily="2" charset="-78"/>
              </a:rPr>
              <a:t>شد باید در همان 3 تا 5 روزگی غربالگری شود). </a:t>
            </a:r>
          </a:p>
        </p:txBody>
      </p:sp>
    </p:spTree>
    <p:extLst>
      <p:ext uri="{BB962C8B-B14F-4D97-AF65-F5344CB8AC3E}">
        <p14:creationId xmlns:p14="http://schemas.microsoft.com/office/powerpoint/2010/main" val="7553347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4438" y="575287"/>
            <a:ext cx="10501312" cy="6054113"/>
          </a:xfrm>
        </p:spPr>
        <p:txBody>
          <a:bodyPr>
            <a:normAutofit fontScale="47500" lnSpcReduction="20000"/>
          </a:bodyPr>
          <a:lstStyle/>
          <a:p>
            <a:pPr algn="just" rtl="1">
              <a:lnSpc>
                <a:spcPct val="160000"/>
              </a:lnSpc>
            </a:pPr>
            <a:r>
              <a:rPr lang="fa-IR" dirty="0"/>
              <a:t/>
            </a:r>
            <a:br>
              <a:rPr lang="fa-IR" dirty="0"/>
            </a:br>
            <a:r>
              <a:rPr lang="fa-IR" sz="3800" b="1" dirty="0">
                <a:solidFill>
                  <a:srgbClr val="002060"/>
                </a:solidFill>
                <a:cs typeface="B Nazanin" panose="00000400000000000000" pitchFamily="2" charset="-78"/>
              </a:rPr>
              <a:t>3</a:t>
            </a:r>
            <a:r>
              <a:rPr lang="fa-IR" sz="2400" b="1" dirty="0">
                <a:solidFill>
                  <a:srgbClr val="002060"/>
                </a:solidFill>
                <a:cs typeface="B Nazanin" panose="00000400000000000000" pitchFamily="2" charset="-78"/>
              </a:rPr>
              <a:t>-	</a:t>
            </a:r>
            <a:r>
              <a:rPr lang="fa-IR" sz="3800" b="1" dirty="0">
                <a:solidFill>
                  <a:srgbClr val="002060"/>
                </a:solidFill>
                <a:cs typeface="B Nazanin" panose="00000400000000000000" pitchFamily="2" charset="-78"/>
              </a:rPr>
              <a:t>مواردی که آزمایشگاه انجام دهنده غربالگری/ تائید تشخیص تعیین می کند </a:t>
            </a:r>
            <a:r>
              <a:rPr lang="fa-IR" sz="3800" b="1" dirty="0" smtClean="0">
                <a:solidFill>
                  <a:srgbClr val="002060"/>
                </a:solidFill>
                <a:cs typeface="B Nazanin" panose="00000400000000000000" pitchFamily="2" charset="-78"/>
              </a:rPr>
              <a:t>که </a:t>
            </a:r>
            <a:r>
              <a:rPr lang="fa-IR" sz="3800" b="1" dirty="0">
                <a:solidFill>
                  <a:srgbClr val="002060"/>
                </a:solidFill>
                <a:cs typeface="B Nazanin" panose="00000400000000000000" pitchFamily="2" charset="-78"/>
              </a:rPr>
              <a:t>نیاز به نمونه گیری مجدد وجود دارد شامل </a:t>
            </a:r>
            <a:r>
              <a:rPr lang="fa-IR" sz="3800" b="1" dirty="0">
                <a:solidFill>
                  <a:schemeClr val="accent1">
                    <a:lumMod val="75000"/>
                  </a:schemeClr>
                </a:solidFill>
                <a:cs typeface="B Nazanin" panose="00000400000000000000" pitchFamily="2" charset="-78"/>
              </a:rPr>
              <a:t>نمونه نامناسب، اشکالات تکنیکی آزمایشگاه و در شرایطی که سطح متابولیت ها در سطح بینابینی </a:t>
            </a:r>
            <a:r>
              <a:rPr lang="fa-IR" sz="3800" b="1" dirty="0">
                <a:solidFill>
                  <a:srgbClr val="002060"/>
                </a:solidFill>
                <a:cs typeface="B Nazanin" panose="00000400000000000000" pitchFamily="2" charset="-78"/>
              </a:rPr>
              <a:t>(فقط در برنامه غربالگری نوزادان برای بیماری های متابولیک ارثی وجود دارد) است، نمونه گیری مجدد فوری (حداکثر تا 24 ساعت پس از </a:t>
            </a:r>
            <a:r>
              <a:rPr lang="fa-IR" sz="3800" b="1" dirty="0" smtClean="0">
                <a:solidFill>
                  <a:srgbClr val="002060"/>
                </a:solidFill>
                <a:cs typeface="B Nazanin" panose="00000400000000000000" pitchFamily="2" charset="-78"/>
              </a:rPr>
              <a:t>اعلام آزمایشگاه</a:t>
            </a:r>
            <a:r>
              <a:rPr lang="fa-IR" sz="3800" b="1" dirty="0">
                <a:solidFill>
                  <a:srgbClr val="002060"/>
                </a:solidFill>
                <a:cs typeface="B Nazanin" panose="00000400000000000000" pitchFamily="2" charset="-78"/>
              </a:rPr>
              <a:t>)، انجام شود</a:t>
            </a:r>
            <a:r>
              <a:rPr lang="fa-IR" sz="3800" b="1" dirty="0" smtClean="0">
                <a:solidFill>
                  <a:srgbClr val="002060"/>
                </a:solidFill>
                <a:cs typeface="B Nazanin" panose="00000400000000000000" pitchFamily="2" charset="-78"/>
              </a:rPr>
              <a:t>.</a:t>
            </a:r>
          </a:p>
          <a:p>
            <a:pPr marL="0" indent="0" algn="just" rtl="1">
              <a:lnSpc>
                <a:spcPct val="160000"/>
              </a:lnSpc>
              <a:buNone/>
            </a:pPr>
            <a:r>
              <a:rPr lang="fa-IR" sz="3800" b="1" dirty="0">
                <a:solidFill>
                  <a:srgbClr val="002060"/>
                </a:solidFill>
                <a:cs typeface="B Nazanin" panose="00000400000000000000" pitchFamily="2" charset="-78"/>
              </a:rPr>
              <a:t/>
            </a:r>
            <a:br>
              <a:rPr lang="fa-IR" sz="3800" b="1" dirty="0">
                <a:solidFill>
                  <a:srgbClr val="002060"/>
                </a:solidFill>
                <a:cs typeface="B Nazanin" panose="00000400000000000000" pitchFamily="2" charset="-78"/>
              </a:rPr>
            </a:br>
            <a:r>
              <a:rPr lang="fa-IR" sz="3800" b="1" dirty="0">
                <a:solidFill>
                  <a:srgbClr val="002060"/>
                </a:solidFill>
                <a:cs typeface="B Nazanin" panose="00000400000000000000" pitchFamily="2" charset="-78"/>
              </a:rPr>
              <a:t>4-	انجام آزمایش غربالگری برای نوزادانی که در منزل به دنیا آمده یا در کشور دیگري متولد شده اند، باید در اولین مراجعه به واحد خدمات جامع سلامت یا بیمارستان، به والدین توصیه شود</a:t>
            </a:r>
            <a:r>
              <a:rPr lang="fa-IR" sz="3800" b="1" dirty="0" smtClean="0">
                <a:solidFill>
                  <a:srgbClr val="002060"/>
                </a:solidFill>
                <a:cs typeface="B Nazanin" panose="00000400000000000000" pitchFamily="2" charset="-78"/>
              </a:rPr>
              <a:t>.</a:t>
            </a:r>
          </a:p>
          <a:p>
            <a:pPr marL="0" indent="0" algn="just" rtl="1">
              <a:lnSpc>
                <a:spcPct val="160000"/>
              </a:lnSpc>
              <a:buNone/>
            </a:pPr>
            <a:r>
              <a:rPr lang="fa-IR" sz="3800" b="1" dirty="0">
                <a:solidFill>
                  <a:srgbClr val="002060"/>
                </a:solidFill>
                <a:cs typeface="B Nazanin" panose="00000400000000000000" pitchFamily="2" charset="-78"/>
              </a:rPr>
              <a:t/>
            </a:r>
            <a:br>
              <a:rPr lang="fa-IR" sz="3800" b="1" dirty="0">
                <a:solidFill>
                  <a:srgbClr val="002060"/>
                </a:solidFill>
                <a:cs typeface="B Nazanin" panose="00000400000000000000" pitchFamily="2" charset="-78"/>
              </a:rPr>
            </a:br>
            <a:r>
              <a:rPr lang="fa-IR" sz="3800" b="1" dirty="0">
                <a:solidFill>
                  <a:srgbClr val="002060"/>
                </a:solidFill>
                <a:cs typeface="B Nazanin" panose="00000400000000000000" pitchFamily="2" charset="-78"/>
              </a:rPr>
              <a:t>5-	ثبت هر مورد غربالگري به عهده دانشگاه </a:t>
            </a:r>
            <a:r>
              <a:rPr lang="fa-IR" sz="3800" b="1" dirty="0" smtClean="0">
                <a:solidFill>
                  <a:srgbClr val="002060"/>
                </a:solidFill>
                <a:cs typeface="B Nazanin" panose="00000400000000000000" pitchFamily="2" charset="-78"/>
              </a:rPr>
              <a:t>پوشش دهنده </a:t>
            </a:r>
            <a:r>
              <a:rPr lang="fa-IR" sz="3800" b="1" dirty="0">
                <a:solidFill>
                  <a:srgbClr val="002060"/>
                </a:solidFill>
                <a:cs typeface="B Nazanin" panose="00000400000000000000" pitchFamily="2" charset="-78"/>
              </a:rPr>
              <a:t>مرکزي که </a:t>
            </a:r>
            <a:r>
              <a:rPr lang="fa-IR" sz="3800" b="1" dirty="0">
                <a:solidFill>
                  <a:schemeClr val="accent1">
                    <a:lumMod val="75000"/>
                  </a:schemeClr>
                </a:solidFill>
                <a:cs typeface="B Nazanin" panose="00000400000000000000" pitchFamily="2" charset="-78"/>
              </a:rPr>
              <a:t>غربالگري در آن انجام شده</a:t>
            </a:r>
            <a:r>
              <a:rPr lang="fa-IR" sz="3800" b="1" dirty="0">
                <a:solidFill>
                  <a:srgbClr val="002060"/>
                </a:solidFill>
                <a:cs typeface="B Nazanin" panose="00000400000000000000" pitchFamily="2" charset="-78"/>
              </a:rPr>
              <a:t>، است (حتی اگر نوزاد ساکن منطقه تحت پوشش آن دانشگاه نباشد) این موضوع شامل پیگیري نتایج آزمایش ها نوزاد تا تعیین تکلیف نهایی است. بعد از گزارش مورد به دانشگاه </a:t>
            </a:r>
            <a:r>
              <a:rPr lang="fa-IR" sz="3800" b="1" dirty="0" smtClean="0">
                <a:solidFill>
                  <a:srgbClr val="002060"/>
                </a:solidFill>
                <a:cs typeface="B Nazanin" panose="00000400000000000000" pitchFamily="2" charset="-78"/>
              </a:rPr>
              <a:t>پوشش دهنده </a:t>
            </a:r>
            <a:r>
              <a:rPr lang="fa-IR" sz="3800" b="1" dirty="0">
                <a:solidFill>
                  <a:srgbClr val="002060"/>
                </a:solidFill>
                <a:cs typeface="B Nazanin" panose="00000400000000000000" pitchFamily="2" charset="-78"/>
              </a:rPr>
              <a:t>محل سکونت، مراقبت بیمار به عهده دانشگاه پوشش دهنده خواهد بود</a:t>
            </a:r>
            <a:r>
              <a:rPr lang="fa-IR" sz="3800" b="1" dirty="0" smtClean="0">
                <a:solidFill>
                  <a:srgbClr val="002060"/>
                </a:solidFill>
                <a:cs typeface="B Nazanin" panose="00000400000000000000" pitchFamily="2" charset="-78"/>
              </a:rPr>
              <a:t>.</a:t>
            </a:r>
          </a:p>
          <a:p>
            <a:pPr marL="0" indent="0" algn="just" rtl="1">
              <a:lnSpc>
                <a:spcPct val="160000"/>
              </a:lnSpc>
              <a:buNone/>
            </a:pPr>
            <a:r>
              <a:rPr lang="fa-IR" sz="3800" b="1" dirty="0">
                <a:solidFill>
                  <a:srgbClr val="002060"/>
                </a:solidFill>
                <a:cs typeface="B Nazanin" panose="00000400000000000000" pitchFamily="2" charset="-78"/>
              </a:rPr>
              <a:t/>
            </a:r>
            <a:br>
              <a:rPr lang="fa-IR" sz="3800" b="1" dirty="0">
                <a:solidFill>
                  <a:srgbClr val="002060"/>
                </a:solidFill>
                <a:cs typeface="B Nazanin" panose="00000400000000000000" pitchFamily="2" charset="-78"/>
              </a:rPr>
            </a:br>
            <a:r>
              <a:rPr lang="fa-IR" sz="3800" b="1" dirty="0">
                <a:solidFill>
                  <a:srgbClr val="002060"/>
                </a:solidFill>
                <a:cs typeface="B Nazanin" panose="00000400000000000000" pitchFamily="2" charset="-78"/>
              </a:rPr>
              <a:t>6-	انجام غربالگری نوزاد نیازمند نمونه گیری مجدد تا </a:t>
            </a:r>
            <a:r>
              <a:rPr lang="fa-IR" sz="3800" b="1" dirty="0">
                <a:solidFill>
                  <a:schemeClr val="accent1">
                    <a:lumMod val="75000"/>
                  </a:schemeClr>
                </a:solidFill>
                <a:cs typeface="B Nazanin" panose="00000400000000000000" pitchFamily="2" charset="-78"/>
              </a:rPr>
              <a:t>تعیین تکلیف قطعی غربالگری</a:t>
            </a:r>
            <a:r>
              <a:rPr lang="fa-IR" sz="3800" b="1" dirty="0">
                <a:solidFill>
                  <a:srgbClr val="002060"/>
                </a:solidFill>
                <a:cs typeface="B Nazanin" panose="00000400000000000000" pitchFamily="2" charset="-78"/>
              </a:rPr>
              <a:t>، نباید در فرم آماری گزارش شده به شهرستان ثبت شود. بدیهی است پس از تعیین تکلیف غربالگری کامل نوزاد، نتیجه غربالگری آن نوزاد در اولین فرم آماری، گزارش </a:t>
            </a:r>
            <a:r>
              <a:rPr lang="fa-IR" sz="3800" b="1" dirty="0" smtClean="0">
                <a:solidFill>
                  <a:srgbClr val="002060"/>
                </a:solidFill>
                <a:cs typeface="B Nazanin" panose="00000400000000000000" pitchFamily="2" charset="-78"/>
              </a:rPr>
              <a:t>شود.</a:t>
            </a:r>
            <a:endParaRPr lang="en-US" sz="3800" b="1" dirty="0">
              <a:solidFill>
                <a:srgbClr val="002060"/>
              </a:solidFill>
              <a:cs typeface="B Nazanin" panose="00000400000000000000" pitchFamily="2" charset="-78"/>
            </a:endParaRPr>
          </a:p>
        </p:txBody>
      </p:sp>
    </p:spTree>
    <p:extLst>
      <p:ext uri="{BB962C8B-B14F-4D97-AF65-F5344CB8AC3E}">
        <p14:creationId xmlns:p14="http://schemas.microsoft.com/office/powerpoint/2010/main" val="13886446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4512" y="381223"/>
            <a:ext cx="5979575" cy="761778"/>
          </a:xfrm>
        </p:spPr>
        <p:txBody>
          <a:bodyPr>
            <a:normAutofit fontScale="90000"/>
          </a:bodyPr>
          <a:lstStyle/>
          <a:p>
            <a:r>
              <a:rPr lang="fa-IR" b="1" dirty="0">
                <a:solidFill>
                  <a:schemeClr val="accent1">
                    <a:lumMod val="75000"/>
                  </a:schemeClr>
                </a:solidFill>
                <a:cs typeface="B Nazanin" panose="00000400000000000000" pitchFamily="2" charset="-78"/>
              </a:rPr>
              <a:t>غربالگری نوزادان بستری در بیمارستان</a:t>
            </a:r>
            <a:r>
              <a:rPr lang="fa-IR" dirty="0"/>
              <a:t/>
            </a:r>
            <a:br>
              <a:rPr lang="fa-IR" dirty="0"/>
            </a:br>
            <a:endParaRPr lang="en-US" dirty="0"/>
          </a:p>
        </p:txBody>
      </p:sp>
      <p:sp>
        <p:nvSpPr>
          <p:cNvPr id="3" name="Content Placeholder 2"/>
          <p:cNvSpPr>
            <a:spLocks noGrp="1"/>
          </p:cNvSpPr>
          <p:nvPr>
            <p:ph idx="1"/>
          </p:nvPr>
        </p:nvSpPr>
        <p:spPr>
          <a:xfrm>
            <a:off x="2589212" y="1428749"/>
            <a:ext cx="9126538" cy="4886325"/>
          </a:xfrm>
        </p:spPr>
        <p:txBody>
          <a:bodyPr>
            <a:normAutofit/>
          </a:bodyPr>
          <a:lstStyle/>
          <a:p>
            <a:pPr algn="just" rtl="1">
              <a:lnSpc>
                <a:spcPct val="160000"/>
              </a:lnSpc>
            </a:pPr>
            <a:r>
              <a:rPr lang="en-US" dirty="0"/>
              <a:t>	</a:t>
            </a:r>
            <a:r>
              <a:rPr lang="fa-IR" sz="2400" b="1" dirty="0">
                <a:solidFill>
                  <a:srgbClr val="002060"/>
                </a:solidFill>
                <a:cs typeface="B Nazanin" panose="00000400000000000000" pitchFamily="2" charset="-78"/>
              </a:rPr>
              <a:t>در مورد نوزادان طبیعی زمان نمونه گیری 3 تا 5 روزگی باشد.</a:t>
            </a:r>
          </a:p>
          <a:p>
            <a:pPr algn="just" rtl="1">
              <a:lnSpc>
                <a:spcPct val="160000"/>
              </a:lnSpc>
            </a:pPr>
            <a:r>
              <a:rPr lang="en-US" sz="2400" b="1" dirty="0">
                <a:solidFill>
                  <a:srgbClr val="002060"/>
                </a:solidFill>
                <a:cs typeface="B Nazanin" panose="00000400000000000000" pitchFamily="2" charset="-78"/>
              </a:rPr>
              <a:t>	</a:t>
            </a:r>
            <a:r>
              <a:rPr lang="fa-IR" sz="2400" b="1" dirty="0">
                <a:solidFill>
                  <a:srgbClr val="002060"/>
                </a:solidFill>
                <a:cs typeface="B Nazanin" panose="00000400000000000000" pitchFamily="2" charset="-78"/>
              </a:rPr>
              <a:t>در صورتی که نوزادي در زمان غربالگری 5-3 روزگی در بیمارستان بستري باشد، ضروري است اولین نمونه غربالگری وی حتی در صورت </a:t>
            </a:r>
            <a:r>
              <a:rPr lang="en-US" sz="2400" b="1" dirty="0">
                <a:solidFill>
                  <a:srgbClr val="002060"/>
                </a:solidFill>
                <a:cs typeface="B Nazanin" panose="00000400000000000000" pitchFamily="2" charset="-78"/>
              </a:rPr>
              <a:t>NPO </a:t>
            </a:r>
            <a:r>
              <a:rPr lang="fa-IR" sz="2400" b="1" dirty="0">
                <a:solidFill>
                  <a:srgbClr val="002060"/>
                </a:solidFill>
                <a:cs typeface="B Nazanin" panose="00000400000000000000" pitchFamily="2" charset="-78"/>
              </a:rPr>
              <a:t>بودن بر روي کاغذ فیلتر تهیه شده و مطابق دستورالعمل ابلاغی به آزمایشگاه غربالگري (منتخب/مرجع) ارسال شود.</a:t>
            </a:r>
          </a:p>
          <a:p>
            <a:pPr algn="just" rtl="1">
              <a:lnSpc>
                <a:spcPct val="160000"/>
              </a:lnSpc>
            </a:pPr>
            <a:r>
              <a:rPr lang="en-US" sz="2400" b="1" dirty="0">
                <a:solidFill>
                  <a:srgbClr val="002060"/>
                </a:solidFill>
                <a:cs typeface="B Nazanin" panose="00000400000000000000" pitchFamily="2" charset="-78"/>
              </a:rPr>
              <a:t>	</a:t>
            </a:r>
            <a:r>
              <a:rPr lang="fa-IR" sz="2400" b="1" dirty="0">
                <a:solidFill>
                  <a:srgbClr val="002060"/>
                </a:solidFill>
                <a:cs typeface="B Nazanin" panose="00000400000000000000" pitchFamily="2" charset="-78"/>
              </a:rPr>
              <a:t>غربالگر بیمارستان موظف است که والدین نوزاد بستری در 3 تا 5 روزگی را در خصوص غربالگری مجدد در زمان تعیین شده توسط پزشک متخصص، آگاه سازد و زمان غربالگری مجدد را در خلاصه </a:t>
            </a:r>
            <a:r>
              <a:rPr lang="fa-IR" sz="2400" b="1" dirty="0" smtClean="0">
                <a:solidFill>
                  <a:srgbClr val="002060"/>
                </a:solidFill>
                <a:cs typeface="B Nazanin" panose="00000400000000000000" pitchFamily="2" charset="-78"/>
              </a:rPr>
              <a:t>پرونده  </a:t>
            </a:r>
            <a:r>
              <a:rPr lang="fa-IR" sz="2400" b="1" dirty="0">
                <a:solidFill>
                  <a:srgbClr val="002060"/>
                </a:solidFill>
                <a:cs typeface="B Nazanin" panose="00000400000000000000" pitchFamily="2" charset="-78"/>
              </a:rPr>
              <a:t>تحویل داده شده به بیمار ثبت نماید.</a:t>
            </a:r>
          </a:p>
          <a:p>
            <a:pPr marL="0" indent="0" algn="just" rtl="1">
              <a:lnSpc>
                <a:spcPct val="160000"/>
              </a:lnSpc>
              <a:buNone/>
            </a:pPr>
            <a:endParaRPr lang="en-US" sz="2400" b="1" dirty="0">
              <a:solidFill>
                <a:srgbClr val="002060"/>
              </a:solidFill>
              <a:cs typeface="B Nazanin" panose="00000400000000000000" pitchFamily="2" charset="-78"/>
            </a:endParaRPr>
          </a:p>
        </p:txBody>
      </p:sp>
    </p:spTree>
    <p:extLst>
      <p:ext uri="{BB962C8B-B14F-4D97-AF65-F5344CB8AC3E}">
        <p14:creationId xmlns:p14="http://schemas.microsoft.com/office/powerpoint/2010/main" val="21468555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01372" y="861891"/>
            <a:ext cx="8946541" cy="5396034"/>
          </a:xfrm>
        </p:spPr>
        <p:txBody>
          <a:bodyPr>
            <a:normAutofit/>
          </a:bodyPr>
          <a:lstStyle/>
          <a:p>
            <a:pPr algn="just" rtl="1">
              <a:lnSpc>
                <a:spcPct val="150000"/>
              </a:lnSpc>
            </a:pPr>
            <a:r>
              <a:rPr lang="fa-IR" dirty="0"/>
              <a:t>	</a:t>
            </a:r>
            <a:r>
              <a:rPr lang="fa-IR" sz="2400" b="1" dirty="0">
                <a:solidFill>
                  <a:srgbClr val="002060"/>
                </a:solidFill>
                <a:cs typeface="B Nazanin" panose="00000400000000000000" pitchFamily="2" charset="-78"/>
              </a:rPr>
              <a:t>زمان مناسب برای موارد نمونه گیری مجدد (مواردی که نتیجه آزمایش را منفی کاذب </a:t>
            </a:r>
            <a:r>
              <a:rPr lang="fa-IR" sz="2400" b="1" dirty="0" smtClean="0">
                <a:solidFill>
                  <a:srgbClr val="002060"/>
                </a:solidFill>
                <a:cs typeface="B Nazanin" panose="00000400000000000000" pitchFamily="2" charset="-78"/>
              </a:rPr>
              <a:t>میکند</a:t>
            </a:r>
            <a:r>
              <a:rPr lang="fa-IR" sz="2400" b="1" dirty="0">
                <a:solidFill>
                  <a:srgbClr val="002060"/>
                </a:solidFill>
                <a:cs typeface="B Nazanin" panose="00000400000000000000" pitchFamily="2" charset="-78"/>
              </a:rPr>
              <a:t>) در  </a:t>
            </a:r>
            <a:r>
              <a:rPr lang="fa-IR" sz="2400" b="1" dirty="0">
                <a:solidFill>
                  <a:schemeClr val="accent1">
                    <a:lumMod val="50000"/>
                  </a:schemeClr>
                </a:solidFill>
                <a:cs typeface="B Nazanin" panose="00000400000000000000" pitchFamily="2" charset="-78"/>
              </a:rPr>
              <a:t>14-8 روزگی </a:t>
            </a:r>
            <a:r>
              <a:rPr lang="fa-IR" sz="2400" b="1" dirty="0">
                <a:solidFill>
                  <a:srgbClr val="002060"/>
                </a:solidFill>
                <a:cs typeface="B Nazanin" panose="00000400000000000000" pitchFamily="2" charset="-78"/>
              </a:rPr>
              <a:t>است به شرطی که 72 ساعت از شیر خوردن نوزاد گذشته باشد و </a:t>
            </a:r>
            <a:r>
              <a:rPr lang="fa-IR" sz="2400" b="1" dirty="0" smtClean="0">
                <a:solidFill>
                  <a:srgbClr val="002060"/>
                </a:solidFill>
                <a:cs typeface="B Nazanin" panose="00000400000000000000" pitchFamily="2" charset="-78"/>
              </a:rPr>
              <a:t>اندیکاسیون های </a:t>
            </a:r>
            <a:r>
              <a:rPr lang="fa-IR" sz="2400" b="1" dirty="0">
                <a:solidFill>
                  <a:srgbClr val="002060"/>
                </a:solidFill>
                <a:cs typeface="B Nazanin" panose="00000400000000000000" pitchFamily="2" charset="-78"/>
              </a:rPr>
              <a:t>اخذ نمونه وجود داشته باشد.</a:t>
            </a:r>
          </a:p>
          <a:p>
            <a:pPr algn="just" rtl="1">
              <a:lnSpc>
                <a:spcPct val="150000"/>
              </a:lnSpc>
            </a:pPr>
            <a:r>
              <a:rPr lang="en-US" sz="2400" b="1" dirty="0">
                <a:solidFill>
                  <a:srgbClr val="002060"/>
                </a:solidFill>
                <a:cs typeface="B Nazanin" panose="00000400000000000000" pitchFamily="2" charset="-78"/>
              </a:rPr>
              <a:t>	</a:t>
            </a:r>
            <a:r>
              <a:rPr lang="fa-IR" sz="2400" b="1" dirty="0">
                <a:solidFill>
                  <a:srgbClr val="002060"/>
                </a:solidFill>
                <a:cs typeface="B Nazanin" panose="00000400000000000000" pitchFamily="2" charset="-78"/>
              </a:rPr>
              <a:t>در صورتی که نوزاد بیمار در زمان تعیین شده توسط پزشک معالج براي غربالگري مجدد، همچنان در بیمارستان بستري است، لازم است آزمایش غربالگري وي (نمونه مجدد) در شرایطی که </a:t>
            </a:r>
            <a:r>
              <a:rPr lang="fa-IR" sz="2400" b="1" dirty="0" smtClean="0">
                <a:solidFill>
                  <a:srgbClr val="002060"/>
                </a:solidFill>
                <a:cs typeface="B Nazanin" panose="00000400000000000000" pitchFamily="2" charset="-78"/>
              </a:rPr>
              <a:t>اندیکاسیون های </a:t>
            </a:r>
            <a:r>
              <a:rPr lang="fa-IR" sz="2400" b="1" dirty="0">
                <a:solidFill>
                  <a:srgbClr val="002060"/>
                </a:solidFill>
                <a:cs typeface="B Nazanin" panose="00000400000000000000" pitchFamily="2" charset="-78"/>
              </a:rPr>
              <a:t>اخذ نمونه مجدد را دارد بر روي کاغذ فیلتر تهیه شده و مطابق دستورالعمل ابلاغی به آزمایشگاه غربالگري (منتخب/مرجع) ارسال شود.</a:t>
            </a:r>
          </a:p>
          <a:p>
            <a:pPr algn="just">
              <a:lnSpc>
                <a:spcPct val="150000"/>
              </a:lnSpc>
            </a:pPr>
            <a:endParaRPr lang="fa-IR" sz="2400" b="1" dirty="0">
              <a:solidFill>
                <a:srgbClr val="002060"/>
              </a:solidFill>
              <a:cs typeface="B Nazanin" panose="00000400000000000000" pitchFamily="2" charset="-78"/>
            </a:endParaRPr>
          </a:p>
          <a:p>
            <a:pPr algn="just">
              <a:lnSpc>
                <a:spcPct val="150000"/>
              </a:lnSpc>
            </a:pPr>
            <a:endParaRPr lang="en-US" sz="2400" b="1" dirty="0">
              <a:solidFill>
                <a:srgbClr val="002060"/>
              </a:solidFill>
              <a:cs typeface="B Nazanin" panose="00000400000000000000" pitchFamily="2" charset="-78"/>
            </a:endParaRPr>
          </a:p>
        </p:txBody>
      </p:sp>
    </p:spTree>
    <p:extLst>
      <p:ext uri="{BB962C8B-B14F-4D97-AF65-F5344CB8AC3E}">
        <p14:creationId xmlns:p14="http://schemas.microsoft.com/office/powerpoint/2010/main" val="36610751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4793" y="963110"/>
            <a:ext cx="9478045" cy="5523415"/>
          </a:xfrm>
        </p:spPr>
        <p:txBody>
          <a:bodyPr>
            <a:normAutofit/>
          </a:bodyPr>
          <a:lstStyle/>
          <a:p>
            <a:pPr algn="just" rtl="1">
              <a:lnSpc>
                <a:spcPct val="150000"/>
              </a:lnSpc>
            </a:pPr>
            <a:r>
              <a:rPr lang="fa-IR" sz="2000" b="1" dirty="0" smtClean="0">
                <a:solidFill>
                  <a:srgbClr val="002060"/>
                </a:solidFill>
                <a:cs typeface="B Nazanin" panose="00000400000000000000" pitchFamily="2" charset="-78"/>
              </a:rPr>
              <a:t>در </a:t>
            </a:r>
            <a:r>
              <a:rPr lang="fa-IR" sz="2000" b="1" dirty="0">
                <a:solidFill>
                  <a:srgbClr val="002060"/>
                </a:solidFill>
                <a:cs typeface="B Nazanin" panose="00000400000000000000" pitchFamily="2" charset="-78"/>
              </a:rPr>
              <a:t>صورتی که نوزاد قبل از زمان تعیین شده ترخیص شود (یا به بیمارستان دیگري اعزام گردد) باید توصیه به والدین توسط پزشک و یا پرستار مسئول بخش به نحوي صورت گیرد که آزمایش غربالگري و </a:t>
            </a:r>
            <a:r>
              <a:rPr lang="fa-IR" sz="2000" b="1" dirty="0" smtClean="0">
                <a:solidFill>
                  <a:srgbClr val="002060"/>
                </a:solidFill>
                <a:cs typeface="B Nazanin" panose="00000400000000000000" pitchFamily="2" charset="-78"/>
              </a:rPr>
              <a:t>نمونه گیری </a:t>
            </a:r>
            <a:r>
              <a:rPr lang="fa-IR" sz="2000" b="1" dirty="0">
                <a:solidFill>
                  <a:srgbClr val="002060"/>
                </a:solidFill>
                <a:cs typeface="B Nazanin" panose="00000400000000000000" pitchFamily="2" charset="-78"/>
              </a:rPr>
              <a:t>مجدد وی در صورت نیاز مورد غفلت قرار نگیرد.</a:t>
            </a:r>
          </a:p>
          <a:p>
            <a:pPr algn="just" rtl="1">
              <a:lnSpc>
                <a:spcPct val="150000"/>
              </a:lnSpc>
            </a:pPr>
            <a:r>
              <a:rPr lang="en-US" sz="2000" b="1" dirty="0">
                <a:solidFill>
                  <a:srgbClr val="002060"/>
                </a:solidFill>
                <a:cs typeface="B Nazanin" panose="00000400000000000000" pitchFamily="2" charset="-78"/>
              </a:rPr>
              <a:t>	</a:t>
            </a:r>
            <a:r>
              <a:rPr lang="fa-IR" sz="2000" b="1" dirty="0">
                <a:solidFill>
                  <a:srgbClr val="002060"/>
                </a:solidFill>
                <a:cs typeface="B Nazanin" panose="00000400000000000000" pitchFamily="2" charset="-78"/>
              </a:rPr>
              <a:t>هنگام اخذ نمونه مجدد لازم است نوزاد </a:t>
            </a:r>
            <a:r>
              <a:rPr lang="en-US" sz="2000" b="1" dirty="0">
                <a:solidFill>
                  <a:srgbClr val="002060"/>
                </a:solidFill>
                <a:cs typeface="B Nazanin" panose="00000400000000000000" pitchFamily="2" charset="-78"/>
              </a:rPr>
              <a:t>NPO </a:t>
            </a:r>
            <a:r>
              <a:rPr lang="fa-IR" sz="2000" b="1" dirty="0" smtClean="0">
                <a:solidFill>
                  <a:srgbClr val="002060"/>
                </a:solidFill>
                <a:cs typeface="B Nazanin" panose="00000400000000000000" pitchFamily="2" charset="-78"/>
              </a:rPr>
              <a:t> نبوده </a:t>
            </a:r>
            <a:r>
              <a:rPr lang="fa-IR" sz="2000" b="1" dirty="0">
                <a:solidFill>
                  <a:srgbClr val="002060"/>
                </a:solidFill>
                <a:cs typeface="B Nazanin" panose="00000400000000000000" pitchFamily="2" charset="-78"/>
              </a:rPr>
              <a:t>و 72 ساعت از شیر خوردن کامل وی (مصرف شیر مادر به مدت 3 روز و هر روز 50 </a:t>
            </a:r>
            <a:r>
              <a:rPr lang="fa-IR" sz="2000" b="1" dirty="0" smtClean="0">
                <a:solidFill>
                  <a:srgbClr val="002060"/>
                </a:solidFill>
                <a:cs typeface="B Nazanin" panose="00000400000000000000" pitchFamily="2" charset="-78"/>
              </a:rPr>
              <a:t>سی سی </a:t>
            </a:r>
            <a:r>
              <a:rPr lang="fa-IR" sz="2000" b="1" dirty="0">
                <a:solidFill>
                  <a:srgbClr val="002060"/>
                </a:solidFill>
                <a:cs typeface="B Nazanin" panose="00000400000000000000" pitchFamily="2" charset="-78"/>
              </a:rPr>
              <a:t>به ازای هر کیلوگرم وزن نوزاد یا روزانه 30 </a:t>
            </a:r>
            <a:r>
              <a:rPr lang="fa-IR" sz="2000" b="1" dirty="0" smtClean="0">
                <a:solidFill>
                  <a:srgbClr val="002060"/>
                </a:solidFill>
                <a:cs typeface="B Nazanin" panose="00000400000000000000" pitchFamily="2" charset="-78"/>
              </a:rPr>
              <a:t>سی سی </a:t>
            </a:r>
            <a:r>
              <a:rPr lang="fa-IR" sz="2000" b="1" dirty="0">
                <a:solidFill>
                  <a:srgbClr val="002060"/>
                </a:solidFill>
                <a:cs typeface="B Nazanin" panose="00000400000000000000" pitchFamily="2" charset="-78"/>
              </a:rPr>
              <a:t>شیرخشک به ازای کیلوگرم وزن نوزاد) گذشته باشد.</a:t>
            </a:r>
          </a:p>
          <a:p>
            <a:pPr algn="just" rtl="1">
              <a:lnSpc>
                <a:spcPct val="150000"/>
              </a:lnSpc>
            </a:pPr>
            <a:r>
              <a:rPr lang="en-US" sz="2000" b="1" dirty="0">
                <a:solidFill>
                  <a:srgbClr val="002060"/>
                </a:solidFill>
                <a:cs typeface="B Nazanin" panose="00000400000000000000" pitchFamily="2" charset="-78"/>
              </a:rPr>
              <a:t>	</a:t>
            </a:r>
            <a:r>
              <a:rPr lang="fa-IR" sz="2000" b="1" dirty="0">
                <a:solidFill>
                  <a:srgbClr val="002060"/>
                </a:solidFill>
                <a:cs typeface="B Nazanin" panose="00000400000000000000" pitchFamily="2" charset="-78"/>
              </a:rPr>
              <a:t>در مواردی که نتیجه غربالگری در مورد بیماری </a:t>
            </a:r>
            <a:r>
              <a:rPr lang="fa-IR" sz="2000" b="1" dirty="0" smtClean="0">
                <a:solidFill>
                  <a:srgbClr val="002060"/>
                </a:solidFill>
                <a:cs typeface="B Nazanin" panose="00000400000000000000" pitchFamily="2" charset="-78"/>
              </a:rPr>
              <a:t>فنیل کتونوری/بیماریهای </a:t>
            </a:r>
            <a:r>
              <a:rPr lang="fa-IR" sz="2000" b="1" dirty="0">
                <a:solidFill>
                  <a:srgbClr val="002060"/>
                </a:solidFill>
                <a:cs typeface="B Nazanin" panose="00000400000000000000" pitchFamily="2" charset="-78"/>
              </a:rPr>
              <a:t>متابولیک ارثی منفی است اما نوزاد تاخیر در تکامل دارد؛ </a:t>
            </a:r>
            <a:r>
              <a:rPr lang="fa-IR" sz="2000" b="1" dirty="0" smtClean="0">
                <a:solidFill>
                  <a:srgbClr val="002060"/>
                </a:solidFill>
                <a:cs typeface="B Nazanin" panose="00000400000000000000" pitchFamily="2" charset="-78"/>
              </a:rPr>
              <a:t>نمونه ی </a:t>
            </a:r>
            <a:r>
              <a:rPr lang="fa-IR" sz="2000" b="1" dirty="0">
                <a:solidFill>
                  <a:srgbClr val="002060"/>
                </a:solidFill>
                <a:cs typeface="B Nazanin" panose="00000400000000000000" pitchFamily="2" charset="-78"/>
              </a:rPr>
              <a:t>مجدد از کودک گرفته شده و با مشورت با فوق تخصص منتخب برنامه آزمایش مجدد، تعیین سطح متابولیت ها (روش های مرسوم غربالگری و یا تائید تشخیص بر اساس نظر فوق تخصص و علائم بالینی بیمار) باید انجام گیرد</a:t>
            </a:r>
            <a:r>
              <a:rPr lang="fa-IR" sz="2000" b="1" dirty="0" smtClean="0">
                <a:solidFill>
                  <a:srgbClr val="002060"/>
                </a:solidFill>
                <a:cs typeface="B Nazanin" panose="00000400000000000000" pitchFamily="2" charset="-78"/>
              </a:rPr>
              <a:t>.</a:t>
            </a:r>
            <a:endParaRPr lang="fa-IR" sz="2000" b="1" dirty="0">
              <a:solidFill>
                <a:srgbClr val="002060"/>
              </a:solidFill>
              <a:cs typeface="B Nazanin" panose="00000400000000000000" pitchFamily="2" charset="-78"/>
            </a:endParaRPr>
          </a:p>
        </p:txBody>
      </p:sp>
    </p:spTree>
    <p:extLst>
      <p:ext uri="{BB962C8B-B14F-4D97-AF65-F5344CB8AC3E}">
        <p14:creationId xmlns:p14="http://schemas.microsoft.com/office/powerpoint/2010/main" val="215113341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09928" y="528638"/>
            <a:ext cx="8946541" cy="5686425"/>
          </a:xfrm>
        </p:spPr>
        <p:txBody>
          <a:bodyPr>
            <a:normAutofit/>
          </a:bodyPr>
          <a:lstStyle/>
          <a:p>
            <a:pPr algn="just" rtl="1">
              <a:lnSpc>
                <a:spcPct val="150000"/>
              </a:lnSpc>
            </a:pPr>
            <a:r>
              <a:rPr lang="fa-IR" sz="2400" b="1" dirty="0" smtClean="0">
                <a:solidFill>
                  <a:srgbClr val="002060"/>
                </a:solidFill>
                <a:cs typeface="B Nazanin" panose="00000400000000000000" pitchFamily="2" charset="-78"/>
              </a:rPr>
              <a:t>از نوزادان بستری دربیمارستان یک نمونه در</a:t>
            </a:r>
            <a:r>
              <a:rPr lang="fa-IR" sz="2400" b="1" dirty="0" smtClean="0">
                <a:solidFill>
                  <a:schemeClr val="accent1">
                    <a:lumMod val="50000"/>
                  </a:schemeClr>
                </a:solidFill>
                <a:cs typeface="B Nazanin" panose="00000400000000000000" pitchFamily="2" charset="-78"/>
              </a:rPr>
              <a:t>5-3 روزگی </a:t>
            </a:r>
            <a:r>
              <a:rPr lang="fa-IR" sz="2400" b="1" dirty="0" smtClean="0">
                <a:solidFill>
                  <a:srgbClr val="002060"/>
                </a:solidFill>
                <a:cs typeface="B Nazanin" panose="00000400000000000000" pitchFamily="2" charset="-78"/>
              </a:rPr>
              <a:t>ویک نمونه در شرایط بهبود ایشان (به شرط اینکه </a:t>
            </a:r>
            <a:r>
              <a:rPr lang="fa-IR" sz="2400" b="1" dirty="0" smtClean="0">
                <a:solidFill>
                  <a:schemeClr val="accent1">
                    <a:lumMod val="50000"/>
                  </a:schemeClr>
                </a:solidFill>
                <a:cs typeface="B Nazanin" panose="00000400000000000000" pitchFamily="2" charset="-78"/>
              </a:rPr>
              <a:t>14-8 </a:t>
            </a:r>
            <a:r>
              <a:rPr lang="fa-IR" sz="2400" b="1" dirty="0" smtClean="0">
                <a:solidFill>
                  <a:srgbClr val="002060"/>
                </a:solidFill>
                <a:cs typeface="B Nazanin" panose="00000400000000000000" pitchFamily="2" charset="-78"/>
              </a:rPr>
              <a:t>روزه باشد واندیکاسیون های لازم جهت اخذ نمونه مجدد را داشته باشد) گرفته شود.به جز در مواردی که پزشک متخصص زمان انجام آزمایش مجدد را باتوجه به تداخل درمان صورت پذیرفته با خودکار قرمز در پرونده بیمار ثبت نموده باشد.</a:t>
            </a:r>
          </a:p>
          <a:p>
            <a:pPr marL="0" indent="0" algn="just" rtl="1">
              <a:lnSpc>
                <a:spcPct val="150000"/>
              </a:lnSpc>
              <a:buNone/>
            </a:pPr>
            <a:endParaRPr lang="fa-IR" sz="2400" b="1" dirty="0">
              <a:solidFill>
                <a:srgbClr val="002060"/>
              </a:solidFill>
              <a:cs typeface="B Nazanin" panose="00000400000000000000" pitchFamily="2" charset="-78"/>
            </a:endParaRPr>
          </a:p>
          <a:p>
            <a:pPr algn="just" rtl="1">
              <a:lnSpc>
                <a:spcPct val="150000"/>
              </a:lnSpc>
            </a:pPr>
            <a:r>
              <a:rPr lang="fa-IR" sz="2400" b="1" dirty="0" smtClean="0">
                <a:solidFill>
                  <a:srgbClr val="002060"/>
                </a:solidFill>
                <a:cs typeface="B Nazanin" panose="00000400000000000000" pitchFamily="2" charset="-78"/>
              </a:rPr>
              <a:t>درصورتیکه نوزاد بعداز گذشت 14-8 روز همچنان بستری باشد و هنوز اندیکاسیون های لازم جهت نمونه گیری صحیح را کسب نکرده باشد پس از ترخیص و قطع دارو نمونه مجدد گرفته شود.</a:t>
            </a:r>
          </a:p>
          <a:p>
            <a:pPr algn="just" rtl="1">
              <a:lnSpc>
                <a:spcPct val="150000"/>
              </a:lnSpc>
            </a:pPr>
            <a:endParaRPr lang="fa-IR" sz="2400" b="1" dirty="0">
              <a:solidFill>
                <a:srgbClr val="002060"/>
              </a:solidFill>
              <a:cs typeface="B Nazanin" panose="00000400000000000000" pitchFamily="2" charset="-78"/>
            </a:endParaRPr>
          </a:p>
        </p:txBody>
      </p:sp>
    </p:spTree>
    <p:extLst>
      <p:ext uri="{BB962C8B-B14F-4D97-AF65-F5344CB8AC3E}">
        <p14:creationId xmlns:p14="http://schemas.microsoft.com/office/powerpoint/2010/main" val="39330412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4293" y="1264555"/>
            <a:ext cx="10400319" cy="5244378"/>
          </a:xfrm>
        </p:spPr>
        <p:txBody>
          <a:bodyPr>
            <a:normAutofit/>
          </a:bodyPr>
          <a:lstStyle/>
          <a:p>
            <a:pPr algn="just" rtl="1"/>
            <a:r>
              <a:rPr lang="fa-IR" sz="3600" b="1" dirty="0">
                <a:solidFill>
                  <a:srgbClr val="002060"/>
                </a:solidFill>
                <a:cs typeface="B Nazanin" panose="00000400000000000000" pitchFamily="2" charset="-78"/>
              </a:rPr>
              <a:t>بیماری های متابولیک ارثی بیماری‌هایی هستند که جهش ژنتیکی </a:t>
            </a:r>
            <a:r>
              <a:rPr lang="fa-IR" sz="3600" b="1" dirty="0">
                <a:solidFill>
                  <a:schemeClr val="accent1">
                    <a:lumMod val="50000"/>
                  </a:schemeClr>
                </a:solidFill>
                <a:cs typeface="B Nazanin" panose="00000400000000000000" pitchFamily="2" charset="-78"/>
              </a:rPr>
              <a:t>یک والد و یا هر دو والد </a:t>
            </a:r>
            <a:r>
              <a:rPr lang="fa-IR" sz="3600" b="1" dirty="0">
                <a:solidFill>
                  <a:srgbClr val="002060"/>
                </a:solidFill>
                <a:cs typeface="B Nazanin" panose="00000400000000000000" pitchFamily="2" charset="-78"/>
              </a:rPr>
              <a:t>به فرزند منتقل شده و منجر به فعالیت ناکافی در یک آنزیم، پروتئین ساختاری یا مولکول انتقال‌دهنده در مسیرهای متابولیتی کودک می‌شوند. </a:t>
            </a:r>
            <a:endParaRPr lang="en-US" sz="3600" b="1" dirty="0" smtClean="0">
              <a:solidFill>
                <a:srgbClr val="002060"/>
              </a:solidFill>
              <a:cs typeface="B Nazanin" panose="00000400000000000000" pitchFamily="2" charset="-78"/>
            </a:endParaRPr>
          </a:p>
          <a:p>
            <a:pPr algn="just" rtl="1"/>
            <a:endParaRPr lang="fa-IR" sz="3600" b="1" dirty="0" smtClean="0">
              <a:solidFill>
                <a:srgbClr val="002060"/>
              </a:solidFill>
              <a:cs typeface="B Nazanin" panose="00000400000000000000" pitchFamily="2" charset="-78"/>
            </a:endParaRPr>
          </a:p>
          <a:p>
            <a:pPr algn="just" rtl="1"/>
            <a:r>
              <a:rPr lang="fa-IR" sz="3600" b="1" dirty="0" smtClean="0">
                <a:solidFill>
                  <a:srgbClr val="002060"/>
                </a:solidFill>
                <a:cs typeface="B Nazanin" panose="00000400000000000000" pitchFamily="2" charset="-78"/>
              </a:rPr>
              <a:t>کمبود مذکور می تواند درقالب طیف وسیعی ازتظاهرات بالینی شامل علایم ونشانه های مزمن غیراختصاصی مانند تاخیر در تکامل تا شرایط حاد تهدیدگر حیات در دوران نوزادی نمود پیدا کند.</a:t>
            </a:r>
            <a:endParaRPr lang="en-US" sz="3600" b="1" dirty="0">
              <a:solidFill>
                <a:srgbClr val="002060"/>
              </a:solidFill>
              <a:cs typeface="B Nazanin" panose="00000400000000000000" pitchFamily="2" charset="-78"/>
            </a:endParaRPr>
          </a:p>
        </p:txBody>
      </p:sp>
    </p:spTree>
    <p:extLst>
      <p:ext uri="{BB962C8B-B14F-4D97-AF65-F5344CB8AC3E}">
        <p14:creationId xmlns:p14="http://schemas.microsoft.com/office/powerpoint/2010/main" val="376487135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14513" y="657225"/>
            <a:ext cx="9690099" cy="5614988"/>
          </a:xfrm>
        </p:spPr>
        <p:txBody>
          <a:bodyPr/>
          <a:lstStyle/>
          <a:p>
            <a:pPr algn="just" rtl="1"/>
            <a:r>
              <a:rPr lang="fa-IR" dirty="0"/>
              <a:t>	</a:t>
            </a:r>
            <a:r>
              <a:rPr lang="fa-IR" sz="2400" b="1" dirty="0" smtClean="0">
                <a:solidFill>
                  <a:srgbClr val="002060"/>
                </a:solidFill>
                <a:cs typeface="B Nazanin" panose="00000400000000000000" pitchFamily="2" charset="-78"/>
              </a:rPr>
              <a:t>نمونه گیری </a:t>
            </a:r>
            <a:r>
              <a:rPr lang="fa-IR" sz="2400" b="1" dirty="0">
                <a:solidFill>
                  <a:srgbClr val="002060"/>
                </a:solidFill>
                <a:cs typeface="B Nazanin" panose="00000400000000000000" pitchFamily="2" charset="-78"/>
              </a:rPr>
              <a:t>مجدد از نوزادانی که تعویض یا تزریق خون </a:t>
            </a:r>
            <a:r>
              <a:rPr lang="fa-IR" sz="2400" b="1" dirty="0" smtClean="0">
                <a:solidFill>
                  <a:srgbClr val="002060"/>
                </a:solidFill>
                <a:cs typeface="B Nazanin" panose="00000400000000000000" pitchFamily="2" charset="-78"/>
              </a:rPr>
              <a:t>داشته ند </a:t>
            </a:r>
            <a:r>
              <a:rPr lang="fa-IR" sz="2400" b="1" dirty="0">
                <a:solidFill>
                  <a:srgbClr val="002060"/>
                </a:solidFill>
                <a:cs typeface="B Nazanin" panose="00000400000000000000" pitchFamily="2" charset="-78"/>
              </a:rPr>
              <a:t>به فاصله 48 تا 72 ساعت پس از تعویض و یا تزریق خون قابل انجام است</a:t>
            </a:r>
            <a:r>
              <a:rPr lang="fa-IR" sz="2400" b="1" dirty="0" smtClean="0">
                <a:solidFill>
                  <a:srgbClr val="002060"/>
                </a:solidFill>
                <a:cs typeface="B Nazanin" panose="00000400000000000000" pitchFamily="2" charset="-78"/>
              </a:rPr>
              <a:t>.</a:t>
            </a:r>
          </a:p>
          <a:p>
            <a:pPr marL="0" indent="0" algn="just" rtl="1">
              <a:buNone/>
            </a:pPr>
            <a:endParaRPr lang="fa-IR" sz="2400" b="1" dirty="0">
              <a:solidFill>
                <a:srgbClr val="002060"/>
              </a:solidFill>
              <a:cs typeface="B Nazanin" panose="00000400000000000000" pitchFamily="2" charset="-78"/>
            </a:endParaRPr>
          </a:p>
          <a:p>
            <a:pPr algn="just" rtl="1"/>
            <a:r>
              <a:rPr lang="en-US" sz="2400" b="1" dirty="0">
                <a:solidFill>
                  <a:srgbClr val="002060"/>
                </a:solidFill>
                <a:cs typeface="B Nazanin" panose="00000400000000000000" pitchFamily="2" charset="-78"/>
              </a:rPr>
              <a:t>	</a:t>
            </a:r>
            <a:r>
              <a:rPr lang="fa-IR" sz="2400" b="1" dirty="0">
                <a:solidFill>
                  <a:srgbClr val="002060"/>
                </a:solidFill>
                <a:cs typeface="B Nazanin" panose="00000400000000000000" pitchFamily="2" charset="-78"/>
              </a:rPr>
              <a:t>در نوزادان متولد شده زیر 33 هفته بارداری لازم است </a:t>
            </a:r>
            <a:r>
              <a:rPr lang="fa-IR" sz="2400" b="1" dirty="0" smtClean="0">
                <a:solidFill>
                  <a:srgbClr val="002060"/>
                </a:solidFill>
                <a:cs typeface="B Nazanin" panose="00000400000000000000" pitchFamily="2" charset="-78"/>
              </a:rPr>
              <a:t>نمونه گیری </a:t>
            </a:r>
            <a:r>
              <a:rPr lang="fa-IR" sz="2400" b="1" dirty="0">
                <a:solidFill>
                  <a:srgbClr val="002060"/>
                </a:solidFill>
                <a:cs typeface="B Nazanin" panose="00000400000000000000" pitchFamily="2" charset="-78"/>
              </a:rPr>
              <a:t>مجدد در </a:t>
            </a:r>
            <a:r>
              <a:rPr lang="fa-IR" sz="2400" b="1" dirty="0">
                <a:solidFill>
                  <a:schemeClr val="accent1">
                    <a:lumMod val="50000"/>
                  </a:schemeClr>
                </a:solidFill>
                <a:cs typeface="B Nazanin" panose="00000400000000000000" pitchFamily="2" charset="-78"/>
              </a:rPr>
              <a:t>28 روزگی </a:t>
            </a:r>
            <a:r>
              <a:rPr lang="fa-IR" sz="2400" b="1" dirty="0">
                <a:solidFill>
                  <a:srgbClr val="002060"/>
                </a:solidFill>
                <a:cs typeface="B Nazanin" panose="00000400000000000000" pitchFamily="2" charset="-78"/>
              </a:rPr>
              <a:t>(4 هفتگی) انجام شود.</a:t>
            </a:r>
          </a:p>
          <a:p>
            <a:pPr marL="0" indent="0" algn="just" rtl="1">
              <a:buNone/>
            </a:pPr>
            <a:endParaRPr lang="fa-IR" sz="2400" b="1" dirty="0">
              <a:solidFill>
                <a:srgbClr val="002060"/>
              </a:solidFill>
              <a:cs typeface="B Nazanin" panose="00000400000000000000" pitchFamily="2" charset="-78"/>
            </a:endParaRPr>
          </a:p>
          <a:p>
            <a:pPr lvl="0" algn="just" rtl="1">
              <a:buClr>
                <a:srgbClr val="E84C22"/>
              </a:buClr>
            </a:pPr>
            <a:r>
              <a:rPr lang="fa-IR" sz="2400" b="1" dirty="0">
                <a:solidFill>
                  <a:srgbClr val="002060"/>
                </a:solidFill>
                <a:cs typeface="B Nazanin" panose="00000400000000000000" pitchFamily="2" charset="-78"/>
              </a:rPr>
              <a:t>در مواردی که نتیجه غربالگری در مورد بیماری فنیل کتونوری و بیماری های متابولیک ارثی منفی باشد اما نوزاد تاخیر در تکامل دارد نمونه مجدد از کودک گرفته شده و آزمایش تعیین سطح فنیل آلانین خون باید به روش </a:t>
            </a:r>
            <a:r>
              <a:rPr lang="en-US" sz="2400" b="1" dirty="0">
                <a:solidFill>
                  <a:srgbClr val="002060"/>
                </a:solidFill>
                <a:cs typeface="B Nazanin" panose="00000400000000000000" pitchFamily="2" charset="-78"/>
              </a:rPr>
              <a:t>HPLC</a:t>
            </a:r>
            <a:r>
              <a:rPr lang="fa-IR" sz="2400" b="1" dirty="0">
                <a:solidFill>
                  <a:srgbClr val="002060"/>
                </a:solidFill>
                <a:cs typeface="B Nazanin" panose="00000400000000000000" pitchFamily="2" charset="-78"/>
              </a:rPr>
              <a:t> یا سایر آزمایشات بنا به </a:t>
            </a:r>
            <a:r>
              <a:rPr lang="fa-IR" sz="2400" b="1" dirty="0" smtClean="0">
                <a:solidFill>
                  <a:srgbClr val="002060"/>
                </a:solidFill>
                <a:cs typeface="B Nazanin" panose="00000400000000000000" pitchFamily="2" charset="-78"/>
              </a:rPr>
              <a:t>صلاحدیدپزشک </a:t>
            </a:r>
            <a:r>
              <a:rPr lang="fa-IR" sz="2400" b="1" dirty="0">
                <a:solidFill>
                  <a:srgbClr val="002060"/>
                </a:solidFill>
                <a:cs typeface="B Nazanin" panose="00000400000000000000" pitchFamily="2" charset="-78"/>
              </a:rPr>
              <a:t>منتخب انجام گیرد.</a:t>
            </a:r>
            <a:endParaRPr lang="en-US" sz="2400" b="1" dirty="0">
              <a:solidFill>
                <a:srgbClr val="002060"/>
              </a:solidFill>
              <a:cs typeface="B Nazanin" panose="00000400000000000000" pitchFamily="2" charset="-78"/>
            </a:endParaRPr>
          </a:p>
          <a:p>
            <a:pPr marL="0" indent="0" algn="just" rtl="1">
              <a:buNone/>
            </a:pPr>
            <a:endParaRPr lang="fa-IR" sz="2400" b="1" dirty="0">
              <a:solidFill>
                <a:srgbClr val="002060"/>
              </a:solidFill>
              <a:cs typeface="B Nazanin" panose="00000400000000000000" pitchFamily="2" charset="-78"/>
            </a:endParaRPr>
          </a:p>
          <a:p>
            <a:pPr algn="just" rtl="1"/>
            <a:endParaRPr lang="en-US" sz="2400" b="1" dirty="0">
              <a:solidFill>
                <a:srgbClr val="002060"/>
              </a:solidFill>
              <a:cs typeface="B Nazanin" panose="00000400000000000000" pitchFamily="2" charset="-78"/>
            </a:endParaRPr>
          </a:p>
        </p:txBody>
      </p:sp>
    </p:spTree>
    <p:extLst>
      <p:ext uri="{BB962C8B-B14F-4D97-AF65-F5344CB8AC3E}">
        <p14:creationId xmlns:p14="http://schemas.microsoft.com/office/powerpoint/2010/main" val="4660983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1" y="685800"/>
            <a:ext cx="9969501" cy="5929313"/>
          </a:xfrm>
        </p:spPr>
        <p:txBody>
          <a:bodyPr>
            <a:normAutofit/>
          </a:bodyPr>
          <a:lstStyle/>
          <a:p>
            <a:pPr algn="just" rtl="1">
              <a:lnSpc>
                <a:spcPct val="150000"/>
              </a:lnSpc>
            </a:pPr>
            <a:r>
              <a:rPr lang="fa-IR" dirty="0" smtClean="0"/>
              <a:t></a:t>
            </a:r>
            <a:r>
              <a:rPr lang="fa-IR" dirty="0">
                <a:solidFill>
                  <a:prstClr val="white"/>
                </a:solidFill>
              </a:rPr>
              <a:t> </a:t>
            </a:r>
            <a:r>
              <a:rPr lang="fa-IR" sz="2200" b="1" dirty="0">
                <a:solidFill>
                  <a:schemeClr val="accent1">
                    <a:lumMod val="50000"/>
                  </a:schemeClr>
                </a:solidFill>
                <a:cs typeface="B Nazanin" panose="00000400000000000000" pitchFamily="2" charset="-78"/>
              </a:rPr>
              <a:t>مواردي كه آزمايش غربالگري را به صورت كاذب منفي </a:t>
            </a:r>
            <a:r>
              <a:rPr lang="fa-IR" sz="2200" b="1" dirty="0" smtClean="0">
                <a:solidFill>
                  <a:schemeClr val="accent1">
                    <a:lumMod val="50000"/>
                  </a:schemeClr>
                </a:solidFill>
                <a:cs typeface="B Nazanin" panose="00000400000000000000" pitchFamily="2" charset="-78"/>
              </a:rPr>
              <a:t>مي نمايد </a:t>
            </a:r>
            <a:r>
              <a:rPr lang="fa-IR" sz="2200" b="1" dirty="0">
                <a:solidFill>
                  <a:schemeClr val="accent1">
                    <a:lumMod val="50000"/>
                  </a:schemeClr>
                </a:solidFill>
                <a:cs typeface="B Nazanin" panose="00000400000000000000" pitchFamily="2" charset="-78"/>
              </a:rPr>
              <a:t>و نیاز به نمونه گیری مجدد </a:t>
            </a:r>
            <a:r>
              <a:rPr lang="fa-IR" sz="2200" b="1" dirty="0" smtClean="0">
                <a:solidFill>
                  <a:schemeClr val="accent1">
                    <a:lumMod val="50000"/>
                  </a:schemeClr>
                </a:solidFill>
                <a:cs typeface="B Nazanin" panose="00000400000000000000" pitchFamily="2" charset="-78"/>
              </a:rPr>
              <a:t>دارند:</a:t>
            </a:r>
          </a:p>
          <a:p>
            <a:pPr algn="just" rtl="1">
              <a:lnSpc>
                <a:spcPct val="150000"/>
              </a:lnSpc>
            </a:pPr>
            <a:r>
              <a:rPr lang="fa-IR" b="1" dirty="0">
                <a:solidFill>
                  <a:srgbClr val="002060"/>
                </a:solidFill>
                <a:cs typeface="B Nazanin" panose="00000400000000000000" pitchFamily="2" charset="-78"/>
              </a:rPr>
              <a:t>	در صورتي كه از نوزاد قبل از گذشت 72 ساعت از تولد، </a:t>
            </a:r>
            <a:r>
              <a:rPr lang="fa-IR" b="1" dirty="0" smtClean="0">
                <a:solidFill>
                  <a:srgbClr val="002060"/>
                </a:solidFill>
                <a:cs typeface="B Nazanin" panose="00000400000000000000" pitchFamily="2" charset="-78"/>
              </a:rPr>
              <a:t>خون گيري </a:t>
            </a:r>
            <a:r>
              <a:rPr lang="fa-IR" b="1" dirty="0">
                <a:solidFill>
                  <a:srgbClr val="002060"/>
                </a:solidFill>
                <a:cs typeface="B Nazanin" panose="00000400000000000000" pitchFamily="2" charset="-78"/>
              </a:rPr>
              <a:t>شود و يا به هر دليل در زمان خون¬گيري تغذيه كافي با شير نشده باشد (مصرف شیر مادر به مدت 3 روز و هر روز 50 </a:t>
            </a:r>
            <a:r>
              <a:rPr lang="fa-IR" b="1" dirty="0" smtClean="0">
                <a:solidFill>
                  <a:srgbClr val="002060"/>
                </a:solidFill>
                <a:cs typeface="B Nazanin" panose="00000400000000000000" pitchFamily="2" charset="-78"/>
              </a:rPr>
              <a:t>سی سی </a:t>
            </a:r>
            <a:r>
              <a:rPr lang="fa-IR" b="1" dirty="0">
                <a:solidFill>
                  <a:srgbClr val="002060"/>
                </a:solidFill>
                <a:cs typeface="B Nazanin" panose="00000400000000000000" pitchFamily="2" charset="-78"/>
              </a:rPr>
              <a:t>به ازای هر کیلوگرم وزن نوزاد یا روزانه 30 </a:t>
            </a:r>
            <a:r>
              <a:rPr lang="fa-IR" b="1" dirty="0" smtClean="0">
                <a:solidFill>
                  <a:srgbClr val="002060"/>
                </a:solidFill>
                <a:cs typeface="B Nazanin" panose="00000400000000000000" pitchFamily="2" charset="-78"/>
              </a:rPr>
              <a:t>سی سی </a:t>
            </a:r>
            <a:r>
              <a:rPr lang="fa-IR" b="1" dirty="0">
                <a:solidFill>
                  <a:srgbClr val="002060"/>
                </a:solidFill>
                <a:cs typeface="B Nazanin" panose="00000400000000000000" pitchFamily="2" charset="-78"/>
              </a:rPr>
              <a:t>شیرخشک به ازای کیلوگرم وزن نوزاد)، آزمايش به صورت كاذب منفي مي-شود. در اين شرايط بايد در زماني كه نوزاد به مدت 72 ساعت از شير تغذيه شده باشد، </a:t>
            </a:r>
            <a:r>
              <a:rPr lang="fa-IR" b="1" dirty="0" smtClean="0">
                <a:solidFill>
                  <a:srgbClr val="002060"/>
                </a:solidFill>
                <a:cs typeface="B Nazanin" panose="00000400000000000000" pitchFamily="2" charset="-78"/>
              </a:rPr>
              <a:t>خون گيري </a:t>
            </a:r>
            <a:r>
              <a:rPr lang="fa-IR" b="1" dirty="0">
                <a:solidFill>
                  <a:srgbClr val="002060"/>
                </a:solidFill>
                <a:cs typeface="B Nazanin" panose="00000400000000000000" pitchFamily="2" charset="-78"/>
              </a:rPr>
              <a:t>و آزمايش، مجدداً تكرار شود.</a:t>
            </a:r>
          </a:p>
          <a:p>
            <a:pPr algn="just" rtl="1">
              <a:lnSpc>
                <a:spcPct val="150000"/>
              </a:lnSpc>
            </a:pPr>
            <a:r>
              <a:rPr lang="fa-IR" b="1" dirty="0" smtClean="0">
                <a:solidFill>
                  <a:srgbClr val="002060"/>
                </a:solidFill>
                <a:cs typeface="B Nazanin" panose="00000400000000000000" pitchFamily="2" charset="-78"/>
              </a:rPr>
              <a:t></a:t>
            </a:r>
            <a:r>
              <a:rPr lang="fa-IR" b="1" dirty="0">
                <a:solidFill>
                  <a:srgbClr val="002060"/>
                </a:solidFill>
                <a:cs typeface="B Nazanin" panose="00000400000000000000" pitchFamily="2" charset="-78"/>
              </a:rPr>
              <a:t>	اشکالات تکنیکی </a:t>
            </a:r>
          </a:p>
          <a:p>
            <a:pPr algn="just" rtl="1">
              <a:lnSpc>
                <a:spcPct val="150000"/>
              </a:lnSpc>
            </a:pPr>
            <a:r>
              <a:rPr lang="fa-IR" b="1" dirty="0">
                <a:solidFill>
                  <a:srgbClr val="002060"/>
                </a:solidFill>
                <a:cs typeface="B Nazanin" panose="00000400000000000000" pitchFamily="2" charset="-78"/>
              </a:rPr>
              <a:t>	نارس بودن نوزاد (زیر 33 هفته مد نظر می باشد)</a:t>
            </a:r>
          </a:p>
          <a:p>
            <a:pPr algn="just" rtl="1">
              <a:lnSpc>
                <a:spcPct val="150000"/>
              </a:lnSpc>
            </a:pPr>
            <a:r>
              <a:rPr lang="fa-IR" b="1" dirty="0">
                <a:solidFill>
                  <a:srgbClr val="002060"/>
                </a:solidFill>
                <a:cs typeface="B Nazanin" panose="00000400000000000000" pitchFamily="2" charset="-78"/>
              </a:rPr>
              <a:t>	دیالیز </a:t>
            </a:r>
          </a:p>
          <a:p>
            <a:pPr algn="just" rtl="1">
              <a:lnSpc>
                <a:spcPct val="150000"/>
              </a:lnSpc>
            </a:pPr>
            <a:r>
              <a:rPr lang="fa-IR" b="1" dirty="0">
                <a:solidFill>
                  <a:srgbClr val="002060"/>
                </a:solidFill>
                <a:cs typeface="B Nazanin" panose="00000400000000000000" pitchFamily="2" charset="-78"/>
              </a:rPr>
              <a:t>	تزریق یا تعویض خون </a:t>
            </a:r>
          </a:p>
          <a:p>
            <a:pPr algn="just" rtl="1">
              <a:lnSpc>
                <a:spcPct val="150000"/>
              </a:lnSpc>
            </a:pPr>
            <a:r>
              <a:rPr lang="fa-IR" b="1" dirty="0">
                <a:solidFill>
                  <a:srgbClr val="002060"/>
                </a:solidFill>
                <a:cs typeface="B Nazanin" panose="00000400000000000000" pitchFamily="2" charset="-78"/>
              </a:rPr>
              <a:t>	تغذیه خوراکی یا وریدی با مواد كم پروتئین</a:t>
            </a:r>
          </a:p>
          <a:p>
            <a:pPr algn="just" rtl="1">
              <a:lnSpc>
                <a:spcPct val="150000"/>
              </a:lnSpc>
            </a:pPr>
            <a:r>
              <a:rPr lang="fa-IR" b="1" dirty="0">
                <a:solidFill>
                  <a:srgbClr val="002060"/>
                </a:solidFill>
                <a:cs typeface="B Nazanin" panose="00000400000000000000" pitchFamily="2" charset="-78"/>
              </a:rPr>
              <a:t>	</a:t>
            </a:r>
            <a:r>
              <a:rPr lang="fa-IR" b="1" dirty="0" smtClean="0">
                <a:solidFill>
                  <a:srgbClr val="002060"/>
                </a:solidFill>
                <a:cs typeface="B Nazanin" panose="00000400000000000000" pitchFamily="2" charset="-78"/>
              </a:rPr>
              <a:t> </a:t>
            </a:r>
            <a:r>
              <a:rPr lang="en-US" b="1" dirty="0" smtClean="0">
                <a:solidFill>
                  <a:srgbClr val="002060"/>
                </a:solidFill>
                <a:cs typeface="B Nazanin" panose="00000400000000000000" pitchFamily="2" charset="-78"/>
              </a:rPr>
              <a:t>NPO </a:t>
            </a:r>
            <a:r>
              <a:rPr lang="fa-IR" b="1" dirty="0" smtClean="0">
                <a:solidFill>
                  <a:srgbClr val="002060"/>
                </a:solidFill>
                <a:cs typeface="B Nazanin" panose="00000400000000000000" pitchFamily="2" charset="-78"/>
              </a:rPr>
              <a:t>بودن </a:t>
            </a:r>
            <a:r>
              <a:rPr lang="fa-IR" b="1" dirty="0">
                <a:solidFill>
                  <a:srgbClr val="002060"/>
                </a:solidFill>
                <a:cs typeface="B Nazanin" panose="00000400000000000000" pitchFamily="2" charset="-78"/>
              </a:rPr>
              <a:t>و شرايطي نظير اين موارد كه مانع افزايش متابولیت های خون </a:t>
            </a:r>
            <a:r>
              <a:rPr lang="fa-IR" b="1" dirty="0" smtClean="0">
                <a:solidFill>
                  <a:srgbClr val="002060"/>
                </a:solidFill>
                <a:cs typeface="B Nazanin" panose="00000400000000000000" pitchFamily="2" charset="-78"/>
              </a:rPr>
              <a:t>ميشود</a:t>
            </a:r>
            <a:r>
              <a:rPr lang="fa-IR" b="1" dirty="0">
                <a:solidFill>
                  <a:srgbClr val="002060"/>
                </a:solidFill>
                <a:cs typeface="B Nazanin" panose="00000400000000000000" pitchFamily="2" charset="-78"/>
              </a:rPr>
              <a:t>. </a:t>
            </a:r>
            <a:endParaRPr lang="en-US" b="1" dirty="0" smtClean="0">
              <a:solidFill>
                <a:srgbClr val="002060"/>
              </a:solidFill>
              <a:cs typeface="B Nazanin" panose="00000400000000000000" pitchFamily="2" charset="-78"/>
            </a:endParaRPr>
          </a:p>
          <a:p>
            <a:pPr marL="0" indent="0" algn="just" rtl="1">
              <a:lnSpc>
                <a:spcPct val="150000"/>
              </a:lnSpc>
              <a:buNone/>
            </a:pPr>
            <a:endParaRPr lang="fa-IR" b="1" dirty="0">
              <a:solidFill>
                <a:srgbClr val="002060"/>
              </a:solidFill>
              <a:cs typeface="B Nazanin" panose="00000400000000000000" pitchFamily="2" charset="-78"/>
            </a:endParaRPr>
          </a:p>
          <a:p>
            <a:pPr algn="r" rtl="1"/>
            <a:endParaRPr lang="en-US" dirty="0"/>
          </a:p>
        </p:txBody>
      </p:sp>
    </p:spTree>
    <p:extLst>
      <p:ext uri="{BB962C8B-B14F-4D97-AF65-F5344CB8AC3E}">
        <p14:creationId xmlns:p14="http://schemas.microsoft.com/office/powerpoint/2010/main" val="213445942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7300" y="685800"/>
            <a:ext cx="8858250" cy="5562599"/>
          </a:xfrm>
        </p:spPr>
        <p:txBody>
          <a:bodyPr>
            <a:normAutofit/>
          </a:bodyPr>
          <a:lstStyle/>
          <a:p>
            <a:pPr algn="r" rtl="1">
              <a:lnSpc>
                <a:spcPct val="150000"/>
              </a:lnSpc>
            </a:pPr>
            <a:r>
              <a:rPr lang="fa-IR" sz="2400" b="1" dirty="0" smtClean="0">
                <a:solidFill>
                  <a:srgbClr val="002060"/>
                </a:solidFill>
                <a:cs typeface="B Nazanin" panose="00000400000000000000" pitchFamily="2" charset="-78"/>
              </a:rPr>
              <a:t></a:t>
            </a:r>
            <a:r>
              <a:rPr lang="fa-IR" sz="2400" b="1" dirty="0">
                <a:solidFill>
                  <a:srgbClr val="002060"/>
                </a:solidFill>
                <a:cs typeface="B Nazanin" panose="00000400000000000000" pitchFamily="2" charset="-78"/>
              </a:rPr>
              <a:t> </a:t>
            </a:r>
            <a:r>
              <a:rPr lang="fa-IR" sz="2400" b="1" dirty="0">
                <a:solidFill>
                  <a:schemeClr val="accent1">
                    <a:lumMod val="50000"/>
                  </a:schemeClr>
                </a:solidFill>
                <a:cs typeface="B Nazanin" panose="00000400000000000000" pitchFamily="2" charset="-78"/>
              </a:rPr>
              <a:t>مواردي كه آزمايش غربالگري را به صورت كاذب </a:t>
            </a:r>
            <a:r>
              <a:rPr lang="fa-IR" sz="2400" b="1" dirty="0" smtClean="0">
                <a:solidFill>
                  <a:schemeClr val="accent1">
                    <a:lumMod val="50000"/>
                  </a:schemeClr>
                </a:solidFill>
                <a:cs typeface="B Nazanin" panose="00000400000000000000" pitchFamily="2" charset="-78"/>
              </a:rPr>
              <a:t> مثبت  مي نمايد </a:t>
            </a:r>
            <a:r>
              <a:rPr lang="en-US" sz="2400" b="1" dirty="0" smtClean="0">
                <a:solidFill>
                  <a:schemeClr val="accent1">
                    <a:lumMod val="50000"/>
                  </a:schemeClr>
                </a:solidFill>
                <a:cs typeface="B Nazanin" panose="00000400000000000000" pitchFamily="2" charset="-78"/>
              </a:rPr>
              <a:t>:</a:t>
            </a:r>
            <a:endParaRPr lang="fa-IR" sz="2400" b="1" dirty="0" smtClean="0">
              <a:solidFill>
                <a:srgbClr val="002060"/>
              </a:solidFill>
              <a:cs typeface="B Nazanin" panose="00000400000000000000" pitchFamily="2" charset="-78"/>
            </a:endParaRPr>
          </a:p>
          <a:p>
            <a:pPr algn="r" rtl="1">
              <a:lnSpc>
                <a:spcPct val="150000"/>
              </a:lnSpc>
            </a:pPr>
            <a:r>
              <a:rPr lang="fa-IR" sz="2400" b="1" dirty="0" smtClean="0">
                <a:solidFill>
                  <a:srgbClr val="002060"/>
                </a:solidFill>
                <a:cs typeface="B Nazanin" panose="00000400000000000000" pitchFamily="2" charset="-78"/>
              </a:rPr>
              <a:t>وجود بیماری های متابولیک ارثی در مادر</a:t>
            </a:r>
          </a:p>
          <a:p>
            <a:pPr algn="r" rtl="1">
              <a:lnSpc>
                <a:spcPct val="150000"/>
              </a:lnSpc>
            </a:pPr>
            <a:r>
              <a:rPr lang="fa-IR" sz="2400" b="1" dirty="0" smtClean="0">
                <a:solidFill>
                  <a:srgbClr val="002060"/>
                </a:solidFill>
                <a:cs typeface="B Nazanin" panose="00000400000000000000" pitchFamily="2" charset="-78"/>
              </a:rPr>
              <a:t>نوزادان نارس</a:t>
            </a:r>
          </a:p>
          <a:p>
            <a:pPr algn="r" rtl="1">
              <a:lnSpc>
                <a:spcPct val="150000"/>
              </a:lnSpc>
            </a:pPr>
            <a:r>
              <a:rPr lang="fa-IR" sz="2400" b="1" dirty="0" smtClean="0">
                <a:solidFill>
                  <a:srgbClr val="002060"/>
                </a:solidFill>
                <a:cs typeface="B Nazanin" panose="00000400000000000000" pitchFamily="2" charset="-78"/>
              </a:rPr>
              <a:t>نوزادان با وزن کمتراز 2500 گرم</a:t>
            </a:r>
          </a:p>
          <a:p>
            <a:pPr algn="r" rtl="1">
              <a:lnSpc>
                <a:spcPct val="150000"/>
              </a:lnSpc>
            </a:pPr>
            <a:r>
              <a:rPr lang="fa-IR" sz="2400" b="1" dirty="0" smtClean="0">
                <a:solidFill>
                  <a:srgbClr val="002060"/>
                </a:solidFill>
                <a:cs typeface="B Nazanin" panose="00000400000000000000" pitchFamily="2" charset="-78"/>
              </a:rPr>
              <a:t>مصرف برخی داروها(آمپی سیلین،سفوتاکسیم، سدیم والپرووات، روغن </a:t>
            </a:r>
            <a:r>
              <a:rPr lang="en-US" sz="2400" b="1" dirty="0" err="1" smtClean="0">
                <a:solidFill>
                  <a:srgbClr val="002060"/>
                </a:solidFill>
                <a:cs typeface="B Nazanin" panose="00000400000000000000" pitchFamily="2" charset="-78"/>
              </a:rPr>
              <a:t>mct</a:t>
            </a:r>
            <a:r>
              <a:rPr lang="fa-IR" sz="2400" b="1" dirty="0">
                <a:solidFill>
                  <a:srgbClr val="002060"/>
                </a:solidFill>
                <a:cs typeface="B Nazanin" panose="00000400000000000000" pitchFamily="2" charset="-78"/>
              </a:rPr>
              <a:t>	</a:t>
            </a:r>
            <a:r>
              <a:rPr lang="fa-IR" sz="2400" b="1" dirty="0" smtClean="0">
                <a:solidFill>
                  <a:srgbClr val="002060"/>
                </a:solidFill>
                <a:cs typeface="B Nazanin" panose="00000400000000000000" pitchFamily="2" charset="-78"/>
              </a:rPr>
              <a:t>)</a:t>
            </a:r>
          </a:p>
          <a:p>
            <a:pPr algn="r" rtl="1">
              <a:lnSpc>
                <a:spcPct val="150000"/>
              </a:lnSpc>
            </a:pPr>
            <a:r>
              <a:rPr lang="fa-IR" sz="2400" b="1" dirty="0" smtClean="0">
                <a:solidFill>
                  <a:srgbClr val="002060"/>
                </a:solidFill>
                <a:cs typeface="B Nazanin" panose="00000400000000000000" pitchFamily="2" charset="-78"/>
              </a:rPr>
              <a:t>بیماری های کبدی</a:t>
            </a:r>
          </a:p>
          <a:p>
            <a:pPr algn="r" rtl="1">
              <a:lnSpc>
                <a:spcPct val="150000"/>
              </a:lnSpc>
            </a:pPr>
            <a:r>
              <a:rPr lang="fa-IR" sz="2400" b="1" dirty="0" smtClean="0">
                <a:solidFill>
                  <a:srgbClr val="002060"/>
                </a:solidFill>
                <a:cs typeface="B Nazanin" panose="00000400000000000000" pitchFamily="2" charset="-78"/>
              </a:rPr>
              <a:t>مادر گیاه خوار</a:t>
            </a:r>
            <a:endParaRPr lang="fa-IR" sz="2400" b="1" dirty="0">
              <a:solidFill>
                <a:srgbClr val="002060"/>
              </a:solidFill>
              <a:cs typeface="B Nazanin" panose="00000400000000000000" pitchFamily="2" charset="-78"/>
            </a:endParaRPr>
          </a:p>
          <a:p>
            <a:pPr algn="r" rtl="1"/>
            <a:endParaRPr lang="en-US" dirty="0"/>
          </a:p>
        </p:txBody>
      </p:sp>
    </p:spTree>
    <p:extLst>
      <p:ext uri="{BB962C8B-B14F-4D97-AF65-F5344CB8AC3E}">
        <p14:creationId xmlns:p14="http://schemas.microsoft.com/office/powerpoint/2010/main" val="357756829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5211" y="360947"/>
            <a:ext cx="9008644" cy="5943600"/>
          </a:xfrm>
        </p:spPr>
        <p:txBody>
          <a:bodyPr>
            <a:normAutofit fontScale="70000" lnSpcReduction="20000"/>
          </a:bodyPr>
          <a:lstStyle/>
          <a:p>
            <a:pPr algn="r" rtl="1">
              <a:lnSpc>
                <a:spcPct val="150000"/>
              </a:lnSpc>
            </a:pPr>
            <a:r>
              <a:rPr lang="fa-IR" sz="3400" b="1" dirty="0" smtClean="0">
                <a:solidFill>
                  <a:srgbClr val="002060"/>
                </a:solidFill>
                <a:cs typeface="B Nazanin" panose="00000400000000000000" pitchFamily="2" charset="-78"/>
              </a:rPr>
              <a:t></a:t>
            </a:r>
            <a:r>
              <a:rPr lang="fa-IR" sz="3400" b="1" dirty="0">
                <a:solidFill>
                  <a:srgbClr val="002060"/>
                </a:solidFill>
                <a:cs typeface="B Nazanin" panose="00000400000000000000" pitchFamily="2" charset="-78"/>
              </a:rPr>
              <a:t> </a:t>
            </a:r>
            <a:r>
              <a:rPr lang="fa-IR" sz="3400" b="1" dirty="0" smtClean="0">
                <a:solidFill>
                  <a:schemeClr val="accent1">
                    <a:lumMod val="50000"/>
                  </a:schemeClr>
                </a:solidFill>
                <a:cs typeface="B Nazanin" panose="00000400000000000000" pitchFamily="2" charset="-78"/>
              </a:rPr>
              <a:t>اقدامات شبکه ها جهت شروع اجرای برنامه غربالگری متابولیک ارثی </a:t>
            </a:r>
            <a:r>
              <a:rPr lang="en-US" sz="3400" b="1" dirty="0" smtClean="0">
                <a:solidFill>
                  <a:schemeClr val="accent1">
                    <a:lumMod val="50000"/>
                  </a:schemeClr>
                </a:solidFill>
                <a:cs typeface="B Nazanin" panose="00000400000000000000" pitchFamily="2" charset="-78"/>
              </a:rPr>
              <a:t>:</a:t>
            </a:r>
            <a:endParaRPr lang="fa-IR" sz="3400" b="1" dirty="0" smtClean="0">
              <a:solidFill>
                <a:srgbClr val="002060"/>
              </a:solidFill>
              <a:cs typeface="B Nazanin" panose="00000400000000000000" pitchFamily="2" charset="-78"/>
            </a:endParaRPr>
          </a:p>
          <a:p>
            <a:pPr algn="r" rtl="1">
              <a:lnSpc>
                <a:spcPct val="150000"/>
              </a:lnSpc>
            </a:pPr>
            <a:r>
              <a:rPr lang="fa-IR" sz="2400" b="1" dirty="0" smtClean="0">
                <a:solidFill>
                  <a:srgbClr val="002060"/>
                </a:solidFill>
                <a:cs typeface="B Nazanin" panose="00000400000000000000" pitchFamily="2" charset="-78"/>
              </a:rPr>
              <a:t>درخواست دستگاه پوز به تعداد مراکز نمونه گیری</a:t>
            </a:r>
          </a:p>
          <a:p>
            <a:pPr algn="r" rtl="1">
              <a:lnSpc>
                <a:spcPct val="150000"/>
              </a:lnSpc>
            </a:pPr>
            <a:r>
              <a:rPr lang="fa-IR" sz="2400" b="1" dirty="0" smtClean="0">
                <a:solidFill>
                  <a:srgbClr val="002060"/>
                </a:solidFill>
                <a:cs typeface="B Nazanin" panose="00000400000000000000" pitchFamily="2" charset="-78"/>
              </a:rPr>
              <a:t>تعیین وصدور ابلاغ جهت کارشناس برنامه</a:t>
            </a:r>
          </a:p>
          <a:p>
            <a:pPr algn="r" rtl="1">
              <a:lnSpc>
                <a:spcPct val="150000"/>
              </a:lnSpc>
            </a:pPr>
            <a:r>
              <a:rPr lang="fa-IR" sz="2400" b="1" dirty="0" smtClean="0">
                <a:solidFill>
                  <a:srgbClr val="002060"/>
                </a:solidFill>
                <a:cs typeface="B Nazanin" panose="00000400000000000000" pitchFamily="2" charset="-78"/>
              </a:rPr>
              <a:t>حضور درجلسه استانی و دریافت دستورالعمل و فرم های برنامه</a:t>
            </a:r>
          </a:p>
          <a:p>
            <a:pPr algn="r" rtl="1">
              <a:lnSpc>
                <a:spcPct val="150000"/>
              </a:lnSpc>
            </a:pPr>
            <a:r>
              <a:rPr lang="fa-IR" sz="2400" b="1" dirty="0" smtClean="0">
                <a:solidFill>
                  <a:srgbClr val="002060"/>
                </a:solidFill>
                <a:cs typeface="B Nazanin" panose="00000400000000000000" pitchFamily="2" charset="-78"/>
              </a:rPr>
              <a:t>تشکیل جلسه هماهنگی با حضور مدیریت و معاون بهداشتی وواحدهای گسترش-خانواده-آموزش سلامت-بهورزی-اموراداری و..</a:t>
            </a:r>
          </a:p>
          <a:p>
            <a:pPr algn="r" rtl="1">
              <a:lnSpc>
                <a:spcPct val="150000"/>
              </a:lnSpc>
            </a:pPr>
            <a:r>
              <a:rPr lang="fa-IR" sz="2400" b="1" dirty="0" smtClean="0">
                <a:solidFill>
                  <a:srgbClr val="002060"/>
                </a:solidFill>
                <a:cs typeface="B Nazanin" panose="00000400000000000000" pitchFamily="2" charset="-78"/>
              </a:rPr>
              <a:t> بررسی وضعیت تجهیزات و نیروی انسانی مراکز نمونه گیری</a:t>
            </a:r>
          </a:p>
          <a:p>
            <a:pPr algn="r" rtl="1">
              <a:lnSpc>
                <a:spcPct val="150000"/>
              </a:lnSpc>
            </a:pPr>
            <a:r>
              <a:rPr lang="fa-IR" sz="2400" b="1" dirty="0" smtClean="0">
                <a:solidFill>
                  <a:srgbClr val="002060"/>
                </a:solidFill>
                <a:cs typeface="B Nazanin" panose="00000400000000000000" pitchFamily="2" charset="-78"/>
              </a:rPr>
              <a:t>آموزش پرسنل مراکز نمونه گیری- مراقبین سلامت- ماماها وبهورزان-پزشکان</a:t>
            </a:r>
          </a:p>
          <a:p>
            <a:pPr algn="r" rtl="1">
              <a:lnSpc>
                <a:spcPct val="150000"/>
              </a:lnSpc>
            </a:pPr>
            <a:r>
              <a:rPr lang="fa-IR" sz="2400" b="1" dirty="0" smtClean="0">
                <a:solidFill>
                  <a:srgbClr val="002060"/>
                </a:solidFill>
                <a:cs typeface="B Nazanin" panose="00000400000000000000" pitchFamily="2" charset="-78"/>
              </a:rPr>
              <a:t>اطلاع رسانی به پزشکان عمومی و متخصص در خصوص اجرای برنامه</a:t>
            </a:r>
          </a:p>
          <a:p>
            <a:pPr algn="r" rtl="1">
              <a:lnSpc>
                <a:spcPct val="150000"/>
              </a:lnSpc>
            </a:pPr>
            <a:r>
              <a:rPr lang="fa-IR" sz="2400" b="1" dirty="0" smtClean="0">
                <a:solidFill>
                  <a:srgbClr val="002060"/>
                </a:solidFill>
                <a:cs typeface="B Nazanin" panose="00000400000000000000" pitchFamily="2" charset="-78"/>
              </a:rPr>
              <a:t>هماهنگی با اداره پست </a:t>
            </a:r>
          </a:p>
          <a:p>
            <a:pPr algn="r" rtl="1">
              <a:lnSpc>
                <a:spcPct val="150000"/>
              </a:lnSpc>
            </a:pPr>
            <a:r>
              <a:rPr lang="fa-IR" sz="2400" b="1" dirty="0" smtClean="0">
                <a:solidFill>
                  <a:srgbClr val="002060"/>
                </a:solidFill>
                <a:cs typeface="B Nazanin" panose="00000400000000000000" pitchFamily="2" charset="-78"/>
              </a:rPr>
              <a:t>دریافت وسایل نمونه گیری –پاکت </a:t>
            </a:r>
          </a:p>
          <a:p>
            <a:pPr algn="r" rtl="1">
              <a:lnSpc>
                <a:spcPct val="150000"/>
              </a:lnSpc>
            </a:pPr>
            <a:r>
              <a:rPr lang="fa-IR" sz="2400" b="1" dirty="0" smtClean="0">
                <a:solidFill>
                  <a:srgbClr val="002060"/>
                </a:solidFill>
                <a:cs typeface="B Nazanin" panose="00000400000000000000" pitchFamily="2" charset="-78"/>
              </a:rPr>
              <a:t>طرح موضوع در کمیته ساغ فرمانداری و مکاتبه شروع برنامه </a:t>
            </a:r>
          </a:p>
          <a:p>
            <a:pPr marL="0" indent="0" algn="r" rtl="1">
              <a:buNone/>
            </a:pPr>
            <a:endParaRPr lang="en-US" dirty="0"/>
          </a:p>
        </p:txBody>
      </p:sp>
    </p:spTree>
    <p:extLst>
      <p:ext uri="{BB962C8B-B14F-4D97-AF65-F5344CB8AC3E}">
        <p14:creationId xmlns:p14="http://schemas.microsoft.com/office/powerpoint/2010/main" val="160735372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5211" y="360947"/>
            <a:ext cx="9008644" cy="5943600"/>
          </a:xfrm>
        </p:spPr>
        <p:txBody>
          <a:bodyPr>
            <a:normAutofit/>
          </a:bodyPr>
          <a:lstStyle/>
          <a:p>
            <a:pPr marL="0" indent="0" algn="r" rtl="1">
              <a:lnSpc>
                <a:spcPct val="150000"/>
              </a:lnSpc>
              <a:buNone/>
            </a:pPr>
            <a:r>
              <a:rPr lang="fa-IR" sz="2400" b="1" dirty="0" smtClean="0">
                <a:solidFill>
                  <a:srgbClr val="002060"/>
                </a:solidFill>
                <a:cs typeface="B Nazanin" panose="00000400000000000000" pitchFamily="2" charset="-78"/>
              </a:rPr>
              <a:t></a:t>
            </a:r>
            <a:r>
              <a:rPr lang="fa-IR" sz="2400" b="1" dirty="0">
                <a:solidFill>
                  <a:srgbClr val="002060"/>
                </a:solidFill>
                <a:cs typeface="B Nazanin" panose="00000400000000000000" pitchFamily="2" charset="-78"/>
              </a:rPr>
              <a:t> </a:t>
            </a:r>
            <a:r>
              <a:rPr lang="fa-IR" sz="2400" b="1" dirty="0" smtClean="0">
                <a:solidFill>
                  <a:schemeClr val="accent1">
                    <a:lumMod val="50000"/>
                  </a:schemeClr>
                </a:solidFill>
                <a:cs typeface="B Nazanin" panose="00000400000000000000" pitchFamily="2" charset="-78"/>
              </a:rPr>
              <a:t>نکات مهم که پرسنل مراکز نمونه گیری باید توجه نمایند</a:t>
            </a:r>
            <a:r>
              <a:rPr lang="en-US" sz="2400" b="1" dirty="0" smtClean="0">
                <a:solidFill>
                  <a:schemeClr val="accent1">
                    <a:lumMod val="50000"/>
                  </a:schemeClr>
                </a:solidFill>
                <a:cs typeface="B Nazanin" panose="00000400000000000000" pitchFamily="2" charset="-78"/>
              </a:rPr>
              <a:t>:</a:t>
            </a:r>
            <a:endParaRPr lang="fa-IR" sz="2400" b="1" dirty="0" smtClean="0">
              <a:solidFill>
                <a:srgbClr val="002060"/>
              </a:solidFill>
              <a:cs typeface="B Nazanin" panose="00000400000000000000" pitchFamily="2" charset="-78"/>
            </a:endParaRPr>
          </a:p>
          <a:p>
            <a:pPr algn="r" rtl="1">
              <a:lnSpc>
                <a:spcPct val="150000"/>
              </a:lnSpc>
            </a:pPr>
            <a:r>
              <a:rPr lang="fa-IR" sz="2400" b="1" dirty="0" smtClean="0">
                <a:solidFill>
                  <a:srgbClr val="002060"/>
                </a:solidFill>
                <a:cs typeface="B Nazanin" panose="00000400000000000000" pitchFamily="2" charset="-78"/>
              </a:rPr>
              <a:t>آموزش و سوالات قبل از نمونه گیری از والدین</a:t>
            </a:r>
          </a:p>
          <a:p>
            <a:pPr algn="r" rtl="1">
              <a:lnSpc>
                <a:spcPct val="150000"/>
              </a:lnSpc>
            </a:pPr>
            <a:r>
              <a:rPr lang="fa-IR" sz="2400" b="1" dirty="0" smtClean="0">
                <a:solidFill>
                  <a:srgbClr val="002060"/>
                </a:solidFill>
                <a:cs typeface="B Nazanin" panose="00000400000000000000" pitchFamily="2" charset="-78"/>
              </a:rPr>
              <a:t>دقت در ثبت اطلاعات (با توجه به جمع آوری فرم های شماره یک در آینده )</a:t>
            </a:r>
          </a:p>
          <a:p>
            <a:pPr algn="r" rtl="1">
              <a:lnSpc>
                <a:spcPct val="150000"/>
              </a:lnSpc>
            </a:pPr>
            <a:r>
              <a:rPr lang="fa-IR" sz="2400" b="1" dirty="0" smtClean="0">
                <a:solidFill>
                  <a:srgbClr val="002060"/>
                </a:solidFill>
                <a:cs typeface="B Nazanin" panose="00000400000000000000" pitchFamily="2" charset="-78"/>
              </a:rPr>
              <a:t>دقت در نمونه گیری </a:t>
            </a:r>
          </a:p>
          <a:p>
            <a:pPr algn="r" rtl="1">
              <a:lnSpc>
                <a:spcPct val="150000"/>
              </a:lnSpc>
            </a:pPr>
            <a:r>
              <a:rPr lang="fa-IR" sz="2400" b="1" dirty="0" smtClean="0">
                <a:solidFill>
                  <a:srgbClr val="002060"/>
                </a:solidFill>
                <a:cs typeface="B Nazanin" panose="00000400000000000000" pitchFamily="2" charset="-78"/>
              </a:rPr>
              <a:t>توجه به نمونه های مجدد و زمان نمونه گیری </a:t>
            </a:r>
          </a:p>
          <a:p>
            <a:pPr algn="r" rtl="1">
              <a:lnSpc>
                <a:spcPct val="150000"/>
              </a:lnSpc>
            </a:pPr>
            <a:r>
              <a:rPr lang="fa-IR" sz="2400" b="1" dirty="0" smtClean="0">
                <a:solidFill>
                  <a:srgbClr val="002060"/>
                </a:solidFill>
                <a:cs typeface="B Nazanin" panose="00000400000000000000" pitchFamily="2" charset="-78"/>
              </a:rPr>
              <a:t>ارسال به موقع نمونه ها </a:t>
            </a:r>
          </a:p>
          <a:p>
            <a:pPr algn="r" rtl="1">
              <a:lnSpc>
                <a:spcPct val="150000"/>
              </a:lnSpc>
            </a:pPr>
            <a:r>
              <a:rPr lang="fa-IR" sz="2400" b="1" dirty="0" smtClean="0">
                <a:solidFill>
                  <a:srgbClr val="002060"/>
                </a:solidFill>
                <a:cs typeface="B Nazanin" panose="00000400000000000000" pitchFamily="2" charset="-78"/>
              </a:rPr>
              <a:t>کاهش پرت لانست </a:t>
            </a:r>
          </a:p>
          <a:p>
            <a:pPr algn="r" rtl="1">
              <a:lnSpc>
                <a:spcPct val="150000"/>
              </a:lnSpc>
            </a:pPr>
            <a:r>
              <a:rPr lang="fa-IR" sz="2400" b="1" dirty="0" smtClean="0">
                <a:solidFill>
                  <a:srgbClr val="002060"/>
                </a:solidFill>
                <a:cs typeface="B Nazanin" panose="00000400000000000000" pitchFamily="2" charset="-78"/>
              </a:rPr>
              <a:t>پاکت صورتی رنگ جهت ارسال نمونه های متابولیک</a:t>
            </a:r>
          </a:p>
          <a:p>
            <a:pPr marL="0" indent="0" algn="r" rtl="1">
              <a:buNone/>
            </a:pPr>
            <a:endParaRPr lang="en-US" dirty="0"/>
          </a:p>
        </p:txBody>
      </p:sp>
    </p:spTree>
    <p:extLst>
      <p:ext uri="{BB962C8B-B14F-4D97-AF65-F5344CB8AC3E}">
        <p14:creationId xmlns:p14="http://schemas.microsoft.com/office/powerpoint/2010/main" val="285265688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5211" y="360947"/>
            <a:ext cx="9008644" cy="5943600"/>
          </a:xfrm>
        </p:spPr>
        <p:txBody>
          <a:bodyPr>
            <a:normAutofit fontScale="92500"/>
          </a:bodyPr>
          <a:lstStyle/>
          <a:p>
            <a:pPr marL="0" indent="0" algn="r" rtl="1">
              <a:lnSpc>
                <a:spcPct val="150000"/>
              </a:lnSpc>
              <a:buNone/>
            </a:pPr>
            <a:r>
              <a:rPr lang="fa-IR" sz="2400" b="1" dirty="0" smtClean="0">
                <a:solidFill>
                  <a:srgbClr val="002060"/>
                </a:solidFill>
                <a:cs typeface="B Nazanin" panose="00000400000000000000" pitchFamily="2" charset="-78"/>
              </a:rPr>
              <a:t></a:t>
            </a:r>
            <a:r>
              <a:rPr lang="fa-IR" sz="2400" b="1" dirty="0">
                <a:solidFill>
                  <a:srgbClr val="002060"/>
                </a:solidFill>
                <a:cs typeface="B Nazanin" panose="00000400000000000000" pitchFamily="2" charset="-78"/>
              </a:rPr>
              <a:t> </a:t>
            </a:r>
            <a:r>
              <a:rPr lang="fa-IR" sz="2400" b="1" dirty="0" smtClean="0">
                <a:solidFill>
                  <a:schemeClr val="accent1">
                    <a:lumMod val="50000"/>
                  </a:schemeClr>
                </a:solidFill>
                <a:cs typeface="B Nazanin" panose="00000400000000000000" pitchFamily="2" charset="-78"/>
              </a:rPr>
              <a:t>سایر نکات</a:t>
            </a:r>
            <a:r>
              <a:rPr lang="en-US" sz="2400" b="1" dirty="0" smtClean="0">
                <a:solidFill>
                  <a:schemeClr val="accent1">
                    <a:lumMod val="50000"/>
                  </a:schemeClr>
                </a:solidFill>
                <a:cs typeface="B Nazanin" panose="00000400000000000000" pitchFamily="2" charset="-78"/>
              </a:rPr>
              <a:t>:</a:t>
            </a:r>
            <a:endParaRPr lang="fa-IR" sz="2400" b="1" dirty="0" smtClean="0">
              <a:solidFill>
                <a:srgbClr val="002060"/>
              </a:solidFill>
              <a:cs typeface="B Nazanin" panose="00000400000000000000" pitchFamily="2" charset="-78"/>
            </a:endParaRPr>
          </a:p>
          <a:p>
            <a:pPr algn="r" rtl="1">
              <a:lnSpc>
                <a:spcPct val="150000"/>
              </a:lnSpc>
            </a:pPr>
            <a:r>
              <a:rPr lang="fa-IR" sz="2400" b="1" dirty="0" smtClean="0">
                <a:solidFill>
                  <a:srgbClr val="002060"/>
                </a:solidFill>
                <a:cs typeface="B Nazanin" panose="00000400000000000000" pitchFamily="2" charset="-78"/>
              </a:rPr>
              <a:t>هزینه آزمایش غربالگری متابولیک ارثی در سال 1402 مبلغ 204000تومان می باشد(تجهیزات-حمل نمونه-آزمایش)</a:t>
            </a:r>
          </a:p>
          <a:p>
            <a:pPr algn="r" rtl="1">
              <a:lnSpc>
                <a:spcPct val="150000"/>
              </a:lnSpc>
            </a:pPr>
            <a:r>
              <a:rPr lang="fa-IR" sz="2400" b="1" dirty="0" smtClean="0">
                <a:solidFill>
                  <a:srgbClr val="002060"/>
                </a:solidFill>
                <a:cs typeface="B Nazanin" panose="00000400000000000000" pitchFamily="2" charset="-78"/>
              </a:rPr>
              <a:t>کلیه موارد نیازمند نمونه مجدد در برنامه متابولیک ارثی رایگان می باشد</a:t>
            </a:r>
          </a:p>
          <a:p>
            <a:pPr algn="r" rtl="1">
              <a:lnSpc>
                <a:spcPct val="150000"/>
              </a:lnSpc>
            </a:pPr>
            <a:r>
              <a:rPr lang="fa-IR" sz="2400" b="1" dirty="0" smtClean="0">
                <a:solidFill>
                  <a:srgbClr val="002060"/>
                </a:solidFill>
                <a:cs typeface="B Nazanin" panose="00000400000000000000" pitchFamily="2" charset="-78"/>
              </a:rPr>
              <a:t>هزینه آزمایشات  مجدد و تایید رایگان می باشد</a:t>
            </a:r>
          </a:p>
          <a:p>
            <a:pPr algn="r" rtl="1">
              <a:lnSpc>
                <a:spcPct val="150000"/>
              </a:lnSpc>
            </a:pPr>
            <a:r>
              <a:rPr lang="fa-IR" sz="2400" b="1" dirty="0" smtClean="0">
                <a:solidFill>
                  <a:srgbClr val="002060"/>
                </a:solidFill>
                <a:cs typeface="B Nazanin" panose="00000400000000000000" pitchFamily="2" charset="-78"/>
              </a:rPr>
              <a:t>هزینه بیماران تحت پوشش بیمه قرار خواهد گرفت.</a:t>
            </a:r>
          </a:p>
          <a:p>
            <a:pPr algn="r" rtl="1">
              <a:lnSpc>
                <a:spcPct val="150000"/>
              </a:lnSpc>
            </a:pPr>
            <a:r>
              <a:rPr lang="fa-IR" sz="2400" b="1" dirty="0" smtClean="0">
                <a:solidFill>
                  <a:srgbClr val="002060"/>
                </a:solidFill>
                <a:cs typeface="B Nazanin" panose="00000400000000000000" pitchFamily="2" charset="-78"/>
              </a:rPr>
              <a:t>مقدمات واجرای زیر ساخت ها جهت اجرای برنامه در کل استان در حال انجام می باشد(سامانه غربالگری-بیمارستان منتخب-آزمایشگاه-معرفی کارشناس برنامه-تجهیزات مراکز نمونه گیری-آموزش پرسنل )</a:t>
            </a:r>
          </a:p>
          <a:p>
            <a:pPr algn="r" rtl="1">
              <a:lnSpc>
                <a:spcPct val="150000"/>
              </a:lnSpc>
            </a:pPr>
            <a:r>
              <a:rPr lang="fa-IR" sz="2400" b="1" dirty="0" smtClean="0">
                <a:solidFill>
                  <a:srgbClr val="002060"/>
                </a:solidFill>
                <a:cs typeface="B Nazanin" panose="00000400000000000000" pitchFamily="2" charset="-78"/>
              </a:rPr>
              <a:t>بیمارستان امین سه روز درهفته با حضور متخصص اطفال وغدد- کارشناس تغذیه ومنشی</a:t>
            </a:r>
          </a:p>
          <a:p>
            <a:pPr marL="0" indent="0" algn="r" rtl="1">
              <a:buNone/>
            </a:pPr>
            <a:endParaRPr lang="en-US" dirty="0"/>
          </a:p>
        </p:txBody>
      </p:sp>
    </p:spTree>
    <p:extLst>
      <p:ext uri="{BB962C8B-B14F-4D97-AF65-F5344CB8AC3E}">
        <p14:creationId xmlns:p14="http://schemas.microsoft.com/office/powerpoint/2010/main" val="375670868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5211" y="360947"/>
            <a:ext cx="9008644" cy="5943600"/>
          </a:xfrm>
        </p:spPr>
        <p:txBody>
          <a:bodyPr>
            <a:normAutofit fontScale="70000" lnSpcReduction="20000"/>
          </a:bodyPr>
          <a:lstStyle/>
          <a:p>
            <a:pPr marL="0" indent="0" algn="r" rtl="1">
              <a:lnSpc>
                <a:spcPct val="150000"/>
              </a:lnSpc>
              <a:buNone/>
            </a:pPr>
            <a:r>
              <a:rPr lang="fa-IR" sz="4000" b="1" dirty="0" smtClean="0">
                <a:solidFill>
                  <a:srgbClr val="002060"/>
                </a:solidFill>
                <a:cs typeface="B Nazanin" panose="00000400000000000000" pitchFamily="2" charset="-78"/>
              </a:rPr>
              <a:t></a:t>
            </a:r>
            <a:r>
              <a:rPr lang="fa-IR" sz="4000" b="1" dirty="0">
                <a:solidFill>
                  <a:srgbClr val="002060"/>
                </a:solidFill>
                <a:cs typeface="B Nazanin" panose="00000400000000000000" pitchFamily="2" charset="-78"/>
              </a:rPr>
              <a:t> </a:t>
            </a:r>
            <a:r>
              <a:rPr lang="fa-IR" sz="4000" b="1" dirty="0" smtClean="0">
                <a:solidFill>
                  <a:schemeClr val="accent1">
                    <a:lumMod val="50000"/>
                  </a:schemeClr>
                </a:solidFill>
                <a:cs typeface="B Nazanin" panose="00000400000000000000" pitchFamily="2" charset="-78"/>
              </a:rPr>
              <a:t>وظایف کارشناس برنامه</a:t>
            </a:r>
            <a:r>
              <a:rPr lang="en-US" sz="4000" b="1" dirty="0" smtClean="0">
                <a:solidFill>
                  <a:schemeClr val="accent1">
                    <a:lumMod val="50000"/>
                  </a:schemeClr>
                </a:solidFill>
                <a:cs typeface="B Nazanin" panose="00000400000000000000" pitchFamily="2" charset="-78"/>
              </a:rPr>
              <a:t>:</a:t>
            </a:r>
            <a:endParaRPr lang="fa-IR" sz="4000" b="1" dirty="0" smtClean="0">
              <a:solidFill>
                <a:srgbClr val="002060"/>
              </a:solidFill>
              <a:cs typeface="B Nazanin" panose="00000400000000000000" pitchFamily="2" charset="-78"/>
            </a:endParaRPr>
          </a:p>
          <a:p>
            <a:pPr algn="r" rtl="1">
              <a:lnSpc>
                <a:spcPct val="150000"/>
              </a:lnSpc>
            </a:pPr>
            <a:r>
              <a:rPr lang="fa-IR" sz="2400" b="1" dirty="0" smtClean="0">
                <a:solidFill>
                  <a:srgbClr val="002060"/>
                </a:solidFill>
                <a:cs typeface="B Nazanin" panose="00000400000000000000" pitchFamily="2" charset="-78"/>
              </a:rPr>
              <a:t>تشکیل جلسات هماهنگی</a:t>
            </a:r>
          </a:p>
          <a:p>
            <a:pPr algn="r" rtl="1">
              <a:lnSpc>
                <a:spcPct val="150000"/>
              </a:lnSpc>
            </a:pPr>
            <a:r>
              <a:rPr lang="fa-IR" sz="2400" b="1" dirty="0" smtClean="0">
                <a:solidFill>
                  <a:srgbClr val="002060"/>
                </a:solidFill>
                <a:cs typeface="B Nazanin" panose="00000400000000000000" pitchFamily="2" charset="-78"/>
              </a:rPr>
              <a:t>هماهنگی با اداره پست</a:t>
            </a:r>
          </a:p>
          <a:p>
            <a:pPr algn="r" rtl="1">
              <a:lnSpc>
                <a:spcPct val="150000"/>
              </a:lnSpc>
            </a:pPr>
            <a:r>
              <a:rPr lang="fa-IR" sz="2400" b="1" dirty="0" smtClean="0">
                <a:solidFill>
                  <a:srgbClr val="002060"/>
                </a:solidFill>
                <a:cs typeface="B Nazanin" panose="00000400000000000000" pitchFamily="2" charset="-78"/>
              </a:rPr>
              <a:t>نظارت بر مراکز نمونه گیری و پیگیری تجهیزات و نیروی انسانی این مراکز</a:t>
            </a:r>
          </a:p>
          <a:p>
            <a:pPr algn="r" rtl="1">
              <a:lnSpc>
                <a:spcPct val="150000"/>
              </a:lnSpc>
            </a:pPr>
            <a:r>
              <a:rPr lang="fa-IR" sz="2400" b="1" dirty="0" smtClean="0">
                <a:solidFill>
                  <a:srgbClr val="002060"/>
                </a:solidFill>
                <a:cs typeface="B Nazanin" panose="00000400000000000000" pitchFamily="2" charset="-78"/>
              </a:rPr>
              <a:t>پیگیری موارد بینابینی و مثبت تا نتیجه قطعی</a:t>
            </a:r>
          </a:p>
          <a:p>
            <a:pPr algn="r" rtl="1">
              <a:lnSpc>
                <a:spcPct val="150000"/>
              </a:lnSpc>
            </a:pPr>
            <a:r>
              <a:rPr lang="fa-IR" sz="2400" b="1" dirty="0" smtClean="0">
                <a:solidFill>
                  <a:srgbClr val="002060"/>
                </a:solidFill>
                <a:cs typeface="B Nazanin" panose="00000400000000000000" pitchFamily="2" charset="-78"/>
              </a:rPr>
              <a:t>پیگیری بیماران</a:t>
            </a:r>
          </a:p>
          <a:p>
            <a:pPr algn="r" rtl="1">
              <a:lnSpc>
                <a:spcPct val="150000"/>
              </a:lnSpc>
            </a:pPr>
            <a:r>
              <a:rPr lang="fa-IR" sz="2400" b="1" dirty="0" smtClean="0">
                <a:solidFill>
                  <a:srgbClr val="002060"/>
                </a:solidFill>
                <a:cs typeface="B Nazanin" panose="00000400000000000000" pitchFamily="2" charset="-78"/>
              </a:rPr>
              <a:t>پاسخگویی مکاتبات غیبت از درمان </a:t>
            </a:r>
          </a:p>
          <a:p>
            <a:pPr algn="r" rtl="1">
              <a:lnSpc>
                <a:spcPct val="150000"/>
              </a:lnSpc>
            </a:pPr>
            <a:r>
              <a:rPr lang="fa-IR" sz="2400" b="1" dirty="0" smtClean="0">
                <a:solidFill>
                  <a:srgbClr val="002060"/>
                </a:solidFill>
                <a:cs typeface="B Nazanin" panose="00000400000000000000" pitchFamily="2" charset="-78"/>
              </a:rPr>
              <a:t>ارتباط با آزمایشگاه اریترون و بیمارستان منتخب</a:t>
            </a:r>
          </a:p>
          <a:p>
            <a:pPr algn="r" rtl="1">
              <a:lnSpc>
                <a:spcPct val="150000"/>
              </a:lnSpc>
            </a:pPr>
            <a:r>
              <a:rPr lang="fa-IR" sz="2400" b="1" dirty="0" smtClean="0">
                <a:solidFill>
                  <a:srgbClr val="002060"/>
                </a:solidFill>
                <a:cs typeface="B Nazanin" panose="00000400000000000000" pitchFamily="2" charset="-78"/>
              </a:rPr>
              <a:t>تکمیل فرم های برنامه - پرتال –محاسبه شاخص های برنامه</a:t>
            </a:r>
          </a:p>
          <a:p>
            <a:pPr algn="r" rtl="1">
              <a:lnSpc>
                <a:spcPct val="150000"/>
              </a:lnSpc>
            </a:pPr>
            <a:r>
              <a:rPr lang="fa-IR" sz="2400" b="1" dirty="0" smtClean="0">
                <a:solidFill>
                  <a:srgbClr val="002060"/>
                </a:solidFill>
                <a:cs typeface="B Nazanin" panose="00000400000000000000" pitchFamily="2" charset="-78"/>
              </a:rPr>
              <a:t>آموزش پرسنل </a:t>
            </a:r>
          </a:p>
          <a:p>
            <a:pPr algn="r" rtl="1">
              <a:lnSpc>
                <a:spcPct val="150000"/>
              </a:lnSpc>
            </a:pPr>
            <a:r>
              <a:rPr lang="fa-IR" sz="2400" b="1" dirty="0" smtClean="0">
                <a:solidFill>
                  <a:srgbClr val="002060"/>
                </a:solidFill>
                <a:cs typeface="B Nazanin" panose="00000400000000000000" pitchFamily="2" charset="-78"/>
              </a:rPr>
              <a:t>پسخورانداشکالات سامانه جدید  </a:t>
            </a:r>
          </a:p>
          <a:p>
            <a:pPr algn="r" rtl="1">
              <a:lnSpc>
                <a:spcPct val="150000"/>
              </a:lnSpc>
            </a:pPr>
            <a:r>
              <a:rPr lang="fa-IR" sz="2400" b="1" dirty="0" smtClean="0">
                <a:solidFill>
                  <a:srgbClr val="002060"/>
                </a:solidFill>
                <a:cs typeface="B Nazanin" panose="00000400000000000000" pitchFamily="2" charset="-78"/>
              </a:rPr>
              <a:t>نظارت بر آموزش و توجیه مادران در سه ماهه اول و سوم بارداری </a:t>
            </a:r>
            <a:endParaRPr lang="en-US" dirty="0"/>
          </a:p>
        </p:txBody>
      </p:sp>
    </p:spTree>
    <p:extLst>
      <p:ext uri="{BB962C8B-B14F-4D97-AF65-F5344CB8AC3E}">
        <p14:creationId xmlns:p14="http://schemas.microsoft.com/office/powerpoint/2010/main" val="221303901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5211" y="360947"/>
            <a:ext cx="9008644" cy="5943600"/>
          </a:xfrm>
        </p:spPr>
        <p:txBody>
          <a:bodyPr>
            <a:normAutofit/>
          </a:bodyPr>
          <a:lstStyle/>
          <a:p>
            <a:pPr marL="0" indent="0" algn="r" rtl="1">
              <a:lnSpc>
                <a:spcPct val="150000"/>
              </a:lnSpc>
              <a:buNone/>
            </a:pPr>
            <a:r>
              <a:rPr lang="fa-IR" sz="2400" b="1" dirty="0" smtClean="0">
                <a:solidFill>
                  <a:srgbClr val="002060"/>
                </a:solidFill>
                <a:cs typeface="B Nazanin" panose="00000400000000000000" pitchFamily="2" charset="-78"/>
              </a:rPr>
              <a:t></a:t>
            </a:r>
            <a:r>
              <a:rPr lang="fa-IR" sz="2400" b="1" dirty="0">
                <a:solidFill>
                  <a:srgbClr val="002060"/>
                </a:solidFill>
                <a:cs typeface="B Nazanin" panose="00000400000000000000" pitchFamily="2" charset="-78"/>
              </a:rPr>
              <a:t> </a:t>
            </a:r>
            <a:r>
              <a:rPr lang="fa-IR" sz="2400" b="1" dirty="0" smtClean="0">
                <a:solidFill>
                  <a:schemeClr val="accent1">
                    <a:lumMod val="50000"/>
                  </a:schemeClr>
                </a:solidFill>
                <a:cs typeface="B Nazanin" panose="00000400000000000000" pitchFamily="2" charset="-78"/>
              </a:rPr>
              <a:t>سامانه جدید</a:t>
            </a:r>
            <a:r>
              <a:rPr lang="en-US" sz="2400" b="1" dirty="0" smtClean="0">
                <a:solidFill>
                  <a:schemeClr val="accent1">
                    <a:lumMod val="50000"/>
                  </a:schemeClr>
                </a:solidFill>
                <a:cs typeface="B Nazanin" panose="00000400000000000000" pitchFamily="2" charset="-78"/>
              </a:rPr>
              <a:t>NSP</a:t>
            </a:r>
            <a:r>
              <a:rPr lang="fa-IR" sz="2400" b="1" dirty="0" smtClean="0">
                <a:solidFill>
                  <a:schemeClr val="accent1">
                    <a:lumMod val="50000"/>
                  </a:schemeClr>
                </a:solidFill>
                <a:cs typeface="B Nazanin" panose="00000400000000000000" pitchFamily="2" charset="-78"/>
              </a:rPr>
              <a:t> </a:t>
            </a:r>
            <a:r>
              <a:rPr lang="en-US" sz="2400" b="1" dirty="0" smtClean="0">
                <a:solidFill>
                  <a:schemeClr val="accent1">
                    <a:lumMod val="50000"/>
                  </a:schemeClr>
                </a:solidFill>
                <a:cs typeface="B Nazanin" panose="00000400000000000000" pitchFamily="2" charset="-78"/>
              </a:rPr>
              <a:t>:</a:t>
            </a:r>
            <a:endParaRPr lang="fa-IR" sz="2400" b="1" dirty="0" smtClean="0">
              <a:solidFill>
                <a:srgbClr val="002060"/>
              </a:solidFill>
              <a:cs typeface="B Nazanin" panose="00000400000000000000" pitchFamily="2" charset="-78"/>
            </a:endParaRPr>
          </a:p>
          <a:p>
            <a:pPr lvl="0" algn="r" rtl="1">
              <a:lnSpc>
                <a:spcPct val="150000"/>
              </a:lnSpc>
              <a:buClr>
                <a:srgbClr val="E84C22"/>
              </a:buClr>
            </a:pPr>
            <a:r>
              <a:rPr lang="fa-IR" sz="2400" b="1" dirty="0" smtClean="0">
                <a:solidFill>
                  <a:srgbClr val="002060"/>
                </a:solidFill>
                <a:cs typeface="B Nazanin" panose="00000400000000000000" pitchFamily="2" charset="-78"/>
              </a:rPr>
              <a:t>رفع اشکالات سامانه قدیم(</a:t>
            </a:r>
            <a:r>
              <a:rPr lang="fa-IR" sz="2000" b="1" dirty="0">
                <a:solidFill>
                  <a:srgbClr val="002060"/>
                </a:solidFill>
                <a:cs typeface="B Nazanin" panose="00000400000000000000" pitchFamily="2" charset="-78"/>
              </a:rPr>
              <a:t>سامانه </a:t>
            </a:r>
            <a:r>
              <a:rPr lang="en-US" sz="2000" b="1" dirty="0">
                <a:solidFill>
                  <a:srgbClr val="002060"/>
                </a:solidFill>
                <a:cs typeface="B Nazanin" panose="00000400000000000000" pitchFamily="2" charset="-78"/>
              </a:rPr>
              <a:t>NSP</a:t>
            </a:r>
            <a:r>
              <a:rPr lang="fa-IR" sz="2000" b="1" dirty="0">
                <a:solidFill>
                  <a:srgbClr val="002060"/>
                </a:solidFill>
                <a:cs typeface="B Nazanin" panose="00000400000000000000" pitchFamily="2" charset="-78"/>
              </a:rPr>
              <a:t> یک سامانه بی نظیر بود که برخی استان ها از این سامانه الگو برداری کرده </a:t>
            </a:r>
            <a:r>
              <a:rPr lang="fa-IR" sz="2000" b="1" dirty="0" smtClean="0">
                <a:solidFill>
                  <a:srgbClr val="002060"/>
                </a:solidFill>
                <a:cs typeface="B Nazanin" panose="00000400000000000000" pitchFamily="2" charset="-78"/>
              </a:rPr>
              <a:t>بودند ولی اشکالاتی هم داشت)</a:t>
            </a:r>
            <a:endParaRPr lang="fa-IR" sz="2000" b="1" dirty="0">
              <a:solidFill>
                <a:srgbClr val="002060"/>
              </a:solidFill>
              <a:cs typeface="B Nazanin" panose="00000400000000000000" pitchFamily="2" charset="-78"/>
            </a:endParaRPr>
          </a:p>
          <a:p>
            <a:pPr algn="r" rtl="1">
              <a:lnSpc>
                <a:spcPct val="150000"/>
              </a:lnSpc>
            </a:pPr>
            <a:r>
              <a:rPr lang="fa-IR" sz="2400" b="1" dirty="0" smtClean="0">
                <a:solidFill>
                  <a:srgbClr val="002060"/>
                </a:solidFill>
                <a:cs typeface="B Nazanin" panose="00000400000000000000" pitchFamily="2" charset="-78"/>
              </a:rPr>
              <a:t>با جمع آوری اشکالات از مراکز نمونه گیری و کارشناسان سعی شد که در سامانه جدید این اشکالات رفع شود</a:t>
            </a:r>
          </a:p>
          <a:p>
            <a:pPr algn="r" rtl="1">
              <a:lnSpc>
                <a:spcPct val="150000"/>
              </a:lnSpc>
            </a:pPr>
            <a:r>
              <a:rPr lang="fa-IR" sz="2400" b="1" dirty="0" smtClean="0">
                <a:solidFill>
                  <a:srgbClr val="002060"/>
                </a:solidFill>
                <a:cs typeface="B Nazanin" panose="00000400000000000000" pitchFamily="2" charset="-78"/>
              </a:rPr>
              <a:t>ادغام دو سامانه هیپوتیروئیدی و متابولیک ارثی در یک سامانه </a:t>
            </a:r>
          </a:p>
          <a:p>
            <a:pPr algn="r" rtl="1">
              <a:lnSpc>
                <a:spcPct val="150000"/>
              </a:lnSpc>
            </a:pPr>
            <a:r>
              <a:rPr lang="fa-IR" sz="2400" b="1" dirty="0" smtClean="0">
                <a:solidFill>
                  <a:srgbClr val="002060"/>
                </a:solidFill>
                <a:cs typeface="B Nazanin" panose="00000400000000000000" pitchFamily="2" charset="-78"/>
              </a:rPr>
              <a:t>اطلاعات فردی جهت دو برنامه یکسان می باشد وفقط اختلاف در نمونه های مجدد می باشد</a:t>
            </a:r>
          </a:p>
          <a:p>
            <a:pPr algn="r" rtl="1">
              <a:lnSpc>
                <a:spcPct val="150000"/>
              </a:lnSpc>
            </a:pPr>
            <a:r>
              <a:rPr lang="fa-IR" sz="2400" b="1" dirty="0" smtClean="0">
                <a:solidFill>
                  <a:srgbClr val="002060"/>
                </a:solidFill>
                <a:cs typeface="B Nazanin" panose="00000400000000000000" pitchFamily="2" charset="-78"/>
              </a:rPr>
              <a:t>سامانه جدید در 5 شهرستان از یک ماه پیش به صورت پایلوت  اجرا شد </a:t>
            </a:r>
          </a:p>
          <a:p>
            <a:pPr algn="r" rtl="1">
              <a:lnSpc>
                <a:spcPct val="150000"/>
              </a:lnSpc>
            </a:pPr>
            <a:r>
              <a:rPr lang="fa-IR" sz="2400" b="1" dirty="0" smtClean="0">
                <a:solidFill>
                  <a:srgbClr val="002060"/>
                </a:solidFill>
                <a:cs typeface="B Nazanin" panose="00000400000000000000" pitchFamily="2" charset="-78"/>
              </a:rPr>
              <a:t>اتصال این سامانه به آزمایشگاه معاونت بهداشت و اریترون</a:t>
            </a:r>
          </a:p>
        </p:txBody>
      </p:sp>
    </p:spTree>
    <p:extLst>
      <p:ext uri="{BB962C8B-B14F-4D97-AF65-F5344CB8AC3E}">
        <p14:creationId xmlns:p14="http://schemas.microsoft.com/office/powerpoint/2010/main" val="36515802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3193077587"/>
              </p:ext>
            </p:extLst>
          </p:nvPr>
        </p:nvGraphicFramePr>
        <p:xfrm>
          <a:off x="1961900" y="121920"/>
          <a:ext cx="9007476" cy="6949440"/>
        </p:xfrm>
        <a:graphic>
          <a:graphicData uri="http://schemas.openxmlformats.org/drawingml/2006/table">
            <a:tbl>
              <a:tblPr firstRow="1" bandRow="1">
                <a:tableStyleId>{5C22544A-7EE6-4342-B048-85BDC9FD1C3A}</a:tableStyleId>
              </a:tblPr>
              <a:tblGrid>
                <a:gridCol w="2251869">
                  <a:extLst>
                    <a:ext uri="{9D8B030D-6E8A-4147-A177-3AD203B41FA5}">
                      <a16:colId xmlns:a16="http://schemas.microsoft.com/office/drawing/2014/main" val="20000"/>
                    </a:ext>
                  </a:extLst>
                </a:gridCol>
                <a:gridCol w="2251869">
                  <a:extLst>
                    <a:ext uri="{9D8B030D-6E8A-4147-A177-3AD203B41FA5}">
                      <a16:colId xmlns:a16="http://schemas.microsoft.com/office/drawing/2014/main" val="20001"/>
                    </a:ext>
                  </a:extLst>
                </a:gridCol>
                <a:gridCol w="2251869">
                  <a:extLst>
                    <a:ext uri="{9D8B030D-6E8A-4147-A177-3AD203B41FA5}">
                      <a16:colId xmlns:a16="http://schemas.microsoft.com/office/drawing/2014/main" val="20002"/>
                    </a:ext>
                  </a:extLst>
                </a:gridCol>
                <a:gridCol w="2251869">
                  <a:extLst>
                    <a:ext uri="{9D8B030D-6E8A-4147-A177-3AD203B41FA5}">
                      <a16:colId xmlns:a16="http://schemas.microsoft.com/office/drawing/2014/main" val="20003"/>
                    </a:ext>
                  </a:extLst>
                </a:gridCol>
              </a:tblGrid>
              <a:tr h="470647">
                <a:tc gridSpan="4">
                  <a:txBody>
                    <a:bodyPr/>
                    <a:lstStyle/>
                    <a:p>
                      <a:pPr algn="ctr"/>
                      <a:r>
                        <a:rPr lang="fa-IR" sz="2800" dirty="0" smtClean="0">
                          <a:solidFill>
                            <a:schemeClr val="tx1">
                              <a:lumMod val="85000"/>
                              <a:lumOff val="15000"/>
                            </a:schemeClr>
                          </a:solidFill>
                          <a:cs typeface="B Titr" panose="00000700000000000000" pitchFamily="2" charset="-78"/>
                        </a:rPr>
                        <a:t>مقایسه سه برنامه از نظر نمونه گیری مجدد</a:t>
                      </a:r>
                      <a:r>
                        <a:rPr lang="fa-IR" sz="2800" baseline="0" dirty="0" smtClean="0">
                          <a:solidFill>
                            <a:schemeClr val="tx1">
                              <a:lumMod val="85000"/>
                              <a:lumOff val="15000"/>
                            </a:schemeClr>
                          </a:solidFill>
                          <a:cs typeface="B Titr" panose="00000700000000000000" pitchFamily="2" charset="-78"/>
                        </a:rPr>
                        <a:t> </a:t>
                      </a:r>
                      <a:endParaRPr lang="en-US" sz="2800" dirty="0">
                        <a:solidFill>
                          <a:schemeClr val="tx1">
                            <a:lumMod val="85000"/>
                            <a:lumOff val="15000"/>
                          </a:schemeClr>
                        </a:solidFill>
                        <a:cs typeface="B Titr" panose="00000700000000000000" pitchFamily="2" charset="-78"/>
                      </a:endParaRP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336835">
                <a:tc>
                  <a:txBody>
                    <a:bodyPr/>
                    <a:lstStyle/>
                    <a:p>
                      <a:pPr algn="ctr"/>
                      <a:r>
                        <a:rPr lang="fa-IR" b="1" dirty="0" smtClean="0">
                          <a:solidFill>
                            <a:srgbClr val="C00000"/>
                          </a:solidFill>
                          <a:cs typeface="B Nazanin" panose="00000400000000000000" pitchFamily="2" charset="-78"/>
                        </a:rPr>
                        <a:t>متابولیک ارثی</a:t>
                      </a:r>
                      <a:endParaRPr lang="en-US" b="1" dirty="0">
                        <a:solidFill>
                          <a:srgbClr val="C00000"/>
                        </a:solidFill>
                        <a:cs typeface="B Nazanin" panose="00000400000000000000" pitchFamily="2" charset="-78"/>
                      </a:endParaRPr>
                    </a:p>
                  </a:txBody>
                  <a:tcPr/>
                </a:tc>
                <a:tc>
                  <a:txBody>
                    <a:bodyPr/>
                    <a:lstStyle/>
                    <a:p>
                      <a:pPr algn="ctr"/>
                      <a:r>
                        <a:rPr lang="en-US" b="1" dirty="0" smtClean="0">
                          <a:solidFill>
                            <a:srgbClr val="C00000"/>
                          </a:solidFill>
                          <a:cs typeface="B Nazanin" panose="00000400000000000000" pitchFamily="2" charset="-78"/>
                        </a:rPr>
                        <a:t>PKU</a:t>
                      </a:r>
                      <a:endParaRPr lang="en-US" b="1" dirty="0">
                        <a:solidFill>
                          <a:srgbClr val="C00000"/>
                        </a:solidFill>
                        <a:cs typeface="B Nazanin" panose="00000400000000000000" pitchFamily="2" charset="-78"/>
                      </a:endParaRPr>
                    </a:p>
                  </a:txBody>
                  <a:tcPr/>
                </a:tc>
                <a:tc>
                  <a:txBody>
                    <a:bodyPr/>
                    <a:lstStyle/>
                    <a:p>
                      <a:pPr algn="ctr"/>
                      <a:r>
                        <a:rPr lang="fa-IR" b="1" dirty="0" smtClean="0">
                          <a:solidFill>
                            <a:srgbClr val="C00000"/>
                          </a:solidFill>
                          <a:cs typeface="B Nazanin" panose="00000400000000000000" pitchFamily="2" charset="-78"/>
                        </a:rPr>
                        <a:t>هیپوتیروئیدی</a:t>
                      </a:r>
                      <a:endParaRPr lang="en-US" b="1" dirty="0">
                        <a:solidFill>
                          <a:srgbClr val="C00000"/>
                        </a:solidFill>
                        <a:cs typeface="B Nazanin" panose="00000400000000000000" pitchFamily="2" charset="-78"/>
                      </a:endParaRPr>
                    </a:p>
                  </a:txBody>
                  <a:tcPr/>
                </a:tc>
                <a:tc>
                  <a:txBody>
                    <a:bodyPr/>
                    <a:lstStyle/>
                    <a:p>
                      <a:pPr algn="ctr"/>
                      <a:endParaRPr lang="en-US" b="1" dirty="0">
                        <a:solidFill>
                          <a:schemeClr val="bg2">
                            <a:lumMod val="10000"/>
                          </a:schemeClr>
                        </a:solidFill>
                        <a:cs typeface="B Nazanin" panose="00000400000000000000" pitchFamily="2" charset="-78"/>
                      </a:endParaRPr>
                    </a:p>
                  </a:txBody>
                  <a:tcPr/>
                </a:tc>
                <a:extLst>
                  <a:ext uri="{0D108BD9-81ED-4DB2-BD59-A6C34878D82A}">
                    <a16:rowId xmlns:a16="http://schemas.microsoft.com/office/drawing/2014/main" val="10001"/>
                  </a:ext>
                </a:extLst>
              </a:tr>
              <a:tr h="336835">
                <a:tc>
                  <a:txBody>
                    <a:bodyPr/>
                    <a:lstStyle/>
                    <a:p>
                      <a:pPr algn="ctr"/>
                      <a:r>
                        <a:rPr lang="fa-IR" b="1" dirty="0" smtClean="0"/>
                        <a:t>*</a:t>
                      </a:r>
                      <a:endParaRPr lang="en-US" b="1" dirty="0"/>
                    </a:p>
                  </a:txBody>
                  <a:tcPr/>
                </a:tc>
                <a:tc>
                  <a:txBody>
                    <a:bodyPr/>
                    <a:lstStyle/>
                    <a:p>
                      <a:pPr algn="ctr"/>
                      <a:r>
                        <a:rPr lang="fa-IR" b="1" dirty="0" smtClean="0"/>
                        <a:t>*</a:t>
                      </a:r>
                      <a:endParaRPr lang="en-US" b="1" dirty="0"/>
                    </a:p>
                  </a:txBody>
                  <a:tcPr/>
                </a:tc>
                <a:tc>
                  <a:txBody>
                    <a:bodyPr/>
                    <a:lstStyle/>
                    <a:p>
                      <a:pPr algn="ctr"/>
                      <a:r>
                        <a:rPr lang="fa-IR" b="1" dirty="0" smtClean="0"/>
                        <a:t>*</a:t>
                      </a:r>
                      <a:endParaRPr lang="en-US" b="1" dirty="0"/>
                    </a:p>
                  </a:txBody>
                  <a:tcPr/>
                </a:tc>
                <a:tc>
                  <a:txBody>
                    <a:bodyPr/>
                    <a:lstStyle/>
                    <a:p>
                      <a:pPr algn="ctr"/>
                      <a:r>
                        <a:rPr lang="fa-IR" b="1" dirty="0" smtClean="0">
                          <a:solidFill>
                            <a:srgbClr val="002060"/>
                          </a:solidFill>
                          <a:cs typeface="B Nazanin" panose="00000400000000000000" pitchFamily="2" charset="-78"/>
                        </a:rPr>
                        <a:t>بستری</a:t>
                      </a:r>
                      <a:endParaRPr lang="en-US" b="1" dirty="0">
                        <a:solidFill>
                          <a:srgbClr val="002060"/>
                        </a:solidFill>
                        <a:cs typeface="B Nazanin" panose="00000400000000000000" pitchFamily="2" charset="-78"/>
                      </a:endParaRPr>
                    </a:p>
                  </a:txBody>
                  <a:tcPr/>
                </a:tc>
                <a:extLst>
                  <a:ext uri="{0D108BD9-81ED-4DB2-BD59-A6C34878D82A}">
                    <a16:rowId xmlns:a16="http://schemas.microsoft.com/office/drawing/2014/main" val="10002"/>
                  </a:ext>
                </a:extLst>
              </a:tr>
              <a:tr h="312821">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a-IR" sz="1600" b="1" i="0" u="none" strike="noStrike" kern="1200" cap="none" spc="0" normalizeH="0" baseline="0" noProof="0" dirty="0" smtClean="0">
                          <a:ln>
                            <a:noFill/>
                          </a:ln>
                          <a:solidFill>
                            <a:prstClr val="black"/>
                          </a:solidFill>
                          <a:effectLst/>
                          <a:uLnTx/>
                          <a:uFillTx/>
                          <a:latin typeface="+mn-lt"/>
                          <a:ea typeface="+mn-ea"/>
                          <a:cs typeface="B Nazanin" panose="00000400000000000000" pitchFamily="2" charset="-78"/>
                        </a:rPr>
                        <a:t>زیر33 هفته و2 نوبت</a:t>
                      </a:r>
                      <a:endParaRPr kumimoji="0" lang="en-US" sz="1600" b="1" i="0" u="none" strike="noStrike" kern="1200" cap="none" spc="0" normalizeH="0" baseline="0" noProof="0" dirty="0" smtClean="0">
                        <a:ln>
                          <a:noFill/>
                        </a:ln>
                        <a:solidFill>
                          <a:prstClr val="black"/>
                        </a:solidFill>
                        <a:effectLst/>
                        <a:uLnTx/>
                        <a:uFillTx/>
                        <a:latin typeface="+mn-lt"/>
                        <a:ea typeface="+mn-ea"/>
                        <a:cs typeface="B Nazanin" panose="00000400000000000000" pitchFamily="2" charset="-78"/>
                      </a:endParaRPr>
                    </a:p>
                    <a:p>
                      <a:pPr algn="ctr"/>
                      <a:endParaRPr lang="en-US" sz="1600" b="1" dirty="0">
                        <a:cs typeface="B Nazanin" panose="00000400000000000000" pitchFamily="2" charset="-78"/>
                      </a:endParaRPr>
                    </a:p>
                  </a:txBody>
                  <a:tcPr/>
                </a:tc>
                <a:tc>
                  <a:txBody>
                    <a:bodyPr/>
                    <a:lstStyle/>
                    <a:p>
                      <a:pPr algn="ctr"/>
                      <a:r>
                        <a:rPr lang="fa-IR" sz="1600" b="1" dirty="0" smtClean="0">
                          <a:cs typeface="B Nazanin" panose="00000400000000000000" pitchFamily="2" charset="-78"/>
                        </a:rPr>
                        <a:t>زیر33 هفته و2 نوبت</a:t>
                      </a:r>
                      <a:endParaRPr lang="en-US" sz="1600" b="1" dirty="0">
                        <a:cs typeface="B Nazanin" panose="00000400000000000000" pitchFamily="2" charset="-78"/>
                      </a:endParaRPr>
                    </a:p>
                  </a:txBody>
                  <a:tcPr/>
                </a:tc>
                <a:tc>
                  <a:txBody>
                    <a:bodyPr/>
                    <a:lstStyle/>
                    <a:p>
                      <a:pPr algn="ctr"/>
                      <a:r>
                        <a:rPr lang="fa-IR" sz="1600" b="1" dirty="0" smtClean="0">
                          <a:cs typeface="B Nazanin" panose="00000400000000000000" pitchFamily="2" charset="-78"/>
                        </a:rPr>
                        <a:t>زیر37 هفته و 4 نوبت</a:t>
                      </a:r>
                      <a:endParaRPr lang="en-US" sz="1600" b="1" dirty="0">
                        <a:cs typeface="B Nazanin" panose="00000400000000000000" pitchFamily="2" charset="-78"/>
                      </a:endParaRPr>
                    </a:p>
                  </a:txBody>
                  <a:tcPr/>
                </a:tc>
                <a:tc>
                  <a:txBody>
                    <a:bodyPr/>
                    <a:lstStyle/>
                    <a:p>
                      <a:pPr algn="ctr"/>
                      <a:r>
                        <a:rPr lang="fa-IR" b="1" dirty="0" smtClean="0">
                          <a:solidFill>
                            <a:srgbClr val="002060"/>
                          </a:solidFill>
                          <a:cs typeface="B Nazanin" panose="00000400000000000000" pitchFamily="2" charset="-78"/>
                        </a:rPr>
                        <a:t>نارس</a:t>
                      </a:r>
                      <a:endParaRPr lang="en-US" b="1" dirty="0">
                        <a:solidFill>
                          <a:srgbClr val="002060"/>
                        </a:solidFill>
                        <a:cs typeface="B Nazanin" panose="00000400000000000000" pitchFamily="2" charset="-78"/>
                      </a:endParaRPr>
                    </a:p>
                  </a:txBody>
                  <a:tcPr/>
                </a:tc>
                <a:extLst>
                  <a:ext uri="{0D108BD9-81ED-4DB2-BD59-A6C34878D82A}">
                    <a16:rowId xmlns:a16="http://schemas.microsoft.com/office/drawing/2014/main" val="10003"/>
                  </a:ext>
                </a:extLst>
              </a:tr>
              <a:tr h="336835">
                <a:tc>
                  <a:txBody>
                    <a:bodyPr/>
                    <a:lstStyle/>
                    <a:p>
                      <a:pPr algn="ctr"/>
                      <a:r>
                        <a:rPr lang="fa-IR" b="1" dirty="0" smtClean="0"/>
                        <a:t>-</a:t>
                      </a:r>
                      <a:endParaRPr lang="en-US" b="1" dirty="0"/>
                    </a:p>
                  </a:txBody>
                  <a:tcPr/>
                </a:tc>
                <a:tc>
                  <a:txBody>
                    <a:bodyPr/>
                    <a:lstStyle/>
                    <a:p>
                      <a:pPr algn="ctr"/>
                      <a:r>
                        <a:rPr lang="fa-IR" b="1" dirty="0" smtClean="0"/>
                        <a:t>-</a:t>
                      </a:r>
                      <a:endParaRPr lang="en-US" b="1" dirty="0"/>
                    </a:p>
                  </a:txBody>
                  <a:tcPr/>
                </a:tc>
                <a:tc>
                  <a:txBody>
                    <a:bodyPr/>
                    <a:lstStyle/>
                    <a:p>
                      <a:pPr algn="ctr"/>
                      <a:r>
                        <a:rPr lang="fa-IR" b="1" dirty="0" smtClean="0"/>
                        <a:t>*</a:t>
                      </a:r>
                      <a:endParaRPr lang="en-US" b="1" dirty="0"/>
                    </a:p>
                  </a:txBody>
                  <a:tcPr/>
                </a:tc>
                <a:tc>
                  <a:txBody>
                    <a:bodyPr/>
                    <a:lstStyle/>
                    <a:p>
                      <a:pPr algn="ctr"/>
                      <a:r>
                        <a:rPr lang="fa-IR" b="1" dirty="0" smtClean="0">
                          <a:solidFill>
                            <a:srgbClr val="002060"/>
                          </a:solidFill>
                          <a:cs typeface="B Nazanin" panose="00000400000000000000" pitchFamily="2" charset="-78"/>
                        </a:rPr>
                        <a:t>مصرف دارو</a:t>
                      </a:r>
                      <a:endParaRPr lang="en-US" b="1" dirty="0">
                        <a:solidFill>
                          <a:srgbClr val="002060"/>
                        </a:solidFill>
                        <a:cs typeface="B Nazanin" panose="00000400000000000000" pitchFamily="2" charset="-78"/>
                      </a:endParaRPr>
                    </a:p>
                  </a:txBody>
                  <a:tcPr/>
                </a:tc>
                <a:extLst>
                  <a:ext uri="{0D108BD9-81ED-4DB2-BD59-A6C34878D82A}">
                    <a16:rowId xmlns:a16="http://schemas.microsoft.com/office/drawing/2014/main" val="10004"/>
                  </a:ext>
                </a:extLst>
              </a:tr>
              <a:tr h="336835">
                <a:tc>
                  <a:txBody>
                    <a:bodyPr/>
                    <a:lstStyle/>
                    <a:p>
                      <a:pPr algn="ctr"/>
                      <a:r>
                        <a:rPr lang="fa-IR" b="1" dirty="0" smtClean="0"/>
                        <a:t>*</a:t>
                      </a:r>
                      <a:endParaRPr lang="en-US" b="1" dirty="0"/>
                    </a:p>
                  </a:txBody>
                  <a:tcPr/>
                </a:tc>
                <a:tc>
                  <a:txBody>
                    <a:bodyPr/>
                    <a:lstStyle/>
                    <a:p>
                      <a:pPr algn="ctr"/>
                      <a:r>
                        <a:rPr lang="fa-IR" b="1" dirty="0" smtClean="0"/>
                        <a:t>*</a:t>
                      </a:r>
                      <a:endParaRPr lang="en-US" b="1" dirty="0"/>
                    </a:p>
                  </a:txBody>
                  <a:tcPr/>
                </a:tc>
                <a:tc>
                  <a:txBody>
                    <a:bodyPr/>
                    <a:lstStyle/>
                    <a:p>
                      <a:pPr algn="ctr"/>
                      <a:r>
                        <a:rPr lang="fa-IR" b="1" dirty="0" smtClean="0"/>
                        <a:t>*</a:t>
                      </a:r>
                      <a:endParaRPr lang="en-US" b="1" dirty="0"/>
                    </a:p>
                  </a:txBody>
                  <a:tcPr/>
                </a:tc>
                <a:tc>
                  <a:txBody>
                    <a:bodyPr/>
                    <a:lstStyle/>
                    <a:p>
                      <a:pPr algn="ctr"/>
                      <a:r>
                        <a:rPr lang="fa-IR" b="1" dirty="0" smtClean="0">
                          <a:solidFill>
                            <a:srgbClr val="002060"/>
                          </a:solidFill>
                          <a:cs typeface="B Nazanin" panose="00000400000000000000" pitchFamily="2" charset="-78"/>
                        </a:rPr>
                        <a:t>وزن کمتراز 2500گرم</a:t>
                      </a:r>
                      <a:endParaRPr lang="en-US" b="1" dirty="0">
                        <a:solidFill>
                          <a:srgbClr val="002060"/>
                        </a:solidFill>
                        <a:cs typeface="B Nazanin" panose="00000400000000000000" pitchFamily="2" charset="-78"/>
                      </a:endParaRPr>
                    </a:p>
                  </a:txBody>
                  <a:tcPr/>
                </a:tc>
                <a:extLst>
                  <a:ext uri="{0D108BD9-81ED-4DB2-BD59-A6C34878D82A}">
                    <a16:rowId xmlns:a16="http://schemas.microsoft.com/office/drawing/2014/main" val="10005"/>
                  </a:ext>
                </a:extLst>
              </a:tr>
              <a:tr h="336835">
                <a:tc>
                  <a:txBody>
                    <a:bodyPr/>
                    <a:lstStyle/>
                    <a:p>
                      <a:pPr algn="ctr"/>
                      <a:r>
                        <a:rPr lang="fa-IR" b="1" dirty="0" smtClean="0"/>
                        <a:t>*</a:t>
                      </a:r>
                      <a:endParaRPr lang="en-US" b="1" dirty="0"/>
                    </a:p>
                  </a:txBody>
                  <a:tcPr/>
                </a:tc>
                <a:tc>
                  <a:txBody>
                    <a:bodyPr/>
                    <a:lstStyle/>
                    <a:p>
                      <a:pPr algn="ctr"/>
                      <a:r>
                        <a:rPr lang="fa-IR" b="1" dirty="0" smtClean="0"/>
                        <a:t>*</a:t>
                      </a:r>
                      <a:endParaRPr lang="en-US" b="1" dirty="0"/>
                    </a:p>
                  </a:txBody>
                  <a:tcPr/>
                </a:tc>
                <a:tc>
                  <a:txBody>
                    <a:bodyPr/>
                    <a:lstStyle/>
                    <a:p>
                      <a:pPr algn="ctr"/>
                      <a:r>
                        <a:rPr lang="fa-IR" b="1" dirty="0" smtClean="0"/>
                        <a:t>*</a:t>
                      </a:r>
                      <a:endParaRPr lang="en-US" b="1" dirty="0"/>
                    </a:p>
                  </a:txBody>
                  <a:tcPr/>
                </a:tc>
                <a:tc>
                  <a:txBody>
                    <a:bodyPr/>
                    <a:lstStyle/>
                    <a:p>
                      <a:pPr algn="ctr"/>
                      <a:r>
                        <a:rPr lang="fa-IR" b="1" dirty="0" smtClean="0">
                          <a:solidFill>
                            <a:srgbClr val="002060"/>
                          </a:solidFill>
                          <a:cs typeface="B Nazanin" panose="00000400000000000000" pitchFamily="2" charset="-78"/>
                        </a:rPr>
                        <a:t>نظر پزشک</a:t>
                      </a:r>
                      <a:endParaRPr lang="en-US" b="1" dirty="0">
                        <a:solidFill>
                          <a:srgbClr val="002060"/>
                        </a:solidFill>
                        <a:cs typeface="B Nazanin" panose="00000400000000000000" pitchFamily="2" charset="-78"/>
                      </a:endParaRPr>
                    </a:p>
                  </a:txBody>
                  <a:tcPr/>
                </a:tc>
                <a:extLst>
                  <a:ext uri="{0D108BD9-81ED-4DB2-BD59-A6C34878D82A}">
                    <a16:rowId xmlns:a16="http://schemas.microsoft.com/office/drawing/2014/main" val="10006"/>
                  </a:ext>
                </a:extLst>
              </a:tr>
              <a:tr h="336835">
                <a:tc>
                  <a:txBody>
                    <a:bodyPr/>
                    <a:lstStyle/>
                    <a:p>
                      <a:pPr algn="ctr"/>
                      <a:r>
                        <a:rPr lang="fa-IR" b="1" dirty="0" smtClean="0"/>
                        <a:t>*</a:t>
                      </a:r>
                      <a:endParaRPr lang="en-US" b="1" dirty="0"/>
                    </a:p>
                  </a:txBody>
                  <a:tcPr/>
                </a:tc>
                <a:tc>
                  <a:txBody>
                    <a:bodyPr/>
                    <a:lstStyle/>
                    <a:p>
                      <a:pPr algn="ctr"/>
                      <a:r>
                        <a:rPr lang="fa-IR" b="1" dirty="0" smtClean="0"/>
                        <a:t>*</a:t>
                      </a:r>
                      <a:endParaRPr lang="en-US" b="1" dirty="0"/>
                    </a:p>
                  </a:txBody>
                  <a:tcPr/>
                </a:tc>
                <a:tc>
                  <a:txBody>
                    <a:bodyPr/>
                    <a:lstStyle/>
                    <a:p>
                      <a:pPr algn="ctr"/>
                      <a:r>
                        <a:rPr lang="fa-IR" b="1" dirty="0" smtClean="0"/>
                        <a:t>*</a:t>
                      </a:r>
                      <a:endParaRPr lang="en-US" b="1" dirty="0"/>
                    </a:p>
                  </a:txBody>
                  <a:tcPr/>
                </a:tc>
                <a:tc>
                  <a:txBody>
                    <a:bodyPr/>
                    <a:lstStyle/>
                    <a:p>
                      <a:pPr algn="ctr"/>
                      <a:r>
                        <a:rPr lang="fa-IR" b="1" dirty="0" smtClean="0">
                          <a:solidFill>
                            <a:srgbClr val="002060"/>
                          </a:solidFill>
                          <a:cs typeface="B Nazanin" panose="00000400000000000000" pitchFamily="2" charset="-78"/>
                        </a:rPr>
                        <a:t>علایم بالینی</a:t>
                      </a:r>
                      <a:endParaRPr lang="en-US" b="1" dirty="0">
                        <a:solidFill>
                          <a:srgbClr val="002060"/>
                        </a:solidFill>
                        <a:cs typeface="B Nazanin" panose="00000400000000000000" pitchFamily="2" charset="-78"/>
                      </a:endParaRPr>
                    </a:p>
                  </a:txBody>
                  <a:tcPr/>
                </a:tc>
                <a:extLst>
                  <a:ext uri="{0D108BD9-81ED-4DB2-BD59-A6C34878D82A}">
                    <a16:rowId xmlns:a16="http://schemas.microsoft.com/office/drawing/2014/main" val="10007"/>
                  </a:ext>
                </a:extLst>
              </a:tr>
              <a:tr h="336835">
                <a:tc>
                  <a:txBody>
                    <a:bodyPr/>
                    <a:lstStyle/>
                    <a:p>
                      <a:pPr algn="ctr"/>
                      <a:r>
                        <a:rPr lang="fa-IR" b="1" dirty="0" smtClean="0"/>
                        <a:t>-</a:t>
                      </a:r>
                      <a:endParaRPr lang="en-US" b="1" dirty="0"/>
                    </a:p>
                  </a:txBody>
                  <a:tcPr/>
                </a:tc>
                <a:tc>
                  <a:txBody>
                    <a:bodyPr/>
                    <a:lstStyle/>
                    <a:p>
                      <a:pPr algn="ctr"/>
                      <a:r>
                        <a:rPr lang="fa-IR" b="1" dirty="0" smtClean="0"/>
                        <a:t>-</a:t>
                      </a:r>
                      <a:endParaRPr lang="en-US" b="1" dirty="0"/>
                    </a:p>
                  </a:txBody>
                  <a:tcPr/>
                </a:tc>
                <a:tc>
                  <a:txBody>
                    <a:bodyPr/>
                    <a:lstStyle/>
                    <a:p>
                      <a:pPr algn="ctr"/>
                      <a:r>
                        <a:rPr lang="fa-IR" b="1" dirty="0" smtClean="0"/>
                        <a:t>*</a:t>
                      </a:r>
                      <a:endParaRPr lang="en-US" b="1" dirty="0"/>
                    </a:p>
                  </a:txBody>
                  <a:tcPr/>
                </a:tc>
                <a:tc>
                  <a:txBody>
                    <a:bodyPr/>
                    <a:lstStyle/>
                    <a:p>
                      <a:pPr algn="ctr"/>
                      <a:r>
                        <a:rPr lang="fa-IR" b="1" dirty="0" smtClean="0">
                          <a:solidFill>
                            <a:srgbClr val="002060"/>
                          </a:solidFill>
                          <a:cs typeface="B Nazanin" panose="00000400000000000000" pitchFamily="2" charset="-78"/>
                        </a:rPr>
                        <a:t>وزن بالا</a:t>
                      </a:r>
                      <a:endParaRPr lang="en-US" b="1" dirty="0">
                        <a:solidFill>
                          <a:srgbClr val="002060"/>
                        </a:solidFill>
                        <a:cs typeface="B Nazanin" panose="00000400000000000000" pitchFamily="2" charset="-78"/>
                      </a:endParaRPr>
                    </a:p>
                  </a:txBody>
                  <a:tcPr/>
                </a:tc>
                <a:extLst>
                  <a:ext uri="{0D108BD9-81ED-4DB2-BD59-A6C34878D82A}">
                    <a16:rowId xmlns:a16="http://schemas.microsoft.com/office/drawing/2014/main" val="10008"/>
                  </a:ext>
                </a:extLst>
              </a:tr>
              <a:tr h="336835">
                <a:tc>
                  <a:txBody>
                    <a:bodyPr/>
                    <a:lstStyle/>
                    <a:p>
                      <a:pPr algn="ctr"/>
                      <a:r>
                        <a:rPr lang="fa-IR" b="1" dirty="0" smtClean="0"/>
                        <a:t>*</a:t>
                      </a:r>
                      <a:endParaRPr lang="en-US" b="1" dirty="0"/>
                    </a:p>
                  </a:txBody>
                  <a:tcPr/>
                </a:tc>
                <a:tc>
                  <a:txBody>
                    <a:bodyPr/>
                    <a:lstStyle/>
                    <a:p>
                      <a:pPr algn="ctr"/>
                      <a:r>
                        <a:rPr lang="fa-IR" b="1" dirty="0" smtClean="0"/>
                        <a:t>*</a:t>
                      </a:r>
                      <a:endParaRPr lang="en-US" b="1" dirty="0"/>
                    </a:p>
                  </a:txBody>
                  <a:tcPr/>
                </a:tc>
                <a:tc>
                  <a:txBody>
                    <a:bodyPr/>
                    <a:lstStyle/>
                    <a:p>
                      <a:pPr algn="ctr"/>
                      <a:r>
                        <a:rPr lang="fa-IR" b="1" dirty="0" smtClean="0"/>
                        <a:t>*</a:t>
                      </a:r>
                      <a:endParaRPr lang="en-US" b="1" dirty="0"/>
                    </a:p>
                  </a:txBody>
                  <a:tcPr/>
                </a:tc>
                <a:tc>
                  <a:txBody>
                    <a:bodyPr/>
                    <a:lstStyle/>
                    <a:p>
                      <a:pPr algn="ctr"/>
                      <a:r>
                        <a:rPr lang="fa-IR" b="1" dirty="0" smtClean="0">
                          <a:solidFill>
                            <a:srgbClr val="002060"/>
                          </a:solidFill>
                          <a:cs typeface="B Nazanin" panose="00000400000000000000" pitchFamily="2" charset="-78"/>
                        </a:rPr>
                        <a:t>نمونه نامناسب</a:t>
                      </a:r>
                      <a:endParaRPr lang="en-US" b="1" dirty="0">
                        <a:solidFill>
                          <a:srgbClr val="002060"/>
                        </a:solidFill>
                        <a:cs typeface="B Nazanin" panose="00000400000000000000" pitchFamily="2" charset="-78"/>
                      </a:endParaRPr>
                    </a:p>
                  </a:txBody>
                  <a:tcPr/>
                </a:tc>
                <a:extLst>
                  <a:ext uri="{0D108BD9-81ED-4DB2-BD59-A6C34878D82A}">
                    <a16:rowId xmlns:a16="http://schemas.microsoft.com/office/drawing/2014/main" val="10009"/>
                  </a:ext>
                </a:extLst>
              </a:tr>
              <a:tr h="336835">
                <a:tc>
                  <a:txBody>
                    <a:bodyPr/>
                    <a:lstStyle/>
                    <a:p>
                      <a:pPr algn="ctr"/>
                      <a:r>
                        <a:rPr lang="fa-IR" b="1" dirty="0" smtClean="0"/>
                        <a:t>-</a:t>
                      </a:r>
                      <a:endParaRPr lang="en-US" b="1" dirty="0"/>
                    </a:p>
                  </a:txBody>
                  <a:tcPr/>
                </a:tc>
                <a:tc>
                  <a:txBody>
                    <a:bodyPr/>
                    <a:lstStyle/>
                    <a:p>
                      <a:pPr algn="ctr"/>
                      <a:r>
                        <a:rPr lang="fa-IR" b="1" dirty="0" smtClean="0"/>
                        <a:t>-</a:t>
                      </a:r>
                      <a:endParaRPr lang="en-US" b="1" dirty="0"/>
                    </a:p>
                  </a:txBody>
                  <a:tcPr/>
                </a:tc>
                <a:tc>
                  <a:txBody>
                    <a:bodyPr/>
                    <a:lstStyle/>
                    <a:p>
                      <a:pPr algn="ctr"/>
                      <a:r>
                        <a:rPr lang="fa-IR" b="1" dirty="0" smtClean="0"/>
                        <a:t>*</a:t>
                      </a:r>
                      <a:endParaRPr lang="en-US" b="1" dirty="0"/>
                    </a:p>
                  </a:txBody>
                  <a:tcPr/>
                </a:tc>
                <a:tc>
                  <a:txBody>
                    <a:bodyPr/>
                    <a:lstStyle/>
                    <a:p>
                      <a:pPr algn="ctr"/>
                      <a:r>
                        <a:rPr lang="fa-IR" b="1" dirty="0" smtClean="0">
                          <a:solidFill>
                            <a:srgbClr val="002060"/>
                          </a:solidFill>
                          <a:cs typeface="B Nazanin" panose="00000400000000000000" pitchFamily="2" charset="-78"/>
                        </a:rPr>
                        <a:t>چندقلویی</a:t>
                      </a:r>
                      <a:endParaRPr lang="en-US" b="1" dirty="0">
                        <a:solidFill>
                          <a:srgbClr val="002060"/>
                        </a:solidFill>
                        <a:cs typeface="B Nazanin" panose="00000400000000000000" pitchFamily="2" charset="-78"/>
                      </a:endParaRPr>
                    </a:p>
                  </a:txBody>
                  <a:tcPr/>
                </a:tc>
                <a:extLst>
                  <a:ext uri="{0D108BD9-81ED-4DB2-BD59-A6C34878D82A}">
                    <a16:rowId xmlns:a16="http://schemas.microsoft.com/office/drawing/2014/main" val="10010"/>
                  </a:ext>
                </a:extLst>
              </a:tr>
              <a:tr h="336835">
                <a:tc>
                  <a:txBody>
                    <a:bodyPr/>
                    <a:lstStyle/>
                    <a:p>
                      <a:pPr algn="ctr"/>
                      <a:r>
                        <a:rPr lang="fa-IR" b="1" dirty="0" smtClean="0"/>
                        <a:t>-</a:t>
                      </a:r>
                      <a:endParaRPr lang="en-US" b="1" dirty="0"/>
                    </a:p>
                  </a:txBody>
                  <a:tcPr/>
                </a:tc>
                <a:tc>
                  <a:txBody>
                    <a:bodyPr/>
                    <a:lstStyle/>
                    <a:p>
                      <a:pPr algn="ctr"/>
                      <a:r>
                        <a:rPr lang="fa-IR" b="1" dirty="0" smtClean="0"/>
                        <a:t>*</a:t>
                      </a:r>
                      <a:endParaRPr lang="en-US" b="1" dirty="0"/>
                    </a:p>
                  </a:txBody>
                  <a:tcPr/>
                </a:tc>
                <a:tc>
                  <a:txBody>
                    <a:bodyPr/>
                    <a:lstStyle/>
                    <a:p>
                      <a:pPr algn="ctr"/>
                      <a:r>
                        <a:rPr lang="fa-IR" b="1" dirty="0" smtClean="0"/>
                        <a:t>-</a:t>
                      </a:r>
                      <a:endParaRPr lang="en-US" b="1" dirty="0"/>
                    </a:p>
                  </a:txBody>
                  <a:tcPr/>
                </a:tc>
                <a:tc>
                  <a:txBody>
                    <a:bodyPr/>
                    <a:lstStyle/>
                    <a:p>
                      <a:pPr algn="ctr"/>
                      <a:r>
                        <a:rPr lang="fa-IR" b="1" dirty="0" smtClean="0">
                          <a:solidFill>
                            <a:srgbClr val="002060"/>
                          </a:solidFill>
                          <a:cs typeface="B Nazanin" panose="00000400000000000000" pitchFamily="2" charset="-78"/>
                        </a:rPr>
                        <a:t>ابتلای مادر</a:t>
                      </a:r>
                      <a:endParaRPr lang="en-US" b="1" dirty="0">
                        <a:solidFill>
                          <a:srgbClr val="002060"/>
                        </a:solidFill>
                        <a:cs typeface="B Nazanin" panose="00000400000000000000" pitchFamily="2" charset="-78"/>
                      </a:endParaRPr>
                    </a:p>
                  </a:txBody>
                  <a:tcPr/>
                </a:tc>
                <a:extLst>
                  <a:ext uri="{0D108BD9-81ED-4DB2-BD59-A6C34878D82A}">
                    <a16:rowId xmlns:a16="http://schemas.microsoft.com/office/drawing/2014/main" val="10011"/>
                  </a:ext>
                </a:extLst>
              </a:tr>
              <a:tr h="336835">
                <a:tc>
                  <a:txBody>
                    <a:bodyPr/>
                    <a:lstStyle/>
                    <a:p>
                      <a:pPr algn="ctr"/>
                      <a:r>
                        <a:rPr lang="fa-IR" b="1" dirty="0" smtClean="0"/>
                        <a:t>*</a:t>
                      </a:r>
                      <a:endParaRPr lang="en-US" b="1" dirty="0"/>
                    </a:p>
                  </a:txBody>
                  <a:tcPr/>
                </a:tc>
                <a:tc>
                  <a:txBody>
                    <a:bodyPr/>
                    <a:lstStyle/>
                    <a:p>
                      <a:pPr algn="ctr"/>
                      <a:r>
                        <a:rPr lang="fa-IR" b="1" dirty="0" smtClean="0"/>
                        <a:t>*</a:t>
                      </a:r>
                      <a:endParaRPr lang="en-US" b="1" dirty="0"/>
                    </a:p>
                  </a:txBody>
                  <a:tcPr/>
                </a:tc>
                <a:tc>
                  <a:txBody>
                    <a:bodyPr/>
                    <a:lstStyle/>
                    <a:p>
                      <a:pPr algn="ctr"/>
                      <a:r>
                        <a:rPr lang="fa-IR" b="1" dirty="0" smtClean="0"/>
                        <a:t>-</a:t>
                      </a:r>
                      <a:endParaRPr lang="en-US" b="1" dirty="0"/>
                    </a:p>
                  </a:txBody>
                  <a:tcPr/>
                </a:tc>
                <a:tc>
                  <a:txBody>
                    <a:bodyPr/>
                    <a:lstStyle/>
                    <a:p>
                      <a:pPr algn="ctr"/>
                      <a:r>
                        <a:rPr lang="fa-IR" b="1" dirty="0" smtClean="0">
                          <a:solidFill>
                            <a:srgbClr val="002060"/>
                          </a:solidFill>
                          <a:cs typeface="B Nazanin" panose="00000400000000000000" pitchFamily="2" charset="-78"/>
                        </a:rPr>
                        <a:t>بیماری های کبدی</a:t>
                      </a:r>
                      <a:endParaRPr lang="en-US" b="1" dirty="0">
                        <a:solidFill>
                          <a:srgbClr val="002060"/>
                        </a:solidFill>
                        <a:cs typeface="B Nazanin" panose="00000400000000000000" pitchFamily="2" charset="-78"/>
                      </a:endParaRPr>
                    </a:p>
                  </a:txBody>
                  <a:tcPr/>
                </a:tc>
                <a:extLst>
                  <a:ext uri="{0D108BD9-81ED-4DB2-BD59-A6C34878D82A}">
                    <a16:rowId xmlns:a16="http://schemas.microsoft.com/office/drawing/2014/main" val="10012"/>
                  </a:ext>
                </a:extLst>
              </a:tr>
              <a:tr h="336835">
                <a:tc>
                  <a:txBody>
                    <a:bodyPr/>
                    <a:lstStyle/>
                    <a:p>
                      <a:pPr algn="ctr"/>
                      <a:r>
                        <a:rPr lang="fa-IR" b="1" dirty="0" smtClean="0"/>
                        <a:t>*</a:t>
                      </a:r>
                      <a:endParaRPr lang="en-US" b="1" dirty="0"/>
                    </a:p>
                  </a:txBody>
                  <a:tcPr/>
                </a:tc>
                <a:tc>
                  <a:txBody>
                    <a:bodyPr/>
                    <a:lstStyle/>
                    <a:p>
                      <a:pPr algn="ctr"/>
                      <a:r>
                        <a:rPr lang="fa-IR" b="1" dirty="0" smtClean="0"/>
                        <a:t>*</a:t>
                      </a:r>
                      <a:endParaRPr lang="en-US" b="1" dirty="0"/>
                    </a:p>
                  </a:txBody>
                  <a:tcPr/>
                </a:tc>
                <a:tc>
                  <a:txBody>
                    <a:bodyPr/>
                    <a:lstStyle/>
                    <a:p>
                      <a:pPr algn="ctr"/>
                      <a:r>
                        <a:rPr lang="fa-IR" b="1" dirty="0" smtClean="0"/>
                        <a:t>-</a:t>
                      </a:r>
                      <a:endParaRPr lang="en-US" b="1" dirty="0"/>
                    </a:p>
                  </a:txBody>
                  <a:tcPr/>
                </a:tc>
                <a:tc>
                  <a:txBody>
                    <a:bodyPr/>
                    <a:lstStyle/>
                    <a:p>
                      <a:pPr algn="ctr"/>
                      <a:r>
                        <a:rPr lang="fa-IR" b="1" dirty="0" smtClean="0">
                          <a:solidFill>
                            <a:srgbClr val="002060"/>
                          </a:solidFill>
                          <a:cs typeface="B Nazanin" panose="00000400000000000000" pitchFamily="2" charset="-78"/>
                        </a:rPr>
                        <a:t>تغذیه ناکافی با شیر</a:t>
                      </a:r>
                      <a:endParaRPr lang="en-US" b="1" dirty="0">
                        <a:solidFill>
                          <a:srgbClr val="002060"/>
                        </a:solidFill>
                        <a:cs typeface="B Nazanin" panose="00000400000000000000" pitchFamily="2" charset="-78"/>
                      </a:endParaRPr>
                    </a:p>
                  </a:txBody>
                  <a:tcPr/>
                </a:tc>
                <a:extLst>
                  <a:ext uri="{0D108BD9-81ED-4DB2-BD59-A6C34878D82A}">
                    <a16:rowId xmlns:a16="http://schemas.microsoft.com/office/drawing/2014/main" val="10013"/>
                  </a:ext>
                </a:extLst>
              </a:tr>
              <a:tr h="336835">
                <a:tc>
                  <a:txBody>
                    <a:bodyPr/>
                    <a:lstStyle/>
                    <a:p>
                      <a:pPr algn="ctr"/>
                      <a:r>
                        <a:rPr lang="fa-IR" b="1" dirty="0" smtClean="0"/>
                        <a:t>*</a:t>
                      </a:r>
                      <a:endParaRPr lang="en-US" b="1" dirty="0"/>
                    </a:p>
                  </a:txBody>
                  <a:tcPr/>
                </a:tc>
                <a:tc>
                  <a:txBody>
                    <a:bodyPr/>
                    <a:lstStyle/>
                    <a:p>
                      <a:pPr algn="ctr"/>
                      <a:r>
                        <a:rPr lang="fa-IR" b="1" dirty="0" smtClean="0"/>
                        <a:t>*</a:t>
                      </a:r>
                      <a:endParaRPr lang="en-US" b="1" dirty="0"/>
                    </a:p>
                  </a:txBody>
                  <a:tcPr/>
                </a:tc>
                <a:tc>
                  <a:txBody>
                    <a:bodyPr/>
                    <a:lstStyle/>
                    <a:p>
                      <a:pPr algn="ctr"/>
                      <a:r>
                        <a:rPr lang="fa-IR" b="1" dirty="0" smtClean="0"/>
                        <a:t>*</a:t>
                      </a:r>
                      <a:endParaRPr lang="en-US" b="1" dirty="0"/>
                    </a:p>
                  </a:txBody>
                  <a:tcPr/>
                </a:tc>
                <a:tc>
                  <a:txBody>
                    <a:bodyPr/>
                    <a:lstStyle/>
                    <a:p>
                      <a:pPr algn="ctr"/>
                      <a:r>
                        <a:rPr lang="en-US" b="1" dirty="0" smtClean="0">
                          <a:solidFill>
                            <a:srgbClr val="002060"/>
                          </a:solidFill>
                          <a:cs typeface="B Nazanin" panose="00000400000000000000" pitchFamily="2" charset="-78"/>
                        </a:rPr>
                        <a:t>NPO</a:t>
                      </a:r>
                      <a:endParaRPr lang="en-US" b="1" dirty="0">
                        <a:solidFill>
                          <a:srgbClr val="002060"/>
                        </a:solidFill>
                        <a:cs typeface="B Nazanin" panose="00000400000000000000" pitchFamily="2" charset="-78"/>
                      </a:endParaRPr>
                    </a:p>
                  </a:txBody>
                  <a:tcPr/>
                </a:tc>
                <a:extLst>
                  <a:ext uri="{0D108BD9-81ED-4DB2-BD59-A6C34878D82A}">
                    <a16:rowId xmlns:a16="http://schemas.microsoft.com/office/drawing/2014/main" val="10014"/>
                  </a:ext>
                </a:extLst>
              </a:tr>
              <a:tr h="336835">
                <a:tc>
                  <a:txBody>
                    <a:bodyPr/>
                    <a:lstStyle/>
                    <a:p>
                      <a:pPr algn="ctr"/>
                      <a:r>
                        <a:rPr lang="fa-IR" b="1" dirty="0" smtClean="0"/>
                        <a:t>*</a:t>
                      </a:r>
                      <a:endParaRPr lang="en-US" b="1" dirty="0"/>
                    </a:p>
                  </a:txBody>
                  <a:tcPr/>
                </a:tc>
                <a:tc>
                  <a:txBody>
                    <a:bodyPr/>
                    <a:lstStyle/>
                    <a:p>
                      <a:pPr algn="ctr"/>
                      <a:r>
                        <a:rPr lang="fa-IR" b="1" dirty="0" smtClean="0"/>
                        <a:t>*</a:t>
                      </a:r>
                      <a:endParaRPr lang="en-US" b="1" dirty="0"/>
                    </a:p>
                  </a:txBody>
                  <a:tcPr/>
                </a:tc>
                <a:tc>
                  <a:txBody>
                    <a:bodyPr/>
                    <a:lstStyle/>
                    <a:p>
                      <a:pPr algn="ctr"/>
                      <a:r>
                        <a:rPr lang="fa-IR" b="1" dirty="0" smtClean="0"/>
                        <a:t>-</a:t>
                      </a:r>
                      <a:endParaRPr lang="en-US" b="1" dirty="0"/>
                    </a:p>
                  </a:txBody>
                  <a:tcPr/>
                </a:tc>
                <a:tc>
                  <a:txBody>
                    <a:bodyPr/>
                    <a:lstStyle/>
                    <a:p>
                      <a:pPr algn="ctr"/>
                      <a:r>
                        <a:rPr lang="fa-IR" b="1" dirty="0" smtClean="0">
                          <a:solidFill>
                            <a:srgbClr val="002060"/>
                          </a:solidFill>
                          <a:cs typeface="B Nazanin" panose="00000400000000000000" pitchFamily="2" charset="-78"/>
                        </a:rPr>
                        <a:t>دیالیز</a:t>
                      </a:r>
                      <a:endParaRPr lang="en-US" b="1" dirty="0">
                        <a:solidFill>
                          <a:srgbClr val="002060"/>
                        </a:solidFill>
                        <a:cs typeface="B Nazanin" panose="00000400000000000000" pitchFamily="2" charset="-78"/>
                      </a:endParaRPr>
                    </a:p>
                  </a:txBody>
                  <a:tcPr/>
                </a:tc>
                <a:extLst>
                  <a:ext uri="{0D108BD9-81ED-4DB2-BD59-A6C34878D82A}">
                    <a16:rowId xmlns:a16="http://schemas.microsoft.com/office/drawing/2014/main" val="10015"/>
                  </a:ext>
                </a:extLst>
              </a:tr>
              <a:tr h="336835">
                <a:tc>
                  <a:txBody>
                    <a:bodyPr/>
                    <a:lstStyle/>
                    <a:p>
                      <a:pPr algn="ctr"/>
                      <a:r>
                        <a:rPr lang="fa-IR" b="1" dirty="0" smtClean="0"/>
                        <a:t>*</a:t>
                      </a:r>
                      <a:endParaRPr lang="en-US" b="1" dirty="0"/>
                    </a:p>
                  </a:txBody>
                  <a:tcPr/>
                </a:tc>
                <a:tc>
                  <a:txBody>
                    <a:bodyPr/>
                    <a:lstStyle/>
                    <a:p>
                      <a:pPr algn="ctr"/>
                      <a:r>
                        <a:rPr lang="fa-IR" b="1" dirty="0" smtClean="0"/>
                        <a:t>*</a:t>
                      </a:r>
                      <a:endParaRPr lang="en-US" b="1" dirty="0"/>
                    </a:p>
                  </a:txBody>
                  <a:tcPr/>
                </a:tc>
                <a:tc>
                  <a:txBody>
                    <a:bodyPr/>
                    <a:lstStyle/>
                    <a:p>
                      <a:pPr algn="ctr"/>
                      <a:r>
                        <a:rPr lang="fa-IR" b="1" dirty="0" smtClean="0"/>
                        <a:t>*</a:t>
                      </a:r>
                      <a:endParaRPr lang="en-US" b="1" dirty="0"/>
                    </a:p>
                  </a:txBody>
                  <a:tcPr/>
                </a:tc>
                <a:tc>
                  <a:txBody>
                    <a:bodyPr/>
                    <a:lstStyle/>
                    <a:p>
                      <a:pPr algn="ctr"/>
                      <a:r>
                        <a:rPr lang="fa-IR" b="1" dirty="0" smtClean="0">
                          <a:solidFill>
                            <a:srgbClr val="002060"/>
                          </a:solidFill>
                          <a:cs typeface="B Nazanin" panose="00000400000000000000" pitchFamily="2" charset="-78"/>
                        </a:rPr>
                        <a:t>تعویض یا دریافت خون</a:t>
                      </a:r>
                      <a:endParaRPr lang="en-US" b="1" dirty="0">
                        <a:solidFill>
                          <a:srgbClr val="002060"/>
                        </a:solidFill>
                        <a:cs typeface="B Nazanin" panose="00000400000000000000" pitchFamily="2" charset="-78"/>
                      </a:endParaRPr>
                    </a:p>
                  </a:txBody>
                  <a:tcPr/>
                </a:tc>
                <a:extLst>
                  <a:ext uri="{0D108BD9-81ED-4DB2-BD59-A6C34878D82A}">
                    <a16:rowId xmlns:a16="http://schemas.microsoft.com/office/drawing/2014/main" val="10016"/>
                  </a:ext>
                </a:extLst>
              </a:tr>
              <a:tr h="336835">
                <a:tc>
                  <a:txBody>
                    <a:bodyPr/>
                    <a:lstStyle/>
                    <a:p>
                      <a:pPr algn="ctr"/>
                      <a:endParaRPr lang="en-US" b="1"/>
                    </a:p>
                  </a:txBody>
                  <a:tcPr/>
                </a:tc>
                <a:tc>
                  <a:txBody>
                    <a:bodyPr/>
                    <a:lstStyle/>
                    <a:p>
                      <a:pPr algn="ctr"/>
                      <a:endParaRPr lang="en-US" b="1"/>
                    </a:p>
                  </a:txBody>
                  <a:tcPr/>
                </a:tc>
                <a:tc>
                  <a:txBody>
                    <a:bodyPr/>
                    <a:lstStyle/>
                    <a:p>
                      <a:pPr algn="ctr"/>
                      <a:endParaRPr lang="en-US" b="1" dirty="0"/>
                    </a:p>
                  </a:txBody>
                  <a:tcPr/>
                </a:tc>
                <a:tc>
                  <a:txBody>
                    <a:bodyPr/>
                    <a:lstStyle/>
                    <a:p>
                      <a:endParaRPr lang="en-US" dirty="0">
                        <a:solidFill>
                          <a:srgbClr val="002060"/>
                        </a:solidFill>
                      </a:endParaRPr>
                    </a:p>
                  </a:txBody>
                  <a:tcPr/>
                </a:tc>
                <a:extLst>
                  <a:ext uri="{0D108BD9-81ED-4DB2-BD59-A6C34878D82A}">
                    <a16:rowId xmlns:a16="http://schemas.microsoft.com/office/drawing/2014/main" val="10017"/>
                  </a:ext>
                </a:extLst>
              </a:tr>
            </a:tbl>
          </a:graphicData>
        </a:graphic>
      </p:graphicFrame>
    </p:spTree>
    <p:extLst>
      <p:ext uri="{BB962C8B-B14F-4D97-AF65-F5344CB8AC3E}">
        <p14:creationId xmlns:p14="http://schemas.microsoft.com/office/powerpoint/2010/main" val="394246193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65197" y="32006"/>
            <a:ext cx="1752845" cy="476316"/>
          </a:xfrm>
          <a:prstGeom prst="rect">
            <a:avLst/>
          </a:prstGeom>
        </p:spPr>
      </p:pic>
      <p:pic>
        <p:nvPicPr>
          <p:cNvPr id="3" name="Picture 2"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9908" y="421574"/>
            <a:ext cx="9437077" cy="6436426"/>
          </a:xfrm>
          <a:prstGeom prst="rect">
            <a:avLst/>
          </a:prstGeom>
        </p:spPr>
      </p:pic>
    </p:spTree>
    <p:extLst>
      <p:ext uri="{BB962C8B-B14F-4D97-AF65-F5344CB8AC3E}">
        <p14:creationId xmlns:p14="http://schemas.microsoft.com/office/powerpoint/2010/main" val="305790655"/>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37856" y="610467"/>
            <a:ext cx="9786616" cy="5762624"/>
          </a:xfrm>
        </p:spPr>
        <p:txBody>
          <a:bodyPr>
            <a:noAutofit/>
          </a:bodyPr>
          <a:lstStyle/>
          <a:p>
            <a:pPr algn="r" rtl="1"/>
            <a:r>
              <a:rPr lang="fa-IR" sz="2400" b="1" dirty="0" smtClean="0">
                <a:solidFill>
                  <a:srgbClr val="002060"/>
                </a:solidFill>
                <a:cs typeface="B Nazanin" panose="00000400000000000000" pitchFamily="2" charset="-78"/>
              </a:rPr>
              <a:t>تنوع وناهمگونی تظاهرات بالینی که می توانند باسایر بیماری ها همپوشانی داشته باشند سبب می شود که تشخیص بیماری های متابولیک ارثی با دشواری روبه رو باشد و درصورت عدم برنامه ریزی مناسب برای شناسایی آن ها ، مورد غفلت واقع شوند .</a:t>
            </a:r>
          </a:p>
          <a:p>
            <a:pPr algn="r" rtl="1"/>
            <a:endParaRPr lang="fa-IR" sz="2400" b="1" dirty="0">
              <a:solidFill>
                <a:srgbClr val="002060"/>
              </a:solidFill>
              <a:cs typeface="B Nazanin" panose="00000400000000000000" pitchFamily="2" charset="-78"/>
            </a:endParaRPr>
          </a:p>
          <a:p>
            <a:pPr algn="r" rtl="1"/>
            <a:r>
              <a:rPr lang="fa-IR" sz="2400" b="1" dirty="0" smtClean="0">
                <a:solidFill>
                  <a:srgbClr val="002060"/>
                </a:solidFill>
                <a:cs typeface="B Nazanin" panose="00000400000000000000" pitchFamily="2" charset="-78"/>
              </a:rPr>
              <a:t>این درحالی است که اغلب این اختلالات در صورت شناسایی به هنگام، درمان پذیر ودر غیراین صورت به شدت کشنده یا منجر به ناتوانی شدید می شوند.</a:t>
            </a:r>
          </a:p>
          <a:p>
            <a:pPr marL="0" indent="0" algn="r" rtl="1">
              <a:buNone/>
            </a:pPr>
            <a:endParaRPr lang="fa-IR" sz="2400" b="1" dirty="0" smtClean="0">
              <a:solidFill>
                <a:srgbClr val="002060"/>
              </a:solidFill>
              <a:cs typeface="B Nazanin" panose="00000400000000000000" pitchFamily="2" charset="-78"/>
            </a:endParaRPr>
          </a:p>
          <a:p>
            <a:pPr algn="r" rtl="1"/>
            <a:r>
              <a:rPr lang="fa-IR" sz="2400" b="1" dirty="0" smtClean="0">
                <a:solidFill>
                  <a:srgbClr val="002060"/>
                </a:solidFill>
                <a:cs typeface="B Nazanin" panose="00000400000000000000" pitchFamily="2" charset="-78"/>
              </a:rPr>
              <a:t>اکثراین بیماری ها درسنین پایین تظاهر می یابند وسیستم عصبی مرکزی را درگیر می کنند.</a:t>
            </a:r>
          </a:p>
          <a:p>
            <a:pPr marL="0" indent="0" algn="r" rtl="1">
              <a:buNone/>
            </a:pPr>
            <a:r>
              <a:rPr lang="fa-IR" sz="2400" b="1" dirty="0">
                <a:solidFill>
                  <a:srgbClr val="002060"/>
                </a:solidFill>
                <a:cs typeface="B Nazanin" panose="00000400000000000000" pitchFamily="2" charset="-78"/>
              </a:rPr>
              <a:t> </a:t>
            </a:r>
            <a:r>
              <a:rPr lang="fa-IR" sz="2400" b="1" dirty="0" smtClean="0">
                <a:solidFill>
                  <a:srgbClr val="002060"/>
                </a:solidFill>
                <a:cs typeface="B Nazanin" panose="00000400000000000000" pitchFamily="2" charset="-78"/>
              </a:rPr>
              <a:t>    درگیری کبد،طحال، سیستم اسکلتی، عقب ماندگی ذهنی، تشنج ، فلج های عضلانی، </a:t>
            </a:r>
            <a:r>
              <a:rPr lang="en-US" sz="2400" b="1" dirty="0" smtClean="0">
                <a:solidFill>
                  <a:srgbClr val="002060"/>
                </a:solidFill>
                <a:cs typeface="B Nazanin" panose="00000400000000000000" pitchFamily="2" charset="-78"/>
              </a:rPr>
              <a:t>   </a:t>
            </a:r>
          </a:p>
          <a:p>
            <a:pPr marL="0" indent="0" algn="r" rtl="1">
              <a:buNone/>
            </a:pPr>
            <a:r>
              <a:rPr lang="en-US" sz="2400" b="1" dirty="0">
                <a:solidFill>
                  <a:srgbClr val="002060"/>
                </a:solidFill>
                <a:cs typeface="B Nazanin" panose="00000400000000000000" pitchFamily="2" charset="-78"/>
              </a:rPr>
              <a:t> </a:t>
            </a:r>
            <a:r>
              <a:rPr lang="en-US" sz="2400" b="1" dirty="0" smtClean="0">
                <a:solidFill>
                  <a:srgbClr val="002060"/>
                </a:solidFill>
                <a:cs typeface="B Nazanin" panose="00000400000000000000" pitchFamily="2" charset="-78"/>
              </a:rPr>
              <a:t>    </a:t>
            </a:r>
            <a:r>
              <a:rPr lang="fa-IR" sz="2400" b="1" dirty="0" smtClean="0">
                <a:solidFill>
                  <a:srgbClr val="002060"/>
                </a:solidFill>
                <a:cs typeface="B Nazanin" panose="00000400000000000000" pitchFamily="2" charset="-78"/>
              </a:rPr>
              <a:t>مشکلات چشمی، بیماری های قلبی ، تاخیردر تکامل و...</a:t>
            </a:r>
            <a:endParaRPr lang="en-US" sz="2400" b="1" dirty="0">
              <a:solidFill>
                <a:srgbClr val="002060"/>
              </a:solidFill>
              <a:cs typeface="B Nazanin" panose="00000400000000000000" pitchFamily="2" charset="-78"/>
            </a:endParaRPr>
          </a:p>
        </p:txBody>
      </p:sp>
    </p:spTree>
    <p:extLst>
      <p:ext uri="{BB962C8B-B14F-4D97-AF65-F5344CB8AC3E}">
        <p14:creationId xmlns:p14="http://schemas.microsoft.com/office/powerpoint/2010/main" val="24201334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2031" y="0"/>
            <a:ext cx="10925907" cy="6858000"/>
          </a:xfrm>
          <a:prstGeom prst="rect">
            <a:avLst/>
          </a:prstGeom>
        </p:spPr>
      </p:pic>
    </p:spTree>
    <p:extLst>
      <p:ext uri="{BB962C8B-B14F-4D97-AF65-F5344CB8AC3E}">
        <p14:creationId xmlns:p14="http://schemas.microsoft.com/office/powerpoint/2010/main" val="4217019837"/>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68779" y="2731324"/>
            <a:ext cx="10117777" cy="830997"/>
          </a:xfrm>
          <a:prstGeom prst="rect">
            <a:avLst/>
          </a:prstGeom>
          <a:noFill/>
        </p:spPr>
        <p:txBody>
          <a:bodyPr wrap="square" rtlCol="1">
            <a:spAutoFit/>
          </a:bodyPr>
          <a:lstStyle/>
          <a:p>
            <a:pPr algn="ctr"/>
            <a:r>
              <a:rPr lang="fa-IR" sz="4800" dirty="0" smtClean="0">
                <a:solidFill>
                  <a:srgbClr val="FF0000"/>
                </a:solidFill>
                <a:effectLst>
                  <a:outerShdw blurRad="50800" dist="38100" dir="5400000" algn="t" rotWithShape="0">
                    <a:prstClr val="black">
                      <a:alpha val="40000"/>
                    </a:prstClr>
                  </a:outerShdw>
                </a:effectLst>
                <a:cs typeface="B Titr" panose="00000700000000000000" pitchFamily="2" charset="-78"/>
              </a:rPr>
              <a:t>با تشکر از توجه شما عزیزان</a:t>
            </a:r>
            <a:endParaRPr lang="fa-IR" sz="4800" dirty="0">
              <a:solidFill>
                <a:srgbClr val="FF0000"/>
              </a:solidFill>
              <a:effectLst>
                <a:outerShdw blurRad="50800" dist="38100" dir="5400000" algn="t" rotWithShape="0">
                  <a:prstClr val="black">
                    <a:alpha val="40000"/>
                  </a:prstClr>
                </a:outerShdw>
              </a:effectLst>
              <a:cs typeface="B Titr" panose="00000700000000000000" pitchFamily="2" charset="-78"/>
            </a:endParaRPr>
          </a:p>
        </p:txBody>
      </p:sp>
    </p:spTree>
    <p:extLst>
      <p:ext uri="{BB962C8B-B14F-4D97-AF65-F5344CB8AC3E}">
        <p14:creationId xmlns:p14="http://schemas.microsoft.com/office/powerpoint/2010/main" val="11459374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31818" y="700088"/>
            <a:ext cx="9324109" cy="5866967"/>
          </a:xfrm>
        </p:spPr>
        <p:txBody>
          <a:bodyPr>
            <a:noAutofit/>
          </a:bodyPr>
          <a:lstStyle/>
          <a:p>
            <a:pPr algn="just" rtl="1"/>
            <a:r>
              <a:rPr lang="fa-IR" sz="2800" b="1" dirty="0" smtClean="0">
                <a:solidFill>
                  <a:srgbClr val="002060"/>
                </a:solidFill>
                <a:cs typeface="B Nazanin" panose="00000400000000000000" pitchFamily="2" charset="-78"/>
              </a:rPr>
              <a:t>هریک از بیماری های متابولیک نقش کوچک ولی مهم درمرگ نامشخص شیرخوار دارند.</a:t>
            </a:r>
          </a:p>
          <a:p>
            <a:pPr algn="just" rtl="1"/>
            <a:endParaRPr lang="fa-IR" sz="2800" b="1" dirty="0">
              <a:solidFill>
                <a:srgbClr val="002060"/>
              </a:solidFill>
              <a:cs typeface="B Nazanin" panose="00000400000000000000" pitchFamily="2" charset="-78"/>
            </a:endParaRPr>
          </a:p>
          <a:p>
            <a:pPr algn="just" rtl="1"/>
            <a:r>
              <a:rPr lang="fa-IR" sz="2800" b="1" dirty="0" smtClean="0">
                <a:solidFill>
                  <a:srgbClr val="002060"/>
                </a:solidFill>
                <a:cs typeface="B Nazanin" panose="00000400000000000000" pitchFamily="2" charset="-78"/>
              </a:rPr>
              <a:t>اختلالات اکسیداسیون اسید چرب –</a:t>
            </a:r>
            <a:r>
              <a:rPr lang="en-US" sz="2800" b="1" dirty="0" smtClean="0">
                <a:solidFill>
                  <a:srgbClr val="002060"/>
                </a:solidFill>
                <a:cs typeface="B Nazanin" panose="00000400000000000000" pitchFamily="2" charset="-78"/>
              </a:rPr>
              <a:t> </a:t>
            </a:r>
            <a:r>
              <a:rPr lang="fa-IR" sz="2800" b="1" dirty="0" smtClean="0">
                <a:solidFill>
                  <a:srgbClr val="002060"/>
                </a:solidFill>
                <a:cs typeface="B Nazanin" panose="00000400000000000000" pitchFamily="2" charset="-78"/>
              </a:rPr>
              <a:t>اختلالات متابولیسم اسید آمینه – اختلالات ارگانیک اسیدمی از جمله اختلالاتی هستند که باعث مرگ ناگهانی می گردند.</a:t>
            </a:r>
            <a:endParaRPr lang="en-US" sz="2800" b="1" dirty="0">
              <a:solidFill>
                <a:srgbClr val="002060"/>
              </a:solidFill>
              <a:cs typeface="B Nazanin" panose="00000400000000000000" pitchFamily="2" charset="-78"/>
            </a:endParaRPr>
          </a:p>
          <a:p>
            <a:pPr algn="just" rtl="1"/>
            <a:endParaRPr lang="en-US" sz="2800" b="1" dirty="0" smtClean="0">
              <a:solidFill>
                <a:srgbClr val="002060"/>
              </a:solidFill>
              <a:cs typeface="B Nazanin" panose="00000400000000000000" pitchFamily="2" charset="-78"/>
            </a:endParaRPr>
          </a:p>
          <a:p>
            <a:pPr algn="just" rtl="1"/>
            <a:r>
              <a:rPr lang="en-US" sz="2800" b="1" dirty="0" smtClean="0">
                <a:solidFill>
                  <a:srgbClr val="002060"/>
                </a:solidFill>
                <a:cs typeface="B Nazanin" panose="00000400000000000000" pitchFamily="2" charset="-78"/>
              </a:rPr>
              <a:t>  </a:t>
            </a:r>
            <a:r>
              <a:rPr lang="fa-IR" sz="2800" b="1" dirty="0" smtClean="0">
                <a:solidFill>
                  <a:srgbClr val="002060"/>
                </a:solidFill>
                <a:cs typeface="B Nazanin" panose="00000400000000000000" pitchFamily="2" charset="-78"/>
              </a:rPr>
              <a:t>شیوع </a:t>
            </a:r>
            <a:r>
              <a:rPr lang="fa-IR" sz="2800" b="1" dirty="0">
                <a:solidFill>
                  <a:srgbClr val="002060"/>
                </a:solidFill>
                <a:cs typeface="B Nazanin" panose="00000400000000000000" pitchFamily="2" charset="-78"/>
              </a:rPr>
              <a:t>بیماریهای متابولیک ارثی در تمام دنیا نادر است اما در کشورهایی که در آنها  </a:t>
            </a:r>
            <a:r>
              <a:rPr lang="fa-IR" sz="2800" b="1" dirty="0">
                <a:solidFill>
                  <a:schemeClr val="accent1">
                    <a:lumMod val="50000"/>
                  </a:schemeClr>
                </a:solidFill>
                <a:cs typeface="B Nazanin" panose="00000400000000000000" pitchFamily="2" charset="-78"/>
              </a:rPr>
              <a:t>ازدواجهای فامیلی </a:t>
            </a:r>
            <a:r>
              <a:rPr lang="fa-IR" sz="2800" b="1" dirty="0">
                <a:solidFill>
                  <a:srgbClr val="002060"/>
                </a:solidFill>
                <a:cs typeface="B Nazanin" panose="00000400000000000000" pitchFamily="2" charset="-78"/>
              </a:rPr>
              <a:t>بیشتر رخ می دهد از جمله ایران، بروز آنها بیشتر است. تشخیص این دسته از بیماریها در طول غربالگری نوزادی زمینه را برای تشخیص و درمان به موقع و در نتیجه پیشگیری از آسیب های جبران ناپذیر فراهم می کند</a:t>
            </a:r>
            <a:endParaRPr lang="en-US" sz="2800" b="1" dirty="0">
              <a:solidFill>
                <a:srgbClr val="002060"/>
              </a:solidFill>
              <a:cs typeface="B Nazanin" panose="00000400000000000000" pitchFamily="2" charset="-78"/>
            </a:endParaRPr>
          </a:p>
          <a:p>
            <a:pPr algn="just" rtl="1"/>
            <a:endParaRPr lang="en-US" sz="2800" b="1" dirty="0">
              <a:solidFill>
                <a:srgbClr val="002060"/>
              </a:solidFill>
              <a:cs typeface="B Nazanin" panose="00000400000000000000" pitchFamily="2" charset="-78"/>
            </a:endParaRPr>
          </a:p>
        </p:txBody>
      </p:sp>
    </p:spTree>
    <p:extLst>
      <p:ext uri="{BB962C8B-B14F-4D97-AF65-F5344CB8AC3E}">
        <p14:creationId xmlns:p14="http://schemas.microsoft.com/office/powerpoint/2010/main" val="22930516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91734" y="944275"/>
            <a:ext cx="9662420" cy="5486598"/>
          </a:xfrm>
        </p:spPr>
        <p:txBody>
          <a:bodyPr>
            <a:normAutofit/>
          </a:bodyPr>
          <a:lstStyle/>
          <a:p>
            <a:pPr algn="just" rtl="1">
              <a:lnSpc>
                <a:spcPct val="150000"/>
              </a:lnSpc>
            </a:pPr>
            <a:r>
              <a:rPr lang="fa-IR" sz="3200" b="1" dirty="0">
                <a:solidFill>
                  <a:srgbClr val="002060"/>
                </a:solidFill>
                <a:cs typeface="B Nazanin" panose="00000400000000000000" pitchFamily="2" charset="-78"/>
              </a:rPr>
              <a:t>بنابراین علاوه بر غربالگری نوزادان بدون علامت در دوره نوزادی، شناسایی شیرخواران و کودکان در اولین زمان ممکن در مراجعات بالینی، تشخیص و مدیریت موثر تعداد قابل توجهی از این بیماری ها را ممکن می کند و می تواند میزان ابتلا را کاهش دهد. همچنین تشخیص ژنتیکی و قطعی این بیماران در مدیریت بارداری های بعدی برای پیشگیری فرزندان مبتلا در خانواده و خویشان در معرض خطر مورد استفاده قرار گرفته و سبب کاهش بروز بیماری می </a:t>
            </a:r>
            <a:r>
              <a:rPr lang="fa-IR" sz="3200" b="1" dirty="0" smtClean="0">
                <a:solidFill>
                  <a:srgbClr val="002060"/>
                </a:solidFill>
                <a:cs typeface="B Nazanin" panose="00000400000000000000" pitchFamily="2" charset="-78"/>
              </a:rPr>
              <a:t>شود.</a:t>
            </a:r>
            <a:endParaRPr lang="en-US" sz="3200" b="1" dirty="0">
              <a:solidFill>
                <a:srgbClr val="002060"/>
              </a:solidFill>
              <a:cs typeface="B Nazanin" panose="00000400000000000000" pitchFamily="2" charset="-78"/>
            </a:endParaRPr>
          </a:p>
        </p:txBody>
      </p:sp>
    </p:spTree>
    <p:extLst>
      <p:ext uri="{BB962C8B-B14F-4D97-AF65-F5344CB8AC3E}">
        <p14:creationId xmlns:p14="http://schemas.microsoft.com/office/powerpoint/2010/main" val="41442165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15931" y="476251"/>
            <a:ext cx="9412287" cy="6381749"/>
          </a:xfrm>
        </p:spPr>
        <p:txBody>
          <a:bodyPr>
            <a:noAutofit/>
          </a:bodyPr>
          <a:lstStyle/>
          <a:p>
            <a:pPr algn="just" rtl="1"/>
            <a:r>
              <a:rPr lang="fa-IR" sz="2400" b="1" dirty="0" smtClean="0">
                <a:solidFill>
                  <a:srgbClr val="002060"/>
                </a:solidFill>
                <a:cs typeface="B Nazanin" panose="00000400000000000000" pitchFamily="2" charset="-78"/>
              </a:rPr>
              <a:t>اختلالات متابولیک ارثی جزو بیماری های </a:t>
            </a:r>
            <a:r>
              <a:rPr lang="fa-IR" sz="2400" b="1" dirty="0" smtClean="0">
                <a:solidFill>
                  <a:schemeClr val="accent1">
                    <a:lumMod val="50000"/>
                  </a:schemeClr>
                </a:solidFill>
                <a:cs typeface="B Nazanin" panose="00000400000000000000" pitchFamily="2" charset="-78"/>
              </a:rPr>
              <a:t>تک ژنی </a:t>
            </a:r>
            <a:r>
              <a:rPr lang="fa-IR" sz="2400" b="1" dirty="0" smtClean="0">
                <a:solidFill>
                  <a:srgbClr val="002060"/>
                </a:solidFill>
                <a:cs typeface="B Nazanin" panose="00000400000000000000" pitchFamily="2" charset="-78"/>
              </a:rPr>
              <a:t>هستند.</a:t>
            </a:r>
          </a:p>
          <a:p>
            <a:pPr algn="just" rtl="1"/>
            <a:endParaRPr lang="fa-IR" sz="2400" b="1" dirty="0">
              <a:solidFill>
                <a:srgbClr val="002060"/>
              </a:solidFill>
              <a:cs typeface="B Nazanin" panose="00000400000000000000" pitchFamily="2" charset="-78"/>
            </a:endParaRPr>
          </a:p>
          <a:p>
            <a:pPr algn="just" rtl="1"/>
            <a:r>
              <a:rPr lang="fa-IR" sz="2400" b="1" dirty="0" smtClean="0">
                <a:solidFill>
                  <a:srgbClr val="002060"/>
                </a:solidFill>
                <a:cs typeface="B Nazanin" panose="00000400000000000000" pitchFamily="2" charset="-78"/>
              </a:rPr>
              <a:t>اگرچه بیماری های تک ژنی به طور منفرد نادر هستند ولی در مجموع </a:t>
            </a:r>
            <a:r>
              <a:rPr lang="fa-IR" sz="2400" b="1" dirty="0" smtClean="0">
                <a:solidFill>
                  <a:schemeClr val="accent1">
                    <a:lumMod val="50000"/>
                  </a:schemeClr>
                </a:solidFill>
                <a:cs typeface="B Nazanin" panose="00000400000000000000" pitchFamily="2" charset="-78"/>
              </a:rPr>
              <a:t>10 در 1000 </a:t>
            </a:r>
            <a:r>
              <a:rPr lang="fa-IR" sz="2400" b="1" dirty="0" smtClean="0">
                <a:solidFill>
                  <a:srgbClr val="002060"/>
                </a:solidFill>
                <a:cs typeface="B Nazanin" panose="00000400000000000000" pitchFamily="2" charset="-78"/>
              </a:rPr>
              <a:t>تولد برآورد می شوند.</a:t>
            </a:r>
          </a:p>
          <a:p>
            <a:pPr algn="just" rtl="1"/>
            <a:endParaRPr lang="fa-IR" sz="2400" b="1" dirty="0">
              <a:solidFill>
                <a:srgbClr val="002060"/>
              </a:solidFill>
              <a:cs typeface="B Nazanin" panose="00000400000000000000" pitchFamily="2" charset="-78"/>
            </a:endParaRPr>
          </a:p>
          <a:p>
            <a:pPr algn="just" rtl="1"/>
            <a:r>
              <a:rPr lang="fa-IR" sz="2400" b="1" dirty="0" smtClean="0">
                <a:solidFill>
                  <a:srgbClr val="002060"/>
                </a:solidFill>
                <a:cs typeface="B Nazanin" panose="00000400000000000000" pitchFamily="2" charset="-78"/>
              </a:rPr>
              <a:t>الگوی توارث این بیماری ها به صورت </a:t>
            </a:r>
            <a:r>
              <a:rPr lang="fa-IR" sz="2400" b="1" dirty="0" smtClean="0">
                <a:solidFill>
                  <a:schemeClr val="accent1">
                    <a:lumMod val="50000"/>
                  </a:schemeClr>
                </a:solidFill>
                <a:cs typeface="B Nazanin" panose="00000400000000000000" pitchFamily="2" charset="-78"/>
              </a:rPr>
              <a:t>اتوزوم مغلوب </a:t>
            </a:r>
            <a:r>
              <a:rPr lang="fa-IR" sz="2400" b="1" dirty="0" smtClean="0">
                <a:solidFill>
                  <a:srgbClr val="002060"/>
                </a:solidFill>
                <a:cs typeface="B Nazanin" panose="00000400000000000000" pitchFamily="2" charset="-78"/>
              </a:rPr>
              <a:t>است ولی موارد غالب  نیز وجود دارند.</a:t>
            </a:r>
          </a:p>
          <a:p>
            <a:pPr algn="just" rtl="1"/>
            <a:endParaRPr lang="fa-IR" sz="2400" b="1" dirty="0">
              <a:solidFill>
                <a:srgbClr val="002060"/>
              </a:solidFill>
              <a:cs typeface="B Nazanin" panose="00000400000000000000" pitchFamily="2" charset="-78"/>
            </a:endParaRPr>
          </a:p>
          <a:p>
            <a:pPr algn="just" rtl="1"/>
            <a:r>
              <a:rPr lang="fa-IR" sz="2400" b="1" dirty="0" smtClean="0">
                <a:solidFill>
                  <a:srgbClr val="002060"/>
                </a:solidFill>
                <a:cs typeface="B Nazanin" panose="00000400000000000000" pitchFamily="2" charset="-78"/>
              </a:rPr>
              <a:t>در فرزندان زوج هایی که ارتباط فامیلی نزدیک دارند افزایش بروز موارد اتوزوم مغلوب وجود دارد.</a:t>
            </a:r>
          </a:p>
          <a:p>
            <a:pPr algn="just" rtl="1"/>
            <a:endParaRPr lang="fa-IR" sz="2400" b="1" dirty="0">
              <a:solidFill>
                <a:srgbClr val="002060"/>
              </a:solidFill>
              <a:cs typeface="B Nazanin" panose="00000400000000000000" pitchFamily="2" charset="-78"/>
            </a:endParaRPr>
          </a:p>
          <a:p>
            <a:pPr algn="just" rtl="1"/>
            <a:r>
              <a:rPr lang="fa-IR" sz="2400" b="1" dirty="0" smtClean="0">
                <a:solidFill>
                  <a:srgbClr val="002060"/>
                </a:solidFill>
                <a:cs typeface="B Nazanin" panose="00000400000000000000" pitchFamily="2" charset="-78"/>
              </a:rPr>
              <a:t>میانگین ابتلای افراد به بیماری های متابولیک ارثی در ایران به علت </a:t>
            </a:r>
            <a:r>
              <a:rPr lang="fa-IR" sz="2400" b="1" dirty="0" smtClean="0">
                <a:solidFill>
                  <a:schemeClr val="accent1">
                    <a:lumMod val="50000"/>
                  </a:schemeClr>
                </a:solidFill>
                <a:cs typeface="B Nazanin" panose="00000400000000000000" pitchFamily="2" charset="-78"/>
              </a:rPr>
              <a:t>افزایش ازدواج فامیلی بیشتر از میانگین جهانی</a:t>
            </a:r>
            <a:r>
              <a:rPr lang="fa-IR" sz="2400" b="1" dirty="0" smtClean="0">
                <a:solidFill>
                  <a:srgbClr val="002060"/>
                </a:solidFill>
                <a:cs typeface="B Nazanin" panose="00000400000000000000" pitchFamily="2" charset="-78"/>
              </a:rPr>
              <a:t> پیش بینی می شود و به عنوان بیماری های بومی کشورما شناخته می شوند.</a:t>
            </a:r>
            <a:endParaRPr lang="en-US" sz="2400" b="1" dirty="0">
              <a:solidFill>
                <a:srgbClr val="002060"/>
              </a:solidFill>
              <a:cs typeface="B Nazanin" panose="00000400000000000000" pitchFamily="2" charset="-78"/>
            </a:endParaRPr>
          </a:p>
        </p:txBody>
      </p:sp>
    </p:spTree>
    <p:extLst>
      <p:ext uri="{BB962C8B-B14F-4D97-AF65-F5344CB8AC3E}">
        <p14:creationId xmlns:p14="http://schemas.microsoft.com/office/powerpoint/2010/main" val="41334062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04109" y="942976"/>
            <a:ext cx="9545782" cy="5305424"/>
          </a:xfrm>
        </p:spPr>
        <p:txBody>
          <a:bodyPr/>
          <a:lstStyle/>
          <a:p>
            <a:pPr algn="just" rtl="1"/>
            <a:r>
              <a:rPr lang="fa-IR" sz="3200" b="1" dirty="0" smtClean="0">
                <a:solidFill>
                  <a:srgbClr val="002060"/>
                </a:solidFill>
                <a:cs typeface="B Nazanin" panose="00000400000000000000" pitchFamily="2" charset="-78"/>
              </a:rPr>
              <a:t>دربسیاری ازکشورهای جهان از بیش از 3 دهه گذشته شناسایی برخی از زیرگروههای بیماری های متابولیک ارثی مانند فنیل کتونوری دربرنامه غربالگری نوزادی قرار دارد ولی شناسایی انواع نادرتر این اختلالات جزو برنامه روتین غربالگری نیست .</a:t>
            </a:r>
          </a:p>
          <a:p>
            <a:pPr algn="just" rtl="1"/>
            <a:endParaRPr lang="fa-IR" sz="3200" b="1" dirty="0">
              <a:solidFill>
                <a:srgbClr val="002060"/>
              </a:solidFill>
              <a:cs typeface="B Nazanin" panose="00000400000000000000" pitchFamily="2" charset="-78"/>
            </a:endParaRPr>
          </a:p>
          <a:p>
            <a:pPr algn="just" rtl="1"/>
            <a:r>
              <a:rPr lang="fa-IR" sz="3200" b="1" dirty="0" smtClean="0">
                <a:solidFill>
                  <a:srgbClr val="002060"/>
                </a:solidFill>
                <a:cs typeface="B Nazanin" panose="00000400000000000000" pitchFamily="2" charset="-78"/>
              </a:rPr>
              <a:t>شناسایی بهنگام بیماری های متابولیک ارثی نیازمند زیرساخت های تشخیص بالینی می باشد </a:t>
            </a:r>
            <a:r>
              <a:rPr lang="fa-IR" dirty="0" smtClean="0"/>
              <a:t>.</a:t>
            </a:r>
            <a:endParaRPr lang="en-US" dirty="0"/>
          </a:p>
        </p:txBody>
      </p:sp>
    </p:spTree>
    <p:extLst>
      <p:ext uri="{BB962C8B-B14F-4D97-AF65-F5344CB8AC3E}">
        <p14:creationId xmlns:p14="http://schemas.microsoft.com/office/powerpoint/2010/main" val="3381149887"/>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Wisp">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Custom 1">
      <a:majorFont>
        <a:latin typeface="BNAZANIN"/>
        <a:ea typeface=""/>
        <a:cs typeface=""/>
      </a:majorFont>
      <a:minorFont>
        <a:latin typeface="BNAZANIN"/>
        <a:ea typeface=""/>
        <a:cs typeface=""/>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969</TotalTime>
  <Words>3388</Words>
  <Application>Microsoft Office PowerPoint</Application>
  <PresentationFormat>Widescreen</PresentationFormat>
  <Paragraphs>323</Paragraphs>
  <Slides>51</Slides>
  <Notes>1</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51</vt:i4>
      </vt:variant>
    </vt:vector>
  </HeadingPairs>
  <TitlesOfParts>
    <vt:vector size="61" baseType="lpstr">
      <vt:lpstr>Arial</vt:lpstr>
      <vt:lpstr>B Nazanin</vt:lpstr>
      <vt:lpstr>B Titr</vt:lpstr>
      <vt:lpstr>BNAZANIN</vt:lpstr>
      <vt:lpstr>Calibri</vt:lpstr>
      <vt:lpstr>Calibri Light</vt:lpstr>
      <vt:lpstr>Wingdings</vt:lpstr>
      <vt:lpstr>Wingdings 3</vt:lpstr>
      <vt:lpstr>Retrospect</vt:lpstr>
      <vt:lpstr>Wisp</vt:lpstr>
      <vt:lpstr>PowerPoint Presentation</vt:lpstr>
      <vt:lpstr>برنامه غربالگری نوزادان برای  بیماری های متابولیک ارثی</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روش اجرای برنامه</vt:lpstr>
      <vt:lpstr>نمونه گیری و ارسال نمونه به آزمایشگاه منتخب غربالگری</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غربالگری نوزادان بستری در بیمارستان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دستورالعمل برنامه غربالگری نوزادان برای بیماری های متابولیک ارثی در مناطق پایلوت مجری برنامه، بازنگری دوم، سال 1401</dc:title>
  <dc:creator>A.R.I</dc:creator>
  <cp:lastModifiedBy>A.R.I</cp:lastModifiedBy>
  <cp:revision>99</cp:revision>
  <dcterms:created xsi:type="dcterms:W3CDTF">2022-11-13T06:45:53Z</dcterms:created>
  <dcterms:modified xsi:type="dcterms:W3CDTF">2023-06-11T04:15:17Z</dcterms:modified>
</cp:coreProperties>
</file>