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3">
  <p:sldMasterIdLst>
    <p:sldMasterId id="2147483648" r:id="rId1"/>
  </p:sldMasterIdLst>
  <p:notesMasterIdLst>
    <p:notesMasterId r:id="rId37"/>
  </p:notesMasterIdLst>
  <p:sldIdLst>
    <p:sldId id="432" r:id="rId2"/>
    <p:sldId id="473" r:id="rId3"/>
    <p:sldId id="1940" r:id="rId4"/>
    <p:sldId id="1939" r:id="rId5"/>
    <p:sldId id="486" r:id="rId6"/>
    <p:sldId id="506" r:id="rId7"/>
    <p:sldId id="508" r:id="rId8"/>
    <p:sldId id="3016" r:id="rId9"/>
    <p:sldId id="3022" r:id="rId10"/>
    <p:sldId id="3014" r:id="rId11"/>
    <p:sldId id="495" r:id="rId12"/>
    <p:sldId id="509" r:id="rId13"/>
    <p:sldId id="1937" r:id="rId14"/>
    <p:sldId id="3024" r:id="rId15"/>
    <p:sldId id="483" r:id="rId16"/>
    <p:sldId id="2997" r:id="rId17"/>
    <p:sldId id="2998" r:id="rId18"/>
    <p:sldId id="2999" r:id="rId19"/>
    <p:sldId id="3020" r:id="rId20"/>
    <p:sldId id="507" r:id="rId21"/>
    <p:sldId id="3003" r:id="rId22"/>
    <p:sldId id="3021" r:id="rId23"/>
    <p:sldId id="1936" r:id="rId24"/>
    <p:sldId id="3001" r:id="rId25"/>
    <p:sldId id="3002" r:id="rId26"/>
    <p:sldId id="3005" r:id="rId27"/>
    <p:sldId id="3006" r:id="rId28"/>
    <p:sldId id="3007" r:id="rId29"/>
    <p:sldId id="1941" r:id="rId30"/>
    <p:sldId id="1938" r:id="rId31"/>
    <p:sldId id="1942" r:id="rId32"/>
    <p:sldId id="1943" r:id="rId33"/>
    <p:sldId id="3004" r:id="rId34"/>
    <p:sldId id="1944" r:id="rId35"/>
    <p:sldId id="3023" r:id="rId36"/>
  </p:sldIdLst>
  <p:sldSz cx="12192000" cy="6858000"/>
  <p:notesSz cx="6858000" cy="9144000"/>
  <p:embeddedFontLst>
    <p:embeddedFont>
      <p:font typeface="B Lotus" panose="020B0604020202020204" charset="-78"/>
      <p:regular r:id="rId38"/>
      <p:bold r:id="rId39"/>
    </p:embeddedFont>
    <p:embeddedFont>
      <p:font typeface="Tw Cen MT" panose="020B0602020104020603" pitchFamily="34" charset="0"/>
      <p:regular r:id="rId40"/>
      <p:bold r:id="rId41"/>
      <p:italic r:id="rId42"/>
      <p:boldItalic r:id="rId43"/>
    </p:embeddedFont>
    <p:embeddedFont>
      <p:font typeface="Calibri" panose="020F0502020204030204" pitchFamily="34" charset="0"/>
      <p:regular r:id="rId44"/>
      <p:bold r:id="rId45"/>
      <p:italic r:id="rId46"/>
      <p:boldItalic r:id="rId47"/>
    </p:embeddedFont>
    <p:embeddedFont>
      <p:font typeface="Calibri Light" panose="020F0302020204030204" pitchFamily="34" charset="0"/>
      <p:regular r:id="rId48"/>
      <p:italic r:id="rId49"/>
    </p:embeddedFont>
    <p:embeddedFont>
      <p:font typeface="Webdings" panose="05030102010509060703" pitchFamily="18" charset="2"/>
      <p:regular r:id="rId50"/>
    </p:embeddedFont>
    <p:embeddedFont>
      <p:font typeface="B Nazanin" panose="020B0604020202020204" charset="-78"/>
      <p:regular r:id="rId51"/>
      <p:bold r:id="rId52"/>
    </p:embeddedFont>
    <p:embeddedFont>
      <p:font typeface="B Titr" panose="020B0604020202020204" charset="-78"/>
      <p:bold r:id="rId53"/>
    </p:embeddedFont>
    <p:embeddedFont>
      <p:font typeface="B Mitra" panose="020B0604020202020204" charset="-78"/>
      <p:regular r:id="rId54"/>
      <p:bold r:id="rId5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6600"/>
    <a:srgbClr val="2A69A2"/>
    <a:srgbClr val="4682B8"/>
    <a:srgbClr val="005426"/>
    <a:srgbClr val="7CE486"/>
    <a:srgbClr val="F2A16A"/>
    <a:srgbClr val="F09252"/>
    <a:srgbClr val="FF5B5B"/>
    <a:srgbClr val="A2EC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168" autoAdjust="0"/>
    <p:restoredTop sz="94660"/>
  </p:normalViewPr>
  <p:slideViewPr>
    <p:cSldViewPr snapToGrid="0">
      <p:cViewPr varScale="1">
        <p:scale>
          <a:sx n="86" d="100"/>
          <a:sy n="86" d="100"/>
        </p:scale>
        <p:origin x="108" y="20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font" Target="fonts/font1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54"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font" Target="fonts/font16.fntdata"/><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14.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9B6EB9-EE35-4C7A-90D8-B8CA991D00F2}" type="datetimeFigureOut">
              <a:rPr lang="en-US" smtClean="0"/>
              <a:t>7/16/2025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D20699-3F44-44FE-A37D-339CEDE0788F}" type="slidenum">
              <a:rPr lang="en-US" smtClean="0"/>
              <a:t>‹#›</a:t>
            </a:fld>
            <a:endParaRPr lang="en-US"/>
          </a:p>
        </p:txBody>
      </p:sp>
    </p:spTree>
    <p:extLst>
      <p:ext uri="{BB962C8B-B14F-4D97-AF65-F5344CB8AC3E}">
        <p14:creationId xmlns:p14="http://schemas.microsoft.com/office/powerpoint/2010/main" val="1014088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4146449"/>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262173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6CEB509-7DFD-4812-87DA-8CB51EAA888A}" type="datetime1">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173620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4E4B50-432E-4E35-B738-A960F9CE3604}" type="datetime1">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3922720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555172"/>
          </a:xfrm>
          <a:solidFill>
            <a:srgbClr val="002060"/>
          </a:solidFill>
        </p:spPr>
        <p:txBody>
          <a:bodyPr/>
          <a:lstStyle>
            <a:lvl1pPr>
              <a:defRPr b="1" cap="none" spc="0">
                <a:ln w="22225">
                  <a:solidFill>
                    <a:schemeClr val="accent2"/>
                  </a:solidFill>
                  <a:prstDash val="solid"/>
                </a:ln>
                <a:solidFill>
                  <a:schemeClr val="accent2">
                    <a:lumMod val="40000"/>
                    <a:lumOff val="60000"/>
                  </a:schemeClr>
                </a:solidFill>
                <a:effectLst/>
              </a:defRPr>
            </a:lvl1pPr>
          </a:lstStyle>
          <a:p>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7676F9-EB0B-4C83-BEF5-6CB00A80AFC0}" type="datetime1">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2851259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792952C-AD29-4E03-BCAD-C8D84A6578BF}" type="datetime1">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1664703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06353C9-03BD-4392-BDB5-85F7DBCE0DF5}" type="datetime1">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3852191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233442B-85D0-478B-8DE9-6F4255CFFDD8}" type="datetime1">
              <a:rPr lang="en-US" smtClean="0"/>
              <a:t>7/16/2025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2974049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CA68E68-A53E-4109-B878-DC787961AE3C}" type="datetime1">
              <a:rPr lang="en-US" smtClean="0"/>
              <a:t>7/16/2025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2151190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F1C01E-0079-4846-BA89-E58B7B25ED80}" type="datetime1">
              <a:rPr lang="en-US" smtClean="0"/>
              <a:t>7/16/2025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7FC9A7-90EF-4829-A3B1-C268C46BA0D9}" type="slidenum">
              <a:rPr lang="en-US" smtClean="0"/>
              <a:t>‹#›</a:t>
            </a:fld>
            <a:endParaRPr lang="en-US"/>
          </a:p>
        </p:txBody>
      </p:sp>
      <p:pic>
        <p:nvPicPr>
          <p:cNvPr id="5" name="Picture 4"/>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318772"/>
            <a:ext cx="12192000" cy="643618"/>
          </a:xfrm>
          <a:prstGeom prst="rect">
            <a:avLst/>
          </a:prstGeom>
          <a:noFill/>
        </p:spPr>
      </p:pic>
    </p:spTree>
    <p:extLst>
      <p:ext uri="{BB962C8B-B14F-4D97-AF65-F5344CB8AC3E}">
        <p14:creationId xmlns:p14="http://schemas.microsoft.com/office/powerpoint/2010/main" val="1544287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669C0B5-DE0D-4375-8B48-9E4E41983FE4}" type="datetime1">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917914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9DE6AF1-4875-4638-A94C-E09405AB2B6C}" type="datetime1">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2584996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525CA9-BF21-41C1-A60C-1D7F7992C812}" type="datetime1">
              <a:rPr lang="en-US" smtClean="0"/>
              <a:t>7/16/2025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7FC9A7-90EF-4829-A3B1-C268C46BA0D9}" type="slidenum">
              <a:rPr lang="en-US" smtClean="0"/>
              <a:t>‹#›</a:t>
            </a:fld>
            <a:endParaRPr lang="en-US"/>
          </a:p>
        </p:txBody>
      </p:sp>
      <p:sp>
        <p:nvSpPr>
          <p:cNvPr id="8" name="Rectangle 7"/>
          <p:cNvSpPr/>
          <p:nvPr userDrawn="1"/>
        </p:nvSpPr>
        <p:spPr>
          <a:xfrm>
            <a:off x="94278" y="6477747"/>
            <a:ext cx="2759730" cy="369332"/>
          </a:xfrm>
          <a:prstGeom prst="rect">
            <a:avLst/>
          </a:prstGeom>
        </p:spPr>
        <p:txBody>
          <a:bodyPr wrap="none">
            <a:spAutoFit/>
          </a:bodyPr>
          <a:lstStyle/>
          <a:p>
            <a:r>
              <a:rPr lang="en-US" b="1" dirty="0">
                <a:solidFill>
                  <a:schemeClr val="bg1"/>
                </a:solidFill>
                <a:effectLst>
                  <a:outerShdw blurRad="38100" dist="38100" dir="2700000" algn="tl">
                    <a:srgbClr val="000000">
                      <a:alpha val="43137"/>
                    </a:srgbClr>
                  </a:outerShdw>
                </a:effectLst>
              </a:rPr>
              <a:t>http://icdc.behdasht.gov.ir</a:t>
            </a:r>
          </a:p>
        </p:txBody>
      </p:sp>
      <p:sp>
        <p:nvSpPr>
          <p:cNvPr id="9" name="Rectangle 8"/>
          <p:cNvSpPr/>
          <p:nvPr userDrawn="1"/>
        </p:nvSpPr>
        <p:spPr>
          <a:xfrm>
            <a:off x="-42284" y="6400800"/>
            <a:ext cx="12234284" cy="457200"/>
          </a:xfrm>
          <a:prstGeom prst="rect">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800" b="1" dirty="0">
                <a:cs typeface="B Nazanin" panose="00000400000000000000" pitchFamily="2" charset="-78"/>
              </a:rPr>
              <a:t>برنامه</a:t>
            </a:r>
            <a:r>
              <a:rPr lang="fa-IR" sz="1800" b="1" baseline="0" dirty="0">
                <a:cs typeface="B Nazanin" panose="00000400000000000000" pitchFamily="2" charset="-78"/>
              </a:rPr>
              <a:t> مدیریت عفونت های آمیزشی                                                                                                                                                                                     </a:t>
            </a:r>
            <a:endParaRPr lang="en-US" sz="1800" b="1" dirty="0">
              <a:cs typeface="B Nazanin" panose="00000400000000000000" pitchFamily="2" charset="-78"/>
            </a:endParaRPr>
          </a:p>
        </p:txBody>
      </p:sp>
      <p:sp>
        <p:nvSpPr>
          <p:cNvPr id="10" name="Rectangle 9"/>
          <p:cNvSpPr/>
          <p:nvPr userDrawn="1"/>
        </p:nvSpPr>
        <p:spPr>
          <a:xfrm>
            <a:off x="193823" y="6477747"/>
            <a:ext cx="2759730" cy="369332"/>
          </a:xfrm>
          <a:prstGeom prst="rect">
            <a:avLst/>
          </a:prstGeom>
        </p:spPr>
        <p:txBody>
          <a:bodyPr wrap="none">
            <a:spAutoFit/>
          </a:bodyPr>
          <a:lstStyle/>
          <a:p>
            <a:r>
              <a:rPr lang="en-US" b="1" dirty="0">
                <a:solidFill>
                  <a:schemeClr val="bg1"/>
                </a:solidFill>
                <a:effectLst>
                  <a:outerShdw blurRad="38100" dist="38100" dir="2700000" algn="tl">
                    <a:srgbClr val="000000">
                      <a:alpha val="43137"/>
                    </a:srgbClr>
                  </a:outerShdw>
                </a:effectLst>
              </a:rPr>
              <a:t>http://icdc.behdasht.gov.ir</a:t>
            </a:r>
          </a:p>
        </p:txBody>
      </p:sp>
    </p:spTree>
    <p:extLst>
      <p:ext uri="{BB962C8B-B14F-4D97-AF65-F5344CB8AC3E}">
        <p14:creationId xmlns:p14="http://schemas.microsoft.com/office/powerpoint/2010/main" val="570385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fi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Alternate Process 4"/>
          <p:cNvSpPr/>
          <p:nvPr/>
        </p:nvSpPr>
        <p:spPr>
          <a:xfrm>
            <a:off x="4861312" y="132236"/>
            <a:ext cx="1843488" cy="1407080"/>
          </a:xfrm>
          <a:prstGeom prst="flowChartAlternateProcess">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3928" y="267379"/>
            <a:ext cx="1638255" cy="1271937"/>
          </a:xfrm>
          <a:prstGeom prst="rect">
            <a:avLst/>
          </a:prstGeom>
        </p:spPr>
      </p:pic>
      <p:sp>
        <p:nvSpPr>
          <p:cNvPr id="9" name="Title 1"/>
          <p:cNvSpPr txBox="1">
            <a:spLocks/>
          </p:cNvSpPr>
          <p:nvPr/>
        </p:nvSpPr>
        <p:spPr>
          <a:xfrm>
            <a:off x="1182430" y="1539316"/>
            <a:ext cx="9589648" cy="3244558"/>
          </a:xfrm>
          <a:prstGeom prst="flowChartAlternateProcess">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1" eaLnBrk="1" fontAlgn="auto" latinLnBrk="0" hangingPunct="1">
              <a:lnSpc>
                <a:spcPct val="90000"/>
              </a:lnSpc>
              <a:spcBef>
                <a:spcPct val="0"/>
              </a:spcBef>
              <a:spcAft>
                <a:spcPts val="0"/>
              </a:spcAft>
              <a:buClrTx/>
              <a:buSzTx/>
              <a:buFontTx/>
              <a:buNone/>
              <a:tabLst/>
              <a:defRPr/>
            </a:pPr>
            <a:r>
              <a:rPr lang="fa-IR" sz="4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cs typeface="B Titr" panose="00000700000000000000" pitchFamily="2" charset="-78"/>
              </a:rPr>
              <a:t>پیشگیری از </a:t>
            </a:r>
            <a:r>
              <a:rPr lang="en-US" sz="4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cs typeface="B Titr" panose="00000700000000000000" pitchFamily="2" charset="-78"/>
              </a:rPr>
              <a:t>HPV</a:t>
            </a:r>
            <a:r>
              <a:rPr kumimoji="0" lang="fa-IR" sz="5400" b="1" i="0" u="none" strike="noStrike" kern="1200" cap="none" spc="0" normalizeH="0" baseline="0" noProof="0" dirty="0">
                <a:ln w="22225">
                  <a:no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rPr>
              <a:t/>
            </a:r>
            <a:br>
              <a:rPr kumimoji="0" lang="fa-IR" sz="5400" b="1" i="0" u="none" strike="noStrike" kern="1200" cap="none" spc="0" normalizeH="0" baseline="0" noProof="0" dirty="0">
                <a:ln w="22225">
                  <a:no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rPr>
            </a:br>
            <a:endParaRPr kumimoji="0" lang="fa-IR" sz="5400" b="1" i="0" u="none" strike="noStrike" kern="1200" cap="none" spc="0" normalizeH="0" baseline="0" noProof="0" dirty="0">
              <a:ln w="22225">
                <a:no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3" name="Picture 2">
            <a:extLst>
              <a:ext uri="{FF2B5EF4-FFF2-40B4-BE49-F238E27FC236}">
                <a16:creationId xmlns:a16="http://schemas.microsoft.com/office/drawing/2014/main" id="{91848954-0053-3C3E-1396-C46D47522DA7}"/>
              </a:ext>
            </a:extLst>
          </p:cNvPr>
          <p:cNvPicPr>
            <a:picLocks noChangeAspect="1"/>
          </p:cNvPicPr>
          <p:nvPr/>
        </p:nvPicPr>
        <p:blipFill>
          <a:blip r:embed="rId3"/>
          <a:stretch>
            <a:fillRect/>
          </a:stretch>
        </p:blipFill>
        <p:spPr>
          <a:xfrm>
            <a:off x="3732607" y="2401634"/>
            <a:ext cx="4100893" cy="2304181"/>
          </a:xfrm>
          <a:prstGeom prst="rect">
            <a:avLst/>
          </a:prstGeom>
        </p:spPr>
      </p:pic>
      <p:sp>
        <p:nvSpPr>
          <p:cNvPr id="2" name="Rectangle 1">
            <a:extLst>
              <a:ext uri="{FF2B5EF4-FFF2-40B4-BE49-F238E27FC236}">
                <a16:creationId xmlns:a16="http://schemas.microsoft.com/office/drawing/2014/main" id="{AAA45AEB-486A-E20B-E240-9FA02E7560FE}"/>
              </a:ext>
            </a:extLst>
          </p:cNvPr>
          <p:cNvSpPr/>
          <p:nvPr/>
        </p:nvSpPr>
        <p:spPr>
          <a:xfrm>
            <a:off x="3625293" y="5061582"/>
            <a:ext cx="4315522" cy="115972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Nazanin" panose="00000400000000000000" pitchFamily="2" charset="-78"/>
              </a:rPr>
              <a:t>مرکز مدیریت بیماری های واگیروزارت بهداشت</a:t>
            </a:r>
          </a:p>
          <a:p>
            <a:pPr algn="ctr"/>
            <a:r>
              <a:rPr lang="fa-IR" sz="2000" dirty="0">
                <a:solidFill>
                  <a:schemeClr val="tx1"/>
                </a:solidFill>
                <a:cs typeface="B Nazanin" panose="00000400000000000000" pitchFamily="2" charset="-78"/>
              </a:rPr>
              <a:t>اداره بیماری های آمیزشی</a:t>
            </a:r>
          </a:p>
          <a:p>
            <a:pPr algn="ctr"/>
            <a:r>
              <a:rPr lang="fa-IR" sz="2000" dirty="0">
                <a:solidFill>
                  <a:schemeClr val="tx1"/>
                </a:solidFill>
                <a:cs typeface="B Nazanin" panose="00000400000000000000" pitchFamily="2" charset="-78"/>
              </a:rPr>
              <a:t>دکتر مهناز معتمدی</a:t>
            </a:r>
          </a:p>
          <a:p>
            <a:pPr algn="ctr"/>
            <a:endParaRPr lang="en-US" dirty="0"/>
          </a:p>
        </p:txBody>
      </p:sp>
    </p:spTree>
    <p:extLst>
      <p:ext uri="{BB962C8B-B14F-4D97-AF65-F5344CB8AC3E}">
        <p14:creationId xmlns:p14="http://schemas.microsoft.com/office/powerpoint/2010/main" val="1236308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51347-EB16-9DF2-241E-8F3CB4DDB2CD}"/>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3B2D023A-30F9-5869-F2F0-7F6C7E9B5CEB}"/>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lang="fa-IR"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rPr>
              <a:t>برخی  راهکارها</a:t>
            </a:r>
            <a:endParaRPr lang="en-US" sz="4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endParaRPr>
          </a:p>
        </p:txBody>
      </p:sp>
      <p:sp>
        <p:nvSpPr>
          <p:cNvPr id="5" name="Flowchart: Alternate Process 4">
            <a:extLst>
              <a:ext uri="{FF2B5EF4-FFF2-40B4-BE49-F238E27FC236}">
                <a16:creationId xmlns:a16="http://schemas.microsoft.com/office/drawing/2014/main" id="{D987FAF3-49E5-3DB4-BCEF-1063B958C673}"/>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73B1FF31-86C2-C922-0517-A0C797BAB373}"/>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747C2F04-84C6-8E56-FD4F-30C724C6A1B4}"/>
              </a:ext>
            </a:extLst>
          </p:cNvPr>
          <p:cNvSpPr>
            <a:spLocks noGrp="1"/>
          </p:cNvSpPr>
          <p:nvPr>
            <p:ph type="sldNum" sz="quarter" idx="12"/>
          </p:nvPr>
        </p:nvSpPr>
        <p:spPr/>
        <p:txBody>
          <a:bodyPr/>
          <a:lstStyle/>
          <a:p>
            <a:fld id="{927FC9A7-90EF-4829-A3B1-C268C46BA0D9}" type="slidenum">
              <a:rPr lang="en-US" smtClean="0"/>
              <a:t>10</a:t>
            </a:fld>
            <a:endParaRPr lang="en-US"/>
          </a:p>
        </p:txBody>
      </p:sp>
      <p:sp>
        <p:nvSpPr>
          <p:cNvPr id="2" name="Content Placeholder 5">
            <a:extLst>
              <a:ext uri="{FF2B5EF4-FFF2-40B4-BE49-F238E27FC236}">
                <a16:creationId xmlns:a16="http://schemas.microsoft.com/office/drawing/2014/main" id="{FC0C3833-3C0A-F60E-9463-DA4FCE609F55}"/>
              </a:ext>
            </a:extLst>
          </p:cNvPr>
          <p:cNvSpPr txBox="1">
            <a:spLocks/>
          </p:cNvSpPr>
          <p:nvPr/>
        </p:nvSpPr>
        <p:spPr>
          <a:xfrm>
            <a:off x="1143929" y="936837"/>
            <a:ext cx="9904142" cy="5567565"/>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228600" marR="0" lvl="0" indent="-22860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Titr" pitchFamily="2" charset="-78"/>
            </a:endParaRPr>
          </a:p>
          <a:p>
            <a:pPr lvl="0" algn="just">
              <a:lnSpc>
                <a:spcPct val="160000"/>
              </a:lnSpc>
              <a:buFont typeface="Wingdings" panose="05000000000000000000" pitchFamily="2" charset="2"/>
              <a:buChar char="Ø"/>
              <a:defRPr/>
            </a:pPr>
            <a:r>
              <a:rPr lang="fa-IR" sz="2000" b="0" dirty="0">
                <a:solidFill>
                  <a:prstClr val="black"/>
                </a:solidFill>
                <a:cs typeface="B Nazanin" panose="00000400000000000000" pitchFamily="2" charset="-78"/>
              </a:rPr>
              <a:t>آموزش و ارتقای دانش </a:t>
            </a:r>
            <a:r>
              <a:rPr kumimoji="0" lang="fa-IR" sz="20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ارائه دهندگان در چندین زمینه مانند مزایای واکسیناسیون </a:t>
            </a:r>
            <a:r>
              <a:rPr kumimoji="0" lang="en-US" sz="20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HPV</a:t>
            </a:r>
            <a:r>
              <a:rPr kumimoji="0" lang="fa-IR" sz="20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و برنامه تجویز آن </a:t>
            </a:r>
          </a:p>
          <a:p>
            <a:pPr lvl="0" algn="just">
              <a:lnSpc>
                <a:spcPct val="160000"/>
              </a:lnSpc>
              <a:buFont typeface="Wingdings" panose="05000000000000000000" pitchFamily="2" charset="2"/>
              <a:buChar char="Ø"/>
              <a:defRPr/>
            </a:pPr>
            <a:r>
              <a:rPr kumimoji="0" lang="fa-IR" sz="20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مشاوره واکسن برای رسیدگی به سوالات و نگرانی های والدین، مراقبان و بیماران</a:t>
            </a:r>
          </a:p>
          <a:p>
            <a:pPr marR="0" lvl="0" algn="just" defTabSz="914400" eaLnBrk="1" fontAlgn="auto" latinLnBrk="0" hangingPunct="1">
              <a:lnSpc>
                <a:spcPct val="160000"/>
              </a:lnSpc>
              <a:spcBef>
                <a:spcPts val="1000"/>
              </a:spcBef>
              <a:spcAft>
                <a:spcPts val="0"/>
              </a:spcAft>
              <a:buClr>
                <a:srgbClr val="40024A"/>
              </a:buClr>
              <a:buSzTx/>
              <a:buFont typeface="Wingdings" panose="05000000000000000000" pitchFamily="2" charset="2"/>
              <a:buChar char="Ø"/>
              <a:tabLst/>
              <a:defRPr/>
            </a:pPr>
            <a:r>
              <a:rPr kumimoji="0" lang="fa-IR" sz="20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ایجاد مهارت در گفتگوها و ارزیابی های سلامت جنسی برای نوجوانان و بزرگسالان</a:t>
            </a:r>
          </a:p>
          <a:p>
            <a:pPr marR="0" lvl="0" algn="just" defTabSz="914400" eaLnBrk="1" fontAlgn="auto" latinLnBrk="0" hangingPunct="1">
              <a:lnSpc>
                <a:spcPct val="160000"/>
              </a:lnSpc>
              <a:spcBef>
                <a:spcPts val="1000"/>
              </a:spcBef>
              <a:spcAft>
                <a:spcPts val="0"/>
              </a:spcAft>
              <a:buClr>
                <a:srgbClr val="40024A"/>
              </a:buClr>
              <a:buSzTx/>
              <a:buFont typeface="Wingdings" panose="05000000000000000000" pitchFamily="2" charset="2"/>
              <a:buChar char="Ø"/>
              <a:tabLst/>
              <a:defRPr/>
            </a:pPr>
            <a:r>
              <a:rPr lang="fa-IR" sz="2000" b="0" dirty="0">
                <a:solidFill>
                  <a:prstClr val="black"/>
                </a:solidFill>
                <a:latin typeface="Calibri" panose="020F0502020204030204"/>
                <a:cs typeface="B Nazanin" panose="00000400000000000000" pitchFamily="2" charset="-78"/>
              </a:rPr>
              <a:t>انجام مطالعات در مورد شیوع، بروز و عوارض پاپیلوما ویروس</a:t>
            </a:r>
            <a:endParaRPr kumimoji="0" lang="fa-IR" sz="20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a:p>
            <a:pPr marR="0" lvl="0" algn="just" defTabSz="914400" eaLnBrk="1" fontAlgn="auto" latinLnBrk="0" hangingPunct="1">
              <a:lnSpc>
                <a:spcPct val="160000"/>
              </a:lnSpc>
              <a:spcBef>
                <a:spcPts val="1000"/>
              </a:spcBef>
              <a:spcAft>
                <a:spcPts val="0"/>
              </a:spcAft>
              <a:buClr>
                <a:srgbClr val="40024A"/>
              </a:buClr>
              <a:buSzTx/>
              <a:buFont typeface="Wingdings" panose="05000000000000000000" pitchFamily="2" charset="2"/>
              <a:buChar char="Ø"/>
              <a:tabLst/>
              <a:defRPr/>
            </a:pPr>
            <a:r>
              <a:rPr lang="fa-IR" sz="2000" b="0" dirty="0">
                <a:solidFill>
                  <a:prstClr val="black"/>
                </a:solidFill>
                <a:latin typeface="Calibri" panose="020F0502020204030204"/>
                <a:cs typeface="B Nazanin" panose="00000400000000000000" pitchFamily="2" charset="-78"/>
              </a:rPr>
              <a:t>ادغام واکسن در برنامه ایمن سازی ملی کشور</a:t>
            </a:r>
            <a:endParaRPr kumimoji="0" lang="fa-IR" sz="20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a:p>
            <a:pPr marR="0" lvl="0" algn="just" defTabSz="914400" eaLnBrk="1" fontAlgn="auto" latinLnBrk="0" hangingPunct="1">
              <a:lnSpc>
                <a:spcPct val="160000"/>
              </a:lnSpc>
              <a:spcBef>
                <a:spcPts val="1000"/>
              </a:spcBef>
              <a:spcAft>
                <a:spcPts val="0"/>
              </a:spcAft>
              <a:buClr>
                <a:srgbClr val="40024A"/>
              </a:buClr>
              <a:buSzTx/>
              <a:buFont typeface="Wingdings" panose="05000000000000000000" pitchFamily="2" charset="2"/>
              <a:buChar char="Ø"/>
              <a:tabLst/>
              <a:defRPr/>
            </a:pPr>
            <a:r>
              <a:rPr kumimoji="0" lang="fa-IR" sz="20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علاوه بر این، درک نابرابری ها در پوشش واکسن </a:t>
            </a:r>
            <a:r>
              <a:rPr kumimoji="0" lang="en-US" sz="20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HPV، </a:t>
            </a:r>
            <a:r>
              <a:rPr kumimoji="0" lang="fa-IR" sz="2000" b="0"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مانند نرخ های پایین تر در مناطق روستایی و جنوب، ممکن است به ارائه دهندگان کمک کند تا تلاش آگاهانه تری برای افزایش تجویز این واکسن پیشگیری از سرطان در جمعیت های توصیه شده انجام دهند.</a:t>
            </a:r>
            <a:endParaRPr kumimoji="0" lang="fa-IR" sz="2000" b="1" i="0" u="none" strike="noStrike" kern="1200" cap="none" spc="0" normalizeH="0" baseline="0" noProof="0" dirty="0">
              <a:ln>
                <a:noFill/>
              </a:ln>
              <a:solidFill>
                <a:srgbClr val="004568"/>
              </a:solidFill>
              <a:effectLst/>
              <a:uLnTx/>
              <a:uFillTx/>
              <a:latin typeface="Calibri"/>
              <a:cs typeface="B Nazanin" panose="00000400000000000000" pitchFamily="2" charset="-78"/>
            </a:endParaRPr>
          </a:p>
        </p:txBody>
      </p:sp>
    </p:spTree>
    <p:extLst>
      <p:ext uri="{BB962C8B-B14F-4D97-AF65-F5344CB8AC3E}">
        <p14:creationId xmlns:p14="http://schemas.microsoft.com/office/powerpoint/2010/main" val="2625674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DF9C6-021D-36A6-EF73-005EB52579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162FD2-727B-8430-F291-DE61AA6C2DF6}"/>
              </a:ext>
            </a:extLst>
          </p:cNvPr>
          <p:cNvSpPr>
            <a:spLocks noGrp="1"/>
          </p:cNvSpPr>
          <p:nvPr>
            <p:ph type="title"/>
          </p:nvPr>
        </p:nvSpPr>
        <p:spPr>
          <a:xfrm>
            <a:off x="791735" y="2151618"/>
            <a:ext cx="9597309" cy="1897327"/>
          </a:xfr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t">
            <a:normAutofit/>
          </a:bodyPr>
          <a:lstStyle/>
          <a:p>
            <a:pPr algn="r" rtl="1"/>
            <a:r>
              <a:rPr lang="fa-IR" sz="48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
            </a:r>
            <a:br>
              <a:rPr lang="fa-IR" sz="48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br>
            <a:r>
              <a:rPr lang="fa-IR" sz="48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           </a:t>
            </a:r>
            <a:r>
              <a:rPr lang="fa-IR" sz="4000" dirty="0">
                <a:solidFill>
                  <a:prstClr val="white"/>
                </a:solidFill>
                <a:cs typeface="B Titr" panose="00000700000000000000" pitchFamily="2" charset="-78"/>
              </a:rPr>
              <a:t>واکسن های تایید شده   </a:t>
            </a:r>
          </a:p>
        </p:txBody>
      </p:sp>
      <p:sp>
        <p:nvSpPr>
          <p:cNvPr id="3" name="Title 1">
            <a:extLst>
              <a:ext uri="{FF2B5EF4-FFF2-40B4-BE49-F238E27FC236}">
                <a16:creationId xmlns:a16="http://schemas.microsoft.com/office/drawing/2014/main" id="{B50CA898-34EC-54D8-2FCB-E2C75632C756}"/>
              </a:ext>
            </a:extLst>
          </p:cNvPr>
          <p:cNvSpPr txBox="1">
            <a:spLocks/>
          </p:cNvSpPr>
          <p:nvPr/>
        </p:nvSpPr>
        <p:spPr>
          <a:xfrm>
            <a:off x="4301823" y="352142"/>
            <a:ext cx="2318896" cy="1754450"/>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rPr>
              <a:t> </a:t>
            </a:r>
          </a:p>
        </p:txBody>
      </p:sp>
      <p:pic>
        <p:nvPicPr>
          <p:cNvPr id="4" name="Picture 3">
            <a:extLst>
              <a:ext uri="{FF2B5EF4-FFF2-40B4-BE49-F238E27FC236}">
                <a16:creationId xmlns:a16="http://schemas.microsoft.com/office/drawing/2014/main" id="{585BCF7C-6B99-AF72-954F-BD649922149A}"/>
              </a:ext>
            </a:extLst>
          </p:cNvPr>
          <p:cNvPicPr>
            <a:picLocks noChangeAspect="1"/>
          </p:cNvPicPr>
          <p:nvPr/>
        </p:nvPicPr>
        <p:blipFill>
          <a:blip r:embed="rId2"/>
          <a:stretch>
            <a:fillRect/>
          </a:stretch>
        </p:blipFill>
        <p:spPr>
          <a:xfrm>
            <a:off x="4583614" y="397168"/>
            <a:ext cx="1755314" cy="1565230"/>
          </a:xfrm>
          <a:prstGeom prst="rect">
            <a:avLst/>
          </a:prstGeom>
          <a:solidFill>
            <a:schemeClr val="accent5">
              <a:lumMod val="75000"/>
            </a:schemeClr>
          </a:solidFill>
        </p:spPr>
      </p:pic>
      <p:sp>
        <p:nvSpPr>
          <p:cNvPr id="5" name="Slide Number Placeholder 4">
            <a:extLst>
              <a:ext uri="{FF2B5EF4-FFF2-40B4-BE49-F238E27FC236}">
                <a16:creationId xmlns:a16="http://schemas.microsoft.com/office/drawing/2014/main" id="{ED01EC52-1293-BB1D-F4AF-06ECEC1C193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260B76A0-0408-3A41-04DB-74F2EA59F6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735" y="2151618"/>
            <a:ext cx="2851174" cy="1897327"/>
          </a:xfrm>
          <a:prstGeom prst="rect">
            <a:avLst/>
          </a:prstGeom>
        </p:spPr>
      </p:pic>
    </p:spTree>
    <p:extLst>
      <p:ext uri="{BB962C8B-B14F-4D97-AF65-F5344CB8AC3E}">
        <p14:creationId xmlns:p14="http://schemas.microsoft.com/office/powerpoint/2010/main" val="196737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C1613-4FBD-519D-EB22-A52DDC99D0F2}"/>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FD9BB92A-9D32-339F-BCF7-963D4AB07049}"/>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lang="fa-IR" sz="2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rPr>
              <a:t>واکسن های تایید شده...</a:t>
            </a:r>
            <a:endParaRPr lang="en-US" sz="4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endParaRPr>
          </a:p>
        </p:txBody>
      </p:sp>
      <p:sp>
        <p:nvSpPr>
          <p:cNvPr id="5" name="Flowchart: Alternate Process 4">
            <a:extLst>
              <a:ext uri="{FF2B5EF4-FFF2-40B4-BE49-F238E27FC236}">
                <a16:creationId xmlns:a16="http://schemas.microsoft.com/office/drawing/2014/main" id="{C926E848-F1B5-0E79-79B9-F155C0E9E44D}"/>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646D3100-AE97-A8F7-DC4E-F18FEB6A8C59}"/>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922A11E5-6D37-6A84-CF68-37E210BAAAD4}"/>
              </a:ext>
            </a:extLst>
          </p:cNvPr>
          <p:cNvSpPr>
            <a:spLocks noGrp="1"/>
          </p:cNvSpPr>
          <p:nvPr>
            <p:ph type="sldNum" sz="quarter" idx="12"/>
          </p:nvPr>
        </p:nvSpPr>
        <p:spPr/>
        <p:txBody>
          <a:bodyPr/>
          <a:lstStyle/>
          <a:p>
            <a:fld id="{927FC9A7-90EF-4829-A3B1-C268C46BA0D9}" type="slidenum">
              <a:rPr lang="en-US" smtClean="0"/>
              <a:t>12</a:t>
            </a:fld>
            <a:endParaRPr lang="en-US"/>
          </a:p>
        </p:txBody>
      </p:sp>
      <p:graphicFrame>
        <p:nvGraphicFramePr>
          <p:cNvPr id="3" name="Table 2">
            <a:extLst>
              <a:ext uri="{FF2B5EF4-FFF2-40B4-BE49-F238E27FC236}">
                <a16:creationId xmlns:a16="http://schemas.microsoft.com/office/drawing/2014/main" id="{D1F2F100-B876-E4CE-FD3E-DFF559649655}"/>
              </a:ext>
            </a:extLst>
          </p:cNvPr>
          <p:cNvGraphicFramePr>
            <a:graphicFrameLocks noGrp="1"/>
          </p:cNvGraphicFramePr>
          <p:nvPr>
            <p:extLst>
              <p:ext uri="{D42A27DB-BD31-4B8C-83A1-F6EECF244321}">
                <p14:modId xmlns:p14="http://schemas.microsoft.com/office/powerpoint/2010/main" val="4242082630"/>
              </p:ext>
            </p:extLst>
          </p:nvPr>
        </p:nvGraphicFramePr>
        <p:xfrm>
          <a:off x="1326995" y="1605776"/>
          <a:ext cx="9746630" cy="4170557"/>
        </p:xfrm>
        <a:graphic>
          <a:graphicData uri="http://schemas.openxmlformats.org/drawingml/2006/table">
            <a:tbl>
              <a:tblPr firstRow="1" firstCol="1" bandRow="1"/>
              <a:tblGrid>
                <a:gridCol w="1354917">
                  <a:extLst>
                    <a:ext uri="{9D8B030D-6E8A-4147-A177-3AD203B41FA5}">
                      <a16:colId xmlns:a16="http://schemas.microsoft.com/office/drawing/2014/main" val="3190368647"/>
                    </a:ext>
                  </a:extLst>
                </a:gridCol>
                <a:gridCol w="1368341">
                  <a:extLst>
                    <a:ext uri="{9D8B030D-6E8A-4147-A177-3AD203B41FA5}">
                      <a16:colId xmlns:a16="http://schemas.microsoft.com/office/drawing/2014/main" val="2423367270"/>
                    </a:ext>
                  </a:extLst>
                </a:gridCol>
                <a:gridCol w="1484681">
                  <a:extLst>
                    <a:ext uri="{9D8B030D-6E8A-4147-A177-3AD203B41FA5}">
                      <a16:colId xmlns:a16="http://schemas.microsoft.com/office/drawing/2014/main" val="4170909563"/>
                    </a:ext>
                  </a:extLst>
                </a:gridCol>
                <a:gridCol w="1064961">
                  <a:extLst>
                    <a:ext uri="{9D8B030D-6E8A-4147-A177-3AD203B41FA5}">
                      <a16:colId xmlns:a16="http://schemas.microsoft.com/office/drawing/2014/main" val="172698612"/>
                    </a:ext>
                  </a:extLst>
                </a:gridCol>
                <a:gridCol w="1204569">
                  <a:extLst>
                    <a:ext uri="{9D8B030D-6E8A-4147-A177-3AD203B41FA5}">
                      <a16:colId xmlns:a16="http://schemas.microsoft.com/office/drawing/2014/main" val="1504985712"/>
                    </a:ext>
                  </a:extLst>
                </a:gridCol>
                <a:gridCol w="1025584">
                  <a:extLst>
                    <a:ext uri="{9D8B030D-6E8A-4147-A177-3AD203B41FA5}">
                      <a16:colId xmlns:a16="http://schemas.microsoft.com/office/drawing/2014/main" val="2004775561"/>
                    </a:ext>
                  </a:extLst>
                </a:gridCol>
                <a:gridCol w="1389819">
                  <a:extLst>
                    <a:ext uri="{9D8B030D-6E8A-4147-A177-3AD203B41FA5}">
                      <a16:colId xmlns:a16="http://schemas.microsoft.com/office/drawing/2014/main" val="2900818001"/>
                    </a:ext>
                  </a:extLst>
                </a:gridCol>
                <a:gridCol w="853758">
                  <a:extLst>
                    <a:ext uri="{9D8B030D-6E8A-4147-A177-3AD203B41FA5}">
                      <a16:colId xmlns:a16="http://schemas.microsoft.com/office/drawing/2014/main" val="3611377584"/>
                    </a:ext>
                  </a:extLst>
                </a:gridCol>
              </a:tblGrid>
              <a:tr h="757355">
                <a:tc>
                  <a:txBody>
                    <a:bodyPr/>
                    <a:lstStyle/>
                    <a:p>
                      <a:pPr algn="ctr" rtl="1">
                        <a:lnSpc>
                          <a:spcPct val="106000"/>
                        </a:lnSpc>
                        <a:spcAft>
                          <a:spcPts val="800"/>
                        </a:spcAft>
                      </a:pPr>
                      <a:r>
                        <a:rPr lang="en-US" sz="1400" b="1" kern="12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Papilloguard</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rtl="1">
                        <a:lnSpc>
                          <a:spcPct val="106000"/>
                        </a:lnSpc>
                        <a:spcAft>
                          <a:spcPts val="800"/>
                        </a:spcAft>
                      </a:pPr>
                      <a:r>
                        <a:rPr lang="en-US" sz="1400" b="1"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Cervavax</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rtl="1">
                        <a:lnSpc>
                          <a:spcPct val="106000"/>
                        </a:lnSpc>
                        <a:spcAft>
                          <a:spcPts val="800"/>
                        </a:spcAft>
                      </a:pPr>
                      <a:r>
                        <a:rPr lang="en-US" sz="1400" b="1" kern="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Walrinvax</a:t>
                      </a:r>
                      <a:r>
                        <a:rPr lang="en-US" sz="1400" b="1"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b="1" kern="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Walvax</a:t>
                      </a:r>
                      <a:r>
                        <a:rPr lang="en-US" sz="1400" b="1"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rtl="1">
                        <a:lnSpc>
                          <a:spcPct val="106000"/>
                        </a:lnSpc>
                        <a:spcAft>
                          <a:spcPts val="800"/>
                        </a:spcAft>
                      </a:pPr>
                      <a:r>
                        <a:rPr lang="en-US" sz="1400" b="1"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Cecolin</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rtl="1">
                        <a:lnSpc>
                          <a:spcPct val="106000"/>
                        </a:lnSpc>
                        <a:spcAft>
                          <a:spcPts val="800"/>
                        </a:spcAft>
                      </a:pPr>
                      <a:r>
                        <a:rPr lang="en-US" sz="1400" b="1"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Gardasil-9</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rtl="1">
                        <a:lnSpc>
                          <a:spcPct val="106000"/>
                        </a:lnSpc>
                        <a:spcAft>
                          <a:spcPts val="800"/>
                        </a:spcAft>
                      </a:pPr>
                      <a:r>
                        <a:rPr lang="en-US" sz="1400" b="1"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Cervarix</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rtl="1">
                        <a:lnSpc>
                          <a:spcPct val="106000"/>
                        </a:lnSpc>
                        <a:spcAft>
                          <a:spcPts val="800"/>
                        </a:spcAft>
                      </a:pPr>
                      <a:r>
                        <a:rPr lang="en-US" sz="1400" b="1"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Gardasil-4</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tc>
                  <a:txBody>
                    <a:bodyPr/>
                    <a:lstStyle/>
                    <a:p>
                      <a:pPr algn="ctr" rtl="1">
                        <a:lnSpc>
                          <a:spcPct val="106000"/>
                        </a:lnSpc>
                        <a:spcAft>
                          <a:spcPts val="800"/>
                        </a:spcAft>
                      </a:pPr>
                      <a:r>
                        <a:rPr lang="fa-IR" sz="1400" b="1" kern="1200" dirty="0">
                          <a:solidFill>
                            <a:srgbClr val="FFFFFF"/>
                          </a:solidFill>
                          <a:effectLst/>
                          <a:latin typeface="Tw Cen MT" panose="020B0602020104020603" pitchFamily="34" charset="0"/>
                          <a:ea typeface="Times New Roman" panose="02020603050405020304" pitchFamily="18" charset="0"/>
                          <a:cs typeface="B Nazanin" panose="00000400000000000000" pitchFamily="2" charset="-78"/>
                        </a:rPr>
                        <a:t>نام واکسن</a:t>
                      </a:r>
                      <a:endParaRPr lang="en-US" sz="1200" kern="100" dirty="0">
                        <a:effectLst/>
                        <a:latin typeface="Calibri" panose="020F0502020204030204" pitchFamily="34" charset="0"/>
                        <a:ea typeface="Calibri" panose="020F0502020204030204" pitchFamily="34" charset="0"/>
                        <a:cs typeface="B Nazanin" panose="00000400000000000000" pitchFamily="2" charset="-78"/>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805786906"/>
                  </a:ext>
                </a:extLst>
              </a:tr>
              <a:tr h="781851">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Bivalent</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Quadrivalent</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Bivalent</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Bivalent</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Nonavalent</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Bivalent</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Quadrivalent</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fa-IR" sz="1400" b="1" kern="1200" dirty="0">
                          <a:solidFill>
                            <a:srgbClr val="FFFFFF"/>
                          </a:solidFill>
                          <a:effectLst/>
                          <a:latin typeface="Tw Cen MT" panose="020B0602020104020603" pitchFamily="34" charset="0"/>
                          <a:ea typeface="Times New Roman" panose="02020603050405020304" pitchFamily="18" charset="0"/>
                          <a:cs typeface="B Nazanin" panose="00000400000000000000" pitchFamily="2" charset="-78"/>
                        </a:rPr>
                        <a:t>ظرفیت</a:t>
                      </a:r>
                      <a:endParaRPr lang="en-US" sz="1200" kern="100" dirty="0">
                        <a:effectLst/>
                        <a:latin typeface="Calibri" panose="020F0502020204030204" pitchFamily="34" charset="0"/>
                        <a:ea typeface="Calibri" panose="020F0502020204030204" pitchFamily="34" charset="0"/>
                        <a:cs typeface="B Nazanin" panose="00000400000000000000" pitchFamily="2" charset="-78"/>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356415563"/>
                  </a:ext>
                </a:extLst>
              </a:tr>
              <a:tr h="1079895">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Noyan Pharma</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Serum Institute of India (SII)</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Shanghai </a:t>
                      </a:r>
                      <a:r>
                        <a:rPr lang="en-US" sz="1400" kern="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Zerun</a:t>
                      </a:r>
                      <a:r>
                        <a:rPr lang="en-US" sz="1400"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Biotechnology</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Wantai</a:t>
                      </a:r>
                      <a:r>
                        <a:rPr lang="en-US" sz="1400"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kern="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BioPharm</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Merck</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GSK</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Merck</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fa-IR" sz="1400" b="1" kern="1200" dirty="0">
                          <a:solidFill>
                            <a:srgbClr val="FFFFFF"/>
                          </a:solidFill>
                          <a:effectLst/>
                          <a:latin typeface="Tw Cen MT" panose="020B0602020104020603" pitchFamily="34" charset="0"/>
                          <a:ea typeface="Times New Roman" panose="02020603050405020304" pitchFamily="18" charset="0"/>
                          <a:cs typeface="B Nazanin" panose="00000400000000000000" pitchFamily="2" charset="-78"/>
                        </a:rPr>
                        <a:t>شرکت سازنده</a:t>
                      </a:r>
                      <a:endParaRPr lang="en-US" sz="1200" kern="100" dirty="0">
                        <a:effectLst/>
                        <a:latin typeface="Calibri" panose="020F0502020204030204" pitchFamily="34" charset="0"/>
                        <a:ea typeface="Calibri" panose="020F0502020204030204" pitchFamily="34" charset="0"/>
                        <a:cs typeface="B Nazanin" panose="00000400000000000000" pitchFamily="2" charset="-78"/>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2317847952"/>
                  </a:ext>
                </a:extLst>
              </a:tr>
              <a:tr h="775728">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Iran</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India</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China</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China</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USA</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Belgium</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USA</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F4EA"/>
                    </a:solidFill>
                  </a:tcPr>
                </a:tc>
                <a:tc>
                  <a:txBody>
                    <a:bodyPr/>
                    <a:lstStyle/>
                    <a:p>
                      <a:pPr algn="ctr" rtl="1">
                        <a:lnSpc>
                          <a:spcPct val="106000"/>
                        </a:lnSpc>
                        <a:spcAft>
                          <a:spcPts val="800"/>
                        </a:spcAft>
                      </a:pPr>
                      <a:r>
                        <a:rPr lang="fa-IR" sz="1400" b="1" kern="1200" dirty="0">
                          <a:solidFill>
                            <a:srgbClr val="FFFFFF"/>
                          </a:solidFill>
                          <a:effectLst/>
                          <a:latin typeface="Tw Cen MT" panose="020B0602020104020603" pitchFamily="34" charset="0"/>
                          <a:ea typeface="Times New Roman" panose="02020603050405020304" pitchFamily="18" charset="0"/>
                          <a:cs typeface="B Nazanin" panose="00000400000000000000" pitchFamily="2" charset="-78"/>
                        </a:rPr>
                        <a:t>کشور سازنده</a:t>
                      </a:r>
                      <a:endParaRPr lang="en-US" sz="1200" kern="100" dirty="0">
                        <a:effectLst/>
                        <a:latin typeface="Calibri" panose="020F0502020204030204" pitchFamily="34" charset="0"/>
                        <a:ea typeface="Calibri" panose="020F0502020204030204" pitchFamily="34" charset="0"/>
                        <a:cs typeface="B Nazanin" panose="00000400000000000000" pitchFamily="2" charset="-78"/>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756266914"/>
                  </a:ext>
                </a:extLst>
              </a:tr>
              <a:tr h="775728">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2020</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2023(not yet)</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2023(not yet)</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2019</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2014</a:t>
                      </a:r>
                      <a:endParaRPr lang="en-US"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2009</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en-US" sz="1400" kern="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2006</a:t>
                      </a:r>
                      <a:endParaRPr lang="en-US"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a:lnSpc>
                          <a:spcPct val="106000"/>
                        </a:lnSpc>
                        <a:spcAft>
                          <a:spcPts val="800"/>
                        </a:spcAft>
                      </a:pPr>
                      <a:r>
                        <a:rPr lang="fa-IR" sz="1400" b="1" kern="1200" dirty="0">
                          <a:solidFill>
                            <a:srgbClr val="FFFFFF"/>
                          </a:solidFill>
                          <a:effectLst/>
                          <a:latin typeface="Tw Cen MT" panose="020B0602020104020603" pitchFamily="34" charset="0"/>
                          <a:ea typeface="Times New Roman" panose="02020603050405020304" pitchFamily="18" charset="0"/>
                          <a:cs typeface="B Nazanin" panose="00000400000000000000" pitchFamily="2" charset="-78"/>
                        </a:rPr>
                        <a:t>سال تایید</a:t>
                      </a:r>
                      <a:endParaRPr lang="en-US" sz="1200" kern="100" dirty="0">
                        <a:effectLst/>
                        <a:latin typeface="Calibri" panose="020F0502020204030204" pitchFamily="34" charset="0"/>
                        <a:ea typeface="Calibri" panose="020F0502020204030204" pitchFamily="34" charset="0"/>
                        <a:cs typeface="B Nazanin" panose="00000400000000000000" pitchFamily="2" charset="-78"/>
                      </a:endParaRPr>
                    </a:p>
                  </a:txBody>
                  <a:tcPr marL="51435" marR="5143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373945340"/>
                  </a:ext>
                </a:extLst>
              </a:tr>
            </a:tbl>
          </a:graphicData>
        </a:graphic>
      </p:graphicFrame>
    </p:spTree>
    <p:extLst>
      <p:ext uri="{BB962C8B-B14F-4D97-AF65-F5344CB8AC3E}">
        <p14:creationId xmlns:p14="http://schemas.microsoft.com/office/powerpoint/2010/main" val="1576327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3F76D-2CB6-5200-1247-A89609DC18C4}"/>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A32BAF04-64EE-F3D3-BB49-5895CD3716E9}"/>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دلايل استفاده از واكسن پاپيلوما</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DA4A2B9F-0B0C-12F5-F737-467244307CB6}"/>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A03C0A94-4A4D-DA12-0262-E97E797ACFE5}"/>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376E00A8-B45C-19B4-5ABB-FE5CF4A696D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08D695A7-BD73-70AD-C040-5F19F8F081E2}"/>
              </a:ext>
            </a:extLst>
          </p:cNvPr>
          <p:cNvSpPr txBox="1">
            <a:spLocks/>
          </p:cNvSpPr>
          <p:nvPr/>
        </p:nvSpPr>
        <p:spPr>
          <a:xfrm>
            <a:off x="1143929" y="936837"/>
            <a:ext cx="9904142" cy="5567565"/>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228600" marR="0" lvl="0" indent="-22860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Titr" pitchFamily="2" charset="-78"/>
            </a:endParaRPr>
          </a:p>
          <a:p>
            <a:pPr marL="228600" marR="0" lvl="0" indent="-228600" algn="just" defTabSz="914400" rtl="1" eaLnBrk="1" fontAlgn="auto" latinLnBrk="0" hangingPunct="1">
              <a:lnSpc>
                <a:spcPct val="107000"/>
              </a:lnSpc>
              <a:spcBef>
                <a:spcPts val="1000"/>
              </a:spcBef>
              <a:spcAft>
                <a:spcPts val="800"/>
              </a:spcAft>
              <a:buClrTx/>
              <a:buSzTx/>
              <a:buFont typeface="Wingdings" panose="05000000000000000000" pitchFamily="2" charset="2"/>
              <a:buChar char="ü"/>
              <a:tabLst/>
              <a:defRPr/>
            </a:pPr>
            <a:r>
              <a:rPr kumimoji="0" lang="fa-IR"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پ</a:t>
            </a:r>
            <a:r>
              <a:rPr kumimoji="0" lang="ar-SA"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يشگيري از ايجاد سرطان دهانه رحم</a:t>
            </a:r>
            <a:endPar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endParaRPr>
          </a:p>
          <a:p>
            <a:pPr marL="228600" marR="0" lvl="0" indent="-228600" algn="just" defTabSz="914400" rtl="1" eaLnBrk="1" fontAlgn="auto" latinLnBrk="0" hangingPunct="1">
              <a:lnSpc>
                <a:spcPct val="107000"/>
              </a:lnSpc>
              <a:spcBef>
                <a:spcPts val="1000"/>
              </a:spcBef>
              <a:spcAft>
                <a:spcPts val="800"/>
              </a:spcAft>
              <a:buClrTx/>
              <a:buSzTx/>
              <a:buFont typeface="Wingdings" panose="05000000000000000000" pitchFamily="2" charset="2"/>
              <a:buChar char="ü"/>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پيشگيري از ايجاد زگيل‌هاي تناسلي</a:t>
            </a:r>
            <a:endPar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endParaRPr>
          </a:p>
          <a:p>
            <a:pPr marL="228600" marR="0" lvl="0" indent="-228600" algn="just" defTabSz="914400" rtl="1" eaLnBrk="1" fontAlgn="auto" latinLnBrk="0" hangingPunct="1">
              <a:lnSpc>
                <a:spcPct val="107000"/>
              </a:lnSpc>
              <a:spcBef>
                <a:spcPts val="1000"/>
              </a:spcBef>
              <a:spcAft>
                <a:spcPts val="800"/>
              </a:spcAft>
              <a:buClrTx/>
              <a:buSzTx/>
              <a:buFont typeface="Wingdings" panose="05000000000000000000" pitchFamily="2" charset="2"/>
              <a:buChar char="ü"/>
              <a:tabLst/>
              <a:defRPr/>
            </a:pPr>
            <a:r>
              <a:rPr kumimoji="0" lang="ar-SA"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پيشگيري از بروز سرطان‌هاي مقعدی</a:t>
            </a: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a:t>
            </a:r>
            <a:r>
              <a:rPr kumimoji="0" lang="fa-IR"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ولو، واژن، آلت تناسلی</a:t>
            </a:r>
          </a:p>
          <a:p>
            <a:pPr marL="228600" marR="0" lvl="0" indent="-228600" algn="just" defTabSz="914400" rtl="1" eaLnBrk="1" fontAlgn="auto" latinLnBrk="0" hangingPunct="1">
              <a:lnSpc>
                <a:spcPct val="107000"/>
              </a:lnSpc>
              <a:spcBef>
                <a:spcPts val="1000"/>
              </a:spcBef>
              <a:spcAft>
                <a:spcPts val="800"/>
              </a:spcAft>
              <a:buClrTx/>
              <a:buSzTx/>
              <a:buFont typeface="Wingdings" panose="05000000000000000000" pitchFamily="2" charset="2"/>
              <a:buChar char="ü"/>
              <a:tabLst/>
              <a:defRPr/>
            </a:pPr>
            <a:r>
              <a:rPr kumimoji="0" lang="ar-SA"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پيشگيري از بروز سرطان‌هاي </a:t>
            </a:r>
            <a:r>
              <a:rPr kumimoji="0" lang="fa-IR"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اوروفارنگس</a:t>
            </a:r>
          </a:p>
          <a:p>
            <a:pPr marL="0" marR="0" lvl="0" indent="0" algn="just" defTabSz="914400" rtl="1" eaLnBrk="1" fontAlgn="auto" latinLnBrk="0" hangingPunct="1">
              <a:lnSpc>
                <a:spcPct val="107000"/>
              </a:lnSpc>
              <a:spcBef>
                <a:spcPts val="1000"/>
              </a:spcBef>
              <a:spcAft>
                <a:spcPts val="800"/>
              </a:spcAft>
              <a:buClrTx/>
              <a:buSzTx/>
              <a:buNone/>
              <a:tabLst/>
              <a:defRPr/>
            </a:pPr>
            <a:endPar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pPr marL="0" marR="0" lvl="0" indent="0" algn="ctr" defTabSz="914400" rtl="1" eaLnBrk="1" fontAlgn="auto" latinLnBrk="0" hangingPunct="1">
              <a:lnSpc>
                <a:spcPct val="107000"/>
              </a:lnSpc>
              <a:spcBef>
                <a:spcPts val="1000"/>
              </a:spcBef>
              <a:spcAft>
                <a:spcPts val="800"/>
              </a:spcAft>
              <a:buClrTx/>
              <a:buSzTx/>
              <a:buNone/>
              <a:tabLst/>
              <a:defRPr/>
            </a:pPr>
            <a:endPar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endParaRPr>
          </a:p>
        </p:txBody>
      </p:sp>
      <p:pic>
        <p:nvPicPr>
          <p:cNvPr id="3" name="Picture 2">
            <a:extLst>
              <a:ext uri="{FF2B5EF4-FFF2-40B4-BE49-F238E27FC236}">
                <a16:creationId xmlns:a16="http://schemas.microsoft.com/office/drawing/2014/main" id="{1A15B00A-9541-0C1B-A86D-1B8F6318C1BA}"/>
              </a:ext>
            </a:extLst>
          </p:cNvPr>
          <p:cNvPicPr>
            <a:picLocks noChangeAspect="1"/>
          </p:cNvPicPr>
          <p:nvPr/>
        </p:nvPicPr>
        <p:blipFill>
          <a:blip r:embed="rId3"/>
          <a:stretch>
            <a:fillRect/>
          </a:stretch>
        </p:blipFill>
        <p:spPr>
          <a:xfrm>
            <a:off x="1026290" y="4589861"/>
            <a:ext cx="9746631" cy="926672"/>
          </a:xfrm>
          <a:prstGeom prst="rect">
            <a:avLst/>
          </a:prstGeom>
        </p:spPr>
      </p:pic>
      <p:pic>
        <p:nvPicPr>
          <p:cNvPr id="11266" name="Picture 2" descr="HPV Vaccine Available in Nepal at ...">
            <a:extLst>
              <a:ext uri="{FF2B5EF4-FFF2-40B4-BE49-F238E27FC236}">
                <a16:creationId xmlns:a16="http://schemas.microsoft.com/office/drawing/2014/main" id="{A370F591-AA8F-6D4E-1DE6-14EBE5B176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6598" y="1586789"/>
            <a:ext cx="3281712" cy="2516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917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C5E3E-FCC2-9741-7259-D3C4699E1B0F}"/>
            </a:ext>
          </a:extLst>
        </p:cNvPr>
        <p:cNvGrpSpPr/>
        <p:nvPr/>
      </p:nvGrpSpPr>
      <p:grpSpPr>
        <a:xfrm>
          <a:off x="0" y="0"/>
          <a:ext cx="0" cy="0"/>
          <a:chOff x="0" y="0"/>
          <a:chExt cx="0" cy="0"/>
        </a:xfrm>
      </p:grpSpPr>
      <p:sp>
        <p:nvSpPr>
          <p:cNvPr id="5" name="Flowchart: Alternate Process 4">
            <a:extLst>
              <a:ext uri="{FF2B5EF4-FFF2-40B4-BE49-F238E27FC236}">
                <a16:creationId xmlns:a16="http://schemas.microsoft.com/office/drawing/2014/main" id="{8F3A589E-24DC-99DB-DF61-23E14F243079}"/>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A0750AA1-4664-1610-BD07-A969B4451677}"/>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FAF9AD99-3A67-C150-7F4F-0255D0F9E92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02FD39B6-E400-DF03-81A8-0B5E0C58D09C}"/>
              </a:ext>
            </a:extLst>
          </p:cNvPr>
          <p:cNvPicPr>
            <a:picLocks noChangeAspect="1"/>
          </p:cNvPicPr>
          <p:nvPr/>
        </p:nvPicPr>
        <p:blipFill>
          <a:blip r:embed="rId3"/>
          <a:stretch>
            <a:fillRect/>
          </a:stretch>
        </p:blipFill>
        <p:spPr>
          <a:xfrm>
            <a:off x="3065687" y="254066"/>
            <a:ext cx="5301984" cy="6102284"/>
          </a:xfrm>
          <a:prstGeom prst="rect">
            <a:avLst/>
          </a:prstGeom>
        </p:spPr>
      </p:pic>
    </p:spTree>
    <p:extLst>
      <p:ext uri="{BB962C8B-B14F-4D97-AF65-F5344CB8AC3E}">
        <p14:creationId xmlns:p14="http://schemas.microsoft.com/office/powerpoint/2010/main" val="3580320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12C94-F92A-013E-856D-F0DB82BECFFC}"/>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9EFB7CAB-45CF-D9C4-FA9E-BE38977C3B7B}"/>
              </a:ext>
            </a:extLst>
          </p:cNvPr>
          <p:cNvSpPr txBox="1">
            <a:spLocks/>
          </p:cNvSpPr>
          <p:nvPr/>
        </p:nvSpPr>
        <p:spPr>
          <a:xfrm>
            <a:off x="801751" y="136525"/>
            <a:ext cx="9746631" cy="1637413"/>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گروه هدف واکسن پاپیلوما </a:t>
            </a:r>
            <a:r>
              <a:rPr kumimoji="0" lang="en-US"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                                          </a:t>
            </a: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   </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C93D215F-437F-3891-D83E-DF69A9E32FE6}"/>
              </a:ext>
            </a:extLst>
          </p:cNvPr>
          <p:cNvSpPr/>
          <p:nvPr/>
        </p:nvSpPr>
        <p:spPr>
          <a:xfrm>
            <a:off x="10649587" y="501650"/>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95083AB7-203B-B062-1408-37E73EEADE13}"/>
              </a:ext>
            </a:extLst>
          </p:cNvPr>
          <p:cNvPicPr>
            <a:picLocks noChangeAspect="1"/>
          </p:cNvPicPr>
          <p:nvPr/>
        </p:nvPicPr>
        <p:blipFill>
          <a:blip r:embed="rId2"/>
          <a:stretch>
            <a:fillRect/>
          </a:stretch>
        </p:blipFill>
        <p:spPr>
          <a:xfrm>
            <a:off x="10761856" y="474625"/>
            <a:ext cx="957490" cy="853802"/>
          </a:xfrm>
          <a:prstGeom prst="rect">
            <a:avLst/>
          </a:prstGeom>
        </p:spPr>
      </p:pic>
      <p:sp>
        <p:nvSpPr>
          <p:cNvPr id="7" name="Slide Number Placeholder 6">
            <a:extLst>
              <a:ext uri="{FF2B5EF4-FFF2-40B4-BE49-F238E27FC236}">
                <a16:creationId xmlns:a16="http://schemas.microsoft.com/office/drawing/2014/main" id="{F6468510-D540-263A-C325-F354581C71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40069BF5-240B-FE04-05FB-DE4A03387CAE}"/>
              </a:ext>
            </a:extLst>
          </p:cNvPr>
          <p:cNvSpPr txBox="1">
            <a:spLocks/>
          </p:cNvSpPr>
          <p:nvPr/>
        </p:nvSpPr>
        <p:spPr>
          <a:xfrm>
            <a:off x="1306085" y="1693552"/>
            <a:ext cx="9746632" cy="4662798"/>
          </a:xfrm>
          <a:prstGeom prst="rect">
            <a:avLst/>
          </a:prstGeom>
        </p:spPr>
        <p:txBody>
          <a:bodyPr vert="horz" lIns="91440" tIns="45720" rIns="91440" bIns="45720" rtlCol="0">
            <a:normAutofit fontScale="92500" lnSpcReduction="10000"/>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marR="0" lvl="0" indent="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None/>
              <a:tabLst/>
              <a:defRPr/>
            </a:pPr>
            <a:r>
              <a:rPr kumimoji="0" lang="fa-IR" sz="26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گروه هدف:</a:t>
            </a:r>
          </a:p>
          <a:p>
            <a:pPr marL="0" marR="0" lvl="0" indent="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None/>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کودکان و نوجوانان  ۹تا ۱۴ سال (زیر ۱۵سال) </a:t>
            </a:r>
            <a:r>
              <a:rPr kumimoji="0" lang="fa-IR" sz="2400" i="0" u="sng" strike="noStrike" kern="1200" cap="none" spc="0" normalizeH="0" baseline="0" noProof="0" dirty="0">
                <a:ln>
                  <a:noFill/>
                </a:ln>
                <a:solidFill>
                  <a:schemeClr val="accent2">
                    <a:lumMod val="75000"/>
                  </a:schemeClr>
                </a:solidFill>
                <a:effectLst/>
                <a:uLnTx/>
                <a:uFillTx/>
                <a:latin typeface="Calibri"/>
                <a:ea typeface="+mn-ea"/>
                <a:cs typeface="B Lotus" panose="00000400000000000000" pitchFamily="2" charset="-78"/>
              </a:rPr>
              <a:t>گروه  هدف اصلی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تزریق واکسن در برنامه جامع واکسیناسیون و بین المللی می‌باشند. </a:t>
            </a:r>
          </a:p>
          <a:p>
            <a:pPr marL="0" marR="0" lvl="0" indent="0" algn="just" defTabSz="914400" rtl="1" eaLnBrk="1" fontAlgn="auto" latinLnBrk="0" hangingPunct="1">
              <a:lnSpc>
                <a:spcPct val="160000"/>
              </a:lnSpc>
              <a:spcBef>
                <a:spcPts val="1000"/>
              </a:spcBef>
              <a:spcAft>
                <a:spcPts val="0"/>
              </a:spcAft>
              <a:buClr>
                <a:srgbClr val="40024A"/>
              </a:buClr>
              <a:buSzTx/>
              <a:buFont typeface="Webdings" panose="05030102010509060703" pitchFamily="18" charset="2"/>
              <a:buNone/>
              <a:tabLst/>
              <a:defRPr/>
            </a:pPr>
            <a:r>
              <a:rPr kumimoji="0" lang="fa-IR" sz="26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سن تزریق واکسن: </a:t>
            </a:r>
          </a:p>
          <a:p>
            <a:pPr marL="0" marR="0" lvl="0" indent="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None/>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واکسیناسیون  هر دو گروه جنسی از سن 9 تا 12 سالگي توصیه می شود.</a:t>
            </a:r>
          </a:p>
          <a:p>
            <a:pPr marL="0" marR="0" lvl="0" indent="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None/>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تا سن 26 سالگی در صورتی که در سنین جوان تر انجام نشده باشد نیز توصیه می شود.</a:t>
            </a:r>
          </a:p>
          <a:p>
            <a:pPr marL="0" marR="0" lvl="0" indent="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None/>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افرادی که در سنین 27 تا 45 سالگی هستند و قبلا واکسینه نشده اند پس از مشورت با پزشک می توانند واکسن را دریافت کنند.</a:t>
            </a:r>
            <a:endParaRPr kumimoji="0" lang="fa-IR" sz="3200" b="1" i="0" u="none" strike="noStrike" kern="1200" cap="none" spc="0" normalizeH="0" baseline="0" noProof="0" dirty="0">
              <a:ln>
                <a:noFill/>
              </a:ln>
              <a:solidFill>
                <a:srgbClr val="004568"/>
              </a:solidFill>
              <a:effectLst/>
              <a:uLnTx/>
              <a:uFillTx/>
              <a:latin typeface="Calibri"/>
              <a:ea typeface="+mn-ea"/>
              <a:cs typeface="B Mitra" panose="00000400000000000000" pitchFamily="2" charset="-78"/>
            </a:endParaRPr>
          </a:p>
          <a:p>
            <a:pPr marL="228600" marR="0" lvl="0" indent="-228600" algn="r"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Mitra" panose="00000400000000000000" pitchFamily="2" charset="-78"/>
            </a:endParaRPr>
          </a:p>
        </p:txBody>
      </p:sp>
      <p:pic>
        <p:nvPicPr>
          <p:cNvPr id="3" name="Picture 2">
            <a:extLst>
              <a:ext uri="{FF2B5EF4-FFF2-40B4-BE49-F238E27FC236}">
                <a16:creationId xmlns:a16="http://schemas.microsoft.com/office/drawing/2014/main" id="{C1C38E2A-45E6-0CA2-7B5B-A4D5B6013391}"/>
              </a:ext>
            </a:extLst>
          </p:cNvPr>
          <p:cNvPicPr>
            <a:picLocks noChangeAspect="1"/>
          </p:cNvPicPr>
          <p:nvPr/>
        </p:nvPicPr>
        <p:blipFill>
          <a:blip r:embed="rId3"/>
          <a:stretch>
            <a:fillRect/>
          </a:stretch>
        </p:blipFill>
        <p:spPr>
          <a:xfrm>
            <a:off x="689481" y="72219"/>
            <a:ext cx="3836020" cy="1766023"/>
          </a:xfrm>
          <a:prstGeom prst="rect">
            <a:avLst/>
          </a:prstGeom>
        </p:spPr>
      </p:pic>
    </p:spTree>
    <p:extLst>
      <p:ext uri="{BB962C8B-B14F-4D97-AF65-F5344CB8AC3E}">
        <p14:creationId xmlns:p14="http://schemas.microsoft.com/office/powerpoint/2010/main" val="14606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7E78D-3CDE-A74E-7CC1-EAA95C14708B}"/>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4993D609-8D48-0934-3CF2-AE37CC6EE3A6}"/>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چرایی واکسیناسیون قبل از بلوغ</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2C190C20-6D2E-BAF7-7851-3F3B8708595C}"/>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2AE1F8C5-316E-C4E4-4BE5-C51FF30C7886}"/>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B9DEE39A-D565-3427-615A-0CE3EFD7ACE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9B254297-419B-F55E-1861-FE2FCF6B2C05}"/>
              </a:ext>
            </a:extLst>
          </p:cNvPr>
          <p:cNvSpPr txBox="1">
            <a:spLocks/>
          </p:cNvSpPr>
          <p:nvPr/>
        </p:nvSpPr>
        <p:spPr>
          <a:xfrm>
            <a:off x="815983" y="1280163"/>
            <a:ext cx="10350655" cy="5258749"/>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واکسیناسیون از سنین 11 یا 12 سالگی، بهترین زمان برای ایجاد </a:t>
            </a:r>
            <a:r>
              <a:rPr kumimoji="0" lang="fa-IR" sz="2000" i="0" u="sng" strike="noStrike" kern="1200" cap="none" spc="0" normalizeH="0" baseline="0" noProof="0" dirty="0">
                <a:ln>
                  <a:noFill/>
                </a:ln>
                <a:solidFill>
                  <a:srgbClr val="004568"/>
                </a:solidFill>
                <a:effectLst/>
                <a:uLnTx/>
                <a:uFillTx/>
                <a:latin typeface="Calibri"/>
                <a:cs typeface="B Nazanin" panose="00000400000000000000" pitchFamily="2" charset="-78"/>
              </a:rPr>
              <a:t>ایمنی طولانی </a:t>
            </a: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مدت قبل از شروع هر گونه فعالیت جنسی می­باشد.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 این یک رویکرد کاملاً طبیعی است که واکسینه شدن افراد باید قبل از برخورد و مواجهه با هر عامل عفونی، همانند سرخک و دیگر واکسن­های پیشنهادی کودکی، رخ دهد.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مطالعات واکسن</a:t>
            </a:r>
            <a:r>
              <a:rPr kumimoji="0" lang="en-US" sz="2000" i="0" u="none" strike="noStrike" kern="1200" cap="none" spc="0" normalizeH="0" baseline="0" noProof="0" dirty="0">
                <a:ln>
                  <a:noFill/>
                </a:ln>
                <a:solidFill>
                  <a:srgbClr val="004568"/>
                </a:solidFill>
                <a:effectLst/>
                <a:uLnTx/>
                <a:uFillTx/>
                <a:latin typeface="Calibri"/>
                <a:cs typeface="B Nazanin" panose="00000400000000000000" pitchFamily="2" charset="-78"/>
              </a:rPr>
              <a:t>HPV</a:t>
            </a: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 </a:t>
            </a:r>
            <a:r>
              <a:rPr kumimoji="0" lang="en-US" sz="2000" i="0" u="none" strike="noStrike" kern="1200" cap="none" spc="0" normalizeH="0" baseline="0" noProof="0" dirty="0">
                <a:ln>
                  <a:noFill/>
                </a:ln>
                <a:solidFill>
                  <a:srgbClr val="004568"/>
                </a:solidFill>
                <a:effectLst/>
                <a:uLnTx/>
                <a:uFillTx/>
                <a:latin typeface="Calibri"/>
                <a:cs typeface="B Nazanin" panose="00000400000000000000" pitchFamily="2" charset="-78"/>
              </a:rPr>
              <a:t> </a:t>
            </a: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نشان می دهد که نوجوانان در سنین پایین تر نسبت به نوجوانان با سنین بالاتر و بزرگسالان</a:t>
            </a:r>
            <a:r>
              <a:rPr kumimoji="0" lang="fa-IR" sz="2000" i="0" strike="noStrike" kern="1200" cap="none" spc="0" normalizeH="0" baseline="0" noProof="0" dirty="0">
                <a:ln>
                  <a:noFill/>
                </a:ln>
                <a:solidFill>
                  <a:srgbClr val="004568"/>
                </a:solidFill>
                <a:effectLst/>
                <a:uLnTx/>
                <a:uFillTx/>
                <a:latin typeface="Calibri"/>
                <a:cs typeface="B Nazanin" panose="00000400000000000000" pitchFamily="2" charset="-78"/>
              </a:rPr>
              <a:t>، </a:t>
            </a:r>
            <a:r>
              <a:rPr kumimoji="0" lang="fa-IR" sz="2000" i="0" u="sng" strike="noStrike" kern="1200" cap="none" spc="0" normalizeH="0" baseline="0" noProof="0" dirty="0">
                <a:ln>
                  <a:noFill/>
                </a:ln>
                <a:solidFill>
                  <a:srgbClr val="004568"/>
                </a:solidFill>
                <a:effectLst/>
                <a:uLnTx/>
                <a:uFillTx/>
                <a:latin typeface="Calibri"/>
                <a:cs typeface="B Nazanin" panose="00000400000000000000" pitchFamily="2" charset="-78"/>
              </a:rPr>
              <a:t> پاسخ بهتری به واکسن</a:t>
            </a: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 می دهند.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کودکان در سلامت کامل در این سن تنها به دو دوز از واکسن نیاز دارند و در سنین بالاتر به 3 دوز احتیاج دارند.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endPar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endParaRPr>
          </a:p>
          <a:p>
            <a:pPr marL="228600" marR="0" lvl="0" indent="-228600" algn="r"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Mitra" panose="00000400000000000000" pitchFamily="2" charset="-78"/>
            </a:endParaRPr>
          </a:p>
        </p:txBody>
      </p:sp>
      <p:sp>
        <p:nvSpPr>
          <p:cNvPr id="8" name="Rectangle 7">
            <a:extLst>
              <a:ext uri="{FF2B5EF4-FFF2-40B4-BE49-F238E27FC236}">
                <a16:creationId xmlns:a16="http://schemas.microsoft.com/office/drawing/2014/main" id="{07F51F7F-ABD7-6265-A31B-366D20FC4560}"/>
              </a:ext>
            </a:extLst>
          </p:cNvPr>
          <p:cNvSpPr/>
          <p:nvPr/>
        </p:nvSpPr>
        <p:spPr>
          <a:xfrm>
            <a:off x="917463" y="5310162"/>
            <a:ext cx="10147694" cy="863625"/>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2000" b="1" dirty="0">
                <a:solidFill>
                  <a:schemeClr val="tx1"/>
                </a:solidFill>
              </a:rPr>
              <a:t>دریافت</a:t>
            </a:r>
            <a:r>
              <a:rPr lang="fa-IR" dirty="0"/>
              <a:t> </a:t>
            </a:r>
            <a:r>
              <a:rPr lang="fa-IR" sz="2000" b="1" dirty="0">
                <a:solidFill>
                  <a:schemeClr val="tx1"/>
                </a:solidFill>
              </a:rPr>
              <a:t>واکسن </a:t>
            </a:r>
            <a:r>
              <a:rPr lang="en-US" sz="2000" b="1" dirty="0">
                <a:solidFill>
                  <a:schemeClr val="tx1"/>
                </a:solidFill>
              </a:rPr>
              <a:t>HPV، </a:t>
            </a:r>
            <a:r>
              <a:rPr lang="fa-IR" sz="2000" b="1" dirty="0">
                <a:solidFill>
                  <a:schemeClr val="tx1"/>
                </a:solidFill>
              </a:rPr>
              <a:t>حمل بر آن نیست که کودکان از نظر جنسی فعال یا در سنین پایین­تر رابطه جنسی داشته باشند</a:t>
            </a:r>
            <a:endParaRPr lang="fa-IR" b="1" dirty="0">
              <a:solidFill>
                <a:schemeClr val="tx1"/>
              </a:solidFill>
            </a:endParaRPr>
          </a:p>
        </p:txBody>
      </p:sp>
      <p:pic>
        <p:nvPicPr>
          <p:cNvPr id="3" name="Picture 2">
            <a:extLst>
              <a:ext uri="{FF2B5EF4-FFF2-40B4-BE49-F238E27FC236}">
                <a16:creationId xmlns:a16="http://schemas.microsoft.com/office/drawing/2014/main" id="{239606DF-8168-C04F-77DC-056DEFFBF76D}"/>
              </a:ext>
            </a:extLst>
          </p:cNvPr>
          <p:cNvPicPr>
            <a:picLocks noChangeAspect="1"/>
          </p:cNvPicPr>
          <p:nvPr/>
        </p:nvPicPr>
        <p:blipFill>
          <a:blip r:embed="rId3"/>
          <a:stretch>
            <a:fillRect/>
          </a:stretch>
        </p:blipFill>
        <p:spPr>
          <a:xfrm>
            <a:off x="545945" y="138947"/>
            <a:ext cx="1661997" cy="1120174"/>
          </a:xfrm>
          <a:prstGeom prst="rect">
            <a:avLst/>
          </a:prstGeom>
        </p:spPr>
      </p:pic>
    </p:spTree>
    <p:extLst>
      <p:ext uri="{BB962C8B-B14F-4D97-AF65-F5344CB8AC3E}">
        <p14:creationId xmlns:p14="http://schemas.microsoft.com/office/powerpoint/2010/main" val="102919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B269C-0601-0904-6140-AE66106F6205}"/>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F97A0DC9-CB2C-E958-F1D0-BAE78CD816E8}"/>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سایر گروه های هدف</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AC1331B2-9760-4C2B-16EE-F7FC74D9CA76}"/>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80E2C03D-BBEB-3995-02AA-286A1EAAC8B7}"/>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72547630-10B3-86D9-E85A-EF04333CAB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433616EB-801C-1965-C63F-5E8E118E7D51}"/>
              </a:ext>
            </a:extLst>
          </p:cNvPr>
          <p:cNvSpPr txBox="1">
            <a:spLocks/>
          </p:cNvSpPr>
          <p:nvPr/>
        </p:nvSpPr>
        <p:spPr>
          <a:xfrm>
            <a:off x="815983" y="1280163"/>
            <a:ext cx="10350655" cy="5258749"/>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منابع علمی واکسیناسیون با 3 دوز واکسن</a:t>
            </a:r>
            <a:r>
              <a:rPr kumimoji="0" lang="en-US" sz="2000" i="0" u="none" strike="noStrike" kern="1200" cap="none" spc="0" normalizeH="0" baseline="0" noProof="0" dirty="0">
                <a:ln>
                  <a:noFill/>
                </a:ln>
                <a:solidFill>
                  <a:srgbClr val="004568"/>
                </a:solidFill>
                <a:effectLst/>
                <a:uLnTx/>
                <a:uFillTx/>
                <a:latin typeface="Calibri"/>
                <a:cs typeface="B Nazanin" panose="00000400000000000000" pitchFamily="2" charset="-78"/>
              </a:rPr>
              <a:t>HPV</a:t>
            </a: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 </a:t>
            </a:r>
            <a:r>
              <a:rPr kumimoji="0" lang="en-US" sz="2000" i="0" u="none" strike="noStrike" kern="1200" cap="none" spc="0" normalizeH="0" baseline="0" noProof="0" dirty="0">
                <a:ln>
                  <a:noFill/>
                </a:ln>
                <a:solidFill>
                  <a:srgbClr val="004568"/>
                </a:solidFill>
                <a:effectLst/>
                <a:uLnTx/>
                <a:uFillTx/>
                <a:latin typeface="Calibri"/>
                <a:cs typeface="B Nazanin" panose="00000400000000000000" pitchFamily="2" charset="-78"/>
              </a:rPr>
              <a:t> </a:t>
            </a: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را به همه زنان و مردان حتی با وجود سیستم ایمنی ناکارآمد توصیه می­کنند.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به عنوان مثال می­توان به افراد دارای کمبود آنتی بادی لنفوسیت </a:t>
            </a:r>
            <a:r>
              <a:rPr kumimoji="0" lang="en-US" sz="2000" i="0" u="none" strike="noStrike" kern="1200" cap="none" spc="0" normalizeH="0" baseline="0" noProof="0" dirty="0">
                <a:ln>
                  <a:noFill/>
                </a:ln>
                <a:solidFill>
                  <a:srgbClr val="004568"/>
                </a:solidFill>
                <a:effectLst/>
                <a:uLnTx/>
                <a:uFillTx/>
                <a:latin typeface="Calibri"/>
                <a:cs typeface="B Nazanin" panose="00000400000000000000" pitchFamily="2" charset="-78"/>
              </a:rPr>
              <a:t>B، </a:t>
            </a: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نقص کامل یا جزئی لنفوسیت </a:t>
            </a:r>
            <a:r>
              <a:rPr kumimoji="0" lang="en-US" sz="2000" i="0" u="none" strike="noStrike" kern="1200" cap="none" spc="0" normalizeH="0" baseline="0" noProof="0" dirty="0">
                <a:ln>
                  <a:noFill/>
                </a:ln>
                <a:solidFill>
                  <a:srgbClr val="004568"/>
                </a:solidFill>
                <a:effectLst/>
                <a:uLnTx/>
                <a:uFillTx/>
                <a:latin typeface="Calibri"/>
                <a:cs typeface="B Nazanin" panose="00000400000000000000" pitchFamily="2" charset="-78"/>
              </a:rPr>
              <a:t>T، </a:t>
            </a: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عفونت </a:t>
            </a:r>
            <a:r>
              <a:rPr kumimoji="0" lang="en-US" sz="2000" i="0" u="none" strike="noStrike" kern="1200" cap="none" spc="0" normalizeH="0" baseline="0" noProof="0" dirty="0">
                <a:ln>
                  <a:noFill/>
                </a:ln>
                <a:solidFill>
                  <a:srgbClr val="004568"/>
                </a:solidFill>
                <a:effectLst/>
                <a:uLnTx/>
                <a:uFillTx/>
                <a:latin typeface="Calibri"/>
                <a:cs typeface="B Nazanin" panose="00000400000000000000" pitchFamily="2" charset="-78"/>
              </a:rPr>
              <a:t>HIV، </a:t>
            </a: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نئوپلاسم (سرطان) بدخیم، گیرندگان پیوند، بیماری خود ایمنی (انواع بیماریهای اوتوایمیون)، یا درمان سرکوب کننده سیستم ایمنی (دریافت ایمونوساپرسیوها) اشاره کرد.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در افرادی که دارای رفتار پر خطر جنسی هستند؛ نیز باید واکسن پاپیلوما را دریافت نمایند.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در این افراد حداقل دریافت سه دوز واکسن توصیه میگردد.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در موارد تجاوز به کودک بالای 11 سال، به زن یا مرد نوجوان و جوان  نیز از این واکسن برای پیشگیری از ابتلا به عفونت با این ویروس بهره مند میگردند.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endPar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endParaRPr>
          </a:p>
          <a:p>
            <a:pPr marL="228600" marR="0" lvl="0" indent="-228600" algn="r"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Mitra" panose="00000400000000000000" pitchFamily="2" charset="-78"/>
            </a:endParaRPr>
          </a:p>
        </p:txBody>
      </p:sp>
      <p:pic>
        <p:nvPicPr>
          <p:cNvPr id="3" name="Picture 2">
            <a:extLst>
              <a:ext uri="{FF2B5EF4-FFF2-40B4-BE49-F238E27FC236}">
                <a16:creationId xmlns:a16="http://schemas.microsoft.com/office/drawing/2014/main" id="{18841DB9-B071-76DC-B152-A31E96A8AB7B}"/>
              </a:ext>
            </a:extLst>
          </p:cNvPr>
          <p:cNvPicPr>
            <a:picLocks noChangeAspect="1"/>
          </p:cNvPicPr>
          <p:nvPr/>
        </p:nvPicPr>
        <p:blipFill>
          <a:blip r:embed="rId3"/>
          <a:stretch>
            <a:fillRect/>
          </a:stretch>
        </p:blipFill>
        <p:spPr>
          <a:xfrm>
            <a:off x="815983" y="178003"/>
            <a:ext cx="2511770" cy="1005927"/>
          </a:xfrm>
          <a:prstGeom prst="rect">
            <a:avLst/>
          </a:prstGeom>
        </p:spPr>
      </p:pic>
    </p:spTree>
    <p:extLst>
      <p:ext uri="{BB962C8B-B14F-4D97-AF65-F5344CB8AC3E}">
        <p14:creationId xmlns:p14="http://schemas.microsoft.com/office/powerpoint/2010/main" val="2690661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11E22D-11CD-D1E7-44B2-5CE9B0AFCB35}"/>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33F5AAA6-5301-68A4-2918-D71594DDFCCB}"/>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رفتار پر خطر جنسی</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F9501D66-2866-8752-B0A1-402F226BD4FB}"/>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6F609668-E344-03C4-AFAE-ABB7BEAC51CC}"/>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D0176EA8-FF65-448D-3079-FCC9F5C71F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1C5F95C3-56BC-039D-0690-A113C2543D9B}"/>
              </a:ext>
            </a:extLst>
          </p:cNvPr>
          <p:cNvSpPr txBox="1">
            <a:spLocks/>
          </p:cNvSpPr>
          <p:nvPr/>
        </p:nvSpPr>
        <p:spPr>
          <a:xfrm>
            <a:off x="815983" y="1280163"/>
            <a:ext cx="10350655" cy="5258749"/>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marR="0" lvl="0" indent="0" algn="just" defTabSz="914400" rtl="1" eaLnBrk="1" fontAlgn="auto" latinLnBrk="0" hangingPunct="1">
              <a:lnSpc>
                <a:spcPct val="200000"/>
              </a:lnSpc>
              <a:spcBef>
                <a:spcPts val="1000"/>
              </a:spcBef>
              <a:spcAft>
                <a:spcPts val="0"/>
              </a:spcAft>
              <a:buClr>
                <a:srgbClr val="40024A"/>
              </a:buClr>
              <a:buSzTx/>
              <a:buNone/>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در مورد تعریف رفتار پر خطر جنسی اجماع جهانی وجود ندارد، لیکن در مورد مصادیق این نوع رفتار جنبه های مختلفی مورد قبول جوامع علمی میباشد که عبارتند از: </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افراد دارای رفتار همجنس گرایانه(هم جنس گرا و دو جنس گرا)</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متوسل شدن به خشونت در هنگام رفتار جنسی </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تماس جنسی محافظت نشده (عدم استفاده از کاندوم)</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شروع فعالیت جنسی در سنین پایین</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endPar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endParaRPr>
          </a:p>
          <a:p>
            <a:pPr marL="228600" marR="0" lvl="0" indent="-228600" algn="r"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Mitra" panose="00000400000000000000" pitchFamily="2" charset="-78"/>
            </a:endParaRPr>
          </a:p>
        </p:txBody>
      </p:sp>
    </p:spTree>
    <p:extLst>
      <p:ext uri="{BB962C8B-B14F-4D97-AF65-F5344CB8AC3E}">
        <p14:creationId xmlns:p14="http://schemas.microsoft.com/office/powerpoint/2010/main" val="1938302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D46CB-41B2-3EC9-1DE4-8AB5841175B6}"/>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1F465B05-AD33-305C-EFD0-D26E09075324}"/>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0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رفتار پر خطر جنسی</a:t>
            </a:r>
            <a:r>
              <a:rPr kumimoji="0" lang="en-US" sz="20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a:t>
            </a:r>
            <a:endParaRPr kumimoji="0" lang="en-US" sz="36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EEBE4E25-6734-FA6F-F80C-D1D31A781385}"/>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36580151-320C-5547-89AB-057D4D65294F}"/>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6C15A86F-D6F8-63C3-7E20-E0D03F1C9DB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C96737B5-E5F7-0974-BA57-B6AA7DE7955B}"/>
              </a:ext>
            </a:extLst>
          </p:cNvPr>
          <p:cNvSpPr txBox="1">
            <a:spLocks/>
          </p:cNvSpPr>
          <p:nvPr/>
        </p:nvSpPr>
        <p:spPr>
          <a:xfrm>
            <a:off x="815983" y="1280163"/>
            <a:ext cx="10350655" cy="5258749"/>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تعویض شرکای جنسی بین یکدیگر، انجام سکس گروهی...</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داشتن شرکای جنسی متعدد (ارتباط در یک زمان با شرکای متعدد و یا تغییر شرکای جنسی به فواصل کوتاه)</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داشتن یک شریک جنسی پرخطر، کسی که چندین شریک جنسی یا عفونت دارد</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i="0" u="none" strike="noStrike" kern="1200" cap="none" spc="0" normalizeH="0" baseline="0" noProof="0" dirty="0">
                <a:ln>
                  <a:noFill/>
                </a:ln>
                <a:solidFill>
                  <a:srgbClr val="004568"/>
                </a:solidFill>
                <a:effectLst/>
                <a:uLnTx/>
                <a:uFillTx/>
                <a:latin typeface="Calibri"/>
                <a:cs typeface="B Nazanin" panose="00000400000000000000" pitchFamily="2" charset="-78"/>
              </a:rPr>
              <a:t>مصرف الکل، ‌مواد مخدر و روانگردان قبل از انجام عمل جنسی و رابطه جنسی با شریکی که تا به حال مواد مخدر تزریق کرده است</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endPar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endParaRPr>
          </a:p>
          <a:p>
            <a:pPr marL="228600" marR="0" lvl="0" indent="-228600" algn="r"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Mitra" panose="00000400000000000000" pitchFamily="2" charset="-78"/>
            </a:endParaRPr>
          </a:p>
        </p:txBody>
      </p:sp>
    </p:spTree>
    <p:extLst>
      <p:ext uri="{BB962C8B-B14F-4D97-AF65-F5344CB8AC3E}">
        <p14:creationId xmlns:p14="http://schemas.microsoft.com/office/powerpoint/2010/main" val="3850001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6"/>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3200" b="1" i="0" u="none" strike="noStrike" kern="1200" cap="none" spc="0" normalizeH="0" baseline="0" noProof="0" dirty="0">
                <a:ln w="22225">
                  <a:solidFill>
                    <a:schemeClr val="accent2"/>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j-ea"/>
                <a:cs typeface="B Titr" panose="00000700000000000000" pitchFamily="2" charset="-78"/>
              </a:rPr>
              <a:t>راه های پیشگیری از ابتلا به </a:t>
            </a:r>
            <a:r>
              <a:rPr kumimoji="0" lang="en-US" sz="3600" b="1" i="0" u="none" strike="noStrike" kern="1200" cap="none" spc="0" normalizeH="0" baseline="0" noProof="0" dirty="0">
                <a:ln w="22225">
                  <a:solidFill>
                    <a:schemeClr val="accent2"/>
                  </a:solidFill>
                  <a:prstDash val="solid"/>
                </a:ln>
                <a:solidFill>
                  <a:prstClr val="white"/>
                </a:solidFill>
                <a:effectLst>
                  <a:outerShdw blurRad="38100" dist="38100" dir="2700000" algn="tl">
                    <a:srgbClr val="000000">
                      <a:alpha val="43137"/>
                    </a:srgbClr>
                  </a:outerShdw>
                </a:effectLst>
                <a:uLnTx/>
                <a:uFillTx/>
                <a:latin typeface="Times New Roman" panose="02020603050405020304" pitchFamily="18" charset="0"/>
                <a:ea typeface="+mj-ea"/>
                <a:cs typeface="Times New Roman" panose="02020603050405020304" pitchFamily="18" charset="0"/>
              </a:rPr>
              <a:t>HPV</a:t>
            </a:r>
            <a:endParaRPr lang="en-US" sz="4400" b="1" dirty="0">
              <a:ln w="22225">
                <a:solidFill>
                  <a:schemeClr val="accent2"/>
                </a:solidFill>
                <a:prstDash val="solid"/>
              </a:ln>
              <a:solidFill>
                <a:prstClr val="white"/>
              </a:solidFill>
              <a:effectLst>
                <a:outerShdw blurRad="38100" dist="38100" dir="2700000" algn="tl">
                  <a:srgbClr val="000000">
                    <a:alpha val="43137"/>
                  </a:srgbClr>
                </a:outerShdw>
              </a:effectLst>
              <a:latin typeface="Times New Roman" panose="02020603050405020304" pitchFamily="18" charset="0"/>
              <a:ea typeface="+mj-ea"/>
              <a:cs typeface="Times New Roman" panose="02020603050405020304" pitchFamily="18" charset="0"/>
            </a:endParaRPr>
          </a:p>
        </p:txBody>
      </p:sp>
      <p:sp>
        <p:nvSpPr>
          <p:cNvPr id="5" name="Flowchart: Alternate Process 4"/>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10772921" y="254066"/>
            <a:ext cx="957490" cy="853802"/>
          </a:xfrm>
          <a:prstGeom prst="rect">
            <a:avLst/>
          </a:prstGeom>
        </p:spPr>
      </p:pic>
      <p:sp>
        <p:nvSpPr>
          <p:cNvPr id="8" name="Content Placeholder 7">
            <a:extLst>
              <a:ext uri="{FF2B5EF4-FFF2-40B4-BE49-F238E27FC236}">
                <a16:creationId xmlns:a16="http://schemas.microsoft.com/office/drawing/2014/main" id="{BF10E1B5-BF6A-CEFD-FA69-1295FB606217}"/>
              </a:ext>
            </a:extLst>
          </p:cNvPr>
          <p:cNvSpPr>
            <a:spLocks noGrp="1"/>
          </p:cNvSpPr>
          <p:nvPr>
            <p:ph idx="1"/>
          </p:nvPr>
        </p:nvSpPr>
        <p:spPr>
          <a:xfrm>
            <a:off x="100360" y="1397193"/>
            <a:ext cx="11418849" cy="4351338"/>
          </a:xfrm>
        </p:spPr>
        <p:txBody>
          <a:bodyPr/>
          <a:lstStyle/>
          <a:p>
            <a:pPr algn="r" rtl="1"/>
            <a:endParaRPr lang="fa-IR" dirty="0"/>
          </a:p>
          <a:p>
            <a:pPr lvl="2" algn="r" rtl="1">
              <a:buFont typeface="Wingdings" panose="05000000000000000000" pitchFamily="2" charset="2"/>
              <a:buChar char="v"/>
            </a:pPr>
            <a:r>
              <a:rPr lang="fa-IR" sz="2400" b="1" dirty="0">
                <a:solidFill>
                  <a:schemeClr val="accent5">
                    <a:lumMod val="50000"/>
                  </a:schemeClr>
                </a:solidFill>
                <a:cs typeface="B Nazanin" panose="00000400000000000000" pitchFamily="2" charset="-78"/>
              </a:rPr>
              <a:t>واکسیناسیون</a:t>
            </a:r>
          </a:p>
          <a:p>
            <a:pPr lvl="2" algn="r" rtl="1">
              <a:buFont typeface="Wingdings" panose="05000000000000000000" pitchFamily="2" charset="2"/>
              <a:buChar char="v"/>
            </a:pPr>
            <a:endParaRPr lang="fa-IR" sz="2400" b="1" dirty="0">
              <a:solidFill>
                <a:schemeClr val="accent5">
                  <a:lumMod val="50000"/>
                </a:schemeClr>
              </a:solidFill>
              <a:cs typeface="B Nazanin" panose="00000400000000000000" pitchFamily="2" charset="-78"/>
            </a:endParaRPr>
          </a:p>
          <a:p>
            <a:pPr lvl="2" algn="r" rtl="1">
              <a:buFont typeface="Wingdings" panose="05000000000000000000" pitchFamily="2" charset="2"/>
              <a:buChar char="v"/>
            </a:pPr>
            <a:r>
              <a:rPr lang="fa-IR" sz="2400" b="1" dirty="0">
                <a:solidFill>
                  <a:schemeClr val="accent5">
                    <a:lumMod val="50000"/>
                  </a:schemeClr>
                </a:solidFill>
                <a:cs typeface="B Nazanin" panose="00000400000000000000" pitchFamily="2" charset="-78"/>
              </a:rPr>
              <a:t>بهداشت فردی</a:t>
            </a:r>
            <a:endParaRPr lang="en-US" sz="2400" b="1" dirty="0">
              <a:solidFill>
                <a:schemeClr val="accent5">
                  <a:lumMod val="50000"/>
                </a:schemeClr>
              </a:solidFill>
              <a:cs typeface="B Nazanin" panose="00000400000000000000" pitchFamily="2" charset="-78"/>
            </a:endParaRPr>
          </a:p>
        </p:txBody>
      </p:sp>
      <p:sp>
        <p:nvSpPr>
          <p:cNvPr id="7" name="Slide Number Placeholder 6">
            <a:extLst>
              <a:ext uri="{FF2B5EF4-FFF2-40B4-BE49-F238E27FC236}">
                <a16:creationId xmlns:a16="http://schemas.microsoft.com/office/drawing/2014/main" id="{BE696893-0894-1D6C-51CD-33743707A3D9}"/>
              </a:ext>
            </a:extLst>
          </p:cNvPr>
          <p:cNvSpPr>
            <a:spLocks noGrp="1"/>
          </p:cNvSpPr>
          <p:nvPr>
            <p:ph type="sldNum" sz="quarter" idx="12"/>
          </p:nvPr>
        </p:nvSpPr>
        <p:spPr/>
        <p:txBody>
          <a:bodyPr/>
          <a:lstStyle/>
          <a:p>
            <a:fld id="{927FC9A7-90EF-4829-A3B1-C268C46BA0D9}" type="slidenum">
              <a:rPr lang="en-US" smtClean="0"/>
              <a:t>2</a:t>
            </a:fld>
            <a:endParaRPr lang="en-US"/>
          </a:p>
        </p:txBody>
      </p:sp>
      <p:sp>
        <p:nvSpPr>
          <p:cNvPr id="2" name="Subtitle 2">
            <a:extLst>
              <a:ext uri="{FF2B5EF4-FFF2-40B4-BE49-F238E27FC236}">
                <a16:creationId xmlns:a16="http://schemas.microsoft.com/office/drawing/2014/main" id="{A8F93989-97CA-149F-B0B1-3F0ED9753B96}"/>
              </a:ext>
            </a:extLst>
          </p:cNvPr>
          <p:cNvSpPr txBox="1">
            <a:spLocks/>
          </p:cNvSpPr>
          <p:nvPr/>
        </p:nvSpPr>
        <p:spPr>
          <a:xfrm>
            <a:off x="1014762" y="1581184"/>
            <a:ext cx="9601200" cy="3760250"/>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kumimoji="0" lang="en-US" sz="2600" b="1" i="0" u="none" strike="noStrike" kern="1200" cap="none" spc="0" normalizeH="0" baseline="0" noProof="0" dirty="0">
                <a:ln>
                  <a:noFill/>
                </a:ln>
                <a:solidFill>
                  <a:srgbClr val="004568"/>
                </a:solidFill>
                <a:effectLst/>
                <a:uLnTx/>
                <a:uFillTx/>
                <a:latin typeface="Calibri"/>
                <a:cs typeface="B Lotus" panose="00000400000000000000" pitchFamily="2" charset="-78"/>
              </a:rPr>
              <a:t> </a:t>
            </a:r>
            <a:r>
              <a:rPr kumimoji="0" lang="fa-IR" sz="2600" b="1" i="0" u="none" strike="noStrike" kern="1200" cap="none" spc="0" normalizeH="0" baseline="0" noProof="0" dirty="0">
                <a:ln>
                  <a:noFill/>
                </a:ln>
                <a:solidFill>
                  <a:srgbClr val="004568"/>
                </a:solidFill>
                <a:effectLst/>
                <a:uLnTx/>
                <a:uFillTx/>
                <a:latin typeface="Calibri"/>
                <a:cs typeface="B Lotus" panose="00000400000000000000" pitchFamily="2" charset="-78"/>
              </a:rPr>
              <a:t> </a:t>
            </a:r>
            <a:endParaRPr kumimoji="0" lang="fa-IR" sz="3200" b="1" i="0" u="none" strike="noStrike" kern="1200" cap="none" spc="0" normalizeH="0" baseline="0" noProof="0" dirty="0">
              <a:ln>
                <a:noFill/>
              </a:ln>
              <a:solidFill>
                <a:srgbClr val="004568"/>
              </a:solidFill>
              <a:effectLst/>
              <a:uLnTx/>
              <a:uFillTx/>
              <a:latin typeface="Calibri"/>
              <a:ea typeface="+mn-ea"/>
              <a:cs typeface="B Titr" pitchFamily="2" charset="-78"/>
            </a:endParaRPr>
          </a:p>
          <a:p>
            <a:pPr marL="228600" marR="0" lvl="0" indent="-228600" algn="r"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Mitra" panose="00000400000000000000" pitchFamily="2" charset="-78"/>
            </a:endParaRPr>
          </a:p>
        </p:txBody>
      </p:sp>
      <p:sp>
        <p:nvSpPr>
          <p:cNvPr id="9" name="Rectangle: Rounded Corners 8">
            <a:extLst>
              <a:ext uri="{FF2B5EF4-FFF2-40B4-BE49-F238E27FC236}">
                <a16:creationId xmlns:a16="http://schemas.microsoft.com/office/drawing/2014/main" id="{04E722D8-D2BD-A1DB-0CE3-5BDE61318E3D}"/>
              </a:ext>
            </a:extLst>
          </p:cNvPr>
          <p:cNvSpPr/>
          <p:nvPr/>
        </p:nvSpPr>
        <p:spPr>
          <a:xfrm>
            <a:off x="1126274" y="3461309"/>
            <a:ext cx="9941311" cy="240938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fa-IR" sz="28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rPr>
              <a:t>طبق توصیه­ سازمان بهداشت جهانی، بهترین راه برای جلوگیری از سرطان و بیماری­های مرتبط با ویروس پاپیلوما واکسیناسیون می­باشد. </a:t>
            </a:r>
          </a:p>
        </p:txBody>
      </p:sp>
    </p:spTree>
    <p:extLst>
      <p:ext uri="{BB962C8B-B14F-4D97-AF65-F5344CB8AC3E}">
        <p14:creationId xmlns:p14="http://schemas.microsoft.com/office/powerpoint/2010/main" val="3959121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3E4DE-9B60-68C8-21A6-AAA63896C70B}"/>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518515FC-EAB4-B15A-8151-5C18117D0755}"/>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فواصل و تعداد دوز واکسن پاپیلوما    </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CC565CF4-8B1C-9134-0A85-9D773B2FEDFB}"/>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7C1EDACF-3A52-B13B-52B8-20D54D5CCCF5}"/>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5E967071-BB24-6601-9230-124D8FAD072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4E474448-F66B-2639-99EA-03D1DB4426EF}"/>
              </a:ext>
            </a:extLst>
          </p:cNvPr>
          <p:cNvSpPr txBox="1">
            <a:spLocks/>
          </p:cNvSpPr>
          <p:nvPr/>
        </p:nvSpPr>
        <p:spPr>
          <a:xfrm>
            <a:off x="869330" y="1423181"/>
            <a:ext cx="9746632" cy="4662798"/>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در زیر سن 15 سال، تعداد دو دوز واکسن  با فاصله 6 ماه تزریق می گردد.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در سنین بالای 15 سال سه دوز واکسن به فواصل صفر،  یک یا دو ماه بعد و 6 ماه بعد.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حداقل فاصله بین دوز دوم و سوم واکسن 12 هفته است.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حداقل فاصله بین دوز اول و سوم 5 ماه تقویمی است.</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درصورت اختلال در زمان بین دفعات  واکسیناسیون، نیازی به شروع مجدد تزریق از ابتدا  نمی باشد.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endPar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endParaRPr>
          </a:p>
          <a:p>
            <a:pPr marL="228600" marR="0" lvl="0" indent="-228600" algn="r"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Mitra" panose="00000400000000000000" pitchFamily="2" charset="-78"/>
            </a:endParaRPr>
          </a:p>
        </p:txBody>
      </p:sp>
      <p:pic>
        <p:nvPicPr>
          <p:cNvPr id="2050" name="Picture 2" descr="Gay Men Are Missing Out on HPV Vaccines ...">
            <a:extLst>
              <a:ext uri="{FF2B5EF4-FFF2-40B4-BE49-F238E27FC236}">
                <a16:creationId xmlns:a16="http://schemas.microsoft.com/office/drawing/2014/main" id="{48625C6D-2806-0D3A-DD76-F1CD59D562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060" y="97613"/>
            <a:ext cx="2432189" cy="1159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8110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D93A1-06FB-109B-4EC3-D5B6ED6CA010}"/>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92B0163D-FBC4-EAAB-FFB7-AC66032E07FB}"/>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فواصل و تعداد دوز </a:t>
            </a:r>
            <a:r>
              <a:rPr lang="fa-IR" b="1" dirty="0">
                <a:ln w="22225">
                  <a:solidFill>
                    <a:srgbClr val="ED7D31"/>
                  </a:solidFill>
                  <a:prstDash val="solid"/>
                </a:ln>
                <a:solidFill>
                  <a:prstClr val="white"/>
                </a:solidFill>
                <a:effectLst>
                  <a:outerShdw blurRad="38100" dist="38100" dir="2700000" algn="tl">
                    <a:srgbClr val="000000">
                      <a:alpha val="43137"/>
                    </a:srgbClr>
                  </a:outerShdw>
                </a:effectLst>
                <a:latin typeface="Calibri Light" panose="020F0302020204030204"/>
                <a:cs typeface="B Titr" panose="00000700000000000000" pitchFamily="2" charset="-78"/>
              </a:rPr>
              <a:t>...</a:t>
            </a: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  </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E2741E92-9228-0B17-5141-76AEC2CF7589}"/>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DCB610F2-D3E2-72F1-CD85-CA67918D9341}"/>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0AD742C6-EFFB-CFA8-5C39-57485CF0974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84B6C225-EE9F-F80E-A09E-478556B74341}"/>
              </a:ext>
            </a:extLst>
          </p:cNvPr>
          <p:cNvSpPr txBox="1">
            <a:spLocks/>
          </p:cNvSpPr>
          <p:nvPr/>
        </p:nvSpPr>
        <p:spPr>
          <a:xfrm>
            <a:off x="869330" y="1423180"/>
            <a:ext cx="9746632" cy="4933169"/>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اگر فاصله ای در برنامه بیش از زمان توصیه شده وجود داشته باشد، تزریق واکسن باید از همان جایی که متوقف شد ادامه یابد و نیازی به شروع مجدد واکسیناسیون از دوز اول  نیست.</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هیچ سری واکسنی به  دلیل افزایش فاصله زمانی بیش از آنچه  توصیه شده است نیازی به شروع مجدد ندارد و باید این چرخه را در جایی که قطع شد ادامه داد.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تاخیر در حد چند روز فاصله بیشتر از زمان استاندارد برای فواصل بین تزریق واکسن، مانعی برای ادامه روند عادی واکسیناسیون  ایجاد نمی­کند.</a:t>
            </a:r>
          </a:p>
          <a:p>
            <a:pPr marL="0" marR="0" lvl="0" indent="0" algn="just" defTabSz="914400" rtl="1" eaLnBrk="1" fontAlgn="auto" latinLnBrk="0" hangingPunct="1">
              <a:lnSpc>
                <a:spcPct val="150000"/>
              </a:lnSpc>
              <a:spcBef>
                <a:spcPts val="1000"/>
              </a:spcBef>
              <a:spcAft>
                <a:spcPts val="0"/>
              </a:spcAft>
              <a:buClr>
                <a:srgbClr val="40024A"/>
              </a:buClr>
              <a:buSzTx/>
              <a:buNone/>
              <a:tabLst/>
              <a:defRPr/>
            </a:pPr>
            <a:endPar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endParaRP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endPar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endParaRPr>
          </a:p>
          <a:p>
            <a:pPr marL="228600" marR="0" lvl="0" indent="-228600" algn="r"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Mitra" panose="00000400000000000000" pitchFamily="2" charset="-78"/>
            </a:endParaRPr>
          </a:p>
        </p:txBody>
      </p:sp>
    </p:spTree>
    <p:extLst>
      <p:ext uri="{BB962C8B-B14F-4D97-AF65-F5344CB8AC3E}">
        <p14:creationId xmlns:p14="http://schemas.microsoft.com/office/powerpoint/2010/main" val="249022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A7A0F-D485-DD67-4CB2-2CB74B606AD6}"/>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D55B1890-5D5D-E5EB-921D-B8CAEEC0C80B}"/>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فواصل و تعداد دوز </a:t>
            </a:r>
            <a:r>
              <a:rPr lang="fa-IR" b="1" dirty="0">
                <a:ln w="22225">
                  <a:solidFill>
                    <a:srgbClr val="ED7D31"/>
                  </a:solidFill>
                  <a:prstDash val="solid"/>
                </a:ln>
                <a:solidFill>
                  <a:prstClr val="white"/>
                </a:solidFill>
                <a:effectLst>
                  <a:outerShdw blurRad="38100" dist="38100" dir="2700000" algn="tl">
                    <a:srgbClr val="000000">
                      <a:alpha val="43137"/>
                    </a:srgbClr>
                  </a:outerShdw>
                </a:effectLst>
                <a:latin typeface="Calibri Light" panose="020F0302020204030204"/>
                <a:cs typeface="B Titr" panose="00000700000000000000" pitchFamily="2" charset="-78"/>
              </a:rPr>
              <a:t>...</a:t>
            </a: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  </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5B7EA8C8-4B99-1327-9ADA-72065DDE2A98}"/>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0E2DB8C7-BAA3-52EB-11EE-AD8CBE4FB7B4}"/>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FA51CBB7-7503-B8A0-E79A-524B9999D37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F81F14F4-0235-5756-A126-A4132AB32578}"/>
              </a:ext>
            </a:extLst>
          </p:cNvPr>
          <p:cNvSpPr txBox="1">
            <a:spLocks/>
          </p:cNvSpPr>
          <p:nvPr/>
        </p:nvSpPr>
        <p:spPr>
          <a:xfrm>
            <a:off x="869330" y="1423180"/>
            <a:ext cx="9746632" cy="4933169"/>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تاخیر در حد چند روز فاصله بیشتر از زمان استاندارد برای فواصل بین تزریق واکسن، مانعی برای ادامه روند عادی واکسیناسیون  ایجاد نمی­کند.</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اگر فردی سومین دوز واکسن</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را 12 هفته پس از دوز دوم اما تنها 4 ماه پس از اولین دوز دریافت کند (کمتر از حداقل فاصله توصیه شده ) برای  نوبت سوم، آن دوز باید تکرار شود. </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تکرار نوبت سوم باید 5 ماه پس از اولین دوز،  یا 12 هفته پس از نوبت سوم نامعتبر، تکرار شود.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endPar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endParaRPr>
          </a:p>
          <a:p>
            <a:pPr marL="228600" marR="0" lvl="0" indent="-228600" algn="r"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Mitra" panose="00000400000000000000" pitchFamily="2" charset="-78"/>
            </a:endParaRPr>
          </a:p>
        </p:txBody>
      </p:sp>
    </p:spTree>
    <p:extLst>
      <p:ext uri="{BB962C8B-B14F-4D97-AF65-F5344CB8AC3E}">
        <p14:creationId xmlns:p14="http://schemas.microsoft.com/office/powerpoint/2010/main" val="1538721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4597A-4419-8422-53B2-362F5FCE8BBE}"/>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5D9D9275-E2A6-EEA5-F6E4-533A94E7A7EA}"/>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طريقه تزريق واكسن</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A657E775-D5D5-5B96-EF55-271971BA42E1}"/>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425BBCC0-0E50-C138-290D-69B69BB41222}"/>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97C31B16-443B-9B37-0228-1C52D18E900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17C9C2F-B9DB-078A-DE34-239BA44AA966}"/>
              </a:ext>
            </a:extLst>
          </p:cNvPr>
          <p:cNvSpPr txBox="1"/>
          <p:nvPr/>
        </p:nvSpPr>
        <p:spPr>
          <a:xfrm>
            <a:off x="5222489" y="1568849"/>
            <a:ext cx="6122018" cy="553357"/>
          </a:xfrm>
          <a:prstGeom prst="rect">
            <a:avLst/>
          </a:prstGeom>
          <a:noFill/>
        </p:spPr>
        <p:txBody>
          <a:bodyPr wrap="square">
            <a:spAutoFit/>
          </a:bodyPr>
          <a:lstStyle/>
          <a:p>
            <a:pPr marL="228600" marR="0" lvl="0" indent="-228600" algn="just" defTabSz="914400" rtl="1" eaLnBrk="1" fontAlgn="auto" latinLnBrk="0" hangingPunct="1">
              <a:lnSpc>
                <a:spcPct val="107000"/>
              </a:lnSpc>
              <a:spcBef>
                <a:spcPts val="1000"/>
              </a:spcBef>
              <a:spcAft>
                <a:spcPts val="800"/>
              </a:spcAft>
              <a:buClr>
                <a:prstClr val="black"/>
              </a:buClr>
              <a:buSzTx/>
              <a:buFont typeface="Arial" panose="020B0604020202020204" pitchFamily="34" charset="0"/>
              <a:buChar char="•"/>
              <a:tabLst/>
              <a:defRPr/>
            </a:pPr>
            <a:r>
              <a:rPr kumimoji="0" lang="fa-IR" sz="2800" b="0" i="0" u="none" strike="noStrike" kern="1200" cap="all"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عضله دلتوئيد (بالاي بازو)</a:t>
            </a:r>
            <a:endParaRPr kumimoji="0" lang="en-US" sz="2800" b="0" i="0" u="none" strike="noStrike" kern="1200" cap="all" spc="0" normalizeH="0" baseline="0" noProof="0" dirty="0">
              <a:ln>
                <a:noFill/>
              </a:ln>
              <a:solidFill>
                <a:prstClr val="black"/>
              </a:solidFill>
              <a:effectLst/>
              <a:uLnTx/>
              <a:uFillTx/>
              <a:latin typeface="Tw Cen MT" panose="020B0602020104020603"/>
              <a:ea typeface="+mn-ea"/>
              <a:cs typeface="+mn-cs"/>
            </a:endParaRPr>
          </a:p>
        </p:txBody>
      </p:sp>
      <p:pic>
        <p:nvPicPr>
          <p:cNvPr id="4098" name="Picture 2" descr="HPV vaccine Gardasil 9 approved for ...">
            <a:extLst>
              <a:ext uri="{FF2B5EF4-FFF2-40B4-BE49-F238E27FC236}">
                <a16:creationId xmlns:a16="http://schemas.microsoft.com/office/drawing/2014/main" id="{ABAFFA59-E0FA-B2B5-2FD3-FEEA5D51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9950" y="1845527"/>
            <a:ext cx="5030711" cy="3720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7919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D0C26-3D44-FE49-9199-1F2265EEFC6B}"/>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1572F269-787D-5CB5-366D-825398290E4A}"/>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واکسن  پاپیلوما در بارداری </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C22C7F64-10E6-17D1-BB4F-A9D6A88D217C}"/>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E6FFCDDA-DDAE-6D13-7CEB-19242E8158E0}"/>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8B293979-1C00-A8CD-95B1-C4A9CF83E07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5A1D0A4D-6EF8-0E44-FE55-56225CC35FB2}"/>
              </a:ext>
            </a:extLst>
          </p:cNvPr>
          <p:cNvSpPr txBox="1">
            <a:spLocks/>
          </p:cNvSpPr>
          <p:nvPr/>
        </p:nvSpPr>
        <p:spPr>
          <a:xfrm>
            <a:off x="1222684" y="1378239"/>
            <a:ext cx="9746632" cy="4933169"/>
          </a:xfrm>
          <a:prstGeom prst="rect">
            <a:avLst/>
          </a:prstGeom>
        </p:spPr>
        <p:txBody>
          <a:bodyPr vert="horz" lIns="91440" tIns="45720" rIns="91440" bIns="45720" rtlCol="0">
            <a:normAutofit fontScale="85000" lnSpcReduction="20000"/>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استفاده از واکسن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در دوران بارداری توصیه نمی شود.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واکسن‌های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با ایجاد پیامدهای نامطلوب بارداری یا عوارض جانبی (عوارض جانبی) برای جنین در حال رشد در میان افراد حامله‌ای که سهواً واکسینه شده‌اند، مرتبط نبوده‌اند.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افرادی که باردار هستند باید شروع سری واکسیناسیون را تا بعد از بارداری به تاخیر بیندازند.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اگر بعد از شروع سری واکسن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مشخص شد که فردی باردار است، دوز دوم و/یا سوم باید تا زمانی که دیگر باردار نیست به تعویق بیفتد.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هرخانمی که با دریافت واکسن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متوجه بارداری خود شود، لازم است با پزشک متخصص زنان خود مراجعه نماید.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هر گونه عارضه جانبی مشکوک به دنبال واکسیناسیون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در دوران بارداری لازم است با پزشک متخصص زنان مراجعه نمود.</a:t>
            </a:r>
          </a:p>
        </p:txBody>
      </p:sp>
      <p:pic>
        <p:nvPicPr>
          <p:cNvPr id="8194" name="Picture 2" descr="HPV Vaccine – Dr. Cem Yılmaz | Meme ...">
            <a:extLst>
              <a:ext uri="{FF2B5EF4-FFF2-40B4-BE49-F238E27FC236}">
                <a16:creationId xmlns:a16="http://schemas.microsoft.com/office/drawing/2014/main" id="{F7A0B262-F0F7-8DBF-C868-056AFC754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330" y="267223"/>
            <a:ext cx="1963080" cy="88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884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310D2F-6741-D59F-16B5-D23D0BD38FFE}"/>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339BC78E-E5E6-EB46-A9EC-BC31365F98D3}"/>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واکسن  پاپیلوما در بارداری... </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62454F24-82A6-58A5-0D80-E3A2D216BB2B}"/>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477988CC-9DC8-C2A8-ADD5-EFF80F226432}"/>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F9FC799A-8A37-B6BA-55A8-31AFFEFD8C0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6479E0C9-742C-6C61-E3DF-9E7B97D85FE8}"/>
              </a:ext>
            </a:extLst>
          </p:cNvPr>
          <p:cNvSpPr txBox="1">
            <a:spLocks/>
          </p:cNvSpPr>
          <p:nvPr/>
        </p:nvSpPr>
        <p:spPr>
          <a:xfrm>
            <a:off x="1222684" y="1378239"/>
            <a:ext cx="9746632" cy="4933169"/>
          </a:xfrm>
          <a:prstGeom prst="rect">
            <a:avLst/>
          </a:prstGeom>
        </p:spPr>
        <p:txBody>
          <a:bodyPr vert="horz" lIns="91440" tIns="45720" rIns="91440" bIns="45720" rtlCol="0">
            <a:normAutofit fontScale="92500" lnSpcReduction="10000"/>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اگر پس از شروع سری واکسیناسیون، فرد باردار شده باشد، باید باقیمانده سری باید تا پایان بارداری به تعویق بیفتد.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آزمایش بارداری قبل از واکسیناسیون لازم نیست اما اگر یک و یا دو دوز واکسن در دوران بارداری تجویز شده باشد، نیازی به مداخله و یا انجام کاری توسط بیمار و یا پزشک نیست.</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اگر سهواً واکسن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به خانمی تزریق شود  که در آن زمان نمی­دانسته باردار است باید از تزریق دوزهای واکسن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بیشتر خودداری نمود تا زمانی که بارداری به اتمام برسد.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پس از اتمام بارداری، دوزهای باقیمانده از این سری را با استفاده از برنامه معمول 3 دوز می­توان تجویز نمود (یعنی اگر یک دوز در دوران بارداری گرفته باشد، دو دوز دیگر؛ و اگر دو دوز گرفته باشد، پس از ختم بارداری، یک دوز دیگر تا برنامه واکسیناسیون کامل شده باشد.</a:t>
            </a:r>
          </a:p>
        </p:txBody>
      </p:sp>
      <p:pic>
        <p:nvPicPr>
          <p:cNvPr id="3" name="Picture 2" descr="HPV Vaccine – Dr. Cem Yılmaz | Meme ...">
            <a:extLst>
              <a:ext uri="{FF2B5EF4-FFF2-40B4-BE49-F238E27FC236}">
                <a16:creationId xmlns:a16="http://schemas.microsoft.com/office/drawing/2014/main" id="{7C7BAD4E-CCCE-5248-839F-4DA0425B26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330" y="267223"/>
            <a:ext cx="1963080" cy="88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7706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BAF74-277B-6D2A-7587-020C89961FBA}"/>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CC61F014-38EF-843E-B595-5B10BC3FA8C4}"/>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واکسیناسیون پاپیلوما در سنین بالا</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A8D4C952-310B-F765-C742-0B2E849749C4}"/>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DC5BC5DD-A462-4F04-0A9D-D0A0A29AB666}"/>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1C6B9935-543B-E62F-6959-6264B8642FD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7986F280-18FC-DF5C-8DC5-8423BA879CA5}"/>
              </a:ext>
            </a:extLst>
          </p:cNvPr>
          <p:cNvSpPr txBox="1">
            <a:spLocks/>
          </p:cNvSpPr>
          <p:nvPr/>
        </p:nvSpPr>
        <p:spPr>
          <a:xfrm>
            <a:off x="1222684" y="1378239"/>
            <a:ext cx="9746632" cy="4933169"/>
          </a:xfrm>
          <a:prstGeom prst="rect">
            <a:avLst/>
          </a:prstGeom>
        </p:spPr>
        <p:txBody>
          <a:bodyPr vert="horz" lIns="91440" tIns="45720" rIns="91440" bIns="45720" rtlCol="0">
            <a:normAutofit fontScale="85000" lnSpcReduction="10000"/>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واکسن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باید برای افرادی که از قبل از نظر جنسی فعال بودند تجویز شود.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در حالت ایده آل، بیماران باید قبل از شروع فعالیت جنسی واکسینه شوند. با این حال، افرادی که قبلاً به یک یا چند نوع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آلوده شده‌اند، همچنان از سایر انواع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که کسب نکرده اند محافظت می‌شوند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ابتلا به</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معمولا بعد از اولین رابطه جنسی رخ می­دهد. اثر­گذاری واکسن نیز در گروه سنی بالاتر، کمتر می­شود.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بطور معمول، مواجه با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در میان گروه سنی بالا نیز کاهش می­یابد.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مدارک موجود پیشنهاد می­کنند که اگرچه واکسیناسیون</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برای رده سنی 27 تا 45 سال و بالاتر مورد اطمینان و امن می­باشد، جمعیتی که از واکسیناسیون سود می­برد کوچک است.</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با وجود این، بعضی از بزرگسالان که واکسینه نشده­اند یا به صورت کامل واکسینه نیستند، ممکن است با ریسک ابتلا به عفونت جدید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مواجه باشند و از واکسیناسیون در این سن سود ببرند. </a:t>
            </a:r>
          </a:p>
        </p:txBody>
      </p:sp>
    </p:spTree>
    <p:extLst>
      <p:ext uri="{BB962C8B-B14F-4D97-AF65-F5344CB8AC3E}">
        <p14:creationId xmlns:p14="http://schemas.microsoft.com/office/powerpoint/2010/main" val="86532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F7090-03A3-476A-DA69-334994DA7878}"/>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E8D47F4A-7B9B-0240-9989-B3C56690F5D8}"/>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غربالگری سرطان دهانه رحم</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B7DC59DB-D879-BCC2-F2AC-48F2FD1964C3}"/>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F6672C72-D3FA-98E7-62D1-0B1A1D9C118D}"/>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0E99DCD5-B1BD-E57A-F145-7099ADD2150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1EEB796D-B969-C8C7-0F9A-81BF9653BA4C}"/>
              </a:ext>
            </a:extLst>
          </p:cNvPr>
          <p:cNvSpPr txBox="1">
            <a:spLocks/>
          </p:cNvSpPr>
          <p:nvPr/>
        </p:nvSpPr>
        <p:spPr>
          <a:xfrm>
            <a:off x="1222684" y="1788306"/>
            <a:ext cx="9746632" cy="4933169"/>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زنان واکسینه شده بایستی برای غربالگری دوره ای سرطان دهانه رحم به پزشک خود مراجعه کنند.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واکسن در برابر تمام انواع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که باعث سرطان دهانه رحم می شوند محافظت ایجاد نمی­کند؛ بنابراین حتی زنان واکسینه شده همچنان در معرض خطر ابتلا به برخی از سرطان های ناشی از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هستند.</a:t>
            </a:r>
          </a:p>
        </p:txBody>
      </p:sp>
      <p:pic>
        <p:nvPicPr>
          <p:cNvPr id="9218" name="Picture 2" descr="Guarding Against Cervical Cancer: The ...">
            <a:extLst>
              <a:ext uri="{FF2B5EF4-FFF2-40B4-BE49-F238E27FC236}">
                <a16:creationId xmlns:a16="http://schemas.microsoft.com/office/drawing/2014/main" id="{AD4B4E80-3F2E-FEB5-B7DD-DFA82ACEEC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639" y="254066"/>
            <a:ext cx="2097652" cy="921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7955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75F07-BAD4-D3A7-8966-BF8FD52A126E}"/>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4309D032-1494-5B2D-404F-430EDFF89F23}"/>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واکسیناسیون در افرادی که قبلا به بیماری پاپیلوما مبتلا شده اند</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AC50F59E-A4E7-652A-A79D-3ABDD5B1E4DE}"/>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929BB459-1C32-97BD-AE13-A940F40DCF66}"/>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17F8F7C6-D691-A8D8-50B5-2DB8D63F513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F01D02E3-9EA3-2C39-6855-0EC040743B01}"/>
              </a:ext>
            </a:extLst>
          </p:cNvPr>
          <p:cNvSpPr txBox="1">
            <a:spLocks/>
          </p:cNvSpPr>
          <p:nvPr/>
        </p:nvSpPr>
        <p:spPr>
          <a:xfrm>
            <a:off x="1222684" y="1378239"/>
            <a:ext cx="9746632" cy="4933169"/>
          </a:xfrm>
          <a:prstGeom prst="rect">
            <a:avLst/>
          </a:prstGeom>
        </p:spPr>
        <p:txBody>
          <a:bodyPr vert="horz" lIns="91440" tIns="45720" rIns="91440" bIns="45720" rtlCol="0">
            <a:normAutofit fontScale="92500"/>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در آزمایش‌های بالینی، واکسن‌های</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برای پیشگیری از عفونت و بیماری نوع واکسن</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در بین افراد بدون عفونت قبلی با انواع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موجود در واکسن، بسیار مؤثر بودند (بیش از 95٪). </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محتمل­ترین توضیح برای این وضعیت این است که بیمار قبل از واکسیناسیون حداقل در معرض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نوع 16 و 18 قرار داشته باشد.</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واکسن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در پیشگیری از عفونت از انواع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که فرد قبل از واکسیناسیون در معرض آن قرار گرفته است، موثر نیست.</a:t>
            </a:r>
          </a:p>
          <a:p>
            <a:pPr marR="0" lvl="0" algn="just" defTabSz="914400" rtl="1" eaLnBrk="1" fontAlgn="auto" latinLnBrk="0" hangingPunct="1">
              <a:lnSpc>
                <a:spcPct val="15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این واکسن همچنین نمی تواند از پیشرفت عفونت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یا بیماری مرتبط با </a:t>
            </a:r>
            <a:r>
              <a:rPr kumimoji="0" lang="en-US"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ea typeface="+mn-ea"/>
                <a:cs typeface="B Lotus" panose="00000400000000000000" pitchFamily="2" charset="-78"/>
              </a:rPr>
              <a:t> جلوگیری کند. </a:t>
            </a:r>
          </a:p>
        </p:txBody>
      </p:sp>
    </p:spTree>
    <p:extLst>
      <p:ext uri="{BB962C8B-B14F-4D97-AF65-F5344CB8AC3E}">
        <p14:creationId xmlns:p14="http://schemas.microsoft.com/office/powerpoint/2010/main" val="2277623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FBB62-1581-F096-95B8-CBD4106BC7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A6B521-065C-7E4F-C171-6490AD2B5E5A}"/>
              </a:ext>
            </a:extLst>
          </p:cNvPr>
          <p:cNvSpPr>
            <a:spLocks noGrp="1"/>
          </p:cNvSpPr>
          <p:nvPr>
            <p:ph type="title"/>
          </p:nvPr>
        </p:nvSpPr>
        <p:spPr>
          <a:xfrm>
            <a:off x="791735" y="2480336"/>
            <a:ext cx="9597309" cy="1897327"/>
          </a:xfr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t">
            <a:normAutofit/>
          </a:bodyPr>
          <a:lstStyle/>
          <a:p>
            <a:pPr algn="ctr" rtl="1"/>
            <a:r>
              <a:rPr lang="fa-IR" sz="4000" dirty="0">
                <a:solidFill>
                  <a:prstClr val="white"/>
                </a:solidFill>
                <a:cs typeface="B Titr" panose="00000700000000000000" pitchFamily="2" charset="-78"/>
              </a:rPr>
              <a:t/>
            </a:r>
            <a:br>
              <a:rPr lang="fa-IR" sz="4000" dirty="0">
                <a:solidFill>
                  <a:prstClr val="white"/>
                </a:solidFill>
                <a:cs typeface="B Titr" panose="00000700000000000000" pitchFamily="2" charset="-78"/>
              </a:rPr>
            </a:br>
            <a:r>
              <a:rPr lang="fa-IR" sz="4000" dirty="0">
                <a:solidFill>
                  <a:prstClr val="white"/>
                </a:solidFill>
                <a:cs typeface="B Titr" panose="00000700000000000000" pitchFamily="2" charset="-78"/>
              </a:rPr>
              <a:t>           بهداشت فردی در پیشگیری از</a:t>
            </a:r>
            <a:r>
              <a:rPr lang="en-US" sz="4000" dirty="0">
                <a:solidFill>
                  <a:prstClr val="white"/>
                </a:solidFill>
                <a:cs typeface="B Titr" panose="00000700000000000000" pitchFamily="2" charset="-78"/>
              </a:rPr>
              <a:t>                        </a:t>
            </a:r>
            <a:br>
              <a:rPr lang="en-US" sz="4000" dirty="0">
                <a:solidFill>
                  <a:prstClr val="white"/>
                </a:solidFill>
                <a:cs typeface="B Titr" panose="00000700000000000000" pitchFamily="2" charset="-78"/>
              </a:rPr>
            </a:br>
            <a:r>
              <a:rPr lang="fa-IR" sz="4000" dirty="0">
                <a:solidFill>
                  <a:prstClr val="white"/>
                </a:solidFill>
                <a:cs typeface="B Titr" panose="00000700000000000000" pitchFamily="2" charset="-78"/>
              </a:rPr>
              <a:t> </a:t>
            </a:r>
            <a:r>
              <a:rPr lang="en-US" sz="4000" dirty="0">
                <a:solidFill>
                  <a:prstClr val="white"/>
                </a:solidFill>
                <a:cs typeface="B Titr" panose="00000700000000000000" pitchFamily="2" charset="-78"/>
              </a:rPr>
              <a:t>                          HPV           </a:t>
            </a:r>
            <a:endParaRPr lang="fa-IR" sz="4000" dirty="0">
              <a:solidFill>
                <a:prstClr val="white"/>
              </a:solidFill>
              <a:cs typeface="B Titr" panose="00000700000000000000" pitchFamily="2" charset="-78"/>
            </a:endParaRPr>
          </a:p>
        </p:txBody>
      </p:sp>
      <p:sp>
        <p:nvSpPr>
          <p:cNvPr id="3" name="Title 1">
            <a:extLst>
              <a:ext uri="{FF2B5EF4-FFF2-40B4-BE49-F238E27FC236}">
                <a16:creationId xmlns:a16="http://schemas.microsoft.com/office/drawing/2014/main" id="{D3774E6B-7C12-68B1-F9D2-ED4EF73DFC25}"/>
              </a:ext>
            </a:extLst>
          </p:cNvPr>
          <p:cNvSpPr txBox="1">
            <a:spLocks/>
          </p:cNvSpPr>
          <p:nvPr/>
        </p:nvSpPr>
        <p:spPr>
          <a:xfrm>
            <a:off x="4301823" y="352142"/>
            <a:ext cx="2318896" cy="1754450"/>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rPr>
              <a:t> </a:t>
            </a:r>
          </a:p>
        </p:txBody>
      </p:sp>
      <p:pic>
        <p:nvPicPr>
          <p:cNvPr id="4" name="Picture 3">
            <a:extLst>
              <a:ext uri="{FF2B5EF4-FFF2-40B4-BE49-F238E27FC236}">
                <a16:creationId xmlns:a16="http://schemas.microsoft.com/office/drawing/2014/main" id="{3EC340AB-2463-5906-8BD2-A43E8C18B194}"/>
              </a:ext>
            </a:extLst>
          </p:cNvPr>
          <p:cNvPicPr>
            <a:picLocks noChangeAspect="1"/>
          </p:cNvPicPr>
          <p:nvPr/>
        </p:nvPicPr>
        <p:blipFill>
          <a:blip r:embed="rId2"/>
          <a:stretch>
            <a:fillRect/>
          </a:stretch>
        </p:blipFill>
        <p:spPr>
          <a:xfrm>
            <a:off x="4583614" y="397168"/>
            <a:ext cx="1755314" cy="1565230"/>
          </a:xfrm>
          <a:prstGeom prst="rect">
            <a:avLst/>
          </a:prstGeom>
          <a:solidFill>
            <a:schemeClr val="accent5">
              <a:lumMod val="75000"/>
            </a:schemeClr>
          </a:solidFill>
        </p:spPr>
      </p:pic>
      <p:sp>
        <p:nvSpPr>
          <p:cNvPr id="5" name="Slide Number Placeholder 4">
            <a:extLst>
              <a:ext uri="{FF2B5EF4-FFF2-40B4-BE49-F238E27FC236}">
                <a16:creationId xmlns:a16="http://schemas.microsoft.com/office/drawing/2014/main" id="{6CA8067E-D101-8353-9C91-A6A22D106BE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1028" name="Picture 4" descr="PERSONAL HYGIENE - Health Compass">
            <a:extLst>
              <a:ext uri="{FF2B5EF4-FFF2-40B4-BE49-F238E27FC236}">
                <a16:creationId xmlns:a16="http://schemas.microsoft.com/office/drawing/2014/main" id="{4EFC1463-AAFE-BFD7-2002-63859C51CB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774" y="2562224"/>
            <a:ext cx="2628900" cy="1733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256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8D597-77C1-0AFE-B3AC-44ED79D86D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518870-6208-459E-CC52-45C84548A257}"/>
              </a:ext>
            </a:extLst>
          </p:cNvPr>
          <p:cNvSpPr>
            <a:spLocks noGrp="1"/>
          </p:cNvSpPr>
          <p:nvPr>
            <p:ph type="title"/>
          </p:nvPr>
        </p:nvSpPr>
        <p:spPr>
          <a:xfrm>
            <a:off x="791735" y="2151618"/>
            <a:ext cx="9597309" cy="1897327"/>
          </a:xfr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t">
            <a:normAutofit/>
          </a:bodyPr>
          <a:lstStyle/>
          <a:p>
            <a:pPr algn="ctr" rtl="1"/>
            <a:r>
              <a:rPr lang="fa-IR" sz="48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
            </a:r>
            <a:br>
              <a:rPr lang="fa-IR" sz="48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br>
            <a:r>
              <a:rPr lang="fa-IR" sz="48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           </a:t>
            </a:r>
            <a:r>
              <a:rPr lang="fa-IR" sz="4000" dirty="0">
                <a:solidFill>
                  <a:prstClr val="white"/>
                </a:solidFill>
                <a:cs typeface="B Titr" panose="00000700000000000000" pitchFamily="2" charset="-78"/>
              </a:rPr>
              <a:t>واکسیناسیون </a:t>
            </a:r>
            <a:r>
              <a:rPr lang="en-US" sz="4000" dirty="0">
                <a:solidFill>
                  <a:prstClr val="white"/>
                </a:solidFill>
                <a:cs typeface="B Titr" panose="00000700000000000000" pitchFamily="2" charset="-78"/>
              </a:rPr>
              <a:t>                  HPV</a:t>
            </a:r>
            <a:endParaRPr lang="fa-IR" sz="4000" dirty="0">
              <a:solidFill>
                <a:prstClr val="white"/>
              </a:solidFill>
              <a:cs typeface="B Titr" panose="00000700000000000000" pitchFamily="2" charset="-78"/>
            </a:endParaRPr>
          </a:p>
        </p:txBody>
      </p:sp>
      <p:sp>
        <p:nvSpPr>
          <p:cNvPr id="3" name="Title 1">
            <a:extLst>
              <a:ext uri="{FF2B5EF4-FFF2-40B4-BE49-F238E27FC236}">
                <a16:creationId xmlns:a16="http://schemas.microsoft.com/office/drawing/2014/main" id="{F021F7C6-B889-2A2F-B7C3-FD2EFA5F876B}"/>
              </a:ext>
            </a:extLst>
          </p:cNvPr>
          <p:cNvSpPr txBox="1">
            <a:spLocks/>
          </p:cNvSpPr>
          <p:nvPr/>
        </p:nvSpPr>
        <p:spPr>
          <a:xfrm>
            <a:off x="4301823" y="352142"/>
            <a:ext cx="2318896" cy="1754450"/>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rPr>
              <a:t> </a:t>
            </a:r>
          </a:p>
        </p:txBody>
      </p:sp>
      <p:pic>
        <p:nvPicPr>
          <p:cNvPr id="4" name="Picture 3">
            <a:extLst>
              <a:ext uri="{FF2B5EF4-FFF2-40B4-BE49-F238E27FC236}">
                <a16:creationId xmlns:a16="http://schemas.microsoft.com/office/drawing/2014/main" id="{4472313F-CF06-72A6-EA54-E75D85CD0B26}"/>
              </a:ext>
            </a:extLst>
          </p:cNvPr>
          <p:cNvPicPr>
            <a:picLocks noChangeAspect="1"/>
          </p:cNvPicPr>
          <p:nvPr/>
        </p:nvPicPr>
        <p:blipFill>
          <a:blip r:embed="rId2"/>
          <a:stretch>
            <a:fillRect/>
          </a:stretch>
        </p:blipFill>
        <p:spPr>
          <a:xfrm>
            <a:off x="4583614" y="397168"/>
            <a:ext cx="1755314" cy="1565230"/>
          </a:xfrm>
          <a:prstGeom prst="rect">
            <a:avLst/>
          </a:prstGeom>
          <a:solidFill>
            <a:schemeClr val="accent5">
              <a:lumMod val="75000"/>
            </a:schemeClr>
          </a:solidFill>
        </p:spPr>
      </p:pic>
      <p:sp>
        <p:nvSpPr>
          <p:cNvPr id="5" name="Slide Number Placeholder 4">
            <a:extLst>
              <a:ext uri="{FF2B5EF4-FFF2-40B4-BE49-F238E27FC236}">
                <a16:creationId xmlns:a16="http://schemas.microsoft.com/office/drawing/2014/main" id="{239A28E9-14FD-4448-A4B5-E9DCB75E462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2052" name="Picture 4" descr="HPV Vaccine: NHS Calls for Action to ...">
            <a:extLst>
              <a:ext uri="{FF2B5EF4-FFF2-40B4-BE49-F238E27FC236}">
                <a16:creationId xmlns:a16="http://schemas.microsoft.com/office/drawing/2014/main" id="{39A5A06B-5AE4-6698-B471-0312B7A826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734" y="2151618"/>
            <a:ext cx="2754183" cy="1897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3180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D4CF85-7500-D8E6-14E3-296E7001E1DA}"/>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C3BF9ABA-A6BD-34DE-5B62-FAFC580F63E6}"/>
              </a:ext>
            </a:extLst>
          </p:cNvPr>
          <p:cNvSpPr txBox="1">
            <a:spLocks/>
          </p:cNvSpPr>
          <p:nvPr/>
        </p:nvSpPr>
        <p:spPr>
          <a:xfrm>
            <a:off x="869330" y="267222"/>
            <a:ext cx="9746631" cy="736388"/>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بهداشت فردی قبل از مبادرت به عمل جنسی</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B26A9699-2DD5-4769-07E8-36144D405E32}"/>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28385106-7831-E9C7-4654-02AAAD2D607F}"/>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D6EB817B-DF1D-4A77-55E8-58C8BB8915B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9164DEE4-5309-D221-6007-EEA5101C993C}"/>
              </a:ext>
            </a:extLst>
          </p:cNvPr>
          <p:cNvSpPr txBox="1">
            <a:spLocks/>
          </p:cNvSpPr>
          <p:nvPr/>
        </p:nvSpPr>
        <p:spPr>
          <a:xfrm>
            <a:off x="624468" y="1107868"/>
            <a:ext cx="10303813" cy="5482910"/>
          </a:xfrm>
          <a:prstGeom prst="rect">
            <a:avLst/>
          </a:prstGeom>
        </p:spPr>
        <p:txBody>
          <a:bodyPr vert="horz" lIns="91440" tIns="45720" rIns="91440" bIns="45720" rtlCol="0">
            <a:normAutofit fontScale="47500" lnSpcReduction="20000"/>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lang="fa-IR" sz="3800" dirty="0">
                <a:latin typeface="Calibri"/>
                <a:cs typeface="B Nazanin" panose="00000400000000000000" pitchFamily="2" charset="-78"/>
              </a:rPr>
              <a:t>به طور خلاصه بیماران مبتلا به ویروس پاپیلوما جزء یک یا چند مورد از موارد ذیل می باشند:</a:t>
            </a:r>
          </a:p>
          <a:p>
            <a:pPr marL="0" marR="0" lvl="0" indent="0" algn="just" defTabSz="914400" rtl="1" eaLnBrk="1" fontAlgn="auto" latinLnBrk="0" hangingPunct="1">
              <a:lnSpc>
                <a:spcPct val="150000"/>
              </a:lnSpc>
              <a:spcBef>
                <a:spcPts val="1000"/>
              </a:spcBef>
              <a:spcAft>
                <a:spcPts val="0"/>
              </a:spcAft>
              <a:buClr>
                <a:srgbClr val="40024A"/>
              </a:buClr>
              <a:buSzTx/>
              <a:buNone/>
              <a:tabLst/>
              <a:defRPr/>
            </a:pPr>
            <a:endParaRPr kumimoji="0" lang="fa-IR" sz="2400" b="1" i="0" u="none" strike="noStrike" kern="1200" cap="none" spc="0" normalizeH="0" baseline="0" noProof="0" dirty="0">
              <a:ln>
                <a:noFill/>
              </a:ln>
              <a:solidFill>
                <a:srgbClr val="004568"/>
              </a:solidFill>
              <a:effectLst/>
              <a:uLnTx/>
              <a:uFillTx/>
              <a:latin typeface="Calibri"/>
              <a:cs typeface="B Nazanin" panose="00000400000000000000" pitchFamily="2" charset="-78"/>
            </a:endParaRPr>
          </a:p>
          <a:p>
            <a:pPr marL="457200" marR="0" lvl="0" indent="-457200" algn="just" defTabSz="914400" rtl="1" eaLnBrk="1" fontAlgn="auto" latinLnBrk="0" hangingPunct="1">
              <a:lnSpc>
                <a:spcPct val="170000"/>
              </a:lnSpc>
              <a:spcBef>
                <a:spcPts val="1000"/>
              </a:spcBef>
              <a:spcAft>
                <a:spcPts val="0"/>
              </a:spcAft>
              <a:buClr>
                <a:srgbClr val="40024A"/>
              </a:buClr>
              <a:buSzTx/>
              <a:buFont typeface="+mj-lt"/>
              <a:buAutoNum type="arabicPeriod"/>
              <a:tabLst/>
              <a:defRPr/>
            </a:pPr>
            <a:r>
              <a:rPr kumimoji="0" lang="fa-IR" sz="3800" b="1" i="0" u="none" strike="noStrike" kern="1200" cap="none" spc="0" normalizeH="0" baseline="0" noProof="0" dirty="0">
                <a:ln>
                  <a:noFill/>
                </a:ln>
                <a:solidFill>
                  <a:srgbClr val="004568"/>
                </a:solidFill>
                <a:effectLst/>
                <a:uLnTx/>
                <a:uFillTx/>
                <a:latin typeface="Calibri"/>
                <a:cs typeface="B Nazanin" panose="00000400000000000000" pitchFamily="2" charset="-78"/>
              </a:rPr>
              <a:t>بیماران زن و مردی که هر دو دارای زگیل در اندام تناسلی و یا اطراف آن (ناحیه کشاله ران و یا بالای آلت تناسلی در ناحیه رستنگاه مو می باشند)، مقعد و یا دهان هستند. وجود زگیل در هر ناحیه از زوجین ملاک اجرای این دستورالعمل است.</a:t>
            </a:r>
          </a:p>
          <a:p>
            <a:pPr marL="457200" marR="0" lvl="0" indent="-457200" algn="just" defTabSz="914400" rtl="1" eaLnBrk="1" fontAlgn="auto" latinLnBrk="0" hangingPunct="1">
              <a:lnSpc>
                <a:spcPct val="170000"/>
              </a:lnSpc>
              <a:spcBef>
                <a:spcPts val="1000"/>
              </a:spcBef>
              <a:spcAft>
                <a:spcPts val="0"/>
              </a:spcAft>
              <a:buClr>
                <a:srgbClr val="40024A"/>
              </a:buClr>
              <a:buSzTx/>
              <a:buFont typeface="+mj-lt"/>
              <a:buAutoNum type="arabicPeriod"/>
              <a:tabLst/>
              <a:defRPr/>
            </a:pPr>
            <a:r>
              <a:rPr kumimoji="0" lang="fa-IR" sz="3800" b="1" i="0" u="none" strike="noStrike" kern="1200" cap="none" spc="0" normalizeH="0" baseline="0" noProof="0" dirty="0">
                <a:ln>
                  <a:noFill/>
                </a:ln>
                <a:solidFill>
                  <a:srgbClr val="004568"/>
                </a:solidFill>
                <a:effectLst/>
                <a:uLnTx/>
                <a:uFillTx/>
                <a:latin typeface="Calibri"/>
                <a:cs typeface="B Nazanin" panose="00000400000000000000" pitchFamily="2" charset="-78"/>
              </a:rPr>
              <a:t>بیماران زن و  مردی که یکی از آن ها دارای زگیل حداقل در یکی از موارد گفته شده در بالا و دیگری فاقد هرگونه زگیل است (یکی از شرکای جنسی مبتلا است).</a:t>
            </a:r>
          </a:p>
          <a:p>
            <a:pPr marL="457200" marR="0" lvl="0" indent="-457200" algn="just" defTabSz="914400" rtl="1" eaLnBrk="1" fontAlgn="auto" latinLnBrk="0" hangingPunct="1">
              <a:lnSpc>
                <a:spcPct val="170000"/>
              </a:lnSpc>
              <a:spcBef>
                <a:spcPts val="1000"/>
              </a:spcBef>
              <a:spcAft>
                <a:spcPts val="0"/>
              </a:spcAft>
              <a:buClr>
                <a:srgbClr val="40024A"/>
              </a:buClr>
              <a:buSzTx/>
              <a:buFont typeface="+mj-lt"/>
              <a:buAutoNum type="arabicPeriod"/>
              <a:tabLst/>
              <a:defRPr/>
            </a:pPr>
            <a:r>
              <a:rPr kumimoji="0" lang="fa-IR" sz="3800" b="1" i="0" u="none" strike="noStrike" kern="1200" cap="none" spc="0" normalizeH="0" baseline="0" noProof="0" dirty="0">
                <a:ln>
                  <a:noFill/>
                </a:ln>
                <a:solidFill>
                  <a:srgbClr val="004568"/>
                </a:solidFill>
                <a:effectLst/>
                <a:uLnTx/>
                <a:uFillTx/>
                <a:latin typeface="Calibri"/>
                <a:cs typeface="B Nazanin" panose="00000400000000000000" pitchFamily="2" charset="-78"/>
              </a:rPr>
              <a:t>بیماران زن و مردی که فاقد زگیل تناسلی- مقعدی و دهانی بوده ولی در تست آزمایشگاهی  از ترشحات اندام تناسلی، ادرار و غیره مثبت هستند (هر دو و یا یکی از زوجین).</a:t>
            </a:r>
          </a:p>
          <a:p>
            <a:pPr marL="457200" marR="0" lvl="0" indent="-457200" algn="just" defTabSz="914400" rtl="1" eaLnBrk="1" fontAlgn="auto" latinLnBrk="0" hangingPunct="1">
              <a:lnSpc>
                <a:spcPct val="170000"/>
              </a:lnSpc>
              <a:spcBef>
                <a:spcPts val="1000"/>
              </a:spcBef>
              <a:spcAft>
                <a:spcPts val="0"/>
              </a:spcAft>
              <a:buClr>
                <a:srgbClr val="40024A"/>
              </a:buClr>
              <a:buSzTx/>
              <a:buFont typeface="+mj-lt"/>
              <a:buAutoNum type="arabicPeriod"/>
              <a:tabLst/>
              <a:defRPr/>
            </a:pPr>
            <a:r>
              <a:rPr kumimoji="0" lang="fa-IR" sz="3800" b="1" i="0" u="none" strike="noStrike" kern="1200" cap="none" spc="0" normalizeH="0" baseline="0" noProof="0" dirty="0">
                <a:ln>
                  <a:noFill/>
                </a:ln>
                <a:solidFill>
                  <a:srgbClr val="004568"/>
                </a:solidFill>
                <a:effectLst/>
                <a:uLnTx/>
                <a:uFillTx/>
                <a:latin typeface="Calibri"/>
                <a:cs typeface="B Nazanin" panose="00000400000000000000" pitchFamily="2" charset="-78"/>
              </a:rPr>
              <a:t>زنان و مردانی که فاقد هر گونه علامت و یا تست آزمایشگاهی مثبت هستند (هیچکدام از موارد بالا) ولی دارای رفتار پر خطر شامل: دارا بودن  بیش از یک شریک جنسی در یک زمان، همجنس بازان، افراد مبتلا به ایدز و یا </a:t>
            </a:r>
            <a:r>
              <a:rPr kumimoji="0" lang="en-US" sz="3800" b="1" i="0" u="none" strike="noStrike" kern="1200" cap="none" spc="0" normalizeH="0" baseline="0" noProof="0" dirty="0">
                <a:ln>
                  <a:noFill/>
                </a:ln>
                <a:solidFill>
                  <a:srgbClr val="004568"/>
                </a:solidFill>
                <a:effectLst/>
                <a:uLnTx/>
                <a:uFillTx/>
                <a:latin typeface="Calibri"/>
                <a:cs typeface="B Nazanin" panose="00000400000000000000" pitchFamily="2" charset="-78"/>
              </a:rPr>
              <a:t>HIV </a:t>
            </a:r>
            <a:r>
              <a:rPr kumimoji="0" lang="fa-IR" sz="3800" b="1" i="0" u="none" strike="noStrike" kern="1200" cap="none" spc="0" normalizeH="0" baseline="0" noProof="0" dirty="0">
                <a:ln>
                  <a:noFill/>
                </a:ln>
                <a:solidFill>
                  <a:srgbClr val="004568"/>
                </a:solidFill>
                <a:effectLst/>
                <a:uLnTx/>
                <a:uFillTx/>
                <a:latin typeface="Calibri"/>
                <a:cs typeface="B Nazanin" panose="00000400000000000000" pitchFamily="2" charset="-78"/>
              </a:rPr>
              <a:t>مثبت).</a:t>
            </a:r>
          </a:p>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kumimoji="0" lang="fa-IR" sz="2400" b="1" i="0" u="none" strike="noStrike" kern="1200" cap="none" spc="0" normalizeH="0" baseline="0" noProof="0" dirty="0">
                <a:ln>
                  <a:noFill/>
                </a:ln>
                <a:solidFill>
                  <a:srgbClr val="004568"/>
                </a:solidFill>
                <a:effectLst/>
                <a:uLnTx/>
                <a:uFillTx/>
                <a:latin typeface="Calibri"/>
                <a:cs typeface="B Nazanin" panose="00000400000000000000" pitchFamily="2" charset="-78"/>
              </a:rPr>
              <a:t> </a:t>
            </a:r>
          </a:p>
        </p:txBody>
      </p:sp>
    </p:spTree>
    <p:extLst>
      <p:ext uri="{BB962C8B-B14F-4D97-AF65-F5344CB8AC3E}">
        <p14:creationId xmlns:p14="http://schemas.microsoft.com/office/powerpoint/2010/main" val="151145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6518C4-03B6-0443-DB81-312622E89B18}"/>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E7A9E308-AE69-2AD6-2A03-5F0978DE0FFA}"/>
              </a:ext>
            </a:extLst>
          </p:cNvPr>
          <p:cNvSpPr txBox="1">
            <a:spLocks/>
          </p:cNvSpPr>
          <p:nvPr/>
        </p:nvSpPr>
        <p:spPr>
          <a:xfrm>
            <a:off x="869330" y="267222"/>
            <a:ext cx="9746631" cy="736388"/>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بهداشت فردی...</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F019773D-A30B-796A-5F29-C792893B364F}"/>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8476AF59-A485-C1C3-EC5D-5AF9FD056EC1}"/>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8E2F71E5-9912-35A9-BD6E-0C329E853D6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A384E4AC-F679-56F6-9D7F-199315F443C0}"/>
              </a:ext>
            </a:extLst>
          </p:cNvPr>
          <p:cNvSpPr txBox="1">
            <a:spLocks/>
          </p:cNvSpPr>
          <p:nvPr/>
        </p:nvSpPr>
        <p:spPr>
          <a:xfrm>
            <a:off x="869330" y="1107868"/>
            <a:ext cx="10058951" cy="5482910"/>
          </a:xfrm>
          <a:prstGeom prst="rect">
            <a:avLst/>
          </a:prstGeom>
        </p:spPr>
        <p:txBody>
          <a:bodyPr vert="horz" lIns="91440" tIns="45720" rIns="91440" bIns="45720" rtlCol="0">
            <a:normAutofit fontScale="62500" lnSpcReduction="20000"/>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lang="fa-IR" dirty="0">
                <a:latin typeface="Calibri"/>
                <a:cs typeface="B Nazanin" panose="00000400000000000000" pitchFamily="2" charset="-78"/>
              </a:rPr>
              <a:t>تمامی بیماران اشاره شده لازم است موارد ذیل را رعایت نمایند:</a:t>
            </a:r>
          </a:p>
          <a:p>
            <a:pPr algn="just">
              <a:buFont typeface="Wingdings" panose="05000000000000000000" pitchFamily="2" charset="2"/>
              <a:buChar char="v"/>
              <a:defRPr/>
            </a:pPr>
            <a:r>
              <a:rPr lang="fa-IR" dirty="0">
                <a:latin typeface="Calibri"/>
                <a:cs typeface="B Nazanin" panose="00000400000000000000" pitchFamily="2" charset="-78"/>
              </a:rPr>
              <a:t>با توجه به اینکه ویروس پاپیلوما شدیداً از طریق زگیل های تناسلی- مقعدی– دهانی قابل سرایت بین افراد است و از سوی دیگر ماندگاری آن در محیط (مثلا پوست و مخاط) نسبتاً طولانی است؛ لذا مهمترین مسئله رعایت بهداشت جنسی شرکای جنسی می باشد. </a:t>
            </a:r>
          </a:p>
          <a:p>
            <a:pPr algn="just">
              <a:buFont typeface="Wingdings" panose="05000000000000000000" pitchFamily="2" charset="2"/>
              <a:buChar char="ü"/>
              <a:defRPr/>
            </a:pPr>
            <a:endParaRPr lang="fa-IR" dirty="0">
              <a:latin typeface="Calibri"/>
              <a:cs typeface="B Nazanin" panose="00000400000000000000" pitchFamily="2" charset="-78"/>
            </a:endParaRPr>
          </a:p>
          <a:p>
            <a:pPr algn="just">
              <a:buFont typeface="Wingdings" panose="05000000000000000000" pitchFamily="2" charset="2"/>
              <a:buChar char="v"/>
              <a:defRPr/>
            </a:pPr>
            <a:r>
              <a:rPr lang="fa-IR" dirty="0">
                <a:latin typeface="Calibri"/>
                <a:cs typeface="B Nazanin" panose="00000400000000000000" pitchFamily="2" charset="-78"/>
              </a:rPr>
              <a:t> 4 عضو اصلی در روابط جنسی، از نظر سرایت پاپیلوما مهم می باشند:</a:t>
            </a:r>
          </a:p>
          <a:p>
            <a:pPr lvl="1" algn="just">
              <a:buFont typeface="Wingdings" panose="05000000000000000000" pitchFamily="2" charset="2"/>
              <a:buChar char="ü"/>
              <a:defRPr/>
            </a:pPr>
            <a:r>
              <a:rPr lang="fa-IR" sz="3200" dirty="0">
                <a:latin typeface="Calibri"/>
                <a:cs typeface="B Nazanin" panose="00000400000000000000" pitchFamily="2" charset="-78"/>
              </a:rPr>
              <a:t> آلت تناسلی، </a:t>
            </a:r>
          </a:p>
          <a:p>
            <a:pPr lvl="1" algn="just">
              <a:buFont typeface="Wingdings" panose="05000000000000000000" pitchFamily="2" charset="2"/>
              <a:buChar char="ü"/>
              <a:defRPr/>
            </a:pPr>
            <a:r>
              <a:rPr lang="fa-IR" sz="3200" dirty="0">
                <a:latin typeface="Calibri"/>
                <a:cs typeface="B Nazanin" panose="00000400000000000000" pitchFamily="2" charset="-78"/>
              </a:rPr>
              <a:t>منفذ مقعد،</a:t>
            </a:r>
          </a:p>
          <a:p>
            <a:pPr lvl="1" algn="just">
              <a:buFont typeface="Wingdings" panose="05000000000000000000" pitchFamily="2" charset="2"/>
              <a:buChar char="ü"/>
              <a:defRPr/>
            </a:pPr>
            <a:r>
              <a:rPr lang="fa-IR" sz="3200" dirty="0">
                <a:latin typeface="Calibri"/>
                <a:cs typeface="B Nazanin" panose="00000400000000000000" pitchFamily="2" charset="-78"/>
              </a:rPr>
              <a:t> دهان،</a:t>
            </a:r>
          </a:p>
          <a:p>
            <a:pPr lvl="1" algn="just">
              <a:buFont typeface="Wingdings" panose="05000000000000000000" pitchFamily="2" charset="2"/>
              <a:buChar char="ü"/>
              <a:defRPr/>
            </a:pPr>
            <a:r>
              <a:rPr lang="fa-IR" sz="3200" dirty="0">
                <a:latin typeface="Calibri"/>
                <a:cs typeface="B Nazanin" panose="00000400000000000000" pitchFamily="2" charset="-78"/>
              </a:rPr>
              <a:t> انگشتان،</a:t>
            </a:r>
          </a:p>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kumimoji="0" lang="fa-IR" sz="2400" b="1" i="0" u="none" strike="noStrike" kern="1200" cap="none" spc="0" normalizeH="0" baseline="0" noProof="0" dirty="0">
                <a:ln>
                  <a:noFill/>
                </a:ln>
                <a:solidFill>
                  <a:srgbClr val="004568"/>
                </a:solidFill>
                <a:effectLst/>
                <a:uLnTx/>
                <a:uFillTx/>
                <a:latin typeface="Calibri"/>
                <a:cs typeface="B Nazanin" panose="00000400000000000000" pitchFamily="2" charset="-78"/>
              </a:rPr>
              <a:t> </a:t>
            </a:r>
          </a:p>
        </p:txBody>
      </p:sp>
    </p:spTree>
    <p:extLst>
      <p:ext uri="{BB962C8B-B14F-4D97-AF65-F5344CB8AC3E}">
        <p14:creationId xmlns:p14="http://schemas.microsoft.com/office/powerpoint/2010/main" val="312389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53584-47F6-1B55-F943-72E5660C339B}"/>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29F4F2E2-347E-AEF5-87DF-68F06E19BE0B}"/>
              </a:ext>
            </a:extLst>
          </p:cNvPr>
          <p:cNvSpPr txBox="1">
            <a:spLocks/>
          </p:cNvSpPr>
          <p:nvPr/>
        </p:nvSpPr>
        <p:spPr>
          <a:xfrm>
            <a:off x="869330" y="267222"/>
            <a:ext cx="9746631" cy="736388"/>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بهداشت فردی...</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C59D81EC-7858-3ACE-ECB7-3B633AEB171F}"/>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FA1082C3-A696-391F-EFAE-E97003B9ADA0}"/>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CC71CD75-B0DF-96A2-B6B1-22CD433C390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E6348015-4D1A-3329-81A0-379A363452A7}"/>
              </a:ext>
            </a:extLst>
          </p:cNvPr>
          <p:cNvSpPr txBox="1">
            <a:spLocks/>
          </p:cNvSpPr>
          <p:nvPr/>
        </p:nvSpPr>
        <p:spPr>
          <a:xfrm>
            <a:off x="680310" y="1426260"/>
            <a:ext cx="10571356" cy="4656639"/>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lang="fa-IR" sz="2400" dirty="0">
                <a:latin typeface="Calibri"/>
                <a:cs typeface="B Nazanin" panose="00000400000000000000" pitchFamily="2" charset="-78"/>
              </a:rPr>
              <a:t>زوجینی که قبل و یا حین تماس جنسی  مبادرت به عمل جنسی و یا آماده سازی قبل از آن می نمایند؛ باید این 4 ناحیه را به شرح ذیل چند دقیقه قبل از شروع تماس شستشو دهند:</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400" b="1" i="0" u="none" strike="noStrike" kern="1200" cap="none" spc="0" normalizeH="0" baseline="0" noProof="0" dirty="0">
                <a:ln>
                  <a:noFill/>
                </a:ln>
                <a:solidFill>
                  <a:srgbClr val="004568"/>
                </a:solidFill>
                <a:effectLst/>
                <a:uLnTx/>
                <a:uFillTx/>
                <a:latin typeface="Calibri"/>
                <a:cs typeface="B Nazanin" panose="00000400000000000000" pitchFamily="2" charset="-78"/>
              </a:rPr>
              <a:t> با استفاده از صابون، اطراف ناحیه تناسلی، منفذ مقعد- ناحیه بین آلت و مقعد (میان دو راه) و صورت ( اطراف دهان) و دستها را به نحوی که کف صابون ایجاد شود، شستشو دهید به نحوی که کف حداقل 30-20 ثانیه بر روی نقاط بالا باقی مانده و سپس با آب شستشو دهید.</a:t>
            </a:r>
          </a:p>
          <a:p>
            <a:pPr marL="0" marR="0" lvl="0" indent="0" algn="just" defTabSz="914400" rtl="1" eaLnBrk="1" fontAlgn="auto" latinLnBrk="0" hangingPunct="1">
              <a:lnSpc>
                <a:spcPct val="150000"/>
              </a:lnSpc>
              <a:spcBef>
                <a:spcPts val="1000"/>
              </a:spcBef>
              <a:spcAft>
                <a:spcPts val="0"/>
              </a:spcAft>
              <a:buClr>
                <a:srgbClr val="40024A"/>
              </a:buClr>
              <a:buSzTx/>
              <a:buNone/>
              <a:tabLst/>
              <a:defRPr/>
            </a:pPr>
            <a:endParaRPr kumimoji="0" lang="fa-IR" sz="2400" b="1" i="0" u="none" strike="noStrike" kern="1200" cap="none" spc="0" normalizeH="0" baseline="0" noProof="0" dirty="0">
              <a:ln>
                <a:noFill/>
              </a:ln>
              <a:solidFill>
                <a:srgbClr val="004568"/>
              </a:solidFill>
              <a:effectLst/>
              <a:uLnTx/>
              <a:uFillTx/>
              <a:latin typeface="Calibri"/>
              <a:cs typeface="B Nazanin" panose="00000400000000000000" pitchFamily="2" charset="-78"/>
            </a:endParaRPr>
          </a:p>
        </p:txBody>
      </p:sp>
    </p:spTree>
    <p:extLst>
      <p:ext uri="{BB962C8B-B14F-4D97-AF65-F5344CB8AC3E}">
        <p14:creationId xmlns:p14="http://schemas.microsoft.com/office/powerpoint/2010/main" val="407452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C7511-7FB3-ABF6-014F-B030C975B3D5}"/>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D274522A-8B6A-B6BB-0BFD-AEA8EFEAC274}"/>
              </a:ext>
            </a:extLst>
          </p:cNvPr>
          <p:cNvSpPr txBox="1">
            <a:spLocks/>
          </p:cNvSpPr>
          <p:nvPr/>
        </p:nvSpPr>
        <p:spPr>
          <a:xfrm>
            <a:off x="869330" y="267222"/>
            <a:ext cx="9746631" cy="736388"/>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28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rPr>
              <a:t>بهداشت فردی...</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33836371-0619-36CD-B89A-4FA825227623}"/>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E94023AB-0CC6-3B59-80E1-58D58C1DD23B}"/>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B09C6D9E-CAFF-F591-2F8E-1B89C73634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13FE1BD6-42B4-92AF-3362-836A80007A4C}"/>
              </a:ext>
            </a:extLst>
          </p:cNvPr>
          <p:cNvSpPr txBox="1">
            <a:spLocks/>
          </p:cNvSpPr>
          <p:nvPr/>
        </p:nvSpPr>
        <p:spPr>
          <a:xfrm>
            <a:off x="869330" y="1383436"/>
            <a:ext cx="10393402" cy="4891488"/>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b="1" i="0" u="none" strike="noStrike" kern="1200" cap="none" spc="0" normalizeH="0" baseline="0" noProof="0" dirty="0">
                <a:ln>
                  <a:noFill/>
                </a:ln>
                <a:solidFill>
                  <a:srgbClr val="004568"/>
                </a:solidFill>
                <a:effectLst/>
                <a:uLnTx/>
                <a:uFillTx/>
                <a:latin typeface="Calibri"/>
                <a:cs typeface="B Nazanin" panose="00000400000000000000" pitchFamily="2" charset="-78"/>
              </a:rPr>
              <a:t>زوجین باید حوله مجزا از یکدیگر داشته باشند. مناطق فوق را با حوله خشک نمایید. </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b="1" i="0" u="none" strike="noStrike" kern="1200" cap="none" spc="0" normalizeH="0" baseline="0" noProof="0" dirty="0">
                <a:ln>
                  <a:noFill/>
                </a:ln>
                <a:solidFill>
                  <a:srgbClr val="004568"/>
                </a:solidFill>
                <a:effectLst/>
                <a:uLnTx/>
                <a:uFillTx/>
                <a:latin typeface="Calibri"/>
                <a:cs typeface="B Nazanin" panose="00000400000000000000" pitchFamily="2" charset="-78"/>
              </a:rPr>
              <a:t>در صورت استفاده از کاندوم نیز، توصیه می شود موارد بالا رعایت گردد. </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b="1" i="0" u="none" strike="noStrike" kern="1200" cap="none" spc="0" normalizeH="0" baseline="0" noProof="0" dirty="0">
                <a:ln>
                  <a:noFill/>
                </a:ln>
                <a:solidFill>
                  <a:srgbClr val="004568"/>
                </a:solidFill>
                <a:effectLst/>
                <a:uLnTx/>
                <a:uFillTx/>
                <a:latin typeface="Calibri"/>
                <a:cs typeface="B Nazanin" panose="00000400000000000000" pitchFamily="2" charset="-78"/>
              </a:rPr>
              <a:t>توجه داشته باشید که کاندوم فقط 50 درصد سبب محافظت از سرایت پاپیلوما می گردد که این میزان موفقیت هم بستگی به نحوه استفاده صحیح از کاندوم دارد.</a:t>
            </a:r>
          </a:p>
          <a:p>
            <a:pPr marR="0" lvl="0" algn="just" defTabSz="914400" rtl="1" eaLnBrk="1" fontAlgn="auto" latinLnBrk="0" hangingPunct="1">
              <a:lnSpc>
                <a:spcPct val="200000"/>
              </a:lnSpc>
              <a:spcBef>
                <a:spcPts val="1000"/>
              </a:spcBef>
              <a:spcAft>
                <a:spcPts val="0"/>
              </a:spcAft>
              <a:buClr>
                <a:srgbClr val="40024A"/>
              </a:buClr>
              <a:buSzTx/>
              <a:buFont typeface="Wingdings" panose="05000000000000000000" pitchFamily="2" charset="2"/>
              <a:buChar char="ü"/>
              <a:tabLst/>
              <a:defRPr/>
            </a:pPr>
            <a:r>
              <a:rPr kumimoji="0" lang="fa-IR" sz="2000" b="1" i="0" u="none" strike="noStrike" kern="1200" cap="none" spc="0" normalizeH="0" baseline="0" noProof="0" dirty="0">
                <a:ln>
                  <a:noFill/>
                </a:ln>
                <a:solidFill>
                  <a:srgbClr val="004568"/>
                </a:solidFill>
                <a:effectLst/>
                <a:uLnTx/>
                <a:uFillTx/>
                <a:latin typeface="Calibri"/>
                <a:cs typeface="B Nazanin" panose="00000400000000000000" pitchFamily="2" charset="-78"/>
              </a:rPr>
              <a:t>پس از خاتمه عمل جنسی، تمام موارد بند های بالا را مجدداً انجام دهید. این کار سبب می شود تا در صورت باقی ماندن ویروس بر روی پوست مناطق تناسلی و دهان، با آب و صابون شستشو شده و غیرفعال گردد.</a:t>
            </a:r>
          </a:p>
          <a:p>
            <a:pPr marL="0" marR="0" lvl="0" indent="0" algn="just" defTabSz="914400" rtl="1" eaLnBrk="1" fontAlgn="auto" latinLnBrk="0" hangingPunct="1">
              <a:lnSpc>
                <a:spcPct val="150000"/>
              </a:lnSpc>
              <a:spcBef>
                <a:spcPts val="1000"/>
              </a:spcBef>
              <a:spcAft>
                <a:spcPts val="0"/>
              </a:spcAft>
              <a:buClr>
                <a:srgbClr val="40024A"/>
              </a:buClr>
              <a:buSzTx/>
              <a:buNone/>
              <a:tabLst/>
              <a:defRPr/>
            </a:pPr>
            <a:endParaRPr kumimoji="0" lang="fa-IR" sz="2400" b="1" i="0" u="none" strike="noStrike" kern="1200" cap="none" spc="0" normalizeH="0" baseline="0" noProof="0" dirty="0">
              <a:ln>
                <a:noFill/>
              </a:ln>
              <a:solidFill>
                <a:srgbClr val="004568"/>
              </a:solidFill>
              <a:effectLst/>
              <a:uLnTx/>
              <a:uFillTx/>
              <a:latin typeface="Calibri"/>
              <a:cs typeface="B Nazanin" panose="00000400000000000000" pitchFamily="2" charset="-78"/>
            </a:endParaRPr>
          </a:p>
        </p:txBody>
      </p:sp>
    </p:spTree>
    <p:extLst>
      <p:ext uri="{BB962C8B-B14F-4D97-AF65-F5344CB8AC3E}">
        <p14:creationId xmlns:p14="http://schemas.microsoft.com/office/powerpoint/2010/main" val="1599420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26003-D1F9-5C7A-DE13-4A4BE232CCAB}"/>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FC38ECB4-5237-A804-96FD-3D9F955F1D9F}"/>
              </a:ext>
            </a:extLst>
          </p:cNvPr>
          <p:cNvSpPr txBox="1">
            <a:spLocks/>
          </p:cNvSpPr>
          <p:nvPr/>
        </p:nvSpPr>
        <p:spPr>
          <a:xfrm>
            <a:off x="869330" y="267222"/>
            <a:ext cx="9746631" cy="736388"/>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lang="fa-IR" b="1" dirty="0">
                <a:ln w="22225">
                  <a:solidFill>
                    <a:srgbClr val="ED7D31"/>
                  </a:solidFill>
                  <a:prstDash val="solid"/>
                </a:ln>
                <a:solidFill>
                  <a:prstClr val="white"/>
                </a:solidFill>
                <a:effectLst>
                  <a:outerShdw blurRad="38100" dist="38100" dir="2700000" algn="tl">
                    <a:srgbClr val="000000">
                      <a:alpha val="43137"/>
                    </a:srgbClr>
                  </a:outerShdw>
                </a:effectLst>
                <a:latin typeface="Calibri Light" panose="020F0302020204030204"/>
                <a:cs typeface="B Titr" panose="00000700000000000000" pitchFamily="2" charset="-78"/>
              </a:rPr>
              <a:t>نکته...</a:t>
            </a:r>
            <a:endParaRPr kumimoji="0" lang="en-US" sz="4400" b="1" i="0" u="none" strike="noStrike" kern="1200" cap="none" spc="0" normalizeH="0" baseline="0" noProof="0" dirty="0">
              <a:ln w="22225">
                <a:solidFill>
                  <a:srgbClr val="ED7D31"/>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n-ea"/>
              <a:cs typeface="B Titr" panose="00000700000000000000" pitchFamily="2" charset="-78"/>
            </a:endParaRPr>
          </a:p>
        </p:txBody>
      </p:sp>
      <p:sp>
        <p:nvSpPr>
          <p:cNvPr id="5" name="Flowchart: Alternate Process 4">
            <a:extLst>
              <a:ext uri="{FF2B5EF4-FFF2-40B4-BE49-F238E27FC236}">
                <a16:creationId xmlns:a16="http://schemas.microsoft.com/office/drawing/2014/main" id="{23664ED2-A66B-64C5-A8F7-A78310855A1C}"/>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0504B511-364B-6796-25FA-EFD829476B80}"/>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89503BE6-F763-2E6E-A9D5-44397D6C3C9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7FC9A7-90EF-4829-A3B1-C268C46BA0D9}"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Content Placeholder 5">
            <a:extLst>
              <a:ext uri="{FF2B5EF4-FFF2-40B4-BE49-F238E27FC236}">
                <a16:creationId xmlns:a16="http://schemas.microsoft.com/office/drawing/2014/main" id="{91DE3FEB-B1FD-F82C-6B1F-4C0F219C92F5}"/>
              </a:ext>
            </a:extLst>
          </p:cNvPr>
          <p:cNvSpPr txBox="1">
            <a:spLocks/>
          </p:cNvSpPr>
          <p:nvPr/>
        </p:nvSpPr>
        <p:spPr>
          <a:xfrm>
            <a:off x="869330" y="1754639"/>
            <a:ext cx="10058951" cy="5482910"/>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lang="fa-IR" sz="2400" dirty="0">
                <a:latin typeface="Calibri"/>
                <a:cs typeface="B Nazanin" panose="00000400000000000000" pitchFamily="2" charset="-78"/>
              </a:rPr>
              <a:t>هنوز سرایت ویروس از طریق حوله و اشیا به اثبات نرسیده است. </a:t>
            </a:r>
          </a:p>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lang="fa-IR" sz="2400" dirty="0">
                <a:latin typeface="Calibri"/>
                <a:cs typeface="B Nazanin" panose="00000400000000000000" pitchFamily="2" charset="-78"/>
              </a:rPr>
              <a:t>اکثر کتب و مراجع علمی معتقد به سرایت ویروس از طریق انگشتان آلوده می باشند. </a:t>
            </a:r>
          </a:p>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lang="fa-IR" sz="2400" dirty="0">
                <a:latin typeface="Calibri"/>
                <a:cs typeface="B Nazanin" panose="00000400000000000000" pitchFamily="2" charset="-78"/>
              </a:rPr>
              <a:t>هنگام بازی کردن انگشت آلوده با دهان، آلت تناسلی و یا مقعد و یا بالعکس انگشت غیر آلوده با دهان، آلت تناسلی و یا مقعد آلوده، سرایت صورت می گیرد.</a:t>
            </a:r>
          </a:p>
          <a:p>
            <a:pPr marL="0" marR="0" lvl="0" indent="0" algn="just" defTabSz="914400" rtl="1" eaLnBrk="1" fontAlgn="auto" latinLnBrk="0" hangingPunct="1">
              <a:lnSpc>
                <a:spcPct val="150000"/>
              </a:lnSpc>
              <a:spcBef>
                <a:spcPts val="1000"/>
              </a:spcBef>
              <a:spcAft>
                <a:spcPts val="0"/>
              </a:spcAft>
              <a:buClr>
                <a:srgbClr val="40024A"/>
              </a:buClr>
              <a:buSzTx/>
              <a:buNone/>
              <a:tabLst/>
              <a:defRPr/>
            </a:pPr>
            <a:endParaRPr kumimoji="0" lang="fa-IR" sz="2400" b="1" i="0" u="none" strike="noStrike" kern="1200" cap="none" spc="0" normalizeH="0" baseline="0" noProof="0" dirty="0">
              <a:ln>
                <a:noFill/>
              </a:ln>
              <a:solidFill>
                <a:srgbClr val="004568"/>
              </a:solidFill>
              <a:effectLst/>
              <a:uLnTx/>
              <a:uFillTx/>
              <a:latin typeface="Calibri"/>
              <a:cs typeface="B Nazanin" panose="00000400000000000000" pitchFamily="2" charset="-78"/>
            </a:endParaRPr>
          </a:p>
        </p:txBody>
      </p:sp>
    </p:spTree>
    <p:extLst>
      <p:ext uri="{BB962C8B-B14F-4D97-AF65-F5344CB8AC3E}">
        <p14:creationId xmlns:p14="http://schemas.microsoft.com/office/powerpoint/2010/main" val="1121099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B7E4B16-ACD4-A20C-9854-37B5FEEFC7C9}"/>
              </a:ext>
            </a:extLst>
          </p:cNvPr>
          <p:cNvSpPr>
            <a:spLocks noGrp="1"/>
          </p:cNvSpPr>
          <p:nvPr>
            <p:ph type="sldNum" sz="quarter" idx="12"/>
          </p:nvPr>
        </p:nvSpPr>
        <p:spPr/>
        <p:txBody>
          <a:bodyPr/>
          <a:lstStyle/>
          <a:p>
            <a:fld id="{927FC9A7-90EF-4829-A3B1-C268C46BA0D9}" type="slidenum">
              <a:rPr lang="en-US" smtClean="0"/>
              <a:t>35</a:t>
            </a:fld>
            <a:endParaRPr lang="en-US"/>
          </a:p>
        </p:txBody>
      </p:sp>
      <p:pic>
        <p:nvPicPr>
          <p:cNvPr id="5" name="Picture 4">
            <a:extLst>
              <a:ext uri="{FF2B5EF4-FFF2-40B4-BE49-F238E27FC236}">
                <a16:creationId xmlns:a16="http://schemas.microsoft.com/office/drawing/2014/main" id="{03C22B39-49CD-10C7-AA33-EC155090E2CD}"/>
              </a:ext>
            </a:extLst>
          </p:cNvPr>
          <p:cNvPicPr>
            <a:picLocks noChangeAspect="1"/>
          </p:cNvPicPr>
          <p:nvPr/>
        </p:nvPicPr>
        <p:blipFill>
          <a:blip r:embed="rId2"/>
          <a:stretch>
            <a:fillRect/>
          </a:stretch>
        </p:blipFill>
        <p:spPr>
          <a:xfrm>
            <a:off x="0" y="0"/>
            <a:ext cx="12192000" cy="6857999"/>
          </a:xfrm>
          <a:prstGeom prst="rect">
            <a:avLst/>
          </a:prstGeom>
        </p:spPr>
      </p:pic>
      <p:sp>
        <p:nvSpPr>
          <p:cNvPr id="6" name="Rectangle: Rounded Corners 5">
            <a:extLst>
              <a:ext uri="{FF2B5EF4-FFF2-40B4-BE49-F238E27FC236}">
                <a16:creationId xmlns:a16="http://schemas.microsoft.com/office/drawing/2014/main" id="{E3CFD009-59F6-13A6-7A39-8F07777AFAFC}"/>
              </a:ext>
            </a:extLst>
          </p:cNvPr>
          <p:cNvSpPr/>
          <p:nvPr/>
        </p:nvSpPr>
        <p:spPr>
          <a:xfrm>
            <a:off x="267629" y="535259"/>
            <a:ext cx="4750420" cy="1393902"/>
          </a:xfrm>
          <a:prstGeom prst="roundRect">
            <a:avLst/>
          </a:prstGeom>
          <a:ln>
            <a:solidFill>
              <a:srgbClr val="4682B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THANK YOU </a:t>
            </a:r>
          </a:p>
          <a:p>
            <a:pPr algn="ctr"/>
            <a:r>
              <a:rPr lang="en-US" sz="3600" dirty="0">
                <a:solidFill>
                  <a:schemeClr val="tx1"/>
                </a:solidFill>
              </a:rPr>
              <a:t>FOR ATTENTION</a:t>
            </a:r>
          </a:p>
        </p:txBody>
      </p:sp>
    </p:spTree>
    <p:extLst>
      <p:ext uri="{BB962C8B-B14F-4D97-AF65-F5344CB8AC3E}">
        <p14:creationId xmlns:p14="http://schemas.microsoft.com/office/powerpoint/2010/main" val="2825175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518FC-1ACB-E091-807B-FD1B3E4F768C}"/>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45A4CB56-5590-3274-A62C-0615206BFE8D}"/>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3200" b="1" i="0" u="none" strike="noStrike" kern="1200" cap="none" spc="0" normalizeH="0" baseline="0" noProof="0" dirty="0">
                <a:ln w="22225">
                  <a:solidFill>
                    <a:schemeClr val="accent2"/>
                  </a:solidFill>
                  <a:prstDash val="solid"/>
                </a:ln>
                <a:solidFill>
                  <a:prstClr val="white"/>
                </a:solidFill>
                <a:effectLst>
                  <a:outerShdw blurRad="38100" dist="38100" dir="2700000" algn="tl">
                    <a:srgbClr val="000000">
                      <a:alpha val="43137"/>
                    </a:srgbClr>
                  </a:outerShdw>
                </a:effectLst>
                <a:uLnTx/>
                <a:uFillTx/>
                <a:latin typeface="Calibri Light" panose="020F0302020204030204"/>
                <a:ea typeface="+mj-ea"/>
                <a:cs typeface="B Titr" panose="00000700000000000000" pitchFamily="2" charset="-78"/>
              </a:rPr>
              <a:t>واکسن پاپیلوما:استراتژی 90-70-90</a:t>
            </a:r>
            <a:endParaRPr lang="en-US" sz="4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endParaRPr>
          </a:p>
        </p:txBody>
      </p:sp>
      <p:sp>
        <p:nvSpPr>
          <p:cNvPr id="5" name="Flowchart: Alternate Process 4">
            <a:extLst>
              <a:ext uri="{FF2B5EF4-FFF2-40B4-BE49-F238E27FC236}">
                <a16:creationId xmlns:a16="http://schemas.microsoft.com/office/drawing/2014/main" id="{E5707FF2-18B0-4210-6832-A2742D5DEA65}"/>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B65D8BBA-0405-273A-7F8D-5DA645D538C1}"/>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1B01C3A4-AB40-8E27-D5DE-3D9A7BE29C50}"/>
              </a:ext>
            </a:extLst>
          </p:cNvPr>
          <p:cNvSpPr>
            <a:spLocks noGrp="1"/>
          </p:cNvSpPr>
          <p:nvPr>
            <p:ph type="sldNum" sz="quarter" idx="12"/>
          </p:nvPr>
        </p:nvSpPr>
        <p:spPr/>
        <p:txBody>
          <a:bodyPr/>
          <a:lstStyle/>
          <a:p>
            <a:fld id="{927FC9A7-90EF-4829-A3B1-C268C46BA0D9}" type="slidenum">
              <a:rPr lang="en-US" smtClean="0"/>
              <a:t>4</a:t>
            </a:fld>
            <a:endParaRPr lang="en-US"/>
          </a:p>
        </p:txBody>
      </p:sp>
      <p:sp>
        <p:nvSpPr>
          <p:cNvPr id="2" name="Subtitle 2">
            <a:extLst>
              <a:ext uri="{FF2B5EF4-FFF2-40B4-BE49-F238E27FC236}">
                <a16:creationId xmlns:a16="http://schemas.microsoft.com/office/drawing/2014/main" id="{A9DC1031-A48A-AAC6-6613-48C97EFDB64D}"/>
              </a:ext>
            </a:extLst>
          </p:cNvPr>
          <p:cNvSpPr txBox="1">
            <a:spLocks/>
          </p:cNvSpPr>
          <p:nvPr/>
        </p:nvSpPr>
        <p:spPr>
          <a:xfrm>
            <a:off x="1014762" y="1581184"/>
            <a:ext cx="9601200" cy="3760250"/>
          </a:xfrm>
          <a:prstGeom prst="rect">
            <a:avLst/>
          </a:prstGeom>
        </p:spPr>
        <p:txBody>
          <a:bodyPr vert="horz" lIns="91440" tIns="45720" rIns="91440" bIns="45720" rtlCol="0">
            <a:normAutofit fontScale="92500" lnSpcReduction="20000"/>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kumimoji="0" lang="fa-IR" sz="2600" b="1" i="0" u="none" strike="noStrike" kern="1200" cap="none" spc="0" normalizeH="0" baseline="0" noProof="0" dirty="0">
                <a:ln>
                  <a:noFill/>
                </a:ln>
                <a:solidFill>
                  <a:srgbClr val="004568"/>
                </a:solidFill>
                <a:effectLst/>
                <a:uLnTx/>
                <a:uFillTx/>
                <a:latin typeface="Calibri"/>
                <a:cs typeface="B Lotus" panose="00000400000000000000" pitchFamily="2" charset="-78"/>
              </a:rPr>
              <a:t>در سال 2012 سازمان بهداشت جهانی لزوم تزریق واکسن پاپیلوما به دختران 9 تا 14 سال را توصیه نمود و در همین سال، یک استراژی جهانی را برای حذف سرطان گردن رحم را پیشنهاد نمود. </a:t>
            </a:r>
          </a:p>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kumimoji="0" lang="fa-IR" sz="2600" b="1" i="0" u="none" strike="noStrike" kern="1200" cap="none" spc="0" normalizeH="0" baseline="0" noProof="0" dirty="0">
                <a:ln>
                  <a:noFill/>
                </a:ln>
                <a:solidFill>
                  <a:srgbClr val="004568"/>
                </a:solidFill>
                <a:effectLst/>
                <a:uLnTx/>
                <a:uFillTx/>
                <a:latin typeface="Calibri"/>
                <a:cs typeface="B Lotus" panose="00000400000000000000" pitchFamily="2" charset="-78"/>
              </a:rPr>
              <a:t>بر اساس این پیشنهاد تا سال 2030، 90% دختران دنیا باید علیه این ویروس واکسن دریافت نمایند. 70% از زنان دنیا برای سرطان دهانه رحم به طور منظم غربالگری شده باشند و 90% زنانی که دچار ضایعات پیش سرطانی شده اند نیز تحت درمان قرار گرفته باشند.</a:t>
            </a:r>
          </a:p>
          <a:p>
            <a:pPr marL="0" marR="0" lvl="0" indent="0" algn="just" defTabSz="914400" rtl="1" eaLnBrk="1" fontAlgn="auto" latinLnBrk="0" hangingPunct="1">
              <a:lnSpc>
                <a:spcPct val="150000"/>
              </a:lnSpc>
              <a:spcBef>
                <a:spcPts val="1000"/>
              </a:spcBef>
              <a:spcAft>
                <a:spcPts val="0"/>
              </a:spcAft>
              <a:buClr>
                <a:srgbClr val="40024A"/>
              </a:buClr>
              <a:buSzTx/>
              <a:buNone/>
              <a:tabLst/>
              <a:defRPr/>
            </a:pPr>
            <a:r>
              <a:rPr kumimoji="0" lang="fa-IR" sz="2600" b="1" i="0" u="none" strike="noStrike" kern="1200" cap="none" spc="0" normalizeH="0" baseline="0" noProof="0" dirty="0">
                <a:ln>
                  <a:noFill/>
                </a:ln>
                <a:solidFill>
                  <a:srgbClr val="004568"/>
                </a:solidFill>
                <a:effectLst/>
                <a:uLnTx/>
                <a:uFillTx/>
                <a:latin typeface="Calibri"/>
                <a:cs typeface="B Lotus" panose="00000400000000000000" pitchFamily="2" charset="-78"/>
              </a:rPr>
              <a:t> </a:t>
            </a:r>
            <a:endParaRPr kumimoji="0" lang="fa-IR" sz="3200" b="1" i="0" u="none" strike="noStrike" kern="1200" cap="none" spc="0" normalizeH="0" baseline="0" noProof="0" dirty="0">
              <a:ln>
                <a:noFill/>
              </a:ln>
              <a:solidFill>
                <a:srgbClr val="004568"/>
              </a:solidFill>
              <a:effectLst/>
              <a:uLnTx/>
              <a:uFillTx/>
              <a:latin typeface="Calibri"/>
              <a:ea typeface="+mn-ea"/>
              <a:cs typeface="B Titr" pitchFamily="2" charset="-78"/>
            </a:endParaRPr>
          </a:p>
          <a:p>
            <a:pPr marL="228600" marR="0" lvl="0" indent="-228600" algn="r"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Mitra" panose="00000400000000000000" pitchFamily="2" charset="-78"/>
            </a:endParaRPr>
          </a:p>
        </p:txBody>
      </p:sp>
    </p:spTree>
    <p:extLst>
      <p:ext uri="{BB962C8B-B14F-4D97-AF65-F5344CB8AC3E}">
        <p14:creationId xmlns:p14="http://schemas.microsoft.com/office/powerpoint/2010/main" val="1636680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8D740-31D5-1FAC-01E0-7B79BAA08FAA}"/>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93FADD2B-B164-ED70-300A-F21766AF5618}"/>
              </a:ext>
            </a:extLst>
          </p:cNvPr>
          <p:cNvSpPr txBox="1">
            <a:spLocks/>
          </p:cNvSpPr>
          <p:nvPr/>
        </p:nvSpPr>
        <p:spPr>
          <a:xfrm>
            <a:off x="859280" y="276167"/>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lang="fa-IR"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rPr>
              <a:t>تاریخچه</a:t>
            </a:r>
            <a:endParaRPr lang="en-US" sz="4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endParaRPr>
          </a:p>
        </p:txBody>
      </p:sp>
      <p:sp>
        <p:nvSpPr>
          <p:cNvPr id="5" name="Flowchart: Alternate Process 4">
            <a:extLst>
              <a:ext uri="{FF2B5EF4-FFF2-40B4-BE49-F238E27FC236}">
                <a16:creationId xmlns:a16="http://schemas.microsoft.com/office/drawing/2014/main" id="{553DD863-F8B4-0F49-5B83-CB99F8A3756C}"/>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0EAF2B12-B68D-7C19-4628-613D52C0179C}"/>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E4933A1E-A92C-04D3-18DF-86A968BAD7C3}"/>
              </a:ext>
            </a:extLst>
          </p:cNvPr>
          <p:cNvSpPr>
            <a:spLocks noGrp="1"/>
          </p:cNvSpPr>
          <p:nvPr>
            <p:ph type="sldNum" sz="quarter" idx="12"/>
          </p:nvPr>
        </p:nvSpPr>
        <p:spPr/>
        <p:txBody>
          <a:bodyPr/>
          <a:lstStyle/>
          <a:p>
            <a:fld id="{927FC9A7-90EF-4829-A3B1-C268C46BA0D9}" type="slidenum">
              <a:rPr lang="en-US" smtClean="0"/>
              <a:t>5</a:t>
            </a:fld>
            <a:endParaRPr lang="en-US"/>
          </a:p>
        </p:txBody>
      </p:sp>
      <p:sp>
        <p:nvSpPr>
          <p:cNvPr id="2" name="Content Placeholder 5">
            <a:extLst>
              <a:ext uri="{FF2B5EF4-FFF2-40B4-BE49-F238E27FC236}">
                <a16:creationId xmlns:a16="http://schemas.microsoft.com/office/drawing/2014/main" id="{F0558ADB-520A-8037-112D-F6CD75D4B5BA}"/>
              </a:ext>
            </a:extLst>
          </p:cNvPr>
          <p:cNvSpPr txBox="1">
            <a:spLocks/>
          </p:cNvSpPr>
          <p:nvPr/>
        </p:nvSpPr>
        <p:spPr>
          <a:xfrm>
            <a:off x="868779" y="2775570"/>
            <a:ext cx="9904142" cy="3391056"/>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228600" marR="0" lvl="0" indent="-22860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Titr" pitchFamily="2" charset="-78"/>
            </a:endParaRPr>
          </a:p>
          <a:p>
            <a:pPr marR="0" lvl="0" algn="just" defTabSz="914400" rtl="1" eaLnBrk="1" fontAlgn="auto" latinLnBrk="0" hangingPunct="1">
              <a:lnSpc>
                <a:spcPct val="160000"/>
              </a:lnSpc>
              <a:spcBef>
                <a:spcPts val="1000"/>
              </a:spcBef>
              <a:spcAft>
                <a:spcPts val="0"/>
              </a:spcAft>
              <a:buClr>
                <a:srgbClr val="40024A"/>
              </a:buClr>
              <a:buSzTx/>
              <a:buFontTx/>
              <a:buChar char="-"/>
              <a:tabLst/>
              <a:defRPr/>
            </a:pPr>
            <a:r>
              <a:rPr kumimoji="0" lang="fa-IR" sz="2400" b="1" i="0" u="none" strike="noStrike" kern="1200" cap="none" spc="0" normalizeH="0" baseline="0" noProof="0" dirty="0">
                <a:ln>
                  <a:noFill/>
                </a:ln>
                <a:solidFill>
                  <a:srgbClr val="004568"/>
                </a:solidFill>
                <a:effectLst/>
                <a:uLnTx/>
                <a:uFillTx/>
                <a:latin typeface="Calibri"/>
                <a:cs typeface="B Lotus" panose="00000400000000000000" pitchFamily="2" charset="-78"/>
              </a:rPr>
              <a:t>از سال ۲۰۰۶ واکسن های پاپیلوما وارد بازار جهانی گردیده اند.</a:t>
            </a:r>
          </a:p>
          <a:p>
            <a:pPr marR="0" lvl="0" algn="just" defTabSz="914400" rtl="1" eaLnBrk="1" fontAlgn="auto" latinLnBrk="0" hangingPunct="1">
              <a:lnSpc>
                <a:spcPct val="160000"/>
              </a:lnSpc>
              <a:spcBef>
                <a:spcPts val="1000"/>
              </a:spcBef>
              <a:spcAft>
                <a:spcPts val="0"/>
              </a:spcAft>
              <a:buClr>
                <a:srgbClr val="40024A"/>
              </a:buClr>
              <a:buSzTx/>
              <a:buFontTx/>
              <a:buChar char="-"/>
              <a:tabLst/>
              <a:defRPr/>
            </a:pPr>
            <a:r>
              <a:rPr kumimoji="0" lang="fa-IR" sz="2400" b="1" i="0" u="none" strike="noStrike" kern="1200" cap="none" spc="0" normalizeH="0" baseline="0" noProof="0" dirty="0">
                <a:ln>
                  <a:noFill/>
                </a:ln>
                <a:solidFill>
                  <a:srgbClr val="004568"/>
                </a:solidFill>
                <a:effectLst/>
                <a:uLnTx/>
                <a:uFillTx/>
                <a:latin typeface="Calibri"/>
                <a:cs typeface="B Lotus" panose="00000400000000000000" pitchFamily="2" charset="-78"/>
              </a:rPr>
              <a:t> در این سال سه کشور فرانسه، موراکو و سوئیس، واکسیناسیون </a:t>
            </a:r>
            <a:r>
              <a:rPr kumimoji="0" lang="en-US" sz="2400" b="1" i="0" u="none" strike="noStrike" kern="1200" cap="none" spc="0" normalizeH="0" baseline="0" noProof="0" dirty="0">
                <a:ln>
                  <a:noFill/>
                </a:ln>
                <a:solidFill>
                  <a:srgbClr val="004568"/>
                </a:solidFill>
                <a:effectLst/>
                <a:uLnTx/>
                <a:uFillTx/>
                <a:latin typeface="Calibri"/>
                <a:cs typeface="B Lotus" panose="00000400000000000000" pitchFamily="2" charset="-78"/>
              </a:rPr>
              <a:t>HPV </a:t>
            </a:r>
            <a:r>
              <a:rPr kumimoji="0" lang="fa-IR" sz="2400" b="1" i="0" u="none" strike="noStrike" kern="1200" cap="none" spc="0" normalizeH="0" baseline="0" noProof="0" dirty="0">
                <a:ln>
                  <a:noFill/>
                </a:ln>
                <a:solidFill>
                  <a:srgbClr val="004568"/>
                </a:solidFill>
                <a:effectLst/>
                <a:uLnTx/>
                <a:uFillTx/>
                <a:latin typeface="Calibri"/>
                <a:cs typeface="B Lotus" panose="00000400000000000000" pitchFamily="2" charset="-78"/>
              </a:rPr>
              <a:t>را وارد واکسیناسیون ملی خود کردند.  </a:t>
            </a:r>
          </a:p>
        </p:txBody>
      </p:sp>
      <p:pic>
        <p:nvPicPr>
          <p:cNvPr id="1026" name="Picture 2" descr="A history of vaccines :: Understanding Animal Research">
            <a:extLst>
              <a:ext uri="{FF2B5EF4-FFF2-40B4-BE49-F238E27FC236}">
                <a16:creationId xmlns:a16="http://schemas.microsoft.com/office/drawing/2014/main" id="{861F6C38-31BD-2349-F589-8B3DE1C3B6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2482" y="1250220"/>
            <a:ext cx="4159405" cy="2339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022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225B3-1ECC-DEB5-799A-3D2803FB7CAE}"/>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4C21485C-B6DE-B0C4-1F1E-108600EB4E3B}"/>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lang="fa-IR"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rPr>
              <a:t>تاریخچه...</a:t>
            </a:r>
            <a:endParaRPr lang="en-US" sz="4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endParaRPr>
          </a:p>
        </p:txBody>
      </p:sp>
      <p:sp>
        <p:nvSpPr>
          <p:cNvPr id="5" name="Flowchart: Alternate Process 4">
            <a:extLst>
              <a:ext uri="{FF2B5EF4-FFF2-40B4-BE49-F238E27FC236}">
                <a16:creationId xmlns:a16="http://schemas.microsoft.com/office/drawing/2014/main" id="{D44F956A-D40E-3B37-6F9D-A141582F0283}"/>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A700BD7A-9BFC-0FB3-96D6-1421A97024A0}"/>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442E3733-60B7-5E71-E9B3-1D9CAFFD01A4}"/>
              </a:ext>
            </a:extLst>
          </p:cNvPr>
          <p:cNvSpPr>
            <a:spLocks noGrp="1"/>
          </p:cNvSpPr>
          <p:nvPr>
            <p:ph type="sldNum" sz="quarter" idx="12"/>
          </p:nvPr>
        </p:nvSpPr>
        <p:spPr/>
        <p:txBody>
          <a:bodyPr/>
          <a:lstStyle/>
          <a:p>
            <a:fld id="{927FC9A7-90EF-4829-A3B1-C268C46BA0D9}" type="slidenum">
              <a:rPr lang="en-US" smtClean="0"/>
              <a:t>6</a:t>
            </a:fld>
            <a:endParaRPr lang="en-US"/>
          </a:p>
        </p:txBody>
      </p:sp>
      <p:sp>
        <p:nvSpPr>
          <p:cNvPr id="2" name="Content Placeholder 5">
            <a:extLst>
              <a:ext uri="{FF2B5EF4-FFF2-40B4-BE49-F238E27FC236}">
                <a16:creationId xmlns:a16="http://schemas.microsoft.com/office/drawing/2014/main" id="{6626A966-EBA9-1D8D-52AA-55992FE277CC}"/>
              </a:ext>
            </a:extLst>
          </p:cNvPr>
          <p:cNvSpPr txBox="1">
            <a:spLocks/>
          </p:cNvSpPr>
          <p:nvPr/>
        </p:nvSpPr>
        <p:spPr>
          <a:xfrm>
            <a:off x="987812" y="936837"/>
            <a:ext cx="9904142" cy="5567565"/>
          </a:xfrm>
          <a:prstGeom prst="rect">
            <a:avLst/>
          </a:prstGeom>
        </p:spPr>
        <p:txBody>
          <a:bodyPr vert="horz" lIns="91440" tIns="45720" rIns="91440" bIns="45720" rtlCol="0">
            <a:normAutofit fontScale="25000" lnSpcReduction="20000"/>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228600" marR="0" lvl="0" indent="-22860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Titr" pitchFamily="2" charset="-78"/>
            </a:endParaRPr>
          </a:p>
          <a:p>
            <a:pPr marR="0" lvl="0" algn="just" defTabSz="914400" rtl="1" eaLnBrk="1" fontAlgn="auto" latinLnBrk="0" hangingPunct="1">
              <a:lnSpc>
                <a:spcPct val="160000"/>
              </a:lnSpc>
              <a:spcBef>
                <a:spcPts val="1000"/>
              </a:spcBef>
              <a:spcAft>
                <a:spcPts val="0"/>
              </a:spcAft>
              <a:buClr>
                <a:srgbClr val="40024A"/>
              </a:buClr>
              <a:buSzTx/>
              <a:buFontTx/>
              <a:buChar char="-"/>
              <a:tabLst/>
              <a:defRPr/>
            </a:pPr>
            <a:r>
              <a:rPr kumimoji="0" lang="fa-IR" sz="11200" b="1" i="0" u="none" strike="noStrike" kern="1200" cap="none" spc="0" normalizeH="0" baseline="0" noProof="0" dirty="0">
                <a:ln>
                  <a:noFill/>
                </a:ln>
                <a:solidFill>
                  <a:srgbClr val="004568"/>
                </a:solidFill>
                <a:effectLst/>
                <a:uLnTx/>
                <a:uFillTx/>
                <a:latin typeface="Calibri"/>
                <a:cs typeface="B Lotus" panose="00000400000000000000" pitchFamily="2" charset="-78"/>
              </a:rPr>
              <a:t>تا 2021 ، 114 کشور عضو سازمان جهانی بهداشت واکسن اچ پی وی در برنامه ملی آنها وارد شده بود. </a:t>
            </a:r>
          </a:p>
          <a:p>
            <a:pPr marR="0" lvl="0" algn="just" defTabSz="914400" rtl="1" eaLnBrk="1" fontAlgn="auto" latinLnBrk="0" hangingPunct="1">
              <a:lnSpc>
                <a:spcPct val="160000"/>
              </a:lnSpc>
              <a:spcBef>
                <a:spcPts val="1000"/>
              </a:spcBef>
              <a:spcAft>
                <a:spcPts val="0"/>
              </a:spcAft>
              <a:buClr>
                <a:srgbClr val="40024A"/>
              </a:buClr>
              <a:buSzTx/>
              <a:buFontTx/>
              <a:buChar char="-"/>
              <a:tabLst/>
              <a:defRPr/>
            </a:pPr>
            <a:r>
              <a:rPr kumimoji="0" lang="fa-IR" sz="11200" b="1" i="0" u="none" strike="noStrike" kern="1200" cap="none" spc="0" normalizeH="0" baseline="0" noProof="0" dirty="0">
                <a:ln>
                  <a:noFill/>
                </a:ln>
                <a:solidFill>
                  <a:srgbClr val="004568"/>
                </a:solidFill>
                <a:effectLst/>
                <a:uLnTx/>
                <a:uFillTx/>
                <a:latin typeface="Calibri"/>
                <a:cs typeface="B Lotus" panose="00000400000000000000" pitchFamily="2" charset="-78"/>
              </a:rPr>
              <a:t>تا مارچ 2022، جمعا 125 کشور عضو سازمان جهانی بهداشت و 27 کشور غیر از عضو، جمعا 152 کشور واکسن وارد برنامه ملی آنها شد.</a:t>
            </a:r>
          </a:p>
          <a:p>
            <a:pPr marR="0" lvl="0" algn="just" defTabSz="914400" rtl="1" eaLnBrk="1" fontAlgn="auto" latinLnBrk="0" hangingPunct="1">
              <a:lnSpc>
                <a:spcPct val="160000"/>
              </a:lnSpc>
              <a:spcBef>
                <a:spcPts val="1000"/>
              </a:spcBef>
              <a:spcAft>
                <a:spcPts val="0"/>
              </a:spcAft>
              <a:buClr>
                <a:srgbClr val="40024A"/>
              </a:buClr>
              <a:buSzTx/>
              <a:buFontTx/>
              <a:buChar char="-"/>
              <a:tabLst/>
              <a:defRPr/>
            </a:pPr>
            <a:r>
              <a:rPr kumimoji="0" lang="fa-IR" sz="11200" b="1" i="0" u="none" strike="noStrike" kern="1200" cap="none" spc="0" normalizeH="0" baseline="0" noProof="0" dirty="0">
                <a:ln>
                  <a:noFill/>
                </a:ln>
                <a:solidFill>
                  <a:srgbClr val="004568"/>
                </a:solidFill>
                <a:effectLst/>
                <a:uLnTx/>
                <a:uFillTx/>
                <a:latin typeface="Calibri"/>
                <a:cs typeface="B Lotus" panose="00000400000000000000" pitchFamily="2" charset="-78"/>
              </a:rPr>
              <a:t>آخرین اطلاعات منتشر شده  نشان می دهد؛ 143 عضو، واکسن </a:t>
            </a:r>
            <a:r>
              <a:rPr kumimoji="0" lang="en-US" sz="11200" b="1" i="0" u="none" strike="noStrike" kern="1200" cap="none" spc="0" normalizeH="0" baseline="0" noProof="0" dirty="0">
                <a:ln>
                  <a:noFill/>
                </a:ln>
                <a:solidFill>
                  <a:srgbClr val="004568"/>
                </a:solidFill>
                <a:effectLst/>
                <a:uLnTx/>
                <a:uFillTx/>
                <a:latin typeface="Calibri"/>
                <a:cs typeface="B Lotus" panose="00000400000000000000" pitchFamily="2" charset="-78"/>
              </a:rPr>
              <a:t>HPV </a:t>
            </a:r>
            <a:r>
              <a:rPr kumimoji="0" lang="fa-IR" sz="11200" b="1" i="0" u="none" strike="noStrike" kern="1200" cap="none" spc="0" normalizeH="0" baseline="0" noProof="0" dirty="0">
                <a:ln>
                  <a:noFill/>
                </a:ln>
                <a:solidFill>
                  <a:srgbClr val="004568"/>
                </a:solidFill>
                <a:effectLst/>
                <a:uLnTx/>
                <a:uFillTx/>
                <a:latin typeface="Calibri"/>
                <a:cs typeface="B Lotus" panose="00000400000000000000" pitchFamily="2" charset="-78"/>
              </a:rPr>
              <a:t> را در برنامه و خدمات ملی ایمن سازی خود تا پایان سال 2023 ارائه کرده اند. </a:t>
            </a:r>
          </a:p>
        </p:txBody>
      </p:sp>
      <p:pic>
        <p:nvPicPr>
          <p:cNvPr id="3076" name="Picture 4" descr="reduced-dose HPV vaccination programs">
            <a:extLst>
              <a:ext uri="{FF2B5EF4-FFF2-40B4-BE49-F238E27FC236}">
                <a16:creationId xmlns:a16="http://schemas.microsoft.com/office/drawing/2014/main" id="{B7E19410-1052-C9F3-E593-EA5EFA9440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330" y="283995"/>
            <a:ext cx="1309687" cy="871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310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B9353-2F7B-008C-A0B3-DF596117A81E}"/>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CB779A36-4E16-F78C-F508-286EE905AA26}"/>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lang="fa-IR"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rPr>
              <a:t>تاریخچه...</a:t>
            </a:r>
            <a:endParaRPr lang="en-US" sz="4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endParaRPr>
          </a:p>
        </p:txBody>
      </p:sp>
      <p:sp>
        <p:nvSpPr>
          <p:cNvPr id="5" name="Flowchart: Alternate Process 4">
            <a:extLst>
              <a:ext uri="{FF2B5EF4-FFF2-40B4-BE49-F238E27FC236}">
                <a16:creationId xmlns:a16="http://schemas.microsoft.com/office/drawing/2014/main" id="{EEEC4701-26D5-8FB3-B9C8-855D6C3ECECC}"/>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C9018F9E-D20E-C717-D496-31C9E0E41276}"/>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E515EA97-07F4-2F50-A311-811B99247E36}"/>
              </a:ext>
            </a:extLst>
          </p:cNvPr>
          <p:cNvSpPr>
            <a:spLocks noGrp="1"/>
          </p:cNvSpPr>
          <p:nvPr>
            <p:ph type="sldNum" sz="quarter" idx="12"/>
          </p:nvPr>
        </p:nvSpPr>
        <p:spPr/>
        <p:txBody>
          <a:bodyPr/>
          <a:lstStyle/>
          <a:p>
            <a:fld id="{927FC9A7-90EF-4829-A3B1-C268C46BA0D9}" type="slidenum">
              <a:rPr lang="en-US" smtClean="0"/>
              <a:t>7</a:t>
            </a:fld>
            <a:endParaRPr lang="en-US"/>
          </a:p>
        </p:txBody>
      </p:sp>
      <p:sp>
        <p:nvSpPr>
          <p:cNvPr id="2" name="Content Placeholder 5">
            <a:extLst>
              <a:ext uri="{FF2B5EF4-FFF2-40B4-BE49-F238E27FC236}">
                <a16:creationId xmlns:a16="http://schemas.microsoft.com/office/drawing/2014/main" id="{F9BC4076-BD23-3C0C-2A61-2120698E46B4}"/>
              </a:ext>
            </a:extLst>
          </p:cNvPr>
          <p:cNvSpPr txBox="1">
            <a:spLocks/>
          </p:cNvSpPr>
          <p:nvPr/>
        </p:nvSpPr>
        <p:spPr>
          <a:xfrm>
            <a:off x="1143929" y="936837"/>
            <a:ext cx="9904142" cy="5567565"/>
          </a:xfrm>
          <a:prstGeom prst="rect">
            <a:avLst/>
          </a:prstGeom>
        </p:spPr>
        <p:txBody>
          <a:bodyPr vert="horz" lIns="91440" tIns="45720" rIns="91440" bIns="45720" rtlCol="0">
            <a:normAutofit fontScale="25000" lnSpcReduction="20000"/>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228600" marR="0" lvl="0" indent="-22860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Titr" pitchFamily="2" charset="-78"/>
            </a:endParaRPr>
          </a:p>
          <a:p>
            <a:pPr marR="0" lvl="0" algn="just" defTabSz="914400" rtl="1" eaLnBrk="1" fontAlgn="auto" latinLnBrk="0" hangingPunct="1">
              <a:lnSpc>
                <a:spcPct val="160000"/>
              </a:lnSpc>
              <a:spcBef>
                <a:spcPts val="1000"/>
              </a:spcBef>
              <a:spcAft>
                <a:spcPts val="0"/>
              </a:spcAft>
              <a:buClr>
                <a:srgbClr val="40024A"/>
              </a:buClr>
              <a:buSzTx/>
              <a:buFontTx/>
              <a:buChar char="-"/>
              <a:tabLst/>
              <a:defRPr/>
            </a:pPr>
            <a:r>
              <a:rPr kumimoji="0" lang="fa-IR" sz="11200" b="1" i="0" u="none" strike="noStrike" kern="1200" cap="none" spc="0" normalizeH="0" baseline="0" noProof="0" dirty="0">
                <a:ln>
                  <a:noFill/>
                </a:ln>
                <a:solidFill>
                  <a:srgbClr val="004568"/>
                </a:solidFill>
                <a:effectLst/>
                <a:uLnTx/>
                <a:uFillTx/>
                <a:latin typeface="Calibri"/>
                <a:cs typeface="B Lotus" panose="00000400000000000000" pitchFamily="2" charset="-78"/>
              </a:rPr>
              <a:t>پوشش جهانی با اولین دوز</a:t>
            </a:r>
            <a:r>
              <a:rPr kumimoji="0" lang="en-US" sz="11200" b="1" i="0" u="none" strike="noStrike" kern="1200" cap="none" spc="0" normalizeH="0" baseline="0" noProof="0" dirty="0">
                <a:ln>
                  <a:noFill/>
                </a:ln>
                <a:solidFill>
                  <a:srgbClr val="004568"/>
                </a:solidFill>
                <a:effectLst/>
                <a:uLnTx/>
                <a:uFillTx/>
                <a:latin typeface="Calibri"/>
                <a:cs typeface="B Lotus" panose="00000400000000000000" pitchFamily="2" charset="-78"/>
              </a:rPr>
              <a:t>HPV </a:t>
            </a:r>
            <a:r>
              <a:rPr kumimoji="0" lang="fa-IR" sz="11200" b="1" i="0" u="none" strike="noStrike" kern="1200" cap="none" spc="0" normalizeH="0" baseline="0" noProof="0" dirty="0">
                <a:ln>
                  <a:noFill/>
                </a:ln>
                <a:solidFill>
                  <a:srgbClr val="004568"/>
                </a:solidFill>
                <a:effectLst/>
                <a:uLnTx/>
                <a:uFillTx/>
                <a:latin typeface="Calibri"/>
                <a:cs typeface="B Lotus" panose="00000400000000000000" pitchFamily="2" charset="-78"/>
              </a:rPr>
              <a:t> در بین دختران در حال حاضر 27 درصد برآورد شده است. در حالی که از هدف 90 درصدی تا سال 2030 فاصله دارد، اما نشان دهنده افزایش بزرگی از 20 درصد در سال 2022 است.</a:t>
            </a:r>
          </a:p>
          <a:p>
            <a:pPr marR="0" lvl="0" algn="just" defTabSz="914400" rtl="1" eaLnBrk="1" fontAlgn="auto" latinLnBrk="0" hangingPunct="1">
              <a:lnSpc>
                <a:spcPct val="160000"/>
              </a:lnSpc>
              <a:spcBef>
                <a:spcPts val="1000"/>
              </a:spcBef>
              <a:spcAft>
                <a:spcPts val="0"/>
              </a:spcAft>
              <a:buClr>
                <a:srgbClr val="40024A"/>
              </a:buClr>
              <a:buSzTx/>
              <a:buFontTx/>
              <a:buChar char="-"/>
              <a:tabLst/>
              <a:defRPr/>
            </a:pPr>
            <a:endParaRPr kumimoji="0" lang="fa-IR" sz="11200" b="1" i="0" u="none" strike="noStrike" kern="1200" cap="none" spc="0" normalizeH="0" baseline="0" noProof="0" dirty="0">
              <a:ln>
                <a:noFill/>
              </a:ln>
              <a:solidFill>
                <a:srgbClr val="004568"/>
              </a:solidFill>
              <a:effectLst/>
              <a:uLnTx/>
              <a:uFillTx/>
              <a:latin typeface="Calibri"/>
              <a:cs typeface="B Lotus" panose="00000400000000000000" pitchFamily="2" charset="-78"/>
            </a:endParaRPr>
          </a:p>
          <a:p>
            <a:pPr marR="0" lvl="0" algn="just" defTabSz="914400" rtl="1" eaLnBrk="1" fontAlgn="auto" latinLnBrk="0" hangingPunct="1">
              <a:lnSpc>
                <a:spcPct val="160000"/>
              </a:lnSpc>
              <a:spcBef>
                <a:spcPts val="1000"/>
              </a:spcBef>
              <a:spcAft>
                <a:spcPts val="0"/>
              </a:spcAft>
              <a:buClr>
                <a:srgbClr val="40024A"/>
              </a:buClr>
              <a:buSzTx/>
              <a:buFontTx/>
              <a:buChar char="-"/>
              <a:tabLst/>
              <a:defRPr/>
            </a:pPr>
            <a:r>
              <a:rPr kumimoji="0" lang="fa-IR" sz="11200" b="1" i="0" u="none" strike="noStrike" kern="1200" cap="none" spc="0" normalizeH="0" baseline="0" noProof="0" dirty="0">
                <a:ln>
                  <a:noFill/>
                </a:ln>
                <a:solidFill>
                  <a:srgbClr val="004568"/>
                </a:solidFill>
                <a:effectLst/>
                <a:uLnTx/>
                <a:uFillTx/>
                <a:latin typeface="Calibri"/>
                <a:cs typeface="B Lotus" panose="00000400000000000000" pitchFamily="2" charset="-78"/>
              </a:rPr>
              <a:t>در سال 2023، در 37 کشور - بیش از 45 درصد از دختران 9 تا 14 ساله را که در آن سال واکسینه شده بودند - از برنامه 1 دوز استفاده کردند. </a:t>
            </a:r>
          </a:p>
        </p:txBody>
      </p:sp>
    </p:spTree>
    <p:extLst>
      <p:ext uri="{BB962C8B-B14F-4D97-AF65-F5344CB8AC3E}">
        <p14:creationId xmlns:p14="http://schemas.microsoft.com/office/powerpoint/2010/main" val="2350316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325BE-5177-7C59-CEB7-C99F6A9E21DF}"/>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E2919740-C5BB-ED1B-5981-811697D3B3F1}"/>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lang="fa-IR" sz="36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rPr>
              <a:t>چالش های موجود</a:t>
            </a:r>
            <a:endParaRPr lang="en-US" sz="4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endParaRPr>
          </a:p>
        </p:txBody>
      </p:sp>
      <p:sp>
        <p:nvSpPr>
          <p:cNvPr id="5" name="Flowchart: Alternate Process 4">
            <a:extLst>
              <a:ext uri="{FF2B5EF4-FFF2-40B4-BE49-F238E27FC236}">
                <a16:creationId xmlns:a16="http://schemas.microsoft.com/office/drawing/2014/main" id="{4AB13C56-5B6D-F9EE-EB82-DA44716619F1}"/>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E5BDAA46-EF03-FFFF-EC98-001BD2D00910}"/>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C41F50BB-D78D-CA18-8D03-39330EDAE77B}"/>
              </a:ext>
            </a:extLst>
          </p:cNvPr>
          <p:cNvSpPr>
            <a:spLocks noGrp="1"/>
          </p:cNvSpPr>
          <p:nvPr>
            <p:ph type="sldNum" sz="quarter" idx="12"/>
          </p:nvPr>
        </p:nvSpPr>
        <p:spPr/>
        <p:txBody>
          <a:bodyPr/>
          <a:lstStyle/>
          <a:p>
            <a:fld id="{927FC9A7-90EF-4829-A3B1-C268C46BA0D9}" type="slidenum">
              <a:rPr lang="en-US" smtClean="0"/>
              <a:t>8</a:t>
            </a:fld>
            <a:endParaRPr lang="en-US"/>
          </a:p>
        </p:txBody>
      </p:sp>
      <p:sp>
        <p:nvSpPr>
          <p:cNvPr id="2" name="Content Placeholder 5">
            <a:extLst>
              <a:ext uri="{FF2B5EF4-FFF2-40B4-BE49-F238E27FC236}">
                <a16:creationId xmlns:a16="http://schemas.microsoft.com/office/drawing/2014/main" id="{BF461DF8-8E1C-4314-583B-218CA6AECBF4}"/>
              </a:ext>
            </a:extLst>
          </p:cNvPr>
          <p:cNvSpPr txBox="1">
            <a:spLocks/>
          </p:cNvSpPr>
          <p:nvPr/>
        </p:nvSpPr>
        <p:spPr>
          <a:xfrm>
            <a:off x="965510" y="699034"/>
            <a:ext cx="9904142" cy="5567565"/>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228600" marR="0" lvl="0" indent="-22860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Titr" pitchFamily="2" charset="-78"/>
            </a:endParaRPr>
          </a:p>
          <a:p>
            <a:pPr marR="0" lvl="0" algn="just" defTabSz="914400" eaLnBrk="1" fontAlgn="auto" latinLnBrk="0" hangingPunct="1">
              <a:spcBef>
                <a:spcPts val="1000"/>
              </a:spcBef>
              <a:spcAft>
                <a:spcPts val="0"/>
              </a:spcAft>
              <a:buClr>
                <a:srgbClr val="40024A"/>
              </a:buClr>
              <a:buSzTx/>
              <a:buFont typeface="Courier New" panose="02070309020205020404" pitchFamily="49" charset="0"/>
              <a:buChar char="o"/>
              <a:tabLst/>
              <a:defRPr/>
            </a:pPr>
            <a:r>
              <a:rPr lang="fa-IR" sz="2400" b="0" dirty="0">
                <a:cs typeface="B Nazanin" panose="00000400000000000000" pitchFamily="2" charset="-78"/>
              </a:rPr>
              <a:t>عدم آگاهی عمومی از واکسن </a:t>
            </a:r>
            <a:r>
              <a:rPr lang="en-US" sz="2400" b="0" dirty="0">
                <a:cs typeface="B Nazanin" panose="00000400000000000000" pitchFamily="2" charset="-78"/>
              </a:rPr>
              <a:t>HPV </a:t>
            </a:r>
            <a:r>
              <a:rPr lang="fa-IR" sz="2400" b="0" dirty="0">
                <a:cs typeface="B Nazanin" panose="00000400000000000000" pitchFamily="2" charset="-78"/>
              </a:rPr>
              <a:t> به عنوان پیشگیری از سرطان</a:t>
            </a:r>
          </a:p>
          <a:p>
            <a:pPr marR="0" lvl="0" algn="just" defTabSz="914400" eaLnBrk="1" fontAlgn="auto" latinLnBrk="0" hangingPunct="1">
              <a:spcBef>
                <a:spcPts val="1000"/>
              </a:spcBef>
              <a:spcAft>
                <a:spcPts val="0"/>
              </a:spcAft>
              <a:buClr>
                <a:srgbClr val="40024A"/>
              </a:buClr>
              <a:buSzTx/>
              <a:buFont typeface="Courier New" panose="02070309020205020404" pitchFamily="49" charset="0"/>
              <a:buChar char="o"/>
              <a:tabLst/>
              <a:defRPr/>
            </a:pPr>
            <a:r>
              <a:rPr lang="fa-IR" sz="2400" b="0" dirty="0">
                <a:cs typeface="B Nazanin" panose="00000400000000000000" pitchFamily="2" charset="-78"/>
              </a:rPr>
              <a:t> عدم آگاهی ارائه دهندگان و آموزش در مورد واکسیناسیون </a:t>
            </a:r>
            <a:r>
              <a:rPr lang="en-US" sz="2400" b="0" dirty="0">
                <a:cs typeface="B Nazanin" panose="00000400000000000000" pitchFamily="2" charset="-78"/>
              </a:rPr>
              <a:t>HPV </a:t>
            </a:r>
            <a:r>
              <a:rPr lang="fa-IR" sz="2400" b="0" dirty="0">
                <a:cs typeface="B Nazanin" panose="00000400000000000000" pitchFamily="2" charset="-78"/>
              </a:rPr>
              <a:t> و استراتژی های ارتباطی واکسن</a:t>
            </a:r>
          </a:p>
          <a:p>
            <a:pPr marR="0" lvl="0" algn="just" defTabSz="914400" eaLnBrk="1" fontAlgn="auto" latinLnBrk="0" hangingPunct="1">
              <a:spcBef>
                <a:spcPts val="1000"/>
              </a:spcBef>
              <a:spcAft>
                <a:spcPts val="0"/>
              </a:spcAft>
              <a:buClr>
                <a:srgbClr val="40024A"/>
              </a:buClr>
              <a:buSzTx/>
              <a:buFont typeface="Courier New" panose="02070309020205020404" pitchFamily="49" charset="0"/>
              <a:buChar char="o"/>
              <a:tabLst/>
              <a:defRPr/>
            </a:pPr>
            <a:r>
              <a:rPr lang="fa-IR" sz="2400" b="0" dirty="0">
                <a:cs typeface="B Nazanin" panose="00000400000000000000" pitchFamily="2" charset="-78"/>
              </a:rPr>
              <a:t>فرصت های از دست رفته برای تجویز واکسن</a:t>
            </a:r>
          </a:p>
          <a:p>
            <a:pPr marR="0" lvl="0" algn="just" defTabSz="914400" eaLnBrk="1" fontAlgn="auto" latinLnBrk="0" hangingPunct="1">
              <a:spcBef>
                <a:spcPts val="1000"/>
              </a:spcBef>
              <a:spcAft>
                <a:spcPts val="0"/>
              </a:spcAft>
              <a:buClr>
                <a:srgbClr val="40024A"/>
              </a:buClr>
              <a:buSzTx/>
              <a:buFont typeface="Courier New" panose="02070309020205020404" pitchFamily="49" charset="0"/>
              <a:buChar char="o"/>
              <a:tabLst/>
              <a:defRPr/>
            </a:pPr>
            <a:r>
              <a:rPr lang="fa-IR" sz="2400" b="0" dirty="0">
                <a:cs typeface="B Nazanin" panose="00000400000000000000" pitchFamily="2" charset="-78"/>
              </a:rPr>
              <a:t>عدم اعتماد به واکسن در میان والدین/ مراقبین/بیماران</a:t>
            </a:r>
          </a:p>
          <a:p>
            <a:pPr marR="0" lvl="0" algn="just" defTabSz="914400" eaLnBrk="1" fontAlgn="auto" latinLnBrk="0" hangingPunct="1">
              <a:spcBef>
                <a:spcPts val="1000"/>
              </a:spcBef>
              <a:spcAft>
                <a:spcPts val="0"/>
              </a:spcAft>
              <a:buClr>
                <a:srgbClr val="40024A"/>
              </a:buClr>
              <a:buSzTx/>
              <a:buFont typeface="Courier New" panose="02070309020205020404" pitchFamily="49" charset="0"/>
              <a:buChar char="o"/>
              <a:tabLst/>
              <a:defRPr/>
            </a:pPr>
            <a:r>
              <a:rPr lang="fa-IR" sz="2400" b="0" dirty="0">
                <a:cs typeface="B Nazanin" panose="00000400000000000000" pitchFamily="2" charset="-78"/>
              </a:rPr>
              <a:t>موانع مالی برای بیماران و ارائه دهندگان و نامعتبر بودن منابع فروش واکسن</a:t>
            </a:r>
          </a:p>
          <a:p>
            <a:pPr marR="0" lvl="0" algn="just" defTabSz="914400" eaLnBrk="1" fontAlgn="auto" latinLnBrk="0" hangingPunct="1">
              <a:spcBef>
                <a:spcPts val="1000"/>
              </a:spcBef>
              <a:spcAft>
                <a:spcPts val="0"/>
              </a:spcAft>
              <a:buClr>
                <a:srgbClr val="40024A"/>
              </a:buClr>
              <a:buSzTx/>
              <a:buFont typeface="Courier New" panose="02070309020205020404" pitchFamily="49" charset="0"/>
              <a:buChar char="o"/>
              <a:tabLst/>
              <a:defRPr/>
            </a:pPr>
            <a:r>
              <a:rPr lang="fa-IR" sz="2400" b="0" dirty="0">
                <a:cs typeface="B Nazanin" panose="00000400000000000000" pitchFamily="2" charset="-78"/>
              </a:rPr>
              <a:t>موانع محرمانگی: نگرانی مربوط به رازداری و رضایت</a:t>
            </a:r>
          </a:p>
          <a:p>
            <a:pPr marR="0" lvl="0" algn="just" defTabSz="914400" eaLnBrk="1" fontAlgn="auto" latinLnBrk="0" hangingPunct="1">
              <a:lnSpc>
                <a:spcPct val="100000"/>
              </a:lnSpc>
              <a:spcBef>
                <a:spcPts val="1000"/>
              </a:spcBef>
              <a:spcAft>
                <a:spcPts val="0"/>
              </a:spcAft>
              <a:buClr>
                <a:srgbClr val="40024A"/>
              </a:buClr>
              <a:buSzTx/>
              <a:buFontTx/>
              <a:buChar char="-"/>
              <a:tabLst/>
              <a:defRPr/>
            </a:pPr>
            <a:endParaRPr lang="fa-IR" sz="2800" dirty="0">
              <a:cs typeface="B Nazanin" panose="00000400000000000000" pitchFamily="2" charset="-78"/>
            </a:endParaRPr>
          </a:p>
          <a:p>
            <a:pPr marR="0" lvl="0" algn="just" defTabSz="914400" eaLnBrk="1" fontAlgn="auto" latinLnBrk="0" hangingPunct="1">
              <a:lnSpc>
                <a:spcPct val="100000"/>
              </a:lnSpc>
              <a:spcBef>
                <a:spcPts val="1000"/>
              </a:spcBef>
              <a:spcAft>
                <a:spcPts val="0"/>
              </a:spcAft>
              <a:buClr>
                <a:srgbClr val="40024A"/>
              </a:buClr>
              <a:buSzTx/>
              <a:buFontTx/>
              <a:buChar char="-"/>
              <a:tabLst/>
              <a:defRPr/>
            </a:pPr>
            <a:endParaRPr lang="fa-IR" sz="2800" dirty="0">
              <a:cs typeface="B Nazanin" panose="00000400000000000000" pitchFamily="2" charset="-78"/>
            </a:endParaRPr>
          </a:p>
        </p:txBody>
      </p:sp>
    </p:spTree>
    <p:extLst>
      <p:ext uri="{BB962C8B-B14F-4D97-AF65-F5344CB8AC3E}">
        <p14:creationId xmlns:p14="http://schemas.microsoft.com/office/powerpoint/2010/main" val="1530186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CBF3AF-59CE-4AAA-13D9-BDD083772A9D}"/>
            </a:ext>
          </a:extLst>
        </p:cNvPr>
        <p:cNvGrpSpPr/>
        <p:nvPr/>
      </p:nvGrpSpPr>
      <p:grpSpPr>
        <a:xfrm>
          <a:off x="0" y="0"/>
          <a:ext cx="0" cy="0"/>
          <a:chOff x="0" y="0"/>
          <a:chExt cx="0" cy="0"/>
        </a:xfrm>
      </p:grpSpPr>
      <p:sp>
        <p:nvSpPr>
          <p:cNvPr id="4" name="Subtitle 6">
            <a:extLst>
              <a:ext uri="{FF2B5EF4-FFF2-40B4-BE49-F238E27FC236}">
                <a16:creationId xmlns:a16="http://schemas.microsoft.com/office/drawing/2014/main" id="{12ABB096-8DD2-F628-0CCD-CFD7BA68BD23}"/>
              </a:ext>
            </a:extLst>
          </p:cNvPr>
          <p:cNvSpPr txBox="1">
            <a:spLocks/>
          </p:cNvSpPr>
          <p:nvPr/>
        </p:nvSpPr>
        <p:spPr>
          <a:xfrm>
            <a:off x="869330" y="267222"/>
            <a:ext cx="9746631" cy="863625"/>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a-IR" sz="2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kumimoji="0" lang="fa-IR" sz="14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a:t>
            </a:r>
            <a:r>
              <a:rPr lang="fa-IR" sz="2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rPr>
              <a:t>چالش های موجود...</a:t>
            </a:r>
            <a:endParaRPr lang="en-US" sz="4400" b="1" dirty="0">
              <a:ln w="22225">
                <a:solidFill>
                  <a:schemeClr val="accent2"/>
                </a:solidFill>
                <a:prstDash val="solid"/>
              </a:ln>
              <a:solidFill>
                <a:prstClr val="white"/>
              </a:solidFill>
              <a:effectLst>
                <a:outerShdw blurRad="38100" dist="38100" dir="2700000" algn="tl">
                  <a:srgbClr val="000000">
                    <a:alpha val="43137"/>
                  </a:srgbClr>
                </a:outerShdw>
              </a:effectLst>
              <a:latin typeface="Calibri Light" panose="020F0302020204030204"/>
              <a:ea typeface="+mj-ea"/>
              <a:cs typeface="B Titr" panose="00000700000000000000" pitchFamily="2" charset="-78"/>
            </a:endParaRPr>
          </a:p>
        </p:txBody>
      </p:sp>
      <p:sp>
        <p:nvSpPr>
          <p:cNvPr id="5" name="Flowchart: Alternate Process 4">
            <a:extLst>
              <a:ext uri="{FF2B5EF4-FFF2-40B4-BE49-F238E27FC236}">
                <a16:creationId xmlns:a16="http://schemas.microsoft.com/office/drawing/2014/main" id="{23831C30-5EEE-CB04-69D2-75192E9E4663}"/>
              </a:ext>
            </a:extLst>
          </p:cNvPr>
          <p:cNvSpPr/>
          <p:nvPr/>
        </p:nvSpPr>
        <p:spPr>
          <a:xfrm>
            <a:off x="10660652" y="209125"/>
            <a:ext cx="1182029" cy="943685"/>
          </a:xfrm>
          <a:prstGeom prst="flowChartAlternateProcess">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400" b="1" i="0" u="none" strike="noStrike" kern="1200" cap="none" spc="0" normalizeH="0" baseline="0" noProof="0">
              <a:ln>
                <a:noFill/>
              </a:ln>
              <a:solidFill>
                <a:prstClr val="white">
                  <a:lumMod val="95000"/>
                </a:prstClr>
              </a:solidFill>
              <a:effectLst/>
              <a:uLnTx/>
              <a:uFillTx/>
              <a:latin typeface="Calibri Light" panose="020F0302020204030204"/>
              <a:ea typeface="+mn-ea"/>
              <a:cs typeface="B Nazanin" panose="00000400000000000000" pitchFamily="2" charset="-78"/>
            </a:endParaRPr>
          </a:p>
        </p:txBody>
      </p:sp>
      <p:pic>
        <p:nvPicPr>
          <p:cNvPr id="6" name="Picture 5">
            <a:extLst>
              <a:ext uri="{FF2B5EF4-FFF2-40B4-BE49-F238E27FC236}">
                <a16:creationId xmlns:a16="http://schemas.microsoft.com/office/drawing/2014/main" id="{CB23F6E5-67CF-8A31-3F05-86FCED2FEF69}"/>
              </a:ext>
            </a:extLst>
          </p:cNvPr>
          <p:cNvPicPr>
            <a:picLocks noChangeAspect="1"/>
          </p:cNvPicPr>
          <p:nvPr/>
        </p:nvPicPr>
        <p:blipFill>
          <a:blip r:embed="rId2"/>
          <a:stretch>
            <a:fillRect/>
          </a:stretch>
        </p:blipFill>
        <p:spPr>
          <a:xfrm>
            <a:off x="10772921" y="254066"/>
            <a:ext cx="957490" cy="853802"/>
          </a:xfrm>
          <a:prstGeom prst="rect">
            <a:avLst/>
          </a:prstGeom>
        </p:spPr>
      </p:pic>
      <p:sp>
        <p:nvSpPr>
          <p:cNvPr id="7" name="Slide Number Placeholder 6">
            <a:extLst>
              <a:ext uri="{FF2B5EF4-FFF2-40B4-BE49-F238E27FC236}">
                <a16:creationId xmlns:a16="http://schemas.microsoft.com/office/drawing/2014/main" id="{1FB5C42E-348C-448E-48BA-AD03A465B206}"/>
              </a:ext>
            </a:extLst>
          </p:cNvPr>
          <p:cNvSpPr>
            <a:spLocks noGrp="1"/>
          </p:cNvSpPr>
          <p:nvPr>
            <p:ph type="sldNum" sz="quarter" idx="12"/>
          </p:nvPr>
        </p:nvSpPr>
        <p:spPr/>
        <p:txBody>
          <a:bodyPr/>
          <a:lstStyle/>
          <a:p>
            <a:fld id="{927FC9A7-90EF-4829-A3B1-C268C46BA0D9}" type="slidenum">
              <a:rPr lang="en-US" smtClean="0"/>
              <a:t>9</a:t>
            </a:fld>
            <a:endParaRPr lang="en-US"/>
          </a:p>
        </p:txBody>
      </p:sp>
      <p:sp>
        <p:nvSpPr>
          <p:cNvPr id="2" name="Content Placeholder 5">
            <a:extLst>
              <a:ext uri="{FF2B5EF4-FFF2-40B4-BE49-F238E27FC236}">
                <a16:creationId xmlns:a16="http://schemas.microsoft.com/office/drawing/2014/main" id="{C266A14C-E8E1-3B24-A08F-F154A15D6983}"/>
              </a:ext>
            </a:extLst>
          </p:cNvPr>
          <p:cNvSpPr txBox="1">
            <a:spLocks/>
          </p:cNvSpPr>
          <p:nvPr/>
        </p:nvSpPr>
        <p:spPr>
          <a:xfrm>
            <a:off x="965510" y="699034"/>
            <a:ext cx="9904142" cy="5567565"/>
          </a:xfrm>
          <a:prstGeom prst="rect">
            <a:avLst/>
          </a:prstGeom>
        </p:spPr>
        <p:txBody>
          <a:bodyPr vert="horz" lIns="91440" tIns="45720" rIns="91440" bIns="45720" rtlCol="0">
            <a:normAutofit/>
          </a:bodyPr>
          <a:lstStyle>
            <a:lvl1pPr marL="228600" indent="-228600" algn="r" defTabSz="914400" rtl="1" eaLnBrk="1" latinLnBrk="0" hangingPunct="1">
              <a:lnSpc>
                <a:spcPct val="150000"/>
              </a:lnSpc>
              <a:spcBef>
                <a:spcPts val="1000"/>
              </a:spcBef>
              <a:buClr>
                <a:srgbClr val="40024A"/>
              </a:buClr>
              <a:buFont typeface="Webdings" panose="05030102010509060703" pitchFamily="18" charset="2"/>
              <a:buChar char=""/>
              <a:defRPr lang="en-US" sz="3200" b="1" kern="1200">
                <a:solidFill>
                  <a:srgbClr val="004568"/>
                </a:solidFill>
                <a:latin typeface="+mn-lt"/>
                <a:ea typeface="+mn-ea"/>
                <a:cs typeface="B Mitra" panose="00000400000000000000" pitchFamily="2" charset="-78"/>
              </a:defRPr>
            </a:lvl1pPr>
            <a:lvl2pPr marL="6858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800" b="1" kern="1200">
                <a:solidFill>
                  <a:srgbClr val="004568"/>
                </a:solidFill>
                <a:latin typeface="+mn-lt"/>
                <a:ea typeface="+mn-ea"/>
                <a:cs typeface="B Mitra" panose="00000400000000000000" pitchFamily="2" charset="-78"/>
              </a:defRPr>
            </a:lvl2pPr>
            <a:lvl3pPr marL="11430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400" b="1" kern="1200">
                <a:solidFill>
                  <a:srgbClr val="004568"/>
                </a:solidFill>
                <a:latin typeface="+mn-lt"/>
                <a:ea typeface="+mn-ea"/>
                <a:cs typeface="B Mitra" panose="00000400000000000000" pitchFamily="2" charset="-78"/>
              </a:defRPr>
            </a:lvl3pPr>
            <a:lvl4pPr marL="16002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2000" b="1" kern="1200">
                <a:solidFill>
                  <a:srgbClr val="004568"/>
                </a:solidFill>
                <a:latin typeface="+mn-lt"/>
                <a:ea typeface="+mn-ea"/>
                <a:cs typeface="B Mitra" panose="00000400000000000000" pitchFamily="2" charset="-78"/>
              </a:defRPr>
            </a:lvl4pPr>
            <a:lvl5pPr marL="2057400" indent="-228600" algn="r" defTabSz="914400" rtl="1" eaLnBrk="1" latinLnBrk="0" hangingPunct="1">
              <a:lnSpc>
                <a:spcPct val="150000"/>
              </a:lnSpc>
              <a:spcBef>
                <a:spcPts val="500"/>
              </a:spcBef>
              <a:buClr>
                <a:srgbClr val="40024A"/>
              </a:buClr>
              <a:buFont typeface="Webdings" panose="05030102010509060703" pitchFamily="18" charset="2"/>
              <a:buChar char=""/>
              <a:defRPr lang="en-US" sz="1800" b="1" kern="1200">
                <a:solidFill>
                  <a:srgbClr val="004568"/>
                </a:solidFill>
                <a:latin typeface="+mn-lt"/>
                <a:ea typeface="+mn-ea"/>
                <a:cs typeface="B Mitra" panose="00000400000000000000" pitchFamily="2" charset="-7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228600" marR="0" lvl="0" indent="-228600" algn="just" defTabSz="914400" rtl="1" eaLnBrk="1" fontAlgn="auto" latinLnBrk="0" hangingPunct="1">
              <a:lnSpc>
                <a:spcPct val="150000"/>
              </a:lnSpc>
              <a:spcBef>
                <a:spcPts val="1000"/>
              </a:spcBef>
              <a:spcAft>
                <a:spcPts val="0"/>
              </a:spcAft>
              <a:buClr>
                <a:srgbClr val="40024A"/>
              </a:buClr>
              <a:buSzTx/>
              <a:buFont typeface="Webdings" panose="05030102010509060703" pitchFamily="18" charset="2"/>
              <a:buChar char=""/>
              <a:tabLst/>
              <a:defRPr/>
            </a:pPr>
            <a:endParaRPr kumimoji="0" lang="fa-IR" sz="3200" b="1" i="0" u="none" strike="noStrike" kern="1200" cap="none" spc="0" normalizeH="0" baseline="0" noProof="0" dirty="0">
              <a:ln>
                <a:noFill/>
              </a:ln>
              <a:solidFill>
                <a:srgbClr val="004568"/>
              </a:solidFill>
              <a:effectLst/>
              <a:uLnTx/>
              <a:uFillTx/>
              <a:latin typeface="Calibri"/>
              <a:ea typeface="+mn-ea"/>
              <a:cs typeface="B Titr" pitchFamily="2" charset="-78"/>
            </a:endParaRPr>
          </a:p>
          <a:p>
            <a:pPr marR="0" lvl="0" algn="just" defTabSz="914400" eaLnBrk="1" fontAlgn="auto" latinLnBrk="0" hangingPunct="1">
              <a:spcBef>
                <a:spcPts val="1000"/>
              </a:spcBef>
              <a:spcAft>
                <a:spcPts val="0"/>
              </a:spcAft>
              <a:buClr>
                <a:srgbClr val="40024A"/>
              </a:buClr>
              <a:buSzTx/>
              <a:buFont typeface="Courier New" panose="02070309020205020404" pitchFamily="49" charset="0"/>
              <a:buChar char="o"/>
              <a:tabLst/>
              <a:defRPr/>
            </a:pPr>
            <a:r>
              <a:rPr lang="fa-IR" sz="2400" b="0" dirty="0">
                <a:cs typeface="B Nazanin" panose="00000400000000000000" pitchFamily="2" charset="-78"/>
              </a:rPr>
              <a:t>سردرگمی در مورد تصمیم‌گیری و سوء تفاهم در مورد مزایای واکسیناسیون و انجام واکسیناسیون قبل از شروع فعالیت جنسی</a:t>
            </a:r>
          </a:p>
          <a:p>
            <a:pPr marR="0" lvl="0" algn="just" defTabSz="914400" eaLnBrk="1" fontAlgn="auto" latinLnBrk="0" hangingPunct="1">
              <a:lnSpc>
                <a:spcPct val="170000"/>
              </a:lnSpc>
              <a:spcBef>
                <a:spcPts val="1000"/>
              </a:spcBef>
              <a:spcAft>
                <a:spcPts val="0"/>
              </a:spcAft>
              <a:buClr>
                <a:srgbClr val="40024A"/>
              </a:buClr>
              <a:buSzTx/>
              <a:buFont typeface="Courier New" panose="02070309020205020404" pitchFamily="49" charset="0"/>
              <a:buChar char="o"/>
              <a:tabLst/>
              <a:defRPr/>
            </a:pPr>
            <a:r>
              <a:rPr lang="fa-IR" sz="2400" b="0" dirty="0">
                <a:cs typeface="B Nazanin" panose="00000400000000000000" pitchFamily="2" charset="-78"/>
              </a:rPr>
              <a:t>نگرانی در مورد ایمنی و عوارض جانبی</a:t>
            </a:r>
          </a:p>
          <a:p>
            <a:pPr marR="0" lvl="0" algn="just" defTabSz="914400" eaLnBrk="1" fontAlgn="auto" latinLnBrk="0" hangingPunct="1">
              <a:lnSpc>
                <a:spcPct val="100000"/>
              </a:lnSpc>
              <a:spcBef>
                <a:spcPts val="1000"/>
              </a:spcBef>
              <a:spcAft>
                <a:spcPts val="0"/>
              </a:spcAft>
              <a:buClr>
                <a:srgbClr val="40024A"/>
              </a:buClr>
              <a:buSzTx/>
              <a:buFont typeface="Courier New" panose="02070309020205020404" pitchFamily="49" charset="0"/>
              <a:buChar char="o"/>
              <a:tabLst/>
              <a:defRPr/>
            </a:pPr>
            <a:r>
              <a:rPr lang="fa-IR" sz="2400" b="0" dirty="0">
                <a:cs typeface="B Nazanin" panose="00000400000000000000" pitchFamily="2" charset="-78"/>
              </a:rPr>
              <a:t>انگ و استیگما در مورد </a:t>
            </a:r>
            <a:r>
              <a:rPr lang="en-US" sz="2400" b="0" dirty="0">
                <a:cs typeface="B Nazanin" panose="00000400000000000000" pitchFamily="2" charset="-78"/>
              </a:rPr>
              <a:t>STI</a:t>
            </a:r>
            <a:r>
              <a:rPr lang="fa-IR" sz="2400" b="0" dirty="0">
                <a:cs typeface="B Nazanin" panose="00000400000000000000" pitchFamily="2" charset="-78"/>
              </a:rPr>
              <a:t> و پاپیلوما ویروس و به تبع آن واکسن </a:t>
            </a:r>
            <a:r>
              <a:rPr lang="en-US" sz="2400" b="0" dirty="0">
                <a:cs typeface="B Nazanin" panose="00000400000000000000" pitchFamily="2" charset="-78"/>
              </a:rPr>
              <a:t>HPV</a:t>
            </a:r>
            <a:endParaRPr lang="fa-IR" sz="2400" b="0" dirty="0">
              <a:cs typeface="B Nazanin" panose="00000400000000000000" pitchFamily="2" charset="-78"/>
            </a:endParaRPr>
          </a:p>
          <a:p>
            <a:pPr marR="0" lvl="0" algn="just" defTabSz="914400" eaLnBrk="1" fontAlgn="auto" latinLnBrk="0" hangingPunct="1">
              <a:lnSpc>
                <a:spcPct val="100000"/>
              </a:lnSpc>
              <a:spcBef>
                <a:spcPts val="1000"/>
              </a:spcBef>
              <a:spcAft>
                <a:spcPts val="0"/>
              </a:spcAft>
              <a:buClr>
                <a:srgbClr val="40024A"/>
              </a:buClr>
              <a:buSzTx/>
              <a:buFont typeface="Courier New" panose="02070309020205020404" pitchFamily="49" charset="0"/>
              <a:buChar char="o"/>
              <a:tabLst/>
              <a:defRPr/>
            </a:pPr>
            <a:r>
              <a:rPr lang="fa-IR" sz="2400" b="0" dirty="0">
                <a:cs typeface="B Nazanin" panose="00000400000000000000" pitchFamily="2" charset="-78"/>
              </a:rPr>
              <a:t>عدم ادغام در برنامه ایمنسازی ملی عدم پوشش بیمه ای</a:t>
            </a:r>
          </a:p>
          <a:p>
            <a:pPr marR="0" lvl="0" algn="just" defTabSz="914400" eaLnBrk="1" fontAlgn="auto" latinLnBrk="0" hangingPunct="1">
              <a:lnSpc>
                <a:spcPct val="100000"/>
              </a:lnSpc>
              <a:spcBef>
                <a:spcPts val="1000"/>
              </a:spcBef>
              <a:spcAft>
                <a:spcPts val="0"/>
              </a:spcAft>
              <a:buClr>
                <a:srgbClr val="40024A"/>
              </a:buClr>
              <a:buSzTx/>
              <a:buFont typeface="Courier New" panose="02070309020205020404" pitchFamily="49" charset="0"/>
              <a:buChar char="o"/>
              <a:tabLst/>
              <a:defRPr/>
            </a:pPr>
            <a:r>
              <a:rPr lang="fa-IR" sz="2400" b="0" dirty="0">
                <a:cs typeface="B Nazanin" panose="00000400000000000000" pitchFamily="2" charset="-78"/>
              </a:rPr>
              <a:t>عدم وجود اسناد معتبر اپیدمیولوژی جهت ارائه به سیاست گزاران در مورد اهمیت واکسیناسیون </a:t>
            </a:r>
            <a:r>
              <a:rPr lang="en-US" sz="2400" b="0" dirty="0">
                <a:cs typeface="B Nazanin" panose="00000400000000000000" pitchFamily="2" charset="-78"/>
              </a:rPr>
              <a:t>HPV</a:t>
            </a:r>
            <a:endParaRPr lang="fa-IR" sz="2400" b="0" dirty="0">
              <a:cs typeface="B Nazanin" panose="00000400000000000000" pitchFamily="2" charset="-78"/>
            </a:endParaRPr>
          </a:p>
          <a:p>
            <a:pPr marR="0" lvl="0" algn="just" defTabSz="914400" eaLnBrk="1" fontAlgn="auto" latinLnBrk="0" hangingPunct="1">
              <a:lnSpc>
                <a:spcPct val="100000"/>
              </a:lnSpc>
              <a:spcBef>
                <a:spcPts val="1000"/>
              </a:spcBef>
              <a:spcAft>
                <a:spcPts val="0"/>
              </a:spcAft>
              <a:buClr>
                <a:srgbClr val="40024A"/>
              </a:buClr>
              <a:buSzTx/>
              <a:buFontTx/>
              <a:buChar char="-"/>
              <a:tabLst/>
              <a:defRPr/>
            </a:pPr>
            <a:endParaRPr lang="fa-IR" sz="2800" dirty="0">
              <a:cs typeface="B Nazanin" panose="00000400000000000000" pitchFamily="2" charset="-78"/>
            </a:endParaRPr>
          </a:p>
          <a:p>
            <a:pPr marR="0" lvl="0" algn="just" defTabSz="914400" eaLnBrk="1" fontAlgn="auto" latinLnBrk="0" hangingPunct="1">
              <a:lnSpc>
                <a:spcPct val="100000"/>
              </a:lnSpc>
              <a:spcBef>
                <a:spcPts val="1000"/>
              </a:spcBef>
              <a:spcAft>
                <a:spcPts val="0"/>
              </a:spcAft>
              <a:buClr>
                <a:srgbClr val="40024A"/>
              </a:buClr>
              <a:buSzTx/>
              <a:buFontTx/>
              <a:buChar char="-"/>
              <a:tabLst/>
              <a:defRPr/>
            </a:pPr>
            <a:endParaRPr lang="fa-IR" sz="2800" dirty="0">
              <a:cs typeface="B Nazanin" panose="00000400000000000000" pitchFamily="2" charset="-78"/>
            </a:endParaRPr>
          </a:p>
        </p:txBody>
      </p:sp>
    </p:spTree>
    <p:extLst>
      <p:ext uri="{BB962C8B-B14F-4D97-AF65-F5344CB8AC3E}">
        <p14:creationId xmlns:p14="http://schemas.microsoft.com/office/powerpoint/2010/main" val="3895355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29607</TotalTime>
  <Words>2765</Words>
  <Application>Microsoft Office PowerPoint</Application>
  <PresentationFormat>Widescreen</PresentationFormat>
  <Paragraphs>245</Paragraphs>
  <Slides>35</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35</vt:i4>
      </vt:variant>
    </vt:vector>
  </HeadingPairs>
  <TitlesOfParts>
    <vt:vector size="48" baseType="lpstr">
      <vt:lpstr>Wingdings</vt:lpstr>
      <vt:lpstr>B Lotus</vt:lpstr>
      <vt:lpstr>Tw Cen MT</vt:lpstr>
      <vt:lpstr>Calibri</vt:lpstr>
      <vt:lpstr>Times New Roman</vt:lpstr>
      <vt:lpstr>Calibri Light</vt:lpstr>
      <vt:lpstr>Webdings</vt:lpstr>
      <vt:lpstr>Courier New</vt:lpstr>
      <vt:lpstr>B Nazanin</vt:lpstr>
      <vt:lpstr>B Titr</vt:lpstr>
      <vt:lpstr>Arial</vt:lpstr>
      <vt:lpstr>B Mitra</vt:lpstr>
      <vt:lpstr>Office Theme</vt:lpstr>
      <vt:lpstr>PowerPoint Presentation</vt:lpstr>
      <vt:lpstr>PowerPoint Presentation</vt:lpstr>
      <vt:lpstr>            واکسیناسیون                   HPV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واکسن های تایید شده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بهداشت فردی در پیشگیری از                                                    HPV           </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NCDC ghasemi</cp:lastModifiedBy>
  <cp:revision>484</cp:revision>
  <dcterms:created xsi:type="dcterms:W3CDTF">2020-06-07T10:53:59Z</dcterms:created>
  <dcterms:modified xsi:type="dcterms:W3CDTF">2025-07-16T06:42:03Z</dcterms:modified>
</cp:coreProperties>
</file>