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34"/>
  </p:notesMasterIdLst>
  <p:sldIdLst>
    <p:sldId id="274" r:id="rId2"/>
    <p:sldId id="275" r:id="rId3"/>
    <p:sldId id="295" r:id="rId4"/>
    <p:sldId id="256" r:id="rId5"/>
    <p:sldId id="276" r:id="rId6"/>
    <p:sldId id="257" r:id="rId7"/>
    <p:sldId id="277" r:id="rId8"/>
    <p:sldId id="258" r:id="rId9"/>
    <p:sldId id="259" r:id="rId10"/>
    <p:sldId id="278" r:id="rId11"/>
    <p:sldId id="279" r:id="rId12"/>
    <p:sldId id="280" r:id="rId13"/>
    <p:sldId id="281" r:id="rId14"/>
    <p:sldId id="260" r:id="rId15"/>
    <p:sldId id="266" r:id="rId16"/>
    <p:sldId id="282" r:id="rId17"/>
    <p:sldId id="267" r:id="rId18"/>
    <p:sldId id="283" r:id="rId19"/>
    <p:sldId id="261" r:id="rId20"/>
    <p:sldId id="284" r:id="rId21"/>
    <p:sldId id="285" r:id="rId22"/>
    <p:sldId id="268" r:id="rId23"/>
    <p:sldId id="269" r:id="rId24"/>
    <p:sldId id="286" r:id="rId25"/>
    <p:sldId id="287" r:id="rId26"/>
    <p:sldId id="288" r:id="rId27"/>
    <p:sldId id="289" r:id="rId28"/>
    <p:sldId id="290" r:id="rId29"/>
    <p:sldId id="291" r:id="rId30"/>
    <p:sldId id="292" r:id="rId31"/>
    <p:sldId id="293" r:id="rId32"/>
    <p:sldId id="294" r:id="rId3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77092" autoAdjust="0"/>
  </p:normalViewPr>
  <p:slideViewPr>
    <p:cSldViewPr snapToGrid="0">
      <p:cViewPr varScale="1">
        <p:scale>
          <a:sx n="56" d="100"/>
          <a:sy n="56" d="100"/>
        </p:scale>
        <p:origin x="1272" y="4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 Id="rId8" Type="http://schemas.openxmlformats.org/officeDocument/2006/relationships/slide" Target="slides/slide7.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r">
              <a:defRPr sz="1200"/>
            </a:lvl1pPr>
          </a:lstStyle>
          <a:p>
            <a:endParaRPr lang="fa-IR"/>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l">
              <a:defRPr sz="1200"/>
            </a:lvl1pPr>
          </a:lstStyle>
          <a:p>
            <a:fld id="{D1CB8E80-85C2-4FED-9967-7E11BAB978CD}" type="datetimeFigureOut">
              <a:rPr lang="fa-IR" smtClean="0"/>
              <a:t>19/01/1445</a:t>
            </a:fld>
            <a:endParaRPr lang="fa-IR"/>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fa-IR"/>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r">
              <a:defRPr sz="1200"/>
            </a:lvl1pPr>
          </a:lstStyle>
          <a:p>
            <a:endParaRPr lang="fa-IR"/>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l">
              <a:defRPr sz="1200"/>
            </a:lvl1pPr>
          </a:lstStyle>
          <a:p>
            <a:fld id="{99556542-A26B-46FA-A146-F249CC642CD0}" type="slidenum">
              <a:rPr lang="fa-IR" smtClean="0"/>
              <a:t>‹#›</a:t>
            </a:fld>
            <a:endParaRPr lang="fa-IR"/>
          </a:p>
        </p:txBody>
      </p:sp>
    </p:spTree>
    <p:extLst>
      <p:ext uri="{BB962C8B-B14F-4D97-AF65-F5344CB8AC3E}">
        <p14:creationId xmlns:p14="http://schemas.microsoft.com/office/powerpoint/2010/main" val="139418923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a-IR"/>
          </a:p>
        </p:txBody>
      </p:sp>
      <p:sp>
        <p:nvSpPr>
          <p:cNvPr id="4" name="Slide Number Placeholder 3"/>
          <p:cNvSpPr>
            <a:spLocks noGrp="1"/>
          </p:cNvSpPr>
          <p:nvPr>
            <p:ph type="sldNum" sz="quarter" idx="10"/>
          </p:nvPr>
        </p:nvSpPr>
        <p:spPr/>
        <p:txBody>
          <a:bodyPr/>
          <a:lstStyle/>
          <a:p>
            <a:fld id="{473CD9A3-C22E-418D-B477-F56D4B22F121}" type="slidenum">
              <a:rPr lang="fa-IR" smtClean="0">
                <a:solidFill>
                  <a:prstClr val="black"/>
                </a:solidFill>
              </a:rPr>
              <a:pPr/>
              <a:t>1</a:t>
            </a:fld>
            <a:endParaRPr lang="fa-IR">
              <a:solidFill>
                <a:prstClr val="black"/>
              </a:solidFill>
            </a:endParaRPr>
          </a:p>
        </p:txBody>
      </p:sp>
    </p:spTree>
    <p:extLst>
      <p:ext uri="{BB962C8B-B14F-4D97-AF65-F5344CB8AC3E}">
        <p14:creationId xmlns:p14="http://schemas.microsoft.com/office/powerpoint/2010/main" val="350605877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a-IR" dirty="0"/>
          </a:p>
        </p:txBody>
      </p:sp>
      <p:sp>
        <p:nvSpPr>
          <p:cNvPr id="4" name="Slide Number Placeholder 3"/>
          <p:cNvSpPr>
            <a:spLocks noGrp="1"/>
          </p:cNvSpPr>
          <p:nvPr>
            <p:ph type="sldNum" sz="quarter" idx="10"/>
          </p:nvPr>
        </p:nvSpPr>
        <p:spPr/>
        <p:txBody>
          <a:bodyPr/>
          <a:lstStyle/>
          <a:p>
            <a:fld id="{473CD9A3-C22E-418D-B477-F56D4B22F121}" type="slidenum">
              <a:rPr lang="fa-IR" smtClean="0"/>
              <a:t>2</a:t>
            </a:fld>
            <a:endParaRPr lang="fa-IR"/>
          </a:p>
        </p:txBody>
      </p:sp>
    </p:spTree>
    <p:extLst>
      <p:ext uri="{BB962C8B-B14F-4D97-AF65-F5344CB8AC3E}">
        <p14:creationId xmlns:p14="http://schemas.microsoft.com/office/powerpoint/2010/main" val="173827318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a:endParaRPr lang="fa-IR" dirty="0"/>
          </a:p>
        </p:txBody>
      </p:sp>
      <p:sp>
        <p:nvSpPr>
          <p:cNvPr id="4" name="Slide Number Placeholder 3"/>
          <p:cNvSpPr>
            <a:spLocks noGrp="1"/>
          </p:cNvSpPr>
          <p:nvPr>
            <p:ph type="sldNum" sz="quarter" idx="10"/>
          </p:nvPr>
        </p:nvSpPr>
        <p:spPr/>
        <p:txBody>
          <a:bodyPr/>
          <a:lstStyle/>
          <a:p>
            <a:fld id="{99556542-A26B-46FA-A146-F249CC642CD0}" type="slidenum">
              <a:rPr lang="fa-IR" smtClean="0"/>
              <a:t>4</a:t>
            </a:fld>
            <a:endParaRPr lang="fa-IR"/>
          </a:p>
        </p:txBody>
      </p:sp>
    </p:spTree>
    <p:extLst>
      <p:ext uri="{BB962C8B-B14F-4D97-AF65-F5344CB8AC3E}">
        <p14:creationId xmlns:p14="http://schemas.microsoft.com/office/powerpoint/2010/main" val="346375672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9556542-A26B-46FA-A146-F249CC642CD0}" type="slidenum">
              <a:rPr lang="fa-IR" smtClean="0"/>
              <a:t>32</a:t>
            </a:fld>
            <a:endParaRPr lang="fa-IR"/>
          </a:p>
        </p:txBody>
      </p:sp>
    </p:spTree>
    <p:extLst>
      <p:ext uri="{BB962C8B-B14F-4D97-AF65-F5344CB8AC3E}">
        <p14:creationId xmlns:p14="http://schemas.microsoft.com/office/powerpoint/2010/main" val="138963321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en-US" smtClean="0"/>
              <a:t>Click to edit Master title style</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A1610BD1-8E21-4A9D-809D-10BB6C3E2EE6}" type="datetime1">
              <a:rPr lang="en-US" smtClean="0"/>
              <a:t>8/5/2023</a:t>
            </a:fld>
            <a:endParaRPr lang="en-US"/>
          </a:p>
        </p:txBody>
      </p:sp>
      <p:sp>
        <p:nvSpPr>
          <p:cNvPr id="5" name="Footer Placeholder 4"/>
          <p:cNvSpPr>
            <a:spLocks noGrp="1"/>
          </p:cNvSpPr>
          <p:nvPr>
            <p:ph type="ftr" sz="quarter" idx="11"/>
          </p:nvPr>
        </p:nvSpPr>
        <p:spPr/>
        <p:txBody>
          <a:bodyPr/>
          <a:lstStyle/>
          <a:p>
            <a:endParaRPr lang="en-US"/>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DCEF9C92-A90B-4AEA-9390-468F83E2D19C}" type="slidenum">
              <a:rPr lang="en-US" smtClean="0"/>
              <a:t>‹#›</a:t>
            </a:fld>
            <a:endParaRPr lang="en-US"/>
          </a:p>
        </p:txBody>
      </p:sp>
    </p:spTree>
    <p:extLst>
      <p:ext uri="{BB962C8B-B14F-4D97-AF65-F5344CB8AC3E}">
        <p14:creationId xmlns:p14="http://schemas.microsoft.com/office/powerpoint/2010/main" val="369430925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C1327E66-A3A5-4F43-ADC3-6C7E0DE20F55}" type="datetime1">
              <a:rPr lang="en-US" smtClean="0"/>
              <a:t>8/5/2023</a:t>
            </a:fld>
            <a:endParaRPr lang="en-US"/>
          </a:p>
        </p:txBody>
      </p:sp>
      <p:sp>
        <p:nvSpPr>
          <p:cNvPr id="5" name="Footer Placeholder 4"/>
          <p:cNvSpPr>
            <a:spLocks noGrp="1"/>
          </p:cNvSpPr>
          <p:nvPr>
            <p:ph type="ftr" sz="quarter" idx="11"/>
          </p:nvPr>
        </p:nvSpPr>
        <p:spPr/>
        <p:txBody>
          <a:bodyPr/>
          <a:lstStyle/>
          <a:p>
            <a:endParaRPr lang="en-US"/>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CEF9C92-A90B-4AEA-9390-468F83E2D19C}" type="slidenum">
              <a:rPr lang="en-US" smtClean="0"/>
              <a:t>‹#›</a:t>
            </a:fld>
            <a:endParaRPr lang="en-US"/>
          </a:p>
        </p:txBody>
      </p:sp>
    </p:spTree>
    <p:extLst>
      <p:ext uri="{BB962C8B-B14F-4D97-AF65-F5344CB8AC3E}">
        <p14:creationId xmlns:p14="http://schemas.microsoft.com/office/powerpoint/2010/main" val="152922467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smtClean="0"/>
              <a:t>Click to edit Master title style</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Edit Master text styles</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3195C46A-0241-49CF-99AE-8DD7D343D628}" type="datetime1">
              <a:rPr lang="en-US" smtClean="0"/>
              <a:t>8/5/2023</a:t>
            </a:fld>
            <a:endParaRPr lang="en-US"/>
          </a:p>
        </p:txBody>
      </p:sp>
      <p:sp>
        <p:nvSpPr>
          <p:cNvPr id="5" name="Footer Placeholder 4"/>
          <p:cNvSpPr>
            <a:spLocks noGrp="1"/>
          </p:cNvSpPr>
          <p:nvPr>
            <p:ph type="ftr" sz="quarter" idx="11"/>
          </p:nvPr>
        </p:nvSpPr>
        <p:spPr/>
        <p:txBody>
          <a:bodyPr/>
          <a:lstStyle/>
          <a:p>
            <a:endParaRPr lang="en-US"/>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CEF9C92-A90B-4AEA-9390-468F83E2D19C}" type="slidenum">
              <a:rPr lang="en-US" smtClean="0"/>
              <a:t>‹#›</a:t>
            </a:fld>
            <a:endParaRPr lang="en-US"/>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245425350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en-US" smtClean="0"/>
              <a:t>Click to edit Master title style</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Edit Master text styles</a:t>
            </a:r>
          </a:p>
        </p:txBody>
      </p:sp>
      <p:sp>
        <p:nvSpPr>
          <p:cNvPr id="5" name="Date Placeholder 4"/>
          <p:cNvSpPr>
            <a:spLocks noGrp="1"/>
          </p:cNvSpPr>
          <p:nvPr>
            <p:ph type="dt" sz="half" idx="10"/>
          </p:nvPr>
        </p:nvSpPr>
        <p:spPr/>
        <p:txBody>
          <a:bodyPr/>
          <a:lstStyle/>
          <a:p>
            <a:fld id="{5C7B452A-DB8F-4F39-B57B-D96FBAB94DE3}" type="datetime1">
              <a:rPr lang="en-US" smtClean="0"/>
              <a:t>8/5/2023</a:t>
            </a:fld>
            <a:endParaRPr lang="en-US"/>
          </a:p>
        </p:txBody>
      </p:sp>
      <p:sp>
        <p:nvSpPr>
          <p:cNvPr id="6" name="Footer Placeholder 5"/>
          <p:cNvSpPr>
            <a:spLocks noGrp="1"/>
          </p:cNvSpPr>
          <p:nvPr>
            <p:ph type="ftr" sz="quarter" idx="11"/>
          </p:nvPr>
        </p:nvSpPr>
        <p:spPr/>
        <p:txBody>
          <a:bodyPr/>
          <a:lstStyle/>
          <a:p>
            <a:endParaRPr lang="en-US"/>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CEF9C92-A90B-4AEA-9390-468F83E2D19C}" type="slidenum">
              <a:rPr lang="en-US" smtClean="0"/>
              <a:t>‹#›</a:t>
            </a:fld>
            <a:endParaRPr lang="en-US"/>
          </a:p>
        </p:txBody>
      </p:sp>
    </p:spTree>
    <p:extLst>
      <p:ext uri="{BB962C8B-B14F-4D97-AF65-F5344CB8AC3E}">
        <p14:creationId xmlns:p14="http://schemas.microsoft.com/office/powerpoint/2010/main" val="95450318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smtClean="0"/>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Edit Master text styles</a:t>
            </a:r>
          </a:p>
        </p:txBody>
      </p:sp>
      <p:sp>
        <p:nvSpPr>
          <p:cNvPr id="5" name="Date Placeholder 4"/>
          <p:cNvSpPr>
            <a:spLocks noGrp="1"/>
          </p:cNvSpPr>
          <p:nvPr>
            <p:ph type="dt" sz="half" idx="10"/>
          </p:nvPr>
        </p:nvSpPr>
        <p:spPr/>
        <p:txBody>
          <a:bodyPr/>
          <a:lstStyle/>
          <a:p>
            <a:fld id="{DEB3D2EA-22CA-452A-8138-5EBC74D87535}" type="datetime1">
              <a:rPr lang="en-US" smtClean="0"/>
              <a:t>8/5/2023</a:t>
            </a:fld>
            <a:endParaRPr lang="en-US"/>
          </a:p>
        </p:txBody>
      </p:sp>
      <p:sp>
        <p:nvSpPr>
          <p:cNvPr id="6" name="Footer Placeholder 5"/>
          <p:cNvSpPr>
            <a:spLocks noGrp="1"/>
          </p:cNvSpPr>
          <p:nvPr>
            <p:ph type="ftr" sz="quarter" idx="11"/>
          </p:nvPr>
        </p:nvSpPr>
        <p:spPr/>
        <p:txBody>
          <a:bodyPr/>
          <a:lstStyle/>
          <a:p>
            <a:endParaRPr lang="en-US"/>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CEF9C92-A90B-4AEA-9390-468F83E2D19C}" type="slidenum">
              <a:rPr lang="en-US" smtClean="0"/>
              <a:t>‹#›</a:t>
            </a:fld>
            <a:endParaRPr lang="en-US"/>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201610360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en-US" smtClean="0"/>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Edit Master text styles</a:t>
            </a:r>
          </a:p>
        </p:txBody>
      </p:sp>
      <p:sp>
        <p:nvSpPr>
          <p:cNvPr id="5" name="Date Placeholder 4"/>
          <p:cNvSpPr>
            <a:spLocks noGrp="1"/>
          </p:cNvSpPr>
          <p:nvPr>
            <p:ph type="dt" sz="half" idx="10"/>
          </p:nvPr>
        </p:nvSpPr>
        <p:spPr/>
        <p:txBody>
          <a:bodyPr/>
          <a:lstStyle/>
          <a:p>
            <a:fld id="{81797048-D6D3-4578-A328-8BBDD21F6BC7}" type="datetime1">
              <a:rPr lang="en-US" smtClean="0"/>
              <a:t>8/5/2023</a:t>
            </a:fld>
            <a:endParaRPr lang="en-US"/>
          </a:p>
        </p:txBody>
      </p:sp>
      <p:sp>
        <p:nvSpPr>
          <p:cNvPr id="6" name="Footer Placeholder 5"/>
          <p:cNvSpPr>
            <a:spLocks noGrp="1"/>
          </p:cNvSpPr>
          <p:nvPr>
            <p:ph type="ftr" sz="quarter" idx="11"/>
          </p:nvPr>
        </p:nvSpPr>
        <p:spPr/>
        <p:txBody>
          <a:bodyPr/>
          <a:lstStyle/>
          <a:p>
            <a:endParaRPr lang="en-US"/>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CEF9C92-A90B-4AEA-9390-468F83E2D19C}" type="slidenum">
              <a:rPr lang="en-US" smtClean="0"/>
              <a:t>‹#›</a:t>
            </a:fld>
            <a:endParaRPr lang="en-US"/>
          </a:p>
        </p:txBody>
      </p:sp>
    </p:spTree>
    <p:extLst>
      <p:ext uri="{BB962C8B-B14F-4D97-AF65-F5344CB8AC3E}">
        <p14:creationId xmlns:p14="http://schemas.microsoft.com/office/powerpoint/2010/main" val="217070601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9EC76AD5-2741-496D-BAEF-5450C952C449}" type="datetime1">
              <a:rPr lang="en-US" smtClean="0"/>
              <a:t>8/5/2023</a:t>
            </a:fld>
            <a:endParaRPr lang="en-US"/>
          </a:p>
        </p:txBody>
      </p:sp>
      <p:sp>
        <p:nvSpPr>
          <p:cNvPr id="5" name="Footer Placeholder 4"/>
          <p:cNvSpPr>
            <a:spLocks noGrp="1"/>
          </p:cNvSpPr>
          <p:nvPr>
            <p:ph type="ftr" sz="quarter" idx="11"/>
          </p:nvPr>
        </p:nvSpPr>
        <p:spPr/>
        <p:txBody>
          <a:bodyPr/>
          <a:lstStyle/>
          <a:p>
            <a:endParaRPr lang="en-US"/>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CEF9C92-A90B-4AEA-9390-468F83E2D19C}" type="slidenum">
              <a:rPr lang="en-US" smtClean="0"/>
              <a:t>‹#›</a:t>
            </a:fld>
            <a:endParaRPr lang="en-US"/>
          </a:p>
        </p:txBody>
      </p:sp>
    </p:spTree>
    <p:extLst>
      <p:ext uri="{BB962C8B-B14F-4D97-AF65-F5344CB8AC3E}">
        <p14:creationId xmlns:p14="http://schemas.microsoft.com/office/powerpoint/2010/main" val="54721296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98167955-E7FE-42DF-94C2-A318277F73C6}" type="datetime1">
              <a:rPr lang="en-US" smtClean="0"/>
              <a:t>8/5/2023</a:t>
            </a:fld>
            <a:endParaRPr lang="en-US"/>
          </a:p>
        </p:txBody>
      </p:sp>
      <p:sp>
        <p:nvSpPr>
          <p:cNvPr id="5" name="Footer Placeholder 4"/>
          <p:cNvSpPr>
            <a:spLocks noGrp="1"/>
          </p:cNvSpPr>
          <p:nvPr>
            <p:ph type="ftr" sz="quarter" idx="11"/>
          </p:nvPr>
        </p:nvSpPr>
        <p:spPr/>
        <p:txBody>
          <a:bodyPr/>
          <a:lstStyle/>
          <a:p>
            <a:endParaRPr lang="en-US"/>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CEF9C92-A90B-4AEA-9390-468F83E2D19C}" type="slidenum">
              <a:rPr lang="en-US" smtClean="0"/>
              <a:t>‹#›</a:t>
            </a:fld>
            <a:endParaRPr lang="en-US"/>
          </a:p>
        </p:txBody>
      </p:sp>
    </p:spTree>
    <p:extLst>
      <p:ext uri="{BB962C8B-B14F-4D97-AF65-F5344CB8AC3E}">
        <p14:creationId xmlns:p14="http://schemas.microsoft.com/office/powerpoint/2010/main" val="268006299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en-US" smtClean="0"/>
              <a:t>Click to edit Master title style</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FEB5D02E-9C4B-45DA-803C-670473E2D608}" type="datetime1">
              <a:rPr lang="en-US" smtClean="0"/>
              <a:t>8/5/2023</a:t>
            </a:fld>
            <a:endParaRPr lang="en-US"/>
          </a:p>
        </p:txBody>
      </p:sp>
      <p:sp>
        <p:nvSpPr>
          <p:cNvPr id="5" name="Footer Placeholder 4"/>
          <p:cNvSpPr>
            <a:spLocks noGrp="1"/>
          </p:cNvSpPr>
          <p:nvPr>
            <p:ph type="ftr" sz="quarter" idx="11"/>
          </p:nvPr>
        </p:nvSpPr>
        <p:spPr/>
        <p:txBody>
          <a:bodyPr/>
          <a:lstStyle/>
          <a:p>
            <a:endParaRPr lang="en-US"/>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CEF9C92-A90B-4AEA-9390-468F83E2D19C}" type="slidenum">
              <a:rPr lang="en-US" smtClean="0"/>
              <a:t>‹#›</a:t>
            </a:fld>
            <a:endParaRPr lang="en-US"/>
          </a:p>
        </p:txBody>
      </p:sp>
    </p:spTree>
    <p:extLst>
      <p:ext uri="{BB962C8B-B14F-4D97-AF65-F5344CB8AC3E}">
        <p14:creationId xmlns:p14="http://schemas.microsoft.com/office/powerpoint/2010/main" val="111663829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B3F91B91-D907-4723-8421-3DF6042D81E3}" type="datetime1">
              <a:rPr lang="en-US" smtClean="0"/>
              <a:t>8/5/2023</a:t>
            </a:fld>
            <a:endParaRPr lang="en-US"/>
          </a:p>
        </p:txBody>
      </p:sp>
      <p:sp>
        <p:nvSpPr>
          <p:cNvPr id="5" name="Footer Placeholder 4"/>
          <p:cNvSpPr>
            <a:spLocks noGrp="1"/>
          </p:cNvSpPr>
          <p:nvPr>
            <p:ph type="ftr" sz="quarter" idx="11"/>
          </p:nvPr>
        </p:nvSpPr>
        <p:spPr/>
        <p:txBody>
          <a:bodyPr/>
          <a:lstStyle/>
          <a:p>
            <a:endParaRPr lang="en-US"/>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CEF9C92-A90B-4AEA-9390-468F83E2D19C}" type="slidenum">
              <a:rPr lang="en-US" smtClean="0"/>
              <a:t>‹#›</a:t>
            </a:fld>
            <a:endParaRPr lang="en-US"/>
          </a:p>
        </p:txBody>
      </p:sp>
    </p:spTree>
    <p:extLst>
      <p:ext uri="{BB962C8B-B14F-4D97-AF65-F5344CB8AC3E}">
        <p14:creationId xmlns:p14="http://schemas.microsoft.com/office/powerpoint/2010/main" val="238891051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13337B56-3910-4360-842A-E09BAFC9730B}" type="datetime1">
              <a:rPr lang="en-US" smtClean="0"/>
              <a:t>8/5/2023</a:t>
            </a:fld>
            <a:endParaRPr lang="en-US"/>
          </a:p>
        </p:txBody>
      </p:sp>
      <p:sp>
        <p:nvSpPr>
          <p:cNvPr id="6" name="Footer Placeholder 5"/>
          <p:cNvSpPr>
            <a:spLocks noGrp="1"/>
          </p:cNvSpPr>
          <p:nvPr>
            <p:ph type="ftr" sz="quarter" idx="11"/>
          </p:nvPr>
        </p:nvSpPr>
        <p:spPr/>
        <p:txBody>
          <a:bodyPr/>
          <a:lstStyle/>
          <a:p>
            <a:endParaRPr lang="en-US"/>
          </a:p>
        </p:txBody>
      </p:sp>
      <p:sp>
        <p:nvSpPr>
          <p:cNvPr id="10"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1" name="Slide Number Placeholder 5"/>
          <p:cNvSpPr>
            <a:spLocks noGrp="1"/>
          </p:cNvSpPr>
          <p:nvPr>
            <p:ph type="sldNum" sz="quarter" idx="12"/>
          </p:nvPr>
        </p:nvSpPr>
        <p:spPr>
          <a:xfrm>
            <a:off x="531812" y="787782"/>
            <a:ext cx="779767" cy="365125"/>
          </a:xfrm>
        </p:spPr>
        <p:txBody>
          <a:bodyPr/>
          <a:lstStyle/>
          <a:p>
            <a:fld id="{DCEF9C92-A90B-4AEA-9390-468F83E2D19C}" type="slidenum">
              <a:rPr lang="en-US" smtClean="0"/>
              <a:t>‹#›</a:t>
            </a:fld>
            <a:endParaRPr lang="en-US"/>
          </a:p>
        </p:txBody>
      </p:sp>
    </p:spTree>
    <p:extLst>
      <p:ext uri="{BB962C8B-B14F-4D97-AF65-F5344CB8AC3E}">
        <p14:creationId xmlns:p14="http://schemas.microsoft.com/office/powerpoint/2010/main" val="213155721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5CE0E546-3D80-4DBA-85A4-802AED4E9B5B}" type="datetime1">
              <a:rPr lang="en-US" smtClean="0"/>
              <a:t>8/5/2023</a:t>
            </a:fld>
            <a:endParaRPr lang="en-US"/>
          </a:p>
        </p:txBody>
      </p:sp>
      <p:sp>
        <p:nvSpPr>
          <p:cNvPr id="8" name="Footer Placeholder 7"/>
          <p:cNvSpPr>
            <a:spLocks noGrp="1"/>
          </p:cNvSpPr>
          <p:nvPr>
            <p:ph type="ftr" sz="quarter" idx="11"/>
          </p:nvPr>
        </p:nvSpPr>
        <p:spPr/>
        <p:txBody>
          <a:bodyPr/>
          <a:lstStyle/>
          <a:p>
            <a:endParaRPr lang="en-US"/>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DCEF9C92-A90B-4AEA-9390-468F83E2D19C}" type="slidenum">
              <a:rPr lang="en-US" smtClean="0"/>
              <a:t>‹#›</a:t>
            </a:fld>
            <a:endParaRPr lang="en-US"/>
          </a:p>
        </p:txBody>
      </p:sp>
    </p:spTree>
    <p:extLst>
      <p:ext uri="{BB962C8B-B14F-4D97-AF65-F5344CB8AC3E}">
        <p14:creationId xmlns:p14="http://schemas.microsoft.com/office/powerpoint/2010/main" val="210788746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ABD1E9AC-3F9E-4E75-A5A1-07A61D3C4411}" type="datetime1">
              <a:rPr lang="en-US" smtClean="0"/>
              <a:t>8/5/2023</a:t>
            </a:fld>
            <a:endParaRPr lang="en-US"/>
          </a:p>
        </p:txBody>
      </p:sp>
      <p:sp>
        <p:nvSpPr>
          <p:cNvPr id="4" name="Footer Placeholder 3"/>
          <p:cNvSpPr>
            <a:spLocks noGrp="1"/>
          </p:cNvSpPr>
          <p:nvPr>
            <p:ph type="ftr" sz="quarter" idx="11"/>
          </p:nvPr>
        </p:nvSpPr>
        <p:spPr/>
        <p:txBody>
          <a:bodyPr/>
          <a:lstStyle/>
          <a:p>
            <a:endParaRPr lang="en-US"/>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DCEF9C92-A90B-4AEA-9390-468F83E2D19C}" type="slidenum">
              <a:rPr lang="en-US" smtClean="0"/>
              <a:t>‹#›</a:t>
            </a:fld>
            <a:endParaRPr lang="en-US"/>
          </a:p>
        </p:txBody>
      </p:sp>
    </p:spTree>
    <p:extLst>
      <p:ext uri="{BB962C8B-B14F-4D97-AF65-F5344CB8AC3E}">
        <p14:creationId xmlns:p14="http://schemas.microsoft.com/office/powerpoint/2010/main" val="79657008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696AD52-C85D-4ED1-8151-D8AD96332978}" type="datetime1">
              <a:rPr lang="en-US" smtClean="0"/>
              <a:t>8/5/2023</a:t>
            </a:fld>
            <a:endParaRPr lang="en-US"/>
          </a:p>
        </p:txBody>
      </p:sp>
      <p:sp>
        <p:nvSpPr>
          <p:cNvPr id="3" name="Footer Placeholder 2"/>
          <p:cNvSpPr>
            <a:spLocks noGrp="1"/>
          </p:cNvSpPr>
          <p:nvPr>
            <p:ph type="ftr" sz="quarter" idx="11"/>
          </p:nvPr>
        </p:nvSpPr>
        <p:spPr/>
        <p:txBody>
          <a:bodyPr/>
          <a:lstStyle/>
          <a:p>
            <a:endParaRPr lang="en-US"/>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DCEF9C92-A90B-4AEA-9390-468F83E2D19C}" type="slidenum">
              <a:rPr lang="en-US" smtClean="0"/>
              <a:t>‹#›</a:t>
            </a:fld>
            <a:endParaRPr lang="en-US"/>
          </a:p>
        </p:txBody>
      </p:sp>
    </p:spTree>
    <p:extLst>
      <p:ext uri="{BB962C8B-B14F-4D97-AF65-F5344CB8AC3E}">
        <p14:creationId xmlns:p14="http://schemas.microsoft.com/office/powerpoint/2010/main" val="276648437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en-US" smtClean="0"/>
              <a:t>Click to edit Master title style</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147775BB-BA29-4488-B818-B4BCD796229C}" type="datetime1">
              <a:rPr lang="en-US" smtClean="0"/>
              <a:t>8/5/2023</a:t>
            </a:fld>
            <a:endParaRPr lang="en-US"/>
          </a:p>
        </p:txBody>
      </p:sp>
      <p:sp>
        <p:nvSpPr>
          <p:cNvPr id="6" name="Footer Placeholder 5"/>
          <p:cNvSpPr>
            <a:spLocks noGrp="1"/>
          </p:cNvSpPr>
          <p:nvPr>
            <p:ph type="ftr" sz="quarter" idx="11"/>
          </p:nvPr>
        </p:nvSpPr>
        <p:spPr/>
        <p:txBody>
          <a:bodyPr/>
          <a:lstStyle/>
          <a:p>
            <a:endParaRPr lang="en-US"/>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DCEF9C92-A90B-4AEA-9390-468F83E2D19C}" type="slidenum">
              <a:rPr lang="en-US" smtClean="0"/>
              <a:t>‹#›</a:t>
            </a:fld>
            <a:endParaRPr lang="en-US"/>
          </a:p>
        </p:txBody>
      </p:sp>
    </p:spTree>
    <p:extLst>
      <p:ext uri="{BB962C8B-B14F-4D97-AF65-F5344CB8AC3E}">
        <p14:creationId xmlns:p14="http://schemas.microsoft.com/office/powerpoint/2010/main" val="324010509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216407F7-7ADC-45CE-9906-763C12EAF87E}" type="datetime1">
              <a:rPr lang="en-US" smtClean="0"/>
              <a:t>8/5/2023</a:t>
            </a:fld>
            <a:endParaRPr lang="en-US"/>
          </a:p>
        </p:txBody>
      </p:sp>
      <p:sp>
        <p:nvSpPr>
          <p:cNvPr id="6" name="Footer Placeholder 5"/>
          <p:cNvSpPr>
            <a:spLocks noGrp="1"/>
          </p:cNvSpPr>
          <p:nvPr>
            <p:ph type="ftr" sz="quarter" idx="11"/>
          </p:nvPr>
        </p:nvSpPr>
        <p:spPr/>
        <p:txBody>
          <a:bodyPr/>
          <a:lstStyle/>
          <a:p>
            <a:endParaRPr lang="en-US"/>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CEF9C92-A90B-4AEA-9390-468F83E2D19C}" type="slidenum">
              <a:rPr lang="en-US" smtClean="0"/>
              <a:t>‹#›</a:t>
            </a:fld>
            <a:endParaRPr lang="en-US"/>
          </a:p>
        </p:txBody>
      </p:sp>
    </p:spTree>
    <p:extLst>
      <p:ext uri="{BB962C8B-B14F-4D97-AF65-F5344CB8AC3E}">
        <p14:creationId xmlns:p14="http://schemas.microsoft.com/office/powerpoint/2010/main" val="409832648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786"/>
            <a:ext cx="2356674" cy="6854039"/>
            <a:chOff x="6627813" y="194833"/>
            <a:chExt cx="1952625" cy="5678918"/>
          </a:xfrm>
        </p:grpSpPr>
        <p:sp>
          <p:nvSpPr>
            <p:cNvPr id="11" name="Freeform 27"/>
            <p:cNvSpPr/>
            <p:nvPr/>
          </p:nvSpPr>
          <p:spPr bwMode="auto">
            <a:xfrm>
              <a:off x="6627813" y="194833"/>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FF0D4B57-FAFF-4613-B4B5-6CEFFE107B1E}" type="datetime1">
              <a:rPr lang="en-US" smtClean="0"/>
              <a:t>8/5/2023</a:t>
            </a:fld>
            <a:endParaRPr lang="en-US"/>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DCEF9C92-A90B-4AEA-9390-468F83E2D19C}" type="slidenum">
              <a:rPr lang="en-US" smtClean="0"/>
              <a:t>‹#›</a:t>
            </a:fld>
            <a:endParaRPr lang="en-US"/>
          </a:p>
        </p:txBody>
      </p:sp>
    </p:spTree>
    <p:extLst>
      <p:ext uri="{BB962C8B-B14F-4D97-AF65-F5344CB8AC3E}">
        <p14:creationId xmlns:p14="http://schemas.microsoft.com/office/powerpoint/2010/main" val="28382810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Lst>
  <p:hf hdr="0" ftr="0" dt="0"/>
  <p:txStyles>
    <p:titleStyle>
      <a:lvl1pPr algn="l" defTabSz="457200" rtl="1" eaLnBrk="1" latinLnBrk="0" hangingPunct="1">
        <a:spcBef>
          <a:spcPct val="0"/>
        </a:spcBef>
        <a:buNone/>
        <a:defRPr sz="3600" kern="1200">
          <a:solidFill>
            <a:schemeClr val="tx1">
              <a:lumMod val="85000"/>
              <a:lumOff val="15000"/>
            </a:schemeClr>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p:titleStyle>
    <p:bodyStyle>
      <a:lvl1pPr marL="342900" indent="-342900" algn="r" defTabSz="457200" rtl="1"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r" defTabSz="457200" rtl="1"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r" defTabSz="457200" rtl="1"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r" defTabSz="457200" rtl="1" eaLnBrk="1" latinLnBrk="0" hangingPunct="1">
        <a:defRPr sz="1800" kern="1200">
          <a:solidFill>
            <a:schemeClr val="tx1"/>
          </a:solidFill>
          <a:latin typeface="+mn-lt"/>
          <a:ea typeface="+mn-ea"/>
          <a:cs typeface="+mn-cs"/>
        </a:defRPr>
      </a:lvl1pPr>
      <a:lvl2pPr marL="457200" algn="r" defTabSz="457200" rtl="1" eaLnBrk="1" latinLnBrk="0" hangingPunct="1">
        <a:defRPr sz="1800" kern="1200">
          <a:solidFill>
            <a:schemeClr val="tx1"/>
          </a:solidFill>
          <a:latin typeface="+mn-lt"/>
          <a:ea typeface="+mn-ea"/>
          <a:cs typeface="+mn-cs"/>
        </a:defRPr>
      </a:lvl2pPr>
      <a:lvl3pPr marL="914400" algn="r" defTabSz="457200" rtl="1" eaLnBrk="1" latinLnBrk="0" hangingPunct="1">
        <a:defRPr sz="1800" kern="1200">
          <a:solidFill>
            <a:schemeClr val="tx1"/>
          </a:solidFill>
          <a:latin typeface="+mn-lt"/>
          <a:ea typeface="+mn-ea"/>
          <a:cs typeface="+mn-cs"/>
        </a:defRPr>
      </a:lvl3pPr>
      <a:lvl4pPr marL="1371600" algn="r" defTabSz="457200" rtl="1" eaLnBrk="1" latinLnBrk="0" hangingPunct="1">
        <a:defRPr sz="1800" kern="1200">
          <a:solidFill>
            <a:schemeClr val="tx1"/>
          </a:solidFill>
          <a:latin typeface="+mn-lt"/>
          <a:ea typeface="+mn-ea"/>
          <a:cs typeface="+mn-cs"/>
        </a:defRPr>
      </a:lvl4pPr>
      <a:lvl5pPr marL="1828800" algn="r" defTabSz="457200" rtl="1" eaLnBrk="1" latinLnBrk="0" hangingPunct="1">
        <a:defRPr sz="1800" kern="1200">
          <a:solidFill>
            <a:schemeClr val="tx1"/>
          </a:solidFill>
          <a:latin typeface="+mn-lt"/>
          <a:ea typeface="+mn-ea"/>
          <a:cs typeface="+mn-cs"/>
        </a:defRPr>
      </a:lvl5pPr>
      <a:lvl6pPr marL="2286000" algn="r" defTabSz="457200" rtl="1" eaLnBrk="1" latinLnBrk="0" hangingPunct="1">
        <a:defRPr sz="1800" kern="1200">
          <a:solidFill>
            <a:schemeClr val="tx1"/>
          </a:solidFill>
          <a:latin typeface="+mn-lt"/>
          <a:ea typeface="+mn-ea"/>
          <a:cs typeface="+mn-cs"/>
        </a:defRPr>
      </a:lvl6pPr>
      <a:lvl7pPr marL="2743200" algn="r" defTabSz="457200" rtl="1" eaLnBrk="1" latinLnBrk="0" hangingPunct="1">
        <a:defRPr sz="1800" kern="1200">
          <a:solidFill>
            <a:schemeClr val="tx1"/>
          </a:solidFill>
          <a:latin typeface="+mn-lt"/>
          <a:ea typeface="+mn-ea"/>
          <a:cs typeface="+mn-cs"/>
        </a:defRPr>
      </a:lvl7pPr>
      <a:lvl8pPr marL="3200400" algn="r" defTabSz="457200" rtl="1" eaLnBrk="1" latinLnBrk="0" hangingPunct="1">
        <a:defRPr sz="1800" kern="1200">
          <a:solidFill>
            <a:schemeClr val="tx1"/>
          </a:solidFill>
          <a:latin typeface="+mn-lt"/>
          <a:ea typeface="+mn-ea"/>
          <a:cs typeface="+mn-cs"/>
        </a:defRPr>
      </a:lvl8pPr>
      <a:lvl9pPr marL="3657600" algn="r" defTabSz="4572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s8.picofile.com/file/8317798800/44.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12192000" cy="6858000"/>
          </a:xfrm>
          <a:prstGeom prst="round2DiagRect">
            <a:avLst>
              <a:gd name="adj1" fmla="val 16667"/>
              <a:gd name="adj2" fmla="val 748"/>
            </a:avLst>
          </a:prstGeom>
          <a:ln w="88900" cap="sq">
            <a:solidFill>
              <a:srgbClr val="FFFFFF"/>
            </a:solidFill>
            <a:miter lim="800000"/>
          </a:ln>
          <a:effectLst>
            <a:outerShdw blurRad="254000" algn="tl" rotWithShape="0">
              <a:srgbClr val="000000">
                <a:alpha val="43000"/>
              </a:srgbClr>
            </a:outerShdw>
          </a:effectLst>
          <a:extLst>
            <a:ext uri="{909E8E84-426E-40DD-AFC4-6F175D3DCCD1}">
              <a14:hiddenFill xmlns:a14="http://schemas.microsoft.com/office/drawing/2010/main">
                <a:solidFill>
                  <a:srgbClr val="FFFFFF"/>
                </a:solidFill>
              </a14:hiddenFill>
            </a:ext>
          </a:extLst>
        </p:spPr>
      </p:pic>
      <p:sp>
        <p:nvSpPr>
          <p:cNvPr id="2" name="Slide Number Placeholder 1"/>
          <p:cNvSpPr>
            <a:spLocks noGrp="1"/>
          </p:cNvSpPr>
          <p:nvPr>
            <p:ph type="sldNum" sz="quarter" idx="12"/>
          </p:nvPr>
        </p:nvSpPr>
        <p:spPr/>
        <p:txBody>
          <a:bodyPr/>
          <a:lstStyle/>
          <a:p>
            <a:fld id="{DCEF9C92-A90B-4AEA-9390-468F83E2D19C}" type="slidenum">
              <a:rPr lang="en-US" smtClean="0"/>
              <a:t>1</a:t>
            </a:fld>
            <a:endParaRPr lang="en-US"/>
          </a:p>
        </p:txBody>
      </p:sp>
    </p:spTree>
    <p:extLst>
      <p:ext uri="{BB962C8B-B14F-4D97-AF65-F5344CB8AC3E}">
        <p14:creationId xmlns:p14="http://schemas.microsoft.com/office/powerpoint/2010/main" val="295859153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5273" y="365125"/>
            <a:ext cx="11148527" cy="5923708"/>
          </a:xfrm>
        </p:spPr>
        <p:txBody>
          <a:bodyPr>
            <a:normAutofit/>
          </a:bodyPr>
          <a:lstStyle/>
          <a:p>
            <a:pPr algn="r">
              <a:lnSpc>
                <a:spcPct val="150000"/>
              </a:lnSpc>
            </a:pPr>
            <a:r>
              <a:rPr lang="fa-IR" sz="3600" dirty="0">
                <a:solidFill>
                  <a:srgbClr val="FF0000"/>
                </a:solidFill>
                <a:cs typeface="B Titr" panose="00000700000000000000" pitchFamily="2" charset="-78"/>
              </a:rPr>
              <a:t>اصل نهم:</a:t>
            </a:r>
            <a:r>
              <a:rPr lang="fa-IR" dirty="0"/>
              <a:t> </a:t>
            </a:r>
            <a:r>
              <a:rPr lang="fa-IR" dirty="0">
                <a:cs typeface="B Nazanin" panose="00000400000000000000" pitchFamily="2" charset="-78"/>
              </a:rPr>
              <a:t>عدم تمرکز در </a:t>
            </a:r>
            <a:r>
              <a:rPr lang="fa-IR" dirty="0" smtClean="0">
                <a:cs typeface="B Nazanin" panose="00000400000000000000" pitchFamily="2" charset="-78"/>
              </a:rPr>
              <a:t>مدیریت</a:t>
            </a:r>
            <a:r>
              <a:rPr lang="fa-IR" dirty="0">
                <a:cs typeface="B Nazanin" panose="00000400000000000000" pitchFamily="2" charset="-78"/>
              </a:rPr>
              <a:t/>
            </a:r>
            <a:br>
              <a:rPr lang="fa-IR" dirty="0">
                <a:cs typeface="B Nazanin" panose="00000400000000000000" pitchFamily="2" charset="-78"/>
              </a:rPr>
            </a:br>
            <a:r>
              <a:rPr lang="fa-IR" sz="3600" dirty="0">
                <a:solidFill>
                  <a:srgbClr val="FF0000"/>
                </a:solidFill>
                <a:cs typeface="B Titr" panose="00000700000000000000" pitchFamily="2" charset="-78"/>
              </a:rPr>
              <a:t>اصل دهم:</a:t>
            </a:r>
            <a:r>
              <a:rPr lang="fa-IR" dirty="0"/>
              <a:t> </a:t>
            </a:r>
            <a:r>
              <a:rPr lang="fa-IR" dirty="0">
                <a:cs typeface="B Nazanin" panose="00000400000000000000" pitchFamily="2" charset="-78"/>
              </a:rPr>
              <a:t>جلب مشارکت مردم</a:t>
            </a:r>
            <a:r>
              <a:rPr lang="fa-IR" dirty="0" smtClean="0">
                <a:cs typeface="B Nazanin" panose="00000400000000000000" pitchFamily="2" charset="-78"/>
              </a:rPr>
              <a:t>.</a:t>
            </a:r>
            <a:r>
              <a:rPr lang="en-US" dirty="0" smtClean="0">
                <a:cs typeface="B Nazanin" panose="00000400000000000000" pitchFamily="2" charset="-78"/>
              </a:rPr>
              <a:t/>
            </a:r>
            <a:br>
              <a:rPr lang="en-US" dirty="0" smtClean="0">
                <a:cs typeface="B Nazanin" panose="00000400000000000000" pitchFamily="2" charset="-78"/>
              </a:rPr>
            </a:br>
            <a:r>
              <a:rPr lang="fa-IR" dirty="0" smtClean="0">
                <a:cs typeface="B Nazanin" panose="00000400000000000000" pitchFamily="2" charset="-78"/>
              </a:rPr>
              <a:t>ارتقاءدانش و عملکرد بهداشتی مردم و حرک مردم به سمت خود اتکائی و خود مراقبتی</a:t>
            </a:r>
            <a:r>
              <a:rPr lang="fa-IR" dirty="0">
                <a:cs typeface="B Nazanin" panose="00000400000000000000" pitchFamily="2" charset="-78"/>
              </a:rPr>
              <a:t/>
            </a:r>
            <a:br>
              <a:rPr lang="fa-IR" dirty="0">
                <a:cs typeface="B Nazanin" panose="00000400000000000000" pitchFamily="2" charset="-78"/>
              </a:rPr>
            </a:br>
            <a:r>
              <a:rPr lang="fa-IR" sz="3600" dirty="0">
                <a:solidFill>
                  <a:srgbClr val="FF0000"/>
                </a:solidFill>
                <a:cs typeface="B Titr" panose="00000700000000000000" pitchFamily="2" charset="-78"/>
              </a:rPr>
              <a:t>اصل یازدهم: </a:t>
            </a:r>
            <a:r>
              <a:rPr lang="fa-IR" dirty="0">
                <a:cs typeface="B Nazanin" panose="00000400000000000000" pitchFamily="2" charset="-78"/>
              </a:rPr>
              <a:t>هماهنگی درون بخشی</a:t>
            </a:r>
            <a:br>
              <a:rPr lang="fa-IR" dirty="0">
                <a:cs typeface="B Nazanin" panose="00000400000000000000" pitchFamily="2" charset="-78"/>
              </a:rPr>
            </a:br>
            <a:r>
              <a:rPr lang="fa-IR" sz="3600" dirty="0">
                <a:solidFill>
                  <a:srgbClr val="FF0000"/>
                </a:solidFill>
                <a:cs typeface="B Titr" panose="00000700000000000000" pitchFamily="2" charset="-78"/>
              </a:rPr>
              <a:t>اصل دوازدهم: </a:t>
            </a:r>
            <a:r>
              <a:rPr lang="fa-IR" dirty="0">
                <a:cs typeface="B Nazanin" panose="00000400000000000000" pitchFamily="2" charset="-78"/>
              </a:rPr>
              <a:t>همکاری با سایر بخشهای توسعه</a:t>
            </a:r>
            <a:br>
              <a:rPr lang="fa-IR" dirty="0">
                <a:cs typeface="B Nazanin" panose="00000400000000000000" pitchFamily="2" charset="-78"/>
              </a:rPr>
            </a:br>
            <a:endParaRPr lang="fa-IR" dirty="0"/>
          </a:p>
        </p:txBody>
      </p:sp>
      <p:sp>
        <p:nvSpPr>
          <p:cNvPr id="3" name="Slide Number Placeholder 2"/>
          <p:cNvSpPr>
            <a:spLocks noGrp="1"/>
          </p:cNvSpPr>
          <p:nvPr>
            <p:ph type="sldNum" sz="quarter" idx="12"/>
          </p:nvPr>
        </p:nvSpPr>
        <p:spPr/>
        <p:txBody>
          <a:bodyPr/>
          <a:lstStyle/>
          <a:p>
            <a:fld id="{DCEF9C92-A90B-4AEA-9390-468F83E2D19C}" type="slidenum">
              <a:rPr lang="en-US" smtClean="0"/>
              <a:t>10</a:t>
            </a:fld>
            <a:endParaRPr lang="en-US"/>
          </a:p>
        </p:txBody>
      </p:sp>
    </p:spTree>
    <p:extLst>
      <p:ext uri="{BB962C8B-B14F-4D97-AF65-F5344CB8AC3E}">
        <p14:creationId xmlns:p14="http://schemas.microsoft.com/office/powerpoint/2010/main" val="81232994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
            <a:ext cx="11980506" cy="8173616"/>
          </a:xfrm>
        </p:spPr>
        <p:txBody>
          <a:bodyPr>
            <a:normAutofit/>
          </a:bodyPr>
          <a:lstStyle/>
          <a:p>
            <a:pPr algn="r">
              <a:lnSpc>
                <a:spcPct val="150000"/>
              </a:lnSpc>
            </a:pPr>
            <a:r>
              <a:rPr lang="fa-IR" sz="3200" u="sng" dirty="0" smtClean="0">
                <a:solidFill>
                  <a:srgbClr val="FF0000"/>
                </a:solidFill>
                <a:cs typeface="B Titr" panose="00000700000000000000" pitchFamily="2" charset="-78"/>
              </a:rPr>
              <a:t>واحد های ارائه دهنده خدمت در نظام شبکه های بهداشتی درمانی کشور</a:t>
            </a:r>
            <a:r>
              <a:rPr lang="en-US" sz="3200" u="sng" dirty="0" smtClean="0">
                <a:solidFill>
                  <a:srgbClr val="FF0000"/>
                </a:solidFill>
                <a:cs typeface="B Titr" panose="00000700000000000000" pitchFamily="2" charset="-78"/>
              </a:rPr>
              <a:t/>
            </a:r>
            <a:br>
              <a:rPr lang="en-US" sz="3200" u="sng" dirty="0" smtClean="0">
                <a:solidFill>
                  <a:srgbClr val="FF0000"/>
                </a:solidFill>
                <a:cs typeface="B Titr" panose="00000700000000000000" pitchFamily="2" charset="-78"/>
              </a:rPr>
            </a:br>
            <a:r>
              <a:rPr lang="fa-IR" sz="3100" b="1" dirty="0" smtClean="0">
                <a:solidFill>
                  <a:srgbClr val="FF0000"/>
                </a:solidFill>
                <a:cs typeface="B Nazanin" panose="00000400000000000000" pitchFamily="2" charset="-78"/>
              </a:rPr>
              <a:t>1- مرکز خدمات جامع سلامت روستائی</a:t>
            </a:r>
            <a:r>
              <a:rPr lang="fa-IR" sz="3100" b="1" dirty="0">
                <a:solidFill>
                  <a:srgbClr val="FF0000"/>
                </a:solidFill>
                <a:cs typeface="B Nazanin" panose="00000400000000000000" pitchFamily="2" charset="-78"/>
              </a:rPr>
              <a:t/>
            </a:r>
            <a:br>
              <a:rPr lang="fa-IR" sz="3100" b="1" dirty="0">
                <a:solidFill>
                  <a:srgbClr val="FF0000"/>
                </a:solidFill>
                <a:cs typeface="B Nazanin" panose="00000400000000000000" pitchFamily="2" charset="-78"/>
              </a:rPr>
            </a:br>
            <a:r>
              <a:rPr lang="fa-IR" sz="2400" b="1" dirty="0">
                <a:cs typeface="B Nazanin" panose="00000400000000000000" pitchFamily="2" charset="-78"/>
              </a:rPr>
              <a:t>مراکز خدمات جامع سلامت روستائی با رعایت شرایط دسترسی جغرافیایی و </a:t>
            </a:r>
            <a:r>
              <a:rPr lang="fa-IR" sz="2400" b="1" dirty="0" smtClean="0">
                <a:cs typeface="B Nazanin" panose="00000400000000000000" pitchFamily="2" charset="-78"/>
              </a:rPr>
              <a:t>فرهنگی برای </a:t>
            </a:r>
            <a:r>
              <a:rPr lang="fa-IR" sz="2400" b="1" dirty="0">
                <a:cs typeface="B Nazanin" panose="00000400000000000000" pitchFamily="2" charset="-78"/>
              </a:rPr>
              <a:t>جمعيت حدود </a:t>
            </a:r>
            <a:r>
              <a:rPr lang="fa-IR" sz="2400" b="1" u="sng" dirty="0">
                <a:solidFill>
                  <a:srgbClr val="FF0000"/>
                </a:solidFill>
                <a:cs typeface="B Nazanin" panose="00000400000000000000" pitchFamily="2" charset="-78"/>
              </a:rPr>
              <a:t>8000 نفر (4000 تا 12000 نفر) </a:t>
            </a:r>
            <a:r>
              <a:rPr lang="fa-IR" sz="2400" b="1" dirty="0">
                <a:cs typeface="B Nazanin" panose="00000400000000000000" pitchFamily="2" charset="-78"/>
              </a:rPr>
              <a:t>يك باب مركز خدمات جامع سلامت روستايي تعيين </a:t>
            </a:r>
            <a:r>
              <a:rPr lang="fa-IR" sz="2400" b="1" dirty="0" smtClean="0">
                <a:cs typeface="B Nazanin" panose="00000400000000000000" pitchFamily="2" charset="-78"/>
              </a:rPr>
              <a:t>ميشود</a:t>
            </a:r>
            <a:r>
              <a:rPr lang="en-US" sz="2400" b="1" dirty="0" smtClean="0">
                <a:cs typeface="B Nazanin" panose="00000400000000000000" pitchFamily="2" charset="-78"/>
              </a:rPr>
              <a:t/>
            </a:r>
            <a:br>
              <a:rPr lang="en-US" sz="2400" b="1" dirty="0" smtClean="0">
                <a:cs typeface="B Nazanin" panose="00000400000000000000" pitchFamily="2" charset="-78"/>
              </a:rPr>
            </a:br>
            <a:r>
              <a:rPr lang="fa-IR" sz="2400" b="1" dirty="0" smtClean="0">
                <a:cs typeface="B Nazanin" panose="00000400000000000000" pitchFamily="2" charset="-78"/>
              </a:rPr>
              <a:t>-درراه اندازی مراکز روستائی می بایست به تعداد خانه بهداشت تحت پوشش هر مرکز نیز توجه گردد .</a:t>
            </a:r>
            <a:r>
              <a:rPr lang="fa-IR" sz="2400" b="1" dirty="0">
                <a:cs typeface="B Nazanin" panose="00000400000000000000" pitchFamily="2" charset="-78"/>
              </a:rPr>
              <a:t/>
            </a:r>
            <a:br>
              <a:rPr lang="fa-IR" sz="2400" b="1" dirty="0">
                <a:cs typeface="B Nazanin" panose="00000400000000000000" pitchFamily="2" charset="-78"/>
              </a:rPr>
            </a:br>
            <a:r>
              <a:rPr lang="fa-IR" sz="2400" b="1" dirty="0" smtClean="0">
                <a:solidFill>
                  <a:srgbClr val="FF0000"/>
                </a:solidFill>
                <a:cs typeface="B Nazanin" panose="00000400000000000000" pitchFamily="2" charset="-78"/>
              </a:rPr>
              <a:t>تصویر کلی مراکز خدمات جامع سلامت روستائی غیر شبانه روزی</a:t>
            </a:r>
            <a:r>
              <a:rPr lang="en-US" sz="2400" b="1" dirty="0" smtClean="0">
                <a:solidFill>
                  <a:srgbClr val="FF0000"/>
                </a:solidFill>
                <a:cs typeface="B Nazanin" panose="00000400000000000000" pitchFamily="2" charset="-78"/>
              </a:rPr>
              <a:t/>
            </a:r>
            <a:br>
              <a:rPr lang="en-US" sz="2400" b="1" dirty="0" smtClean="0">
                <a:solidFill>
                  <a:srgbClr val="FF0000"/>
                </a:solidFill>
                <a:cs typeface="B Nazanin" panose="00000400000000000000" pitchFamily="2" charset="-78"/>
              </a:rPr>
            </a:br>
            <a:r>
              <a:rPr lang="fa-IR" sz="2400" b="1" dirty="0">
                <a:cs typeface="B Nazanin" panose="00000400000000000000" pitchFamily="2" charset="-78"/>
              </a:rPr>
              <a:t>1- </a:t>
            </a:r>
            <a:r>
              <a:rPr lang="fa-IR" sz="2400" b="1" dirty="0" smtClean="0">
                <a:cs typeface="B Nazanin" panose="00000400000000000000" pitchFamily="2" charset="-78"/>
              </a:rPr>
              <a:t>مرکزی واقع در منطقه روستائی با جمعیت تحت پوشش بطور متوسط 8000(4000 تا 8000 نفر)</a:t>
            </a:r>
            <a:br>
              <a:rPr lang="fa-IR" sz="2400" b="1" dirty="0" smtClean="0">
                <a:cs typeface="B Nazanin" panose="00000400000000000000" pitchFamily="2" charset="-78"/>
              </a:rPr>
            </a:br>
            <a:r>
              <a:rPr lang="fa-IR" sz="2400" b="1" dirty="0" smtClean="0">
                <a:cs typeface="B Nazanin" panose="00000400000000000000" pitchFamily="2" charset="-78"/>
              </a:rPr>
              <a:t>2-ناظر بر ارائه مراقبت های بهداشتی برای جمعیت تحت پوشش خانه بهداشت و پایگاه سلامت روستائی</a:t>
            </a:r>
            <a:br>
              <a:rPr lang="fa-IR" sz="2400" b="1" dirty="0" smtClean="0">
                <a:cs typeface="B Nazanin" panose="00000400000000000000" pitchFamily="2" charset="-78"/>
              </a:rPr>
            </a:br>
            <a:r>
              <a:rPr lang="fa-IR" sz="2400" b="1" dirty="0" smtClean="0">
                <a:cs typeface="B Nazanin" panose="00000400000000000000" pitchFamily="2" charset="-78"/>
              </a:rPr>
              <a:t>3-مجری  برنامه پزشک خانواده و بیمه روستائی</a:t>
            </a:r>
            <a:br>
              <a:rPr lang="fa-IR" sz="2400" b="1" dirty="0" smtClean="0">
                <a:cs typeface="B Nazanin" panose="00000400000000000000" pitchFamily="2" charset="-78"/>
              </a:rPr>
            </a:br>
            <a:r>
              <a:rPr lang="fa-IR" sz="2400" b="1" dirty="0" smtClean="0">
                <a:cs typeface="B Nazanin" panose="00000400000000000000" pitchFamily="2" charset="-78"/>
              </a:rPr>
              <a:t>4-دسترسی به خدمات قابل ارائه توسط پزشک خانواده و سایر اعضای تیم سلامت</a:t>
            </a:r>
            <a:br>
              <a:rPr lang="fa-IR" sz="2400" b="1" dirty="0" smtClean="0">
                <a:cs typeface="B Nazanin" panose="00000400000000000000" pitchFamily="2" charset="-78"/>
              </a:rPr>
            </a:br>
            <a:r>
              <a:rPr lang="fa-IR" sz="2400" b="1" u="sng" dirty="0" smtClean="0">
                <a:solidFill>
                  <a:srgbClr val="FF0000"/>
                </a:solidFill>
                <a:cs typeface="B Nazanin" panose="00000400000000000000" pitchFamily="2" charset="-78"/>
              </a:rPr>
              <a:t/>
            </a:r>
            <a:br>
              <a:rPr lang="fa-IR" sz="2400" b="1" u="sng" dirty="0" smtClean="0">
                <a:solidFill>
                  <a:srgbClr val="FF0000"/>
                </a:solidFill>
                <a:cs typeface="B Nazanin" panose="00000400000000000000" pitchFamily="2" charset="-78"/>
              </a:rPr>
            </a:br>
            <a:endParaRPr lang="fa-IR" sz="3200" b="1" u="sng" dirty="0">
              <a:solidFill>
                <a:srgbClr val="FF0000"/>
              </a:solidFill>
              <a:cs typeface="B Titr" panose="00000700000000000000" pitchFamily="2" charset="-78"/>
            </a:endParaRPr>
          </a:p>
        </p:txBody>
      </p:sp>
      <p:sp>
        <p:nvSpPr>
          <p:cNvPr id="3" name="Slide Number Placeholder 2"/>
          <p:cNvSpPr>
            <a:spLocks noGrp="1"/>
          </p:cNvSpPr>
          <p:nvPr>
            <p:ph type="sldNum" sz="quarter" idx="12"/>
          </p:nvPr>
        </p:nvSpPr>
        <p:spPr/>
        <p:txBody>
          <a:bodyPr/>
          <a:lstStyle/>
          <a:p>
            <a:fld id="{DCEF9C92-A90B-4AEA-9390-468F83E2D19C}" type="slidenum">
              <a:rPr lang="en-US" smtClean="0"/>
              <a:t>11</a:t>
            </a:fld>
            <a:endParaRPr lang="en-US"/>
          </a:p>
        </p:txBody>
      </p:sp>
    </p:spTree>
    <p:extLst>
      <p:ext uri="{BB962C8B-B14F-4D97-AF65-F5344CB8AC3E}">
        <p14:creationId xmlns:p14="http://schemas.microsoft.com/office/powerpoint/2010/main" val="360569010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0" y="578497"/>
            <a:ext cx="11887200" cy="6001643"/>
          </a:xfrm>
          <a:prstGeom prst="rect">
            <a:avLst/>
          </a:prstGeom>
        </p:spPr>
        <p:txBody>
          <a:bodyPr wrap="square">
            <a:spAutoFit/>
          </a:bodyPr>
          <a:lstStyle/>
          <a:p>
            <a:pPr algn="r">
              <a:lnSpc>
                <a:spcPct val="200000"/>
              </a:lnSpc>
            </a:pPr>
            <a:r>
              <a:rPr lang="fa-IR" sz="2400" b="1" dirty="0" smtClean="0">
                <a:solidFill>
                  <a:srgbClr val="FF0000"/>
                </a:solidFill>
                <a:cs typeface="B Nazanin" panose="00000400000000000000" pitchFamily="2" charset="-78"/>
              </a:rPr>
              <a:t>تصویر </a:t>
            </a:r>
            <a:r>
              <a:rPr lang="fa-IR" sz="2400" b="1" dirty="0">
                <a:solidFill>
                  <a:srgbClr val="FF0000"/>
                </a:solidFill>
                <a:cs typeface="B Nazanin" panose="00000400000000000000" pitchFamily="2" charset="-78"/>
              </a:rPr>
              <a:t>کلی مراکز خدمات جامع سلامت روستائی غیر شبانه </a:t>
            </a:r>
            <a:r>
              <a:rPr lang="fa-IR" sz="2400" b="1" dirty="0" smtClean="0">
                <a:solidFill>
                  <a:srgbClr val="FF0000"/>
                </a:solidFill>
                <a:cs typeface="B Nazanin" panose="00000400000000000000" pitchFamily="2" charset="-78"/>
              </a:rPr>
              <a:t>روزی-ادامه</a:t>
            </a:r>
            <a:endParaRPr lang="fa-IR" sz="2400" b="1" dirty="0" smtClean="0">
              <a:cs typeface="B Nazanin" panose="00000400000000000000" pitchFamily="2" charset="-78"/>
            </a:endParaRPr>
          </a:p>
          <a:p>
            <a:pPr algn="r">
              <a:lnSpc>
                <a:spcPct val="200000"/>
              </a:lnSpc>
            </a:pPr>
            <a:r>
              <a:rPr lang="fa-IR" sz="2400" b="1" dirty="0" smtClean="0">
                <a:cs typeface="B Nazanin" panose="00000400000000000000" pitchFamily="2" charset="-78"/>
              </a:rPr>
              <a:t>5-دارای </a:t>
            </a:r>
            <a:r>
              <a:rPr lang="fa-IR" sz="2400" b="1" dirty="0">
                <a:cs typeface="B Nazanin" panose="00000400000000000000" pitchFamily="2" charset="-78"/>
              </a:rPr>
              <a:t>دسترسی به خدمات پرستاری و </a:t>
            </a:r>
            <a:r>
              <a:rPr lang="fa-IR" sz="2400" b="1" dirty="0" smtClean="0">
                <a:cs typeface="B Nazanin" panose="00000400000000000000" pitchFamily="2" charset="-78"/>
              </a:rPr>
              <a:t>مامائی</a:t>
            </a:r>
            <a:r>
              <a:rPr lang="fa-IR" sz="2400" b="1" dirty="0">
                <a:cs typeface="B Nazanin" panose="00000400000000000000" pitchFamily="2" charset="-78"/>
              </a:rPr>
              <a:t/>
            </a:r>
            <a:br>
              <a:rPr lang="fa-IR" sz="2400" b="1" dirty="0">
                <a:cs typeface="B Nazanin" panose="00000400000000000000" pitchFamily="2" charset="-78"/>
              </a:rPr>
            </a:br>
            <a:r>
              <a:rPr lang="fa-IR" sz="2400" b="1" dirty="0">
                <a:cs typeface="B Nazanin" panose="00000400000000000000" pitchFamily="2" charset="-78"/>
              </a:rPr>
              <a:t>6-دارای دسترسی به اورژانس 115 با فاصله کمتر از 5 کیلومتر درخارج از مرکز</a:t>
            </a:r>
            <a:br>
              <a:rPr lang="fa-IR" sz="2400" b="1" dirty="0">
                <a:cs typeface="B Nazanin" panose="00000400000000000000" pitchFamily="2" charset="-78"/>
              </a:rPr>
            </a:br>
            <a:r>
              <a:rPr lang="fa-IR" sz="2400" b="1" dirty="0">
                <a:cs typeface="B Nazanin" panose="00000400000000000000" pitchFamily="2" charset="-78"/>
              </a:rPr>
              <a:t>7-دسترسی به خدمات بستری با فاصله کمتر از نیم ساعت با خودرو</a:t>
            </a:r>
            <a:br>
              <a:rPr lang="fa-IR" sz="2400" b="1" dirty="0">
                <a:cs typeface="B Nazanin" panose="00000400000000000000" pitchFamily="2" charset="-78"/>
              </a:rPr>
            </a:br>
            <a:r>
              <a:rPr lang="fa-IR" sz="2400" b="1" dirty="0">
                <a:cs typeface="B Nazanin" panose="00000400000000000000" pitchFamily="2" charset="-78"/>
              </a:rPr>
              <a:t>8-دارای دسترسی به خدمات آزمایشگاهی در داخل مرکز از طریق نمونه گیری یا خرید خدمت با فاصله نیم ساعت</a:t>
            </a:r>
            <a:br>
              <a:rPr lang="fa-IR" sz="2400" b="1" dirty="0">
                <a:cs typeface="B Nazanin" panose="00000400000000000000" pitchFamily="2" charset="-78"/>
              </a:rPr>
            </a:br>
            <a:r>
              <a:rPr lang="fa-IR" sz="2400" b="1" dirty="0">
                <a:cs typeface="B Nazanin" panose="00000400000000000000" pitchFamily="2" charset="-78"/>
              </a:rPr>
              <a:t>9-دارای دسترسی به خدمات دهان و دندان</a:t>
            </a:r>
            <a:br>
              <a:rPr lang="fa-IR" sz="2400" b="1" dirty="0">
                <a:cs typeface="B Nazanin" panose="00000400000000000000" pitchFamily="2" charset="-78"/>
              </a:rPr>
            </a:br>
            <a:r>
              <a:rPr lang="fa-IR" sz="2400" b="1" dirty="0">
                <a:cs typeface="B Nazanin" panose="00000400000000000000" pitchFamily="2" charset="-78"/>
              </a:rPr>
              <a:t>10-دارای خدمات دسترسی به خدمات بهداشت محیط و حرفه ای</a:t>
            </a:r>
            <a:br>
              <a:rPr lang="fa-IR" sz="2400" b="1" dirty="0">
                <a:cs typeface="B Nazanin" panose="00000400000000000000" pitchFamily="2" charset="-78"/>
              </a:rPr>
            </a:br>
            <a:r>
              <a:rPr lang="fa-IR" sz="2400" b="1" dirty="0">
                <a:cs typeface="B Nazanin" panose="00000400000000000000" pitchFamily="2" charset="-78"/>
              </a:rPr>
              <a:t>11-دارای دسترسی به خدمات تغذیه و روان</a:t>
            </a:r>
            <a:endParaRPr lang="fa-IR" sz="2400" dirty="0"/>
          </a:p>
        </p:txBody>
      </p:sp>
      <p:sp>
        <p:nvSpPr>
          <p:cNvPr id="2" name="Slide Number Placeholder 1"/>
          <p:cNvSpPr>
            <a:spLocks noGrp="1"/>
          </p:cNvSpPr>
          <p:nvPr>
            <p:ph type="sldNum" sz="quarter" idx="12"/>
          </p:nvPr>
        </p:nvSpPr>
        <p:spPr/>
        <p:txBody>
          <a:bodyPr/>
          <a:lstStyle/>
          <a:p>
            <a:fld id="{DCEF9C92-A90B-4AEA-9390-468F83E2D19C}" type="slidenum">
              <a:rPr lang="en-US" smtClean="0"/>
              <a:t>12</a:t>
            </a:fld>
            <a:endParaRPr lang="en-US"/>
          </a:p>
        </p:txBody>
      </p:sp>
    </p:spTree>
    <p:extLst>
      <p:ext uri="{BB962C8B-B14F-4D97-AF65-F5344CB8AC3E}">
        <p14:creationId xmlns:p14="http://schemas.microsoft.com/office/powerpoint/2010/main" val="147209737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149291" y="0"/>
            <a:ext cx="11849876" cy="6463308"/>
          </a:xfrm>
          <a:prstGeom prst="rect">
            <a:avLst/>
          </a:prstGeom>
        </p:spPr>
        <p:txBody>
          <a:bodyPr wrap="square">
            <a:spAutoFit/>
          </a:bodyPr>
          <a:lstStyle/>
          <a:p>
            <a:pPr algn="r">
              <a:lnSpc>
                <a:spcPct val="150000"/>
              </a:lnSpc>
            </a:pPr>
            <a:r>
              <a:rPr lang="fa-IR" sz="3600" u="sng" dirty="0">
                <a:solidFill>
                  <a:srgbClr val="FF0000"/>
                </a:solidFill>
                <a:cs typeface="B Titr" panose="00000700000000000000" pitchFamily="2" charset="-78"/>
              </a:rPr>
              <a:t>نیروی انسانی مراکز خدمات جامع سلامت روستایی</a:t>
            </a:r>
            <a:r>
              <a:rPr lang="fa-IR" sz="3600" u="sng" dirty="0" smtClean="0">
                <a:solidFill>
                  <a:srgbClr val="FF0000"/>
                </a:solidFill>
                <a:cs typeface="B Titr" panose="00000700000000000000" pitchFamily="2" charset="-78"/>
              </a:rPr>
              <a:t>:</a:t>
            </a:r>
            <a:r>
              <a:rPr lang="fa-IR" sz="2400" b="1" dirty="0"/>
              <a:t/>
            </a:r>
            <a:br>
              <a:rPr lang="fa-IR" sz="2400" b="1" dirty="0"/>
            </a:br>
            <a:r>
              <a:rPr lang="fa-IR" sz="2400" b="1" dirty="0">
                <a:solidFill>
                  <a:srgbClr val="FF0000"/>
                </a:solidFill>
                <a:cs typeface="B Nazanin" panose="00000400000000000000" pitchFamily="2" charset="-78"/>
              </a:rPr>
              <a:t>1-پزشك</a:t>
            </a:r>
            <a:r>
              <a:rPr lang="fa-IR" sz="2400" b="1" dirty="0">
                <a:cs typeface="B Nazanin" panose="00000400000000000000" pitchFamily="2" charset="-78"/>
              </a:rPr>
              <a:t>: يك نفر پزشك( پزشك خانواده روستايي/ متخصص پزشكي خانواده) بازای جمعيتي حدود 4000 نفر. با اضافه شدن هر 4000 نفر به جمعيت تحت پوشش مركز، يك نفر به تعداد پزشكان مركز اضافه </a:t>
            </a:r>
            <a:r>
              <a:rPr lang="fa-IR" sz="2400" b="1" dirty="0" smtClean="0">
                <a:cs typeface="B Nazanin" panose="00000400000000000000" pitchFamily="2" charset="-78"/>
              </a:rPr>
              <a:t>خواهد </a:t>
            </a:r>
            <a:r>
              <a:rPr lang="fa-IR" sz="2400" b="1" dirty="0">
                <a:cs typeface="B Nazanin" panose="00000400000000000000" pitchFamily="2" charset="-78"/>
              </a:rPr>
              <a:t>شد. </a:t>
            </a:r>
            <a:br>
              <a:rPr lang="fa-IR" sz="2400" b="1" dirty="0">
                <a:cs typeface="B Nazanin" panose="00000400000000000000" pitchFamily="2" charset="-78"/>
              </a:rPr>
            </a:br>
            <a:r>
              <a:rPr lang="fa-IR" sz="2400" b="1" dirty="0">
                <a:solidFill>
                  <a:srgbClr val="FF0000"/>
                </a:solidFill>
                <a:cs typeface="B Nazanin" panose="00000400000000000000" pitchFamily="2" charset="-78"/>
              </a:rPr>
              <a:t>2-کارشناس سلامت روان و کارشناس تغذیه</a:t>
            </a:r>
            <a:r>
              <a:rPr lang="fa-IR" sz="2400" b="1" dirty="0">
                <a:cs typeface="B Nazanin" panose="00000400000000000000" pitchFamily="2" charset="-78"/>
              </a:rPr>
              <a:t>: بازای هر 15 هزار نفر جمعيت تحت پوشش يك يا چند مركز</a:t>
            </a:r>
            <a:br>
              <a:rPr lang="fa-IR" sz="2400" b="1" dirty="0">
                <a:cs typeface="B Nazanin" panose="00000400000000000000" pitchFamily="2" charset="-78"/>
              </a:rPr>
            </a:br>
            <a:r>
              <a:rPr lang="fa-IR" sz="2400" b="1" dirty="0">
                <a:solidFill>
                  <a:srgbClr val="FF0000"/>
                </a:solidFill>
                <a:cs typeface="B Nazanin" panose="00000400000000000000" pitchFamily="2" charset="-78"/>
              </a:rPr>
              <a:t>3-دندانپزشك: </a:t>
            </a:r>
            <a:r>
              <a:rPr lang="fa-IR" sz="2400" b="1" dirty="0">
                <a:cs typeface="B Nazanin" panose="00000400000000000000" pitchFamily="2" charset="-78"/>
              </a:rPr>
              <a:t>بازای هر 15 هزار نفر جمعيت تحت پوشش يك يا چند مركز </a:t>
            </a:r>
            <a:r>
              <a:rPr lang="fa-IR" sz="2400" b="1" dirty="0" smtClean="0">
                <a:cs typeface="B Nazanin" panose="00000400000000000000" pitchFamily="2" charset="-78"/>
              </a:rPr>
              <a:t>روستايي یک دندانپزشک در نظر گرفته می شود</a:t>
            </a:r>
          </a:p>
          <a:p>
            <a:pPr algn="r">
              <a:lnSpc>
                <a:spcPct val="150000"/>
              </a:lnSpc>
            </a:pPr>
            <a:r>
              <a:rPr lang="fa-IR" sz="2400" b="1" dirty="0" smtClean="0">
                <a:solidFill>
                  <a:srgbClr val="FF0000"/>
                </a:solidFill>
                <a:cs typeface="B Nazanin" panose="00000400000000000000" pitchFamily="2" charset="-78"/>
              </a:rPr>
              <a:t>4-پذیرش: </a:t>
            </a:r>
            <a:r>
              <a:rPr lang="fa-IR" sz="2400" b="1" dirty="0" smtClean="0">
                <a:cs typeface="B Nazanin" panose="00000400000000000000" pitchFamily="2" charset="-78"/>
              </a:rPr>
              <a:t>درمراكز </a:t>
            </a:r>
            <a:r>
              <a:rPr lang="fa-IR" sz="2400" b="1" dirty="0">
                <a:cs typeface="B Nazanin" panose="00000400000000000000" pitchFamily="2" charset="-78"/>
              </a:rPr>
              <a:t>روستايي غيرشبانه روز ، يك نفر برای كارهای تحليل اطلاعات، آمار و پذیرش تحت عنوان كارشناس فناوری اطلاعات در نظر گرفته ميشود.</a:t>
            </a:r>
            <a:br>
              <a:rPr lang="fa-IR" sz="2400" b="1" dirty="0">
                <a:cs typeface="B Nazanin" panose="00000400000000000000" pitchFamily="2" charset="-78"/>
              </a:rPr>
            </a:br>
            <a:r>
              <a:rPr lang="fa-IR" sz="2400" b="1" dirty="0" smtClean="0">
                <a:solidFill>
                  <a:srgbClr val="FF0000"/>
                </a:solidFill>
                <a:cs typeface="B Nazanin" panose="00000400000000000000" pitchFamily="2" charset="-78"/>
              </a:rPr>
              <a:t>5-کارشناس ناظر: </a:t>
            </a:r>
            <a:r>
              <a:rPr lang="fa-IR" sz="2400" b="1" dirty="0" smtClean="0">
                <a:cs typeface="B Nazanin" panose="00000400000000000000" pitchFamily="2" charset="-78"/>
              </a:rPr>
              <a:t>در </a:t>
            </a:r>
            <a:r>
              <a:rPr lang="fa-IR" sz="2400" b="1" dirty="0">
                <a:cs typeface="B Nazanin" panose="00000400000000000000" pitchFamily="2" charset="-78"/>
              </a:rPr>
              <a:t>تمام مراكز روستايي بازای هر 3 تا 4 خانه بهداشت تحت پوشش (اعم از ضميمه وغيرضميمه)، يك كاردان / کارشناس ناظربدون تاكيد بر زن يا مرد بودن آنان حضور خواهد داشت. </a:t>
            </a:r>
            <a:br>
              <a:rPr lang="fa-IR" sz="2400" b="1" dirty="0">
                <a:cs typeface="B Nazanin" panose="00000400000000000000" pitchFamily="2" charset="-78"/>
              </a:rPr>
            </a:br>
            <a:endParaRPr lang="fa-IR" sz="2400" b="1" dirty="0"/>
          </a:p>
        </p:txBody>
      </p:sp>
      <p:sp>
        <p:nvSpPr>
          <p:cNvPr id="2" name="Slide Number Placeholder 1"/>
          <p:cNvSpPr>
            <a:spLocks noGrp="1"/>
          </p:cNvSpPr>
          <p:nvPr>
            <p:ph type="sldNum" sz="quarter" idx="12"/>
          </p:nvPr>
        </p:nvSpPr>
        <p:spPr/>
        <p:txBody>
          <a:bodyPr/>
          <a:lstStyle/>
          <a:p>
            <a:fld id="{DCEF9C92-A90B-4AEA-9390-468F83E2D19C}" type="slidenum">
              <a:rPr lang="en-US" smtClean="0"/>
              <a:t>13</a:t>
            </a:fld>
            <a:endParaRPr lang="en-US"/>
          </a:p>
        </p:txBody>
      </p:sp>
    </p:spTree>
    <p:extLst>
      <p:ext uri="{BB962C8B-B14F-4D97-AF65-F5344CB8AC3E}">
        <p14:creationId xmlns:p14="http://schemas.microsoft.com/office/powerpoint/2010/main" val="21521667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4967" y="365125"/>
            <a:ext cx="11809140" cy="5974715"/>
          </a:xfrm>
        </p:spPr>
        <p:txBody>
          <a:bodyPr>
            <a:noAutofit/>
          </a:bodyPr>
          <a:lstStyle/>
          <a:p>
            <a:pPr algn="r"/>
            <a:r>
              <a:rPr lang="fa-IR" sz="3200" dirty="0" smtClean="0">
                <a:cs typeface="B Nazanin" panose="00000400000000000000" pitchFamily="2" charset="-78"/>
              </a:rPr>
              <a:t>6-</a:t>
            </a:r>
            <a:r>
              <a:rPr lang="fa-IR" sz="3200" dirty="0" smtClean="0"/>
              <a:t> </a:t>
            </a:r>
            <a:r>
              <a:rPr lang="fa-IR" sz="3200" dirty="0" smtClean="0">
                <a:cs typeface="B Nazanin" panose="00000400000000000000" pitchFamily="2" charset="-78"/>
              </a:rPr>
              <a:t>مراكز روستايي غيرشبانه روزی با جمعيت تحت پوشش حدود 10 هزار نفر يك نيرو </a:t>
            </a:r>
            <a:r>
              <a:rPr lang="fa-IR" sz="3200" u="sng" dirty="0" smtClean="0">
                <a:solidFill>
                  <a:srgbClr val="FF0000"/>
                </a:solidFill>
                <a:cs typeface="B Nazanin" panose="00000400000000000000" pitchFamily="2" charset="-78"/>
              </a:rPr>
              <a:t>پرستار يا بهيار </a:t>
            </a:r>
            <a:r>
              <a:rPr lang="fa-IR" sz="3200" dirty="0" smtClean="0">
                <a:cs typeface="B Nazanin" panose="00000400000000000000" pitchFamily="2" charset="-78"/>
              </a:rPr>
              <a:t>در نظر گرفته خواهد شد. درصورت حضور اين نيرو در مركز، علاوه بر خدمات پرستار ، خدمت نمونه گير برای آزمايش نيز توسط او انجام ميشود. درمورد جمعيتها كمتر، اين خدمات </a:t>
            </a:r>
            <a:r>
              <a:rPr lang="fa-IR" sz="3200" dirty="0" smtClean="0">
                <a:solidFill>
                  <a:srgbClr val="FF0000"/>
                </a:solidFill>
                <a:cs typeface="B Nazanin" panose="00000400000000000000" pitchFamily="2" charset="-78"/>
              </a:rPr>
              <a:t>توسط ماما </a:t>
            </a:r>
            <a:r>
              <a:rPr lang="fa-IR" sz="3200" dirty="0" smtClean="0">
                <a:cs typeface="B Nazanin" panose="00000400000000000000" pitchFamily="2" charset="-78"/>
              </a:rPr>
              <a:t>ارائه ميگردد .</a:t>
            </a:r>
            <a:br>
              <a:rPr lang="fa-IR" sz="3200" dirty="0" smtClean="0">
                <a:cs typeface="B Nazanin" panose="00000400000000000000" pitchFamily="2" charset="-78"/>
              </a:rPr>
            </a:br>
            <a:r>
              <a:rPr lang="fa-IR" sz="3200" dirty="0" smtClean="0">
                <a:cs typeface="B Nazanin" panose="00000400000000000000" pitchFamily="2" charset="-78"/>
              </a:rPr>
              <a:t>6-</a:t>
            </a:r>
            <a:r>
              <a:rPr lang="fa-IR" sz="3200" dirty="0" smtClean="0"/>
              <a:t> </a:t>
            </a:r>
            <a:r>
              <a:rPr lang="fa-IR" sz="3200" dirty="0" smtClean="0">
                <a:cs typeface="B Nazanin" panose="00000400000000000000" pitchFamily="2" charset="-78"/>
              </a:rPr>
              <a:t>بازای </a:t>
            </a:r>
            <a:r>
              <a:rPr lang="fa-IR" sz="3200" dirty="0">
                <a:cs typeface="B Nazanin" panose="00000400000000000000" pitchFamily="2" charset="-78"/>
              </a:rPr>
              <a:t>هر 300 واحد تهيه، توزيع و فروش مواد </a:t>
            </a:r>
            <a:r>
              <a:rPr lang="fa-IR" sz="3200" dirty="0" smtClean="0">
                <a:cs typeface="B Nazanin" panose="00000400000000000000" pitchFamily="2" charset="-78"/>
              </a:rPr>
              <a:t>غذايي </a:t>
            </a:r>
            <a:r>
              <a:rPr lang="fa-IR" sz="3200" dirty="0">
                <a:cs typeface="B Nazanin" panose="00000400000000000000" pitchFamily="2" charset="-78"/>
              </a:rPr>
              <a:t>و ساير اماكن </a:t>
            </a:r>
            <a:r>
              <a:rPr lang="fa-IR" sz="3200" dirty="0" smtClean="0">
                <a:cs typeface="B Nazanin" panose="00000400000000000000" pitchFamily="2" charset="-78"/>
              </a:rPr>
              <a:t>ضروری </a:t>
            </a:r>
            <a:r>
              <a:rPr lang="fa-IR" sz="3200" dirty="0">
                <a:cs typeface="B Nazanin" panose="00000400000000000000" pitchFamily="2" charset="-78"/>
              </a:rPr>
              <a:t>برا نظارت بهداشت </a:t>
            </a:r>
            <a:r>
              <a:rPr lang="fa-IR" sz="3200" dirty="0" smtClean="0">
                <a:cs typeface="B Nazanin" panose="00000400000000000000" pitchFamily="2" charset="-78"/>
              </a:rPr>
              <a:t>محيط</a:t>
            </a:r>
            <a:r>
              <a:rPr lang="fa-IR" sz="3200" dirty="0">
                <a:cs typeface="B Nazanin" panose="00000400000000000000" pitchFamily="2" charset="-78"/>
              </a:rPr>
              <a:t>، </a:t>
            </a:r>
            <a:r>
              <a:rPr lang="fa-IR" sz="3200" dirty="0" smtClean="0">
                <a:cs typeface="B Nazanin" panose="00000400000000000000" pitchFamily="2" charset="-78"/>
              </a:rPr>
              <a:t>يك </a:t>
            </a:r>
            <a:r>
              <a:rPr lang="fa-IR" sz="3200" dirty="0">
                <a:cs typeface="B Nazanin" panose="00000400000000000000" pitchFamily="2" charset="-78"/>
              </a:rPr>
              <a:t>كاردان يا </a:t>
            </a:r>
            <a:r>
              <a:rPr lang="fa-IR" sz="3200" u="sng" dirty="0" smtClean="0">
                <a:solidFill>
                  <a:srgbClr val="FF0000"/>
                </a:solidFill>
                <a:cs typeface="B Nazanin" panose="00000400000000000000" pitchFamily="2" charset="-78"/>
              </a:rPr>
              <a:t>كارشناس </a:t>
            </a:r>
            <a:r>
              <a:rPr lang="fa-IR" sz="3200" u="sng" dirty="0">
                <a:solidFill>
                  <a:srgbClr val="FF0000"/>
                </a:solidFill>
                <a:cs typeface="B Nazanin" panose="00000400000000000000" pitchFamily="2" charset="-78"/>
              </a:rPr>
              <a:t>بهداشت محيط </a:t>
            </a:r>
            <a:r>
              <a:rPr lang="fa-IR" sz="3200" dirty="0">
                <a:cs typeface="B Nazanin" panose="00000400000000000000" pitchFamily="2" charset="-78"/>
              </a:rPr>
              <a:t>بايد در مركز وجود داشته باشد. </a:t>
            </a:r>
            <a:r>
              <a:rPr lang="fa-IR" sz="3200" dirty="0" smtClean="0">
                <a:cs typeface="B Nazanin" panose="00000400000000000000" pitchFamily="2" charset="-78"/>
              </a:rPr>
              <a:t>در مورد خدمات بهداشت حرفه ای </a:t>
            </a:r>
            <a:r>
              <a:rPr lang="fa-IR" sz="3200" dirty="0">
                <a:cs typeface="B Nazanin" panose="00000400000000000000" pitchFamily="2" charset="-78"/>
              </a:rPr>
              <a:t>نياز </a:t>
            </a:r>
            <a:r>
              <a:rPr lang="fa-IR" sz="3200" dirty="0" smtClean="0">
                <a:cs typeface="B Nazanin" panose="00000400000000000000" pitchFamily="2" charset="-78"/>
              </a:rPr>
              <a:t>بازای </a:t>
            </a:r>
            <a:r>
              <a:rPr lang="fa-IR" sz="3200" dirty="0">
                <a:cs typeface="B Nazanin" panose="00000400000000000000" pitchFamily="2" charset="-78"/>
              </a:rPr>
              <a:t>300 واحد كارگاهي بايد يك </a:t>
            </a:r>
            <a:r>
              <a:rPr lang="fa-IR" sz="3200" dirty="0">
                <a:solidFill>
                  <a:srgbClr val="FF0000"/>
                </a:solidFill>
                <a:cs typeface="B Nazanin" panose="00000400000000000000" pitchFamily="2" charset="-78"/>
              </a:rPr>
              <a:t>كاردان/ </a:t>
            </a:r>
            <a:r>
              <a:rPr lang="fa-IR" sz="3200" dirty="0" smtClean="0">
                <a:solidFill>
                  <a:srgbClr val="FF0000"/>
                </a:solidFill>
                <a:cs typeface="B Nazanin" panose="00000400000000000000" pitchFamily="2" charset="-78"/>
              </a:rPr>
              <a:t>كارشناس </a:t>
            </a:r>
            <a:r>
              <a:rPr lang="fa-IR" sz="3200" dirty="0">
                <a:solidFill>
                  <a:srgbClr val="FF0000"/>
                </a:solidFill>
                <a:cs typeface="B Nazanin" panose="00000400000000000000" pitchFamily="2" charset="-78"/>
              </a:rPr>
              <a:t>بهداشت حرفه </a:t>
            </a:r>
            <a:r>
              <a:rPr lang="fa-IR" sz="3200" dirty="0" smtClean="0">
                <a:solidFill>
                  <a:srgbClr val="FF0000"/>
                </a:solidFill>
                <a:cs typeface="B Nazanin" panose="00000400000000000000" pitchFamily="2" charset="-78"/>
              </a:rPr>
              <a:t>ای </a:t>
            </a:r>
            <a:r>
              <a:rPr lang="fa-IR" sz="3200" dirty="0" smtClean="0">
                <a:cs typeface="B Nazanin" panose="00000400000000000000" pitchFamily="2" charset="-78"/>
              </a:rPr>
              <a:t>وجود داشته باشد.</a:t>
            </a:r>
            <a:br>
              <a:rPr lang="fa-IR" sz="3200" dirty="0" smtClean="0">
                <a:cs typeface="B Nazanin" panose="00000400000000000000" pitchFamily="2" charset="-78"/>
              </a:rPr>
            </a:br>
            <a:r>
              <a:rPr lang="fa-IR" sz="3200" dirty="0" smtClean="0">
                <a:cs typeface="B Nazanin" panose="00000400000000000000" pitchFamily="2" charset="-78"/>
              </a:rPr>
              <a:t/>
            </a:r>
            <a:br>
              <a:rPr lang="fa-IR" sz="3200" dirty="0" smtClean="0">
                <a:cs typeface="B Nazanin" panose="00000400000000000000" pitchFamily="2" charset="-78"/>
              </a:rPr>
            </a:br>
            <a:r>
              <a:rPr lang="fa-IR" sz="3200" dirty="0" smtClean="0">
                <a:cs typeface="B Nazanin" panose="00000400000000000000" pitchFamily="2" charset="-78"/>
              </a:rPr>
              <a:t>7-</a:t>
            </a:r>
            <a:r>
              <a:rPr lang="fa-IR" sz="3200" dirty="0" smtClean="0"/>
              <a:t> </a:t>
            </a:r>
            <a:r>
              <a:rPr lang="fa-IR" sz="3200" dirty="0">
                <a:cs typeface="B Nazanin" panose="00000400000000000000" pitchFamily="2" charset="-78"/>
              </a:rPr>
              <a:t>يك نفر ماما بازای هر </a:t>
            </a:r>
            <a:r>
              <a:rPr lang="fa-IR" sz="3200" u="sng" dirty="0">
                <a:solidFill>
                  <a:srgbClr val="FF0000"/>
                </a:solidFill>
                <a:cs typeface="B Nazanin" panose="00000400000000000000" pitchFamily="2" charset="-78"/>
              </a:rPr>
              <a:t>دو پزشك </a:t>
            </a:r>
            <a:r>
              <a:rPr lang="fa-IR" sz="3200" dirty="0">
                <a:cs typeface="B Nazanin" panose="00000400000000000000" pitchFamily="2" charset="-78"/>
              </a:rPr>
              <a:t>خانواده روستايي يا بازای هر </a:t>
            </a:r>
            <a:r>
              <a:rPr lang="fa-IR" sz="3200" u="sng" dirty="0">
                <a:solidFill>
                  <a:srgbClr val="FF0000"/>
                </a:solidFill>
                <a:cs typeface="B Nazanin" panose="00000400000000000000" pitchFamily="2" charset="-78"/>
              </a:rPr>
              <a:t>7000 نفر </a:t>
            </a:r>
            <a:r>
              <a:rPr lang="fa-IR" sz="3200" dirty="0">
                <a:cs typeface="B Nazanin" panose="00000400000000000000" pitchFamily="2" charset="-78"/>
              </a:rPr>
              <a:t>جمعيت تحت پوشش در مركز </a:t>
            </a:r>
            <a:r>
              <a:rPr lang="fa-IR" sz="3200" dirty="0" smtClean="0">
                <a:cs typeface="B Nazanin" panose="00000400000000000000" pitchFamily="2" charset="-78"/>
              </a:rPr>
              <a:t>تعيين ميشود</a:t>
            </a:r>
            <a:r>
              <a:rPr lang="fa-IR" sz="3200" dirty="0" smtClean="0"/>
              <a:t>.</a:t>
            </a:r>
            <a:r>
              <a:rPr lang="fa-IR" sz="3200" dirty="0" smtClean="0">
                <a:cs typeface="B Nazanin" panose="00000400000000000000" pitchFamily="2" charset="-78"/>
              </a:rPr>
              <a:t> </a:t>
            </a:r>
            <a:r>
              <a:rPr lang="en-US" sz="3200" dirty="0" smtClean="0">
                <a:cs typeface="B Nazanin" panose="00000400000000000000" pitchFamily="2" charset="-78"/>
              </a:rPr>
              <a:t/>
            </a:r>
            <a:br>
              <a:rPr lang="en-US" sz="3200" dirty="0" smtClean="0">
                <a:cs typeface="B Nazanin" panose="00000400000000000000" pitchFamily="2" charset="-78"/>
              </a:rPr>
            </a:br>
            <a:r>
              <a:rPr lang="fa-IR" sz="3200" dirty="0" smtClean="0">
                <a:cs typeface="B Nazanin" panose="00000400000000000000" pitchFamily="2" charset="-78"/>
              </a:rPr>
              <a:t>8-راننده : به ازای هر مرکز خدمات جامع سلامت روستائی حداقل یک راننده وجود خواهد داشت.</a:t>
            </a:r>
            <a:endParaRPr lang="en-US" sz="3200" dirty="0">
              <a:cs typeface="B Nazanin" panose="00000400000000000000" pitchFamily="2" charset="-78"/>
            </a:endParaRPr>
          </a:p>
        </p:txBody>
      </p:sp>
      <p:sp>
        <p:nvSpPr>
          <p:cNvPr id="3" name="Slide Number Placeholder 2"/>
          <p:cNvSpPr>
            <a:spLocks noGrp="1"/>
          </p:cNvSpPr>
          <p:nvPr>
            <p:ph type="sldNum" sz="quarter" idx="12"/>
          </p:nvPr>
        </p:nvSpPr>
        <p:spPr/>
        <p:txBody>
          <a:bodyPr/>
          <a:lstStyle/>
          <a:p>
            <a:fld id="{DCEF9C92-A90B-4AEA-9390-468F83E2D19C}" type="slidenum">
              <a:rPr lang="en-US" smtClean="0"/>
              <a:t>14</a:t>
            </a:fld>
            <a:endParaRPr lang="en-US"/>
          </a:p>
        </p:txBody>
      </p:sp>
    </p:spTree>
    <p:extLst>
      <p:ext uri="{BB962C8B-B14F-4D97-AF65-F5344CB8AC3E}">
        <p14:creationId xmlns:p14="http://schemas.microsoft.com/office/powerpoint/2010/main" val="71593549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87680" y="365125"/>
            <a:ext cx="11399520" cy="6294755"/>
          </a:xfrm>
        </p:spPr>
        <p:txBody>
          <a:bodyPr>
            <a:normAutofit fontScale="90000"/>
          </a:bodyPr>
          <a:lstStyle/>
          <a:p>
            <a:pPr algn="r">
              <a:lnSpc>
                <a:spcPct val="200000"/>
              </a:lnSpc>
            </a:pPr>
            <a:r>
              <a:rPr lang="fa-IR" sz="3600" u="sng" dirty="0" smtClean="0">
                <a:solidFill>
                  <a:srgbClr val="FF0000"/>
                </a:solidFill>
                <a:cs typeface="B Titr" panose="00000700000000000000" pitchFamily="2" charset="-78"/>
              </a:rPr>
              <a:t>2-مراکز </a:t>
            </a:r>
            <a:r>
              <a:rPr lang="fa-IR" sz="3600" u="sng" dirty="0">
                <a:solidFill>
                  <a:srgbClr val="FF0000"/>
                </a:solidFill>
                <a:cs typeface="B Titr" panose="00000700000000000000" pitchFamily="2" charset="-78"/>
              </a:rPr>
              <a:t>خدمات جامع سلامت فصلی عشایری </a:t>
            </a:r>
            <a:r>
              <a:rPr lang="fa-IR" dirty="0"/>
              <a:t/>
            </a:r>
            <a:br>
              <a:rPr lang="fa-IR" dirty="0"/>
            </a:br>
            <a:r>
              <a:rPr lang="fa-IR" sz="3200" dirty="0" smtClean="0">
                <a:cs typeface="B Nazanin" panose="00000400000000000000" pitchFamily="2" charset="-78"/>
              </a:rPr>
              <a:t>مراکز خدمات جامع سلامت عشایر برای جمعیت های عشایری </a:t>
            </a:r>
            <a:r>
              <a:rPr lang="fa-IR" sz="3200" u="sng" dirty="0" smtClean="0">
                <a:solidFill>
                  <a:srgbClr val="FF0000"/>
                </a:solidFill>
                <a:cs typeface="B Nazanin" panose="00000400000000000000" pitchFamily="2" charset="-78"/>
              </a:rPr>
              <a:t>بیش از 2500 نفر </a:t>
            </a:r>
            <a:r>
              <a:rPr lang="fa-IR" sz="3200" dirty="0" smtClean="0">
                <a:cs typeface="B Nazanin" panose="00000400000000000000" pitchFamily="2" charset="-78"/>
              </a:rPr>
              <a:t>و بیشتر و با استقرار </a:t>
            </a:r>
            <a:r>
              <a:rPr lang="fa-IR" sz="3200" u="sng" dirty="0" smtClean="0">
                <a:solidFill>
                  <a:srgbClr val="FF0000"/>
                </a:solidFill>
                <a:cs typeface="B Nazanin" panose="00000400000000000000" pitchFamily="2" charset="-78"/>
              </a:rPr>
              <a:t>حدود 6 ماه و بیشتر </a:t>
            </a:r>
            <a:r>
              <a:rPr lang="fa-IR" sz="3200" dirty="0" smtClean="0">
                <a:cs typeface="B Nazanin" panose="00000400000000000000" pitchFamily="2" charset="-78"/>
              </a:rPr>
              <a:t>در منطقه و در شرایطی که نزدیکترین مرکز خدمات جامع سلامت شهری و یا روستائی تا محل استقرار عشایر با </a:t>
            </a:r>
            <a:r>
              <a:rPr lang="fa-IR" sz="3200" u="sng" dirty="0" smtClean="0">
                <a:solidFill>
                  <a:srgbClr val="FF0000"/>
                </a:solidFill>
                <a:cs typeface="B Nazanin" panose="00000400000000000000" pitchFamily="2" charset="-78"/>
              </a:rPr>
              <a:t>وسیله معمول بیش از 60 دقیقه فاصله </a:t>
            </a:r>
            <a:r>
              <a:rPr lang="fa-IR" sz="3200" dirty="0" smtClean="0">
                <a:cs typeface="B Nazanin" panose="00000400000000000000" pitchFamily="2" charset="-78"/>
              </a:rPr>
              <a:t>داشته باشد قابل راه اندازی است .</a:t>
            </a:r>
            <a:br>
              <a:rPr lang="fa-IR" sz="3200" dirty="0" smtClean="0">
                <a:cs typeface="B Nazanin" panose="00000400000000000000" pitchFamily="2" charset="-78"/>
              </a:rPr>
            </a:br>
            <a:r>
              <a:rPr lang="fa-IR" sz="2800" u="sng" dirty="0" smtClean="0">
                <a:solidFill>
                  <a:srgbClr val="FF0000"/>
                </a:solidFill>
                <a:cs typeface="B Titr" panose="00000700000000000000" pitchFamily="2" charset="-78"/>
              </a:rPr>
              <a:t>نیروی انسانی مراکز خدمات جامع سلامت عشایری</a:t>
            </a:r>
            <a:r>
              <a:rPr lang="fa-IR" dirty="0" smtClean="0"/>
              <a:t/>
            </a:r>
            <a:br>
              <a:rPr lang="fa-IR" dirty="0" smtClean="0"/>
            </a:br>
            <a:r>
              <a:rPr lang="fa-IR" sz="3600" dirty="0" smtClean="0">
                <a:cs typeface="B Nazanin" panose="00000400000000000000" pitchFamily="2" charset="-78"/>
              </a:rPr>
              <a:t>یک پزشک خانواده ، یک ماما و یک کاردان /کارشناس بهداشت محیط</a:t>
            </a:r>
            <a:endParaRPr lang="fa-IR" sz="3600" dirty="0">
              <a:cs typeface="B Nazanin" panose="00000400000000000000" pitchFamily="2" charset="-78"/>
            </a:endParaRPr>
          </a:p>
        </p:txBody>
      </p:sp>
      <p:sp>
        <p:nvSpPr>
          <p:cNvPr id="3" name="Slide Number Placeholder 2"/>
          <p:cNvSpPr>
            <a:spLocks noGrp="1"/>
          </p:cNvSpPr>
          <p:nvPr>
            <p:ph type="sldNum" sz="quarter" idx="12"/>
          </p:nvPr>
        </p:nvSpPr>
        <p:spPr/>
        <p:txBody>
          <a:bodyPr/>
          <a:lstStyle/>
          <a:p>
            <a:fld id="{DCEF9C92-A90B-4AEA-9390-468F83E2D19C}" type="slidenum">
              <a:rPr lang="en-US" smtClean="0"/>
              <a:t>15</a:t>
            </a:fld>
            <a:endParaRPr lang="en-US"/>
          </a:p>
        </p:txBody>
      </p:sp>
    </p:spTree>
    <p:extLst>
      <p:ext uri="{BB962C8B-B14F-4D97-AF65-F5344CB8AC3E}">
        <p14:creationId xmlns:p14="http://schemas.microsoft.com/office/powerpoint/2010/main" val="254490901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17241" y="365125"/>
            <a:ext cx="11588619" cy="5737095"/>
          </a:xfrm>
        </p:spPr>
        <p:txBody>
          <a:bodyPr>
            <a:normAutofit fontScale="90000"/>
          </a:bodyPr>
          <a:lstStyle/>
          <a:p>
            <a:pPr algn="r">
              <a:lnSpc>
                <a:spcPct val="150000"/>
              </a:lnSpc>
            </a:pPr>
            <a:r>
              <a:rPr lang="fa-IR" sz="3600" dirty="0" smtClean="0">
                <a:solidFill>
                  <a:srgbClr val="FF0000"/>
                </a:solidFill>
                <a:cs typeface="B Titr" panose="00000700000000000000" pitchFamily="2" charset="-78"/>
              </a:rPr>
              <a:t>3-خانه بهداشت :</a:t>
            </a:r>
            <a:r>
              <a:rPr lang="en-US" sz="3600" dirty="0" smtClean="0">
                <a:solidFill>
                  <a:srgbClr val="FF0000"/>
                </a:solidFill>
                <a:cs typeface="B Titr" panose="00000700000000000000" pitchFamily="2" charset="-78"/>
              </a:rPr>
              <a:t/>
            </a:r>
            <a:br>
              <a:rPr lang="en-US" sz="3600" dirty="0" smtClean="0">
                <a:solidFill>
                  <a:srgbClr val="FF0000"/>
                </a:solidFill>
                <a:cs typeface="B Titr" panose="00000700000000000000" pitchFamily="2" charset="-78"/>
              </a:rPr>
            </a:br>
            <a:r>
              <a:rPr lang="fa-IR" sz="2700" b="1" dirty="0">
                <a:solidFill>
                  <a:srgbClr val="FF0000"/>
                </a:solidFill>
                <a:cs typeface="B Nazanin" panose="00000400000000000000" pitchFamily="2" charset="-78"/>
              </a:rPr>
              <a:t>-</a:t>
            </a:r>
            <a:r>
              <a:rPr lang="fa-IR" sz="2700" b="1" dirty="0" smtClean="0">
                <a:solidFill>
                  <a:srgbClr val="FF0000"/>
                </a:solidFill>
                <a:cs typeface="B Nazanin" panose="00000400000000000000" pitchFamily="2" charset="-78"/>
              </a:rPr>
              <a:t>خانه بهداشت روستائی:  ارائه خدمت به جمعیت روستائی و عشایر ساکن</a:t>
            </a:r>
            <a:br>
              <a:rPr lang="fa-IR" sz="2700" b="1" dirty="0" smtClean="0">
                <a:solidFill>
                  <a:srgbClr val="FF0000"/>
                </a:solidFill>
                <a:cs typeface="B Nazanin" panose="00000400000000000000" pitchFamily="2" charset="-78"/>
              </a:rPr>
            </a:br>
            <a:r>
              <a:rPr lang="fa-IR" sz="2700" b="1" dirty="0" smtClean="0">
                <a:solidFill>
                  <a:srgbClr val="FF0000"/>
                </a:solidFill>
                <a:cs typeface="B Nazanin" panose="00000400000000000000" pitchFamily="2" charset="-78"/>
              </a:rPr>
              <a:t>-خانه بهداشت عشایر: محل اراده خدمت به جمعیت عشایر کوچ رو</a:t>
            </a:r>
            <a:r>
              <a:rPr lang="fa-IR" sz="2700" b="1" dirty="0" smtClean="0">
                <a:cs typeface="B Nazanin" panose="00000400000000000000" pitchFamily="2" charset="-78"/>
              </a:rPr>
              <a:t/>
            </a:r>
            <a:br>
              <a:rPr lang="fa-IR" sz="2700" b="1" dirty="0" smtClean="0">
                <a:cs typeface="B Nazanin" panose="00000400000000000000" pitchFamily="2" charset="-78"/>
              </a:rPr>
            </a:br>
            <a:r>
              <a:rPr lang="fa-IR" sz="4000" dirty="0" smtClean="0">
                <a:cs typeface="B Nazanin" panose="00000400000000000000" pitchFamily="2" charset="-78"/>
              </a:rPr>
              <a:t>خانه های بهداشت با رعایت شرایط دسترسی جغرافیائی و فرهنگی بطور متوسط برای حدود </a:t>
            </a:r>
            <a:r>
              <a:rPr lang="fa-IR" sz="4000" dirty="0" smtClean="0">
                <a:solidFill>
                  <a:srgbClr val="FF0000"/>
                </a:solidFill>
                <a:cs typeface="B Nazanin" panose="00000400000000000000" pitchFamily="2" charset="-78"/>
              </a:rPr>
              <a:t>1000 نفر( 500 تا 3500 نفر ) </a:t>
            </a:r>
            <a:r>
              <a:rPr lang="fa-IR" sz="4000" dirty="0" smtClean="0">
                <a:cs typeface="B Nazanin" panose="00000400000000000000" pitchFamily="2" charset="-78"/>
              </a:rPr>
              <a:t>راه اندازی می شود  در مناطق محروم با تراکم جمعیت پائین و فواصل جغرافیایی زیاد بر حسب شرایط منطقه این رقم به یک خانه بهداشت بازای 500 نفر کاهش یابد.</a:t>
            </a:r>
            <a:endParaRPr lang="fa-IR" sz="4000" dirty="0">
              <a:cs typeface="B Nazanin" panose="00000400000000000000" pitchFamily="2" charset="-78"/>
            </a:endParaRPr>
          </a:p>
        </p:txBody>
      </p:sp>
      <p:sp>
        <p:nvSpPr>
          <p:cNvPr id="3" name="Slide Number Placeholder 2"/>
          <p:cNvSpPr>
            <a:spLocks noGrp="1"/>
          </p:cNvSpPr>
          <p:nvPr>
            <p:ph type="sldNum" sz="quarter" idx="12"/>
          </p:nvPr>
        </p:nvSpPr>
        <p:spPr/>
        <p:txBody>
          <a:bodyPr/>
          <a:lstStyle/>
          <a:p>
            <a:fld id="{DCEF9C92-A90B-4AEA-9390-468F83E2D19C}" type="slidenum">
              <a:rPr lang="en-US" smtClean="0"/>
              <a:t>16</a:t>
            </a:fld>
            <a:endParaRPr lang="en-US"/>
          </a:p>
        </p:txBody>
      </p:sp>
    </p:spTree>
    <p:extLst>
      <p:ext uri="{BB962C8B-B14F-4D97-AF65-F5344CB8AC3E}">
        <p14:creationId xmlns:p14="http://schemas.microsoft.com/office/powerpoint/2010/main" val="218285231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 y="-485191"/>
            <a:ext cx="11905860" cy="6643396"/>
          </a:xfrm>
        </p:spPr>
        <p:txBody>
          <a:bodyPr>
            <a:normAutofit fontScale="90000"/>
          </a:bodyPr>
          <a:lstStyle/>
          <a:p>
            <a:pPr algn="r" rtl="1">
              <a:lnSpc>
                <a:spcPct val="200000"/>
              </a:lnSpc>
            </a:pPr>
            <a:r>
              <a:rPr lang="fa-IR" sz="4000" u="sng" dirty="0" smtClean="0">
                <a:solidFill>
                  <a:srgbClr val="FF0000"/>
                </a:solidFill>
                <a:cs typeface="B Titr" panose="00000700000000000000" pitchFamily="2" charset="-78"/>
              </a:rPr>
              <a:t>نیروی انسانی خانه بهداشت </a:t>
            </a:r>
            <a:r>
              <a:rPr lang="fa-IR" dirty="0" smtClean="0"/>
              <a:t/>
            </a:r>
            <a:br>
              <a:rPr lang="fa-IR" dirty="0" smtClean="0"/>
            </a:br>
            <a:r>
              <a:rPr lang="fa-IR" sz="2800" b="1" dirty="0" smtClean="0">
                <a:cs typeface="B Nazanin" panose="00000400000000000000" pitchFamily="2" charset="-78"/>
              </a:rPr>
              <a:t>800 تا 1000 نفر جمعیت : یک بهورز زن و یک بهورز مرد</a:t>
            </a:r>
            <a:br>
              <a:rPr lang="fa-IR" sz="2800" b="1" dirty="0" smtClean="0">
                <a:cs typeface="B Nazanin" panose="00000400000000000000" pitchFamily="2" charset="-78"/>
              </a:rPr>
            </a:br>
            <a:r>
              <a:rPr lang="fa-IR" sz="2800" b="1" dirty="0" smtClean="0">
                <a:cs typeface="B Nazanin" panose="00000400000000000000" pitchFamily="2" charset="-78"/>
                <a:sym typeface="Wingdings 2" panose="05020102010507070707" pitchFamily="18" charset="2"/>
              </a:rPr>
              <a:t>چنانچه خانه بهداشت با جمعیت کمتر از 700 نفر دو بهورز مرد و زن داشته باشد، اگر یکی از بهورزان بازنشسته شد نباید برای آن خانه مجددا بهورز استخدام گردد .</a:t>
            </a:r>
            <a:r>
              <a:rPr lang="fa-IR" sz="2800" b="1" dirty="0" smtClean="0">
                <a:cs typeface="B Nazanin" panose="00000400000000000000" pitchFamily="2" charset="-78"/>
              </a:rPr>
              <a:t/>
            </a:r>
            <a:br>
              <a:rPr lang="fa-IR" sz="2800" b="1" dirty="0" smtClean="0">
                <a:cs typeface="B Nazanin" panose="00000400000000000000" pitchFamily="2" charset="-78"/>
              </a:rPr>
            </a:br>
            <a:r>
              <a:rPr lang="fa-IR" sz="2800" b="1" dirty="0" smtClean="0">
                <a:cs typeface="B Nazanin" panose="00000400000000000000" pitchFamily="2" charset="-78"/>
              </a:rPr>
              <a:t>1001 تا 2000 نفر جمعیت: دو بهورز زن و یک بهورز مرد</a:t>
            </a:r>
            <a:br>
              <a:rPr lang="fa-IR" sz="2800" b="1" dirty="0" smtClean="0">
                <a:cs typeface="B Nazanin" panose="00000400000000000000" pitchFamily="2" charset="-78"/>
              </a:rPr>
            </a:br>
            <a:r>
              <a:rPr lang="fa-IR" sz="2800" b="1" dirty="0" smtClean="0">
                <a:cs typeface="B Nazanin" panose="00000400000000000000" pitchFamily="2" charset="-78"/>
              </a:rPr>
              <a:t>جمعیت بیش از 2000 نفر :به ازای هر 800 نفر یک بهورز زن اضافه می شود </a:t>
            </a:r>
            <a:br>
              <a:rPr lang="fa-IR" sz="2800" b="1" dirty="0" smtClean="0">
                <a:cs typeface="B Nazanin" panose="00000400000000000000" pitchFamily="2" charset="-78"/>
              </a:rPr>
            </a:br>
            <a:r>
              <a:rPr lang="fa-IR" sz="2800" b="1" dirty="0" smtClean="0">
                <a:cs typeface="B Nazanin" panose="00000400000000000000" pitchFamily="2" charset="-78"/>
              </a:rPr>
              <a:t>خانه بهداشت با جمعیت 300 تا 500 نفر سه روز در هفته فعال باشد (پست بهورز ستاره دار شود)</a:t>
            </a:r>
            <a:br>
              <a:rPr lang="fa-IR" sz="2800" b="1" dirty="0" smtClean="0">
                <a:cs typeface="B Nazanin" panose="00000400000000000000" pitchFamily="2" charset="-78"/>
              </a:rPr>
            </a:br>
            <a:r>
              <a:rPr lang="fa-IR" sz="2800" b="1" dirty="0" smtClean="0">
                <a:cs typeface="B Nazanin" panose="00000400000000000000" pitchFamily="2" charset="-78"/>
              </a:rPr>
              <a:t>خانه بهداشت با جمعیت کمتر از 300 نفر و فاصله کمتر از 20 دقیقه با وسیله جاری به ازای هر 100 نفر یک روز کار در هفته برای بهورز تعیین گردد </a:t>
            </a:r>
            <a:endParaRPr lang="fa-IR" sz="2800" b="1" dirty="0">
              <a:cs typeface="B Nazanin" panose="00000400000000000000" pitchFamily="2" charset="-78"/>
            </a:endParaRPr>
          </a:p>
        </p:txBody>
      </p:sp>
      <p:sp>
        <p:nvSpPr>
          <p:cNvPr id="3" name="Slide Number Placeholder 2"/>
          <p:cNvSpPr>
            <a:spLocks noGrp="1"/>
          </p:cNvSpPr>
          <p:nvPr>
            <p:ph type="sldNum" sz="quarter" idx="12"/>
          </p:nvPr>
        </p:nvSpPr>
        <p:spPr/>
        <p:txBody>
          <a:bodyPr/>
          <a:lstStyle/>
          <a:p>
            <a:fld id="{DCEF9C92-A90B-4AEA-9390-468F83E2D19C}" type="slidenum">
              <a:rPr lang="en-US" smtClean="0"/>
              <a:t>17</a:t>
            </a:fld>
            <a:endParaRPr lang="en-US"/>
          </a:p>
        </p:txBody>
      </p:sp>
    </p:spTree>
    <p:extLst>
      <p:ext uri="{BB962C8B-B14F-4D97-AF65-F5344CB8AC3E}">
        <p14:creationId xmlns:p14="http://schemas.microsoft.com/office/powerpoint/2010/main" val="15476094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0629" y="365125"/>
            <a:ext cx="11775232" cy="6110320"/>
          </a:xfrm>
        </p:spPr>
        <p:txBody>
          <a:bodyPr>
            <a:normAutofit fontScale="90000"/>
          </a:bodyPr>
          <a:lstStyle/>
          <a:p>
            <a:pPr algn="r">
              <a:lnSpc>
                <a:spcPct val="150000"/>
              </a:lnSpc>
            </a:pPr>
            <a:r>
              <a:rPr lang="fa-IR" sz="3600" dirty="0" smtClean="0">
                <a:solidFill>
                  <a:srgbClr val="FF0000"/>
                </a:solidFill>
                <a:cs typeface="B Titr" panose="00000700000000000000" pitchFamily="2" charset="-78"/>
              </a:rPr>
              <a:t>روستای سیاری: </a:t>
            </a:r>
            <a:r>
              <a:rPr lang="fa-IR" sz="4000" dirty="0" smtClean="0">
                <a:cs typeface="B Nazanin" panose="00000400000000000000" pitchFamily="2" charset="-78"/>
              </a:rPr>
              <a:t>چنانچه روستاهای با جمعیت کمتر از 400 نفر و در فاصله بیش از 20 دقیقه با وسیله جاری در منطقه از خانه بهداشت وجود دارد می تواند به عنوان روستای سیاری خانه بهداشت قلمداد گردد، تا بهورزحداقل 2 هفته یکبار به روستا سرکشی کند .</a:t>
            </a:r>
            <a:r>
              <a:rPr lang="en-US" sz="4000" dirty="0" smtClean="0">
                <a:cs typeface="B Nazanin" panose="00000400000000000000" pitchFamily="2" charset="-78"/>
              </a:rPr>
              <a:t/>
            </a:r>
            <a:br>
              <a:rPr lang="en-US" sz="4000" dirty="0" smtClean="0">
                <a:cs typeface="B Nazanin" panose="00000400000000000000" pitchFamily="2" charset="-78"/>
              </a:rPr>
            </a:br>
            <a:r>
              <a:rPr lang="fa-IR" sz="4000" dirty="0" smtClean="0">
                <a:cs typeface="B Nazanin" panose="00000400000000000000" pitchFamily="2" charset="-78"/>
              </a:rPr>
              <a:t>تبصره: توصیه می شود با مشارکت مردم روستاهای قمر و سیاری، حداقل فضای فیزیکی و تجهیزات فراهم گردد تا هنگام مراجعه بهورز و اعضای تیم سلامت مرکز، محل مشخص برای ارائخ خدمات وجود داشته باشد .</a:t>
            </a:r>
            <a:br>
              <a:rPr lang="fa-IR" sz="4000" dirty="0" smtClean="0">
                <a:cs typeface="B Nazanin" panose="00000400000000000000" pitchFamily="2" charset="-78"/>
              </a:rPr>
            </a:br>
            <a:endParaRPr lang="fa-IR" sz="4000" dirty="0">
              <a:cs typeface="B Nazanin" panose="00000400000000000000" pitchFamily="2" charset="-78"/>
            </a:endParaRPr>
          </a:p>
        </p:txBody>
      </p:sp>
      <p:sp>
        <p:nvSpPr>
          <p:cNvPr id="3" name="Slide Number Placeholder 2"/>
          <p:cNvSpPr>
            <a:spLocks noGrp="1"/>
          </p:cNvSpPr>
          <p:nvPr>
            <p:ph type="sldNum" sz="quarter" idx="12"/>
          </p:nvPr>
        </p:nvSpPr>
        <p:spPr/>
        <p:txBody>
          <a:bodyPr/>
          <a:lstStyle/>
          <a:p>
            <a:fld id="{DCEF9C92-A90B-4AEA-9390-468F83E2D19C}" type="slidenum">
              <a:rPr lang="en-US" smtClean="0"/>
              <a:t>18</a:t>
            </a:fld>
            <a:endParaRPr lang="en-US"/>
          </a:p>
        </p:txBody>
      </p:sp>
    </p:spTree>
    <p:extLst>
      <p:ext uri="{BB962C8B-B14F-4D97-AF65-F5344CB8AC3E}">
        <p14:creationId xmlns:p14="http://schemas.microsoft.com/office/powerpoint/2010/main" val="113496121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7952" y="0"/>
            <a:ext cx="11887200" cy="6382139"/>
          </a:xfrm>
        </p:spPr>
        <p:txBody>
          <a:bodyPr>
            <a:normAutofit fontScale="90000"/>
          </a:bodyPr>
          <a:lstStyle/>
          <a:p>
            <a:pPr algn="r">
              <a:lnSpc>
                <a:spcPct val="150000"/>
              </a:lnSpc>
            </a:pPr>
            <a:r>
              <a:rPr lang="fa-IR" sz="3200" dirty="0" smtClean="0">
                <a:solidFill>
                  <a:srgbClr val="FF0000"/>
                </a:solidFill>
                <a:cs typeface="B Titr" panose="00000700000000000000" pitchFamily="2" charset="-78"/>
              </a:rPr>
              <a:t>خانه بهداشت عشایر:</a:t>
            </a:r>
            <a:r>
              <a:rPr lang="fa-IR" sz="3600" dirty="0" smtClean="0">
                <a:cs typeface="B Nazanin" panose="00000400000000000000" pitchFamily="2" charset="-78"/>
              </a:rPr>
              <a:t/>
            </a:r>
            <a:br>
              <a:rPr lang="fa-IR" sz="3600" dirty="0" smtClean="0">
                <a:cs typeface="B Nazanin" panose="00000400000000000000" pitchFamily="2" charset="-78"/>
              </a:rPr>
            </a:br>
            <a:r>
              <a:rPr lang="fa-IR" sz="3600" dirty="0" smtClean="0">
                <a:cs typeface="B Nazanin" panose="00000400000000000000" pitchFamily="2" charset="-78"/>
              </a:rPr>
              <a:t>خانه ها بهداشت عشاير : بازای حداقل </a:t>
            </a:r>
            <a:r>
              <a:rPr lang="fa-IR" sz="3600" u="sng" dirty="0" smtClean="0">
                <a:solidFill>
                  <a:srgbClr val="FF0000"/>
                </a:solidFill>
                <a:cs typeface="B Nazanin" panose="00000400000000000000" pitchFamily="2" charset="-78"/>
              </a:rPr>
              <a:t>500 نفر جمعيت عشاير كوچ رو</a:t>
            </a:r>
            <a:r>
              <a:rPr lang="fa-IR" sz="3600" dirty="0" smtClean="0">
                <a:cs typeface="B Nazanin" panose="00000400000000000000" pitchFamily="2" charset="-78"/>
              </a:rPr>
              <a:t>، يك خانه بهداشت عشاير با يك بهورز زن عشاير راه انداز ميشود. با اضافه شدن 250 تا 500 نفر بعد (تا 1000 نفر) يك بهورز( ترجيحاً مرد) به خانه بهداشت اضافه خواهد شد.</a:t>
            </a:r>
            <a:br>
              <a:rPr lang="fa-IR" sz="3600" dirty="0" smtClean="0">
                <a:cs typeface="B Nazanin" panose="00000400000000000000" pitchFamily="2" charset="-78"/>
              </a:rPr>
            </a:br>
            <a:r>
              <a:rPr lang="fa-IR" sz="3600" dirty="0" smtClean="0">
                <a:solidFill>
                  <a:srgbClr val="FF0000"/>
                </a:solidFill>
                <a:cs typeface="B Nazanin" panose="00000400000000000000" pitchFamily="2" charset="-78"/>
              </a:rPr>
              <a:t>عوامل تاثیر گذار بر ساختار ارائه مراقبت های بهداشتی درمانی به جمعیت عشایر:</a:t>
            </a:r>
            <a:br>
              <a:rPr lang="fa-IR" sz="3600" dirty="0" smtClean="0">
                <a:solidFill>
                  <a:srgbClr val="FF0000"/>
                </a:solidFill>
                <a:cs typeface="B Nazanin" panose="00000400000000000000" pitchFamily="2" charset="-78"/>
              </a:rPr>
            </a:br>
            <a:r>
              <a:rPr lang="fa-IR" sz="2700" b="1" dirty="0" smtClean="0">
                <a:cs typeface="B Nazanin" panose="00000400000000000000" pitchFamily="2" charset="-78"/>
              </a:rPr>
              <a:t>1-محل چادر و سرپناه های موقت عشایر در فاصله یک ساعت پیاده روی از خانه بهداشت است</a:t>
            </a:r>
            <a:r>
              <a:rPr lang="en-US" sz="2700" b="1" dirty="0" smtClean="0">
                <a:cs typeface="B Nazanin" panose="00000400000000000000" pitchFamily="2" charset="-78"/>
              </a:rPr>
              <a:t/>
            </a:r>
            <a:br>
              <a:rPr lang="en-US" sz="2700" b="1" dirty="0" smtClean="0">
                <a:cs typeface="B Nazanin" panose="00000400000000000000" pitchFamily="2" charset="-78"/>
              </a:rPr>
            </a:br>
            <a:r>
              <a:rPr lang="fa-IR" sz="2700" b="1" dirty="0" smtClean="0">
                <a:cs typeface="B Nazanin" panose="00000400000000000000" pitchFamily="2" charset="-78"/>
              </a:rPr>
              <a:t>2-تعداد خانوار عشایر مستقر 80 خانوار یا 500 نفر باشد</a:t>
            </a:r>
            <a:br>
              <a:rPr lang="fa-IR" sz="2700" b="1" dirty="0" smtClean="0">
                <a:cs typeface="B Nazanin" panose="00000400000000000000" pitchFamily="2" charset="-78"/>
              </a:rPr>
            </a:br>
            <a:r>
              <a:rPr lang="fa-IR" sz="2700" b="1" dirty="0" smtClean="0">
                <a:cs typeface="B Nazanin" panose="00000400000000000000" pitchFamily="2" charset="-78"/>
              </a:rPr>
              <a:t>3-تعداد روزهای استقرار خانواده عشایر در سرپناه، حداقل 3 ماه باشد .</a:t>
            </a:r>
            <a:br>
              <a:rPr lang="fa-IR" sz="2700" b="1" dirty="0" smtClean="0">
                <a:cs typeface="B Nazanin" panose="00000400000000000000" pitchFamily="2" charset="-78"/>
              </a:rPr>
            </a:br>
            <a:r>
              <a:rPr lang="fa-IR" sz="2700" b="1" dirty="0" smtClean="0">
                <a:cs typeface="B Nazanin" panose="00000400000000000000" pitchFamily="2" charset="-78"/>
              </a:rPr>
              <a:t>4-مدت زمان طی کردن مسیر کوچ خانوار عشایر 20 روز باشد</a:t>
            </a:r>
            <a:r>
              <a:rPr lang="fa-IR" sz="2700" b="1" dirty="0">
                <a:cs typeface="B Nazanin" panose="00000400000000000000" pitchFamily="2" charset="-78"/>
              </a:rPr>
              <a:t>.</a:t>
            </a:r>
            <a:r>
              <a:rPr lang="fa-IR" sz="2700" b="1" dirty="0" smtClean="0">
                <a:cs typeface="B Nazanin" panose="00000400000000000000" pitchFamily="2" charset="-78"/>
              </a:rPr>
              <a:t/>
            </a:r>
            <a:br>
              <a:rPr lang="fa-IR" sz="2700" b="1" dirty="0" smtClean="0">
                <a:cs typeface="B Nazanin" panose="00000400000000000000" pitchFamily="2" charset="-78"/>
              </a:rPr>
            </a:br>
            <a:r>
              <a:rPr lang="fa-IR" sz="3600" dirty="0" smtClean="0">
                <a:cs typeface="B Nazanin" panose="00000400000000000000" pitchFamily="2" charset="-78"/>
              </a:rPr>
              <a:t/>
            </a:r>
            <a:br>
              <a:rPr lang="fa-IR" sz="3600" dirty="0" smtClean="0">
                <a:cs typeface="B Nazanin" panose="00000400000000000000" pitchFamily="2" charset="-78"/>
              </a:rPr>
            </a:br>
            <a:r>
              <a:rPr lang="fa-IR" sz="3600" dirty="0" smtClean="0">
                <a:cs typeface="B Nazanin" panose="00000400000000000000" pitchFamily="2" charset="-78"/>
              </a:rPr>
              <a:t>-</a:t>
            </a:r>
            <a:br>
              <a:rPr lang="fa-IR" sz="3600" dirty="0" smtClean="0">
                <a:cs typeface="B Nazanin" panose="00000400000000000000" pitchFamily="2" charset="-78"/>
              </a:rPr>
            </a:br>
            <a:r>
              <a:rPr lang="fa-IR" sz="3600" dirty="0" smtClean="0">
                <a:cs typeface="B Nazanin" panose="00000400000000000000" pitchFamily="2" charset="-78"/>
              </a:rPr>
              <a:t/>
            </a:r>
            <a:br>
              <a:rPr lang="fa-IR" sz="3600" dirty="0" smtClean="0">
                <a:cs typeface="B Nazanin" panose="00000400000000000000" pitchFamily="2" charset="-78"/>
              </a:rPr>
            </a:br>
            <a:endParaRPr lang="en-US" sz="3600" dirty="0">
              <a:cs typeface="B Nazanin" panose="00000400000000000000" pitchFamily="2" charset="-78"/>
            </a:endParaRPr>
          </a:p>
        </p:txBody>
      </p:sp>
      <p:sp>
        <p:nvSpPr>
          <p:cNvPr id="3" name="Slide Number Placeholder 2"/>
          <p:cNvSpPr>
            <a:spLocks noGrp="1"/>
          </p:cNvSpPr>
          <p:nvPr>
            <p:ph type="sldNum" sz="quarter" idx="12"/>
          </p:nvPr>
        </p:nvSpPr>
        <p:spPr/>
        <p:txBody>
          <a:bodyPr/>
          <a:lstStyle/>
          <a:p>
            <a:fld id="{DCEF9C92-A90B-4AEA-9390-468F83E2D19C}" type="slidenum">
              <a:rPr lang="en-US" smtClean="0"/>
              <a:t>19</a:t>
            </a:fld>
            <a:endParaRPr lang="en-US"/>
          </a:p>
        </p:txBody>
      </p:sp>
    </p:spTree>
    <p:extLst>
      <p:ext uri="{BB962C8B-B14F-4D97-AF65-F5344CB8AC3E}">
        <p14:creationId xmlns:p14="http://schemas.microsoft.com/office/powerpoint/2010/main" val="311848982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12191999" cy="7072604"/>
          </a:xfrm>
          <a:prstGeom prst="rect">
            <a:avLst/>
          </a:prstGeom>
        </p:spPr>
      </p:pic>
      <p:sp>
        <p:nvSpPr>
          <p:cNvPr id="3" name="Rectangle 2"/>
          <p:cNvSpPr/>
          <p:nvPr/>
        </p:nvSpPr>
        <p:spPr>
          <a:xfrm>
            <a:off x="1518249" y="2514600"/>
            <a:ext cx="9420045" cy="3046988"/>
          </a:xfrm>
          <a:prstGeom prst="rect">
            <a:avLst/>
          </a:prstGeom>
        </p:spPr>
        <p:txBody>
          <a:bodyPr wrap="square">
            <a:spAutoFit/>
          </a:bodyPr>
          <a:lstStyle/>
          <a:p>
            <a:pPr algn="ctr"/>
            <a:r>
              <a:rPr lang="fa-IR" sz="9600" dirty="0">
                <a:latin typeface="IranNastaliq" pitchFamily="18" charset="0"/>
                <a:cs typeface="IranNastaliq" pitchFamily="18" charset="0"/>
              </a:rPr>
              <a:t>ساختار شبکه های بهداشت و </a:t>
            </a:r>
            <a:r>
              <a:rPr lang="fa-IR" sz="9600" dirty="0" smtClean="0">
                <a:latin typeface="IranNastaliq" pitchFamily="18" charset="0"/>
                <a:cs typeface="IranNastaliq" pitchFamily="18" charset="0"/>
              </a:rPr>
              <a:t>درمان</a:t>
            </a:r>
          </a:p>
          <a:p>
            <a:pPr algn="ctr"/>
            <a:r>
              <a:rPr lang="fa-IR" sz="9600" dirty="0" smtClean="0">
                <a:latin typeface="IranNastaliq" pitchFamily="18" charset="0"/>
                <a:cs typeface="IranNastaliq" pitchFamily="18" charset="0"/>
              </a:rPr>
              <a:t>معاونت بهداشت – </a:t>
            </a:r>
            <a:r>
              <a:rPr lang="fa-IR" sz="9600" dirty="0" smtClean="0">
                <a:latin typeface="IranNastaliq" pitchFamily="18" charset="0"/>
                <a:cs typeface="IranNastaliq" pitchFamily="18" charset="0"/>
              </a:rPr>
              <a:t>خرداد</a:t>
            </a:r>
            <a:r>
              <a:rPr lang="fa-IR" sz="9600" dirty="0" smtClean="0">
                <a:latin typeface="IranNastaliq" pitchFamily="18" charset="0"/>
                <a:cs typeface="2  Fantezy" panose="00000400000000000000" pitchFamily="2" charset="-78"/>
              </a:rPr>
              <a:t>1402</a:t>
            </a:r>
            <a:endParaRPr lang="fa-IR" sz="9600" dirty="0">
              <a:latin typeface="IranNastaliq" pitchFamily="18" charset="0"/>
              <a:cs typeface="2  Fantezy" panose="00000400000000000000" pitchFamily="2" charset="-78"/>
            </a:endParaRPr>
          </a:p>
        </p:txBody>
      </p:sp>
      <p:sp>
        <p:nvSpPr>
          <p:cNvPr id="4" name="Slide Number Placeholder 3"/>
          <p:cNvSpPr>
            <a:spLocks noGrp="1"/>
          </p:cNvSpPr>
          <p:nvPr>
            <p:ph type="sldNum" sz="quarter" idx="12"/>
          </p:nvPr>
        </p:nvSpPr>
        <p:spPr/>
        <p:txBody>
          <a:bodyPr/>
          <a:lstStyle/>
          <a:p>
            <a:fld id="{DCEF9C92-A90B-4AEA-9390-468F83E2D19C}" type="slidenum">
              <a:rPr lang="en-US" smtClean="0"/>
              <a:t>2</a:t>
            </a:fld>
            <a:endParaRPr lang="en-US"/>
          </a:p>
        </p:txBody>
      </p:sp>
    </p:spTree>
    <p:extLst>
      <p:ext uri="{BB962C8B-B14F-4D97-AF65-F5344CB8AC3E}">
        <p14:creationId xmlns:p14="http://schemas.microsoft.com/office/powerpoint/2010/main" val="28338759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199" y="0"/>
            <a:ext cx="11160967" cy="6624735"/>
          </a:xfrm>
        </p:spPr>
        <p:txBody>
          <a:bodyPr>
            <a:normAutofit/>
          </a:bodyPr>
          <a:lstStyle/>
          <a:p>
            <a:pPr algn="r">
              <a:lnSpc>
                <a:spcPct val="200000"/>
              </a:lnSpc>
            </a:pPr>
            <a:r>
              <a:rPr lang="fa-IR" sz="4000" dirty="0" smtClean="0">
                <a:solidFill>
                  <a:srgbClr val="FF0000"/>
                </a:solidFill>
                <a:cs typeface="B Titr" panose="00000700000000000000" pitchFamily="2" charset="-78"/>
              </a:rPr>
              <a:t>پایگاه سلامت روستائی :</a:t>
            </a:r>
            <a:r>
              <a:rPr lang="fa-IR" dirty="0" smtClean="0">
                <a:cs typeface="B Titr" panose="00000700000000000000" pitchFamily="2" charset="-78"/>
              </a:rPr>
              <a:t/>
            </a:r>
            <a:br>
              <a:rPr lang="fa-IR" dirty="0" smtClean="0">
                <a:cs typeface="B Titr" panose="00000700000000000000" pitchFamily="2" charset="-78"/>
              </a:rPr>
            </a:br>
            <a:r>
              <a:rPr lang="fa-IR" sz="2700" b="1" dirty="0" smtClean="0">
                <a:cs typeface="B Nazanin" panose="00000400000000000000" pitchFamily="2" charset="-78"/>
              </a:rPr>
              <a:t>-چنانچه جمعیت یک روستا بیش از 3000 نفر باشد، می بایست خانه بهداشت موجود به پایگاه سلامت روستائی تبدیل شود، پایگاه سلامت روستائی می تواند زیر مجموعه یک مرکز خدمات جامع سلامت روستائی یا شهری روستائی باشد</a:t>
            </a:r>
            <a:r>
              <a:rPr lang="en-US" sz="2700" b="1" dirty="0" smtClean="0">
                <a:cs typeface="B Nazanin" panose="00000400000000000000" pitchFamily="2" charset="-78"/>
              </a:rPr>
              <a:t/>
            </a:r>
            <a:br>
              <a:rPr lang="en-US" sz="2700" b="1" dirty="0" smtClean="0">
                <a:cs typeface="B Nazanin" panose="00000400000000000000" pitchFamily="2" charset="-78"/>
              </a:rPr>
            </a:br>
            <a:r>
              <a:rPr lang="fa-IR" sz="2700" b="1" dirty="0" smtClean="0">
                <a:cs typeface="B Nazanin" panose="00000400000000000000" pitchFamily="2" charset="-78"/>
              </a:rPr>
              <a:t>-نیروی انسانی پایگاه روستائی با حدود 3000 نفر جمعیت شامل دو مراقب سلامت که حداقل یک نفر از مراقبین سلامت باید دانش آموخته رشته مامائی باشد. بازای اضافه شدن هر 1500 نفر یک مراقب به تشکیلات پایگاه اضافه می شود.</a:t>
            </a:r>
            <a:endParaRPr lang="fa-IR" sz="2700" b="1" dirty="0">
              <a:cs typeface="B Nazanin" panose="00000400000000000000" pitchFamily="2" charset="-78"/>
            </a:endParaRPr>
          </a:p>
        </p:txBody>
      </p:sp>
      <p:sp>
        <p:nvSpPr>
          <p:cNvPr id="3" name="Slide Number Placeholder 2"/>
          <p:cNvSpPr>
            <a:spLocks noGrp="1"/>
          </p:cNvSpPr>
          <p:nvPr>
            <p:ph type="sldNum" sz="quarter" idx="12"/>
          </p:nvPr>
        </p:nvSpPr>
        <p:spPr/>
        <p:txBody>
          <a:bodyPr/>
          <a:lstStyle/>
          <a:p>
            <a:fld id="{DCEF9C92-A90B-4AEA-9390-468F83E2D19C}" type="slidenum">
              <a:rPr lang="en-US" smtClean="0"/>
              <a:t>20</a:t>
            </a:fld>
            <a:endParaRPr lang="en-US"/>
          </a:p>
        </p:txBody>
      </p:sp>
    </p:spTree>
    <p:extLst>
      <p:ext uri="{BB962C8B-B14F-4D97-AF65-F5344CB8AC3E}">
        <p14:creationId xmlns:p14="http://schemas.microsoft.com/office/powerpoint/2010/main" val="2027336116"/>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3935" y="298580"/>
            <a:ext cx="11625943" cy="6344815"/>
          </a:xfrm>
        </p:spPr>
        <p:txBody>
          <a:bodyPr>
            <a:normAutofit fontScale="90000"/>
          </a:bodyPr>
          <a:lstStyle/>
          <a:p>
            <a:pPr algn="r">
              <a:lnSpc>
                <a:spcPct val="150000"/>
              </a:lnSpc>
            </a:pPr>
            <a:r>
              <a:rPr lang="fa-IR" sz="3600" dirty="0" smtClean="0">
                <a:solidFill>
                  <a:srgbClr val="FF0000"/>
                </a:solidFill>
                <a:cs typeface="B Titr" panose="00000700000000000000" pitchFamily="2" charset="-78"/>
              </a:rPr>
              <a:t>مرکز خدمات جامع سلامت شهری/شهری روستائی</a:t>
            </a:r>
            <a:r>
              <a:rPr lang="fa-IR" dirty="0" smtClean="0">
                <a:cs typeface="B Titr" panose="00000700000000000000" pitchFamily="2" charset="-78"/>
              </a:rPr>
              <a:t/>
            </a:r>
            <a:br>
              <a:rPr lang="fa-IR" dirty="0" smtClean="0">
                <a:cs typeface="B Titr" panose="00000700000000000000" pitchFamily="2" charset="-78"/>
              </a:rPr>
            </a:br>
            <a:r>
              <a:rPr lang="fa-IR" sz="3100" b="1" dirty="0" smtClean="0">
                <a:cs typeface="B Nazanin" panose="00000400000000000000" pitchFamily="2" charset="-78"/>
              </a:rPr>
              <a:t>- مراکز خدمات جامع سلامت شهری روستائی: مراکز مستقر در شهر هستند که علاوه بر جمعیت شهری، تعدادی از جمعیت روستائی به واسطه خانه بهداشت یا پایگاه سلامت روستائی در پوشش خود دارند</a:t>
            </a:r>
            <a:r>
              <a:rPr lang="fa-IR" dirty="0" smtClean="0">
                <a:cs typeface="B Nazanin" panose="00000400000000000000" pitchFamily="2" charset="-78"/>
              </a:rPr>
              <a:t>.</a:t>
            </a:r>
            <a:r>
              <a:rPr lang="en-US" dirty="0" smtClean="0">
                <a:cs typeface="B Nazanin" panose="00000400000000000000" pitchFamily="2" charset="-78"/>
              </a:rPr>
              <a:t/>
            </a:r>
            <a:br>
              <a:rPr lang="en-US" dirty="0" smtClean="0">
                <a:cs typeface="B Nazanin" panose="00000400000000000000" pitchFamily="2" charset="-78"/>
              </a:rPr>
            </a:br>
            <a:r>
              <a:rPr lang="fa-IR" sz="4000" dirty="0">
                <a:cs typeface="B Nazanin" panose="00000400000000000000" pitchFamily="2" charset="-78"/>
              </a:rPr>
              <a:t>بازای </a:t>
            </a:r>
            <a:r>
              <a:rPr lang="fa-IR" sz="4000" u="sng" dirty="0" smtClean="0">
                <a:solidFill>
                  <a:srgbClr val="FF0000"/>
                </a:solidFill>
                <a:cs typeface="B Nazanin" panose="00000400000000000000" pitchFamily="2" charset="-78"/>
              </a:rPr>
              <a:t>40000 </a:t>
            </a:r>
            <a:r>
              <a:rPr lang="fa-IR" sz="4000" u="sng" dirty="0">
                <a:solidFill>
                  <a:srgbClr val="FF0000"/>
                </a:solidFill>
                <a:cs typeface="B Nazanin" panose="00000400000000000000" pitchFamily="2" charset="-78"/>
              </a:rPr>
              <a:t>نفر (20000 تا </a:t>
            </a:r>
            <a:r>
              <a:rPr lang="fa-IR" sz="4000" u="sng" dirty="0" smtClean="0">
                <a:solidFill>
                  <a:srgbClr val="FF0000"/>
                </a:solidFill>
                <a:cs typeface="B Nazanin" panose="00000400000000000000" pitchFamily="2" charset="-78"/>
              </a:rPr>
              <a:t>60000 </a:t>
            </a:r>
            <a:r>
              <a:rPr lang="fa-IR" sz="4000" u="sng" dirty="0">
                <a:solidFill>
                  <a:srgbClr val="FF0000"/>
                </a:solidFill>
                <a:cs typeface="B Nazanin" panose="00000400000000000000" pitchFamily="2" charset="-78"/>
              </a:rPr>
              <a:t>نفر) </a:t>
            </a:r>
            <a:r>
              <a:rPr lang="fa-IR" sz="4000" dirty="0">
                <a:cs typeface="B Nazanin" panose="00000400000000000000" pitchFamily="2" charset="-78"/>
              </a:rPr>
              <a:t>و درکلانشهرها تا 100000 نفر، يك باب مركز خدمات جامع سلامت </a:t>
            </a:r>
            <a:r>
              <a:rPr lang="fa-IR" sz="4000" dirty="0" smtClean="0">
                <a:cs typeface="B Nazanin" panose="00000400000000000000" pitchFamily="2" charset="-78"/>
              </a:rPr>
              <a:t>شهر راه اندازی گردد /</a:t>
            </a:r>
            <a:r>
              <a:rPr lang="en-US" sz="4000" dirty="0" smtClean="0">
                <a:cs typeface="B Nazanin" panose="00000400000000000000" pitchFamily="2" charset="-78"/>
              </a:rPr>
              <a:t/>
            </a:r>
            <a:br>
              <a:rPr lang="en-US" sz="4000" dirty="0" smtClean="0">
                <a:cs typeface="B Nazanin" panose="00000400000000000000" pitchFamily="2" charset="-78"/>
              </a:rPr>
            </a:br>
            <a:r>
              <a:rPr lang="fa-IR" sz="4000" dirty="0" smtClean="0">
                <a:cs typeface="B Nazanin" panose="00000400000000000000" pitchFamily="2" charset="-78"/>
              </a:rPr>
              <a:t>برای مراکز مستقر در مناطق شهری </a:t>
            </a:r>
            <a:r>
              <a:rPr lang="fa-IR" sz="4000" dirty="0" smtClean="0">
                <a:solidFill>
                  <a:srgbClr val="FF0000"/>
                </a:solidFill>
                <a:cs typeface="B Nazanin" panose="00000400000000000000" pitchFamily="2" charset="-78"/>
              </a:rPr>
              <a:t>زیر 20 هزار نفر </a:t>
            </a:r>
            <a:r>
              <a:rPr lang="fa-IR" sz="4000" dirty="0" smtClean="0">
                <a:cs typeface="B Nazanin" panose="00000400000000000000" pitchFamily="2" charset="-78"/>
              </a:rPr>
              <a:t>تمام ضوابط مرکز خدمات جامع سلامت روستائی لحاظ گردد.</a:t>
            </a:r>
            <a:r>
              <a:rPr lang="en-US" sz="4000" dirty="0" smtClean="0">
                <a:cs typeface="B Nazanin" panose="00000400000000000000" pitchFamily="2" charset="-78"/>
              </a:rPr>
              <a:t/>
            </a:r>
            <a:br>
              <a:rPr lang="en-US" sz="4000" dirty="0" smtClean="0">
                <a:cs typeface="B Nazanin" panose="00000400000000000000" pitchFamily="2" charset="-78"/>
              </a:rPr>
            </a:br>
            <a:endParaRPr lang="fa-IR" sz="4000" dirty="0">
              <a:cs typeface="B Nazanin" panose="00000400000000000000" pitchFamily="2" charset="-78"/>
            </a:endParaRPr>
          </a:p>
        </p:txBody>
      </p:sp>
      <p:sp>
        <p:nvSpPr>
          <p:cNvPr id="3" name="Slide Number Placeholder 2"/>
          <p:cNvSpPr>
            <a:spLocks noGrp="1"/>
          </p:cNvSpPr>
          <p:nvPr>
            <p:ph type="sldNum" sz="quarter" idx="12"/>
          </p:nvPr>
        </p:nvSpPr>
        <p:spPr/>
        <p:txBody>
          <a:bodyPr/>
          <a:lstStyle/>
          <a:p>
            <a:fld id="{DCEF9C92-A90B-4AEA-9390-468F83E2D19C}" type="slidenum">
              <a:rPr lang="en-US" smtClean="0"/>
              <a:t>21</a:t>
            </a:fld>
            <a:endParaRPr lang="en-US"/>
          </a:p>
        </p:txBody>
      </p:sp>
    </p:spTree>
    <p:extLst>
      <p:ext uri="{BB962C8B-B14F-4D97-AF65-F5344CB8AC3E}">
        <p14:creationId xmlns:p14="http://schemas.microsoft.com/office/powerpoint/2010/main" val="3019525688"/>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42595" y="1"/>
            <a:ext cx="11625943" cy="6858000"/>
          </a:xfrm>
        </p:spPr>
        <p:txBody>
          <a:bodyPr>
            <a:normAutofit fontScale="90000"/>
          </a:bodyPr>
          <a:lstStyle/>
          <a:p>
            <a:pPr algn="r" rtl="1">
              <a:lnSpc>
                <a:spcPct val="100000"/>
              </a:lnSpc>
            </a:pPr>
            <a:r>
              <a:rPr lang="fa-IR" sz="4000" dirty="0" smtClean="0">
                <a:cs typeface="B Titr" panose="00000700000000000000" pitchFamily="2" charset="-78"/>
              </a:rPr>
              <a:t>نیروی انسانی مراکز خدمات جامع سلامت شهری </a:t>
            </a:r>
            <a:r>
              <a:rPr lang="fa-IR" dirty="0" smtClean="0"/>
              <a:t/>
            </a:r>
            <a:br>
              <a:rPr lang="fa-IR" dirty="0" smtClean="0"/>
            </a:br>
            <a:r>
              <a:rPr lang="fa-IR" sz="3600" dirty="0" smtClean="0">
                <a:cs typeface="B Nazanin" panose="00000400000000000000" pitchFamily="2" charset="-78"/>
              </a:rPr>
              <a:t>1- پزشک : بازای هر </a:t>
            </a:r>
            <a:r>
              <a:rPr lang="fa-IR" sz="3600" dirty="0" smtClean="0">
                <a:solidFill>
                  <a:srgbClr val="FF0000"/>
                </a:solidFill>
                <a:cs typeface="B Nazanin" panose="00000400000000000000" pitchFamily="2" charset="-78"/>
              </a:rPr>
              <a:t>10000</a:t>
            </a:r>
            <a:r>
              <a:rPr lang="fa-IR" sz="3600" dirty="0" smtClean="0">
                <a:cs typeface="B Nazanin" panose="00000400000000000000" pitchFamily="2" charset="-78"/>
              </a:rPr>
              <a:t> نفر 1 پزشک عمومی در نظر گرفته شود </a:t>
            </a:r>
            <a:r>
              <a:rPr lang="fa-IR" sz="3600" dirty="0">
                <a:cs typeface="B Nazanin" panose="00000400000000000000" pitchFamily="2" charset="-78"/>
              </a:rPr>
              <a:t>.</a:t>
            </a:r>
            <a:r>
              <a:rPr lang="fa-IR" sz="3600" dirty="0" smtClean="0">
                <a:cs typeface="B Nazanin" panose="00000400000000000000" pitchFamily="2" charset="-78"/>
              </a:rPr>
              <a:t/>
            </a:r>
            <a:br>
              <a:rPr lang="fa-IR" sz="3600" dirty="0" smtClean="0">
                <a:cs typeface="B Nazanin" panose="00000400000000000000" pitchFamily="2" charset="-78"/>
              </a:rPr>
            </a:br>
            <a:r>
              <a:rPr lang="fa-IR" sz="3600" dirty="0" smtClean="0">
                <a:cs typeface="B Nazanin" panose="00000400000000000000" pitchFamily="2" charset="-78"/>
              </a:rPr>
              <a:t>2-دندانپزشک : در هر مرکز خدمات جامع سلامت به ازای هر </a:t>
            </a:r>
            <a:r>
              <a:rPr lang="fa-IR" sz="3600" dirty="0" smtClean="0">
                <a:solidFill>
                  <a:srgbClr val="FF0000"/>
                </a:solidFill>
                <a:cs typeface="B Nazanin" panose="00000400000000000000" pitchFamily="2" charset="-78"/>
              </a:rPr>
              <a:t>15 هزار </a:t>
            </a:r>
            <a:r>
              <a:rPr lang="fa-IR" sz="3600" dirty="0" smtClean="0">
                <a:cs typeface="B Nazanin" panose="00000400000000000000" pitchFamily="2" charset="-78"/>
              </a:rPr>
              <a:t>نفر یک دندانپزشک </a:t>
            </a:r>
            <a:br>
              <a:rPr lang="fa-IR" sz="3600" dirty="0" smtClean="0">
                <a:cs typeface="B Nazanin" panose="00000400000000000000" pitchFamily="2" charset="-78"/>
              </a:rPr>
            </a:br>
            <a:r>
              <a:rPr lang="fa-IR" sz="3600" dirty="0" smtClean="0">
                <a:cs typeface="B Nazanin" panose="00000400000000000000" pitchFamily="2" charset="-78"/>
              </a:rPr>
              <a:t>3-در هر مرکز شهری یک پرستار یا بهیار برای انجام خدمات پرستاری و ارائه خدمات داروئی و نمونه گیری آزمایشگاهی حضور خواهد داشت </a:t>
            </a:r>
            <a:r>
              <a:rPr lang="fa-IR" sz="3600" dirty="0">
                <a:cs typeface="B Nazanin" panose="00000400000000000000" pitchFamily="2" charset="-78"/>
              </a:rPr>
              <a:t>.</a:t>
            </a:r>
            <a:r>
              <a:rPr lang="fa-IR" sz="3600" dirty="0" smtClean="0">
                <a:cs typeface="B Nazanin" panose="00000400000000000000" pitchFamily="2" charset="-78"/>
              </a:rPr>
              <a:t/>
            </a:r>
            <a:br>
              <a:rPr lang="fa-IR" sz="3600" dirty="0" smtClean="0">
                <a:cs typeface="B Nazanin" panose="00000400000000000000" pitchFamily="2" charset="-78"/>
              </a:rPr>
            </a:br>
            <a:r>
              <a:rPr lang="fa-IR" sz="3600" dirty="0" smtClean="0">
                <a:cs typeface="B Nazanin" panose="00000400000000000000" pitchFamily="2" charset="-78"/>
              </a:rPr>
              <a:t>4-در هر مرکز شهری یک کارشناس روان و تغذیه برای ارائه خدمات باید حضور داشته باشند </a:t>
            </a:r>
            <a:br>
              <a:rPr lang="fa-IR" sz="3600" dirty="0" smtClean="0">
                <a:cs typeface="B Nazanin" panose="00000400000000000000" pitchFamily="2" charset="-78"/>
              </a:rPr>
            </a:br>
            <a:r>
              <a:rPr lang="fa-IR" sz="3600" dirty="0" smtClean="0">
                <a:cs typeface="B Nazanin" panose="00000400000000000000" pitchFamily="2" charset="-78"/>
              </a:rPr>
              <a:t>5- یک نیروی کارشناس فناوری اطلاعات سلامت (پذیرش )</a:t>
            </a:r>
            <a:br>
              <a:rPr lang="fa-IR" sz="3600" dirty="0" smtClean="0">
                <a:cs typeface="B Nazanin" panose="00000400000000000000" pitchFamily="2" charset="-78"/>
              </a:rPr>
            </a:br>
            <a:r>
              <a:rPr lang="fa-IR" sz="3600" dirty="0" smtClean="0">
                <a:cs typeface="B Nazanin" panose="00000400000000000000" pitchFamily="2" charset="-78"/>
              </a:rPr>
              <a:t>6-</a:t>
            </a:r>
            <a:r>
              <a:rPr lang="fa-IR" sz="3600" dirty="0">
                <a:cs typeface="B Nazanin" panose="00000400000000000000" pitchFamily="2" charset="-78"/>
              </a:rPr>
              <a:t> بازای هر 300 واحد تهيه، توزيع و فروش مواد غذايي و ساير اماكن ضروری </a:t>
            </a:r>
            <a:r>
              <a:rPr lang="fa-IR" sz="3600" dirty="0" smtClean="0">
                <a:cs typeface="B Nazanin" panose="00000400000000000000" pitchFamily="2" charset="-78"/>
              </a:rPr>
              <a:t>برای </a:t>
            </a:r>
            <a:r>
              <a:rPr lang="fa-IR" sz="3600" dirty="0">
                <a:cs typeface="B Nazanin" panose="00000400000000000000" pitchFamily="2" charset="-78"/>
              </a:rPr>
              <a:t>نظارت بهداشت محيط، يك كاردان يا </a:t>
            </a:r>
            <a:r>
              <a:rPr lang="fa-IR" sz="3600" u="sng" dirty="0">
                <a:solidFill>
                  <a:srgbClr val="FF0000"/>
                </a:solidFill>
                <a:cs typeface="B Nazanin" panose="00000400000000000000" pitchFamily="2" charset="-78"/>
              </a:rPr>
              <a:t>كارشناس بهداشت محيط </a:t>
            </a:r>
            <a:r>
              <a:rPr lang="fa-IR" sz="3600" dirty="0">
                <a:cs typeface="B Nazanin" panose="00000400000000000000" pitchFamily="2" charset="-78"/>
              </a:rPr>
              <a:t>بايد در مركز وجود داشته باشد. در مورد خدمات بهداشت حرفه ای نياز بازای 300 واحد كارگاهي بايد يك </a:t>
            </a:r>
            <a:r>
              <a:rPr lang="fa-IR" sz="3600" dirty="0">
                <a:solidFill>
                  <a:srgbClr val="FF0000"/>
                </a:solidFill>
                <a:cs typeface="B Nazanin" panose="00000400000000000000" pitchFamily="2" charset="-78"/>
              </a:rPr>
              <a:t>كاردان/ كارشناس بهداشت حرفه ای </a:t>
            </a:r>
            <a:r>
              <a:rPr lang="fa-IR" sz="3600" dirty="0">
                <a:cs typeface="B Nazanin" panose="00000400000000000000" pitchFamily="2" charset="-78"/>
              </a:rPr>
              <a:t>وجود داشته </a:t>
            </a:r>
            <a:r>
              <a:rPr lang="fa-IR" sz="3600" dirty="0" smtClean="0">
                <a:cs typeface="B Nazanin" panose="00000400000000000000" pitchFamily="2" charset="-78"/>
              </a:rPr>
              <a:t>باشد</a:t>
            </a:r>
            <a:br>
              <a:rPr lang="fa-IR" sz="3600" dirty="0" smtClean="0">
                <a:cs typeface="B Nazanin" panose="00000400000000000000" pitchFamily="2" charset="-78"/>
              </a:rPr>
            </a:br>
            <a:r>
              <a:rPr lang="fa-IR" sz="3600" dirty="0" smtClean="0">
                <a:cs typeface="B Nazanin" panose="00000400000000000000" pitchFamily="2" charset="-78"/>
              </a:rPr>
              <a:t>7-بازای هر 3 پایگاه سلامت یا پایگاه سلامت پزشک خانواده یک مراقب ناظر در نظر گرفته شود.</a:t>
            </a:r>
            <a:endParaRPr lang="fa-IR" sz="3600" dirty="0">
              <a:cs typeface="B Nazanin" panose="00000400000000000000" pitchFamily="2" charset="-78"/>
            </a:endParaRPr>
          </a:p>
        </p:txBody>
      </p:sp>
      <p:sp>
        <p:nvSpPr>
          <p:cNvPr id="3" name="Slide Number Placeholder 2"/>
          <p:cNvSpPr>
            <a:spLocks noGrp="1"/>
          </p:cNvSpPr>
          <p:nvPr>
            <p:ph type="sldNum" sz="quarter" idx="12"/>
          </p:nvPr>
        </p:nvSpPr>
        <p:spPr/>
        <p:txBody>
          <a:bodyPr/>
          <a:lstStyle/>
          <a:p>
            <a:fld id="{DCEF9C92-A90B-4AEA-9390-468F83E2D19C}" type="slidenum">
              <a:rPr lang="en-US" smtClean="0"/>
              <a:t>22</a:t>
            </a:fld>
            <a:endParaRPr lang="en-US"/>
          </a:p>
        </p:txBody>
      </p:sp>
    </p:spTree>
    <p:extLst>
      <p:ext uri="{BB962C8B-B14F-4D97-AF65-F5344CB8AC3E}">
        <p14:creationId xmlns:p14="http://schemas.microsoft.com/office/powerpoint/2010/main" val="4078376618"/>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34482" y="1"/>
            <a:ext cx="11028783" cy="6997958"/>
          </a:xfrm>
        </p:spPr>
        <p:txBody>
          <a:bodyPr>
            <a:normAutofit fontScale="90000"/>
          </a:bodyPr>
          <a:lstStyle/>
          <a:p>
            <a:pPr algn="r" rtl="1">
              <a:lnSpc>
                <a:spcPct val="100000"/>
              </a:lnSpc>
            </a:pPr>
            <a:r>
              <a:rPr lang="fa-IR" sz="3600" u="sng" dirty="0" smtClean="0">
                <a:solidFill>
                  <a:srgbClr val="FF0000"/>
                </a:solidFill>
                <a:cs typeface="B Titr" panose="00000700000000000000" pitchFamily="2" charset="-78"/>
              </a:rPr>
              <a:t>پایگاه سلامت :</a:t>
            </a:r>
            <a:br>
              <a:rPr lang="fa-IR" sz="3600" u="sng" dirty="0" smtClean="0">
                <a:solidFill>
                  <a:srgbClr val="FF0000"/>
                </a:solidFill>
                <a:cs typeface="B Titr" panose="00000700000000000000" pitchFamily="2" charset="-78"/>
              </a:rPr>
            </a:br>
            <a:r>
              <a:rPr lang="fa-IR" dirty="0">
                <a:cs typeface="B Nazanin" panose="00000400000000000000" pitchFamily="2" charset="-78"/>
              </a:rPr>
              <a:t>بازای </a:t>
            </a:r>
            <a:r>
              <a:rPr lang="fa-IR" u="sng" dirty="0">
                <a:solidFill>
                  <a:srgbClr val="FF0000"/>
                </a:solidFill>
                <a:cs typeface="B Nazanin" panose="00000400000000000000" pitchFamily="2" charset="-78"/>
              </a:rPr>
              <a:t>12500 نفر(5000 تا 20000 نفر) </a:t>
            </a:r>
            <a:r>
              <a:rPr lang="fa-IR" dirty="0">
                <a:cs typeface="B Nazanin" panose="00000400000000000000" pitchFamily="2" charset="-78"/>
              </a:rPr>
              <a:t>و دركلانشهرها تا 25000 نفر، يك باب پایگاه سلامت </a:t>
            </a:r>
            <a:r>
              <a:rPr lang="fa-IR" dirty="0" smtClean="0">
                <a:cs typeface="B Nazanin" panose="00000400000000000000" pitchFamily="2" charset="-78"/>
              </a:rPr>
              <a:t>شهر در نظر گرفته می شود.</a:t>
            </a:r>
            <a:r>
              <a:rPr lang="fa-IR" dirty="0" smtClean="0"/>
              <a:t/>
            </a:r>
            <a:br>
              <a:rPr lang="fa-IR" dirty="0" smtClean="0"/>
            </a:br>
            <a:r>
              <a:rPr lang="fa-IR" dirty="0" smtClean="0"/>
              <a:t>-</a:t>
            </a:r>
            <a:r>
              <a:rPr lang="fa-IR" sz="4000" dirty="0" smtClean="0">
                <a:cs typeface="B Nazanin" panose="00000400000000000000" pitchFamily="2" charset="-78"/>
              </a:rPr>
              <a:t>بازای هر </a:t>
            </a:r>
            <a:r>
              <a:rPr lang="fa-IR" sz="4000" u="sng" dirty="0" smtClean="0">
                <a:solidFill>
                  <a:srgbClr val="FF0000"/>
                </a:solidFill>
                <a:cs typeface="B Nazanin" panose="00000400000000000000" pitchFamily="2" charset="-78"/>
              </a:rPr>
              <a:t>2000 تا 2500</a:t>
            </a:r>
            <a:r>
              <a:rPr lang="fa-IR" sz="4000" dirty="0" smtClean="0">
                <a:cs typeface="B Nazanin" panose="00000400000000000000" pitchFamily="2" charset="-78"/>
              </a:rPr>
              <a:t> نفر می بایستی یک نفر کاردان یا کارشناس مراقب سلامت بکار گیری شود/ ضروری است در هر پایگاه سلامت حداقل یک یا دو نفر از مراقبین سلامت دانش آموخته مامائی باشند و مسئوولیت پایگاه با نظر رئیس مرکز به یکی از آنها که با تجربه و عملکرد بیشتر است واگذار گردد .</a:t>
            </a:r>
            <a:br>
              <a:rPr lang="fa-IR" sz="4000" dirty="0" smtClean="0">
                <a:cs typeface="B Nazanin" panose="00000400000000000000" pitchFamily="2" charset="-78"/>
              </a:rPr>
            </a:br>
            <a:r>
              <a:rPr lang="fa-IR" sz="4000" dirty="0" smtClean="0">
                <a:cs typeface="B Nazanin" panose="00000400000000000000" pitchFamily="2" charset="-78"/>
              </a:rPr>
              <a:t/>
            </a:r>
            <a:br>
              <a:rPr lang="fa-IR" sz="4000" dirty="0" smtClean="0">
                <a:cs typeface="B Nazanin" panose="00000400000000000000" pitchFamily="2" charset="-78"/>
              </a:rPr>
            </a:br>
            <a:r>
              <a:rPr lang="fa-IR" sz="4000" dirty="0" smtClean="0">
                <a:cs typeface="B Nazanin" panose="00000400000000000000" pitchFamily="2" charset="-78"/>
              </a:rPr>
              <a:t>-</a:t>
            </a:r>
            <a:r>
              <a:rPr lang="fa-IR" sz="3600" dirty="0" smtClean="0">
                <a:cs typeface="B Nazanin" panose="00000400000000000000" pitchFamily="2" charset="-78"/>
              </a:rPr>
              <a:t>برای پایگاه سلامت با دو مراقب سلامت باید یکی از مراقبین سلامت دانش آموخته مامائی باشد و چنانچه تعداد مراقبین بیش از 2 دو نفر باشد بایستی حداقل 35 درصد از مراقبین دانش آموخته مامائی باشند.</a:t>
            </a:r>
            <a:br>
              <a:rPr lang="fa-IR" sz="3600" dirty="0" smtClean="0">
                <a:cs typeface="B Nazanin" panose="00000400000000000000" pitchFamily="2" charset="-78"/>
              </a:rPr>
            </a:br>
            <a:endParaRPr lang="fa-IR" sz="3600" dirty="0">
              <a:cs typeface="B Nazanin" panose="00000400000000000000" pitchFamily="2" charset="-78"/>
            </a:endParaRPr>
          </a:p>
        </p:txBody>
      </p:sp>
      <p:sp>
        <p:nvSpPr>
          <p:cNvPr id="3" name="Slide Number Placeholder 2"/>
          <p:cNvSpPr>
            <a:spLocks noGrp="1"/>
          </p:cNvSpPr>
          <p:nvPr>
            <p:ph type="sldNum" sz="quarter" idx="12"/>
          </p:nvPr>
        </p:nvSpPr>
        <p:spPr/>
        <p:txBody>
          <a:bodyPr/>
          <a:lstStyle/>
          <a:p>
            <a:fld id="{DCEF9C92-A90B-4AEA-9390-468F83E2D19C}" type="slidenum">
              <a:rPr lang="en-US" smtClean="0"/>
              <a:t>23</a:t>
            </a:fld>
            <a:endParaRPr lang="en-US"/>
          </a:p>
        </p:txBody>
      </p:sp>
    </p:spTree>
    <p:extLst>
      <p:ext uri="{BB962C8B-B14F-4D97-AF65-F5344CB8AC3E}">
        <p14:creationId xmlns:p14="http://schemas.microsoft.com/office/powerpoint/2010/main" val="1470586847"/>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78498" y="279919"/>
            <a:ext cx="11010122" cy="6326156"/>
          </a:xfrm>
        </p:spPr>
        <p:txBody>
          <a:bodyPr>
            <a:normAutofit fontScale="90000"/>
          </a:bodyPr>
          <a:lstStyle/>
          <a:p>
            <a:pPr algn="r">
              <a:lnSpc>
                <a:spcPct val="150000"/>
              </a:lnSpc>
            </a:pPr>
            <a:r>
              <a:rPr lang="fa-IR" sz="3600" u="sng" dirty="0" smtClean="0">
                <a:solidFill>
                  <a:srgbClr val="FF0000"/>
                </a:solidFill>
                <a:cs typeface="B Titr" panose="00000700000000000000" pitchFamily="2" charset="-78"/>
              </a:rPr>
              <a:t>مراکز خدمات جامع سلامت شبانه روزی:</a:t>
            </a:r>
            <a:br>
              <a:rPr lang="fa-IR" sz="3600" u="sng" dirty="0" smtClean="0">
                <a:solidFill>
                  <a:srgbClr val="FF0000"/>
                </a:solidFill>
                <a:cs typeface="B Titr" panose="00000700000000000000" pitchFamily="2" charset="-78"/>
              </a:rPr>
            </a:br>
            <a:r>
              <a:rPr lang="fa-IR" sz="3200" dirty="0">
                <a:cs typeface="B Nazanin" panose="00000400000000000000" pitchFamily="2" charset="-78"/>
              </a:rPr>
              <a:t>تبدلیل وضعيت مركز خدمات جامع سلامت تك شيفته به شبانه روزی با دو شرط: تحت پوشش داشتن بيش </a:t>
            </a:r>
            <a:r>
              <a:rPr lang="fa-IR" sz="3200" u="sng" dirty="0">
                <a:solidFill>
                  <a:srgbClr val="FF0000"/>
                </a:solidFill>
                <a:cs typeface="B Nazanin" panose="00000400000000000000" pitchFamily="2" charset="-78"/>
              </a:rPr>
              <a:t>از 12000 نفر(قرارگرفتن در گذرگاه جمعيتي) </a:t>
            </a:r>
            <a:r>
              <a:rPr lang="fa-IR" sz="3200" dirty="0">
                <a:cs typeface="B Nazanin" panose="00000400000000000000" pitchFamily="2" charset="-78"/>
              </a:rPr>
              <a:t>و </a:t>
            </a:r>
            <a:r>
              <a:rPr lang="fa-IR" sz="3200" u="sng" dirty="0">
                <a:solidFill>
                  <a:srgbClr val="FF0000"/>
                </a:solidFill>
                <a:cs typeface="B Nazanin" panose="00000400000000000000" pitchFamily="2" charset="-78"/>
              </a:rPr>
              <a:t>فاصله بيش از نيم ساعت تا نزديكترين بيمارستان يا مركز شبانه روزی ديگر</a:t>
            </a:r>
            <a:r>
              <a:rPr lang="fa-IR" sz="3200" dirty="0">
                <a:cs typeface="B Nazanin" panose="00000400000000000000" pitchFamily="2" charset="-78"/>
              </a:rPr>
              <a:t>، امكان پذير است</a:t>
            </a:r>
            <a:r>
              <a:rPr lang="fa-IR" sz="3200" dirty="0" smtClean="0"/>
              <a:t>.</a:t>
            </a:r>
            <a:r>
              <a:rPr lang="en-US" sz="3200" dirty="0" smtClean="0"/>
              <a:t/>
            </a:r>
            <a:br>
              <a:rPr lang="en-US" sz="3200" dirty="0" smtClean="0"/>
            </a:br>
            <a:r>
              <a:rPr lang="fa-IR" sz="3200" dirty="0" smtClean="0"/>
              <a:t>-</a:t>
            </a:r>
            <a:r>
              <a:rPr lang="fa-IR" sz="3200" dirty="0" smtClean="0">
                <a:cs typeface="B Nazanin" panose="00000400000000000000" pitchFamily="2" charset="-78"/>
              </a:rPr>
              <a:t>این مرکز مجهز به دو اتاق بستری موقت، کمتر از 6 ساعت و بازای هر 10 هزار نفر، دو تخت بستری موقت زن و مرد، امکانات احیاء قبلی ریوی و انجام جراحی کوچک می باشد.</a:t>
            </a:r>
            <a:r>
              <a:rPr lang="en-US" sz="3200" dirty="0" smtClean="0">
                <a:cs typeface="B Nazanin" panose="00000400000000000000" pitchFamily="2" charset="-78"/>
              </a:rPr>
              <a:t/>
            </a:r>
            <a:br>
              <a:rPr lang="en-US" sz="3200" dirty="0" smtClean="0">
                <a:cs typeface="B Nazanin" panose="00000400000000000000" pitchFamily="2" charset="-78"/>
              </a:rPr>
            </a:br>
            <a:r>
              <a:rPr lang="fa-IR" sz="3200" dirty="0" smtClean="0">
                <a:cs typeface="B Nazanin" panose="00000400000000000000" pitchFamily="2" charset="-78"/>
              </a:rPr>
              <a:t>چنانچه در شهری بیمارستان عادی یا محلی راه اندازی شود مرکز خدمات جامع سلامت شهری شبانه روزی فعال موجود باید به مرکز تک شیفت  تبدیل و نیروی اضافی آن در اسرع وقت در سایر واحدهای ارائه دهنده خدمت جابجا شوند /</a:t>
            </a:r>
            <a:r>
              <a:rPr lang="fa-IR" sz="3200" dirty="0">
                <a:cs typeface="B Nazanin" panose="00000400000000000000" pitchFamily="2" charset="-78"/>
              </a:rPr>
              <a:t/>
            </a:r>
            <a:br>
              <a:rPr lang="fa-IR" sz="3200" dirty="0">
                <a:cs typeface="B Nazanin" panose="00000400000000000000" pitchFamily="2" charset="-78"/>
              </a:rPr>
            </a:br>
            <a:r>
              <a:rPr lang="fa-IR" sz="3200" dirty="0" smtClean="0"/>
              <a:t/>
            </a:r>
            <a:br>
              <a:rPr lang="fa-IR" sz="3200" dirty="0" smtClean="0"/>
            </a:br>
            <a:endParaRPr lang="fa-IR" sz="3200" dirty="0"/>
          </a:p>
        </p:txBody>
      </p:sp>
      <p:sp>
        <p:nvSpPr>
          <p:cNvPr id="3" name="Slide Number Placeholder 2"/>
          <p:cNvSpPr>
            <a:spLocks noGrp="1"/>
          </p:cNvSpPr>
          <p:nvPr>
            <p:ph type="sldNum" sz="quarter" idx="12"/>
          </p:nvPr>
        </p:nvSpPr>
        <p:spPr/>
        <p:txBody>
          <a:bodyPr/>
          <a:lstStyle/>
          <a:p>
            <a:fld id="{DCEF9C92-A90B-4AEA-9390-468F83E2D19C}" type="slidenum">
              <a:rPr lang="en-US" smtClean="0"/>
              <a:t>24</a:t>
            </a:fld>
            <a:endParaRPr lang="en-US"/>
          </a:p>
        </p:txBody>
      </p:sp>
    </p:spTree>
    <p:extLst>
      <p:ext uri="{BB962C8B-B14F-4D97-AF65-F5344CB8AC3E}">
        <p14:creationId xmlns:p14="http://schemas.microsoft.com/office/powerpoint/2010/main" val="1388950258"/>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54563" y="365125"/>
            <a:ext cx="11532637" cy="6296932"/>
          </a:xfrm>
        </p:spPr>
        <p:txBody>
          <a:bodyPr>
            <a:normAutofit/>
          </a:bodyPr>
          <a:lstStyle/>
          <a:p>
            <a:pPr algn="r"/>
            <a:r>
              <a:rPr lang="fa-IR" sz="3600" b="1" dirty="0" smtClean="0">
                <a:solidFill>
                  <a:srgbClr val="FF0000"/>
                </a:solidFill>
                <a:cs typeface="B Nazanin" panose="00000400000000000000" pitchFamily="2" charset="-78"/>
              </a:rPr>
              <a:t>سایر واحد هایی که می توانند زیر مجموعه یک مرکز خدمات جامع سلامت شهری یا روستائی باشند:</a:t>
            </a:r>
            <a:br>
              <a:rPr lang="fa-IR" sz="3600" b="1" dirty="0" smtClean="0">
                <a:solidFill>
                  <a:srgbClr val="FF0000"/>
                </a:solidFill>
                <a:cs typeface="B Nazanin" panose="00000400000000000000" pitchFamily="2" charset="-78"/>
              </a:rPr>
            </a:br>
            <a:r>
              <a:rPr lang="fa-IR" dirty="0" smtClean="0">
                <a:cs typeface="B Nazanin" panose="00000400000000000000" pitchFamily="2" charset="-78"/>
              </a:rPr>
              <a:t>1-تسهیلات زایمانی</a:t>
            </a:r>
            <a:br>
              <a:rPr lang="fa-IR" dirty="0" smtClean="0">
                <a:cs typeface="B Nazanin" panose="00000400000000000000" pitchFamily="2" charset="-78"/>
              </a:rPr>
            </a:br>
            <a:r>
              <a:rPr lang="fa-IR" dirty="0" smtClean="0">
                <a:cs typeface="B Nazanin" panose="00000400000000000000" pitchFamily="2" charset="-78"/>
              </a:rPr>
              <a:t>2-پایگاه مراقبت بهداشتی مرزی درجه 2 و 3</a:t>
            </a:r>
            <a:br>
              <a:rPr lang="fa-IR" dirty="0" smtClean="0">
                <a:cs typeface="B Nazanin" panose="00000400000000000000" pitchFamily="2" charset="-78"/>
              </a:rPr>
            </a:br>
            <a:r>
              <a:rPr lang="fa-IR" dirty="0" smtClean="0">
                <a:cs typeface="B Nazanin" panose="00000400000000000000" pitchFamily="2" charset="-78"/>
              </a:rPr>
              <a:t>3- مشاوره ها شامل مشاوره ازدواج، شیردهی و ژنتیک</a:t>
            </a:r>
            <a:br>
              <a:rPr lang="fa-IR" dirty="0" smtClean="0">
                <a:cs typeface="B Nazanin" panose="00000400000000000000" pitchFamily="2" charset="-78"/>
              </a:rPr>
            </a:br>
            <a:r>
              <a:rPr lang="fa-IR" dirty="0" smtClean="0">
                <a:cs typeface="B Nazanin" panose="00000400000000000000" pitchFamily="2" charset="-78"/>
              </a:rPr>
              <a:t>4-دندانپزشکی</a:t>
            </a:r>
            <a:br>
              <a:rPr lang="fa-IR" dirty="0" smtClean="0">
                <a:cs typeface="B Nazanin" panose="00000400000000000000" pitchFamily="2" charset="-78"/>
              </a:rPr>
            </a:br>
            <a:r>
              <a:rPr lang="fa-IR" dirty="0" smtClean="0">
                <a:cs typeface="B Nazanin" panose="00000400000000000000" pitchFamily="2" charset="-78"/>
              </a:rPr>
              <a:t>5- خدمات آزمایشگاهی و رادیولوژی</a:t>
            </a:r>
            <a:br>
              <a:rPr lang="fa-IR" dirty="0" smtClean="0">
                <a:cs typeface="B Nazanin" panose="00000400000000000000" pitchFamily="2" charset="-78"/>
              </a:rPr>
            </a:br>
            <a:r>
              <a:rPr lang="fa-IR" dirty="0" smtClean="0">
                <a:cs typeface="B Nazanin" panose="00000400000000000000" pitchFamily="2" charset="-78"/>
              </a:rPr>
              <a:t>6-خدمات داروئی</a:t>
            </a:r>
            <a:br>
              <a:rPr lang="fa-IR" dirty="0" smtClean="0">
                <a:cs typeface="B Nazanin" panose="00000400000000000000" pitchFamily="2" charset="-78"/>
              </a:rPr>
            </a:br>
            <a:r>
              <a:rPr lang="fa-IR" dirty="0" smtClean="0">
                <a:cs typeface="B Nazanin" panose="00000400000000000000" pitchFamily="2" charset="-78"/>
              </a:rPr>
              <a:t>7-واحد مراقبت و پیشگیری از هاری</a:t>
            </a:r>
            <a:endParaRPr lang="fa-IR" dirty="0">
              <a:cs typeface="B Nazanin" panose="00000400000000000000" pitchFamily="2" charset="-78"/>
            </a:endParaRPr>
          </a:p>
        </p:txBody>
      </p:sp>
      <p:sp>
        <p:nvSpPr>
          <p:cNvPr id="3" name="Slide Number Placeholder 2"/>
          <p:cNvSpPr>
            <a:spLocks noGrp="1"/>
          </p:cNvSpPr>
          <p:nvPr>
            <p:ph type="sldNum" sz="quarter" idx="12"/>
          </p:nvPr>
        </p:nvSpPr>
        <p:spPr/>
        <p:txBody>
          <a:bodyPr/>
          <a:lstStyle/>
          <a:p>
            <a:fld id="{DCEF9C92-A90B-4AEA-9390-468F83E2D19C}" type="slidenum">
              <a:rPr lang="en-US" smtClean="0"/>
              <a:t>25</a:t>
            </a:fld>
            <a:endParaRPr lang="en-US"/>
          </a:p>
        </p:txBody>
      </p:sp>
    </p:spTree>
    <p:extLst>
      <p:ext uri="{BB962C8B-B14F-4D97-AF65-F5344CB8AC3E}">
        <p14:creationId xmlns:p14="http://schemas.microsoft.com/office/powerpoint/2010/main" val="1493373157"/>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73225" y="-242595"/>
            <a:ext cx="11663266" cy="6718040"/>
          </a:xfrm>
        </p:spPr>
        <p:txBody>
          <a:bodyPr>
            <a:normAutofit fontScale="90000"/>
          </a:bodyPr>
          <a:lstStyle/>
          <a:p>
            <a:pPr algn="r">
              <a:lnSpc>
                <a:spcPct val="200000"/>
              </a:lnSpc>
            </a:pPr>
            <a:r>
              <a:rPr lang="fa-IR" sz="3600" dirty="0" smtClean="0">
                <a:solidFill>
                  <a:srgbClr val="FF0000"/>
                </a:solidFill>
                <a:cs typeface="B Titr" panose="00000700000000000000" pitchFamily="2" charset="-78"/>
              </a:rPr>
              <a:t>تسهیلات زایمانی:</a:t>
            </a:r>
            <a:r>
              <a:rPr lang="en-US" dirty="0" smtClean="0"/>
              <a:t/>
            </a:r>
            <a:br>
              <a:rPr lang="en-US" dirty="0" smtClean="0"/>
            </a:br>
            <a:r>
              <a:rPr lang="fa-IR" sz="2700" b="1" dirty="0">
                <a:cs typeface="B Nazanin" panose="00000400000000000000" pitchFamily="2" charset="-78"/>
              </a:rPr>
              <a:t>برای تسهيلات </a:t>
            </a:r>
            <a:r>
              <a:rPr lang="fa-IR" sz="2700" b="1" dirty="0" smtClean="0">
                <a:cs typeface="B Nazanin" panose="00000400000000000000" pitchFamily="2" charset="-78"/>
              </a:rPr>
              <a:t>زايماني در مناطقی که امکان دسترسی به بیمارستان یا زایشگاه وجود ندارد؛  </a:t>
            </a:r>
            <a:r>
              <a:rPr lang="fa-IR" sz="2700" b="1" dirty="0">
                <a:cs typeface="B Nazanin" panose="00000400000000000000" pitchFamily="2" charset="-78"/>
              </a:rPr>
              <a:t>درصورت دسترسي بيش از يك ساعت با خودرو تا نزديكترين زايشگاه يا بيمارستان و متوسط زن باردار بيش از 10 مورد در ماه، </a:t>
            </a:r>
            <a:r>
              <a:rPr lang="fa-IR" sz="2700" b="1" dirty="0" smtClean="0">
                <a:cs typeface="B Nazanin" panose="00000400000000000000" pitchFamily="2" charset="-78"/>
              </a:rPr>
              <a:t>صرفاً به منظور انجام زایمان طبیعی بدون عارضه و غیر اورژانسی، واحد </a:t>
            </a:r>
            <a:r>
              <a:rPr lang="fa-IR" sz="2700" b="1" dirty="0">
                <a:cs typeface="B Nazanin" panose="00000400000000000000" pitchFamily="2" charset="-78"/>
              </a:rPr>
              <a:t>تسهيلات در درون مركز خدمات جامع سلامت شبانه روزی درنظر گرفته </a:t>
            </a:r>
            <a:r>
              <a:rPr lang="fa-IR" sz="2700" b="1" dirty="0" smtClean="0">
                <a:cs typeface="B Nazanin" panose="00000400000000000000" pitchFamily="2" charset="-78"/>
              </a:rPr>
              <a:t>ميشود.</a:t>
            </a:r>
            <a:r>
              <a:rPr lang="fa-IR" sz="2700" b="1" dirty="0">
                <a:cs typeface="B Nazanin" panose="00000400000000000000" pitchFamily="2" charset="-78"/>
              </a:rPr>
              <a:t/>
            </a:r>
            <a:br>
              <a:rPr lang="fa-IR" sz="2700" b="1" dirty="0">
                <a:cs typeface="B Nazanin" panose="00000400000000000000" pitchFamily="2" charset="-78"/>
              </a:rPr>
            </a:br>
            <a:r>
              <a:rPr lang="fa-IR" sz="2700" b="1" dirty="0" smtClean="0">
                <a:cs typeface="B Nazanin" panose="00000400000000000000" pitchFamily="2" charset="-78"/>
              </a:rPr>
              <a:t>نیروی انسانی:</a:t>
            </a:r>
            <a:br>
              <a:rPr lang="fa-IR" sz="2700" b="1" dirty="0" smtClean="0">
                <a:cs typeface="B Nazanin" panose="00000400000000000000" pitchFamily="2" charset="-78"/>
              </a:rPr>
            </a:br>
            <a:r>
              <a:rPr lang="fa-IR" sz="2700" b="1" dirty="0" smtClean="0">
                <a:cs typeface="B Nazanin" panose="00000400000000000000" pitchFamily="2" charset="-78"/>
              </a:rPr>
              <a:t>1-ماما........................................  4 نفر</a:t>
            </a:r>
            <a:br>
              <a:rPr lang="fa-IR" sz="2700" b="1" dirty="0" smtClean="0">
                <a:cs typeface="B Nazanin" panose="00000400000000000000" pitchFamily="2" charset="-78"/>
              </a:rPr>
            </a:br>
            <a:r>
              <a:rPr lang="fa-IR" sz="2700" b="1" dirty="0" smtClean="0">
                <a:cs typeface="B Nazanin" panose="00000400000000000000" pitchFamily="2" charset="-78"/>
              </a:rPr>
              <a:t>2-راننده آمبولانس ........................ 3 نفر</a:t>
            </a:r>
            <a:br>
              <a:rPr lang="fa-IR" sz="2700" b="1" dirty="0" smtClean="0">
                <a:cs typeface="B Nazanin" panose="00000400000000000000" pitchFamily="2" charset="-78"/>
              </a:rPr>
            </a:br>
            <a:r>
              <a:rPr lang="fa-IR" sz="2700" b="1" dirty="0" smtClean="0">
                <a:cs typeface="B Nazanin" panose="00000400000000000000" pitchFamily="2" charset="-78"/>
              </a:rPr>
              <a:t>3-خدمتگزار .......................... 2 نفر</a:t>
            </a:r>
            <a:br>
              <a:rPr lang="fa-IR" sz="2700" b="1" dirty="0" smtClean="0">
                <a:cs typeface="B Nazanin" panose="00000400000000000000" pitchFamily="2" charset="-78"/>
              </a:rPr>
            </a:br>
            <a:r>
              <a:rPr lang="en-US" sz="3600" dirty="0" smtClean="0">
                <a:cs typeface="B Nazanin" panose="00000400000000000000" pitchFamily="2" charset="-78"/>
              </a:rPr>
              <a:t/>
            </a:r>
            <a:br>
              <a:rPr lang="en-US" sz="3600" dirty="0" smtClean="0">
                <a:cs typeface="B Nazanin" panose="00000400000000000000" pitchFamily="2" charset="-78"/>
              </a:rPr>
            </a:br>
            <a:endParaRPr lang="fa-IR" sz="3600" dirty="0"/>
          </a:p>
        </p:txBody>
      </p:sp>
      <p:sp>
        <p:nvSpPr>
          <p:cNvPr id="3" name="Slide Number Placeholder 2"/>
          <p:cNvSpPr>
            <a:spLocks noGrp="1"/>
          </p:cNvSpPr>
          <p:nvPr>
            <p:ph type="sldNum" sz="quarter" idx="12"/>
          </p:nvPr>
        </p:nvSpPr>
        <p:spPr/>
        <p:txBody>
          <a:bodyPr/>
          <a:lstStyle/>
          <a:p>
            <a:fld id="{DCEF9C92-A90B-4AEA-9390-468F83E2D19C}" type="slidenum">
              <a:rPr lang="en-US" smtClean="0"/>
              <a:t>26</a:t>
            </a:fld>
            <a:endParaRPr lang="en-US"/>
          </a:p>
        </p:txBody>
      </p:sp>
    </p:spTree>
    <p:extLst>
      <p:ext uri="{BB962C8B-B14F-4D97-AF65-F5344CB8AC3E}">
        <p14:creationId xmlns:p14="http://schemas.microsoft.com/office/powerpoint/2010/main" val="3221078496"/>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5274" y="167952"/>
            <a:ext cx="11831217" cy="6438122"/>
          </a:xfrm>
        </p:spPr>
        <p:txBody>
          <a:bodyPr>
            <a:normAutofit/>
          </a:bodyPr>
          <a:lstStyle/>
          <a:p>
            <a:pPr algn="r">
              <a:lnSpc>
                <a:spcPct val="100000"/>
              </a:lnSpc>
            </a:pPr>
            <a:r>
              <a:rPr lang="fa-IR" sz="3200" u="sng" dirty="0">
                <a:solidFill>
                  <a:srgbClr val="FF0000"/>
                </a:solidFill>
                <a:cs typeface="B Titr" panose="00000700000000000000" pitchFamily="2" charset="-78"/>
              </a:rPr>
              <a:t>مرا</a:t>
            </a:r>
            <a:r>
              <a:rPr lang="fa-IR" sz="3200" u="sng" dirty="0" smtClean="0">
                <a:solidFill>
                  <a:srgbClr val="FF0000"/>
                </a:solidFill>
                <a:cs typeface="B Titr" panose="00000700000000000000" pitchFamily="2" charset="-78"/>
              </a:rPr>
              <a:t>قبت و پیشگیری از هاری</a:t>
            </a:r>
            <a:r>
              <a:rPr lang="fa-IR" sz="3200" dirty="0" smtClean="0">
                <a:cs typeface="B Titr" panose="00000700000000000000" pitchFamily="2" charset="-78"/>
              </a:rPr>
              <a:t/>
            </a:r>
            <a:br>
              <a:rPr lang="fa-IR" sz="3200" dirty="0" smtClean="0">
                <a:cs typeface="B Titr" panose="00000700000000000000" pitchFamily="2" charset="-78"/>
              </a:rPr>
            </a:br>
            <a:r>
              <a:rPr lang="fa-IR" sz="3200" b="1" dirty="0" smtClean="0">
                <a:cs typeface="B Nazanin" panose="00000400000000000000" pitchFamily="2" charset="-78"/>
              </a:rPr>
              <a:t>واحد مراقبت و پیشگیری از هاری یکی از واحد های </a:t>
            </a:r>
            <a:r>
              <a:rPr lang="fa-IR" sz="3200" b="1" dirty="0" smtClean="0">
                <a:solidFill>
                  <a:srgbClr val="FF0000"/>
                </a:solidFill>
                <a:cs typeface="B Nazanin" panose="00000400000000000000" pitchFamily="2" charset="-78"/>
              </a:rPr>
              <a:t>برخی از مراکز خدمات جامع سلامت  </a:t>
            </a:r>
            <a:r>
              <a:rPr lang="fa-IR" sz="3200" b="1" dirty="0" smtClean="0">
                <a:cs typeface="B Nazanin" panose="00000400000000000000" pitchFamily="2" charset="-78"/>
              </a:rPr>
              <a:t>است که ترجیحاً در </a:t>
            </a:r>
            <a:r>
              <a:rPr lang="fa-IR" sz="3200" b="1" dirty="0" smtClean="0">
                <a:solidFill>
                  <a:srgbClr val="FF0000"/>
                </a:solidFill>
                <a:cs typeface="B Nazanin" panose="00000400000000000000" pitchFamily="2" charset="-78"/>
              </a:rPr>
              <a:t>مرکز شبانه روزی یا نزدیک بیمارستان </a:t>
            </a:r>
            <a:r>
              <a:rPr lang="fa-IR" sz="3200" b="1" dirty="0" smtClean="0">
                <a:cs typeface="B Nazanin" panose="00000400000000000000" pitchFamily="2" charset="-78"/>
              </a:rPr>
              <a:t>راه اندازی</a:t>
            </a:r>
            <a:br>
              <a:rPr lang="fa-IR" sz="3200" b="1" dirty="0" smtClean="0">
                <a:cs typeface="B Nazanin" panose="00000400000000000000" pitchFamily="2" charset="-78"/>
              </a:rPr>
            </a:br>
            <a:r>
              <a:rPr lang="fa-IR" sz="3200" b="1" dirty="0" smtClean="0">
                <a:cs typeface="B Nazanin" panose="00000400000000000000" pitchFamily="2" charset="-78"/>
              </a:rPr>
              <a:t>  می شود </a:t>
            </a:r>
            <a:br>
              <a:rPr lang="fa-IR" sz="3200" b="1" dirty="0" smtClean="0">
                <a:cs typeface="B Nazanin" panose="00000400000000000000" pitchFamily="2" charset="-78"/>
              </a:rPr>
            </a:br>
            <a:r>
              <a:rPr lang="fa-IR" sz="3200" b="1" dirty="0" smtClean="0">
                <a:cs typeface="B Nazanin" panose="00000400000000000000" pitchFamily="2" charset="-78"/>
              </a:rPr>
              <a:t>-بازای هر </a:t>
            </a:r>
            <a:r>
              <a:rPr lang="fa-IR" sz="3200" b="1" dirty="0" smtClean="0">
                <a:solidFill>
                  <a:srgbClr val="FF0000"/>
                </a:solidFill>
                <a:cs typeface="B Nazanin" panose="00000400000000000000" pitchFamily="2" charset="-78"/>
              </a:rPr>
              <a:t>500 هزار نفر </a:t>
            </a:r>
            <a:r>
              <a:rPr lang="fa-IR" sz="3200" b="1" dirty="0" smtClean="0">
                <a:cs typeface="B Nazanin" panose="00000400000000000000" pitchFamily="2" charset="-78"/>
              </a:rPr>
              <a:t>در شهرستان به یک واحد مراقبت و پیشگیری از هاری ایجاد می شود . چنانچه جمعیت شهرستان کمتر از 500 هزار نفر باشد به شرط دسترسی جغرافیایی یعنی یک ساعت با خودرو می توان بصورت مشترک از یک واحد برای یک یا چند شهرستان استفاده کرد.</a:t>
            </a:r>
            <a:br>
              <a:rPr lang="fa-IR" sz="3200" b="1" dirty="0" smtClean="0">
                <a:cs typeface="B Nazanin" panose="00000400000000000000" pitchFamily="2" charset="-78"/>
              </a:rPr>
            </a:br>
            <a:r>
              <a:rPr lang="fa-IR" sz="3200" b="1" dirty="0" smtClean="0">
                <a:cs typeface="B Nazanin" panose="00000400000000000000" pitchFamily="2" charset="-78"/>
              </a:rPr>
              <a:t>-برای شهرستان های بالای 500 هزار نفر پس از ایجاد واحد اول به شرط افزایش حداقل 50 درصد جمعیت واحد دوم امکان راه اندازی دارد.</a:t>
            </a:r>
            <a:br>
              <a:rPr lang="fa-IR" sz="3200" b="1" dirty="0" smtClean="0">
                <a:cs typeface="B Nazanin" panose="00000400000000000000" pitchFamily="2" charset="-78"/>
              </a:rPr>
            </a:br>
            <a:r>
              <a:rPr lang="fa-IR" sz="3200" b="1" dirty="0" smtClean="0">
                <a:cs typeface="B Nazanin" panose="00000400000000000000" pitchFamily="2" charset="-78"/>
              </a:rPr>
              <a:t>- در شهرستان های بالای یک میلیون نفر جمعیت یکی از واحد های مراقبت و پیشگیری از هاری باید به صورت شبانه روزی فعالیت داشته باشد.</a:t>
            </a:r>
            <a:br>
              <a:rPr lang="fa-IR" sz="3200" b="1" dirty="0" smtClean="0">
                <a:cs typeface="B Nazanin" panose="00000400000000000000" pitchFamily="2" charset="-78"/>
              </a:rPr>
            </a:br>
            <a:endParaRPr lang="fa-IR" sz="3200" b="1" dirty="0">
              <a:cs typeface="B Nazanin" panose="00000400000000000000" pitchFamily="2" charset="-78"/>
            </a:endParaRPr>
          </a:p>
        </p:txBody>
      </p:sp>
      <p:sp>
        <p:nvSpPr>
          <p:cNvPr id="3" name="Slide Number Placeholder 2"/>
          <p:cNvSpPr>
            <a:spLocks noGrp="1"/>
          </p:cNvSpPr>
          <p:nvPr>
            <p:ph type="sldNum" sz="quarter" idx="12"/>
          </p:nvPr>
        </p:nvSpPr>
        <p:spPr/>
        <p:txBody>
          <a:bodyPr/>
          <a:lstStyle/>
          <a:p>
            <a:fld id="{DCEF9C92-A90B-4AEA-9390-468F83E2D19C}" type="slidenum">
              <a:rPr lang="en-US" smtClean="0"/>
              <a:t>27</a:t>
            </a:fld>
            <a:endParaRPr lang="en-US"/>
          </a:p>
        </p:txBody>
      </p:sp>
    </p:spTree>
    <p:extLst>
      <p:ext uri="{BB962C8B-B14F-4D97-AF65-F5344CB8AC3E}">
        <p14:creationId xmlns:p14="http://schemas.microsoft.com/office/powerpoint/2010/main" val="1229531191"/>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466531"/>
            <a:ext cx="11887199" cy="6139542"/>
          </a:xfrm>
        </p:spPr>
        <p:txBody>
          <a:bodyPr>
            <a:normAutofit fontScale="90000"/>
          </a:bodyPr>
          <a:lstStyle/>
          <a:p>
            <a:pPr algn="r">
              <a:lnSpc>
                <a:spcPct val="150000"/>
              </a:lnSpc>
            </a:pPr>
            <a:r>
              <a:rPr lang="fa-IR" sz="3600" u="sng" dirty="0" smtClean="0">
                <a:solidFill>
                  <a:srgbClr val="FF0000"/>
                </a:solidFill>
                <a:cs typeface="B Titr" panose="00000700000000000000" pitchFamily="2" charset="-78"/>
              </a:rPr>
              <a:t>مرکز مشاوره و مراقبت بیماری های رفتاری:</a:t>
            </a:r>
            <a:r>
              <a:rPr lang="en-US" sz="3600" u="sng" dirty="0" smtClean="0">
                <a:solidFill>
                  <a:srgbClr val="FF0000"/>
                </a:solidFill>
                <a:cs typeface="B Titr" panose="00000700000000000000" pitchFamily="2" charset="-78"/>
              </a:rPr>
              <a:t/>
            </a:r>
            <a:br>
              <a:rPr lang="en-US" sz="3600" u="sng" dirty="0" smtClean="0">
                <a:solidFill>
                  <a:srgbClr val="FF0000"/>
                </a:solidFill>
                <a:cs typeface="B Titr" panose="00000700000000000000" pitchFamily="2" charset="-78"/>
              </a:rPr>
            </a:br>
            <a:r>
              <a:rPr lang="fa-IR" sz="3600" dirty="0" smtClean="0">
                <a:cs typeface="B Nazanin" panose="00000400000000000000" pitchFamily="2" charset="-78"/>
              </a:rPr>
              <a:t>مراکزی هستند زیر مجموعه مرکز بهداشت شهرستان با بسته خدمت مشخص به درمان مراجعین و بیماران مبتلا به بیماری های عفونی خاص و بیماری های ناشی از مشکلات رفتاری مانند ایدز، هپاتیت و اعتیاد می پردازد.</a:t>
            </a:r>
            <a:r>
              <a:rPr lang="fa-IR" dirty="0" smtClean="0">
                <a:cs typeface="B Nazanin" panose="00000400000000000000" pitchFamily="2" charset="-78"/>
              </a:rPr>
              <a:t/>
            </a:r>
            <a:br>
              <a:rPr lang="fa-IR" dirty="0" smtClean="0">
                <a:cs typeface="B Nazanin" panose="00000400000000000000" pitchFamily="2" charset="-78"/>
              </a:rPr>
            </a:br>
            <a:r>
              <a:rPr lang="fa-IR" sz="3600" dirty="0">
                <a:cs typeface="B Nazanin" panose="00000400000000000000" pitchFamily="2" charset="-78"/>
              </a:rPr>
              <a:t>این واحد بازای 500 هزار نفر جمعیت در 1 تا چند شهرستان مجاور با رعایت </a:t>
            </a:r>
            <a:r>
              <a:rPr lang="fa-IR" sz="3600" dirty="0" smtClean="0">
                <a:cs typeface="B Nazanin" panose="00000400000000000000" pitchFamily="2" charset="-78"/>
              </a:rPr>
              <a:t>دسترسی(کمتر از 90 دقیقه با خودرو) </a:t>
            </a:r>
            <a:r>
              <a:rPr lang="fa-IR" sz="3600" dirty="0">
                <a:cs typeface="B Nazanin" panose="00000400000000000000" pitchFamily="2" charset="-78"/>
              </a:rPr>
              <a:t>ایجاد می شود.</a:t>
            </a:r>
            <a:br>
              <a:rPr lang="fa-IR" sz="3600" dirty="0">
                <a:cs typeface="B Nazanin" panose="00000400000000000000" pitchFamily="2" charset="-78"/>
              </a:rPr>
            </a:br>
            <a:r>
              <a:rPr lang="fa-IR" sz="3600" dirty="0">
                <a:cs typeface="B Nazanin" panose="00000400000000000000" pitchFamily="2" charset="-78"/>
              </a:rPr>
              <a:t>-در برخی از مراکز استان ها که تعداد جمعیت بیشتر است ، امکان راه اندازی مرکز مشاوره و مراقبت بیماریهای رفتاری به تعداد بیش از یک مرکز وجود خواهد داشت .</a:t>
            </a:r>
            <a:br>
              <a:rPr lang="fa-IR" sz="3600" dirty="0">
                <a:cs typeface="B Nazanin" panose="00000400000000000000" pitchFamily="2" charset="-78"/>
              </a:rPr>
            </a:br>
            <a:r>
              <a:rPr lang="fa-IR" dirty="0" smtClean="0">
                <a:cs typeface="B Nazanin" panose="00000400000000000000" pitchFamily="2" charset="-78"/>
              </a:rPr>
              <a:t/>
            </a:r>
            <a:br>
              <a:rPr lang="fa-IR" dirty="0" smtClean="0">
                <a:cs typeface="B Nazanin" panose="00000400000000000000" pitchFamily="2" charset="-78"/>
              </a:rPr>
            </a:br>
            <a:endParaRPr lang="fa-IR" dirty="0">
              <a:cs typeface="B Nazanin" panose="00000400000000000000" pitchFamily="2" charset="-78"/>
            </a:endParaRPr>
          </a:p>
        </p:txBody>
      </p:sp>
      <p:sp>
        <p:nvSpPr>
          <p:cNvPr id="3" name="Slide Number Placeholder 2"/>
          <p:cNvSpPr>
            <a:spLocks noGrp="1"/>
          </p:cNvSpPr>
          <p:nvPr>
            <p:ph type="sldNum" sz="quarter" idx="12"/>
          </p:nvPr>
        </p:nvSpPr>
        <p:spPr/>
        <p:txBody>
          <a:bodyPr/>
          <a:lstStyle/>
          <a:p>
            <a:fld id="{DCEF9C92-A90B-4AEA-9390-468F83E2D19C}" type="slidenum">
              <a:rPr lang="en-US" smtClean="0"/>
              <a:t>28</a:t>
            </a:fld>
            <a:endParaRPr lang="en-US"/>
          </a:p>
        </p:txBody>
      </p:sp>
    </p:spTree>
    <p:extLst>
      <p:ext uri="{BB962C8B-B14F-4D97-AF65-F5344CB8AC3E}">
        <p14:creationId xmlns:p14="http://schemas.microsoft.com/office/powerpoint/2010/main" val="603581265"/>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5110" y="0"/>
            <a:ext cx="10916816" cy="6858000"/>
          </a:xfrm>
        </p:spPr>
        <p:txBody>
          <a:bodyPr>
            <a:noAutofit/>
          </a:bodyPr>
          <a:lstStyle/>
          <a:p>
            <a:pPr algn="r">
              <a:lnSpc>
                <a:spcPct val="100000"/>
              </a:lnSpc>
            </a:pPr>
            <a:r>
              <a:rPr lang="fa-IR" sz="3200" b="1" u="sng" dirty="0">
                <a:solidFill>
                  <a:srgbClr val="FF0000"/>
                </a:solidFill>
                <a:cs typeface="B Titr" panose="00000700000000000000" pitchFamily="2" charset="-78"/>
              </a:rPr>
              <a:t>نیروی انسانی</a:t>
            </a:r>
            <a:r>
              <a:rPr lang="fa-IR" sz="3200" b="1" u="sng" dirty="0" smtClean="0">
                <a:solidFill>
                  <a:srgbClr val="FF0000"/>
                </a:solidFill>
                <a:cs typeface="B Titr" panose="00000700000000000000" pitchFamily="2" charset="-78"/>
              </a:rPr>
              <a:t>:</a:t>
            </a:r>
            <a:r>
              <a:rPr lang="fa-IR" sz="2800" b="1" u="sng" dirty="0">
                <a:cs typeface="B Nazanin" panose="00000400000000000000" pitchFamily="2" charset="-78"/>
              </a:rPr>
              <a:t/>
            </a:r>
            <a:br>
              <a:rPr lang="fa-IR" sz="2800" b="1" u="sng" dirty="0">
                <a:cs typeface="B Nazanin" panose="00000400000000000000" pitchFamily="2" charset="-78"/>
              </a:rPr>
            </a:br>
            <a:r>
              <a:rPr lang="fa-IR" sz="2800" dirty="0" smtClean="0">
                <a:cs typeface="B Nazanin" panose="00000400000000000000" pitchFamily="2" charset="-78"/>
              </a:rPr>
              <a:t>1-پزشک </a:t>
            </a:r>
            <a:r>
              <a:rPr lang="fa-IR" sz="2800" dirty="0">
                <a:cs typeface="B Nazanin" panose="00000400000000000000" pitchFamily="2" charset="-78"/>
              </a:rPr>
              <a:t>عمومی .................................. 1 نفر</a:t>
            </a:r>
            <a:br>
              <a:rPr lang="fa-IR" sz="2800" dirty="0">
                <a:cs typeface="B Nazanin" panose="00000400000000000000" pitchFamily="2" charset="-78"/>
              </a:rPr>
            </a:br>
            <a:r>
              <a:rPr lang="fa-IR" sz="2800" dirty="0">
                <a:cs typeface="B Nazanin" panose="00000400000000000000" pitchFamily="2" charset="-78"/>
              </a:rPr>
              <a:t>2-کارشناس مراقب سلامت ................ 1 نفر</a:t>
            </a:r>
            <a:br>
              <a:rPr lang="fa-IR" sz="2800" dirty="0">
                <a:cs typeface="B Nazanin" panose="00000400000000000000" pitchFamily="2" charset="-78"/>
              </a:rPr>
            </a:br>
            <a:r>
              <a:rPr lang="fa-IR" sz="2800" dirty="0">
                <a:cs typeface="B Nazanin" panose="00000400000000000000" pitchFamily="2" charset="-78"/>
              </a:rPr>
              <a:t>3-پذیرش ................................................ 1 نفر</a:t>
            </a:r>
            <a:br>
              <a:rPr lang="fa-IR" sz="2800" dirty="0">
                <a:cs typeface="B Nazanin" panose="00000400000000000000" pitchFamily="2" charset="-78"/>
              </a:rPr>
            </a:br>
            <a:r>
              <a:rPr lang="fa-IR" sz="2800" dirty="0">
                <a:cs typeface="B Nazanin" panose="00000400000000000000" pitchFamily="2" charset="-78"/>
              </a:rPr>
              <a:t>4-دندانپزشک ......................................... 1 نفر</a:t>
            </a:r>
            <a:r>
              <a:rPr lang="en-US" sz="2800" dirty="0">
                <a:cs typeface="B Nazanin" panose="00000400000000000000" pitchFamily="2" charset="-78"/>
              </a:rPr>
              <a:t/>
            </a:r>
            <a:br>
              <a:rPr lang="en-US" sz="2800" dirty="0">
                <a:cs typeface="B Nazanin" panose="00000400000000000000" pitchFamily="2" charset="-78"/>
              </a:rPr>
            </a:br>
            <a:r>
              <a:rPr lang="fa-IR" sz="2800" dirty="0">
                <a:cs typeface="B Nazanin" panose="00000400000000000000" pitchFamily="2" charset="-78"/>
              </a:rPr>
              <a:t>5-مراقب سلامت دهان...........................1 نفر</a:t>
            </a:r>
            <a:br>
              <a:rPr lang="fa-IR" sz="2800" dirty="0">
                <a:cs typeface="B Nazanin" panose="00000400000000000000" pitchFamily="2" charset="-78"/>
              </a:rPr>
            </a:br>
            <a:r>
              <a:rPr lang="fa-IR" sz="2800" dirty="0">
                <a:cs typeface="B Nazanin" panose="00000400000000000000" pitchFamily="2" charset="-78"/>
              </a:rPr>
              <a:t>6-ماما..........................................................1 نفر</a:t>
            </a:r>
            <a:br>
              <a:rPr lang="fa-IR" sz="2800" dirty="0">
                <a:cs typeface="B Nazanin" panose="00000400000000000000" pitchFamily="2" charset="-78"/>
              </a:rPr>
            </a:br>
            <a:r>
              <a:rPr lang="fa-IR" sz="2800" dirty="0">
                <a:cs typeface="B Nazanin" panose="00000400000000000000" pitchFamily="2" charset="-78"/>
              </a:rPr>
              <a:t>7-کارشناس سلامت روان........................1 نفر</a:t>
            </a:r>
            <a:br>
              <a:rPr lang="fa-IR" sz="2800" dirty="0">
                <a:cs typeface="B Nazanin" panose="00000400000000000000" pitchFamily="2" charset="-78"/>
              </a:rPr>
            </a:br>
            <a:r>
              <a:rPr lang="fa-IR" sz="2800" dirty="0">
                <a:cs typeface="B Nazanin" panose="00000400000000000000" pitchFamily="2" charset="-78"/>
              </a:rPr>
              <a:t>8-مددکار اجتماعی .................................1 نفر</a:t>
            </a:r>
            <a:br>
              <a:rPr lang="fa-IR" sz="2800" dirty="0">
                <a:cs typeface="B Nazanin" panose="00000400000000000000" pitchFamily="2" charset="-78"/>
              </a:rPr>
            </a:br>
            <a:r>
              <a:rPr lang="fa-IR" sz="2800" dirty="0">
                <a:cs typeface="B Nazanin" panose="00000400000000000000" pitchFamily="2" charset="-78"/>
              </a:rPr>
              <a:t>9-پرستار.....................................................1 نفر</a:t>
            </a:r>
            <a:br>
              <a:rPr lang="fa-IR" sz="2800" dirty="0">
                <a:cs typeface="B Nazanin" panose="00000400000000000000" pitchFamily="2" charset="-78"/>
              </a:rPr>
            </a:br>
            <a:r>
              <a:rPr lang="fa-IR" sz="2800" dirty="0">
                <a:cs typeface="B Nazanin" panose="00000400000000000000" pitchFamily="2" charset="-78"/>
              </a:rPr>
              <a:t>10-کارشناس آزمایشگاه ........................1 نفر</a:t>
            </a:r>
            <a:br>
              <a:rPr lang="fa-IR" sz="2800" dirty="0">
                <a:cs typeface="B Nazanin" panose="00000400000000000000" pitchFamily="2" charset="-78"/>
              </a:rPr>
            </a:br>
            <a:r>
              <a:rPr lang="fa-IR" sz="2800" dirty="0">
                <a:cs typeface="B Nazanin" panose="00000400000000000000" pitchFamily="2" charset="-78"/>
              </a:rPr>
              <a:t>11-امور عمومی ........................................1 نفر</a:t>
            </a:r>
            <a:br>
              <a:rPr lang="fa-IR" sz="2800" dirty="0">
                <a:cs typeface="B Nazanin" panose="00000400000000000000" pitchFamily="2" charset="-78"/>
              </a:rPr>
            </a:br>
            <a:r>
              <a:rPr lang="fa-IR" sz="2800" dirty="0">
                <a:cs typeface="B Nazanin" panose="00000400000000000000" pitchFamily="2" charset="-78"/>
              </a:rPr>
              <a:t>12-راننده ....................................................1 نفر</a:t>
            </a:r>
            <a:br>
              <a:rPr lang="fa-IR" sz="2800" dirty="0">
                <a:cs typeface="B Nazanin" panose="00000400000000000000" pitchFamily="2" charset="-78"/>
              </a:rPr>
            </a:br>
            <a:r>
              <a:rPr lang="fa-IR" sz="2800" dirty="0">
                <a:cs typeface="B Nazanin" panose="00000400000000000000" pitchFamily="2" charset="-78"/>
              </a:rPr>
              <a:t>13-سرایدار / خدمتگزار............................1 نفر</a:t>
            </a:r>
            <a:endParaRPr lang="fa-IR" sz="2800" dirty="0"/>
          </a:p>
        </p:txBody>
      </p:sp>
      <p:sp>
        <p:nvSpPr>
          <p:cNvPr id="3" name="Slide Number Placeholder 2"/>
          <p:cNvSpPr>
            <a:spLocks noGrp="1"/>
          </p:cNvSpPr>
          <p:nvPr>
            <p:ph type="sldNum" sz="quarter" idx="12"/>
          </p:nvPr>
        </p:nvSpPr>
        <p:spPr/>
        <p:txBody>
          <a:bodyPr/>
          <a:lstStyle/>
          <a:p>
            <a:fld id="{DCEF9C92-A90B-4AEA-9390-468F83E2D19C}" type="slidenum">
              <a:rPr lang="en-US" smtClean="0"/>
              <a:t>29</a:t>
            </a:fld>
            <a:endParaRPr lang="en-US"/>
          </a:p>
        </p:txBody>
      </p:sp>
    </p:spTree>
    <p:extLst>
      <p:ext uri="{BB962C8B-B14F-4D97-AF65-F5344CB8AC3E}">
        <p14:creationId xmlns:p14="http://schemas.microsoft.com/office/powerpoint/2010/main" val="401430391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721611"/>
          </a:xfrm>
        </p:spPr>
        <p:txBody>
          <a:bodyPr>
            <a:normAutofit/>
          </a:bodyPr>
          <a:lstStyle/>
          <a:p>
            <a:pPr algn="r"/>
            <a:r>
              <a:rPr lang="fa-IR" sz="2800" u="sng" dirty="0">
                <a:solidFill>
                  <a:srgbClr val="FF0000"/>
                </a:solidFill>
                <a:cs typeface="B Titr" panose="00000700000000000000" pitchFamily="2" charset="-78"/>
              </a:rPr>
              <a:t>در پایان  آموزش انتظار می رود فراگیران:</a:t>
            </a:r>
            <a:endParaRPr lang="en-US" sz="2800" u="sng" dirty="0">
              <a:solidFill>
                <a:srgbClr val="FF0000"/>
              </a:solidFill>
              <a:cs typeface="B Titr" panose="00000700000000000000" pitchFamily="2" charset="-78"/>
            </a:endParaRPr>
          </a:p>
        </p:txBody>
      </p:sp>
      <p:sp>
        <p:nvSpPr>
          <p:cNvPr id="3" name="Content Placeholder 2"/>
          <p:cNvSpPr>
            <a:spLocks noGrp="1"/>
          </p:cNvSpPr>
          <p:nvPr>
            <p:ph idx="1"/>
          </p:nvPr>
        </p:nvSpPr>
        <p:spPr>
          <a:xfrm>
            <a:off x="2589212" y="2219864"/>
            <a:ext cx="8915400" cy="3777622"/>
          </a:xfrm>
        </p:spPr>
        <p:txBody>
          <a:bodyPr>
            <a:normAutofit/>
          </a:bodyPr>
          <a:lstStyle/>
          <a:p>
            <a:r>
              <a:rPr lang="fa-IR" sz="2900" dirty="0">
                <a:solidFill>
                  <a:schemeClr val="tx1">
                    <a:lumMod val="85000"/>
                    <a:lumOff val="15000"/>
                  </a:schemeClr>
                </a:solidFill>
                <a:latin typeface="+mj-lt"/>
                <a:ea typeface="+mj-ea"/>
                <a:cs typeface="B Nazanin" panose="00000400000000000000" pitchFamily="2" charset="-78"/>
              </a:rPr>
              <a:t>اصول ساختار شبکه های بهداشت و درمان را توضیح دهند.</a:t>
            </a:r>
          </a:p>
          <a:p>
            <a:r>
              <a:rPr lang="fa-IR" sz="2900" dirty="0">
                <a:solidFill>
                  <a:schemeClr val="tx1">
                    <a:lumMod val="85000"/>
                    <a:lumOff val="15000"/>
                  </a:schemeClr>
                </a:solidFill>
                <a:latin typeface="+mj-lt"/>
                <a:ea typeface="+mj-ea"/>
                <a:cs typeface="B Nazanin" panose="00000400000000000000" pitchFamily="2" charset="-78"/>
              </a:rPr>
              <a:t> واحدهای ارائه دهنده خدمات در شبکه های بهداشت و درمان را بیان نمایند.</a:t>
            </a:r>
          </a:p>
          <a:p>
            <a:r>
              <a:rPr lang="fa-IR" sz="2900" dirty="0">
                <a:solidFill>
                  <a:schemeClr val="tx1">
                    <a:lumMod val="85000"/>
                    <a:lumOff val="15000"/>
                  </a:schemeClr>
                </a:solidFill>
                <a:latin typeface="+mj-lt"/>
                <a:ea typeface="+mj-ea"/>
                <a:cs typeface="B Nazanin" panose="00000400000000000000" pitchFamily="2" charset="-78"/>
              </a:rPr>
              <a:t>واحدهای ستادی را توضیح دهند.</a:t>
            </a:r>
          </a:p>
          <a:p>
            <a:r>
              <a:rPr lang="fa-IR" sz="2900" dirty="0">
                <a:solidFill>
                  <a:schemeClr val="tx1">
                    <a:lumMod val="85000"/>
                    <a:lumOff val="15000"/>
                  </a:schemeClr>
                </a:solidFill>
                <a:latin typeface="+mj-lt"/>
                <a:ea typeface="+mj-ea"/>
                <a:cs typeface="B Nazanin" panose="00000400000000000000" pitchFamily="2" charset="-78"/>
              </a:rPr>
              <a:t>نیروی انسانی شاغل در واحدهای  ستادی و محیطی را شرح دهند.</a:t>
            </a:r>
            <a:endParaRPr lang="en-US" sz="2900" dirty="0">
              <a:solidFill>
                <a:schemeClr val="tx1">
                  <a:lumMod val="85000"/>
                  <a:lumOff val="15000"/>
                </a:schemeClr>
              </a:solidFill>
              <a:latin typeface="+mj-lt"/>
              <a:ea typeface="+mj-ea"/>
              <a:cs typeface="B Nazanin" panose="00000400000000000000" pitchFamily="2" charset="-78"/>
            </a:endParaRPr>
          </a:p>
        </p:txBody>
      </p:sp>
      <p:sp>
        <p:nvSpPr>
          <p:cNvPr id="4" name="Slide Number Placeholder 3"/>
          <p:cNvSpPr>
            <a:spLocks noGrp="1"/>
          </p:cNvSpPr>
          <p:nvPr>
            <p:ph type="sldNum" sz="quarter" idx="12"/>
          </p:nvPr>
        </p:nvSpPr>
        <p:spPr/>
        <p:txBody>
          <a:bodyPr/>
          <a:lstStyle/>
          <a:p>
            <a:fld id="{DCEF9C92-A90B-4AEA-9390-468F83E2D19C}" type="slidenum">
              <a:rPr lang="en-US" smtClean="0"/>
              <a:t>3</a:t>
            </a:fld>
            <a:endParaRPr lang="en-US"/>
          </a:p>
        </p:txBody>
      </p:sp>
    </p:spTree>
    <p:extLst>
      <p:ext uri="{BB962C8B-B14F-4D97-AF65-F5344CB8AC3E}">
        <p14:creationId xmlns:p14="http://schemas.microsoft.com/office/powerpoint/2010/main" val="109944703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61258" y="0"/>
            <a:ext cx="11719248" cy="6858000"/>
          </a:xfrm>
        </p:spPr>
        <p:txBody>
          <a:bodyPr>
            <a:normAutofit fontScale="90000"/>
          </a:bodyPr>
          <a:lstStyle/>
          <a:p>
            <a:pPr algn="r">
              <a:lnSpc>
                <a:spcPct val="150000"/>
              </a:lnSpc>
            </a:pPr>
            <a:r>
              <a:rPr lang="fa-IR" u="sng" dirty="0" smtClean="0">
                <a:solidFill>
                  <a:srgbClr val="FF0000"/>
                </a:solidFill>
                <a:cs typeface="B Titr" panose="00000700000000000000" pitchFamily="2" charset="-78"/>
              </a:rPr>
              <a:t>مرکز بهداشت شهرستان</a:t>
            </a:r>
            <a:br>
              <a:rPr lang="fa-IR" u="sng" dirty="0" smtClean="0">
                <a:solidFill>
                  <a:srgbClr val="FF0000"/>
                </a:solidFill>
                <a:cs typeface="B Titr" panose="00000700000000000000" pitchFamily="2" charset="-78"/>
              </a:rPr>
            </a:br>
            <a:r>
              <a:rPr lang="fa-IR" b="1" dirty="0" smtClean="0">
                <a:cs typeface="B Nazanin" panose="00000400000000000000" pitchFamily="2" charset="-78"/>
              </a:rPr>
              <a:t>وظائف </a:t>
            </a:r>
            <a:r>
              <a:rPr lang="fa-IR" dirty="0" smtClean="0"/>
              <a:t/>
            </a:r>
            <a:br>
              <a:rPr lang="fa-IR" dirty="0" smtClean="0"/>
            </a:br>
            <a:r>
              <a:rPr lang="fa-IR" sz="2800" dirty="0" smtClean="0">
                <a:cs typeface="B Nazanin" panose="00000400000000000000" pitchFamily="2" charset="-78"/>
              </a:rPr>
              <a:t>1-برنامه ریزی</a:t>
            </a:r>
            <a:br>
              <a:rPr lang="fa-IR" sz="2800" dirty="0" smtClean="0">
                <a:cs typeface="B Nazanin" panose="00000400000000000000" pitchFamily="2" charset="-78"/>
              </a:rPr>
            </a:br>
            <a:r>
              <a:rPr lang="fa-IR" sz="2800" dirty="0" smtClean="0">
                <a:cs typeface="B Nazanin" panose="00000400000000000000" pitchFamily="2" charset="-78"/>
              </a:rPr>
              <a:t>2-آموزش </a:t>
            </a:r>
            <a:br>
              <a:rPr lang="fa-IR" sz="2800" dirty="0" smtClean="0">
                <a:cs typeface="B Nazanin" panose="00000400000000000000" pitchFamily="2" charset="-78"/>
              </a:rPr>
            </a:br>
            <a:r>
              <a:rPr lang="fa-IR" sz="2800" dirty="0" smtClean="0">
                <a:cs typeface="B Nazanin" panose="00000400000000000000" pitchFamily="2" charset="-78"/>
              </a:rPr>
              <a:t>3-پشتیبانی</a:t>
            </a:r>
            <a:br>
              <a:rPr lang="fa-IR" sz="2800" dirty="0" smtClean="0">
                <a:cs typeface="B Nazanin" panose="00000400000000000000" pitchFamily="2" charset="-78"/>
              </a:rPr>
            </a:br>
            <a:r>
              <a:rPr lang="fa-IR" sz="2800" dirty="0" smtClean="0">
                <a:cs typeface="B Nazanin" panose="00000400000000000000" pitchFamily="2" charset="-78"/>
              </a:rPr>
              <a:t>4-پایش و ارزشیابی</a:t>
            </a:r>
            <a:br>
              <a:rPr lang="fa-IR" sz="2800" dirty="0" smtClean="0">
                <a:cs typeface="B Nazanin" panose="00000400000000000000" pitchFamily="2" charset="-78"/>
              </a:rPr>
            </a:br>
            <a:r>
              <a:rPr lang="fa-IR" sz="3200" b="1" dirty="0" smtClean="0">
                <a:cs typeface="B Nazanin" panose="00000400000000000000" pitchFamily="2" charset="-78"/>
              </a:rPr>
              <a:t>معیار های تیپ بندی مراکز بهداشت شهرستان :</a:t>
            </a:r>
            <a:r>
              <a:rPr lang="fa-IR" sz="2800" dirty="0" smtClean="0">
                <a:cs typeface="B Nazanin" panose="00000400000000000000" pitchFamily="2" charset="-78"/>
              </a:rPr>
              <a:t/>
            </a:r>
            <a:br>
              <a:rPr lang="fa-IR" sz="2800" dirty="0" smtClean="0">
                <a:cs typeface="B Nazanin" panose="00000400000000000000" pitchFamily="2" charset="-78"/>
              </a:rPr>
            </a:br>
            <a:r>
              <a:rPr lang="fa-IR" sz="2800" dirty="0" smtClean="0">
                <a:cs typeface="B Nazanin" panose="00000400000000000000" pitchFamily="2" charset="-78"/>
              </a:rPr>
              <a:t>1-تعداد مراکز خدمات جامع سلامت روستائی مصوب</a:t>
            </a:r>
            <a:br>
              <a:rPr lang="fa-IR" sz="2800" dirty="0" smtClean="0">
                <a:cs typeface="B Nazanin" panose="00000400000000000000" pitchFamily="2" charset="-78"/>
              </a:rPr>
            </a:br>
            <a:r>
              <a:rPr lang="fa-IR" sz="2800" dirty="0" smtClean="0">
                <a:cs typeface="B Nazanin" panose="00000400000000000000" pitchFamily="2" charset="-78"/>
              </a:rPr>
              <a:t>2-تعداد مراکز خدمات جامع سلامت شهری و شهری روستائی مصوب</a:t>
            </a:r>
            <a:br>
              <a:rPr lang="fa-IR" sz="2800" dirty="0" smtClean="0">
                <a:cs typeface="B Nazanin" panose="00000400000000000000" pitchFamily="2" charset="-78"/>
              </a:rPr>
            </a:br>
            <a:r>
              <a:rPr lang="fa-IR" sz="2800" dirty="0" smtClean="0">
                <a:cs typeface="B Nazanin" panose="00000400000000000000" pitchFamily="2" charset="-78"/>
              </a:rPr>
              <a:t>3-تعداد مراکز مشاوره و مراقبت بیماریهای رفتاری</a:t>
            </a:r>
            <a:br>
              <a:rPr lang="fa-IR" sz="2800" dirty="0" smtClean="0">
                <a:cs typeface="B Nazanin" panose="00000400000000000000" pitchFamily="2" charset="-78"/>
              </a:rPr>
            </a:br>
            <a:r>
              <a:rPr lang="fa-IR" sz="2800" dirty="0" smtClean="0">
                <a:cs typeface="B Nazanin" panose="00000400000000000000" pitchFamily="2" charset="-78"/>
              </a:rPr>
              <a:t>4-تعداد مراکز مراقبت بهداشتی مرزی</a:t>
            </a:r>
            <a:endParaRPr lang="fa-IR" sz="2800" dirty="0">
              <a:cs typeface="B Nazanin" panose="00000400000000000000" pitchFamily="2" charset="-78"/>
            </a:endParaRPr>
          </a:p>
        </p:txBody>
      </p:sp>
      <p:sp>
        <p:nvSpPr>
          <p:cNvPr id="3" name="Slide Number Placeholder 2"/>
          <p:cNvSpPr>
            <a:spLocks noGrp="1"/>
          </p:cNvSpPr>
          <p:nvPr>
            <p:ph type="sldNum" sz="quarter" idx="12"/>
          </p:nvPr>
        </p:nvSpPr>
        <p:spPr/>
        <p:txBody>
          <a:bodyPr/>
          <a:lstStyle/>
          <a:p>
            <a:fld id="{DCEF9C92-A90B-4AEA-9390-468F83E2D19C}" type="slidenum">
              <a:rPr lang="en-US" smtClean="0"/>
              <a:t>30</a:t>
            </a:fld>
            <a:endParaRPr lang="en-US"/>
          </a:p>
        </p:txBody>
      </p:sp>
    </p:spTree>
    <p:extLst>
      <p:ext uri="{BB962C8B-B14F-4D97-AF65-F5344CB8AC3E}">
        <p14:creationId xmlns:p14="http://schemas.microsoft.com/office/powerpoint/2010/main" val="1990490176"/>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11580" y="624110"/>
            <a:ext cx="10880420" cy="1280890"/>
          </a:xfrm>
        </p:spPr>
        <p:txBody>
          <a:bodyPr>
            <a:normAutofit fontScale="90000"/>
          </a:bodyPr>
          <a:lstStyle/>
          <a:p>
            <a:pPr algn="r"/>
            <a:r>
              <a:rPr lang="fa-IR" sz="3200" u="sng" dirty="0" smtClean="0">
                <a:solidFill>
                  <a:srgbClr val="FF0000"/>
                </a:solidFill>
                <a:cs typeface="B Titr" panose="00000700000000000000" pitchFamily="2" charset="-78"/>
              </a:rPr>
              <a:t>فرمول تعیین تیپ بندی مراکز بهداشت شهرستان </a:t>
            </a:r>
            <a:br>
              <a:rPr lang="fa-IR" sz="3200" u="sng" dirty="0" smtClean="0">
                <a:solidFill>
                  <a:srgbClr val="FF0000"/>
                </a:solidFill>
                <a:cs typeface="B Titr" panose="00000700000000000000" pitchFamily="2" charset="-78"/>
              </a:rPr>
            </a:br>
            <a:r>
              <a:rPr lang="fa-IR" sz="3200" dirty="0" smtClean="0">
                <a:solidFill>
                  <a:schemeClr val="tx1"/>
                </a:solidFill>
                <a:cs typeface="B Nazanin" panose="00000400000000000000" pitchFamily="2" charset="-78"/>
              </a:rPr>
              <a:t/>
            </a:r>
            <a:br>
              <a:rPr lang="fa-IR" sz="3200" dirty="0" smtClean="0">
                <a:solidFill>
                  <a:schemeClr val="tx1"/>
                </a:solidFill>
                <a:cs typeface="B Nazanin" panose="00000400000000000000" pitchFamily="2" charset="-78"/>
              </a:rPr>
            </a:br>
            <a:r>
              <a:rPr lang="fa-IR" sz="3200" dirty="0" smtClean="0">
                <a:solidFill>
                  <a:schemeClr val="tx1"/>
                </a:solidFill>
                <a:cs typeface="B Nazanin" panose="00000400000000000000" pitchFamily="2" charset="-78"/>
              </a:rPr>
              <a:t/>
            </a:r>
            <a:br>
              <a:rPr lang="fa-IR" sz="3200" dirty="0" smtClean="0">
                <a:solidFill>
                  <a:schemeClr val="tx1"/>
                </a:solidFill>
                <a:cs typeface="B Nazanin" panose="00000400000000000000" pitchFamily="2" charset="-78"/>
              </a:rPr>
            </a:br>
            <a:r>
              <a:rPr lang="fa-IR" dirty="0" smtClean="0"/>
              <a:t/>
            </a:r>
            <a:br>
              <a:rPr lang="fa-IR" dirty="0" smtClean="0"/>
            </a:br>
            <a:endParaRPr lang="fa-IR" dirty="0"/>
          </a:p>
        </p:txBody>
      </p:sp>
      <p:sp>
        <p:nvSpPr>
          <p:cNvPr id="3" name="Slide Number Placeholder 2"/>
          <p:cNvSpPr>
            <a:spLocks noGrp="1"/>
          </p:cNvSpPr>
          <p:nvPr>
            <p:ph type="sldNum" sz="quarter" idx="12"/>
          </p:nvPr>
        </p:nvSpPr>
        <p:spPr/>
        <p:txBody>
          <a:bodyPr/>
          <a:lstStyle/>
          <a:p>
            <a:fld id="{DCEF9C92-A90B-4AEA-9390-468F83E2D19C}" type="slidenum">
              <a:rPr lang="en-US" smtClean="0"/>
              <a:t>31</a:t>
            </a:fld>
            <a:endParaRPr lang="en-US"/>
          </a:p>
        </p:txBody>
      </p:sp>
      <p:sp>
        <p:nvSpPr>
          <p:cNvPr id="4" name="Left Arrow Callout 3"/>
          <p:cNvSpPr/>
          <p:nvPr/>
        </p:nvSpPr>
        <p:spPr>
          <a:xfrm>
            <a:off x="3172406" y="2088816"/>
            <a:ext cx="8621486" cy="1940767"/>
          </a:xfrm>
          <a:prstGeom prst="leftArrowCallou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fa-IR" sz="3200" dirty="0">
                <a:solidFill>
                  <a:schemeClr val="tx1"/>
                </a:solidFill>
                <a:cs typeface="B Nazanin" panose="00000400000000000000" pitchFamily="2" charset="-78"/>
              </a:rPr>
              <a:t>تعداد مراکز مشاره بیماری های رفتاری+</a:t>
            </a:r>
            <a:br>
              <a:rPr lang="fa-IR" sz="3200" dirty="0">
                <a:solidFill>
                  <a:schemeClr val="tx1"/>
                </a:solidFill>
                <a:cs typeface="B Nazanin" panose="00000400000000000000" pitchFamily="2" charset="-78"/>
              </a:rPr>
            </a:br>
            <a:r>
              <a:rPr lang="fa-IR" sz="3200" dirty="0">
                <a:solidFill>
                  <a:schemeClr val="tx1"/>
                </a:solidFill>
                <a:cs typeface="B Nazanin" panose="00000400000000000000" pitchFamily="2" charset="-78"/>
              </a:rPr>
              <a:t>تعداد مراکز مراقبت بهداشتی مرزی+</a:t>
            </a:r>
            <a:br>
              <a:rPr lang="fa-IR" sz="3200" dirty="0">
                <a:solidFill>
                  <a:schemeClr val="tx1"/>
                </a:solidFill>
                <a:cs typeface="B Nazanin" panose="00000400000000000000" pitchFamily="2" charset="-78"/>
              </a:rPr>
            </a:br>
            <a:r>
              <a:rPr lang="fa-IR" sz="3200" dirty="0">
                <a:solidFill>
                  <a:schemeClr val="tx1"/>
                </a:solidFill>
                <a:cs typeface="B Nazanin" panose="00000400000000000000" pitchFamily="2" charset="-78"/>
              </a:rPr>
              <a:t>2* تعداد مراکز خدمات جامع سلامت</a:t>
            </a:r>
            <a:endParaRPr lang="fa-IR" sz="3200" dirty="0"/>
          </a:p>
        </p:txBody>
      </p:sp>
      <p:sp>
        <p:nvSpPr>
          <p:cNvPr id="5" name="Rectangle 4"/>
          <p:cNvSpPr/>
          <p:nvPr/>
        </p:nvSpPr>
        <p:spPr>
          <a:xfrm>
            <a:off x="1940767" y="2687215"/>
            <a:ext cx="833531" cy="707886"/>
          </a:xfrm>
          <a:prstGeom prst="rect">
            <a:avLst/>
          </a:prstGeom>
        </p:spPr>
        <p:txBody>
          <a:bodyPr wrap="square">
            <a:spAutoFit/>
          </a:bodyPr>
          <a:lstStyle/>
          <a:p>
            <a:pPr algn="ctr"/>
            <a:r>
              <a:rPr lang="en-US" sz="4000" b="1" dirty="0" smtClean="0">
                <a:cs typeface="+mj-cs"/>
              </a:rPr>
              <a:t>K</a:t>
            </a:r>
            <a:endParaRPr lang="fa-IR" sz="4000" b="1" dirty="0">
              <a:cs typeface="+mj-cs"/>
            </a:endParaRPr>
          </a:p>
        </p:txBody>
      </p:sp>
    </p:spTree>
    <p:extLst>
      <p:ext uri="{BB962C8B-B14F-4D97-AF65-F5344CB8AC3E}">
        <p14:creationId xmlns:p14="http://schemas.microsoft.com/office/powerpoint/2010/main" val="3507333591"/>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1812" y="624110"/>
            <a:ext cx="10972799" cy="6019286"/>
          </a:xfrm>
        </p:spPr>
        <p:txBody>
          <a:bodyPr anchor="t">
            <a:normAutofit/>
          </a:bodyPr>
          <a:lstStyle/>
          <a:p>
            <a:pPr algn="r">
              <a:lnSpc>
                <a:spcPct val="150000"/>
              </a:lnSpc>
            </a:pPr>
            <a:r>
              <a:rPr lang="en-US" dirty="0" smtClean="0">
                <a:cs typeface="B Nazanin" panose="00000400000000000000" pitchFamily="2" charset="-78"/>
              </a:rPr>
              <a:t>K</a:t>
            </a:r>
            <a:r>
              <a:rPr lang="fa-IR" dirty="0" smtClean="0">
                <a:cs typeface="B Nazanin" panose="00000400000000000000" pitchFamily="2" charset="-78"/>
              </a:rPr>
              <a:t> کمتر از 15 : 20 تا 37 پست.................. </a:t>
            </a:r>
            <a:r>
              <a:rPr lang="fa-IR" dirty="0" smtClean="0">
                <a:solidFill>
                  <a:srgbClr val="FF0000"/>
                </a:solidFill>
                <a:cs typeface="B Nazanin" panose="00000400000000000000" pitchFamily="2" charset="-78"/>
              </a:rPr>
              <a:t>تیپ 4</a:t>
            </a:r>
            <a:r>
              <a:rPr lang="fa-IR" dirty="0" smtClean="0">
                <a:cs typeface="B Nazanin" panose="00000400000000000000" pitchFamily="2" charset="-78"/>
              </a:rPr>
              <a:t/>
            </a:r>
            <a:br>
              <a:rPr lang="fa-IR" dirty="0" smtClean="0">
                <a:cs typeface="B Nazanin" panose="00000400000000000000" pitchFamily="2" charset="-78"/>
              </a:rPr>
            </a:br>
            <a:r>
              <a:rPr lang="en-US" dirty="0" smtClean="0">
                <a:cs typeface="B Nazanin" panose="00000400000000000000" pitchFamily="2" charset="-78"/>
              </a:rPr>
              <a:t>K</a:t>
            </a:r>
            <a:r>
              <a:rPr lang="fa-IR" dirty="0" smtClean="0">
                <a:cs typeface="B Nazanin" panose="00000400000000000000" pitchFamily="2" charset="-78"/>
              </a:rPr>
              <a:t> بین 15 تا 44 : 38 تا 65 پست...............</a:t>
            </a:r>
            <a:r>
              <a:rPr lang="fa-IR" dirty="0" smtClean="0">
                <a:solidFill>
                  <a:srgbClr val="FF0000"/>
                </a:solidFill>
                <a:cs typeface="B Nazanin" panose="00000400000000000000" pitchFamily="2" charset="-78"/>
              </a:rPr>
              <a:t>تیپ 3</a:t>
            </a:r>
            <a:r>
              <a:rPr lang="fa-IR" dirty="0" smtClean="0">
                <a:cs typeface="B Nazanin" panose="00000400000000000000" pitchFamily="2" charset="-78"/>
              </a:rPr>
              <a:t/>
            </a:r>
            <a:br>
              <a:rPr lang="fa-IR" dirty="0" smtClean="0">
                <a:cs typeface="B Nazanin" panose="00000400000000000000" pitchFamily="2" charset="-78"/>
              </a:rPr>
            </a:br>
            <a:r>
              <a:rPr lang="en-US" dirty="0" smtClean="0">
                <a:cs typeface="B Nazanin" panose="00000400000000000000" pitchFamily="2" charset="-78"/>
              </a:rPr>
              <a:t>K</a:t>
            </a:r>
            <a:r>
              <a:rPr lang="fa-IR" dirty="0" smtClean="0">
                <a:cs typeface="B Nazanin" panose="00000400000000000000" pitchFamily="2" charset="-78"/>
              </a:rPr>
              <a:t> بین 45 تا 69 : 66 تا 88 پست...............</a:t>
            </a:r>
            <a:r>
              <a:rPr lang="fa-IR" dirty="0" smtClean="0">
                <a:solidFill>
                  <a:srgbClr val="FF0000"/>
                </a:solidFill>
                <a:cs typeface="B Nazanin" panose="00000400000000000000" pitchFamily="2" charset="-78"/>
              </a:rPr>
              <a:t>تیپ 2</a:t>
            </a:r>
            <a:r>
              <a:rPr lang="fa-IR" dirty="0" smtClean="0">
                <a:cs typeface="B Nazanin" panose="00000400000000000000" pitchFamily="2" charset="-78"/>
              </a:rPr>
              <a:t/>
            </a:r>
            <a:br>
              <a:rPr lang="fa-IR" dirty="0" smtClean="0">
                <a:cs typeface="B Nazanin" panose="00000400000000000000" pitchFamily="2" charset="-78"/>
              </a:rPr>
            </a:br>
            <a:r>
              <a:rPr lang="en-US" dirty="0" smtClean="0">
                <a:cs typeface="B Nazanin" panose="00000400000000000000" pitchFamily="2" charset="-78"/>
              </a:rPr>
              <a:t>K</a:t>
            </a:r>
            <a:r>
              <a:rPr lang="fa-IR" dirty="0" smtClean="0">
                <a:cs typeface="B Nazanin" panose="00000400000000000000" pitchFamily="2" charset="-78"/>
              </a:rPr>
              <a:t> بین 70 تا 90 : 89 تا 108 پست..........</a:t>
            </a:r>
            <a:r>
              <a:rPr lang="fa-IR" dirty="0" smtClean="0">
                <a:solidFill>
                  <a:srgbClr val="FF0000"/>
                </a:solidFill>
                <a:cs typeface="B Nazanin" panose="00000400000000000000" pitchFamily="2" charset="-78"/>
              </a:rPr>
              <a:t>تیپ 1</a:t>
            </a:r>
            <a:r>
              <a:rPr lang="fa-IR" dirty="0" smtClean="0">
                <a:cs typeface="B Nazanin" panose="00000400000000000000" pitchFamily="2" charset="-78"/>
              </a:rPr>
              <a:t/>
            </a:r>
            <a:br>
              <a:rPr lang="fa-IR" dirty="0" smtClean="0">
                <a:cs typeface="B Nazanin" panose="00000400000000000000" pitchFamily="2" charset="-78"/>
              </a:rPr>
            </a:br>
            <a:r>
              <a:rPr lang="en-US" dirty="0" smtClean="0">
                <a:cs typeface="B Nazanin" panose="00000400000000000000" pitchFamily="2" charset="-78"/>
              </a:rPr>
              <a:t>K</a:t>
            </a:r>
            <a:r>
              <a:rPr lang="fa-IR" dirty="0" smtClean="0">
                <a:cs typeface="B Nazanin" panose="00000400000000000000" pitchFamily="2" charset="-78"/>
              </a:rPr>
              <a:t> بیش از 90 به اضافه 50 درصد</a:t>
            </a:r>
            <a:r>
              <a:rPr lang="en-US" dirty="0">
                <a:cs typeface="B Nazanin" panose="00000400000000000000" pitchFamily="2" charset="-78"/>
              </a:rPr>
              <a:t> K</a:t>
            </a:r>
            <a:r>
              <a:rPr lang="fa-IR" dirty="0">
                <a:cs typeface="B Nazanin" panose="00000400000000000000" pitchFamily="2" charset="-78"/>
              </a:rPr>
              <a:t> </a:t>
            </a:r>
            <a:r>
              <a:rPr lang="fa-IR" dirty="0" smtClean="0">
                <a:cs typeface="B Nazanin" panose="00000400000000000000" pitchFamily="2" charset="-78"/>
              </a:rPr>
              <a:t> مربوط به هر تیپ باشد، بر اساس نتایج تصمیمات اخذ شده در جلسه بازنگری ، به تشکیلات موجود بر حسب شرایط نیرو اضافه می شود.</a:t>
            </a:r>
            <a:endParaRPr lang="fa-IR" dirty="0">
              <a:cs typeface="B Nazanin" panose="00000400000000000000" pitchFamily="2" charset="-78"/>
            </a:endParaRPr>
          </a:p>
        </p:txBody>
      </p:sp>
      <p:sp>
        <p:nvSpPr>
          <p:cNvPr id="3" name="Slide Number Placeholder 2"/>
          <p:cNvSpPr>
            <a:spLocks noGrp="1"/>
          </p:cNvSpPr>
          <p:nvPr>
            <p:ph type="sldNum" sz="quarter" idx="12"/>
          </p:nvPr>
        </p:nvSpPr>
        <p:spPr/>
        <p:txBody>
          <a:bodyPr/>
          <a:lstStyle/>
          <a:p>
            <a:fld id="{DCEF9C92-A90B-4AEA-9390-468F83E2D19C}" type="slidenum">
              <a:rPr lang="en-US" smtClean="0"/>
              <a:t>32</a:t>
            </a:fld>
            <a:endParaRPr lang="en-US"/>
          </a:p>
        </p:txBody>
      </p:sp>
    </p:spTree>
    <p:extLst>
      <p:ext uri="{BB962C8B-B14F-4D97-AF65-F5344CB8AC3E}">
        <p14:creationId xmlns:p14="http://schemas.microsoft.com/office/powerpoint/2010/main" val="33355752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12595" y="1"/>
            <a:ext cx="11108474" cy="6779940"/>
          </a:xfrm>
        </p:spPr>
        <p:txBody>
          <a:bodyPr>
            <a:normAutofit fontScale="90000"/>
          </a:bodyPr>
          <a:lstStyle/>
          <a:p>
            <a:pPr algn="r">
              <a:lnSpc>
                <a:spcPct val="200000"/>
              </a:lnSpc>
            </a:pPr>
            <a:r>
              <a:rPr lang="fa-IR" sz="3100" u="sng" dirty="0" smtClean="0">
                <a:solidFill>
                  <a:srgbClr val="FF0000"/>
                </a:solidFill>
                <a:cs typeface="B Titr" panose="00000700000000000000" pitchFamily="2" charset="-78"/>
              </a:rPr>
              <a:t>اصول ساختار نظام شبکه بهداشت و درمان:</a:t>
            </a:r>
            <a:r>
              <a:rPr lang="fa-IR" sz="3100" u="sng" dirty="0" smtClean="0">
                <a:cs typeface="B Titr" panose="00000700000000000000" pitchFamily="2" charset="-78"/>
              </a:rPr>
              <a:t/>
            </a:r>
            <a:br>
              <a:rPr lang="fa-IR" sz="3100" u="sng" dirty="0" smtClean="0">
                <a:cs typeface="B Titr" panose="00000700000000000000" pitchFamily="2" charset="-78"/>
              </a:rPr>
            </a:br>
            <a:r>
              <a:rPr lang="fa-IR" dirty="0" smtClean="0">
                <a:solidFill>
                  <a:srgbClr val="FF0000"/>
                </a:solidFill>
                <a:cs typeface="B Nazanin" panose="00000400000000000000" pitchFamily="2" charset="-78"/>
              </a:rPr>
              <a:t>اصل اول</a:t>
            </a:r>
            <a:r>
              <a:rPr lang="fa-IR" dirty="0" smtClean="0">
                <a:cs typeface="B Nazanin" panose="00000400000000000000" pitchFamily="2" charset="-78"/>
              </a:rPr>
              <a:t>: </a:t>
            </a:r>
            <a:r>
              <a:rPr lang="fa-IR" sz="3200" dirty="0" smtClean="0">
                <a:cs typeface="B Nazanin" panose="00000400000000000000" pitchFamily="2" charset="-78"/>
              </a:rPr>
              <a:t>انتخاب "شهرستان" به عنوان مقياس اداری و جغرافيايي گسترش شبکه های بهداشت و درمان، مديريت، برنامه ريزی ، آموزش، پشتیبانی و پايش واحدها مستقر در نظام شبكه</a:t>
            </a:r>
            <a:r>
              <a:rPr lang="en-US" sz="3200" dirty="0" smtClean="0">
                <a:cs typeface="B Nazanin" panose="00000400000000000000" pitchFamily="2" charset="-78"/>
              </a:rPr>
              <a:t/>
            </a:r>
            <a:br>
              <a:rPr lang="en-US" sz="3200" dirty="0" smtClean="0">
                <a:cs typeface="B Nazanin" panose="00000400000000000000" pitchFamily="2" charset="-78"/>
              </a:rPr>
            </a:br>
            <a:r>
              <a:rPr lang="fa-IR" sz="3200" dirty="0" smtClean="0">
                <a:cs typeface="B Nazanin" panose="00000400000000000000" pitchFamily="2" charset="-78"/>
              </a:rPr>
              <a:t/>
            </a:r>
            <a:br>
              <a:rPr lang="fa-IR" sz="3200" dirty="0" smtClean="0">
                <a:cs typeface="B Nazanin" panose="00000400000000000000" pitchFamily="2" charset="-78"/>
              </a:rPr>
            </a:br>
            <a:r>
              <a:rPr lang="fa-IR" sz="3200" b="1" dirty="0" smtClean="0">
                <a:cs typeface="B Nazanin" panose="00000400000000000000" pitchFamily="2" charset="-78"/>
              </a:rPr>
              <a:t>ملاک شهرستان و مناطق شهری و روستائی، اعلام تقسیمات کشوری وزارت کشور یا مصوبه هیات دولت می باشد</a:t>
            </a:r>
            <a:br>
              <a:rPr lang="fa-IR" sz="3200" b="1" dirty="0" smtClean="0">
                <a:cs typeface="B Nazanin" panose="00000400000000000000" pitchFamily="2" charset="-78"/>
              </a:rPr>
            </a:br>
            <a:endParaRPr lang="en-US" sz="3200" b="1" dirty="0">
              <a:cs typeface="B Nazanin" panose="00000400000000000000" pitchFamily="2" charset="-78"/>
            </a:endParaRPr>
          </a:p>
        </p:txBody>
      </p:sp>
      <p:sp>
        <p:nvSpPr>
          <p:cNvPr id="3" name="Slide Number Placeholder 2"/>
          <p:cNvSpPr>
            <a:spLocks noGrp="1"/>
          </p:cNvSpPr>
          <p:nvPr>
            <p:ph type="sldNum" sz="quarter" idx="12"/>
          </p:nvPr>
        </p:nvSpPr>
        <p:spPr/>
        <p:txBody>
          <a:bodyPr/>
          <a:lstStyle/>
          <a:p>
            <a:fld id="{DCEF9C92-A90B-4AEA-9390-468F83E2D19C}" type="slidenum">
              <a:rPr lang="en-US" smtClean="0"/>
              <a:t>4</a:t>
            </a:fld>
            <a:endParaRPr lang="en-US"/>
          </a:p>
        </p:txBody>
      </p:sp>
    </p:spTree>
    <p:extLst>
      <p:ext uri="{BB962C8B-B14F-4D97-AF65-F5344CB8AC3E}">
        <p14:creationId xmlns:p14="http://schemas.microsoft.com/office/powerpoint/2010/main" val="309849713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259307" y="0"/>
            <a:ext cx="11709780" cy="7848302"/>
          </a:xfrm>
          <a:prstGeom prst="rect">
            <a:avLst/>
          </a:prstGeom>
        </p:spPr>
        <p:txBody>
          <a:bodyPr wrap="square">
            <a:spAutoFit/>
          </a:bodyPr>
          <a:lstStyle/>
          <a:p>
            <a:pPr algn="r">
              <a:lnSpc>
                <a:spcPct val="200000"/>
              </a:lnSpc>
            </a:pPr>
            <a:r>
              <a:rPr lang="fa-IR" sz="2800" b="1" dirty="0" smtClean="0">
                <a:solidFill>
                  <a:srgbClr val="FF0000"/>
                </a:solidFill>
                <a:cs typeface="B Nazanin" panose="00000400000000000000" pitchFamily="2" charset="-78"/>
              </a:rPr>
              <a:t>اصل </a:t>
            </a:r>
            <a:r>
              <a:rPr lang="fa-IR" sz="2800" b="1" dirty="0">
                <a:solidFill>
                  <a:srgbClr val="FF0000"/>
                </a:solidFill>
                <a:cs typeface="B Nazanin" panose="00000400000000000000" pitchFamily="2" charset="-78"/>
              </a:rPr>
              <a:t>دوم: </a:t>
            </a:r>
            <a:r>
              <a:rPr lang="fa-IR" sz="2800" b="1" dirty="0">
                <a:cs typeface="B Nazanin" panose="00000400000000000000" pitchFamily="2" charset="-78"/>
              </a:rPr>
              <a:t>سطح بندی و ادغام خدمات تا از اين طريق تمامي خدمات به صورت ادغام يافته در نظام شبكه و با شكل زنجيره ای مرتبط و تكامل يابنده باشد و خدمات قابل ارائه به هر مراجعه كننده در هر سطح، </a:t>
            </a:r>
            <a:r>
              <a:rPr lang="fa-IR" sz="2800" b="1" dirty="0" smtClean="0">
                <a:cs typeface="B Nazanin" panose="00000400000000000000" pitchFamily="2" charset="-78"/>
              </a:rPr>
              <a:t>مشخص است. </a:t>
            </a:r>
            <a:r>
              <a:rPr lang="en-US" sz="2800" b="1" dirty="0">
                <a:cs typeface="B Nazanin" panose="00000400000000000000" pitchFamily="2" charset="-78"/>
              </a:rPr>
              <a:t/>
            </a:r>
            <a:br>
              <a:rPr lang="en-US" sz="2800" b="1" dirty="0">
                <a:cs typeface="B Nazanin" panose="00000400000000000000" pitchFamily="2" charset="-78"/>
              </a:rPr>
            </a:br>
            <a:r>
              <a:rPr lang="fa-IR" sz="2800" u="sng" dirty="0">
                <a:solidFill>
                  <a:srgbClr val="FF0000"/>
                </a:solidFill>
                <a:cs typeface="B Nazanin" panose="00000400000000000000" pitchFamily="2" charset="-78"/>
              </a:rPr>
              <a:t>هیچیک از واحد های یک سطح ارائه دهنده خدمت، به خدماتی که بر عهده واحد های سطح پایین تر قرار داده شده است ، نپردازند مگر آنکه خدمت مورد نظر را در سطح تخصصی تر ارائه دهند، به همین دلیل در کنار هر یک از واحد ها، یک واحد سطح پایین تر منظور گردد</a:t>
            </a:r>
            <a:r>
              <a:rPr lang="fa-IR" sz="2800" dirty="0">
                <a:solidFill>
                  <a:srgbClr val="FF0000"/>
                </a:solidFill>
                <a:cs typeface="B Nazanin" panose="00000400000000000000" pitchFamily="2" charset="-78"/>
              </a:rPr>
              <a:t>.</a:t>
            </a:r>
            <a:br>
              <a:rPr lang="fa-IR" sz="2800" dirty="0">
                <a:solidFill>
                  <a:srgbClr val="FF0000"/>
                </a:solidFill>
                <a:cs typeface="B Nazanin" panose="00000400000000000000" pitchFamily="2" charset="-78"/>
              </a:rPr>
            </a:br>
            <a:r>
              <a:rPr lang="fa-IR" sz="2800" b="1" dirty="0">
                <a:solidFill>
                  <a:srgbClr val="FF0000"/>
                </a:solidFill>
                <a:cs typeface="B Nazanin" panose="00000400000000000000" pitchFamily="2" charset="-78"/>
              </a:rPr>
              <a:t>خانه بهداشت </a:t>
            </a:r>
            <a:r>
              <a:rPr lang="fa-IR" sz="2800" b="1" dirty="0" smtClean="0">
                <a:solidFill>
                  <a:srgbClr val="FF0000"/>
                </a:solidFill>
                <a:cs typeface="B Nazanin" panose="00000400000000000000" pitchFamily="2" charset="-78"/>
              </a:rPr>
              <a:t>ضمیمه</a:t>
            </a:r>
            <a:r>
              <a:rPr lang="en-US" sz="2800" b="1" dirty="0" smtClean="0">
                <a:solidFill>
                  <a:srgbClr val="FF0000"/>
                </a:solidFill>
                <a:cs typeface="B Nazanin" panose="00000400000000000000" pitchFamily="2" charset="-78"/>
              </a:rPr>
              <a:t>-</a:t>
            </a:r>
            <a:r>
              <a:rPr lang="fa-IR" sz="2800" b="1" dirty="0">
                <a:solidFill>
                  <a:srgbClr val="FF0000"/>
                </a:solidFill>
                <a:cs typeface="B Nazanin" panose="00000400000000000000" pitchFamily="2" charset="-78"/>
              </a:rPr>
              <a:t/>
            </a:r>
            <a:br>
              <a:rPr lang="fa-IR" sz="2800" b="1" dirty="0">
                <a:solidFill>
                  <a:srgbClr val="FF0000"/>
                </a:solidFill>
                <a:cs typeface="B Nazanin" panose="00000400000000000000" pitchFamily="2" charset="-78"/>
              </a:rPr>
            </a:br>
            <a:r>
              <a:rPr lang="fa-IR" sz="2800" b="1" dirty="0" smtClean="0">
                <a:solidFill>
                  <a:srgbClr val="FF0000"/>
                </a:solidFill>
                <a:cs typeface="B Nazanin" panose="00000400000000000000" pitchFamily="2" charset="-78"/>
              </a:rPr>
              <a:t>-پایگاه </a:t>
            </a:r>
            <a:r>
              <a:rPr lang="fa-IR" sz="2800" b="1" dirty="0">
                <a:solidFill>
                  <a:srgbClr val="FF0000"/>
                </a:solidFill>
                <a:cs typeface="B Nazanin" panose="00000400000000000000" pitchFamily="2" charset="-78"/>
              </a:rPr>
              <a:t>ضمیمه</a:t>
            </a:r>
            <a:r>
              <a:rPr lang="fa-IR" sz="2800" dirty="0">
                <a:cs typeface="B Nazanin" panose="00000400000000000000" pitchFamily="2" charset="-78"/>
              </a:rPr>
              <a:t/>
            </a:r>
            <a:br>
              <a:rPr lang="fa-IR" sz="2800" dirty="0">
                <a:cs typeface="B Nazanin" panose="00000400000000000000" pitchFamily="2" charset="-78"/>
              </a:rPr>
            </a:br>
            <a:endParaRPr lang="fa-IR" sz="2800" dirty="0">
              <a:cs typeface="B Nazanin" panose="00000400000000000000" pitchFamily="2" charset="-78"/>
            </a:endParaRPr>
          </a:p>
        </p:txBody>
      </p:sp>
      <p:sp>
        <p:nvSpPr>
          <p:cNvPr id="2" name="Slide Number Placeholder 1"/>
          <p:cNvSpPr>
            <a:spLocks noGrp="1"/>
          </p:cNvSpPr>
          <p:nvPr>
            <p:ph type="sldNum" sz="quarter" idx="12"/>
          </p:nvPr>
        </p:nvSpPr>
        <p:spPr/>
        <p:txBody>
          <a:bodyPr/>
          <a:lstStyle/>
          <a:p>
            <a:fld id="{DCEF9C92-A90B-4AEA-9390-468F83E2D19C}" type="slidenum">
              <a:rPr lang="en-US" smtClean="0"/>
              <a:t>5</a:t>
            </a:fld>
            <a:endParaRPr lang="en-US"/>
          </a:p>
        </p:txBody>
      </p:sp>
    </p:spTree>
    <p:extLst>
      <p:ext uri="{BB962C8B-B14F-4D97-AF65-F5344CB8AC3E}">
        <p14:creationId xmlns:p14="http://schemas.microsoft.com/office/powerpoint/2010/main" val="367297089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5901860"/>
          </a:xfrm>
        </p:spPr>
        <p:txBody>
          <a:bodyPr>
            <a:noAutofit/>
          </a:bodyPr>
          <a:lstStyle/>
          <a:p>
            <a:pPr algn="r">
              <a:lnSpc>
                <a:spcPct val="150000"/>
              </a:lnSpc>
            </a:pPr>
            <a:r>
              <a:rPr lang="fa-IR" sz="2400" dirty="0" smtClean="0">
                <a:solidFill>
                  <a:srgbClr val="FF0000"/>
                </a:solidFill>
                <a:cs typeface="B Titr" panose="00000700000000000000" pitchFamily="2" charset="-78"/>
              </a:rPr>
              <a:t>سطوح ارائه خدمات</a:t>
            </a:r>
            <a:br>
              <a:rPr lang="fa-IR" sz="2400" dirty="0" smtClean="0">
                <a:solidFill>
                  <a:srgbClr val="FF0000"/>
                </a:solidFill>
                <a:cs typeface="B Titr" panose="00000700000000000000" pitchFamily="2" charset="-78"/>
              </a:rPr>
            </a:br>
            <a:r>
              <a:rPr lang="fa-IR" sz="2400" dirty="0" smtClean="0">
                <a:solidFill>
                  <a:srgbClr val="FF0000"/>
                </a:solidFill>
                <a:cs typeface="B Titr" panose="00000700000000000000" pitchFamily="2" charset="-78"/>
              </a:rPr>
              <a:t>سطح اول </a:t>
            </a:r>
            <a:br>
              <a:rPr lang="fa-IR" sz="2400" dirty="0" smtClean="0">
                <a:solidFill>
                  <a:srgbClr val="FF0000"/>
                </a:solidFill>
                <a:cs typeface="B Titr" panose="00000700000000000000" pitchFamily="2" charset="-78"/>
              </a:rPr>
            </a:br>
            <a:r>
              <a:rPr lang="fa-IR" sz="2400" b="1" dirty="0" smtClean="0">
                <a:cs typeface="B Nazanin" panose="00000400000000000000" pitchFamily="2" charset="-78"/>
              </a:rPr>
              <a:t>1-مراكز خدمات جامع سلامت روستايي و مراكز خدمات جامع سلامت شهر اعم از عادی ، دوشيفته يا منتخب و شبانه روزی و زير مجموعه هر يك از آنها .</a:t>
            </a:r>
            <a:br>
              <a:rPr lang="fa-IR" sz="2400" b="1" dirty="0" smtClean="0">
                <a:cs typeface="B Nazanin" panose="00000400000000000000" pitchFamily="2" charset="-78"/>
              </a:rPr>
            </a:br>
            <a:r>
              <a:rPr lang="fa-IR" sz="2400" b="1" dirty="0" smtClean="0">
                <a:cs typeface="B Nazanin" panose="00000400000000000000" pitchFamily="2" charset="-78"/>
              </a:rPr>
              <a:t>2-مراكز مراقبتها بهداشتي مرز (با درجات مختلف ممتاز و درجه يك)</a:t>
            </a:r>
            <a:br>
              <a:rPr lang="fa-IR" sz="2400" b="1" dirty="0" smtClean="0">
                <a:cs typeface="B Nazanin" panose="00000400000000000000" pitchFamily="2" charset="-78"/>
              </a:rPr>
            </a:br>
            <a:r>
              <a:rPr lang="fa-IR" sz="2400" b="1" dirty="0" smtClean="0">
                <a:cs typeface="B Nazanin" panose="00000400000000000000" pitchFamily="2" charset="-78"/>
              </a:rPr>
              <a:t>3-مراكز مشاوره و مراقبت بيمار های رفتاری</a:t>
            </a:r>
            <a:br>
              <a:rPr lang="fa-IR" sz="2400" b="1" dirty="0" smtClean="0">
                <a:cs typeface="B Nazanin" panose="00000400000000000000" pitchFamily="2" charset="-78"/>
              </a:rPr>
            </a:br>
            <a:r>
              <a:rPr lang="fa-IR" sz="2400" dirty="0" smtClean="0">
                <a:cs typeface="B Nazanin" panose="00000400000000000000" pitchFamily="2" charset="-78"/>
              </a:rPr>
              <a:t> </a:t>
            </a:r>
            <a:r>
              <a:rPr lang="fa-IR" sz="2400" dirty="0" smtClean="0">
                <a:solidFill>
                  <a:srgbClr val="FF0000"/>
                </a:solidFill>
                <a:cs typeface="B Titr" panose="00000700000000000000" pitchFamily="2" charset="-78"/>
              </a:rPr>
              <a:t>سطح دوم</a:t>
            </a:r>
            <a:br>
              <a:rPr lang="fa-IR" sz="2400" dirty="0" smtClean="0">
                <a:solidFill>
                  <a:srgbClr val="FF0000"/>
                </a:solidFill>
                <a:cs typeface="B Titr" panose="00000700000000000000" pitchFamily="2" charset="-78"/>
              </a:rPr>
            </a:br>
            <a:r>
              <a:rPr lang="fa-IR" sz="2400" dirty="0" smtClean="0">
                <a:solidFill>
                  <a:srgbClr val="FF0000"/>
                </a:solidFill>
                <a:cs typeface="B Titr" panose="00000700000000000000" pitchFamily="2" charset="-78"/>
              </a:rPr>
              <a:t> </a:t>
            </a:r>
            <a:r>
              <a:rPr lang="fa-IR" sz="2400" b="1" dirty="0" smtClean="0">
                <a:cs typeface="B Nazanin" panose="00000400000000000000" pitchFamily="2" charset="-78"/>
              </a:rPr>
              <a:t>شامل مركز بهداشت شهرستان از نظر مديريتي و فنی  و کلینیک های ویژه/ بيمارستانهای شهرستان از نظر ارائه خدمت هست </a:t>
            </a:r>
            <a:r>
              <a:rPr lang="fa-IR" sz="2400" dirty="0" smtClean="0">
                <a:cs typeface="B Nazanin" panose="00000400000000000000" pitchFamily="2" charset="-78"/>
              </a:rPr>
              <a:t/>
            </a:r>
            <a:br>
              <a:rPr lang="fa-IR" sz="2400" dirty="0" smtClean="0">
                <a:cs typeface="B Nazanin" panose="00000400000000000000" pitchFamily="2" charset="-78"/>
              </a:rPr>
            </a:br>
            <a:endParaRPr lang="en-US" sz="2400" dirty="0">
              <a:cs typeface="B Nazanin" panose="00000400000000000000" pitchFamily="2" charset="-78"/>
            </a:endParaRPr>
          </a:p>
        </p:txBody>
      </p:sp>
      <p:sp>
        <p:nvSpPr>
          <p:cNvPr id="3" name="Slide Number Placeholder 2"/>
          <p:cNvSpPr>
            <a:spLocks noGrp="1"/>
          </p:cNvSpPr>
          <p:nvPr>
            <p:ph type="sldNum" sz="quarter" idx="12"/>
          </p:nvPr>
        </p:nvSpPr>
        <p:spPr/>
        <p:txBody>
          <a:bodyPr/>
          <a:lstStyle/>
          <a:p>
            <a:fld id="{DCEF9C92-A90B-4AEA-9390-468F83E2D19C}" type="slidenum">
              <a:rPr lang="en-US" smtClean="0"/>
              <a:t>6</a:t>
            </a:fld>
            <a:endParaRPr lang="en-US"/>
          </a:p>
        </p:txBody>
      </p:sp>
    </p:spTree>
    <p:extLst>
      <p:ext uri="{BB962C8B-B14F-4D97-AF65-F5344CB8AC3E}">
        <p14:creationId xmlns:p14="http://schemas.microsoft.com/office/powerpoint/2010/main" val="346602869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9207" y="365124"/>
            <a:ext cx="11532637" cy="6492875"/>
          </a:xfrm>
        </p:spPr>
        <p:txBody>
          <a:bodyPr>
            <a:normAutofit/>
          </a:bodyPr>
          <a:lstStyle/>
          <a:p>
            <a:pPr algn="r">
              <a:lnSpc>
                <a:spcPct val="150000"/>
              </a:lnSpc>
            </a:pPr>
            <a:r>
              <a:rPr lang="fa-IR" dirty="0">
                <a:solidFill>
                  <a:srgbClr val="FF0000"/>
                </a:solidFill>
                <a:cs typeface="B Nazanin" panose="00000400000000000000" pitchFamily="2" charset="-78"/>
              </a:rPr>
              <a:t>اصل سوم</a:t>
            </a:r>
            <a:r>
              <a:rPr lang="fa-IR" dirty="0"/>
              <a:t>: </a:t>
            </a:r>
            <a:r>
              <a:rPr lang="fa-IR" dirty="0">
                <a:cs typeface="B Nazanin" panose="00000400000000000000" pitchFamily="2" charset="-78"/>
              </a:rPr>
              <a:t>ارائه خدمات از طریق سيستم </a:t>
            </a:r>
            <a:r>
              <a:rPr lang="fa-IR" dirty="0" smtClean="0">
                <a:cs typeface="B Nazanin" panose="00000400000000000000" pitchFamily="2" charset="-78"/>
              </a:rPr>
              <a:t>ارجاع </a:t>
            </a:r>
            <a:br>
              <a:rPr lang="fa-IR" dirty="0" smtClean="0">
                <a:cs typeface="B Nazanin" panose="00000400000000000000" pitchFamily="2" charset="-78"/>
              </a:rPr>
            </a:br>
            <a:r>
              <a:rPr lang="fa-IR" dirty="0" smtClean="0">
                <a:cs typeface="B Nazanin" panose="00000400000000000000" pitchFamily="2" charset="-78"/>
              </a:rPr>
              <a:t>ارجاع </a:t>
            </a:r>
            <a:r>
              <a:rPr lang="fa-IR" dirty="0">
                <a:cs typeface="B Nazanin" panose="00000400000000000000" pitchFamily="2" charset="-78"/>
              </a:rPr>
              <a:t>درون سطح به عنوان ارجاع افقی </a:t>
            </a:r>
            <a:r>
              <a:rPr lang="fa-IR" dirty="0" smtClean="0">
                <a:cs typeface="B Nazanin" panose="00000400000000000000" pitchFamily="2" charset="-78"/>
              </a:rPr>
              <a:t/>
            </a:r>
            <a:br>
              <a:rPr lang="fa-IR" dirty="0" smtClean="0">
                <a:cs typeface="B Nazanin" panose="00000400000000000000" pitchFamily="2" charset="-78"/>
              </a:rPr>
            </a:br>
            <a:r>
              <a:rPr lang="fa-IR" dirty="0" smtClean="0">
                <a:cs typeface="B Nazanin" panose="00000400000000000000" pitchFamily="2" charset="-78"/>
              </a:rPr>
              <a:t>ارجاع </a:t>
            </a:r>
            <a:r>
              <a:rPr lang="fa-IR" dirty="0">
                <a:cs typeface="B Nazanin" panose="00000400000000000000" pitchFamily="2" charset="-78"/>
              </a:rPr>
              <a:t>در بين سطوح به عنوان ارجاع عمودی ناميده ميشود</a:t>
            </a:r>
            <a:r>
              <a:rPr lang="fa-IR" dirty="0" smtClean="0">
                <a:cs typeface="B Nazanin" panose="00000400000000000000" pitchFamily="2" charset="-78"/>
              </a:rPr>
              <a:t>.</a:t>
            </a:r>
            <a:br>
              <a:rPr lang="fa-IR" dirty="0" smtClean="0">
                <a:cs typeface="B Nazanin" panose="00000400000000000000" pitchFamily="2" charset="-78"/>
              </a:rPr>
            </a:br>
            <a:r>
              <a:rPr lang="fa-IR" sz="4000" dirty="0" smtClean="0">
                <a:solidFill>
                  <a:srgbClr val="FF0000"/>
                </a:solidFill>
                <a:cs typeface="B Titr" panose="00000700000000000000" pitchFamily="2" charset="-78"/>
              </a:rPr>
              <a:t>واحد ضمیمه</a:t>
            </a:r>
            <a:r>
              <a:rPr lang="fa-IR" dirty="0" smtClean="0">
                <a:cs typeface="B Nazanin" panose="00000400000000000000" pitchFamily="2" charset="-78"/>
              </a:rPr>
              <a:t>:</a:t>
            </a:r>
            <a:r>
              <a:rPr lang="fa-IR" u="sng" dirty="0">
                <a:solidFill>
                  <a:srgbClr val="FF0000"/>
                </a:solidFill>
                <a:cs typeface="B Nazanin" panose="00000400000000000000" pitchFamily="2" charset="-78"/>
              </a:rPr>
              <a:t> </a:t>
            </a:r>
            <a:r>
              <a:rPr lang="fa-IR" dirty="0" smtClean="0">
                <a:cs typeface="B Nazanin" panose="00000400000000000000" pitchFamily="2" charset="-78"/>
              </a:rPr>
              <a:t>در </a:t>
            </a:r>
            <a:r>
              <a:rPr lang="fa-IR" dirty="0">
                <a:cs typeface="B Nazanin" panose="00000400000000000000" pitchFamily="2" charset="-78"/>
              </a:rPr>
              <a:t>کنار هر یک از واحد ها، یک واحد سطح پایین تر منظور </a:t>
            </a:r>
            <a:r>
              <a:rPr lang="fa-IR" dirty="0" smtClean="0">
                <a:cs typeface="B Nazanin" panose="00000400000000000000" pitchFamily="2" charset="-78"/>
              </a:rPr>
              <a:t>گردد.اعم از اینکه در درون فضای فیزیکی سطح پائین تر قرار گیرد یا با فاصله مناسب از نظر دسترسی جغرافیایی، </a:t>
            </a:r>
            <a:r>
              <a:rPr lang="fa-IR" b="1" u="sng" dirty="0" smtClean="0">
                <a:solidFill>
                  <a:srgbClr val="FF0000"/>
                </a:solidFill>
                <a:cs typeface="B Nazanin" panose="00000400000000000000" pitchFamily="2" charset="-78"/>
              </a:rPr>
              <a:t>در خارج از فضای فیزیکی </a:t>
            </a:r>
            <a:r>
              <a:rPr lang="fa-IR" dirty="0" smtClean="0">
                <a:cs typeface="B Nazanin" panose="00000400000000000000" pitchFamily="2" charset="-78"/>
              </a:rPr>
              <a:t>آن واحد واقع شوند</a:t>
            </a:r>
            <a:endParaRPr lang="fa-IR" dirty="0"/>
          </a:p>
        </p:txBody>
      </p:sp>
      <p:sp>
        <p:nvSpPr>
          <p:cNvPr id="3" name="Slide Number Placeholder 2"/>
          <p:cNvSpPr>
            <a:spLocks noGrp="1"/>
          </p:cNvSpPr>
          <p:nvPr>
            <p:ph type="sldNum" sz="quarter" idx="12"/>
          </p:nvPr>
        </p:nvSpPr>
        <p:spPr/>
        <p:txBody>
          <a:bodyPr/>
          <a:lstStyle/>
          <a:p>
            <a:fld id="{DCEF9C92-A90B-4AEA-9390-468F83E2D19C}" type="slidenum">
              <a:rPr lang="en-US" smtClean="0"/>
              <a:t>7</a:t>
            </a:fld>
            <a:endParaRPr lang="en-US"/>
          </a:p>
        </p:txBody>
      </p:sp>
    </p:spTree>
    <p:extLst>
      <p:ext uri="{BB962C8B-B14F-4D97-AF65-F5344CB8AC3E}">
        <p14:creationId xmlns:p14="http://schemas.microsoft.com/office/powerpoint/2010/main" val="281600006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0292" y="365126"/>
            <a:ext cx="11262731" cy="6258698"/>
          </a:xfrm>
        </p:spPr>
        <p:txBody>
          <a:bodyPr>
            <a:normAutofit fontScale="90000"/>
          </a:bodyPr>
          <a:lstStyle/>
          <a:p>
            <a:pPr algn="r"/>
            <a:r>
              <a:rPr lang="fa-IR" sz="2400" dirty="0">
                <a:solidFill>
                  <a:srgbClr val="FF0000"/>
                </a:solidFill>
                <a:cs typeface="B Titr" panose="00000700000000000000" pitchFamily="2" charset="-78"/>
              </a:rPr>
              <a:t>اصل چهارم:</a:t>
            </a:r>
            <a:r>
              <a:rPr lang="fa-IR" dirty="0" smtClean="0"/>
              <a:t> </a:t>
            </a:r>
            <a:r>
              <a:rPr lang="fa-IR" sz="3200" dirty="0">
                <a:cs typeface="B Nazanin" panose="00000400000000000000" pitchFamily="2" charset="-78"/>
              </a:rPr>
              <a:t>ادغام </a:t>
            </a:r>
            <a:r>
              <a:rPr lang="fa-IR" sz="3200" dirty="0" smtClean="0">
                <a:cs typeface="B Nazanin" panose="00000400000000000000" pitchFamily="2" charset="-78"/>
              </a:rPr>
              <a:t>خدمات</a:t>
            </a:r>
            <a:r>
              <a:rPr lang="en-US" sz="3200" dirty="0" smtClean="0">
                <a:cs typeface="B Nazanin" panose="00000400000000000000" pitchFamily="2" charset="-78"/>
              </a:rPr>
              <a:t/>
            </a:r>
            <a:br>
              <a:rPr lang="en-US" sz="3200" dirty="0" smtClean="0">
                <a:cs typeface="B Nazanin" panose="00000400000000000000" pitchFamily="2" charset="-78"/>
              </a:rPr>
            </a:br>
            <a:r>
              <a:rPr lang="fa-IR" sz="3200" dirty="0" smtClean="0">
                <a:cs typeface="B Nazanin" panose="00000400000000000000" pitchFamily="2" charset="-78"/>
              </a:rPr>
              <a:t>گیرنده خدمت در زمان واحد می تواند چندین خدمت مربوط به مشکلات سلامت خود را دریافت کند.</a:t>
            </a:r>
            <a:r>
              <a:rPr lang="fa-IR" dirty="0" smtClean="0"/>
              <a:t/>
            </a:r>
            <a:br>
              <a:rPr lang="fa-IR" dirty="0" smtClean="0"/>
            </a:br>
            <a:r>
              <a:rPr lang="fa-IR" sz="2400" dirty="0">
                <a:solidFill>
                  <a:srgbClr val="FF0000"/>
                </a:solidFill>
                <a:cs typeface="B Titr" panose="00000700000000000000" pitchFamily="2" charset="-78"/>
              </a:rPr>
              <a:t>اصل پنجم:</a:t>
            </a:r>
            <a:r>
              <a:rPr lang="fa-IR" dirty="0" smtClean="0"/>
              <a:t> </a:t>
            </a:r>
            <a:r>
              <a:rPr lang="fa-IR" sz="3200" dirty="0">
                <a:cs typeface="B Nazanin" panose="00000400000000000000" pitchFamily="2" charset="-78"/>
              </a:rPr>
              <a:t>سهولت دسترسی جغرافيایی</a:t>
            </a:r>
            <a:r>
              <a:rPr lang="fa-IR" dirty="0" smtClean="0"/>
              <a:t/>
            </a:r>
            <a:br>
              <a:rPr lang="fa-IR" dirty="0" smtClean="0"/>
            </a:br>
            <a:r>
              <a:rPr lang="fa-IR" sz="3200" dirty="0" smtClean="0">
                <a:cs typeface="B Nazanin" panose="00000400000000000000" pitchFamily="2" charset="-78"/>
              </a:rPr>
              <a:t>در هيچ وضعيت اقليمي و جغرافيايي، فاصله دورترين مكان زندگي و كار مردم از اولين واحد ارائه خدمت (خانه بهداشت و پايگاه سلامت/ پايگاه پزشك خانواده) نبايد حداكثر از 20 دقيقه با خودرو معمول منطقه يا يك ساعت ساعت پیاده روی بيشتر باشد.</a:t>
            </a:r>
            <a:br>
              <a:rPr lang="fa-IR" sz="3200" dirty="0" smtClean="0">
                <a:cs typeface="B Nazanin" panose="00000400000000000000" pitchFamily="2" charset="-78"/>
              </a:rPr>
            </a:br>
            <a:r>
              <a:rPr lang="fa-IR" sz="2400" dirty="0">
                <a:solidFill>
                  <a:srgbClr val="FF0000"/>
                </a:solidFill>
                <a:cs typeface="B Titr" panose="00000700000000000000" pitchFamily="2" charset="-78"/>
              </a:rPr>
              <a:t>اصل ششم:</a:t>
            </a:r>
            <a:r>
              <a:rPr lang="fa-IR" sz="3200" dirty="0" smtClean="0"/>
              <a:t> </a:t>
            </a:r>
            <a:r>
              <a:rPr lang="fa-IR" sz="3200" dirty="0">
                <a:cs typeface="B Nazanin" panose="00000400000000000000" pitchFamily="2" charset="-78"/>
              </a:rPr>
              <a:t>دسترسی فرهنگی </a:t>
            </a:r>
            <a:r>
              <a:rPr lang="fa-IR" sz="3200" dirty="0" smtClean="0">
                <a:cs typeface="B Nazanin" panose="00000400000000000000" pitchFamily="2" charset="-78"/>
              </a:rPr>
              <a:t/>
            </a:r>
            <a:br>
              <a:rPr lang="fa-IR" sz="3200" dirty="0" smtClean="0">
                <a:cs typeface="B Nazanin" panose="00000400000000000000" pitchFamily="2" charset="-78"/>
              </a:rPr>
            </a:br>
            <a:r>
              <a:rPr lang="fa-IR" sz="3200" dirty="0">
                <a:cs typeface="B Nazanin" panose="00000400000000000000" pitchFamily="2" charset="-78"/>
              </a:rPr>
              <a:t>- نبود برخورد و اختلافها قومي، فرهنگي، مذهبي و ....</a:t>
            </a:r>
            <a:br>
              <a:rPr lang="fa-IR" sz="3200" dirty="0">
                <a:cs typeface="B Nazanin" panose="00000400000000000000" pitchFamily="2" charset="-78"/>
              </a:rPr>
            </a:br>
            <a:r>
              <a:rPr lang="fa-IR" sz="3200" dirty="0">
                <a:cs typeface="B Nazanin" panose="00000400000000000000" pitchFamily="2" charset="-78"/>
              </a:rPr>
              <a:t>-شهرت نداشتن منطقه محل استقرار واحد بهداشتي به شيوع بيمار ها واگيردار مانند سل، جزام و ...</a:t>
            </a:r>
            <a:br>
              <a:rPr lang="fa-IR" sz="3200" dirty="0">
                <a:cs typeface="B Nazanin" panose="00000400000000000000" pitchFamily="2" charset="-78"/>
              </a:rPr>
            </a:br>
            <a:r>
              <a:rPr lang="fa-IR" sz="3200" dirty="0" smtClean="0">
                <a:cs typeface="B Nazanin" panose="00000400000000000000" pitchFamily="2" charset="-78"/>
              </a:rPr>
              <a:t>-مغاير </a:t>
            </a:r>
            <a:r>
              <a:rPr lang="fa-IR" sz="3200" dirty="0">
                <a:cs typeface="B Nazanin" panose="00000400000000000000" pitchFamily="2" charset="-78"/>
              </a:rPr>
              <a:t>نبودن موضوع، محتوا و روش خدماتي كه ارائه ميشود با آداب و سنتها قومي، ملي و مذهبي جامعه</a:t>
            </a:r>
            <a:r>
              <a:rPr lang="fa-IR" sz="3200" dirty="0" smtClean="0"/>
              <a:t>.</a:t>
            </a:r>
            <a:r>
              <a:rPr lang="fa-IR" sz="3200" dirty="0" smtClean="0">
                <a:cs typeface="B Nazanin" panose="00000400000000000000" pitchFamily="2" charset="-78"/>
              </a:rPr>
              <a:t/>
            </a:r>
            <a:br>
              <a:rPr lang="fa-IR" sz="3200" dirty="0" smtClean="0">
                <a:cs typeface="B Nazanin" panose="00000400000000000000" pitchFamily="2" charset="-78"/>
              </a:rPr>
            </a:br>
            <a:endParaRPr lang="en-US" sz="3200" dirty="0">
              <a:cs typeface="B Nazanin" panose="00000400000000000000" pitchFamily="2" charset="-78"/>
            </a:endParaRPr>
          </a:p>
        </p:txBody>
      </p:sp>
      <p:sp>
        <p:nvSpPr>
          <p:cNvPr id="3" name="Slide Number Placeholder 2"/>
          <p:cNvSpPr>
            <a:spLocks noGrp="1"/>
          </p:cNvSpPr>
          <p:nvPr>
            <p:ph type="sldNum" sz="quarter" idx="12"/>
          </p:nvPr>
        </p:nvSpPr>
        <p:spPr/>
        <p:txBody>
          <a:bodyPr/>
          <a:lstStyle/>
          <a:p>
            <a:fld id="{DCEF9C92-A90B-4AEA-9390-468F83E2D19C}" type="slidenum">
              <a:rPr lang="en-US" smtClean="0"/>
              <a:t>8</a:t>
            </a:fld>
            <a:endParaRPr lang="en-US"/>
          </a:p>
        </p:txBody>
      </p:sp>
    </p:spTree>
    <p:extLst>
      <p:ext uri="{BB962C8B-B14F-4D97-AF65-F5344CB8AC3E}">
        <p14:creationId xmlns:p14="http://schemas.microsoft.com/office/powerpoint/2010/main" val="50473749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45326" y="657922"/>
            <a:ext cx="11641873" cy="6088566"/>
          </a:xfrm>
        </p:spPr>
        <p:txBody>
          <a:bodyPr>
            <a:normAutofit fontScale="90000"/>
          </a:bodyPr>
          <a:lstStyle/>
          <a:p>
            <a:pPr algn="r">
              <a:lnSpc>
                <a:spcPct val="150000"/>
              </a:lnSpc>
            </a:pPr>
            <a:r>
              <a:rPr lang="fa-IR" sz="2700" dirty="0">
                <a:solidFill>
                  <a:srgbClr val="FF0000"/>
                </a:solidFill>
                <a:cs typeface="B Titr" panose="00000700000000000000" pitchFamily="2" charset="-78"/>
              </a:rPr>
              <a:t>اصل هفتم:</a:t>
            </a:r>
            <a:r>
              <a:rPr lang="fa-IR" dirty="0" smtClean="0"/>
              <a:t> </a:t>
            </a:r>
            <a:r>
              <a:rPr lang="fa-IR" sz="3600" dirty="0">
                <a:cs typeface="B Nazanin" panose="00000400000000000000" pitchFamily="2" charset="-78"/>
              </a:rPr>
              <a:t>تناسب کمَی نيروی انسانی ارائه کننده خدمات با حجم خدمات مورد انتظار. </a:t>
            </a:r>
            <a:r>
              <a:rPr lang="fa-IR" sz="3600" dirty="0" smtClean="0">
                <a:cs typeface="B Nazanin" panose="00000400000000000000" pitchFamily="2" charset="-78"/>
              </a:rPr>
              <a:t>لازمه </a:t>
            </a:r>
            <a:r>
              <a:rPr lang="fa-IR" sz="3600" dirty="0">
                <a:cs typeface="B Nazanin" panose="00000400000000000000" pitchFamily="2" charset="-78"/>
              </a:rPr>
              <a:t>اين كار، </a:t>
            </a:r>
            <a:r>
              <a:rPr lang="fa-IR" sz="3600" dirty="0" smtClean="0">
                <a:cs typeface="B Nazanin" panose="00000400000000000000" pitchFamily="2" charset="-78"/>
              </a:rPr>
              <a:t>كه </a:t>
            </a:r>
            <a:r>
              <a:rPr lang="fa-IR" sz="3600" dirty="0">
                <a:cs typeface="B Nazanin" panose="00000400000000000000" pitchFamily="2" charset="-78"/>
              </a:rPr>
              <a:t>نتيجه آن به حداقل رسيدن زمان انتظار مراجعه </a:t>
            </a:r>
            <a:r>
              <a:rPr lang="fa-IR" sz="3600" dirty="0" smtClean="0">
                <a:cs typeface="B Nazanin" panose="00000400000000000000" pitchFamily="2" charset="-78"/>
              </a:rPr>
              <a:t>كننده برای </a:t>
            </a:r>
            <a:r>
              <a:rPr lang="fa-IR" sz="3600" dirty="0">
                <a:cs typeface="B Nazanin" panose="00000400000000000000" pitchFamily="2" charset="-78"/>
              </a:rPr>
              <a:t>دريافت خدمت </a:t>
            </a:r>
            <a:r>
              <a:rPr lang="fa-IR" sz="3600" dirty="0" smtClean="0">
                <a:cs typeface="B Nazanin" panose="00000400000000000000" pitchFamily="2" charset="-78"/>
              </a:rPr>
              <a:t>است</a:t>
            </a:r>
            <a:br>
              <a:rPr lang="fa-IR" sz="3600" dirty="0" smtClean="0">
                <a:cs typeface="B Nazanin" panose="00000400000000000000" pitchFamily="2" charset="-78"/>
              </a:rPr>
            </a:br>
            <a:r>
              <a:rPr lang="fa-IR" sz="2700" dirty="0">
                <a:solidFill>
                  <a:srgbClr val="FF0000"/>
                </a:solidFill>
                <a:cs typeface="B Titr" panose="00000700000000000000" pitchFamily="2" charset="-78"/>
              </a:rPr>
              <a:t>اصل هشتم: </a:t>
            </a:r>
            <a:r>
              <a:rPr lang="fa-IR" sz="3600" dirty="0">
                <a:cs typeface="B Nazanin" panose="00000400000000000000" pitchFamily="2" charset="-78"/>
              </a:rPr>
              <a:t>تناسب آموزشها با نيازهای </a:t>
            </a:r>
            <a:r>
              <a:rPr lang="fa-IR" sz="3600" dirty="0" smtClean="0">
                <a:cs typeface="B Nazanin" panose="00000400000000000000" pitchFamily="2" charset="-78"/>
              </a:rPr>
              <a:t>اجرایی</a:t>
            </a:r>
            <a:br>
              <a:rPr lang="fa-IR" sz="3600" dirty="0" smtClean="0">
                <a:cs typeface="B Nazanin" panose="00000400000000000000" pitchFamily="2" charset="-78"/>
              </a:rPr>
            </a:br>
            <a:r>
              <a:rPr lang="fa-IR" sz="3600" dirty="0">
                <a:cs typeface="B Nazanin" panose="00000400000000000000" pitchFamily="2" charset="-78"/>
              </a:rPr>
              <a:t>-دانش و مهارت موردنياز هر رده به دقت براساس بسته خدمت مورد تاييد، تعريف و تعيين گردد. </a:t>
            </a:r>
            <a:r>
              <a:rPr lang="en-US" sz="3600" dirty="0" smtClean="0">
                <a:cs typeface="B Nazanin" panose="00000400000000000000" pitchFamily="2" charset="-78"/>
              </a:rPr>
              <a:t/>
            </a:r>
            <a:br>
              <a:rPr lang="en-US" sz="3600" dirty="0" smtClean="0">
                <a:cs typeface="B Nazanin" panose="00000400000000000000" pitchFamily="2" charset="-78"/>
              </a:rPr>
            </a:br>
            <a:r>
              <a:rPr lang="fa-IR" sz="3600" dirty="0" smtClean="0">
                <a:cs typeface="B Nazanin" panose="00000400000000000000" pitchFamily="2" charset="-78"/>
              </a:rPr>
              <a:t>-بومی بودن بهورزان شاغل در خانه بهداشت و در اولویت بودن نیروهای بومی</a:t>
            </a:r>
            <a:br>
              <a:rPr lang="fa-IR" sz="3600" dirty="0" smtClean="0">
                <a:cs typeface="B Nazanin" panose="00000400000000000000" pitchFamily="2" charset="-78"/>
              </a:rPr>
            </a:br>
            <a:endParaRPr lang="en-US" sz="3600" dirty="0">
              <a:cs typeface="B Nazanin" panose="00000400000000000000" pitchFamily="2" charset="-78"/>
            </a:endParaRPr>
          </a:p>
        </p:txBody>
      </p:sp>
      <p:sp>
        <p:nvSpPr>
          <p:cNvPr id="3" name="Slide Number Placeholder 2"/>
          <p:cNvSpPr>
            <a:spLocks noGrp="1"/>
          </p:cNvSpPr>
          <p:nvPr>
            <p:ph type="sldNum" sz="quarter" idx="12"/>
          </p:nvPr>
        </p:nvSpPr>
        <p:spPr/>
        <p:txBody>
          <a:bodyPr/>
          <a:lstStyle/>
          <a:p>
            <a:fld id="{DCEF9C92-A90B-4AEA-9390-468F83E2D19C}" type="slidenum">
              <a:rPr lang="en-US" smtClean="0"/>
              <a:t>9</a:t>
            </a:fld>
            <a:endParaRPr lang="en-US"/>
          </a:p>
        </p:txBody>
      </p:sp>
    </p:spTree>
    <p:extLst>
      <p:ext uri="{BB962C8B-B14F-4D97-AF65-F5344CB8AC3E}">
        <p14:creationId xmlns:p14="http://schemas.microsoft.com/office/powerpoint/2010/main" val="3133040093"/>
      </p:ext>
    </p:extLst>
  </p:cSld>
  <p:clrMapOvr>
    <a:masterClrMapping/>
  </p:clrMapOvr>
  <p:timing>
    <p:tnLst>
      <p:par>
        <p:cTn id="1" dur="indefinite" restart="never" nodeType="tmRoot"/>
      </p:par>
    </p:tnLst>
  </p:timing>
</p:sld>
</file>

<file path=ppt/theme/theme1.xml><?xml version="1.0" encoding="utf-8"?>
<a:theme xmlns:a="http://schemas.openxmlformats.org/drawingml/2006/main" name="Wisp">
  <a:themeElements>
    <a:clrScheme name="Wisp">
      <a:dk1>
        <a:sysClr val="windowText" lastClr="000000"/>
      </a:dk1>
      <a:lt1>
        <a:sysClr val="window" lastClr="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Wisp">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isp">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24B1A44C-C006-48B2-A4D7-E5549B3D8CD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Wisp</Template>
  <TotalTime>654</TotalTime>
  <Words>465</Words>
  <Application>Microsoft Office PowerPoint</Application>
  <PresentationFormat>Widescreen</PresentationFormat>
  <Paragraphs>76</Paragraphs>
  <Slides>32</Slides>
  <Notes>4</Notes>
  <HiddenSlides>0</HiddenSlides>
  <MMClips>0</MMClips>
  <ScaleCrop>false</ScaleCrop>
  <HeadingPairs>
    <vt:vector size="6" baseType="variant">
      <vt:variant>
        <vt:lpstr>Fonts Used</vt:lpstr>
      </vt:variant>
      <vt:variant>
        <vt:i4>10</vt:i4>
      </vt:variant>
      <vt:variant>
        <vt:lpstr>Theme</vt:lpstr>
      </vt:variant>
      <vt:variant>
        <vt:i4>1</vt:i4>
      </vt:variant>
      <vt:variant>
        <vt:lpstr>Slide Titles</vt:lpstr>
      </vt:variant>
      <vt:variant>
        <vt:i4>32</vt:i4>
      </vt:variant>
    </vt:vector>
  </HeadingPairs>
  <TitlesOfParts>
    <vt:vector size="43" baseType="lpstr">
      <vt:lpstr>2  Fantezy</vt:lpstr>
      <vt:lpstr>Arial</vt:lpstr>
      <vt:lpstr>B Nazanin</vt:lpstr>
      <vt:lpstr>B Titr</vt:lpstr>
      <vt:lpstr>Calibri</vt:lpstr>
      <vt:lpstr>Century Gothic</vt:lpstr>
      <vt:lpstr>IranNastaliq</vt:lpstr>
      <vt:lpstr>Tahoma</vt:lpstr>
      <vt:lpstr>Wingdings 2</vt:lpstr>
      <vt:lpstr>Wingdings 3</vt:lpstr>
      <vt:lpstr>Wisp</vt:lpstr>
      <vt:lpstr>PowerPoint Presentation</vt:lpstr>
      <vt:lpstr>PowerPoint Presentation</vt:lpstr>
      <vt:lpstr>در پایان  آموزش انتظار می رود فراگیران:</vt:lpstr>
      <vt:lpstr>اصول ساختار نظام شبکه بهداشت و درمان: اصل اول: انتخاب "شهرستان" به عنوان مقياس اداری و جغرافيايي گسترش شبکه های بهداشت و درمان، مديريت، برنامه ريزی ، آموزش، پشتیبانی و پايش واحدها مستقر در نظام شبكه  ملاک شهرستان و مناطق شهری و روستائی، اعلام تقسیمات کشوری وزارت کشور یا مصوبه هیات دولت می باشد </vt:lpstr>
      <vt:lpstr>PowerPoint Presentation</vt:lpstr>
      <vt:lpstr>سطوح ارائه خدمات سطح اول  1-مراكز خدمات جامع سلامت روستايي و مراكز خدمات جامع سلامت شهر اعم از عادی ، دوشيفته يا منتخب و شبانه روزی و زير مجموعه هر يك از آنها . 2-مراكز مراقبتها بهداشتي مرز (با درجات مختلف ممتاز و درجه يك) 3-مراكز مشاوره و مراقبت بيمار های رفتاری  سطح دوم  شامل مركز بهداشت شهرستان از نظر مديريتي و فنی  و کلینیک های ویژه/ بيمارستانهای شهرستان از نظر ارائه خدمت هست  </vt:lpstr>
      <vt:lpstr>اصل سوم: ارائه خدمات از طریق سيستم ارجاع  ارجاع درون سطح به عنوان ارجاع افقی  ارجاع در بين سطوح به عنوان ارجاع عمودی ناميده ميشود. واحد ضمیمه: در کنار هر یک از واحد ها، یک واحد سطح پایین تر منظور گردد.اعم از اینکه در درون فضای فیزیکی سطح پائین تر قرار گیرد یا با فاصله مناسب از نظر دسترسی جغرافیایی، در خارج از فضای فیزیکی آن واحد واقع شوند</vt:lpstr>
      <vt:lpstr>اصل چهارم: ادغام خدمات گیرنده خدمت در زمان واحد می تواند چندین خدمت مربوط به مشکلات سلامت خود را دریافت کند. اصل پنجم: سهولت دسترسی جغرافيایی در هيچ وضعيت اقليمي و جغرافيايي، فاصله دورترين مكان زندگي و كار مردم از اولين واحد ارائه خدمت (خانه بهداشت و پايگاه سلامت/ پايگاه پزشك خانواده) نبايد حداكثر از 20 دقيقه با خودرو معمول منطقه يا يك ساعت ساعت پیاده روی بيشتر باشد. اصل ششم: دسترسی فرهنگی  - نبود برخورد و اختلافها قومي، فرهنگي، مذهبي و .... -شهرت نداشتن منطقه محل استقرار واحد بهداشتي به شيوع بيمار ها واگيردار مانند سل، جزام و ... -مغاير نبودن موضوع، محتوا و روش خدماتي كه ارائه ميشود با آداب و سنتها قومي، ملي و مذهبي جامعه. </vt:lpstr>
      <vt:lpstr>اصل هفتم: تناسب کمَی نيروی انسانی ارائه کننده خدمات با حجم خدمات مورد انتظار. لازمه اين كار، كه نتيجه آن به حداقل رسيدن زمان انتظار مراجعه كننده برای دريافت خدمت است اصل هشتم: تناسب آموزشها با نيازهای اجرایی -دانش و مهارت موردنياز هر رده به دقت براساس بسته خدمت مورد تاييد، تعريف و تعيين گردد.  -بومی بودن بهورزان شاغل در خانه بهداشت و در اولویت بودن نیروهای بومی </vt:lpstr>
      <vt:lpstr>اصل نهم: عدم تمرکز در مدیریت اصل دهم: جلب مشارکت مردم. ارتقاءدانش و عملکرد بهداشتی مردم و حرک مردم به سمت خود اتکائی و خود مراقبتی اصل یازدهم: هماهنگی درون بخشی اصل دوازدهم: همکاری با سایر بخشهای توسعه </vt:lpstr>
      <vt:lpstr>واحد های ارائه دهنده خدمت در نظام شبکه های بهداشتی درمانی کشور 1- مرکز خدمات جامع سلامت روستائی مراکز خدمات جامع سلامت روستائی با رعایت شرایط دسترسی جغرافیایی و فرهنگی برای جمعيت حدود 8000 نفر (4000 تا 12000 نفر) يك باب مركز خدمات جامع سلامت روستايي تعيين ميشود -درراه اندازی مراکز روستائی می بایست به تعداد خانه بهداشت تحت پوشش هر مرکز نیز توجه گردد . تصویر کلی مراکز خدمات جامع سلامت روستائی غیر شبانه روزی 1- مرکزی واقع در منطقه روستائی با جمعیت تحت پوشش بطور متوسط 8000(4000 تا 8000 نفر) 2-ناظر بر ارائه مراقبت های بهداشتی برای جمعیت تحت پوشش خانه بهداشت و پایگاه سلامت روستائی 3-مجری  برنامه پزشک خانواده و بیمه روستائی 4-دسترسی به خدمات قابل ارائه توسط پزشک خانواده و سایر اعضای تیم سلامت  </vt:lpstr>
      <vt:lpstr>PowerPoint Presentation</vt:lpstr>
      <vt:lpstr>PowerPoint Presentation</vt:lpstr>
      <vt:lpstr>6- مراكز روستايي غيرشبانه روزی با جمعيت تحت پوشش حدود 10 هزار نفر يك نيرو پرستار يا بهيار در نظر گرفته خواهد شد. درصورت حضور اين نيرو در مركز، علاوه بر خدمات پرستار ، خدمت نمونه گير برای آزمايش نيز توسط او انجام ميشود. درمورد جمعيتها كمتر، اين خدمات توسط ماما ارائه ميگردد . 6- بازای هر 300 واحد تهيه، توزيع و فروش مواد غذايي و ساير اماكن ضروری برا نظارت بهداشت محيط، يك كاردان يا كارشناس بهداشت محيط بايد در مركز وجود داشته باشد. در مورد خدمات بهداشت حرفه ای نياز بازای 300 واحد كارگاهي بايد يك كاردان/ كارشناس بهداشت حرفه ای وجود داشته باشد.  7- يك نفر ماما بازای هر دو پزشك خانواده روستايي يا بازای هر 7000 نفر جمعيت تحت پوشش در مركز تعيين ميشود.  8-راننده : به ازای هر مرکز خدمات جامع سلامت روستائی حداقل یک راننده وجود خواهد داشت.</vt:lpstr>
      <vt:lpstr>2-مراکز خدمات جامع سلامت فصلی عشایری  مراکز خدمات جامع سلامت عشایر برای جمعیت های عشایری بیش از 2500 نفر و بیشتر و با استقرار حدود 6 ماه و بیشتر در منطقه و در شرایطی که نزدیکترین مرکز خدمات جامع سلامت شهری و یا روستائی تا محل استقرار عشایر با وسیله معمول بیش از 60 دقیقه فاصله داشته باشد قابل راه اندازی است . نیروی انسانی مراکز خدمات جامع سلامت عشایری یک پزشک خانواده ، یک ماما و یک کاردان /کارشناس بهداشت محیط</vt:lpstr>
      <vt:lpstr>3-خانه بهداشت : -خانه بهداشت روستائی:  ارائه خدمت به جمعیت روستائی و عشایر ساکن -خانه بهداشت عشایر: محل اراده خدمت به جمعیت عشایر کوچ رو خانه های بهداشت با رعایت شرایط دسترسی جغرافیائی و فرهنگی بطور متوسط برای حدود 1000 نفر( 500 تا 3500 نفر ) راه اندازی می شود  در مناطق محروم با تراکم جمعیت پائین و فواصل جغرافیایی زیاد بر حسب شرایط منطقه این رقم به یک خانه بهداشت بازای 500 نفر کاهش یابد.</vt:lpstr>
      <vt:lpstr>نیروی انسانی خانه بهداشت  800 تا 1000 نفر جمعیت : یک بهورز زن و یک بهورز مرد چنانچه خانه بهداشت با جمعیت کمتر از 700 نفر دو بهورز مرد و زن داشته باشد، اگر یکی از بهورزان بازنشسته شد نباید برای آن خانه مجددا بهورز استخدام گردد . 1001 تا 2000 نفر جمعیت: دو بهورز زن و یک بهورز مرد جمعیت بیش از 2000 نفر :به ازای هر 800 نفر یک بهورز زن اضافه می شود  خانه بهداشت با جمعیت 300 تا 500 نفر سه روز در هفته فعال باشد (پست بهورز ستاره دار شود) خانه بهداشت با جمعیت کمتر از 300 نفر و فاصله کمتر از 20 دقیقه با وسیله جاری به ازای هر 100 نفر یک روز کار در هفته برای بهورز تعیین گردد </vt:lpstr>
      <vt:lpstr>روستای سیاری: چنانچه روستاهای با جمعیت کمتر از 400 نفر و در فاصله بیش از 20 دقیقه با وسیله جاری در منطقه از خانه بهداشت وجود دارد می تواند به عنوان روستای سیاری خانه بهداشت قلمداد گردد، تا بهورزحداقل 2 هفته یکبار به روستا سرکشی کند . تبصره: توصیه می شود با مشارکت مردم روستاهای قمر و سیاری، حداقل فضای فیزیکی و تجهیزات فراهم گردد تا هنگام مراجعه بهورز و اعضای تیم سلامت مرکز، محل مشخص برای ارائخ خدمات وجود داشته باشد . </vt:lpstr>
      <vt:lpstr>خانه بهداشت عشایر: خانه ها بهداشت عشاير : بازای حداقل 500 نفر جمعيت عشاير كوچ رو، يك خانه بهداشت عشاير با يك بهورز زن عشاير راه انداز ميشود. با اضافه شدن 250 تا 500 نفر بعد (تا 1000 نفر) يك بهورز( ترجيحاً مرد) به خانه بهداشت اضافه خواهد شد. عوامل تاثیر گذار بر ساختار ارائه مراقبت های بهداشتی درمانی به جمعیت عشایر: 1-محل چادر و سرپناه های موقت عشایر در فاصله یک ساعت پیاده روی از خانه بهداشت است 2-تعداد خانوار عشایر مستقر 80 خانوار یا 500 نفر باشد 3-تعداد روزهای استقرار خانواده عشایر در سرپناه، حداقل 3 ماه باشد . 4-مدت زمان طی کردن مسیر کوچ خانوار عشایر 20 روز باشد.  -  </vt:lpstr>
      <vt:lpstr>پایگاه سلامت روستائی : -چنانچه جمعیت یک روستا بیش از 3000 نفر باشد، می بایست خانه بهداشت موجود به پایگاه سلامت روستائی تبدیل شود، پایگاه سلامت روستائی می تواند زیر مجموعه یک مرکز خدمات جامع سلامت روستائی یا شهری روستائی باشد -نیروی انسانی پایگاه روستائی با حدود 3000 نفر جمعیت شامل دو مراقب سلامت که حداقل یک نفر از مراقبین سلامت باید دانش آموخته رشته مامائی باشد. بازای اضافه شدن هر 1500 نفر یک مراقب به تشکیلات پایگاه اضافه می شود.</vt:lpstr>
      <vt:lpstr>مرکز خدمات جامع سلامت شهری/شهری روستائی - مراکز خدمات جامع سلامت شهری روستائی: مراکز مستقر در شهر هستند که علاوه بر جمعیت شهری، تعدادی از جمعیت روستائی به واسطه خانه بهداشت یا پایگاه سلامت روستائی در پوشش خود دارند. بازای 40000 نفر (20000 تا 60000 نفر) و درکلانشهرها تا 100000 نفر، يك باب مركز خدمات جامع سلامت شهر راه اندازی گردد / برای مراکز مستقر در مناطق شهری زیر 20 هزار نفر تمام ضوابط مرکز خدمات جامع سلامت روستائی لحاظ گردد. </vt:lpstr>
      <vt:lpstr>نیروی انسانی مراکز خدمات جامع سلامت شهری  1- پزشک : بازای هر 10000 نفر 1 پزشک عمومی در نظر گرفته شود . 2-دندانپزشک : در هر مرکز خدمات جامع سلامت به ازای هر 15 هزار نفر یک دندانپزشک  3-در هر مرکز شهری یک پرستار یا بهیار برای انجام خدمات پرستاری و ارائه خدمات داروئی و نمونه گیری آزمایشگاهی حضور خواهد داشت . 4-در هر مرکز شهری یک کارشناس روان و تغذیه برای ارائه خدمات باید حضور داشته باشند  5- یک نیروی کارشناس فناوری اطلاعات سلامت (پذیرش ) 6- بازای هر 300 واحد تهيه، توزيع و فروش مواد غذايي و ساير اماكن ضروری برای نظارت بهداشت محيط، يك كاردان يا كارشناس بهداشت محيط بايد در مركز وجود داشته باشد. در مورد خدمات بهداشت حرفه ای نياز بازای 300 واحد كارگاهي بايد يك كاردان/ كارشناس بهداشت حرفه ای وجود داشته باشد 7-بازای هر 3 پایگاه سلامت یا پایگاه سلامت پزشک خانواده یک مراقب ناظر در نظر گرفته شود.</vt:lpstr>
      <vt:lpstr>پایگاه سلامت : بازای 12500 نفر(5000 تا 20000 نفر) و دركلانشهرها تا 25000 نفر، يك باب پایگاه سلامت شهر در نظر گرفته می شود. -بازای هر 2000 تا 2500 نفر می بایستی یک نفر کاردان یا کارشناس مراقب سلامت بکار گیری شود/ ضروری است در هر پایگاه سلامت حداقل یک یا دو نفر از مراقبین سلامت دانش آموخته مامائی باشند و مسئوولیت پایگاه با نظر رئیس مرکز به یکی از آنها که با تجربه و عملکرد بیشتر است واگذار گردد .  -برای پایگاه سلامت با دو مراقب سلامت باید یکی از مراقبین سلامت دانش آموخته مامائی باشد و چنانچه تعداد مراقبین بیش از 2 دو نفر باشد بایستی حداقل 35 درصد از مراقبین دانش آموخته مامائی باشند. </vt:lpstr>
      <vt:lpstr>مراکز خدمات جامع سلامت شبانه روزی: تبدلیل وضعيت مركز خدمات جامع سلامت تك شيفته به شبانه روزی با دو شرط: تحت پوشش داشتن بيش از 12000 نفر(قرارگرفتن در گذرگاه جمعيتي) و فاصله بيش از نيم ساعت تا نزديكترين بيمارستان يا مركز شبانه روزی ديگر، امكان پذير است. -این مرکز مجهز به دو اتاق بستری موقت، کمتر از 6 ساعت و بازای هر 10 هزار نفر، دو تخت بستری موقت زن و مرد، امکانات احیاء قبلی ریوی و انجام جراحی کوچک می باشد. چنانچه در شهری بیمارستان عادی یا محلی راه اندازی شود مرکز خدمات جامع سلامت شهری شبانه روزی فعال موجود باید به مرکز تک شیفت  تبدیل و نیروی اضافی آن در اسرع وقت در سایر واحدهای ارائه دهنده خدمت جابجا شوند /  </vt:lpstr>
      <vt:lpstr>سایر واحد هایی که می توانند زیر مجموعه یک مرکز خدمات جامع سلامت شهری یا روستائی باشند: 1-تسهیلات زایمانی 2-پایگاه مراقبت بهداشتی مرزی درجه 2 و 3 3- مشاوره ها شامل مشاوره ازدواج، شیردهی و ژنتیک 4-دندانپزشکی 5- خدمات آزمایشگاهی و رادیولوژی 6-خدمات داروئی 7-واحد مراقبت و پیشگیری از هاری</vt:lpstr>
      <vt:lpstr>تسهیلات زایمانی: برای تسهيلات زايماني در مناطقی که امکان دسترسی به بیمارستان یا زایشگاه وجود ندارد؛  درصورت دسترسي بيش از يك ساعت با خودرو تا نزديكترين زايشگاه يا بيمارستان و متوسط زن باردار بيش از 10 مورد در ماه، صرفاً به منظور انجام زایمان طبیعی بدون عارضه و غیر اورژانسی، واحد تسهيلات در درون مركز خدمات جامع سلامت شبانه روزی درنظر گرفته ميشود. نیروی انسانی: 1-ماما........................................  4 نفر 2-راننده آمبولانس ........................ 3 نفر 3-خدمتگزار .......................... 2 نفر  </vt:lpstr>
      <vt:lpstr>مراقبت و پیشگیری از هاری واحد مراقبت و پیشگیری از هاری یکی از واحد های برخی از مراکز خدمات جامع سلامت  است که ترجیحاً در مرکز شبانه روزی یا نزدیک بیمارستان راه اندازی   می شود  -بازای هر 500 هزار نفر در شهرستان به یک واحد مراقبت و پیشگیری از هاری ایجاد می شود . چنانچه جمعیت شهرستان کمتر از 500 هزار نفر باشد به شرط دسترسی جغرافیایی یعنی یک ساعت با خودرو می توان بصورت مشترک از یک واحد برای یک یا چند شهرستان استفاده کرد. -برای شهرستان های بالای 500 هزار نفر پس از ایجاد واحد اول به شرط افزایش حداقل 50 درصد جمعیت واحد دوم امکان راه اندازی دارد. - در شهرستان های بالای یک میلیون نفر جمعیت یکی از واحد های مراقبت و پیشگیری از هاری باید به صورت شبانه روزی فعالیت داشته باشد. </vt:lpstr>
      <vt:lpstr>مرکز مشاوره و مراقبت بیماری های رفتاری: مراکزی هستند زیر مجموعه مرکز بهداشت شهرستان با بسته خدمت مشخص به درمان مراجعین و بیماران مبتلا به بیماری های عفونی خاص و بیماری های ناشی از مشکلات رفتاری مانند ایدز، هپاتیت و اعتیاد می پردازد. این واحد بازای 500 هزار نفر جمعیت در 1 تا چند شهرستان مجاور با رعایت دسترسی(کمتر از 90 دقیقه با خودرو) ایجاد می شود. -در برخی از مراکز استان ها که تعداد جمعیت بیشتر است ، امکان راه اندازی مرکز مشاوره و مراقبت بیماریهای رفتاری به تعداد بیش از یک مرکز وجود خواهد داشت .  </vt:lpstr>
      <vt:lpstr>نیروی انسانی: 1-پزشک عمومی .................................. 1 نفر 2-کارشناس مراقب سلامت ................ 1 نفر 3-پذیرش ................................................ 1 نفر 4-دندانپزشک ......................................... 1 نفر 5-مراقب سلامت دهان...........................1 نفر 6-ماما..........................................................1 نفر 7-کارشناس سلامت روان........................1 نفر 8-مددکار اجتماعی .................................1 نفر 9-پرستار.....................................................1 نفر 10-کارشناس آزمایشگاه ........................1 نفر 11-امور عمومی ........................................1 نفر 12-راننده ....................................................1 نفر 13-سرایدار / خدمتگزار............................1 نفر</vt:lpstr>
      <vt:lpstr>مرکز بهداشت شهرستان وظائف  1-برنامه ریزی 2-آموزش  3-پشتیبانی 4-پایش و ارزشیابی معیار های تیپ بندی مراکز بهداشت شهرستان : 1-تعداد مراکز خدمات جامع سلامت روستائی مصوب 2-تعداد مراکز خدمات جامع سلامت شهری و شهری روستائی مصوب 3-تعداد مراکز مشاوره و مراقبت بیماریهای رفتاری 4-تعداد مراکز مراقبت بهداشتی مرزی</vt:lpstr>
      <vt:lpstr>فرمول تعیین تیپ بندی مراکز بهداشت شهرستان     </vt:lpstr>
      <vt:lpstr>K کمتر از 15 : 20 تا 37 پست.................. تیپ 4 K بین 15 تا 44 : 38 تا 65 پست...............تیپ 3 K بین 45 تا 69 : 66 تا 88 پست...............تیپ 2 K بین 70 تا 90 : 89 تا 108 پست..........تیپ 1 K بیش از 90 به اضافه 50 درصد K  مربوط به هر تیپ باشد، بر اساس نتایج تصمیمات اخذ شده در جلسه بازنگری ، به تشکیلات موجود بر حسب شرایط نیرو اضافه می شود.</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اصول ساختار نظام شبکه بهداشت و درمان: اصل اول: انتخاب "شهرستان" به ع وان مقياس ادار و جغرافياايي گساترش شابكه هاا بهداشاتي درمااني، مديريت، برنامه ريز ، آموزش، سشتيباني و سايش واحدها مستقر در نظام شبكه اصل دوم: سطح بندی و ادغام خدمات تا از اين طريق تمامي خدمات به صورت اديام يافته در نظام شابكه و باه شكل زنجيره ا مرتبط و تكامل ياب ده باشد و خدمات قابل ارائه به هر مراجعه ك ده در هر سطح، مشاخص اسات. </dc:title>
  <dc:creator>A.R.I</dc:creator>
  <cp:lastModifiedBy>T.Moghadas</cp:lastModifiedBy>
  <cp:revision>70</cp:revision>
  <dcterms:created xsi:type="dcterms:W3CDTF">2023-01-08T06:18:59Z</dcterms:created>
  <dcterms:modified xsi:type="dcterms:W3CDTF">2023-08-05T06:56:00Z</dcterms:modified>
</cp:coreProperties>
</file>