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2" r:id="rId1"/>
  </p:sldMasterIdLst>
  <p:notesMasterIdLst>
    <p:notesMasterId r:id="rId41"/>
  </p:notesMasterIdLst>
  <p:sldIdLst>
    <p:sldId id="265" r:id="rId2"/>
    <p:sldId id="298" r:id="rId3"/>
    <p:sldId id="297" r:id="rId4"/>
    <p:sldId id="267" r:id="rId5"/>
    <p:sldId id="269" r:id="rId6"/>
    <p:sldId id="292" r:id="rId7"/>
    <p:sldId id="291" r:id="rId8"/>
    <p:sldId id="270" r:id="rId9"/>
    <p:sldId id="273" r:id="rId10"/>
    <p:sldId id="274" r:id="rId11"/>
    <p:sldId id="275" r:id="rId12"/>
    <p:sldId id="307" r:id="rId13"/>
    <p:sldId id="276" r:id="rId14"/>
    <p:sldId id="277" r:id="rId15"/>
    <p:sldId id="293" r:id="rId16"/>
    <p:sldId id="294" r:id="rId17"/>
    <p:sldId id="312" r:id="rId18"/>
    <p:sldId id="296" r:id="rId19"/>
    <p:sldId id="278" r:id="rId20"/>
    <p:sldId id="279" r:id="rId21"/>
    <p:sldId id="280" r:id="rId22"/>
    <p:sldId id="281" r:id="rId23"/>
    <p:sldId id="308" r:id="rId24"/>
    <p:sldId id="309" r:id="rId25"/>
    <p:sldId id="282" r:id="rId26"/>
    <p:sldId id="283" r:id="rId27"/>
    <p:sldId id="284" r:id="rId28"/>
    <p:sldId id="285" r:id="rId29"/>
    <p:sldId id="314" r:id="rId30"/>
    <p:sldId id="301" r:id="rId31"/>
    <p:sldId id="302" r:id="rId32"/>
    <p:sldId id="310" r:id="rId33"/>
    <p:sldId id="311" r:id="rId34"/>
    <p:sldId id="304" r:id="rId35"/>
    <p:sldId id="315" r:id="rId36"/>
    <p:sldId id="305" r:id="rId37"/>
    <p:sldId id="300" r:id="rId38"/>
    <p:sldId id="306" r:id="rId39"/>
    <p:sldId id="316" r:id="rId4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487" autoAdjust="0"/>
    <p:restoredTop sz="94662" autoAdjust="0"/>
  </p:normalViewPr>
  <p:slideViewPr>
    <p:cSldViewPr>
      <p:cViewPr varScale="1">
        <p:scale>
          <a:sx n="66" d="100"/>
          <a:sy n="66" d="100"/>
        </p:scale>
        <p:origin x="-1416" y="-96"/>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presProps" Target="pres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0" Type="http://schemas.openxmlformats.org/officeDocument/2006/relationships/slide" Target="slides/slide19.xml"/><Relationship Id="rId41"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6FA4304-D6CB-4B08-AD7F-361B882022AE}" type="datetimeFigureOut">
              <a:rPr lang="en-US" smtClean="0"/>
              <a:t>12/24/2014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2AF76F4-6FAF-4CAF-93E3-026AB59ADF9A}" type="slidenum">
              <a:rPr lang="en-US" smtClean="0"/>
              <a:t>‹#›</a:t>
            </a:fld>
            <a:endParaRPr lang="en-US"/>
          </a:p>
        </p:txBody>
      </p:sp>
    </p:spTree>
    <p:extLst>
      <p:ext uri="{BB962C8B-B14F-4D97-AF65-F5344CB8AC3E}">
        <p14:creationId xmlns:p14="http://schemas.microsoft.com/office/powerpoint/2010/main" val="323108321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8" name="Rectangle 7"/>
          <p:cNvSpPr/>
          <p:nvPr/>
        </p:nvSpPr>
        <p:spPr>
          <a:xfrm>
            <a:off x="777240" y="0"/>
            <a:ext cx="7543800" cy="304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762000" y="3200400"/>
            <a:ext cx="7543800" cy="1524000"/>
          </a:xfrm>
        </p:spPr>
        <p:txBody>
          <a:bodyPr>
            <a:noAutofit/>
          </a:bodyPr>
          <a:lstStyle>
            <a:lvl1pPr>
              <a:defRPr sz="8000"/>
            </a:lvl1pPr>
          </a:lstStyle>
          <a:p>
            <a:r>
              <a:rPr lang="en-US" smtClean="0"/>
              <a:t>Click to edit Master title style</a:t>
            </a:r>
            <a:endParaRPr lang="en-US" dirty="0"/>
          </a:p>
        </p:txBody>
      </p:sp>
      <p:sp>
        <p:nvSpPr>
          <p:cNvPr id="3" name="Subtitle 2"/>
          <p:cNvSpPr>
            <a:spLocks noGrp="1"/>
          </p:cNvSpPr>
          <p:nvPr>
            <p:ph type="subTitle" idx="1"/>
          </p:nvPr>
        </p:nvSpPr>
        <p:spPr>
          <a:xfrm>
            <a:off x="762000" y="4724400"/>
            <a:ext cx="6858000" cy="990600"/>
          </a:xfrm>
        </p:spPr>
        <p:txBody>
          <a:bodyPr anchor="t" anchorCtr="0">
            <a:normAutofit/>
          </a:bodyPr>
          <a:lstStyle>
            <a:lvl1pPr marL="0" indent="0" algn="l">
              <a:buNone/>
              <a:defRPr sz="28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E724DEC8-D852-4E62-A87B-84FD2F2AF4D9}" type="datetimeFigureOut">
              <a:rPr lang="en-US" smtClean="0"/>
              <a:t>12/24/2014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C31E28C2-7CE1-4A66-9083-DA6DDD1EC54E}" type="slidenum">
              <a:rPr lang="en-US" smtClean="0"/>
              <a:t>‹#›</a:t>
            </a:fld>
            <a:endParaRPr lang="en-US" dirty="0"/>
          </a:p>
        </p:txBody>
      </p:sp>
      <p:sp>
        <p:nvSpPr>
          <p:cNvPr id="7" name="Rectangle 6"/>
          <p:cNvSpPr/>
          <p:nvPr/>
        </p:nvSpPr>
        <p:spPr>
          <a:xfrm>
            <a:off x="777240" y="6172200"/>
            <a:ext cx="7543800" cy="2743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914400" y="685800"/>
            <a:ext cx="7239000" cy="3886200"/>
          </a:xfrm>
        </p:spPr>
        <p:txBody>
          <a:bodyPr vert="eaVert" anchor="t" anchorCtr="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724DEC8-D852-4E62-A87B-84FD2F2AF4D9}" type="datetimeFigureOut">
              <a:rPr lang="en-US" smtClean="0"/>
              <a:t>12/24/2014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C31E28C2-7CE1-4A66-9083-DA6DDD1EC54E}" type="slidenum">
              <a:rPr lang="en-US" smtClean="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62000" y="685801"/>
            <a:ext cx="1828800" cy="5410199"/>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2590800" y="685801"/>
            <a:ext cx="5715000" cy="4876800"/>
          </a:xfrm>
        </p:spPr>
        <p:txBody>
          <a:bodyPr vert="eaVert" anchor="t" anchorCtr="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724DEC8-D852-4E62-A87B-84FD2F2AF4D9}" type="datetimeFigureOut">
              <a:rPr lang="en-US" smtClean="0"/>
              <a:t>12/24/2014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C31E28C2-7CE1-4A66-9083-DA6DDD1EC54E}" type="slidenum">
              <a:rPr lang="en-US" smtClean="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724DEC8-D852-4E62-A87B-84FD2F2AF4D9}" type="datetimeFigureOut">
              <a:rPr lang="en-US" smtClean="0"/>
              <a:t>12/24/2014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C31E28C2-7CE1-4A66-9083-DA6DDD1EC54E}" type="slidenum">
              <a:rPr lang="en-US" smtClean="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777240" y="0"/>
            <a:ext cx="7543800" cy="304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762000" y="3276600"/>
            <a:ext cx="7543800" cy="1676400"/>
          </a:xfrm>
        </p:spPr>
        <p:txBody>
          <a:bodyPr anchor="b" anchorCtr="0"/>
          <a:lstStyle>
            <a:lvl1pPr algn="l">
              <a:defRPr sz="54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762000" y="4953000"/>
            <a:ext cx="6858000" cy="914400"/>
          </a:xfrm>
        </p:spPr>
        <p:txBody>
          <a:bodyPr anchor="t" anchorCtr="0">
            <a:normAutofit/>
          </a:bodyPr>
          <a:lstStyle>
            <a:lvl1pPr marL="0" indent="0">
              <a:buNone/>
              <a:defRPr sz="28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724DEC8-D852-4E62-A87B-84FD2F2AF4D9}" type="datetimeFigureOut">
              <a:rPr lang="en-US" smtClean="0"/>
              <a:t>12/24/2014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C31E28C2-7CE1-4A66-9083-DA6DDD1EC54E}" type="slidenum">
              <a:rPr lang="en-US" smtClean="0"/>
              <a:t>‹#›</a:t>
            </a:fld>
            <a:endParaRPr lang="en-US" dirty="0"/>
          </a:p>
        </p:txBody>
      </p:sp>
      <p:sp>
        <p:nvSpPr>
          <p:cNvPr id="8" name="Rectangle 7"/>
          <p:cNvSpPr/>
          <p:nvPr/>
        </p:nvSpPr>
        <p:spPr>
          <a:xfrm>
            <a:off x="777240" y="6172200"/>
            <a:ext cx="7543800" cy="2743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762000" y="609601"/>
            <a:ext cx="3657600" cy="376732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609601"/>
            <a:ext cx="3657600" cy="376732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E724DEC8-D852-4E62-A87B-84FD2F2AF4D9}" type="datetimeFigureOut">
              <a:rPr lang="en-US" smtClean="0"/>
              <a:t>12/24/2014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C31E28C2-7CE1-4A66-9083-DA6DDD1EC54E}" type="slidenum">
              <a:rPr lang="en-US" smtClean="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758952" y="609600"/>
            <a:ext cx="3657600" cy="639762"/>
          </a:xfrm>
        </p:spPr>
        <p:txBody>
          <a:bodyPr anchor="b">
            <a:noAutofit/>
          </a:bodyPr>
          <a:lstStyle>
            <a:lvl1pPr marL="0" indent="0">
              <a:buNone/>
              <a:defRPr sz="2800" b="0">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758952" y="1329264"/>
            <a:ext cx="3657600" cy="3048000"/>
          </a:xfrm>
        </p:spPr>
        <p:txBody>
          <a:bodyPr anchor="t" anchorCtr="0"/>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152" y="609600"/>
            <a:ext cx="3657600" cy="639762"/>
          </a:xfrm>
        </p:spPr>
        <p:txBody>
          <a:bodyPr anchor="b">
            <a:noAutofit/>
          </a:bodyPr>
          <a:lstStyle>
            <a:lvl1pPr marL="0" indent="0">
              <a:buNone/>
              <a:defRPr sz="2800" b="0">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152" y="1329264"/>
            <a:ext cx="3657600" cy="3048000"/>
          </a:xfrm>
        </p:spPr>
        <p:txBody>
          <a:bodyPr anchor="t" anchorCtr="0"/>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E724DEC8-D852-4E62-A87B-84FD2F2AF4D9}" type="datetimeFigureOut">
              <a:rPr lang="en-US" smtClean="0"/>
              <a:t>12/24/2014</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C31E28C2-7CE1-4A66-9083-DA6DDD1EC54E}" type="slidenum">
              <a:rPr lang="en-US" smtClean="0"/>
              <a:t>‹#›</a:t>
            </a:fld>
            <a:endParaRPr lang="en-US" dirty="0"/>
          </a:p>
        </p:txBody>
      </p:sp>
      <p:cxnSp>
        <p:nvCxnSpPr>
          <p:cNvPr id="11" name="Straight Connector 10"/>
          <p:cNvCxnSpPr/>
          <p:nvPr/>
        </p:nvCxnSpPr>
        <p:spPr>
          <a:xfrm>
            <a:off x="758952" y="1249362"/>
            <a:ext cx="3657600"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4645152" y="1249362"/>
            <a:ext cx="3657600" cy="1588"/>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E724DEC8-D852-4E62-A87B-84FD2F2AF4D9}" type="datetimeFigureOut">
              <a:rPr lang="en-US" smtClean="0"/>
              <a:t>12/24/2014</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C31E28C2-7CE1-4A66-9083-DA6DDD1EC54E}" type="slidenum">
              <a:rPr lang="en-US" smtClean="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724DEC8-D852-4E62-A87B-84FD2F2AF4D9}" type="datetimeFigureOut">
              <a:rPr lang="en-US" smtClean="0"/>
              <a:t>12/24/2014</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C31E28C2-7CE1-4A66-9083-DA6DDD1EC54E}" type="slidenum">
              <a:rPr lang="en-US" smtClean="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62000" y="4572000"/>
            <a:ext cx="6784848" cy="1600200"/>
          </a:xfrm>
        </p:spPr>
        <p:txBody>
          <a:bodyPr anchor="b">
            <a:normAutofit/>
          </a:bodyPr>
          <a:lstStyle>
            <a:lvl1pPr algn="l">
              <a:defRPr sz="5400" b="0"/>
            </a:lvl1pPr>
          </a:lstStyle>
          <a:p>
            <a:r>
              <a:rPr lang="en-US" smtClean="0"/>
              <a:t>Click to edit Master title style</a:t>
            </a:r>
            <a:endParaRPr lang="en-US"/>
          </a:p>
        </p:txBody>
      </p:sp>
      <p:sp>
        <p:nvSpPr>
          <p:cNvPr id="3" name="Content Placeholder 2"/>
          <p:cNvSpPr>
            <a:spLocks noGrp="1"/>
          </p:cNvSpPr>
          <p:nvPr>
            <p:ph idx="1"/>
          </p:nvPr>
        </p:nvSpPr>
        <p:spPr>
          <a:xfrm>
            <a:off x="3710866" y="457200"/>
            <a:ext cx="4594934" cy="4114799"/>
          </a:xfrm>
        </p:spPr>
        <p:txBody>
          <a:bodyPr/>
          <a:lstStyle>
            <a:lvl1pPr>
              <a:defRPr sz="2400"/>
            </a:lvl1pPr>
            <a:lvl2pPr>
              <a:defRPr sz="2200"/>
            </a:lvl2pPr>
            <a:lvl3pPr>
              <a:defRPr sz="2000"/>
            </a:lvl3pPr>
            <a:lvl4pPr>
              <a:defRPr sz="1800"/>
            </a:lvl4pPr>
            <a:lvl5pPr>
              <a:defRPr sz="18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762001" y="457200"/>
            <a:ext cx="2673657" cy="4114800"/>
          </a:xfrm>
        </p:spPr>
        <p:txBody>
          <a:bodyPr>
            <a:normAutofit/>
          </a:bodyPr>
          <a:lstStyle>
            <a:lvl1pPr marL="0" indent="0">
              <a:buNone/>
              <a:defRPr sz="21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724DEC8-D852-4E62-A87B-84FD2F2AF4D9}" type="datetimeFigureOut">
              <a:rPr lang="en-US" smtClean="0"/>
              <a:t>12/24/2014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C31E28C2-7CE1-4A66-9083-DA6DDD1EC54E}" type="slidenum">
              <a:rPr lang="en-US" smtClean="0"/>
              <a:t>‹#›</a:t>
            </a:fld>
            <a:endParaRPr lang="en-US" dirty="0"/>
          </a:p>
        </p:txBody>
      </p:sp>
      <p:cxnSp>
        <p:nvCxnSpPr>
          <p:cNvPr id="10" name="Straight Connector 9"/>
          <p:cNvCxnSpPr/>
          <p:nvPr/>
        </p:nvCxnSpPr>
        <p:spPr>
          <a:xfrm rot="5400000">
            <a:off x="1677194" y="2514600"/>
            <a:ext cx="3810000" cy="1588"/>
          </a:xfrm>
          <a:prstGeom prst="line">
            <a:avLst/>
          </a:prstGeom>
          <a:ln>
            <a:solidFill>
              <a:schemeClr val="tx2">
                <a:lumMod val="50000"/>
                <a:lumOff val="50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58952" y="4572000"/>
            <a:ext cx="6784848" cy="1600200"/>
          </a:xfrm>
        </p:spPr>
        <p:txBody>
          <a:bodyPr anchor="b">
            <a:normAutofit/>
          </a:bodyPr>
          <a:lstStyle>
            <a:lvl1pPr algn="l">
              <a:defRPr sz="5400" b="0"/>
            </a:lvl1pPr>
          </a:lstStyle>
          <a:p>
            <a:r>
              <a:rPr lang="en-US" smtClean="0"/>
              <a:t>Click to edit Master title style</a:t>
            </a:r>
            <a:endParaRPr lang="en-US" dirty="0"/>
          </a:p>
        </p:txBody>
      </p:sp>
      <p:sp>
        <p:nvSpPr>
          <p:cNvPr id="3" name="Picture Placeholder 2"/>
          <p:cNvSpPr>
            <a:spLocks noGrp="1"/>
          </p:cNvSpPr>
          <p:nvPr>
            <p:ph type="pic" idx="1"/>
          </p:nvPr>
        </p:nvSpPr>
        <p:spPr>
          <a:xfrm>
            <a:off x="777240" y="457200"/>
            <a:ext cx="7543800" cy="2895600"/>
          </a:xfrm>
          <a:ln w="6350">
            <a:solidFill>
              <a:schemeClr val="tx2"/>
            </a:solidFill>
          </a:ln>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850392" y="3505200"/>
            <a:ext cx="7391400" cy="804862"/>
          </a:xfrm>
        </p:spPr>
        <p:txBody>
          <a:bodyPr anchor="t" anchorCtr="0">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724DEC8-D852-4E62-A87B-84FD2F2AF4D9}" type="datetimeFigureOut">
              <a:rPr lang="en-US" smtClean="0"/>
              <a:t>12/24/2014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C31E28C2-7CE1-4A66-9083-DA6DDD1EC54E}" type="slidenum">
              <a:rPr lang="en-US" smtClean="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62000" y="4572000"/>
            <a:ext cx="6781800" cy="1600200"/>
          </a:xfrm>
          <a:prstGeom prst="rect">
            <a:avLst/>
          </a:prstGeom>
        </p:spPr>
        <p:txBody>
          <a:bodyPr vert="horz" lIns="91440" tIns="45720" rIns="91440" bIns="45720" rtlCol="0" anchor="b" anchorCtr="0">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762000" y="685800"/>
            <a:ext cx="7543800" cy="3886200"/>
          </a:xfrm>
          <a:prstGeom prst="rect">
            <a:avLst/>
          </a:prstGeom>
        </p:spPr>
        <p:txBody>
          <a:bodyPr vert="horz" lIns="91440" tIns="45720" rIns="91440" bIns="45720" rtlCol="0" anchor="ctr" anchorCtr="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248400" y="6208776"/>
            <a:ext cx="2133600" cy="365125"/>
          </a:xfrm>
          <a:prstGeom prst="rect">
            <a:avLst/>
          </a:prstGeom>
        </p:spPr>
        <p:txBody>
          <a:bodyPr vert="horz" lIns="91440" tIns="45720" rIns="91440" bIns="45720" rtlCol="0" anchor="ctr"/>
          <a:lstStyle>
            <a:lvl1pPr algn="r">
              <a:defRPr sz="1200" b="1">
                <a:solidFill>
                  <a:schemeClr val="tx2">
                    <a:lumMod val="90000"/>
                    <a:lumOff val="10000"/>
                  </a:schemeClr>
                </a:solidFill>
                <a:latin typeface="+mn-lt"/>
              </a:defRPr>
            </a:lvl1pPr>
          </a:lstStyle>
          <a:p>
            <a:fld id="{E724DEC8-D852-4E62-A87B-84FD2F2AF4D9}" type="datetimeFigureOut">
              <a:rPr lang="en-US" smtClean="0"/>
              <a:t>12/24/2014</a:t>
            </a:fld>
            <a:endParaRPr lang="en-US" dirty="0"/>
          </a:p>
        </p:txBody>
      </p:sp>
      <p:sp>
        <p:nvSpPr>
          <p:cNvPr id="5" name="Footer Placeholder 4"/>
          <p:cNvSpPr>
            <a:spLocks noGrp="1"/>
          </p:cNvSpPr>
          <p:nvPr>
            <p:ph type="ftr" sz="quarter" idx="3"/>
          </p:nvPr>
        </p:nvSpPr>
        <p:spPr>
          <a:xfrm>
            <a:off x="761999" y="6208776"/>
            <a:ext cx="4873869" cy="365125"/>
          </a:xfrm>
          <a:prstGeom prst="rect">
            <a:avLst/>
          </a:prstGeom>
        </p:spPr>
        <p:txBody>
          <a:bodyPr vert="horz" lIns="91440" tIns="45720" rIns="91440" bIns="45720" rtlCol="0" anchor="ctr"/>
          <a:lstStyle>
            <a:lvl1pPr algn="l">
              <a:defRPr sz="1200" b="1">
                <a:solidFill>
                  <a:schemeClr val="tx2">
                    <a:lumMod val="90000"/>
                    <a:lumOff val="10000"/>
                  </a:schemeClr>
                </a:solidFill>
              </a:defRPr>
            </a:lvl1pPr>
          </a:lstStyle>
          <a:p>
            <a:endParaRPr lang="en-US" dirty="0"/>
          </a:p>
        </p:txBody>
      </p:sp>
      <p:sp>
        <p:nvSpPr>
          <p:cNvPr id="6" name="Slide Number Placeholder 5"/>
          <p:cNvSpPr>
            <a:spLocks noGrp="1"/>
          </p:cNvSpPr>
          <p:nvPr>
            <p:ph type="sldNum" sz="quarter" idx="4"/>
          </p:nvPr>
        </p:nvSpPr>
        <p:spPr>
          <a:xfrm>
            <a:off x="7620000" y="5687568"/>
            <a:ext cx="762000" cy="365125"/>
          </a:xfrm>
          <a:prstGeom prst="rect">
            <a:avLst/>
          </a:prstGeom>
        </p:spPr>
        <p:txBody>
          <a:bodyPr vert="horz" lIns="91440" tIns="45720" rIns="91440" bIns="45720" rtlCol="0" anchor="ctr"/>
          <a:lstStyle>
            <a:lvl1pPr algn="r">
              <a:defRPr sz="2400">
                <a:solidFill>
                  <a:schemeClr val="tx1">
                    <a:lumMod val="85000"/>
                    <a:lumOff val="15000"/>
                  </a:schemeClr>
                </a:solidFill>
                <a:latin typeface="+mj-lt"/>
              </a:defRPr>
            </a:lvl1pPr>
          </a:lstStyle>
          <a:p>
            <a:fld id="{C31E28C2-7CE1-4A66-9083-DA6DDD1EC54E}" type="slidenum">
              <a:rPr lang="en-US" smtClean="0"/>
              <a:t>‹#›</a:t>
            </a:fld>
            <a:endParaRPr lang="en-US" dirty="0"/>
          </a:p>
        </p:txBody>
      </p:sp>
      <p:sp>
        <p:nvSpPr>
          <p:cNvPr id="8" name="Rectangle 7"/>
          <p:cNvSpPr/>
          <p:nvPr/>
        </p:nvSpPr>
        <p:spPr>
          <a:xfrm>
            <a:off x="777240" y="0"/>
            <a:ext cx="7543800" cy="381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777240" y="6172200"/>
            <a:ext cx="7543800" cy="2743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txStyles>
    <p:titleStyle>
      <a:lvl1pPr algn="l" defTabSz="914400" rtl="0" eaLnBrk="1" latinLnBrk="0" hangingPunct="1">
        <a:spcBef>
          <a:spcPct val="0"/>
        </a:spcBef>
        <a:buNone/>
        <a:defRPr sz="54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74320" algn="l" defTabSz="914400" rtl="0" eaLnBrk="1" latinLnBrk="0" hangingPunct="1">
        <a:spcBef>
          <a:spcPct val="20000"/>
        </a:spcBef>
        <a:buClr>
          <a:schemeClr val="accent1"/>
        </a:buClr>
        <a:buFont typeface="Arial" pitchFamily="34" charset="0"/>
        <a:buChar char="•"/>
        <a:defRPr sz="2400" kern="1200">
          <a:solidFill>
            <a:schemeClr val="tx2"/>
          </a:solidFill>
          <a:latin typeface="+mn-lt"/>
          <a:ea typeface="+mn-ea"/>
          <a:cs typeface="+mn-cs"/>
        </a:defRPr>
      </a:lvl1pPr>
      <a:lvl2pPr marL="594360" indent="-274320" algn="l" defTabSz="914400" rtl="0" eaLnBrk="1" latinLnBrk="0" hangingPunct="1">
        <a:spcBef>
          <a:spcPct val="20000"/>
        </a:spcBef>
        <a:buClr>
          <a:schemeClr val="accent1"/>
        </a:buClr>
        <a:buFont typeface="Arial" pitchFamily="34" charset="0"/>
        <a:buChar char="•"/>
        <a:defRPr sz="2200" kern="1200">
          <a:solidFill>
            <a:schemeClr val="tx2"/>
          </a:solidFill>
          <a:latin typeface="+mn-lt"/>
          <a:ea typeface="+mn-ea"/>
          <a:cs typeface="+mn-cs"/>
        </a:defRPr>
      </a:lvl2pPr>
      <a:lvl3pPr marL="868680" indent="-228600" algn="l" defTabSz="914400" rtl="0" eaLnBrk="1" latinLnBrk="0" hangingPunct="1">
        <a:spcBef>
          <a:spcPct val="20000"/>
        </a:spcBef>
        <a:buClr>
          <a:schemeClr val="accent1"/>
        </a:buClr>
        <a:buFont typeface="Arial" pitchFamily="34" charset="0"/>
        <a:buChar char="•"/>
        <a:defRPr sz="2000" kern="1200">
          <a:solidFill>
            <a:schemeClr val="tx2"/>
          </a:solidFill>
          <a:latin typeface="+mn-lt"/>
          <a:ea typeface="+mn-ea"/>
          <a:cs typeface="+mn-cs"/>
        </a:defRPr>
      </a:lvl3pPr>
      <a:lvl4pPr marL="1143000" indent="-228600" algn="l" defTabSz="914400" rtl="0" eaLnBrk="1" latinLnBrk="0" hangingPunct="1">
        <a:spcBef>
          <a:spcPct val="20000"/>
        </a:spcBef>
        <a:buClr>
          <a:schemeClr val="accent1"/>
        </a:buClr>
        <a:buFont typeface="Arial" pitchFamily="34" charset="0"/>
        <a:buChar char="•"/>
        <a:defRPr sz="1800" kern="1200">
          <a:solidFill>
            <a:schemeClr val="tx2"/>
          </a:solidFill>
          <a:latin typeface="+mn-lt"/>
          <a:ea typeface="+mn-ea"/>
          <a:cs typeface="+mn-cs"/>
        </a:defRPr>
      </a:lvl4pPr>
      <a:lvl5pPr marL="1371600" indent="-228600" algn="l" defTabSz="914400" rtl="0" eaLnBrk="1" latinLnBrk="0" hangingPunct="1">
        <a:spcBef>
          <a:spcPct val="20000"/>
        </a:spcBef>
        <a:buClr>
          <a:schemeClr val="accent1"/>
        </a:buClr>
        <a:buFont typeface="Arial" pitchFamily="34" charset="0"/>
        <a:buChar char="•"/>
        <a:defRPr sz="1800" kern="1200" baseline="0">
          <a:solidFill>
            <a:schemeClr val="tx2"/>
          </a:solidFill>
          <a:latin typeface="+mn-lt"/>
          <a:ea typeface="+mn-ea"/>
          <a:cs typeface="+mn-cs"/>
        </a:defRPr>
      </a:lvl5pPr>
      <a:lvl6pPr marL="164592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6pPr>
      <a:lvl7pPr marL="1901952"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7pPr>
      <a:lvl8pPr marL="219456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8pPr>
      <a:lvl9pPr marL="246888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2067001" y="2971800"/>
            <a:ext cx="5333511" cy="584775"/>
          </a:xfrm>
          <a:prstGeom prst="rect">
            <a:avLst/>
          </a:prstGeom>
          <a:ln>
            <a:noFill/>
          </a:ln>
          <a:effectLst>
            <a:reflection blurRad="6350" stA="52000" endA="300" endPos="35000" dir="5400000" sy="-100000" algn="bl" rotWithShape="0"/>
          </a:effectLst>
        </p:spPr>
        <p:txBody>
          <a:bodyPr wrap="none">
            <a:spAutoFit/>
            <a:scene3d>
              <a:camera prst="orthographicFront"/>
              <a:lightRig rig="threePt" dir="t"/>
            </a:scene3d>
            <a:sp3d extrusionH="57150">
              <a:bevelT w="38100" h="38100"/>
            </a:sp3d>
          </a:bodyPr>
          <a:lstStyle/>
          <a:p>
            <a:pPr algn="just" rtl="1"/>
            <a:r>
              <a:rPr lang="fa-IR" sz="3200" dirty="0" smtClean="0">
                <a:cs typeface="B Titr" pitchFamily="2" charset="-78"/>
              </a:rPr>
              <a:t>مفاهیم و الگوهای برنامه های سلامت</a:t>
            </a:r>
            <a:endParaRPr lang="en-US" sz="3200" dirty="0">
              <a:cs typeface="B Titr" pitchFamily="2" charset="-78"/>
            </a:endParaRPr>
          </a:p>
        </p:txBody>
      </p:sp>
      <p:pic>
        <p:nvPicPr>
          <p:cNvPr id="3" name="Picture 2" descr="D:\Documents and Settings\8350252\Desktop\Design\My Pictures\Erfani\Persian\benamekhoda.jpg"/>
          <p:cNvPicPr>
            <a:picLocks noChangeAspect="1" noChangeArrowheads="1"/>
          </p:cNvPicPr>
          <p:nvPr/>
        </p:nvPicPr>
        <p:blipFill>
          <a:blip r:embed="rId2">
            <a:lum bright="-10000" contrast="40000"/>
          </a:blip>
          <a:srcRect/>
          <a:stretch>
            <a:fillRect/>
          </a:stretch>
        </p:blipFill>
        <p:spPr bwMode="auto">
          <a:xfrm>
            <a:off x="5715000" y="609600"/>
            <a:ext cx="2613237" cy="2057400"/>
          </a:xfrm>
          <a:prstGeom prst="roundRect">
            <a:avLst>
              <a:gd name="adj" fmla="val 16667"/>
            </a:avLst>
          </a:prstGeom>
          <a:ln w="38100">
            <a:solidFill>
              <a:srgbClr val="C00000"/>
            </a:solid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p:spPr>
      </p:pic>
    </p:spTree>
    <p:extLst>
      <p:ext uri="{BB962C8B-B14F-4D97-AF65-F5344CB8AC3E}">
        <p14:creationId xmlns:p14="http://schemas.microsoft.com/office/powerpoint/2010/main" val="1064918506"/>
      </p:ext>
    </p:extLst>
  </p:cSld>
  <p:clrMapOvr>
    <a:masterClrMapping/>
  </p:clrMapOvr>
  <p:transition spd="slow">
    <p:wheel spokes="1"/>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62000" y="664488"/>
            <a:ext cx="7467600" cy="5355312"/>
          </a:xfrm>
          <a:prstGeom prst="rect">
            <a:avLst/>
          </a:prstGeom>
          <a:noFill/>
        </p:spPr>
        <p:txBody>
          <a:bodyPr wrap="square" rtlCol="0">
            <a:spAutoFit/>
          </a:bodyPr>
          <a:lstStyle/>
          <a:p>
            <a:pPr algn="just" rtl="1"/>
            <a:r>
              <a:rPr lang="fa-IR" sz="2600" dirty="0">
                <a:solidFill>
                  <a:schemeClr val="accent1"/>
                </a:solidFill>
                <a:cs typeface="B Titr" pitchFamily="2" charset="-78"/>
              </a:rPr>
              <a:t>برنامه سلامت </a:t>
            </a:r>
          </a:p>
          <a:p>
            <a:pPr algn="just" rtl="1"/>
            <a:r>
              <a:rPr lang="fa-IR" sz="2400" b="1" dirty="0">
                <a:cs typeface="B Nazanin" pitchFamily="2" charset="-78"/>
              </a:rPr>
              <a:t>فعالیتهای بهم پیوسته ای است که به منظور مقابله با یک یا چند مشکل سلامت طراحی و در ساختار شبکه سلامت ادغام می </a:t>
            </a:r>
            <a:r>
              <a:rPr lang="fa-IR" sz="2400" b="1" dirty="0" smtClean="0">
                <a:cs typeface="B Nazanin" pitchFamily="2" charset="-78"/>
              </a:rPr>
              <a:t>شوند. </a:t>
            </a:r>
            <a:r>
              <a:rPr lang="fa-IR" sz="2400" b="1" dirty="0">
                <a:cs typeface="B Nazanin" pitchFamily="2" charset="-78"/>
              </a:rPr>
              <a:t>برای هر کدام از برنامه های سلامت می توان ماموریت </a:t>
            </a:r>
            <a:r>
              <a:rPr lang="fa-IR" sz="2400" b="1" dirty="0" smtClean="0">
                <a:cs typeface="B Nazanin" pitchFamily="2" charset="-78"/>
              </a:rPr>
              <a:t>اصلی، </a:t>
            </a:r>
            <a:r>
              <a:rPr lang="fa-IR" sz="2400" b="1" dirty="0">
                <a:cs typeface="B Nazanin" pitchFamily="2" charset="-78"/>
              </a:rPr>
              <a:t>گروه هدف و </a:t>
            </a:r>
            <a:r>
              <a:rPr lang="fa-IR" sz="2400" b="1" dirty="0" smtClean="0">
                <a:cs typeface="B Nazanin" pitchFamily="2" charset="-78"/>
              </a:rPr>
              <a:t>فرآیند های </a:t>
            </a:r>
            <a:r>
              <a:rPr lang="fa-IR" sz="2400" b="1" dirty="0">
                <a:cs typeface="B Nazanin" pitchFamily="2" charset="-78"/>
              </a:rPr>
              <a:t>مشخص پیش بینی کرد تا به هدف معین </a:t>
            </a:r>
            <a:r>
              <a:rPr lang="fa-IR" sz="2400" b="1" dirty="0" smtClean="0">
                <a:cs typeface="B Nazanin" pitchFamily="2" charset="-78"/>
              </a:rPr>
              <a:t>رسید.</a:t>
            </a:r>
          </a:p>
          <a:p>
            <a:pPr algn="just" rtl="1"/>
            <a:r>
              <a:rPr lang="fa-IR" dirty="0" smtClean="0">
                <a:cs typeface="B Nazanin" pitchFamily="2" charset="-78"/>
              </a:rPr>
              <a:t> </a:t>
            </a:r>
            <a:endParaRPr lang="fa-IR" dirty="0">
              <a:cs typeface="B Nazanin" pitchFamily="2" charset="-78"/>
            </a:endParaRPr>
          </a:p>
          <a:p>
            <a:pPr algn="just" rtl="1"/>
            <a:r>
              <a:rPr lang="fa-IR" sz="2600" dirty="0">
                <a:solidFill>
                  <a:schemeClr val="accent1"/>
                </a:solidFill>
                <a:cs typeface="B Titr" pitchFamily="2" charset="-78"/>
              </a:rPr>
              <a:t>فرآیند</a:t>
            </a:r>
            <a:r>
              <a:rPr lang="fa-IR" sz="2800" dirty="0">
                <a:solidFill>
                  <a:schemeClr val="accent1"/>
                </a:solidFill>
                <a:cs typeface="B Titr" pitchFamily="2" charset="-78"/>
              </a:rPr>
              <a:t> </a:t>
            </a:r>
            <a:endParaRPr lang="fa-IR" sz="2800" dirty="0" smtClean="0">
              <a:solidFill>
                <a:schemeClr val="accent1"/>
              </a:solidFill>
              <a:cs typeface="B Titr" pitchFamily="2" charset="-78"/>
            </a:endParaRPr>
          </a:p>
          <a:p>
            <a:pPr algn="just" rtl="1"/>
            <a:endParaRPr lang="fa-IR" sz="1000" dirty="0" smtClean="0">
              <a:solidFill>
                <a:schemeClr val="accent1"/>
              </a:solidFill>
              <a:cs typeface="B Titr" pitchFamily="2" charset="-78"/>
            </a:endParaRPr>
          </a:p>
          <a:p>
            <a:pPr marL="342900" indent="-342900" algn="just" rtl="1">
              <a:buClr>
                <a:schemeClr val="accent6"/>
              </a:buClr>
              <a:buFont typeface="Wingdings" pitchFamily="2" charset="2"/>
              <a:buChar char="v"/>
            </a:pPr>
            <a:r>
              <a:rPr lang="fa-IR" sz="2400" b="1" dirty="0" smtClean="0">
                <a:cs typeface="B Nazanin" pitchFamily="2" charset="-78"/>
              </a:rPr>
              <a:t>مجموعه </a:t>
            </a:r>
            <a:r>
              <a:rPr lang="fa-IR" sz="2400" b="1" dirty="0">
                <a:cs typeface="B Nazanin" pitchFamily="2" charset="-78"/>
              </a:rPr>
              <a:t>ای از </a:t>
            </a:r>
            <a:r>
              <a:rPr lang="fa-IR" sz="2400" b="1" dirty="0" smtClean="0">
                <a:cs typeface="B Nazanin" pitchFamily="2" charset="-78"/>
              </a:rPr>
              <a:t>فعالیت های </a:t>
            </a:r>
            <a:r>
              <a:rPr lang="fa-IR" sz="2400" b="1" dirty="0">
                <a:cs typeface="B Nazanin" pitchFamily="2" charset="-78"/>
              </a:rPr>
              <a:t>بهم پیوسته ایست که منجر به تحقق اهداف مرحله ای می </a:t>
            </a:r>
            <a:r>
              <a:rPr lang="fa-IR" sz="2400" b="1" dirty="0" smtClean="0">
                <a:cs typeface="B Nazanin" pitchFamily="2" charset="-78"/>
              </a:rPr>
              <a:t>شود.</a:t>
            </a:r>
          </a:p>
          <a:p>
            <a:pPr algn="just" rtl="1">
              <a:buClr>
                <a:schemeClr val="accent6"/>
              </a:buClr>
            </a:pPr>
            <a:endParaRPr lang="fa-IR" sz="1000" b="1" dirty="0">
              <a:cs typeface="B Nazanin" pitchFamily="2" charset="-78"/>
            </a:endParaRPr>
          </a:p>
          <a:p>
            <a:pPr marL="342900" indent="-342900" algn="just" rtl="1">
              <a:buClr>
                <a:schemeClr val="accent6"/>
              </a:buClr>
              <a:buFont typeface="Wingdings" pitchFamily="2" charset="2"/>
              <a:buChar char="v"/>
            </a:pPr>
            <a:r>
              <a:rPr lang="fa-IR" sz="2400" b="1" dirty="0">
                <a:cs typeface="B Nazanin" pitchFamily="2" charset="-78"/>
              </a:rPr>
              <a:t>در هر برنامه سلامت یک نوع مداخله پیش بینی می شود این مداخله که از آن می توان به عنوان خدمت اصلی مورد پیش بینی در برنامه یاد کرد موجب ارتقاء سطح سلامت گیرندگان خدمت می </a:t>
            </a:r>
            <a:r>
              <a:rPr lang="fa-IR" sz="2400" b="1" dirty="0" smtClean="0">
                <a:cs typeface="B Nazanin" pitchFamily="2" charset="-78"/>
              </a:rPr>
              <a:t>شود.</a:t>
            </a:r>
          </a:p>
          <a:p>
            <a:pPr algn="just" rtl="1">
              <a:buClr>
                <a:schemeClr val="accent6"/>
              </a:buClr>
            </a:pPr>
            <a:endParaRPr lang="fa-IR" sz="1000" b="1" dirty="0" smtClean="0">
              <a:cs typeface="B Nazanin" pitchFamily="2" charset="-78"/>
            </a:endParaRPr>
          </a:p>
          <a:p>
            <a:pPr algn="ctr" rtl="1">
              <a:buClr>
                <a:schemeClr val="accent6"/>
              </a:buClr>
            </a:pPr>
            <a:r>
              <a:rPr lang="fa-IR" dirty="0">
                <a:cs typeface="B Nazanin" pitchFamily="2" charset="-78"/>
              </a:rPr>
              <a:t> </a:t>
            </a:r>
            <a:r>
              <a:rPr lang="fa-IR" dirty="0" smtClean="0">
                <a:cs typeface="B Nazanin" pitchFamily="2" charset="-78"/>
              </a:rPr>
              <a:t>     </a:t>
            </a:r>
            <a:r>
              <a:rPr lang="fa-IR" sz="2400" b="1" dirty="0" smtClean="0">
                <a:cs typeface="B Nazanin" pitchFamily="2" charset="-78"/>
              </a:rPr>
              <a:t>اطفال </a:t>
            </a:r>
            <a:r>
              <a:rPr lang="fa-IR" sz="2400" b="1" dirty="0">
                <a:cs typeface="B Nazanin" pitchFamily="2" charset="-78"/>
              </a:rPr>
              <a:t>زیر 6 سال           تزریق واکسن             ایمن </a:t>
            </a:r>
            <a:r>
              <a:rPr lang="fa-IR" sz="2400" b="1" dirty="0" smtClean="0">
                <a:cs typeface="B Nazanin" pitchFamily="2" charset="-78"/>
              </a:rPr>
              <a:t>سازی</a:t>
            </a:r>
            <a:endParaRPr lang="fa-IR" sz="2400" b="1" dirty="0">
              <a:cs typeface="B Nazanin" pitchFamily="2" charset="-78"/>
            </a:endParaRPr>
          </a:p>
        </p:txBody>
      </p:sp>
      <p:sp>
        <p:nvSpPr>
          <p:cNvPr id="7" name="Right Arrow 6"/>
          <p:cNvSpPr/>
          <p:nvPr/>
        </p:nvSpPr>
        <p:spPr>
          <a:xfrm>
            <a:off x="2746829" y="5715000"/>
            <a:ext cx="533400" cy="1524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ight Arrow 7"/>
          <p:cNvSpPr/>
          <p:nvPr/>
        </p:nvSpPr>
        <p:spPr>
          <a:xfrm>
            <a:off x="4925786" y="5707743"/>
            <a:ext cx="533400" cy="1524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40112086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812801" y="1816417"/>
            <a:ext cx="7543800" cy="3693319"/>
          </a:xfrm>
          <a:prstGeom prst="rect">
            <a:avLst/>
          </a:prstGeom>
          <a:noFill/>
        </p:spPr>
        <p:txBody>
          <a:bodyPr wrap="square" rtlCol="0">
            <a:spAutoFit/>
          </a:bodyPr>
          <a:lstStyle/>
          <a:p>
            <a:pPr algn="just" rtl="1">
              <a:buClr>
                <a:schemeClr val="accent6"/>
              </a:buClr>
            </a:pPr>
            <a:endParaRPr lang="fa-IR" sz="1000" b="1" dirty="0" smtClean="0">
              <a:cs typeface="B Nazanin" pitchFamily="2" charset="-78"/>
            </a:endParaRPr>
          </a:p>
          <a:p>
            <a:pPr algn="just" rtl="1"/>
            <a:r>
              <a:rPr lang="fa-IR" b="1" dirty="0" smtClean="0"/>
              <a:t> </a:t>
            </a:r>
            <a:r>
              <a:rPr lang="fa-IR" sz="2200" b="1" dirty="0" smtClean="0">
                <a:solidFill>
                  <a:schemeClr val="accent6"/>
                </a:solidFill>
                <a:cs typeface="B Titr" pitchFamily="2" charset="-78"/>
              </a:rPr>
              <a:t>معیارهای </a:t>
            </a:r>
            <a:r>
              <a:rPr lang="fa-IR" sz="2200" b="1" dirty="0">
                <a:solidFill>
                  <a:schemeClr val="accent6"/>
                </a:solidFill>
                <a:cs typeface="B Titr" pitchFamily="2" charset="-78"/>
              </a:rPr>
              <a:t>مورد نیاز برای تحقق برنامه ای </a:t>
            </a:r>
            <a:r>
              <a:rPr lang="fa-IR" sz="2200" b="1" dirty="0" smtClean="0">
                <a:solidFill>
                  <a:schemeClr val="accent6"/>
                </a:solidFill>
                <a:cs typeface="B Titr" pitchFamily="2" charset="-78"/>
              </a:rPr>
              <a:t>کارا و </a:t>
            </a:r>
            <a:r>
              <a:rPr lang="fa-IR" sz="2200" b="1" dirty="0">
                <a:solidFill>
                  <a:schemeClr val="accent6"/>
                </a:solidFill>
                <a:cs typeface="B Titr" pitchFamily="2" charset="-78"/>
              </a:rPr>
              <a:t>اثر </a:t>
            </a:r>
            <a:r>
              <a:rPr lang="fa-IR" sz="2200" b="1" dirty="0" smtClean="0">
                <a:solidFill>
                  <a:schemeClr val="accent6"/>
                </a:solidFill>
                <a:cs typeface="B Titr" pitchFamily="2" charset="-78"/>
              </a:rPr>
              <a:t>بخش</a:t>
            </a:r>
          </a:p>
          <a:p>
            <a:pPr algn="just" rtl="1"/>
            <a:endParaRPr lang="en-US" sz="1000" dirty="0">
              <a:solidFill>
                <a:schemeClr val="accent1"/>
              </a:solidFill>
              <a:cs typeface="B Titr" pitchFamily="2" charset="-78"/>
            </a:endParaRPr>
          </a:p>
          <a:p>
            <a:pPr algn="just" rtl="1">
              <a:buClr>
                <a:schemeClr val="accent6"/>
              </a:buClr>
            </a:pPr>
            <a:r>
              <a:rPr lang="fa-IR" sz="2400" b="1" dirty="0" smtClean="0">
                <a:solidFill>
                  <a:schemeClr val="accent6"/>
                </a:solidFill>
                <a:cs typeface="B Nazanin" pitchFamily="2" charset="-78"/>
              </a:rPr>
              <a:t>1. </a:t>
            </a:r>
            <a:r>
              <a:rPr lang="fa-IR" sz="2400" b="1" dirty="0" smtClean="0">
                <a:cs typeface="B Nazanin" pitchFamily="2" charset="-78"/>
              </a:rPr>
              <a:t>مهمترین </a:t>
            </a:r>
            <a:r>
              <a:rPr lang="fa-IR" sz="2400" b="1" dirty="0">
                <a:cs typeface="B Nazanin" pitchFamily="2" charset="-78"/>
              </a:rPr>
              <a:t>اولویت سلامت را مورد هدف قرار </a:t>
            </a:r>
            <a:r>
              <a:rPr lang="fa-IR" sz="2400" b="1" dirty="0" smtClean="0">
                <a:cs typeface="B Nazanin" pitchFamily="2" charset="-78"/>
              </a:rPr>
              <a:t>دهند.</a:t>
            </a:r>
            <a:endParaRPr lang="fa-IR" sz="2400" dirty="0">
              <a:cs typeface="B Nazanin" pitchFamily="2" charset="-78"/>
            </a:endParaRPr>
          </a:p>
          <a:p>
            <a:pPr algn="just" rtl="1">
              <a:buClr>
                <a:schemeClr val="accent6"/>
              </a:buClr>
            </a:pPr>
            <a:r>
              <a:rPr lang="fa-IR" sz="2400" b="1" dirty="0" smtClean="0">
                <a:solidFill>
                  <a:schemeClr val="accent6"/>
                </a:solidFill>
                <a:cs typeface="B Nazanin" pitchFamily="2" charset="-78"/>
              </a:rPr>
              <a:t>2. </a:t>
            </a:r>
            <a:r>
              <a:rPr lang="fa-IR" sz="2400" b="1" dirty="0" smtClean="0">
                <a:cs typeface="B Nazanin" pitchFamily="2" charset="-78"/>
              </a:rPr>
              <a:t>به </a:t>
            </a:r>
            <a:r>
              <a:rPr lang="fa-IR" sz="2400" b="1" dirty="0">
                <a:cs typeface="B Nazanin" pitchFamily="2" charset="-78"/>
              </a:rPr>
              <a:t>نحوی مداخله را تنظیم نمایند تا از حداکثر اثر بخشی در قبال منابع به کار رفته برخوردار </a:t>
            </a:r>
            <a:r>
              <a:rPr lang="fa-IR" sz="2400" b="1" dirty="0" smtClean="0">
                <a:cs typeface="B Nazanin" pitchFamily="2" charset="-78"/>
              </a:rPr>
              <a:t>باشند.</a:t>
            </a:r>
            <a:endParaRPr lang="fa-IR" sz="2400" dirty="0">
              <a:cs typeface="B Nazanin" pitchFamily="2" charset="-78"/>
            </a:endParaRPr>
          </a:p>
          <a:p>
            <a:pPr algn="just" rtl="1">
              <a:buClr>
                <a:schemeClr val="accent6"/>
              </a:buClr>
            </a:pPr>
            <a:r>
              <a:rPr lang="fa-IR" sz="2400" b="1" dirty="0" smtClean="0">
                <a:solidFill>
                  <a:schemeClr val="accent6"/>
                </a:solidFill>
                <a:cs typeface="B Nazanin" pitchFamily="2" charset="-78"/>
              </a:rPr>
              <a:t>3. </a:t>
            </a:r>
            <a:r>
              <a:rPr lang="fa-IR" sz="2400" b="1" dirty="0" smtClean="0">
                <a:cs typeface="B Nazanin" pitchFamily="2" charset="-78"/>
              </a:rPr>
              <a:t>برنامه </a:t>
            </a:r>
            <a:r>
              <a:rPr lang="fa-IR" sz="2400" b="1" dirty="0">
                <a:cs typeface="B Nazanin" pitchFamily="2" charset="-78"/>
              </a:rPr>
              <a:t>های سلامت بایستی تقاضای مردم را تنظیم نموده و </a:t>
            </a:r>
            <a:r>
              <a:rPr lang="fa-IR" sz="2400" b="1" dirty="0" smtClean="0">
                <a:cs typeface="B Nazanin" pitchFamily="2" charset="-78"/>
              </a:rPr>
              <a:t>آنها </a:t>
            </a:r>
            <a:r>
              <a:rPr lang="fa-IR" sz="2400" b="1" dirty="0">
                <a:cs typeface="B Nazanin" pitchFamily="2" charset="-78"/>
              </a:rPr>
              <a:t>را به سمت نیازهای دارای اولویت سوق </a:t>
            </a:r>
            <a:r>
              <a:rPr lang="fa-IR" sz="2400" b="1" dirty="0" smtClean="0">
                <a:cs typeface="B Nazanin" pitchFamily="2" charset="-78"/>
              </a:rPr>
              <a:t>دهند.</a:t>
            </a:r>
            <a:endParaRPr lang="fa-IR" sz="2400" dirty="0">
              <a:cs typeface="B Nazanin" pitchFamily="2" charset="-78"/>
            </a:endParaRPr>
          </a:p>
          <a:p>
            <a:pPr algn="just" rtl="1">
              <a:buClr>
                <a:schemeClr val="accent6"/>
              </a:buClr>
            </a:pPr>
            <a:r>
              <a:rPr lang="fa-IR" sz="2400" b="1" dirty="0" smtClean="0">
                <a:solidFill>
                  <a:schemeClr val="accent6"/>
                </a:solidFill>
                <a:cs typeface="B Nazanin" pitchFamily="2" charset="-78"/>
              </a:rPr>
              <a:t>4. </a:t>
            </a:r>
            <a:r>
              <a:rPr lang="fa-IR" sz="2400" b="1" dirty="0" smtClean="0">
                <a:cs typeface="B Nazanin" pitchFamily="2" charset="-78"/>
              </a:rPr>
              <a:t>باید فرآیندها، </a:t>
            </a:r>
            <a:r>
              <a:rPr lang="fa-IR" sz="2400" b="1" dirty="0">
                <a:cs typeface="B Nazanin" pitchFamily="2" charset="-78"/>
              </a:rPr>
              <a:t>فعالیت ها و استانداردهایی وجود داشته باشد تا موجب تحقق محصولات یا اهداف </a:t>
            </a:r>
            <a:r>
              <a:rPr lang="fa-IR" sz="2400" b="1" dirty="0" smtClean="0">
                <a:cs typeface="B Nazanin" pitchFamily="2" charset="-78"/>
              </a:rPr>
              <a:t>مرحله ای </a:t>
            </a:r>
            <a:r>
              <a:rPr lang="fa-IR" sz="2400" b="1" dirty="0">
                <a:cs typeface="B Nazanin" pitchFamily="2" charset="-78"/>
              </a:rPr>
              <a:t>اجرای برنامه شوند این استانداردها شامل </a:t>
            </a:r>
            <a:r>
              <a:rPr lang="fa-IR" sz="2400" b="1" dirty="0" smtClean="0">
                <a:cs typeface="B Nazanin" pitchFamily="2" charset="-78"/>
              </a:rPr>
              <a:t>استانداردهای </a:t>
            </a:r>
            <a:r>
              <a:rPr lang="fa-IR" sz="2400" b="1" dirty="0">
                <a:cs typeface="B Nazanin" pitchFamily="2" charset="-78"/>
              </a:rPr>
              <a:t>فرآیند خدمات و </a:t>
            </a:r>
            <a:r>
              <a:rPr lang="fa-IR" sz="2400" b="1" dirty="0" smtClean="0">
                <a:cs typeface="B Nazanin" pitchFamily="2" charset="-78"/>
              </a:rPr>
              <a:t>فرآیند پشتیبان است.</a:t>
            </a:r>
            <a:endParaRPr lang="en-US" sz="2400" dirty="0">
              <a:cs typeface="B Nazanin" pitchFamily="2" charset="-78"/>
            </a:endParaRPr>
          </a:p>
        </p:txBody>
      </p:sp>
      <p:sp>
        <p:nvSpPr>
          <p:cNvPr id="3" name="TextBox 2"/>
          <p:cNvSpPr txBox="1"/>
          <p:nvPr/>
        </p:nvSpPr>
        <p:spPr>
          <a:xfrm>
            <a:off x="791030" y="609600"/>
            <a:ext cx="7543800" cy="1169551"/>
          </a:xfrm>
          <a:prstGeom prst="rect">
            <a:avLst/>
          </a:prstGeom>
          <a:noFill/>
        </p:spPr>
        <p:txBody>
          <a:bodyPr wrap="square" rtlCol="0">
            <a:spAutoFit/>
          </a:bodyPr>
          <a:lstStyle/>
          <a:p>
            <a:pPr marL="285750" indent="-285750" algn="just" rtl="1">
              <a:buClr>
                <a:schemeClr val="accent6"/>
              </a:buClr>
              <a:buFont typeface="Wingdings" pitchFamily="2" charset="2"/>
              <a:buChar char="v"/>
            </a:pPr>
            <a:r>
              <a:rPr lang="fa-IR" sz="2200" dirty="0" smtClean="0">
                <a:solidFill>
                  <a:schemeClr val="accent6"/>
                </a:solidFill>
                <a:cs typeface="B Titr" pitchFamily="2" charset="-78"/>
              </a:rPr>
              <a:t>گروه هدف</a:t>
            </a:r>
          </a:p>
          <a:p>
            <a:pPr algn="just" rtl="1">
              <a:buClr>
                <a:schemeClr val="accent6"/>
              </a:buClr>
            </a:pPr>
            <a:r>
              <a:rPr lang="fa-IR" sz="2400" b="1" dirty="0" smtClean="0">
                <a:cs typeface="B Nazanin" pitchFamily="2" charset="-78"/>
              </a:rPr>
              <a:t>به افرادی که به خدمات موجود در یک برنامه نیاز دارند و می بایست آن خدمات را دریافت کنند. </a:t>
            </a:r>
            <a:endParaRPr lang="en-US" sz="2400" b="1" dirty="0">
              <a:cs typeface="B Nazanin" pitchFamily="2" charset="-78"/>
            </a:endParaRPr>
          </a:p>
        </p:txBody>
      </p:sp>
    </p:spTree>
    <p:extLst>
      <p:ext uri="{BB962C8B-B14F-4D97-AF65-F5344CB8AC3E}">
        <p14:creationId xmlns:p14="http://schemas.microsoft.com/office/powerpoint/2010/main" val="91122166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3" name="Rectangle 5"/>
          <p:cNvSpPr>
            <a:spLocks noGrp="1" noChangeArrowheads="1"/>
          </p:cNvSpPr>
          <p:nvPr>
            <p:ph type="title"/>
          </p:nvPr>
        </p:nvSpPr>
        <p:spPr>
          <a:xfrm>
            <a:off x="4876800" y="476673"/>
            <a:ext cx="3733800" cy="792163"/>
          </a:xfrm>
          <a:noFill/>
          <a:ln/>
        </p:spPr>
        <p:txBody>
          <a:bodyPr>
            <a:normAutofit/>
          </a:bodyPr>
          <a:lstStyle/>
          <a:p>
            <a:pPr algn="r" rtl="1"/>
            <a:r>
              <a:rPr lang="fa-IR" sz="3600" b="1" dirty="0">
                <a:solidFill>
                  <a:schemeClr val="accent1">
                    <a:lumMod val="75000"/>
                  </a:schemeClr>
                </a:solidFill>
                <a:effectLst>
                  <a:outerShdw blurRad="38100" dist="38100" dir="2700000" algn="tl">
                    <a:srgbClr val="000000"/>
                  </a:outerShdw>
                </a:effectLst>
                <a:cs typeface="B Traffic" panose="00000400000000000000" pitchFamily="2" charset="-78"/>
              </a:rPr>
              <a:t>مشکل سلامتي:</a:t>
            </a:r>
            <a:endParaRPr lang="en-US" sz="3600" b="1" dirty="0">
              <a:solidFill>
                <a:schemeClr val="accent1">
                  <a:lumMod val="75000"/>
                </a:schemeClr>
              </a:solidFill>
              <a:effectLst>
                <a:outerShdw blurRad="38100" dist="38100" dir="2700000" algn="tl">
                  <a:srgbClr val="000000"/>
                </a:outerShdw>
              </a:effectLst>
              <a:cs typeface="B Traffic" panose="00000400000000000000" pitchFamily="2" charset="-78"/>
            </a:endParaRPr>
          </a:p>
        </p:txBody>
      </p:sp>
      <p:sp>
        <p:nvSpPr>
          <p:cNvPr id="7172" name="Rectangle 4"/>
          <p:cNvSpPr>
            <a:spLocks noGrp="1" noChangeArrowheads="1"/>
          </p:cNvSpPr>
          <p:nvPr>
            <p:ph idx="1"/>
          </p:nvPr>
        </p:nvSpPr>
        <p:spPr>
          <a:xfrm>
            <a:off x="411538" y="1219200"/>
            <a:ext cx="8290560" cy="2743200"/>
          </a:xfrm>
        </p:spPr>
        <p:txBody>
          <a:bodyPr/>
          <a:lstStyle/>
          <a:p>
            <a:pPr marL="0" indent="0" algn="r" rtl="1">
              <a:lnSpc>
                <a:spcPct val="130000"/>
              </a:lnSpc>
              <a:buFontTx/>
              <a:buNone/>
            </a:pPr>
            <a:r>
              <a:rPr lang="ar-SA" sz="2800" b="1" dirty="0" smtClean="0">
                <a:solidFill>
                  <a:srgbClr val="A50021"/>
                </a:solidFill>
                <a:cs typeface="B Traffic" panose="00000400000000000000" pitchFamily="2" charset="-78"/>
              </a:rPr>
              <a:t>هر </a:t>
            </a:r>
            <a:r>
              <a:rPr lang="ar-SA" sz="2800" b="1" dirty="0">
                <a:solidFill>
                  <a:srgbClr val="A50021"/>
                </a:solidFill>
                <a:cs typeface="B Traffic" panose="00000400000000000000" pitchFamily="2" charset="-78"/>
              </a:rPr>
              <a:t>عامل</a:t>
            </a:r>
            <a:r>
              <a:rPr lang="fa-IR" sz="2800" b="1" dirty="0">
                <a:solidFill>
                  <a:srgbClr val="A50021"/>
                </a:solidFill>
                <a:cs typeface="B Traffic" panose="00000400000000000000" pitchFamily="2" charset="-78"/>
              </a:rPr>
              <a:t> تهديد کننده</a:t>
            </a:r>
            <a:r>
              <a:rPr lang="ar-SA" sz="2800" b="1" dirty="0">
                <a:solidFill>
                  <a:srgbClr val="A50021"/>
                </a:solidFill>
                <a:cs typeface="B Traffic" panose="00000400000000000000" pitchFamily="2" charset="-78"/>
              </a:rPr>
              <a:t> سلامت</a:t>
            </a:r>
            <a:r>
              <a:rPr lang="fa-IR" sz="2800" b="1" dirty="0">
                <a:solidFill>
                  <a:srgbClr val="A50021"/>
                </a:solidFill>
                <a:cs typeface="B Traffic" panose="00000400000000000000" pitchFamily="2" charset="-78"/>
              </a:rPr>
              <a:t>ي</a:t>
            </a:r>
            <a:r>
              <a:rPr lang="ar-SA" sz="2800" b="1" dirty="0">
                <a:solidFill>
                  <a:srgbClr val="A50021"/>
                </a:solidFill>
                <a:cs typeface="B Traffic" panose="00000400000000000000" pitchFamily="2" charset="-78"/>
              </a:rPr>
              <a:t> افراد</a:t>
            </a:r>
            <a:r>
              <a:rPr lang="fa-IR" sz="2800" b="1" dirty="0">
                <a:solidFill>
                  <a:srgbClr val="A50021"/>
                </a:solidFill>
                <a:cs typeface="B Traffic" panose="00000400000000000000" pitchFamily="2" charset="-78"/>
              </a:rPr>
              <a:t> و جامعه</a:t>
            </a:r>
            <a:r>
              <a:rPr lang="ar-SA" sz="2800" b="1" dirty="0">
                <a:solidFill>
                  <a:srgbClr val="A50021"/>
                </a:solidFill>
                <a:cs typeface="B Traffic" panose="00000400000000000000" pitchFamily="2" charset="-78"/>
              </a:rPr>
              <a:t> يك مشكل سلامتي است. </a:t>
            </a:r>
            <a:endParaRPr lang="fa-IR" sz="2800" b="1" dirty="0">
              <a:solidFill>
                <a:srgbClr val="A50021"/>
              </a:solidFill>
              <a:cs typeface="B Traffic" panose="00000400000000000000" pitchFamily="2" charset="-78"/>
            </a:endParaRPr>
          </a:p>
          <a:p>
            <a:pPr lvl="3" algn="r" rtl="1">
              <a:lnSpc>
                <a:spcPct val="130000"/>
              </a:lnSpc>
              <a:buFont typeface="Wingdings" pitchFamily="2" charset="2"/>
              <a:buChar char="ü"/>
            </a:pPr>
            <a:r>
              <a:rPr lang="fa-IR" sz="2800" b="1" dirty="0">
                <a:solidFill>
                  <a:srgbClr val="A50021"/>
                </a:solidFill>
                <a:cs typeface="B Traffic" panose="00000400000000000000" pitchFamily="2" charset="-78"/>
              </a:rPr>
              <a:t> </a:t>
            </a:r>
            <a:r>
              <a:rPr lang="ar-SA" sz="2800" b="1" dirty="0">
                <a:solidFill>
                  <a:srgbClr val="A50021"/>
                </a:solidFill>
                <a:cs typeface="B Traffic" panose="00000400000000000000" pitchFamily="2" charset="-78"/>
              </a:rPr>
              <a:t>بيماري</a:t>
            </a:r>
            <a:r>
              <a:rPr lang="fa-IR" sz="2800" b="1" dirty="0">
                <a:solidFill>
                  <a:srgbClr val="A50021"/>
                </a:solidFill>
                <a:cs typeface="B Traffic" panose="00000400000000000000" pitchFamily="2" charset="-78"/>
              </a:rPr>
              <a:t>ها</a:t>
            </a:r>
            <a:r>
              <a:rPr lang="ar-SA" sz="2800" b="1" dirty="0">
                <a:solidFill>
                  <a:srgbClr val="A50021"/>
                </a:solidFill>
                <a:cs typeface="B Traffic" panose="00000400000000000000" pitchFamily="2" charset="-78"/>
              </a:rPr>
              <a:t> و ح</a:t>
            </a:r>
            <a:r>
              <a:rPr lang="fa-IR" sz="2800" b="1" dirty="0">
                <a:solidFill>
                  <a:srgbClr val="A50021"/>
                </a:solidFill>
                <a:cs typeface="B Traffic" panose="00000400000000000000" pitchFamily="2" charset="-78"/>
              </a:rPr>
              <a:t>و</a:t>
            </a:r>
            <a:r>
              <a:rPr lang="ar-SA" sz="2800" b="1" dirty="0">
                <a:solidFill>
                  <a:srgbClr val="A50021"/>
                </a:solidFill>
                <a:cs typeface="B Traffic" panose="00000400000000000000" pitchFamily="2" charset="-78"/>
              </a:rPr>
              <a:t>ادث</a:t>
            </a:r>
            <a:endParaRPr lang="fa-IR" sz="2800" b="1" dirty="0">
              <a:solidFill>
                <a:srgbClr val="A50021"/>
              </a:solidFill>
              <a:cs typeface="B Traffic" panose="00000400000000000000" pitchFamily="2" charset="-78"/>
            </a:endParaRPr>
          </a:p>
          <a:p>
            <a:pPr lvl="3" algn="r" rtl="1">
              <a:lnSpc>
                <a:spcPct val="130000"/>
              </a:lnSpc>
              <a:buFont typeface="Wingdings" pitchFamily="2" charset="2"/>
              <a:buChar char="ü"/>
            </a:pPr>
            <a:r>
              <a:rPr lang="fa-IR" sz="2800" b="1" dirty="0">
                <a:solidFill>
                  <a:srgbClr val="A50021"/>
                </a:solidFill>
                <a:cs typeface="B Traffic" panose="00000400000000000000" pitchFamily="2" charset="-78"/>
              </a:rPr>
              <a:t> عوامل خطر</a:t>
            </a:r>
            <a:endParaRPr lang="en-US" sz="2800" b="1" dirty="0">
              <a:solidFill>
                <a:srgbClr val="A50021"/>
              </a:solidFill>
              <a:cs typeface="B Traffic" panose="00000400000000000000" pitchFamily="2" charset="-78"/>
            </a:endParaRPr>
          </a:p>
        </p:txBody>
      </p:sp>
      <p:sp>
        <p:nvSpPr>
          <p:cNvPr id="7174" name="Rectangle 6"/>
          <p:cNvSpPr>
            <a:spLocks noChangeArrowheads="1"/>
          </p:cNvSpPr>
          <p:nvPr/>
        </p:nvSpPr>
        <p:spPr bwMode="auto">
          <a:xfrm>
            <a:off x="377895" y="3886200"/>
            <a:ext cx="8290560" cy="2514600"/>
          </a:xfrm>
          <a:prstGeom prst="rect">
            <a:avLst/>
          </a:prstGeom>
          <a:noFill/>
          <a:ln w="9525">
            <a:noFill/>
            <a:miter lim="800000"/>
            <a:headEnd/>
            <a:tailEnd/>
          </a:ln>
          <a:effectLst/>
        </p:spPr>
        <p:txBody>
          <a:bodyPr/>
          <a:lstStyle/>
          <a:p>
            <a:pPr algn="justLow" rtl="1">
              <a:lnSpc>
                <a:spcPct val="130000"/>
              </a:lnSpc>
              <a:spcBef>
                <a:spcPct val="20000"/>
              </a:spcBef>
            </a:pPr>
            <a:r>
              <a:rPr lang="ar-SA" sz="2800" b="1" dirty="0" smtClean="0">
                <a:solidFill>
                  <a:srgbClr val="A50021"/>
                </a:solidFill>
                <a:latin typeface="Arial" pitchFamily="34" charset="0"/>
                <a:cs typeface="Traffic" pitchFamily="2" charset="-78"/>
              </a:rPr>
              <a:t>با </a:t>
            </a:r>
            <a:r>
              <a:rPr lang="ar-SA" sz="2800" b="1" dirty="0">
                <a:solidFill>
                  <a:srgbClr val="A50021"/>
                </a:solidFill>
                <a:latin typeface="Arial" pitchFamily="34" charset="0"/>
                <a:cs typeface="Traffic" pitchFamily="2" charset="-78"/>
              </a:rPr>
              <a:t>توجه به </a:t>
            </a:r>
            <a:r>
              <a:rPr lang="ar-SA" sz="2800" b="1" dirty="0">
                <a:solidFill>
                  <a:srgbClr val="A50021"/>
                </a:solidFill>
                <a:effectLst>
                  <a:outerShdw blurRad="38100" dist="38100" dir="2700000" algn="tl">
                    <a:srgbClr val="000000"/>
                  </a:outerShdw>
                </a:effectLst>
                <a:latin typeface="Arial" pitchFamily="34" charset="0"/>
                <a:cs typeface="Traffic" pitchFamily="2" charset="-78"/>
              </a:rPr>
              <a:t>محدود بودن منابع</a:t>
            </a:r>
            <a:r>
              <a:rPr lang="ar-SA" sz="2800" b="1" dirty="0">
                <a:solidFill>
                  <a:srgbClr val="A50021"/>
                </a:solidFill>
                <a:latin typeface="Arial" pitchFamily="34" charset="0"/>
                <a:cs typeface="Traffic" pitchFamily="2" charset="-78"/>
              </a:rPr>
              <a:t>، مشكلاتي كه سهم بيشتري در ب</a:t>
            </a:r>
            <a:r>
              <a:rPr lang="fa-IR" sz="2800" b="1" dirty="0">
                <a:solidFill>
                  <a:srgbClr val="A50021"/>
                </a:solidFill>
                <a:latin typeface="Arial" pitchFamily="34" charset="0"/>
                <a:cs typeface="Traffic" pitchFamily="2" charset="-78"/>
              </a:rPr>
              <a:t>ه </a:t>
            </a:r>
            <a:r>
              <a:rPr lang="ar-SA" sz="2800" b="1" dirty="0" smtClean="0">
                <a:solidFill>
                  <a:srgbClr val="A50021"/>
                </a:solidFill>
                <a:latin typeface="Arial" pitchFamily="34" charset="0"/>
                <a:cs typeface="Traffic" pitchFamily="2" charset="-78"/>
              </a:rPr>
              <a:t>خطر </a:t>
            </a:r>
            <a:r>
              <a:rPr lang="ar-SA" sz="2800" b="1" dirty="0">
                <a:solidFill>
                  <a:srgbClr val="A50021"/>
                </a:solidFill>
                <a:latin typeface="Arial" pitchFamily="34" charset="0"/>
                <a:cs typeface="Traffic" pitchFamily="2" charset="-78"/>
              </a:rPr>
              <a:t>انداختن سلامتي </a:t>
            </a:r>
            <a:r>
              <a:rPr lang="ar-SA" sz="2800" b="1" dirty="0" smtClean="0">
                <a:solidFill>
                  <a:srgbClr val="A50021"/>
                </a:solidFill>
                <a:latin typeface="Arial" pitchFamily="34" charset="0"/>
                <a:cs typeface="Traffic" pitchFamily="2" charset="-78"/>
              </a:rPr>
              <a:t>داشته باشند </a:t>
            </a:r>
            <a:r>
              <a:rPr lang="ar-SA" sz="2800" b="1" dirty="0">
                <a:solidFill>
                  <a:srgbClr val="A50021"/>
                </a:solidFill>
                <a:latin typeface="Arial" pitchFamily="34" charset="0"/>
                <a:cs typeface="Traffic" pitchFamily="2" charset="-78"/>
              </a:rPr>
              <a:t>از </a:t>
            </a:r>
            <a:r>
              <a:rPr lang="ar-SA" sz="2800" b="1" dirty="0" smtClean="0">
                <a:solidFill>
                  <a:srgbClr val="A50021"/>
                </a:solidFill>
                <a:latin typeface="Arial" pitchFamily="34" charset="0"/>
                <a:cs typeface="Traffic" pitchFamily="2" charset="-78"/>
              </a:rPr>
              <a:t>اولويت </a:t>
            </a:r>
            <a:r>
              <a:rPr lang="ar-SA" sz="2800" b="1" dirty="0">
                <a:solidFill>
                  <a:srgbClr val="A50021"/>
                </a:solidFill>
                <a:latin typeface="Arial" pitchFamily="34" charset="0"/>
                <a:cs typeface="Traffic" pitchFamily="2" charset="-78"/>
              </a:rPr>
              <a:t>بيشتري براي مقابله برخوردارند. لذا نظام سلامتي پس از شناسايي مشكلات بايد اقدام به </a:t>
            </a:r>
            <a:r>
              <a:rPr lang="ar-SA" sz="2800" b="1" dirty="0">
                <a:solidFill>
                  <a:srgbClr val="A50021"/>
                </a:solidFill>
                <a:effectLst>
                  <a:outerShdw blurRad="38100" dist="38100" dir="2700000" algn="tl">
                    <a:srgbClr val="000000"/>
                  </a:outerShdw>
                </a:effectLst>
                <a:latin typeface="Arial" pitchFamily="34" charset="0"/>
                <a:cs typeface="Traffic" pitchFamily="2" charset="-78"/>
              </a:rPr>
              <a:t>اولويت بندي</a:t>
            </a:r>
            <a:r>
              <a:rPr lang="ar-SA" sz="2800" b="1" dirty="0">
                <a:solidFill>
                  <a:srgbClr val="A50021"/>
                </a:solidFill>
                <a:latin typeface="Arial" pitchFamily="34" charset="0"/>
                <a:cs typeface="Traffic" pitchFamily="2" charset="-78"/>
              </a:rPr>
              <a:t> آنها نمايد.</a:t>
            </a:r>
            <a:endParaRPr lang="en-US" sz="2800" b="1" dirty="0">
              <a:solidFill>
                <a:srgbClr val="A50021"/>
              </a:solidFill>
              <a:latin typeface="Arial" pitchFamily="34" charset="0"/>
              <a:cs typeface="Traffic" pitchFamily="2" charset="-78"/>
            </a:endParaRPr>
          </a:p>
        </p:txBody>
      </p:sp>
    </p:spTree>
    <p:extLst>
      <p:ext uri="{BB962C8B-B14F-4D97-AF65-F5344CB8AC3E}">
        <p14:creationId xmlns:p14="http://schemas.microsoft.com/office/powerpoint/2010/main" val="868363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grpId="0" nodeType="clickEffect">
                                  <p:stCondLst>
                                    <p:cond delay="0"/>
                                  </p:stCondLst>
                                  <p:childTnLst>
                                    <p:set>
                                      <p:cBhvr>
                                        <p:cTn id="6" dur="1" fill="hold">
                                          <p:stCondLst>
                                            <p:cond delay="0"/>
                                          </p:stCondLst>
                                        </p:cTn>
                                        <p:tgtEl>
                                          <p:spTgt spid="7172">
                                            <p:txEl>
                                              <p:pRg st="0" end="0"/>
                                            </p:txEl>
                                          </p:spTgt>
                                        </p:tgtEl>
                                        <p:attrNameLst>
                                          <p:attrName>style.visibility</p:attrName>
                                        </p:attrNameLst>
                                      </p:cBhvr>
                                      <p:to>
                                        <p:strVal val="visible"/>
                                      </p:to>
                                    </p:set>
                                    <p:animEffect transition="in" filter="diamond(in)">
                                      <p:cBhvr>
                                        <p:cTn id="7" dur="500"/>
                                        <p:tgtEl>
                                          <p:spTgt spid="7172">
                                            <p:txEl>
                                              <p:pRg st="0" end="0"/>
                                            </p:txEl>
                                          </p:spTgt>
                                        </p:tgtEl>
                                      </p:cBhvr>
                                    </p:animEffect>
                                  </p:childTnLst>
                                </p:cTn>
                              </p:par>
                              <p:par>
                                <p:cTn id="8" presetID="8" presetClass="entr" presetSubtype="16" fill="hold" grpId="0" nodeType="withEffect">
                                  <p:stCondLst>
                                    <p:cond delay="0"/>
                                  </p:stCondLst>
                                  <p:childTnLst>
                                    <p:set>
                                      <p:cBhvr>
                                        <p:cTn id="9" dur="1" fill="hold">
                                          <p:stCondLst>
                                            <p:cond delay="0"/>
                                          </p:stCondLst>
                                        </p:cTn>
                                        <p:tgtEl>
                                          <p:spTgt spid="7172">
                                            <p:txEl>
                                              <p:pRg st="1" end="1"/>
                                            </p:txEl>
                                          </p:spTgt>
                                        </p:tgtEl>
                                        <p:attrNameLst>
                                          <p:attrName>style.visibility</p:attrName>
                                        </p:attrNameLst>
                                      </p:cBhvr>
                                      <p:to>
                                        <p:strVal val="visible"/>
                                      </p:to>
                                    </p:set>
                                    <p:animEffect transition="in" filter="diamond(in)">
                                      <p:cBhvr>
                                        <p:cTn id="10" dur="500"/>
                                        <p:tgtEl>
                                          <p:spTgt spid="7172">
                                            <p:txEl>
                                              <p:pRg st="1" end="1"/>
                                            </p:txEl>
                                          </p:spTgt>
                                        </p:tgtEl>
                                      </p:cBhvr>
                                    </p:animEffect>
                                  </p:childTnLst>
                                </p:cTn>
                              </p:par>
                              <p:par>
                                <p:cTn id="11" presetID="8" presetClass="entr" presetSubtype="16" fill="hold" grpId="0" nodeType="withEffect">
                                  <p:stCondLst>
                                    <p:cond delay="0"/>
                                  </p:stCondLst>
                                  <p:childTnLst>
                                    <p:set>
                                      <p:cBhvr>
                                        <p:cTn id="12" dur="1" fill="hold">
                                          <p:stCondLst>
                                            <p:cond delay="0"/>
                                          </p:stCondLst>
                                        </p:cTn>
                                        <p:tgtEl>
                                          <p:spTgt spid="7172">
                                            <p:txEl>
                                              <p:pRg st="2" end="2"/>
                                            </p:txEl>
                                          </p:spTgt>
                                        </p:tgtEl>
                                        <p:attrNameLst>
                                          <p:attrName>style.visibility</p:attrName>
                                        </p:attrNameLst>
                                      </p:cBhvr>
                                      <p:to>
                                        <p:strVal val="visible"/>
                                      </p:to>
                                    </p:set>
                                    <p:animEffect transition="in" filter="diamond(in)">
                                      <p:cBhvr>
                                        <p:cTn id="13" dur="500"/>
                                        <p:tgtEl>
                                          <p:spTgt spid="7172">
                                            <p:txEl>
                                              <p:pRg st="2" end="2"/>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8" presetClass="entr" presetSubtype="16" fill="hold" grpId="0" nodeType="clickEffect">
                                  <p:stCondLst>
                                    <p:cond delay="0"/>
                                  </p:stCondLst>
                                  <p:childTnLst>
                                    <p:set>
                                      <p:cBhvr>
                                        <p:cTn id="17" dur="1" fill="hold">
                                          <p:stCondLst>
                                            <p:cond delay="0"/>
                                          </p:stCondLst>
                                        </p:cTn>
                                        <p:tgtEl>
                                          <p:spTgt spid="7174"/>
                                        </p:tgtEl>
                                        <p:attrNameLst>
                                          <p:attrName>style.visibility</p:attrName>
                                        </p:attrNameLst>
                                      </p:cBhvr>
                                      <p:to>
                                        <p:strVal val="visible"/>
                                      </p:to>
                                    </p:set>
                                    <p:animEffect transition="in" filter="diamond(in)">
                                      <p:cBhvr>
                                        <p:cTn id="18" dur="500"/>
                                        <p:tgtEl>
                                          <p:spTgt spid="717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72" grpId="0" build="p"/>
      <p:bldP spid="7174"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62000" y="609600"/>
            <a:ext cx="7543800" cy="5601533"/>
          </a:xfrm>
          <a:prstGeom prst="rect">
            <a:avLst/>
          </a:prstGeom>
          <a:noFill/>
        </p:spPr>
        <p:txBody>
          <a:bodyPr wrap="square" rtlCol="0">
            <a:spAutoFit/>
          </a:bodyPr>
          <a:lstStyle/>
          <a:p>
            <a:pPr algn="ctr" rtl="1">
              <a:buClr>
                <a:schemeClr val="accent6"/>
              </a:buClr>
            </a:pPr>
            <a:r>
              <a:rPr lang="fa-IR" sz="2400" b="1" dirty="0">
                <a:cs typeface="B Nazanin" pitchFamily="2" charset="-78"/>
              </a:rPr>
              <a:t>ایمن سازی کودک            </a:t>
            </a:r>
            <a:r>
              <a:rPr lang="fa-IR" sz="2400" b="1" dirty="0" smtClean="0">
                <a:cs typeface="B Nazanin" pitchFamily="2" charset="-78"/>
              </a:rPr>
              <a:t>  فرآیند خدمت</a:t>
            </a:r>
          </a:p>
          <a:p>
            <a:pPr algn="ctr" rtl="1">
              <a:buClr>
                <a:schemeClr val="accent6"/>
              </a:buClr>
            </a:pPr>
            <a:endParaRPr lang="en-US" sz="2400" b="1" dirty="0">
              <a:cs typeface="B Nazanin" pitchFamily="2" charset="-78"/>
            </a:endParaRPr>
          </a:p>
          <a:p>
            <a:pPr algn="ctr" rtl="1">
              <a:buClr>
                <a:schemeClr val="accent6"/>
              </a:buClr>
            </a:pPr>
            <a:r>
              <a:rPr lang="fa-IR" sz="2400" b="1" dirty="0">
                <a:cs typeface="B Nazanin" pitchFamily="2" charset="-78"/>
              </a:rPr>
              <a:t>انتقال واکسن از طریق زنجیره سرما           </a:t>
            </a:r>
            <a:r>
              <a:rPr lang="fa-IR" sz="2400" b="1" dirty="0" smtClean="0">
                <a:cs typeface="B Nazanin" pitchFamily="2" charset="-78"/>
              </a:rPr>
              <a:t>    فرآیند </a:t>
            </a:r>
            <a:r>
              <a:rPr lang="fa-IR" sz="2400" b="1" dirty="0">
                <a:cs typeface="B Nazanin" pitchFamily="2" charset="-78"/>
              </a:rPr>
              <a:t>پیشتیبان</a:t>
            </a:r>
            <a:endParaRPr lang="en-US" sz="2400" b="1" dirty="0">
              <a:cs typeface="B Nazanin" pitchFamily="2" charset="-78"/>
            </a:endParaRPr>
          </a:p>
          <a:p>
            <a:pPr algn="just" rtl="1"/>
            <a:endParaRPr lang="fa-IR" b="1" dirty="0" smtClean="0"/>
          </a:p>
          <a:p>
            <a:pPr algn="just" rtl="1"/>
            <a:r>
              <a:rPr lang="fa-IR" sz="2400" b="1" dirty="0" smtClean="0">
                <a:cs typeface="B Nazanin" pitchFamily="2" charset="-78"/>
              </a:rPr>
              <a:t>باید </a:t>
            </a:r>
            <a:r>
              <a:rPr lang="fa-IR" sz="2400" b="1" dirty="0">
                <a:cs typeface="B Nazanin" pitchFamily="2" charset="-78"/>
              </a:rPr>
              <a:t>توجه داشت در این مرحله طراحی فرآیند های مذکور به نحوی باشد که با استفاده بهینه از منابع در </a:t>
            </a:r>
            <a:r>
              <a:rPr lang="fa-IR" sz="2400" b="1" dirty="0" smtClean="0">
                <a:cs typeface="B Nazanin" pitchFamily="2" charset="-78"/>
              </a:rPr>
              <a:t>دسترس</a:t>
            </a:r>
            <a:r>
              <a:rPr lang="fa-IR" sz="2400" b="1" dirty="0">
                <a:cs typeface="B Nazanin" pitchFamily="2" charset="-78"/>
              </a:rPr>
              <a:t>،</a:t>
            </a:r>
            <a:r>
              <a:rPr lang="fa-IR" sz="2400" b="1" dirty="0" smtClean="0">
                <a:cs typeface="B Nazanin" pitchFamily="2" charset="-78"/>
              </a:rPr>
              <a:t> </a:t>
            </a:r>
            <a:r>
              <a:rPr lang="fa-IR" sz="2400" b="1" dirty="0">
                <a:cs typeface="B Nazanin" pitchFamily="2" charset="-78"/>
              </a:rPr>
              <a:t>اقدام به ارائه حداکثر خدمات </a:t>
            </a:r>
            <a:r>
              <a:rPr lang="fa-IR" sz="2400" b="1" dirty="0" smtClean="0">
                <a:cs typeface="B Nazanin" pitchFamily="2" charset="-78"/>
              </a:rPr>
              <a:t>نمایند ( </a:t>
            </a:r>
            <a:r>
              <a:rPr lang="fa-IR" sz="2400" b="1" dirty="0">
                <a:cs typeface="B Nazanin" pitchFamily="2" charset="-78"/>
              </a:rPr>
              <a:t>ادغام </a:t>
            </a:r>
            <a:r>
              <a:rPr lang="fa-IR" sz="2400" b="1" dirty="0" smtClean="0">
                <a:cs typeface="B Nazanin" pitchFamily="2" charset="-78"/>
              </a:rPr>
              <a:t>).</a:t>
            </a:r>
          </a:p>
          <a:p>
            <a:pPr algn="just" rtl="1"/>
            <a:endParaRPr lang="en-US" sz="1000" dirty="0"/>
          </a:p>
          <a:p>
            <a:pPr algn="just" rtl="1"/>
            <a:r>
              <a:rPr lang="fa-IR" sz="2000" b="1" dirty="0">
                <a:cs typeface="B Titr" pitchFamily="2" charset="-78"/>
              </a:rPr>
              <a:t>برای انجام ادغام رعایت دو اصل ضروری است </a:t>
            </a:r>
            <a:r>
              <a:rPr lang="fa-IR" sz="2000" b="1" dirty="0" smtClean="0">
                <a:cs typeface="B Titr" pitchFamily="2" charset="-78"/>
              </a:rPr>
              <a:t>:</a:t>
            </a:r>
          </a:p>
          <a:p>
            <a:pPr algn="just" rtl="1"/>
            <a:endParaRPr lang="en-US" sz="1000" dirty="0">
              <a:cs typeface="B Titr" pitchFamily="2" charset="-78"/>
            </a:endParaRPr>
          </a:p>
          <a:p>
            <a:pPr marL="285750" indent="-285750" algn="just" rtl="1">
              <a:buClr>
                <a:schemeClr val="accent6"/>
              </a:buClr>
              <a:buFont typeface="Wingdings" pitchFamily="2" charset="2"/>
              <a:buChar char="v"/>
            </a:pPr>
            <a:r>
              <a:rPr lang="fa-IR" sz="2400" b="1" dirty="0" smtClean="0">
                <a:cs typeface="B Nazanin" pitchFamily="2" charset="-78"/>
              </a:rPr>
              <a:t>در </a:t>
            </a:r>
            <a:r>
              <a:rPr lang="fa-IR" sz="2400" b="1" dirty="0">
                <a:cs typeface="B Nazanin" pitchFamily="2" charset="-78"/>
              </a:rPr>
              <a:t>هنگام مراجعه یک فرد از یک گروه هدف تمامی خدمات مورد نیاز به او ارائه </a:t>
            </a:r>
            <a:r>
              <a:rPr lang="fa-IR" sz="2400" b="1" dirty="0" smtClean="0">
                <a:cs typeface="B Nazanin" pitchFamily="2" charset="-78"/>
              </a:rPr>
              <a:t>گردد. </a:t>
            </a:r>
            <a:r>
              <a:rPr lang="fa-IR" sz="2400" b="1" dirty="0">
                <a:cs typeface="B Nazanin" pitchFamily="2" charset="-78"/>
              </a:rPr>
              <a:t>مراجعه کودک زیر 6 سال </a:t>
            </a:r>
            <a:r>
              <a:rPr lang="fa-IR" sz="2400" b="1" dirty="0" smtClean="0">
                <a:cs typeface="B Nazanin" pitchFamily="2" charset="-78"/>
              </a:rPr>
              <a:t>(ادغام </a:t>
            </a:r>
            <a:r>
              <a:rPr lang="fa-IR" sz="2400" b="1" dirty="0">
                <a:cs typeface="B Nazanin" pitchFamily="2" charset="-78"/>
              </a:rPr>
              <a:t>در سطح گیرنده </a:t>
            </a:r>
            <a:r>
              <a:rPr lang="fa-IR" sz="2400" b="1" dirty="0" smtClean="0">
                <a:cs typeface="B Nazanin" pitchFamily="2" charset="-78"/>
              </a:rPr>
              <a:t>خدمت)</a:t>
            </a:r>
            <a:endParaRPr lang="en-US" sz="2400" b="1" dirty="0">
              <a:cs typeface="B Nazanin" pitchFamily="2" charset="-78"/>
            </a:endParaRPr>
          </a:p>
          <a:p>
            <a:pPr marL="742950" lvl="1" indent="-285750" algn="just" rtl="1">
              <a:buClr>
                <a:schemeClr val="accent6"/>
              </a:buClr>
              <a:buFont typeface="Wingdings" pitchFamily="2" charset="2"/>
              <a:buChar char="ü"/>
            </a:pPr>
            <a:r>
              <a:rPr lang="fa-IR" sz="2400" b="1" dirty="0" smtClean="0">
                <a:cs typeface="B Nazanin" pitchFamily="2" charset="-78"/>
              </a:rPr>
              <a:t>تحقق </a:t>
            </a:r>
            <a:r>
              <a:rPr lang="fa-IR" sz="2400" b="1" dirty="0">
                <a:cs typeface="B Nazanin" pitchFamily="2" charset="-78"/>
              </a:rPr>
              <a:t>این امر نیاز به طراحی استانداردهای ارائه خدمات و زمان </a:t>
            </a:r>
            <a:r>
              <a:rPr lang="fa-IR" sz="2400" b="1" dirty="0" smtClean="0">
                <a:cs typeface="B Nazanin" pitchFamily="2" charset="-78"/>
              </a:rPr>
              <a:t>بهره </a:t>
            </a:r>
            <a:r>
              <a:rPr lang="fa-IR" sz="2400" b="1" dirty="0">
                <a:cs typeface="B Nazanin" pitchFamily="2" charset="-78"/>
              </a:rPr>
              <a:t>مندی از </a:t>
            </a:r>
            <a:r>
              <a:rPr lang="fa-IR" sz="2400" b="1" dirty="0" smtClean="0">
                <a:cs typeface="B Nazanin" pitchFamily="2" charset="-78"/>
              </a:rPr>
              <a:t>آنها </a:t>
            </a:r>
            <a:r>
              <a:rPr lang="fa-IR" sz="2400" b="1" dirty="0">
                <a:cs typeface="B Nazanin" pitchFamily="2" charset="-78"/>
              </a:rPr>
              <a:t>می </a:t>
            </a:r>
            <a:r>
              <a:rPr lang="fa-IR" sz="2400" b="1" dirty="0" smtClean="0">
                <a:cs typeface="B Nazanin" pitchFamily="2" charset="-78"/>
              </a:rPr>
              <a:t>باشد.  </a:t>
            </a:r>
          </a:p>
          <a:p>
            <a:pPr algn="just" rtl="1"/>
            <a:endParaRPr lang="en-US" dirty="0"/>
          </a:p>
          <a:p>
            <a:pPr algn="just" rtl="1">
              <a:buClr>
                <a:schemeClr val="accent6"/>
              </a:buClr>
            </a:pPr>
            <a:endParaRPr lang="en-US" dirty="0"/>
          </a:p>
        </p:txBody>
      </p:sp>
      <p:sp>
        <p:nvSpPr>
          <p:cNvPr id="5" name="Right Arrow 4"/>
          <p:cNvSpPr/>
          <p:nvPr/>
        </p:nvSpPr>
        <p:spPr>
          <a:xfrm>
            <a:off x="4038600" y="709386"/>
            <a:ext cx="685800" cy="2286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ight Arrow 5"/>
          <p:cNvSpPr/>
          <p:nvPr/>
        </p:nvSpPr>
        <p:spPr>
          <a:xfrm>
            <a:off x="3276600" y="1447800"/>
            <a:ext cx="685800" cy="2286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0396129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852714" y="533400"/>
            <a:ext cx="7467600" cy="5570756"/>
          </a:xfrm>
          <a:prstGeom prst="rect">
            <a:avLst/>
          </a:prstGeom>
          <a:noFill/>
        </p:spPr>
        <p:txBody>
          <a:bodyPr wrap="square" rtlCol="0">
            <a:spAutoFit/>
          </a:bodyPr>
          <a:lstStyle/>
          <a:p>
            <a:pPr marL="342900" indent="-342900" algn="just" rtl="1">
              <a:buClr>
                <a:schemeClr val="accent6"/>
              </a:buClr>
              <a:buFont typeface="Wingdings" pitchFamily="2" charset="2"/>
              <a:buChar char="ü"/>
            </a:pPr>
            <a:r>
              <a:rPr lang="fa-IR" sz="2400" b="1" dirty="0">
                <a:cs typeface="B Titr" pitchFamily="2" charset="-78"/>
              </a:rPr>
              <a:t>بسته </a:t>
            </a:r>
            <a:r>
              <a:rPr lang="fa-IR" sz="2400" b="1" dirty="0" smtClean="0">
                <a:cs typeface="B Titr" pitchFamily="2" charset="-78"/>
              </a:rPr>
              <a:t>خدمت</a:t>
            </a:r>
          </a:p>
          <a:p>
            <a:pPr algn="just" rtl="1">
              <a:buClr>
                <a:schemeClr val="accent6"/>
              </a:buClr>
            </a:pPr>
            <a:endParaRPr lang="fa-IR" sz="1000" b="1" dirty="0" smtClean="0">
              <a:cs typeface="B Titr" pitchFamily="2" charset="-78"/>
            </a:endParaRPr>
          </a:p>
          <a:p>
            <a:pPr algn="just" rtl="1"/>
            <a:r>
              <a:rPr lang="fa-IR" sz="2400" b="1" dirty="0">
                <a:cs typeface="B Nazanin" pitchFamily="2" charset="-78"/>
              </a:rPr>
              <a:t> </a:t>
            </a:r>
            <a:r>
              <a:rPr lang="fa-IR" sz="2400" b="1" dirty="0" smtClean="0">
                <a:cs typeface="B Nazanin" pitchFamily="2" charset="-78"/>
              </a:rPr>
              <a:t>     به </a:t>
            </a:r>
            <a:r>
              <a:rPr lang="fa-IR" sz="2400" b="1" dirty="0">
                <a:cs typeface="B Nazanin" pitchFamily="2" charset="-78"/>
              </a:rPr>
              <a:t>مجموعه خدماتی که در هنگام مراجعه یک فرد از گروه هدف در </a:t>
            </a:r>
            <a:r>
              <a:rPr lang="fa-IR" sz="2400" b="1" dirty="0" smtClean="0">
                <a:cs typeface="B Nazanin" pitchFamily="2" charset="-78"/>
              </a:rPr>
              <a:t>   قالب </a:t>
            </a:r>
            <a:r>
              <a:rPr lang="fa-IR" sz="2400" b="1" dirty="0">
                <a:cs typeface="B Nazanin" pitchFamily="2" charset="-78"/>
              </a:rPr>
              <a:t>برنامه سلامت به وی ارائه می </a:t>
            </a:r>
            <a:r>
              <a:rPr lang="fa-IR" sz="2400" b="1" dirty="0" smtClean="0">
                <a:cs typeface="B Nazanin" pitchFamily="2" charset="-78"/>
              </a:rPr>
              <a:t>شود.</a:t>
            </a:r>
          </a:p>
          <a:p>
            <a:pPr algn="just" rtl="1"/>
            <a:endParaRPr lang="en-US" sz="1000" b="1" dirty="0">
              <a:cs typeface="B Nazanin" pitchFamily="2" charset="-78"/>
            </a:endParaRPr>
          </a:p>
          <a:p>
            <a:pPr marL="342900" indent="-342900" algn="just" rtl="1">
              <a:buClr>
                <a:schemeClr val="accent6"/>
              </a:buClr>
              <a:buFont typeface="Wingdings" pitchFamily="2" charset="2"/>
              <a:buChar char="ü"/>
            </a:pPr>
            <a:r>
              <a:rPr lang="fa-IR" sz="2400" b="1" dirty="0">
                <a:cs typeface="B Nazanin" pitchFamily="2" charset="-78"/>
              </a:rPr>
              <a:t>خدمات موجود در بسته خدمت هرکدام موجب تحقق هدف جداگانه ای است </a:t>
            </a:r>
            <a:r>
              <a:rPr lang="fa-IR" sz="2400" b="1" dirty="0" smtClean="0">
                <a:cs typeface="B Nazanin" pitchFamily="2" charset="-78"/>
              </a:rPr>
              <a:t>.</a:t>
            </a:r>
            <a:endParaRPr lang="fa-IR" sz="2400" b="1" dirty="0">
              <a:cs typeface="B Nazanin" pitchFamily="2" charset="-78"/>
            </a:endParaRPr>
          </a:p>
          <a:p>
            <a:pPr marL="342900" indent="-342900" algn="just" rtl="1">
              <a:buClr>
                <a:schemeClr val="accent6"/>
              </a:buClr>
              <a:buFont typeface="Wingdings" pitchFamily="2" charset="2"/>
              <a:buChar char="v"/>
            </a:pPr>
            <a:r>
              <a:rPr lang="fa-IR" sz="2400" b="1" dirty="0">
                <a:cs typeface="B Nazanin" pitchFamily="2" charset="-78"/>
              </a:rPr>
              <a:t>استفاده بهینه از منابع انسانی و غیر انسانی در درسترس است ( ادغام در سطح منابع ) به مفهوم آن است که ظرفیت منابع ساختاری برنامه های سلامت به گونه ای تنظیم شوند که این منابع قابلیت های بهره برداری برای برنامه های سلامت مختلف را در یک زمان داشته </a:t>
            </a:r>
            <a:r>
              <a:rPr lang="fa-IR" sz="2400" b="1" dirty="0" smtClean="0">
                <a:cs typeface="B Nazanin" pitchFamily="2" charset="-78"/>
              </a:rPr>
              <a:t>باشند.</a:t>
            </a:r>
          </a:p>
          <a:p>
            <a:pPr algn="just" rtl="1">
              <a:buClr>
                <a:schemeClr val="accent6"/>
              </a:buClr>
            </a:pPr>
            <a:r>
              <a:rPr lang="fa-IR" sz="2400" b="1" dirty="0" smtClean="0">
                <a:solidFill>
                  <a:schemeClr val="accent6"/>
                </a:solidFill>
                <a:cs typeface="B Nazanin" pitchFamily="2" charset="-78"/>
              </a:rPr>
              <a:t>5. </a:t>
            </a:r>
            <a:r>
              <a:rPr lang="fa-IR" sz="2400" b="1" dirty="0">
                <a:cs typeface="B Nazanin" pitchFamily="2" charset="-78"/>
              </a:rPr>
              <a:t>در هر برنامه باید ابزار و روش هایی برای پایش و ارزشیابی موجود باشد تا امکان بازنگری و ترمیم نقائص و توسعه برنامه بر اساس وضعیت سلامت جدید پیش آمده ایجاد </a:t>
            </a:r>
            <a:r>
              <a:rPr lang="fa-IR" sz="2400" b="1" dirty="0" smtClean="0">
                <a:cs typeface="B Nazanin" pitchFamily="2" charset="-78"/>
              </a:rPr>
              <a:t>گردد.</a:t>
            </a:r>
            <a:endParaRPr lang="en-US" sz="2400" b="1" dirty="0">
              <a:cs typeface="B Nazanin" pitchFamily="2" charset="-78"/>
            </a:endParaRPr>
          </a:p>
          <a:p>
            <a:pPr algn="just" rtl="1">
              <a:buClr>
                <a:schemeClr val="accent6"/>
              </a:buClr>
            </a:pPr>
            <a:endParaRPr lang="en-US" sz="2400" dirty="0">
              <a:solidFill>
                <a:schemeClr val="accent1"/>
              </a:solidFill>
              <a:cs typeface="B Nazanin" pitchFamily="2" charset="-78"/>
            </a:endParaRPr>
          </a:p>
        </p:txBody>
      </p:sp>
    </p:spTree>
    <p:extLst>
      <p:ext uri="{BB962C8B-B14F-4D97-AF65-F5344CB8AC3E}">
        <p14:creationId xmlns:p14="http://schemas.microsoft.com/office/powerpoint/2010/main" val="324463560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52400" y="762000"/>
            <a:ext cx="7924800" cy="1477328"/>
          </a:xfrm>
          <a:prstGeom prst="rect">
            <a:avLst/>
          </a:prstGeom>
        </p:spPr>
        <p:txBody>
          <a:bodyPr wrap="square">
            <a:spAutoFit/>
          </a:bodyPr>
          <a:lstStyle/>
          <a:p>
            <a:pPr algn="r" rtl="1">
              <a:lnSpc>
                <a:spcPct val="250000"/>
              </a:lnSpc>
              <a:buNone/>
            </a:pPr>
            <a:r>
              <a:rPr lang="fa-IR" b="1" dirty="0">
                <a:solidFill>
                  <a:srgbClr val="FFFF00"/>
                </a:solidFill>
                <a:cs typeface="B Traffic" panose="00000400000000000000" pitchFamily="2" charset="-78"/>
              </a:rPr>
              <a:t>	</a:t>
            </a:r>
            <a:r>
              <a:rPr lang="fa-IR" b="1" dirty="0">
                <a:solidFill>
                  <a:srgbClr val="FF0000"/>
                </a:solidFill>
                <a:cs typeface="B Traffic" panose="00000400000000000000" pitchFamily="2" charset="-78"/>
              </a:rPr>
              <a:t>پايش:</a:t>
            </a:r>
            <a:r>
              <a:rPr lang="fa-IR" b="1" dirty="0">
                <a:solidFill>
                  <a:srgbClr val="FFFF00"/>
                </a:solidFill>
                <a:cs typeface="B Traffic" panose="00000400000000000000" pitchFamily="2" charset="-78"/>
              </a:rPr>
              <a:t> </a:t>
            </a:r>
            <a:r>
              <a:rPr lang="fa-IR" b="1" dirty="0">
                <a:solidFill>
                  <a:srgbClr val="A50021"/>
                </a:solidFill>
                <a:cs typeface="B Traffic" panose="00000400000000000000" pitchFamily="2" charset="-78"/>
              </a:rPr>
              <a:t>ميزان تطابق انجام فعاليتهاي بر اساس استانداردها</a:t>
            </a:r>
          </a:p>
          <a:p>
            <a:pPr algn="r" rtl="1">
              <a:lnSpc>
                <a:spcPct val="250000"/>
              </a:lnSpc>
              <a:buNone/>
            </a:pPr>
            <a:r>
              <a:rPr lang="fa-IR" b="1" dirty="0">
                <a:solidFill>
                  <a:srgbClr val="FFFF00"/>
                </a:solidFill>
                <a:cs typeface="B Traffic" panose="00000400000000000000" pitchFamily="2" charset="-78"/>
              </a:rPr>
              <a:t>	</a:t>
            </a:r>
            <a:r>
              <a:rPr lang="fa-IR" b="1" dirty="0">
                <a:solidFill>
                  <a:srgbClr val="FF0000"/>
                </a:solidFill>
                <a:cs typeface="B Traffic" panose="00000400000000000000" pitchFamily="2" charset="-78"/>
              </a:rPr>
              <a:t>ارزشيابي:</a:t>
            </a:r>
            <a:r>
              <a:rPr lang="fa-IR" b="1" dirty="0">
                <a:solidFill>
                  <a:srgbClr val="FFFF00"/>
                </a:solidFill>
                <a:cs typeface="B Traffic" panose="00000400000000000000" pitchFamily="2" charset="-78"/>
              </a:rPr>
              <a:t> </a:t>
            </a:r>
            <a:r>
              <a:rPr lang="fa-IR" b="1" dirty="0">
                <a:solidFill>
                  <a:srgbClr val="A50021"/>
                </a:solidFill>
                <a:cs typeface="B Traffic" panose="00000400000000000000" pitchFamily="2" charset="-78"/>
              </a:rPr>
              <a:t>ميزان دستيابي به اهداف</a:t>
            </a:r>
            <a:endParaRPr lang="en-US" b="1" dirty="0">
              <a:solidFill>
                <a:srgbClr val="A50021"/>
              </a:solidFill>
              <a:cs typeface="B Traffic" panose="00000400000000000000" pitchFamily="2" charset="-78"/>
            </a:endParaRPr>
          </a:p>
        </p:txBody>
      </p:sp>
    </p:spTree>
    <p:extLst>
      <p:ext uri="{BB962C8B-B14F-4D97-AF65-F5344CB8AC3E}">
        <p14:creationId xmlns:p14="http://schemas.microsoft.com/office/powerpoint/2010/main" val="211520151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14314" y="785794"/>
            <a:ext cx="8582156" cy="1059030"/>
          </a:xfrm>
        </p:spPr>
        <p:txBody>
          <a:bodyPr>
            <a:normAutofit/>
          </a:bodyPr>
          <a:lstStyle/>
          <a:p>
            <a:pPr algn="r" rtl="1">
              <a:lnSpc>
                <a:spcPct val="150000"/>
              </a:lnSpc>
              <a:buNone/>
            </a:pPr>
            <a:r>
              <a:rPr lang="fa-IR" b="1" dirty="0" smtClean="0">
                <a:solidFill>
                  <a:srgbClr val="FFFF00"/>
                </a:solidFill>
                <a:cs typeface="B Traffic" panose="00000400000000000000" pitchFamily="2" charset="-78"/>
              </a:rPr>
              <a:t>	</a:t>
            </a:r>
            <a:r>
              <a:rPr lang="fa-IR" b="1" dirty="0" smtClean="0">
                <a:solidFill>
                  <a:srgbClr val="FF0000"/>
                </a:solidFill>
                <a:cs typeface="B Traffic" panose="00000400000000000000" pitchFamily="2" charset="-78"/>
              </a:rPr>
              <a:t>پايش:</a:t>
            </a:r>
            <a:r>
              <a:rPr lang="fa-IR" b="1" dirty="0" smtClean="0">
                <a:solidFill>
                  <a:srgbClr val="FFFF00"/>
                </a:solidFill>
                <a:cs typeface="B Traffic" panose="00000400000000000000" pitchFamily="2" charset="-78"/>
              </a:rPr>
              <a:t> </a:t>
            </a:r>
            <a:r>
              <a:rPr lang="fa-IR" b="1" dirty="0">
                <a:solidFill>
                  <a:srgbClr val="A50021"/>
                </a:solidFill>
                <a:cs typeface="B Traffic" panose="00000400000000000000" pitchFamily="2" charset="-78"/>
              </a:rPr>
              <a:t>ميزان تطابق انجام فعاليتهاي بر اساس </a:t>
            </a:r>
            <a:r>
              <a:rPr lang="fa-IR" b="1" dirty="0" smtClean="0">
                <a:solidFill>
                  <a:srgbClr val="A50021"/>
                </a:solidFill>
                <a:cs typeface="B Traffic" panose="00000400000000000000" pitchFamily="2" charset="-78"/>
              </a:rPr>
              <a:t>استانداردها</a:t>
            </a:r>
            <a:endParaRPr lang="fa-IR" b="1" dirty="0">
              <a:solidFill>
                <a:srgbClr val="A50021"/>
              </a:solidFill>
              <a:cs typeface="B Traffic" panose="00000400000000000000" pitchFamily="2" charset="-78"/>
            </a:endParaRPr>
          </a:p>
        </p:txBody>
      </p:sp>
      <p:sp>
        <p:nvSpPr>
          <p:cNvPr id="2" name="Right Arrow 1"/>
          <p:cNvSpPr/>
          <p:nvPr/>
        </p:nvSpPr>
        <p:spPr>
          <a:xfrm>
            <a:off x="859587" y="2708920"/>
            <a:ext cx="2688299" cy="504056"/>
          </a:xfrm>
          <a:prstGeom prst="right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ight Arrow 3"/>
          <p:cNvSpPr/>
          <p:nvPr/>
        </p:nvSpPr>
        <p:spPr>
          <a:xfrm>
            <a:off x="859587" y="3284984"/>
            <a:ext cx="2688299" cy="504056"/>
          </a:xfrm>
          <a:prstGeom prst="right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ight Arrow 4"/>
          <p:cNvSpPr/>
          <p:nvPr/>
        </p:nvSpPr>
        <p:spPr>
          <a:xfrm>
            <a:off x="859587" y="3861048"/>
            <a:ext cx="2688299" cy="504056"/>
          </a:xfrm>
          <a:prstGeom prst="right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1371645" y="1988840"/>
            <a:ext cx="1344149" cy="72008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b="1" dirty="0" smtClean="0">
                <a:solidFill>
                  <a:schemeClr val="accent1">
                    <a:lumMod val="60000"/>
                    <a:lumOff val="40000"/>
                  </a:schemeClr>
                </a:solidFill>
              </a:rPr>
              <a:t>Input</a:t>
            </a:r>
            <a:endParaRPr lang="en-US" sz="3200" b="1" dirty="0">
              <a:solidFill>
                <a:schemeClr val="accent1">
                  <a:lumMod val="60000"/>
                  <a:lumOff val="40000"/>
                </a:schemeClr>
              </a:solidFill>
            </a:endParaRPr>
          </a:p>
        </p:txBody>
      </p:sp>
      <p:sp>
        <p:nvSpPr>
          <p:cNvPr id="12" name="Rectangle 11"/>
          <p:cNvSpPr/>
          <p:nvPr/>
        </p:nvSpPr>
        <p:spPr>
          <a:xfrm>
            <a:off x="6236185" y="1998567"/>
            <a:ext cx="1344149" cy="72008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b="1" dirty="0">
                <a:solidFill>
                  <a:schemeClr val="accent1">
                    <a:lumMod val="60000"/>
                    <a:lumOff val="40000"/>
                  </a:schemeClr>
                </a:solidFill>
              </a:rPr>
              <a:t>Output</a:t>
            </a:r>
          </a:p>
        </p:txBody>
      </p:sp>
      <p:sp>
        <p:nvSpPr>
          <p:cNvPr id="9" name="Flowchart: Direct Access Storage 8"/>
          <p:cNvSpPr/>
          <p:nvPr/>
        </p:nvSpPr>
        <p:spPr>
          <a:xfrm>
            <a:off x="3094515" y="2594708"/>
            <a:ext cx="3008334" cy="1880592"/>
          </a:xfrm>
          <a:prstGeom prst="flowChartMagneticDrum">
            <a:avLst/>
          </a:prstGeom>
          <a:solidFill>
            <a:srgbClr val="EAEAEA">
              <a:alpha val="69804"/>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ight Arrow 6"/>
          <p:cNvSpPr/>
          <p:nvPr/>
        </p:nvSpPr>
        <p:spPr>
          <a:xfrm>
            <a:off x="5596114" y="3241112"/>
            <a:ext cx="2688299" cy="504056"/>
          </a:xfrm>
          <a:prstGeom prst="right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ight Arrow 7"/>
          <p:cNvSpPr/>
          <p:nvPr/>
        </p:nvSpPr>
        <p:spPr>
          <a:xfrm>
            <a:off x="5596114" y="3817176"/>
            <a:ext cx="2688299" cy="504056"/>
          </a:xfrm>
          <a:prstGeom prst="right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ight Arrow 5"/>
          <p:cNvSpPr/>
          <p:nvPr/>
        </p:nvSpPr>
        <p:spPr>
          <a:xfrm>
            <a:off x="5596114" y="2665048"/>
            <a:ext cx="2688299" cy="504056"/>
          </a:xfrm>
          <a:prstGeom prst="right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3547886" y="3140968"/>
            <a:ext cx="1664185" cy="72008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b="1" dirty="0">
                <a:solidFill>
                  <a:schemeClr val="accent1">
                    <a:lumMod val="60000"/>
                    <a:lumOff val="40000"/>
                  </a:schemeClr>
                </a:solidFill>
              </a:rPr>
              <a:t>Process</a:t>
            </a:r>
          </a:p>
        </p:txBody>
      </p:sp>
    </p:spTree>
    <p:extLst>
      <p:ext uri="{BB962C8B-B14F-4D97-AF65-F5344CB8AC3E}">
        <p14:creationId xmlns:p14="http://schemas.microsoft.com/office/powerpoint/2010/main" val="369690151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13792"/>
            <a:ext cx="8229600" cy="1143000"/>
          </a:xfrm>
        </p:spPr>
        <p:txBody>
          <a:bodyPr anchor="ctr"/>
          <a:lstStyle/>
          <a:p>
            <a:pPr algn="r" rtl="1"/>
            <a:r>
              <a:rPr lang="fa-IR" sz="4000" b="1" dirty="0" smtClean="0">
                <a:solidFill>
                  <a:srgbClr val="C00000"/>
                </a:solidFill>
                <a:cs typeface="B Homa" pitchFamily="2" charset="-78"/>
              </a:rPr>
              <a:t>نظام ثبت و گزارش‌دهي جاري </a:t>
            </a:r>
            <a:endParaRPr lang="fa-IR" sz="4000" b="1" dirty="0">
              <a:solidFill>
                <a:srgbClr val="C00000"/>
              </a:solidFill>
              <a:cs typeface="B Homa" pitchFamily="2" charset="-78"/>
            </a:endParaRPr>
          </a:p>
        </p:txBody>
      </p:sp>
      <p:sp>
        <p:nvSpPr>
          <p:cNvPr id="3" name="Content Placeholder 2"/>
          <p:cNvSpPr>
            <a:spLocks noGrp="1"/>
          </p:cNvSpPr>
          <p:nvPr>
            <p:ph idx="1"/>
          </p:nvPr>
        </p:nvSpPr>
        <p:spPr>
          <a:xfrm>
            <a:off x="3071802" y="1587572"/>
            <a:ext cx="5614998" cy="4289700"/>
          </a:xfrm>
        </p:spPr>
        <p:txBody>
          <a:bodyPr>
            <a:normAutofit/>
          </a:bodyPr>
          <a:lstStyle/>
          <a:p>
            <a:pPr algn="r" rtl="1">
              <a:lnSpc>
                <a:spcPct val="150000"/>
              </a:lnSpc>
            </a:pPr>
            <a:r>
              <a:rPr lang="fa-IR" sz="2800" b="1" dirty="0" smtClean="0">
                <a:solidFill>
                  <a:srgbClr val="006600"/>
                </a:solidFill>
                <a:cs typeface="B Koodak" pitchFamily="2" charset="-78"/>
              </a:rPr>
              <a:t>فرمهاي پرونده خانوار</a:t>
            </a:r>
          </a:p>
          <a:p>
            <a:pPr algn="r" rtl="1">
              <a:lnSpc>
                <a:spcPct val="150000"/>
              </a:lnSpc>
            </a:pPr>
            <a:r>
              <a:rPr lang="fa-IR" sz="2800" b="1" dirty="0" smtClean="0">
                <a:solidFill>
                  <a:srgbClr val="006600"/>
                </a:solidFill>
                <a:cs typeface="B Koodak" pitchFamily="2" charset="-78"/>
              </a:rPr>
              <a:t>فرمهای معرفی مورد</a:t>
            </a:r>
          </a:p>
          <a:p>
            <a:pPr algn="r" rtl="1">
              <a:lnSpc>
                <a:spcPct val="150000"/>
              </a:lnSpc>
            </a:pPr>
            <a:r>
              <a:rPr lang="fa-IR" sz="2800" b="1" dirty="0" smtClean="0">
                <a:solidFill>
                  <a:srgbClr val="006600"/>
                </a:solidFill>
                <a:cs typeface="B Koodak" pitchFamily="2" charset="-78"/>
              </a:rPr>
              <a:t>دفاتر مراقبت</a:t>
            </a:r>
          </a:p>
          <a:p>
            <a:pPr algn="r" rtl="1">
              <a:lnSpc>
                <a:spcPct val="150000"/>
              </a:lnSpc>
            </a:pPr>
            <a:r>
              <a:rPr lang="fa-IR" sz="2800" b="1" dirty="0" smtClean="0">
                <a:solidFill>
                  <a:srgbClr val="006600"/>
                </a:solidFill>
                <a:cs typeface="B Koodak" pitchFamily="2" charset="-78"/>
              </a:rPr>
              <a:t>فرمهاي آماري</a:t>
            </a:r>
          </a:p>
          <a:p>
            <a:pPr algn="r" rtl="1">
              <a:lnSpc>
                <a:spcPct val="150000"/>
              </a:lnSpc>
            </a:pPr>
            <a:r>
              <a:rPr lang="fa-IR" sz="2800" b="1" dirty="0" smtClean="0">
                <a:solidFill>
                  <a:srgbClr val="006600"/>
                </a:solidFill>
                <a:cs typeface="B Koodak" pitchFamily="2" charset="-78"/>
              </a:rPr>
              <a:t>زيج حياتي</a:t>
            </a:r>
          </a:p>
        </p:txBody>
      </p:sp>
    </p:spTree>
    <p:extLst>
      <p:ext uri="{BB962C8B-B14F-4D97-AF65-F5344CB8AC3E}">
        <p14:creationId xmlns:p14="http://schemas.microsoft.com/office/powerpoint/2010/main" val="34362516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47531" y="548680"/>
            <a:ext cx="3643338" cy="914400"/>
          </a:xfrm>
        </p:spPr>
        <p:txBody>
          <a:bodyPr anchor="ctr">
            <a:normAutofit fontScale="90000"/>
          </a:bodyPr>
          <a:lstStyle/>
          <a:p>
            <a:pPr algn="r" rtl="1"/>
            <a:r>
              <a:rPr lang="fa-IR" sz="3600" b="1" dirty="0" smtClean="0">
                <a:solidFill>
                  <a:srgbClr val="C00000"/>
                </a:solidFill>
                <a:cs typeface="B Homa" pitchFamily="2" charset="-78"/>
              </a:rPr>
              <a:t>نظام ثبت و گزارش‌دهي</a:t>
            </a:r>
            <a:endParaRPr lang="en-US" sz="3600" b="1" dirty="0">
              <a:solidFill>
                <a:srgbClr val="C00000"/>
              </a:solidFill>
              <a:cs typeface="B Homa" pitchFamily="2" charset="-78"/>
            </a:endParaRPr>
          </a:p>
        </p:txBody>
      </p:sp>
      <p:grpSp>
        <p:nvGrpSpPr>
          <p:cNvPr id="3" name="Group 81"/>
          <p:cNvGrpSpPr/>
          <p:nvPr/>
        </p:nvGrpSpPr>
        <p:grpSpPr>
          <a:xfrm>
            <a:off x="428596" y="2253128"/>
            <a:ext cx="3786214" cy="540000"/>
            <a:chOff x="428596" y="1875989"/>
            <a:chExt cx="3786214" cy="540000"/>
          </a:xfrm>
          <a:solidFill>
            <a:schemeClr val="bg1"/>
          </a:solidFill>
        </p:grpSpPr>
        <p:sp>
          <p:nvSpPr>
            <p:cNvPr id="4" name="Rectangle 3"/>
            <p:cNvSpPr/>
            <p:nvPr/>
          </p:nvSpPr>
          <p:spPr>
            <a:xfrm>
              <a:off x="2342810" y="1875989"/>
              <a:ext cx="1872000" cy="540000"/>
            </a:xfrm>
            <a:prstGeom prst="rect">
              <a:avLst/>
            </a:prstGeom>
            <a:grpFill/>
            <a:ln>
              <a:solidFill>
                <a:schemeClr val="accent6">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r>
                <a:rPr lang="fa-IR" b="1" dirty="0" smtClean="0">
                  <a:solidFill>
                    <a:srgbClr val="660033"/>
                  </a:solidFill>
                  <a:cs typeface="B Koodak" pitchFamily="2" charset="-78"/>
                </a:rPr>
                <a:t>پرونده خانوار</a:t>
              </a:r>
              <a:endParaRPr lang="en-US" b="1" dirty="0">
                <a:solidFill>
                  <a:srgbClr val="660033"/>
                </a:solidFill>
                <a:cs typeface="B Koodak" pitchFamily="2" charset="-78"/>
              </a:endParaRPr>
            </a:p>
          </p:txBody>
        </p:sp>
        <p:sp>
          <p:nvSpPr>
            <p:cNvPr id="5" name="Rectangle 4"/>
            <p:cNvSpPr/>
            <p:nvPr/>
          </p:nvSpPr>
          <p:spPr>
            <a:xfrm>
              <a:off x="428596" y="1875989"/>
              <a:ext cx="1872000" cy="540000"/>
            </a:xfrm>
            <a:prstGeom prst="rect">
              <a:avLst/>
            </a:prstGeom>
            <a:grpFill/>
            <a:ln>
              <a:solidFill>
                <a:schemeClr val="accent6">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r>
                <a:rPr lang="en-US" b="1" dirty="0" smtClean="0">
                  <a:solidFill>
                    <a:srgbClr val="660033"/>
                  </a:solidFill>
                  <a:cs typeface="B Koodak" pitchFamily="2" charset="-78"/>
                </a:rPr>
                <a:t>Case Management</a:t>
              </a:r>
              <a:endParaRPr lang="en-US" b="1" dirty="0">
                <a:solidFill>
                  <a:srgbClr val="660033"/>
                </a:solidFill>
                <a:cs typeface="B Koodak" pitchFamily="2" charset="-78"/>
              </a:endParaRPr>
            </a:p>
          </p:txBody>
        </p:sp>
      </p:grpSp>
      <p:grpSp>
        <p:nvGrpSpPr>
          <p:cNvPr id="12" name="Group 82"/>
          <p:cNvGrpSpPr/>
          <p:nvPr/>
        </p:nvGrpSpPr>
        <p:grpSpPr>
          <a:xfrm>
            <a:off x="428596" y="2837511"/>
            <a:ext cx="3786214" cy="540000"/>
            <a:chOff x="428596" y="2460372"/>
            <a:chExt cx="3786214" cy="540000"/>
          </a:xfrm>
          <a:solidFill>
            <a:schemeClr val="bg1"/>
          </a:solidFill>
        </p:grpSpPr>
        <p:sp>
          <p:nvSpPr>
            <p:cNvPr id="6" name="Rectangle 5"/>
            <p:cNvSpPr/>
            <p:nvPr/>
          </p:nvSpPr>
          <p:spPr>
            <a:xfrm>
              <a:off x="2342810" y="2460372"/>
              <a:ext cx="1872000" cy="540000"/>
            </a:xfrm>
            <a:prstGeom prst="rect">
              <a:avLst/>
            </a:prstGeom>
            <a:grpFill/>
            <a:ln>
              <a:solidFill>
                <a:schemeClr val="accent6">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r>
                <a:rPr lang="fa-IR" b="1" dirty="0" smtClean="0">
                  <a:solidFill>
                    <a:srgbClr val="660033"/>
                  </a:solidFill>
                  <a:cs typeface="B Koodak" pitchFamily="2" charset="-78"/>
                </a:rPr>
                <a:t>دفاتر </a:t>
              </a:r>
              <a:endParaRPr lang="en-US" b="1" dirty="0">
                <a:solidFill>
                  <a:srgbClr val="660033"/>
                </a:solidFill>
                <a:cs typeface="B Koodak" pitchFamily="2" charset="-78"/>
              </a:endParaRPr>
            </a:p>
          </p:txBody>
        </p:sp>
        <p:sp>
          <p:nvSpPr>
            <p:cNvPr id="7" name="Rectangle 6"/>
            <p:cNvSpPr/>
            <p:nvPr/>
          </p:nvSpPr>
          <p:spPr>
            <a:xfrm>
              <a:off x="428596" y="2460372"/>
              <a:ext cx="1872000" cy="540000"/>
            </a:xfrm>
            <a:prstGeom prst="rect">
              <a:avLst/>
            </a:prstGeom>
            <a:grpFill/>
            <a:ln>
              <a:solidFill>
                <a:schemeClr val="accent6">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r>
                <a:rPr lang="fa-IR" b="1" dirty="0" smtClean="0">
                  <a:solidFill>
                    <a:srgbClr val="660033"/>
                  </a:solidFill>
                  <a:cs typeface="B Koodak" pitchFamily="2" charset="-78"/>
                </a:rPr>
                <a:t>پيگيري موارد خاص</a:t>
              </a:r>
              <a:endParaRPr lang="en-US" b="1" dirty="0">
                <a:solidFill>
                  <a:srgbClr val="660033"/>
                </a:solidFill>
                <a:cs typeface="B Koodak" pitchFamily="2" charset="-78"/>
              </a:endParaRPr>
            </a:p>
          </p:txBody>
        </p:sp>
      </p:grpSp>
      <p:grpSp>
        <p:nvGrpSpPr>
          <p:cNvPr id="13" name="Group 26"/>
          <p:cNvGrpSpPr/>
          <p:nvPr/>
        </p:nvGrpSpPr>
        <p:grpSpPr>
          <a:xfrm>
            <a:off x="571472" y="4819062"/>
            <a:ext cx="3456000" cy="1130219"/>
            <a:chOff x="928662" y="4143380"/>
            <a:chExt cx="3941811" cy="1130219"/>
          </a:xfrm>
          <a:solidFill>
            <a:schemeClr val="bg1"/>
          </a:solidFill>
        </p:grpSpPr>
        <p:sp>
          <p:nvSpPr>
            <p:cNvPr id="8" name="Rectangle 7"/>
            <p:cNvSpPr/>
            <p:nvPr/>
          </p:nvSpPr>
          <p:spPr>
            <a:xfrm>
              <a:off x="2926473" y="4143380"/>
              <a:ext cx="1944000" cy="540000"/>
            </a:xfrm>
            <a:prstGeom prst="rect">
              <a:avLst/>
            </a:prstGeom>
            <a:grpFill/>
            <a:ln>
              <a:solidFill>
                <a:schemeClr val="accent6">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r>
                <a:rPr lang="fa-IR" b="1" dirty="0" smtClean="0">
                  <a:solidFill>
                    <a:srgbClr val="660033"/>
                  </a:solidFill>
                  <a:cs typeface="B Koodak" pitchFamily="2" charset="-78"/>
                </a:rPr>
                <a:t>فرم‌هاي آماري</a:t>
              </a:r>
              <a:endParaRPr lang="en-US" b="1" dirty="0">
                <a:solidFill>
                  <a:srgbClr val="660033"/>
                </a:solidFill>
                <a:cs typeface="B Koodak" pitchFamily="2" charset="-78"/>
              </a:endParaRPr>
            </a:p>
          </p:txBody>
        </p:sp>
        <p:sp>
          <p:nvSpPr>
            <p:cNvPr id="9" name="Rectangle 8"/>
            <p:cNvSpPr/>
            <p:nvPr/>
          </p:nvSpPr>
          <p:spPr>
            <a:xfrm>
              <a:off x="928662" y="4143380"/>
              <a:ext cx="1944000" cy="540000"/>
            </a:xfrm>
            <a:prstGeom prst="rect">
              <a:avLst/>
            </a:prstGeom>
            <a:grpFill/>
            <a:ln>
              <a:solidFill>
                <a:schemeClr val="accent6">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r>
                <a:rPr lang="fa-IR" b="1" dirty="0" smtClean="0">
                  <a:solidFill>
                    <a:srgbClr val="660033"/>
                  </a:solidFill>
                  <a:cs typeface="B Koodak" pitchFamily="2" charset="-78"/>
                </a:rPr>
                <a:t>پايش فعاليتها</a:t>
              </a:r>
              <a:endParaRPr lang="en-US" b="1" dirty="0">
                <a:solidFill>
                  <a:srgbClr val="660033"/>
                </a:solidFill>
                <a:cs typeface="B Koodak" pitchFamily="2" charset="-78"/>
              </a:endParaRPr>
            </a:p>
          </p:txBody>
        </p:sp>
        <p:sp>
          <p:nvSpPr>
            <p:cNvPr id="10" name="Rectangle 9"/>
            <p:cNvSpPr/>
            <p:nvPr/>
          </p:nvSpPr>
          <p:spPr>
            <a:xfrm>
              <a:off x="2926473" y="4733599"/>
              <a:ext cx="1944000" cy="540000"/>
            </a:xfrm>
            <a:prstGeom prst="rect">
              <a:avLst/>
            </a:prstGeom>
            <a:grpFill/>
            <a:ln>
              <a:solidFill>
                <a:schemeClr val="accent6">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r>
                <a:rPr lang="fa-IR" b="1" dirty="0" smtClean="0">
                  <a:solidFill>
                    <a:srgbClr val="660033"/>
                  </a:solidFill>
                  <a:cs typeface="B Koodak" pitchFamily="2" charset="-78"/>
                </a:rPr>
                <a:t>زيج</a:t>
              </a:r>
              <a:endParaRPr lang="en-US" b="1" dirty="0">
                <a:solidFill>
                  <a:srgbClr val="660033"/>
                </a:solidFill>
                <a:cs typeface="B Koodak" pitchFamily="2" charset="-78"/>
              </a:endParaRPr>
            </a:p>
          </p:txBody>
        </p:sp>
        <p:sp>
          <p:nvSpPr>
            <p:cNvPr id="11" name="Rectangle 10"/>
            <p:cNvSpPr/>
            <p:nvPr/>
          </p:nvSpPr>
          <p:spPr>
            <a:xfrm>
              <a:off x="928662" y="4733599"/>
              <a:ext cx="1944000" cy="540000"/>
            </a:xfrm>
            <a:prstGeom prst="rect">
              <a:avLst/>
            </a:prstGeom>
            <a:grpFill/>
            <a:ln>
              <a:solidFill>
                <a:schemeClr val="accent6">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r>
                <a:rPr lang="fa-IR" b="1" dirty="0" smtClean="0">
                  <a:solidFill>
                    <a:srgbClr val="660033"/>
                  </a:solidFill>
                  <a:cs typeface="B Koodak" pitchFamily="2" charset="-78"/>
                </a:rPr>
                <a:t>ارزشيابي خدمات</a:t>
              </a:r>
              <a:endParaRPr lang="en-US" b="1" dirty="0">
                <a:solidFill>
                  <a:srgbClr val="660033"/>
                </a:solidFill>
                <a:cs typeface="B Koodak" pitchFamily="2" charset="-78"/>
              </a:endParaRPr>
            </a:p>
          </p:txBody>
        </p:sp>
      </p:grpSp>
      <p:sp>
        <p:nvSpPr>
          <p:cNvPr id="38" name="Rectangle 37"/>
          <p:cNvSpPr/>
          <p:nvPr/>
        </p:nvSpPr>
        <p:spPr>
          <a:xfrm>
            <a:off x="5286380" y="948619"/>
            <a:ext cx="1944000" cy="642942"/>
          </a:xfrm>
          <a:prstGeom prst="rect">
            <a:avLst/>
          </a:prstGeom>
          <a:solidFill>
            <a:schemeClr val="bg1"/>
          </a:solidFill>
          <a:ln>
            <a:solidFill>
              <a:schemeClr val="accent6">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r>
              <a:rPr lang="fa-IR" b="1" dirty="0" smtClean="0">
                <a:solidFill>
                  <a:srgbClr val="660033"/>
                </a:solidFill>
                <a:cs typeface="B Koodak" pitchFamily="2" charset="-78"/>
              </a:rPr>
              <a:t>ارائه خدمات</a:t>
            </a:r>
            <a:endParaRPr lang="en-US" b="1" dirty="0">
              <a:solidFill>
                <a:srgbClr val="660033"/>
              </a:solidFill>
              <a:cs typeface="B Koodak" pitchFamily="2" charset="-78"/>
            </a:endParaRPr>
          </a:p>
        </p:txBody>
      </p:sp>
      <p:sp>
        <p:nvSpPr>
          <p:cNvPr id="62" name="Rectangle 61"/>
          <p:cNvSpPr/>
          <p:nvPr/>
        </p:nvSpPr>
        <p:spPr>
          <a:xfrm rot="16200000">
            <a:off x="6692082" y="3043379"/>
            <a:ext cx="1944000" cy="612000"/>
          </a:xfrm>
          <a:prstGeom prst="rect">
            <a:avLst/>
          </a:prstGeom>
          <a:solidFill>
            <a:schemeClr val="bg1"/>
          </a:solidFill>
          <a:ln>
            <a:solidFill>
              <a:schemeClr val="accent6">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r>
              <a:rPr lang="fa-IR" b="1" dirty="0" smtClean="0">
                <a:solidFill>
                  <a:srgbClr val="660033"/>
                </a:solidFill>
                <a:cs typeface="B Koodak" pitchFamily="2" charset="-78"/>
              </a:rPr>
              <a:t>تعيين نقاط ضعف اجراي برنامه‌ها</a:t>
            </a:r>
            <a:endParaRPr lang="en-US" b="1" dirty="0">
              <a:solidFill>
                <a:srgbClr val="660033"/>
              </a:solidFill>
              <a:cs typeface="B Koodak" pitchFamily="2" charset="-78"/>
            </a:endParaRPr>
          </a:p>
        </p:txBody>
      </p:sp>
      <p:sp>
        <p:nvSpPr>
          <p:cNvPr id="63" name="Rectangle 62"/>
          <p:cNvSpPr/>
          <p:nvPr/>
        </p:nvSpPr>
        <p:spPr>
          <a:xfrm rot="16200000">
            <a:off x="7549338" y="3043379"/>
            <a:ext cx="1944000" cy="612000"/>
          </a:xfrm>
          <a:prstGeom prst="rect">
            <a:avLst/>
          </a:prstGeom>
          <a:solidFill>
            <a:schemeClr val="bg1"/>
          </a:solidFill>
          <a:ln>
            <a:solidFill>
              <a:schemeClr val="accent6">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r>
              <a:rPr lang="fa-IR" b="1" dirty="0" smtClean="0">
                <a:solidFill>
                  <a:srgbClr val="660033"/>
                </a:solidFill>
                <a:cs typeface="B Koodak" pitchFamily="2" charset="-78"/>
              </a:rPr>
              <a:t>تعيين مشكلات سلامت</a:t>
            </a:r>
            <a:endParaRPr lang="en-US" b="1" dirty="0">
              <a:solidFill>
                <a:srgbClr val="660033"/>
              </a:solidFill>
              <a:cs typeface="B Koodak" pitchFamily="2" charset="-78"/>
            </a:endParaRPr>
          </a:p>
        </p:txBody>
      </p:sp>
      <p:sp>
        <p:nvSpPr>
          <p:cNvPr id="28" name="Down Arrow 27"/>
          <p:cNvSpPr/>
          <p:nvPr/>
        </p:nvSpPr>
        <p:spPr>
          <a:xfrm>
            <a:off x="1285852" y="3520387"/>
            <a:ext cx="357190" cy="1143008"/>
          </a:xfrm>
          <a:prstGeom prst="downArrow">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cs typeface="B Koodak" pitchFamily="2" charset="-78"/>
            </a:endParaRPr>
          </a:p>
        </p:txBody>
      </p:sp>
      <p:sp>
        <p:nvSpPr>
          <p:cNvPr id="31" name="Rectangle 30"/>
          <p:cNvSpPr/>
          <p:nvPr/>
        </p:nvSpPr>
        <p:spPr>
          <a:xfrm>
            <a:off x="5000628" y="4819150"/>
            <a:ext cx="1944000" cy="540000"/>
          </a:xfrm>
          <a:prstGeom prst="rect">
            <a:avLst/>
          </a:prstGeom>
          <a:solidFill>
            <a:schemeClr val="bg1"/>
          </a:solidFill>
          <a:ln>
            <a:solidFill>
              <a:schemeClr val="accent6">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r>
              <a:rPr lang="fa-IR" b="1" dirty="0" smtClean="0">
                <a:solidFill>
                  <a:srgbClr val="660033"/>
                </a:solidFill>
                <a:cs typeface="B Koodak" pitchFamily="2" charset="-78"/>
              </a:rPr>
              <a:t>تعيين پوشش خدمات</a:t>
            </a:r>
            <a:endParaRPr lang="en-US" b="1" dirty="0">
              <a:solidFill>
                <a:srgbClr val="660033"/>
              </a:solidFill>
              <a:cs typeface="B Koodak" pitchFamily="2" charset="-78"/>
            </a:endParaRPr>
          </a:p>
        </p:txBody>
      </p:sp>
      <p:sp>
        <p:nvSpPr>
          <p:cNvPr id="32" name="Rectangle 31"/>
          <p:cNvSpPr/>
          <p:nvPr/>
        </p:nvSpPr>
        <p:spPr>
          <a:xfrm>
            <a:off x="5000628" y="5403533"/>
            <a:ext cx="1944000" cy="540000"/>
          </a:xfrm>
          <a:prstGeom prst="rect">
            <a:avLst/>
          </a:prstGeom>
          <a:solidFill>
            <a:schemeClr val="bg1"/>
          </a:solidFill>
          <a:ln>
            <a:solidFill>
              <a:schemeClr val="accent6">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r>
              <a:rPr lang="fa-IR" b="1" dirty="0" smtClean="0">
                <a:solidFill>
                  <a:srgbClr val="660033"/>
                </a:solidFill>
                <a:cs typeface="B Koodak" pitchFamily="2" charset="-78"/>
              </a:rPr>
              <a:t>محاسبه شاخص‌هاي مورد نياز</a:t>
            </a:r>
            <a:endParaRPr lang="en-US" b="1" dirty="0">
              <a:solidFill>
                <a:srgbClr val="660033"/>
              </a:solidFill>
              <a:cs typeface="B Koodak" pitchFamily="2" charset="-78"/>
            </a:endParaRPr>
          </a:p>
        </p:txBody>
      </p:sp>
      <p:cxnSp>
        <p:nvCxnSpPr>
          <p:cNvPr id="34" name="Straight Arrow Connector 33"/>
          <p:cNvCxnSpPr>
            <a:stCxn id="8" idx="3"/>
            <a:endCxn id="31" idx="1"/>
          </p:cNvCxnSpPr>
          <p:nvPr/>
        </p:nvCxnSpPr>
        <p:spPr>
          <a:xfrm>
            <a:off x="4027473" y="5089060"/>
            <a:ext cx="973156" cy="90"/>
          </a:xfrm>
          <a:prstGeom prst="straightConnector1">
            <a:avLst/>
          </a:prstGeom>
          <a:ln w="28575">
            <a:solidFill>
              <a:srgbClr val="0070C0"/>
            </a:solidFill>
            <a:tailEnd type="arrow"/>
          </a:ln>
        </p:spPr>
        <p:style>
          <a:lnRef idx="1">
            <a:schemeClr val="accent1"/>
          </a:lnRef>
          <a:fillRef idx="0">
            <a:schemeClr val="accent1"/>
          </a:fillRef>
          <a:effectRef idx="0">
            <a:schemeClr val="accent1"/>
          </a:effectRef>
          <a:fontRef idx="minor">
            <a:schemeClr val="tx1"/>
          </a:fontRef>
        </p:style>
      </p:cxnSp>
      <p:cxnSp>
        <p:nvCxnSpPr>
          <p:cNvPr id="36" name="Straight Arrow Connector 35"/>
          <p:cNvCxnSpPr>
            <a:stCxn id="8" idx="3"/>
            <a:endCxn id="32" idx="1"/>
          </p:cNvCxnSpPr>
          <p:nvPr/>
        </p:nvCxnSpPr>
        <p:spPr>
          <a:xfrm>
            <a:off x="4027473" y="5089062"/>
            <a:ext cx="973156" cy="584473"/>
          </a:xfrm>
          <a:prstGeom prst="straightConnector1">
            <a:avLst/>
          </a:prstGeom>
          <a:ln w="28575">
            <a:solidFill>
              <a:srgbClr val="0070C0"/>
            </a:solidFill>
            <a:tailEnd type="arrow"/>
          </a:ln>
        </p:spPr>
        <p:style>
          <a:lnRef idx="1">
            <a:schemeClr val="accent1"/>
          </a:lnRef>
          <a:fillRef idx="0">
            <a:schemeClr val="accent1"/>
          </a:fillRef>
          <a:effectRef idx="0">
            <a:schemeClr val="accent1"/>
          </a:effectRef>
          <a:fontRef idx="minor">
            <a:schemeClr val="tx1"/>
          </a:fontRef>
        </p:style>
      </p:cxnSp>
      <p:cxnSp>
        <p:nvCxnSpPr>
          <p:cNvPr id="39" name="Straight Arrow Connector 38"/>
          <p:cNvCxnSpPr>
            <a:stCxn id="10" idx="3"/>
            <a:endCxn id="32" idx="1"/>
          </p:cNvCxnSpPr>
          <p:nvPr/>
        </p:nvCxnSpPr>
        <p:spPr>
          <a:xfrm flipV="1">
            <a:off x="4027473" y="5673533"/>
            <a:ext cx="973156" cy="5746"/>
          </a:xfrm>
          <a:prstGeom prst="straightConnector1">
            <a:avLst/>
          </a:prstGeom>
          <a:ln w="28575">
            <a:solidFill>
              <a:srgbClr val="0070C0"/>
            </a:solidFill>
            <a:tailEnd type="arrow"/>
          </a:ln>
        </p:spPr>
        <p:style>
          <a:lnRef idx="1">
            <a:schemeClr val="accent1"/>
          </a:lnRef>
          <a:fillRef idx="0">
            <a:schemeClr val="accent1"/>
          </a:fillRef>
          <a:effectRef idx="0">
            <a:schemeClr val="accent1"/>
          </a:effectRef>
          <a:fontRef idx="minor">
            <a:schemeClr val="tx1"/>
          </a:fontRef>
        </p:style>
      </p:cxnSp>
      <p:cxnSp>
        <p:nvCxnSpPr>
          <p:cNvPr id="57" name="Elbow Connector 56"/>
          <p:cNvCxnSpPr/>
          <p:nvPr/>
        </p:nvCxnSpPr>
        <p:spPr>
          <a:xfrm rot="5400000" flipH="1" flipV="1">
            <a:off x="7072330" y="4449082"/>
            <a:ext cx="857256" cy="857256"/>
          </a:xfrm>
          <a:prstGeom prst="bentConnector3">
            <a:avLst>
              <a:gd name="adj1" fmla="val 423"/>
            </a:avLst>
          </a:prstGeom>
          <a:ln w="38100">
            <a:solidFill>
              <a:srgbClr val="0070C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59" name="Elbow Connector 58"/>
          <p:cNvCxnSpPr/>
          <p:nvPr/>
        </p:nvCxnSpPr>
        <p:spPr>
          <a:xfrm flipV="1">
            <a:off x="7072330" y="4509120"/>
            <a:ext cx="1009656" cy="914400"/>
          </a:xfrm>
          <a:prstGeom prst="bentConnector3">
            <a:avLst>
              <a:gd name="adj1" fmla="val 97196"/>
            </a:avLst>
          </a:prstGeom>
          <a:ln w="38100">
            <a:solidFill>
              <a:srgbClr val="0070C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60" name="Elbow Connector 59"/>
          <p:cNvCxnSpPr/>
          <p:nvPr/>
        </p:nvCxnSpPr>
        <p:spPr>
          <a:xfrm flipV="1">
            <a:off x="7072329" y="4583400"/>
            <a:ext cx="1137920" cy="1005840"/>
          </a:xfrm>
          <a:prstGeom prst="bentConnector3">
            <a:avLst>
              <a:gd name="adj1" fmla="val 97656"/>
            </a:avLst>
          </a:prstGeom>
          <a:ln w="38100">
            <a:solidFill>
              <a:srgbClr val="0070C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69" name="Down Arrow 68"/>
          <p:cNvSpPr/>
          <p:nvPr/>
        </p:nvSpPr>
        <p:spPr>
          <a:xfrm>
            <a:off x="2143108" y="3520387"/>
            <a:ext cx="357190" cy="1143008"/>
          </a:xfrm>
          <a:prstGeom prst="downArrow">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cs typeface="B Koodak" pitchFamily="2" charset="-78"/>
            </a:endParaRPr>
          </a:p>
        </p:txBody>
      </p:sp>
      <p:sp>
        <p:nvSpPr>
          <p:cNvPr id="70" name="Down Arrow 69"/>
          <p:cNvSpPr/>
          <p:nvPr/>
        </p:nvSpPr>
        <p:spPr>
          <a:xfrm>
            <a:off x="2928927" y="3520387"/>
            <a:ext cx="357190" cy="1143008"/>
          </a:xfrm>
          <a:prstGeom prst="downArrow">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cs typeface="B Koodak" pitchFamily="2" charset="-78"/>
            </a:endParaRPr>
          </a:p>
        </p:txBody>
      </p:sp>
      <p:cxnSp>
        <p:nvCxnSpPr>
          <p:cNvPr id="73" name="Elbow Connector 72"/>
          <p:cNvCxnSpPr>
            <a:stCxn id="38" idx="1"/>
            <a:endCxn id="4" idx="3"/>
          </p:cNvCxnSpPr>
          <p:nvPr/>
        </p:nvCxnSpPr>
        <p:spPr>
          <a:xfrm rot="10800000" flipV="1">
            <a:off x="4214810" y="1270090"/>
            <a:ext cx="1071570" cy="1253038"/>
          </a:xfrm>
          <a:prstGeom prst="bentConnector3">
            <a:avLst>
              <a:gd name="adj1" fmla="val 50000"/>
            </a:avLst>
          </a:prstGeom>
          <a:ln w="28575">
            <a:solidFill>
              <a:srgbClr val="0070C0"/>
            </a:solidFill>
            <a:tailEnd type="arrow"/>
          </a:ln>
        </p:spPr>
        <p:style>
          <a:lnRef idx="1">
            <a:schemeClr val="accent1"/>
          </a:lnRef>
          <a:fillRef idx="0">
            <a:schemeClr val="accent1"/>
          </a:fillRef>
          <a:effectRef idx="0">
            <a:schemeClr val="accent1"/>
          </a:effectRef>
          <a:fontRef idx="minor">
            <a:schemeClr val="tx1"/>
          </a:fontRef>
        </p:style>
      </p:cxnSp>
      <p:cxnSp>
        <p:nvCxnSpPr>
          <p:cNvPr id="75" name="Elbow Connector 74"/>
          <p:cNvCxnSpPr>
            <a:stCxn id="38" idx="1"/>
            <a:endCxn id="6" idx="3"/>
          </p:cNvCxnSpPr>
          <p:nvPr/>
        </p:nvCxnSpPr>
        <p:spPr>
          <a:xfrm rot="10800000" flipV="1">
            <a:off x="4214810" y="1270090"/>
            <a:ext cx="1071570" cy="1837421"/>
          </a:xfrm>
          <a:prstGeom prst="bentConnector3">
            <a:avLst>
              <a:gd name="adj1" fmla="val 50000"/>
            </a:avLst>
          </a:prstGeom>
          <a:ln w="28575">
            <a:solidFill>
              <a:srgbClr val="0070C0"/>
            </a:solidFill>
            <a:tailEnd type="arrow"/>
          </a:ln>
        </p:spPr>
        <p:style>
          <a:lnRef idx="1">
            <a:schemeClr val="accent1"/>
          </a:lnRef>
          <a:fillRef idx="0">
            <a:schemeClr val="accent1"/>
          </a:fillRef>
          <a:effectRef idx="0">
            <a:schemeClr val="accent1"/>
          </a:effectRef>
          <a:fontRef idx="minor">
            <a:schemeClr val="tx1"/>
          </a:fontRef>
        </p:style>
      </p:cxnSp>
      <p:cxnSp>
        <p:nvCxnSpPr>
          <p:cNvPr id="79" name="Shape 78"/>
          <p:cNvCxnSpPr>
            <a:stCxn id="62" idx="3"/>
            <a:endCxn id="38" idx="3"/>
          </p:cNvCxnSpPr>
          <p:nvPr/>
        </p:nvCxnSpPr>
        <p:spPr>
          <a:xfrm rot="16200000" flipV="1">
            <a:off x="6893588" y="1606885"/>
            <a:ext cx="1107289" cy="433702"/>
          </a:xfrm>
          <a:prstGeom prst="bentConnector2">
            <a:avLst/>
          </a:prstGeom>
          <a:ln w="28575">
            <a:solidFill>
              <a:srgbClr val="0070C0"/>
            </a:solidFill>
            <a:tailEnd type="arrow"/>
          </a:ln>
        </p:spPr>
        <p:style>
          <a:lnRef idx="1">
            <a:schemeClr val="accent1"/>
          </a:lnRef>
          <a:fillRef idx="0">
            <a:schemeClr val="accent1"/>
          </a:fillRef>
          <a:effectRef idx="0">
            <a:schemeClr val="accent1"/>
          </a:effectRef>
          <a:fontRef idx="minor">
            <a:schemeClr val="tx1"/>
          </a:fontRef>
        </p:style>
      </p:cxnSp>
      <p:cxnSp>
        <p:nvCxnSpPr>
          <p:cNvPr id="81" name="Shape 80"/>
          <p:cNvCxnSpPr>
            <a:stCxn id="63" idx="3"/>
            <a:endCxn id="38" idx="3"/>
          </p:cNvCxnSpPr>
          <p:nvPr/>
        </p:nvCxnSpPr>
        <p:spPr>
          <a:xfrm rot="16200000" flipV="1">
            <a:off x="7322216" y="1178256"/>
            <a:ext cx="1107289" cy="1290958"/>
          </a:xfrm>
          <a:prstGeom prst="bentConnector2">
            <a:avLst/>
          </a:prstGeom>
          <a:ln w="28575">
            <a:solidFill>
              <a:srgbClr val="0070C0"/>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663703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8"/>
                                        </p:tgtEl>
                                        <p:attrNameLst>
                                          <p:attrName>style.visibility</p:attrName>
                                        </p:attrNameLst>
                                      </p:cBhvr>
                                      <p:to>
                                        <p:strVal val="visible"/>
                                      </p:to>
                                    </p:set>
                                    <p:animEffect transition="in" filter="blinds(horizontal)">
                                      <p:cBhvr>
                                        <p:cTn id="7" dur="500"/>
                                        <p:tgtEl>
                                          <p:spTgt spid="38"/>
                                        </p:tgtEl>
                                      </p:cBhvr>
                                    </p:animEffect>
                                  </p:childTnLst>
                                </p:cTn>
                              </p:par>
                            </p:childTnLst>
                          </p:cTn>
                        </p:par>
                      </p:childTnLst>
                    </p:cTn>
                  </p:par>
                  <p:par>
                    <p:cTn id="8" fill="hold">
                      <p:stCondLst>
                        <p:cond delay="indefinite"/>
                      </p:stCondLst>
                      <p:childTnLst>
                        <p:par>
                          <p:cTn id="9" fill="hold">
                            <p:stCondLst>
                              <p:cond delay="0"/>
                            </p:stCondLst>
                            <p:childTnLst>
                              <p:par>
                                <p:cTn id="10" presetID="18" presetClass="entr" presetSubtype="12" fill="hold" nodeType="clickEffect">
                                  <p:stCondLst>
                                    <p:cond delay="0"/>
                                  </p:stCondLst>
                                  <p:childTnLst>
                                    <p:set>
                                      <p:cBhvr>
                                        <p:cTn id="11" dur="1" fill="hold">
                                          <p:stCondLst>
                                            <p:cond delay="0"/>
                                          </p:stCondLst>
                                        </p:cTn>
                                        <p:tgtEl>
                                          <p:spTgt spid="73"/>
                                        </p:tgtEl>
                                        <p:attrNameLst>
                                          <p:attrName>style.visibility</p:attrName>
                                        </p:attrNameLst>
                                      </p:cBhvr>
                                      <p:to>
                                        <p:strVal val="visible"/>
                                      </p:to>
                                    </p:set>
                                    <p:animEffect transition="in" filter="strips(downLeft)">
                                      <p:cBhvr>
                                        <p:cTn id="12" dur="500"/>
                                        <p:tgtEl>
                                          <p:spTgt spid="73"/>
                                        </p:tgtEl>
                                      </p:cBhvr>
                                    </p:animEffect>
                                  </p:childTnLst>
                                </p:cTn>
                              </p:par>
                            </p:childTnLst>
                          </p:cTn>
                        </p:par>
                        <p:par>
                          <p:cTn id="13" fill="hold">
                            <p:stCondLst>
                              <p:cond delay="500"/>
                            </p:stCondLst>
                            <p:childTnLst>
                              <p:par>
                                <p:cTn id="14" presetID="18" presetClass="entr" presetSubtype="12" fill="hold" nodeType="afterEffect">
                                  <p:stCondLst>
                                    <p:cond delay="0"/>
                                  </p:stCondLst>
                                  <p:childTnLst>
                                    <p:set>
                                      <p:cBhvr>
                                        <p:cTn id="15" dur="1" fill="hold">
                                          <p:stCondLst>
                                            <p:cond delay="0"/>
                                          </p:stCondLst>
                                        </p:cTn>
                                        <p:tgtEl>
                                          <p:spTgt spid="3"/>
                                        </p:tgtEl>
                                        <p:attrNameLst>
                                          <p:attrName>style.visibility</p:attrName>
                                        </p:attrNameLst>
                                      </p:cBhvr>
                                      <p:to>
                                        <p:strVal val="visible"/>
                                      </p:to>
                                    </p:set>
                                    <p:animEffect transition="in" filter="strips(downLeft)">
                                      <p:cBhvr>
                                        <p:cTn id="16" dur="500"/>
                                        <p:tgtEl>
                                          <p:spTgt spid="3"/>
                                        </p:tgtEl>
                                      </p:cBhvr>
                                    </p:animEffect>
                                  </p:childTnLst>
                                </p:cTn>
                              </p:par>
                            </p:childTnLst>
                          </p:cTn>
                        </p:par>
                      </p:childTnLst>
                    </p:cTn>
                  </p:par>
                  <p:par>
                    <p:cTn id="17" fill="hold">
                      <p:stCondLst>
                        <p:cond delay="indefinite"/>
                      </p:stCondLst>
                      <p:childTnLst>
                        <p:par>
                          <p:cTn id="18" fill="hold">
                            <p:stCondLst>
                              <p:cond delay="0"/>
                            </p:stCondLst>
                            <p:childTnLst>
                              <p:par>
                                <p:cTn id="19" presetID="18" presetClass="entr" presetSubtype="12" fill="hold" nodeType="clickEffect">
                                  <p:stCondLst>
                                    <p:cond delay="0"/>
                                  </p:stCondLst>
                                  <p:childTnLst>
                                    <p:set>
                                      <p:cBhvr>
                                        <p:cTn id="20" dur="1" fill="hold">
                                          <p:stCondLst>
                                            <p:cond delay="0"/>
                                          </p:stCondLst>
                                        </p:cTn>
                                        <p:tgtEl>
                                          <p:spTgt spid="75"/>
                                        </p:tgtEl>
                                        <p:attrNameLst>
                                          <p:attrName>style.visibility</p:attrName>
                                        </p:attrNameLst>
                                      </p:cBhvr>
                                      <p:to>
                                        <p:strVal val="visible"/>
                                      </p:to>
                                    </p:set>
                                    <p:animEffect transition="in" filter="strips(downLeft)">
                                      <p:cBhvr>
                                        <p:cTn id="21" dur="500"/>
                                        <p:tgtEl>
                                          <p:spTgt spid="75"/>
                                        </p:tgtEl>
                                      </p:cBhvr>
                                    </p:animEffect>
                                  </p:childTnLst>
                                </p:cTn>
                              </p:par>
                            </p:childTnLst>
                          </p:cTn>
                        </p:par>
                        <p:par>
                          <p:cTn id="22" fill="hold">
                            <p:stCondLst>
                              <p:cond delay="500"/>
                            </p:stCondLst>
                            <p:childTnLst>
                              <p:par>
                                <p:cTn id="23" presetID="18" presetClass="entr" presetSubtype="12" fill="hold" nodeType="afterEffect">
                                  <p:stCondLst>
                                    <p:cond delay="0"/>
                                  </p:stCondLst>
                                  <p:childTnLst>
                                    <p:set>
                                      <p:cBhvr>
                                        <p:cTn id="24" dur="1" fill="hold">
                                          <p:stCondLst>
                                            <p:cond delay="0"/>
                                          </p:stCondLst>
                                        </p:cTn>
                                        <p:tgtEl>
                                          <p:spTgt spid="12"/>
                                        </p:tgtEl>
                                        <p:attrNameLst>
                                          <p:attrName>style.visibility</p:attrName>
                                        </p:attrNameLst>
                                      </p:cBhvr>
                                      <p:to>
                                        <p:strVal val="visible"/>
                                      </p:to>
                                    </p:set>
                                    <p:animEffect transition="in" filter="strips(downLeft)">
                                      <p:cBhvr>
                                        <p:cTn id="25" dur="500"/>
                                        <p:tgtEl>
                                          <p:spTgt spid="12"/>
                                        </p:tgtEl>
                                      </p:cBhvr>
                                    </p:animEffect>
                                  </p:childTnLst>
                                </p:cTn>
                              </p:par>
                            </p:childTnLst>
                          </p:cTn>
                        </p:par>
                      </p:childTnLst>
                    </p:cTn>
                  </p:par>
                  <p:par>
                    <p:cTn id="26" fill="hold">
                      <p:stCondLst>
                        <p:cond delay="indefinite"/>
                      </p:stCondLst>
                      <p:childTnLst>
                        <p:par>
                          <p:cTn id="27" fill="hold">
                            <p:stCondLst>
                              <p:cond delay="0"/>
                            </p:stCondLst>
                            <p:childTnLst>
                              <p:par>
                                <p:cTn id="28" presetID="18" presetClass="entr" presetSubtype="12" fill="hold" grpId="0" nodeType="clickEffect">
                                  <p:stCondLst>
                                    <p:cond delay="0"/>
                                  </p:stCondLst>
                                  <p:childTnLst>
                                    <p:set>
                                      <p:cBhvr>
                                        <p:cTn id="29" dur="1" fill="hold">
                                          <p:stCondLst>
                                            <p:cond delay="0"/>
                                          </p:stCondLst>
                                        </p:cTn>
                                        <p:tgtEl>
                                          <p:spTgt spid="28"/>
                                        </p:tgtEl>
                                        <p:attrNameLst>
                                          <p:attrName>style.visibility</p:attrName>
                                        </p:attrNameLst>
                                      </p:cBhvr>
                                      <p:to>
                                        <p:strVal val="visible"/>
                                      </p:to>
                                    </p:set>
                                    <p:animEffect transition="in" filter="strips(downLeft)">
                                      <p:cBhvr>
                                        <p:cTn id="30" dur="500"/>
                                        <p:tgtEl>
                                          <p:spTgt spid="28"/>
                                        </p:tgtEl>
                                      </p:cBhvr>
                                    </p:animEffect>
                                  </p:childTnLst>
                                </p:cTn>
                              </p:par>
                              <p:par>
                                <p:cTn id="31" presetID="18" presetClass="entr" presetSubtype="12" fill="hold" grpId="0" nodeType="withEffect">
                                  <p:stCondLst>
                                    <p:cond delay="0"/>
                                  </p:stCondLst>
                                  <p:childTnLst>
                                    <p:set>
                                      <p:cBhvr>
                                        <p:cTn id="32" dur="1" fill="hold">
                                          <p:stCondLst>
                                            <p:cond delay="0"/>
                                          </p:stCondLst>
                                        </p:cTn>
                                        <p:tgtEl>
                                          <p:spTgt spid="69"/>
                                        </p:tgtEl>
                                        <p:attrNameLst>
                                          <p:attrName>style.visibility</p:attrName>
                                        </p:attrNameLst>
                                      </p:cBhvr>
                                      <p:to>
                                        <p:strVal val="visible"/>
                                      </p:to>
                                    </p:set>
                                    <p:animEffect transition="in" filter="strips(downLeft)">
                                      <p:cBhvr>
                                        <p:cTn id="33" dur="500"/>
                                        <p:tgtEl>
                                          <p:spTgt spid="69"/>
                                        </p:tgtEl>
                                      </p:cBhvr>
                                    </p:animEffect>
                                  </p:childTnLst>
                                </p:cTn>
                              </p:par>
                              <p:par>
                                <p:cTn id="34" presetID="18" presetClass="entr" presetSubtype="12" fill="hold" grpId="0" nodeType="withEffect">
                                  <p:stCondLst>
                                    <p:cond delay="0"/>
                                  </p:stCondLst>
                                  <p:childTnLst>
                                    <p:set>
                                      <p:cBhvr>
                                        <p:cTn id="35" dur="1" fill="hold">
                                          <p:stCondLst>
                                            <p:cond delay="0"/>
                                          </p:stCondLst>
                                        </p:cTn>
                                        <p:tgtEl>
                                          <p:spTgt spid="70"/>
                                        </p:tgtEl>
                                        <p:attrNameLst>
                                          <p:attrName>style.visibility</p:attrName>
                                        </p:attrNameLst>
                                      </p:cBhvr>
                                      <p:to>
                                        <p:strVal val="visible"/>
                                      </p:to>
                                    </p:set>
                                    <p:animEffect transition="in" filter="strips(downLeft)">
                                      <p:cBhvr>
                                        <p:cTn id="36" dur="500"/>
                                        <p:tgtEl>
                                          <p:spTgt spid="70"/>
                                        </p:tgtEl>
                                      </p:cBhvr>
                                    </p:animEffect>
                                  </p:childTnLst>
                                </p:cTn>
                              </p:par>
                            </p:childTnLst>
                          </p:cTn>
                        </p:par>
                      </p:childTnLst>
                    </p:cTn>
                  </p:par>
                  <p:par>
                    <p:cTn id="37" fill="hold">
                      <p:stCondLst>
                        <p:cond delay="indefinite"/>
                      </p:stCondLst>
                      <p:childTnLst>
                        <p:par>
                          <p:cTn id="38" fill="hold">
                            <p:stCondLst>
                              <p:cond delay="0"/>
                            </p:stCondLst>
                            <p:childTnLst>
                              <p:par>
                                <p:cTn id="39" presetID="3" presetClass="entr" presetSubtype="10" fill="hold" nodeType="clickEffect">
                                  <p:stCondLst>
                                    <p:cond delay="0"/>
                                  </p:stCondLst>
                                  <p:childTnLst>
                                    <p:set>
                                      <p:cBhvr>
                                        <p:cTn id="40" dur="1" fill="hold">
                                          <p:stCondLst>
                                            <p:cond delay="0"/>
                                          </p:stCondLst>
                                        </p:cTn>
                                        <p:tgtEl>
                                          <p:spTgt spid="13"/>
                                        </p:tgtEl>
                                        <p:attrNameLst>
                                          <p:attrName>style.visibility</p:attrName>
                                        </p:attrNameLst>
                                      </p:cBhvr>
                                      <p:to>
                                        <p:strVal val="visible"/>
                                      </p:to>
                                    </p:set>
                                    <p:animEffect transition="in" filter="blinds(horizontal)">
                                      <p:cBhvr>
                                        <p:cTn id="41" dur="500"/>
                                        <p:tgtEl>
                                          <p:spTgt spid="13"/>
                                        </p:tgtEl>
                                      </p:cBhvr>
                                    </p:animEffect>
                                  </p:childTnLst>
                                </p:cTn>
                              </p:par>
                            </p:childTnLst>
                          </p:cTn>
                        </p:par>
                      </p:childTnLst>
                    </p:cTn>
                  </p:par>
                  <p:par>
                    <p:cTn id="42" fill="hold">
                      <p:stCondLst>
                        <p:cond delay="indefinite"/>
                      </p:stCondLst>
                      <p:childTnLst>
                        <p:par>
                          <p:cTn id="43" fill="hold">
                            <p:stCondLst>
                              <p:cond delay="0"/>
                            </p:stCondLst>
                            <p:childTnLst>
                              <p:par>
                                <p:cTn id="44" presetID="22" presetClass="entr" presetSubtype="4" fill="hold" nodeType="clickEffect">
                                  <p:stCondLst>
                                    <p:cond delay="0"/>
                                  </p:stCondLst>
                                  <p:childTnLst>
                                    <p:set>
                                      <p:cBhvr>
                                        <p:cTn id="45" dur="1" fill="hold">
                                          <p:stCondLst>
                                            <p:cond delay="0"/>
                                          </p:stCondLst>
                                        </p:cTn>
                                        <p:tgtEl>
                                          <p:spTgt spid="39"/>
                                        </p:tgtEl>
                                        <p:attrNameLst>
                                          <p:attrName>style.visibility</p:attrName>
                                        </p:attrNameLst>
                                      </p:cBhvr>
                                      <p:to>
                                        <p:strVal val="visible"/>
                                      </p:to>
                                    </p:set>
                                    <p:animEffect transition="in" filter="wipe(down)">
                                      <p:cBhvr>
                                        <p:cTn id="46" dur="500"/>
                                        <p:tgtEl>
                                          <p:spTgt spid="39"/>
                                        </p:tgtEl>
                                      </p:cBhvr>
                                    </p:animEffect>
                                  </p:childTnLst>
                                </p:cTn>
                              </p:par>
                              <p:par>
                                <p:cTn id="47" presetID="22" presetClass="entr" presetSubtype="4" fill="hold" nodeType="withEffect">
                                  <p:stCondLst>
                                    <p:cond delay="0"/>
                                  </p:stCondLst>
                                  <p:childTnLst>
                                    <p:set>
                                      <p:cBhvr>
                                        <p:cTn id="48" dur="1" fill="hold">
                                          <p:stCondLst>
                                            <p:cond delay="0"/>
                                          </p:stCondLst>
                                        </p:cTn>
                                        <p:tgtEl>
                                          <p:spTgt spid="36"/>
                                        </p:tgtEl>
                                        <p:attrNameLst>
                                          <p:attrName>style.visibility</p:attrName>
                                        </p:attrNameLst>
                                      </p:cBhvr>
                                      <p:to>
                                        <p:strVal val="visible"/>
                                      </p:to>
                                    </p:set>
                                    <p:animEffect transition="in" filter="wipe(down)">
                                      <p:cBhvr>
                                        <p:cTn id="49" dur="500"/>
                                        <p:tgtEl>
                                          <p:spTgt spid="36"/>
                                        </p:tgtEl>
                                      </p:cBhvr>
                                    </p:animEffect>
                                  </p:childTnLst>
                                </p:cTn>
                              </p:par>
                              <p:par>
                                <p:cTn id="50" presetID="22" presetClass="entr" presetSubtype="4" fill="hold" nodeType="withEffect">
                                  <p:stCondLst>
                                    <p:cond delay="0"/>
                                  </p:stCondLst>
                                  <p:childTnLst>
                                    <p:set>
                                      <p:cBhvr>
                                        <p:cTn id="51" dur="1" fill="hold">
                                          <p:stCondLst>
                                            <p:cond delay="0"/>
                                          </p:stCondLst>
                                        </p:cTn>
                                        <p:tgtEl>
                                          <p:spTgt spid="34"/>
                                        </p:tgtEl>
                                        <p:attrNameLst>
                                          <p:attrName>style.visibility</p:attrName>
                                        </p:attrNameLst>
                                      </p:cBhvr>
                                      <p:to>
                                        <p:strVal val="visible"/>
                                      </p:to>
                                    </p:set>
                                    <p:animEffect transition="in" filter="wipe(down)">
                                      <p:cBhvr>
                                        <p:cTn id="52" dur="500"/>
                                        <p:tgtEl>
                                          <p:spTgt spid="34"/>
                                        </p:tgtEl>
                                      </p:cBhvr>
                                    </p:animEffect>
                                  </p:childTnLst>
                                </p:cTn>
                              </p:par>
                            </p:childTnLst>
                          </p:cTn>
                        </p:par>
                        <p:par>
                          <p:cTn id="53" fill="hold">
                            <p:stCondLst>
                              <p:cond delay="500"/>
                            </p:stCondLst>
                            <p:childTnLst>
                              <p:par>
                                <p:cTn id="54" presetID="17" presetClass="entr" presetSubtype="10" fill="hold" grpId="0" nodeType="afterEffect">
                                  <p:stCondLst>
                                    <p:cond delay="0"/>
                                  </p:stCondLst>
                                  <p:childTnLst>
                                    <p:set>
                                      <p:cBhvr>
                                        <p:cTn id="55" dur="1" fill="hold">
                                          <p:stCondLst>
                                            <p:cond delay="0"/>
                                          </p:stCondLst>
                                        </p:cTn>
                                        <p:tgtEl>
                                          <p:spTgt spid="31"/>
                                        </p:tgtEl>
                                        <p:attrNameLst>
                                          <p:attrName>style.visibility</p:attrName>
                                        </p:attrNameLst>
                                      </p:cBhvr>
                                      <p:to>
                                        <p:strVal val="visible"/>
                                      </p:to>
                                    </p:set>
                                    <p:anim calcmode="lin" valueType="num">
                                      <p:cBhvr>
                                        <p:cTn id="56" dur="500" fill="hold"/>
                                        <p:tgtEl>
                                          <p:spTgt spid="31"/>
                                        </p:tgtEl>
                                        <p:attrNameLst>
                                          <p:attrName>ppt_w</p:attrName>
                                        </p:attrNameLst>
                                      </p:cBhvr>
                                      <p:tavLst>
                                        <p:tav tm="0">
                                          <p:val>
                                            <p:fltVal val="0"/>
                                          </p:val>
                                        </p:tav>
                                        <p:tav tm="100000">
                                          <p:val>
                                            <p:strVal val="#ppt_w"/>
                                          </p:val>
                                        </p:tav>
                                      </p:tavLst>
                                    </p:anim>
                                    <p:anim calcmode="lin" valueType="num">
                                      <p:cBhvr>
                                        <p:cTn id="57" dur="500" fill="hold"/>
                                        <p:tgtEl>
                                          <p:spTgt spid="31"/>
                                        </p:tgtEl>
                                        <p:attrNameLst>
                                          <p:attrName>ppt_h</p:attrName>
                                        </p:attrNameLst>
                                      </p:cBhvr>
                                      <p:tavLst>
                                        <p:tav tm="0">
                                          <p:val>
                                            <p:strVal val="#ppt_h"/>
                                          </p:val>
                                        </p:tav>
                                        <p:tav tm="100000">
                                          <p:val>
                                            <p:strVal val="#ppt_h"/>
                                          </p:val>
                                        </p:tav>
                                      </p:tavLst>
                                    </p:anim>
                                  </p:childTnLst>
                                </p:cTn>
                              </p:par>
                            </p:childTnLst>
                          </p:cTn>
                        </p:par>
                        <p:par>
                          <p:cTn id="58" fill="hold">
                            <p:stCondLst>
                              <p:cond delay="1000"/>
                            </p:stCondLst>
                            <p:childTnLst>
                              <p:par>
                                <p:cTn id="59" presetID="17" presetClass="entr" presetSubtype="10" fill="hold" grpId="0" nodeType="afterEffect">
                                  <p:stCondLst>
                                    <p:cond delay="0"/>
                                  </p:stCondLst>
                                  <p:childTnLst>
                                    <p:set>
                                      <p:cBhvr>
                                        <p:cTn id="60" dur="1" fill="hold">
                                          <p:stCondLst>
                                            <p:cond delay="0"/>
                                          </p:stCondLst>
                                        </p:cTn>
                                        <p:tgtEl>
                                          <p:spTgt spid="32"/>
                                        </p:tgtEl>
                                        <p:attrNameLst>
                                          <p:attrName>style.visibility</p:attrName>
                                        </p:attrNameLst>
                                      </p:cBhvr>
                                      <p:to>
                                        <p:strVal val="visible"/>
                                      </p:to>
                                    </p:set>
                                    <p:anim calcmode="lin" valueType="num">
                                      <p:cBhvr>
                                        <p:cTn id="61" dur="500" fill="hold"/>
                                        <p:tgtEl>
                                          <p:spTgt spid="32"/>
                                        </p:tgtEl>
                                        <p:attrNameLst>
                                          <p:attrName>ppt_w</p:attrName>
                                        </p:attrNameLst>
                                      </p:cBhvr>
                                      <p:tavLst>
                                        <p:tav tm="0">
                                          <p:val>
                                            <p:fltVal val="0"/>
                                          </p:val>
                                        </p:tav>
                                        <p:tav tm="100000">
                                          <p:val>
                                            <p:strVal val="#ppt_w"/>
                                          </p:val>
                                        </p:tav>
                                      </p:tavLst>
                                    </p:anim>
                                    <p:anim calcmode="lin" valueType="num">
                                      <p:cBhvr>
                                        <p:cTn id="62" dur="500" fill="hold"/>
                                        <p:tgtEl>
                                          <p:spTgt spid="32"/>
                                        </p:tgtEl>
                                        <p:attrNameLst>
                                          <p:attrName>ppt_h</p:attrName>
                                        </p:attrNameLst>
                                      </p:cBhvr>
                                      <p:tavLst>
                                        <p:tav tm="0">
                                          <p:val>
                                            <p:strVal val="#ppt_h"/>
                                          </p:val>
                                        </p:tav>
                                        <p:tav tm="100000">
                                          <p:val>
                                            <p:strVal val="#ppt_h"/>
                                          </p:val>
                                        </p:tav>
                                      </p:tavLst>
                                    </p:anim>
                                  </p:childTnLst>
                                </p:cTn>
                              </p:par>
                            </p:childTnLst>
                          </p:cTn>
                        </p:par>
                      </p:childTnLst>
                    </p:cTn>
                  </p:par>
                  <p:par>
                    <p:cTn id="63" fill="hold">
                      <p:stCondLst>
                        <p:cond delay="indefinite"/>
                      </p:stCondLst>
                      <p:childTnLst>
                        <p:par>
                          <p:cTn id="64" fill="hold">
                            <p:stCondLst>
                              <p:cond delay="0"/>
                            </p:stCondLst>
                            <p:childTnLst>
                              <p:par>
                                <p:cTn id="65" presetID="22" presetClass="entr" presetSubtype="4" fill="hold" nodeType="clickEffect">
                                  <p:stCondLst>
                                    <p:cond delay="0"/>
                                  </p:stCondLst>
                                  <p:childTnLst>
                                    <p:set>
                                      <p:cBhvr>
                                        <p:cTn id="66" dur="1" fill="hold">
                                          <p:stCondLst>
                                            <p:cond delay="0"/>
                                          </p:stCondLst>
                                        </p:cTn>
                                        <p:tgtEl>
                                          <p:spTgt spid="60"/>
                                        </p:tgtEl>
                                        <p:attrNameLst>
                                          <p:attrName>style.visibility</p:attrName>
                                        </p:attrNameLst>
                                      </p:cBhvr>
                                      <p:to>
                                        <p:strVal val="visible"/>
                                      </p:to>
                                    </p:set>
                                    <p:animEffect transition="in" filter="wipe(down)">
                                      <p:cBhvr>
                                        <p:cTn id="67" dur="500"/>
                                        <p:tgtEl>
                                          <p:spTgt spid="60"/>
                                        </p:tgtEl>
                                      </p:cBhvr>
                                    </p:animEffect>
                                  </p:childTnLst>
                                </p:cTn>
                              </p:par>
                              <p:par>
                                <p:cTn id="68" presetID="22" presetClass="entr" presetSubtype="4" fill="hold" nodeType="withEffect">
                                  <p:stCondLst>
                                    <p:cond delay="0"/>
                                  </p:stCondLst>
                                  <p:childTnLst>
                                    <p:set>
                                      <p:cBhvr>
                                        <p:cTn id="69" dur="1" fill="hold">
                                          <p:stCondLst>
                                            <p:cond delay="0"/>
                                          </p:stCondLst>
                                        </p:cTn>
                                        <p:tgtEl>
                                          <p:spTgt spid="59"/>
                                        </p:tgtEl>
                                        <p:attrNameLst>
                                          <p:attrName>style.visibility</p:attrName>
                                        </p:attrNameLst>
                                      </p:cBhvr>
                                      <p:to>
                                        <p:strVal val="visible"/>
                                      </p:to>
                                    </p:set>
                                    <p:animEffect transition="in" filter="wipe(down)">
                                      <p:cBhvr>
                                        <p:cTn id="70" dur="500"/>
                                        <p:tgtEl>
                                          <p:spTgt spid="59"/>
                                        </p:tgtEl>
                                      </p:cBhvr>
                                    </p:animEffect>
                                  </p:childTnLst>
                                </p:cTn>
                              </p:par>
                              <p:par>
                                <p:cTn id="71" presetID="22" presetClass="entr" presetSubtype="4" fill="hold" nodeType="withEffect">
                                  <p:stCondLst>
                                    <p:cond delay="0"/>
                                  </p:stCondLst>
                                  <p:childTnLst>
                                    <p:set>
                                      <p:cBhvr>
                                        <p:cTn id="72" dur="1" fill="hold">
                                          <p:stCondLst>
                                            <p:cond delay="0"/>
                                          </p:stCondLst>
                                        </p:cTn>
                                        <p:tgtEl>
                                          <p:spTgt spid="57"/>
                                        </p:tgtEl>
                                        <p:attrNameLst>
                                          <p:attrName>style.visibility</p:attrName>
                                        </p:attrNameLst>
                                      </p:cBhvr>
                                      <p:to>
                                        <p:strVal val="visible"/>
                                      </p:to>
                                    </p:set>
                                    <p:animEffect transition="in" filter="wipe(down)">
                                      <p:cBhvr>
                                        <p:cTn id="73" dur="500"/>
                                        <p:tgtEl>
                                          <p:spTgt spid="57"/>
                                        </p:tgtEl>
                                      </p:cBhvr>
                                    </p:animEffect>
                                  </p:childTnLst>
                                </p:cTn>
                              </p:par>
                            </p:childTnLst>
                          </p:cTn>
                        </p:par>
                      </p:childTnLst>
                    </p:cTn>
                  </p:par>
                  <p:par>
                    <p:cTn id="74" fill="hold">
                      <p:stCondLst>
                        <p:cond delay="indefinite"/>
                      </p:stCondLst>
                      <p:childTnLst>
                        <p:par>
                          <p:cTn id="75" fill="hold">
                            <p:stCondLst>
                              <p:cond delay="0"/>
                            </p:stCondLst>
                            <p:childTnLst>
                              <p:par>
                                <p:cTn id="76" presetID="3" presetClass="entr" presetSubtype="10" fill="hold" grpId="0" nodeType="clickEffect">
                                  <p:stCondLst>
                                    <p:cond delay="0"/>
                                  </p:stCondLst>
                                  <p:childTnLst>
                                    <p:set>
                                      <p:cBhvr>
                                        <p:cTn id="77" dur="1" fill="hold">
                                          <p:stCondLst>
                                            <p:cond delay="0"/>
                                          </p:stCondLst>
                                        </p:cTn>
                                        <p:tgtEl>
                                          <p:spTgt spid="62"/>
                                        </p:tgtEl>
                                        <p:attrNameLst>
                                          <p:attrName>style.visibility</p:attrName>
                                        </p:attrNameLst>
                                      </p:cBhvr>
                                      <p:to>
                                        <p:strVal val="visible"/>
                                      </p:to>
                                    </p:set>
                                    <p:animEffect transition="in" filter="blinds(horizontal)">
                                      <p:cBhvr>
                                        <p:cTn id="78" dur="500"/>
                                        <p:tgtEl>
                                          <p:spTgt spid="62"/>
                                        </p:tgtEl>
                                      </p:cBhvr>
                                    </p:animEffect>
                                  </p:childTnLst>
                                </p:cTn>
                              </p:par>
                            </p:childTnLst>
                          </p:cTn>
                        </p:par>
                      </p:childTnLst>
                    </p:cTn>
                  </p:par>
                  <p:par>
                    <p:cTn id="79" fill="hold">
                      <p:stCondLst>
                        <p:cond delay="indefinite"/>
                      </p:stCondLst>
                      <p:childTnLst>
                        <p:par>
                          <p:cTn id="80" fill="hold">
                            <p:stCondLst>
                              <p:cond delay="0"/>
                            </p:stCondLst>
                            <p:childTnLst>
                              <p:par>
                                <p:cTn id="81" presetID="3" presetClass="entr" presetSubtype="10" fill="hold" grpId="0" nodeType="clickEffect">
                                  <p:stCondLst>
                                    <p:cond delay="0"/>
                                  </p:stCondLst>
                                  <p:childTnLst>
                                    <p:set>
                                      <p:cBhvr>
                                        <p:cTn id="82" dur="1" fill="hold">
                                          <p:stCondLst>
                                            <p:cond delay="0"/>
                                          </p:stCondLst>
                                        </p:cTn>
                                        <p:tgtEl>
                                          <p:spTgt spid="63"/>
                                        </p:tgtEl>
                                        <p:attrNameLst>
                                          <p:attrName>style.visibility</p:attrName>
                                        </p:attrNameLst>
                                      </p:cBhvr>
                                      <p:to>
                                        <p:strVal val="visible"/>
                                      </p:to>
                                    </p:set>
                                    <p:animEffect transition="in" filter="blinds(horizontal)">
                                      <p:cBhvr>
                                        <p:cTn id="83" dur="500"/>
                                        <p:tgtEl>
                                          <p:spTgt spid="63"/>
                                        </p:tgtEl>
                                      </p:cBhvr>
                                    </p:animEffect>
                                  </p:childTnLst>
                                </p:cTn>
                              </p:par>
                            </p:childTnLst>
                          </p:cTn>
                        </p:par>
                      </p:childTnLst>
                    </p:cTn>
                  </p:par>
                  <p:par>
                    <p:cTn id="84" fill="hold">
                      <p:stCondLst>
                        <p:cond delay="indefinite"/>
                      </p:stCondLst>
                      <p:childTnLst>
                        <p:par>
                          <p:cTn id="85" fill="hold">
                            <p:stCondLst>
                              <p:cond delay="0"/>
                            </p:stCondLst>
                            <p:childTnLst>
                              <p:par>
                                <p:cTn id="86" presetID="22" presetClass="entr" presetSubtype="4" fill="hold" nodeType="clickEffect">
                                  <p:stCondLst>
                                    <p:cond delay="0"/>
                                  </p:stCondLst>
                                  <p:childTnLst>
                                    <p:set>
                                      <p:cBhvr>
                                        <p:cTn id="87" dur="1" fill="hold">
                                          <p:stCondLst>
                                            <p:cond delay="0"/>
                                          </p:stCondLst>
                                        </p:cTn>
                                        <p:tgtEl>
                                          <p:spTgt spid="79"/>
                                        </p:tgtEl>
                                        <p:attrNameLst>
                                          <p:attrName>style.visibility</p:attrName>
                                        </p:attrNameLst>
                                      </p:cBhvr>
                                      <p:to>
                                        <p:strVal val="visible"/>
                                      </p:to>
                                    </p:set>
                                    <p:animEffect transition="in" filter="wipe(down)">
                                      <p:cBhvr>
                                        <p:cTn id="88" dur="500"/>
                                        <p:tgtEl>
                                          <p:spTgt spid="79"/>
                                        </p:tgtEl>
                                      </p:cBhvr>
                                    </p:animEffect>
                                  </p:childTnLst>
                                </p:cTn>
                              </p:par>
                              <p:par>
                                <p:cTn id="89" presetID="22" presetClass="entr" presetSubtype="4" fill="hold" nodeType="withEffect">
                                  <p:stCondLst>
                                    <p:cond delay="0"/>
                                  </p:stCondLst>
                                  <p:childTnLst>
                                    <p:set>
                                      <p:cBhvr>
                                        <p:cTn id="90" dur="1" fill="hold">
                                          <p:stCondLst>
                                            <p:cond delay="0"/>
                                          </p:stCondLst>
                                        </p:cTn>
                                        <p:tgtEl>
                                          <p:spTgt spid="81"/>
                                        </p:tgtEl>
                                        <p:attrNameLst>
                                          <p:attrName>style.visibility</p:attrName>
                                        </p:attrNameLst>
                                      </p:cBhvr>
                                      <p:to>
                                        <p:strVal val="visible"/>
                                      </p:to>
                                    </p:set>
                                    <p:animEffect transition="in" filter="wipe(down)">
                                      <p:cBhvr>
                                        <p:cTn id="91" dur="500"/>
                                        <p:tgtEl>
                                          <p:spTgt spid="8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 grpId="0" animBg="1"/>
      <p:bldP spid="62" grpId="0" animBg="1"/>
      <p:bldP spid="63" grpId="0" animBg="1"/>
      <p:bldP spid="28" grpId="0" animBg="1"/>
      <p:bldP spid="31" grpId="0" animBg="1"/>
      <p:bldP spid="32" grpId="0" animBg="1"/>
      <p:bldP spid="69" grpId="0" animBg="1"/>
      <p:bldP spid="70"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62000" y="609600"/>
            <a:ext cx="7543800" cy="6309420"/>
          </a:xfrm>
          <a:prstGeom prst="rect">
            <a:avLst/>
          </a:prstGeom>
          <a:noFill/>
        </p:spPr>
        <p:txBody>
          <a:bodyPr wrap="square" rtlCol="0">
            <a:spAutoFit/>
          </a:bodyPr>
          <a:lstStyle/>
          <a:p>
            <a:pPr marL="285750" indent="-285750" algn="just" rtl="1">
              <a:buClr>
                <a:schemeClr val="accent6"/>
              </a:buClr>
              <a:buFont typeface="Wingdings" pitchFamily="2" charset="2"/>
              <a:buChar char="v"/>
            </a:pPr>
            <a:r>
              <a:rPr lang="fa-IR" sz="2400" b="1" dirty="0">
                <a:solidFill>
                  <a:schemeClr val="accent6"/>
                </a:solidFill>
                <a:cs typeface="B Titr" pitchFamily="2" charset="-78"/>
              </a:rPr>
              <a:t>پیشگیری </a:t>
            </a:r>
            <a:endParaRPr lang="fa-IR" sz="2400" b="1" dirty="0" smtClean="0">
              <a:solidFill>
                <a:schemeClr val="accent6"/>
              </a:solidFill>
              <a:cs typeface="B Titr" pitchFamily="2" charset="-78"/>
            </a:endParaRPr>
          </a:p>
          <a:p>
            <a:pPr algn="just" rtl="1"/>
            <a:r>
              <a:rPr lang="fa-IR" sz="2400" b="1" dirty="0" smtClean="0">
                <a:cs typeface="B Nazanin" pitchFamily="2" charset="-78"/>
              </a:rPr>
              <a:t>کلیه </a:t>
            </a:r>
            <a:r>
              <a:rPr lang="fa-IR" sz="2400" b="1" dirty="0">
                <a:cs typeface="B Nazanin" pitchFamily="2" charset="-78"/>
              </a:rPr>
              <a:t>اقداماتی است که به منظور جلوگیری از بروز ، قطع یا کاهش سرعت سیر بیماری به کار می </a:t>
            </a:r>
            <a:r>
              <a:rPr lang="fa-IR" sz="2400" b="1" dirty="0" smtClean="0">
                <a:cs typeface="B Nazanin" pitchFamily="2" charset="-78"/>
              </a:rPr>
              <a:t>آید.</a:t>
            </a:r>
          </a:p>
          <a:p>
            <a:pPr algn="just" rtl="1"/>
            <a:endParaRPr lang="en-US" sz="1000" dirty="0">
              <a:cs typeface="B Nazanin" pitchFamily="2" charset="-78"/>
            </a:endParaRPr>
          </a:p>
          <a:p>
            <a:pPr marL="285750" indent="-285750" algn="just" rtl="1">
              <a:buFont typeface="Wingdings" pitchFamily="2" charset="2"/>
              <a:buChar char="v"/>
            </a:pPr>
            <a:r>
              <a:rPr lang="fa-IR" sz="2400" b="1" dirty="0">
                <a:solidFill>
                  <a:schemeClr val="accent6"/>
                </a:solidFill>
                <a:cs typeface="B Titr" pitchFamily="2" charset="-78"/>
              </a:rPr>
              <a:t>سطوح </a:t>
            </a:r>
            <a:r>
              <a:rPr lang="fa-IR" sz="2400" b="1" dirty="0" smtClean="0">
                <a:solidFill>
                  <a:schemeClr val="accent6"/>
                </a:solidFill>
                <a:cs typeface="B Titr" pitchFamily="2" charset="-78"/>
              </a:rPr>
              <a:t>پیشگیری</a:t>
            </a:r>
          </a:p>
          <a:p>
            <a:pPr algn="just" rtl="1"/>
            <a:endParaRPr lang="en-US" sz="1000" dirty="0">
              <a:solidFill>
                <a:schemeClr val="accent6"/>
              </a:solidFill>
              <a:cs typeface="B Titr" pitchFamily="2" charset="-78"/>
            </a:endParaRPr>
          </a:p>
          <a:p>
            <a:pPr algn="just" rtl="1"/>
            <a:r>
              <a:rPr lang="fa-IR" sz="2400" b="1" dirty="0" smtClean="0">
                <a:solidFill>
                  <a:schemeClr val="accent6"/>
                </a:solidFill>
                <a:cs typeface="B Nazanin" pitchFamily="2" charset="-78"/>
              </a:rPr>
              <a:t>1. </a:t>
            </a:r>
            <a:r>
              <a:rPr lang="fa-IR" sz="2400" b="1" dirty="0" smtClean="0">
                <a:cs typeface="B Nazanin" pitchFamily="2" charset="-78"/>
              </a:rPr>
              <a:t>مقدماتی</a:t>
            </a:r>
            <a:endParaRPr lang="en-US" sz="2400" dirty="0">
              <a:cs typeface="B Nazanin" pitchFamily="2" charset="-78"/>
            </a:endParaRPr>
          </a:p>
          <a:p>
            <a:pPr algn="just" rtl="1"/>
            <a:r>
              <a:rPr lang="fa-IR" sz="2400" b="1" dirty="0" smtClean="0">
                <a:solidFill>
                  <a:schemeClr val="accent6"/>
                </a:solidFill>
                <a:cs typeface="B Nazanin" pitchFamily="2" charset="-78"/>
              </a:rPr>
              <a:t>2.</a:t>
            </a:r>
            <a:r>
              <a:rPr lang="fa-IR" sz="2400" b="1" dirty="0" smtClean="0">
                <a:cs typeface="B Nazanin" pitchFamily="2" charset="-78"/>
              </a:rPr>
              <a:t>سطح </a:t>
            </a:r>
            <a:r>
              <a:rPr lang="fa-IR" sz="2400" b="1" dirty="0">
                <a:cs typeface="B Nazanin" pitchFamily="2" charset="-78"/>
              </a:rPr>
              <a:t>اول</a:t>
            </a:r>
            <a:endParaRPr lang="en-US" sz="2400" dirty="0">
              <a:cs typeface="B Nazanin" pitchFamily="2" charset="-78"/>
            </a:endParaRPr>
          </a:p>
          <a:p>
            <a:pPr algn="just" rtl="1"/>
            <a:r>
              <a:rPr lang="fa-IR" sz="2400" b="1" dirty="0" smtClean="0">
                <a:solidFill>
                  <a:schemeClr val="accent6"/>
                </a:solidFill>
                <a:cs typeface="B Nazanin" pitchFamily="2" charset="-78"/>
              </a:rPr>
              <a:t>3.</a:t>
            </a:r>
            <a:r>
              <a:rPr lang="fa-IR" sz="2400" b="1" dirty="0" smtClean="0">
                <a:cs typeface="B Nazanin" pitchFamily="2" charset="-78"/>
              </a:rPr>
              <a:t>سطح </a:t>
            </a:r>
            <a:r>
              <a:rPr lang="fa-IR" sz="2400" b="1" dirty="0">
                <a:cs typeface="B Nazanin" pitchFamily="2" charset="-78"/>
              </a:rPr>
              <a:t>دوم</a:t>
            </a:r>
            <a:endParaRPr lang="en-US" sz="2400" dirty="0">
              <a:cs typeface="B Nazanin" pitchFamily="2" charset="-78"/>
            </a:endParaRPr>
          </a:p>
          <a:p>
            <a:pPr algn="just" rtl="1"/>
            <a:r>
              <a:rPr lang="fa-IR" sz="2400" b="1" dirty="0" smtClean="0">
                <a:solidFill>
                  <a:schemeClr val="accent6"/>
                </a:solidFill>
                <a:cs typeface="B Nazanin" pitchFamily="2" charset="-78"/>
              </a:rPr>
              <a:t>4.</a:t>
            </a:r>
            <a:r>
              <a:rPr lang="fa-IR" sz="2400" b="1" dirty="0" smtClean="0">
                <a:cs typeface="B Nazanin" pitchFamily="2" charset="-78"/>
              </a:rPr>
              <a:t>سطح </a:t>
            </a:r>
            <a:r>
              <a:rPr lang="fa-IR" sz="2400" b="1" dirty="0">
                <a:cs typeface="B Nazanin" pitchFamily="2" charset="-78"/>
              </a:rPr>
              <a:t>سوم </a:t>
            </a:r>
            <a:endParaRPr lang="fa-IR" sz="2400" b="1" dirty="0" smtClean="0">
              <a:cs typeface="B Nazanin" pitchFamily="2" charset="-78"/>
            </a:endParaRPr>
          </a:p>
          <a:p>
            <a:pPr algn="just" rtl="1"/>
            <a:endParaRPr lang="fa-IR" sz="1000" b="1" dirty="0" smtClean="0">
              <a:cs typeface="B Nazanin" pitchFamily="2" charset="-78"/>
            </a:endParaRPr>
          </a:p>
          <a:p>
            <a:pPr marL="342900" indent="-342900" algn="just" rtl="1">
              <a:buClr>
                <a:schemeClr val="accent6"/>
              </a:buClr>
              <a:buFont typeface="Wingdings" pitchFamily="2" charset="2"/>
              <a:buChar char="v"/>
            </a:pPr>
            <a:r>
              <a:rPr lang="fa-IR" sz="2400" b="1" dirty="0">
                <a:solidFill>
                  <a:schemeClr val="accent6"/>
                </a:solidFill>
                <a:cs typeface="B Titr" pitchFamily="2" charset="-78"/>
              </a:rPr>
              <a:t>پیشگیری مقدماتی  </a:t>
            </a:r>
            <a:endParaRPr lang="fa-IR" sz="2400" b="1" dirty="0" smtClean="0">
              <a:solidFill>
                <a:schemeClr val="accent6"/>
              </a:solidFill>
              <a:cs typeface="B Titr" pitchFamily="2" charset="-78"/>
            </a:endParaRPr>
          </a:p>
          <a:p>
            <a:pPr algn="just" rtl="1"/>
            <a:r>
              <a:rPr lang="fa-IR" sz="2400" b="1" dirty="0" smtClean="0">
                <a:cs typeface="B Nazanin" pitchFamily="2" charset="-78"/>
              </a:rPr>
              <a:t>جلوگیری </a:t>
            </a:r>
            <a:r>
              <a:rPr lang="fa-IR" sz="2400" b="1" dirty="0">
                <a:cs typeface="B Nazanin" pitchFamily="2" charset="-78"/>
              </a:rPr>
              <a:t>از ظهور و پیشرفت عوامل خطر یا از میان بردن عوامل خطر </a:t>
            </a:r>
            <a:endParaRPr lang="en-US" sz="2400" dirty="0">
              <a:cs typeface="B Nazanin" pitchFamily="2" charset="-78"/>
            </a:endParaRPr>
          </a:p>
          <a:p>
            <a:pPr algn="just" rtl="1"/>
            <a:r>
              <a:rPr lang="fa-IR" sz="2400" b="1" dirty="0">
                <a:cs typeface="B Nazanin" pitchFamily="2" charset="-78"/>
              </a:rPr>
              <a:t>مثال:ازچاقی کودکان جلوگیری کنیم چون کودکان چاق امروز</a:t>
            </a:r>
            <a:r>
              <a:rPr lang="fa-IR" sz="2400" b="1" dirty="0" smtClean="0">
                <a:cs typeface="B Nazanin" pitchFamily="2" charset="-78"/>
              </a:rPr>
              <a:t>، </a:t>
            </a:r>
            <a:r>
              <a:rPr lang="fa-IR" sz="2400" b="1" dirty="0">
                <a:cs typeface="B Nazanin" pitchFamily="2" charset="-78"/>
              </a:rPr>
              <a:t>بزرگسالان چاق آینده </a:t>
            </a:r>
            <a:r>
              <a:rPr lang="fa-IR" sz="2400" b="1" dirty="0" smtClean="0">
                <a:cs typeface="B Nazanin" pitchFamily="2" charset="-78"/>
              </a:rPr>
              <a:t>هستند.</a:t>
            </a:r>
            <a:endParaRPr lang="en-US" sz="2400" dirty="0">
              <a:cs typeface="B Nazanin" pitchFamily="2" charset="-78"/>
            </a:endParaRPr>
          </a:p>
          <a:p>
            <a:pPr algn="just" rtl="1"/>
            <a:r>
              <a:rPr lang="fa-IR" sz="2400" b="1" dirty="0" smtClean="0">
                <a:cs typeface="B Nazanin" pitchFamily="2" charset="-78"/>
              </a:rPr>
              <a:t>از </a:t>
            </a:r>
            <a:r>
              <a:rPr lang="fa-IR" sz="2400" b="1" dirty="0">
                <a:cs typeface="B Nazanin" pitchFamily="2" charset="-78"/>
              </a:rPr>
              <a:t>آلودگی هوا جلوگیری کنیم – ترغیب ورزش صبحگاهی</a:t>
            </a:r>
            <a:endParaRPr lang="en-US" sz="2400" dirty="0">
              <a:cs typeface="B Nazanin" pitchFamily="2" charset="-78"/>
            </a:endParaRPr>
          </a:p>
          <a:p>
            <a:pPr algn="just" rtl="1"/>
            <a:r>
              <a:rPr lang="fa-IR" sz="2400" b="1" dirty="0">
                <a:cs typeface="B Nazanin" pitchFamily="2" charset="-78"/>
              </a:rPr>
              <a:t> </a:t>
            </a:r>
            <a:endParaRPr lang="en-US" sz="2400" dirty="0">
              <a:cs typeface="B Nazanin" pitchFamily="2" charset="-78"/>
            </a:endParaRPr>
          </a:p>
          <a:p>
            <a:pPr algn="just" rtl="1"/>
            <a:endParaRPr lang="en-US" sz="2400" dirty="0">
              <a:cs typeface="B Nazanin" pitchFamily="2" charset="-78"/>
            </a:endParaRPr>
          </a:p>
        </p:txBody>
      </p:sp>
    </p:spTree>
    <p:extLst>
      <p:ext uri="{BB962C8B-B14F-4D97-AF65-F5344CB8AC3E}">
        <p14:creationId xmlns:p14="http://schemas.microsoft.com/office/powerpoint/2010/main" val="237421987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62000" y="1290459"/>
            <a:ext cx="7467600" cy="3877985"/>
          </a:xfrm>
          <a:prstGeom prst="rect">
            <a:avLst/>
          </a:prstGeom>
          <a:noFill/>
        </p:spPr>
        <p:txBody>
          <a:bodyPr wrap="square" rtlCol="0">
            <a:spAutoFit/>
          </a:bodyPr>
          <a:lstStyle/>
          <a:p>
            <a:pPr algn="just" rtl="1"/>
            <a:endParaRPr lang="fa-IR" sz="1000" b="1" dirty="0" smtClean="0">
              <a:solidFill>
                <a:schemeClr val="accent6"/>
              </a:solidFill>
              <a:cs typeface="B Titr" pitchFamily="2" charset="-78"/>
            </a:endParaRPr>
          </a:p>
          <a:p>
            <a:pPr algn="just" rtl="1"/>
            <a:endParaRPr lang="fa-IR" sz="1000" b="1" dirty="0" smtClean="0">
              <a:solidFill>
                <a:schemeClr val="accent6"/>
              </a:solidFill>
              <a:cs typeface="B Titr" pitchFamily="2" charset="-78"/>
            </a:endParaRPr>
          </a:p>
          <a:p>
            <a:pPr algn="just" rtl="1"/>
            <a:endParaRPr lang="fa-IR" sz="1000" b="1" dirty="0" smtClean="0">
              <a:cs typeface="B Nazanin" pitchFamily="2" charset="-78"/>
            </a:endParaRPr>
          </a:p>
          <a:p>
            <a:pPr algn="just" rtl="1"/>
            <a:r>
              <a:rPr lang="fa-IR" sz="2400" b="1" dirty="0" smtClean="0">
                <a:cs typeface="B Nazanin" pitchFamily="2" charset="-78"/>
              </a:rPr>
              <a:t>تاریخ    </a:t>
            </a:r>
            <a:r>
              <a:rPr lang="fa-IR" sz="2400" b="1" dirty="0">
                <a:cs typeface="B Nazanin" pitchFamily="2" charset="-78"/>
              </a:rPr>
              <a:t>93/10/3</a:t>
            </a:r>
          </a:p>
          <a:p>
            <a:pPr algn="just" rtl="1"/>
            <a:endParaRPr lang="fa-IR" sz="2400" b="1" dirty="0" smtClean="0">
              <a:cs typeface="B Nazanin" pitchFamily="2" charset="-78"/>
            </a:endParaRPr>
          </a:p>
          <a:p>
            <a:pPr algn="just" rtl="1"/>
            <a:r>
              <a:rPr lang="fa-IR" sz="2400" b="1" dirty="0" smtClean="0">
                <a:cs typeface="B Nazanin" pitchFamily="2" charset="-78"/>
              </a:rPr>
              <a:t>موضوع </a:t>
            </a:r>
            <a:r>
              <a:rPr lang="fa-IR" sz="2400" b="1" dirty="0">
                <a:cs typeface="B Nazanin" pitchFamily="2" charset="-78"/>
              </a:rPr>
              <a:t>: مفاهیم و الگوهای برنامه های سلامت</a:t>
            </a:r>
          </a:p>
          <a:p>
            <a:pPr algn="just" rtl="1"/>
            <a:r>
              <a:rPr lang="fa-IR" sz="2400" b="1" dirty="0">
                <a:cs typeface="B Nazanin" pitchFamily="2" charset="-78"/>
              </a:rPr>
              <a:t>	</a:t>
            </a:r>
          </a:p>
          <a:p>
            <a:pPr algn="just" rtl="1"/>
            <a:r>
              <a:rPr lang="fa-IR" sz="2400" b="1" dirty="0" smtClean="0">
                <a:cs typeface="B Nazanin" pitchFamily="2" charset="-78"/>
              </a:rPr>
              <a:t>گروه </a:t>
            </a:r>
            <a:r>
              <a:rPr lang="fa-IR" sz="2400" b="1" dirty="0">
                <a:cs typeface="B Nazanin" pitchFamily="2" charset="-78"/>
              </a:rPr>
              <a:t>هدف : مدیر و مربیان بهورزی و کارشناسان حاشیه </a:t>
            </a:r>
            <a:r>
              <a:rPr lang="fa-IR" sz="2400" b="1" dirty="0" smtClean="0">
                <a:cs typeface="B Nazanin" pitchFamily="2" charset="-78"/>
              </a:rPr>
              <a:t>شهر</a:t>
            </a:r>
          </a:p>
          <a:p>
            <a:pPr algn="just" rtl="1"/>
            <a:endParaRPr lang="en-US" sz="2400" b="1" dirty="0">
              <a:cs typeface="B Nazanin" pitchFamily="2" charset="-78"/>
            </a:endParaRPr>
          </a:p>
          <a:p>
            <a:pPr algn="just" rtl="1"/>
            <a:r>
              <a:rPr lang="fa-IR" sz="2400" b="1" dirty="0">
                <a:cs typeface="B Nazanin" pitchFamily="2" charset="-78"/>
              </a:rPr>
              <a:t>هدف کلی : فراگیران در خصوص مفاهیم و الگوهای برنامه های سلامت دانش و نگرش لازم را فرا </a:t>
            </a:r>
            <a:r>
              <a:rPr lang="fa-IR" sz="2400" b="1" dirty="0" smtClean="0">
                <a:cs typeface="B Nazanin" pitchFamily="2" charset="-78"/>
              </a:rPr>
              <a:t>گیرند.</a:t>
            </a:r>
            <a:endParaRPr lang="en-US" sz="2400" b="1" dirty="0">
              <a:cs typeface="B Nazanin" pitchFamily="2" charset="-78"/>
            </a:endParaRPr>
          </a:p>
          <a:p>
            <a:pPr algn="just" rtl="1"/>
            <a:r>
              <a:rPr lang="fa-IR" sz="2400" b="1" dirty="0" smtClean="0">
                <a:solidFill>
                  <a:schemeClr val="accent6"/>
                </a:solidFill>
                <a:cs typeface="B Titr" pitchFamily="2" charset="-78"/>
              </a:rPr>
              <a:t> </a:t>
            </a:r>
            <a:endParaRPr lang="en-US" sz="2400" dirty="0">
              <a:solidFill>
                <a:schemeClr val="accent6"/>
              </a:solidFill>
              <a:cs typeface="B Titr" pitchFamily="2" charset="-78"/>
            </a:endParaRPr>
          </a:p>
        </p:txBody>
      </p:sp>
    </p:spTree>
    <p:extLst>
      <p:ext uri="{BB962C8B-B14F-4D97-AF65-F5344CB8AC3E}">
        <p14:creationId xmlns:p14="http://schemas.microsoft.com/office/powerpoint/2010/main" val="279625568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62000" y="609600"/>
            <a:ext cx="7543800" cy="4678204"/>
          </a:xfrm>
          <a:prstGeom prst="rect">
            <a:avLst/>
          </a:prstGeom>
          <a:noFill/>
        </p:spPr>
        <p:txBody>
          <a:bodyPr wrap="square" rtlCol="0">
            <a:spAutoFit/>
          </a:bodyPr>
          <a:lstStyle/>
          <a:p>
            <a:pPr marL="285750" indent="-285750" algn="just" rtl="1">
              <a:buClr>
                <a:schemeClr val="accent6"/>
              </a:buClr>
              <a:buFont typeface="Wingdings" pitchFamily="2" charset="2"/>
              <a:buChar char="v"/>
            </a:pPr>
            <a:r>
              <a:rPr lang="fa-IR" sz="2400" b="1" dirty="0">
                <a:solidFill>
                  <a:schemeClr val="accent6"/>
                </a:solidFill>
                <a:cs typeface="B Titr" pitchFamily="2" charset="-78"/>
              </a:rPr>
              <a:t>پیشگیری اولیه </a:t>
            </a:r>
            <a:endParaRPr lang="fa-IR" sz="2400" b="1" dirty="0" smtClean="0">
              <a:solidFill>
                <a:schemeClr val="accent6"/>
              </a:solidFill>
              <a:cs typeface="B Titr" pitchFamily="2" charset="-78"/>
            </a:endParaRPr>
          </a:p>
          <a:p>
            <a:pPr algn="just" rtl="1">
              <a:buClr>
                <a:schemeClr val="accent6"/>
              </a:buClr>
            </a:pPr>
            <a:r>
              <a:rPr lang="fa-IR" sz="2400" b="1" dirty="0" smtClean="0">
                <a:cs typeface="B Nazanin" pitchFamily="2" charset="-78"/>
              </a:rPr>
              <a:t>به </a:t>
            </a:r>
            <a:r>
              <a:rPr lang="fa-IR" sz="2400" b="1" dirty="0">
                <a:cs typeface="B Nazanin" pitchFamily="2" charset="-78"/>
              </a:rPr>
              <a:t>حالتی اطلاق می شود که درآن تلاش می شود از طریق </a:t>
            </a:r>
            <a:r>
              <a:rPr lang="fa-IR" sz="2400" b="1" dirty="0" smtClean="0">
                <a:cs typeface="B Nazanin" pitchFamily="2" charset="-78"/>
              </a:rPr>
              <a:t>تأثیرات </a:t>
            </a:r>
            <a:r>
              <a:rPr lang="fa-IR" sz="2400" b="1" dirty="0">
                <a:cs typeface="B Nazanin" pitchFamily="2" charset="-78"/>
              </a:rPr>
              <a:t>بر اشخاص و اجتماع مانند حفظ وضعیت بهداشتی محل زیست افراد و ایمن سازی بر علیه بیماریهای عفونی سبب حفظ و ارتقای تندرستی شویم ( پیشگیری از بیماری با کنترل علل و عوامل </a:t>
            </a:r>
            <a:r>
              <a:rPr lang="fa-IR" sz="2400" b="1" dirty="0" smtClean="0">
                <a:cs typeface="B Nazanin" pitchFamily="2" charset="-78"/>
              </a:rPr>
              <a:t>خطرزا است) </a:t>
            </a:r>
            <a:r>
              <a:rPr lang="fa-IR" sz="2400" b="1" dirty="0">
                <a:cs typeface="B Nazanin" pitchFamily="2" charset="-78"/>
              </a:rPr>
              <a:t>مثل کنترل چاقی و کنترل آلودگی هوا و ترک </a:t>
            </a:r>
            <a:r>
              <a:rPr lang="fa-IR" sz="2400" b="1" dirty="0" smtClean="0">
                <a:cs typeface="B Nazanin" pitchFamily="2" charset="-78"/>
              </a:rPr>
              <a:t>سیگار</a:t>
            </a:r>
          </a:p>
          <a:p>
            <a:pPr algn="just" rtl="1">
              <a:buClr>
                <a:schemeClr val="accent6"/>
              </a:buClr>
            </a:pPr>
            <a:endParaRPr lang="en-US" sz="1000" dirty="0">
              <a:cs typeface="B Nazanin" pitchFamily="2" charset="-78"/>
            </a:endParaRPr>
          </a:p>
          <a:p>
            <a:pPr marL="285750" indent="-285750" algn="just" rtl="1">
              <a:buClr>
                <a:schemeClr val="accent6"/>
              </a:buClr>
              <a:buFont typeface="Wingdings" pitchFamily="2" charset="2"/>
              <a:buChar char="v"/>
            </a:pPr>
            <a:r>
              <a:rPr lang="fa-IR" sz="2400" b="1" dirty="0">
                <a:solidFill>
                  <a:schemeClr val="accent6"/>
                </a:solidFill>
                <a:cs typeface="B Titr" pitchFamily="2" charset="-78"/>
              </a:rPr>
              <a:t>پیشگیری ثانویه </a:t>
            </a:r>
            <a:endParaRPr lang="fa-IR" sz="2400" b="1" dirty="0" smtClean="0">
              <a:solidFill>
                <a:schemeClr val="accent6"/>
              </a:solidFill>
              <a:cs typeface="B Titr" pitchFamily="2" charset="-78"/>
            </a:endParaRPr>
          </a:p>
          <a:p>
            <a:pPr algn="just" rtl="1"/>
            <a:r>
              <a:rPr lang="fa-IR" sz="2400" b="1" dirty="0" smtClean="0">
                <a:cs typeface="B Nazanin" pitchFamily="2" charset="-78"/>
              </a:rPr>
              <a:t>عبارت </a:t>
            </a:r>
            <a:r>
              <a:rPr lang="fa-IR" sz="2400" b="1" dirty="0">
                <a:cs typeface="B Nazanin" pitchFamily="2" charset="-78"/>
              </a:rPr>
              <a:t>است از ایجاد تمهیدات لازم و تدابیر برای افراد و جمعیت ها برای شناسایی زودرس و مداخله سریع و کارساز برای بهبود مشکل سلامت پیش آمده یا به عبارتی کلیه اقداماتی که بیماری را متوقف می کند ( بیماری </a:t>
            </a:r>
            <a:r>
              <a:rPr lang="fa-IR" sz="2400" b="1" dirty="0" smtClean="0">
                <a:cs typeface="B Nazanin" pitchFamily="2" charset="-78"/>
              </a:rPr>
              <a:t>آشکار </a:t>
            </a:r>
            <a:r>
              <a:rPr lang="fa-IR" sz="2400" b="1" dirty="0">
                <a:cs typeface="B Nazanin" pitchFamily="2" charset="-78"/>
              </a:rPr>
              <a:t>شده یا پنهان ) </a:t>
            </a:r>
            <a:r>
              <a:rPr lang="fa-IR" sz="2400" b="1" dirty="0" smtClean="0">
                <a:cs typeface="B Nazanin" pitchFamily="2" charset="-78"/>
              </a:rPr>
              <a:t>مثل تشخیص </a:t>
            </a:r>
            <a:r>
              <a:rPr lang="fa-IR" sz="2400" b="1" dirty="0">
                <a:cs typeface="B Nazanin" pitchFamily="2" charset="-78"/>
              </a:rPr>
              <a:t>سرطان رحم </a:t>
            </a:r>
            <a:r>
              <a:rPr lang="fa-IR" sz="2400" b="1" dirty="0" smtClean="0">
                <a:cs typeface="B Nazanin" pitchFamily="2" charset="-78"/>
              </a:rPr>
              <a:t>با </a:t>
            </a:r>
            <a:r>
              <a:rPr lang="fa-IR" sz="2400" b="1" dirty="0">
                <a:cs typeface="B Nazanin" pitchFamily="2" charset="-78"/>
              </a:rPr>
              <a:t>پاپ اسمیر یا درمان سل </a:t>
            </a:r>
            <a:endParaRPr lang="en-US" sz="2400" dirty="0">
              <a:cs typeface="B Nazanin" pitchFamily="2" charset="-78"/>
            </a:endParaRPr>
          </a:p>
        </p:txBody>
      </p:sp>
    </p:spTree>
    <p:extLst>
      <p:ext uri="{BB962C8B-B14F-4D97-AF65-F5344CB8AC3E}">
        <p14:creationId xmlns:p14="http://schemas.microsoft.com/office/powerpoint/2010/main" val="380520922"/>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62000" y="381000"/>
            <a:ext cx="7543800" cy="6340197"/>
          </a:xfrm>
          <a:prstGeom prst="rect">
            <a:avLst/>
          </a:prstGeom>
          <a:noFill/>
        </p:spPr>
        <p:txBody>
          <a:bodyPr wrap="square" rtlCol="0">
            <a:spAutoFit/>
          </a:bodyPr>
          <a:lstStyle/>
          <a:p>
            <a:pPr marL="285750" indent="-285750" algn="just" rtl="1">
              <a:buClr>
                <a:schemeClr val="accent6"/>
              </a:buClr>
              <a:buFont typeface="Wingdings" pitchFamily="2" charset="2"/>
              <a:buChar char="v"/>
            </a:pPr>
            <a:r>
              <a:rPr lang="fa-IR" sz="2400" b="1" dirty="0">
                <a:solidFill>
                  <a:schemeClr val="accent1"/>
                </a:solidFill>
                <a:cs typeface="B Titr" pitchFamily="2" charset="-78"/>
              </a:rPr>
              <a:t>پیشگیری ثالثیه </a:t>
            </a:r>
            <a:endParaRPr lang="fa-IR" sz="2400" b="1" dirty="0" smtClean="0">
              <a:solidFill>
                <a:schemeClr val="accent1"/>
              </a:solidFill>
              <a:cs typeface="B Titr" pitchFamily="2" charset="-78"/>
            </a:endParaRPr>
          </a:p>
          <a:p>
            <a:pPr algn="just" rtl="1">
              <a:buClr>
                <a:schemeClr val="accent6"/>
              </a:buClr>
            </a:pPr>
            <a:r>
              <a:rPr lang="fa-IR" sz="2400" b="1" dirty="0" smtClean="0">
                <a:cs typeface="B Nazanin" pitchFamily="2" charset="-78"/>
              </a:rPr>
              <a:t>شامل </a:t>
            </a:r>
            <a:r>
              <a:rPr lang="fa-IR" sz="2400" b="1" dirty="0">
                <a:cs typeface="B Nazanin" pitchFamily="2" charset="-78"/>
              </a:rPr>
              <a:t>تدابیر در دسترس به منظور کاستن یا از میان بردن نقص ها و ناتوانی های دراز مدت و به حداقل رساندن رنج های حاصله از انحراف موجود در تندرستی و ارتقای تطابق بیمار با حالت های درمان ناپذیر است اقدام در این مورد وظیفه کادر های درمانی </a:t>
            </a:r>
            <a:r>
              <a:rPr lang="fa-IR" sz="2400" b="1" dirty="0" smtClean="0">
                <a:cs typeface="B Nazanin" pitchFamily="2" charset="-78"/>
              </a:rPr>
              <a:t>است. هنگامی </a:t>
            </a:r>
            <a:r>
              <a:rPr lang="fa-IR" sz="2400" b="1" dirty="0">
                <a:cs typeface="B Nazanin" pitchFamily="2" charset="-78"/>
              </a:rPr>
              <a:t>که نقص عضو و ناتوانی </a:t>
            </a:r>
            <a:r>
              <a:rPr lang="fa-IR" sz="2400" b="1" dirty="0" smtClean="0">
                <a:cs typeface="B Nazanin" pitchFamily="2" charset="-78"/>
              </a:rPr>
              <a:t>کاملاً </a:t>
            </a:r>
            <a:r>
              <a:rPr lang="fa-IR" sz="2400" b="1" dirty="0">
                <a:cs typeface="B Nazanin" pitchFamily="2" charset="-78"/>
              </a:rPr>
              <a:t>جا افتاده و مستقر شده باشد بازتوانی می تواند نقش پیشگیری کننده داشته باشد مثل استفاده از داروهای بتا بلوکر برای کاهش خطر مرگ در بیمارانی است که از انفارکتوس میوکارد نجات یافته </a:t>
            </a:r>
            <a:r>
              <a:rPr lang="fa-IR" sz="2400" b="1" dirty="0" smtClean="0">
                <a:cs typeface="B Nazanin" pitchFamily="2" charset="-78"/>
              </a:rPr>
              <a:t>اند. </a:t>
            </a:r>
          </a:p>
          <a:p>
            <a:pPr marL="342900" indent="-342900" algn="just" rtl="1">
              <a:buClr>
                <a:schemeClr val="accent6"/>
              </a:buClr>
              <a:buFont typeface="Wingdings" pitchFamily="2" charset="2"/>
              <a:buChar char="v"/>
            </a:pPr>
            <a:r>
              <a:rPr lang="fa-IR" sz="2400" b="1" dirty="0">
                <a:solidFill>
                  <a:schemeClr val="accent6"/>
                </a:solidFill>
                <a:cs typeface="B Titr" pitchFamily="2" charset="-78"/>
              </a:rPr>
              <a:t>برنامه های </a:t>
            </a:r>
            <a:r>
              <a:rPr lang="fa-IR" sz="2400" b="1" dirty="0" smtClean="0">
                <a:solidFill>
                  <a:schemeClr val="accent6"/>
                </a:solidFill>
                <a:cs typeface="B Titr" pitchFamily="2" charset="-78"/>
              </a:rPr>
              <a:t>سلامت</a:t>
            </a:r>
          </a:p>
          <a:p>
            <a:pPr algn="just" rtl="1">
              <a:buClr>
                <a:schemeClr val="accent6"/>
              </a:buClr>
            </a:pPr>
            <a:endParaRPr lang="fa-IR" sz="1000" b="1" dirty="0" smtClean="0">
              <a:solidFill>
                <a:schemeClr val="accent6"/>
              </a:solidFill>
              <a:cs typeface="B Titr" pitchFamily="2" charset="-78"/>
            </a:endParaRPr>
          </a:p>
          <a:p>
            <a:pPr marL="342900" indent="-342900" algn="just" rtl="1">
              <a:buFont typeface="Wingdings" pitchFamily="2" charset="2"/>
              <a:buChar char="ü"/>
            </a:pPr>
            <a:r>
              <a:rPr lang="fa-IR" sz="2200" b="1" dirty="0" smtClean="0">
                <a:solidFill>
                  <a:schemeClr val="accent6"/>
                </a:solidFill>
                <a:cs typeface="B Titr" pitchFamily="2" charset="-78"/>
              </a:rPr>
              <a:t>برنامه </a:t>
            </a:r>
            <a:r>
              <a:rPr lang="fa-IR" sz="2200" b="1" dirty="0">
                <a:solidFill>
                  <a:schemeClr val="accent6"/>
                </a:solidFill>
                <a:cs typeface="B Titr" pitchFamily="2" charset="-78"/>
              </a:rPr>
              <a:t>های پیشگیری سطح اول </a:t>
            </a:r>
            <a:endParaRPr lang="fa-IR" sz="2200" b="1" dirty="0" smtClean="0">
              <a:solidFill>
                <a:schemeClr val="accent6"/>
              </a:solidFill>
              <a:cs typeface="B Titr" pitchFamily="2" charset="-78"/>
            </a:endParaRPr>
          </a:p>
          <a:p>
            <a:pPr algn="just" rtl="1"/>
            <a:r>
              <a:rPr lang="fa-IR" sz="2400" b="1" dirty="0" smtClean="0">
                <a:cs typeface="B Nazanin" pitchFamily="2" charset="-78"/>
              </a:rPr>
              <a:t>برای </a:t>
            </a:r>
            <a:r>
              <a:rPr lang="fa-IR" sz="2400" b="1" dirty="0">
                <a:cs typeface="B Nazanin" pitchFamily="2" charset="-78"/>
              </a:rPr>
              <a:t>پیشگیری مقدماتی و </a:t>
            </a:r>
            <a:r>
              <a:rPr lang="fa-IR" sz="2400" b="1" dirty="0" smtClean="0">
                <a:cs typeface="B Nazanin" pitchFamily="2" charset="-78"/>
              </a:rPr>
              <a:t>اولیه کاربرد </a:t>
            </a:r>
            <a:r>
              <a:rPr lang="fa-IR" sz="2400" b="1" dirty="0">
                <a:cs typeface="B Nazanin" pitchFamily="2" charset="-78"/>
              </a:rPr>
              <a:t>دارد و هدف این برنامه حفظ سلامت از طریق تغییر در اشخاص یا محیط آنهاست مانند حفظ وضعیت تغذیه خوب – آموزش برای ترک سیگار – ایمن سازی علیه بیماریهای عقونی – بی خطر کردن محیط زیست و کار افراد</a:t>
            </a:r>
            <a:endParaRPr lang="en-US" sz="2400" b="1" dirty="0">
              <a:cs typeface="B Nazanin" pitchFamily="2" charset="-78"/>
            </a:endParaRPr>
          </a:p>
          <a:p>
            <a:pPr algn="just" rtl="1">
              <a:buClr>
                <a:schemeClr val="accent6"/>
              </a:buClr>
            </a:pPr>
            <a:endParaRPr lang="en-US" sz="2400" dirty="0">
              <a:cs typeface="B Nazanin" pitchFamily="2" charset="-78"/>
            </a:endParaRPr>
          </a:p>
        </p:txBody>
      </p:sp>
    </p:spTree>
    <p:extLst>
      <p:ext uri="{BB962C8B-B14F-4D97-AF65-F5344CB8AC3E}">
        <p14:creationId xmlns:p14="http://schemas.microsoft.com/office/powerpoint/2010/main" val="399458313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62000" y="381000"/>
            <a:ext cx="7543800" cy="5724644"/>
          </a:xfrm>
          <a:prstGeom prst="rect">
            <a:avLst/>
          </a:prstGeom>
          <a:noFill/>
        </p:spPr>
        <p:txBody>
          <a:bodyPr wrap="square" rtlCol="0">
            <a:spAutoFit/>
          </a:bodyPr>
          <a:lstStyle/>
          <a:p>
            <a:pPr marL="285750" indent="-285750" algn="just" rtl="1">
              <a:buClr>
                <a:schemeClr val="accent6"/>
              </a:buClr>
              <a:buFont typeface="Wingdings" pitchFamily="2" charset="2"/>
              <a:buChar char="v"/>
            </a:pPr>
            <a:r>
              <a:rPr lang="fa-IR" sz="2200" b="1" dirty="0">
                <a:solidFill>
                  <a:schemeClr val="accent6"/>
                </a:solidFill>
                <a:cs typeface="B Titr" pitchFamily="2" charset="-78"/>
              </a:rPr>
              <a:t>برنامه های پیشگیری سطح </a:t>
            </a:r>
            <a:r>
              <a:rPr lang="fa-IR" sz="2200" b="1" dirty="0" smtClean="0">
                <a:solidFill>
                  <a:schemeClr val="accent6"/>
                </a:solidFill>
                <a:cs typeface="B Titr" pitchFamily="2" charset="-78"/>
              </a:rPr>
              <a:t>دوم</a:t>
            </a:r>
          </a:p>
          <a:p>
            <a:pPr algn="just" rtl="1">
              <a:buClr>
                <a:schemeClr val="accent6"/>
              </a:buClr>
            </a:pPr>
            <a:r>
              <a:rPr lang="fa-IR" sz="2300" b="1" dirty="0" smtClean="0">
                <a:cs typeface="B Nazanin" pitchFamily="2" charset="-78"/>
              </a:rPr>
              <a:t>انواعی از </a:t>
            </a:r>
            <a:r>
              <a:rPr lang="fa-IR" sz="2300" b="1" dirty="0">
                <a:cs typeface="B Nazanin" pitchFamily="2" charset="-78"/>
              </a:rPr>
              <a:t>برنامه های سلامت هستند که به منظور فراهم آوردن تدابیری برای افراد و جمعیت ها به منظور شناسایی زود رس و مداخله سریع و کارساز برای اصلاح مشکلات سلامت در مرحله قبل از بروز علائم طراحی شده </a:t>
            </a:r>
            <a:r>
              <a:rPr lang="fa-IR" sz="2300" b="1" dirty="0" smtClean="0">
                <a:cs typeface="B Nazanin" pitchFamily="2" charset="-78"/>
              </a:rPr>
              <a:t>اند. پیدا </a:t>
            </a:r>
            <a:r>
              <a:rPr lang="fa-IR" sz="2300" b="1" dirty="0">
                <a:cs typeface="B Nazanin" pitchFamily="2" charset="-78"/>
              </a:rPr>
              <a:t>کردن موارد کشف نشده دیابت و تنبلی چشم و سرطان دهانه رحم </a:t>
            </a:r>
            <a:endParaRPr lang="en-US" sz="2300" dirty="0">
              <a:cs typeface="B Nazanin" pitchFamily="2" charset="-78"/>
            </a:endParaRPr>
          </a:p>
          <a:p>
            <a:pPr algn="just" rtl="1"/>
            <a:r>
              <a:rPr lang="fa-IR" sz="2300" b="1" dirty="0">
                <a:cs typeface="B Nazanin" pitchFamily="2" charset="-78"/>
              </a:rPr>
              <a:t>فعالیت شناسایی بیماران به ظاهر سالم با استفاده از آزمونها و معاینه ها یا سایر روش ها  غربالگری نام </a:t>
            </a:r>
            <a:r>
              <a:rPr lang="fa-IR" sz="2300" b="1" dirty="0" smtClean="0">
                <a:cs typeface="B Nazanin" pitchFamily="2" charset="-78"/>
              </a:rPr>
              <a:t>دارد.</a:t>
            </a:r>
            <a:endParaRPr lang="en-US" sz="2300" dirty="0">
              <a:cs typeface="B Nazanin" pitchFamily="2" charset="-78"/>
            </a:endParaRPr>
          </a:p>
          <a:p>
            <a:pPr marL="285750" indent="-285750" algn="just" rtl="1">
              <a:buClr>
                <a:schemeClr val="accent6"/>
              </a:buClr>
              <a:buFont typeface="Wingdings" pitchFamily="2" charset="2"/>
              <a:buChar char="v"/>
            </a:pPr>
            <a:r>
              <a:rPr lang="fa-IR" sz="2200" b="1" dirty="0">
                <a:solidFill>
                  <a:schemeClr val="accent6"/>
                </a:solidFill>
                <a:cs typeface="B Titr" pitchFamily="2" charset="-78"/>
              </a:rPr>
              <a:t>برنامه های پیشگیری سطح سوم </a:t>
            </a:r>
            <a:endParaRPr lang="fa-IR" sz="2200" b="1" dirty="0" smtClean="0">
              <a:solidFill>
                <a:schemeClr val="accent6"/>
              </a:solidFill>
              <a:cs typeface="B Titr" pitchFamily="2" charset="-78"/>
            </a:endParaRPr>
          </a:p>
          <a:p>
            <a:pPr algn="just" rtl="1">
              <a:buClr>
                <a:schemeClr val="accent6"/>
              </a:buClr>
            </a:pPr>
            <a:r>
              <a:rPr lang="fa-IR" sz="2300" b="1" dirty="0" smtClean="0">
                <a:cs typeface="B Nazanin" pitchFamily="2" charset="-78"/>
              </a:rPr>
              <a:t>شامل </a:t>
            </a:r>
            <a:r>
              <a:rPr lang="fa-IR" sz="2300" b="1" dirty="0">
                <a:cs typeface="B Nazanin" pitchFamily="2" charset="-78"/>
              </a:rPr>
              <a:t>تدابیر لازم برای کاستن یا از میان بردن نقص ها و ناتوانی ها ی کوتاه مدت و خصوصا" دراز مدت و به حداقل رساندن رنج و پریشانی حاصل از مشکلات سلامت و ارتقای قابلیت بیمار درمان </a:t>
            </a:r>
            <a:r>
              <a:rPr lang="fa-IR" sz="2300" b="1" dirty="0" smtClean="0">
                <a:cs typeface="B Nazanin" pitchFamily="2" charset="-78"/>
              </a:rPr>
              <a:t>ناپذیر </a:t>
            </a:r>
            <a:r>
              <a:rPr lang="fa-IR" sz="2300" b="1" dirty="0">
                <a:cs typeface="B Nazanin" pitchFamily="2" charset="-78"/>
              </a:rPr>
              <a:t>است مداخلات این سطح در مرحله بالینی وناتوانی عمل می کند مثل برنامه های </a:t>
            </a:r>
            <a:r>
              <a:rPr lang="en-US" sz="2100" b="1" dirty="0">
                <a:cs typeface="B Nazanin" pitchFamily="2" charset="-78"/>
              </a:rPr>
              <a:t>CDD</a:t>
            </a:r>
            <a:r>
              <a:rPr lang="fa-IR" sz="2300" b="1" dirty="0">
                <a:cs typeface="B Nazanin" pitchFamily="2" charset="-78"/>
              </a:rPr>
              <a:t> و </a:t>
            </a:r>
            <a:r>
              <a:rPr lang="en-US" sz="2100" b="1" dirty="0" smtClean="0">
                <a:cs typeface="B Nazanin" pitchFamily="2" charset="-78"/>
              </a:rPr>
              <a:t>ARI</a:t>
            </a:r>
            <a:r>
              <a:rPr lang="fa-IR" sz="2300" b="1" dirty="0" smtClean="0">
                <a:cs typeface="B Nazanin" pitchFamily="2" charset="-78"/>
              </a:rPr>
              <a:t> </a:t>
            </a:r>
            <a:r>
              <a:rPr lang="fa-IR" sz="2300" b="1" dirty="0">
                <a:cs typeface="B Nazanin" pitchFamily="2" charset="-78"/>
              </a:rPr>
              <a:t>در مرحله بالینی و برنامه </a:t>
            </a:r>
            <a:r>
              <a:rPr lang="fa-IR" sz="2300" b="1" dirty="0" smtClean="0">
                <a:cs typeface="B Nazanin" pitchFamily="2" charset="-78"/>
              </a:rPr>
              <a:t>توان </a:t>
            </a:r>
            <a:r>
              <a:rPr lang="fa-IR" sz="2300" b="1" dirty="0">
                <a:cs typeface="B Nazanin" pitchFamily="2" charset="-78"/>
              </a:rPr>
              <a:t>بخشی مبتنی بر جامعه در سطح مرحله ناتوانی </a:t>
            </a:r>
            <a:r>
              <a:rPr lang="fa-IR" sz="2300" b="1" dirty="0" smtClean="0">
                <a:cs typeface="B Nazanin" pitchFamily="2" charset="-78"/>
              </a:rPr>
              <a:t>(ارائه </a:t>
            </a:r>
            <a:r>
              <a:rPr lang="fa-IR" sz="2300" b="1" dirty="0">
                <a:cs typeface="B Nazanin" pitchFamily="2" charset="-78"/>
              </a:rPr>
              <a:t>خدمت به معولین به منظور کاهش ناتوانی </a:t>
            </a:r>
            <a:r>
              <a:rPr lang="fa-IR" sz="2300" b="1" dirty="0" smtClean="0">
                <a:cs typeface="B Nazanin" pitchFamily="2" charset="-78"/>
              </a:rPr>
              <a:t>موجود)</a:t>
            </a:r>
            <a:endParaRPr lang="en-US" sz="2300" dirty="0">
              <a:cs typeface="B Nazanin" pitchFamily="2" charset="-78"/>
            </a:endParaRPr>
          </a:p>
          <a:p>
            <a:pPr algn="just" rtl="1"/>
            <a:r>
              <a:rPr lang="fa-IR" sz="2300" b="1" dirty="0">
                <a:cs typeface="B Nazanin" pitchFamily="2" charset="-78"/>
              </a:rPr>
              <a:t>مداخلات این سطح منجر به کاهش شیوع و ناتوانی می </a:t>
            </a:r>
            <a:r>
              <a:rPr lang="fa-IR" sz="2300" b="1" dirty="0" smtClean="0">
                <a:cs typeface="B Nazanin" pitchFamily="2" charset="-78"/>
              </a:rPr>
              <a:t>شود.</a:t>
            </a:r>
            <a:endParaRPr lang="en-US" sz="2300" dirty="0">
              <a:cs typeface="B Nazanin" pitchFamily="2" charset="-78"/>
            </a:endParaRPr>
          </a:p>
        </p:txBody>
      </p:sp>
    </p:spTree>
    <p:extLst>
      <p:ext uri="{BB962C8B-B14F-4D97-AF65-F5344CB8AC3E}">
        <p14:creationId xmlns:p14="http://schemas.microsoft.com/office/powerpoint/2010/main" val="1520715847"/>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 name="Title 1"/>
          <p:cNvSpPr>
            <a:spLocks noGrp="1"/>
          </p:cNvSpPr>
          <p:nvPr>
            <p:ph type="title"/>
          </p:nvPr>
        </p:nvSpPr>
        <p:spPr>
          <a:xfrm>
            <a:off x="777333" y="76200"/>
            <a:ext cx="7827115" cy="1408584"/>
          </a:xfrm>
        </p:spPr>
        <p:txBody>
          <a:bodyPr anchor="b">
            <a:noAutofit/>
          </a:bodyPr>
          <a:lstStyle/>
          <a:p>
            <a:pPr algn="ctr" rtl="1">
              <a:lnSpc>
                <a:spcPct val="130000"/>
              </a:lnSpc>
            </a:pPr>
            <a:r>
              <a:rPr lang="fa-IR" sz="3200" b="1" dirty="0" smtClean="0">
                <a:solidFill>
                  <a:srgbClr val="FF0000"/>
                </a:solidFill>
                <a:latin typeface="Calibri" pitchFamily="34" charset="0"/>
                <a:cs typeface="B Mehr" pitchFamily="2" charset="-78"/>
              </a:rPr>
              <a:t>طیف سلامتی، سیر طبیعی بیماری، سطوح پیشگیری و اقدامات مناسب در هر سطح</a:t>
            </a:r>
            <a:endParaRPr lang="ar-AE" sz="3200" b="1" dirty="0">
              <a:solidFill>
                <a:srgbClr val="FF0000"/>
              </a:solidFill>
              <a:latin typeface="Calibri" pitchFamily="34" charset="0"/>
              <a:cs typeface="B Mehr" pitchFamily="2" charset="-78"/>
            </a:endParaRPr>
          </a:p>
        </p:txBody>
      </p:sp>
      <p:sp>
        <p:nvSpPr>
          <p:cNvPr id="2068" name="Rectangle 20"/>
          <p:cNvSpPr>
            <a:spLocks noChangeArrowheads="1"/>
          </p:cNvSpPr>
          <p:nvPr/>
        </p:nvSpPr>
        <p:spPr bwMode="auto">
          <a:xfrm>
            <a:off x="0" y="-184666"/>
            <a:ext cx="184731"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AE"/>
          </a:p>
        </p:txBody>
      </p:sp>
      <p:sp>
        <p:nvSpPr>
          <p:cNvPr id="2066" name="Rectangle 18"/>
          <p:cNvSpPr>
            <a:spLocks noChangeArrowheads="1"/>
          </p:cNvSpPr>
          <p:nvPr/>
        </p:nvSpPr>
        <p:spPr bwMode="auto">
          <a:xfrm>
            <a:off x="1843744" y="4073148"/>
            <a:ext cx="2348144" cy="877039"/>
          </a:xfrm>
          <a:prstGeom prst="rect">
            <a:avLst/>
          </a:prstGeom>
          <a:solidFill>
            <a:srgbClr val="DAEEF3"/>
          </a:solidFill>
          <a:ln w="9525">
            <a:solidFill>
              <a:srgbClr val="0070C0"/>
            </a:solid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2400" b="1" i="0" u="none" strike="noStrike" cap="none" normalizeH="0" baseline="0" dirty="0" smtClean="0">
                <a:ln>
                  <a:noFill/>
                </a:ln>
                <a:solidFill>
                  <a:schemeClr val="tx1"/>
                </a:solidFill>
                <a:effectLst/>
                <a:latin typeface="KoodakBold"/>
                <a:ea typeface="Calibri" pitchFamily="34" charset="0"/>
                <a:cs typeface="B Koodak" pitchFamily="2" charset="-78"/>
              </a:rPr>
              <a:t>پیشگیری </a:t>
            </a:r>
            <a:r>
              <a:rPr kumimoji="0" lang="fa-IR" sz="2400" b="1" i="0" u="none" strike="noStrike" cap="none" normalizeH="0" baseline="0" dirty="0" smtClean="0">
                <a:ln>
                  <a:noFill/>
                </a:ln>
                <a:solidFill>
                  <a:schemeClr val="tx1"/>
                </a:solidFill>
                <a:effectLst/>
                <a:latin typeface="KoodakBold"/>
                <a:ea typeface="Calibri" pitchFamily="34" charset="0"/>
                <a:cs typeface="B Koodak" pitchFamily="2" charset="-78"/>
              </a:rPr>
              <a:t>اولیه</a:t>
            </a:r>
            <a:endParaRPr kumimoji="0" lang="ar-SA" sz="2400" b="0" i="0" u="none" strike="noStrike" cap="none" normalizeH="0" baseline="0" dirty="0" smtClean="0">
              <a:ln>
                <a:noFill/>
              </a:ln>
              <a:solidFill>
                <a:schemeClr val="tx1"/>
              </a:solidFill>
              <a:effectLst/>
              <a:latin typeface="Arial" pitchFamily="34" charset="0"/>
              <a:cs typeface="Arial" pitchFamily="34" charset="0"/>
            </a:endParaRPr>
          </a:p>
        </p:txBody>
      </p:sp>
      <p:sp>
        <p:nvSpPr>
          <p:cNvPr id="2065" name="Rectangle 17"/>
          <p:cNvSpPr>
            <a:spLocks noChangeArrowheads="1"/>
          </p:cNvSpPr>
          <p:nvPr/>
        </p:nvSpPr>
        <p:spPr bwMode="auto">
          <a:xfrm>
            <a:off x="1843744" y="4950188"/>
            <a:ext cx="2348144" cy="877039"/>
          </a:xfrm>
          <a:prstGeom prst="rect">
            <a:avLst/>
          </a:prstGeom>
          <a:solidFill>
            <a:srgbClr val="FFFFFF"/>
          </a:solidFill>
          <a:ln w="9525">
            <a:solidFill>
              <a:srgbClr val="000000"/>
            </a:solid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fa-IR" sz="2000" b="1" i="0" u="none" strike="noStrike" cap="none" normalizeH="0" baseline="0" smtClean="0">
                <a:ln>
                  <a:noFill/>
                </a:ln>
                <a:solidFill>
                  <a:schemeClr val="tx1"/>
                </a:solidFill>
                <a:effectLst/>
                <a:latin typeface="Calibri" pitchFamily="34" charset="0"/>
                <a:ea typeface="Calibri" pitchFamily="34" charset="0"/>
                <a:cs typeface="B Mitra" pitchFamily="2" charset="-78"/>
              </a:rPr>
              <a:t>حفظ و ارتقای سلامت </a:t>
            </a:r>
            <a:endParaRPr kumimoji="0" lang="fa-IR" sz="2000" b="1" i="0" u="none" strike="noStrike" cap="none" normalizeH="0" baseline="0" smtClean="0">
              <a:ln>
                <a:noFill/>
              </a:ln>
              <a:solidFill>
                <a:schemeClr val="tx1"/>
              </a:solidFill>
              <a:effectLst/>
              <a:latin typeface="Arial" pitchFamily="34" charset="0"/>
              <a:cs typeface="Arial" pitchFamily="34" charset="0"/>
            </a:endParaRPr>
          </a:p>
        </p:txBody>
      </p:sp>
      <p:sp>
        <p:nvSpPr>
          <p:cNvPr id="2064" name="AutoShape 16"/>
          <p:cNvSpPr>
            <a:spLocks noChangeShapeType="1"/>
          </p:cNvSpPr>
          <p:nvPr/>
        </p:nvSpPr>
        <p:spPr bwMode="auto">
          <a:xfrm>
            <a:off x="1712115" y="3982280"/>
            <a:ext cx="7298285" cy="963"/>
          </a:xfrm>
          <a:prstGeom prst="straightConnector1">
            <a:avLst/>
          </a:prstGeom>
          <a:noFill/>
          <a:ln w="57150">
            <a:solidFill>
              <a:srgbClr val="FF0066"/>
            </a:solidFill>
            <a:round/>
            <a:headEnd type="triangle" w="med" len="med"/>
            <a:tailEnd type="triangle" w="med" len="med"/>
          </a:ln>
        </p:spPr>
        <p:txBody>
          <a:bodyPr vert="horz" wrap="square" lIns="91440" tIns="45720" rIns="91440" bIns="45720" numCol="1" anchor="t" anchorCtr="0" compatLnSpc="1">
            <a:prstTxWarp prst="textNoShape">
              <a:avLst/>
            </a:prstTxWarp>
          </a:bodyPr>
          <a:lstStyle/>
          <a:p>
            <a:endParaRPr lang="ar-AE"/>
          </a:p>
        </p:txBody>
      </p:sp>
      <p:sp>
        <p:nvSpPr>
          <p:cNvPr id="2063" name="Rectangle 15"/>
          <p:cNvSpPr>
            <a:spLocks noChangeArrowheads="1"/>
          </p:cNvSpPr>
          <p:nvPr/>
        </p:nvSpPr>
        <p:spPr bwMode="auto">
          <a:xfrm>
            <a:off x="4180024" y="4073146"/>
            <a:ext cx="2348144" cy="882000"/>
          </a:xfrm>
          <a:prstGeom prst="rect">
            <a:avLst/>
          </a:prstGeom>
          <a:solidFill>
            <a:srgbClr val="D6E3BC"/>
          </a:solidFill>
          <a:ln w="9525">
            <a:solidFill>
              <a:srgbClr val="4E6128"/>
            </a:solid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2400" b="1" i="0" u="none" strike="noStrike" cap="none" normalizeH="0" baseline="0" dirty="0" smtClean="0">
                <a:ln>
                  <a:noFill/>
                </a:ln>
                <a:solidFill>
                  <a:schemeClr val="tx1"/>
                </a:solidFill>
                <a:effectLst/>
                <a:latin typeface="KoodakBold"/>
                <a:ea typeface="Calibri" pitchFamily="34" charset="0"/>
                <a:cs typeface="B Koodak" pitchFamily="2" charset="-78"/>
              </a:rPr>
              <a:t>پیشگیری </a:t>
            </a:r>
            <a:r>
              <a:rPr kumimoji="0" lang="fa-IR" sz="2400" b="1" i="0" u="none" strike="noStrike" cap="none" normalizeH="0" baseline="0" dirty="0" smtClean="0">
                <a:ln>
                  <a:noFill/>
                </a:ln>
                <a:solidFill>
                  <a:schemeClr val="tx1"/>
                </a:solidFill>
                <a:effectLst/>
                <a:latin typeface="KoodakBold"/>
                <a:ea typeface="Calibri" pitchFamily="34" charset="0"/>
                <a:cs typeface="B Koodak" pitchFamily="2" charset="-78"/>
              </a:rPr>
              <a:t>ثانویه</a:t>
            </a:r>
            <a:endParaRPr kumimoji="0" lang="ar-SA" sz="2400" b="0" i="0" u="none" strike="noStrike" cap="none" normalizeH="0" baseline="0" dirty="0" smtClean="0">
              <a:ln>
                <a:noFill/>
              </a:ln>
              <a:solidFill>
                <a:schemeClr val="tx1"/>
              </a:solidFill>
              <a:effectLst/>
              <a:latin typeface="Arial" pitchFamily="34" charset="0"/>
              <a:cs typeface="Arial" pitchFamily="34" charset="0"/>
            </a:endParaRPr>
          </a:p>
        </p:txBody>
      </p:sp>
      <p:sp>
        <p:nvSpPr>
          <p:cNvPr id="2062" name="Rectangle 14"/>
          <p:cNvSpPr>
            <a:spLocks noChangeArrowheads="1"/>
          </p:cNvSpPr>
          <p:nvPr/>
        </p:nvSpPr>
        <p:spPr bwMode="auto">
          <a:xfrm>
            <a:off x="5387937" y="4950188"/>
            <a:ext cx="1142340" cy="877039"/>
          </a:xfrm>
          <a:prstGeom prst="rect">
            <a:avLst/>
          </a:prstGeom>
          <a:solidFill>
            <a:srgbClr val="FFFFFF"/>
          </a:solidFill>
          <a:ln w="9525">
            <a:solidFill>
              <a:srgbClr val="000000"/>
            </a:solid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fa-IR" sz="2000" b="1" i="0" u="none" strike="noStrike" cap="none" normalizeH="0" baseline="0" dirty="0" smtClean="0">
                <a:ln>
                  <a:noFill/>
                </a:ln>
                <a:solidFill>
                  <a:schemeClr val="tx1"/>
                </a:solidFill>
                <a:effectLst/>
                <a:latin typeface="Calibri" pitchFamily="34" charset="0"/>
                <a:ea typeface="Calibri" pitchFamily="34" charset="0"/>
                <a:cs typeface="B Mitra" pitchFamily="2" charset="-78"/>
              </a:rPr>
              <a:t>درمان </a:t>
            </a:r>
            <a:endParaRPr kumimoji="0" lang="fa-IR" sz="2000" b="1" i="0" u="none" strike="noStrike" cap="none" normalizeH="0" baseline="0" dirty="0" smtClean="0">
              <a:ln>
                <a:noFill/>
              </a:ln>
              <a:solidFill>
                <a:schemeClr val="tx1"/>
              </a:solidFill>
              <a:effectLst/>
              <a:latin typeface="Arial" pitchFamily="34" charset="0"/>
              <a:cs typeface="Arial" pitchFamily="34" charset="0"/>
            </a:endParaRPr>
          </a:p>
        </p:txBody>
      </p:sp>
      <p:sp>
        <p:nvSpPr>
          <p:cNvPr id="2061" name="Rectangle 13"/>
          <p:cNvSpPr>
            <a:spLocks noChangeArrowheads="1"/>
          </p:cNvSpPr>
          <p:nvPr/>
        </p:nvSpPr>
        <p:spPr bwMode="auto">
          <a:xfrm>
            <a:off x="6520521" y="4072185"/>
            <a:ext cx="2348144" cy="878002"/>
          </a:xfrm>
          <a:prstGeom prst="rect">
            <a:avLst/>
          </a:prstGeom>
          <a:solidFill>
            <a:srgbClr val="FBD4B4"/>
          </a:solidFill>
          <a:ln w="9525">
            <a:solidFill>
              <a:srgbClr val="974706"/>
            </a:solid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2400" b="1" i="0" u="none" strike="noStrike" cap="none" normalizeH="0" baseline="0" dirty="0" smtClean="0">
                <a:ln>
                  <a:noFill/>
                </a:ln>
                <a:solidFill>
                  <a:schemeClr val="tx1"/>
                </a:solidFill>
                <a:effectLst/>
                <a:latin typeface="KoodakBold"/>
                <a:ea typeface="Calibri" pitchFamily="34" charset="0"/>
                <a:cs typeface="B Koodak" pitchFamily="2" charset="-78"/>
              </a:rPr>
              <a:t>پیشگیری </a:t>
            </a:r>
            <a:r>
              <a:rPr kumimoji="0" lang="fa-IR" sz="2400" b="1" i="0" u="none" strike="noStrike" cap="none" normalizeH="0" baseline="0" dirty="0" smtClean="0">
                <a:ln>
                  <a:noFill/>
                </a:ln>
                <a:solidFill>
                  <a:schemeClr val="tx1"/>
                </a:solidFill>
                <a:effectLst/>
                <a:latin typeface="KoodakBold"/>
                <a:ea typeface="Calibri" pitchFamily="34" charset="0"/>
                <a:cs typeface="B Koodak" pitchFamily="2" charset="-78"/>
              </a:rPr>
              <a:t>ثالثیه</a:t>
            </a:r>
            <a:endParaRPr kumimoji="0" lang="ar-SA" sz="2400" b="0" i="0" u="none" strike="noStrike" cap="none" normalizeH="0" baseline="0" dirty="0" smtClean="0">
              <a:ln>
                <a:noFill/>
              </a:ln>
              <a:solidFill>
                <a:schemeClr val="tx1"/>
              </a:solidFill>
              <a:effectLst/>
              <a:latin typeface="Arial" pitchFamily="34" charset="0"/>
              <a:cs typeface="Arial" pitchFamily="34" charset="0"/>
            </a:endParaRPr>
          </a:p>
        </p:txBody>
      </p:sp>
      <p:sp>
        <p:nvSpPr>
          <p:cNvPr id="2060" name="Rectangle 12"/>
          <p:cNvSpPr>
            <a:spLocks noChangeArrowheads="1"/>
          </p:cNvSpPr>
          <p:nvPr/>
        </p:nvSpPr>
        <p:spPr bwMode="auto">
          <a:xfrm>
            <a:off x="6520521" y="4950188"/>
            <a:ext cx="2348144" cy="877039"/>
          </a:xfrm>
          <a:prstGeom prst="rect">
            <a:avLst/>
          </a:prstGeom>
          <a:solidFill>
            <a:srgbClr val="FFFFFF"/>
          </a:solidFill>
          <a:ln w="9525">
            <a:solidFill>
              <a:srgbClr val="000000"/>
            </a:solid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fa-IR" sz="2000" b="1" i="0" u="none" strike="noStrike" cap="none" normalizeH="0" baseline="0" smtClean="0">
                <a:ln>
                  <a:noFill/>
                </a:ln>
                <a:solidFill>
                  <a:schemeClr val="tx1"/>
                </a:solidFill>
                <a:effectLst/>
                <a:latin typeface="Calibri" pitchFamily="34" charset="0"/>
                <a:ea typeface="Calibri" pitchFamily="34" charset="0"/>
                <a:cs typeface="B Mitra" pitchFamily="2" charset="-78"/>
              </a:rPr>
              <a:t>توانبخشی </a:t>
            </a:r>
            <a:endParaRPr kumimoji="0" lang="fa-IR" sz="2800" b="1" i="0" u="none" strike="noStrike" cap="none" normalizeH="0" baseline="0" smtClean="0">
              <a:ln>
                <a:noFill/>
              </a:ln>
              <a:solidFill>
                <a:schemeClr val="tx1"/>
              </a:solidFill>
              <a:effectLst/>
              <a:latin typeface="Arial" pitchFamily="34" charset="0"/>
              <a:cs typeface="Arial" pitchFamily="34" charset="0"/>
            </a:endParaRPr>
          </a:p>
        </p:txBody>
      </p:sp>
      <p:sp>
        <p:nvSpPr>
          <p:cNvPr id="2059" name="Rectangle 11"/>
          <p:cNvSpPr>
            <a:spLocks noChangeArrowheads="1"/>
          </p:cNvSpPr>
          <p:nvPr/>
        </p:nvSpPr>
        <p:spPr bwMode="auto">
          <a:xfrm>
            <a:off x="1835860" y="2124424"/>
            <a:ext cx="2348144" cy="900000"/>
          </a:xfrm>
          <a:prstGeom prst="rect">
            <a:avLst/>
          </a:prstGeom>
          <a:solidFill>
            <a:srgbClr val="FFFFFF"/>
          </a:solidFill>
          <a:ln w="9525">
            <a:solidFill>
              <a:srgbClr val="000000"/>
            </a:solid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fa-IR" sz="2400" b="1" i="0" u="none" strike="noStrike" cap="none" normalizeH="0" baseline="0" dirty="0" smtClean="0">
                <a:ln>
                  <a:noFill/>
                </a:ln>
                <a:solidFill>
                  <a:schemeClr val="tx1"/>
                </a:solidFill>
                <a:effectLst/>
                <a:latin typeface="Tahoma" pitchFamily="34" charset="0"/>
                <a:ea typeface="Calibri" pitchFamily="34" charset="0"/>
                <a:cs typeface="B Koodak" pitchFamily="2" charset="-78"/>
              </a:rPr>
              <a:t>سلامتی</a:t>
            </a:r>
            <a:endParaRPr kumimoji="0" lang="fa-IR" sz="3200" b="0" i="0" u="none" strike="noStrike" cap="none" normalizeH="0" baseline="0" dirty="0" smtClean="0">
              <a:ln>
                <a:noFill/>
              </a:ln>
              <a:solidFill>
                <a:schemeClr val="tx1"/>
              </a:solidFill>
              <a:effectLst/>
              <a:latin typeface="Arial" pitchFamily="34" charset="0"/>
              <a:cs typeface="Arial" pitchFamily="34" charset="0"/>
            </a:endParaRPr>
          </a:p>
        </p:txBody>
      </p:sp>
      <p:sp>
        <p:nvSpPr>
          <p:cNvPr id="2058" name="Rectangle 10"/>
          <p:cNvSpPr>
            <a:spLocks noChangeArrowheads="1"/>
          </p:cNvSpPr>
          <p:nvPr/>
        </p:nvSpPr>
        <p:spPr bwMode="auto">
          <a:xfrm>
            <a:off x="4180024" y="2124598"/>
            <a:ext cx="2348144" cy="9180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2400" b="1" i="0" u="none" strike="noStrike" cap="none" normalizeH="0" baseline="0" dirty="0" smtClean="0">
                <a:ln>
                  <a:noFill/>
                </a:ln>
                <a:solidFill>
                  <a:schemeClr val="tx1"/>
                </a:solidFill>
                <a:effectLst/>
                <a:latin typeface="Tahoma" pitchFamily="34" charset="0"/>
                <a:ea typeface="Calibri" pitchFamily="34" charset="0"/>
                <a:cs typeface="B Koodak" pitchFamily="2" charset="-78"/>
              </a:rPr>
              <a:t>مراحل ابتدایی بيماري یا بيماري</a:t>
            </a:r>
            <a:r>
              <a:rPr kumimoji="0" lang="ar-SA" sz="2400" b="1" i="0" u="none" strike="noStrike" cap="none" normalizeH="0" baseline="0" dirty="0" smtClean="0">
                <a:ln>
                  <a:noFill/>
                </a:ln>
                <a:solidFill>
                  <a:schemeClr val="tx1"/>
                </a:solidFill>
                <a:effectLst/>
                <a:latin typeface="Tahoma" pitchFamily="34" charset="0"/>
                <a:ea typeface="Calibri" pitchFamily="34" charset="0"/>
                <a:cs typeface="Tahoma" pitchFamily="34" charset="0"/>
              </a:rPr>
              <a:t> </a:t>
            </a:r>
            <a:r>
              <a:rPr kumimoji="0" lang="ar-SA" sz="2400" b="1" i="0" u="none" strike="noStrike" cap="none" normalizeH="0" baseline="0" dirty="0" smtClean="0">
                <a:ln>
                  <a:noFill/>
                </a:ln>
                <a:solidFill>
                  <a:schemeClr val="tx1"/>
                </a:solidFill>
                <a:effectLst/>
                <a:latin typeface="Tahoma" pitchFamily="34" charset="0"/>
                <a:ea typeface="Calibri" pitchFamily="34" charset="0"/>
                <a:cs typeface="B Koodak" pitchFamily="2" charset="-78"/>
              </a:rPr>
              <a:t>پنهان</a:t>
            </a:r>
            <a:endParaRPr kumimoji="0" lang="ar-SA" sz="3200" b="0" i="0" u="none" strike="noStrike" cap="none" normalizeH="0" baseline="0" dirty="0" smtClean="0">
              <a:ln>
                <a:noFill/>
              </a:ln>
              <a:solidFill>
                <a:schemeClr val="tx1"/>
              </a:solidFill>
              <a:effectLst/>
              <a:latin typeface="Arial" pitchFamily="34" charset="0"/>
              <a:cs typeface="Arial" pitchFamily="34" charset="0"/>
            </a:endParaRPr>
          </a:p>
        </p:txBody>
      </p:sp>
      <p:sp>
        <p:nvSpPr>
          <p:cNvPr id="2057" name="Rectangle 9"/>
          <p:cNvSpPr>
            <a:spLocks noChangeArrowheads="1"/>
          </p:cNvSpPr>
          <p:nvPr/>
        </p:nvSpPr>
        <p:spPr bwMode="auto">
          <a:xfrm>
            <a:off x="6525492" y="2132300"/>
            <a:ext cx="2348144" cy="900000"/>
          </a:xfrm>
          <a:prstGeom prst="rect">
            <a:avLst/>
          </a:prstGeom>
          <a:solidFill>
            <a:srgbClr val="FFFFFF"/>
          </a:solidFill>
          <a:ln w="9525">
            <a:solidFill>
              <a:srgbClr val="000000"/>
            </a:solid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2400" b="1" i="0" u="none" strike="noStrike" cap="none" normalizeH="0" baseline="0" dirty="0" smtClean="0">
                <a:ln>
                  <a:noFill/>
                </a:ln>
                <a:solidFill>
                  <a:schemeClr val="tx1"/>
                </a:solidFill>
                <a:effectLst/>
                <a:latin typeface="Tahoma" pitchFamily="34" charset="0"/>
                <a:ea typeface="Calibri" pitchFamily="34" charset="0"/>
                <a:cs typeface="B Koodak" pitchFamily="2" charset="-78"/>
              </a:rPr>
              <a:t>عوارض</a:t>
            </a:r>
            <a:r>
              <a:rPr kumimoji="0" lang="ar-SA" sz="2000" b="1" i="0" u="none" strike="noStrike" cap="none" normalizeH="0" baseline="0" dirty="0" smtClean="0">
                <a:ln>
                  <a:noFill/>
                </a:ln>
                <a:solidFill>
                  <a:schemeClr val="tx1"/>
                </a:solidFill>
                <a:effectLst/>
                <a:latin typeface="KoodakBold"/>
                <a:ea typeface="Calibri" pitchFamily="34" charset="0"/>
                <a:cs typeface="B Koodak" pitchFamily="2" charset="-78"/>
              </a:rPr>
              <a:t> </a:t>
            </a:r>
            <a:r>
              <a:rPr kumimoji="0" lang="ar-SA" sz="2400" b="1" i="0" u="none" strike="noStrike" cap="none" normalizeH="0" baseline="0" dirty="0" smtClean="0">
                <a:ln>
                  <a:noFill/>
                </a:ln>
                <a:solidFill>
                  <a:schemeClr val="tx1"/>
                </a:solidFill>
                <a:effectLst/>
                <a:latin typeface="Tahoma" pitchFamily="34" charset="0"/>
                <a:ea typeface="Calibri" pitchFamily="34" charset="0"/>
                <a:cs typeface="B Koodak" pitchFamily="2" charset="-78"/>
              </a:rPr>
              <a:t>و</a:t>
            </a:r>
            <a:r>
              <a:rPr kumimoji="0" lang="fa-IR" sz="2400" b="1" i="0" u="none" strike="noStrike" cap="none" normalizeH="0" baseline="0" dirty="0" smtClean="0">
                <a:ln>
                  <a:noFill/>
                </a:ln>
                <a:solidFill>
                  <a:schemeClr val="tx1"/>
                </a:solidFill>
                <a:effectLst/>
                <a:latin typeface="KoodakBold"/>
                <a:ea typeface="Calibri" pitchFamily="34" charset="0"/>
                <a:cs typeface="B Koodak" pitchFamily="2" charset="-78"/>
              </a:rPr>
              <a:t> پیامدهای</a:t>
            </a:r>
            <a:r>
              <a:rPr kumimoji="0" lang="fa-IR" sz="2000" b="1" i="0" u="none" strike="noStrike" cap="none" normalizeH="0" baseline="0" dirty="0" smtClean="0">
                <a:ln>
                  <a:noFill/>
                </a:ln>
                <a:solidFill>
                  <a:schemeClr val="tx1"/>
                </a:solidFill>
                <a:effectLst/>
                <a:latin typeface="KoodakBold"/>
                <a:ea typeface="Calibri" pitchFamily="34" charset="0"/>
                <a:cs typeface="B Koodak" pitchFamily="2" charset="-78"/>
              </a:rPr>
              <a:t> </a:t>
            </a:r>
            <a:r>
              <a:rPr kumimoji="0" lang="ar-SA" sz="2400" b="1" i="0" u="none" strike="noStrike" cap="none" normalizeH="0" baseline="0" dirty="0" smtClean="0">
                <a:ln>
                  <a:noFill/>
                </a:ln>
                <a:solidFill>
                  <a:schemeClr val="tx1"/>
                </a:solidFill>
                <a:effectLst/>
                <a:latin typeface="Tahoma" pitchFamily="34" charset="0"/>
                <a:ea typeface="Calibri" pitchFamily="34" charset="0"/>
                <a:cs typeface="B Koodak" pitchFamily="2" charset="-78"/>
              </a:rPr>
              <a:t>بيماري</a:t>
            </a:r>
            <a:endParaRPr kumimoji="0" lang="ar-SA" sz="3200" b="0" i="0" u="none" strike="noStrike" cap="none" normalizeH="0" baseline="0" dirty="0" smtClean="0">
              <a:ln>
                <a:noFill/>
              </a:ln>
              <a:solidFill>
                <a:schemeClr val="tx1"/>
              </a:solidFill>
              <a:effectLst/>
              <a:latin typeface="Arial" pitchFamily="34" charset="0"/>
              <a:cs typeface="Arial" pitchFamily="34" charset="0"/>
            </a:endParaRPr>
          </a:p>
        </p:txBody>
      </p:sp>
      <p:sp>
        <p:nvSpPr>
          <p:cNvPr id="2056" name="Rectangle 8"/>
          <p:cNvSpPr>
            <a:spLocks noChangeArrowheads="1"/>
          </p:cNvSpPr>
          <p:nvPr/>
        </p:nvSpPr>
        <p:spPr bwMode="auto">
          <a:xfrm>
            <a:off x="1829436" y="3015707"/>
            <a:ext cx="1174072" cy="877039"/>
          </a:xfrm>
          <a:prstGeom prst="rect">
            <a:avLst/>
          </a:prstGeom>
          <a:solidFill>
            <a:srgbClr val="FFFFFF"/>
          </a:solidFill>
          <a:ln w="9525">
            <a:solidFill>
              <a:srgbClr val="000000"/>
            </a:solid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fa-IR" sz="2000" b="1" i="0" u="none" strike="noStrike" cap="none" normalizeH="0" baseline="0" dirty="0" smtClean="0">
                <a:ln>
                  <a:noFill/>
                </a:ln>
                <a:solidFill>
                  <a:schemeClr val="tx1"/>
                </a:solidFill>
                <a:effectLst/>
                <a:latin typeface="Calibri" pitchFamily="34" charset="0"/>
                <a:ea typeface="Calibri" pitchFamily="34" charset="0"/>
                <a:cs typeface="B Mitra" pitchFamily="2" charset="-78"/>
              </a:rPr>
              <a:t>عدم استعداد به بیماری</a:t>
            </a:r>
            <a:endParaRPr kumimoji="0" lang="fa-IR" sz="2000" b="1" i="0" u="none" strike="noStrike" cap="none" normalizeH="0" baseline="0" dirty="0" smtClean="0">
              <a:ln>
                <a:noFill/>
              </a:ln>
              <a:solidFill>
                <a:schemeClr val="tx1"/>
              </a:solidFill>
              <a:effectLst/>
              <a:latin typeface="Arial" pitchFamily="34" charset="0"/>
              <a:cs typeface="Arial" pitchFamily="34" charset="0"/>
            </a:endParaRPr>
          </a:p>
        </p:txBody>
      </p:sp>
      <p:sp>
        <p:nvSpPr>
          <p:cNvPr id="2055" name="Rectangle 7"/>
          <p:cNvSpPr>
            <a:spLocks noChangeArrowheads="1"/>
          </p:cNvSpPr>
          <p:nvPr/>
        </p:nvSpPr>
        <p:spPr bwMode="auto">
          <a:xfrm>
            <a:off x="6520521" y="3015707"/>
            <a:ext cx="1174072" cy="877039"/>
          </a:xfrm>
          <a:prstGeom prst="rect">
            <a:avLst/>
          </a:prstGeom>
          <a:solidFill>
            <a:srgbClr val="FFFFFF"/>
          </a:solidFill>
          <a:ln w="9525">
            <a:solidFill>
              <a:srgbClr val="000000"/>
            </a:solid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fa-IR" sz="2000" b="1" i="0" u="none" strike="noStrike" cap="none" normalizeH="0" baseline="0" dirty="0" smtClean="0">
                <a:ln>
                  <a:noFill/>
                </a:ln>
                <a:solidFill>
                  <a:schemeClr val="tx1"/>
                </a:solidFill>
                <a:effectLst/>
                <a:latin typeface="Calibri" pitchFamily="34" charset="0"/>
                <a:ea typeface="Calibri" pitchFamily="34" charset="0"/>
                <a:cs typeface="B Mitra" pitchFamily="2" charset="-78"/>
              </a:rPr>
              <a:t>ناتوانی برگشت پذیر</a:t>
            </a:r>
            <a:endParaRPr kumimoji="0" lang="fa-IR" sz="3200" b="1" i="0" u="none" strike="noStrike" cap="none" normalizeH="0" baseline="0" dirty="0" smtClean="0">
              <a:ln>
                <a:noFill/>
              </a:ln>
              <a:solidFill>
                <a:schemeClr val="tx1"/>
              </a:solidFill>
              <a:effectLst/>
              <a:latin typeface="Arial" pitchFamily="34" charset="0"/>
              <a:cs typeface="Arial" pitchFamily="34" charset="0"/>
            </a:endParaRPr>
          </a:p>
        </p:txBody>
      </p:sp>
      <p:sp>
        <p:nvSpPr>
          <p:cNvPr id="2054" name="Rectangle 6"/>
          <p:cNvSpPr>
            <a:spLocks noChangeArrowheads="1"/>
          </p:cNvSpPr>
          <p:nvPr/>
        </p:nvSpPr>
        <p:spPr bwMode="auto">
          <a:xfrm>
            <a:off x="2998827" y="3015707"/>
            <a:ext cx="1186764" cy="877039"/>
          </a:xfrm>
          <a:prstGeom prst="rect">
            <a:avLst/>
          </a:prstGeom>
          <a:solidFill>
            <a:srgbClr val="FFFFFF"/>
          </a:solidFill>
          <a:ln w="9525">
            <a:solidFill>
              <a:srgbClr val="000000"/>
            </a:solid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fa-IR" sz="2000" b="1" i="0" u="none" strike="noStrike" cap="none" normalizeH="0" baseline="0" dirty="0" smtClean="0">
                <a:ln>
                  <a:noFill/>
                </a:ln>
                <a:solidFill>
                  <a:schemeClr val="tx1"/>
                </a:solidFill>
                <a:effectLst/>
                <a:latin typeface="Calibri" pitchFamily="34" charset="0"/>
                <a:ea typeface="Calibri" pitchFamily="34" charset="0"/>
                <a:cs typeface="B Mitra" pitchFamily="2" charset="-78"/>
              </a:rPr>
              <a:t>استعداد به بیماری</a:t>
            </a:r>
            <a:endParaRPr kumimoji="0" lang="fa-IR" sz="3200" b="1" i="0" u="none" strike="noStrike" cap="none" normalizeH="0" baseline="0" dirty="0" smtClean="0">
              <a:ln>
                <a:noFill/>
              </a:ln>
              <a:solidFill>
                <a:schemeClr val="tx1"/>
              </a:solidFill>
              <a:effectLst/>
              <a:latin typeface="Arial" pitchFamily="34" charset="0"/>
              <a:cs typeface="Arial" pitchFamily="34" charset="0"/>
            </a:endParaRPr>
          </a:p>
        </p:txBody>
      </p:sp>
      <p:sp>
        <p:nvSpPr>
          <p:cNvPr id="2053" name="Rectangle 5"/>
          <p:cNvSpPr>
            <a:spLocks noChangeArrowheads="1"/>
          </p:cNvSpPr>
          <p:nvPr/>
        </p:nvSpPr>
        <p:spPr bwMode="auto">
          <a:xfrm>
            <a:off x="7697336" y="3015707"/>
            <a:ext cx="1174072" cy="877039"/>
          </a:xfrm>
          <a:prstGeom prst="rect">
            <a:avLst/>
          </a:prstGeom>
          <a:solidFill>
            <a:srgbClr val="FFFFFF"/>
          </a:solidFill>
          <a:ln w="9525">
            <a:solidFill>
              <a:srgbClr val="000000"/>
            </a:solid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fa-IR" b="1" i="0" u="none" strike="noStrike" cap="none" normalizeH="0" baseline="0" dirty="0" smtClean="0">
                <a:ln>
                  <a:noFill/>
                </a:ln>
                <a:solidFill>
                  <a:schemeClr val="tx1"/>
                </a:solidFill>
                <a:effectLst/>
                <a:latin typeface="Calibri" pitchFamily="34" charset="0"/>
                <a:ea typeface="Calibri" pitchFamily="34" charset="0"/>
                <a:cs typeface="B Mitra" pitchFamily="2" charset="-78"/>
              </a:rPr>
              <a:t>ناتوانی برگشت ناپذیر</a:t>
            </a:r>
            <a:endParaRPr kumimoji="0" lang="fa-IR" b="1" i="0" u="none" strike="noStrike" cap="none" normalizeH="0" baseline="0" dirty="0" smtClean="0">
              <a:ln>
                <a:noFill/>
              </a:ln>
              <a:solidFill>
                <a:schemeClr val="tx1"/>
              </a:solidFill>
              <a:effectLst/>
              <a:latin typeface="Arial" pitchFamily="34" charset="0"/>
              <a:cs typeface="Arial" pitchFamily="34" charset="0"/>
            </a:endParaRPr>
          </a:p>
        </p:txBody>
      </p:sp>
      <p:sp>
        <p:nvSpPr>
          <p:cNvPr id="2052" name="AutoShape 4"/>
          <p:cNvSpPr>
            <a:spLocks noChangeArrowheads="1"/>
          </p:cNvSpPr>
          <p:nvPr/>
        </p:nvSpPr>
        <p:spPr bwMode="auto">
          <a:xfrm>
            <a:off x="2941687" y="4770749"/>
            <a:ext cx="174755" cy="470771"/>
          </a:xfrm>
          <a:prstGeom prst="downArrow">
            <a:avLst>
              <a:gd name="adj1" fmla="val 50000"/>
              <a:gd name="adj2" fmla="val 59345"/>
            </a:avLst>
          </a:prstGeom>
          <a:solidFill>
            <a:srgbClr val="D99594"/>
          </a:solidFill>
          <a:ln w="9525">
            <a:solidFill>
              <a:srgbClr val="D99594"/>
            </a:solidFill>
            <a:miter lim="800000"/>
            <a:headEnd/>
            <a:tailEnd/>
          </a:ln>
        </p:spPr>
        <p:txBody>
          <a:bodyPr vert="eaVert" wrap="square" lIns="91440" tIns="45720" rIns="91440" bIns="45720" numCol="1" anchor="t" anchorCtr="0" compatLnSpc="1">
            <a:prstTxWarp prst="textNoShape">
              <a:avLst/>
            </a:prstTxWarp>
          </a:bodyPr>
          <a:lstStyle/>
          <a:p>
            <a:endParaRPr lang="ar-AE"/>
          </a:p>
        </p:txBody>
      </p:sp>
      <p:sp>
        <p:nvSpPr>
          <p:cNvPr id="2050" name="AutoShape 2"/>
          <p:cNvSpPr>
            <a:spLocks noChangeArrowheads="1"/>
          </p:cNvSpPr>
          <p:nvPr/>
        </p:nvSpPr>
        <p:spPr bwMode="auto">
          <a:xfrm>
            <a:off x="7629723" y="4770749"/>
            <a:ext cx="174755" cy="470771"/>
          </a:xfrm>
          <a:prstGeom prst="downArrow">
            <a:avLst>
              <a:gd name="adj1" fmla="val 50000"/>
              <a:gd name="adj2" fmla="val 59345"/>
            </a:avLst>
          </a:prstGeom>
          <a:solidFill>
            <a:srgbClr val="D99594"/>
          </a:solidFill>
          <a:ln w="9525">
            <a:solidFill>
              <a:srgbClr val="D99594"/>
            </a:solidFill>
            <a:miter lim="800000"/>
            <a:headEnd/>
            <a:tailEnd/>
          </a:ln>
        </p:spPr>
        <p:txBody>
          <a:bodyPr vert="eaVert" wrap="square" lIns="91440" tIns="45720" rIns="91440" bIns="45720" numCol="1" anchor="t" anchorCtr="0" compatLnSpc="1">
            <a:prstTxWarp prst="textNoShape">
              <a:avLst/>
            </a:prstTxWarp>
          </a:bodyPr>
          <a:lstStyle/>
          <a:p>
            <a:endParaRPr lang="ar-AE"/>
          </a:p>
        </p:txBody>
      </p:sp>
      <p:sp>
        <p:nvSpPr>
          <p:cNvPr id="24" name="Rectangle 8"/>
          <p:cNvSpPr>
            <a:spLocks noChangeArrowheads="1"/>
          </p:cNvSpPr>
          <p:nvPr/>
        </p:nvSpPr>
        <p:spPr bwMode="auto">
          <a:xfrm>
            <a:off x="4180024" y="3010355"/>
            <a:ext cx="1174072" cy="882000"/>
          </a:xfrm>
          <a:prstGeom prst="rect">
            <a:avLst/>
          </a:prstGeom>
          <a:solidFill>
            <a:srgbClr val="FFFFFF"/>
          </a:solidFill>
          <a:ln w="9525">
            <a:solidFill>
              <a:srgbClr val="000000"/>
            </a:solid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fa-IR" sz="2000" b="1" i="0" u="none" strike="noStrike" cap="none" normalizeH="0" baseline="0" dirty="0" smtClean="0">
                <a:ln>
                  <a:noFill/>
                </a:ln>
                <a:solidFill>
                  <a:schemeClr val="tx1"/>
                </a:solidFill>
                <a:effectLst/>
                <a:latin typeface="Calibri" pitchFamily="34" charset="0"/>
                <a:ea typeface="Calibri" pitchFamily="34" charset="0"/>
                <a:cs typeface="B Mitra" pitchFamily="2" charset="-78"/>
              </a:rPr>
              <a:t>قبل از بروز علائم</a:t>
            </a:r>
            <a:endParaRPr kumimoji="0" lang="fa-IR" sz="2000" b="1" i="0" u="none" strike="noStrike" cap="none" normalizeH="0" baseline="0" dirty="0" smtClean="0">
              <a:ln>
                <a:noFill/>
              </a:ln>
              <a:solidFill>
                <a:schemeClr val="tx1"/>
              </a:solidFill>
              <a:effectLst/>
              <a:latin typeface="Arial" pitchFamily="34" charset="0"/>
              <a:cs typeface="Arial" pitchFamily="34" charset="0"/>
            </a:endParaRPr>
          </a:p>
        </p:txBody>
      </p:sp>
      <p:sp>
        <p:nvSpPr>
          <p:cNvPr id="25" name="Rectangle 6"/>
          <p:cNvSpPr>
            <a:spLocks noChangeArrowheads="1"/>
          </p:cNvSpPr>
          <p:nvPr/>
        </p:nvSpPr>
        <p:spPr bwMode="auto">
          <a:xfrm>
            <a:off x="5337402" y="3010355"/>
            <a:ext cx="1186764" cy="882000"/>
          </a:xfrm>
          <a:prstGeom prst="rect">
            <a:avLst/>
          </a:prstGeom>
          <a:solidFill>
            <a:srgbClr val="FFFFFF"/>
          </a:solidFill>
          <a:ln w="9525">
            <a:solidFill>
              <a:srgbClr val="000000"/>
            </a:solid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fa-IR" sz="2000" b="1" i="0" u="none" strike="noStrike" cap="none" normalizeH="0" baseline="0" dirty="0" smtClean="0">
                <a:ln>
                  <a:noFill/>
                </a:ln>
                <a:solidFill>
                  <a:schemeClr val="tx1"/>
                </a:solidFill>
                <a:effectLst/>
                <a:latin typeface="Calibri" pitchFamily="34" charset="0"/>
                <a:ea typeface="Calibri" pitchFamily="34" charset="0"/>
                <a:cs typeface="B Mitra" pitchFamily="2" charset="-78"/>
              </a:rPr>
              <a:t>بروز علائم بالینی</a:t>
            </a:r>
            <a:endParaRPr kumimoji="0" lang="fa-IR" sz="3200" b="1" i="0" u="none" strike="noStrike" cap="none" normalizeH="0" baseline="0" dirty="0" smtClean="0">
              <a:ln>
                <a:noFill/>
              </a:ln>
              <a:solidFill>
                <a:schemeClr val="tx1"/>
              </a:solidFill>
              <a:effectLst/>
              <a:latin typeface="Arial" pitchFamily="34" charset="0"/>
              <a:cs typeface="Arial" pitchFamily="34" charset="0"/>
            </a:endParaRPr>
          </a:p>
        </p:txBody>
      </p:sp>
      <p:sp>
        <p:nvSpPr>
          <p:cNvPr id="26" name="Rectangle 14"/>
          <p:cNvSpPr>
            <a:spLocks noChangeArrowheads="1"/>
          </p:cNvSpPr>
          <p:nvPr/>
        </p:nvSpPr>
        <p:spPr bwMode="auto">
          <a:xfrm>
            <a:off x="4187062" y="4957561"/>
            <a:ext cx="1237535" cy="877039"/>
          </a:xfrm>
          <a:prstGeom prst="rect">
            <a:avLst/>
          </a:prstGeom>
          <a:solidFill>
            <a:srgbClr val="FFFFFF"/>
          </a:solidFill>
          <a:ln w="9525">
            <a:solidFill>
              <a:srgbClr val="000000"/>
            </a:solid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fa-IR" sz="2000" b="1" i="0" u="none" strike="noStrike" cap="none" normalizeH="0" baseline="0" dirty="0" smtClean="0">
                <a:ln>
                  <a:noFill/>
                </a:ln>
                <a:solidFill>
                  <a:schemeClr val="tx1"/>
                </a:solidFill>
                <a:effectLst/>
                <a:latin typeface="Calibri" pitchFamily="34" charset="0"/>
                <a:ea typeface="Calibri" pitchFamily="34" charset="0"/>
                <a:cs typeface="B Mitra" pitchFamily="2" charset="-78"/>
              </a:rPr>
              <a:t>غربالگری/ </a:t>
            </a:r>
            <a:r>
              <a:rPr kumimoji="0" lang="fa-IR" sz="1600" b="1" i="0" u="none" strike="noStrike" cap="none" normalizeH="0" baseline="0" dirty="0" smtClean="0">
                <a:ln>
                  <a:noFill/>
                </a:ln>
                <a:solidFill>
                  <a:schemeClr val="tx1"/>
                </a:solidFill>
                <a:effectLst/>
                <a:latin typeface="Calibri" pitchFamily="34" charset="0"/>
                <a:ea typeface="Calibri" pitchFamily="34" charset="0"/>
                <a:cs typeface="B Mitra" pitchFamily="2" charset="-78"/>
              </a:rPr>
              <a:t>تشخیص زودرس</a:t>
            </a:r>
            <a:endParaRPr kumimoji="0" lang="fa-IR" sz="2000" b="1" i="0" u="none" strike="noStrike" cap="none" normalizeH="0" baseline="0" dirty="0" smtClean="0">
              <a:ln>
                <a:noFill/>
              </a:ln>
              <a:solidFill>
                <a:schemeClr val="tx1"/>
              </a:solidFill>
              <a:effectLst/>
              <a:latin typeface="Arial" pitchFamily="34" charset="0"/>
              <a:cs typeface="Arial" pitchFamily="34" charset="0"/>
            </a:endParaRPr>
          </a:p>
        </p:txBody>
      </p:sp>
      <p:sp>
        <p:nvSpPr>
          <p:cNvPr id="2051" name="AutoShape 3"/>
          <p:cNvSpPr>
            <a:spLocks noChangeArrowheads="1"/>
          </p:cNvSpPr>
          <p:nvPr/>
        </p:nvSpPr>
        <p:spPr bwMode="auto">
          <a:xfrm>
            <a:off x="5348119" y="4770749"/>
            <a:ext cx="174755" cy="470771"/>
          </a:xfrm>
          <a:prstGeom prst="downArrow">
            <a:avLst>
              <a:gd name="adj1" fmla="val 50000"/>
              <a:gd name="adj2" fmla="val 59345"/>
            </a:avLst>
          </a:prstGeom>
          <a:solidFill>
            <a:srgbClr val="D99594"/>
          </a:solidFill>
          <a:ln w="9525">
            <a:solidFill>
              <a:srgbClr val="D99594"/>
            </a:solidFill>
            <a:miter lim="800000"/>
            <a:headEnd/>
            <a:tailEnd/>
          </a:ln>
        </p:spPr>
        <p:txBody>
          <a:bodyPr vert="eaVert" wrap="square" lIns="91440" tIns="45720" rIns="91440" bIns="45720" numCol="1" anchor="t" anchorCtr="0" compatLnSpc="1">
            <a:prstTxWarp prst="textNoShape">
              <a:avLst/>
            </a:prstTxWarp>
          </a:bodyPr>
          <a:lstStyle/>
          <a:p>
            <a:endParaRPr lang="ar-AE"/>
          </a:p>
        </p:txBody>
      </p:sp>
      <p:sp>
        <p:nvSpPr>
          <p:cNvPr id="27" name="Left Brace 26"/>
          <p:cNvSpPr/>
          <p:nvPr/>
        </p:nvSpPr>
        <p:spPr bwMode="auto">
          <a:xfrm>
            <a:off x="1492873" y="2047892"/>
            <a:ext cx="268661" cy="3810000"/>
          </a:xfrm>
          <a:prstGeom prst="leftBrace">
            <a:avLst/>
          </a:prstGeom>
          <a:noFill/>
          <a:ln w="28575" cap="flat" cmpd="sng" algn="ctr">
            <a:solidFill>
              <a:schemeClr val="accent2">
                <a:lumMod val="75000"/>
              </a:schemeClr>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l" defTabSz="914400" rtl="0" eaLnBrk="1" fontAlgn="base" latinLnBrk="1" hangingPunct="1">
              <a:lnSpc>
                <a:spcPct val="100000"/>
              </a:lnSpc>
              <a:spcBef>
                <a:spcPct val="0"/>
              </a:spcBef>
              <a:spcAft>
                <a:spcPct val="0"/>
              </a:spcAft>
              <a:buClrTx/>
              <a:buSzTx/>
              <a:buFontTx/>
              <a:buNone/>
              <a:tabLst/>
            </a:pPr>
            <a:endParaRPr kumimoji="1" lang="en-US" sz="2400" b="0" i="0" u="none" strike="noStrike" cap="none" normalizeH="0" baseline="0" smtClean="0">
              <a:ln>
                <a:noFill/>
              </a:ln>
              <a:solidFill>
                <a:schemeClr val="tx1"/>
              </a:solidFill>
              <a:effectLst/>
              <a:latin typeface="굴림" pitchFamily="50" charset="-127"/>
              <a:ea typeface="굴림" pitchFamily="50" charset="-127"/>
            </a:endParaRPr>
          </a:p>
        </p:txBody>
      </p:sp>
      <p:sp>
        <p:nvSpPr>
          <p:cNvPr id="28" name="Rectangle 27"/>
          <p:cNvSpPr/>
          <p:nvPr/>
        </p:nvSpPr>
        <p:spPr bwMode="auto">
          <a:xfrm>
            <a:off x="149565" y="5172092"/>
            <a:ext cx="1410473" cy="533400"/>
          </a:xfrm>
          <a:prstGeom prst="rect">
            <a:avLst/>
          </a:prstGeom>
          <a:no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1" eaLnBrk="1" fontAlgn="base" latinLnBrk="1" hangingPunct="1">
              <a:lnSpc>
                <a:spcPct val="100000"/>
              </a:lnSpc>
              <a:spcBef>
                <a:spcPct val="0"/>
              </a:spcBef>
              <a:spcAft>
                <a:spcPct val="0"/>
              </a:spcAft>
              <a:buClrTx/>
              <a:buSzTx/>
              <a:buFontTx/>
              <a:buNone/>
              <a:tabLst/>
            </a:pPr>
            <a:r>
              <a:rPr kumimoji="1" lang="fa-IR" sz="2400" b="1" i="0" u="none" strike="noStrike" cap="none" normalizeH="0" baseline="0" dirty="0" smtClean="0">
                <a:ln>
                  <a:noFill/>
                </a:ln>
                <a:solidFill>
                  <a:srgbClr val="00B050"/>
                </a:solidFill>
                <a:effectLst/>
                <a:latin typeface="굴림" pitchFamily="50" charset="-127"/>
                <a:ea typeface="굴림" pitchFamily="50" charset="-127"/>
                <a:cs typeface="B Homa" pitchFamily="2" charset="-78"/>
              </a:rPr>
              <a:t>روش مداخله</a:t>
            </a:r>
            <a:endParaRPr kumimoji="1" lang="en-US" sz="2400" b="1" i="0" u="none" strike="noStrike" cap="none" normalizeH="0" baseline="0" dirty="0" smtClean="0">
              <a:ln>
                <a:noFill/>
              </a:ln>
              <a:solidFill>
                <a:srgbClr val="00B050"/>
              </a:solidFill>
              <a:effectLst/>
              <a:latin typeface="굴림" pitchFamily="50" charset="-127"/>
              <a:ea typeface="굴림" pitchFamily="50" charset="-127"/>
              <a:cs typeface="B Homa" pitchFamily="2" charset="-78"/>
            </a:endParaRPr>
          </a:p>
        </p:txBody>
      </p:sp>
      <p:sp>
        <p:nvSpPr>
          <p:cNvPr id="29" name="Rectangle 28"/>
          <p:cNvSpPr/>
          <p:nvPr/>
        </p:nvSpPr>
        <p:spPr bwMode="auto">
          <a:xfrm>
            <a:off x="82401" y="4181492"/>
            <a:ext cx="1554852" cy="533400"/>
          </a:xfrm>
          <a:prstGeom prst="rect">
            <a:avLst/>
          </a:prstGeom>
          <a:no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1" eaLnBrk="1" fontAlgn="base" latinLnBrk="1" hangingPunct="1">
              <a:lnSpc>
                <a:spcPct val="100000"/>
              </a:lnSpc>
              <a:spcBef>
                <a:spcPct val="0"/>
              </a:spcBef>
              <a:spcAft>
                <a:spcPct val="0"/>
              </a:spcAft>
              <a:buClrTx/>
              <a:buSzTx/>
              <a:buFontTx/>
              <a:buNone/>
              <a:tabLst/>
            </a:pPr>
            <a:r>
              <a:rPr kumimoji="1" lang="fa-IR" sz="2400" b="1" i="0" u="none" strike="noStrike" cap="none" normalizeH="0" baseline="0" dirty="0" smtClean="0">
                <a:ln>
                  <a:noFill/>
                </a:ln>
                <a:solidFill>
                  <a:srgbClr val="00B050"/>
                </a:solidFill>
                <a:effectLst/>
                <a:latin typeface="굴림" pitchFamily="50" charset="-127"/>
                <a:ea typeface="굴림" pitchFamily="50" charset="-127"/>
                <a:cs typeface="B Homa" pitchFamily="2" charset="-78"/>
              </a:rPr>
              <a:t>سطح پیشگیری</a:t>
            </a:r>
            <a:endParaRPr kumimoji="1" lang="en-US" sz="2400" b="1" i="0" u="none" strike="noStrike" cap="none" normalizeH="0" baseline="0" dirty="0" smtClean="0">
              <a:ln>
                <a:noFill/>
              </a:ln>
              <a:solidFill>
                <a:srgbClr val="00B050"/>
              </a:solidFill>
              <a:effectLst/>
              <a:latin typeface="굴림" pitchFamily="50" charset="-127"/>
              <a:ea typeface="굴림" pitchFamily="50" charset="-127"/>
              <a:cs typeface="B Homa" pitchFamily="2" charset="-78"/>
            </a:endParaRPr>
          </a:p>
        </p:txBody>
      </p:sp>
      <p:sp>
        <p:nvSpPr>
          <p:cNvPr id="30" name="Rectangle 29"/>
          <p:cNvSpPr/>
          <p:nvPr/>
        </p:nvSpPr>
        <p:spPr bwMode="auto">
          <a:xfrm>
            <a:off x="149565" y="3190892"/>
            <a:ext cx="1410473" cy="533400"/>
          </a:xfrm>
          <a:prstGeom prst="rect">
            <a:avLst/>
          </a:prstGeom>
          <a:no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1" eaLnBrk="1" fontAlgn="base" latinLnBrk="1" hangingPunct="1">
              <a:lnSpc>
                <a:spcPct val="100000"/>
              </a:lnSpc>
              <a:spcBef>
                <a:spcPct val="0"/>
              </a:spcBef>
              <a:spcAft>
                <a:spcPct val="0"/>
              </a:spcAft>
              <a:buClrTx/>
              <a:buSzTx/>
              <a:buFontTx/>
              <a:buNone/>
              <a:tabLst/>
            </a:pPr>
            <a:r>
              <a:rPr kumimoji="1" lang="fa-IR" sz="2400" b="1" i="0" u="none" strike="noStrike" cap="none" normalizeH="0" baseline="0" dirty="0" smtClean="0">
                <a:ln>
                  <a:noFill/>
                </a:ln>
                <a:solidFill>
                  <a:srgbClr val="00B050"/>
                </a:solidFill>
                <a:effectLst/>
                <a:latin typeface="굴림" pitchFamily="50" charset="-127"/>
                <a:ea typeface="굴림" pitchFamily="50" charset="-127"/>
                <a:cs typeface="B Homa" pitchFamily="2" charset="-78"/>
              </a:rPr>
              <a:t>خصوصیت</a:t>
            </a:r>
            <a:endParaRPr kumimoji="1" lang="en-US" sz="2400" b="1" i="0" u="none" strike="noStrike" cap="none" normalizeH="0" baseline="0" dirty="0" smtClean="0">
              <a:ln>
                <a:noFill/>
              </a:ln>
              <a:solidFill>
                <a:srgbClr val="00B050"/>
              </a:solidFill>
              <a:effectLst/>
              <a:latin typeface="굴림" pitchFamily="50" charset="-127"/>
              <a:ea typeface="굴림" pitchFamily="50" charset="-127"/>
              <a:cs typeface="B Homa" pitchFamily="2" charset="-78"/>
            </a:endParaRPr>
          </a:p>
        </p:txBody>
      </p:sp>
      <p:sp>
        <p:nvSpPr>
          <p:cNvPr id="31" name="Rectangle 30"/>
          <p:cNvSpPr/>
          <p:nvPr/>
        </p:nvSpPr>
        <p:spPr bwMode="auto">
          <a:xfrm>
            <a:off x="149565" y="2352692"/>
            <a:ext cx="1410473" cy="533400"/>
          </a:xfrm>
          <a:prstGeom prst="rect">
            <a:avLst/>
          </a:prstGeom>
          <a:no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1" eaLnBrk="1" fontAlgn="base" latinLnBrk="1" hangingPunct="1">
              <a:lnSpc>
                <a:spcPct val="100000"/>
              </a:lnSpc>
              <a:spcBef>
                <a:spcPct val="0"/>
              </a:spcBef>
              <a:spcAft>
                <a:spcPct val="0"/>
              </a:spcAft>
              <a:buClrTx/>
              <a:buSzTx/>
              <a:buFontTx/>
              <a:buNone/>
              <a:tabLst/>
            </a:pPr>
            <a:r>
              <a:rPr kumimoji="1" lang="fa-IR" sz="2400" b="1" i="0" u="none" strike="noStrike" cap="none" normalizeH="0" baseline="0" dirty="0" smtClean="0">
                <a:ln>
                  <a:noFill/>
                </a:ln>
                <a:solidFill>
                  <a:srgbClr val="00B050"/>
                </a:solidFill>
                <a:effectLst/>
                <a:latin typeface="굴림" pitchFamily="50" charset="-127"/>
                <a:ea typeface="굴림" pitchFamily="50" charset="-127"/>
                <a:cs typeface="B Homa" pitchFamily="2" charset="-78"/>
              </a:rPr>
              <a:t>مرحله بیماری</a:t>
            </a:r>
            <a:endParaRPr kumimoji="1" lang="en-US" sz="2400" b="1" i="0" u="none" strike="noStrike" cap="none" normalizeH="0" baseline="0" dirty="0" smtClean="0">
              <a:ln>
                <a:noFill/>
              </a:ln>
              <a:solidFill>
                <a:srgbClr val="00B050"/>
              </a:solidFill>
              <a:effectLst/>
              <a:latin typeface="굴림" pitchFamily="50" charset="-127"/>
              <a:ea typeface="굴림" pitchFamily="50" charset="-127"/>
              <a:cs typeface="B Homa" pitchFamily="2" charset="-78"/>
            </a:endParaRPr>
          </a:p>
        </p:txBody>
      </p:sp>
      <p:sp>
        <p:nvSpPr>
          <p:cNvPr id="33" name="Rectangle 32"/>
          <p:cNvSpPr/>
          <p:nvPr/>
        </p:nvSpPr>
        <p:spPr>
          <a:xfrm>
            <a:off x="5113837" y="2136858"/>
            <a:ext cx="480000" cy="1746000"/>
          </a:xfrm>
          <a:prstGeom prst="rect">
            <a:avLst/>
          </a:prstGeom>
          <a:solidFill>
            <a:srgbClr val="FF0000">
              <a:alpha val="14902"/>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AE">
              <a:cs typeface="B Traffic" pitchFamily="2" charset="-78"/>
            </a:endParaRPr>
          </a:p>
        </p:txBody>
      </p:sp>
    </p:spTree>
    <p:extLst>
      <p:ext uri="{BB962C8B-B14F-4D97-AF65-F5344CB8AC3E}">
        <p14:creationId xmlns:p14="http://schemas.microsoft.com/office/powerpoint/2010/main" val="555981647"/>
      </p:ext>
    </p:extLst>
  </p:cSld>
  <p:clrMapOvr>
    <a:masterClrMapping/>
  </p:clrMapOvr>
  <p:transition spd="slow"/>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8" name="Rectangle 4"/>
          <p:cNvSpPr>
            <a:spLocks noChangeArrowheads="1"/>
          </p:cNvSpPr>
          <p:nvPr/>
        </p:nvSpPr>
        <p:spPr bwMode="auto">
          <a:xfrm>
            <a:off x="4779212" y="2606080"/>
            <a:ext cx="3505200" cy="609600"/>
          </a:xfrm>
          <a:prstGeom prst="rect">
            <a:avLst/>
          </a:prstGeom>
          <a:solidFill>
            <a:srgbClr val="FFFF99"/>
          </a:solidFill>
          <a:ln w="19050" algn="ctr">
            <a:noFill/>
            <a:miter lim="800000"/>
            <a:headEnd/>
            <a:tailEnd/>
          </a:ln>
          <a:effectLst/>
        </p:spPr>
        <p:txBody>
          <a:bodyPr anchor="ctr"/>
          <a:lstStyle/>
          <a:p>
            <a:pPr algn="ctr" rtl="1"/>
            <a:r>
              <a:rPr lang="ar-SA" sz="2000" b="1" dirty="0">
                <a:solidFill>
                  <a:srgbClr val="0033CC"/>
                </a:solidFill>
                <a:latin typeface="Arial" pitchFamily="34" charset="0"/>
                <a:cs typeface="B Homa" panose="00000400000000000000" pitchFamily="2" charset="-78"/>
              </a:rPr>
              <a:t>تعيين استراتژي مداخله</a:t>
            </a:r>
            <a:endParaRPr lang="en-US" sz="2000" b="1" dirty="0">
              <a:solidFill>
                <a:srgbClr val="0033CC"/>
              </a:solidFill>
              <a:latin typeface="Arial" pitchFamily="34" charset="0"/>
              <a:cs typeface="B Homa" panose="00000400000000000000" pitchFamily="2" charset="-78"/>
            </a:endParaRPr>
          </a:p>
        </p:txBody>
      </p:sp>
      <p:sp>
        <p:nvSpPr>
          <p:cNvPr id="123909" name="Rectangle 5"/>
          <p:cNvSpPr>
            <a:spLocks noChangeArrowheads="1"/>
          </p:cNvSpPr>
          <p:nvPr/>
        </p:nvSpPr>
        <p:spPr bwMode="auto">
          <a:xfrm>
            <a:off x="4793501" y="5577880"/>
            <a:ext cx="3471862" cy="685800"/>
          </a:xfrm>
          <a:prstGeom prst="rect">
            <a:avLst/>
          </a:prstGeom>
          <a:solidFill>
            <a:srgbClr val="FFFF99"/>
          </a:solidFill>
          <a:ln w="19050" algn="ctr">
            <a:noFill/>
            <a:miter lim="800000"/>
            <a:headEnd/>
            <a:tailEnd/>
          </a:ln>
          <a:effectLst/>
        </p:spPr>
        <p:txBody>
          <a:bodyPr anchor="ctr"/>
          <a:lstStyle/>
          <a:p>
            <a:pPr algn="ctr" rtl="1"/>
            <a:r>
              <a:rPr lang="ar-SA" sz="2000" b="1">
                <a:solidFill>
                  <a:srgbClr val="0033CC"/>
                </a:solidFill>
                <a:latin typeface="Arial" pitchFamily="34" charset="0"/>
                <a:cs typeface="B Homa" panose="00000400000000000000" pitchFamily="2" charset="-78"/>
              </a:rPr>
              <a:t>سازماندهي</a:t>
            </a:r>
            <a:r>
              <a:rPr lang="fa-IR" sz="2000" b="1">
                <a:solidFill>
                  <a:srgbClr val="0033CC"/>
                </a:solidFill>
                <a:latin typeface="Arial" pitchFamily="34" charset="0"/>
                <a:cs typeface="B Homa" panose="00000400000000000000" pitchFamily="2" charset="-78"/>
              </a:rPr>
              <a:t> و سطح بندي</a:t>
            </a:r>
            <a:r>
              <a:rPr lang="ar-SA" sz="2000" b="1">
                <a:solidFill>
                  <a:srgbClr val="0033CC"/>
                </a:solidFill>
                <a:latin typeface="Arial" pitchFamily="34" charset="0"/>
                <a:cs typeface="B Homa" panose="00000400000000000000" pitchFamily="2" charset="-78"/>
              </a:rPr>
              <a:t> فعاليت ها</a:t>
            </a:r>
            <a:endParaRPr lang="en-US" sz="2000" b="1">
              <a:solidFill>
                <a:srgbClr val="0033CC"/>
              </a:solidFill>
              <a:latin typeface="Arial" pitchFamily="34" charset="0"/>
              <a:cs typeface="B Homa" panose="00000400000000000000" pitchFamily="2" charset="-78"/>
            </a:endParaRPr>
          </a:p>
        </p:txBody>
      </p:sp>
      <p:sp>
        <p:nvSpPr>
          <p:cNvPr id="123910" name="Rectangle 6"/>
          <p:cNvSpPr>
            <a:spLocks noChangeArrowheads="1"/>
          </p:cNvSpPr>
          <p:nvPr/>
        </p:nvSpPr>
        <p:spPr bwMode="auto">
          <a:xfrm>
            <a:off x="4779212" y="624880"/>
            <a:ext cx="3505200" cy="685800"/>
          </a:xfrm>
          <a:prstGeom prst="rect">
            <a:avLst/>
          </a:prstGeom>
          <a:solidFill>
            <a:srgbClr val="FFFF99"/>
          </a:solidFill>
          <a:ln w="19050" algn="ctr">
            <a:noFill/>
            <a:miter lim="800000"/>
            <a:headEnd/>
            <a:tailEnd/>
          </a:ln>
          <a:effectLst/>
        </p:spPr>
        <p:txBody>
          <a:bodyPr anchor="ctr"/>
          <a:lstStyle/>
          <a:p>
            <a:pPr algn="ctr" rtl="1"/>
            <a:r>
              <a:rPr lang="ar-SA" sz="2000" b="1" dirty="0">
                <a:solidFill>
                  <a:srgbClr val="0033CC"/>
                </a:solidFill>
                <a:latin typeface="Arial" pitchFamily="34" charset="0"/>
                <a:cs typeface="B Homa" panose="00000400000000000000" pitchFamily="2" charset="-78"/>
              </a:rPr>
              <a:t>شناسايي مشكلات سلامتي</a:t>
            </a:r>
            <a:r>
              <a:rPr lang="fa-IR" sz="2000" b="1" dirty="0">
                <a:solidFill>
                  <a:srgbClr val="0033CC"/>
                </a:solidFill>
                <a:latin typeface="Arial" pitchFamily="34" charset="0"/>
                <a:cs typeface="B Homa" panose="00000400000000000000" pitchFamily="2" charset="-78"/>
              </a:rPr>
              <a:t> </a:t>
            </a:r>
          </a:p>
        </p:txBody>
      </p:sp>
      <p:sp>
        <p:nvSpPr>
          <p:cNvPr id="123911" name="Rectangle 7"/>
          <p:cNvSpPr>
            <a:spLocks noChangeArrowheads="1"/>
          </p:cNvSpPr>
          <p:nvPr/>
        </p:nvSpPr>
        <p:spPr bwMode="auto">
          <a:xfrm>
            <a:off x="4779212" y="1648818"/>
            <a:ext cx="3505200" cy="609600"/>
          </a:xfrm>
          <a:prstGeom prst="rect">
            <a:avLst/>
          </a:prstGeom>
          <a:solidFill>
            <a:srgbClr val="FFFF99"/>
          </a:solidFill>
          <a:ln w="19050" algn="ctr">
            <a:noFill/>
            <a:miter lim="800000"/>
            <a:headEnd/>
            <a:tailEnd/>
          </a:ln>
          <a:effectLst/>
        </p:spPr>
        <p:txBody>
          <a:bodyPr anchor="ctr"/>
          <a:lstStyle/>
          <a:p>
            <a:pPr algn="ctr" rtl="1"/>
            <a:r>
              <a:rPr lang="ar-SA" sz="2000" b="1">
                <a:solidFill>
                  <a:srgbClr val="0033CC"/>
                </a:solidFill>
                <a:latin typeface="Arial" pitchFamily="34" charset="0"/>
                <a:cs typeface="B Homa" panose="00000400000000000000" pitchFamily="2" charset="-78"/>
              </a:rPr>
              <a:t>انتخاب يك اولويت</a:t>
            </a:r>
            <a:endParaRPr lang="en-US" sz="2000" b="1">
              <a:solidFill>
                <a:srgbClr val="0033CC"/>
              </a:solidFill>
              <a:latin typeface="Arial" pitchFamily="34" charset="0"/>
              <a:cs typeface="B Homa" panose="00000400000000000000" pitchFamily="2" charset="-78"/>
            </a:endParaRPr>
          </a:p>
        </p:txBody>
      </p:sp>
      <p:sp>
        <p:nvSpPr>
          <p:cNvPr id="123912" name="Rectangle 8"/>
          <p:cNvSpPr>
            <a:spLocks noChangeArrowheads="1"/>
          </p:cNvSpPr>
          <p:nvPr/>
        </p:nvSpPr>
        <p:spPr bwMode="auto">
          <a:xfrm>
            <a:off x="4793501" y="3596680"/>
            <a:ext cx="3471862" cy="609600"/>
          </a:xfrm>
          <a:prstGeom prst="rect">
            <a:avLst/>
          </a:prstGeom>
          <a:solidFill>
            <a:srgbClr val="FFFF99"/>
          </a:solidFill>
          <a:ln w="19050" algn="ctr">
            <a:noFill/>
            <a:miter lim="800000"/>
            <a:headEnd/>
            <a:tailEnd/>
          </a:ln>
          <a:effectLst/>
        </p:spPr>
        <p:txBody>
          <a:bodyPr anchor="ctr"/>
          <a:lstStyle/>
          <a:p>
            <a:pPr marL="0" lvl="1" algn="ctr" rtl="1"/>
            <a:r>
              <a:rPr lang="fa-IR" altLang="zh-CN" sz="2000" b="1" dirty="0" smtClean="0">
                <a:solidFill>
                  <a:srgbClr val="0033CC"/>
                </a:solidFill>
                <a:latin typeface="Arial" pitchFamily="34" charset="0"/>
                <a:cs typeface="B Homa" panose="00000400000000000000" pitchFamily="2" charset="-78"/>
              </a:rPr>
              <a:t>تعيين مناسب ترين مداخله ها</a:t>
            </a:r>
            <a:endParaRPr lang="en-US" sz="2000" b="1" dirty="0">
              <a:solidFill>
                <a:srgbClr val="0033CC"/>
              </a:solidFill>
              <a:latin typeface="Arial" pitchFamily="34" charset="0"/>
              <a:cs typeface="B Homa" panose="00000400000000000000" pitchFamily="2" charset="-78"/>
            </a:endParaRPr>
          </a:p>
        </p:txBody>
      </p:sp>
      <p:sp>
        <p:nvSpPr>
          <p:cNvPr id="123913" name="Rectangle 9"/>
          <p:cNvSpPr>
            <a:spLocks noChangeArrowheads="1"/>
          </p:cNvSpPr>
          <p:nvPr/>
        </p:nvSpPr>
        <p:spPr bwMode="auto">
          <a:xfrm>
            <a:off x="4779212" y="4587280"/>
            <a:ext cx="3505200" cy="685800"/>
          </a:xfrm>
          <a:prstGeom prst="rect">
            <a:avLst/>
          </a:prstGeom>
          <a:solidFill>
            <a:srgbClr val="FFFF99"/>
          </a:solidFill>
          <a:ln w="19050" algn="ctr">
            <a:noFill/>
            <a:miter lim="800000"/>
            <a:headEnd/>
            <a:tailEnd/>
          </a:ln>
          <a:effectLst/>
        </p:spPr>
        <p:txBody>
          <a:bodyPr anchor="ctr"/>
          <a:lstStyle/>
          <a:p>
            <a:pPr algn="ctr" rtl="1"/>
            <a:r>
              <a:rPr lang="ar-SA" sz="2000" b="1" dirty="0">
                <a:solidFill>
                  <a:srgbClr val="0033CC"/>
                </a:solidFill>
                <a:latin typeface="Arial" pitchFamily="34" charset="0"/>
                <a:cs typeface="B Homa" panose="00000400000000000000" pitchFamily="2" charset="-78"/>
              </a:rPr>
              <a:t>طراحي و استاندارد كردن فعاليت ها</a:t>
            </a:r>
            <a:endParaRPr lang="en-US" sz="2000" b="1" dirty="0">
              <a:solidFill>
                <a:srgbClr val="0033CC"/>
              </a:solidFill>
              <a:latin typeface="Arial" pitchFamily="34" charset="0"/>
              <a:cs typeface="B Homa" panose="00000400000000000000" pitchFamily="2" charset="-78"/>
            </a:endParaRPr>
          </a:p>
        </p:txBody>
      </p:sp>
      <p:sp>
        <p:nvSpPr>
          <p:cNvPr id="123914" name="Rectangle 10"/>
          <p:cNvSpPr>
            <a:spLocks noChangeArrowheads="1"/>
          </p:cNvSpPr>
          <p:nvPr/>
        </p:nvSpPr>
        <p:spPr bwMode="auto">
          <a:xfrm>
            <a:off x="362722" y="548680"/>
            <a:ext cx="3657600" cy="609600"/>
          </a:xfrm>
          <a:prstGeom prst="rect">
            <a:avLst/>
          </a:prstGeom>
          <a:solidFill>
            <a:srgbClr val="FFFF99"/>
          </a:solidFill>
          <a:ln w="19050" algn="ctr">
            <a:noFill/>
            <a:miter lim="800000"/>
            <a:headEnd/>
            <a:tailEnd/>
          </a:ln>
          <a:effectLst/>
        </p:spPr>
        <p:txBody>
          <a:bodyPr anchor="ctr"/>
          <a:lstStyle/>
          <a:p>
            <a:pPr algn="ctr" rtl="1"/>
            <a:r>
              <a:rPr lang="fa-IR" altLang="zh-CN" sz="2000" b="1" dirty="0">
                <a:solidFill>
                  <a:srgbClr val="0033CC"/>
                </a:solidFill>
                <a:latin typeface="Arial" pitchFamily="34" charset="0"/>
                <a:cs typeface="B Homa" panose="00000400000000000000" pitchFamily="2" charset="-78"/>
              </a:rPr>
              <a:t>برآورد نيروي انساني، امكانات و اعتبارات</a:t>
            </a:r>
            <a:endParaRPr lang="en-US" sz="2000" b="1" dirty="0">
              <a:solidFill>
                <a:srgbClr val="0033CC"/>
              </a:solidFill>
              <a:latin typeface="Arial" pitchFamily="34" charset="0"/>
              <a:cs typeface="B Homa" panose="00000400000000000000" pitchFamily="2" charset="-78"/>
            </a:endParaRPr>
          </a:p>
        </p:txBody>
      </p:sp>
      <p:sp>
        <p:nvSpPr>
          <p:cNvPr id="123915" name="Rectangle 11"/>
          <p:cNvSpPr>
            <a:spLocks noChangeArrowheads="1"/>
          </p:cNvSpPr>
          <p:nvPr/>
        </p:nvSpPr>
        <p:spPr bwMode="auto">
          <a:xfrm>
            <a:off x="362722" y="1496418"/>
            <a:ext cx="3657600" cy="609600"/>
          </a:xfrm>
          <a:prstGeom prst="rect">
            <a:avLst/>
          </a:prstGeom>
          <a:solidFill>
            <a:srgbClr val="FFFF99"/>
          </a:solidFill>
          <a:ln w="19050" algn="ctr">
            <a:noFill/>
            <a:miter lim="800000"/>
            <a:headEnd/>
            <a:tailEnd/>
          </a:ln>
          <a:effectLst/>
        </p:spPr>
        <p:txBody>
          <a:bodyPr anchor="ctr"/>
          <a:lstStyle/>
          <a:p>
            <a:pPr algn="ctr" rtl="1"/>
            <a:r>
              <a:rPr lang="ar-SA" sz="2000" b="1">
                <a:solidFill>
                  <a:srgbClr val="0033CC"/>
                </a:solidFill>
                <a:latin typeface="Arial" pitchFamily="34" charset="0"/>
                <a:cs typeface="B Homa" panose="00000400000000000000" pitchFamily="2" charset="-78"/>
              </a:rPr>
              <a:t>تعيين نظام پايش و ارزشيابي فعاليت ها</a:t>
            </a:r>
            <a:endParaRPr lang="en-US" sz="2000" b="1">
              <a:solidFill>
                <a:srgbClr val="0033CC"/>
              </a:solidFill>
              <a:latin typeface="Arial" pitchFamily="34" charset="0"/>
              <a:cs typeface="B Homa" panose="00000400000000000000" pitchFamily="2" charset="-78"/>
            </a:endParaRPr>
          </a:p>
        </p:txBody>
      </p:sp>
      <p:sp>
        <p:nvSpPr>
          <p:cNvPr id="123917" name="Rectangle 13"/>
          <p:cNvSpPr>
            <a:spLocks noChangeArrowheads="1"/>
          </p:cNvSpPr>
          <p:nvPr/>
        </p:nvSpPr>
        <p:spPr bwMode="auto">
          <a:xfrm>
            <a:off x="362722" y="3368080"/>
            <a:ext cx="3657600" cy="762000"/>
          </a:xfrm>
          <a:prstGeom prst="rect">
            <a:avLst/>
          </a:prstGeom>
          <a:solidFill>
            <a:srgbClr val="FFFF99"/>
          </a:solidFill>
          <a:ln w="19050" algn="ctr">
            <a:noFill/>
            <a:miter lim="800000"/>
            <a:headEnd/>
            <a:tailEnd/>
          </a:ln>
          <a:effectLst/>
        </p:spPr>
        <p:txBody>
          <a:bodyPr anchor="ctr"/>
          <a:lstStyle/>
          <a:p>
            <a:pPr algn="ctr" rtl="1">
              <a:lnSpc>
                <a:spcPct val="120000"/>
              </a:lnSpc>
            </a:pPr>
            <a:r>
              <a:rPr lang="ar-SA" sz="2000" b="1" dirty="0">
                <a:solidFill>
                  <a:srgbClr val="0033CC"/>
                </a:solidFill>
                <a:latin typeface="Arial" pitchFamily="34" charset="0"/>
                <a:cs typeface="B Homa" panose="00000400000000000000" pitchFamily="2" charset="-78"/>
              </a:rPr>
              <a:t>اصلاح برنامه در صورت نياز و در حين اجراي آزمايشي</a:t>
            </a:r>
            <a:endParaRPr lang="en-US" sz="2000" b="1" dirty="0">
              <a:solidFill>
                <a:srgbClr val="0033CC"/>
              </a:solidFill>
              <a:latin typeface="Arial" pitchFamily="34" charset="0"/>
              <a:cs typeface="B Homa" panose="00000400000000000000" pitchFamily="2" charset="-78"/>
            </a:endParaRPr>
          </a:p>
        </p:txBody>
      </p:sp>
      <p:sp>
        <p:nvSpPr>
          <p:cNvPr id="123919" name="Rectangle 15"/>
          <p:cNvSpPr>
            <a:spLocks noChangeArrowheads="1"/>
          </p:cNvSpPr>
          <p:nvPr/>
        </p:nvSpPr>
        <p:spPr bwMode="auto">
          <a:xfrm rot="5400000">
            <a:off x="5332501" y="3266018"/>
            <a:ext cx="6857998" cy="325967"/>
          </a:xfrm>
          <a:prstGeom prst="rect">
            <a:avLst/>
          </a:prstGeom>
          <a:noFill/>
          <a:ln w="19050" algn="ctr">
            <a:noFill/>
            <a:miter lim="800000"/>
            <a:headEnd/>
            <a:tailEnd/>
          </a:ln>
          <a:effectLst/>
        </p:spPr>
        <p:txBody>
          <a:bodyPr anchor="ctr"/>
          <a:lstStyle/>
          <a:p>
            <a:pPr algn="ctr" rtl="1"/>
            <a:r>
              <a:rPr lang="ar-SA" sz="3600" b="1" dirty="0">
                <a:solidFill>
                  <a:schemeClr val="accent1">
                    <a:lumMod val="60000"/>
                    <a:lumOff val="40000"/>
                  </a:schemeClr>
                </a:solidFill>
                <a:latin typeface="Arial" pitchFamily="34" charset="0"/>
                <a:cs typeface="B Homa" panose="00000400000000000000" pitchFamily="2" charset="-78"/>
              </a:rPr>
              <a:t>مراحل طراحي برنامه </a:t>
            </a:r>
            <a:r>
              <a:rPr lang="fa-IR" sz="3600" b="1" dirty="0" smtClean="0">
                <a:solidFill>
                  <a:schemeClr val="accent1">
                    <a:lumMod val="60000"/>
                    <a:lumOff val="40000"/>
                  </a:schemeClr>
                </a:solidFill>
                <a:latin typeface="Arial" pitchFamily="34" charset="0"/>
                <a:cs typeface="B Homa" panose="00000400000000000000" pitchFamily="2" charset="-78"/>
              </a:rPr>
              <a:t>سلامت</a:t>
            </a:r>
            <a:endParaRPr lang="en-US" sz="3600" b="1" dirty="0">
              <a:solidFill>
                <a:schemeClr val="accent1">
                  <a:lumMod val="60000"/>
                  <a:lumOff val="40000"/>
                </a:schemeClr>
              </a:solidFill>
              <a:latin typeface="Arial" pitchFamily="34" charset="0"/>
              <a:cs typeface="B Homa" panose="00000400000000000000" pitchFamily="2" charset="-78"/>
            </a:endParaRPr>
          </a:p>
        </p:txBody>
      </p:sp>
      <p:sp>
        <p:nvSpPr>
          <p:cNvPr id="123921" name="Rectangle 17"/>
          <p:cNvSpPr>
            <a:spLocks noChangeArrowheads="1"/>
          </p:cNvSpPr>
          <p:nvPr/>
        </p:nvSpPr>
        <p:spPr bwMode="auto">
          <a:xfrm>
            <a:off x="362722" y="2439393"/>
            <a:ext cx="3657600" cy="609600"/>
          </a:xfrm>
          <a:prstGeom prst="rect">
            <a:avLst/>
          </a:prstGeom>
          <a:solidFill>
            <a:srgbClr val="FFFF99"/>
          </a:solidFill>
          <a:ln w="19050" algn="ctr">
            <a:noFill/>
            <a:miter lim="800000"/>
            <a:headEnd/>
            <a:tailEnd/>
          </a:ln>
          <a:effectLst/>
        </p:spPr>
        <p:txBody>
          <a:bodyPr anchor="ctr"/>
          <a:lstStyle/>
          <a:p>
            <a:pPr algn="ctr" rtl="1"/>
            <a:r>
              <a:rPr lang="ar-SA" sz="2000" b="1">
                <a:solidFill>
                  <a:srgbClr val="0033CC"/>
                </a:solidFill>
                <a:latin typeface="Arial" pitchFamily="34" charset="0"/>
                <a:cs typeface="B Homa" panose="00000400000000000000" pitchFamily="2" charset="-78"/>
              </a:rPr>
              <a:t>اجراي آزمايشي</a:t>
            </a:r>
            <a:endParaRPr lang="en-US" sz="2000" b="1">
              <a:solidFill>
                <a:srgbClr val="0033CC"/>
              </a:solidFill>
              <a:latin typeface="Arial" pitchFamily="34" charset="0"/>
              <a:cs typeface="B Homa" panose="00000400000000000000" pitchFamily="2" charset="-78"/>
            </a:endParaRPr>
          </a:p>
        </p:txBody>
      </p:sp>
      <p:cxnSp>
        <p:nvCxnSpPr>
          <p:cNvPr id="123923" name="AutoShape 19"/>
          <p:cNvCxnSpPr>
            <a:cxnSpLocks noChangeShapeType="1"/>
            <a:stCxn id="123911" idx="2"/>
            <a:endCxn id="123908" idx="0"/>
          </p:cNvCxnSpPr>
          <p:nvPr/>
        </p:nvCxnSpPr>
        <p:spPr bwMode="auto">
          <a:xfrm>
            <a:off x="6531812" y="2258418"/>
            <a:ext cx="0" cy="34766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23924" name="AutoShape 20"/>
          <p:cNvCxnSpPr>
            <a:cxnSpLocks noChangeShapeType="1"/>
            <a:stCxn id="123908" idx="2"/>
            <a:endCxn id="123912" idx="0"/>
          </p:cNvCxnSpPr>
          <p:nvPr/>
        </p:nvCxnSpPr>
        <p:spPr bwMode="auto">
          <a:xfrm flipH="1">
            <a:off x="6530226" y="3215680"/>
            <a:ext cx="1587" cy="3810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23925" name="AutoShape 21"/>
          <p:cNvCxnSpPr>
            <a:cxnSpLocks noChangeShapeType="1"/>
            <a:stCxn id="123912" idx="2"/>
            <a:endCxn id="123913" idx="0"/>
          </p:cNvCxnSpPr>
          <p:nvPr/>
        </p:nvCxnSpPr>
        <p:spPr bwMode="auto">
          <a:xfrm>
            <a:off x="6530226" y="4206280"/>
            <a:ext cx="1587" cy="3810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23926" name="AutoShape 22"/>
          <p:cNvCxnSpPr>
            <a:cxnSpLocks noChangeShapeType="1"/>
            <a:stCxn id="123913" idx="2"/>
            <a:endCxn id="123909" idx="0"/>
          </p:cNvCxnSpPr>
          <p:nvPr/>
        </p:nvCxnSpPr>
        <p:spPr bwMode="auto">
          <a:xfrm flipH="1">
            <a:off x="6530226" y="5273080"/>
            <a:ext cx="1587" cy="3048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23928" name="AutoShape 24"/>
          <p:cNvCxnSpPr>
            <a:cxnSpLocks noChangeShapeType="1"/>
            <a:stCxn id="123914" idx="2"/>
            <a:endCxn id="123915" idx="0"/>
          </p:cNvCxnSpPr>
          <p:nvPr/>
        </p:nvCxnSpPr>
        <p:spPr bwMode="auto">
          <a:xfrm>
            <a:off x="2191522" y="1158280"/>
            <a:ext cx="0" cy="33813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23929" name="AutoShape 25"/>
          <p:cNvCxnSpPr>
            <a:cxnSpLocks noChangeShapeType="1"/>
            <a:stCxn id="123915" idx="2"/>
            <a:endCxn id="123921" idx="0"/>
          </p:cNvCxnSpPr>
          <p:nvPr/>
        </p:nvCxnSpPr>
        <p:spPr bwMode="auto">
          <a:xfrm>
            <a:off x="2191522" y="2106019"/>
            <a:ext cx="0" cy="33337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23930" name="AutoShape 26"/>
          <p:cNvCxnSpPr>
            <a:cxnSpLocks noChangeShapeType="1"/>
            <a:stCxn id="123921" idx="2"/>
            <a:endCxn id="123917" idx="0"/>
          </p:cNvCxnSpPr>
          <p:nvPr/>
        </p:nvCxnSpPr>
        <p:spPr bwMode="auto">
          <a:xfrm>
            <a:off x="2191522" y="3048994"/>
            <a:ext cx="0" cy="319087"/>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23932" name="AutoShape 28"/>
          <p:cNvCxnSpPr>
            <a:cxnSpLocks noChangeShapeType="1"/>
            <a:stCxn id="123909" idx="2"/>
            <a:endCxn id="123914" idx="0"/>
          </p:cNvCxnSpPr>
          <p:nvPr/>
        </p:nvCxnSpPr>
        <p:spPr bwMode="auto">
          <a:xfrm rot="5400000" flipH="1">
            <a:off x="1502977" y="1237226"/>
            <a:ext cx="5715000" cy="4337910"/>
          </a:xfrm>
          <a:prstGeom prst="bentConnector5">
            <a:avLst>
              <a:gd name="adj1" fmla="val -4000"/>
              <a:gd name="adj2" fmla="val 48930"/>
              <a:gd name="adj3" fmla="val 104000"/>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23933" name="AutoShape 29"/>
          <p:cNvCxnSpPr>
            <a:cxnSpLocks noChangeShapeType="1"/>
            <a:stCxn id="123910" idx="2"/>
            <a:endCxn id="123911" idx="0"/>
          </p:cNvCxnSpPr>
          <p:nvPr/>
        </p:nvCxnSpPr>
        <p:spPr bwMode="auto">
          <a:xfrm>
            <a:off x="6531812" y="1310680"/>
            <a:ext cx="0" cy="33813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23935" name="Rectangle 31"/>
          <p:cNvSpPr>
            <a:spLocks noChangeArrowheads="1"/>
          </p:cNvSpPr>
          <p:nvPr/>
        </p:nvSpPr>
        <p:spPr bwMode="auto">
          <a:xfrm>
            <a:off x="372952" y="5395318"/>
            <a:ext cx="3657600" cy="1020762"/>
          </a:xfrm>
          <a:prstGeom prst="rect">
            <a:avLst/>
          </a:prstGeom>
          <a:solidFill>
            <a:srgbClr val="FFFF99"/>
          </a:solidFill>
          <a:ln w="19050">
            <a:noFill/>
            <a:miter lim="800000"/>
            <a:headEnd/>
            <a:tailEnd/>
          </a:ln>
          <a:effectLst/>
        </p:spPr>
        <p:txBody>
          <a:bodyPr anchor="ctr"/>
          <a:lstStyle/>
          <a:p>
            <a:pPr algn="ctr" rtl="1"/>
            <a:r>
              <a:rPr lang="fa-IR" sz="1900" b="1" dirty="0">
                <a:solidFill>
                  <a:srgbClr val="0033CC"/>
                </a:solidFill>
                <a:latin typeface="Arial" pitchFamily="34" charset="0"/>
                <a:cs typeface="B Homa" panose="00000400000000000000" pitchFamily="2" charset="-78"/>
              </a:rPr>
              <a:t>ارتقاي مستمر </a:t>
            </a:r>
            <a:r>
              <a:rPr lang="ar-SA" sz="1900" b="1" dirty="0">
                <a:solidFill>
                  <a:srgbClr val="0033CC"/>
                </a:solidFill>
                <a:latin typeface="Arial" pitchFamily="34" charset="0"/>
                <a:cs typeface="B Homa" panose="00000400000000000000" pitchFamily="2" charset="-78"/>
              </a:rPr>
              <a:t>برنامه </a:t>
            </a:r>
            <a:r>
              <a:rPr lang="fa-IR" sz="1900" b="1" dirty="0">
                <a:solidFill>
                  <a:srgbClr val="0033CC"/>
                </a:solidFill>
                <a:latin typeface="Arial" pitchFamily="34" charset="0"/>
                <a:cs typeface="B Homa" panose="00000400000000000000" pitchFamily="2" charset="-78"/>
              </a:rPr>
              <a:t>با توجه به نتايج حاصل از اجراي برنامه و اعمال مداخلات در جمعيت تحت پوشش و ارزشيابی اقدامات انجام شده</a:t>
            </a:r>
            <a:endParaRPr lang="en-US" sz="1900" b="1" dirty="0">
              <a:solidFill>
                <a:srgbClr val="0033CC"/>
              </a:solidFill>
              <a:latin typeface="Arial" pitchFamily="34" charset="0"/>
              <a:cs typeface="B Homa" panose="00000400000000000000" pitchFamily="2" charset="-78"/>
            </a:endParaRPr>
          </a:p>
        </p:txBody>
      </p:sp>
      <p:sp>
        <p:nvSpPr>
          <p:cNvPr id="26" name="Rectangle 17"/>
          <p:cNvSpPr>
            <a:spLocks noChangeArrowheads="1"/>
          </p:cNvSpPr>
          <p:nvPr/>
        </p:nvSpPr>
        <p:spPr bwMode="auto">
          <a:xfrm>
            <a:off x="362722" y="4487272"/>
            <a:ext cx="3657600" cy="609600"/>
          </a:xfrm>
          <a:prstGeom prst="rect">
            <a:avLst/>
          </a:prstGeom>
          <a:solidFill>
            <a:srgbClr val="FFFF99"/>
          </a:solidFill>
          <a:ln w="19050" algn="ctr">
            <a:noFill/>
            <a:miter lim="800000"/>
            <a:headEnd/>
            <a:tailEnd/>
          </a:ln>
          <a:effectLst/>
        </p:spPr>
        <p:txBody>
          <a:bodyPr anchor="ctr"/>
          <a:lstStyle/>
          <a:p>
            <a:pPr algn="ctr" rtl="1"/>
            <a:r>
              <a:rPr lang="fa-IR" sz="2000" b="1" dirty="0" smtClean="0">
                <a:solidFill>
                  <a:srgbClr val="0033CC"/>
                </a:solidFill>
                <a:latin typeface="Arial" pitchFamily="34" charset="0"/>
                <a:cs typeface="B Homa" panose="00000400000000000000" pitchFamily="2" charset="-78"/>
              </a:rPr>
              <a:t>كشوري كردن برنامه در صورت نياز</a:t>
            </a:r>
            <a:endParaRPr lang="en-US" sz="2000" b="1" dirty="0">
              <a:solidFill>
                <a:srgbClr val="0033CC"/>
              </a:solidFill>
              <a:latin typeface="Arial" pitchFamily="34" charset="0"/>
              <a:cs typeface="B Homa" panose="00000400000000000000" pitchFamily="2" charset="-78"/>
            </a:endParaRPr>
          </a:p>
        </p:txBody>
      </p:sp>
      <p:cxnSp>
        <p:nvCxnSpPr>
          <p:cNvPr id="3" name="Straight Arrow Connector 2"/>
          <p:cNvCxnSpPr>
            <a:stCxn id="123917" idx="2"/>
            <a:endCxn id="26" idx="0"/>
          </p:cNvCxnSpPr>
          <p:nvPr/>
        </p:nvCxnSpPr>
        <p:spPr>
          <a:xfrm>
            <a:off x="2191522" y="4130080"/>
            <a:ext cx="0" cy="35719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5" name="Straight Arrow Connector 4"/>
          <p:cNvCxnSpPr>
            <a:stCxn id="26" idx="2"/>
            <a:endCxn id="123935" idx="0"/>
          </p:cNvCxnSpPr>
          <p:nvPr/>
        </p:nvCxnSpPr>
        <p:spPr>
          <a:xfrm>
            <a:off x="2191522" y="5096872"/>
            <a:ext cx="10230" cy="29844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83121471"/>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123932"/>
                                        </p:tgtEl>
                                        <p:attrNameLst>
                                          <p:attrName>style.visibility</p:attrName>
                                        </p:attrNameLst>
                                      </p:cBhvr>
                                      <p:to>
                                        <p:strVal val="visible"/>
                                      </p:to>
                                    </p:set>
                                    <p:animEffect transition="in" filter="blinds(horizontal)">
                                      <p:cBhvr>
                                        <p:cTn id="7" dur="500"/>
                                        <p:tgtEl>
                                          <p:spTgt spid="123932"/>
                                        </p:tgtEl>
                                      </p:cBhvr>
                                    </p:animEffect>
                                  </p:childTnLst>
                                </p:cTn>
                              </p:par>
                              <p:par>
                                <p:cTn id="8" presetID="2" presetClass="entr" presetSubtype="4" fill="hold" grpId="0" nodeType="withEffect">
                                  <p:stCondLst>
                                    <p:cond delay="0"/>
                                  </p:stCondLst>
                                  <p:childTnLst>
                                    <p:set>
                                      <p:cBhvr>
                                        <p:cTn id="9" dur="1" fill="hold">
                                          <p:stCondLst>
                                            <p:cond delay="0"/>
                                          </p:stCondLst>
                                        </p:cTn>
                                        <p:tgtEl>
                                          <p:spTgt spid="123914"/>
                                        </p:tgtEl>
                                        <p:attrNameLst>
                                          <p:attrName>style.visibility</p:attrName>
                                        </p:attrNameLst>
                                      </p:cBhvr>
                                      <p:to>
                                        <p:strVal val="visible"/>
                                      </p:to>
                                    </p:set>
                                    <p:anim calcmode="lin" valueType="num">
                                      <p:cBhvr additive="base">
                                        <p:cTn id="10" dur="500" fill="hold"/>
                                        <p:tgtEl>
                                          <p:spTgt spid="123914"/>
                                        </p:tgtEl>
                                        <p:attrNameLst>
                                          <p:attrName>ppt_x</p:attrName>
                                        </p:attrNameLst>
                                      </p:cBhvr>
                                      <p:tavLst>
                                        <p:tav tm="0">
                                          <p:val>
                                            <p:strVal val="#ppt_x"/>
                                          </p:val>
                                        </p:tav>
                                        <p:tav tm="100000">
                                          <p:val>
                                            <p:strVal val="#ppt_x"/>
                                          </p:val>
                                        </p:tav>
                                      </p:tavLst>
                                    </p:anim>
                                    <p:anim calcmode="lin" valueType="num">
                                      <p:cBhvr additive="base">
                                        <p:cTn id="11" dur="500" fill="hold"/>
                                        <p:tgtEl>
                                          <p:spTgt spid="123914"/>
                                        </p:tgtEl>
                                        <p:attrNameLst>
                                          <p:attrName>ppt_y</p:attrName>
                                        </p:attrNameLst>
                                      </p:cBhvr>
                                      <p:tavLst>
                                        <p:tav tm="0">
                                          <p:val>
                                            <p:strVal val="1+#ppt_h/2"/>
                                          </p:val>
                                        </p:tav>
                                        <p:tav tm="100000">
                                          <p:val>
                                            <p:strVal val="#ppt_y"/>
                                          </p:val>
                                        </p:tav>
                                      </p:tavLst>
                                    </p:anim>
                                  </p:childTnLst>
                                </p:cTn>
                              </p:par>
                            </p:childTnLst>
                          </p:cTn>
                        </p:par>
                      </p:childTnLst>
                    </p:cTn>
                  </p:par>
                  <p:par>
                    <p:cTn id="12" fill="hold">
                      <p:stCondLst>
                        <p:cond delay="indefinite"/>
                      </p:stCondLst>
                      <p:childTnLst>
                        <p:par>
                          <p:cTn id="13" fill="hold">
                            <p:stCondLst>
                              <p:cond delay="0"/>
                            </p:stCondLst>
                            <p:childTnLst>
                              <p:par>
                                <p:cTn id="14" presetID="2" presetClass="entr" presetSubtype="4" fill="hold" nodeType="clickEffect">
                                  <p:stCondLst>
                                    <p:cond delay="0"/>
                                  </p:stCondLst>
                                  <p:childTnLst>
                                    <p:set>
                                      <p:cBhvr>
                                        <p:cTn id="15" dur="1" fill="hold">
                                          <p:stCondLst>
                                            <p:cond delay="0"/>
                                          </p:stCondLst>
                                        </p:cTn>
                                        <p:tgtEl>
                                          <p:spTgt spid="123928"/>
                                        </p:tgtEl>
                                        <p:attrNameLst>
                                          <p:attrName>style.visibility</p:attrName>
                                        </p:attrNameLst>
                                      </p:cBhvr>
                                      <p:to>
                                        <p:strVal val="visible"/>
                                      </p:to>
                                    </p:set>
                                    <p:anim calcmode="lin" valueType="num">
                                      <p:cBhvr additive="base">
                                        <p:cTn id="16" dur="500" fill="hold"/>
                                        <p:tgtEl>
                                          <p:spTgt spid="123928"/>
                                        </p:tgtEl>
                                        <p:attrNameLst>
                                          <p:attrName>ppt_x</p:attrName>
                                        </p:attrNameLst>
                                      </p:cBhvr>
                                      <p:tavLst>
                                        <p:tav tm="0">
                                          <p:val>
                                            <p:strVal val="#ppt_x"/>
                                          </p:val>
                                        </p:tav>
                                        <p:tav tm="100000">
                                          <p:val>
                                            <p:strVal val="#ppt_x"/>
                                          </p:val>
                                        </p:tav>
                                      </p:tavLst>
                                    </p:anim>
                                    <p:anim calcmode="lin" valueType="num">
                                      <p:cBhvr additive="base">
                                        <p:cTn id="17" dur="500" fill="hold"/>
                                        <p:tgtEl>
                                          <p:spTgt spid="123928"/>
                                        </p:tgtEl>
                                        <p:attrNameLst>
                                          <p:attrName>ppt_y</p:attrName>
                                        </p:attrNameLst>
                                      </p:cBhvr>
                                      <p:tavLst>
                                        <p:tav tm="0">
                                          <p:val>
                                            <p:strVal val="1+#ppt_h/2"/>
                                          </p:val>
                                        </p:tav>
                                        <p:tav tm="100000">
                                          <p:val>
                                            <p:strVal val="#ppt_y"/>
                                          </p:val>
                                        </p:tav>
                                      </p:tavLst>
                                    </p:anim>
                                  </p:childTnLst>
                                </p:cTn>
                              </p:par>
                              <p:par>
                                <p:cTn id="18" presetID="2" presetClass="entr" presetSubtype="4" fill="hold" grpId="0" nodeType="withEffect">
                                  <p:stCondLst>
                                    <p:cond delay="0"/>
                                  </p:stCondLst>
                                  <p:childTnLst>
                                    <p:set>
                                      <p:cBhvr>
                                        <p:cTn id="19" dur="1" fill="hold">
                                          <p:stCondLst>
                                            <p:cond delay="0"/>
                                          </p:stCondLst>
                                        </p:cTn>
                                        <p:tgtEl>
                                          <p:spTgt spid="123915"/>
                                        </p:tgtEl>
                                        <p:attrNameLst>
                                          <p:attrName>style.visibility</p:attrName>
                                        </p:attrNameLst>
                                      </p:cBhvr>
                                      <p:to>
                                        <p:strVal val="visible"/>
                                      </p:to>
                                    </p:set>
                                    <p:anim calcmode="lin" valueType="num">
                                      <p:cBhvr additive="base">
                                        <p:cTn id="20" dur="500" fill="hold"/>
                                        <p:tgtEl>
                                          <p:spTgt spid="123915"/>
                                        </p:tgtEl>
                                        <p:attrNameLst>
                                          <p:attrName>ppt_x</p:attrName>
                                        </p:attrNameLst>
                                      </p:cBhvr>
                                      <p:tavLst>
                                        <p:tav tm="0">
                                          <p:val>
                                            <p:strVal val="#ppt_x"/>
                                          </p:val>
                                        </p:tav>
                                        <p:tav tm="100000">
                                          <p:val>
                                            <p:strVal val="#ppt_x"/>
                                          </p:val>
                                        </p:tav>
                                      </p:tavLst>
                                    </p:anim>
                                    <p:anim calcmode="lin" valueType="num">
                                      <p:cBhvr additive="base">
                                        <p:cTn id="21" dur="500" fill="hold"/>
                                        <p:tgtEl>
                                          <p:spTgt spid="123915"/>
                                        </p:tgtEl>
                                        <p:attrNameLst>
                                          <p:attrName>ppt_y</p:attrName>
                                        </p:attrNameLst>
                                      </p:cBhvr>
                                      <p:tavLst>
                                        <p:tav tm="0">
                                          <p:val>
                                            <p:strVal val="1+#ppt_h/2"/>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2" presetClass="entr" presetSubtype="4" fill="hold" nodeType="clickEffect">
                                  <p:stCondLst>
                                    <p:cond delay="0"/>
                                  </p:stCondLst>
                                  <p:childTnLst>
                                    <p:set>
                                      <p:cBhvr>
                                        <p:cTn id="25" dur="1" fill="hold">
                                          <p:stCondLst>
                                            <p:cond delay="0"/>
                                          </p:stCondLst>
                                        </p:cTn>
                                        <p:tgtEl>
                                          <p:spTgt spid="123929"/>
                                        </p:tgtEl>
                                        <p:attrNameLst>
                                          <p:attrName>style.visibility</p:attrName>
                                        </p:attrNameLst>
                                      </p:cBhvr>
                                      <p:to>
                                        <p:strVal val="visible"/>
                                      </p:to>
                                    </p:set>
                                    <p:anim calcmode="lin" valueType="num">
                                      <p:cBhvr additive="base">
                                        <p:cTn id="26" dur="500" fill="hold"/>
                                        <p:tgtEl>
                                          <p:spTgt spid="123929"/>
                                        </p:tgtEl>
                                        <p:attrNameLst>
                                          <p:attrName>ppt_x</p:attrName>
                                        </p:attrNameLst>
                                      </p:cBhvr>
                                      <p:tavLst>
                                        <p:tav tm="0">
                                          <p:val>
                                            <p:strVal val="#ppt_x"/>
                                          </p:val>
                                        </p:tav>
                                        <p:tav tm="100000">
                                          <p:val>
                                            <p:strVal val="#ppt_x"/>
                                          </p:val>
                                        </p:tav>
                                      </p:tavLst>
                                    </p:anim>
                                    <p:anim calcmode="lin" valueType="num">
                                      <p:cBhvr additive="base">
                                        <p:cTn id="27" dur="500" fill="hold"/>
                                        <p:tgtEl>
                                          <p:spTgt spid="123929"/>
                                        </p:tgtEl>
                                        <p:attrNameLst>
                                          <p:attrName>ppt_y</p:attrName>
                                        </p:attrNameLst>
                                      </p:cBhvr>
                                      <p:tavLst>
                                        <p:tav tm="0">
                                          <p:val>
                                            <p:strVal val="1+#ppt_h/2"/>
                                          </p:val>
                                        </p:tav>
                                        <p:tav tm="100000">
                                          <p:val>
                                            <p:strVal val="#ppt_y"/>
                                          </p:val>
                                        </p:tav>
                                      </p:tavLst>
                                    </p:anim>
                                  </p:childTnLst>
                                </p:cTn>
                              </p:par>
                              <p:par>
                                <p:cTn id="28" presetID="2" presetClass="entr" presetSubtype="4" fill="hold" grpId="0" nodeType="withEffect">
                                  <p:stCondLst>
                                    <p:cond delay="0"/>
                                  </p:stCondLst>
                                  <p:childTnLst>
                                    <p:set>
                                      <p:cBhvr>
                                        <p:cTn id="29" dur="1" fill="hold">
                                          <p:stCondLst>
                                            <p:cond delay="0"/>
                                          </p:stCondLst>
                                        </p:cTn>
                                        <p:tgtEl>
                                          <p:spTgt spid="123921"/>
                                        </p:tgtEl>
                                        <p:attrNameLst>
                                          <p:attrName>style.visibility</p:attrName>
                                        </p:attrNameLst>
                                      </p:cBhvr>
                                      <p:to>
                                        <p:strVal val="visible"/>
                                      </p:to>
                                    </p:set>
                                    <p:anim calcmode="lin" valueType="num">
                                      <p:cBhvr additive="base">
                                        <p:cTn id="30" dur="500" fill="hold"/>
                                        <p:tgtEl>
                                          <p:spTgt spid="123921"/>
                                        </p:tgtEl>
                                        <p:attrNameLst>
                                          <p:attrName>ppt_x</p:attrName>
                                        </p:attrNameLst>
                                      </p:cBhvr>
                                      <p:tavLst>
                                        <p:tav tm="0">
                                          <p:val>
                                            <p:strVal val="#ppt_x"/>
                                          </p:val>
                                        </p:tav>
                                        <p:tav tm="100000">
                                          <p:val>
                                            <p:strVal val="#ppt_x"/>
                                          </p:val>
                                        </p:tav>
                                      </p:tavLst>
                                    </p:anim>
                                    <p:anim calcmode="lin" valueType="num">
                                      <p:cBhvr additive="base">
                                        <p:cTn id="31" dur="500" fill="hold"/>
                                        <p:tgtEl>
                                          <p:spTgt spid="123921"/>
                                        </p:tgtEl>
                                        <p:attrNameLst>
                                          <p:attrName>ppt_y</p:attrName>
                                        </p:attrNameLst>
                                      </p:cBhvr>
                                      <p:tavLst>
                                        <p:tav tm="0">
                                          <p:val>
                                            <p:strVal val="1+#ppt_h/2"/>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2" presetClass="entr" presetSubtype="4" fill="hold" nodeType="clickEffect">
                                  <p:stCondLst>
                                    <p:cond delay="0"/>
                                  </p:stCondLst>
                                  <p:childTnLst>
                                    <p:set>
                                      <p:cBhvr>
                                        <p:cTn id="35" dur="1" fill="hold">
                                          <p:stCondLst>
                                            <p:cond delay="0"/>
                                          </p:stCondLst>
                                        </p:cTn>
                                        <p:tgtEl>
                                          <p:spTgt spid="123930"/>
                                        </p:tgtEl>
                                        <p:attrNameLst>
                                          <p:attrName>style.visibility</p:attrName>
                                        </p:attrNameLst>
                                      </p:cBhvr>
                                      <p:to>
                                        <p:strVal val="visible"/>
                                      </p:to>
                                    </p:set>
                                    <p:anim calcmode="lin" valueType="num">
                                      <p:cBhvr additive="base">
                                        <p:cTn id="36" dur="500" fill="hold"/>
                                        <p:tgtEl>
                                          <p:spTgt spid="123930"/>
                                        </p:tgtEl>
                                        <p:attrNameLst>
                                          <p:attrName>ppt_x</p:attrName>
                                        </p:attrNameLst>
                                      </p:cBhvr>
                                      <p:tavLst>
                                        <p:tav tm="0">
                                          <p:val>
                                            <p:strVal val="#ppt_x"/>
                                          </p:val>
                                        </p:tav>
                                        <p:tav tm="100000">
                                          <p:val>
                                            <p:strVal val="#ppt_x"/>
                                          </p:val>
                                        </p:tav>
                                      </p:tavLst>
                                    </p:anim>
                                    <p:anim calcmode="lin" valueType="num">
                                      <p:cBhvr additive="base">
                                        <p:cTn id="37" dur="500" fill="hold"/>
                                        <p:tgtEl>
                                          <p:spTgt spid="123930"/>
                                        </p:tgtEl>
                                        <p:attrNameLst>
                                          <p:attrName>ppt_y</p:attrName>
                                        </p:attrNameLst>
                                      </p:cBhvr>
                                      <p:tavLst>
                                        <p:tav tm="0">
                                          <p:val>
                                            <p:strVal val="1+#ppt_h/2"/>
                                          </p:val>
                                        </p:tav>
                                        <p:tav tm="100000">
                                          <p:val>
                                            <p:strVal val="#ppt_y"/>
                                          </p:val>
                                        </p:tav>
                                      </p:tavLst>
                                    </p:anim>
                                  </p:childTnLst>
                                </p:cTn>
                              </p:par>
                              <p:par>
                                <p:cTn id="38" presetID="2" presetClass="entr" presetSubtype="4" fill="hold" grpId="0" nodeType="withEffect">
                                  <p:stCondLst>
                                    <p:cond delay="0"/>
                                  </p:stCondLst>
                                  <p:childTnLst>
                                    <p:set>
                                      <p:cBhvr>
                                        <p:cTn id="39" dur="1" fill="hold">
                                          <p:stCondLst>
                                            <p:cond delay="0"/>
                                          </p:stCondLst>
                                        </p:cTn>
                                        <p:tgtEl>
                                          <p:spTgt spid="123917"/>
                                        </p:tgtEl>
                                        <p:attrNameLst>
                                          <p:attrName>style.visibility</p:attrName>
                                        </p:attrNameLst>
                                      </p:cBhvr>
                                      <p:to>
                                        <p:strVal val="visible"/>
                                      </p:to>
                                    </p:set>
                                    <p:anim calcmode="lin" valueType="num">
                                      <p:cBhvr additive="base">
                                        <p:cTn id="40" dur="500" fill="hold"/>
                                        <p:tgtEl>
                                          <p:spTgt spid="123917"/>
                                        </p:tgtEl>
                                        <p:attrNameLst>
                                          <p:attrName>ppt_x</p:attrName>
                                        </p:attrNameLst>
                                      </p:cBhvr>
                                      <p:tavLst>
                                        <p:tav tm="0">
                                          <p:val>
                                            <p:strVal val="#ppt_x"/>
                                          </p:val>
                                        </p:tav>
                                        <p:tav tm="100000">
                                          <p:val>
                                            <p:strVal val="#ppt_x"/>
                                          </p:val>
                                        </p:tav>
                                      </p:tavLst>
                                    </p:anim>
                                    <p:anim calcmode="lin" valueType="num">
                                      <p:cBhvr additive="base">
                                        <p:cTn id="41" dur="500" fill="hold"/>
                                        <p:tgtEl>
                                          <p:spTgt spid="123917"/>
                                        </p:tgtEl>
                                        <p:attrNameLst>
                                          <p:attrName>ppt_y</p:attrName>
                                        </p:attrNameLst>
                                      </p:cBhvr>
                                      <p:tavLst>
                                        <p:tav tm="0">
                                          <p:val>
                                            <p:strVal val="1+#ppt_h/2"/>
                                          </p:val>
                                        </p:tav>
                                        <p:tav tm="100000">
                                          <p:val>
                                            <p:strVal val="#ppt_y"/>
                                          </p:val>
                                        </p:tav>
                                      </p:tavLst>
                                    </p:anim>
                                  </p:childTnLst>
                                </p:cTn>
                              </p:par>
                            </p:childTnLst>
                          </p:cTn>
                        </p:par>
                      </p:childTnLst>
                    </p:cTn>
                  </p:par>
                  <p:par>
                    <p:cTn id="42" fill="hold">
                      <p:stCondLst>
                        <p:cond delay="indefinite"/>
                      </p:stCondLst>
                      <p:childTnLst>
                        <p:par>
                          <p:cTn id="43" fill="hold">
                            <p:stCondLst>
                              <p:cond delay="0"/>
                            </p:stCondLst>
                            <p:childTnLst>
                              <p:par>
                                <p:cTn id="44" presetID="2" presetClass="entr" presetSubtype="4" fill="hold" nodeType="clickEffect">
                                  <p:stCondLst>
                                    <p:cond delay="0"/>
                                  </p:stCondLst>
                                  <p:childTnLst>
                                    <p:set>
                                      <p:cBhvr>
                                        <p:cTn id="45" dur="1" fill="hold">
                                          <p:stCondLst>
                                            <p:cond delay="0"/>
                                          </p:stCondLst>
                                        </p:cTn>
                                        <p:tgtEl>
                                          <p:spTgt spid="3"/>
                                        </p:tgtEl>
                                        <p:attrNameLst>
                                          <p:attrName>style.visibility</p:attrName>
                                        </p:attrNameLst>
                                      </p:cBhvr>
                                      <p:to>
                                        <p:strVal val="visible"/>
                                      </p:to>
                                    </p:set>
                                    <p:anim calcmode="lin" valueType="num">
                                      <p:cBhvr additive="base">
                                        <p:cTn id="46" dur="500" fill="hold"/>
                                        <p:tgtEl>
                                          <p:spTgt spid="3"/>
                                        </p:tgtEl>
                                        <p:attrNameLst>
                                          <p:attrName>ppt_x</p:attrName>
                                        </p:attrNameLst>
                                      </p:cBhvr>
                                      <p:tavLst>
                                        <p:tav tm="0">
                                          <p:val>
                                            <p:strVal val="#ppt_x"/>
                                          </p:val>
                                        </p:tav>
                                        <p:tav tm="100000">
                                          <p:val>
                                            <p:strVal val="#ppt_x"/>
                                          </p:val>
                                        </p:tav>
                                      </p:tavLst>
                                    </p:anim>
                                    <p:anim calcmode="lin" valueType="num">
                                      <p:cBhvr additive="base">
                                        <p:cTn id="47" dur="500" fill="hold"/>
                                        <p:tgtEl>
                                          <p:spTgt spid="3"/>
                                        </p:tgtEl>
                                        <p:attrNameLst>
                                          <p:attrName>ppt_y</p:attrName>
                                        </p:attrNameLst>
                                      </p:cBhvr>
                                      <p:tavLst>
                                        <p:tav tm="0">
                                          <p:val>
                                            <p:strVal val="1+#ppt_h/2"/>
                                          </p:val>
                                        </p:tav>
                                        <p:tav tm="100000">
                                          <p:val>
                                            <p:strVal val="#ppt_y"/>
                                          </p:val>
                                        </p:tav>
                                      </p:tavLst>
                                    </p:anim>
                                  </p:childTnLst>
                                </p:cTn>
                              </p:par>
                              <p:par>
                                <p:cTn id="48" presetID="2" presetClass="entr" presetSubtype="4" fill="hold" grpId="0" nodeType="withEffect">
                                  <p:stCondLst>
                                    <p:cond delay="0"/>
                                  </p:stCondLst>
                                  <p:childTnLst>
                                    <p:set>
                                      <p:cBhvr>
                                        <p:cTn id="49" dur="1" fill="hold">
                                          <p:stCondLst>
                                            <p:cond delay="0"/>
                                          </p:stCondLst>
                                        </p:cTn>
                                        <p:tgtEl>
                                          <p:spTgt spid="26"/>
                                        </p:tgtEl>
                                        <p:attrNameLst>
                                          <p:attrName>style.visibility</p:attrName>
                                        </p:attrNameLst>
                                      </p:cBhvr>
                                      <p:to>
                                        <p:strVal val="visible"/>
                                      </p:to>
                                    </p:set>
                                    <p:anim calcmode="lin" valueType="num">
                                      <p:cBhvr additive="base">
                                        <p:cTn id="50" dur="500" fill="hold"/>
                                        <p:tgtEl>
                                          <p:spTgt spid="26"/>
                                        </p:tgtEl>
                                        <p:attrNameLst>
                                          <p:attrName>ppt_x</p:attrName>
                                        </p:attrNameLst>
                                      </p:cBhvr>
                                      <p:tavLst>
                                        <p:tav tm="0">
                                          <p:val>
                                            <p:strVal val="#ppt_x"/>
                                          </p:val>
                                        </p:tav>
                                        <p:tav tm="100000">
                                          <p:val>
                                            <p:strVal val="#ppt_x"/>
                                          </p:val>
                                        </p:tav>
                                      </p:tavLst>
                                    </p:anim>
                                    <p:anim calcmode="lin" valueType="num">
                                      <p:cBhvr additive="base">
                                        <p:cTn id="51" dur="500" fill="hold"/>
                                        <p:tgtEl>
                                          <p:spTgt spid="26"/>
                                        </p:tgtEl>
                                        <p:attrNameLst>
                                          <p:attrName>ppt_y</p:attrName>
                                        </p:attrNameLst>
                                      </p:cBhvr>
                                      <p:tavLst>
                                        <p:tav tm="0">
                                          <p:val>
                                            <p:strVal val="1+#ppt_h/2"/>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2" presetClass="entr" presetSubtype="4" fill="hold" nodeType="clickEffect">
                                  <p:stCondLst>
                                    <p:cond delay="0"/>
                                  </p:stCondLst>
                                  <p:childTnLst>
                                    <p:set>
                                      <p:cBhvr>
                                        <p:cTn id="55" dur="1" fill="hold">
                                          <p:stCondLst>
                                            <p:cond delay="0"/>
                                          </p:stCondLst>
                                        </p:cTn>
                                        <p:tgtEl>
                                          <p:spTgt spid="5"/>
                                        </p:tgtEl>
                                        <p:attrNameLst>
                                          <p:attrName>style.visibility</p:attrName>
                                        </p:attrNameLst>
                                      </p:cBhvr>
                                      <p:to>
                                        <p:strVal val="visible"/>
                                      </p:to>
                                    </p:set>
                                    <p:anim calcmode="lin" valueType="num">
                                      <p:cBhvr additive="base">
                                        <p:cTn id="56" dur="500" fill="hold"/>
                                        <p:tgtEl>
                                          <p:spTgt spid="5"/>
                                        </p:tgtEl>
                                        <p:attrNameLst>
                                          <p:attrName>ppt_x</p:attrName>
                                        </p:attrNameLst>
                                      </p:cBhvr>
                                      <p:tavLst>
                                        <p:tav tm="0">
                                          <p:val>
                                            <p:strVal val="#ppt_x"/>
                                          </p:val>
                                        </p:tav>
                                        <p:tav tm="100000">
                                          <p:val>
                                            <p:strVal val="#ppt_x"/>
                                          </p:val>
                                        </p:tav>
                                      </p:tavLst>
                                    </p:anim>
                                    <p:anim calcmode="lin" valueType="num">
                                      <p:cBhvr additive="base">
                                        <p:cTn id="57" dur="500" fill="hold"/>
                                        <p:tgtEl>
                                          <p:spTgt spid="5"/>
                                        </p:tgtEl>
                                        <p:attrNameLst>
                                          <p:attrName>ppt_y</p:attrName>
                                        </p:attrNameLst>
                                      </p:cBhvr>
                                      <p:tavLst>
                                        <p:tav tm="0">
                                          <p:val>
                                            <p:strVal val="1+#ppt_h/2"/>
                                          </p:val>
                                        </p:tav>
                                        <p:tav tm="100000">
                                          <p:val>
                                            <p:strVal val="#ppt_y"/>
                                          </p:val>
                                        </p:tav>
                                      </p:tavLst>
                                    </p:anim>
                                  </p:childTnLst>
                                </p:cTn>
                              </p:par>
                              <p:par>
                                <p:cTn id="58" presetID="2" presetClass="entr" presetSubtype="4" fill="hold" grpId="0" nodeType="withEffect">
                                  <p:stCondLst>
                                    <p:cond delay="0"/>
                                  </p:stCondLst>
                                  <p:childTnLst>
                                    <p:set>
                                      <p:cBhvr>
                                        <p:cTn id="59" dur="1" fill="hold">
                                          <p:stCondLst>
                                            <p:cond delay="0"/>
                                          </p:stCondLst>
                                        </p:cTn>
                                        <p:tgtEl>
                                          <p:spTgt spid="123935"/>
                                        </p:tgtEl>
                                        <p:attrNameLst>
                                          <p:attrName>style.visibility</p:attrName>
                                        </p:attrNameLst>
                                      </p:cBhvr>
                                      <p:to>
                                        <p:strVal val="visible"/>
                                      </p:to>
                                    </p:set>
                                    <p:anim calcmode="lin" valueType="num">
                                      <p:cBhvr additive="base">
                                        <p:cTn id="60" dur="500" fill="hold"/>
                                        <p:tgtEl>
                                          <p:spTgt spid="123935"/>
                                        </p:tgtEl>
                                        <p:attrNameLst>
                                          <p:attrName>ppt_x</p:attrName>
                                        </p:attrNameLst>
                                      </p:cBhvr>
                                      <p:tavLst>
                                        <p:tav tm="0">
                                          <p:val>
                                            <p:strVal val="#ppt_x"/>
                                          </p:val>
                                        </p:tav>
                                        <p:tav tm="100000">
                                          <p:val>
                                            <p:strVal val="#ppt_x"/>
                                          </p:val>
                                        </p:tav>
                                      </p:tavLst>
                                    </p:anim>
                                    <p:anim calcmode="lin" valueType="num">
                                      <p:cBhvr additive="base">
                                        <p:cTn id="61" dur="500" fill="hold"/>
                                        <p:tgtEl>
                                          <p:spTgt spid="12393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3914" grpId="0" animBg="1"/>
      <p:bldP spid="123915" grpId="0" animBg="1"/>
      <p:bldP spid="123917" grpId="0" animBg="1"/>
      <p:bldP spid="123921" grpId="0" animBg="1"/>
      <p:bldP spid="123935" grpId="0" animBg="1"/>
      <p:bldP spid="26"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62000" y="680621"/>
            <a:ext cx="7543800" cy="5586145"/>
          </a:xfrm>
          <a:prstGeom prst="rect">
            <a:avLst/>
          </a:prstGeom>
          <a:noFill/>
        </p:spPr>
        <p:txBody>
          <a:bodyPr wrap="square" rtlCol="0">
            <a:spAutoFit/>
          </a:bodyPr>
          <a:lstStyle/>
          <a:p>
            <a:pPr algn="just" rtl="1"/>
            <a:r>
              <a:rPr lang="fa-IR" sz="2100" b="1" dirty="0">
                <a:cs typeface="B Nazanin" pitchFamily="2" charset="-78"/>
              </a:rPr>
              <a:t>یک نمونه مثال از یک برنامه سلامت – برنامه ادغام یافته مراقبت از </a:t>
            </a:r>
            <a:r>
              <a:rPr lang="fa-IR" sz="2100" b="1" dirty="0" smtClean="0">
                <a:cs typeface="B Nazanin" pitchFamily="2" charset="-78"/>
              </a:rPr>
              <a:t>مادران</a:t>
            </a:r>
            <a:endParaRPr lang="en-US" sz="2100" b="1" dirty="0" smtClean="0">
              <a:cs typeface="B Nazanin" pitchFamily="2" charset="-78"/>
            </a:endParaRPr>
          </a:p>
          <a:p>
            <a:pPr algn="just" rtl="1"/>
            <a:r>
              <a:rPr lang="fa-IR" sz="2100" b="1" dirty="0" smtClean="0">
                <a:cs typeface="B Nazanin" pitchFamily="2" charset="-78"/>
              </a:rPr>
              <a:t> </a:t>
            </a:r>
            <a:r>
              <a:rPr lang="fa-IR" sz="2100" b="1" dirty="0">
                <a:cs typeface="B Nazanin" pitchFamily="2" charset="-78"/>
              </a:rPr>
              <a:t>مفهوم ادغام در اجرای مراقبت این است که چند نوع خدمت در یک زمان یا طی </a:t>
            </a:r>
            <a:r>
              <a:rPr lang="fa-IR" sz="2100" b="1" dirty="0" smtClean="0">
                <a:cs typeface="B Nazanin" pitchFamily="2" charset="-78"/>
              </a:rPr>
              <a:t>دوره </a:t>
            </a:r>
            <a:r>
              <a:rPr lang="fa-IR" sz="2100" b="1" dirty="0">
                <a:cs typeface="B Nazanin" pitchFamily="2" charset="-78"/>
              </a:rPr>
              <a:t>های مختلف مراقبت به مادران ارائه می </a:t>
            </a:r>
            <a:r>
              <a:rPr lang="fa-IR" sz="2100" b="1" dirty="0" smtClean="0">
                <a:cs typeface="B Nazanin" pitchFamily="2" charset="-78"/>
              </a:rPr>
              <a:t>شود. </a:t>
            </a:r>
            <a:r>
              <a:rPr lang="fa-IR" sz="2100" b="1" dirty="0">
                <a:cs typeface="B Nazanin" pitchFamily="2" charset="-78"/>
              </a:rPr>
              <a:t>که هدف آن مقابله با چند مشکل سلامت است که ممکن است سبب انحراف مادر و جنین از تندرستی شوند اقدامات مختلف مورد پیش بینی در برنامه ادغام یافته اخیر با هدف مقابله با بیماریهای زیر </a:t>
            </a:r>
            <a:r>
              <a:rPr lang="fa-IR" sz="2100" b="1" dirty="0" smtClean="0">
                <a:cs typeface="B Nazanin" pitchFamily="2" charset="-78"/>
              </a:rPr>
              <a:t>است.</a:t>
            </a:r>
            <a:endParaRPr lang="en-US" sz="2100" dirty="0">
              <a:cs typeface="B Nazanin" pitchFamily="2" charset="-78"/>
            </a:endParaRPr>
          </a:p>
          <a:p>
            <a:pPr algn="just" rtl="1"/>
            <a:r>
              <a:rPr lang="fa-IR" sz="2100" b="1" dirty="0">
                <a:solidFill>
                  <a:schemeClr val="accent6"/>
                </a:solidFill>
                <a:cs typeface="B Nazanin" pitchFamily="2" charset="-78"/>
              </a:rPr>
              <a:t>الف –</a:t>
            </a:r>
            <a:r>
              <a:rPr lang="fa-IR" sz="2100" b="1" dirty="0">
                <a:cs typeface="B Nazanin" pitchFamily="2" charset="-78"/>
              </a:rPr>
              <a:t>در مادر</a:t>
            </a:r>
            <a:endParaRPr lang="en-US" sz="2100" dirty="0">
              <a:cs typeface="B Nazanin" pitchFamily="2" charset="-78"/>
            </a:endParaRPr>
          </a:p>
          <a:p>
            <a:pPr algn="just" rtl="1"/>
            <a:r>
              <a:rPr lang="fa-IR" sz="2100" b="1" dirty="0">
                <a:solidFill>
                  <a:schemeClr val="accent6"/>
                </a:solidFill>
                <a:cs typeface="B Nazanin" pitchFamily="2" charset="-78"/>
              </a:rPr>
              <a:t>1-</a:t>
            </a:r>
            <a:r>
              <a:rPr lang="fa-IR" sz="2100" b="1" dirty="0">
                <a:cs typeface="B Nazanin" pitchFamily="2" charset="-78"/>
              </a:rPr>
              <a:t>کمبود آهن </a:t>
            </a:r>
            <a:endParaRPr lang="en-US" sz="2100" dirty="0">
              <a:cs typeface="B Nazanin" pitchFamily="2" charset="-78"/>
            </a:endParaRPr>
          </a:p>
          <a:p>
            <a:pPr algn="just" rtl="1"/>
            <a:r>
              <a:rPr lang="fa-IR" sz="2100" b="1" dirty="0">
                <a:cs typeface="B Nazanin" pitchFamily="2" charset="-78"/>
              </a:rPr>
              <a:t> </a:t>
            </a:r>
            <a:r>
              <a:rPr lang="fa-IR" sz="2100" b="1" dirty="0" smtClean="0">
                <a:solidFill>
                  <a:schemeClr val="accent6"/>
                </a:solidFill>
                <a:cs typeface="B Nazanin" pitchFamily="2" charset="-78"/>
              </a:rPr>
              <a:t>2-</a:t>
            </a:r>
            <a:r>
              <a:rPr lang="fa-IR" sz="2100" b="1" dirty="0" smtClean="0">
                <a:cs typeface="B Nazanin" pitchFamily="2" charset="-78"/>
              </a:rPr>
              <a:t> </a:t>
            </a:r>
            <a:r>
              <a:rPr lang="fa-IR" sz="2100" b="1" dirty="0">
                <a:cs typeface="B Nazanin" pitchFamily="2" charset="-78"/>
              </a:rPr>
              <a:t>سوء تغذیه </a:t>
            </a:r>
            <a:endParaRPr lang="en-US" sz="2100" dirty="0">
              <a:cs typeface="B Nazanin" pitchFamily="2" charset="-78"/>
            </a:endParaRPr>
          </a:p>
          <a:p>
            <a:pPr algn="just" rtl="1"/>
            <a:r>
              <a:rPr lang="fa-IR" sz="2100" b="1" dirty="0">
                <a:solidFill>
                  <a:schemeClr val="accent6"/>
                </a:solidFill>
                <a:cs typeface="B Nazanin" pitchFamily="2" charset="-78"/>
              </a:rPr>
              <a:t>3-</a:t>
            </a:r>
            <a:r>
              <a:rPr lang="fa-IR" sz="2100" b="1" dirty="0">
                <a:cs typeface="B Nazanin" pitchFamily="2" charset="-78"/>
              </a:rPr>
              <a:t> بیماریهای عفونی دستگاه ادراری و تناسلی</a:t>
            </a:r>
            <a:endParaRPr lang="en-US" sz="2100" dirty="0">
              <a:cs typeface="B Nazanin" pitchFamily="2" charset="-78"/>
            </a:endParaRPr>
          </a:p>
          <a:p>
            <a:pPr algn="just" rtl="1"/>
            <a:r>
              <a:rPr lang="fa-IR" sz="2100" b="1" dirty="0">
                <a:solidFill>
                  <a:schemeClr val="accent6"/>
                </a:solidFill>
                <a:cs typeface="B Nazanin" pitchFamily="2" charset="-78"/>
              </a:rPr>
              <a:t>4-</a:t>
            </a:r>
            <a:r>
              <a:rPr lang="fa-IR" sz="2100" b="1" dirty="0">
                <a:cs typeface="B Nazanin" pitchFamily="2" charset="-78"/>
              </a:rPr>
              <a:t> اختلالات ناشی از خونریزی قبل و پس از زایمان</a:t>
            </a:r>
            <a:endParaRPr lang="en-US" sz="2100" dirty="0">
              <a:cs typeface="B Nazanin" pitchFamily="2" charset="-78"/>
            </a:endParaRPr>
          </a:p>
          <a:p>
            <a:pPr algn="just" rtl="1"/>
            <a:r>
              <a:rPr lang="fa-IR" sz="2100" b="1" dirty="0">
                <a:solidFill>
                  <a:schemeClr val="accent6"/>
                </a:solidFill>
                <a:cs typeface="B Nazanin" pitchFamily="2" charset="-78"/>
              </a:rPr>
              <a:t>5-</a:t>
            </a:r>
            <a:r>
              <a:rPr lang="fa-IR" sz="2100" b="1" dirty="0">
                <a:cs typeface="B Nazanin" pitchFamily="2" charset="-78"/>
              </a:rPr>
              <a:t> اکلامپسی</a:t>
            </a:r>
            <a:endParaRPr lang="en-US" sz="2100" dirty="0">
              <a:cs typeface="B Nazanin" pitchFamily="2" charset="-78"/>
            </a:endParaRPr>
          </a:p>
          <a:p>
            <a:pPr algn="just" rtl="1"/>
            <a:r>
              <a:rPr lang="fa-IR" sz="2100" b="1" dirty="0">
                <a:solidFill>
                  <a:schemeClr val="accent6"/>
                </a:solidFill>
                <a:cs typeface="B Nazanin" pitchFamily="2" charset="-78"/>
              </a:rPr>
              <a:t>ب – </a:t>
            </a:r>
            <a:r>
              <a:rPr lang="fa-IR" sz="2100" b="1" dirty="0">
                <a:cs typeface="B Nazanin" pitchFamily="2" charset="-78"/>
              </a:rPr>
              <a:t>در جنین و نوزاد</a:t>
            </a:r>
            <a:endParaRPr lang="en-US" sz="2100" dirty="0">
              <a:cs typeface="B Nazanin" pitchFamily="2" charset="-78"/>
            </a:endParaRPr>
          </a:p>
          <a:p>
            <a:pPr algn="just" rtl="1"/>
            <a:r>
              <a:rPr lang="fa-IR" sz="2100" b="1" dirty="0">
                <a:solidFill>
                  <a:schemeClr val="accent6"/>
                </a:solidFill>
                <a:cs typeface="B Nazanin" pitchFamily="2" charset="-78"/>
              </a:rPr>
              <a:t>1-</a:t>
            </a:r>
            <a:r>
              <a:rPr lang="fa-IR" sz="2100" b="1" dirty="0">
                <a:cs typeface="B Nazanin" pitchFamily="2" charset="-78"/>
              </a:rPr>
              <a:t>کزاز نوزادی </a:t>
            </a:r>
            <a:endParaRPr lang="en-US" sz="2100" dirty="0">
              <a:cs typeface="B Nazanin" pitchFamily="2" charset="-78"/>
            </a:endParaRPr>
          </a:p>
          <a:p>
            <a:pPr algn="just" rtl="1"/>
            <a:r>
              <a:rPr lang="fa-IR" sz="2100" b="1" dirty="0">
                <a:solidFill>
                  <a:schemeClr val="accent6"/>
                </a:solidFill>
                <a:cs typeface="B Nazanin" pitchFamily="2" charset="-78"/>
              </a:rPr>
              <a:t>2-</a:t>
            </a:r>
            <a:r>
              <a:rPr lang="fa-IR" sz="2100" b="1" dirty="0">
                <a:cs typeface="B Nazanin" pitchFamily="2" charset="-78"/>
              </a:rPr>
              <a:t>وزن کم هنگام تولد </a:t>
            </a:r>
            <a:endParaRPr lang="en-US" sz="2100" dirty="0">
              <a:cs typeface="B Nazanin" pitchFamily="2" charset="-78"/>
            </a:endParaRPr>
          </a:p>
          <a:p>
            <a:pPr algn="just" rtl="1"/>
            <a:r>
              <a:rPr lang="fa-IR" sz="2100" b="1" dirty="0">
                <a:solidFill>
                  <a:schemeClr val="accent6"/>
                </a:solidFill>
                <a:cs typeface="B Nazanin" pitchFamily="2" charset="-78"/>
              </a:rPr>
              <a:t>3-</a:t>
            </a:r>
            <a:r>
              <a:rPr lang="fa-IR" sz="2100" b="1" dirty="0">
                <a:cs typeface="B Nazanin" pitchFamily="2" charset="-78"/>
              </a:rPr>
              <a:t>ترومای زایمانی </a:t>
            </a:r>
            <a:endParaRPr lang="en-US" sz="2100" dirty="0">
              <a:cs typeface="B Nazanin" pitchFamily="2" charset="-78"/>
            </a:endParaRPr>
          </a:p>
          <a:p>
            <a:pPr algn="just" rtl="1"/>
            <a:r>
              <a:rPr lang="fa-IR" sz="2100" b="1" dirty="0">
                <a:solidFill>
                  <a:schemeClr val="accent6"/>
                </a:solidFill>
                <a:cs typeface="B Nazanin" pitchFamily="2" charset="-78"/>
              </a:rPr>
              <a:t>4-</a:t>
            </a:r>
            <a:r>
              <a:rPr lang="fa-IR" sz="2100" b="1" dirty="0">
                <a:cs typeface="B Nazanin" pitchFamily="2" charset="-78"/>
              </a:rPr>
              <a:t> خفگی و هیپوترمی</a:t>
            </a:r>
            <a:endParaRPr lang="en-US" sz="2100" dirty="0">
              <a:cs typeface="B Nazanin" pitchFamily="2" charset="-78"/>
            </a:endParaRPr>
          </a:p>
        </p:txBody>
      </p:sp>
    </p:spTree>
    <p:extLst>
      <p:ext uri="{BB962C8B-B14F-4D97-AF65-F5344CB8AC3E}">
        <p14:creationId xmlns:p14="http://schemas.microsoft.com/office/powerpoint/2010/main" val="2452439665"/>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62000" y="609600"/>
            <a:ext cx="7543800" cy="5632311"/>
          </a:xfrm>
          <a:prstGeom prst="rect">
            <a:avLst/>
          </a:prstGeom>
          <a:noFill/>
        </p:spPr>
        <p:txBody>
          <a:bodyPr wrap="square" rtlCol="0">
            <a:spAutoFit/>
          </a:bodyPr>
          <a:lstStyle/>
          <a:p>
            <a:pPr algn="just" rtl="1"/>
            <a:r>
              <a:rPr lang="fa-IR" sz="2400" b="1" dirty="0">
                <a:cs typeface="B Nazanin" pitchFamily="2" charset="-78"/>
              </a:rPr>
              <a:t>در طراحی برنامه سلامت پس از انتخاب بیماری هدف ( مشکل سلامت ) مداخله مورد نظر برای مقابله با ان انتخاب می شود انتخاب مداخله بر اساس شبکه علیت بیماری و شدت وابستگی با عامل خطر و نیز امکان اجرای آن است ممکن است برای یک بیماری چندین مداخله پیشی بینی شود به عنوان مثال فعالیتهای مختلفی که به منظور تشخیص و درمان پره اکلامپسی و پیشگیری از اکلامپسی پیش بینی می شوند به شرح زیر است :</a:t>
            </a:r>
            <a:endParaRPr lang="en-US" sz="2400" dirty="0">
              <a:cs typeface="B Nazanin" pitchFamily="2" charset="-78"/>
            </a:endParaRPr>
          </a:p>
          <a:p>
            <a:pPr algn="just" rtl="1"/>
            <a:r>
              <a:rPr lang="fa-IR" sz="2400" b="1" dirty="0">
                <a:solidFill>
                  <a:schemeClr val="accent6"/>
                </a:solidFill>
                <a:cs typeface="B Nazanin" pitchFamily="2" charset="-78"/>
              </a:rPr>
              <a:t>1-</a:t>
            </a:r>
            <a:r>
              <a:rPr lang="fa-IR" sz="2400" b="1" dirty="0">
                <a:cs typeface="B Nazanin" pitchFamily="2" charset="-78"/>
              </a:rPr>
              <a:t>اموزش مادر در مورد علائم پره اکلامپسی و عوارض آن </a:t>
            </a:r>
            <a:endParaRPr lang="en-US" sz="2400" dirty="0">
              <a:cs typeface="B Nazanin" pitchFamily="2" charset="-78"/>
            </a:endParaRPr>
          </a:p>
          <a:p>
            <a:pPr algn="just" rtl="1"/>
            <a:r>
              <a:rPr lang="fa-IR" sz="2400" b="1" dirty="0">
                <a:solidFill>
                  <a:schemeClr val="accent6"/>
                </a:solidFill>
                <a:cs typeface="B Nazanin" pitchFamily="2" charset="-78"/>
              </a:rPr>
              <a:t>2-</a:t>
            </a:r>
            <a:r>
              <a:rPr lang="fa-IR" sz="2400" b="1" dirty="0">
                <a:cs typeface="B Nazanin" pitchFamily="2" charset="-78"/>
              </a:rPr>
              <a:t> اندازه گیر </a:t>
            </a:r>
            <a:r>
              <a:rPr lang="fa-IR" sz="2400" b="1" dirty="0" smtClean="0">
                <a:cs typeface="B Nazanin" pitchFamily="2" charset="-78"/>
              </a:rPr>
              <a:t>ی فشار </a:t>
            </a:r>
            <a:r>
              <a:rPr lang="fa-IR" sz="2400" b="1" dirty="0">
                <a:cs typeface="B Nazanin" pitchFamily="2" charset="-78"/>
              </a:rPr>
              <a:t>خون در هر ملاقات </a:t>
            </a:r>
            <a:endParaRPr lang="en-US" sz="2400" dirty="0">
              <a:cs typeface="B Nazanin" pitchFamily="2" charset="-78"/>
            </a:endParaRPr>
          </a:p>
          <a:p>
            <a:pPr algn="just" rtl="1"/>
            <a:r>
              <a:rPr lang="fa-IR" sz="2400" b="1" dirty="0">
                <a:solidFill>
                  <a:schemeClr val="accent6"/>
                </a:solidFill>
                <a:cs typeface="B Nazanin" pitchFamily="2" charset="-78"/>
              </a:rPr>
              <a:t>3- </a:t>
            </a:r>
            <a:r>
              <a:rPr lang="fa-IR" sz="2400" b="1" dirty="0">
                <a:cs typeface="B Nazanin" pitchFamily="2" charset="-78"/>
              </a:rPr>
              <a:t>معاینه زانوها و پاها از نظر ادم  در هر ملاقات</a:t>
            </a:r>
            <a:endParaRPr lang="en-US" sz="2400" dirty="0">
              <a:cs typeface="B Nazanin" pitchFamily="2" charset="-78"/>
            </a:endParaRPr>
          </a:p>
          <a:p>
            <a:pPr algn="just" rtl="1"/>
            <a:r>
              <a:rPr lang="fa-IR" sz="2400" b="1" dirty="0">
                <a:solidFill>
                  <a:schemeClr val="accent6"/>
                </a:solidFill>
                <a:cs typeface="B Nazanin" pitchFamily="2" charset="-78"/>
              </a:rPr>
              <a:t>4-</a:t>
            </a:r>
            <a:r>
              <a:rPr lang="fa-IR" sz="2400" b="1" dirty="0">
                <a:cs typeface="B Nazanin" pitchFamily="2" charset="-78"/>
              </a:rPr>
              <a:t> ارجاع مراجعه کننده در هر یک از شرایط زیر به متخصص</a:t>
            </a:r>
            <a:endParaRPr lang="en-US" sz="2400" dirty="0">
              <a:cs typeface="B Nazanin" pitchFamily="2" charset="-78"/>
            </a:endParaRPr>
          </a:p>
          <a:p>
            <a:pPr algn="just" rtl="1"/>
            <a:r>
              <a:rPr lang="en-US" sz="2400" b="1" dirty="0">
                <a:solidFill>
                  <a:schemeClr val="accent6"/>
                </a:solidFill>
                <a:cs typeface="B Nazanin" pitchFamily="2" charset="-78"/>
              </a:rPr>
              <a:t>-a</a:t>
            </a:r>
            <a:r>
              <a:rPr lang="fa-IR" sz="2400" b="1" dirty="0">
                <a:cs typeface="B Nazanin" pitchFamily="2" charset="-78"/>
              </a:rPr>
              <a:t> فشار دیاستول بالای 90 میلی لیتر جیوه</a:t>
            </a:r>
            <a:endParaRPr lang="en-US" sz="2400" dirty="0">
              <a:cs typeface="B Nazanin" pitchFamily="2" charset="-78"/>
            </a:endParaRPr>
          </a:p>
          <a:p>
            <a:pPr algn="just" rtl="1"/>
            <a:r>
              <a:rPr lang="en-US" sz="2400" b="1" dirty="0">
                <a:solidFill>
                  <a:schemeClr val="accent6"/>
                </a:solidFill>
                <a:cs typeface="B Nazanin" pitchFamily="2" charset="-78"/>
              </a:rPr>
              <a:t>-b</a:t>
            </a:r>
            <a:r>
              <a:rPr lang="fa-IR" sz="2400" b="1" dirty="0">
                <a:cs typeface="B Nazanin" pitchFamily="2" charset="-78"/>
              </a:rPr>
              <a:t>افزایش وزن غیر عادی</a:t>
            </a:r>
            <a:endParaRPr lang="en-US" sz="2400" dirty="0">
              <a:cs typeface="B Nazanin" pitchFamily="2" charset="-78"/>
            </a:endParaRPr>
          </a:p>
          <a:p>
            <a:pPr algn="just" rtl="1"/>
            <a:r>
              <a:rPr lang="en-US" sz="2400" b="1" dirty="0">
                <a:solidFill>
                  <a:schemeClr val="accent6"/>
                </a:solidFill>
                <a:cs typeface="B Nazanin" pitchFamily="2" charset="-78"/>
              </a:rPr>
              <a:t>-c</a:t>
            </a:r>
            <a:r>
              <a:rPr lang="fa-IR" sz="2400" b="1" dirty="0">
                <a:solidFill>
                  <a:schemeClr val="accent6"/>
                </a:solidFill>
                <a:cs typeface="B Nazanin" pitchFamily="2" charset="-78"/>
              </a:rPr>
              <a:t> </a:t>
            </a:r>
            <a:r>
              <a:rPr lang="fa-IR" sz="2400" b="1" dirty="0">
                <a:cs typeface="B Nazanin" pitchFamily="2" charset="-78"/>
              </a:rPr>
              <a:t>ادم اندام تحتانی</a:t>
            </a:r>
            <a:endParaRPr lang="en-US" sz="2400" dirty="0">
              <a:cs typeface="B Nazanin" pitchFamily="2" charset="-78"/>
            </a:endParaRPr>
          </a:p>
          <a:p>
            <a:pPr algn="just" rtl="1"/>
            <a:r>
              <a:rPr lang="fa-IR" sz="2400" b="1" dirty="0">
                <a:solidFill>
                  <a:schemeClr val="accent6"/>
                </a:solidFill>
                <a:cs typeface="B Nazanin" pitchFamily="2" charset="-78"/>
              </a:rPr>
              <a:t>5-</a:t>
            </a:r>
            <a:r>
              <a:rPr lang="fa-IR" sz="2400" b="1" dirty="0">
                <a:cs typeface="B Nazanin" pitchFamily="2" charset="-78"/>
              </a:rPr>
              <a:t> توصیه به مادران مبتلا به پره اکلامپسی برای زایمان در بیمارستان </a:t>
            </a:r>
            <a:endParaRPr lang="en-US" sz="2400" dirty="0">
              <a:cs typeface="B Nazanin" pitchFamily="2" charset="-78"/>
            </a:endParaRPr>
          </a:p>
        </p:txBody>
      </p:sp>
    </p:spTree>
    <p:extLst>
      <p:ext uri="{BB962C8B-B14F-4D97-AF65-F5344CB8AC3E}">
        <p14:creationId xmlns:p14="http://schemas.microsoft.com/office/powerpoint/2010/main" val="2790001608"/>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85800" y="809685"/>
            <a:ext cx="7620000" cy="4524315"/>
          </a:xfrm>
          <a:prstGeom prst="rect">
            <a:avLst/>
          </a:prstGeom>
          <a:noFill/>
        </p:spPr>
        <p:txBody>
          <a:bodyPr wrap="square" rtlCol="0">
            <a:spAutoFit/>
          </a:bodyPr>
          <a:lstStyle/>
          <a:p>
            <a:pPr algn="just" rtl="1"/>
            <a:r>
              <a:rPr lang="fa-IR" sz="2400" b="1" dirty="0">
                <a:cs typeface="B Nazanin" pitchFamily="2" charset="-78"/>
              </a:rPr>
              <a:t>برای برنامه های ادغام یافته باید لیست مشکلات سلامت و خدمات مورد پیش بینی در زمینه هر بیماری </a:t>
            </a:r>
            <a:r>
              <a:rPr lang="fa-IR" sz="2400" b="1" dirty="0" smtClean="0">
                <a:cs typeface="B Nazanin" pitchFamily="2" charset="-78"/>
              </a:rPr>
              <a:t>کاملاً </a:t>
            </a:r>
            <a:r>
              <a:rPr lang="fa-IR" sz="2400" b="1" dirty="0">
                <a:cs typeface="B Nazanin" pitchFamily="2" charset="-78"/>
              </a:rPr>
              <a:t>روشن باشد </a:t>
            </a:r>
            <a:r>
              <a:rPr lang="fa-IR" sz="2400" b="1" dirty="0" smtClean="0">
                <a:cs typeface="B Nazanin" pitchFamily="2" charset="-78"/>
              </a:rPr>
              <a:t>.محصول </a:t>
            </a:r>
            <a:r>
              <a:rPr lang="fa-IR" sz="2400" b="1" dirty="0">
                <a:cs typeface="B Nazanin" pitchFamily="2" charset="-78"/>
              </a:rPr>
              <a:t>نهایی مورد انتظار از اجرای فرآیند های برنامه کاهش بروز یا </a:t>
            </a:r>
            <a:r>
              <a:rPr lang="fa-IR" sz="2400" b="1" dirty="0" smtClean="0">
                <a:cs typeface="B Nazanin" pitchFamily="2" charset="-78"/>
              </a:rPr>
              <a:t>شیوع، </a:t>
            </a:r>
            <a:r>
              <a:rPr lang="fa-IR" sz="2400" b="1" dirty="0">
                <a:cs typeface="B Nazanin" pitchFamily="2" charset="-78"/>
              </a:rPr>
              <a:t>ناتوانی و بار مرگ ناشی از مشکلات تندرستی </a:t>
            </a:r>
            <a:r>
              <a:rPr lang="fa-IR" sz="2400" b="1" dirty="0" smtClean="0">
                <a:cs typeface="B Nazanin" pitchFamily="2" charset="-78"/>
              </a:rPr>
              <a:t>است. </a:t>
            </a:r>
            <a:endParaRPr lang="en-US" sz="2400" dirty="0">
              <a:cs typeface="B Nazanin" pitchFamily="2" charset="-78"/>
            </a:endParaRPr>
          </a:p>
          <a:p>
            <a:pPr algn="just" rtl="1"/>
            <a:r>
              <a:rPr lang="fa-IR" sz="2400" b="1" dirty="0">
                <a:cs typeface="B Nazanin" pitchFamily="2" charset="-78"/>
              </a:rPr>
              <a:t>نمونه ای از محصول مورد انتظار از اجرای برنامه مراقبت از مادران در زمینه مشکل اکلامپسی به صورت تغییر در رفتار و دانش و نگرش گیرنده خدمت حاصل می شود را می توان در موارد ذیل نشان </a:t>
            </a:r>
            <a:r>
              <a:rPr lang="fa-IR" sz="2400" b="1" dirty="0" smtClean="0">
                <a:cs typeface="B Nazanin" pitchFamily="2" charset="-78"/>
              </a:rPr>
              <a:t>داد.</a:t>
            </a:r>
            <a:endParaRPr lang="en-US" sz="2400" dirty="0">
              <a:cs typeface="B Nazanin" pitchFamily="2" charset="-78"/>
            </a:endParaRPr>
          </a:p>
          <a:p>
            <a:pPr lvl="0" algn="just" rtl="1"/>
            <a:r>
              <a:rPr lang="fa-IR" sz="2400" b="1" dirty="0" smtClean="0">
                <a:cs typeface="B Nazanin" pitchFamily="2" charset="-78"/>
              </a:rPr>
              <a:t>1. مادر </a:t>
            </a:r>
            <a:r>
              <a:rPr lang="fa-IR" sz="2400" b="1" dirty="0">
                <a:cs typeface="B Nazanin" pitchFamily="2" charset="-78"/>
              </a:rPr>
              <a:t>طی دوره های زمانی مشخص برای دریافت خدمات به ارائه دهنده خدمت مراجعه می </a:t>
            </a:r>
            <a:r>
              <a:rPr lang="fa-IR" sz="2400" b="1" dirty="0" smtClean="0">
                <a:cs typeface="B Nazanin" pitchFamily="2" charset="-78"/>
              </a:rPr>
              <a:t>نماید.</a:t>
            </a:r>
            <a:endParaRPr lang="en-US" sz="2400" dirty="0">
              <a:cs typeface="B Nazanin" pitchFamily="2" charset="-78"/>
            </a:endParaRPr>
          </a:p>
          <a:p>
            <a:pPr lvl="0" algn="just" rtl="1"/>
            <a:r>
              <a:rPr lang="fa-IR" sz="2400" b="1" dirty="0" smtClean="0">
                <a:cs typeface="B Nazanin" pitchFamily="2" charset="-78"/>
              </a:rPr>
              <a:t>2. مادر </a:t>
            </a:r>
            <a:r>
              <a:rPr lang="fa-IR" sz="2400" b="1" dirty="0">
                <a:cs typeface="B Nazanin" pitchFamily="2" charset="-78"/>
              </a:rPr>
              <a:t>اطلاعات لازم در مورد علائم پره اکلامپسی و عوارض را </a:t>
            </a:r>
            <a:r>
              <a:rPr lang="fa-IR" sz="2400" b="1" dirty="0" smtClean="0">
                <a:cs typeface="B Nazanin" pitchFamily="2" charset="-78"/>
              </a:rPr>
              <a:t>دارد.</a:t>
            </a:r>
            <a:endParaRPr lang="en-US" sz="2400" dirty="0">
              <a:cs typeface="B Nazanin" pitchFamily="2" charset="-78"/>
            </a:endParaRPr>
          </a:p>
          <a:p>
            <a:pPr lvl="0" algn="just" rtl="1"/>
            <a:r>
              <a:rPr lang="fa-IR" sz="2400" b="1" dirty="0" smtClean="0">
                <a:cs typeface="B Nazanin" pitchFamily="2" charset="-78"/>
              </a:rPr>
              <a:t>3. در </a:t>
            </a:r>
            <a:r>
              <a:rPr lang="fa-IR" sz="2400" b="1" dirty="0">
                <a:cs typeface="B Nazanin" pitchFamily="2" charset="-78"/>
              </a:rPr>
              <a:t>صورت ارجاع به متخصص مراجعه می </a:t>
            </a:r>
            <a:r>
              <a:rPr lang="fa-IR" sz="2400" b="1" dirty="0" smtClean="0">
                <a:cs typeface="B Nazanin" pitchFamily="2" charset="-78"/>
              </a:rPr>
              <a:t>کند. </a:t>
            </a:r>
            <a:endParaRPr lang="en-US" sz="2400" dirty="0">
              <a:cs typeface="B Nazanin" pitchFamily="2" charset="-78"/>
            </a:endParaRPr>
          </a:p>
          <a:p>
            <a:pPr lvl="0" algn="just" rtl="1"/>
            <a:r>
              <a:rPr lang="fa-IR" sz="2400" b="1" dirty="0" smtClean="0">
                <a:cs typeface="B Nazanin" pitchFamily="2" charset="-78"/>
              </a:rPr>
              <a:t>4. بیمارستان </a:t>
            </a:r>
            <a:r>
              <a:rPr lang="fa-IR" sz="2400" b="1" dirty="0">
                <a:cs typeface="B Nazanin" pitchFamily="2" charset="-78"/>
              </a:rPr>
              <a:t>را برای زایمان انتخاب می </a:t>
            </a:r>
            <a:r>
              <a:rPr lang="fa-IR" sz="2400" b="1" dirty="0" smtClean="0">
                <a:cs typeface="B Nazanin" pitchFamily="2" charset="-78"/>
              </a:rPr>
              <a:t>کند.</a:t>
            </a:r>
            <a:endParaRPr lang="en-US" sz="2400" dirty="0">
              <a:cs typeface="B Nazanin" pitchFamily="2" charset="-78"/>
            </a:endParaRPr>
          </a:p>
        </p:txBody>
      </p:sp>
    </p:spTree>
    <p:extLst>
      <p:ext uri="{BB962C8B-B14F-4D97-AF65-F5344CB8AC3E}">
        <p14:creationId xmlns:p14="http://schemas.microsoft.com/office/powerpoint/2010/main" val="3646354323"/>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00314" y="609599"/>
            <a:ext cx="7620000" cy="5632311"/>
          </a:xfrm>
          <a:prstGeom prst="rect">
            <a:avLst/>
          </a:prstGeom>
          <a:noFill/>
        </p:spPr>
        <p:txBody>
          <a:bodyPr wrap="square" rtlCol="0">
            <a:spAutoFit/>
          </a:bodyPr>
          <a:lstStyle/>
          <a:p>
            <a:pPr algn="just" rtl="1"/>
            <a:r>
              <a:rPr lang="fa-IR" sz="2400" b="1" dirty="0">
                <a:cs typeface="B Nazanin" pitchFamily="2" charset="-78"/>
              </a:rPr>
              <a:t>محصول مورد انتظار از اجرای برنامه مراقبت از مادران را می توان در موارد ذیل خلاصه کرد :</a:t>
            </a:r>
            <a:endParaRPr lang="en-US" sz="2400" dirty="0">
              <a:cs typeface="B Nazanin" pitchFamily="2" charset="-78"/>
            </a:endParaRPr>
          </a:p>
          <a:p>
            <a:pPr algn="just" rtl="1"/>
            <a:r>
              <a:rPr lang="fa-IR" sz="2400" b="1" dirty="0">
                <a:solidFill>
                  <a:schemeClr val="accent6"/>
                </a:solidFill>
                <a:cs typeface="B Nazanin" pitchFamily="2" charset="-78"/>
              </a:rPr>
              <a:t>1-</a:t>
            </a:r>
            <a:r>
              <a:rPr lang="fa-IR" sz="2400" b="1" dirty="0">
                <a:cs typeface="B Nazanin" pitchFamily="2" charset="-78"/>
              </a:rPr>
              <a:t>مادر طی زمانهای مشخص جهت مراقبت مراجعه می </a:t>
            </a:r>
            <a:r>
              <a:rPr lang="fa-IR" sz="2400" b="1" dirty="0" smtClean="0">
                <a:cs typeface="B Nazanin" pitchFamily="2" charset="-78"/>
              </a:rPr>
              <a:t>کند. </a:t>
            </a:r>
            <a:endParaRPr lang="en-US" sz="2400" dirty="0">
              <a:cs typeface="B Nazanin" pitchFamily="2" charset="-78"/>
            </a:endParaRPr>
          </a:p>
          <a:p>
            <a:pPr algn="just" rtl="1"/>
            <a:r>
              <a:rPr lang="fa-IR" sz="2400" b="1" dirty="0">
                <a:solidFill>
                  <a:schemeClr val="accent6"/>
                </a:solidFill>
                <a:cs typeface="B Nazanin" pitchFamily="2" charset="-78"/>
              </a:rPr>
              <a:t>2-</a:t>
            </a:r>
            <a:r>
              <a:rPr lang="fa-IR" sz="2400" b="1" dirty="0">
                <a:cs typeface="B Nazanin" pitchFamily="2" charset="-78"/>
              </a:rPr>
              <a:t>مادر داروهای تجویز شده </a:t>
            </a:r>
            <a:r>
              <a:rPr lang="fa-IR" sz="2400" b="1" dirty="0" smtClean="0">
                <a:cs typeface="B Nazanin" pitchFamily="2" charset="-78"/>
              </a:rPr>
              <a:t>خصوصاً </a:t>
            </a:r>
            <a:r>
              <a:rPr lang="fa-IR" sz="2400" b="1" dirty="0">
                <a:cs typeface="B Nazanin" pitchFamily="2" charset="-78"/>
              </a:rPr>
              <a:t>آهن و اسید فولیک را به طور مرتب مصرف می </a:t>
            </a:r>
            <a:r>
              <a:rPr lang="fa-IR" sz="2400" b="1" dirty="0" smtClean="0">
                <a:cs typeface="B Nazanin" pitchFamily="2" charset="-78"/>
              </a:rPr>
              <a:t>نماید.</a:t>
            </a:r>
            <a:endParaRPr lang="en-US" sz="2400" dirty="0">
              <a:cs typeface="B Nazanin" pitchFamily="2" charset="-78"/>
            </a:endParaRPr>
          </a:p>
          <a:p>
            <a:pPr algn="just" rtl="1"/>
            <a:r>
              <a:rPr lang="fa-IR" sz="2400" b="1" dirty="0">
                <a:solidFill>
                  <a:schemeClr val="accent6"/>
                </a:solidFill>
                <a:cs typeface="B Nazanin" pitchFamily="2" charset="-78"/>
              </a:rPr>
              <a:t>3-</a:t>
            </a:r>
            <a:r>
              <a:rPr lang="fa-IR" sz="2400" b="1" dirty="0">
                <a:cs typeface="B Nazanin" pitchFamily="2" charset="-78"/>
              </a:rPr>
              <a:t>از مصرف هر نوع دارو بدون مشورت با پزشک یا پرسنل بهداشتی خود </a:t>
            </a:r>
            <a:r>
              <a:rPr lang="fa-IR" sz="2400" b="1" dirty="0" smtClean="0">
                <a:cs typeface="B Nazanin" pitchFamily="2" charset="-78"/>
              </a:rPr>
              <a:t>داری </a:t>
            </a:r>
            <a:r>
              <a:rPr lang="fa-IR" sz="2400" b="1" dirty="0">
                <a:cs typeface="B Nazanin" pitchFamily="2" charset="-78"/>
              </a:rPr>
              <a:t>می </a:t>
            </a:r>
            <a:r>
              <a:rPr lang="fa-IR" sz="2400" b="1" dirty="0" smtClean="0">
                <a:cs typeface="B Nazanin" pitchFamily="2" charset="-78"/>
              </a:rPr>
              <a:t>کند. </a:t>
            </a:r>
            <a:endParaRPr lang="en-US" sz="2400" dirty="0">
              <a:cs typeface="B Nazanin" pitchFamily="2" charset="-78"/>
            </a:endParaRPr>
          </a:p>
          <a:p>
            <a:pPr algn="just" rtl="1"/>
            <a:r>
              <a:rPr lang="fa-IR" sz="2400" b="1" dirty="0">
                <a:solidFill>
                  <a:schemeClr val="accent6"/>
                </a:solidFill>
                <a:cs typeface="B Nazanin" pitchFamily="2" charset="-78"/>
              </a:rPr>
              <a:t>4-</a:t>
            </a:r>
            <a:r>
              <a:rPr lang="fa-IR" sz="2400" b="1" dirty="0">
                <a:cs typeface="B Nazanin" pitchFamily="2" charset="-78"/>
              </a:rPr>
              <a:t>در صورت عدم منع به زایمان طبیعی تمایل </a:t>
            </a:r>
            <a:r>
              <a:rPr lang="fa-IR" sz="2400" b="1" dirty="0" smtClean="0">
                <a:cs typeface="B Nazanin" pitchFamily="2" charset="-78"/>
              </a:rPr>
              <a:t>دارد. </a:t>
            </a:r>
            <a:endParaRPr lang="en-US" sz="2400" dirty="0">
              <a:cs typeface="B Nazanin" pitchFamily="2" charset="-78"/>
            </a:endParaRPr>
          </a:p>
          <a:p>
            <a:pPr algn="just" rtl="1"/>
            <a:r>
              <a:rPr lang="fa-IR" sz="2400" b="1" dirty="0">
                <a:solidFill>
                  <a:schemeClr val="accent6"/>
                </a:solidFill>
                <a:cs typeface="B Nazanin" pitchFamily="2" charset="-78"/>
              </a:rPr>
              <a:t>5-</a:t>
            </a:r>
            <a:r>
              <a:rPr lang="fa-IR" sz="2400" b="1" dirty="0">
                <a:cs typeface="B Nazanin" pitchFamily="2" charset="-78"/>
              </a:rPr>
              <a:t>در مورد اهمیت واکسیناسیون کزاز اطلاعات لازم را </a:t>
            </a:r>
            <a:r>
              <a:rPr lang="fa-IR" sz="2400" b="1" dirty="0" smtClean="0">
                <a:cs typeface="B Nazanin" pitchFamily="2" charset="-78"/>
              </a:rPr>
              <a:t>دارد.</a:t>
            </a:r>
            <a:endParaRPr lang="en-US" sz="2400" dirty="0">
              <a:cs typeface="B Nazanin" pitchFamily="2" charset="-78"/>
            </a:endParaRPr>
          </a:p>
          <a:p>
            <a:pPr algn="just" rtl="1"/>
            <a:r>
              <a:rPr lang="fa-IR" sz="2400" b="1" dirty="0" smtClean="0">
                <a:cs typeface="B Nazanin" pitchFamily="2" charset="-78"/>
              </a:rPr>
              <a:t>به </a:t>
            </a:r>
            <a:r>
              <a:rPr lang="fa-IR" sz="2400" b="1" dirty="0">
                <a:cs typeface="B Nazanin" pitchFamily="2" charset="-78"/>
              </a:rPr>
              <a:t>طور کلی برنامه مراقبت از مادران به دنبال تحقق هدف سلامت مادر و </a:t>
            </a:r>
            <a:r>
              <a:rPr lang="fa-IR" sz="2400" b="1" dirty="0" smtClean="0">
                <a:cs typeface="B Nazanin" pitchFamily="2" charset="-78"/>
              </a:rPr>
              <a:t>نوزاد است.</a:t>
            </a:r>
            <a:endParaRPr lang="en-US" sz="2400" dirty="0">
              <a:cs typeface="B Nazanin" pitchFamily="2" charset="-78"/>
            </a:endParaRPr>
          </a:p>
          <a:p>
            <a:pPr algn="just" rtl="1"/>
            <a:r>
              <a:rPr lang="fa-IR" sz="2400" b="1" dirty="0">
                <a:cs typeface="B Nazanin" pitchFamily="2" charset="-78"/>
              </a:rPr>
              <a:t>پس در طراحی برنامه سلامت می بایست محصول مورد انتظار از اجرای برنامه به صورت روشن بیان شود و کاهش بار مرگ و بار بیماری هر یک از عوارض ناشی از زایمان به عنوان محصول نهایی مورد انتظاراز اجرای  برنامه در نظر گرفته </a:t>
            </a:r>
            <a:r>
              <a:rPr lang="fa-IR" sz="2400" b="1" dirty="0" smtClean="0">
                <a:cs typeface="B Nazanin" pitchFamily="2" charset="-78"/>
              </a:rPr>
              <a:t>شود.</a:t>
            </a:r>
            <a:endParaRPr lang="en-US" sz="2400" dirty="0">
              <a:cs typeface="B Nazanin" pitchFamily="2" charset="-78"/>
            </a:endParaRPr>
          </a:p>
        </p:txBody>
      </p:sp>
    </p:spTree>
    <p:extLst>
      <p:ext uri="{BB962C8B-B14F-4D97-AF65-F5344CB8AC3E}">
        <p14:creationId xmlns:p14="http://schemas.microsoft.com/office/powerpoint/2010/main" val="313803042"/>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984" y="394134"/>
            <a:ext cx="3857988" cy="914400"/>
          </a:xfrm>
        </p:spPr>
        <p:txBody>
          <a:bodyPr>
            <a:normAutofit fontScale="90000"/>
          </a:bodyPr>
          <a:lstStyle/>
          <a:p>
            <a:pPr algn="l" rtl="1"/>
            <a:r>
              <a:rPr lang="fa-IR" dirty="0" smtClean="0">
                <a:solidFill>
                  <a:schemeClr val="accent1">
                    <a:lumMod val="50000"/>
                  </a:schemeClr>
                </a:solidFill>
                <a:effectLst>
                  <a:outerShdw blurRad="38100" dist="38100" dir="2700000" algn="tl">
                    <a:srgbClr val="000000">
                      <a:alpha val="43137"/>
                    </a:srgbClr>
                  </a:outerShdw>
                </a:effectLst>
                <a:cs typeface="B Homa" panose="00000400000000000000" pitchFamily="2" charset="-78"/>
              </a:rPr>
              <a:t>مديريت سلامت</a:t>
            </a:r>
            <a:endParaRPr lang="en-US" dirty="0">
              <a:solidFill>
                <a:schemeClr val="accent1">
                  <a:lumMod val="50000"/>
                </a:schemeClr>
              </a:solidFill>
              <a:effectLst>
                <a:outerShdw blurRad="38100" dist="38100" dir="2700000" algn="tl">
                  <a:srgbClr val="000000">
                    <a:alpha val="43137"/>
                  </a:srgbClr>
                </a:outerShdw>
              </a:effectLst>
              <a:cs typeface="B Homa" panose="00000400000000000000" pitchFamily="2" charset="-78"/>
            </a:endParaRPr>
          </a:p>
        </p:txBody>
      </p:sp>
      <p:sp>
        <p:nvSpPr>
          <p:cNvPr id="4" name="Rectangle 3"/>
          <p:cNvSpPr/>
          <p:nvPr/>
        </p:nvSpPr>
        <p:spPr>
          <a:xfrm>
            <a:off x="6356050" y="1405366"/>
            <a:ext cx="1544320" cy="900000"/>
          </a:xfrm>
          <a:prstGeom prst="rect">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r>
              <a:rPr lang="fa-IR" b="1" dirty="0" smtClean="0">
                <a:solidFill>
                  <a:schemeClr val="accent2">
                    <a:lumMod val="50000"/>
                  </a:schemeClr>
                </a:solidFill>
                <a:cs typeface="B Traffic" panose="00000400000000000000" pitchFamily="2" charset="-78"/>
              </a:rPr>
              <a:t>تعيين وضعيت سلامت جامعه</a:t>
            </a:r>
            <a:endParaRPr lang="en-US" b="1" dirty="0">
              <a:solidFill>
                <a:schemeClr val="accent2">
                  <a:lumMod val="50000"/>
                </a:schemeClr>
              </a:solidFill>
              <a:cs typeface="B Traffic" panose="00000400000000000000" pitchFamily="2" charset="-78"/>
            </a:endParaRPr>
          </a:p>
        </p:txBody>
      </p:sp>
      <p:sp>
        <p:nvSpPr>
          <p:cNvPr id="5" name="Rectangle 4"/>
          <p:cNvSpPr/>
          <p:nvPr/>
        </p:nvSpPr>
        <p:spPr>
          <a:xfrm>
            <a:off x="3209532" y="3262754"/>
            <a:ext cx="2194560" cy="900000"/>
          </a:xfrm>
          <a:prstGeom prst="rect">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r>
              <a:rPr lang="fa-IR" sz="1600" b="1" dirty="0" smtClean="0">
                <a:solidFill>
                  <a:schemeClr val="accent2">
                    <a:lumMod val="50000"/>
                  </a:schemeClr>
                </a:solidFill>
                <a:cs typeface="B Traffic" panose="00000400000000000000" pitchFamily="2" charset="-78"/>
              </a:rPr>
              <a:t>تعيين راه حل و تدوين مداخله جهت كنترل/ برطرف كردن مشكلات سلامتي</a:t>
            </a:r>
            <a:endParaRPr lang="en-US" sz="1600" b="1" dirty="0">
              <a:solidFill>
                <a:schemeClr val="accent2">
                  <a:lumMod val="50000"/>
                </a:schemeClr>
              </a:solidFill>
              <a:cs typeface="B Traffic" panose="00000400000000000000" pitchFamily="2" charset="-78"/>
            </a:endParaRPr>
          </a:p>
        </p:txBody>
      </p:sp>
      <p:sp>
        <p:nvSpPr>
          <p:cNvPr id="6" name="Rectangle 5"/>
          <p:cNvSpPr/>
          <p:nvPr/>
        </p:nvSpPr>
        <p:spPr>
          <a:xfrm>
            <a:off x="1835922" y="4191448"/>
            <a:ext cx="2032000" cy="900000"/>
          </a:xfrm>
          <a:prstGeom prst="rect">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lnSpc>
                <a:spcPct val="150000"/>
              </a:lnSpc>
            </a:pPr>
            <a:r>
              <a:rPr lang="fa-IR" b="1" dirty="0" smtClean="0">
                <a:solidFill>
                  <a:schemeClr val="accent2">
                    <a:lumMod val="50000"/>
                  </a:schemeClr>
                </a:solidFill>
                <a:cs typeface="B Traffic" panose="00000400000000000000" pitchFamily="2" charset="-78"/>
              </a:rPr>
              <a:t>اجراي مداخلات و برنامه‌هاي تدوين شده</a:t>
            </a:r>
            <a:endParaRPr lang="en-US" b="1" dirty="0">
              <a:solidFill>
                <a:schemeClr val="accent2">
                  <a:lumMod val="50000"/>
                </a:schemeClr>
              </a:solidFill>
              <a:cs typeface="B Traffic" panose="00000400000000000000" pitchFamily="2" charset="-78"/>
            </a:endParaRPr>
          </a:p>
        </p:txBody>
      </p:sp>
      <p:sp>
        <p:nvSpPr>
          <p:cNvPr id="7" name="Rectangle 6"/>
          <p:cNvSpPr/>
          <p:nvPr/>
        </p:nvSpPr>
        <p:spPr>
          <a:xfrm>
            <a:off x="607598" y="5120142"/>
            <a:ext cx="1788160" cy="900000"/>
          </a:xfrm>
          <a:prstGeom prst="rect">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rtl="1">
              <a:lnSpc>
                <a:spcPct val="150000"/>
              </a:lnSpc>
            </a:pPr>
            <a:r>
              <a:rPr lang="fa-IR" b="1" dirty="0" smtClean="0">
                <a:solidFill>
                  <a:schemeClr val="accent2">
                    <a:lumMod val="50000"/>
                  </a:schemeClr>
                </a:solidFill>
                <a:cs typeface="B Traffic" panose="00000400000000000000" pitchFamily="2" charset="-78"/>
              </a:rPr>
              <a:t>پايش و ارزشيابي مداخلات انجام شده</a:t>
            </a:r>
            <a:endParaRPr lang="en-US" b="1" dirty="0">
              <a:solidFill>
                <a:schemeClr val="accent2">
                  <a:lumMod val="50000"/>
                </a:schemeClr>
              </a:solidFill>
              <a:cs typeface="B Traffic" panose="00000400000000000000" pitchFamily="2" charset="-78"/>
            </a:endParaRPr>
          </a:p>
        </p:txBody>
      </p:sp>
      <p:sp>
        <p:nvSpPr>
          <p:cNvPr id="8" name="Rectangle 7"/>
          <p:cNvSpPr/>
          <p:nvPr/>
        </p:nvSpPr>
        <p:spPr>
          <a:xfrm>
            <a:off x="4797522" y="2334060"/>
            <a:ext cx="1950720" cy="900000"/>
          </a:xfrm>
          <a:prstGeom prst="rect">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lnSpc>
                <a:spcPct val="150000"/>
              </a:lnSpc>
            </a:pPr>
            <a:r>
              <a:rPr lang="fa-IR" b="1" dirty="0" smtClean="0">
                <a:solidFill>
                  <a:schemeClr val="accent2">
                    <a:lumMod val="50000"/>
                  </a:schemeClr>
                </a:solidFill>
                <a:cs typeface="B Traffic" panose="00000400000000000000" pitchFamily="2" charset="-78"/>
              </a:rPr>
              <a:t>تعيين مشكلات موجود و اولويت‌بندي آنها  </a:t>
            </a:r>
            <a:endParaRPr lang="en-US" b="1" dirty="0">
              <a:solidFill>
                <a:schemeClr val="accent2">
                  <a:lumMod val="50000"/>
                </a:schemeClr>
              </a:solidFill>
              <a:cs typeface="B Traffic" panose="00000400000000000000" pitchFamily="2" charset="-78"/>
            </a:endParaRPr>
          </a:p>
        </p:txBody>
      </p:sp>
      <p:cxnSp>
        <p:nvCxnSpPr>
          <p:cNvPr id="19" name="Shape 18"/>
          <p:cNvCxnSpPr>
            <a:stCxn id="4" idx="2"/>
            <a:endCxn id="8" idx="3"/>
          </p:cNvCxnSpPr>
          <p:nvPr/>
        </p:nvCxnSpPr>
        <p:spPr>
          <a:xfrm rot="5400000">
            <a:off x="6698879" y="2354729"/>
            <a:ext cx="478694" cy="379968"/>
          </a:xfrm>
          <a:prstGeom prst="bentConnector2">
            <a:avLst/>
          </a:prstGeom>
          <a:ln w="28575">
            <a:solidFill>
              <a:schemeClr val="accent1">
                <a:lumMod val="40000"/>
                <a:lumOff val="60000"/>
              </a:schemeClr>
            </a:solidFill>
            <a:tailEnd type="arrow"/>
          </a:ln>
        </p:spPr>
        <p:style>
          <a:lnRef idx="1">
            <a:schemeClr val="accent3"/>
          </a:lnRef>
          <a:fillRef idx="0">
            <a:schemeClr val="accent3"/>
          </a:fillRef>
          <a:effectRef idx="0">
            <a:schemeClr val="accent3"/>
          </a:effectRef>
          <a:fontRef idx="minor">
            <a:schemeClr val="tx1"/>
          </a:fontRef>
        </p:style>
      </p:cxnSp>
      <p:cxnSp>
        <p:nvCxnSpPr>
          <p:cNvPr id="21" name="Shape 20"/>
          <p:cNvCxnSpPr>
            <a:stCxn id="8" idx="2"/>
            <a:endCxn id="5" idx="3"/>
          </p:cNvCxnSpPr>
          <p:nvPr/>
        </p:nvCxnSpPr>
        <p:spPr>
          <a:xfrm rot="5400000">
            <a:off x="5349140" y="3289013"/>
            <a:ext cx="478694" cy="368789"/>
          </a:xfrm>
          <a:prstGeom prst="bentConnector2">
            <a:avLst/>
          </a:prstGeom>
          <a:ln w="28575">
            <a:solidFill>
              <a:schemeClr val="accent1">
                <a:lumMod val="40000"/>
                <a:lumOff val="60000"/>
              </a:schemeClr>
            </a:solidFill>
            <a:tailEnd type="arrow"/>
          </a:ln>
        </p:spPr>
        <p:style>
          <a:lnRef idx="1">
            <a:schemeClr val="accent3"/>
          </a:lnRef>
          <a:fillRef idx="0">
            <a:schemeClr val="accent3"/>
          </a:fillRef>
          <a:effectRef idx="0">
            <a:schemeClr val="accent3"/>
          </a:effectRef>
          <a:fontRef idx="minor">
            <a:schemeClr val="tx1"/>
          </a:fontRef>
        </p:style>
      </p:cxnSp>
      <p:cxnSp>
        <p:nvCxnSpPr>
          <p:cNvPr id="23" name="Shape 22"/>
          <p:cNvCxnSpPr>
            <a:stCxn id="5" idx="2"/>
            <a:endCxn id="6" idx="3"/>
          </p:cNvCxnSpPr>
          <p:nvPr/>
        </p:nvCxnSpPr>
        <p:spPr>
          <a:xfrm rot="5400000">
            <a:off x="3848020" y="4182656"/>
            <a:ext cx="478694" cy="438891"/>
          </a:xfrm>
          <a:prstGeom prst="bentConnector2">
            <a:avLst/>
          </a:prstGeom>
          <a:ln w="28575">
            <a:solidFill>
              <a:schemeClr val="accent1">
                <a:lumMod val="40000"/>
                <a:lumOff val="60000"/>
              </a:schemeClr>
            </a:solidFill>
            <a:tailEnd type="arrow"/>
          </a:ln>
        </p:spPr>
        <p:style>
          <a:lnRef idx="1">
            <a:schemeClr val="accent3"/>
          </a:lnRef>
          <a:fillRef idx="0">
            <a:schemeClr val="accent3"/>
          </a:fillRef>
          <a:effectRef idx="0">
            <a:schemeClr val="accent3"/>
          </a:effectRef>
          <a:fontRef idx="minor">
            <a:schemeClr val="tx1"/>
          </a:fontRef>
        </p:style>
      </p:cxnSp>
      <p:cxnSp>
        <p:nvCxnSpPr>
          <p:cNvPr id="25" name="Shape 24"/>
          <p:cNvCxnSpPr>
            <a:stCxn id="6" idx="2"/>
            <a:endCxn id="7" idx="3"/>
          </p:cNvCxnSpPr>
          <p:nvPr/>
        </p:nvCxnSpPr>
        <p:spPr>
          <a:xfrm rot="5400000">
            <a:off x="2384493" y="5102713"/>
            <a:ext cx="478694" cy="456164"/>
          </a:xfrm>
          <a:prstGeom prst="bentConnector2">
            <a:avLst/>
          </a:prstGeom>
          <a:ln w="28575">
            <a:solidFill>
              <a:schemeClr val="accent1">
                <a:lumMod val="40000"/>
                <a:lumOff val="60000"/>
              </a:schemeClr>
            </a:solidFill>
            <a:tailEnd type="arrow"/>
          </a:ln>
        </p:spPr>
        <p:style>
          <a:lnRef idx="1">
            <a:schemeClr val="accent3"/>
          </a:lnRef>
          <a:fillRef idx="0">
            <a:schemeClr val="accent3"/>
          </a:fillRef>
          <a:effectRef idx="0">
            <a:schemeClr val="accent3"/>
          </a:effectRef>
          <a:fontRef idx="minor">
            <a:schemeClr val="tx1"/>
          </a:fontRef>
        </p:style>
      </p:cxnSp>
      <p:sp>
        <p:nvSpPr>
          <p:cNvPr id="26" name="Rectangle 25"/>
          <p:cNvSpPr/>
          <p:nvPr/>
        </p:nvSpPr>
        <p:spPr>
          <a:xfrm>
            <a:off x="7516327" y="440768"/>
            <a:ext cx="1544320" cy="900000"/>
          </a:xfrm>
          <a:prstGeom prst="rect">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r>
              <a:rPr lang="fa-IR" b="1" dirty="0" smtClean="0">
                <a:solidFill>
                  <a:schemeClr val="accent2">
                    <a:lumMod val="50000"/>
                  </a:schemeClr>
                </a:solidFill>
                <a:cs typeface="B Traffic" panose="00000400000000000000" pitchFamily="2" charset="-78"/>
              </a:rPr>
              <a:t>بررسي و تحليل وضعيت موجود</a:t>
            </a:r>
            <a:endParaRPr lang="en-US" b="1" dirty="0">
              <a:solidFill>
                <a:schemeClr val="accent2">
                  <a:lumMod val="50000"/>
                </a:schemeClr>
              </a:solidFill>
              <a:cs typeface="B Traffic" panose="00000400000000000000" pitchFamily="2" charset="-78"/>
            </a:endParaRPr>
          </a:p>
        </p:txBody>
      </p:sp>
      <p:cxnSp>
        <p:nvCxnSpPr>
          <p:cNvPr id="30" name="Shape 29"/>
          <p:cNvCxnSpPr>
            <a:stCxn id="26" idx="2"/>
            <a:endCxn id="4" idx="3"/>
          </p:cNvCxnSpPr>
          <p:nvPr/>
        </p:nvCxnSpPr>
        <p:spPr>
          <a:xfrm rot="5400000">
            <a:off x="7837129" y="1404009"/>
            <a:ext cx="514598" cy="388117"/>
          </a:xfrm>
          <a:prstGeom prst="bentConnector2">
            <a:avLst/>
          </a:prstGeom>
          <a:ln w="28575">
            <a:solidFill>
              <a:schemeClr val="accent1">
                <a:lumMod val="40000"/>
                <a:lumOff val="60000"/>
              </a:schemeClr>
            </a:solidFill>
            <a:tailEnd type="arrow"/>
          </a:ln>
        </p:spPr>
        <p:style>
          <a:lnRef idx="1">
            <a:schemeClr val="accent3"/>
          </a:lnRef>
          <a:fillRef idx="0">
            <a:schemeClr val="accent3"/>
          </a:fillRef>
          <a:effectRef idx="0">
            <a:schemeClr val="accent3"/>
          </a:effectRef>
          <a:fontRef idx="minor">
            <a:schemeClr val="tx1"/>
          </a:fontRef>
        </p:style>
      </p:cxnSp>
      <p:sp>
        <p:nvSpPr>
          <p:cNvPr id="14" name="Rectangle 13"/>
          <p:cNvSpPr/>
          <p:nvPr/>
        </p:nvSpPr>
        <p:spPr>
          <a:xfrm>
            <a:off x="155509" y="6093296"/>
            <a:ext cx="975360" cy="576064"/>
          </a:xfrm>
          <a:prstGeom prst="rect">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rtl="1">
              <a:lnSpc>
                <a:spcPct val="150000"/>
              </a:lnSpc>
            </a:pPr>
            <a:r>
              <a:rPr lang="en-US" b="1" dirty="0" smtClean="0">
                <a:solidFill>
                  <a:schemeClr val="accent2">
                    <a:lumMod val="50000"/>
                  </a:schemeClr>
                </a:solidFill>
                <a:cs typeface="B Traffic" panose="00000400000000000000" pitchFamily="2" charset="-78"/>
              </a:rPr>
              <a:t>……..</a:t>
            </a:r>
            <a:endParaRPr lang="en-US" b="1" dirty="0">
              <a:solidFill>
                <a:schemeClr val="accent2">
                  <a:lumMod val="50000"/>
                </a:schemeClr>
              </a:solidFill>
              <a:cs typeface="B Traffic" panose="00000400000000000000" pitchFamily="2" charset="-78"/>
            </a:endParaRPr>
          </a:p>
        </p:txBody>
      </p:sp>
      <p:cxnSp>
        <p:nvCxnSpPr>
          <p:cNvPr id="9" name="Elbow Connector 8"/>
          <p:cNvCxnSpPr>
            <a:stCxn id="7" idx="2"/>
            <a:endCxn id="14" idx="3"/>
          </p:cNvCxnSpPr>
          <p:nvPr/>
        </p:nvCxnSpPr>
        <p:spPr>
          <a:xfrm rot="5400000">
            <a:off x="1135681" y="6015331"/>
            <a:ext cx="361186" cy="370809"/>
          </a:xfrm>
          <a:prstGeom prst="bentConnector2">
            <a:avLst/>
          </a:prstGeom>
          <a:ln w="28575">
            <a:solidFill>
              <a:schemeClr val="accent1">
                <a:lumMod val="40000"/>
                <a:lumOff val="60000"/>
              </a:schemeClr>
            </a:solidFill>
            <a:tailEnd type="arrow"/>
          </a:ln>
        </p:spPr>
        <p:style>
          <a:lnRef idx="1">
            <a:schemeClr val="accent3"/>
          </a:lnRef>
          <a:fillRef idx="0">
            <a:schemeClr val="accent3"/>
          </a:fillRef>
          <a:effectRef idx="0">
            <a:schemeClr val="accent3"/>
          </a:effectRef>
          <a:fontRef idx="minor">
            <a:schemeClr val="tx1"/>
          </a:fontRef>
        </p:style>
      </p:cxnSp>
    </p:spTree>
    <p:extLst>
      <p:ext uri="{BB962C8B-B14F-4D97-AF65-F5344CB8AC3E}">
        <p14:creationId xmlns:p14="http://schemas.microsoft.com/office/powerpoint/2010/main" val="36686617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grpId="0" nodeType="click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diamond(in)">
                                      <p:cBhvr>
                                        <p:cTn id="7" dur="1000"/>
                                        <p:tgtEl>
                                          <p:spTgt spid="26"/>
                                        </p:tgtEl>
                                      </p:cBhvr>
                                    </p:animEffect>
                                  </p:childTnLst>
                                </p:cTn>
                              </p:par>
                            </p:childTnLst>
                          </p:cTn>
                        </p:par>
                      </p:childTnLst>
                    </p:cTn>
                  </p:par>
                  <p:par>
                    <p:cTn id="8" fill="hold">
                      <p:stCondLst>
                        <p:cond delay="indefinite"/>
                      </p:stCondLst>
                      <p:childTnLst>
                        <p:par>
                          <p:cTn id="9" fill="hold">
                            <p:stCondLst>
                              <p:cond delay="0"/>
                            </p:stCondLst>
                            <p:childTnLst>
                              <p:par>
                                <p:cTn id="10" presetID="18" presetClass="entr" presetSubtype="12" fill="hold" nodeType="clickEffect">
                                  <p:stCondLst>
                                    <p:cond delay="0"/>
                                  </p:stCondLst>
                                  <p:childTnLst>
                                    <p:set>
                                      <p:cBhvr>
                                        <p:cTn id="11" dur="1" fill="hold">
                                          <p:stCondLst>
                                            <p:cond delay="0"/>
                                          </p:stCondLst>
                                        </p:cTn>
                                        <p:tgtEl>
                                          <p:spTgt spid="30"/>
                                        </p:tgtEl>
                                        <p:attrNameLst>
                                          <p:attrName>style.visibility</p:attrName>
                                        </p:attrNameLst>
                                      </p:cBhvr>
                                      <p:to>
                                        <p:strVal val="visible"/>
                                      </p:to>
                                    </p:set>
                                    <p:animEffect transition="in" filter="strips(downLeft)">
                                      <p:cBhvr>
                                        <p:cTn id="12" dur="1000"/>
                                        <p:tgtEl>
                                          <p:spTgt spid="30"/>
                                        </p:tgtEl>
                                      </p:cBhvr>
                                    </p:animEffect>
                                  </p:childTnLst>
                                </p:cTn>
                              </p:par>
                            </p:childTnLst>
                          </p:cTn>
                        </p:par>
                        <p:par>
                          <p:cTn id="13" fill="hold">
                            <p:stCondLst>
                              <p:cond delay="1000"/>
                            </p:stCondLst>
                            <p:childTnLst>
                              <p:par>
                                <p:cTn id="14" presetID="8" presetClass="entr" presetSubtype="16" fill="hold" grpId="0" nodeType="afterEffect">
                                  <p:stCondLst>
                                    <p:cond delay="0"/>
                                  </p:stCondLst>
                                  <p:childTnLst>
                                    <p:set>
                                      <p:cBhvr>
                                        <p:cTn id="15" dur="1" fill="hold">
                                          <p:stCondLst>
                                            <p:cond delay="0"/>
                                          </p:stCondLst>
                                        </p:cTn>
                                        <p:tgtEl>
                                          <p:spTgt spid="4"/>
                                        </p:tgtEl>
                                        <p:attrNameLst>
                                          <p:attrName>style.visibility</p:attrName>
                                        </p:attrNameLst>
                                      </p:cBhvr>
                                      <p:to>
                                        <p:strVal val="visible"/>
                                      </p:to>
                                    </p:set>
                                    <p:animEffect transition="in" filter="diamond(in)">
                                      <p:cBhvr>
                                        <p:cTn id="16" dur="1000"/>
                                        <p:tgtEl>
                                          <p:spTgt spid="4"/>
                                        </p:tgtEl>
                                      </p:cBhvr>
                                    </p:animEffect>
                                  </p:childTnLst>
                                </p:cTn>
                              </p:par>
                            </p:childTnLst>
                          </p:cTn>
                        </p:par>
                      </p:childTnLst>
                    </p:cTn>
                  </p:par>
                  <p:par>
                    <p:cTn id="17" fill="hold">
                      <p:stCondLst>
                        <p:cond delay="indefinite"/>
                      </p:stCondLst>
                      <p:childTnLst>
                        <p:par>
                          <p:cTn id="18" fill="hold">
                            <p:stCondLst>
                              <p:cond delay="0"/>
                            </p:stCondLst>
                            <p:childTnLst>
                              <p:par>
                                <p:cTn id="19" presetID="18" presetClass="entr" presetSubtype="12" fill="hold" nodeType="clickEffect">
                                  <p:stCondLst>
                                    <p:cond delay="0"/>
                                  </p:stCondLst>
                                  <p:childTnLst>
                                    <p:set>
                                      <p:cBhvr>
                                        <p:cTn id="20" dur="1" fill="hold">
                                          <p:stCondLst>
                                            <p:cond delay="0"/>
                                          </p:stCondLst>
                                        </p:cTn>
                                        <p:tgtEl>
                                          <p:spTgt spid="19"/>
                                        </p:tgtEl>
                                        <p:attrNameLst>
                                          <p:attrName>style.visibility</p:attrName>
                                        </p:attrNameLst>
                                      </p:cBhvr>
                                      <p:to>
                                        <p:strVal val="visible"/>
                                      </p:to>
                                    </p:set>
                                    <p:animEffect transition="in" filter="strips(downLeft)">
                                      <p:cBhvr>
                                        <p:cTn id="21" dur="1000"/>
                                        <p:tgtEl>
                                          <p:spTgt spid="19"/>
                                        </p:tgtEl>
                                      </p:cBhvr>
                                    </p:animEffect>
                                  </p:childTnLst>
                                </p:cTn>
                              </p:par>
                            </p:childTnLst>
                          </p:cTn>
                        </p:par>
                        <p:par>
                          <p:cTn id="22" fill="hold">
                            <p:stCondLst>
                              <p:cond delay="1000"/>
                            </p:stCondLst>
                            <p:childTnLst>
                              <p:par>
                                <p:cTn id="23" presetID="18" presetClass="entr" presetSubtype="12" fill="hold" grpId="0" nodeType="afterEffect">
                                  <p:stCondLst>
                                    <p:cond delay="0"/>
                                  </p:stCondLst>
                                  <p:childTnLst>
                                    <p:set>
                                      <p:cBhvr>
                                        <p:cTn id="24" dur="1" fill="hold">
                                          <p:stCondLst>
                                            <p:cond delay="0"/>
                                          </p:stCondLst>
                                        </p:cTn>
                                        <p:tgtEl>
                                          <p:spTgt spid="8"/>
                                        </p:tgtEl>
                                        <p:attrNameLst>
                                          <p:attrName>style.visibility</p:attrName>
                                        </p:attrNameLst>
                                      </p:cBhvr>
                                      <p:to>
                                        <p:strVal val="visible"/>
                                      </p:to>
                                    </p:set>
                                    <p:animEffect transition="in" filter="strips(downLeft)">
                                      <p:cBhvr>
                                        <p:cTn id="25" dur="500"/>
                                        <p:tgtEl>
                                          <p:spTgt spid="8"/>
                                        </p:tgtEl>
                                      </p:cBhvr>
                                    </p:animEffect>
                                  </p:childTnLst>
                                </p:cTn>
                              </p:par>
                            </p:childTnLst>
                          </p:cTn>
                        </p:par>
                      </p:childTnLst>
                    </p:cTn>
                  </p:par>
                  <p:par>
                    <p:cTn id="26" fill="hold">
                      <p:stCondLst>
                        <p:cond delay="indefinite"/>
                      </p:stCondLst>
                      <p:childTnLst>
                        <p:par>
                          <p:cTn id="27" fill="hold">
                            <p:stCondLst>
                              <p:cond delay="0"/>
                            </p:stCondLst>
                            <p:childTnLst>
                              <p:par>
                                <p:cTn id="28" presetID="18" presetClass="entr" presetSubtype="12" fill="hold" nodeType="clickEffect">
                                  <p:stCondLst>
                                    <p:cond delay="0"/>
                                  </p:stCondLst>
                                  <p:childTnLst>
                                    <p:set>
                                      <p:cBhvr>
                                        <p:cTn id="29" dur="1" fill="hold">
                                          <p:stCondLst>
                                            <p:cond delay="0"/>
                                          </p:stCondLst>
                                        </p:cTn>
                                        <p:tgtEl>
                                          <p:spTgt spid="21"/>
                                        </p:tgtEl>
                                        <p:attrNameLst>
                                          <p:attrName>style.visibility</p:attrName>
                                        </p:attrNameLst>
                                      </p:cBhvr>
                                      <p:to>
                                        <p:strVal val="visible"/>
                                      </p:to>
                                    </p:set>
                                    <p:animEffect transition="in" filter="strips(downLeft)">
                                      <p:cBhvr>
                                        <p:cTn id="30" dur="1000"/>
                                        <p:tgtEl>
                                          <p:spTgt spid="21"/>
                                        </p:tgtEl>
                                      </p:cBhvr>
                                    </p:animEffect>
                                  </p:childTnLst>
                                </p:cTn>
                              </p:par>
                            </p:childTnLst>
                          </p:cTn>
                        </p:par>
                        <p:par>
                          <p:cTn id="31" fill="hold">
                            <p:stCondLst>
                              <p:cond delay="1000"/>
                            </p:stCondLst>
                            <p:childTnLst>
                              <p:par>
                                <p:cTn id="32" presetID="17" presetClass="entr" presetSubtype="10" fill="hold" grpId="0" nodeType="afterEffect">
                                  <p:stCondLst>
                                    <p:cond delay="0"/>
                                  </p:stCondLst>
                                  <p:childTnLst>
                                    <p:set>
                                      <p:cBhvr>
                                        <p:cTn id="33" dur="1" fill="hold">
                                          <p:stCondLst>
                                            <p:cond delay="0"/>
                                          </p:stCondLst>
                                        </p:cTn>
                                        <p:tgtEl>
                                          <p:spTgt spid="5"/>
                                        </p:tgtEl>
                                        <p:attrNameLst>
                                          <p:attrName>style.visibility</p:attrName>
                                        </p:attrNameLst>
                                      </p:cBhvr>
                                      <p:to>
                                        <p:strVal val="visible"/>
                                      </p:to>
                                    </p:set>
                                    <p:anim calcmode="lin" valueType="num">
                                      <p:cBhvr>
                                        <p:cTn id="34" dur="500" fill="hold"/>
                                        <p:tgtEl>
                                          <p:spTgt spid="5"/>
                                        </p:tgtEl>
                                        <p:attrNameLst>
                                          <p:attrName>ppt_w</p:attrName>
                                        </p:attrNameLst>
                                      </p:cBhvr>
                                      <p:tavLst>
                                        <p:tav tm="0">
                                          <p:val>
                                            <p:fltVal val="0"/>
                                          </p:val>
                                        </p:tav>
                                        <p:tav tm="100000">
                                          <p:val>
                                            <p:strVal val="#ppt_w"/>
                                          </p:val>
                                        </p:tav>
                                      </p:tavLst>
                                    </p:anim>
                                    <p:anim calcmode="lin" valueType="num">
                                      <p:cBhvr>
                                        <p:cTn id="35" dur="500" fill="hold"/>
                                        <p:tgtEl>
                                          <p:spTgt spid="5"/>
                                        </p:tgtEl>
                                        <p:attrNameLst>
                                          <p:attrName>ppt_h</p:attrName>
                                        </p:attrNameLst>
                                      </p:cBhvr>
                                      <p:tavLst>
                                        <p:tav tm="0">
                                          <p:val>
                                            <p:strVal val="#ppt_h"/>
                                          </p:val>
                                        </p:tav>
                                        <p:tav tm="100000">
                                          <p:val>
                                            <p:strVal val="#ppt_h"/>
                                          </p:val>
                                        </p:tav>
                                      </p:tavLst>
                                    </p:anim>
                                  </p:childTnLst>
                                </p:cTn>
                              </p:par>
                            </p:childTnLst>
                          </p:cTn>
                        </p:par>
                      </p:childTnLst>
                    </p:cTn>
                  </p:par>
                  <p:par>
                    <p:cTn id="36" fill="hold">
                      <p:stCondLst>
                        <p:cond delay="indefinite"/>
                      </p:stCondLst>
                      <p:childTnLst>
                        <p:par>
                          <p:cTn id="37" fill="hold">
                            <p:stCondLst>
                              <p:cond delay="0"/>
                            </p:stCondLst>
                            <p:childTnLst>
                              <p:par>
                                <p:cTn id="38" presetID="18" presetClass="entr" presetSubtype="12" fill="hold" nodeType="clickEffect">
                                  <p:stCondLst>
                                    <p:cond delay="0"/>
                                  </p:stCondLst>
                                  <p:childTnLst>
                                    <p:set>
                                      <p:cBhvr>
                                        <p:cTn id="39" dur="1" fill="hold">
                                          <p:stCondLst>
                                            <p:cond delay="0"/>
                                          </p:stCondLst>
                                        </p:cTn>
                                        <p:tgtEl>
                                          <p:spTgt spid="23"/>
                                        </p:tgtEl>
                                        <p:attrNameLst>
                                          <p:attrName>style.visibility</p:attrName>
                                        </p:attrNameLst>
                                      </p:cBhvr>
                                      <p:to>
                                        <p:strVal val="visible"/>
                                      </p:to>
                                    </p:set>
                                    <p:animEffect transition="in" filter="strips(downLeft)">
                                      <p:cBhvr>
                                        <p:cTn id="40" dur="1000"/>
                                        <p:tgtEl>
                                          <p:spTgt spid="23"/>
                                        </p:tgtEl>
                                      </p:cBhvr>
                                    </p:animEffect>
                                  </p:childTnLst>
                                </p:cTn>
                              </p:par>
                            </p:childTnLst>
                          </p:cTn>
                        </p:par>
                        <p:par>
                          <p:cTn id="41" fill="hold">
                            <p:stCondLst>
                              <p:cond delay="1000"/>
                            </p:stCondLst>
                            <p:childTnLst>
                              <p:par>
                                <p:cTn id="42" presetID="17" presetClass="entr" presetSubtype="10" fill="hold" grpId="0" nodeType="afterEffect">
                                  <p:stCondLst>
                                    <p:cond delay="0"/>
                                  </p:stCondLst>
                                  <p:childTnLst>
                                    <p:set>
                                      <p:cBhvr>
                                        <p:cTn id="43" dur="1" fill="hold">
                                          <p:stCondLst>
                                            <p:cond delay="0"/>
                                          </p:stCondLst>
                                        </p:cTn>
                                        <p:tgtEl>
                                          <p:spTgt spid="6"/>
                                        </p:tgtEl>
                                        <p:attrNameLst>
                                          <p:attrName>style.visibility</p:attrName>
                                        </p:attrNameLst>
                                      </p:cBhvr>
                                      <p:to>
                                        <p:strVal val="visible"/>
                                      </p:to>
                                    </p:set>
                                    <p:anim calcmode="lin" valueType="num">
                                      <p:cBhvr>
                                        <p:cTn id="44" dur="500" fill="hold"/>
                                        <p:tgtEl>
                                          <p:spTgt spid="6"/>
                                        </p:tgtEl>
                                        <p:attrNameLst>
                                          <p:attrName>ppt_w</p:attrName>
                                        </p:attrNameLst>
                                      </p:cBhvr>
                                      <p:tavLst>
                                        <p:tav tm="0">
                                          <p:val>
                                            <p:fltVal val="0"/>
                                          </p:val>
                                        </p:tav>
                                        <p:tav tm="100000">
                                          <p:val>
                                            <p:strVal val="#ppt_w"/>
                                          </p:val>
                                        </p:tav>
                                      </p:tavLst>
                                    </p:anim>
                                    <p:anim calcmode="lin" valueType="num">
                                      <p:cBhvr>
                                        <p:cTn id="45" dur="500" fill="hold"/>
                                        <p:tgtEl>
                                          <p:spTgt spid="6"/>
                                        </p:tgtEl>
                                        <p:attrNameLst>
                                          <p:attrName>ppt_h</p:attrName>
                                        </p:attrNameLst>
                                      </p:cBhvr>
                                      <p:tavLst>
                                        <p:tav tm="0">
                                          <p:val>
                                            <p:strVal val="#ppt_h"/>
                                          </p:val>
                                        </p:tav>
                                        <p:tav tm="100000">
                                          <p:val>
                                            <p:strVal val="#ppt_h"/>
                                          </p:val>
                                        </p:tav>
                                      </p:tavLst>
                                    </p:anim>
                                  </p:childTnLst>
                                </p:cTn>
                              </p:par>
                            </p:childTnLst>
                          </p:cTn>
                        </p:par>
                      </p:childTnLst>
                    </p:cTn>
                  </p:par>
                  <p:par>
                    <p:cTn id="46" fill="hold">
                      <p:stCondLst>
                        <p:cond delay="indefinite"/>
                      </p:stCondLst>
                      <p:childTnLst>
                        <p:par>
                          <p:cTn id="47" fill="hold">
                            <p:stCondLst>
                              <p:cond delay="0"/>
                            </p:stCondLst>
                            <p:childTnLst>
                              <p:par>
                                <p:cTn id="48" presetID="18" presetClass="entr" presetSubtype="12" fill="hold" nodeType="clickEffect">
                                  <p:stCondLst>
                                    <p:cond delay="0"/>
                                  </p:stCondLst>
                                  <p:childTnLst>
                                    <p:set>
                                      <p:cBhvr>
                                        <p:cTn id="49" dur="1" fill="hold">
                                          <p:stCondLst>
                                            <p:cond delay="0"/>
                                          </p:stCondLst>
                                        </p:cTn>
                                        <p:tgtEl>
                                          <p:spTgt spid="25"/>
                                        </p:tgtEl>
                                        <p:attrNameLst>
                                          <p:attrName>style.visibility</p:attrName>
                                        </p:attrNameLst>
                                      </p:cBhvr>
                                      <p:to>
                                        <p:strVal val="visible"/>
                                      </p:to>
                                    </p:set>
                                    <p:animEffect transition="in" filter="strips(downLeft)">
                                      <p:cBhvr>
                                        <p:cTn id="50" dur="1000"/>
                                        <p:tgtEl>
                                          <p:spTgt spid="25"/>
                                        </p:tgtEl>
                                      </p:cBhvr>
                                    </p:animEffect>
                                  </p:childTnLst>
                                </p:cTn>
                              </p:par>
                            </p:childTnLst>
                          </p:cTn>
                        </p:par>
                        <p:par>
                          <p:cTn id="51" fill="hold">
                            <p:stCondLst>
                              <p:cond delay="1000"/>
                            </p:stCondLst>
                            <p:childTnLst>
                              <p:par>
                                <p:cTn id="52" presetID="14" presetClass="entr" presetSubtype="10" fill="hold" grpId="0" nodeType="afterEffect">
                                  <p:stCondLst>
                                    <p:cond delay="0"/>
                                  </p:stCondLst>
                                  <p:childTnLst>
                                    <p:set>
                                      <p:cBhvr>
                                        <p:cTn id="53" dur="1" fill="hold">
                                          <p:stCondLst>
                                            <p:cond delay="0"/>
                                          </p:stCondLst>
                                        </p:cTn>
                                        <p:tgtEl>
                                          <p:spTgt spid="7"/>
                                        </p:tgtEl>
                                        <p:attrNameLst>
                                          <p:attrName>style.visibility</p:attrName>
                                        </p:attrNameLst>
                                      </p:cBhvr>
                                      <p:to>
                                        <p:strVal val="visible"/>
                                      </p:to>
                                    </p:set>
                                    <p:animEffect transition="in" filter="randombar(horizontal)">
                                      <p:cBhvr>
                                        <p:cTn id="54" dur="500"/>
                                        <p:tgtEl>
                                          <p:spTgt spid="7"/>
                                        </p:tgtEl>
                                      </p:cBhvr>
                                    </p:animEffect>
                                  </p:childTnLst>
                                </p:cTn>
                              </p:par>
                            </p:childTnLst>
                          </p:cTn>
                        </p:par>
                      </p:childTnLst>
                    </p:cTn>
                  </p:par>
                  <p:par>
                    <p:cTn id="55" fill="hold">
                      <p:stCondLst>
                        <p:cond delay="indefinite"/>
                      </p:stCondLst>
                      <p:childTnLst>
                        <p:par>
                          <p:cTn id="56" fill="hold">
                            <p:stCondLst>
                              <p:cond delay="0"/>
                            </p:stCondLst>
                            <p:childTnLst>
                              <p:par>
                                <p:cTn id="57" presetID="18" presetClass="entr" presetSubtype="12" fill="hold" nodeType="clickEffect">
                                  <p:stCondLst>
                                    <p:cond delay="0"/>
                                  </p:stCondLst>
                                  <p:childTnLst>
                                    <p:set>
                                      <p:cBhvr>
                                        <p:cTn id="58" dur="1" fill="hold">
                                          <p:stCondLst>
                                            <p:cond delay="0"/>
                                          </p:stCondLst>
                                        </p:cTn>
                                        <p:tgtEl>
                                          <p:spTgt spid="9"/>
                                        </p:tgtEl>
                                        <p:attrNameLst>
                                          <p:attrName>style.visibility</p:attrName>
                                        </p:attrNameLst>
                                      </p:cBhvr>
                                      <p:to>
                                        <p:strVal val="visible"/>
                                      </p:to>
                                    </p:set>
                                    <p:animEffect transition="in" filter="strips(downLeft)">
                                      <p:cBhvr>
                                        <p:cTn id="59" dur="500"/>
                                        <p:tgtEl>
                                          <p:spTgt spid="9"/>
                                        </p:tgtEl>
                                      </p:cBhvr>
                                    </p:animEffect>
                                  </p:childTnLst>
                                </p:cTn>
                              </p:par>
                            </p:childTnLst>
                          </p:cTn>
                        </p:par>
                        <p:par>
                          <p:cTn id="60" fill="hold">
                            <p:stCondLst>
                              <p:cond delay="500"/>
                            </p:stCondLst>
                            <p:childTnLst>
                              <p:par>
                                <p:cTn id="61" presetID="14" presetClass="entr" presetSubtype="10" fill="hold" grpId="0" nodeType="afterEffect">
                                  <p:stCondLst>
                                    <p:cond delay="0"/>
                                  </p:stCondLst>
                                  <p:childTnLst>
                                    <p:set>
                                      <p:cBhvr>
                                        <p:cTn id="62" dur="1" fill="hold">
                                          <p:stCondLst>
                                            <p:cond delay="0"/>
                                          </p:stCondLst>
                                        </p:cTn>
                                        <p:tgtEl>
                                          <p:spTgt spid="14"/>
                                        </p:tgtEl>
                                        <p:attrNameLst>
                                          <p:attrName>style.visibility</p:attrName>
                                        </p:attrNameLst>
                                      </p:cBhvr>
                                      <p:to>
                                        <p:strVal val="visible"/>
                                      </p:to>
                                    </p:set>
                                    <p:animEffect transition="in" filter="randombar(horizontal)">
                                      <p:cBhvr>
                                        <p:cTn id="63"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26" grpId="0" animBg="1"/>
      <p:bldP spid="14"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val="1161183780"/>
              </p:ext>
            </p:extLst>
          </p:nvPr>
        </p:nvGraphicFramePr>
        <p:xfrm>
          <a:off x="762000" y="609600"/>
          <a:ext cx="7543800" cy="4906632"/>
        </p:xfrm>
        <a:graphic>
          <a:graphicData uri="http://schemas.openxmlformats.org/drawingml/2006/table">
            <a:tbl>
              <a:tblPr rtl="1" firstRow="1" firstCol="1" bandRow="1">
                <a:tableStyleId>{5C22544A-7EE6-4342-B048-85BDC9FD1C3A}</a:tableStyleId>
              </a:tblPr>
              <a:tblGrid>
                <a:gridCol w="576942"/>
                <a:gridCol w="4733616"/>
                <a:gridCol w="1231360"/>
                <a:gridCol w="1001882"/>
              </a:tblGrid>
              <a:tr h="359229">
                <a:tc>
                  <a:txBody>
                    <a:bodyPr/>
                    <a:lstStyle/>
                    <a:p>
                      <a:pPr marL="0" marR="0" algn="ctr" rtl="1">
                        <a:lnSpc>
                          <a:spcPct val="115000"/>
                        </a:lnSpc>
                        <a:spcBef>
                          <a:spcPts val="0"/>
                        </a:spcBef>
                        <a:spcAft>
                          <a:spcPts val="0"/>
                        </a:spcAft>
                      </a:pPr>
                      <a:r>
                        <a:rPr lang="fa-IR" sz="1700" b="1" dirty="0">
                          <a:effectLst/>
                          <a:cs typeface="B Nazanin" pitchFamily="2" charset="-78"/>
                        </a:rPr>
                        <a:t>ردیف</a:t>
                      </a:r>
                      <a:endParaRPr lang="en-US" sz="1700" b="1" dirty="0">
                        <a:effectLst/>
                        <a:latin typeface="Calibri"/>
                        <a:ea typeface="Times New Roman"/>
                        <a:cs typeface="B Nazanin" pitchFamily="2" charset="-78"/>
                      </a:endParaRPr>
                    </a:p>
                  </a:txBody>
                  <a:tcPr marL="68580" marR="68580" marT="0" marB="0"/>
                </a:tc>
                <a:tc>
                  <a:txBody>
                    <a:bodyPr/>
                    <a:lstStyle/>
                    <a:p>
                      <a:pPr marL="0" marR="0" algn="ctr" rtl="1">
                        <a:lnSpc>
                          <a:spcPct val="115000"/>
                        </a:lnSpc>
                        <a:spcBef>
                          <a:spcPts val="0"/>
                        </a:spcBef>
                        <a:spcAft>
                          <a:spcPts val="0"/>
                        </a:spcAft>
                      </a:pPr>
                      <a:r>
                        <a:rPr lang="fa-IR" sz="1700" b="1">
                          <a:effectLst/>
                          <a:cs typeface="B Nazanin" pitchFamily="2" charset="-78"/>
                        </a:rPr>
                        <a:t>هدف رفتاری</a:t>
                      </a:r>
                      <a:endParaRPr lang="en-US" sz="1700" b="1">
                        <a:effectLst/>
                        <a:latin typeface="Calibri"/>
                        <a:ea typeface="Times New Roman"/>
                        <a:cs typeface="B Nazanin" pitchFamily="2" charset="-78"/>
                      </a:endParaRPr>
                    </a:p>
                  </a:txBody>
                  <a:tcPr marL="68580" marR="68580" marT="0" marB="0"/>
                </a:tc>
                <a:tc>
                  <a:txBody>
                    <a:bodyPr/>
                    <a:lstStyle/>
                    <a:p>
                      <a:pPr marL="0" marR="0" algn="ctr" rtl="1">
                        <a:lnSpc>
                          <a:spcPct val="115000"/>
                        </a:lnSpc>
                        <a:spcBef>
                          <a:spcPts val="0"/>
                        </a:spcBef>
                        <a:spcAft>
                          <a:spcPts val="0"/>
                        </a:spcAft>
                      </a:pPr>
                      <a:r>
                        <a:rPr lang="fa-IR" sz="1700" b="1">
                          <a:effectLst/>
                          <a:cs typeface="B Nazanin" pitchFamily="2" charset="-78"/>
                        </a:rPr>
                        <a:t>حیطه یادگیری</a:t>
                      </a:r>
                      <a:endParaRPr lang="en-US" sz="1700" b="1">
                        <a:effectLst/>
                        <a:latin typeface="Calibri"/>
                        <a:ea typeface="Times New Roman"/>
                        <a:cs typeface="B Nazanin" pitchFamily="2" charset="-78"/>
                      </a:endParaRPr>
                    </a:p>
                  </a:txBody>
                  <a:tcPr marL="68580" marR="68580" marT="0" marB="0"/>
                </a:tc>
                <a:tc>
                  <a:txBody>
                    <a:bodyPr/>
                    <a:lstStyle/>
                    <a:p>
                      <a:pPr marL="0" marR="0" algn="ctr" rtl="1">
                        <a:lnSpc>
                          <a:spcPct val="115000"/>
                        </a:lnSpc>
                        <a:spcBef>
                          <a:spcPts val="0"/>
                        </a:spcBef>
                        <a:spcAft>
                          <a:spcPts val="0"/>
                        </a:spcAft>
                      </a:pPr>
                      <a:r>
                        <a:rPr lang="fa-IR" sz="1700" b="1">
                          <a:effectLst/>
                          <a:cs typeface="B Nazanin" pitchFamily="2" charset="-78"/>
                        </a:rPr>
                        <a:t>زمان</a:t>
                      </a:r>
                      <a:endParaRPr lang="en-US" sz="1700" b="1">
                        <a:effectLst/>
                        <a:latin typeface="Calibri"/>
                        <a:ea typeface="Times New Roman"/>
                        <a:cs typeface="B Nazanin" pitchFamily="2" charset="-78"/>
                      </a:endParaRPr>
                    </a:p>
                  </a:txBody>
                  <a:tcPr marL="68580" marR="68580" marT="0" marB="0"/>
                </a:tc>
              </a:tr>
              <a:tr h="359229">
                <a:tc>
                  <a:txBody>
                    <a:bodyPr/>
                    <a:lstStyle/>
                    <a:p>
                      <a:pPr marL="0" marR="0" algn="ctr" rtl="1">
                        <a:lnSpc>
                          <a:spcPct val="115000"/>
                        </a:lnSpc>
                        <a:spcBef>
                          <a:spcPts val="0"/>
                        </a:spcBef>
                        <a:spcAft>
                          <a:spcPts val="0"/>
                        </a:spcAft>
                      </a:pPr>
                      <a:r>
                        <a:rPr lang="fa-IR" sz="1700" b="1">
                          <a:effectLst/>
                          <a:cs typeface="B Nazanin" pitchFamily="2" charset="-78"/>
                        </a:rPr>
                        <a:t>1</a:t>
                      </a:r>
                      <a:endParaRPr lang="en-US" sz="1700" b="1">
                        <a:effectLst/>
                        <a:latin typeface="Calibri"/>
                        <a:ea typeface="Times New Roman"/>
                        <a:cs typeface="B Nazanin" pitchFamily="2" charset="-78"/>
                      </a:endParaRPr>
                    </a:p>
                  </a:txBody>
                  <a:tcPr marL="68580" marR="68580" marT="0" marB="0"/>
                </a:tc>
                <a:tc>
                  <a:txBody>
                    <a:bodyPr/>
                    <a:lstStyle/>
                    <a:p>
                      <a:pPr marL="0" marR="0" algn="just" rtl="1">
                        <a:lnSpc>
                          <a:spcPct val="115000"/>
                        </a:lnSpc>
                        <a:spcBef>
                          <a:spcPts val="0"/>
                        </a:spcBef>
                        <a:spcAft>
                          <a:spcPts val="0"/>
                        </a:spcAft>
                      </a:pPr>
                      <a:r>
                        <a:rPr lang="fa-IR" sz="1700" b="1">
                          <a:effectLst/>
                          <a:cs typeface="B Nazanin" pitchFamily="2" charset="-78"/>
                        </a:rPr>
                        <a:t>سلامتی را تعریف کنند</a:t>
                      </a:r>
                      <a:endParaRPr lang="en-US" sz="1700" b="1">
                        <a:effectLst/>
                        <a:latin typeface="Calibri"/>
                        <a:ea typeface="Times New Roman"/>
                        <a:cs typeface="B Nazanin" pitchFamily="2" charset="-78"/>
                      </a:endParaRPr>
                    </a:p>
                  </a:txBody>
                  <a:tcPr marL="68580" marR="68580" marT="0" marB="0"/>
                </a:tc>
                <a:tc>
                  <a:txBody>
                    <a:bodyPr/>
                    <a:lstStyle/>
                    <a:p>
                      <a:pPr marL="0" marR="0" algn="ctr" rtl="1">
                        <a:lnSpc>
                          <a:spcPct val="115000"/>
                        </a:lnSpc>
                        <a:spcBef>
                          <a:spcPts val="0"/>
                        </a:spcBef>
                        <a:spcAft>
                          <a:spcPts val="0"/>
                        </a:spcAft>
                      </a:pPr>
                      <a:r>
                        <a:rPr lang="fa-IR" sz="1700" b="1">
                          <a:effectLst/>
                          <a:cs typeface="B Nazanin" pitchFamily="2" charset="-78"/>
                        </a:rPr>
                        <a:t>دانش</a:t>
                      </a:r>
                      <a:endParaRPr lang="en-US" sz="1700" b="1">
                        <a:effectLst/>
                        <a:latin typeface="Calibri"/>
                        <a:ea typeface="Times New Roman"/>
                        <a:cs typeface="B Nazanin" pitchFamily="2" charset="-78"/>
                      </a:endParaRPr>
                    </a:p>
                  </a:txBody>
                  <a:tcPr marL="68580" marR="68580" marT="0" marB="0"/>
                </a:tc>
                <a:tc>
                  <a:txBody>
                    <a:bodyPr/>
                    <a:lstStyle/>
                    <a:p>
                      <a:pPr marL="0" marR="0" algn="ctr" rtl="1">
                        <a:lnSpc>
                          <a:spcPct val="115000"/>
                        </a:lnSpc>
                        <a:spcBef>
                          <a:spcPts val="0"/>
                        </a:spcBef>
                        <a:spcAft>
                          <a:spcPts val="0"/>
                        </a:spcAft>
                      </a:pPr>
                      <a:r>
                        <a:rPr lang="fa-IR" sz="1700" b="1">
                          <a:effectLst/>
                          <a:cs typeface="B Nazanin" pitchFamily="2" charset="-78"/>
                        </a:rPr>
                        <a:t>5 دقیقه</a:t>
                      </a:r>
                      <a:endParaRPr lang="en-US" sz="1700" b="1">
                        <a:effectLst/>
                        <a:latin typeface="Calibri"/>
                        <a:ea typeface="Times New Roman"/>
                        <a:cs typeface="B Nazanin" pitchFamily="2" charset="-78"/>
                      </a:endParaRPr>
                    </a:p>
                  </a:txBody>
                  <a:tcPr marL="68580" marR="68580" marT="0" marB="0"/>
                </a:tc>
              </a:tr>
              <a:tr h="359229">
                <a:tc>
                  <a:txBody>
                    <a:bodyPr/>
                    <a:lstStyle/>
                    <a:p>
                      <a:pPr marL="0" marR="0" algn="ctr" rtl="1">
                        <a:lnSpc>
                          <a:spcPct val="115000"/>
                        </a:lnSpc>
                        <a:spcBef>
                          <a:spcPts val="0"/>
                        </a:spcBef>
                        <a:spcAft>
                          <a:spcPts val="0"/>
                        </a:spcAft>
                      </a:pPr>
                      <a:r>
                        <a:rPr lang="fa-IR" sz="1700" b="1" dirty="0">
                          <a:effectLst/>
                          <a:cs typeface="B Nazanin" pitchFamily="2" charset="-78"/>
                        </a:rPr>
                        <a:t>2</a:t>
                      </a:r>
                      <a:endParaRPr lang="en-US" sz="1700" b="1" dirty="0">
                        <a:effectLst/>
                        <a:latin typeface="Calibri"/>
                        <a:ea typeface="Times New Roman"/>
                        <a:cs typeface="B Nazanin" pitchFamily="2" charset="-78"/>
                      </a:endParaRPr>
                    </a:p>
                  </a:txBody>
                  <a:tcPr marL="68580" marR="68580" marT="0" marB="0"/>
                </a:tc>
                <a:tc>
                  <a:txBody>
                    <a:bodyPr/>
                    <a:lstStyle/>
                    <a:p>
                      <a:pPr marL="0" marR="0" algn="just" rtl="1">
                        <a:lnSpc>
                          <a:spcPct val="115000"/>
                        </a:lnSpc>
                        <a:spcBef>
                          <a:spcPts val="0"/>
                        </a:spcBef>
                        <a:spcAft>
                          <a:spcPts val="0"/>
                        </a:spcAft>
                      </a:pPr>
                      <a:r>
                        <a:rPr lang="fa-IR" sz="1700" b="1" dirty="0">
                          <a:effectLst/>
                          <a:cs typeface="B Nazanin" pitchFamily="2" charset="-78"/>
                        </a:rPr>
                        <a:t>سیر طبیعی بیماریها را به بیان خود شرح دهند</a:t>
                      </a:r>
                      <a:endParaRPr lang="en-US" sz="1700" b="1" dirty="0">
                        <a:effectLst/>
                        <a:latin typeface="Calibri"/>
                        <a:ea typeface="Times New Roman"/>
                        <a:cs typeface="B Nazanin" pitchFamily="2" charset="-78"/>
                      </a:endParaRPr>
                    </a:p>
                  </a:txBody>
                  <a:tcPr marL="68580" marR="68580" marT="0" marB="0"/>
                </a:tc>
                <a:tc>
                  <a:txBody>
                    <a:bodyPr/>
                    <a:lstStyle/>
                    <a:p>
                      <a:pPr marL="0" marR="0" algn="ctr" rtl="1">
                        <a:lnSpc>
                          <a:spcPct val="115000"/>
                        </a:lnSpc>
                        <a:spcBef>
                          <a:spcPts val="0"/>
                        </a:spcBef>
                        <a:spcAft>
                          <a:spcPts val="0"/>
                        </a:spcAft>
                      </a:pPr>
                      <a:r>
                        <a:rPr lang="fa-IR" sz="1700" b="1">
                          <a:effectLst/>
                          <a:cs typeface="B Nazanin" pitchFamily="2" charset="-78"/>
                        </a:rPr>
                        <a:t>درک</a:t>
                      </a:r>
                      <a:endParaRPr lang="en-US" sz="1700" b="1">
                        <a:effectLst/>
                        <a:latin typeface="Calibri"/>
                        <a:ea typeface="Times New Roman"/>
                        <a:cs typeface="B Nazanin" pitchFamily="2" charset="-78"/>
                      </a:endParaRPr>
                    </a:p>
                  </a:txBody>
                  <a:tcPr marL="68580" marR="68580" marT="0" marB="0"/>
                </a:tc>
                <a:tc>
                  <a:txBody>
                    <a:bodyPr/>
                    <a:lstStyle/>
                    <a:p>
                      <a:pPr marL="0" marR="0" algn="ctr" rtl="1">
                        <a:lnSpc>
                          <a:spcPct val="115000"/>
                        </a:lnSpc>
                        <a:spcBef>
                          <a:spcPts val="0"/>
                        </a:spcBef>
                        <a:spcAft>
                          <a:spcPts val="0"/>
                        </a:spcAft>
                      </a:pPr>
                      <a:r>
                        <a:rPr lang="fa-IR" sz="1700" b="1">
                          <a:effectLst/>
                          <a:cs typeface="B Nazanin" pitchFamily="2" charset="-78"/>
                        </a:rPr>
                        <a:t>10 دقیقه</a:t>
                      </a:r>
                      <a:endParaRPr lang="en-US" sz="1700" b="1">
                        <a:effectLst/>
                        <a:latin typeface="Calibri"/>
                        <a:ea typeface="Times New Roman"/>
                        <a:cs typeface="B Nazanin" pitchFamily="2" charset="-78"/>
                      </a:endParaRPr>
                    </a:p>
                  </a:txBody>
                  <a:tcPr marL="68580" marR="68580" marT="0" marB="0"/>
                </a:tc>
              </a:tr>
              <a:tr h="359229">
                <a:tc>
                  <a:txBody>
                    <a:bodyPr/>
                    <a:lstStyle/>
                    <a:p>
                      <a:pPr marL="0" marR="0" algn="ctr" rtl="1">
                        <a:lnSpc>
                          <a:spcPct val="115000"/>
                        </a:lnSpc>
                        <a:spcBef>
                          <a:spcPts val="0"/>
                        </a:spcBef>
                        <a:spcAft>
                          <a:spcPts val="0"/>
                        </a:spcAft>
                      </a:pPr>
                      <a:r>
                        <a:rPr lang="fa-IR" sz="1700" b="1" dirty="0">
                          <a:effectLst/>
                          <a:cs typeface="B Nazanin" pitchFamily="2" charset="-78"/>
                        </a:rPr>
                        <a:t>3</a:t>
                      </a:r>
                      <a:endParaRPr lang="en-US" sz="1700" b="1" dirty="0">
                        <a:effectLst/>
                        <a:latin typeface="Calibri"/>
                        <a:ea typeface="Times New Roman"/>
                        <a:cs typeface="B Nazanin" pitchFamily="2" charset="-78"/>
                      </a:endParaRPr>
                    </a:p>
                  </a:txBody>
                  <a:tcPr marL="68580" marR="68580" marT="0" marB="0"/>
                </a:tc>
                <a:tc>
                  <a:txBody>
                    <a:bodyPr/>
                    <a:lstStyle/>
                    <a:p>
                      <a:pPr marL="0" marR="0" algn="just" rtl="1">
                        <a:lnSpc>
                          <a:spcPct val="115000"/>
                        </a:lnSpc>
                        <a:spcBef>
                          <a:spcPts val="0"/>
                        </a:spcBef>
                        <a:spcAft>
                          <a:spcPts val="0"/>
                        </a:spcAft>
                      </a:pPr>
                      <a:r>
                        <a:rPr lang="fa-IR" sz="1700" b="1" dirty="0">
                          <a:effectLst/>
                          <a:cs typeface="B Nazanin" pitchFamily="2" charset="-78"/>
                        </a:rPr>
                        <a:t>5 عامل اجتماعی موثر بر سلامت را لیست نمایند</a:t>
                      </a:r>
                      <a:endParaRPr lang="en-US" sz="1700" b="1" dirty="0">
                        <a:effectLst/>
                        <a:latin typeface="Calibri"/>
                        <a:ea typeface="Times New Roman"/>
                        <a:cs typeface="B Nazanin" pitchFamily="2" charset="-78"/>
                      </a:endParaRPr>
                    </a:p>
                  </a:txBody>
                  <a:tcPr marL="68580" marR="68580" marT="0" marB="0"/>
                </a:tc>
                <a:tc>
                  <a:txBody>
                    <a:bodyPr/>
                    <a:lstStyle/>
                    <a:p>
                      <a:pPr marL="0" marR="0" algn="ctr" rtl="1">
                        <a:lnSpc>
                          <a:spcPct val="115000"/>
                        </a:lnSpc>
                        <a:spcBef>
                          <a:spcPts val="0"/>
                        </a:spcBef>
                        <a:spcAft>
                          <a:spcPts val="0"/>
                        </a:spcAft>
                      </a:pPr>
                      <a:r>
                        <a:rPr lang="fa-IR" sz="1700" b="1">
                          <a:effectLst/>
                          <a:cs typeface="B Nazanin" pitchFamily="2" charset="-78"/>
                        </a:rPr>
                        <a:t>کاربرد</a:t>
                      </a:r>
                      <a:endParaRPr lang="en-US" sz="1700" b="1">
                        <a:effectLst/>
                        <a:latin typeface="Calibri"/>
                        <a:ea typeface="Times New Roman"/>
                        <a:cs typeface="B Nazanin" pitchFamily="2" charset="-78"/>
                      </a:endParaRPr>
                    </a:p>
                  </a:txBody>
                  <a:tcPr marL="68580" marR="68580" marT="0" marB="0"/>
                </a:tc>
                <a:tc>
                  <a:txBody>
                    <a:bodyPr/>
                    <a:lstStyle/>
                    <a:p>
                      <a:pPr marL="0" marR="0" algn="ctr" rtl="1">
                        <a:lnSpc>
                          <a:spcPct val="115000"/>
                        </a:lnSpc>
                        <a:spcBef>
                          <a:spcPts val="0"/>
                        </a:spcBef>
                        <a:spcAft>
                          <a:spcPts val="0"/>
                        </a:spcAft>
                      </a:pPr>
                      <a:r>
                        <a:rPr lang="fa-IR" sz="1700" b="1">
                          <a:effectLst/>
                          <a:cs typeface="B Nazanin" pitchFamily="2" charset="-78"/>
                        </a:rPr>
                        <a:t>10 دقیقه</a:t>
                      </a:r>
                      <a:endParaRPr lang="en-US" sz="1700" b="1">
                        <a:effectLst/>
                        <a:latin typeface="Calibri"/>
                        <a:ea typeface="Times New Roman"/>
                        <a:cs typeface="B Nazanin" pitchFamily="2" charset="-78"/>
                      </a:endParaRPr>
                    </a:p>
                  </a:txBody>
                  <a:tcPr marL="68580" marR="68580" marT="0" marB="0"/>
                </a:tc>
              </a:tr>
              <a:tr h="359229">
                <a:tc>
                  <a:txBody>
                    <a:bodyPr/>
                    <a:lstStyle/>
                    <a:p>
                      <a:pPr marL="0" marR="0" algn="ctr" rtl="1">
                        <a:lnSpc>
                          <a:spcPct val="115000"/>
                        </a:lnSpc>
                        <a:spcBef>
                          <a:spcPts val="0"/>
                        </a:spcBef>
                        <a:spcAft>
                          <a:spcPts val="0"/>
                        </a:spcAft>
                      </a:pPr>
                      <a:r>
                        <a:rPr lang="fa-IR" sz="1700" b="1" dirty="0">
                          <a:effectLst/>
                          <a:cs typeface="B Nazanin" pitchFamily="2" charset="-78"/>
                        </a:rPr>
                        <a:t>4</a:t>
                      </a:r>
                      <a:endParaRPr lang="en-US" sz="1700" b="1" dirty="0">
                        <a:effectLst/>
                        <a:latin typeface="Calibri"/>
                        <a:ea typeface="Times New Roman"/>
                        <a:cs typeface="B Nazanin" pitchFamily="2" charset="-78"/>
                      </a:endParaRPr>
                    </a:p>
                  </a:txBody>
                  <a:tcPr marL="68580" marR="68580" marT="0" marB="0"/>
                </a:tc>
                <a:tc>
                  <a:txBody>
                    <a:bodyPr/>
                    <a:lstStyle/>
                    <a:p>
                      <a:pPr marL="0" marR="0" algn="just" rtl="1">
                        <a:lnSpc>
                          <a:spcPct val="115000"/>
                        </a:lnSpc>
                        <a:spcBef>
                          <a:spcPts val="0"/>
                        </a:spcBef>
                        <a:spcAft>
                          <a:spcPts val="0"/>
                        </a:spcAft>
                      </a:pPr>
                      <a:r>
                        <a:rPr lang="fa-IR" sz="1700" b="1">
                          <a:effectLst/>
                          <a:cs typeface="B Nazanin" pitchFamily="2" charset="-78"/>
                        </a:rPr>
                        <a:t>ارتباط بین طبقه اجتماعی و امید به زندگی را شرح دهند</a:t>
                      </a:r>
                      <a:endParaRPr lang="en-US" sz="1700" b="1">
                        <a:effectLst/>
                        <a:latin typeface="Calibri"/>
                        <a:ea typeface="Times New Roman"/>
                        <a:cs typeface="B Nazanin" pitchFamily="2" charset="-78"/>
                      </a:endParaRPr>
                    </a:p>
                  </a:txBody>
                  <a:tcPr marL="68580" marR="68580" marT="0" marB="0"/>
                </a:tc>
                <a:tc>
                  <a:txBody>
                    <a:bodyPr/>
                    <a:lstStyle/>
                    <a:p>
                      <a:pPr marL="0" marR="0" algn="ctr" rtl="1">
                        <a:lnSpc>
                          <a:spcPct val="115000"/>
                        </a:lnSpc>
                        <a:spcBef>
                          <a:spcPts val="0"/>
                        </a:spcBef>
                        <a:spcAft>
                          <a:spcPts val="0"/>
                        </a:spcAft>
                      </a:pPr>
                      <a:r>
                        <a:rPr lang="fa-IR" sz="1700" b="1">
                          <a:effectLst/>
                          <a:cs typeface="B Nazanin" pitchFamily="2" charset="-78"/>
                        </a:rPr>
                        <a:t>ترکیب</a:t>
                      </a:r>
                      <a:endParaRPr lang="en-US" sz="1700" b="1">
                        <a:effectLst/>
                        <a:latin typeface="Calibri"/>
                        <a:ea typeface="Times New Roman"/>
                        <a:cs typeface="B Nazanin" pitchFamily="2" charset="-78"/>
                      </a:endParaRPr>
                    </a:p>
                  </a:txBody>
                  <a:tcPr marL="68580" marR="68580" marT="0" marB="0"/>
                </a:tc>
                <a:tc>
                  <a:txBody>
                    <a:bodyPr/>
                    <a:lstStyle/>
                    <a:p>
                      <a:pPr marL="0" marR="0" algn="ctr" rtl="1">
                        <a:lnSpc>
                          <a:spcPct val="115000"/>
                        </a:lnSpc>
                        <a:spcBef>
                          <a:spcPts val="0"/>
                        </a:spcBef>
                        <a:spcAft>
                          <a:spcPts val="0"/>
                        </a:spcAft>
                      </a:pPr>
                      <a:r>
                        <a:rPr lang="fa-IR" sz="1700" b="1">
                          <a:effectLst/>
                          <a:cs typeface="B Nazanin" pitchFamily="2" charset="-78"/>
                        </a:rPr>
                        <a:t>5 دقیقه</a:t>
                      </a:r>
                      <a:endParaRPr lang="en-US" sz="1700" b="1">
                        <a:effectLst/>
                        <a:latin typeface="Calibri"/>
                        <a:ea typeface="Times New Roman"/>
                        <a:cs typeface="B Nazanin" pitchFamily="2" charset="-78"/>
                      </a:endParaRPr>
                    </a:p>
                  </a:txBody>
                  <a:tcPr marL="68580" marR="68580" marT="0" marB="0"/>
                </a:tc>
              </a:tr>
              <a:tr h="359229">
                <a:tc>
                  <a:txBody>
                    <a:bodyPr/>
                    <a:lstStyle/>
                    <a:p>
                      <a:pPr marL="0" marR="0" algn="ctr" rtl="1">
                        <a:lnSpc>
                          <a:spcPct val="115000"/>
                        </a:lnSpc>
                        <a:spcBef>
                          <a:spcPts val="0"/>
                        </a:spcBef>
                        <a:spcAft>
                          <a:spcPts val="0"/>
                        </a:spcAft>
                      </a:pPr>
                      <a:r>
                        <a:rPr lang="fa-IR" sz="1700" b="1">
                          <a:effectLst/>
                          <a:cs typeface="B Nazanin" pitchFamily="2" charset="-78"/>
                        </a:rPr>
                        <a:t>5</a:t>
                      </a:r>
                      <a:endParaRPr lang="en-US" sz="1700" b="1">
                        <a:effectLst/>
                        <a:latin typeface="Calibri"/>
                        <a:ea typeface="Times New Roman"/>
                        <a:cs typeface="B Nazanin" pitchFamily="2" charset="-78"/>
                      </a:endParaRPr>
                    </a:p>
                  </a:txBody>
                  <a:tcPr marL="68580" marR="68580" marT="0" marB="0"/>
                </a:tc>
                <a:tc>
                  <a:txBody>
                    <a:bodyPr/>
                    <a:lstStyle/>
                    <a:p>
                      <a:pPr marL="0" marR="0" algn="just" rtl="1">
                        <a:lnSpc>
                          <a:spcPct val="115000"/>
                        </a:lnSpc>
                        <a:spcBef>
                          <a:spcPts val="0"/>
                        </a:spcBef>
                        <a:spcAft>
                          <a:spcPts val="0"/>
                        </a:spcAft>
                      </a:pPr>
                      <a:r>
                        <a:rPr lang="fa-IR" sz="1700" b="1" dirty="0">
                          <a:effectLst/>
                          <a:cs typeface="B Nazanin" pitchFamily="2" charset="-78"/>
                        </a:rPr>
                        <a:t>برنامه سلامت را تعریف کنند</a:t>
                      </a:r>
                      <a:endParaRPr lang="en-US" sz="1700" b="1" dirty="0">
                        <a:effectLst/>
                        <a:latin typeface="Calibri"/>
                        <a:ea typeface="Times New Roman"/>
                        <a:cs typeface="B Nazanin" pitchFamily="2" charset="-78"/>
                      </a:endParaRPr>
                    </a:p>
                  </a:txBody>
                  <a:tcPr marL="68580" marR="68580" marT="0" marB="0"/>
                </a:tc>
                <a:tc>
                  <a:txBody>
                    <a:bodyPr/>
                    <a:lstStyle/>
                    <a:p>
                      <a:pPr marL="0" marR="0" algn="ctr" rtl="1">
                        <a:lnSpc>
                          <a:spcPct val="115000"/>
                        </a:lnSpc>
                        <a:spcBef>
                          <a:spcPts val="0"/>
                        </a:spcBef>
                        <a:spcAft>
                          <a:spcPts val="0"/>
                        </a:spcAft>
                      </a:pPr>
                      <a:r>
                        <a:rPr lang="fa-IR" sz="1700" b="1">
                          <a:effectLst/>
                          <a:cs typeface="B Nazanin" pitchFamily="2" charset="-78"/>
                        </a:rPr>
                        <a:t>دانش</a:t>
                      </a:r>
                      <a:endParaRPr lang="en-US" sz="1700" b="1">
                        <a:effectLst/>
                        <a:latin typeface="Calibri"/>
                        <a:ea typeface="Times New Roman"/>
                        <a:cs typeface="B Nazanin" pitchFamily="2" charset="-78"/>
                      </a:endParaRPr>
                    </a:p>
                  </a:txBody>
                  <a:tcPr marL="68580" marR="68580" marT="0" marB="0"/>
                </a:tc>
                <a:tc>
                  <a:txBody>
                    <a:bodyPr/>
                    <a:lstStyle/>
                    <a:p>
                      <a:pPr marL="0" marR="0" algn="ctr" rtl="1">
                        <a:lnSpc>
                          <a:spcPct val="115000"/>
                        </a:lnSpc>
                        <a:spcBef>
                          <a:spcPts val="0"/>
                        </a:spcBef>
                        <a:spcAft>
                          <a:spcPts val="0"/>
                        </a:spcAft>
                      </a:pPr>
                      <a:r>
                        <a:rPr lang="fa-IR" sz="1700" b="1">
                          <a:effectLst/>
                          <a:cs typeface="B Nazanin" pitchFamily="2" charset="-78"/>
                        </a:rPr>
                        <a:t>10 دقیقه</a:t>
                      </a:r>
                      <a:endParaRPr lang="en-US" sz="1700" b="1">
                        <a:effectLst/>
                        <a:latin typeface="Calibri"/>
                        <a:ea typeface="Times New Roman"/>
                        <a:cs typeface="B Nazanin" pitchFamily="2" charset="-78"/>
                      </a:endParaRPr>
                    </a:p>
                  </a:txBody>
                  <a:tcPr marL="68580" marR="68580" marT="0" marB="0"/>
                </a:tc>
              </a:tr>
              <a:tr h="359229">
                <a:tc>
                  <a:txBody>
                    <a:bodyPr/>
                    <a:lstStyle/>
                    <a:p>
                      <a:pPr marL="0" marR="0" algn="ctr" rtl="1">
                        <a:lnSpc>
                          <a:spcPct val="115000"/>
                        </a:lnSpc>
                        <a:spcBef>
                          <a:spcPts val="0"/>
                        </a:spcBef>
                        <a:spcAft>
                          <a:spcPts val="0"/>
                        </a:spcAft>
                      </a:pPr>
                      <a:r>
                        <a:rPr lang="fa-IR" sz="1700" b="1">
                          <a:effectLst/>
                          <a:cs typeface="B Nazanin" pitchFamily="2" charset="-78"/>
                        </a:rPr>
                        <a:t>6</a:t>
                      </a:r>
                      <a:endParaRPr lang="en-US" sz="1700" b="1">
                        <a:effectLst/>
                        <a:latin typeface="Calibri"/>
                        <a:ea typeface="Times New Roman"/>
                        <a:cs typeface="B Nazanin" pitchFamily="2" charset="-78"/>
                      </a:endParaRPr>
                    </a:p>
                  </a:txBody>
                  <a:tcPr marL="68580" marR="68580" marT="0" marB="0"/>
                </a:tc>
                <a:tc>
                  <a:txBody>
                    <a:bodyPr/>
                    <a:lstStyle/>
                    <a:p>
                      <a:pPr marL="0" marR="0" algn="just" rtl="1">
                        <a:lnSpc>
                          <a:spcPct val="115000"/>
                        </a:lnSpc>
                        <a:spcBef>
                          <a:spcPts val="0"/>
                        </a:spcBef>
                        <a:spcAft>
                          <a:spcPts val="0"/>
                        </a:spcAft>
                      </a:pPr>
                      <a:r>
                        <a:rPr lang="fa-IR" sz="1700" b="1" dirty="0">
                          <a:effectLst/>
                          <a:cs typeface="B Nazanin" pitchFamily="2" charset="-78"/>
                        </a:rPr>
                        <a:t>انواع فرآیند را با ذکر مثال توضیح دهند</a:t>
                      </a:r>
                      <a:endParaRPr lang="en-US" sz="1700" b="1" dirty="0">
                        <a:effectLst/>
                        <a:latin typeface="Calibri"/>
                        <a:ea typeface="Times New Roman"/>
                        <a:cs typeface="B Nazanin" pitchFamily="2" charset="-78"/>
                      </a:endParaRPr>
                    </a:p>
                  </a:txBody>
                  <a:tcPr marL="68580" marR="68580" marT="0" marB="0"/>
                </a:tc>
                <a:tc>
                  <a:txBody>
                    <a:bodyPr/>
                    <a:lstStyle/>
                    <a:p>
                      <a:pPr marL="0" marR="0" algn="ctr" rtl="1">
                        <a:lnSpc>
                          <a:spcPct val="115000"/>
                        </a:lnSpc>
                        <a:spcBef>
                          <a:spcPts val="0"/>
                        </a:spcBef>
                        <a:spcAft>
                          <a:spcPts val="0"/>
                        </a:spcAft>
                      </a:pPr>
                      <a:r>
                        <a:rPr lang="fa-IR" sz="1700" b="1">
                          <a:effectLst/>
                          <a:cs typeface="B Nazanin" pitchFamily="2" charset="-78"/>
                        </a:rPr>
                        <a:t>کاربرد</a:t>
                      </a:r>
                      <a:endParaRPr lang="en-US" sz="1700" b="1">
                        <a:effectLst/>
                        <a:latin typeface="Calibri"/>
                        <a:ea typeface="Times New Roman"/>
                        <a:cs typeface="B Nazanin" pitchFamily="2" charset="-78"/>
                      </a:endParaRPr>
                    </a:p>
                  </a:txBody>
                  <a:tcPr marL="68580" marR="68580" marT="0" marB="0"/>
                </a:tc>
                <a:tc>
                  <a:txBody>
                    <a:bodyPr/>
                    <a:lstStyle/>
                    <a:p>
                      <a:pPr marL="0" marR="0" algn="ctr" rtl="1">
                        <a:lnSpc>
                          <a:spcPct val="115000"/>
                        </a:lnSpc>
                        <a:spcBef>
                          <a:spcPts val="0"/>
                        </a:spcBef>
                        <a:spcAft>
                          <a:spcPts val="0"/>
                        </a:spcAft>
                      </a:pPr>
                      <a:r>
                        <a:rPr lang="fa-IR" sz="1700" b="1">
                          <a:effectLst/>
                          <a:cs typeface="B Nazanin" pitchFamily="2" charset="-78"/>
                        </a:rPr>
                        <a:t>10 دقیقه</a:t>
                      </a:r>
                      <a:endParaRPr lang="en-US" sz="1700" b="1">
                        <a:effectLst/>
                        <a:latin typeface="Calibri"/>
                        <a:ea typeface="Times New Roman"/>
                        <a:cs typeface="B Nazanin" pitchFamily="2" charset="-78"/>
                      </a:endParaRPr>
                    </a:p>
                  </a:txBody>
                  <a:tcPr marL="68580" marR="68580" marT="0" marB="0"/>
                </a:tc>
              </a:tr>
              <a:tr h="359229">
                <a:tc>
                  <a:txBody>
                    <a:bodyPr/>
                    <a:lstStyle/>
                    <a:p>
                      <a:pPr marL="0" marR="0" algn="ctr" rtl="1">
                        <a:lnSpc>
                          <a:spcPct val="115000"/>
                        </a:lnSpc>
                        <a:spcBef>
                          <a:spcPts val="0"/>
                        </a:spcBef>
                        <a:spcAft>
                          <a:spcPts val="0"/>
                        </a:spcAft>
                      </a:pPr>
                      <a:r>
                        <a:rPr lang="fa-IR" sz="1700" b="1">
                          <a:effectLst/>
                          <a:cs typeface="B Nazanin" pitchFamily="2" charset="-78"/>
                        </a:rPr>
                        <a:t>7</a:t>
                      </a:r>
                      <a:endParaRPr lang="en-US" sz="1700" b="1">
                        <a:effectLst/>
                        <a:latin typeface="Calibri"/>
                        <a:ea typeface="Times New Roman"/>
                        <a:cs typeface="B Nazanin" pitchFamily="2" charset="-78"/>
                      </a:endParaRPr>
                    </a:p>
                  </a:txBody>
                  <a:tcPr marL="68580" marR="68580" marT="0" marB="0"/>
                </a:tc>
                <a:tc>
                  <a:txBody>
                    <a:bodyPr/>
                    <a:lstStyle/>
                    <a:p>
                      <a:pPr marL="0" marR="0" algn="just" rtl="1">
                        <a:lnSpc>
                          <a:spcPct val="115000"/>
                        </a:lnSpc>
                        <a:spcBef>
                          <a:spcPts val="0"/>
                        </a:spcBef>
                        <a:spcAft>
                          <a:spcPts val="0"/>
                        </a:spcAft>
                      </a:pPr>
                      <a:r>
                        <a:rPr lang="fa-IR" sz="1700" b="1" dirty="0">
                          <a:effectLst/>
                          <a:cs typeface="B Nazanin" pitchFamily="2" charset="-78"/>
                        </a:rPr>
                        <a:t>5 معیار مورد نیاز برای تحقق یک برنامه </a:t>
                      </a:r>
                      <a:r>
                        <a:rPr lang="fa-IR" sz="1700" b="1" dirty="0" smtClean="0">
                          <a:effectLst/>
                          <a:cs typeface="B Nazanin" pitchFamily="2" charset="-78"/>
                        </a:rPr>
                        <a:t>کارا و </a:t>
                      </a:r>
                      <a:r>
                        <a:rPr lang="fa-IR" sz="1700" b="1" dirty="0">
                          <a:effectLst/>
                          <a:cs typeface="B Nazanin" pitchFamily="2" charset="-78"/>
                        </a:rPr>
                        <a:t>اثر بخش را فهرست کنند</a:t>
                      </a:r>
                      <a:endParaRPr lang="en-US" sz="1700" b="1" dirty="0">
                        <a:effectLst/>
                        <a:latin typeface="Calibri"/>
                        <a:ea typeface="Times New Roman"/>
                        <a:cs typeface="B Nazanin" pitchFamily="2" charset="-78"/>
                      </a:endParaRPr>
                    </a:p>
                  </a:txBody>
                  <a:tcPr marL="68580" marR="68580" marT="0" marB="0"/>
                </a:tc>
                <a:tc>
                  <a:txBody>
                    <a:bodyPr/>
                    <a:lstStyle/>
                    <a:p>
                      <a:pPr marL="0" marR="0" algn="ctr" rtl="1">
                        <a:lnSpc>
                          <a:spcPct val="115000"/>
                        </a:lnSpc>
                        <a:spcBef>
                          <a:spcPts val="0"/>
                        </a:spcBef>
                        <a:spcAft>
                          <a:spcPts val="0"/>
                        </a:spcAft>
                      </a:pPr>
                      <a:r>
                        <a:rPr lang="fa-IR" sz="1700" b="1">
                          <a:effectLst/>
                          <a:cs typeface="B Nazanin" pitchFamily="2" charset="-78"/>
                        </a:rPr>
                        <a:t>درک</a:t>
                      </a:r>
                      <a:endParaRPr lang="en-US" sz="1700" b="1">
                        <a:effectLst/>
                        <a:latin typeface="Calibri"/>
                        <a:ea typeface="Times New Roman"/>
                        <a:cs typeface="B Nazanin" pitchFamily="2" charset="-78"/>
                      </a:endParaRPr>
                    </a:p>
                  </a:txBody>
                  <a:tcPr marL="68580" marR="68580" marT="0" marB="0"/>
                </a:tc>
                <a:tc>
                  <a:txBody>
                    <a:bodyPr/>
                    <a:lstStyle/>
                    <a:p>
                      <a:pPr marL="0" marR="0" algn="ctr" rtl="1">
                        <a:lnSpc>
                          <a:spcPct val="115000"/>
                        </a:lnSpc>
                        <a:spcBef>
                          <a:spcPts val="0"/>
                        </a:spcBef>
                        <a:spcAft>
                          <a:spcPts val="0"/>
                        </a:spcAft>
                      </a:pPr>
                      <a:r>
                        <a:rPr lang="fa-IR" sz="1700" b="1">
                          <a:effectLst/>
                          <a:cs typeface="B Nazanin" pitchFamily="2" charset="-78"/>
                        </a:rPr>
                        <a:t>15 دقیقه</a:t>
                      </a:r>
                      <a:endParaRPr lang="en-US" sz="1700" b="1">
                        <a:effectLst/>
                        <a:latin typeface="Calibri"/>
                        <a:ea typeface="Times New Roman"/>
                        <a:cs typeface="B Nazanin" pitchFamily="2" charset="-78"/>
                      </a:endParaRPr>
                    </a:p>
                  </a:txBody>
                  <a:tcPr marL="68580" marR="68580" marT="0" marB="0"/>
                </a:tc>
              </a:tr>
              <a:tr h="359229">
                <a:tc>
                  <a:txBody>
                    <a:bodyPr/>
                    <a:lstStyle/>
                    <a:p>
                      <a:pPr marL="0" marR="0" algn="ctr" rtl="1">
                        <a:lnSpc>
                          <a:spcPct val="115000"/>
                        </a:lnSpc>
                        <a:spcBef>
                          <a:spcPts val="0"/>
                        </a:spcBef>
                        <a:spcAft>
                          <a:spcPts val="0"/>
                        </a:spcAft>
                      </a:pPr>
                      <a:r>
                        <a:rPr lang="fa-IR" sz="1700" b="1" dirty="0" smtClean="0">
                          <a:effectLst/>
                          <a:cs typeface="B Nazanin" pitchFamily="2" charset="-78"/>
                        </a:rPr>
                        <a:t>8</a:t>
                      </a:r>
                      <a:endParaRPr lang="en-US" sz="1700" b="1" dirty="0">
                        <a:effectLst/>
                        <a:latin typeface="Calibri"/>
                        <a:ea typeface="Times New Roman"/>
                        <a:cs typeface="B Nazanin" pitchFamily="2" charset="-78"/>
                      </a:endParaRPr>
                    </a:p>
                  </a:txBody>
                  <a:tcPr marL="68580" marR="68580" marT="0" marB="0"/>
                </a:tc>
                <a:tc>
                  <a:txBody>
                    <a:bodyPr/>
                    <a:lstStyle/>
                    <a:p>
                      <a:pPr marL="0" marR="0" algn="just" rtl="1">
                        <a:lnSpc>
                          <a:spcPct val="115000"/>
                        </a:lnSpc>
                        <a:spcBef>
                          <a:spcPts val="0"/>
                        </a:spcBef>
                        <a:spcAft>
                          <a:spcPts val="0"/>
                        </a:spcAft>
                      </a:pPr>
                      <a:r>
                        <a:rPr lang="fa-IR" sz="1700" b="1" dirty="0">
                          <a:effectLst/>
                          <a:cs typeface="B Nazanin" pitchFamily="2" charset="-78"/>
                        </a:rPr>
                        <a:t>پیشگیری را تعریف کنند</a:t>
                      </a:r>
                      <a:endParaRPr lang="en-US" sz="1700" b="1" dirty="0">
                        <a:effectLst/>
                        <a:latin typeface="Calibri"/>
                        <a:ea typeface="Times New Roman"/>
                        <a:cs typeface="B Nazanin" pitchFamily="2" charset="-78"/>
                      </a:endParaRPr>
                    </a:p>
                  </a:txBody>
                  <a:tcPr marL="68580" marR="68580" marT="0" marB="0"/>
                </a:tc>
                <a:tc>
                  <a:txBody>
                    <a:bodyPr/>
                    <a:lstStyle/>
                    <a:p>
                      <a:pPr marL="0" marR="0" algn="ctr" rtl="1">
                        <a:lnSpc>
                          <a:spcPct val="115000"/>
                        </a:lnSpc>
                        <a:spcBef>
                          <a:spcPts val="0"/>
                        </a:spcBef>
                        <a:spcAft>
                          <a:spcPts val="0"/>
                        </a:spcAft>
                      </a:pPr>
                      <a:r>
                        <a:rPr lang="fa-IR" sz="1700" b="1">
                          <a:effectLst/>
                          <a:cs typeface="B Nazanin" pitchFamily="2" charset="-78"/>
                        </a:rPr>
                        <a:t>دانش</a:t>
                      </a:r>
                      <a:endParaRPr lang="en-US" sz="1700" b="1">
                        <a:effectLst/>
                        <a:latin typeface="Calibri"/>
                        <a:ea typeface="Times New Roman"/>
                        <a:cs typeface="B Nazanin" pitchFamily="2" charset="-78"/>
                      </a:endParaRPr>
                    </a:p>
                  </a:txBody>
                  <a:tcPr marL="68580" marR="68580" marT="0" marB="0"/>
                </a:tc>
                <a:tc>
                  <a:txBody>
                    <a:bodyPr/>
                    <a:lstStyle/>
                    <a:p>
                      <a:pPr marL="0" marR="0" algn="ctr" rtl="1">
                        <a:lnSpc>
                          <a:spcPct val="115000"/>
                        </a:lnSpc>
                        <a:spcBef>
                          <a:spcPts val="0"/>
                        </a:spcBef>
                        <a:spcAft>
                          <a:spcPts val="0"/>
                        </a:spcAft>
                      </a:pPr>
                      <a:r>
                        <a:rPr lang="fa-IR" sz="1700" b="1" dirty="0">
                          <a:effectLst/>
                          <a:cs typeface="B Nazanin" pitchFamily="2" charset="-78"/>
                        </a:rPr>
                        <a:t>5 دقیقه</a:t>
                      </a:r>
                      <a:endParaRPr lang="en-US" sz="1700" b="1" dirty="0">
                        <a:effectLst/>
                        <a:latin typeface="Calibri"/>
                        <a:ea typeface="Times New Roman"/>
                        <a:cs typeface="B Nazanin" pitchFamily="2" charset="-78"/>
                      </a:endParaRPr>
                    </a:p>
                  </a:txBody>
                  <a:tcPr marL="68580" marR="68580" marT="0" marB="0"/>
                </a:tc>
              </a:tr>
              <a:tr h="359229">
                <a:tc>
                  <a:txBody>
                    <a:bodyPr/>
                    <a:lstStyle/>
                    <a:p>
                      <a:pPr marL="0" marR="0" algn="ctr" rtl="1">
                        <a:lnSpc>
                          <a:spcPct val="115000"/>
                        </a:lnSpc>
                        <a:spcBef>
                          <a:spcPts val="0"/>
                        </a:spcBef>
                        <a:spcAft>
                          <a:spcPts val="0"/>
                        </a:spcAft>
                      </a:pPr>
                      <a:r>
                        <a:rPr lang="fa-IR" sz="1700" b="1" dirty="0" smtClean="0">
                          <a:effectLst/>
                          <a:latin typeface="+mn-lt"/>
                          <a:ea typeface="+mn-ea"/>
                          <a:cs typeface="B Nazanin" pitchFamily="2" charset="-78"/>
                        </a:rPr>
                        <a:t>9</a:t>
                      </a:r>
                      <a:endParaRPr lang="en-US" sz="1700" b="1" dirty="0">
                        <a:effectLst/>
                        <a:latin typeface="Calibri"/>
                        <a:ea typeface="Times New Roman"/>
                        <a:cs typeface="B Nazanin" pitchFamily="2" charset="-78"/>
                      </a:endParaRPr>
                    </a:p>
                  </a:txBody>
                  <a:tcPr marL="68580" marR="68580" marT="0" marB="0"/>
                </a:tc>
                <a:tc>
                  <a:txBody>
                    <a:bodyPr/>
                    <a:lstStyle/>
                    <a:p>
                      <a:pPr marL="0" marR="0" algn="just" rtl="1">
                        <a:lnSpc>
                          <a:spcPct val="115000"/>
                        </a:lnSpc>
                        <a:spcBef>
                          <a:spcPts val="0"/>
                        </a:spcBef>
                        <a:spcAft>
                          <a:spcPts val="0"/>
                        </a:spcAft>
                      </a:pPr>
                      <a:r>
                        <a:rPr lang="fa-IR" sz="1700" b="1" dirty="0">
                          <a:effectLst/>
                          <a:cs typeface="B Nazanin" pitchFamily="2" charset="-78"/>
                        </a:rPr>
                        <a:t>اهمیت ادغام در برنامه های سلامت را به اختصار بیان کنند</a:t>
                      </a:r>
                      <a:endParaRPr lang="en-US" sz="1700" b="1" dirty="0">
                        <a:effectLst/>
                        <a:latin typeface="Calibri"/>
                        <a:ea typeface="Times New Roman"/>
                        <a:cs typeface="B Nazanin" pitchFamily="2" charset="-78"/>
                      </a:endParaRPr>
                    </a:p>
                  </a:txBody>
                  <a:tcPr marL="68580" marR="68580" marT="0" marB="0"/>
                </a:tc>
                <a:tc>
                  <a:txBody>
                    <a:bodyPr/>
                    <a:lstStyle/>
                    <a:p>
                      <a:pPr marL="0" marR="0" algn="ctr" rtl="1">
                        <a:lnSpc>
                          <a:spcPct val="115000"/>
                        </a:lnSpc>
                        <a:spcBef>
                          <a:spcPts val="0"/>
                        </a:spcBef>
                        <a:spcAft>
                          <a:spcPts val="0"/>
                        </a:spcAft>
                      </a:pPr>
                      <a:r>
                        <a:rPr lang="fa-IR" sz="1700" b="1">
                          <a:effectLst/>
                          <a:cs typeface="B Nazanin" pitchFamily="2" charset="-78"/>
                        </a:rPr>
                        <a:t>نگرش</a:t>
                      </a:r>
                      <a:endParaRPr lang="en-US" sz="1700" b="1">
                        <a:effectLst/>
                        <a:latin typeface="Calibri"/>
                        <a:ea typeface="Times New Roman"/>
                        <a:cs typeface="B Nazanin" pitchFamily="2" charset="-78"/>
                      </a:endParaRPr>
                    </a:p>
                  </a:txBody>
                  <a:tcPr marL="68580" marR="68580" marT="0" marB="0"/>
                </a:tc>
                <a:tc>
                  <a:txBody>
                    <a:bodyPr/>
                    <a:lstStyle/>
                    <a:p>
                      <a:pPr marL="0" marR="0" algn="ctr" rtl="1">
                        <a:lnSpc>
                          <a:spcPct val="115000"/>
                        </a:lnSpc>
                        <a:spcBef>
                          <a:spcPts val="0"/>
                        </a:spcBef>
                        <a:spcAft>
                          <a:spcPts val="0"/>
                        </a:spcAft>
                      </a:pPr>
                      <a:r>
                        <a:rPr lang="fa-IR" sz="1700" b="1" dirty="0">
                          <a:effectLst/>
                          <a:cs typeface="B Nazanin" pitchFamily="2" charset="-78"/>
                        </a:rPr>
                        <a:t>5 دقیقه</a:t>
                      </a:r>
                      <a:endParaRPr lang="en-US" sz="1700" b="1" dirty="0">
                        <a:effectLst/>
                        <a:latin typeface="Calibri"/>
                        <a:ea typeface="Times New Roman"/>
                        <a:cs typeface="B Nazanin" pitchFamily="2" charset="-78"/>
                      </a:endParaRPr>
                    </a:p>
                  </a:txBody>
                  <a:tcPr marL="68580" marR="68580" marT="0" marB="0"/>
                </a:tc>
              </a:tr>
              <a:tr h="359229">
                <a:tc>
                  <a:txBody>
                    <a:bodyPr/>
                    <a:lstStyle/>
                    <a:p>
                      <a:pPr marL="0" marR="0" algn="ctr" rtl="1">
                        <a:lnSpc>
                          <a:spcPct val="115000"/>
                        </a:lnSpc>
                        <a:spcBef>
                          <a:spcPts val="0"/>
                        </a:spcBef>
                        <a:spcAft>
                          <a:spcPts val="0"/>
                        </a:spcAft>
                      </a:pPr>
                      <a:r>
                        <a:rPr lang="fa-IR" sz="1700" b="1" dirty="0" smtClean="0">
                          <a:effectLst/>
                          <a:cs typeface="B Nazanin" pitchFamily="2" charset="-78"/>
                        </a:rPr>
                        <a:t>10</a:t>
                      </a:r>
                      <a:endParaRPr lang="en-US" sz="1700" b="1" dirty="0">
                        <a:effectLst/>
                        <a:latin typeface="Calibri"/>
                        <a:ea typeface="Times New Roman"/>
                        <a:cs typeface="B Nazanin" pitchFamily="2" charset="-78"/>
                      </a:endParaRPr>
                    </a:p>
                  </a:txBody>
                  <a:tcPr marL="68580" marR="68580" marT="0" marB="0"/>
                </a:tc>
                <a:tc>
                  <a:txBody>
                    <a:bodyPr/>
                    <a:lstStyle/>
                    <a:p>
                      <a:pPr marL="0" marR="0" algn="just" rtl="1">
                        <a:lnSpc>
                          <a:spcPct val="115000"/>
                        </a:lnSpc>
                        <a:spcBef>
                          <a:spcPts val="0"/>
                        </a:spcBef>
                        <a:spcAft>
                          <a:spcPts val="0"/>
                        </a:spcAft>
                      </a:pPr>
                      <a:r>
                        <a:rPr lang="fa-IR" sz="1700" b="1" dirty="0">
                          <a:effectLst/>
                          <a:cs typeface="B Nazanin" pitchFamily="2" charset="-78"/>
                        </a:rPr>
                        <a:t>انواع پیشگیری را به بیان خود شرح دهند</a:t>
                      </a:r>
                      <a:endParaRPr lang="en-US" sz="1700" b="1" dirty="0">
                        <a:effectLst/>
                        <a:latin typeface="Calibri"/>
                        <a:ea typeface="Times New Roman"/>
                        <a:cs typeface="B Nazanin" pitchFamily="2" charset="-78"/>
                      </a:endParaRPr>
                    </a:p>
                  </a:txBody>
                  <a:tcPr marL="68580" marR="68580" marT="0" marB="0"/>
                </a:tc>
                <a:tc>
                  <a:txBody>
                    <a:bodyPr/>
                    <a:lstStyle/>
                    <a:p>
                      <a:pPr marL="0" marR="0" algn="ctr" rtl="1">
                        <a:lnSpc>
                          <a:spcPct val="115000"/>
                        </a:lnSpc>
                        <a:spcBef>
                          <a:spcPts val="0"/>
                        </a:spcBef>
                        <a:spcAft>
                          <a:spcPts val="0"/>
                        </a:spcAft>
                      </a:pPr>
                      <a:r>
                        <a:rPr lang="fa-IR" sz="1700" b="1">
                          <a:effectLst/>
                          <a:cs typeface="B Nazanin" pitchFamily="2" charset="-78"/>
                        </a:rPr>
                        <a:t>درک</a:t>
                      </a:r>
                      <a:endParaRPr lang="en-US" sz="1700" b="1">
                        <a:effectLst/>
                        <a:latin typeface="Calibri"/>
                        <a:ea typeface="Times New Roman"/>
                        <a:cs typeface="B Nazanin" pitchFamily="2" charset="-78"/>
                      </a:endParaRPr>
                    </a:p>
                  </a:txBody>
                  <a:tcPr marL="68580" marR="68580" marT="0" marB="0"/>
                </a:tc>
                <a:tc>
                  <a:txBody>
                    <a:bodyPr/>
                    <a:lstStyle/>
                    <a:p>
                      <a:pPr marL="0" marR="0" algn="ctr" rtl="1">
                        <a:lnSpc>
                          <a:spcPct val="115000"/>
                        </a:lnSpc>
                        <a:spcBef>
                          <a:spcPts val="0"/>
                        </a:spcBef>
                        <a:spcAft>
                          <a:spcPts val="0"/>
                        </a:spcAft>
                      </a:pPr>
                      <a:r>
                        <a:rPr lang="fa-IR" sz="1700" b="1" dirty="0">
                          <a:effectLst/>
                          <a:cs typeface="B Nazanin" pitchFamily="2" charset="-78"/>
                        </a:rPr>
                        <a:t>30 دقیقه</a:t>
                      </a:r>
                      <a:endParaRPr lang="en-US" sz="1700" b="1" dirty="0">
                        <a:effectLst/>
                        <a:latin typeface="Calibri"/>
                        <a:ea typeface="Times New Roman"/>
                        <a:cs typeface="B Nazanin" pitchFamily="2" charset="-78"/>
                      </a:endParaRPr>
                    </a:p>
                  </a:txBody>
                  <a:tcPr marL="68580" marR="68580" marT="0" marB="0"/>
                </a:tc>
              </a:tr>
              <a:tr h="359229">
                <a:tc>
                  <a:txBody>
                    <a:bodyPr/>
                    <a:lstStyle/>
                    <a:p>
                      <a:pPr marL="0" marR="0" algn="ctr" rtl="1">
                        <a:lnSpc>
                          <a:spcPct val="115000"/>
                        </a:lnSpc>
                        <a:spcBef>
                          <a:spcPts val="0"/>
                        </a:spcBef>
                        <a:spcAft>
                          <a:spcPts val="0"/>
                        </a:spcAft>
                      </a:pPr>
                      <a:r>
                        <a:rPr lang="fa-IR" sz="1700" b="1" dirty="0" smtClean="0">
                          <a:effectLst/>
                          <a:cs typeface="B Nazanin" pitchFamily="2" charset="-78"/>
                        </a:rPr>
                        <a:t>11</a:t>
                      </a:r>
                      <a:endParaRPr lang="en-US" sz="1700" b="1" dirty="0">
                        <a:effectLst/>
                        <a:latin typeface="Calibri"/>
                        <a:ea typeface="Times New Roman"/>
                        <a:cs typeface="B Nazanin" pitchFamily="2" charset="-78"/>
                      </a:endParaRPr>
                    </a:p>
                  </a:txBody>
                  <a:tcPr marL="68580" marR="68580" marT="0" marB="0"/>
                </a:tc>
                <a:tc>
                  <a:txBody>
                    <a:bodyPr/>
                    <a:lstStyle/>
                    <a:p>
                      <a:pPr marL="0" marR="0" algn="just" rtl="1">
                        <a:lnSpc>
                          <a:spcPct val="115000"/>
                        </a:lnSpc>
                        <a:spcBef>
                          <a:spcPts val="0"/>
                        </a:spcBef>
                        <a:spcAft>
                          <a:spcPts val="0"/>
                        </a:spcAft>
                      </a:pPr>
                      <a:r>
                        <a:rPr lang="fa-IR" sz="1700" b="1" dirty="0">
                          <a:effectLst/>
                          <a:cs typeface="B Nazanin" pitchFamily="2" charset="-78"/>
                        </a:rPr>
                        <a:t>هدف از اجرای برنامه های پیشگیری را با ذکر مثال بیان کنند</a:t>
                      </a:r>
                      <a:endParaRPr lang="en-US" sz="1700" b="1" dirty="0">
                        <a:effectLst/>
                        <a:latin typeface="Calibri"/>
                        <a:ea typeface="Times New Roman"/>
                        <a:cs typeface="B Nazanin" pitchFamily="2" charset="-78"/>
                      </a:endParaRPr>
                    </a:p>
                  </a:txBody>
                  <a:tcPr marL="68580" marR="68580" marT="0" marB="0"/>
                </a:tc>
                <a:tc>
                  <a:txBody>
                    <a:bodyPr/>
                    <a:lstStyle/>
                    <a:p>
                      <a:pPr marL="0" marR="0" algn="ctr" rtl="1">
                        <a:lnSpc>
                          <a:spcPct val="115000"/>
                        </a:lnSpc>
                        <a:spcBef>
                          <a:spcPts val="0"/>
                        </a:spcBef>
                        <a:spcAft>
                          <a:spcPts val="0"/>
                        </a:spcAft>
                      </a:pPr>
                      <a:r>
                        <a:rPr lang="fa-IR" sz="1700" b="1" dirty="0">
                          <a:effectLst/>
                          <a:cs typeface="B Nazanin" pitchFamily="2" charset="-78"/>
                        </a:rPr>
                        <a:t>کاربرد</a:t>
                      </a:r>
                      <a:endParaRPr lang="en-US" sz="1700" b="1" dirty="0">
                        <a:effectLst/>
                        <a:latin typeface="Calibri"/>
                        <a:ea typeface="Times New Roman"/>
                        <a:cs typeface="B Nazanin" pitchFamily="2" charset="-78"/>
                      </a:endParaRPr>
                    </a:p>
                  </a:txBody>
                  <a:tcPr marL="68580" marR="68580" marT="0" marB="0"/>
                </a:tc>
                <a:tc>
                  <a:txBody>
                    <a:bodyPr/>
                    <a:lstStyle/>
                    <a:p>
                      <a:pPr marL="0" marR="0" algn="ctr" rtl="1">
                        <a:lnSpc>
                          <a:spcPct val="115000"/>
                        </a:lnSpc>
                        <a:spcBef>
                          <a:spcPts val="0"/>
                        </a:spcBef>
                        <a:spcAft>
                          <a:spcPts val="0"/>
                        </a:spcAft>
                      </a:pPr>
                      <a:r>
                        <a:rPr lang="fa-IR" sz="1700" b="1" dirty="0">
                          <a:effectLst/>
                          <a:cs typeface="B Nazanin" pitchFamily="2" charset="-78"/>
                        </a:rPr>
                        <a:t>15 دقیقه</a:t>
                      </a:r>
                      <a:endParaRPr lang="en-US" sz="1700" b="1" dirty="0">
                        <a:effectLst/>
                        <a:latin typeface="Calibri"/>
                        <a:ea typeface="Times New Roman"/>
                        <a:cs typeface="B Nazanin" pitchFamily="2" charset="-78"/>
                      </a:endParaRPr>
                    </a:p>
                  </a:txBody>
                  <a:tcPr marL="68580" marR="68580" marT="0" marB="0"/>
                </a:tc>
              </a:tr>
              <a:tr h="359229">
                <a:tc>
                  <a:txBody>
                    <a:bodyPr/>
                    <a:lstStyle/>
                    <a:p>
                      <a:pPr marL="0" marR="0" algn="ctr" rtl="1">
                        <a:lnSpc>
                          <a:spcPct val="115000"/>
                        </a:lnSpc>
                        <a:spcBef>
                          <a:spcPts val="0"/>
                        </a:spcBef>
                        <a:spcAft>
                          <a:spcPts val="0"/>
                        </a:spcAft>
                      </a:pPr>
                      <a:r>
                        <a:rPr lang="fa-IR" sz="1700" b="1" dirty="0" smtClean="0">
                          <a:effectLst/>
                          <a:cs typeface="B Nazanin" pitchFamily="2" charset="-78"/>
                        </a:rPr>
                        <a:t>12</a:t>
                      </a:r>
                      <a:endParaRPr lang="en-US" sz="1700" b="1" dirty="0">
                        <a:effectLst/>
                        <a:latin typeface="Calibri"/>
                        <a:ea typeface="Times New Roman"/>
                        <a:cs typeface="B Nazanin" pitchFamily="2" charset="-78"/>
                      </a:endParaRPr>
                    </a:p>
                  </a:txBody>
                  <a:tcPr marL="68580" marR="68580" marT="0" marB="0"/>
                </a:tc>
                <a:tc>
                  <a:txBody>
                    <a:bodyPr/>
                    <a:lstStyle/>
                    <a:p>
                      <a:pPr marL="0" marR="0" algn="just" rtl="1">
                        <a:lnSpc>
                          <a:spcPct val="115000"/>
                        </a:lnSpc>
                        <a:spcBef>
                          <a:spcPts val="0"/>
                        </a:spcBef>
                        <a:spcAft>
                          <a:spcPts val="0"/>
                        </a:spcAft>
                      </a:pPr>
                      <a:r>
                        <a:rPr lang="fa-IR" sz="1700" b="1" dirty="0">
                          <a:effectLst/>
                          <a:cs typeface="B Nazanin" pitchFamily="2" charset="-78"/>
                        </a:rPr>
                        <a:t>اجرای یک برنامه سلامت در نظام شبکه را نقد و ارزشیابی کنند </a:t>
                      </a:r>
                      <a:endParaRPr lang="en-US" sz="1700" b="1" dirty="0">
                        <a:effectLst/>
                        <a:latin typeface="Calibri"/>
                        <a:ea typeface="Times New Roman"/>
                        <a:cs typeface="B Nazanin" pitchFamily="2" charset="-78"/>
                      </a:endParaRPr>
                    </a:p>
                  </a:txBody>
                  <a:tcPr marL="68580" marR="68580" marT="0" marB="0"/>
                </a:tc>
                <a:tc>
                  <a:txBody>
                    <a:bodyPr/>
                    <a:lstStyle/>
                    <a:p>
                      <a:pPr marL="0" marR="0" algn="ctr" rtl="1">
                        <a:lnSpc>
                          <a:spcPct val="115000"/>
                        </a:lnSpc>
                        <a:spcBef>
                          <a:spcPts val="0"/>
                        </a:spcBef>
                        <a:spcAft>
                          <a:spcPts val="0"/>
                        </a:spcAft>
                      </a:pPr>
                      <a:r>
                        <a:rPr lang="fa-IR" sz="1700" b="1" dirty="0">
                          <a:effectLst/>
                          <a:cs typeface="B Nazanin" pitchFamily="2" charset="-78"/>
                        </a:rPr>
                        <a:t>ارزشیابی</a:t>
                      </a:r>
                      <a:endParaRPr lang="en-US" sz="1700" b="1" dirty="0">
                        <a:effectLst/>
                        <a:latin typeface="Calibri"/>
                        <a:ea typeface="Times New Roman"/>
                        <a:cs typeface="B Nazanin" pitchFamily="2" charset="-78"/>
                      </a:endParaRPr>
                    </a:p>
                  </a:txBody>
                  <a:tcPr marL="68580" marR="68580" marT="0" marB="0"/>
                </a:tc>
                <a:tc>
                  <a:txBody>
                    <a:bodyPr/>
                    <a:lstStyle/>
                    <a:p>
                      <a:pPr marL="0" marR="0" algn="ctr" rtl="1">
                        <a:lnSpc>
                          <a:spcPct val="115000"/>
                        </a:lnSpc>
                        <a:spcBef>
                          <a:spcPts val="0"/>
                        </a:spcBef>
                        <a:spcAft>
                          <a:spcPts val="0"/>
                        </a:spcAft>
                      </a:pPr>
                      <a:r>
                        <a:rPr lang="fa-IR" sz="1700" b="1" dirty="0">
                          <a:effectLst/>
                          <a:cs typeface="B Nazanin" pitchFamily="2" charset="-78"/>
                        </a:rPr>
                        <a:t>10 دقیقه</a:t>
                      </a:r>
                      <a:endParaRPr lang="en-US" sz="1700" b="1" dirty="0">
                        <a:effectLst/>
                        <a:latin typeface="Calibri"/>
                        <a:ea typeface="Times New Roman"/>
                        <a:cs typeface="B Nazanin" pitchFamily="2" charset="-78"/>
                      </a:endParaRPr>
                    </a:p>
                  </a:txBody>
                  <a:tcPr marL="68580" marR="68580" marT="0" marB="0"/>
                </a:tc>
              </a:tr>
            </a:tbl>
          </a:graphicData>
        </a:graphic>
      </p:graphicFrame>
    </p:spTree>
    <p:extLst>
      <p:ext uri="{BB962C8B-B14F-4D97-AF65-F5344CB8AC3E}">
        <p14:creationId xmlns:p14="http://schemas.microsoft.com/office/powerpoint/2010/main" val="2797272268"/>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3"/>
          <p:cNvSpPr>
            <a:spLocks noGrp="1" noChangeArrowheads="1"/>
          </p:cNvSpPr>
          <p:nvPr>
            <p:ph idx="1"/>
          </p:nvPr>
        </p:nvSpPr>
        <p:spPr>
          <a:xfrm>
            <a:off x="571472" y="1412776"/>
            <a:ext cx="7643866" cy="4714908"/>
          </a:xfrm>
        </p:spPr>
        <p:txBody>
          <a:bodyPr>
            <a:noAutofit/>
          </a:bodyPr>
          <a:lstStyle/>
          <a:p>
            <a:pPr algn="just" rtl="1">
              <a:lnSpc>
                <a:spcPct val="130000"/>
              </a:lnSpc>
            </a:pPr>
            <a:r>
              <a:rPr lang="fa-IR" b="1" dirty="0" smtClean="0">
                <a:solidFill>
                  <a:schemeClr val="accent1">
                    <a:lumMod val="60000"/>
                    <a:lumOff val="40000"/>
                  </a:schemeClr>
                </a:solidFill>
                <a:cs typeface="B Traffic" panose="00000400000000000000" pitchFamily="2" charset="-78"/>
              </a:rPr>
              <a:t>وضعيت ابتلا به بيماريها</a:t>
            </a:r>
          </a:p>
          <a:p>
            <a:pPr algn="just" rtl="1">
              <a:lnSpc>
                <a:spcPct val="130000"/>
              </a:lnSpc>
            </a:pPr>
            <a:r>
              <a:rPr lang="fa-IR" b="1" dirty="0" smtClean="0">
                <a:solidFill>
                  <a:schemeClr val="accent1">
                    <a:lumMod val="60000"/>
                    <a:lumOff val="40000"/>
                  </a:schemeClr>
                </a:solidFill>
                <a:cs typeface="B Traffic" panose="00000400000000000000" pitchFamily="2" charset="-78"/>
              </a:rPr>
              <a:t>وضعيت ابتلا به معلوليتها</a:t>
            </a:r>
          </a:p>
          <a:p>
            <a:pPr algn="just" rtl="1">
              <a:lnSpc>
                <a:spcPct val="130000"/>
              </a:lnSpc>
            </a:pPr>
            <a:r>
              <a:rPr lang="fa-IR" b="1" dirty="0" smtClean="0">
                <a:solidFill>
                  <a:schemeClr val="accent1">
                    <a:lumMod val="60000"/>
                    <a:lumOff val="40000"/>
                  </a:schemeClr>
                </a:solidFill>
                <a:cs typeface="B Traffic" panose="00000400000000000000" pitchFamily="2" charset="-78"/>
              </a:rPr>
              <a:t>وضعيت مرگ و مير</a:t>
            </a:r>
          </a:p>
          <a:p>
            <a:pPr algn="just" rtl="1">
              <a:lnSpc>
                <a:spcPct val="130000"/>
              </a:lnSpc>
            </a:pPr>
            <a:r>
              <a:rPr lang="fa-IR" b="1" dirty="0" smtClean="0">
                <a:solidFill>
                  <a:schemeClr val="accent1">
                    <a:lumMod val="60000"/>
                    <a:lumOff val="40000"/>
                  </a:schemeClr>
                </a:solidFill>
                <a:cs typeface="B Traffic" panose="00000400000000000000" pitchFamily="2" charset="-78"/>
              </a:rPr>
              <a:t>وضعيت و نحوه ارائه خدمات سلامت</a:t>
            </a:r>
          </a:p>
          <a:p>
            <a:pPr algn="just" rtl="1">
              <a:lnSpc>
                <a:spcPct val="130000"/>
              </a:lnSpc>
            </a:pPr>
            <a:r>
              <a:rPr lang="fa-IR" b="1" dirty="0" smtClean="0">
                <a:solidFill>
                  <a:schemeClr val="accent1">
                    <a:lumMod val="60000"/>
                    <a:lumOff val="40000"/>
                  </a:schemeClr>
                </a:solidFill>
                <a:cs typeface="B Traffic" panose="00000400000000000000" pitchFamily="2" charset="-78"/>
              </a:rPr>
              <a:t>وضعيت و رفتار جامعه در برخورد با نيازهاي سلامتي</a:t>
            </a:r>
          </a:p>
          <a:p>
            <a:pPr algn="just" rtl="1">
              <a:lnSpc>
                <a:spcPct val="130000"/>
              </a:lnSpc>
            </a:pPr>
            <a:r>
              <a:rPr lang="fa-IR" b="1" dirty="0" smtClean="0">
                <a:solidFill>
                  <a:schemeClr val="accent1">
                    <a:lumMod val="60000"/>
                    <a:lumOff val="40000"/>
                  </a:schemeClr>
                </a:solidFill>
                <a:cs typeface="B Traffic" panose="00000400000000000000" pitchFamily="2" charset="-78"/>
              </a:rPr>
              <a:t>وضعيت بهره‌مندي جامعه از خدمات سلامت</a:t>
            </a:r>
          </a:p>
          <a:p>
            <a:pPr algn="just" rtl="1">
              <a:lnSpc>
                <a:spcPct val="130000"/>
              </a:lnSpc>
            </a:pPr>
            <a:r>
              <a:rPr lang="fa-IR" b="1" dirty="0" smtClean="0">
                <a:solidFill>
                  <a:schemeClr val="accent1">
                    <a:lumMod val="60000"/>
                    <a:lumOff val="40000"/>
                  </a:schemeClr>
                </a:solidFill>
                <a:cs typeface="B Traffic" panose="00000400000000000000" pitchFamily="2" charset="-78"/>
              </a:rPr>
              <a:t>.................................</a:t>
            </a:r>
            <a:endParaRPr lang="fa-IR" b="1" dirty="0" smtClean="0">
              <a:solidFill>
                <a:schemeClr val="accent1">
                  <a:lumMod val="60000"/>
                  <a:lumOff val="40000"/>
                </a:schemeClr>
              </a:solidFill>
              <a:cs typeface="B Traffic" panose="00000400000000000000" pitchFamily="2" charset="-78"/>
            </a:endParaRPr>
          </a:p>
          <a:p>
            <a:pPr algn="just" rtl="1">
              <a:lnSpc>
                <a:spcPct val="130000"/>
              </a:lnSpc>
            </a:pPr>
            <a:endParaRPr lang="fa-IR" b="1" dirty="0" smtClean="0">
              <a:solidFill>
                <a:schemeClr val="accent1">
                  <a:lumMod val="60000"/>
                  <a:lumOff val="40000"/>
                </a:schemeClr>
              </a:solidFill>
              <a:cs typeface="B Traffic" panose="00000400000000000000" pitchFamily="2" charset="-78"/>
            </a:endParaRPr>
          </a:p>
          <a:p>
            <a:pPr algn="just" rtl="1">
              <a:lnSpc>
                <a:spcPct val="130000"/>
              </a:lnSpc>
            </a:pPr>
            <a:endParaRPr lang="fa-IR" b="1" dirty="0">
              <a:solidFill>
                <a:schemeClr val="accent1">
                  <a:lumMod val="60000"/>
                  <a:lumOff val="40000"/>
                </a:schemeClr>
              </a:solidFill>
              <a:cs typeface="B Traffic" panose="00000400000000000000" pitchFamily="2" charset="-78"/>
            </a:endParaRPr>
          </a:p>
          <a:p>
            <a:pPr algn="just" rtl="1">
              <a:lnSpc>
                <a:spcPct val="130000"/>
              </a:lnSpc>
            </a:pPr>
            <a:endParaRPr lang="fa-IR" b="1" dirty="0" smtClean="0">
              <a:solidFill>
                <a:schemeClr val="accent1">
                  <a:lumMod val="60000"/>
                  <a:lumOff val="40000"/>
                </a:schemeClr>
              </a:solidFill>
              <a:cs typeface="B Traffic" panose="00000400000000000000" pitchFamily="2" charset="-78"/>
            </a:endParaRPr>
          </a:p>
        </p:txBody>
      </p:sp>
      <p:sp>
        <p:nvSpPr>
          <p:cNvPr id="26" name="Rectangle 25"/>
          <p:cNvSpPr/>
          <p:nvPr/>
        </p:nvSpPr>
        <p:spPr>
          <a:xfrm>
            <a:off x="7286644" y="404664"/>
            <a:ext cx="1692000" cy="900000"/>
          </a:xfrm>
          <a:prstGeom prst="rect">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r>
              <a:rPr lang="fa-IR" b="1" dirty="0" smtClean="0">
                <a:solidFill>
                  <a:schemeClr val="accent2">
                    <a:lumMod val="50000"/>
                  </a:schemeClr>
                </a:solidFill>
                <a:cs typeface="B Traffic" panose="00000400000000000000" pitchFamily="2" charset="-78"/>
              </a:rPr>
              <a:t>بررسي و تحليل وضعيت موجود</a:t>
            </a:r>
            <a:endParaRPr lang="en-US" b="1" dirty="0">
              <a:solidFill>
                <a:schemeClr val="accent2">
                  <a:lumMod val="50000"/>
                </a:schemeClr>
              </a:solidFill>
              <a:cs typeface="B Traffic" panose="00000400000000000000" pitchFamily="2" charset="-78"/>
            </a:endParaRPr>
          </a:p>
        </p:txBody>
      </p:sp>
      <p:sp>
        <p:nvSpPr>
          <p:cNvPr id="6" name="Title 1"/>
          <p:cNvSpPr txBox="1">
            <a:spLocks/>
          </p:cNvSpPr>
          <p:nvPr/>
        </p:nvSpPr>
        <p:spPr>
          <a:xfrm>
            <a:off x="457984" y="394134"/>
            <a:ext cx="3857988" cy="914400"/>
          </a:xfrm>
          <a:prstGeom prst="rect">
            <a:avLst/>
          </a:prstGeom>
        </p:spPr>
        <p:txBody>
          <a:bodyPr vert="horz" lIns="91440" tIns="45720" rIns="91440" bIns="45720" rtlCol="0" anchor="ctr">
            <a:normAutofit/>
          </a:bodyPr>
          <a:lstStyle>
            <a:lvl1pPr algn="l" defTabSz="914400" rtl="0" eaLnBrk="1" latinLnBrk="0" hangingPunct="1">
              <a:spcBef>
                <a:spcPct val="0"/>
              </a:spcBef>
              <a:buNone/>
              <a:defRPr sz="4000" kern="1200" spc="-100" baseline="0">
                <a:solidFill>
                  <a:schemeClr val="tx2"/>
                </a:solidFill>
                <a:latin typeface="+mj-lt"/>
                <a:ea typeface="+mj-ea"/>
                <a:cs typeface="+mj-cs"/>
              </a:defRPr>
            </a:lvl1pPr>
          </a:lstStyle>
          <a:p>
            <a:pPr rtl="1"/>
            <a:r>
              <a:rPr lang="fa-IR" dirty="0" smtClean="0">
                <a:solidFill>
                  <a:schemeClr val="accent1">
                    <a:lumMod val="50000"/>
                  </a:schemeClr>
                </a:solidFill>
                <a:effectLst>
                  <a:outerShdw blurRad="38100" dist="38100" dir="2700000" algn="tl">
                    <a:srgbClr val="000000">
                      <a:alpha val="43137"/>
                    </a:srgbClr>
                  </a:outerShdw>
                </a:effectLst>
                <a:cs typeface="B Homa" panose="00000400000000000000" pitchFamily="2" charset="-78"/>
              </a:rPr>
              <a:t>مديريت سلامت</a:t>
            </a:r>
            <a:endParaRPr lang="en-US" dirty="0">
              <a:solidFill>
                <a:schemeClr val="accent1">
                  <a:lumMod val="50000"/>
                </a:schemeClr>
              </a:solidFill>
              <a:effectLst>
                <a:outerShdw blurRad="38100" dist="38100" dir="2700000" algn="tl">
                  <a:srgbClr val="000000">
                    <a:alpha val="43137"/>
                  </a:srgbClr>
                </a:outerShdw>
              </a:effectLst>
              <a:cs typeface="B Homa" panose="00000400000000000000" pitchFamily="2" charset="-78"/>
            </a:endParaRPr>
          </a:p>
        </p:txBody>
      </p:sp>
    </p:spTree>
    <p:extLst>
      <p:ext uri="{BB962C8B-B14F-4D97-AF65-F5344CB8AC3E}">
        <p14:creationId xmlns:p14="http://schemas.microsoft.com/office/powerpoint/2010/main" val="41670958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14">
                                            <p:txEl>
                                              <p:pRg st="0" end="0"/>
                                            </p:txEl>
                                          </p:spTgt>
                                        </p:tgtEl>
                                        <p:attrNameLst>
                                          <p:attrName>style.visibility</p:attrName>
                                        </p:attrNameLst>
                                      </p:cBhvr>
                                      <p:to>
                                        <p:strVal val="visible"/>
                                      </p:to>
                                    </p:set>
                                    <p:animEffect transition="in" filter="box(in)">
                                      <p:cBhvr>
                                        <p:cTn id="7" dur="500"/>
                                        <p:tgtEl>
                                          <p:spTgt spid="1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14">
                                            <p:txEl>
                                              <p:pRg st="1" end="1"/>
                                            </p:txEl>
                                          </p:spTgt>
                                        </p:tgtEl>
                                        <p:attrNameLst>
                                          <p:attrName>style.visibility</p:attrName>
                                        </p:attrNameLst>
                                      </p:cBhvr>
                                      <p:to>
                                        <p:strVal val="visible"/>
                                      </p:to>
                                    </p:set>
                                    <p:animEffect transition="in" filter="box(in)">
                                      <p:cBhvr>
                                        <p:cTn id="12" dur="500"/>
                                        <p:tgtEl>
                                          <p:spTgt spid="14">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grpId="0" nodeType="clickEffect">
                                  <p:stCondLst>
                                    <p:cond delay="0"/>
                                  </p:stCondLst>
                                  <p:childTnLst>
                                    <p:set>
                                      <p:cBhvr>
                                        <p:cTn id="16" dur="1" fill="hold">
                                          <p:stCondLst>
                                            <p:cond delay="0"/>
                                          </p:stCondLst>
                                        </p:cTn>
                                        <p:tgtEl>
                                          <p:spTgt spid="14">
                                            <p:txEl>
                                              <p:pRg st="2" end="2"/>
                                            </p:txEl>
                                          </p:spTgt>
                                        </p:tgtEl>
                                        <p:attrNameLst>
                                          <p:attrName>style.visibility</p:attrName>
                                        </p:attrNameLst>
                                      </p:cBhvr>
                                      <p:to>
                                        <p:strVal val="visible"/>
                                      </p:to>
                                    </p:set>
                                    <p:animEffect transition="in" filter="box(in)">
                                      <p:cBhvr>
                                        <p:cTn id="17" dur="500"/>
                                        <p:tgtEl>
                                          <p:spTgt spid="14">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4" presetClass="entr" presetSubtype="16" fill="hold" grpId="0" nodeType="clickEffect">
                                  <p:stCondLst>
                                    <p:cond delay="0"/>
                                  </p:stCondLst>
                                  <p:childTnLst>
                                    <p:set>
                                      <p:cBhvr>
                                        <p:cTn id="21" dur="1" fill="hold">
                                          <p:stCondLst>
                                            <p:cond delay="0"/>
                                          </p:stCondLst>
                                        </p:cTn>
                                        <p:tgtEl>
                                          <p:spTgt spid="14">
                                            <p:txEl>
                                              <p:pRg st="3" end="3"/>
                                            </p:txEl>
                                          </p:spTgt>
                                        </p:tgtEl>
                                        <p:attrNameLst>
                                          <p:attrName>style.visibility</p:attrName>
                                        </p:attrNameLst>
                                      </p:cBhvr>
                                      <p:to>
                                        <p:strVal val="visible"/>
                                      </p:to>
                                    </p:set>
                                    <p:animEffect transition="in" filter="box(in)">
                                      <p:cBhvr>
                                        <p:cTn id="22" dur="500"/>
                                        <p:tgtEl>
                                          <p:spTgt spid="14">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4" presetClass="entr" presetSubtype="16" fill="hold" grpId="0" nodeType="clickEffect">
                                  <p:stCondLst>
                                    <p:cond delay="0"/>
                                  </p:stCondLst>
                                  <p:childTnLst>
                                    <p:set>
                                      <p:cBhvr>
                                        <p:cTn id="26" dur="1" fill="hold">
                                          <p:stCondLst>
                                            <p:cond delay="0"/>
                                          </p:stCondLst>
                                        </p:cTn>
                                        <p:tgtEl>
                                          <p:spTgt spid="14">
                                            <p:txEl>
                                              <p:pRg st="4" end="4"/>
                                            </p:txEl>
                                          </p:spTgt>
                                        </p:tgtEl>
                                        <p:attrNameLst>
                                          <p:attrName>style.visibility</p:attrName>
                                        </p:attrNameLst>
                                      </p:cBhvr>
                                      <p:to>
                                        <p:strVal val="visible"/>
                                      </p:to>
                                    </p:set>
                                    <p:animEffect transition="in" filter="box(in)">
                                      <p:cBhvr>
                                        <p:cTn id="27" dur="500"/>
                                        <p:tgtEl>
                                          <p:spTgt spid="14">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4" presetClass="entr" presetSubtype="16" fill="hold" grpId="0" nodeType="clickEffect">
                                  <p:stCondLst>
                                    <p:cond delay="0"/>
                                  </p:stCondLst>
                                  <p:childTnLst>
                                    <p:set>
                                      <p:cBhvr>
                                        <p:cTn id="31" dur="1" fill="hold">
                                          <p:stCondLst>
                                            <p:cond delay="0"/>
                                          </p:stCondLst>
                                        </p:cTn>
                                        <p:tgtEl>
                                          <p:spTgt spid="14">
                                            <p:txEl>
                                              <p:pRg st="5" end="5"/>
                                            </p:txEl>
                                          </p:spTgt>
                                        </p:tgtEl>
                                        <p:attrNameLst>
                                          <p:attrName>style.visibility</p:attrName>
                                        </p:attrNameLst>
                                      </p:cBhvr>
                                      <p:to>
                                        <p:strVal val="visible"/>
                                      </p:to>
                                    </p:set>
                                    <p:animEffect transition="in" filter="box(in)">
                                      <p:cBhvr>
                                        <p:cTn id="32" dur="500"/>
                                        <p:tgtEl>
                                          <p:spTgt spid="14">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4" presetClass="entr" presetSubtype="16" fill="hold" grpId="0" nodeType="clickEffect">
                                  <p:stCondLst>
                                    <p:cond delay="0"/>
                                  </p:stCondLst>
                                  <p:childTnLst>
                                    <p:set>
                                      <p:cBhvr>
                                        <p:cTn id="36" dur="1" fill="hold">
                                          <p:stCondLst>
                                            <p:cond delay="0"/>
                                          </p:stCondLst>
                                        </p:cTn>
                                        <p:tgtEl>
                                          <p:spTgt spid="14">
                                            <p:txEl>
                                              <p:pRg st="6" end="6"/>
                                            </p:txEl>
                                          </p:spTgt>
                                        </p:tgtEl>
                                        <p:attrNameLst>
                                          <p:attrName>style.visibility</p:attrName>
                                        </p:attrNameLst>
                                      </p:cBhvr>
                                      <p:to>
                                        <p:strVal val="visible"/>
                                      </p:to>
                                    </p:set>
                                    <p:animEffect transition="in" filter="box(in)">
                                      <p:cBhvr>
                                        <p:cTn id="37" dur="500"/>
                                        <p:tgtEl>
                                          <p:spTgt spid="14">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build="p"/>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6143636" y="1333358"/>
            <a:ext cx="1692000" cy="900000"/>
          </a:xfrm>
          <a:prstGeom prst="rect">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r>
              <a:rPr lang="fa-IR" b="1" dirty="0" smtClean="0">
                <a:solidFill>
                  <a:schemeClr val="accent2">
                    <a:lumMod val="50000"/>
                  </a:schemeClr>
                </a:solidFill>
                <a:cs typeface="B Traffic" panose="00000400000000000000" pitchFamily="2" charset="-78"/>
              </a:rPr>
              <a:t>تعيين وضعيت سلامت جامعه</a:t>
            </a:r>
            <a:endParaRPr lang="en-US" b="1" dirty="0">
              <a:solidFill>
                <a:schemeClr val="accent2">
                  <a:lumMod val="50000"/>
                </a:schemeClr>
              </a:solidFill>
              <a:cs typeface="B Traffic" panose="00000400000000000000" pitchFamily="2" charset="-78"/>
            </a:endParaRPr>
          </a:p>
        </p:txBody>
      </p:sp>
      <p:sp>
        <p:nvSpPr>
          <p:cNvPr id="26" name="Rectangle 25"/>
          <p:cNvSpPr/>
          <p:nvPr/>
        </p:nvSpPr>
        <p:spPr>
          <a:xfrm>
            <a:off x="7286644" y="404664"/>
            <a:ext cx="1692000" cy="900000"/>
          </a:xfrm>
          <a:prstGeom prst="rect">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r>
              <a:rPr lang="fa-IR" b="1" dirty="0" smtClean="0">
                <a:solidFill>
                  <a:schemeClr val="accent2">
                    <a:lumMod val="50000"/>
                  </a:schemeClr>
                </a:solidFill>
                <a:cs typeface="B Traffic" panose="00000400000000000000" pitchFamily="2" charset="-78"/>
              </a:rPr>
              <a:t>بررسي و تحليل وضعيت موجود</a:t>
            </a:r>
            <a:endParaRPr lang="en-US" b="1" dirty="0">
              <a:solidFill>
                <a:schemeClr val="accent2">
                  <a:lumMod val="50000"/>
                </a:schemeClr>
              </a:solidFill>
              <a:cs typeface="B Traffic" panose="00000400000000000000" pitchFamily="2" charset="-78"/>
            </a:endParaRPr>
          </a:p>
        </p:txBody>
      </p:sp>
      <p:cxnSp>
        <p:nvCxnSpPr>
          <p:cNvPr id="30" name="Shape 29"/>
          <p:cNvCxnSpPr>
            <a:stCxn id="26" idx="2"/>
            <a:endCxn id="4" idx="3"/>
          </p:cNvCxnSpPr>
          <p:nvPr/>
        </p:nvCxnSpPr>
        <p:spPr>
          <a:xfrm rot="5400000">
            <a:off x="7744793" y="1395507"/>
            <a:ext cx="478694" cy="297008"/>
          </a:xfrm>
          <a:prstGeom prst="bentConnector2">
            <a:avLst/>
          </a:prstGeom>
          <a:ln w="28575">
            <a:solidFill>
              <a:schemeClr val="accent1">
                <a:lumMod val="40000"/>
                <a:lumOff val="60000"/>
              </a:schemeClr>
            </a:solidFill>
            <a:tailEnd type="arrow"/>
          </a:ln>
        </p:spPr>
        <p:style>
          <a:lnRef idx="1">
            <a:schemeClr val="accent3"/>
          </a:lnRef>
          <a:fillRef idx="0">
            <a:schemeClr val="accent3"/>
          </a:fillRef>
          <a:effectRef idx="0">
            <a:schemeClr val="accent3"/>
          </a:effectRef>
          <a:fontRef idx="minor">
            <a:schemeClr val="tx1"/>
          </a:fontRef>
        </p:style>
      </p:cxnSp>
      <p:sp>
        <p:nvSpPr>
          <p:cNvPr id="15" name="Rectangle 3"/>
          <p:cNvSpPr txBox="1">
            <a:spLocks noChangeArrowheads="1"/>
          </p:cNvSpPr>
          <p:nvPr/>
        </p:nvSpPr>
        <p:spPr>
          <a:xfrm>
            <a:off x="1142976" y="2348880"/>
            <a:ext cx="5929354" cy="1785950"/>
          </a:xfrm>
          <a:prstGeom prst="rect">
            <a:avLst/>
          </a:prstGeom>
        </p:spPr>
        <p:txBody>
          <a:bodyPr vert="horz" anchor="ctr">
            <a:normAutofit/>
          </a:bodyPr>
          <a:lstStyle/>
          <a:p>
            <a:pPr marL="411480" marR="0" lvl="0" indent="-342900" algn="just" defTabSz="914400" rtl="1" eaLnBrk="1" fontAlgn="auto" latinLnBrk="0" hangingPunct="1">
              <a:lnSpc>
                <a:spcPct val="100000"/>
              </a:lnSpc>
              <a:spcBef>
                <a:spcPts val="700"/>
              </a:spcBef>
              <a:spcAft>
                <a:spcPts val="0"/>
              </a:spcAft>
              <a:buClr>
                <a:schemeClr val="tx2"/>
              </a:buClr>
              <a:buSzPct val="95000"/>
              <a:buFont typeface="Wingdings"/>
              <a:buChar char=""/>
              <a:tabLst/>
              <a:defRPr/>
            </a:pPr>
            <a:r>
              <a:rPr lang="fa-IR" sz="2400" b="1" dirty="0">
                <a:solidFill>
                  <a:schemeClr val="accent1">
                    <a:lumMod val="60000"/>
                    <a:lumOff val="40000"/>
                  </a:schemeClr>
                </a:solidFill>
                <a:cs typeface="B Traffic" panose="00000400000000000000" pitchFamily="2" charset="-78"/>
              </a:rPr>
              <a:t>وضعيت بروز و شيوع بيماريها</a:t>
            </a:r>
          </a:p>
          <a:p>
            <a:pPr marL="411480" marR="0" lvl="0" indent="-342900" algn="just" defTabSz="914400" rtl="1" eaLnBrk="1" fontAlgn="auto" latinLnBrk="0" hangingPunct="1">
              <a:lnSpc>
                <a:spcPct val="100000"/>
              </a:lnSpc>
              <a:spcBef>
                <a:spcPts val="700"/>
              </a:spcBef>
              <a:spcAft>
                <a:spcPts val="0"/>
              </a:spcAft>
              <a:buClr>
                <a:schemeClr val="tx2"/>
              </a:buClr>
              <a:buSzPct val="95000"/>
              <a:buFont typeface="Wingdings"/>
              <a:buChar char=""/>
              <a:tabLst/>
              <a:defRPr/>
            </a:pPr>
            <a:r>
              <a:rPr lang="fa-IR" sz="2400" b="1" dirty="0">
                <a:solidFill>
                  <a:schemeClr val="accent1">
                    <a:lumMod val="60000"/>
                    <a:lumOff val="40000"/>
                  </a:schemeClr>
                </a:solidFill>
                <a:cs typeface="B Traffic" panose="00000400000000000000" pitchFamily="2" charset="-78"/>
              </a:rPr>
              <a:t>وضعيت ابتلا به معلوليتها</a:t>
            </a:r>
          </a:p>
          <a:p>
            <a:pPr marL="411480" marR="0" lvl="0" indent="-342900" algn="just" defTabSz="914400" rtl="1" eaLnBrk="1" fontAlgn="auto" latinLnBrk="0" hangingPunct="1">
              <a:lnSpc>
                <a:spcPct val="100000"/>
              </a:lnSpc>
              <a:spcBef>
                <a:spcPts val="700"/>
              </a:spcBef>
              <a:spcAft>
                <a:spcPts val="0"/>
              </a:spcAft>
              <a:buClr>
                <a:schemeClr val="tx2"/>
              </a:buClr>
              <a:buSzPct val="95000"/>
              <a:buFont typeface="Wingdings"/>
              <a:buChar char=""/>
              <a:tabLst/>
              <a:defRPr/>
            </a:pPr>
            <a:r>
              <a:rPr lang="fa-IR" sz="2400" b="1" dirty="0">
                <a:solidFill>
                  <a:schemeClr val="accent1">
                    <a:lumMod val="60000"/>
                    <a:lumOff val="40000"/>
                  </a:schemeClr>
                </a:solidFill>
                <a:cs typeface="B Traffic" panose="00000400000000000000" pitchFamily="2" charset="-78"/>
              </a:rPr>
              <a:t>وضعيت مرگ و مير</a:t>
            </a:r>
          </a:p>
        </p:txBody>
      </p:sp>
      <p:sp>
        <p:nvSpPr>
          <p:cNvPr id="17" name="Rectangle 3"/>
          <p:cNvSpPr txBox="1">
            <a:spLocks noChangeArrowheads="1"/>
          </p:cNvSpPr>
          <p:nvPr/>
        </p:nvSpPr>
        <p:spPr>
          <a:xfrm>
            <a:off x="1214415" y="4221088"/>
            <a:ext cx="4357718" cy="928694"/>
          </a:xfrm>
          <a:prstGeom prst="rect">
            <a:avLst/>
          </a:prstGeom>
        </p:spPr>
        <p:txBody>
          <a:bodyPr vert="horz" anchor="ctr">
            <a:normAutofit/>
          </a:bodyPr>
          <a:lstStyle/>
          <a:p>
            <a:pPr marL="411480" marR="0" lvl="0" indent="-342900" algn="ctr" defTabSz="914400" rtl="1" eaLnBrk="1" fontAlgn="auto" latinLnBrk="0" hangingPunct="1">
              <a:lnSpc>
                <a:spcPct val="100000"/>
              </a:lnSpc>
              <a:spcBef>
                <a:spcPts val="700"/>
              </a:spcBef>
              <a:spcAft>
                <a:spcPts val="0"/>
              </a:spcAft>
              <a:buClr>
                <a:schemeClr val="tx2"/>
              </a:buClr>
              <a:buSzPct val="95000"/>
              <a:tabLst/>
              <a:defRPr/>
            </a:pPr>
            <a:r>
              <a:rPr kumimoji="0" lang="fa-IR" sz="2800" b="1" i="0" u="none" strike="noStrike" kern="1200" cap="none" spc="0" normalizeH="0" baseline="0" noProof="0" dirty="0" smtClean="0">
                <a:ln>
                  <a:noFill/>
                </a:ln>
                <a:solidFill>
                  <a:schemeClr val="accent4">
                    <a:lumMod val="50000"/>
                  </a:schemeClr>
                </a:solidFill>
                <a:effectLst/>
                <a:uLnTx/>
                <a:uFillTx/>
                <a:cs typeface="B Traffic" panose="00000400000000000000" pitchFamily="2" charset="-78"/>
              </a:rPr>
              <a:t>بار بيماريها در جامعه</a:t>
            </a:r>
          </a:p>
        </p:txBody>
      </p:sp>
      <p:sp>
        <p:nvSpPr>
          <p:cNvPr id="9" name="Title 1"/>
          <p:cNvSpPr txBox="1">
            <a:spLocks/>
          </p:cNvSpPr>
          <p:nvPr/>
        </p:nvSpPr>
        <p:spPr>
          <a:xfrm>
            <a:off x="457984" y="394134"/>
            <a:ext cx="3857988" cy="914400"/>
          </a:xfrm>
          <a:prstGeom prst="rect">
            <a:avLst/>
          </a:prstGeom>
        </p:spPr>
        <p:txBody>
          <a:bodyPr vert="horz" lIns="91440" tIns="45720" rIns="91440" bIns="45720" rtlCol="0" anchor="ctr">
            <a:normAutofit/>
          </a:bodyPr>
          <a:lstStyle>
            <a:lvl1pPr algn="l" defTabSz="914400" rtl="0" eaLnBrk="1" latinLnBrk="0" hangingPunct="1">
              <a:spcBef>
                <a:spcPct val="0"/>
              </a:spcBef>
              <a:buNone/>
              <a:defRPr sz="4000" kern="1200" spc="-100" baseline="0">
                <a:solidFill>
                  <a:schemeClr val="tx2"/>
                </a:solidFill>
                <a:latin typeface="+mj-lt"/>
                <a:ea typeface="+mj-ea"/>
                <a:cs typeface="+mj-cs"/>
              </a:defRPr>
            </a:lvl1pPr>
          </a:lstStyle>
          <a:p>
            <a:pPr rtl="1"/>
            <a:r>
              <a:rPr lang="fa-IR" dirty="0" smtClean="0">
                <a:solidFill>
                  <a:schemeClr val="accent1">
                    <a:lumMod val="50000"/>
                  </a:schemeClr>
                </a:solidFill>
                <a:effectLst>
                  <a:outerShdw blurRad="38100" dist="38100" dir="2700000" algn="tl">
                    <a:srgbClr val="000000">
                      <a:alpha val="43137"/>
                    </a:srgbClr>
                  </a:outerShdw>
                </a:effectLst>
                <a:cs typeface="B Homa" panose="00000400000000000000" pitchFamily="2" charset="-78"/>
              </a:rPr>
              <a:t>مديريت سلامت</a:t>
            </a:r>
            <a:endParaRPr lang="en-US" dirty="0">
              <a:solidFill>
                <a:schemeClr val="accent1">
                  <a:lumMod val="50000"/>
                </a:schemeClr>
              </a:solidFill>
              <a:effectLst>
                <a:outerShdw blurRad="38100" dist="38100" dir="2700000" algn="tl">
                  <a:srgbClr val="000000">
                    <a:alpha val="43137"/>
                  </a:srgbClr>
                </a:outerShdw>
              </a:effectLst>
              <a:cs typeface="B Homa" panose="00000400000000000000" pitchFamily="2" charset="-78"/>
            </a:endParaRPr>
          </a:p>
        </p:txBody>
      </p:sp>
    </p:spTree>
    <p:extLst>
      <p:ext uri="{BB962C8B-B14F-4D97-AF65-F5344CB8AC3E}">
        <p14:creationId xmlns:p14="http://schemas.microsoft.com/office/powerpoint/2010/main" val="13094738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12" fill="hold" nodeType="click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strips(downLeft)">
                                      <p:cBhvr>
                                        <p:cTn id="7" dur="500"/>
                                        <p:tgtEl>
                                          <p:spTgt spid="30"/>
                                        </p:tgtEl>
                                      </p:cBhvr>
                                    </p:animEffect>
                                  </p:childTnLst>
                                </p:cTn>
                              </p:par>
                            </p:childTnLst>
                          </p:cTn>
                        </p:par>
                        <p:par>
                          <p:cTn id="8" fill="hold">
                            <p:stCondLst>
                              <p:cond delay="500"/>
                            </p:stCondLst>
                            <p:childTnLst>
                              <p:par>
                                <p:cTn id="9" presetID="17" presetClass="entr" presetSubtype="10" fill="hold" grpId="0" nodeType="after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p:cTn id="11" dur="500" fill="hold"/>
                                        <p:tgtEl>
                                          <p:spTgt spid="4"/>
                                        </p:tgtEl>
                                        <p:attrNameLst>
                                          <p:attrName>ppt_w</p:attrName>
                                        </p:attrNameLst>
                                      </p:cBhvr>
                                      <p:tavLst>
                                        <p:tav tm="0">
                                          <p:val>
                                            <p:fltVal val="0"/>
                                          </p:val>
                                        </p:tav>
                                        <p:tav tm="100000">
                                          <p:val>
                                            <p:strVal val="#ppt_w"/>
                                          </p:val>
                                        </p:tav>
                                      </p:tavLst>
                                    </p:anim>
                                    <p:anim calcmode="lin" valueType="num">
                                      <p:cBhvr>
                                        <p:cTn id="12" dur="500" fill="hold"/>
                                        <p:tgtEl>
                                          <p:spTgt spid="4"/>
                                        </p:tgtEl>
                                        <p:attrNameLst>
                                          <p:attrName>ppt_h</p:attrName>
                                        </p:attrNameLst>
                                      </p:cBhvr>
                                      <p:tavLst>
                                        <p:tav tm="0">
                                          <p:val>
                                            <p:strVal val="#ppt_h"/>
                                          </p:val>
                                        </p:tav>
                                        <p:tav tm="100000">
                                          <p:val>
                                            <p:strVal val="#ppt_h"/>
                                          </p:val>
                                        </p:tav>
                                      </p:tavLst>
                                    </p:anim>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grpId="0" nodeType="clickEffect">
                                  <p:stCondLst>
                                    <p:cond delay="0"/>
                                  </p:stCondLst>
                                  <p:childTnLst>
                                    <p:set>
                                      <p:cBhvr>
                                        <p:cTn id="16" dur="1" fill="hold">
                                          <p:stCondLst>
                                            <p:cond delay="0"/>
                                          </p:stCondLst>
                                        </p:cTn>
                                        <p:tgtEl>
                                          <p:spTgt spid="15">
                                            <p:txEl>
                                              <p:pRg st="0" end="0"/>
                                            </p:txEl>
                                          </p:spTgt>
                                        </p:tgtEl>
                                        <p:attrNameLst>
                                          <p:attrName>style.visibility</p:attrName>
                                        </p:attrNameLst>
                                      </p:cBhvr>
                                      <p:to>
                                        <p:strVal val="visible"/>
                                      </p:to>
                                    </p:set>
                                    <p:animEffect transition="in" filter="box(in)">
                                      <p:cBhvr>
                                        <p:cTn id="17" dur="500"/>
                                        <p:tgtEl>
                                          <p:spTgt spid="15">
                                            <p:txEl>
                                              <p:pRg st="0" end="0"/>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4" presetClass="entr" presetSubtype="16" fill="hold" grpId="0" nodeType="clickEffect">
                                  <p:stCondLst>
                                    <p:cond delay="0"/>
                                  </p:stCondLst>
                                  <p:childTnLst>
                                    <p:set>
                                      <p:cBhvr>
                                        <p:cTn id="21" dur="1" fill="hold">
                                          <p:stCondLst>
                                            <p:cond delay="0"/>
                                          </p:stCondLst>
                                        </p:cTn>
                                        <p:tgtEl>
                                          <p:spTgt spid="15">
                                            <p:txEl>
                                              <p:pRg st="1" end="1"/>
                                            </p:txEl>
                                          </p:spTgt>
                                        </p:tgtEl>
                                        <p:attrNameLst>
                                          <p:attrName>style.visibility</p:attrName>
                                        </p:attrNameLst>
                                      </p:cBhvr>
                                      <p:to>
                                        <p:strVal val="visible"/>
                                      </p:to>
                                    </p:set>
                                    <p:animEffect transition="in" filter="box(in)">
                                      <p:cBhvr>
                                        <p:cTn id="22" dur="500"/>
                                        <p:tgtEl>
                                          <p:spTgt spid="15">
                                            <p:txEl>
                                              <p:pRg st="1" end="1"/>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4" presetClass="entr" presetSubtype="16" fill="hold" grpId="0" nodeType="clickEffect">
                                  <p:stCondLst>
                                    <p:cond delay="0"/>
                                  </p:stCondLst>
                                  <p:childTnLst>
                                    <p:set>
                                      <p:cBhvr>
                                        <p:cTn id="26" dur="1" fill="hold">
                                          <p:stCondLst>
                                            <p:cond delay="0"/>
                                          </p:stCondLst>
                                        </p:cTn>
                                        <p:tgtEl>
                                          <p:spTgt spid="15">
                                            <p:txEl>
                                              <p:pRg st="2" end="2"/>
                                            </p:txEl>
                                          </p:spTgt>
                                        </p:tgtEl>
                                        <p:attrNameLst>
                                          <p:attrName>style.visibility</p:attrName>
                                        </p:attrNameLst>
                                      </p:cBhvr>
                                      <p:to>
                                        <p:strVal val="visible"/>
                                      </p:to>
                                    </p:set>
                                    <p:animEffect transition="in" filter="box(in)">
                                      <p:cBhvr>
                                        <p:cTn id="27" dur="500"/>
                                        <p:tgtEl>
                                          <p:spTgt spid="15">
                                            <p:txEl>
                                              <p:pRg st="2" end="2"/>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4" presetClass="entr" presetSubtype="16" fill="hold" grpId="0" nodeType="clickEffect">
                                  <p:stCondLst>
                                    <p:cond delay="0"/>
                                  </p:stCondLst>
                                  <p:childTnLst>
                                    <p:set>
                                      <p:cBhvr>
                                        <p:cTn id="31" dur="1" fill="hold">
                                          <p:stCondLst>
                                            <p:cond delay="0"/>
                                          </p:stCondLst>
                                        </p:cTn>
                                        <p:tgtEl>
                                          <p:spTgt spid="17">
                                            <p:txEl>
                                              <p:pRg st="0" end="0"/>
                                            </p:txEl>
                                          </p:spTgt>
                                        </p:tgtEl>
                                        <p:attrNameLst>
                                          <p:attrName>style.visibility</p:attrName>
                                        </p:attrNameLst>
                                      </p:cBhvr>
                                      <p:to>
                                        <p:strVal val="visible"/>
                                      </p:to>
                                    </p:set>
                                    <p:animEffect transition="in" filter="box(in)">
                                      <p:cBhvr>
                                        <p:cTn id="32" dur="500"/>
                                        <p:tgtEl>
                                          <p:spTgt spid="1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15" grpId="0" build="p"/>
      <p:bldP spid="17" grpId="0" build="p"/>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62000" y="762000"/>
            <a:ext cx="7467600" cy="6093976"/>
          </a:xfrm>
          <a:prstGeom prst="rect">
            <a:avLst/>
          </a:prstGeom>
          <a:noFill/>
        </p:spPr>
        <p:txBody>
          <a:bodyPr wrap="square" rtlCol="0">
            <a:spAutoFit/>
          </a:bodyPr>
          <a:lstStyle/>
          <a:p>
            <a:pPr algn="just" rtl="1"/>
            <a:r>
              <a:rPr lang="fa-IR" sz="2400" b="1" dirty="0" smtClean="0">
                <a:cs typeface="B Nazanin" pitchFamily="2" charset="-78"/>
              </a:rPr>
              <a:t>استفاده از شاخص </a:t>
            </a:r>
            <a:r>
              <a:rPr lang="en-US" dirty="0" smtClean="0"/>
              <a:t>DALY</a:t>
            </a:r>
            <a:r>
              <a:rPr lang="fa-IR" dirty="0" smtClean="0"/>
              <a:t> </a:t>
            </a:r>
            <a:r>
              <a:rPr lang="fa-IR" sz="2400" b="1" dirty="0" smtClean="0">
                <a:cs typeface="B Nazanin" pitchFamily="2" charset="-78"/>
              </a:rPr>
              <a:t>به برای تعیین بار بیماری </a:t>
            </a:r>
            <a:endParaRPr lang="en-US" sz="2400" b="1" dirty="0" smtClean="0">
              <a:cs typeface="B Nazanin" pitchFamily="2" charset="-78"/>
            </a:endParaRPr>
          </a:p>
          <a:p>
            <a:pPr algn="just" rtl="1"/>
            <a:r>
              <a:rPr lang="en-US" b="1" dirty="0" smtClean="0">
                <a:cs typeface="B Nazanin" pitchFamily="2" charset="-78"/>
              </a:rPr>
              <a:t>Disability Adjusted Life Years</a:t>
            </a:r>
            <a:endParaRPr lang="fa-IR" b="1" dirty="0" smtClean="0">
              <a:cs typeface="B Nazanin" pitchFamily="2" charset="-78"/>
            </a:endParaRPr>
          </a:p>
          <a:p>
            <a:pPr algn="just" rtl="1"/>
            <a:r>
              <a:rPr lang="fa-IR" sz="2400" b="1" dirty="0" smtClean="0">
                <a:cs typeface="B Nazanin" pitchFamily="2" charset="-78"/>
              </a:rPr>
              <a:t>به طور خلاصه این شاخص سال هایی که از طریق مرگ زودرس از بین می روند و فرد بایستی بالقوه زنده می ماند </a:t>
            </a:r>
            <a:r>
              <a:rPr lang="fa-IR" sz="2400" b="1" dirty="0">
                <a:cs typeface="B Nazanin" pitchFamily="2" charset="-78"/>
              </a:rPr>
              <a:t> </a:t>
            </a:r>
            <a:r>
              <a:rPr lang="fa-IR" sz="2400" b="1" dirty="0" smtClean="0">
                <a:cs typeface="B Nazanin" pitchFamily="2" charset="-78"/>
              </a:rPr>
              <a:t>ولی در اثر </a:t>
            </a:r>
            <a:r>
              <a:rPr lang="fa-IR" sz="2400" b="1" dirty="0">
                <a:cs typeface="B Nazanin" pitchFamily="2" charset="-78"/>
              </a:rPr>
              <a:t>بیماری یا در </a:t>
            </a:r>
            <a:r>
              <a:rPr lang="fa-IR" sz="2400" b="1" dirty="0" smtClean="0">
                <a:cs typeface="B Nazanin" pitchFamily="2" charset="-78"/>
              </a:rPr>
              <a:t>حادثه از دست داده است همچنین سال هایی که به دلیل ناتوانی و اختلالات از دست داده و در سلامت کامل به سر نبرده است:</a:t>
            </a:r>
          </a:p>
          <a:p>
            <a:pPr algn="just" rtl="1"/>
            <a:r>
              <a:rPr lang="en-US" b="1" dirty="0" smtClean="0">
                <a:cs typeface="B Nazanin" pitchFamily="2" charset="-78"/>
              </a:rPr>
              <a:t>Years of Life Lost (YLL)</a:t>
            </a:r>
          </a:p>
          <a:p>
            <a:pPr algn="just" rtl="1"/>
            <a:r>
              <a:rPr lang="en-US" b="1" dirty="0" smtClean="0">
                <a:cs typeface="B Nazanin" pitchFamily="2" charset="-78"/>
              </a:rPr>
              <a:t> Years Lived with Disability (YLD</a:t>
            </a:r>
            <a:r>
              <a:rPr lang="en-US" b="1" dirty="0" smtClean="0">
                <a:cs typeface="B Nazanin" pitchFamily="2" charset="-78"/>
              </a:rPr>
              <a:t>)</a:t>
            </a:r>
            <a:endParaRPr lang="en-US" b="1" dirty="0" smtClean="0">
              <a:cs typeface="B Nazanin" pitchFamily="2" charset="-78"/>
            </a:endParaRPr>
          </a:p>
          <a:p>
            <a:pPr algn="just" rtl="1"/>
            <a:r>
              <a:rPr lang="fa-IR" sz="2400" b="1" dirty="0" smtClean="0">
                <a:cs typeface="B Nazanin" pitchFamily="2" charset="-78"/>
              </a:rPr>
              <a:t>مهم است که بدانیم بار بیماری ها مربوط به چه عامل خطری است.</a:t>
            </a:r>
          </a:p>
          <a:p>
            <a:pPr algn="just" rtl="1"/>
            <a:r>
              <a:rPr lang="fa-IR" sz="2400" b="1" dirty="0" smtClean="0">
                <a:cs typeface="B Nazanin" pitchFamily="2" charset="-78"/>
              </a:rPr>
              <a:t>مثال: بیماری های قلبی عروقی چه جزئی از آن مربوط به چاقی و چه جزئی مربوط به چربی خون است.</a:t>
            </a:r>
          </a:p>
          <a:p>
            <a:pPr algn="just" rtl="1"/>
            <a:r>
              <a:rPr lang="fa-IR" sz="2400" b="1" dirty="0" smtClean="0">
                <a:cs typeface="B Nazanin" pitchFamily="2" charset="-78"/>
              </a:rPr>
              <a:t> 50 درصد کل مرگ ومیر دنیا مربوط  به20 عامل خطر است </a:t>
            </a:r>
          </a:p>
          <a:p>
            <a:pPr algn="just" rtl="1"/>
            <a:r>
              <a:rPr lang="fa-IR" sz="2400" b="1" dirty="0" smtClean="0">
                <a:cs typeface="B Nazanin" pitchFamily="2" charset="-78"/>
              </a:rPr>
              <a:t>کم وزنی هنگام تولد، روابط جنسی محافظت نشده، فشار خون بالا، مصرف دخانیات، مصرف الکل، آب آشامیدنی ناسالم یا محیط بهسازی </a:t>
            </a:r>
            <a:r>
              <a:rPr lang="fa-IR" sz="2400" b="1" smtClean="0">
                <a:cs typeface="B Nazanin" pitchFamily="2" charset="-78"/>
              </a:rPr>
              <a:t>نشده.</a:t>
            </a:r>
            <a:endParaRPr lang="en-US" sz="2400" b="1" smtClean="0">
              <a:cs typeface="B Nazanin" pitchFamily="2" charset="-78"/>
            </a:endParaRPr>
          </a:p>
          <a:p>
            <a:pPr algn="just" rtl="1"/>
            <a:endParaRPr lang="fa-IR" sz="2400" b="1" dirty="0" smtClean="0">
              <a:cs typeface="B Nazanin" pitchFamily="2" charset="-78"/>
            </a:endParaRPr>
          </a:p>
          <a:p>
            <a:pPr algn="just" rtl="1"/>
            <a:endParaRPr lang="en-US" sz="2400" dirty="0"/>
          </a:p>
        </p:txBody>
      </p:sp>
    </p:spTree>
    <p:extLst>
      <p:ext uri="{BB962C8B-B14F-4D97-AF65-F5344CB8AC3E}">
        <p14:creationId xmlns:p14="http://schemas.microsoft.com/office/powerpoint/2010/main" val="3241260429"/>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762000" y="685800"/>
            <a:ext cx="7543800" cy="4524315"/>
          </a:xfrm>
          <a:prstGeom prst="rect">
            <a:avLst/>
          </a:prstGeom>
          <a:noFill/>
        </p:spPr>
        <p:txBody>
          <a:bodyPr wrap="square" rtlCol="0">
            <a:spAutoFit/>
          </a:bodyPr>
          <a:lstStyle/>
          <a:p>
            <a:pPr algn="just" rtl="1"/>
            <a:r>
              <a:rPr lang="fa-IR" sz="2400" b="1" dirty="0" smtClean="0">
                <a:cs typeface="B Nazanin" pitchFamily="2" charset="-78"/>
              </a:rPr>
              <a:t>کلسترول بالا، آلودگی هوای داخل فضای بسته، کمبود آهن، اضافه وزن، کمبود روی، مصرف کم سبزیجات و میوه جات، کمبود ویتامین </a:t>
            </a:r>
            <a:r>
              <a:rPr lang="en-US" sz="2400" b="1" dirty="0" smtClean="0">
                <a:cs typeface="B Nazanin" pitchFamily="2" charset="-78"/>
              </a:rPr>
              <a:t>A</a:t>
            </a:r>
            <a:r>
              <a:rPr lang="fa-IR" sz="2400" b="1" dirty="0" smtClean="0">
                <a:cs typeface="B Nazanin" pitchFamily="2" charset="-78"/>
              </a:rPr>
              <a:t>، تحرک نامناسب، عوامل خطر منجر به یک حادثه، مسمومیت با سرب، مسمومیت با دارو ها، تزریقات غیر ایمن، عدم استفاده از وسایل پیشگیری از تنظیم خانواده و سوء استفاده از کودکان</a:t>
            </a:r>
          </a:p>
          <a:p>
            <a:pPr algn="just" rtl="1"/>
            <a:r>
              <a:rPr lang="fa-IR" sz="2400" b="1" dirty="0" smtClean="0">
                <a:cs typeface="B Nazanin" pitchFamily="2" charset="-78"/>
              </a:rPr>
              <a:t>در کشور ما بالاترین بار بیماری مربوط به اضافه وزن و چاقی است. </a:t>
            </a:r>
          </a:p>
          <a:p>
            <a:pPr algn="just" rtl="1"/>
            <a:r>
              <a:rPr lang="fa-IR" sz="2400" b="1" dirty="0" smtClean="0">
                <a:cs typeface="B Nazanin" pitchFamily="2" charset="-78"/>
              </a:rPr>
              <a:t>اضافه وزن و چاقی، فشار خون بالا، تحرک کم (فعالیت فیزیکی نامناسب)، کلسترول بالا، سوء مصرف مواد، آب آشامیدنی ناسالم، عوامل و استرس های مربوط به مخاطرات شغلی، کمبود آهن، مصرف دخانیات و آلودگی هواد در فضای بسته.</a:t>
            </a:r>
          </a:p>
          <a:p>
            <a:pPr algn="just" rtl="1"/>
            <a:r>
              <a:rPr lang="fa-IR" sz="2400" b="1" dirty="0" smtClean="0">
                <a:cs typeface="B Nazanin" pitchFamily="2" charset="-78"/>
              </a:rPr>
              <a:t>پس مداخلات باید در راستای کاهش عوامل خطر یا پیشگیری از ابتلا به عوامل خطر انجام شود. </a:t>
            </a:r>
            <a:endParaRPr lang="en-US" sz="2400" b="1" dirty="0">
              <a:cs typeface="B Nazanin" pitchFamily="2" charset="-78"/>
            </a:endParaRPr>
          </a:p>
        </p:txBody>
      </p:sp>
    </p:spTree>
    <p:extLst>
      <p:ext uri="{BB962C8B-B14F-4D97-AF65-F5344CB8AC3E}">
        <p14:creationId xmlns:p14="http://schemas.microsoft.com/office/powerpoint/2010/main" val="1150474159"/>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4282" y="654940"/>
            <a:ext cx="8643998" cy="1261892"/>
          </a:xfrm>
        </p:spPr>
        <p:txBody>
          <a:bodyPr anchor="t" anchorCtr="0">
            <a:normAutofit/>
          </a:bodyPr>
          <a:lstStyle/>
          <a:p>
            <a:pPr algn="r" rtl="1">
              <a:lnSpc>
                <a:spcPct val="150000"/>
              </a:lnSpc>
            </a:pPr>
            <a:r>
              <a:rPr lang="fa-IR" sz="3200" dirty="0" smtClean="0">
                <a:cs typeface="B Traffic" panose="00000400000000000000" pitchFamily="2" charset="-78"/>
              </a:rPr>
              <a:t>اولويت ثابت نيست و بر اساس زمان و مكان متغير است. </a:t>
            </a:r>
            <a:endParaRPr lang="en-US" sz="3200" dirty="0">
              <a:cs typeface="B Traffic" panose="00000400000000000000" pitchFamily="2" charset="-78"/>
            </a:endParaRPr>
          </a:p>
        </p:txBody>
      </p:sp>
      <p:sp>
        <p:nvSpPr>
          <p:cNvPr id="5" name="Title 1"/>
          <p:cNvSpPr txBox="1">
            <a:spLocks/>
          </p:cNvSpPr>
          <p:nvPr/>
        </p:nvSpPr>
        <p:spPr>
          <a:xfrm>
            <a:off x="214282" y="2500306"/>
            <a:ext cx="8643998" cy="1059548"/>
          </a:xfrm>
          <a:prstGeom prst="rect">
            <a:avLst/>
          </a:prstGeom>
        </p:spPr>
        <p:txBody>
          <a:bodyPr vert="horz" anchor="t" anchorCtr="0">
            <a:noAutofit/>
          </a:bodyPr>
          <a:lstStyle/>
          <a:p>
            <a:pPr marL="0" marR="0" lvl="0" indent="0" algn="r" defTabSz="914400" rtl="1" eaLnBrk="1" fontAlgn="auto" latinLnBrk="0" hangingPunct="1">
              <a:lnSpc>
                <a:spcPct val="150000"/>
              </a:lnSpc>
              <a:spcBef>
                <a:spcPct val="0"/>
              </a:spcBef>
              <a:spcAft>
                <a:spcPts val="0"/>
              </a:spcAft>
              <a:buClrTx/>
              <a:buSzTx/>
              <a:buFontTx/>
              <a:buNone/>
              <a:tabLst/>
              <a:defRPr/>
            </a:pPr>
            <a:r>
              <a:rPr kumimoji="0" lang="fa-IR" sz="2800" b="0" i="0" u="none" strike="noStrike" kern="1200" cap="none" spc="-100" normalizeH="0" baseline="0" noProof="0" dirty="0" smtClean="0">
                <a:ln>
                  <a:noFill/>
                </a:ln>
                <a:solidFill>
                  <a:schemeClr val="accent1">
                    <a:lumMod val="60000"/>
                    <a:lumOff val="40000"/>
                  </a:schemeClr>
                </a:solidFill>
                <a:effectLst/>
                <a:uLnTx/>
                <a:uFillTx/>
                <a:latin typeface="+mj-lt"/>
                <a:ea typeface="+mj-ea"/>
                <a:cs typeface="B Mehr" panose="00000700000000000000" pitchFamily="2" charset="-78"/>
              </a:rPr>
              <a:t>بايد توان</a:t>
            </a:r>
            <a:r>
              <a:rPr kumimoji="0" lang="fa-IR" sz="2800" b="0" i="0" u="none" strike="noStrike" kern="1200" cap="none" spc="-100" normalizeH="0" noProof="0" dirty="0" smtClean="0">
                <a:ln>
                  <a:noFill/>
                </a:ln>
                <a:solidFill>
                  <a:schemeClr val="accent1">
                    <a:lumMod val="60000"/>
                    <a:lumOff val="40000"/>
                  </a:schemeClr>
                </a:solidFill>
                <a:effectLst/>
                <a:uLnTx/>
                <a:uFillTx/>
                <a:latin typeface="+mj-lt"/>
                <a:ea typeface="+mj-ea"/>
                <a:cs typeface="B Mehr" panose="00000700000000000000" pitchFamily="2" charset="-78"/>
              </a:rPr>
              <a:t> تشخيص اولويت‌هاي منطقه‌اي ايجاد شود.</a:t>
            </a:r>
            <a:endParaRPr kumimoji="0" lang="en-US" sz="2800" b="0" i="0" u="none" strike="noStrike" kern="1200" cap="none" spc="-100" normalizeH="0" baseline="0" noProof="0" dirty="0">
              <a:ln>
                <a:noFill/>
              </a:ln>
              <a:solidFill>
                <a:schemeClr val="accent1">
                  <a:lumMod val="60000"/>
                  <a:lumOff val="40000"/>
                </a:schemeClr>
              </a:solidFill>
              <a:effectLst/>
              <a:uLnTx/>
              <a:uFillTx/>
              <a:latin typeface="+mj-lt"/>
              <a:ea typeface="+mj-ea"/>
              <a:cs typeface="B Mehr" panose="00000700000000000000" pitchFamily="2" charset="-78"/>
            </a:endParaRPr>
          </a:p>
        </p:txBody>
      </p:sp>
      <p:sp>
        <p:nvSpPr>
          <p:cNvPr id="6" name="Title 1"/>
          <p:cNvSpPr txBox="1">
            <a:spLocks/>
          </p:cNvSpPr>
          <p:nvPr/>
        </p:nvSpPr>
        <p:spPr>
          <a:xfrm>
            <a:off x="214282" y="3786190"/>
            <a:ext cx="8643998" cy="1857388"/>
          </a:xfrm>
          <a:prstGeom prst="rect">
            <a:avLst/>
          </a:prstGeom>
        </p:spPr>
        <p:txBody>
          <a:bodyPr vert="horz" anchor="t" anchorCtr="0">
            <a:noAutofit/>
          </a:bodyPr>
          <a:lstStyle/>
          <a:p>
            <a:pPr marL="0" marR="0" lvl="0" indent="0" algn="r" defTabSz="914400" rtl="1" eaLnBrk="1" fontAlgn="auto" latinLnBrk="0" hangingPunct="1">
              <a:lnSpc>
                <a:spcPct val="150000"/>
              </a:lnSpc>
              <a:spcBef>
                <a:spcPct val="0"/>
              </a:spcBef>
              <a:spcAft>
                <a:spcPts val="0"/>
              </a:spcAft>
              <a:buClrTx/>
              <a:buSzTx/>
              <a:buFontTx/>
              <a:buNone/>
              <a:tabLst/>
              <a:defRPr/>
            </a:pPr>
            <a:r>
              <a:rPr kumimoji="0" lang="fa-IR" sz="2800" b="0" i="0" u="none" strike="noStrike" kern="1200" cap="none" spc="-100" normalizeH="0" baseline="0" noProof="0" dirty="0" smtClean="0">
                <a:ln>
                  <a:noFill/>
                </a:ln>
                <a:solidFill>
                  <a:schemeClr val="accent1">
                    <a:lumMod val="60000"/>
                    <a:lumOff val="40000"/>
                  </a:schemeClr>
                </a:solidFill>
                <a:effectLst/>
                <a:uLnTx/>
                <a:uFillTx/>
                <a:latin typeface="+mj-lt"/>
                <a:ea typeface="+mj-ea"/>
                <a:cs typeface="B Mehr" panose="00000700000000000000" pitchFamily="2" charset="-78"/>
              </a:rPr>
              <a:t>تعيين و تشخيص اولويت بايد بر اساس شواهد كافي</a:t>
            </a:r>
            <a:r>
              <a:rPr kumimoji="0" lang="fa-IR" sz="2800" b="0" i="0" u="none" strike="noStrike" kern="1200" cap="none" spc="-100" normalizeH="0" noProof="0" dirty="0" smtClean="0">
                <a:ln>
                  <a:noFill/>
                </a:ln>
                <a:solidFill>
                  <a:schemeClr val="accent1">
                    <a:lumMod val="60000"/>
                    <a:lumOff val="40000"/>
                  </a:schemeClr>
                </a:solidFill>
                <a:effectLst/>
                <a:uLnTx/>
                <a:uFillTx/>
                <a:latin typeface="+mj-lt"/>
                <a:ea typeface="+mj-ea"/>
                <a:cs typeface="B Mehr" panose="00000700000000000000" pitchFamily="2" charset="-78"/>
              </a:rPr>
              <a:t> صورت گيرد، تا مداخلات قابل ارزشيابي باشند.</a:t>
            </a:r>
            <a:endParaRPr kumimoji="0" lang="en-US" sz="2800" b="0" i="0" u="none" strike="noStrike" kern="1200" cap="none" spc="-100" normalizeH="0" baseline="0" noProof="0" dirty="0">
              <a:ln>
                <a:noFill/>
              </a:ln>
              <a:solidFill>
                <a:schemeClr val="accent1">
                  <a:lumMod val="60000"/>
                  <a:lumOff val="40000"/>
                </a:schemeClr>
              </a:solidFill>
              <a:effectLst/>
              <a:uLnTx/>
              <a:uFillTx/>
              <a:latin typeface="+mj-lt"/>
              <a:ea typeface="+mj-ea"/>
              <a:cs typeface="B Mehr" panose="00000700000000000000" pitchFamily="2" charset="-78"/>
            </a:endParaRPr>
          </a:p>
        </p:txBody>
      </p:sp>
    </p:spTree>
    <p:extLst>
      <p:ext uri="{BB962C8B-B14F-4D97-AF65-F5344CB8AC3E}">
        <p14:creationId xmlns:p14="http://schemas.microsoft.com/office/powerpoint/2010/main" val="14608047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12"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strips(downLeft)">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8" presetClass="entr" presetSubtype="12"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strips(downLeft)">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18" presetClass="entr" presetSubtype="12"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strips(downLeft)">
                                      <p:cBhvr>
                                        <p:cTn id="1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p:bldP spid="6"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6143636" y="1333358"/>
            <a:ext cx="1692000" cy="900000"/>
          </a:xfrm>
          <a:prstGeom prst="rect">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r>
              <a:rPr lang="fa-IR" b="1" dirty="0" smtClean="0">
                <a:solidFill>
                  <a:schemeClr val="accent2">
                    <a:lumMod val="50000"/>
                  </a:schemeClr>
                </a:solidFill>
                <a:cs typeface="B Traffic" panose="00000400000000000000" pitchFamily="2" charset="-78"/>
              </a:rPr>
              <a:t>تعيين وضعيت سلامت جامعه</a:t>
            </a:r>
            <a:endParaRPr lang="en-US" b="1" dirty="0">
              <a:solidFill>
                <a:schemeClr val="accent2">
                  <a:lumMod val="50000"/>
                </a:schemeClr>
              </a:solidFill>
              <a:cs typeface="B Traffic" panose="00000400000000000000" pitchFamily="2" charset="-78"/>
            </a:endParaRPr>
          </a:p>
        </p:txBody>
      </p:sp>
      <p:sp>
        <p:nvSpPr>
          <p:cNvPr id="8" name="Rectangle 7"/>
          <p:cNvSpPr/>
          <p:nvPr/>
        </p:nvSpPr>
        <p:spPr>
          <a:xfrm>
            <a:off x="4429124" y="2262052"/>
            <a:ext cx="2160000" cy="900000"/>
          </a:xfrm>
          <a:prstGeom prst="rect">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lnSpc>
                <a:spcPct val="150000"/>
              </a:lnSpc>
            </a:pPr>
            <a:r>
              <a:rPr lang="fa-IR" b="1" dirty="0" smtClean="0">
                <a:solidFill>
                  <a:schemeClr val="accent2">
                    <a:lumMod val="50000"/>
                  </a:schemeClr>
                </a:solidFill>
                <a:cs typeface="B Traffic" panose="00000400000000000000" pitchFamily="2" charset="-78"/>
              </a:rPr>
              <a:t>تعيين مشكلات موجود و اولويت‌بندي آنها  </a:t>
            </a:r>
            <a:endParaRPr lang="en-US" b="1" dirty="0">
              <a:solidFill>
                <a:schemeClr val="accent2">
                  <a:lumMod val="50000"/>
                </a:schemeClr>
              </a:solidFill>
              <a:cs typeface="B Traffic" panose="00000400000000000000" pitchFamily="2" charset="-78"/>
            </a:endParaRPr>
          </a:p>
        </p:txBody>
      </p:sp>
      <p:cxnSp>
        <p:nvCxnSpPr>
          <p:cNvPr id="19" name="Shape 18"/>
          <p:cNvCxnSpPr>
            <a:stCxn id="4" idx="2"/>
            <a:endCxn id="8" idx="3"/>
          </p:cNvCxnSpPr>
          <p:nvPr/>
        </p:nvCxnSpPr>
        <p:spPr>
          <a:xfrm rot="5400000">
            <a:off x="6550033" y="2272449"/>
            <a:ext cx="478694" cy="400512"/>
          </a:xfrm>
          <a:prstGeom prst="bentConnector2">
            <a:avLst/>
          </a:prstGeom>
          <a:ln w="28575">
            <a:solidFill>
              <a:schemeClr val="accent1">
                <a:lumMod val="40000"/>
                <a:lumOff val="60000"/>
              </a:schemeClr>
            </a:solidFill>
            <a:tailEnd type="arrow"/>
          </a:ln>
        </p:spPr>
        <p:style>
          <a:lnRef idx="1">
            <a:schemeClr val="accent3"/>
          </a:lnRef>
          <a:fillRef idx="0">
            <a:schemeClr val="accent3"/>
          </a:fillRef>
          <a:effectRef idx="0">
            <a:schemeClr val="accent3"/>
          </a:effectRef>
          <a:fontRef idx="minor">
            <a:schemeClr val="tx1"/>
          </a:fontRef>
        </p:style>
      </p:cxnSp>
      <p:sp>
        <p:nvSpPr>
          <p:cNvPr id="26" name="Rectangle 25"/>
          <p:cNvSpPr/>
          <p:nvPr/>
        </p:nvSpPr>
        <p:spPr>
          <a:xfrm>
            <a:off x="7286644" y="404664"/>
            <a:ext cx="1692000" cy="900000"/>
          </a:xfrm>
          <a:prstGeom prst="rect">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r>
              <a:rPr lang="fa-IR" b="1" dirty="0" smtClean="0">
                <a:solidFill>
                  <a:schemeClr val="accent2">
                    <a:lumMod val="50000"/>
                  </a:schemeClr>
                </a:solidFill>
                <a:cs typeface="B Traffic" panose="00000400000000000000" pitchFamily="2" charset="-78"/>
              </a:rPr>
              <a:t>بررسي و تحليل وضعيت موجود</a:t>
            </a:r>
            <a:endParaRPr lang="en-US" b="1" dirty="0">
              <a:solidFill>
                <a:schemeClr val="accent2">
                  <a:lumMod val="50000"/>
                </a:schemeClr>
              </a:solidFill>
              <a:cs typeface="B Traffic" panose="00000400000000000000" pitchFamily="2" charset="-78"/>
            </a:endParaRPr>
          </a:p>
        </p:txBody>
      </p:sp>
      <p:cxnSp>
        <p:nvCxnSpPr>
          <p:cNvPr id="30" name="Shape 29"/>
          <p:cNvCxnSpPr>
            <a:stCxn id="26" idx="2"/>
            <a:endCxn id="4" idx="3"/>
          </p:cNvCxnSpPr>
          <p:nvPr/>
        </p:nvCxnSpPr>
        <p:spPr>
          <a:xfrm rot="5400000">
            <a:off x="7744793" y="1395507"/>
            <a:ext cx="478694" cy="297008"/>
          </a:xfrm>
          <a:prstGeom prst="bentConnector2">
            <a:avLst/>
          </a:prstGeom>
          <a:ln w="28575">
            <a:solidFill>
              <a:schemeClr val="accent1">
                <a:lumMod val="40000"/>
                <a:lumOff val="60000"/>
              </a:schemeClr>
            </a:solidFill>
            <a:tailEnd type="arrow"/>
          </a:ln>
        </p:spPr>
        <p:style>
          <a:lnRef idx="1">
            <a:schemeClr val="accent3"/>
          </a:lnRef>
          <a:fillRef idx="0">
            <a:schemeClr val="accent3"/>
          </a:fillRef>
          <a:effectRef idx="0">
            <a:schemeClr val="accent3"/>
          </a:effectRef>
          <a:fontRef idx="minor">
            <a:schemeClr val="tx1"/>
          </a:fontRef>
        </p:style>
      </p:cxnSp>
      <p:sp>
        <p:nvSpPr>
          <p:cNvPr id="10" name="Title 1"/>
          <p:cNvSpPr txBox="1">
            <a:spLocks/>
          </p:cNvSpPr>
          <p:nvPr/>
        </p:nvSpPr>
        <p:spPr>
          <a:xfrm>
            <a:off x="457984" y="394134"/>
            <a:ext cx="3857988" cy="914400"/>
          </a:xfrm>
          <a:prstGeom prst="rect">
            <a:avLst/>
          </a:prstGeom>
        </p:spPr>
        <p:txBody>
          <a:bodyPr vert="horz" lIns="91440" tIns="45720" rIns="91440" bIns="45720" rtlCol="0" anchor="ctr">
            <a:normAutofit/>
          </a:bodyPr>
          <a:lstStyle>
            <a:lvl1pPr algn="l" defTabSz="914400" rtl="0" eaLnBrk="1" latinLnBrk="0" hangingPunct="1">
              <a:spcBef>
                <a:spcPct val="0"/>
              </a:spcBef>
              <a:buNone/>
              <a:defRPr sz="4000" kern="1200" spc="-100" baseline="0">
                <a:solidFill>
                  <a:schemeClr val="tx2"/>
                </a:solidFill>
                <a:latin typeface="+mj-lt"/>
                <a:ea typeface="+mj-ea"/>
                <a:cs typeface="+mj-cs"/>
              </a:defRPr>
            </a:lvl1pPr>
          </a:lstStyle>
          <a:p>
            <a:pPr rtl="1"/>
            <a:r>
              <a:rPr lang="fa-IR" dirty="0" smtClean="0">
                <a:solidFill>
                  <a:schemeClr val="accent1">
                    <a:lumMod val="50000"/>
                  </a:schemeClr>
                </a:solidFill>
                <a:effectLst>
                  <a:outerShdw blurRad="38100" dist="38100" dir="2700000" algn="tl">
                    <a:srgbClr val="000000">
                      <a:alpha val="43137"/>
                    </a:srgbClr>
                  </a:outerShdw>
                </a:effectLst>
                <a:cs typeface="B Homa" panose="00000400000000000000" pitchFamily="2" charset="-78"/>
              </a:rPr>
              <a:t>مديريت سلامت</a:t>
            </a:r>
            <a:endParaRPr lang="en-US" dirty="0">
              <a:solidFill>
                <a:schemeClr val="accent1">
                  <a:lumMod val="50000"/>
                </a:schemeClr>
              </a:solidFill>
              <a:effectLst>
                <a:outerShdw blurRad="38100" dist="38100" dir="2700000" algn="tl">
                  <a:srgbClr val="000000">
                    <a:alpha val="43137"/>
                  </a:srgbClr>
                </a:outerShdw>
              </a:effectLst>
              <a:cs typeface="B Homa" panose="00000400000000000000" pitchFamily="2" charset="-78"/>
            </a:endParaRPr>
          </a:p>
        </p:txBody>
      </p:sp>
      <p:sp>
        <p:nvSpPr>
          <p:cNvPr id="12" name="Content Placeholder 13"/>
          <p:cNvSpPr>
            <a:spLocks noGrp="1"/>
          </p:cNvSpPr>
          <p:nvPr>
            <p:ph idx="1"/>
          </p:nvPr>
        </p:nvSpPr>
        <p:spPr>
          <a:xfrm>
            <a:off x="457984" y="3212976"/>
            <a:ext cx="6034230" cy="3528392"/>
          </a:xfrm>
          <a:noFill/>
          <a:ln>
            <a:noFill/>
          </a:ln>
        </p:spPr>
        <p:txBody>
          <a:bodyPr>
            <a:normAutofit/>
          </a:bodyPr>
          <a:lstStyle/>
          <a:p>
            <a:pPr algn="r" rtl="1">
              <a:lnSpc>
                <a:spcPct val="110000"/>
              </a:lnSpc>
            </a:pPr>
            <a:r>
              <a:rPr lang="fa-IR" sz="2000" dirty="0" smtClean="0">
                <a:cs typeface="B Traffic" panose="00000400000000000000" pitchFamily="2" charset="-78"/>
              </a:rPr>
              <a:t>بيماريهايي كه بار بالايي دارند؟</a:t>
            </a:r>
          </a:p>
          <a:p>
            <a:pPr algn="r" rtl="1">
              <a:lnSpc>
                <a:spcPct val="110000"/>
              </a:lnSpc>
            </a:pPr>
            <a:r>
              <a:rPr lang="fa-IR" sz="2000" dirty="0" smtClean="0">
                <a:cs typeface="B Traffic" panose="00000400000000000000" pitchFamily="2" charset="-78"/>
              </a:rPr>
              <a:t>بيماريهايي كه كشندگي بيشتري دارند؟</a:t>
            </a:r>
          </a:p>
          <a:p>
            <a:pPr algn="r" rtl="1">
              <a:lnSpc>
                <a:spcPct val="110000"/>
              </a:lnSpc>
            </a:pPr>
            <a:r>
              <a:rPr lang="fa-IR" sz="2000" dirty="0" smtClean="0">
                <a:cs typeface="B Traffic" panose="00000400000000000000" pitchFamily="2" charset="-78"/>
              </a:rPr>
              <a:t>بيماريهايي كه فراواني بيشتري دارند؟</a:t>
            </a:r>
          </a:p>
          <a:p>
            <a:pPr algn="r" rtl="1">
              <a:lnSpc>
                <a:spcPct val="110000"/>
              </a:lnSpc>
            </a:pPr>
            <a:r>
              <a:rPr lang="fa-IR" sz="2000" dirty="0" smtClean="0">
                <a:cs typeface="B Traffic" panose="00000400000000000000" pitchFamily="2" charset="-78"/>
              </a:rPr>
              <a:t>بيماريهايي كه گروههاي سني/ جنسي خاصي را مبتلا مي‌كنند؟</a:t>
            </a:r>
          </a:p>
          <a:p>
            <a:pPr algn="r" rtl="1">
              <a:lnSpc>
                <a:spcPct val="110000"/>
              </a:lnSpc>
            </a:pPr>
            <a:r>
              <a:rPr lang="fa-IR" sz="2000" dirty="0" smtClean="0">
                <a:cs typeface="B Traffic" panose="00000400000000000000" pitchFamily="2" charset="-78"/>
              </a:rPr>
              <a:t>بيماريهايي كه مداخله و كنترل آنها ميسر است؟</a:t>
            </a:r>
          </a:p>
          <a:p>
            <a:pPr algn="r" rtl="1">
              <a:lnSpc>
                <a:spcPct val="110000"/>
              </a:lnSpc>
            </a:pPr>
            <a:r>
              <a:rPr lang="fa-IR" sz="2000" dirty="0" smtClean="0">
                <a:cs typeface="B Traffic" panose="00000400000000000000" pitchFamily="2" charset="-78"/>
              </a:rPr>
              <a:t>مداخله در عوامل خطر شناخته شده بيماريها؟</a:t>
            </a:r>
          </a:p>
          <a:p>
            <a:pPr algn="r" rtl="1">
              <a:lnSpc>
                <a:spcPct val="110000"/>
              </a:lnSpc>
            </a:pPr>
            <a:r>
              <a:rPr lang="fa-IR" sz="2000" dirty="0" smtClean="0">
                <a:cs typeface="B Traffic" panose="00000400000000000000" pitchFamily="2" charset="-78"/>
              </a:rPr>
              <a:t>مداخله در ساير عوامل مؤثر بر ايجاد/ تشديد بيماري؟</a:t>
            </a:r>
          </a:p>
          <a:p>
            <a:pPr algn="r" rtl="1">
              <a:lnSpc>
                <a:spcPct val="110000"/>
              </a:lnSpc>
            </a:pPr>
            <a:r>
              <a:rPr lang="fa-IR" sz="2000" dirty="0" smtClean="0">
                <a:cs typeface="B Traffic" panose="00000400000000000000" pitchFamily="2" charset="-78"/>
              </a:rPr>
              <a:t>.................................................... ؟</a:t>
            </a:r>
            <a:endParaRPr lang="en-US" sz="2000" dirty="0">
              <a:cs typeface="B Traffic" panose="00000400000000000000" pitchFamily="2" charset="-78"/>
            </a:endParaRPr>
          </a:p>
        </p:txBody>
      </p:sp>
    </p:spTree>
    <p:extLst>
      <p:ext uri="{BB962C8B-B14F-4D97-AF65-F5344CB8AC3E}">
        <p14:creationId xmlns:p14="http://schemas.microsoft.com/office/powerpoint/2010/main" val="42720732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12" fill="hold" grpId="0" nodeType="clickEffect">
                                  <p:stCondLst>
                                    <p:cond delay="0"/>
                                  </p:stCondLst>
                                  <p:childTnLst>
                                    <p:set>
                                      <p:cBhvr>
                                        <p:cTn id="6" dur="1" fill="hold">
                                          <p:stCondLst>
                                            <p:cond delay="0"/>
                                          </p:stCondLst>
                                        </p:cTn>
                                        <p:tgtEl>
                                          <p:spTgt spid="12">
                                            <p:txEl>
                                              <p:pRg st="0" end="0"/>
                                            </p:txEl>
                                          </p:spTgt>
                                        </p:tgtEl>
                                        <p:attrNameLst>
                                          <p:attrName>style.visibility</p:attrName>
                                        </p:attrNameLst>
                                      </p:cBhvr>
                                      <p:to>
                                        <p:strVal val="visible"/>
                                      </p:to>
                                    </p:set>
                                    <p:animEffect transition="in" filter="strips(downLeft)">
                                      <p:cBhvr>
                                        <p:cTn id="7" dur="500"/>
                                        <p:tgtEl>
                                          <p:spTgt spid="1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8" presetClass="entr" presetSubtype="12" fill="hold" grpId="0" nodeType="clickEffect">
                                  <p:stCondLst>
                                    <p:cond delay="0"/>
                                  </p:stCondLst>
                                  <p:childTnLst>
                                    <p:set>
                                      <p:cBhvr>
                                        <p:cTn id="11" dur="1" fill="hold">
                                          <p:stCondLst>
                                            <p:cond delay="0"/>
                                          </p:stCondLst>
                                        </p:cTn>
                                        <p:tgtEl>
                                          <p:spTgt spid="12">
                                            <p:txEl>
                                              <p:pRg st="1" end="1"/>
                                            </p:txEl>
                                          </p:spTgt>
                                        </p:tgtEl>
                                        <p:attrNameLst>
                                          <p:attrName>style.visibility</p:attrName>
                                        </p:attrNameLst>
                                      </p:cBhvr>
                                      <p:to>
                                        <p:strVal val="visible"/>
                                      </p:to>
                                    </p:set>
                                    <p:animEffect transition="in" filter="strips(downLeft)">
                                      <p:cBhvr>
                                        <p:cTn id="12" dur="500"/>
                                        <p:tgtEl>
                                          <p:spTgt spid="12">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8" presetClass="entr" presetSubtype="12" fill="hold" grpId="0" nodeType="clickEffect">
                                  <p:stCondLst>
                                    <p:cond delay="0"/>
                                  </p:stCondLst>
                                  <p:childTnLst>
                                    <p:set>
                                      <p:cBhvr>
                                        <p:cTn id="16" dur="1" fill="hold">
                                          <p:stCondLst>
                                            <p:cond delay="0"/>
                                          </p:stCondLst>
                                        </p:cTn>
                                        <p:tgtEl>
                                          <p:spTgt spid="12">
                                            <p:txEl>
                                              <p:pRg st="2" end="2"/>
                                            </p:txEl>
                                          </p:spTgt>
                                        </p:tgtEl>
                                        <p:attrNameLst>
                                          <p:attrName>style.visibility</p:attrName>
                                        </p:attrNameLst>
                                      </p:cBhvr>
                                      <p:to>
                                        <p:strVal val="visible"/>
                                      </p:to>
                                    </p:set>
                                    <p:animEffect transition="in" filter="strips(downLeft)">
                                      <p:cBhvr>
                                        <p:cTn id="17" dur="500"/>
                                        <p:tgtEl>
                                          <p:spTgt spid="12">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8" presetClass="entr" presetSubtype="12" fill="hold" grpId="0" nodeType="clickEffect">
                                  <p:stCondLst>
                                    <p:cond delay="0"/>
                                  </p:stCondLst>
                                  <p:childTnLst>
                                    <p:set>
                                      <p:cBhvr>
                                        <p:cTn id="21" dur="1" fill="hold">
                                          <p:stCondLst>
                                            <p:cond delay="0"/>
                                          </p:stCondLst>
                                        </p:cTn>
                                        <p:tgtEl>
                                          <p:spTgt spid="12">
                                            <p:txEl>
                                              <p:pRg st="3" end="3"/>
                                            </p:txEl>
                                          </p:spTgt>
                                        </p:tgtEl>
                                        <p:attrNameLst>
                                          <p:attrName>style.visibility</p:attrName>
                                        </p:attrNameLst>
                                      </p:cBhvr>
                                      <p:to>
                                        <p:strVal val="visible"/>
                                      </p:to>
                                    </p:set>
                                    <p:animEffect transition="in" filter="strips(downLeft)">
                                      <p:cBhvr>
                                        <p:cTn id="22" dur="500"/>
                                        <p:tgtEl>
                                          <p:spTgt spid="12">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8" presetClass="entr" presetSubtype="12" fill="hold" grpId="0" nodeType="clickEffect">
                                  <p:stCondLst>
                                    <p:cond delay="0"/>
                                  </p:stCondLst>
                                  <p:childTnLst>
                                    <p:set>
                                      <p:cBhvr>
                                        <p:cTn id="26" dur="1" fill="hold">
                                          <p:stCondLst>
                                            <p:cond delay="0"/>
                                          </p:stCondLst>
                                        </p:cTn>
                                        <p:tgtEl>
                                          <p:spTgt spid="12">
                                            <p:txEl>
                                              <p:pRg st="4" end="4"/>
                                            </p:txEl>
                                          </p:spTgt>
                                        </p:tgtEl>
                                        <p:attrNameLst>
                                          <p:attrName>style.visibility</p:attrName>
                                        </p:attrNameLst>
                                      </p:cBhvr>
                                      <p:to>
                                        <p:strVal val="visible"/>
                                      </p:to>
                                    </p:set>
                                    <p:animEffect transition="in" filter="strips(downLeft)">
                                      <p:cBhvr>
                                        <p:cTn id="27" dur="500"/>
                                        <p:tgtEl>
                                          <p:spTgt spid="12">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8" presetClass="entr" presetSubtype="12" fill="hold" grpId="0" nodeType="clickEffect">
                                  <p:stCondLst>
                                    <p:cond delay="0"/>
                                  </p:stCondLst>
                                  <p:childTnLst>
                                    <p:set>
                                      <p:cBhvr>
                                        <p:cTn id="31" dur="1" fill="hold">
                                          <p:stCondLst>
                                            <p:cond delay="0"/>
                                          </p:stCondLst>
                                        </p:cTn>
                                        <p:tgtEl>
                                          <p:spTgt spid="12">
                                            <p:txEl>
                                              <p:pRg st="5" end="5"/>
                                            </p:txEl>
                                          </p:spTgt>
                                        </p:tgtEl>
                                        <p:attrNameLst>
                                          <p:attrName>style.visibility</p:attrName>
                                        </p:attrNameLst>
                                      </p:cBhvr>
                                      <p:to>
                                        <p:strVal val="visible"/>
                                      </p:to>
                                    </p:set>
                                    <p:animEffect transition="in" filter="strips(downLeft)">
                                      <p:cBhvr>
                                        <p:cTn id="32" dur="500"/>
                                        <p:tgtEl>
                                          <p:spTgt spid="12">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8" presetClass="entr" presetSubtype="12" fill="hold" grpId="0" nodeType="clickEffect">
                                  <p:stCondLst>
                                    <p:cond delay="0"/>
                                  </p:stCondLst>
                                  <p:childTnLst>
                                    <p:set>
                                      <p:cBhvr>
                                        <p:cTn id="36" dur="1" fill="hold">
                                          <p:stCondLst>
                                            <p:cond delay="0"/>
                                          </p:stCondLst>
                                        </p:cTn>
                                        <p:tgtEl>
                                          <p:spTgt spid="12">
                                            <p:txEl>
                                              <p:pRg st="6" end="6"/>
                                            </p:txEl>
                                          </p:spTgt>
                                        </p:tgtEl>
                                        <p:attrNameLst>
                                          <p:attrName>style.visibility</p:attrName>
                                        </p:attrNameLst>
                                      </p:cBhvr>
                                      <p:to>
                                        <p:strVal val="visible"/>
                                      </p:to>
                                    </p:set>
                                    <p:animEffect transition="in" filter="strips(downLeft)">
                                      <p:cBhvr>
                                        <p:cTn id="37" dur="500"/>
                                        <p:tgtEl>
                                          <p:spTgt spid="12">
                                            <p:txEl>
                                              <p:pRg st="6" end="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8" presetClass="entr" presetSubtype="12" fill="hold" grpId="0" nodeType="clickEffect">
                                  <p:stCondLst>
                                    <p:cond delay="0"/>
                                  </p:stCondLst>
                                  <p:childTnLst>
                                    <p:set>
                                      <p:cBhvr>
                                        <p:cTn id="41" dur="1" fill="hold">
                                          <p:stCondLst>
                                            <p:cond delay="0"/>
                                          </p:stCondLst>
                                        </p:cTn>
                                        <p:tgtEl>
                                          <p:spTgt spid="12">
                                            <p:txEl>
                                              <p:pRg st="7" end="7"/>
                                            </p:txEl>
                                          </p:spTgt>
                                        </p:tgtEl>
                                        <p:attrNameLst>
                                          <p:attrName>style.visibility</p:attrName>
                                        </p:attrNameLst>
                                      </p:cBhvr>
                                      <p:to>
                                        <p:strVal val="visible"/>
                                      </p:to>
                                    </p:set>
                                    <p:animEffect transition="in" filter="strips(downLeft)">
                                      <p:cBhvr>
                                        <p:cTn id="42" dur="500"/>
                                        <p:tgtEl>
                                          <p:spTgt spid="12">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build="p"/>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6166148" y="1333358"/>
            <a:ext cx="1692000" cy="900000"/>
          </a:xfrm>
          <a:prstGeom prst="rect">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r>
              <a:rPr lang="fa-IR" b="1" dirty="0" smtClean="0">
                <a:solidFill>
                  <a:schemeClr val="accent2">
                    <a:lumMod val="50000"/>
                  </a:schemeClr>
                </a:solidFill>
                <a:cs typeface="B Traffic" panose="00000400000000000000" pitchFamily="2" charset="-78"/>
              </a:rPr>
              <a:t>تعيين وضعيت سلامت جامعه</a:t>
            </a:r>
            <a:endParaRPr lang="en-US" b="1" dirty="0">
              <a:solidFill>
                <a:schemeClr val="accent2">
                  <a:lumMod val="50000"/>
                </a:schemeClr>
              </a:solidFill>
              <a:cs typeface="B Traffic" panose="00000400000000000000" pitchFamily="2" charset="-78"/>
            </a:endParaRPr>
          </a:p>
        </p:txBody>
      </p:sp>
      <p:sp>
        <p:nvSpPr>
          <p:cNvPr id="5" name="Rectangle 4"/>
          <p:cNvSpPr/>
          <p:nvPr/>
        </p:nvSpPr>
        <p:spPr>
          <a:xfrm>
            <a:off x="2695504" y="3190746"/>
            <a:ext cx="2448000" cy="900000"/>
          </a:xfrm>
          <a:prstGeom prst="rect">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r>
              <a:rPr lang="fa-IR" sz="1600" b="1" dirty="0" smtClean="0">
                <a:solidFill>
                  <a:schemeClr val="accent2">
                    <a:lumMod val="50000"/>
                  </a:schemeClr>
                </a:solidFill>
                <a:cs typeface="B Traffic" panose="00000400000000000000" pitchFamily="2" charset="-78"/>
              </a:rPr>
              <a:t>تعيين راه حل و تدوين مداخله جهت كنترل/ برطرف كردن مشكلات سلامتي</a:t>
            </a:r>
            <a:endParaRPr lang="en-US" sz="1600" b="1" dirty="0">
              <a:solidFill>
                <a:schemeClr val="accent2">
                  <a:lumMod val="50000"/>
                </a:schemeClr>
              </a:solidFill>
              <a:cs typeface="B Traffic" panose="00000400000000000000" pitchFamily="2" charset="-78"/>
            </a:endParaRPr>
          </a:p>
        </p:txBody>
      </p:sp>
      <p:sp>
        <p:nvSpPr>
          <p:cNvPr id="8" name="Rectangle 7"/>
          <p:cNvSpPr/>
          <p:nvPr/>
        </p:nvSpPr>
        <p:spPr>
          <a:xfrm>
            <a:off x="4483702" y="2262052"/>
            <a:ext cx="2160000" cy="900000"/>
          </a:xfrm>
          <a:prstGeom prst="rect">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lnSpc>
                <a:spcPct val="150000"/>
              </a:lnSpc>
            </a:pPr>
            <a:r>
              <a:rPr lang="fa-IR" b="1" dirty="0" smtClean="0">
                <a:solidFill>
                  <a:schemeClr val="accent2">
                    <a:lumMod val="50000"/>
                  </a:schemeClr>
                </a:solidFill>
                <a:cs typeface="B Traffic" panose="00000400000000000000" pitchFamily="2" charset="-78"/>
              </a:rPr>
              <a:t>تعيين مشكلات موجود و اولويت‌بندي آنها  </a:t>
            </a:r>
            <a:endParaRPr lang="en-US" b="1" dirty="0">
              <a:solidFill>
                <a:schemeClr val="accent2">
                  <a:lumMod val="50000"/>
                </a:schemeClr>
              </a:solidFill>
              <a:cs typeface="B Traffic" panose="00000400000000000000" pitchFamily="2" charset="-78"/>
            </a:endParaRPr>
          </a:p>
        </p:txBody>
      </p:sp>
      <p:cxnSp>
        <p:nvCxnSpPr>
          <p:cNvPr id="19" name="Shape 18"/>
          <p:cNvCxnSpPr>
            <a:stCxn id="4" idx="2"/>
            <a:endCxn id="8" idx="3"/>
          </p:cNvCxnSpPr>
          <p:nvPr/>
        </p:nvCxnSpPr>
        <p:spPr>
          <a:xfrm rot="5400000">
            <a:off x="6588578" y="2288482"/>
            <a:ext cx="478694" cy="368446"/>
          </a:xfrm>
          <a:prstGeom prst="bentConnector2">
            <a:avLst/>
          </a:prstGeom>
          <a:ln w="28575">
            <a:solidFill>
              <a:schemeClr val="accent1">
                <a:lumMod val="40000"/>
                <a:lumOff val="60000"/>
              </a:schemeClr>
            </a:solidFill>
            <a:tailEnd type="arrow"/>
          </a:ln>
        </p:spPr>
        <p:style>
          <a:lnRef idx="1">
            <a:schemeClr val="accent3"/>
          </a:lnRef>
          <a:fillRef idx="0">
            <a:schemeClr val="accent3"/>
          </a:fillRef>
          <a:effectRef idx="0">
            <a:schemeClr val="accent3"/>
          </a:effectRef>
          <a:fontRef idx="minor">
            <a:schemeClr val="tx1"/>
          </a:fontRef>
        </p:style>
      </p:cxnSp>
      <p:cxnSp>
        <p:nvCxnSpPr>
          <p:cNvPr id="21" name="Shape 20"/>
          <p:cNvCxnSpPr>
            <a:stCxn id="8" idx="2"/>
            <a:endCxn id="5" idx="3"/>
          </p:cNvCxnSpPr>
          <p:nvPr/>
        </p:nvCxnSpPr>
        <p:spPr>
          <a:xfrm rot="5400000">
            <a:off x="5114256" y="3191301"/>
            <a:ext cx="478694" cy="420198"/>
          </a:xfrm>
          <a:prstGeom prst="bentConnector2">
            <a:avLst/>
          </a:prstGeom>
          <a:ln w="28575">
            <a:solidFill>
              <a:schemeClr val="accent1">
                <a:lumMod val="40000"/>
                <a:lumOff val="60000"/>
              </a:schemeClr>
            </a:solidFill>
            <a:tailEnd type="arrow"/>
          </a:ln>
        </p:spPr>
        <p:style>
          <a:lnRef idx="1">
            <a:schemeClr val="accent3"/>
          </a:lnRef>
          <a:fillRef idx="0">
            <a:schemeClr val="accent3"/>
          </a:fillRef>
          <a:effectRef idx="0">
            <a:schemeClr val="accent3"/>
          </a:effectRef>
          <a:fontRef idx="minor">
            <a:schemeClr val="tx1"/>
          </a:fontRef>
        </p:style>
      </p:cxnSp>
      <p:sp>
        <p:nvSpPr>
          <p:cNvPr id="26" name="Rectangle 25"/>
          <p:cNvSpPr/>
          <p:nvPr/>
        </p:nvSpPr>
        <p:spPr>
          <a:xfrm>
            <a:off x="7380594" y="404664"/>
            <a:ext cx="1692000" cy="900000"/>
          </a:xfrm>
          <a:prstGeom prst="rect">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r>
              <a:rPr lang="fa-IR" b="1" dirty="0" smtClean="0">
                <a:solidFill>
                  <a:schemeClr val="accent2">
                    <a:lumMod val="50000"/>
                  </a:schemeClr>
                </a:solidFill>
                <a:cs typeface="B Traffic" panose="00000400000000000000" pitchFamily="2" charset="-78"/>
              </a:rPr>
              <a:t>بررسي و تحليل وضعيت موجود</a:t>
            </a:r>
            <a:endParaRPr lang="en-US" b="1" dirty="0">
              <a:solidFill>
                <a:schemeClr val="accent2">
                  <a:lumMod val="50000"/>
                </a:schemeClr>
              </a:solidFill>
              <a:cs typeface="B Traffic" panose="00000400000000000000" pitchFamily="2" charset="-78"/>
            </a:endParaRPr>
          </a:p>
        </p:txBody>
      </p:sp>
      <p:cxnSp>
        <p:nvCxnSpPr>
          <p:cNvPr id="30" name="Shape 29"/>
          <p:cNvCxnSpPr>
            <a:stCxn id="26" idx="2"/>
            <a:endCxn id="4" idx="3"/>
          </p:cNvCxnSpPr>
          <p:nvPr/>
        </p:nvCxnSpPr>
        <p:spPr>
          <a:xfrm rot="5400000">
            <a:off x="7803024" y="1359788"/>
            <a:ext cx="478694" cy="368446"/>
          </a:xfrm>
          <a:prstGeom prst="bentConnector2">
            <a:avLst/>
          </a:prstGeom>
          <a:ln w="28575">
            <a:solidFill>
              <a:schemeClr val="accent1">
                <a:lumMod val="40000"/>
                <a:lumOff val="60000"/>
              </a:schemeClr>
            </a:solidFill>
            <a:tailEnd type="arrow"/>
          </a:ln>
        </p:spPr>
        <p:style>
          <a:lnRef idx="1">
            <a:schemeClr val="accent3"/>
          </a:lnRef>
          <a:fillRef idx="0">
            <a:schemeClr val="accent3"/>
          </a:fillRef>
          <a:effectRef idx="0">
            <a:schemeClr val="accent3"/>
          </a:effectRef>
          <a:fontRef idx="minor">
            <a:schemeClr val="tx1"/>
          </a:fontRef>
        </p:style>
      </p:cxnSp>
      <p:sp>
        <p:nvSpPr>
          <p:cNvPr id="14" name="Title 1"/>
          <p:cNvSpPr txBox="1">
            <a:spLocks/>
          </p:cNvSpPr>
          <p:nvPr/>
        </p:nvSpPr>
        <p:spPr>
          <a:xfrm>
            <a:off x="2459765" y="3401399"/>
            <a:ext cx="6484814" cy="3267960"/>
          </a:xfrm>
          <a:prstGeom prst="rect">
            <a:avLst/>
          </a:prstGeom>
        </p:spPr>
        <p:txBody>
          <a:bodyPr vert="horz" anchor="t" anchorCtr="0">
            <a:noAutofit/>
          </a:bodyPr>
          <a:lstStyle/>
          <a:p>
            <a:pPr marL="0" marR="0" lvl="0" indent="0" algn="r" defTabSz="914400" rtl="1" eaLnBrk="1" fontAlgn="auto" latinLnBrk="0" hangingPunct="1">
              <a:lnSpc>
                <a:spcPct val="150000"/>
              </a:lnSpc>
              <a:spcBef>
                <a:spcPct val="0"/>
              </a:spcBef>
              <a:spcAft>
                <a:spcPts val="0"/>
              </a:spcAft>
              <a:buClrTx/>
              <a:buSzTx/>
              <a:buFont typeface="Arial" pitchFamily="34" charset="0"/>
              <a:buChar char="•"/>
              <a:tabLst/>
              <a:defRPr/>
            </a:pPr>
            <a:r>
              <a:rPr lang="fa-IR" sz="2200" b="1" dirty="0">
                <a:solidFill>
                  <a:schemeClr val="accent1">
                    <a:lumMod val="60000"/>
                    <a:lumOff val="40000"/>
                  </a:schemeClr>
                </a:solidFill>
                <a:cs typeface="B Traffic" panose="00000400000000000000" pitchFamily="2" charset="-78"/>
              </a:rPr>
              <a:t>تربيت نيروي انساني</a:t>
            </a:r>
          </a:p>
          <a:p>
            <a:pPr marL="0" marR="0" lvl="0" indent="0" algn="r" defTabSz="914400" rtl="1" eaLnBrk="1" fontAlgn="auto" latinLnBrk="0" hangingPunct="1">
              <a:lnSpc>
                <a:spcPct val="150000"/>
              </a:lnSpc>
              <a:spcBef>
                <a:spcPct val="0"/>
              </a:spcBef>
              <a:spcAft>
                <a:spcPts val="0"/>
              </a:spcAft>
              <a:buClrTx/>
              <a:buSzTx/>
              <a:buFont typeface="Arial" pitchFamily="34" charset="0"/>
              <a:buChar char="•"/>
              <a:tabLst/>
              <a:defRPr/>
            </a:pPr>
            <a:r>
              <a:rPr lang="fa-IR" sz="2200" b="1" dirty="0">
                <a:solidFill>
                  <a:schemeClr val="accent1">
                    <a:lumMod val="60000"/>
                    <a:lumOff val="40000"/>
                  </a:schemeClr>
                </a:solidFill>
                <a:cs typeface="B Traffic" panose="00000400000000000000" pitchFamily="2" charset="-78"/>
              </a:rPr>
              <a:t>خريد تجهيزات</a:t>
            </a:r>
          </a:p>
          <a:p>
            <a:pPr marL="0" marR="0" lvl="0" indent="0" algn="r" defTabSz="914400" rtl="1" eaLnBrk="1" fontAlgn="auto" latinLnBrk="0" hangingPunct="1">
              <a:lnSpc>
                <a:spcPct val="150000"/>
              </a:lnSpc>
              <a:spcBef>
                <a:spcPct val="0"/>
              </a:spcBef>
              <a:spcAft>
                <a:spcPts val="0"/>
              </a:spcAft>
              <a:buClrTx/>
              <a:buSzTx/>
              <a:buFont typeface="Arial" pitchFamily="34" charset="0"/>
              <a:buChar char="•"/>
              <a:tabLst/>
              <a:defRPr/>
            </a:pPr>
            <a:r>
              <a:rPr lang="fa-IR" sz="2200" b="1" dirty="0">
                <a:solidFill>
                  <a:schemeClr val="accent1">
                    <a:lumMod val="60000"/>
                    <a:lumOff val="40000"/>
                  </a:schemeClr>
                </a:solidFill>
                <a:cs typeface="B Traffic" panose="00000400000000000000" pitchFamily="2" charset="-78"/>
              </a:rPr>
              <a:t>راه‌اندازي واحدهاي مختلف ارائه </a:t>
            </a:r>
            <a:r>
              <a:rPr lang="fa-IR" sz="2200" b="1" dirty="0" smtClean="0">
                <a:solidFill>
                  <a:schemeClr val="accent1">
                    <a:lumMod val="60000"/>
                    <a:lumOff val="40000"/>
                  </a:schemeClr>
                </a:solidFill>
                <a:cs typeface="B Traffic" panose="00000400000000000000" pitchFamily="2" charset="-78"/>
              </a:rPr>
              <a:t>خدمت</a:t>
            </a:r>
          </a:p>
          <a:p>
            <a:pPr lvl="0" algn="r" rtl="1">
              <a:lnSpc>
                <a:spcPct val="150000"/>
              </a:lnSpc>
              <a:spcBef>
                <a:spcPct val="0"/>
              </a:spcBef>
              <a:buFont typeface="Arial" pitchFamily="34" charset="0"/>
              <a:buChar char="•"/>
              <a:defRPr/>
            </a:pPr>
            <a:r>
              <a:rPr lang="fa-IR" sz="2200" b="1" dirty="0">
                <a:solidFill>
                  <a:schemeClr val="accent1">
                    <a:lumMod val="60000"/>
                    <a:lumOff val="40000"/>
                  </a:schemeClr>
                </a:solidFill>
                <a:cs typeface="B Traffic" panose="00000400000000000000" pitchFamily="2" charset="-78"/>
              </a:rPr>
              <a:t>تعيين فعاليتهاي بين‌بخشي مؤثر در كنترل مشكل</a:t>
            </a:r>
          </a:p>
          <a:p>
            <a:pPr lvl="0" algn="r" rtl="1">
              <a:lnSpc>
                <a:spcPct val="150000"/>
              </a:lnSpc>
              <a:spcBef>
                <a:spcPct val="0"/>
              </a:spcBef>
              <a:buFont typeface="Arial" pitchFamily="34" charset="0"/>
              <a:buChar char="•"/>
              <a:defRPr/>
            </a:pPr>
            <a:r>
              <a:rPr lang="fa-IR" sz="2200" b="1" dirty="0">
                <a:solidFill>
                  <a:schemeClr val="accent1">
                    <a:lumMod val="60000"/>
                    <a:lumOff val="40000"/>
                  </a:schemeClr>
                </a:solidFill>
                <a:cs typeface="B Traffic" panose="00000400000000000000" pitchFamily="2" charset="-78"/>
              </a:rPr>
              <a:t>اضافه كردن خدمات مشخص در سطوح مختلف</a:t>
            </a:r>
          </a:p>
          <a:p>
            <a:pPr lvl="0" algn="r" rtl="1">
              <a:lnSpc>
                <a:spcPct val="150000"/>
              </a:lnSpc>
              <a:spcBef>
                <a:spcPct val="0"/>
              </a:spcBef>
              <a:buFont typeface="Arial" pitchFamily="34" charset="0"/>
              <a:buChar char="•"/>
              <a:defRPr/>
            </a:pPr>
            <a:r>
              <a:rPr lang="fa-IR" sz="2200" b="1" dirty="0" smtClean="0">
                <a:solidFill>
                  <a:schemeClr val="accent1">
                    <a:lumMod val="60000"/>
                    <a:lumOff val="40000"/>
                  </a:schemeClr>
                </a:solidFill>
                <a:cs typeface="B Traffic" panose="00000400000000000000" pitchFamily="2" charset="-78"/>
              </a:rPr>
              <a:t>.................................................</a:t>
            </a:r>
            <a:endParaRPr lang="en-US" sz="2200" b="1" dirty="0">
              <a:solidFill>
                <a:schemeClr val="accent1">
                  <a:lumMod val="60000"/>
                  <a:lumOff val="40000"/>
                </a:schemeClr>
              </a:solidFill>
              <a:cs typeface="B Traffic" panose="00000400000000000000" pitchFamily="2" charset="-78"/>
            </a:endParaRPr>
          </a:p>
        </p:txBody>
      </p:sp>
      <p:sp>
        <p:nvSpPr>
          <p:cNvPr id="15" name="Title 1"/>
          <p:cNvSpPr txBox="1">
            <a:spLocks/>
          </p:cNvSpPr>
          <p:nvPr/>
        </p:nvSpPr>
        <p:spPr>
          <a:xfrm>
            <a:off x="347530" y="1916832"/>
            <a:ext cx="3571974" cy="936104"/>
          </a:xfrm>
          <a:prstGeom prst="rect">
            <a:avLst/>
          </a:prstGeom>
        </p:spPr>
        <p:txBody>
          <a:bodyPr vert="horz" anchor="t" anchorCtr="0">
            <a:noAutofit/>
          </a:bodyPr>
          <a:lstStyle/>
          <a:p>
            <a:pPr algn="r" rtl="1">
              <a:lnSpc>
                <a:spcPct val="150000"/>
              </a:lnSpc>
              <a:spcBef>
                <a:spcPct val="0"/>
              </a:spcBef>
              <a:defRPr/>
            </a:pPr>
            <a:r>
              <a:rPr lang="fa-IR" sz="2400" b="1" dirty="0">
                <a:solidFill>
                  <a:schemeClr val="accent1">
                    <a:lumMod val="60000"/>
                    <a:lumOff val="40000"/>
                  </a:schemeClr>
                </a:solidFill>
                <a:cs typeface="B Traffic" panose="00000400000000000000" pitchFamily="2" charset="-78"/>
              </a:rPr>
              <a:t>تدوین برنامه </a:t>
            </a:r>
            <a:r>
              <a:rPr lang="fa-IR" sz="2400" b="1" dirty="0" smtClean="0">
                <a:solidFill>
                  <a:schemeClr val="accent1">
                    <a:lumMod val="60000"/>
                    <a:lumOff val="40000"/>
                  </a:schemeClr>
                </a:solidFill>
                <a:cs typeface="B Traffic" panose="00000400000000000000" pitchFamily="2" charset="-78"/>
              </a:rPr>
              <a:t>سلامت</a:t>
            </a:r>
            <a:endParaRPr lang="fa-IR" sz="2400" b="1" dirty="0">
              <a:solidFill>
                <a:schemeClr val="accent1">
                  <a:lumMod val="60000"/>
                  <a:lumOff val="40000"/>
                </a:schemeClr>
              </a:solidFill>
              <a:cs typeface="B Traffic" panose="00000400000000000000" pitchFamily="2" charset="-78"/>
            </a:endParaRPr>
          </a:p>
        </p:txBody>
      </p:sp>
      <p:sp>
        <p:nvSpPr>
          <p:cNvPr id="13" name="Title 1"/>
          <p:cNvSpPr txBox="1">
            <a:spLocks/>
          </p:cNvSpPr>
          <p:nvPr/>
        </p:nvSpPr>
        <p:spPr>
          <a:xfrm>
            <a:off x="457984" y="394134"/>
            <a:ext cx="3857988" cy="914400"/>
          </a:xfrm>
          <a:prstGeom prst="rect">
            <a:avLst/>
          </a:prstGeom>
        </p:spPr>
        <p:txBody>
          <a:bodyPr vert="horz" lIns="91440" tIns="45720" rIns="91440" bIns="45720" rtlCol="0" anchor="ctr">
            <a:normAutofit/>
          </a:bodyPr>
          <a:lstStyle>
            <a:lvl1pPr algn="l" defTabSz="914400" rtl="0" eaLnBrk="1" latinLnBrk="0" hangingPunct="1">
              <a:spcBef>
                <a:spcPct val="0"/>
              </a:spcBef>
              <a:buNone/>
              <a:defRPr sz="4000" kern="1200" spc="-100" baseline="0">
                <a:solidFill>
                  <a:schemeClr val="tx2"/>
                </a:solidFill>
                <a:latin typeface="+mj-lt"/>
                <a:ea typeface="+mj-ea"/>
                <a:cs typeface="+mj-cs"/>
              </a:defRPr>
            </a:lvl1pPr>
          </a:lstStyle>
          <a:p>
            <a:pPr rtl="1"/>
            <a:r>
              <a:rPr lang="fa-IR" dirty="0" smtClean="0">
                <a:solidFill>
                  <a:schemeClr val="accent1">
                    <a:lumMod val="50000"/>
                  </a:schemeClr>
                </a:solidFill>
                <a:effectLst>
                  <a:outerShdw blurRad="38100" dist="38100" dir="2700000" algn="tl">
                    <a:srgbClr val="000000">
                      <a:alpha val="43137"/>
                    </a:srgbClr>
                  </a:outerShdw>
                </a:effectLst>
                <a:cs typeface="B Homa" panose="00000400000000000000" pitchFamily="2" charset="-78"/>
              </a:rPr>
              <a:t>مديريت سلامت</a:t>
            </a:r>
            <a:endParaRPr lang="en-US" dirty="0">
              <a:solidFill>
                <a:schemeClr val="accent1">
                  <a:lumMod val="50000"/>
                </a:schemeClr>
              </a:solidFill>
              <a:effectLst>
                <a:outerShdw blurRad="38100" dist="38100" dir="2700000" algn="tl">
                  <a:srgbClr val="000000">
                    <a:alpha val="43137"/>
                  </a:srgbClr>
                </a:outerShdw>
              </a:effectLst>
              <a:cs typeface="B Homa" panose="00000400000000000000" pitchFamily="2" charset="-78"/>
            </a:endParaRPr>
          </a:p>
        </p:txBody>
      </p:sp>
    </p:spTree>
    <p:extLst>
      <p:ext uri="{BB962C8B-B14F-4D97-AF65-F5344CB8AC3E}">
        <p14:creationId xmlns:p14="http://schemas.microsoft.com/office/powerpoint/2010/main" val="38427800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12" fill="hold" nodeType="click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strips(downLeft)">
                                      <p:cBhvr>
                                        <p:cTn id="7" dur="1000"/>
                                        <p:tgtEl>
                                          <p:spTgt spid="21"/>
                                        </p:tgtEl>
                                      </p:cBhvr>
                                    </p:animEffect>
                                  </p:childTnLst>
                                </p:cTn>
                              </p:par>
                            </p:childTnLst>
                          </p:cTn>
                        </p:par>
                        <p:par>
                          <p:cTn id="8" fill="hold">
                            <p:stCondLst>
                              <p:cond delay="1000"/>
                            </p:stCondLst>
                            <p:childTnLst>
                              <p:par>
                                <p:cTn id="9" presetID="17" presetClass="entr" presetSubtype="10"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p:cTn id="11" dur="500" fill="hold"/>
                                        <p:tgtEl>
                                          <p:spTgt spid="5"/>
                                        </p:tgtEl>
                                        <p:attrNameLst>
                                          <p:attrName>ppt_w</p:attrName>
                                        </p:attrNameLst>
                                      </p:cBhvr>
                                      <p:tavLst>
                                        <p:tav tm="0">
                                          <p:val>
                                            <p:fltVal val="0"/>
                                          </p:val>
                                        </p:tav>
                                        <p:tav tm="100000">
                                          <p:val>
                                            <p:strVal val="#ppt_w"/>
                                          </p:val>
                                        </p:tav>
                                      </p:tavLst>
                                    </p:anim>
                                    <p:anim calcmode="lin" valueType="num">
                                      <p:cBhvr>
                                        <p:cTn id="12" dur="500" fill="hold"/>
                                        <p:tgtEl>
                                          <p:spTgt spid="5"/>
                                        </p:tgtEl>
                                        <p:attrNameLst>
                                          <p:attrName>ppt_h</p:attrName>
                                        </p:attrNameLst>
                                      </p:cBhvr>
                                      <p:tavLst>
                                        <p:tav tm="0">
                                          <p:val>
                                            <p:strVal val="#ppt_h"/>
                                          </p:val>
                                        </p:tav>
                                        <p:tav tm="100000">
                                          <p:val>
                                            <p:strVal val="#ppt_h"/>
                                          </p:val>
                                        </p:tav>
                                      </p:tavLst>
                                    </p:anim>
                                  </p:childTnLst>
                                </p:cTn>
                              </p:par>
                            </p:childTnLst>
                          </p:cTn>
                        </p:par>
                      </p:childTnLst>
                    </p:cTn>
                  </p:par>
                  <p:par>
                    <p:cTn id="13" fill="hold">
                      <p:stCondLst>
                        <p:cond delay="indefinite"/>
                      </p:stCondLst>
                      <p:childTnLst>
                        <p:par>
                          <p:cTn id="14" fill="hold">
                            <p:stCondLst>
                              <p:cond delay="0"/>
                            </p:stCondLst>
                            <p:childTnLst>
                              <p:par>
                                <p:cTn id="15" presetID="18" presetClass="entr" presetSubtype="12" fill="hold" grpId="0" nodeType="clickEffect">
                                  <p:stCondLst>
                                    <p:cond delay="0"/>
                                  </p:stCondLst>
                                  <p:childTnLst>
                                    <p:set>
                                      <p:cBhvr>
                                        <p:cTn id="16" dur="1" fill="hold">
                                          <p:stCondLst>
                                            <p:cond delay="0"/>
                                          </p:stCondLst>
                                        </p:cTn>
                                        <p:tgtEl>
                                          <p:spTgt spid="14"/>
                                        </p:tgtEl>
                                        <p:attrNameLst>
                                          <p:attrName>style.visibility</p:attrName>
                                        </p:attrNameLst>
                                      </p:cBhvr>
                                      <p:to>
                                        <p:strVal val="visible"/>
                                      </p:to>
                                    </p:set>
                                    <p:animEffect transition="in" filter="strips(downLeft)">
                                      <p:cBhvr>
                                        <p:cTn id="17" dur="500"/>
                                        <p:tgtEl>
                                          <p:spTgt spid="14"/>
                                        </p:tgtEl>
                                      </p:cBhvr>
                                    </p:animEffect>
                                  </p:childTnLst>
                                </p:cTn>
                              </p:par>
                            </p:childTnLst>
                          </p:cTn>
                        </p:par>
                      </p:childTnLst>
                    </p:cTn>
                  </p:par>
                  <p:par>
                    <p:cTn id="18" fill="hold">
                      <p:stCondLst>
                        <p:cond delay="indefinite"/>
                      </p:stCondLst>
                      <p:childTnLst>
                        <p:par>
                          <p:cTn id="19" fill="hold">
                            <p:stCondLst>
                              <p:cond delay="0"/>
                            </p:stCondLst>
                            <p:childTnLst>
                              <p:par>
                                <p:cTn id="20" presetID="18" presetClass="entr" presetSubtype="12" fill="hold" grpId="0" nodeType="clickEffect">
                                  <p:stCondLst>
                                    <p:cond delay="0"/>
                                  </p:stCondLst>
                                  <p:childTnLst>
                                    <p:set>
                                      <p:cBhvr>
                                        <p:cTn id="21" dur="1" fill="hold">
                                          <p:stCondLst>
                                            <p:cond delay="0"/>
                                          </p:stCondLst>
                                        </p:cTn>
                                        <p:tgtEl>
                                          <p:spTgt spid="15"/>
                                        </p:tgtEl>
                                        <p:attrNameLst>
                                          <p:attrName>style.visibility</p:attrName>
                                        </p:attrNameLst>
                                      </p:cBhvr>
                                      <p:to>
                                        <p:strVal val="visible"/>
                                      </p:to>
                                    </p:set>
                                    <p:animEffect transition="in" filter="strips(downLeft)">
                                      <p:cBhvr>
                                        <p:cTn id="22"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14" grpId="0"/>
      <p:bldP spid="15"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984" y="394134"/>
            <a:ext cx="3857988" cy="914400"/>
          </a:xfrm>
        </p:spPr>
        <p:txBody>
          <a:bodyPr>
            <a:normAutofit fontScale="90000"/>
          </a:bodyPr>
          <a:lstStyle/>
          <a:p>
            <a:pPr algn="l" rtl="1"/>
            <a:r>
              <a:rPr lang="fa-IR" dirty="0" smtClean="0">
                <a:solidFill>
                  <a:schemeClr val="accent1">
                    <a:lumMod val="50000"/>
                  </a:schemeClr>
                </a:solidFill>
                <a:effectLst>
                  <a:outerShdw blurRad="38100" dist="38100" dir="2700000" algn="tl">
                    <a:srgbClr val="000000">
                      <a:alpha val="43137"/>
                    </a:srgbClr>
                  </a:outerShdw>
                </a:effectLst>
                <a:cs typeface="B Homa" panose="00000400000000000000" pitchFamily="2" charset="-78"/>
              </a:rPr>
              <a:t>مديريت سلامت</a:t>
            </a:r>
            <a:endParaRPr lang="en-US" dirty="0">
              <a:solidFill>
                <a:schemeClr val="accent1">
                  <a:lumMod val="50000"/>
                </a:schemeClr>
              </a:solidFill>
              <a:effectLst>
                <a:outerShdw blurRad="38100" dist="38100" dir="2700000" algn="tl">
                  <a:srgbClr val="000000">
                    <a:alpha val="43137"/>
                  </a:srgbClr>
                </a:outerShdw>
              </a:effectLst>
              <a:cs typeface="B Homa" panose="00000400000000000000" pitchFamily="2" charset="-78"/>
            </a:endParaRPr>
          </a:p>
        </p:txBody>
      </p:sp>
      <p:sp>
        <p:nvSpPr>
          <p:cNvPr id="4" name="Rectangle 3"/>
          <p:cNvSpPr/>
          <p:nvPr/>
        </p:nvSpPr>
        <p:spPr>
          <a:xfrm>
            <a:off x="6356050" y="1405366"/>
            <a:ext cx="1544320" cy="900000"/>
          </a:xfrm>
          <a:prstGeom prst="rect">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r>
              <a:rPr lang="fa-IR" b="1" dirty="0" smtClean="0">
                <a:solidFill>
                  <a:schemeClr val="accent2">
                    <a:lumMod val="50000"/>
                  </a:schemeClr>
                </a:solidFill>
                <a:cs typeface="B Traffic" panose="00000400000000000000" pitchFamily="2" charset="-78"/>
              </a:rPr>
              <a:t>تعيين وضعيت سلامت جامعه</a:t>
            </a:r>
            <a:endParaRPr lang="en-US" b="1" dirty="0">
              <a:solidFill>
                <a:schemeClr val="accent2">
                  <a:lumMod val="50000"/>
                </a:schemeClr>
              </a:solidFill>
              <a:cs typeface="B Traffic" panose="00000400000000000000" pitchFamily="2" charset="-78"/>
            </a:endParaRPr>
          </a:p>
        </p:txBody>
      </p:sp>
      <p:sp>
        <p:nvSpPr>
          <p:cNvPr id="5" name="Rectangle 4"/>
          <p:cNvSpPr/>
          <p:nvPr/>
        </p:nvSpPr>
        <p:spPr>
          <a:xfrm>
            <a:off x="3209532" y="3262754"/>
            <a:ext cx="2194560" cy="900000"/>
          </a:xfrm>
          <a:prstGeom prst="rect">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r>
              <a:rPr lang="fa-IR" sz="1600" b="1" dirty="0" smtClean="0">
                <a:solidFill>
                  <a:schemeClr val="accent2">
                    <a:lumMod val="50000"/>
                  </a:schemeClr>
                </a:solidFill>
                <a:cs typeface="B Traffic" panose="00000400000000000000" pitchFamily="2" charset="-78"/>
              </a:rPr>
              <a:t>تعيين راه حل و تدوين مداخله جهت كنترل/ برطرف كردن مشكلات سلامتي</a:t>
            </a:r>
            <a:endParaRPr lang="en-US" sz="1600" b="1" dirty="0">
              <a:solidFill>
                <a:schemeClr val="accent2">
                  <a:lumMod val="50000"/>
                </a:schemeClr>
              </a:solidFill>
              <a:cs typeface="B Traffic" panose="00000400000000000000" pitchFamily="2" charset="-78"/>
            </a:endParaRPr>
          </a:p>
        </p:txBody>
      </p:sp>
      <p:sp>
        <p:nvSpPr>
          <p:cNvPr id="6" name="Rectangle 5"/>
          <p:cNvSpPr/>
          <p:nvPr/>
        </p:nvSpPr>
        <p:spPr>
          <a:xfrm>
            <a:off x="1835922" y="4191448"/>
            <a:ext cx="2032000" cy="900000"/>
          </a:xfrm>
          <a:prstGeom prst="rect">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lnSpc>
                <a:spcPct val="150000"/>
              </a:lnSpc>
            </a:pPr>
            <a:r>
              <a:rPr lang="fa-IR" b="1" dirty="0" smtClean="0">
                <a:solidFill>
                  <a:schemeClr val="accent2">
                    <a:lumMod val="50000"/>
                  </a:schemeClr>
                </a:solidFill>
                <a:cs typeface="B Traffic" panose="00000400000000000000" pitchFamily="2" charset="-78"/>
              </a:rPr>
              <a:t>اجراي مداخلات و برنامه‌هاي تدوين شده</a:t>
            </a:r>
            <a:endParaRPr lang="en-US" b="1" dirty="0">
              <a:solidFill>
                <a:schemeClr val="accent2">
                  <a:lumMod val="50000"/>
                </a:schemeClr>
              </a:solidFill>
              <a:cs typeface="B Traffic" panose="00000400000000000000" pitchFamily="2" charset="-78"/>
            </a:endParaRPr>
          </a:p>
        </p:txBody>
      </p:sp>
      <p:sp>
        <p:nvSpPr>
          <p:cNvPr id="7" name="Rectangle 6"/>
          <p:cNvSpPr/>
          <p:nvPr/>
        </p:nvSpPr>
        <p:spPr>
          <a:xfrm>
            <a:off x="607598" y="5120142"/>
            <a:ext cx="1788160" cy="900000"/>
          </a:xfrm>
          <a:prstGeom prst="rect">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rtl="1">
              <a:lnSpc>
                <a:spcPct val="150000"/>
              </a:lnSpc>
            </a:pPr>
            <a:r>
              <a:rPr lang="fa-IR" b="1" dirty="0" smtClean="0">
                <a:solidFill>
                  <a:schemeClr val="accent2">
                    <a:lumMod val="50000"/>
                  </a:schemeClr>
                </a:solidFill>
                <a:cs typeface="B Traffic" panose="00000400000000000000" pitchFamily="2" charset="-78"/>
              </a:rPr>
              <a:t>پايش و ارزشيابي مداخلات انجام شده</a:t>
            </a:r>
            <a:endParaRPr lang="en-US" b="1" dirty="0">
              <a:solidFill>
                <a:schemeClr val="accent2">
                  <a:lumMod val="50000"/>
                </a:schemeClr>
              </a:solidFill>
              <a:cs typeface="B Traffic" panose="00000400000000000000" pitchFamily="2" charset="-78"/>
            </a:endParaRPr>
          </a:p>
        </p:txBody>
      </p:sp>
      <p:sp>
        <p:nvSpPr>
          <p:cNvPr id="8" name="Rectangle 7"/>
          <p:cNvSpPr/>
          <p:nvPr/>
        </p:nvSpPr>
        <p:spPr>
          <a:xfrm>
            <a:off x="4797522" y="2334060"/>
            <a:ext cx="1950720" cy="900000"/>
          </a:xfrm>
          <a:prstGeom prst="rect">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lnSpc>
                <a:spcPct val="150000"/>
              </a:lnSpc>
            </a:pPr>
            <a:r>
              <a:rPr lang="fa-IR" b="1" dirty="0" smtClean="0">
                <a:solidFill>
                  <a:schemeClr val="accent2">
                    <a:lumMod val="50000"/>
                  </a:schemeClr>
                </a:solidFill>
                <a:cs typeface="B Traffic" panose="00000400000000000000" pitchFamily="2" charset="-78"/>
              </a:rPr>
              <a:t>تعيين مشكلات موجود و اولويت‌بندي آنها  </a:t>
            </a:r>
            <a:endParaRPr lang="en-US" b="1" dirty="0">
              <a:solidFill>
                <a:schemeClr val="accent2">
                  <a:lumMod val="50000"/>
                </a:schemeClr>
              </a:solidFill>
              <a:cs typeface="B Traffic" panose="00000400000000000000" pitchFamily="2" charset="-78"/>
            </a:endParaRPr>
          </a:p>
        </p:txBody>
      </p:sp>
      <p:cxnSp>
        <p:nvCxnSpPr>
          <p:cNvPr id="19" name="Shape 18"/>
          <p:cNvCxnSpPr>
            <a:stCxn id="4" idx="2"/>
            <a:endCxn id="8" idx="3"/>
          </p:cNvCxnSpPr>
          <p:nvPr/>
        </p:nvCxnSpPr>
        <p:spPr>
          <a:xfrm rot="5400000">
            <a:off x="6698879" y="2354729"/>
            <a:ext cx="478694" cy="379968"/>
          </a:xfrm>
          <a:prstGeom prst="bentConnector2">
            <a:avLst/>
          </a:prstGeom>
          <a:ln w="28575">
            <a:solidFill>
              <a:schemeClr val="accent1">
                <a:lumMod val="40000"/>
                <a:lumOff val="60000"/>
              </a:schemeClr>
            </a:solidFill>
            <a:tailEnd type="arrow"/>
          </a:ln>
        </p:spPr>
        <p:style>
          <a:lnRef idx="1">
            <a:schemeClr val="accent3"/>
          </a:lnRef>
          <a:fillRef idx="0">
            <a:schemeClr val="accent3"/>
          </a:fillRef>
          <a:effectRef idx="0">
            <a:schemeClr val="accent3"/>
          </a:effectRef>
          <a:fontRef idx="minor">
            <a:schemeClr val="tx1"/>
          </a:fontRef>
        </p:style>
      </p:cxnSp>
      <p:cxnSp>
        <p:nvCxnSpPr>
          <p:cNvPr id="21" name="Shape 20"/>
          <p:cNvCxnSpPr>
            <a:stCxn id="8" idx="2"/>
            <a:endCxn id="5" idx="3"/>
          </p:cNvCxnSpPr>
          <p:nvPr/>
        </p:nvCxnSpPr>
        <p:spPr>
          <a:xfrm rot="5400000">
            <a:off x="5349140" y="3289013"/>
            <a:ext cx="478694" cy="368789"/>
          </a:xfrm>
          <a:prstGeom prst="bentConnector2">
            <a:avLst/>
          </a:prstGeom>
          <a:ln w="28575">
            <a:solidFill>
              <a:schemeClr val="accent1">
                <a:lumMod val="40000"/>
                <a:lumOff val="60000"/>
              </a:schemeClr>
            </a:solidFill>
            <a:tailEnd type="arrow"/>
          </a:ln>
        </p:spPr>
        <p:style>
          <a:lnRef idx="1">
            <a:schemeClr val="accent3"/>
          </a:lnRef>
          <a:fillRef idx="0">
            <a:schemeClr val="accent3"/>
          </a:fillRef>
          <a:effectRef idx="0">
            <a:schemeClr val="accent3"/>
          </a:effectRef>
          <a:fontRef idx="minor">
            <a:schemeClr val="tx1"/>
          </a:fontRef>
        </p:style>
      </p:cxnSp>
      <p:cxnSp>
        <p:nvCxnSpPr>
          <p:cNvPr id="23" name="Shape 22"/>
          <p:cNvCxnSpPr>
            <a:stCxn id="5" idx="2"/>
            <a:endCxn id="6" idx="3"/>
          </p:cNvCxnSpPr>
          <p:nvPr/>
        </p:nvCxnSpPr>
        <p:spPr>
          <a:xfrm rot="5400000">
            <a:off x="3848020" y="4182656"/>
            <a:ext cx="478694" cy="438891"/>
          </a:xfrm>
          <a:prstGeom prst="bentConnector2">
            <a:avLst/>
          </a:prstGeom>
          <a:ln w="28575">
            <a:solidFill>
              <a:schemeClr val="accent1">
                <a:lumMod val="40000"/>
                <a:lumOff val="60000"/>
              </a:schemeClr>
            </a:solidFill>
            <a:tailEnd type="arrow"/>
          </a:ln>
        </p:spPr>
        <p:style>
          <a:lnRef idx="1">
            <a:schemeClr val="accent3"/>
          </a:lnRef>
          <a:fillRef idx="0">
            <a:schemeClr val="accent3"/>
          </a:fillRef>
          <a:effectRef idx="0">
            <a:schemeClr val="accent3"/>
          </a:effectRef>
          <a:fontRef idx="minor">
            <a:schemeClr val="tx1"/>
          </a:fontRef>
        </p:style>
      </p:cxnSp>
      <p:cxnSp>
        <p:nvCxnSpPr>
          <p:cNvPr id="25" name="Shape 24"/>
          <p:cNvCxnSpPr>
            <a:stCxn id="6" idx="2"/>
            <a:endCxn id="7" idx="3"/>
          </p:cNvCxnSpPr>
          <p:nvPr/>
        </p:nvCxnSpPr>
        <p:spPr>
          <a:xfrm rot="5400000">
            <a:off x="2384493" y="5102713"/>
            <a:ext cx="478694" cy="456164"/>
          </a:xfrm>
          <a:prstGeom prst="bentConnector2">
            <a:avLst/>
          </a:prstGeom>
          <a:ln w="28575">
            <a:solidFill>
              <a:schemeClr val="accent1">
                <a:lumMod val="40000"/>
                <a:lumOff val="60000"/>
              </a:schemeClr>
            </a:solidFill>
            <a:tailEnd type="arrow"/>
          </a:ln>
        </p:spPr>
        <p:style>
          <a:lnRef idx="1">
            <a:schemeClr val="accent3"/>
          </a:lnRef>
          <a:fillRef idx="0">
            <a:schemeClr val="accent3"/>
          </a:fillRef>
          <a:effectRef idx="0">
            <a:schemeClr val="accent3"/>
          </a:effectRef>
          <a:fontRef idx="minor">
            <a:schemeClr val="tx1"/>
          </a:fontRef>
        </p:style>
      </p:cxnSp>
      <p:sp>
        <p:nvSpPr>
          <p:cNvPr id="26" name="Rectangle 25"/>
          <p:cNvSpPr/>
          <p:nvPr/>
        </p:nvSpPr>
        <p:spPr>
          <a:xfrm>
            <a:off x="7516327" y="440768"/>
            <a:ext cx="1544320" cy="900000"/>
          </a:xfrm>
          <a:prstGeom prst="rect">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r>
              <a:rPr lang="fa-IR" b="1" dirty="0" smtClean="0">
                <a:solidFill>
                  <a:schemeClr val="accent2">
                    <a:lumMod val="50000"/>
                  </a:schemeClr>
                </a:solidFill>
                <a:cs typeface="B Traffic" panose="00000400000000000000" pitchFamily="2" charset="-78"/>
              </a:rPr>
              <a:t>بررسي و تحليل وضعيت موجود</a:t>
            </a:r>
            <a:endParaRPr lang="en-US" b="1" dirty="0">
              <a:solidFill>
                <a:schemeClr val="accent2">
                  <a:lumMod val="50000"/>
                </a:schemeClr>
              </a:solidFill>
              <a:cs typeface="B Traffic" panose="00000400000000000000" pitchFamily="2" charset="-78"/>
            </a:endParaRPr>
          </a:p>
        </p:txBody>
      </p:sp>
      <p:cxnSp>
        <p:nvCxnSpPr>
          <p:cNvPr id="30" name="Shape 29"/>
          <p:cNvCxnSpPr>
            <a:stCxn id="26" idx="2"/>
            <a:endCxn id="4" idx="3"/>
          </p:cNvCxnSpPr>
          <p:nvPr/>
        </p:nvCxnSpPr>
        <p:spPr>
          <a:xfrm rot="5400000">
            <a:off x="7837129" y="1404009"/>
            <a:ext cx="514598" cy="388117"/>
          </a:xfrm>
          <a:prstGeom prst="bentConnector2">
            <a:avLst/>
          </a:prstGeom>
          <a:ln w="28575">
            <a:solidFill>
              <a:schemeClr val="accent1">
                <a:lumMod val="40000"/>
                <a:lumOff val="60000"/>
              </a:schemeClr>
            </a:solidFill>
            <a:tailEnd type="arrow"/>
          </a:ln>
        </p:spPr>
        <p:style>
          <a:lnRef idx="1">
            <a:schemeClr val="accent3"/>
          </a:lnRef>
          <a:fillRef idx="0">
            <a:schemeClr val="accent3"/>
          </a:fillRef>
          <a:effectRef idx="0">
            <a:schemeClr val="accent3"/>
          </a:effectRef>
          <a:fontRef idx="minor">
            <a:schemeClr val="tx1"/>
          </a:fontRef>
        </p:style>
      </p:cxnSp>
      <p:sp>
        <p:nvSpPr>
          <p:cNvPr id="14" name="Rectangle 13"/>
          <p:cNvSpPr/>
          <p:nvPr/>
        </p:nvSpPr>
        <p:spPr>
          <a:xfrm>
            <a:off x="155509" y="6093296"/>
            <a:ext cx="975360" cy="576064"/>
          </a:xfrm>
          <a:prstGeom prst="rect">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rtl="1">
              <a:lnSpc>
                <a:spcPct val="150000"/>
              </a:lnSpc>
            </a:pPr>
            <a:r>
              <a:rPr lang="en-US" b="1" dirty="0" smtClean="0">
                <a:solidFill>
                  <a:schemeClr val="accent2">
                    <a:lumMod val="50000"/>
                  </a:schemeClr>
                </a:solidFill>
                <a:cs typeface="B Traffic" panose="00000400000000000000" pitchFamily="2" charset="-78"/>
              </a:rPr>
              <a:t>……..</a:t>
            </a:r>
            <a:endParaRPr lang="en-US" b="1" dirty="0">
              <a:solidFill>
                <a:schemeClr val="accent2">
                  <a:lumMod val="50000"/>
                </a:schemeClr>
              </a:solidFill>
              <a:cs typeface="B Traffic" panose="00000400000000000000" pitchFamily="2" charset="-78"/>
            </a:endParaRPr>
          </a:p>
        </p:txBody>
      </p:sp>
      <p:cxnSp>
        <p:nvCxnSpPr>
          <p:cNvPr id="9" name="Elbow Connector 8"/>
          <p:cNvCxnSpPr>
            <a:stCxn id="7" idx="2"/>
            <a:endCxn id="14" idx="3"/>
          </p:cNvCxnSpPr>
          <p:nvPr/>
        </p:nvCxnSpPr>
        <p:spPr>
          <a:xfrm rot="5400000">
            <a:off x="1135681" y="6015331"/>
            <a:ext cx="361186" cy="370809"/>
          </a:xfrm>
          <a:prstGeom prst="bentConnector2">
            <a:avLst/>
          </a:prstGeom>
          <a:ln w="28575">
            <a:solidFill>
              <a:schemeClr val="accent1">
                <a:lumMod val="40000"/>
                <a:lumOff val="60000"/>
              </a:schemeClr>
            </a:solidFill>
            <a:tailEnd type="arrow"/>
          </a:ln>
        </p:spPr>
        <p:style>
          <a:lnRef idx="1">
            <a:schemeClr val="accent3"/>
          </a:lnRef>
          <a:fillRef idx="0">
            <a:schemeClr val="accent3"/>
          </a:fillRef>
          <a:effectRef idx="0">
            <a:schemeClr val="accent3"/>
          </a:effectRef>
          <a:fontRef idx="minor">
            <a:schemeClr val="tx1"/>
          </a:fontRef>
        </p:style>
      </p:cxnSp>
    </p:spTree>
    <p:extLst>
      <p:ext uri="{BB962C8B-B14F-4D97-AF65-F5344CB8AC3E}">
        <p14:creationId xmlns:p14="http://schemas.microsoft.com/office/powerpoint/2010/main" val="23172792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grpId="0" nodeType="click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diamond(in)">
                                      <p:cBhvr>
                                        <p:cTn id="7" dur="1000"/>
                                        <p:tgtEl>
                                          <p:spTgt spid="26"/>
                                        </p:tgtEl>
                                      </p:cBhvr>
                                    </p:animEffect>
                                  </p:childTnLst>
                                </p:cTn>
                              </p:par>
                            </p:childTnLst>
                          </p:cTn>
                        </p:par>
                      </p:childTnLst>
                    </p:cTn>
                  </p:par>
                  <p:par>
                    <p:cTn id="8" fill="hold">
                      <p:stCondLst>
                        <p:cond delay="indefinite"/>
                      </p:stCondLst>
                      <p:childTnLst>
                        <p:par>
                          <p:cTn id="9" fill="hold">
                            <p:stCondLst>
                              <p:cond delay="0"/>
                            </p:stCondLst>
                            <p:childTnLst>
                              <p:par>
                                <p:cTn id="10" presetID="18" presetClass="entr" presetSubtype="12" fill="hold" nodeType="clickEffect">
                                  <p:stCondLst>
                                    <p:cond delay="0"/>
                                  </p:stCondLst>
                                  <p:childTnLst>
                                    <p:set>
                                      <p:cBhvr>
                                        <p:cTn id="11" dur="1" fill="hold">
                                          <p:stCondLst>
                                            <p:cond delay="0"/>
                                          </p:stCondLst>
                                        </p:cTn>
                                        <p:tgtEl>
                                          <p:spTgt spid="30"/>
                                        </p:tgtEl>
                                        <p:attrNameLst>
                                          <p:attrName>style.visibility</p:attrName>
                                        </p:attrNameLst>
                                      </p:cBhvr>
                                      <p:to>
                                        <p:strVal val="visible"/>
                                      </p:to>
                                    </p:set>
                                    <p:animEffect transition="in" filter="strips(downLeft)">
                                      <p:cBhvr>
                                        <p:cTn id="12" dur="1000"/>
                                        <p:tgtEl>
                                          <p:spTgt spid="30"/>
                                        </p:tgtEl>
                                      </p:cBhvr>
                                    </p:animEffect>
                                  </p:childTnLst>
                                </p:cTn>
                              </p:par>
                            </p:childTnLst>
                          </p:cTn>
                        </p:par>
                        <p:par>
                          <p:cTn id="13" fill="hold">
                            <p:stCondLst>
                              <p:cond delay="1000"/>
                            </p:stCondLst>
                            <p:childTnLst>
                              <p:par>
                                <p:cTn id="14" presetID="8" presetClass="entr" presetSubtype="16" fill="hold" grpId="0" nodeType="afterEffect">
                                  <p:stCondLst>
                                    <p:cond delay="0"/>
                                  </p:stCondLst>
                                  <p:childTnLst>
                                    <p:set>
                                      <p:cBhvr>
                                        <p:cTn id="15" dur="1" fill="hold">
                                          <p:stCondLst>
                                            <p:cond delay="0"/>
                                          </p:stCondLst>
                                        </p:cTn>
                                        <p:tgtEl>
                                          <p:spTgt spid="4"/>
                                        </p:tgtEl>
                                        <p:attrNameLst>
                                          <p:attrName>style.visibility</p:attrName>
                                        </p:attrNameLst>
                                      </p:cBhvr>
                                      <p:to>
                                        <p:strVal val="visible"/>
                                      </p:to>
                                    </p:set>
                                    <p:animEffect transition="in" filter="diamond(in)">
                                      <p:cBhvr>
                                        <p:cTn id="16" dur="1000"/>
                                        <p:tgtEl>
                                          <p:spTgt spid="4"/>
                                        </p:tgtEl>
                                      </p:cBhvr>
                                    </p:animEffect>
                                  </p:childTnLst>
                                </p:cTn>
                              </p:par>
                            </p:childTnLst>
                          </p:cTn>
                        </p:par>
                      </p:childTnLst>
                    </p:cTn>
                  </p:par>
                  <p:par>
                    <p:cTn id="17" fill="hold">
                      <p:stCondLst>
                        <p:cond delay="indefinite"/>
                      </p:stCondLst>
                      <p:childTnLst>
                        <p:par>
                          <p:cTn id="18" fill="hold">
                            <p:stCondLst>
                              <p:cond delay="0"/>
                            </p:stCondLst>
                            <p:childTnLst>
                              <p:par>
                                <p:cTn id="19" presetID="18" presetClass="entr" presetSubtype="12" fill="hold" nodeType="clickEffect">
                                  <p:stCondLst>
                                    <p:cond delay="0"/>
                                  </p:stCondLst>
                                  <p:childTnLst>
                                    <p:set>
                                      <p:cBhvr>
                                        <p:cTn id="20" dur="1" fill="hold">
                                          <p:stCondLst>
                                            <p:cond delay="0"/>
                                          </p:stCondLst>
                                        </p:cTn>
                                        <p:tgtEl>
                                          <p:spTgt spid="19"/>
                                        </p:tgtEl>
                                        <p:attrNameLst>
                                          <p:attrName>style.visibility</p:attrName>
                                        </p:attrNameLst>
                                      </p:cBhvr>
                                      <p:to>
                                        <p:strVal val="visible"/>
                                      </p:to>
                                    </p:set>
                                    <p:animEffect transition="in" filter="strips(downLeft)">
                                      <p:cBhvr>
                                        <p:cTn id="21" dur="1000"/>
                                        <p:tgtEl>
                                          <p:spTgt spid="19"/>
                                        </p:tgtEl>
                                      </p:cBhvr>
                                    </p:animEffect>
                                  </p:childTnLst>
                                </p:cTn>
                              </p:par>
                            </p:childTnLst>
                          </p:cTn>
                        </p:par>
                        <p:par>
                          <p:cTn id="22" fill="hold">
                            <p:stCondLst>
                              <p:cond delay="1000"/>
                            </p:stCondLst>
                            <p:childTnLst>
                              <p:par>
                                <p:cTn id="23" presetID="18" presetClass="entr" presetSubtype="12" fill="hold" grpId="0" nodeType="afterEffect">
                                  <p:stCondLst>
                                    <p:cond delay="0"/>
                                  </p:stCondLst>
                                  <p:childTnLst>
                                    <p:set>
                                      <p:cBhvr>
                                        <p:cTn id="24" dur="1" fill="hold">
                                          <p:stCondLst>
                                            <p:cond delay="0"/>
                                          </p:stCondLst>
                                        </p:cTn>
                                        <p:tgtEl>
                                          <p:spTgt spid="8"/>
                                        </p:tgtEl>
                                        <p:attrNameLst>
                                          <p:attrName>style.visibility</p:attrName>
                                        </p:attrNameLst>
                                      </p:cBhvr>
                                      <p:to>
                                        <p:strVal val="visible"/>
                                      </p:to>
                                    </p:set>
                                    <p:animEffect transition="in" filter="strips(downLeft)">
                                      <p:cBhvr>
                                        <p:cTn id="25" dur="500"/>
                                        <p:tgtEl>
                                          <p:spTgt spid="8"/>
                                        </p:tgtEl>
                                      </p:cBhvr>
                                    </p:animEffect>
                                  </p:childTnLst>
                                </p:cTn>
                              </p:par>
                            </p:childTnLst>
                          </p:cTn>
                        </p:par>
                      </p:childTnLst>
                    </p:cTn>
                  </p:par>
                  <p:par>
                    <p:cTn id="26" fill="hold">
                      <p:stCondLst>
                        <p:cond delay="indefinite"/>
                      </p:stCondLst>
                      <p:childTnLst>
                        <p:par>
                          <p:cTn id="27" fill="hold">
                            <p:stCondLst>
                              <p:cond delay="0"/>
                            </p:stCondLst>
                            <p:childTnLst>
                              <p:par>
                                <p:cTn id="28" presetID="18" presetClass="entr" presetSubtype="12" fill="hold" nodeType="clickEffect">
                                  <p:stCondLst>
                                    <p:cond delay="0"/>
                                  </p:stCondLst>
                                  <p:childTnLst>
                                    <p:set>
                                      <p:cBhvr>
                                        <p:cTn id="29" dur="1" fill="hold">
                                          <p:stCondLst>
                                            <p:cond delay="0"/>
                                          </p:stCondLst>
                                        </p:cTn>
                                        <p:tgtEl>
                                          <p:spTgt spid="21"/>
                                        </p:tgtEl>
                                        <p:attrNameLst>
                                          <p:attrName>style.visibility</p:attrName>
                                        </p:attrNameLst>
                                      </p:cBhvr>
                                      <p:to>
                                        <p:strVal val="visible"/>
                                      </p:to>
                                    </p:set>
                                    <p:animEffect transition="in" filter="strips(downLeft)">
                                      <p:cBhvr>
                                        <p:cTn id="30" dur="1000"/>
                                        <p:tgtEl>
                                          <p:spTgt spid="21"/>
                                        </p:tgtEl>
                                      </p:cBhvr>
                                    </p:animEffect>
                                  </p:childTnLst>
                                </p:cTn>
                              </p:par>
                            </p:childTnLst>
                          </p:cTn>
                        </p:par>
                        <p:par>
                          <p:cTn id="31" fill="hold">
                            <p:stCondLst>
                              <p:cond delay="1000"/>
                            </p:stCondLst>
                            <p:childTnLst>
                              <p:par>
                                <p:cTn id="32" presetID="17" presetClass="entr" presetSubtype="10" fill="hold" grpId="0" nodeType="afterEffect">
                                  <p:stCondLst>
                                    <p:cond delay="0"/>
                                  </p:stCondLst>
                                  <p:childTnLst>
                                    <p:set>
                                      <p:cBhvr>
                                        <p:cTn id="33" dur="1" fill="hold">
                                          <p:stCondLst>
                                            <p:cond delay="0"/>
                                          </p:stCondLst>
                                        </p:cTn>
                                        <p:tgtEl>
                                          <p:spTgt spid="5"/>
                                        </p:tgtEl>
                                        <p:attrNameLst>
                                          <p:attrName>style.visibility</p:attrName>
                                        </p:attrNameLst>
                                      </p:cBhvr>
                                      <p:to>
                                        <p:strVal val="visible"/>
                                      </p:to>
                                    </p:set>
                                    <p:anim calcmode="lin" valueType="num">
                                      <p:cBhvr>
                                        <p:cTn id="34" dur="500" fill="hold"/>
                                        <p:tgtEl>
                                          <p:spTgt spid="5"/>
                                        </p:tgtEl>
                                        <p:attrNameLst>
                                          <p:attrName>ppt_w</p:attrName>
                                        </p:attrNameLst>
                                      </p:cBhvr>
                                      <p:tavLst>
                                        <p:tav tm="0">
                                          <p:val>
                                            <p:fltVal val="0"/>
                                          </p:val>
                                        </p:tav>
                                        <p:tav tm="100000">
                                          <p:val>
                                            <p:strVal val="#ppt_w"/>
                                          </p:val>
                                        </p:tav>
                                      </p:tavLst>
                                    </p:anim>
                                    <p:anim calcmode="lin" valueType="num">
                                      <p:cBhvr>
                                        <p:cTn id="35" dur="500" fill="hold"/>
                                        <p:tgtEl>
                                          <p:spTgt spid="5"/>
                                        </p:tgtEl>
                                        <p:attrNameLst>
                                          <p:attrName>ppt_h</p:attrName>
                                        </p:attrNameLst>
                                      </p:cBhvr>
                                      <p:tavLst>
                                        <p:tav tm="0">
                                          <p:val>
                                            <p:strVal val="#ppt_h"/>
                                          </p:val>
                                        </p:tav>
                                        <p:tav tm="100000">
                                          <p:val>
                                            <p:strVal val="#ppt_h"/>
                                          </p:val>
                                        </p:tav>
                                      </p:tavLst>
                                    </p:anim>
                                  </p:childTnLst>
                                </p:cTn>
                              </p:par>
                            </p:childTnLst>
                          </p:cTn>
                        </p:par>
                      </p:childTnLst>
                    </p:cTn>
                  </p:par>
                  <p:par>
                    <p:cTn id="36" fill="hold">
                      <p:stCondLst>
                        <p:cond delay="indefinite"/>
                      </p:stCondLst>
                      <p:childTnLst>
                        <p:par>
                          <p:cTn id="37" fill="hold">
                            <p:stCondLst>
                              <p:cond delay="0"/>
                            </p:stCondLst>
                            <p:childTnLst>
                              <p:par>
                                <p:cTn id="38" presetID="18" presetClass="entr" presetSubtype="12" fill="hold" nodeType="clickEffect">
                                  <p:stCondLst>
                                    <p:cond delay="0"/>
                                  </p:stCondLst>
                                  <p:childTnLst>
                                    <p:set>
                                      <p:cBhvr>
                                        <p:cTn id="39" dur="1" fill="hold">
                                          <p:stCondLst>
                                            <p:cond delay="0"/>
                                          </p:stCondLst>
                                        </p:cTn>
                                        <p:tgtEl>
                                          <p:spTgt spid="23"/>
                                        </p:tgtEl>
                                        <p:attrNameLst>
                                          <p:attrName>style.visibility</p:attrName>
                                        </p:attrNameLst>
                                      </p:cBhvr>
                                      <p:to>
                                        <p:strVal val="visible"/>
                                      </p:to>
                                    </p:set>
                                    <p:animEffect transition="in" filter="strips(downLeft)">
                                      <p:cBhvr>
                                        <p:cTn id="40" dur="1000"/>
                                        <p:tgtEl>
                                          <p:spTgt spid="23"/>
                                        </p:tgtEl>
                                      </p:cBhvr>
                                    </p:animEffect>
                                  </p:childTnLst>
                                </p:cTn>
                              </p:par>
                            </p:childTnLst>
                          </p:cTn>
                        </p:par>
                        <p:par>
                          <p:cTn id="41" fill="hold">
                            <p:stCondLst>
                              <p:cond delay="1000"/>
                            </p:stCondLst>
                            <p:childTnLst>
                              <p:par>
                                <p:cTn id="42" presetID="17" presetClass="entr" presetSubtype="10" fill="hold" grpId="0" nodeType="afterEffect">
                                  <p:stCondLst>
                                    <p:cond delay="0"/>
                                  </p:stCondLst>
                                  <p:childTnLst>
                                    <p:set>
                                      <p:cBhvr>
                                        <p:cTn id="43" dur="1" fill="hold">
                                          <p:stCondLst>
                                            <p:cond delay="0"/>
                                          </p:stCondLst>
                                        </p:cTn>
                                        <p:tgtEl>
                                          <p:spTgt spid="6"/>
                                        </p:tgtEl>
                                        <p:attrNameLst>
                                          <p:attrName>style.visibility</p:attrName>
                                        </p:attrNameLst>
                                      </p:cBhvr>
                                      <p:to>
                                        <p:strVal val="visible"/>
                                      </p:to>
                                    </p:set>
                                    <p:anim calcmode="lin" valueType="num">
                                      <p:cBhvr>
                                        <p:cTn id="44" dur="500" fill="hold"/>
                                        <p:tgtEl>
                                          <p:spTgt spid="6"/>
                                        </p:tgtEl>
                                        <p:attrNameLst>
                                          <p:attrName>ppt_w</p:attrName>
                                        </p:attrNameLst>
                                      </p:cBhvr>
                                      <p:tavLst>
                                        <p:tav tm="0">
                                          <p:val>
                                            <p:fltVal val="0"/>
                                          </p:val>
                                        </p:tav>
                                        <p:tav tm="100000">
                                          <p:val>
                                            <p:strVal val="#ppt_w"/>
                                          </p:val>
                                        </p:tav>
                                      </p:tavLst>
                                    </p:anim>
                                    <p:anim calcmode="lin" valueType="num">
                                      <p:cBhvr>
                                        <p:cTn id="45" dur="500" fill="hold"/>
                                        <p:tgtEl>
                                          <p:spTgt spid="6"/>
                                        </p:tgtEl>
                                        <p:attrNameLst>
                                          <p:attrName>ppt_h</p:attrName>
                                        </p:attrNameLst>
                                      </p:cBhvr>
                                      <p:tavLst>
                                        <p:tav tm="0">
                                          <p:val>
                                            <p:strVal val="#ppt_h"/>
                                          </p:val>
                                        </p:tav>
                                        <p:tav tm="100000">
                                          <p:val>
                                            <p:strVal val="#ppt_h"/>
                                          </p:val>
                                        </p:tav>
                                      </p:tavLst>
                                    </p:anim>
                                  </p:childTnLst>
                                </p:cTn>
                              </p:par>
                            </p:childTnLst>
                          </p:cTn>
                        </p:par>
                      </p:childTnLst>
                    </p:cTn>
                  </p:par>
                  <p:par>
                    <p:cTn id="46" fill="hold">
                      <p:stCondLst>
                        <p:cond delay="indefinite"/>
                      </p:stCondLst>
                      <p:childTnLst>
                        <p:par>
                          <p:cTn id="47" fill="hold">
                            <p:stCondLst>
                              <p:cond delay="0"/>
                            </p:stCondLst>
                            <p:childTnLst>
                              <p:par>
                                <p:cTn id="48" presetID="18" presetClass="entr" presetSubtype="12" fill="hold" nodeType="clickEffect">
                                  <p:stCondLst>
                                    <p:cond delay="0"/>
                                  </p:stCondLst>
                                  <p:childTnLst>
                                    <p:set>
                                      <p:cBhvr>
                                        <p:cTn id="49" dur="1" fill="hold">
                                          <p:stCondLst>
                                            <p:cond delay="0"/>
                                          </p:stCondLst>
                                        </p:cTn>
                                        <p:tgtEl>
                                          <p:spTgt spid="25"/>
                                        </p:tgtEl>
                                        <p:attrNameLst>
                                          <p:attrName>style.visibility</p:attrName>
                                        </p:attrNameLst>
                                      </p:cBhvr>
                                      <p:to>
                                        <p:strVal val="visible"/>
                                      </p:to>
                                    </p:set>
                                    <p:animEffect transition="in" filter="strips(downLeft)">
                                      <p:cBhvr>
                                        <p:cTn id="50" dur="1000"/>
                                        <p:tgtEl>
                                          <p:spTgt spid="25"/>
                                        </p:tgtEl>
                                      </p:cBhvr>
                                    </p:animEffect>
                                  </p:childTnLst>
                                </p:cTn>
                              </p:par>
                            </p:childTnLst>
                          </p:cTn>
                        </p:par>
                        <p:par>
                          <p:cTn id="51" fill="hold">
                            <p:stCondLst>
                              <p:cond delay="1000"/>
                            </p:stCondLst>
                            <p:childTnLst>
                              <p:par>
                                <p:cTn id="52" presetID="14" presetClass="entr" presetSubtype="10" fill="hold" grpId="0" nodeType="afterEffect">
                                  <p:stCondLst>
                                    <p:cond delay="0"/>
                                  </p:stCondLst>
                                  <p:childTnLst>
                                    <p:set>
                                      <p:cBhvr>
                                        <p:cTn id="53" dur="1" fill="hold">
                                          <p:stCondLst>
                                            <p:cond delay="0"/>
                                          </p:stCondLst>
                                        </p:cTn>
                                        <p:tgtEl>
                                          <p:spTgt spid="7"/>
                                        </p:tgtEl>
                                        <p:attrNameLst>
                                          <p:attrName>style.visibility</p:attrName>
                                        </p:attrNameLst>
                                      </p:cBhvr>
                                      <p:to>
                                        <p:strVal val="visible"/>
                                      </p:to>
                                    </p:set>
                                    <p:animEffect transition="in" filter="randombar(horizontal)">
                                      <p:cBhvr>
                                        <p:cTn id="54" dur="500"/>
                                        <p:tgtEl>
                                          <p:spTgt spid="7"/>
                                        </p:tgtEl>
                                      </p:cBhvr>
                                    </p:animEffect>
                                  </p:childTnLst>
                                </p:cTn>
                              </p:par>
                            </p:childTnLst>
                          </p:cTn>
                        </p:par>
                      </p:childTnLst>
                    </p:cTn>
                  </p:par>
                  <p:par>
                    <p:cTn id="55" fill="hold">
                      <p:stCondLst>
                        <p:cond delay="indefinite"/>
                      </p:stCondLst>
                      <p:childTnLst>
                        <p:par>
                          <p:cTn id="56" fill="hold">
                            <p:stCondLst>
                              <p:cond delay="0"/>
                            </p:stCondLst>
                            <p:childTnLst>
                              <p:par>
                                <p:cTn id="57" presetID="18" presetClass="entr" presetSubtype="12" fill="hold" nodeType="clickEffect">
                                  <p:stCondLst>
                                    <p:cond delay="0"/>
                                  </p:stCondLst>
                                  <p:childTnLst>
                                    <p:set>
                                      <p:cBhvr>
                                        <p:cTn id="58" dur="1" fill="hold">
                                          <p:stCondLst>
                                            <p:cond delay="0"/>
                                          </p:stCondLst>
                                        </p:cTn>
                                        <p:tgtEl>
                                          <p:spTgt spid="9"/>
                                        </p:tgtEl>
                                        <p:attrNameLst>
                                          <p:attrName>style.visibility</p:attrName>
                                        </p:attrNameLst>
                                      </p:cBhvr>
                                      <p:to>
                                        <p:strVal val="visible"/>
                                      </p:to>
                                    </p:set>
                                    <p:animEffect transition="in" filter="strips(downLeft)">
                                      <p:cBhvr>
                                        <p:cTn id="59" dur="500"/>
                                        <p:tgtEl>
                                          <p:spTgt spid="9"/>
                                        </p:tgtEl>
                                      </p:cBhvr>
                                    </p:animEffect>
                                  </p:childTnLst>
                                </p:cTn>
                              </p:par>
                            </p:childTnLst>
                          </p:cTn>
                        </p:par>
                        <p:par>
                          <p:cTn id="60" fill="hold">
                            <p:stCondLst>
                              <p:cond delay="500"/>
                            </p:stCondLst>
                            <p:childTnLst>
                              <p:par>
                                <p:cTn id="61" presetID="14" presetClass="entr" presetSubtype="10" fill="hold" grpId="0" nodeType="afterEffect">
                                  <p:stCondLst>
                                    <p:cond delay="0"/>
                                  </p:stCondLst>
                                  <p:childTnLst>
                                    <p:set>
                                      <p:cBhvr>
                                        <p:cTn id="62" dur="1" fill="hold">
                                          <p:stCondLst>
                                            <p:cond delay="0"/>
                                          </p:stCondLst>
                                        </p:cTn>
                                        <p:tgtEl>
                                          <p:spTgt spid="14"/>
                                        </p:tgtEl>
                                        <p:attrNameLst>
                                          <p:attrName>style.visibility</p:attrName>
                                        </p:attrNameLst>
                                      </p:cBhvr>
                                      <p:to>
                                        <p:strVal val="visible"/>
                                      </p:to>
                                    </p:set>
                                    <p:animEffect transition="in" filter="randombar(horizontal)">
                                      <p:cBhvr>
                                        <p:cTn id="63"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26" grpId="0" animBg="1"/>
      <p:bldP spid="14" grpId="0" animBg="1"/>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3357554" y="857232"/>
            <a:ext cx="2700000" cy="900000"/>
          </a:xfrm>
          <a:prstGeom prst="rect">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r>
              <a:rPr lang="fa-IR" b="1" dirty="0" smtClean="0">
                <a:solidFill>
                  <a:schemeClr val="accent2">
                    <a:lumMod val="50000"/>
                  </a:schemeClr>
                </a:solidFill>
                <a:cs typeface="B Traffic" panose="00000400000000000000" pitchFamily="2" charset="-78"/>
              </a:rPr>
              <a:t>تحليل وضعيت موجود </a:t>
            </a:r>
            <a:endParaRPr lang="en-US" b="1" dirty="0">
              <a:solidFill>
                <a:schemeClr val="accent2">
                  <a:lumMod val="50000"/>
                </a:schemeClr>
              </a:solidFill>
              <a:cs typeface="B Traffic" panose="00000400000000000000" pitchFamily="2" charset="-78"/>
            </a:endParaRPr>
          </a:p>
        </p:txBody>
      </p:sp>
      <p:sp>
        <p:nvSpPr>
          <p:cNvPr id="5" name="Rectangle 4"/>
          <p:cNvSpPr/>
          <p:nvPr/>
        </p:nvSpPr>
        <p:spPr>
          <a:xfrm>
            <a:off x="657554" y="3929066"/>
            <a:ext cx="2700000" cy="900000"/>
          </a:xfrm>
          <a:prstGeom prst="rect">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lnSpc>
                <a:spcPct val="150000"/>
              </a:lnSpc>
            </a:pPr>
            <a:r>
              <a:rPr lang="fa-IR" b="1" dirty="0" smtClean="0">
                <a:solidFill>
                  <a:schemeClr val="accent2">
                    <a:lumMod val="50000"/>
                  </a:schemeClr>
                </a:solidFill>
                <a:cs typeface="B Traffic" panose="00000400000000000000" pitchFamily="2" charset="-78"/>
              </a:rPr>
              <a:t>تعيين مشكلات موجود و اولويت‌بندي آنها  </a:t>
            </a:r>
            <a:endParaRPr lang="en-US" b="1" dirty="0">
              <a:solidFill>
                <a:schemeClr val="accent2">
                  <a:lumMod val="50000"/>
                </a:schemeClr>
              </a:solidFill>
              <a:cs typeface="B Traffic" panose="00000400000000000000" pitchFamily="2" charset="-78"/>
            </a:endParaRPr>
          </a:p>
        </p:txBody>
      </p:sp>
      <p:sp>
        <p:nvSpPr>
          <p:cNvPr id="6" name="Rectangle 5"/>
          <p:cNvSpPr/>
          <p:nvPr/>
        </p:nvSpPr>
        <p:spPr>
          <a:xfrm>
            <a:off x="3500430" y="5286388"/>
            <a:ext cx="2736000" cy="900000"/>
          </a:xfrm>
          <a:prstGeom prst="rect">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rtl="1"/>
            <a:r>
              <a:rPr lang="fa-IR" b="1" dirty="0" smtClean="0">
                <a:solidFill>
                  <a:schemeClr val="accent2">
                    <a:lumMod val="50000"/>
                  </a:schemeClr>
                </a:solidFill>
                <a:cs typeface="B Traffic" panose="00000400000000000000" pitchFamily="2" charset="-78"/>
              </a:rPr>
              <a:t>تعيين راه حل و تدوين مداخله جهت كنترل/ برطرف كردن مشكلات سلامتي</a:t>
            </a:r>
            <a:endParaRPr lang="en-US" b="1" dirty="0">
              <a:solidFill>
                <a:schemeClr val="accent2">
                  <a:lumMod val="50000"/>
                </a:schemeClr>
              </a:solidFill>
              <a:cs typeface="B Traffic" panose="00000400000000000000" pitchFamily="2" charset="-78"/>
            </a:endParaRPr>
          </a:p>
        </p:txBody>
      </p:sp>
      <p:sp>
        <p:nvSpPr>
          <p:cNvPr id="7" name="Rectangle 6"/>
          <p:cNvSpPr/>
          <p:nvPr/>
        </p:nvSpPr>
        <p:spPr>
          <a:xfrm>
            <a:off x="6143636" y="3857628"/>
            <a:ext cx="2700000" cy="900000"/>
          </a:xfrm>
          <a:prstGeom prst="rect">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rtl="1">
              <a:lnSpc>
                <a:spcPct val="150000"/>
              </a:lnSpc>
            </a:pPr>
            <a:r>
              <a:rPr lang="fa-IR" b="1" dirty="0" smtClean="0">
                <a:solidFill>
                  <a:schemeClr val="accent2">
                    <a:lumMod val="50000"/>
                  </a:schemeClr>
                </a:solidFill>
                <a:cs typeface="B Traffic" panose="00000400000000000000" pitchFamily="2" charset="-78"/>
              </a:rPr>
              <a:t>اجراي مداخلات و برنامه‌هاي تدوين شده</a:t>
            </a:r>
            <a:endParaRPr lang="en-US" b="1" dirty="0">
              <a:solidFill>
                <a:schemeClr val="accent2">
                  <a:lumMod val="50000"/>
                </a:schemeClr>
              </a:solidFill>
              <a:cs typeface="B Traffic" panose="00000400000000000000" pitchFamily="2" charset="-78"/>
            </a:endParaRPr>
          </a:p>
        </p:txBody>
      </p:sp>
      <p:sp>
        <p:nvSpPr>
          <p:cNvPr id="8" name="Rectangle 7"/>
          <p:cNvSpPr/>
          <p:nvPr/>
        </p:nvSpPr>
        <p:spPr>
          <a:xfrm>
            <a:off x="657554" y="2143116"/>
            <a:ext cx="2700000" cy="900000"/>
          </a:xfrm>
          <a:prstGeom prst="rect">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r>
              <a:rPr lang="fa-IR" b="1" dirty="0" smtClean="0">
                <a:solidFill>
                  <a:schemeClr val="accent2">
                    <a:lumMod val="50000"/>
                  </a:schemeClr>
                </a:solidFill>
                <a:cs typeface="B Traffic" panose="00000400000000000000" pitchFamily="2" charset="-78"/>
              </a:rPr>
              <a:t>تعيين وضعيت سلامت جامعه</a:t>
            </a:r>
            <a:endParaRPr lang="en-US" b="1" dirty="0">
              <a:solidFill>
                <a:schemeClr val="accent2">
                  <a:lumMod val="50000"/>
                </a:schemeClr>
              </a:solidFill>
              <a:cs typeface="B Traffic" panose="00000400000000000000" pitchFamily="2" charset="-78"/>
            </a:endParaRPr>
          </a:p>
        </p:txBody>
      </p:sp>
      <p:sp>
        <p:nvSpPr>
          <p:cNvPr id="78" name="Rectangle 77"/>
          <p:cNvSpPr/>
          <p:nvPr/>
        </p:nvSpPr>
        <p:spPr>
          <a:xfrm>
            <a:off x="6143636" y="2163038"/>
            <a:ext cx="2700000" cy="900000"/>
          </a:xfrm>
          <a:prstGeom prst="rect">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lnSpc>
                <a:spcPct val="150000"/>
              </a:lnSpc>
            </a:pPr>
            <a:r>
              <a:rPr lang="fa-IR" b="1" dirty="0" smtClean="0">
                <a:solidFill>
                  <a:schemeClr val="accent2">
                    <a:lumMod val="50000"/>
                  </a:schemeClr>
                </a:solidFill>
                <a:cs typeface="B Traffic" panose="00000400000000000000" pitchFamily="2" charset="-78"/>
              </a:rPr>
              <a:t>پايش و ارزشيابي مداخلات انجام شده</a:t>
            </a:r>
            <a:endParaRPr lang="en-US" b="1" dirty="0">
              <a:solidFill>
                <a:schemeClr val="accent2">
                  <a:lumMod val="50000"/>
                </a:schemeClr>
              </a:solidFill>
              <a:cs typeface="B Traffic" panose="00000400000000000000" pitchFamily="2" charset="-78"/>
            </a:endParaRPr>
          </a:p>
        </p:txBody>
      </p:sp>
      <p:cxnSp>
        <p:nvCxnSpPr>
          <p:cNvPr id="80" name="Shape 79"/>
          <p:cNvCxnSpPr>
            <a:stCxn id="4" idx="1"/>
            <a:endCxn id="8" idx="0"/>
          </p:cNvCxnSpPr>
          <p:nvPr/>
        </p:nvCxnSpPr>
        <p:spPr>
          <a:xfrm rot="10800000" flipV="1">
            <a:off x="2007554" y="1307232"/>
            <a:ext cx="1350000" cy="835884"/>
          </a:xfrm>
          <a:prstGeom prst="bentConnector2">
            <a:avLst/>
          </a:prstGeom>
          <a:ln w="28575">
            <a:solidFill>
              <a:schemeClr val="accent1">
                <a:lumMod val="40000"/>
                <a:lumOff val="6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84" name="Straight Arrow Connector 83"/>
          <p:cNvCxnSpPr>
            <a:stCxn id="8" idx="2"/>
            <a:endCxn id="5" idx="0"/>
          </p:cNvCxnSpPr>
          <p:nvPr/>
        </p:nvCxnSpPr>
        <p:spPr>
          <a:xfrm rot="5400000">
            <a:off x="1564579" y="3486092"/>
            <a:ext cx="885950" cy="1588"/>
          </a:xfrm>
          <a:prstGeom prst="straightConnector1">
            <a:avLst/>
          </a:prstGeom>
          <a:ln w="28575">
            <a:solidFill>
              <a:schemeClr val="accent1">
                <a:lumMod val="40000"/>
                <a:lumOff val="6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86" name="Shape 85"/>
          <p:cNvCxnSpPr>
            <a:stCxn id="5" idx="2"/>
            <a:endCxn id="6" idx="1"/>
          </p:cNvCxnSpPr>
          <p:nvPr/>
        </p:nvCxnSpPr>
        <p:spPr>
          <a:xfrm rot="16200000" flipH="1">
            <a:off x="2300331" y="4536289"/>
            <a:ext cx="907322" cy="1492876"/>
          </a:xfrm>
          <a:prstGeom prst="bentConnector2">
            <a:avLst/>
          </a:prstGeom>
          <a:ln w="28575">
            <a:solidFill>
              <a:schemeClr val="accent1">
                <a:lumMod val="40000"/>
                <a:lumOff val="6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88" name="Shape 87"/>
          <p:cNvCxnSpPr>
            <a:stCxn id="6" idx="3"/>
            <a:endCxn id="7" idx="2"/>
          </p:cNvCxnSpPr>
          <p:nvPr/>
        </p:nvCxnSpPr>
        <p:spPr>
          <a:xfrm flipV="1">
            <a:off x="6236431" y="4757628"/>
            <a:ext cx="1257206" cy="978760"/>
          </a:xfrm>
          <a:prstGeom prst="bentConnector2">
            <a:avLst/>
          </a:prstGeom>
          <a:ln w="28575">
            <a:solidFill>
              <a:schemeClr val="accent1">
                <a:lumMod val="40000"/>
                <a:lumOff val="6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90" name="Straight Arrow Connector 89"/>
          <p:cNvCxnSpPr>
            <a:stCxn id="7" idx="0"/>
            <a:endCxn id="78" idx="2"/>
          </p:cNvCxnSpPr>
          <p:nvPr/>
        </p:nvCxnSpPr>
        <p:spPr>
          <a:xfrm rot="5400000" flipH="1" flipV="1">
            <a:off x="7096341" y="3460334"/>
            <a:ext cx="794590" cy="1588"/>
          </a:xfrm>
          <a:prstGeom prst="straightConnector1">
            <a:avLst/>
          </a:prstGeom>
          <a:ln w="28575">
            <a:solidFill>
              <a:schemeClr val="accent1">
                <a:lumMod val="40000"/>
                <a:lumOff val="6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92" name="Shape 91"/>
          <p:cNvCxnSpPr>
            <a:stCxn id="78" idx="0"/>
            <a:endCxn id="4" idx="3"/>
          </p:cNvCxnSpPr>
          <p:nvPr/>
        </p:nvCxnSpPr>
        <p:spPr>
          <a:xfrm rot="16200000" flipV="1">
            <a:off x="6347692" y="1017094"/>
            <a:ext cx="855806" cy="1436082"/>
          </a:xfrm>
          <a:prstGeom prst="bentConnector2">
            <a:avLst/>
          </a:prstGeom>
          <a:ln w="28575">
            <a:solidFill>
              <a:schemeClr val="accent1">
                <a:lumMod val="40000"/>
                <a:lumOff val="60000"/>
              </a:schemeClr>
            </a:solidFill>
            <a:tailEnd type="arrow"/>
          </a:ln>
        </p:spPr>
        <p:style>
          <a:lnRef idx="1">
            <a:schemeClr val="accent1"/>
          </a:lnRef>
          <a:fillRef idx="0">
            <a:schemeClr val="accent1"/>
          </a:fillRef>
          <a:effectRef idx="0">
            <a:schemeClr val="accent1"/>
          </a:effectRef>
          <a:fontRef idx="minor">
            <a:schemeClr val="tx1"/>
          </a:fontRef>
        </p:style>
      </p:cxnSp>
      <p:grpSp>
        <p:nvGrpSpPr>
          <p:cNvPr id="120" name="Group 119"/>
          <p:cNvGrpSpPr/>
          <p:nvPr/>
        </p:nvGrpSpPr>
        <p:grpSpPr>
          <a:xfrm>
            <a:off x="2051749" y="1323578"/>
            <a:ext cx="5403530" cy="4320794"/>
            <a:chOff x="2025990" y="1323578"/>
            <a:chExt cx="5403530" cy="4320794"/>
          </a:xfrm>
        </p:grpSpPr>
        <p:sp>
          <p:nvSpPr>
            <p:cNvPr id="93" name="Flowchart: Connector 92"/>
            <p:cNvSpPr/>
            <p:nvPr/>
          </p:nvSpPr>
          <p:spPr>
            <a:xfrm>
              <a:off x="2025990" y="1323578"/>
              <a:ext cx="5400000" cy="4320000"/>
            </a:xfrm>
            <a:prstGeom prst="flowChartConnector">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cs typeface="B Traffic" panose="00000400000000000000" pitchFamily="2" charset="-78"/>
              </a:endParaRPr>
            </a:p>
          </p:txBody>
        </p:sp>
        <p:cxnSp>
          <p:nvCxnSpPr>
            <p:cNvPr id="97" name="Straight Arrow Connector 96"/>
            <p:cNvCxnSpPr/>
            <p:nvPr/>
          </p:nvCxnSpPr>
          <p:spPr>
            <a:xfrm rot="10800000">
              <a:off x="4749190" y="1331540"/>
              <a:ext cx="180000" cy="1588"/>
            </a:xfrm>
            <a:prstGeom prst="straightConnector1">
              <a:avLst/>
            </a:prstGeom>
            <a:ln w="5715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02" name="Straight Arrow Connector 101"/>
            <p:cNvCxnSpPr/>
            <p:nvPr/>
          </p:nvCxnSpPr>
          <p:spPr>
            <a:xfrm rot="5400000">
              <a:off x="1961748" y="3304686"/>
              <a:ext cx="180000" cy="0"/>
            </a:xfrm>
            <a:prstGeom prst="straightConnector1">
              <a:avLst/>
            </a:prstGeom>
            <a:ln w="5715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04" name="Straight Arrow Connector 103"/>
            <p:cNvCxnSpPr>
              <a:stCxn id="93" idx="4"/>
            </p:cNvCxnSpPr>
            <p:nvPr/>
          </p:nvCxnSpPr>
          <p:spPr>
            <a:xfrm rot="16200000" flipH="1">
              <a:off x="4821150" y="5548417"/>
              <a:ext cx="1588" cy="190321"/>
            </a:xfrm>
            <a:prstGeom prst="straightConnector1">
              <a:avLst/>
            </a:prstGeom>
            <a:ln w="5715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07" name="Straight Arrow Connector 106"/>
            <p:cNvCxnSpPr/>
            <p:nvPr/>
          </p:nvCxnSpPr>
          <p:spPr>
            <a:xfrm rot="16200000" flipV="1">
              <a:off x="7326641" y="3254683"/>
              <a:ext cx="180000" cy="25758"/>
            </a:xfrm>
            <a:prstGeom prst="straightConnector1">
              <a:avLst/>
            </a:prstGeom>
            <a:ln w="57150">
              <a:solidFill>
                <a:srgbClr val="FF0000"/>
              </a:solidFill>
              <a:tailEnd type="arrow"/>
            </a:ln>
          </p:spPr>
          <p:style>
            <a:lnRef idx="1">
              <a:schemeClr val="accent1"/>
            </a:lnRef>
            <a:fillRef idx="0">
              <a:schemeClr val="accent1"/>
            </a:fillRef>
            <a:effectRef idx="0">
              <a:schemeClr val="accent1"/>
            </a:effectRef>
            <a:fontRef idx="minor">
              <a:schemeClr val="tx1"/>
            </a:fontRef>
          </p:style>
        </p:cxnSp>
      </p:grpSp>
      <p:sp>
        <p:nvSpPr>
          <p:cNvPr id="22" name="Title 1"/>
          <p:cNvSpPr txBox="1">
            <a:spLocks/>
          </p:cNvSpPr>
          <p:nvPr/>
        </p:nvSpPr>
        <p:spPr>
          <a:xfrm>
            <a:off x="457984" y="394134"/>
            <a:ext cx="3857988" cy="914400"/>
          </a:xfrm>
          <a:prstGeom prst="rect">
            <a:avLst/>
          </a:prstGeom>
        </p:spPr>
        <p:txBody>
          <a:bodyPr vert="horz" lIns="91440" tIns="45720" rIns="91440" bIns="45720" rtlCol="0" anchor="ctr">
            <a:normAutofit/>
          </a:bodyPr>
          <a:lstStyle>
            <a:lvl1pPr algn="l" defTabSz="914400" rtl="0" eaLnBrk="1" latinLnBrk="0" hangingPunct="1">
              <a:spcBef>
                <a:spcPct val="0"/>
              </a:spcBef>
              <a:buNone/>
              <a:defRPr sz="4000" kern="1200" spc="-100" baseline="0">
                <a:solidFill>
                  <a:schemeClr val="tx2"/>
                </a:solidFill>
                <a:latin typeface="+mj-lt"/>
                <a:ea typeface="+mj-ea"/>
                <a:cs typeface="+mj-cs"/>
              </a:defRPr>
            </a:lvl1pPr>
          </a:lstStyle>
          <a:p>
            <a:pPr rtl="1"/>
            <a:r>
              <a:rPr lang="fa-IR" dirty="0" smtClean="0">
                <a:solidFill>
                  <a:schemeClr val="accent1">
                    <a:lumMod val="50000"/>
                  </a:schemeClr>
                </a:solidFill>
                <a:effectLst>
                  <a:outerShdw blurRad="38100" dist="38100" dir="2700000" algn="tl">
                    <a:srgbClr val="000000">
                      <a:alpha val="43137"/>
                    </a:srgbClr>
                  </a:outerShdw>
                </a:effectLst>
                <a:cs typeface="B Homa" panose="00000400000000000000" pitchFamily="2" charset="-78"/>
              </a:rPr>
              <a:t>مديريت سلامت</a:t>
            </a:r>
            <a:endParaRPr lang="en-US" dirty="0">
              <a:solidFill>
                <a:schemeClr val="accent1">
                  <a:lumMod val="50000"/>
                </a:schemeClr>
              </a:solidFill>
              <a:effectLst>
                <a:outerShdw blurRad="38100" dist="38100" dir="2700000" algn="tl">
                  <a:srgbClr val="000000">
                    <a:alpha val="43137"/>
                  </a:srgbClr>
                </a:outerShdw>
              </a:effectLst>
              <a:cs typeface="B Homa" panose="00000400000000000000" pitchFamily="2" charset="-78"/>
            </a:endParaRPr>
          </a:p>
        </p:txBody>
      </p:sp>
    </p:spTree>
    <p:extLst>
      <p:ext uri="{BB962C8B-B14F-4D97-AF65-F5344CB8AC3E}">
        <p14:creationId xmlns:p14="http://schemas.microsoft.com/office/powerpoint/2010/main" val="14906193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linds(horizontal)">
                                      <p:cBhvr>
                                        <p:cTn id="7" dur="1000"/>
                                        <p:tgtEl>
                                          <p:spTgt spid="4"/>
                                        </p:tgtEl>
                                      </p:cBhvr>
                                    </p:animEffect>
                                  </p:childTnLst>
                                </p:cTn>
                              </p:par>
                              <p:par>
                                <p:cTn id="8" presetID="18" presetClass="entr" presetSubtype="12" fill="hold" nodeType="withEffect">
                                  <p:stCondLst>
                                    <p:cond delay="0"/>
                                  </p:stCondLst>
                                  <p:childTnLst>
                                    <p:set>
                                      <p:cBhvr>
                                        <p:cTn id="9" dur="1" fill="hold">
                                          <p:stCondLst>
                                            <p:cond delay="0"/>
                                          </p:stCondLst>
                                        </p:cTn>
                                        <p:tgtEl>
                                          <p:spTgt spid="80"/>
                                        </p:tgtEl>
                                        <p:attrNameLst>
                                          <p:attrName>style.visibility</p:attrName>
                                        </p:attrNameLst>
                                      </p:cBhvr>
                                      <p:to>
                                        <p:strVal val="visible"/>
                                      </p:to>
                                    </p:set>
                                    <p:animEffect transition="in" filter="strips(downLeft)">
                                      <p:cBhvr>
                                        <p:cTn id="10" dur="500"/>
                                        <p:tgtEl>
                                          <p:spTgt spid="80"/>
                                        </p:tgtEl>
                                      </p:cBhvr>
                                    </p:animEffect>
                                  </p:childTnLst>
                                </p:cTn>
                              </p:par>
                            </p:childTnLst>
                          </p:cTn>
                        </p:par>
                        <p:par>
                          <p:cTn id="11" fill="hold">
                            <p:stCondLst>
                              <p:cond delay="1000"/>
                            </p:stCondLst>
                            <p:childTnLst>
                              <p:par>
                                <p:cTn id="12" presetID="14" presetClass="entr" presetSubtype="10" fill="hold" grpId="0" nodeType="afterEffect">
                                  <p:stCondLst>
                                    <p:cond delay="0"/>
                                  </p:stCondLst>
                                  <p:childTnLst>
                                    <p:set>
                                      <p:cBhvr>
                                        <p:cTn id="13" dur="1" fill="hold">
                                          <p:stCondLst>
                                            <p:cond delay="0"/>
                                          </p:stCondLst>
                                        </p:cTn>
                                        <p:tgtEl>
                                          <p:spTgt spid="8"/>
                                        </p:tgtEl>
                                        <p:attrNameLst>
                                          <p:attrName>style.visibility</p:attrName>
                                        </p:attrNameLst>
                                      </p:cBhvr>
                                      <p:to>
                                        <p:strVal val="visible"/>
                                      </p:to>
                                    </p:set>
                                    <p:animEffect transition="in" filter="randombar(horizontal)">
                                      <p:cBhvr>
                                        <p:cTn id="14" dur="1000"/>
                                        <p:tgtEl>
                                          <p:spTgt spid="8"/>
                                        </p:tgtEl>
                                      </p:cBhvr>
                                    </p:animEffect>
                                  </p:childTnLst>
                                </p:cTn>
                              </p:par>
                            </p:childTnLst>
                          </p:cTn>
                        </p:par>
                        <p:par>
                          <p:cTn id="15" fill="hold">
                            <p:stCondLst>
                              <p:cond delay="2000"/>
                            </p:stCondLst>
                            <p:childTnLst>
                              <p:par>
                                <p:cTn id="16" presetID="18" presetClass="entr" presetSubtype="12" fill="hold" nodeType="afterEffect">
                                  <p:stCondLst>
                                    <p:cond delay="0"/>
                                  </p:stCondLst>
                                  <p:childTnLst>
                                    <p:set>
                                      <p:cBhvr>
                                        <p:cTn id="17" dur="1" fill="hold">
                                          <p:stCondLst>
                                            <p:cond delay="0"/>
                                          </p:stCondLst>
                                        </p:cTn>
                                        <p:tgtEl>
                                          <p:spTgt spid="84"/>
                                        </p:tgtEl>
                                        <p:attrNameLst>
                                          <p:attrName>style.visibility</p:attrName>
                                        </p:attrNameLst>
                                      </p:cBhvr>
                                      <p:to>
                                        <p:strVal val="visible"/>
                                      </p:to>
                                    </p:set>
                                    <p:animEffect transition="in" filter="strips(downLeft)">
                                      <p:cBhvr>
                                        <p:cTn id="18" dur="500"/>
                                        <p:tgtEl>
                                          <p:spTgt spid="84"/>
                                        </p:tgtEl>
                                      </p:cBhvr>
                                    </p:animEffect>
                                  </p:childTnLst>
                                </p:cTn>
                              </p:par>
                            </p:childTnLst>
                          </p:cTn>
                        </p:par>
                        <p:par>
                          <p:cTn id="19" fill="hold">
                            <p:stCondLst>
                              <p:cond delay="2500"/>
                            </p:stCondLst>
                            <p:childTnLst>
                              <p:par>
                                <p:cTn id="20" presetID="17" presetClass="entr" presetSubtype="10" fill="hold" grpId="0" nodeType="afterEffect">
                                  <p:stCondLst>
                                    <p:cond delay="0"/>
                                  </p:stCondLst>
                                  <p:childTnLst>
                                    <p:set>
                                      <p:cBhvr>
                                        <p:cTn id="21" dur="1" fill="hold">
                                          <p:stCondLst>
                                            <p:cond delay="0"/>
                                          </p:stCondLst>
                                        </p:cTn>
                                        <p:tgtEl>
                                          <p:spTgt spid="5"/>
                                        </p:tgtEl>
                                        <p:attrNameLst>
                                          <p:attrName>style.visibility</p:attrName>
                                        </p:attrNameLst>
                                      </p:cBhvr>
                                      <p:to>
                                        <p:strVal val="visible"/>
                                      </p:to>
                                    </p:set>
                                    <p:anim calcmode="lin" valueType="num">
                                      <p:cBhvr>
                                        <p:cTn id="22" dur="1000" fill="hold"/>
                                        <p:tgtEl>
                                          <p:spTgt spid="5"/>
                                        </p:tgtEl>
                                        <p:attrNameLst>
                                          <p:attrName>ppt_w</p:attrName>
                                        </p:attrNameLst>
                                      </p:cBhvr>
                                      <p:tavLst>
                                        <p:tav tm="0">
                                          <p:val>
                                            <p:fltVal val="0"/>
                                          </p:val>
                                        </p:tav>
                                        <p:tav tm="100000">
                                          <p:val>
                                            <p:strVal val="#ppt_w"/>
                                          </p:val>
                                        </p:tav>
                                      </p:tavLst>
                                    </p:anim>
                                    <p:anim calcmode="lin" valueType="num">
                                      <p:cBhvr>
                                        <p:cTn id="23" dur="1000" fill="hold"/>
                                        <p:tgtEl>
                                          <p:spTgt spid="5"/>
                                        </p:tgtEl>
                                        <p:attrNameLst>
                                          <p:attrName>ppt_h</p:attrName>
                                        </p:attrNameLst>
                                      </p:cBhvr>
                                      <p:tavLst>
                                        <p:tav tm="0">
                                          <p:val>
                                            <p:strVal val="#ppt_h"/>
                                          </p:val>
                                        </p:tav>
                                        <p:tav tm="100000">
                                          <p:val>
                                            <p:strVal val="#ppt_h"/>
                                          </p:val>
                                        </p:tav>
                                      </p:tavLst>
                                    </p:anim>
                                  </p:childTnLst>
                                </p:cTn>
                              </p:par>
                            </p:childTnLst>
                          </p:cTn>
                        </p:par>
                        <p:par>
                          <p:cTn id="24" fill="hold">
                            <p:stCondLst>
                              <p:cond delay="3500"/>
                            </p:stCondLst>
                            <p:childTnLst>
                              <p:par>
                                <p:cTn id="25" presetID="18" presetClass="entr" presetSubtype="12" fill="hold" nodeType="afterEffect">
                                  <p:stCondLst>
                                    <p:cond delay="0"/>
                                  </p:stCondLst>
                                  <p:childTnLst>
                                    <p:set>
                                      <p:cBhvr>
                                        <p:cTn id="26" dur="1" fill="hold">
                                          <p:stCondLst>
                                            <p:cond delay="0"/>
                                          </p:stCondLst>
                                        </p:cTn>
                                        <p:tgtEl>
                                          <p:spTgt spid="86"/>
                                        </p:tgtEl>
                                        <p:attrNameLst>
                                          <p:attrName>style.visibility</p:attrName>
                                        </p:attrNameLst>
                                      </p:cBhvr>
                                      <p:to>
                                        <p:strVal val="visible"/>
                                      </p:to>
                                    </p:set>
                                    <p:animEffect transition="in" filter="strips(downLeft)">
                                      <p:cBhvr>
                                        <p:cTn id="27" dur="500"/>
                                        <p:tgtEl>
                                          <p:spTgt spid="86"/>
                                        </p:tgtEl>
                                      </p:cBhvr>
                                    </p:animEffect>
                                  </p:childTnLst>
                                </p:cTn>
                              </p:par>
                            </p:childTnLst>
                          </p:cTn>
                        </p:par>
                        <p:par>
                          <p:cTn id="28" fill="hold">
                            <p:stCondLst>
                              <p:cond delay="4000"/>
                            </p:stCondLst>
                            <p:childTnLst>
                              <p:par>
                                <p:cTn id="29" presetID="22" presetClass="entr" presetSubtype="4" fill="hold" grpId="0" nodeType="afterEffect">
                                  <p:stCondLst>
                                    <p:cond delay="0"/>
                                  </p:stCondLst>
                                  <p:childTnLst>
                                    <p:set>
                                      <p:cBhvr>
                                        <p:cTn id="30" dur="1" fill="hold">
                                          <p:stCondLst>
                                            <p:cond delay="0"/>
                                          </p:stCondLst>
                                        </p:cTn>
                                        <p:tgtEl>
                                          <p:spTgt spid="6"/>
                                        </p:tgtEl>
                                        <p:attrNameLst>
                                          <p:attrName>style.visibility</p:attrName>
                                        </p:attrNameLst>
                                      </p:cBhvr>
                                      <p:to>
                                        <p:strVal val="visible"/>
                                      </p:to>
                                    </p:set>
                                    <p:animEffect transition="in" filter="wipe(down)">
                                      <p:cBhvr>
                                        <p:cTn id="31" dur="1000"/>
                                        <p:tgtEl>
                                          <p:spTgt spid="6"/>
                                        </p:tgtEl>
                                      </p:cBhvr>
                                    </p:animEffect>
                                  </p:childTnLst>
                                </p:cTn>
                              </p:par>
                            </p:childTnLst>
                          </p:cTn>
                        </p:par>
                        <p:par>
                          <p:cTn id="32" fill="hold">
                            <p:stCondLst>
                              <p:cond delay="5000"/>
                            </p:stCondLst>
                            <p:childTnLst>
                              <p:par>
                                <p:cTn id="33" presetID="18" presetClass="entr" presetSubtype="12" fill="hold" nodeType="afterEffect">
                                  <p:stCondLst>
                                    <p:cond delay="0"/>
                                  </p:stCondLst>
                                  <p:childTnLst>
                                    <p:set>
                                      <p:cBhvr>
                                        <p:cTn id="34" dur="1" fill="hold">
                                          <p:stCondLst>
                                            <p:cond delay="0"/>
                                          </p:stCondLst>
                                        </p:cTn>
                                        <p:tgtEl>
                                          <p:spTgt spid="88"/>
                                        </p:tgtEl>
                                        <p:attrNameLst>
                                          <p:attrName>style.visibility</p:attrName>
                                        </p:attrNameLst>
                                      </p:cBhvr>
                                      <p:to>
                                        <p:strVal val="visible"/>
                                      </p:to>
                                    </p:set>
                                    <p:animEffect transition="in" filter="strips(downLeft)">
                                      <p:cBhvr>
                                        <p:cTn id="35" dur="500"/>
                                        <p:tgtEl>
                                          <p:spTgt spid="88"/>
                                        </p:tgtEl>
                                      </p:cBhvr>
                                    </p:animEffect>
                                  </p:childTnLst>
                                </p:cTn>
                              </p:par>
                            </p:childTnLst>
                          </p:cTn>
                        </p:par>
                        <p:par>
                          <p:cTn id="36" fill="hold">
                            <p:stCondLst>
                              <p:cond delay="5500"/>
                            </p:stCondLst>
                            <p:childTnLst>
                              <p:par>
                                <p:cTn id="37" presetID="21" presetClass="entr" presetSubtype="4" fill="hold" grpId="0" nodeType="afterEffect">
                                  <p:stCondLst>
                                    <p:cond delay="0"/>
                                  </p:stCondLst>
                                  <p:childTnLst>
                                    <p:set>
                                      <p:cBhvr>
                                        <p:cTn id="38" dur="1" fill="hold">
                                          <p:stCondLst>
                                            <p:cond delay="0"/>
                                          </p:stCondLst>
                                        </p:cTn>
                                        <p:tgtEl>
                                          <p:spTgt spid="7"/>
                                        </p:tgtEl>
                                        <p:attrNameLst>
                                          <p:attrName>style.visibility</p:attrName>
                                        </p:attrNameLst>
                                      </p:cBhvr>
                                      <p:to>
                                        <p:strVal val="visible"/>
                                      </p:to>
                                    </p:set>
                                    <p:animEffect transition="in" filter="wheel(4)">
                                      <p:cBhvr>
                                        <p:cTn id="39" dur="1000"/>
                                        <p:tgtEl>
                                          <p:spTgt spid="7"/>
                                        </p:tgtEl>
                                      </p:cBhvr>
                                    </p:animEffect>
                                  </p:childTnLst>
                                </p:cTn>
                              </p:par>
                            </p:childTnLst>
                          </p:cTn>
                        </p:par>
                        <p:par>
                          <p:cTn id="40" fill="hold">
                            <p:stCondLst>
                              <p:cond delay="6500"/>
                            </p:stCondLst>
                            <p:childTnLst>
                              <p:par>
                                <p:cTn id="41" presetID="18" presetClass="entr" presetSubtype="12" fill="hold" nodeType="afterEffect">
                                  <p:stCondLst>
                                    <p:cond delay="0"/>
                                  </p:stCondLst>
                                  <p:childTnLst>
                                    <p:set>
                                      <p:cBhvr>
                                        <p:cTn id="42" dur="1" fill="hold">
                                          <p:stCondLst>
                                            <p:cond delay="0"/>
                                          </p:stCondLst>
                                        </p:cTn>
                                        <p:tgtEl>
                                          <p:spTgt spid="90"/>
                                        </p:tgtEl>
                                        <p:attrNameLst>
                                          <p:attrName>style.visibility</p:attrName>
                                        </p:attrNameLst>
                                      </p:cBhvr>
                                      <p:to>
                                        <p:strVal val="visible"/>
                                      </p:to>
                                    </p:set>
                                    <p:animEffect transition="in" filter="strips(downLeft)">
                                      <p:cBhvr>
                                        <p:cTn id="43" dur="500"/>
                                        <p:tgtEl>
                                          <p:spTgt spid="90"/>
                                        </p:tgtEl>
                                      </p:cBhvr>
                                    </p:animEffect>
                                  </p:childTnLst>
                                </p:cTn>
                              </p:par>
                            </p:childTnLst>
                          </p:cTn>
                        </p:par>
                        <p:par>
                          <p:cTn id="44" fill="hold">
                            <p:stCondLst>
                              <p:cond delay="7000"/>
                            </p:stCondLst>
                            <p:childTnLst>
                              <p:par>
                                <p:cTn id="45" presetID="17" presetClass="entr" presetSubtype="10" fill="hold" grpId="0" nodeType="afterEffect">
                                  <p:stCondLst>
                                    <p:cond delay="0"/>
                                  </p:stCondLst>
                                  <p:childTnLst>
                                    <p:set>
                                      <p:cBhvr>
                                        <p:cTn id="46" dur="1" fill="hold">
                                          <p:stCondLst>
                                            <p:cond delay="0"/>
                                          </p:stCondLst>
                                        </p:cTn>
                                        <p:tgtEl>
                                          <p:spTgt spid="78"/>
                                        </p:tgtEl>
                                        <p:attrNameLst>
                                          <p:attrName>style.visibility</p:attrName>
                                        </p:attrNameLst>
                                      </p:cBhvr>
                                      <p:to>
                                        <p:strVal val="visible"/>
                                      </p:to>
                                    </p:set>
                                    <p:anim calcmode="lin" valueType="num">
                                      <p:cBhvr>
                                        <p:cTn id="47" dur="1000" fill="hold"/>
                                        <p:tgtEl>
                                          <p:spTgt spid="78"/>
                                        </p:tgtEl>
                                        <p:attrNameLst>
                                          <p:attrName>ppt_w</p:attrName>
                                        </p:attrNameLst>
                                      </p:cBhvr>
                                      <p:tavLst>
                                        <p:tav tm="0">
                                          <p:val>
                                            <p:fltVal val="0"/>
                                          </p:val>
                                        </p:tav>
                                        <p:tav tm="100000">
                                          <p:val>
                                            <p:strVal val="#ppt_w"/>
                                          </p:val>
                                        </p:tav>
                                      </p:tavLst>
                                    </p:anim>
                                    <p:anim calcmode="lin" valueType="num">
                                      <p:cBhvr>
                                        <p:cTn id="48" dur="1000" fill="hold"/>
                                        <p:tgtEl>
                                          <p:spTgt spid="78"/>
                                        </p:tgtEl>
                                        <p:attrNameLst>
                                          <p:attrName>ppt_h</p:attrName>
                                        </p:attrNameLst>
                                      </p:cBhvr>
                                      <p:tavLst>
                                        <p:tav tm="0">
                                          <p:val>
                                            <p:strVal val="#ppt_h"/>
                                          </p:val>
                                        </p:tav>
                                        <p:tav tm="100000">
                                          <p:val>
                                            <p:strVal val="#ppt_h"/>
                                          </p:val>
                                        </p:tav>
                                      </p:tavLst>
                                    </p:anim>
                                  </p:childTnLst>
                                </p:cTn>
                              </p:par>
                            </p:childTnLst>
                          </p:cTn>
                        </p:par>
                        <p:par>
                          <p:cTn id="49" fill="hold">
                            <p:stCondLst>
                              <p:cond delay="8000"/>
                            </p:stCondLst>
                            <p:childTnLst>
                              <p:par>
                                <p:cTn id="50" presetID="18" presetClass="entr" presetSubtype="12" fill="hold" nodeType="afterEffect">
                                  <p:stCondLst>
                                    <p:cond delay="0"/>
                                  </p:stCondLst>
                                  <p:childTnLst>
                                    <p:set>
                                      <p:cBhvr>
                                        <p:cTn id="51" dur="1" fill="hold">
                                          <p:stCondLst>
                                            <p:cond delay="0"/>
                                          </p:stCondLst>
                                        </p:cTn>
                                        <p:tgtEl>
                                          <p:spTgt spid="92"/>
                                        </p:tgtEl>
                                        <p:attrNameLst>
                                          <p:attrName>style.visibility</p:attrName>
                                        </p:attrNameLst>
                                      </p:cBhvr>
                                      <p:to>
                                        <p:strVal val="visible"/>
                                      </p:to>
                                    </p:set>
                                    <p:animEffect transition="in" filter="strips(downLeft)">
                                      <p:cBhvr>
                                        <p:cTn id="52" dur="500"/>
                                        <p:tgtEl>
                                          <p:spTgt spid="92"/>
                                        </p:tgtEl>
                                      </p:cBhvr>
                                    </p:animEffect>
                                  </p:childTnLst>
                                </p:cTn>
                              </p:par>
                            </p:childTnLst>
                          </p:cTn>
                        </p:par>
                        <p:par>
                          <p:cTn id="53" fill="hold">
                            <p:stCondLst>
                              <p:cond delay="8500"/>
                            </p:stCondLst>
                            <p:childTnLst>
                              <p:par>
                                <p:cTn id="54" presetID="16" presetClass="entr" presetSubtype="26" fill="hold" nodeType="afterEffect">
                                  <p:stCondLst>
                                    <p:cond delay="0"/>
                                  </p:stCondLst>
                                  <p:childTnLst>
                                    <p:set>
                                      <p:cBhvr>
                                        <p:cTn id="55" dur="1" fill="hold">
                                          <p:stCondLst>
                                            <p:cond delay="0"/>
                                          </p:stCondLst>
                                        </p:cTn>
                                        <p:tgtEl>
                                          <p:spTgt spid="120"/>
                                        </p:tgtEl>
                                        <p:attrNameLst>
                                          <p:attrName>style.visibility</p:attrName>
                                        </p:attrNameLst>
                                      </p:cBhvr>
                                      <p:to>
                                        <p:strVal val="visible"/>
                                      </p:to>
                                    </p:set>
                                    <p:animEffect transition="in" filter="barn(inHorizontal)">
                                      <p:cBhvr>
                                        <p:cTn id="56" dur="2000"/>
                                        <p:tgtEl>
                                          <p:spTgt spid="1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78" grpId="0" animBg="1"/>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Title 3"/>
          <p:cNvSpPr>
            <a:spLocks noGrp="1"/>
          </p:cNvSpPr>
          <p:nvPr>
            <p:ph type="title"/>
          </p:nvPr>
        </p:nvSpPr>
        <p:spPr>
          <a:xfrm>
            <a:off x="612775" y="228600"/>
            <a:ext cx="7388225" cy="990600"/>
          </a:xfrm>
        </p:spPr>
        <p:txBody>
          <a:bodyPr/>
          <a:lstStyle/>
          <a:p>
            <a:pPr algn="ctr"/>
            <a:r>
              <a:rPr lang="fa-IR" sz="4800" b="1" smtClean="0"/>
              <a:t> </a:t>
            </a:r>
            <a:endParaRPr lang="en-US" sz="4800" b="1" smtClean="0"/>
          </a:p>
        </p:txBody>
      </p:sp>
      <p:sp>
        <p:nvSpPr>
          <p:cNvPr id="3" name="Content Placeholder 2"/>
          <p:cNvSpPr>
            <a:spLocks noGrp="1"/>
          </p:cNvSpPr>
          <p:nvPr>
            <p:ph sz="quarter" idx="1"/>
          </p:nvPr>
        </p:nvSpPr>
        <p:spPr>
          <a:xfrm>
            <a:off x="612775" y="1752600"/>
            <a:ext cx="8153400" cy="3962400"/>
          </a:xfrm>
        </p:spPr>
        <p:txBody>
          <a:bodyPr>
            <a:noAutofit/>
          </a:bodyPr>
          <a:lstStyle/>
          <a:p>
            <a:pPr algn="just">
              <a:defRPr/>
            </a:pPr>
            <a:r>
              <a:rPr lang="fa-IR" sz="2400" b="1" dirty="0" smtClean="0">
                <a:cs typeface="+mj-cs"/>
              </a:rPr>
              <a:t>سلامت همان گونه که ذکر آن رفت بیش از گذشته مبتنی بر نتایج همکاری های بین بخشی است و شاخص های سلامت به قدری متنوع، پیچیده و در هم تنیده شده اند که با صرف فراهم کردن امکانات و خدمات بهداشتی و درمانی (مانند افزایش پزشکان و دیگر کارکنان، بیمارستانها و درمانگاه ها، پوشش واکیناسیون، بیمه ها و غیره) به تنهایی قابل بهبود نیستند.</a:t>
            </a:r>
          </a:p>
          <a:p>
            <a:pPr algn="just">
              <a:defRPr/>
            </a:pPr>
            <a:endParaRPr lang="en-US" sz="2400" b="1" dirty="0" smtClean="0">
              <a:cs typeface="+mj-cs"/>
            </a:endParaRPr>
          </a:p>
          <a:p>
            <a:pPr algn="just">
              <a:defRPr/>
            </a:pPr>
            <a:r>
              <a:rPr lang="fa-IR" sz="2400" b="1" dirty="0" smtClean="0">
                <a:cs typeface="+mj-cs"/>
              </a:rPr>
              <a:t>آن چه ما را به سرمنزل مقصود نزدیک خواهد کرد نه شعارهای دهان پرکن و نه برنامه های بدون پشتوانه تحقیقی و اجرایی است.</a:t>
            </a:r>
            <a:endParaRPr lang="en-US" sz="2400" b="1" dirty="0">
              <a:cs typeface="+mj-cs"/>
            </a:endParaRPr>
          </a:p>
        </p:txBody>
      </p:sp>
      <p:sp>
        <p:nvSpPr>
          <p:cNvPr id="87044" name="TextBox 5"/>
          <p:cNvSpPr txBox="1">
            <a:spLocks noChangeArrowheads="1"/>
          </p:cNvSpPr>
          <p:nvPr/>
        </p:nvSpPr>
        <p:spPr bwMode="auto">
          <a:xfrm>
            <a:off x="3581400" y="533400"/>
            <a:ext cx="2362200" cy="923925"/>
          </a:xfrm>
          <a:prstGeom prst="rect">
            <a:avLst/>
          </a:prstGeom>
          <a:noFill/>
          <a:ln w="9525">
            <a:noFill/>
            <a:miter lim="800000"/>
            <a:headEnd/>
            <a:tailEnd/>
          </a:ln>
        </p:spPr>
        <p:txBody>
          <a:bodyPr>
            <a:spAutoFit/>
          </a:bodyPr>
          <a:lstStyle/>
          <a:p>
            <a:pPr algn="ctr" rtl="1"/>
            <a:r>
              <a:rPr lang="fa-IR" sz="5400"/>
              <a:t>در آخر</a:t>
            </a:r>
            <a:endParaRPr lang="en-US" sz="5400"/>
          </a:p>
        </p:txBody>
      </p:sp>
      <p:pic>
        <p:nvPicPr>
          <p:cNvPr id="87045" name="Picture 2" descr="I:\my pic\dorbin\Spring.gif"/>
          <p:cNvPicPr>
            <a:picLocks noChangeAspect="1" noChangeArrowheads="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Tree>
    <p:extLst>
      <p:ext uri="{BB962C8B-B14F-4D97-AF65-F5344CB8AC3E}">
        <p14:creationId xmlns:p14="http://schemas.microsoft.com/office/powerpoint/2010/main" val="2578941970"/>
      </p:ext>
    </p:extLst>
  </p:cSld>
  <p:clrMapOvr>
    <a:masterClrMapping/>
  </p:clrMapOvr>
  <p:transition spd="slow"/>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62000" y="1143000"/>
            <a:ext cx="7543800" cy="3886200"/>
          </a:xfrm>
        </p:spPr>
        <p:txBody>
          <a:bodyPr>
            <a:noAutofit/>
          </a:bodyPr>
          <a:lstStyle/>
          <a:p>
            <a:pPr marL="0" indent="0" algn="just" rtl="1">
              <a:lnSpc>
                <a:spcPct val="150000"/>
              </a:lnSpc>
              <a:buNone/>
            </a:pPr>
            <a:r>
              <a:rPr lang="fa-IR" sz="2600" b="1" dirty="0" smtClean="0">
                <a:cs typeface="B Nazanin" pitchFamily="2" charset="-78"/>
              </a:rPr>
              <a:t>درک مفهوم سلامت و بیماری و عوامل موثر بر آنها منجر به فهم مناسبی از راه کارهای شایسته مداخله خواهد گردید اساساً راه کارهای مداخله در زمینه بیماری ها با الگوهایی که دارای شأن علمی هستند طراحی می شوند در این الگوها ارکانی نظیر اثر بخشی مداخله، تحلیل اقتصادی راه کار مداخله ای، پذیرش اجتماعی و بسیاری از ویژگیهای دیگر مورد سنجش قرار می گیرند</a:t>
            </a:r>
            <a:r>
              <a:rPr lang="en-US" sz="2600" b="1" dirty="0" smtClean="0">
                <a:cs typeface="B Nazanin" pitchFamily="2" charset="-78"/>
              </a:rPr>
              <a:t>.</a:t>
            </a:r>
            <a:endParaRPr lang="en-US" sz="2600" dirty="0">
              <a:cs typeface="B Nazanin" pitchFamily="2" charset="-78"/>
            </a:endParaRPr>
          </a:p>
        </p:txBody>
      </p:sp>
    </p:spTree>
    <p:extLst>
      <p:ext uri="{BB962C8B-B14F-4D97-AF65-F5344CB8AC3E}">
        <p14:creationId xmlns:p14="http://schemas.microsoft.com/office/powerpoint/2010/main" val="215811141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62000" y="857845"/>
            <a:ext cx="7543800" cy="5847755"/>
          </a:xfrm>
          <a:prstGeom prst="rect">
            <a:avLst/>
          </a:prstGeom>
          <a:noFill/>
        </p:spPr>
        <p:txBody>
          <a:bodyPr wrap="square" rtlCol="0">
            <a:spAutoFit/>
          </a:bodyPr>
          <a:lstStyle/>
          <a:p>
            <a:pPr algn="r" rtl="1"/>
            <a:r>
              <a:rPr lang="fa-IR" sz="2800" dirty="0" smtClean="0">
                <a:solidFill>
                  <a:schemeClr val="accent6"/>
                </a:solidFill>
                <a:cs typeface="B Titr" pitchFamily="2" charset="-78"/>
              </a:rPr>
              <a:t>تعریف سلامتی</a:t>
            </a:r>
            <a:endParaRPr lang="en-US" sz="2800" dirty="0" smtClean="0">
              <a:solidFill>
                <a:schemeClr val="accent6"/>
              </a:solidFill>
              <a:cs typeface="B Titr" pitchFamily="2" charset="-78"/>
            </a:endParaRPr>
          </a:p>
          <a:p>
            <a:pPr algn="r" rtl="1"/>
            <a:endParaRPr lang="en-US" sz="1000" dirty="0">
              <a:solidFill>
                <a:schemeClr val="accent1"/>
              </a:solidFill>
              <a:cs typeface="B Titr" pitchFamily="2" charset="-78"/>
            </a:endParaRPr>
          </a:p>
          <a:p>
            <a:pPr marL="457200" indent="-457200" algn="just" rtl="1">
              <a:buClr>
                <a:schemeClr val="accent6"/>
              </a:buClr>
              <a:buFont typeface="Wingdings" pitchFamily="2" charset="2"/>
              <a:buChar char="v"/>
            </a:pPr>
            <a:r>
              <a:rPr lang="fa-IR" sz="2400" b="1" dirty="0" smtClean="0">
                <a:cs typeface="B Nazanin" pitchFamily="2" charset="-78"/>
              </a:rPr>
              <a:t>سلامتی عبارت است از برخورداری از آسایش کامل جسمی، روانی و اجتماعی و نه فقط نداشتن بیماری و نقص عضو</a:t>
            </a:r>
            <a:endParaRPr lang="en-US" sz="2400" b="1" dirty="0" smtClean="0">
              <a:cs typeface="B Nazanin" pitchFamily="2" charset="-78"/>
            </a:endParaRPr>
          </a:p>
          <a:p>
            <a:pPr algn="just" rtl="1"/>
            <a:endParaRPr lang="en-US" sz="1000" b="1" dirty="0" smtClean="0">
              <a:cs typeface="B Nazanin" pitchFamily="2" charset="-78"/>
            </a:endParaRPr>
          </a:p>
          <a:p>
            <a:pPr marL="342900" indent="-342900" algn="just" rtl="1">
              <a:buClr>
                <a:schemeClr val="accent6"/>
              </a:buClr>
              <a:buFont typeface="Wingdings" pitchFamily="2" charset="2"/>
              <a:buChar char="v"/>
            </a:pPr>
            <a:r>
              <a:rPr lang="fa-IR" sz="2400" b="1" dirty="0" smtClean="0">
                <a:cs typeface="B Nazanin" pitchFamily="2" charset="-78"/>
              </a:rPr>
              <a:t>علاوه بر این سلامت به معنای برخورداری از ظرفیت و توانایی ها در اجتماع به منظور تطابق افراد با تغییرات محیطی و قابلیت مقابله با مشکلات ناشی از این تغییرات تعریف شده است.</a:t>
            </a:r>
          </a:p>
          <a:p>
            <a:pPr algn="just" rtl="1">
              <a:buClr>
                <a:schemeClr val="accent6"/>
              </a:buClr>
            </a:pPr>
            <a:endParaRPr lang="fa-IR" sz="1000" b="1" dirty="0" smtClean="0">
              <a:cs typeface="B Nazanin" pitchFamily="2" charset="-78"/>
            </a:endParaRPr>
          </a:p>
          <a:p>
            <a:pPr marL="342900" indent="-342900" algn="just" rtl="1">
              <a:buClr>
                <a:schemeClr val="accent6"/>
              </a:buClr>
              <a:buFont typeface="Wingdings" pitchFamily="2" charset="2"/>
              <a:buChar char="v"/>
            </a:pPr>
            <a:r>
              <a:rPr lang="fa-IR" sz="2400" b="1" dirty="0" smtClean="0">
                <a:cs typeface="B Nazanin" pitchFamily="2" charset="-78"/>
              </a:rPr>
              <a:t>عواملی نظیر محیط اجتماعی و اقتصادی از طریق اثراتی که بر جسم و روان افراد خواهند داشت در سلامت افراد جامعه مؤثرند شرایط زندگی، امکانات، تسهیلات آموزشی، نحوه ارتباطات، آگاهی ها، وضعیت اشتغال، درآمد و ... همگی به طریقی بر سلامت فرد، بروز و شیوع بیماری ها تأثیر می گذارند.</a:t>
            </a:r>
            <a:endParaRPr lang="en-US" sz="2400" dirty="0" smtClean="0">
              <a:cs typeface="B Nazanin" pitchFamily="2" charset="-78"/>
            </a:endParaRPr>
          </a:p>
          <a:p>
            <a:pPr algn="just" rtl="1"/>
            <a:endParaRPr lang="en-US" sz="2400" dirty="0">
              <a:cs typeface="B Nazanin" pitchFamily="2" charset="-78"/>
            </a:endParaRPr>
          </a:p>
          <a:p>
            <a:pPr marL="457200" indent="-457200" algn="r" rtl="1">
              <a:buFont typeface="Wingdings" pitchFamily="2" charset="2"/>
              <a:buChar char="v"/>
            </a:pPr>
            <a:endParaRPr lang="en-US" sz="2600" dirty="0" smtClean="0">
              <a:solidFill>
                <a:schemeClr val="accent1"/>
              </a:solidFill>
              <a:cs typeface="B Titr" pitchFamily="2" charset="-78"/>
            </a:endParaRPr>
          </a:p>
          <a:p>
            <a:pPr marL="457200" indent="-457200" algn="r" rtl="1">
              <a:buFont typeface="Wingdings" pitchFamily="2" charset="2"/>
              <a:buChar char="v"/>
            </a:pPr>
            <a:endParaRPr lang="en-US" sz="2600" dirty="0">
              <a:solidFill>
                <a:schemeClr val="accent1"/>
              </a:solidFill>
              <a:cs typeface="B Titr" pitchFamily="2" charset="-78"/>
            </a:endParaRPr>
          </a:p>
        </p:txBody>
      </p:sp>
    </p:spTree>
    <p:extLst>
      <p:ext uri="{BB962C8B-B14F-4D97-AF65-F5344CB8AC3E}">
        <p14:creationId xmlns:p14="http://schemas.microsoft.com/office/powerpoint/2010/main" val="355866489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62000" y="1308080"/>
            <a:ext cx="7620000" cy="4093428"/>
          </a:xfrm>
          <a:prstGeom prst="rect">
            <a:avLst/>
          </a:prstGeom>
          <a:noFill/>
        </p:spPr>
        <p:txBody>
          <a:bodyPr wrap="square" rtlCol="0">
            <a:spAutoFit/>
          </a:bodyPr>
          <a:lstStyle/>
          <a:p>
            <a:pPr marL="342900" indent="-342900" algn="just" rtl="1">
              <a:buClr>
                <a:schemeClr val="accent6"/>
              </a:buClr>
              <a:buFont typeface="Wingdings" pitchFamily="2" charset="2"/>
              <a:buChar char="v"/>
            </a:pPr>
            <a:r>
              <a:rPr lang="fa-IR" sz="2600" b="1" dirty="0">
                <a:cs typeface="B Nazanin" pitchFamily="2" charset="-78"/>
              </a:rPr>
              <a:t>هرچه قدر طبقه بندی </a:t>
            </a:r>
            <a:r>
              <a:rPr lang="fa-IR" sz="2600" b="1" dirty="0" smtClean="0">
                <a:cs typeface="B Nazanin" pitchFamily="2" charset="-78"/>
              </a:rPr>
              <a:t>اجتماعی </a:t>
            </a:r>
            <a:r>
              <a:rPr lang="fa-IR" sz="2600" b="1" dirty="0">
                <a:cs typeface="B Nazanin" pitchFamily="2" charset="-78"/>
              </a:rPr>
              <a:t>پائین تر باشد امید به زندگی کمتر و وقوع </a:t>
            </a:r>
            <a:r>
              <a:rPr lang="fa-IR" sz="2600" b="1" dirty="0" smtClean="0">
                <a:cs typeface="B Nazanin" pitchFamily="2" charset="-78"/>
              </a:rPr>
              <a:t>بیماری ها </a:t>
            </a:r>
            <a:r>
              <a:rPr lang="fa-IR" sz="2600" b="1" dirty="0">
                <a:cs typeface="B Nazanin" pitchFamily="2" charset="-78"/>
              </a:rPr>
              <a:t>بیشتر خواهد </a:t>
            </a:r>
            <a:r>
              <a:rPr lang="fa-IR" sz="2600" b="1" dirty="0" smtClean="0">
                <a:cs typeface="B Nazanin" pitchFamily="2" charset="-78"/>
              </a:rPr>
              <a:t>بود. سلامت </a:t>
            </a:r>
            <a:r>
              <a:rPr lang="fa-IR" sz="2600" b="1" dirty="0">
                <a:cs typeface="B Nazanin" pitchFamily="2" charset="-78"/>
              </a:rPr>
              <a:t>تابعی است از مواجهه در طول زندگی با عوامل فیزیکی </a:t>
            </a:r>
            <a:r>
              <a:rPr lang="fa-IR" sz="2600" b="1" dirty="0" smtClean="0">
                <a:cs typeface="B Nazanin" pitchFamily="2" charset="-78"/>
              </a:rPr>
              <a:t>و روانی </a:t>
            </a:r>
            <a:r>
              <a:rPr lang="fa-IR" sz="2600" b="1" dirty="0">
                <a:cs typeface="B Nazanin" pitchFamily="2" charset="-78"/>
              </a:rPr>
              <a:t>که منجر به ایجاد تغییراتی در وضعیت افراد می </a:t>
            </a:r>
            <a:r>
              <a:rPr lang="fa-IR" sz="2600" b="1" dirty="0" smtClean="0">
                <a:cs typeface="B Nazanin" pitchFamily="2" charset="-78"/>
              </a:rPr>
              <a:t>شود.</a:t>
            </a:r>
          </a:p>
          <a:p>
            <a:pPr marL="342900" indent="-342900" algn="just" rtl="1">
              <a:buClr>
                <a:schemeClr val="accent6"/>
              </a:buClr>
              <a:buFont typeface="Wingdings" pitchFamily="2" charset="2"/>
              <a:buChar char="v"/>
            </a:pPr>
            <a:endParaRPr lang="en-US" sz="2600" b="1" dirty="0">
              <a:cs typeface="B Nazanin" pitchFamily="2" charset="-78"/>
            </a:endParaRPr>
          </a:p>
          <a:p>
            <a:pPr marL="342900" indent="-342900" algn="just" rtl="1">
              <a:buClr>
                <a:schemeClr val="accent6"/>
              </a:buClr>
              <a:buFont typeface="Wingdings" pitchFamily="2" charset="2"/>
              <a:buChar char="v"/>
            </a:pPr>
            <a:r>
              <a:rPr lang="fa-IR" sz="2600" b="1" dirty="0" smtClean="0">
                <a:cs typeface="B Nazanin" pitchFamily="2" charset="-78"/>
              </a:rPr>
              <a:t>انسانها </a:t>
            </a:r>
            <a:r>
              <a:rPr lang="fa-IR" sz="2600" b="1" dirty="0">
                <a:cs typeface="B Nazanin" pitchFamily="2" charset="-78"/>
              </a:rPr>
              <a:t>در مراحل گذار عمر بسته به نوع بهره مندی از محیط اطراف خود توانایی مواجهه با مشکلات سلامت را کسب </a:t>
            </a:r>
            <a:r>
              <a:rPr lang="fa-IR" sz="2600" b="1" dirty="0" smtClean="0">
                <a:cs typeface="B Nazanin" pitchFamily="2" charset="-78"/>
              </a:rPr>
              <a:t>می نمایند.</a:t>
            </a:r>
          </a:p>
          <a:p>
            <a:pPr marL="342900" indent="-342900" algn="just" rtl="1">
              <a:buClr>
                <a:schemeClr val="accent6"/>
              </a:buClr>
              <a:buFont typeface="Wingdings" pitchFamily="2" charset="2"/>
              <a:buChar char="v"/>
            </a:pPr>
            <a:endParaRPr lang="en-US" sz="2600" b="1" dirty="0">
              <a:cs typeface="B Nazanin" pitchFamily="2" charset="-78"/>
            </a:endParaRPr>
          </a:p>
          <a:p>
            <a:pPr marL="342900" indent="-342900" algn="just" rtl="1">
              <a:buClr>
                <a:schemeClr val="accent6"/>
              </a:buClr>
              <a:buFont typeface="Wingdings" pitchFamily="2" charset="2"/>
              <a:buChar char="v"/>
            </a:pPr>
            <a:r>
              <a:rPr lang="fa-IR" sz="2600" b="1" dirty="0">
                <a:cs typeface="B Nazanin" pitchFamily="2" charset="-78"/>
              </a:rPr>
              <a:t>باید به موضوع بهره مندی از مواهب اجتماعی توجه داشت </a:t>
            </a:r>
            <a:r>
              <a:rPr lang="fa-IR" sz="2600" b="1" dirty="0" smtClean="0">
                <a:cs typeface="B Nazanin" pitchFamily="2" charset="-78"/>
              </a:rPr>
              <a:t>.</a:t>
            </a:r>
            <a:endParaRPr lang="en-US" sz="2600" b="1" dirty="0">
              <a:cs typeface="B Nazanin" pitchFamily="2" charset="-78"/>
            </a:endParaRPr>
          </a:p>
        </p:txBody>
      </p:sp>
    </p:spTree>
    <p:extLst>
      <p:ext uri="{BB962C8B-B14F-4D97-AF65-F5344CB8AC3E}">
        <p14:creationId xmlns:p14="http://schemas.microsoft.com/office/powerpoint/2010/main" val="122781669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838200" y="609600"/>
            <a:ext cx="7467600" cy="5601533"/>
          </a:xfrm>
          <a:prstGeom prst="rect">
            <a:avLst/>
          </a:prstGeom>
          <a:noFill/>
        </p:spPr>
        <p:txBody>
          <a:bodyPr wrap="square" rtlCol="0">
            <a:spAutoFit/>
          </a:bodyPr>
          <a:lstStyle/>
          <a:p>
            <a:pPr algn="just" rtl="1"/>
            <a:r>
              <a:rPr lang="fa-IR" sz="2600" b="1" dirty="0">
                <a:solidFill>
                  <a:schemeClr val="accent1"/>
                </a:solidFill>
                <a:cs typeface="B Titr" pitchFamily="2" charset="-78"/>
              </a:rPr>
              <a:t>عوامل اجتماعی موثر بر </a:t>
            </a:r>
            <a:r>
              <a:rPr lang="fa-IR" sz="2600" b="1" dirty="0" smtClean="0">
                <a:solidFill>
                  <a:schemeClr val="accent1"/>
                </a:solidFill>
                <a:cs typeface="B Titr" pitchFamily="2" charset="-78"/>
              </a:rPr>
              <a:t>سلامتی</a:t>
            </a:r>
          </a:p>
          <a:p>
            <a:pPr algn="just" rtl="1"/>
            <a:endParaRPr lang="fa-IR" sz="1000" b="1" dirty="0" smtClean="0">
              <a:solidFill>
                <a:schemeClr val="accent1"/>
              </a:solidFill>
              <a:cs typeface="B Titr" pitchFamily="2" charset="-78"/>
            </a:endParaRPr>
          </a:p>
          <a:p>
            <a:pPr algn="just"/>
            <a:endParaRPr lang="fa-IR" sz="1000" b="1" dirty="0" smtClean="0">
              <a:solidFill>
                <a:schemeClr val="accent1"/>
              </a:solidFill>
              <a:cs typeface="B Titr" pitchFamily="2" charset="-78"/>
            </a:endParaRPr>
          </a:p>
          <a:p>
            <a:pPr marL="457200" indent="-457200" algn="just" rtl="1">
              <a:buClr>
                <a:schemeClr val="accent6"/>
              </a:buClr>
              <a:buFont typeface="Wingdings" pitchFamily="2" charset="2"/>
              <a:buChar char="v"/>
            </a:pPr>
            <a:r>
              <a:rPr lang="fa-IR" sz="2600" b="1" dirty="0" smtClean="0">
                <a:cs typeface="B Nazanin" pitchFamily="2" charset="-78"/>
              </a:rPr>
              <a:t>سطح </a:t>
            </a:r>
            <a:r>
              <a:rPr lang="fa-IR" sz="2600" b="1" dirty="0">
                <a:cs typeface="B Nazanin" pitchFamily="2" charset="-78"/>
              </a:rPr>
              <a:t>در آمد و طبقه </a:t>
            </a:r>
            <a:r>
              <a:rPr lang="fa-IR" sz="2600" b="1" dirty="0" smtClean="0">
                <a:cs typeface="B Nazanin" pitchFamily="2" charset="-78"/>
              </a:rPr>
              <a:t>اجتماعی</a:t>
            </a:r>
            <a:endParaRPr lang="fa-IR" sz="2600" dirty="0">
              <a:cs typeface="B Nazanin" pitchFamily="2" charset="-78"/>
            </a:endParaRPr>
          </a:p>
          <a:p>
            <a:pPr marL="457200" indent="-457200" algn="just" rtl="1">
              <a:buClr>
                <a:schemeClr val="accent6"/>
              </a:buClr>
              <a:buFont typeface="Wingdings" pitchFamily="2" charset="2"/>
              <a:buChar char="v"/>
            </a:pPr>
            <a:r>
              <a:rPr lang="fa-IR" sz="2600" b="1" dirty="0" smtClean="0">
                <a:cs typeface="B Nazanin" pitchFamily="2" charset="-78"/>
              </a:rPr>
              <a:t>برخورداری </a:t>
            </a:r>
            <a:r>
              <a:rPr lang="fa-IR" sz="2600" b="1" dirty="0">
                <a:cs typeface="B Nazanin" pitchFamily="2" charset="-78"/>
              </a:rPr>
              <a:t>از تسهیلات </a:t>
            </a:r>
            <a:r>
              <a:rPr lang="fa-IR" sz="2600" b="1" dirty="0" smtClean="0">
                <a:cs typeface="B Nazanin" pitchFamily="2" charset="-78"/>
              </a:rPr>
              <a:t>سلامت</a:t>
            </a:r>
          </a:p>
          <a:p>
            <a:pPr marL="457200" indent="-457200" algn="just" rtl="1">
              <a:buClr>
                <a:schemeClr val="accent6"/>
              </a:buClr>
              <a:buFont typeface="Wingdings" pitchFamily="2" charset="2"/>
              <a:buChar char="v"/>
            </a:pPr>
            <a:r>
              <a:rPr lang="fa-IR" sz="2600" b="1" dirty="0">
                <a:cs typeface="B Nazanin" pitchFamily="2" charset="-78"/>
              </a:rPr>
              <a:t>مهارت های افراد برای </a:t>
            </a:r>
            <a:r>
              <a:rPr lang="fa-IR" sz="2600" b="1" dirty="0" smtClean="0">
                <a:cs typeface="B Nazanin" pitchFamily="2" charset="-78"/>
              </a:rPr>
              <a:t>زندگی</a:t>
            </a:r>
          </a:p>
          <a:p>
            <a:pPr marL="457200" indent="-457200" algn="just" rtl="1">
              <a:buClr>
                <a:schemeClr val="accent6"/>
              </a:buClr>
              <a:buFont typeface="Wingdings" pitchFamily="2" charset="2"/>
              <a:buChar char="v"/>
            </a:pPr>
            <a:r>
              <a:rPr lang="fa-IR" sz="2600" b="1" dirty="0">
                <a:cs typeface="B Nazanin" pitchFamily="2" charset="-78"/>
              </a:rPr>
              <a:t>رشد روانی و جسمی </a:t>
            </a:r>
            <a:r>
              <a:rPr lang="fa-IR" sz="2600" b="1" dirty="0" smtClean="0">
                <a:cs typeface="B Nazanin" pitchFamily="2" charset="-78"/>
              </a:rPr>
              <a:t>کودکان</a:t>
            </a:r>
          </a:p>
          <a:p>
            <a:pPr marL="457200" indent="-457200" algn="just" rtl="1">
              <a:buClr>
                <a:schemeClr val="accent6"/>
              </a:buClr>
              <a:buFont typeface="Wingdings" pitchFamily="2" charset="2"/>
              <a:buChar char="v"/>
            </a:pPr>
            <a:r>
              <a:rPr lang="fa-IR" sz="2600" b="1" dirty="0">
                <a:cs typeface="B Nazanin" pitchFamily="2" charset="-78"/>
              </a:rPr>
              <a:t>محیط و فرهنگ </a:t>
            </a:r>
            <a:r>
              <a:rPr lang="fa-IR" sz="2600" b="1" dirty="0" smtClean="0">
                <a:cs typeface="B Nazanin" pitchFamily="2" charset="-78"/>
              </a:rPr>
              <a:t>اجتماعی</a:t>
            </a:r>
          </a:p>
          <a:p>
            <a:pPr marL="457200" indent="-457200" algn="just" rtl="1">
              <a:buClr>
                <a:schemeClr val="accent6"/>
              </a:buClr>
              <a:buFont typeface="Wingdings" pitchFamily="2" charset="2"/>
              <a:buChar char="v"/>
            </a:pPr>
            <a:r>
              <a:rPr lang="fa-IR" sz="2600" b="1" dirty="0">
                <a:cs typeface="B Nazanin" pitchFamily="2" charset="-78"/>
              </a:rPr>
              <a:t>اشتغال و فضای </a:t>
            </a:r>
            <a:r>
              <a:rPr lang="fa-IR" sz="2600" b="1" dirty="0" smtClean="0">
                <a:cs typeface="B Nazanin" pitchFamily="2" charset="-78"/>
              </a:rPr>
              <a:t>کار</a:t>
            </a:r>
          </a:p>
          <a:p>
            <a:pPr marL="457200" indent="-457200" algn="just" rtl="1">
              <a:buClr>
                <a:schemeClr val="accent6"/>
              </a:buClr>
              <a:buFont typeface="Wingdings" pitchFamily="2" charset="2"/>
              <a:buChar char="v"/>
            </a:pPr>
            <a:r>
              <a:rPr lang="fa-IR" sz="2600" b="1" dirty="0" smtClean="0">
                <a:cs typeface="B Nazanin" pitchFamily="2" charset="-78"/>
              </a:rPr>
              <a:t>فرهنگ </a:t>
            </a:r>
            <a:r>
              <a:rPr lang="fa-IR" sz="2600" b="1" dirty="0">
                <a:cs typeface="B Nazanin" pitchFamily="2" charset="-78"/>
              </a:rPr>
              <a:t>و </a:t>
            </a:r>
            <a:r>
              <a:rPr lang="fa-IR" sz="2600" b="1" dirty="0" smtClean="0">
                <a:cs typeface="B Nazanin" pitchFamily="2" charset="-78"/>
              </a:rPr>
              <a:t>اعتقادات</a:t>
            </a:r>
          </a:p>
          <a:p>
            <a:pPr marL="457200" indent="-457200" algn="just" rtl="1">
              <a:buClr>
                <a:schemeClr val="accent6"/>
              </a:buClr>
              <a:buFont typeface="Wingdings" pitchFamily="2" charset="2"/>
              <a:buChar char="v"/>
            </a:pPr>
            <a:r>
              <a:rPr lang="fa-IR" sz="2600" b="1" dirty="0" smtClean="0">
                <a:cs typeface="B Nazanin" pitchFamily="2" charset="-78"/>
              </a:rPr>
              <a:t>آموزش و سواد</a:t>
            </a:r>
            <a:endParaRPr lang="fa-IR" sz="2600" dirty="0" smtClean="0">
              <a:cs typeface="B Nazanin" pitchFamily="2" charset="-78"/>
            </a:endParaRPr>
          </a:p>
          <a:p>
            <a:pPr marL="457200" indent="-457200" algn="just" rtl="1">
              <a:buClr>
                <a:schemeClr val="accent6"/>
              </a:buClr>
              <a:buFont typeface="Wingdings" pitchFamily="2" charset="2"/>
              <a:buChar char="v"/>
            </a:pPr>
            <a:r>
              <a:rPr lang="fa-IR" sz="2600" b="1" dirty="0" smtClean="0">
                <a:cs typeface="B Nazanin" pitchFamily="2" charset="-78"/>
              </a:rPr>
              <a:t>جنسیت</a:t>
            </a:r>
            <a:endParaRPr lang="fa-IR" sz="2600" b="1" dirty="0">
              <a:cs typeface="B Nazanin" pitchFamily="2" charset="-78"/>
            </a:endParaRPr>
          </a:p>
          <a:p>
            <a:pPr marL="457200" indent="-457200" algn="just" rtl="1">
              <a:buClr>
                <a:schemeClr val="accent6"/>
              </a:buClr>
              <a:buFont typeface="Wingdings" pitchFamily="2" charset="2"/>
              <a:buChar char="v"/>
            </a:pPr>
            <a:r>
              <a:rPr lang="fa-IR" sz="2600" b="1" dirty="0" smtClean="0">
                <a:cs typeface="B Nazanin" pitchFamily="2" charset="-78"/>
              </a:rPr>
              <a:t>نژاد</a:t>
            </a:r>
            <a:endParaRPr lang="fa-IR" sz="2600" dirty="0">
              <a:cs typeface="B Nazanin" pitchFamily="2" charset="-78"/>
            </a:endParaRPr>
          </a:p>
          <a:p>
            <a:pPr algn="just" rtl="1"/>
            <a:endParaRPr lang="fa-IR" sz="2600" b="1" dirty="0" smtClean="0">
              <a:solidFill>
                <a:schemeClr val="accent1"/>
              </a:solidFill>
              <a:cs typeface="B Titr" pitchFamily="2" charset="-78"/>
            </a:endParaRPr>
          </a:p>
          <a:p>
            <a:pPr marL="457200" indent="-457200" algn="just" rtl="1">
              <a:buClr>
                <a:schemeClr val="accent6"/>
              </a:buClr>
              <a:buFont typeface="Wingdings" pitchFamily="2" charset="2"/>
              <a:buChar char="v"/>
            </a:pPr>
            <a:endParaRPr lang="en-US" sz="2600" dirty="0">
              <a:solidFill>
                <a:schemeClr val="accent1"/>
              </a:solidFill>
              <a:cs typeface="B Titr" pitchFamily="2" charset="-78"/>
            </a:endParaRPr>
          </a:p>
        </p:txBody>
      </p:sp>
    </p:spTree>
    <p:extLst>
      <p:ext uri="{BB962C8B-B14F-4D97-AF65-F5344CB8AC3E}">
        <p14:creationId xmlns:p14="http://schemas.microsoft.com/office/powerpoint/2010/main" val="386190774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00315" y="436463"/>
            <a:ext cx="7620000" cy="6463308"/>
          </a:xfrm>
          <a:prstGeom prst="rect">
            <a:avLst/>
          </a:prstGeom>
          <a:noFill/>
        </p:spPr>
        <p:txBody>
          <a:bodyPr wrap="square" rtlCol="0">
            <a:spAutoFit/>
          </a:bodyPr>
          <a:lstStyle/>
          <a:p>
            <a:pPr algn="just" rtl="1">
              <a:lnSpc>
                <a:spcPct val="115000"/>
              </a:lnSpc>
            </a:pPr>
            <a:r>
              <a:rPr lang="fa-IR" sz="2600" b="1" dirty="0">
                <a:solidFill>
                  <a:schemeClr val="accent6"/>
                </a:solidFill>
                <a:latin typeface="Calibri"/>
                <a:ea typeface="Times New Roman"/>
                <a:cs typeface="B Titr" pitchFamily="2" charset="-78"/>
              </a:rPr>
              <a:t>سیر طبیعی بیماریها </a:t>
            </a:r>
            <a:endParaRPr lang="fa-IR" sz="2600" b="1" dirty="0" smtClean="0">
              <a:solidFill>
                <a:schemeClr val="accent6"/>
              </a:solidFill>
              <a:latin typeface="Calibri"/>
              <a:ea typeface="Times New Roman"/>
              <a:cs typeface="B Titr" pitchFamily="2" charset="-78"/>
            </a:endParaRPr>
          </a:p>
          <a:p>
            <a:pPr algn="just" rtl="1">
              <a:lnSpc>
                <a:spcPct val="115000"/>
              </a:lnSpc>
            </a:pPr>
            <a:endParaRPr lang="en-US" sz="1000" dirty="0">
              <a:solidFill>
                <a:schemeClr val="accent1"/>
              </a:solidFill>
              <a:latin typeface="Calibri"/>
              <a:ea typeface="Times New Roman"/>
              <a:cs typeface="B Nazanin" pitchFamily="2" charset="-78"/>
            </a:endParaRPr>
          </a:p>
          <a:p>
            <a:pPr algn="just" rtl="1">
              <a:lnSpc>
                <a:spcPct val="115000"/>
              </a:lnSpc>
            </a:pPr>
            <a:r>
              <a:rPr lang="fa-IR" sz="2400" b="1" dirty="0">
                <a:latin typeface="Calibri"/>
                <a:ea typeface="Times New Roman"/>
                <a:cs typeface="B Nazanin" pitchFamily="2" charset="-78"/>
              </a:rPr>
              <a:t>به دوره پیشرفت تا اضمحلال بیماری در یک فرد اطلاق می شود </a:t>
            </a:r>
            <a:r>
              <a:rPr lang="fa-IR" sz="2400" b="1" dirty="0" smtClean="0">
                <a:latin typeface="Calibri"/>
                <a:ea typeface="Times New Roman"/>
                <a:cs typeface="B Nazanin" pitchFamily="2" charset="-78"/>
              </a:rPr>
              <a:t>غالباً </a:t>
            </a:r>
            <a:r>
              <a:rPr lang="fa-IR" sz="2400" b="1" dirty="0">
                <a:latin typeface="Calibri"/>
                <a:ea typeface="Times New Roman"/>
                <a:cs typeface="B Nazanin" pitchFamily="2" charset="-78"/>
              </a:rPr>
              <a:t>عوامل موثر در ایجاد بیماریها از همان سالهای اول زندگی در فرد وجود داشته و علائم بالینی آن در سالهای خیلی دیر تر ظاهر می شود مثل سکته قلبی </a:t>
            </a:r>
            <a:r>
              <a:rPr lang="fa-IR" sz="2400" b="1" dirty="0" smtClean="0">
                <a:latin typeface="Calibri"/>
                <a:ea typeface="Times New Roman"/>
                <a:cs typeface="B Nazanin" pitchFamily="2" charset="-78"/>
              </a:rPr>
              <a:t>،چارچوبی </a:t>
            </a:r>
            <a:r>
              <a:rPr lang="fa-IR" sz="2400" b="1" dirty="0">
                <a:latin typeface="Calibri"/>
                <a:ea typeface="Times New Roman"/>
                <a:cs typeface="B Nazanin" pitchFamily="2" charset="-78"/>
              </a:rPr>
              <a:t>که برای </a:t>
            </a:r>
            <a:r>
              <a:rPr lang="fa-IR" sz="2400" b="1" dirty="0" smtClean="0">
                <a:latin typeface="Calibri"/>
                <a:ea typeface="Times New Roman"/>
                <a:cs typeface="B Nazanin" pitchFamily="2" charset="-78"/>
              </a:rPr>
              <a:t>سیر </a:t>
            </a:r>
            <a:r>
              <a:rPr lang="fa-IR" sz="2400" b="1" dirty="0">
                <a:latin typeface="Calibri"/>
                <a:ea typeface="Times New Roman"/>
                <a:cs typeface="B Nazanin" pitchFamily="2" charset="-78"/>
              </a:rPr>
              <a:t>طبیعی بیماریها وضع شده برای به تصویر کشیدن بیماریهای مزمن به کار می </a:t>
            </a:r>
            <a:r>
              <a:rPr lang="fa-IR" sz="2400" b="1" dirty="0" smtClean="0">
                <a:latin typeface="Calibri"/>
                <a:ea typeface="Times New Roman"/>
                <a:cs typeface="B Nazanin" pitchFamily="2" charset="-78"/>
              </a:rPr>
              <a:t>رود.</a:t>
            </a:r>
          </a:p>
          <a:p>
            <a:pPr algn="just" rtl="1">
              <a:lnSpc>
                <a:spcPct val="115000"/>
              </a:lnSpc>
            </a:pPr>
            <a:endParaRPr lang="fa-IR" sz="1000" b="1" dirty="0" smtClean="0">
              <a:latin typeface="Calibri"/>
              <a:ea typeface="Times New Roman"/>
              <a:cs typeface="B Nazanin" pitchFamily="2" charset="-78"/>
            </a:endParaRPr>
          </a:p>
          <a:p>
            <a:pPr marL="342900" indent="-342900" algn="just" rtl="1">
              <a:lnSpc>
                <a:spcPct val="115000"/>
              </a:lnSpc>
              <a:buClr>
                <a:schemeClr val="accent6"/>
              </a:buClr>
              <a:buFont typeface="Wingdings" pitchFamily="2" charset="2"/>
              <a:buChar char="v"/>
            </a:pPr>
            <a:r>
              <a:rPr lang="fa-IR" sz="2400" b="1" dirty="0">
                <a:cs typeface="B Nazanin" pitchFamily="2" charset="-78"/>
              </a:rPr>
              <a:t>سیر طبیعی یک بیماری عفونی </a:t>
            </a:r>
            <a:r>
              <a:rPr lang="fa-IR" sz="2400" b="1" dirty="0" smtClean="0">
                <a:cs typeface="B Nazanin" pitchFamily="2" charset="-78"/>
              </a:rPr>
              <a:t>             دوره پنهان، </a:t>
            </a:r>
            <a:r>
              <a:rPr lang="fa-IR" sz="2400" b="1" dirty="0">
                <a:cs typeface="B Nazanin" pitchFamily="2" charset="-78"/>
              </a:rPr>
              <a:t>دوره </a:t>
            </a:r>
            <a:r>
              <a:rPr lang="fa-IR" sz="2400" b="1" dirty="0" smtClean="0">
                <a:cs typeface="B Nazanin" pitchFamily="2" charset="-78"/>
              </a:rPr>
              <a:t>بالینی، </a:t>
            </a:r>
            <a:r>
              <a:rPr lang="fa-IR" sz="2400" b="1" dirty="0">
                <a:cs typeface="B Nazanin" pitchFamily="2" charset="-78"/>
              </a:rPr>
              <a:t>دوره </a:t>
            </a:r>
            <a:r>
              <a:rPr lang="fa-IR" sz="2400" b="1" dirty="0" smtClean="0">
                <a:cs typeface="B Nazanin" pitchFamily="2" charset="-78"/>
              </a:rPr>
              <a:t>بهبودی، </a:t>
            </a:r>
            <a:r>
              <a:rPr lang="fa-IR" sz="2400" b="1" dirty="0">
                <a:cs typeface="B Nazanin" pitchFamily="2" charset="-78"/>
              </a:rPr>
              <a:t>ناتوانی و </a:t>
            </a:r>
            <a:r>
              <a:rPr lang="fa-IR" sz="2400" b="1" dirty="0" smtClean="0">
                <a:cs typeface="B Nazanin" pitchFamily="2" charset="-78"/>
              </a:rPr>
              <a:t>مرگ</a:t>
            </a:r>
          </a:p>
          <a:p>
            <a:pPr marL="342900" indent="-342900" algn="just" rtl="1">
              <a:lnSpc>
                <a:spcPct val="115000"/>
              </a:lnSpc>
              <a:buClr>
                <a:schemeClr val="accent6"/>
              </a:buClr>
              <a:buFont typeface="Wingdings" pitchFamily="2" charset="2"/>
              <a:buChar char="v"/>
            </a:pPr>
            <a:r>
              <a:rPr lang="fa-IR" sz="2400" b="1" dirty="0">
                <a:cs typeface="B Nazanin" pitchFamily="2" charset="-78"/>
              </a:rPr>
              <a:t>سیر طبیعی یک بیماری غیر عفونی </a:t>
            </a:r>
            <a:r>
              <a:rPr lang="fa-IR" sz="2400" b="1" dirty="0" smtClean="0">
                <a:cs typeface="B Nazanin" pitchFamily="2" charset="-78"/>
              </a:rPr>
              <a:t>             دوره کمون، </a:t>
            </a:r>
            <a:r>
              <a:rPr lang="fa-IR" sz="2400" b="1" dirty="0">
                <a:cs typeface="B Nazanin" pitchFamily="2" charset="-78"/>
              </a:rPr>
              <a:t>دوره </a:t>
            </a:r>
            <a:r>
              <a:rPr lang="fa-IR" sz="2400" b="1" dirty="0" smtClean="0">
                <a:cs typeface="B Nazanin" pitchFamily="2" charset="-78"/>
              </a:rPr>
              <a:t>بالینی، دوره بهبودی، </a:t>
            </a:r>
            <a:r>
              <a:rPr lang="fa-IR" sz="2400" b="1" dirty="0">
                <a:cs typeface="B Nazanin" pitchFamily="2" charset="-78"/>
              </a:rPr>
              <a:t>ناتوانی و مرگ</a:t>
            </a:r>
            <a:endParaRPr lang="en-US" sz="2400" dirty="0">
              <a:cs typeface="B Nazanin" pitchFamily="2" charset="-78"/>
            </a:endParaRPr>
          </a:p>
          <a:p>
            <a:pPr marL="342900" indent="-342900" algn="just" rtl="1">
              <a:lnSpc>
                <a:spcPct val="115000"/>
              </a:lnSpc>
              <a:buClr>
                <a:schemeClr val="accent6"/>
              </a:buClr>
              <a:buFont typeface="Wingdings" pitchFamily="2" charset="2"/>
              <a:buChar char="v"/>
            </a:pPr>
            <a:r>
              <a:rPr lang="fa-IR" sz="2400" b="1" dirty="0">
                <a:cs typeface="B Nazanin" pitchFamily="2" charset="-78"/>
              </a:rPr>
              <a:t>مرحله بالینی بیماری از شروع نخستین علائم بیماری آغاز و با ختم به یکی از پدیده های بهبود ، ناتوانی یا مرگ پایان می </a:t>
            </a:r>
            <a:r>
              <a:rPr lang="fa-IR" sz="2400" b="1" dirty="0" smtClean="0">
                <a:cs typeface="B Nazanin" pitchFamily="2" charset="-78"/>
              </a:rPr>
              <a:t>یابد.</a:t>
            </a:r>
            <a:endParaRPr lang="en-US" sz="2400" dirty="0">
              <a:cs typeface="B Nazanin" pitchFamily="2" charset="-78"/>
            </a:endParaRPr>
          </a:p>
          <a:p>
            <a:pPr algn="just" rtl="1">
              <a:lnSpc>
                <a:spcPct val="115000"/>
              </a:lnSpc>
              <a:buClr>
                <a:schemeClr val="accent6"/>
              </a:buClr>
            </a:pPr>
            <a:endParaRPr lang="en-US" sz="2400" b="1" dirty="0">
              <a:cs typeface="B Nazanin" pitchFamily="2" charset="-78"/>
            </a:endParaRPr>
          </a:p>
          <a:p>
            <a:pPr algn="just" rtl="1">
              <a:lnSpc>
                <a:spcPct val="115000"/>
              </a:lnSpc>
            </a:pPr>
            <a:endParaRPr lang="en-US" sz="2400" dirty="0">
              <a:effectLst/>
              <a:latin typeface="Calibri"/>
              <a:ea typeface="Times New Roman"/>
              <a:cs typeface="B Nazanin" pitchFamily="2" charset="-78"/>
            </a:endParaRPr>
          </a:p>
        </p:txBody>
      </p:sp>
      <p:sp>
        <p:nvSpPr>
          <p:cNvPr id="5" name="Left Arrow 4"/>
          <p:cNvSpPr/>
          <p:nvPr/>
        </p:nvSpPr>
        <p:spPr>
          <a:xfrm>
            <a:off x="3886200" y="3526235"/>
            <a:ext cx="758372" cy="283765"/>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6"/>
              </a:solidFill>
            </a:endParaRPr>
          </a:p>
        </p:txBody>
      </p:sp>
      <p:sp>
        <p:nvSpPr>
          <p:cNvPr id="6" name="Left Arrow 5"/>
          <p:cNvSpPr/>
          <p:nvPr/>
        </p:nvSpPr>
        <p:spPr>
          <a:xfrm>
            <a:off x="3429000" y="4343400"/>
            <a:ext cx="746034" cy="283765"/>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6"/>
              </a:solidFill>
            </a:endParaRPr>
          </a:p>
        </p:txBody>
      </p:sp>
    </p:spTree>
    <p:extLst>
      <p:ext uri="{BB962C8B-B14F-4D97-AF65-F5344CB8AC3E}">
        <p14:creationId xmlns:p14="http://schemas.microsoft.com/office/powerpoint/2010/main" val="141078035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09600" y="685800"/>
            <a:ext cx="7696200" cy="4031873"/>
          </a:xfrm>
          <a:prstGeom prst="rect">
            <a:avLst/>
          </a:prstGeom>
          <a:noFill/>
        </p:spPr>
        <p:txBody>
          <a:bodyPr wrap="square" rtlCol="0">
            <a:spAutoFit/>
          </a:bodyPr>
          <a:lstStyle/>
          <a:p>
            <a:pPr algn="just" rtl="1"/>
            <a:r>
              <a:rPr lang="fa-IR" sz="2800" b="1" dirty="0">
                <a:solidFill>
                  <a:schemeClr val="accent1"/>
                </a:solidFill>
                <a:cs typeface="B Titr" pitchFamily="2" charset="-78"/>
              </a:rPr>
              <a:t>برنامه های سلامت </a:t>
            </a:r>
            <a:endParaRPr lang="fa-IR" sz="2800" b="1" dirty="0" smtClean="0">
              <a:solidFill>
                <a:schemeClr val="accent1"/>
              </a:solidFill>
              <a:cs typeface="B Titr" pitchFamily="2" charset="-78"/>
            </a:endParaRPr>
          </a:p>
          <a:p>
            <a:pPr marL="171450" indent="-171450" algn="just" rtl="1">
              <a:buClr>
                <a:schemeClr val="accent6"/>
              </a:buClr>
              <a:buFont typeface="Wingdings" pitchFamily="2" charset="2"/>
              <a:buChar char="v"/>
            </a:pPr>
            <a:endParaRPr lang="en-US" sz="1000" dirty="0">
              <a:solidFill>
                <a:schemeClr val="accent1"/>
              </a:solidFill>
              <a:cs typeface="B Titr" pitchFamily="2" charset="-78"/>
            </a:endParaRPr>
          </a:p>
          <a:p>
            <a:pPr marL="457200" indent="-457200" algn="just" rtl="1">
              <a:buClr>
                <a:schemeClr val="accent6"/>
              </a:buClr>
              <a:buFont typeface="Wingdings" pitchFamily="2" charset="2"/>
              <a:buChar char="v"/>
            </a:pPr>
            <a:r>
              <a:rPr lang="fa-IR" sz="2600" b="1" dirty="0">
                <a:cs typeface="B Nazanin" pitchFamily="2" charset="-78"/>
              </a:rPr>
              <a:t>در جست و جوی راهی برای ارتقاء سلامت و کیفیت زندگی </a:t>
            </a:r>
            <a:r>
              <a:rPr lang="fa-IR" sz="2600" b="1" dirty="0" smtClean="0">
                <a:cs typeface="B Nazanin" pitchFamily="2" charset="-78"/>
              </a:rPr>
              <a:t>گروه های </a:t>
            </a:r>
            <a:r>
              <a:rPr lang="fa-IR" sz="2600" b="1" dirty="0">
                <a:cs typeface="B Nazanin" pitchFamily="2" charset="-78"/>
              </a:rPr>
              <a:t>هدف در محیط کار و زندگی افراد است </a:t>
            </a:r>
            <a:r>
              <a:rPr lang="fa-IR" sz="2600" b="1" dirty="0" smtClean="0">
                <a:cs typeface="B Nazanin" pitchFamily="2" charset="-78"/>
              </a:rPr>
              <a:t>.</a:t>
            </a:r>
          </a:p>
          <a:p>
            <a:pPr algn="just" rtl="1">
              <a:buClr>
                <a:schemeClr val="accent6"/>
              </a:buClr>
            </a:pPr>
            <a:endParaRPr lang="en-US" sz="1000" b="1" dirty="0">
              <a:cs typeface="B Nazanin" pitchFamily="2" charset="-78"/>
            </a:endParaRPr>
          </a:p>
          <a:p>
            <a:pPr marL="457200" indent="-457200" algn="just" rtl="1">
              <a:buClr>
                <a:schemeClr val="accent6"/>
              </a:buClr>
              <a:buFont typeface="Wingdings" pitchFamily="2" charset="2"/>
              <a:buChar char="v"/>
            </a:pPr>
            <a:r>
              <a:rPr lang="fa-IR" sz="2600" b="1" dirty="0">
                <a:cs typeface="B Nazanin" pitchFamily="2" charset="-78"/>
              </a:rPr>
              <a:t>رویکرد این برنامه باید مبتنی برتمامی عوامل موثر بر سلامت از جمله کنترل شرایط بیولوژیک و نیز عوامل روانی و اجتماعی موثر بر سلامت باشد </a:t>
            </a:r>
            <a:r>
              <a:rPr lang="fa-IR" sz="2600" b="1" dirty="0" smtClean="0">
                <a:cs typeface="B Nazanin" pitchFamily="2" charset="-78"/>
              </a:rPr>
              <a:t>.</a:t>
            </a:r>
          </a:p>
          <a:p>
            <a:pPr marL="457200" indent="-457200" algn="just" rtl="1">
              <a:buClr>
                <a:schemeClr val="accent6"/>
              </a:buClr>
              <a:buFont typeface="Wingdings" pitchFamily="2" charset="2"/>
              <a:buChar char="v"/>
            </a:pPr>
            <a:r>
              <a:rPr lang="fa-IR" sz="2600" b="1" dirty="0" smtClean="0">
                <a:cs typeface="B Nazanin" pitchFamily="2" charset="-78"/>
              </a:rPr>
              <a:t>به </a:t>
            </a:r>
            <a:r>
              <a:rPr lang="fa-IR" sz="2600" b="1" dirty="0">
                <a:cs typeface="B Nazanin" pitchFamily="2" charset="-78"/>
              </a:rPr>
              <a:t>عنوان یک حقیقت سطح سلامت افراد تابعی از شیوه زندگی و </a:t>
            </a:r>
            <a:r>
              <a:rPr lang="fa-IR" sz="2600" b="1" dirty="0" smtClean="0">
                <a:cs typeface="B Nazanin" pitchFamily="2" charset="-78"/>
              </a:rPr>
              <a:t>عوامل </a:t>
            </a:r>
            <a:r>
              <a:rPr lang="fa-IR" sz="2600" b="1" dirty="0">
                <a:cs typeface="B Nazanin" pitchFamily="2" charset="-78"/>
              </a:rPr>
              <a:t>محیطی که هر دوی آنها به صورت متقابلی با وضعیت ثروت و منابع در دسترس برای جامعه در ارتباط است </a:t>
            </a:r>
            <a:r>
              <a:rPr lang="fa-IR" sz="2600" b="1" dirty="0" smtClean="0">
                <a:cs typeface="B Nazanin" pitchFamily="2" charset="-78"/>
              </a:rPr>
              <a:t>.</a:t>
            </a:r>
          </a:p>
        </p:txBody>
      </p:sp>
    </p:spTree>
    <p:extLst>
      <p:ext uri="{BB962C8B-B14F-4D97-AF65-F5344CB8AC3E}">
        <p14:creationId xmlns:p14="http://schemas.microsoft.com/office/powerpoint/2010/main" val="13053695"/>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NewsPrint">
  <a:themeElements>
    <a:clrScheme name="NewsPrint">
      <a:dk1>
        <a:sysClr val="windowText" lastClr="000000"/>
      </a:dk1>
      <a:lt1>
        <a:sysClr val="window" lastClr="FFFFFF"/>
      </a:lt1>
      <a:dk2>
        <a:srgbClr val="303030"/>
      </a:dk2>
      <a:lt2>
        <a:srgbClr val="DEDEE0"/>
      </a:lt2>
      <a:accent1>
        <a:srgbClr val="AD0101"/>
      </a:accent1>
      <a:accent2>
        <a:srgbClr val="726056"/>
      </a:accent2>
      <a:accent3>
        <a:srgbClr val="AC956E"/>
      </a:accent3>
      <a:accent4>
        <a:srgbClr val="808DA9"/>
      </a:accent4>
      <a:accent5>
        <a:srgbClr val="424E5B"/>
      </a:accent5>
      <a:accent6>
        <a:srgbClr val="730E00"/>
      </a:accent6>
      <a:hlink>
        <a:srgbClr val="D26900"/>
      </a:hlink>
      <a:folHlink>
        <a:srgbClr val="D89243"/>
      </a:folHlink>
    </a:clrScheme>
    <a:fontScheme name="NewsPrint">
      <a:majorFont>
        <a:latin typeface="Impact"/>
        <a:ea typeface=""/>
        <a:cs typeface=""/>
        <a:font script="Jpan" typeface="HGP創英角ｺﾞｼｯｸUB"/>
        <a:font script="Hang" typeface="HY견고딕"/>
        <a:font script="Hans" typeface="微软雅黑"/>
        <a:font script="Hant" typeface="微軟正黑體"/>
        <a:font script="Arab" typeface="Tahoma"/>
        <a:font script="Hebr" typeface="Tohoma"/>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NewsPrint">
      <a:fillStyleLst>
        <a:solidFill>
          <a:schemeClr val="phClr"/>
        </a:solidFill>
        <a:gradFill rotWithShape="1">
          <a:gsLst>
            <a:gs pos="0">
              <a:schemeClr val="phClr">
                <a:tint val="37000"/>
                <a:hueMod val="100000"/>
                <a:satMod val="200000"/>
                <a:lumMod val="88000"/>
              </a:schemeClr>
            </a:gs>
            <a:gs pos="100000">
              <a:schemeClr val="phClr">
                <a:tint val="53000"/>
                <a:shade val="100000"/>
                <a:hueMod val="100000"/>
                <a:satMod val="350000"/>
                <a:lumMod val="79000"/>
              </a:schemeClr>
            </a:gs>
          </a:gsLst>
          <a:lin ang="5400000" scaled="1"/>
        </a:gradFill>
        <a:gradFill rotWithShape="1">
          <a:gsLst>
            <a:gs pos="0">
              <a:schemeClr val="phClr">
                <a:tint val="83000"/>
                <a:shade val="100000"/>
                <a:alpha val="100000"/>
                <a:hueMod val="100000"/>
                <a:satMod val="220000"/>
                <a:lumMod val="90000"/>
              </a:schemeClr>
            </a:gs>
            <a:gs pos="76000">
              <a:schemeClr val="phClr">
                <a:shade val="100000"/>
              </a:schemeClr>
            </a:gs>
            <a:gs pos="100000">
              <a:schemeClr val="phClr">
                <a:shade val="93000"/>
                <a:alpha val="100000"/>
                <a:satMod val="100000"/>
                <a:lumMod val="93000"/>
              </a:schemeClr>
            </a:gs>
          </a:gsLst>
          <a:path path="circle">
            <a:fillToRect l="15000" t="15000" r="100000" b="100000"/>
          </a:path>
        </a:gradFill>
      </a:fillStyleLst>
      <a:lnStyleLst>
        <a:ln w="15875" cap="flat" cmpd="sng" algn="ctr">
          <a:solidFill>
            <a:schemeClr val="phClr"/>
          </a:solidFill>
          <a:prstDash val="solid"/>
        </a:ln>
        <a:ln w="22225" cap="flat" cmpd="sng" algn="ctr">
          <a:solidFill>
            <a:schemeClr val="phClr"/>
          </a:solidFill>
          <a:prstDash val="solid"/>
        </a:ln>
        <a:ln w="34925" cap="flat" cmpd="sng" algn="ctr">
          <a:solidFill>
            <a:schemeClr val="phClr"/>
          </a:solidFill>
          <a:prstDash val="solid"/>
        </a:ln>
      </a:lnStyleLst>
      <a:effectStyleLst>
        <a:effectStyle>
          <a:effectLst>
            <a:outerShdw blurRad="50800" dist="12700" dir="5280000" rotWithShape="0">
              <a:srgbClr val="000000">
                <a:alpha val="40000"/>
              </a:srgbClr>
            </a:outerShdw>
          </a:effectLst>
        </a:effectStyle>
        <a:effectStyle>
          <a:effectLst>
            <a:outerShdw blurRad="38100" dist="38100" dir="5400000" rotWithShape="0">
              <a:srgbClr val="000000">
                <a:alpha val="35000"/>
              </a:srgbClr>
            </a:outerShdw>
          </a:effectLst>
        </a:effectStyle>
        <a:effectStyle>
          <a:effectLst>
            <a:outerShdw blurRad="38100" dist="38100" dir="5400000" rotWithShape="0">
              <a:srgbClr val="000000">
                <a:alpha val="35000"/>
              </a:srgbClr>
            </a:outerShdw>
          </a:effectLst>
          <a:scene3d>
            <a:camera prst="orthographicFront">
              <a:rot lat="0" lon="0" rev="0"/>
            </a:camera>
            <a:lightRig rig="brightRoom" dir="tl"/>
          </a:scene3d>
          <a:sp3d contourW="12700">
            <a:bevelT w="31750" h="12700"/>
            <a:contourClr>
              <a:schemeClr val="phClr"/>
            </a:contourClr>
          </a:sp3d>
        </a:effectStyle>
      </a:effectStyleLst>
      <a:bgFillStyleLst>
        <a:solidFill>
          <a:schemeClr val="phClr"/>
        </a:solidFill>
        <a:gradFill rotWithShape="1">
          <a:gsLst>
            <a:gs pos="0">
              <a:schemeClr val="phClr">
                <a:tint val="93000"/>
              </a:schemeClr>
            </a:gs>
            <a:gs pos="100000">
              <a:schemeClr val="phClr">
                <a:shade val="55000"/>
              </a:schemeClr>
            </a:gs>
          </a:gsLst>
          <a:lin ang="5400000" scaled="1"/>
        </a:gradFill>
        <a:blipFill rotWithShape="1">
          <a:blip xmlns:r="http://schemas.openxmlformats.org/officeDocument/2006/relationships" r:embed="rId1">
            <a:duotone>
              <a:schemeClr val="phClr">
                <a:shade val="20000"/>
                <a:satMod val="350000"/>
                <a:lumMod val="125000"/>
              </a:schemeClr>
              <a:schemeClr val="phClr">
                <a:tint val="90000"/>
                <a:satMod val="250000"/>
              </a:schemeClr>
            </a:duotone>
          </a:blip>
          <a:stretch/>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Newsprint</Template>
  <TotalTime>1335</TotalTime>
  <Words>3287</Words>
  <Application>Microsoft Office PowerPoint</Application>
  <PresentationFormat>On-screen Show (4:3)</PresentationFormat>
  <Paragraphs>358</Paragraphs>
  <Slides>39</Slides>
  <Notes>0</Notes>
  <HiddenSlides>0</HiddenSlides>
  <MMClips>0</MMClips>
  <ScaleCrop>false</ScaleCrop>
  <HeadingPairs>
    <vt:vector size="4" baseType="variant">
      <vt:variant>
        <vt:lpstr>Theme</vt:lpstr>
      </vt:variant>
      <vt:variant>
        <vt:i4>1</vt:i4>
      </vt:variant>
      <vt:variant>
        <vt:lpstr>Slide Titles</vt:lpstr>
      </vt:variant>
      <vt:variant>
        <vt:i4>39</vt:i4>
      </vt:variant>
    </vt:vector>
  </HeadingPairs>
  <TitlesOfParts>
    <vt:vector size="40" baseType="lpstr">
      <vt:lpstr>NewsPrint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مشکل سلامتي:</vt:lpstr>
      <vt:lpstr>PowerPoint Presentation</vt:lpstr>
      <vt:lpstr>PowerPoint Presentation</vt:lpstr>
      <vt:lpstr>PowerPoint Presentation</vt:lpstr>
      <vt:lpstr>PowerPoint Presentation</vt:lpstr>
      <vt:lpstr>نظام ثبت و گزارش‌دهي جاري </vt:lpstr>
      <vt:lpstr>نظام ثبت و گزارش‌دهي</vt:lpstr>
      <vt:lpstr>PowerPoint Presentation</vt:lpstr>
      <vt:lpstr>PowerPoint Presentation</vt:lpstr>
      <vt:lpstr>PowerPoint Presentation</vt:lpstr>
      <vt:lpstr>PowerPoint Presentation</vt:lpstr>
      <vt:lpstr>طیف سلامتی، سیر طبیعی بیماری، سطوح پیشگیری و اقدامات مناسب در هر سطح</vt:lpstr>
      <vt:lpstr>PowerPoint Presentation</vt:lpstr>
      <vt:lpstr>PowerPoint Presentation</vt:lpstr>
      <vt:lpstr>PowerPoint Presentation</vt:lpstr>
      <vt:lpstr>PowerPoint Presentation</vt:lpstr>
      <vt:lpstr>PowerPoint Presentation</vt:lpstr>
      <vt:lpstr>مديريت سلامت</vt:lpstr>
      <vt:lpstr>PowerPoint Presentation</vt:lpstr>
      <vt:lpstr>PowerPoint Presentation</vt:lpstr>
      <vt:lpstr>PowerPoint Presentation</vt:lpstr>
      <vt:lpstr>PowerPoint Presentation</vt:lpstr>
      <vt:lpstr>اولويت ثابت نيست و بر اساس زمان و مكان متغير است. </vt:lpstr>
      <vt:lpstr>PowerPoint Presentation</vt:lpstr>
      <vt:lpstr>PowerPoint Presentation</vt:lpstr>
      <vt:lpstr>مديريت سلامت</vt:lpstr>
      <vt:lpstr>PowerPoint Presentation</vt:lpstr>
      <vt:lpstr>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msi</dc:creator>
  <cp:lastModifiedBy>msi</cp:lastModifiedBy>
  <cp:revision>317</cp:revision>
  <dcterms:created xsi:type="dcterms:W3CDTF">2014-07-03T10:11:50Z</dcterms:created>
  <dcterms:modified xsi:type="dcterms:W3CDTF">2014-12-24T08:49:28Z</dcterms:modified>
</cp:coreProperties>
</file>