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58" r:id="rId3"/>
    <p:sldId id="256" r:id="rId4"/>
    <p:sldId id="260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65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B2973-C3F1-4070-BA67-CCD84E323497}" type="datetimeFigureOut">
              <a:rPr lang="en-US" smtClean="0"/>
              <a:t>7/29/2024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F8228840-DC62-475A-A3B0-68ED0E16B7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01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B2973-C3F1-4070-BA67-CCD84E323497}" type="datetimeFigureOut">
              <a:rPr lang="en-US" smtClean="0"/>
              <a:t>7/29/2024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8228840-DC62-475A-A3B0-68ED0E16B7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6338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B2973-C3F1-4070-BA67-CCD84E323497}" type="datetimeFigureOut">
              <a:rPr lang="en-US" smtClean="0"/>
              <a:t>7/29/2024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8228840-DC62-475A-A3B0-68ED0E16B749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037774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B2973-C3F1-4070-BA67-CCD84E323497}" type="datetimeFigureOut">
              <a:rPr lang="en-US" smtClean="0"/>
              <a:t>7/29/2024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8228840-DC62-475A-A3B0-68ED0E16B7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7108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B2973-C3F1-4070-BA67-CCD84E323497}" type="datetimeFigureOut">
              <a:rPr lang="en-US" smtClean="0"/>
              <a:t>7/29/2024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8228840-DC62-475A-A3B0-68ED0E16B749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946817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B2973-C3F1-4070-BA67-CCD84E323497}" type="datetimeFigureOut">
              <a:rPr lang="en-US" smtClean="0"/>
              <a:t>7/29/2024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8228840-DC62-475A-A3B0-68ED0E16B7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2803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B2973-C3F1-4070-BA67-CCD84E323497}" type="datetimeFigureOut">
              <a:rPr lang="en-US" smtClean="0"/>
              <a:t>7/29/2024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28840-DC62-475A-A3B0-68ED0E16B7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3884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B2973-C3F1-4070-BA67-CCD84E323497}" type="datetimeFigureOut">
              <a:rPr lang="en-US" smtClean="0"/>
              <a:t>7/29/2024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28840-DC62-475A-A3B0-68ED0E16B7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41555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B2973-C3F1-4070-BA67-CCD84E323497}" type="datetimeFigureOut">
              <a:rPr lang="en-US" smtClean="0"/>
              <a:t>7/29/2024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28840-DC62-475A-A3B0-68ED0E16B7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38959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B2973-C3F1-4070-BA67-CCD84E323497}" type="datetimeFigureOut">
              <a:rPr lang="en-US" smtClean="0"/>
              <a:t>7/29/2024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8228840-DC62-475A-A3B0-68ED0E16B7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5531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B2973-C3F1-4070-BA67-CCD84E323497}" type="datetimeFigureOut">
              <a:rPr lang="en-US" smtClean="0"/>
              <a:t>7/29/2024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F8228840-DC62-475A-A3B0-68ED0E16B7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675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B2973-C3F1-4070-BA67-CCD84E323497}" type="datetimeFigureOut">
              <a:rPr lang="en-US" smtClean="0"/>
              <a:t>7/29/2024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F8228840-DC62-475A-A3B0-68ED0E16B7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7833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B2973-C3F1-4070-BA67-CCD84E323497}" type="datetimeFigureOut">
              <a:rPr lang="en-US" smtClean="0"/>
              <a:t>7/29/2024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28840-DC62-475A-A3B0-68ED0E16B7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503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B2973-C3F1-4070-BA67-CCD84E323497}" type="datetimeFigureOut">
              <a:rPr lang="en-US" smtClean="0"/>
              <a:t>7/29/2024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28840-DC62-475A-A3B0-68ED0E16B7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0309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B2973-C3F1-4070-BA67-CCD84E323497}" type="datetimeFigureOut">
              <a:rPr lang="en-US" smtClean="0"/>
              <a:t>7/29/2024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28840-DC62-475A-A3B0-68ED0E16B7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7087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B2973-C3F1-4070-BA67-CCD84E323497}" type="datetimeFigureOut">
              <a:rPr lang="en-US" smtClean="0"/>
              <a:t>7/29/2024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8228840-DC62-475A-A3B0-68ED0E16B7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483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3B2973-C3F1-4070-BA67-CCD84E323497}" type="datetimeFigureOut">
              <a:rPr lang="en-US" smtClean="0"/>
              <a:t>7/29/2024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F8228840-DC62-475A-A3B0-68ED0E16B7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809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0EDB03-6EE9-4282-0D57-390C58073F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kumimoji="0" lang="fa-IR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2  Mitra" panose="00000400000000000000" pitchFamily="2" charset="-78"/>
              </a:rPr>
              <a:t>حقوق باروری،</a:t>
            </a:r>
            <a:endParaRPr lang="en-US" sz="6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0A1F3C-9661-A0EF-4857-BB9A83E7D4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>
              <a:lnSpc>
                <a:spcPct val="150000"/>
              </a:lnSpc>
              <a:buClr>
                <a:srgbClr val="5FA534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kumimoji="0" lang="fa-IR" sz="1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2  Mitra" panose="00000400000000000000" pitchFamily="2" charset="-78"/>
              </a:rPr>
              <a:t>به رسميت شناختن حق اساسي تصميم گيري آزادانه و مسئولانه همه زوجها و افراد در مورد تعداد ، فاصله گذاري و زمان به دنياآوردن فرزند </a:t>
            </a:r>
          </a:p>
          <a:p>
            <a:pPr algn="r" rtl="1">
              <a:lnSpc>
                <a:spcPct val="150000"/>
              </a:lnSpc>
              <a:buClr>
                <a:srgbClr val="5FA534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kumimoji="0" lang="fa-IR" sz="1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2  Mitra" panose="00000400000000000000" pitchFamily="2" charset="-78"/>
              </a:rPr>
              <a:t> داشتن اطلاعات و ابزارهای لازم برای پیشگیری از بارداری، </a:t>
            </a:r>
          </a:p>
          <a:p>
            <a:pPr algn="r" rtl="1">
              <a:lnSpc>
                <a:spcPct val="150000"/>
              </a:lnSpc>
              <a:buClr>
                <a:srgbClr val="5FA534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kumimoji="0" lang="fa-IR" sz="1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2  Mitra" panose="00000400000000000000" pitchFamily="2" charset="-78"/>
              </a:rPr>
              <a:t>حق دسترسي به بالاترين استاندارد خدمات بهداشت باروري و بهداشت جنسي</a:t>
            </a:r>
            <a:r>
              <a:rPr kumimoji="0" lang="fa-IR" sz="1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alatino Linotype" panose="02040502050505030304"/>
                <a:ea typeface="Calibri" panose="020F0502020204030204" pitchFamily="34" charset="0"/>
                <a:cs typeface="2  Mitra" panose="00000400000000000000" pitchFamily="2" charset="-78"/>
              </a:rPr>
              <a:t> </a:t>
            </a:r>
            <a:r>
              <a:rPr kumimoji="0" lang="fa-IR" sz="1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2  Mitra" panose="00000400000000000000" pitchFamily="2" charset="-78"/>
              </a:rPr>
              <a:t>،</a:t>
            </a:r>
          </a:p>
          <a:p>
            <a:pPr algn="r" rtl="1">
              <a:lnSpc>
                <a:spcPct val="150000"/>
              </a:lnSpc>
              <a:buClr>
                <a:srgbClr val="5FA534"/>
              </a:buClr>
              <a:buSzPct val="100000"/>
              <a:buFont typeface="Wingdings" panose="05000000000000000000" pitchFamily="2" charset="2"/>
              <a:buChar char="q"/>
              <a:defRPr/>
            </a:pPr>
            <a:r>
              <a:rPr kumimoji="0" lang="fa-IR" sz="1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2  Mitra" panose="00000400000000000000" pitchFamily="2" charset="-78"/>
              </a:rPr>
              <a:t> حق تصميم گیری در مورد باروري ، عاري از هر گونه تبعيض،‌فشار و خشونت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14245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670C36-E4E8-BE93-9B9D-9AC138C1EE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228600" marR="0" lvl="0" indent="-228600" algn="ctr" defTabSz="914400" rtl="1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tabLst/>
              <a:defRPr/>
            </a:pPr>
            <a:r>
              <a:rPr kumimoji="0" lang="fa-IR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Nazanin"/>
                <a:ea typeface="+mn-ea"/>
                <a:cs typeface="Arial" panose="020B0604020202020204" pitchFamily="34" charset="0"/>
              </a:rPr>
              <a:t>حقوق زنان باردار </a:t>
            </a:r>
            <a:br>
              <a:rPr kumimoji="0" lang="fa-IR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Nazanin"/>
                <a:ea typeface="+mn-ea"/>
                <a:cs typeface="Arial" panose="020B0604020202020204" pitchFamily="34" charset="0"/>
              </a:rPr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A37A09-3C86-3323-5F80-ED382D2AFE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3331"/>
            <a:ext cx="10515600" cy="4351338"/>
          </a:xfrm>
        </p:spPr>
        <p:txBody>
          <a:bodyPr/>
          <a:lstStyle/>
          <a:p>
            <a:pPr marR="0" lvl="0" algn="r" defTabSz="914400" rtl="1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5FA534"/>
              </a:buClr>
              <a:buSzPct val="100000"/>
              <a:buFont typeface="Wingdings" panose="05000000000000000000" pitchFamily="2" charset="2"/>
              <a:buChar char="q"/>
              <a:tabLst/>
              <a:defRPr/>
            </a:pPr>
            <a:r>
              <a:rPr kumimoji="0" lang="fa-I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Nazanin"/>
                <a:cs typeface="B Mitra" panose="00000400000000000000" pitchFamily="2" charset="-78"/>
              </a:rPr>
              <a:t>حق رفتار با عزت و احترام، </a:t>
            </a:r>
          </a:p>
          <a:p>
            <a:pPr marR="0" lvl="0" algn="r" defTabSz="914400" rtl="1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5FA534"/>
              </a:buClr>
              <a:buSzPct val="100000"/>
              <a:buFont typeface="Wingdings" panose="05000000000000000000" pitchFamily="2" charset="2"/>
              <a:buChar char="q"/>
              <a:tabLst/>
              <a:defRPr/>
            </a:pPr>
            <a:r>
              <a:rPr kumimoji="0" lang="fa-I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Nazanin"/>
                <a:cs typeface="B Mitra" panose="00000400000000000000" pitchFamily="2" charset="-78"/>
              </a:rPr>
              <a:t>حق درامان بودن از آسیب و بدرفتاري ،</a:t>
            </a:r>
          </a:p>
          <a:p>
            <a:pPr marR="0" lvl="0" algn="r" defTabSz="914400" rtl="1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5FA534"/>
              </a:buClr>
              <a:buSzPct val="100000"/>
              <a:buFont typeface="Wingdings" panose="05000000000000000000" pitchFamily="2" charset="2"/>
              <a:buChar char="q"/>
              <a:tabLst/>
              <a:defRPr/>
            </a:pPr>
            <a:r>
              <a:rPr kumimoji="0" lang="fa-I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Nazanin"/>
                <a:cs typeface="B Mitra" panose="00000400000000000000" pitchFamily="2" charset="-78"/>
              </a:rPr>
              <a:t> حق دسترسی به اطلاعات،</a:t>
            </a:r>
          </a:p>
          <a:p>
            <a:pPr marR="0" lvl="0" algn="r" defTabSz="914400" rtl="1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5FA534"/>
              </a:buClr>
              <a:buSzPct val="100000"/>
              <a:buFont typeface="Wingdings" panose="05000000000000000000" pitchFamily="2" charset="2"/>
              <a:buChar char="q"/>
              <a:tabLst/>
              <a:defRPr/>
            </a:pPr>
            <a:r>
              <a:rPr kumimoji="0" lang="fa-I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Nazanin"/>
                <a:cs typeface="B Mitra" panose="00000400000000000000" pitchFamily="2" charset="-78"/>
              </a:rPr>
              <a:t> احترام به خودمختاري یا خودآیینی،</a:t>
            </a:r>
          </a:p>
          <a:p>
            <a:pPr marR="0" lvl="0" algn="r" defTabSz="914400" rtl="1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5FA534"/>
              </a:buClr>
              <a:buSzPct val="100000"/>
              <a:buFont typeface="Wingdings" panose="05000000000000000000" pitchFamily="2" charset="2"/>
              <a:buChar char="q"/>
              <a:tabLst/>
              <a:defRPr/>
            </a:pPr>
            <a:r>
              <a:rPr kumimoji="0" lang="fa-I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Nazanin"/>
                <a:cs typeface="B Mitra" panose="00000400000000000000" pitchFamily="2" charset="-78"/>
              </a:rPr>
              <a:t> امتناع یا رضایت آگاهانه،</a:t>
            </a:r>
          </a:p>
          <a:p>
            <a:pPr marR="0" lvl="0" algn="r" defTabSz="914400" rtl="1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5FA534"/>
              </a:buClr>
              <a:buSzPct val="100000"/>
              <a:buFont typeface="Wingdings" panose="05000000000000000000" pitchFamily="2" charset="2"/>
              <a:buChar char="q"/>
              <a:tabLst/>
              <a:defRPr/>
            </a:pPr>
            <a:r>
              <a:rPr kumimoji="0" lang="fa-I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Nazanin"/>
                <a:cs typeface="B Mitra" panose="00000400000000000000" pitchFamily="2" charset="-78"/>
              </a:rPr>
              <a:t> احترام به انتخاب و ترجیحات وي،</a:t>
            </a:r>
          </a:p>
          <a:p>
            <a:pPr marR="0" lvl="0" algn="r" defTabSz="914400" rtl="1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5FA534"/>
              </a:buClr>
              <a:buSzPct val="100000"/>
              <a:buFont typeface="Wingdings" panose="05000000000000000000" pitchFamily="2" charset="2"/>
              <a:buChar char="q"/>
              <a:tabLst/>
              <a:defRPr/>
            </a:pPr>
            <a:r>
              <a:rPr kumimoji="0" lang="fa-I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Nazanin"/>
                <a:cs typeface="B Mitra" panose="00000400000000000000" pitchFamily="2" charset="-78"/>
              </a:rPr>
              <a:t>همراهی در طول مراقبت بارداري و زایمانی، </a:t>
            </a:r>
          </a:p>
          <a:p>
            <a:pPr marR="0" lvl="0" algn="r" defTabSz="914400" rtl="1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5FA534"/>
              </a:buClr>
              <a:buSzPct val="100000"/>
              <a:buFont typeface="Wingdings" panose="05000000000000000000" pitchFamily="2" charset="2"/>
              <a:buChar char="q"/>
              <a:tabLst/>
              <a:defRPr/>
            </a:pPr>
            <a:r>
              <a:rPr kumimoji="0" lang="fa-I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Nazanin"/>
                <a:cs typeface="B Mitra" panose="00000400000000000000" pitchFamily="2" charset="-78"/>
              </a:rPr>
              <a:t>حفظ حریم خصوصی و محرمانگی، برابري جنسیتی، آزادي از تبعیض، </a:t>
            </a:r>
          </a:p>
          <a:p>
            <a:pPr marR="0" lvl="0" algn="r" defTabSz="914400" rtl="1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5FA534"/>
              </a:buClr>
              <a:buSzPct val="100000"/>
              <a:buFont typeface="Wingdings" panose="05000000000000000000" pitchFamily="2" charset="2"/>
              <a:buChar char="q"/>
              <a:tabLst/>
              <a:defRPr/>
            </a:pPr>
            <a:r>
              <a:rPr kumimoji="0" lang="fa-I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Nazanin"/>
                <a:cs typeface="B Mitra" panose="00000400000000000000" pitchFamily="2" charset="-78"/>
              </a:rPr>
              <a:t>دریافت مراقبت منصفانه، و حق دسترسی برابر به خدمات بهداشتی درمانی در بالاترین سطح.</a:t>
            </a:r>
          </a:p>
          <a:p>
            <a:endParaRPr lang="en-US" dirty="0">
              <a:cs typeface="B Mitr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0397476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8E4E80-9BCA-BAC5-D1D6-58D2730BBE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08590" y="0"/>
            <a:ext cx="9144000" cy="887767"/>
          </a:xfrm>
        </p:spPr>
        <p:txBody>
          <a:bodyPr>
            <a:normAutofit/>
          </a:bodyPr>
          <a:lstStyle/>
          <a:p>
            <a:pPr marL="0" marR="0" lvl="0" indent="0" defTabSz="914400" rtl="1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tabLst/>
              <a:defRPr/>
            </a:pPr>
            <a:r>
              <a:rPr lang="fa-IR" sz="4000" dirty="0">
                <a:solidFill>
                  <a:srgbClr val="FF0000"/>
                </a:solidFill>
                <a:cs typeface="B Mitra" panose="00000400000000000000" pitchFamily="2" charset="-78"/>
              </a:rPr>
              <a:t>منشور حقوق مادر در اتاق زایمان</a:t>
            </a:r>
            <a:endParaRPr lang="en-US" sz="4000" dirty="0">
              <a:solidFill>
                <a:srgbClr val="FF0000"/>
              </a:solidFill>
              <a:cs typeface="B Mitra" panose="00000400000000000000" pitchFamily="2" charset="-78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9647083-792E-4C16-4970-84F3B525E8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21437" y="1038687"/>
            <a:ext cx="10884023" cy="5273335"/>
          </a:xfrm>
        </p:spPr>
        <p:txBody>
          <a:bodyPr>
            <a:normAutofit/>
          </a:bodyPr>
          <a:lstStyle/>
          <a:p>
            <a:pPr algn="r" rtl="1"/>
            <a:r>
              <a:rPr lang="fa-IR" b="0" i="0" dirty="0">
                <a:solidFill>
                  <a:srgbClr val="252525"/>
                </a:solidFill>
                <a:effectLst/>
                <a:highlight>
                  <a:srgbClr val="FFFFFF"/>
                </a:highlight>
                <a:latin typeface="xerosansbold"/>
                <a:cs typeface="B Mitra" panose="00000400000000000000" pitchFamily="2" charset="-78"/>
              </a:rPr>
              <a:t>1 - حریم خصوصی و پوشش مادر باردار در تمامی مراحل لیبر و زایمان رعایت می گردد .</a:t>
            </a:r>
          </a:p>
          <a:p>
            <a:pPr algn="r" rtl="1"/>
            <a:r>
              <a:rPr lang="fa-IR" b="0" i="0" dirty="0">
                <a:solidFill>
                  <a:srgbClr val="252525"/>
                </a:solidFill>
                <a:effectLst/>
                <a:highlight>
                  <a:srgbClr val="FFFFFF"/>
                </a:highlight>
                <a:latin typeface="xerosansbold"/>
                <a:cs typeface="B Mitra" panose="00000400000000000000" pitchFamily="2" charset="-78"/>
              </a:rPr>
              <a:t>2 - شیو و انماء بر اساس درخواست مادر انجام می گیرد و از انجام روتین آن خودداری می شود .</a:t>
            </a:r>
          </a:p>
          <a:p>
            <a:pPr algn="r" rtl="1"/>
            <a:r>
              <a:rPr lang="fa-IR" b="0" i="0" dirty="0">
                <a:solidFill>
                  <a:srgbClr val="252525"/>
                </a:solidFill>
                <a:effectLst/>
                <a:highlight>
                  <a:srgbClr val="FFFFFF"/>
                </a:highlight>
                <a:latin typeface="xerosansbold"/>
                <a:cs typeface="B Mitra" panose="00000400000000000000" pitchFamily="2" charset="-78"/>
              </a:rPr>
              <a:t>3 - درصورت عدم تمایل مادر باردار به انجام معاینه واژینال توسط پزشک مرد ، مطابق درخواست وی عمل می گردد .</a:t>
            </a:r>
          </a:p>
          <a:p>
            <a:pPr algn="r" rtl="1"/>
            <a:r>
              <a:rPr lang="fa-IR" b="0" i="0" dirty="0">
                <a:solidFill>
                  <a:srgbClr val="252525"/>
                </a:solidFill>
                <a:effectLst/>
                <a:highlight>
                  <a:srgbClr val="FFFFFF"/>
                </a:highlight>
                <a:latin typeface="xerosansbold"/>
                <a:cs typeface="B Mitra" panose="00000400000000000000" pitchFamily="2" charset="-78"/>
              </a:rPr>
              <a:t>4 - هنگام انجام معاینات توسط پزشک مرد، پرسنل خانم در کنار مادر باردار حضور می یابد .</a:t>
            </a:r>
          </a:p>
          <a:p>
            <a:pPr algn="r" rtl="1"/>
            <a:r>
              <a:rPr lang="fa-IR" b="0" i="0" dirty="0">
                <a:solidFill>
                  <a:srgbClr val="252525"/>
                </a:solidFill>
                <a:effectLst/>
                <a:highlight>
                  <a:srgbClr val="FFFFFF"/>
                </a:highlight>
                <a:latin typeface="xerosansbold"/>
                <a:cs typeface="B Mitra" panose="00000400000000000000" pitchFamily="2" charset="-78"/>
              </a:rPr>
              <a:t>5 - درمواردی که مادر جزء گروه کم خطر تلقی می شود در طی مراحل لیبر به وی آزادی حرکت داده می شود .</a:t>
            </a:r>
          </a:p>
          <a:p>
            <a:pPr algn="r" rtl="1"/>
            <a:r>
              <a:rPr lang="fa-IR" b="0" i="0" dirty="0">
                <a:solidFill>
                  <a:srgbClr val="252525"/>
                </a:solidFill>
                <a:effectLst/>
                <a:highlight>
                  <a:srgbClr val="FFFFFF"/>
                </a:highlight>
                <a:latin typeface="xerosansbold"/>
                <a:cs typeface="B Mitra" panose="00000400000000000000" pitchFamily="2" charset="-78"/>
              </a:rPr>
              <a:t>6 - در مواردی که مادر جزء گروه کم خطر تلقی می شود طبق میل مادر و بنا به صلاحدید پزشک معالج به وی نوشیدنی سرد یا گرم و خوراکی سبک داده می شود .</a:t>
            </a:r>
          </a:p>
          <a:p>
            <a:pPr algn="r" rtl="1"/>
            <a:r>
              <a:rPr lang="fa-IR" b="0" i="0" dirty="0">
                <a:solidFill>
                  <a:srgbClr val="252525"/>
                </a:solidFill>
                <a:effectLst/>
                <a:highlight>
                  <a:srgbClr val="FFFFFF"/>
                </a:highlight>
                <a:latin typeface="xerosansbold"/>
                <a:cs typeface="B Mitra" panose="00000400000000000000" pitchFamily="2" charset="-78"/>
              </a:rPr>
              <a:t>7 - همراه آموزش دیده در تمامی مراحل لیبر وزایمان، اجازه حضور در کنار مادر باردار را دارد .</a:t>
            </a:r>
          </a:p>
          <a:p>
            <a:pPr algn="r" rtl="1"/>
            <a:r>
              <a:rPr lang="fa-IR" b="0" i="0" dirty="0">
                <a:solidFill>
                  <a:srgbClr val="252525"/>
                </a:solidFill>
                <a:effectLst/>
                <a:highlight>
                  <a:srgbClr val="FFFFFF"/>
                </a:highlight>
                <a:latin typeface="xerosansbold"/>
                <a:cs typeface="B Mitra" panose="00000400000000000000" pitchFamily="2" charset="-78"/>
              </a:rPr>
              <a:t>8 - جهت استفاده از روش های داروئی برای کاهش درد زایمان ، پس از ارائه توضیحات در مورد مزایا و معایب آن ، رضایت مادر جلب می گردد.</a:t>
            </a:r>
          </a:p>
          <a:p>
            <a:pPr algn="r" rtl="1"/>
            <a:r>
              <a:rPr lang="fa-IR" b="0" i="0" dirty="0">
                <a:solidFill>
                  <a:srgbClr val="252525"/>
                </a:solidFill>
                <a:effectLst/>
                <a:highlight>
                  <a:srgbClr val="FFFFFF"/>
                </a:highlight>
                <a:latin typeface="xerosansbold"/>
                <a:cs typeface="B Mitra" panose="00000400000000000000" pitchFamily="2" charset="-78"/>
              </a:rPr>
              <a:t>9 - از استفاده روتین از داروها یا لقاء کننده زایمان خودداری شده و استفاده فقط بر اساس اندیکاسیون و پس از ارائه توضیحات و کسب رضایت مادر انجام می گردد .</a:t>
            </a:r>
          </a:p>
          <a:p>
            <a:pPr algn="r" rtl="1"/>
            <a:r>
              <a:rPr lang="fa-IR" b="0" i="0" dirty="0">
                <a:solidFill>
                  <a:srgbClr val="252525"/>
                </a:solidFill>
                <a:effectLst/>
                <a:highlight>
                  <a:srgbClr val="FFFFFF"/>
                </a:highlight>
                <a:latin typeface="xerosansbold"/>
                <a:cs typeface="B Mitra" panose="00000400000000000000" pitchFamily="2" charset="-78"/>
              </a:rPr>
              <a:t>10 - پس از ارائه توضیحات لازم درمورد انواع زایمان( طبیعی و سزارین ) به مادر حق انتخاب داده می شود .</a:t>
            </a:r>
          </a:p>
          <a:p>
            <a:pPr algn="r" rtl="1"/>
            <a:r>
              <a:rPr lang="fa-IR" b="0" i="0" dirty="0">
                <a:solidFill>
                  <a:srgbClr val="252525"/>
                </a:solidFill>
                <a:effectLst/>
                <a:highlight>
                  <a:srgbClr val="FFFFFF"/>
                </a:highlight>
                <a:latin typeface="xerosansbold"/>
                <a:cs typeface="B Mitra" panose="00000400000000000000" pitchFamily="2" charset="-78"/>
              </a:rPr>
              <a:t>11 - انجام سزارین بر اساس اندیکاسیون می باشد</a:t>
            </a:r>
          </a:p>
          <a:p>
            <a:pPr algn="r" rtl="1"/>
            <a:r>
              <a:rPr lang="fa-IR" b="0" i="0" dirty="0">
                <a:solidFill>
                  <a:srgbClr val="252525"/>
                </a:solidFill>
                <a:effectLst/>
                <a:highlight>
                  <a:srgbClr val="FFFFFF"/>
                </a:highlight>
                <a:latin typeface="xerosansbold"/>
                <a:cs typeface="B Mitra" panose="00000400000000000000" pitchFamily="2" charset="-78"/>
              </a:rPr>
              <a:t>12 - انجام اپی زیاتومی فقط براساس اندیکاسیون انجام می گردد و از انجام روتین آن خودداری می شود .</a:t>
            </a:r>
          </a:p>
          <a:p>
            <a:pPr algn="r" rtl="1"/>
            <a:r>
              <a:rPr lang="fa-IR" b="0" i="0" dirty="0">
                <a:solidFill>
                  <a:srgbClr val="252525"/>
                </a:solidFill>
                <a:effectLst/>
                <a:highlight>
                  <a:srgbClr val="FFFFFF"/>
                </a:highlight>
                <a:latin typeface="xerosansbold"/>
                <a:cs typeface="B Mitra" panose="00000400000000000000" pitchFamily="2" charset="-78"/>
              </a:rPr>
              <a:t>13 - بلافاصله بعد از زایمان، نوزاد در آغوش مادر قرار داده می شود .</a:t>
            </a:r>
          </a:p>
          <a:p>
            <a:pPr algn="r" rtl="1"/>
            <a:endParaRPr lang="en-US" dirty="0">
              <a:cs typeface="B Mitr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761604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AA52AD-D240-A571-AE3F-4F4B7D524E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a-IR" sz="3600" dirty="0">
                <a:solidFill>
                  <a:srgbClr val="FF0000"/>
                </a:solidFill>
              </a:rPr>
              <a:t>مصادیق تکریم مادران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C87877-1AEB-7E90-E1AB-162A25C148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38183"/>
            <a:ext cx="10515600" cy="4738780"/>
          </a:xfrm>
        </p:spPr>
        <p:txBody>
          <a:bodyPr>
            <a:normAutofit fontScale="85000" lnSpcReduction="20000"/>
          </a:bodyPr>
          <a:lstStyle/>
          <a:p>
            <a:pPr algn="r" rtl="1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fa-IR" sz="2400" dirty="0">
                <a:cs typeface="B Mitra" panose="00000400000000000000" pitchFamily="2" charset="-78"/>
              </a:rPr>
              <a:t> برنامه ریزی آگاهانه و تصمیم گیری مسئولانه برای فرزندآوری و دسترسی به خدمات لو اطلاعات مناسب کافی و قابل پرداخت برای رسیدن به آن</a:t>
            </a:r>
          </a:p>
          <a:p>
            <a:pPr algn="r" rtl="1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fa-IR" sz="2400" dirty="0">
                <a:cs typeface="B Mitra" panose="00000400000000000000" pitchFamily="2" charset="-78"/>
              </a:rPr>
              <a:t>دسترسی به مراقبت بارداری محترمانه، در محیط سالم و امن با کیفیت و قابل پرداخت</a:t>
            </a:r>
          </a:p>
          <a:p>
            <a:pPr algn="r" rtl="1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fa-IR" sz="2400" dirty="0">
                <a:cs typeface="B Mitra" panose="00000400000000000000" pitchFamily="2" charset="-78"/>
              </a:rPr>
              <a:t>کسب آمادگی و مهارتهای لازم برای تغییرات بارداری و ورود به مراحل زایمان</a:t>
            </a:r>
          </a:p>
          <a:p>
            <a:pPr algn="r" rtl="1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fa-IR" sz="2400" dirty="0">
                <a:cs typeface="B Mitra" panose="00000400000000000000" pitchFamily="2" charset="-78"/>
              </a:rPr>
              <a:t>امکان انتخاب همراه ، دولا، ماما/پزشک در زایشگاه نزدیک، امن و در شان( </a:t>
            </a:r>
            <a:r>
              <a:rPr lang="en-US" sz="2400" dirty="0">
                <a:cs typeface="B Mitra" panose="00000400000000000000" pitchFamily="2" charset="-78"/>
              </a:rPr>
              <a:t>birth plan</a:t>
            </a:r>
            <a:r>
              <a:rPr lang="fa-IR" sz="2400" dirty="0">
                <a:cs typeface="B Mitra" panose="00000400000000000000" pitchFamily="2" charset="-78"/>
              </a:rPr>
              <a:t>)</a:t>
            </a:r>
          </a:p>
          <a:p>
            <a:pPr algn="r" rtl="1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fa-IR" sz="2400" dirty="0">
                <a:cs typeface="B Mitra" panose="00000400000000000000" pitchFamily="2" charset="-78"/>
              </a:rPr>
              <a:t>دریافت مراقبت زایمانی با کیفیت و کسب تجربه خوشایند از زایمان</a:t>
            </a:r>
          </a:p>
          <a:p>
            <a:pPr algn="r" rtl="1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fa-IR" sz="2400" dirty="0">
                <a:cs typeface="B Mitra" panose="00000400000000000000" pitchFamily="2" charset="-78"/>
              </a:rPr>
              <a:t>کمک عملی برای شیردهی موفق و مراقبت از نوزاد</a:t>
            </a:r>
          </a:p>
          <a:p>
            <a:pPr algn="r" rtl="1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fa-IR" sz="2400" dirty="0">
                <a:cs typeface="B Mitra" panose="00000400000000000000" pitchFamily="2" charset="-78"/>
              </a:rPr>
              <a:t>دریافت حمایت و کمک عملی برای مراقبت از کودک و مهارتهای فرزند پروری</a:t>
            </a:r>
          </a:p>
          <a:p>
            <a:pPr algn="r" rtl="1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fa-IR" sz="2400" dirty="0">
                <a:cs typeface="B Mitra" panose="00000400000000000000" pitchFamily="2" charset="-78"/>
              </a:rPr>
              <a:t>..............</a:t>
            </a:r>
          </a:p>
          <a:p>
            <a:pPr algn="r" rtl="1">
              <a:buFont typeface="Wingdings" panose="05000000000000000000" pitchFamily="2" charset="2"/>
              <a:buChar char="q"/>
            </a:pPr>
            <a:endParaRPr lang="en-US" sz="2400" dirty="0">
              <a:cs typeface="B Mitr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050483955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8</TotalTime>
  <Words>558</Words>
  <Application>Microsoft Office PowerPoint</Application>
  <PresentationFormat>Widescreen</PresentationFormat>
  <Paragraphs>38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4" baseType="lpstr">
      <vt:lpstr>Arial</vt:lpstr>
      <vt:lpstr>B Mitra</vt:lpstr>
      <vt:lpstr>BNazanin</vt:lpstr>
      <vt:lpstr>Calibri</vt:lpstr>
      <vt:lpstr>Century Gothic</vt:lpstr>
      <vt:lpstr>Palatino Linotype</vt:lpstr>
      <vt:lpstr>Wingdings</vt:lpstr>
      <vt:lpstr>Wingdings 3</vt:lpstr>
      <vt:lpstr>xerosansbold</vt:lpstr>
      <vt:lpstr>Wisp</vt:lpstr>
      <vt:lpstr>حقوق باروری،</vt:lpstr>
      <vt:lpstr>حقوق زنان باردار  </vt:lpstr>
      <vt:lpstr>منشور حقوق مادر در اتاق زایمان</vt:lpstr>
      <vt:lpstr>مصادیق تکریم مادران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Admin</dc:creator>
  <cp:lastModifiedBy>Admin</cp:lastModifiedBy>
  <cp:revision>4</cp:revision>
  <dcterms:created xsi:type="dcterms:W3CDTF">2024-07-29T09:44:40Z</dcterms:created>
  <dcterms:modified xsi:type="dcterms:W3CDTF">2024-07-29T09:56:31Z</dcterms:modified>
</cp:coreProperties>
</file>