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33"/>
  </p:notesMasterIdLst>
  <p:sldIdLst>
    <p:sldId id="256" r:id="rId2"/>
    <p:sldId id="257" r:id="rId3"/>
    <p:sldId id="280" r:id="rId4"/>
    <p:sldId id="281" r:id="rId5"/>
    <p:sldId id="282" r:id="rId6"/>
    <p:sldId id="283" r:id="rId7"/>
    <p:sldId id="284" r:id="rId8"/>
    <p:sldId id="29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3" r:id="rId17"/>
    <p:sldId id="295" r:id="rId18"/>
    <p:sldId id="296" r:id="rId19"/>
    <p:sldId id="259" r:id="rId20"/>
    <p:sldId id="275" r:id="rId21"/>
    <p:sldId id="274" r:id="rId22"/>
    <p:sldId id="276" r:id="rId23"/>
    <p:sldId id="277" r:id="rId24"/>
    <p:sldId id="278" r:id="rId25"/>
    <p:sldId id="279" r:id="rId26"/>
    <p:sldId id="268" r:id="rId27"/>
    <p:sldId id="269" r:id="rId28"/>
    <p:sldId id="262" r:id="rId29"/>
    <p:sldId id="272" r:id="rId30"/>
    <p:sldId id="270" r:id="rId31"/>
    <p:sldId id="273" r:id="rId32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r.mirzaei" initials="m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F868744-A01C-40A5-A613-1FBBFF1EC9B9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6D0DCD7-3FA4-41D7-AD10-F93543C7B78C}" type="slidenum">
              <a:rPr lang="fa-IR" smtClean="0"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0DCD7-3FA4-41D7-AD10-F93543C7B78C}" type="slidenum">
              <a:rPr lang="fa-IR" smtClean="0"/>
              <a:t>28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4410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0CE7A0-5188-4341-B5BC-C48926B8B83E}" type="datetime8">
              <a:rPr lang="fa-IR" smtClean="0"/>
              <a:t>15 اوت 23</a:t>
            </a:fld>
            <a:endParaRPr lang="fa-I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4457B71-6819-4B41-9D44-794CC37690B7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8ED52-4599-4E03-A8B3-E30AD5A72DCD}" type="datetime8">
              <a:rPr lang="fa-IR" smtClean="0"/>
              <a:t>15 اوت 23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330C-5812-40A5-9D94-1F3E048D38DD}" type="datetime8">
              <a:rPr lang="fa-IR" smtClean="0"/>
              <a:t>15 اوت 23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47FD-97DD-401A-BFBF-02AE7D842E60}" type="datetime8">
              <a:rPr lang="fa-IR" smtClean="0"/>
              <a:t>15 اوت 23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EC81-DE97-4AC4-95BE-0CA855480FAF}" type="datetime8">
              <a:rPr lang="fa-IR" smtClean="0"/>
              <a:t>15 اوت 23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9903-397E-4751-848E-21814E25ED8B}" type="datetime8">
              <a:rPr lang="fa-IR" smtClean="0"/>
              <a:t>15 اوت 23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23AB1-B5CF-4706-ADEA-6B444A743535}" type="datetime8">
              <a:rPr lang="fa-IR" smtClean="0"/>
              <a:t>15 اوت 23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15B18-9DAF-48E5-AA3F-39928E9F9082}" type="datetime8">
              <a:rPr lang="fa-IR" smtClean="0"/>
              <a:t>15 اوت 23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99846-3191-421A-868D-4D85476BE2C2}" type="datetime8">
              <a:rPr lang="fa-IR" smtClean="0"/>
              <a:t>15 اوت 23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C7A2B95-C650-454B-AB39-E50CB3D85302}" type="datetime8">
              <a:rPr lang="fa-IR" smtClean="0"/>
              <a:t>15 اوت 23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C306F1-A1E2-402C-9792-FE087F7E9F0F}" type="datetime8">
              <a:rPr lang="fa-IR" smtClean="0"/>
              <a:t>15 اوت 23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4457B71-6819-4B41-9D44-794CC37690B7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/>
          </a:fgClr>
          <a:bgClr>
            <a:schemeClr val="accent4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8FE51FF-EF39-49EF-85DA-F63A84429FAD}" type="datetime8">
              <a:rPr lang="fa-IR" smtClean="0"/>
              <a:t>15 اوت 23</a:t>
            </a:fld>
            <a:endParaRPr lang="fa-I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4457B71-6819-4B41-9D44-794CC37690B7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/%20(E:)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40000"/>
              <a:lumOff val="60000"/>
            </a:schemeClr>
          </a:fgClr>
          <a:bgClr>
            <a:schemeClr val="accent4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772816"/>
            <a:ext cx="7772400" cy="1829761"/>
          </a:xfrm>
        </p:spPr>
        <p:txBody>
          <a:bodyPr>
            <a:normAutofit/>
          </a:bodyPr>
          <a:lstStyle/>
          <a:p>
            <a:pPr algn="ctr"/>
            <a:r>
              <a:rPr lang="fa-IR" sz="5400" dirty="0" smtClean="0">
                <a:cs typeface="B Davat" pitchFamily="2" charset="-78"/>
              </a:rPr>
              <a:t>بسم الله الرحمن الرحیم</a:t>
            </a:r>
            <a:endParaRPr lang="fa-IR" sz="5400" dirty="0">
              <a:cs typeface="B Davat" pitchFamily="2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0811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fa-IR" sz="4400" b="1" dirty="0" smtClean="0">
                <a:solidFill>
                  <a:schemeClr val="tx1"/>
                </a:solidFill>
                <a:cs typeface="B Nazanin" pitchFamily="2" charset="-78"/>
              </a:rPr>
              <a:t>خصوصیات نظام ارائه خدمات بهداشتی  درمانی در بخش دولتی</a:t>
            </a:r>
            <a:r>
              <a:rPr lang="fa-IR" sz="4400" dirty="0" smtClean="0">
                <a:solidFill>
                  <a:schemeClr val="tx1"/>
                </a:solidFill>
                <a:cs typeface="B Nazanin" pitchFamily="2" charset="-78"/>
              </a:rPr>
              <a:t> </a:t>
            </a:r>
            <a:endParaRPr lang="en-US" sz="4400" dirty="0" smtClean="0">
              <a:solidFill>
                <a:schemeClr val="tx1"/>
              </a:solidFill>
              <a:cs typeface="B Nazanin" pitchFamily="2" charset="-78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989139"/>
            <a:ext cx="8418140" cy="3672109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fa-I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ارائه خدمات در سطوح مختلف (سطح بندی خدمات و منابع) </a:t>
            </a:r>
          </a:p>
          <a:p>
            <a:pPr algn="just" eaLnBrk="1" hangingPunct="1">
              <a:defRPr/>
            </a:pPr>
            <a:r>
              <a:rPr lang="fa-I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ارائه خدمات بصورت ادغام یافته </a:t>
            </a:r>
          </a:p>
          <a:p>
            <a:pPr algn="just" eaLnBrk="1" hangingPunct="1">
              <a:defRPr/>
            </a:pPr>
            <a:r>
              <a:rPr lang="fa-I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سطح بندی منابع برای جمعیت های تعریف شده </a:t>
            </a:r>
          </a:p>
          <a:p>
            <a:pPr algn="just" eaLnBrk="1" hangingPunct="1">
              <a:defRPr/>
            </a:pPr>
            <a:r>
              <a:rPr lang="fa-I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خدمات برنامه‌ریزی و با استانداردهای روشن و تعریف شده </a:t>
            </a:r>
            <a:endParaRPr lang="en-US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pic>
        <p:nvPicPr>
          <p:cNvPr id="11268" name="Picture 4" descr="BD1025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00213"/>
            <a:ext cx="236537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10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827270" y="1340768"/>
            <a:ext cx="7776980" cy="5184315"/>
            <a:chOff x="-246" y="4752"/>
            <a:chExt cx="10172" cy="8626"/>
          </a:xfrm>
        </p:grpSpPr>
        <p:sp>
          <p:nvSpPr>
            <p:cNvPr id="12302" name="AutoShape 3"/>
            <p:cNvSpPr>
              <a:spLocks noChangeAspect="1" noChangeArrowheads="1"/>
            </p:cNvSpPr>
            <p:nvPr/>
          </p:nvSpPr>
          <p:spPr bwMode="auto">
            <a:xfrm>
              <a:off x="-246" y="4752"/>
              <a:ext cx="10172" cy="8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a-IR"/>
            </a:p>
          </p:txBody>
        </p:sp>
        <p:sp>
          <p:nvSpPr>
            <p:cNvPr id="12303" name="Oval 4"/>
            <p:cNvSpPr>
              <a:spLocks noChangeArrowheads="1"/>
            </p:cNvSpPr>
            <p:nvPr/>
          </p:nvSpPr>
          <p:spPr bwMode="auto">
            <a:xfrm>
              <a:off x="3626" y="11412"/>
              <a:ext cx="1260" cy="90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fa-IR" sz="1400" b="1">
                  <a:latin typeface="Times New Roman" pitchFamily="18" charset="0"/>
                  <a:cs typeface="Nazanin" pitchFamily="2" charset="-78"/>
                </a:rPr>
                <a:t>روستای قمر</a:t>
              </a:r>
              <a:endParaRPr lang="en-US" sz="1400" b="1">
                <a:cs typeface="Nazanin" pitchFamily="2" charset="-78"/>
              </a:endParaRPr>
            </a:p>
          </p:txBody>
        </p:sp>
        <p:sp>
          <p:nvSpPr>
            <p:cNvPr id="12304" name="Oval 5"/>
            <p:cNvSpPr>
              <a:spLocks noChangeArrowheads="1"/>
            </p:cNvSpPr>
            <p:nvPr/>
          </p:nvSpPr>
          <p:spPr bwMode="auto">
            <a:xfrm>
              <a:off x="5066" y="11412"/>
              <a:ext cx="1260" cy="90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fa-IR" sz="1400" b="1">
                  <a:latin typeface="Times New Roman" pitchFamily="18" charset="0"/>
                  <a:cs typeface="Nazanin" pitchFamily="2" charset="-78"/>
                </a:rPr>
                <a:t>روستای قمر</a:t>
              </a:r>
              <a:endParaRPr lang="en-US" sz="1400" b="1">
                <a:cs typeface="Nazanin" pitchFamily="2" charset="-78"/>
              </a:endParaRPr>
            </a:p>
          </p:txBody>
        </p:sp>
        <p:sp>
          <p:nvSpPr>
            <p:cNvPr id="12305" name="AutoShape 6"/>
            <p:cNvSpPr>
              <a:spLocks noChangeArrowheads="1"/>
            </p:cNvSpPr>
            <p:nvPr/>
          </p:nvSpPr>
          <p:spPr bwMode="auto">
            <a:xfrm>
              <a:off x="2726" y="10512"/>
              <a:ext cx="3060" cy="1080"/>
            </a:xfrm>
            <a:custGeom>
              <a:avLst/>
              <a:gdLst>
                <a:gd name="T0" fmla="*/ 1530 w 21600"/>
                <a:gd name="T1" fmla="*/ 0 h 21600"/>
                <a:gd name="T2" fmla="*/ 382 w 21600"/>
                <a:gd name="T3" fmla="*/ 540 h 21600"/>
                <a:gd name="T4" fmla="*/ 1530 w 21600"/>
                <a:gd name="T5" fmla="*/ 270 h 21600"/>
                <a:gd name="T6" fmla="*/ 2678 w 21600"/>
                <a:gd name="T7" fmla="*/ 54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2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a-IR"/>
            </a:p>
          </p:txBody>
        </p:sp>
        <p:sp>
          <p:nvSpPr>
            <p:cNvPr id="12306" name="Oval 7"/>
            <p:cNvSpPr>
              <a:spLocks noChangeArrowheads="1"/>
            </p:cNvSpPr>
            <p:nvPr/>
          </p:nvSpPr>
          <p:spPr bwMode="auto">
            <a:xfrm>
              <a:off x="2186" y="11412"/>
              <a:ext cx="1260" cy="90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fa-IR" sz="1400" b="1" dirty="0">
                  <a:latin typeface="Times New Roman" pitchFamily="18" charset="0"/>
                  <a:cs typeface="Nazanin" pitchFamily="2" charset="-78"/>
                </a:rPr>
                <a:t>روستای </a:t>
              </a:r>
              <a:r>
                <a:rPr lang="fa-IR" sz="1400" b="1" dirty="0" smtClean="0">
                  <a:latin typeface="Times New Roman" pitchFamily="18" charset="0"/>
                  <a:cs typeface="Nazanin" pitchFamily="2" charset="-78"/>
                </a:rPr>
                <a:t>سياري</a:t>
              </a:r>
              <a:endParaRPr lang="en-US" sz="1400" b="1" dirty="0">
                <a:cs typeface="Nazanin" pitchFamily="2" charset="-78"/>
              </a:endParaRPr>
            </a:p>
          </p:txBody>
        </p:sp>
      </p:grpSp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5219700" y="4005263"/>
            <a:ext cx="1600200" cy="34290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a-IR" sz="1400" b="1" dirty="0">
                <a:latin typeface="Times New Roman" pitchFamily="18" charset="0"/>
                <a:cs typeface="Nazanin" pitchFamily="2" charset="-78"/>
              </a:rPr>
              <a:t>پايگاه </a:t>
            </a:r>
            <a:r>
              <a:rPr lang="fa-IR" sz="1400" b="1" dirty="0" smtClean="0">
                <a:latin typeface="Times New Roman" pitchFamily="18" charset="0"/>
                <a:cs typeface="Nazanin" pitchFamily="2" charset="-78"/>
              </a:rPr>
              <a:t>سلامت </a:t>
            </a:r>
            <a:r>
              <a:rPr lang="fa-IR" sz="1400" b="1" dirty="0">
                <a:latin typeface="Times New Roman" pitchFamily="18" charset="0"/>
                <a:cs typeface="Nazanin" pitchFamily="2" charset="-78"/>
              </a:rPr>
              <a:t>(شهر)   </a:t>
            </a:r>
            <a:endParaRPr lang="en-US" sz="1400" b="1" dirty="0">
              <a:cs typeface="Nazanin" pitchFamily="2" charset="-78"/>
            </a:endParaRPr>
          </a:p>
        </p:txBody>
      </p:sp>
      <p:sp>
        <p:nvSpPr>
          <p:cNvPr id="12292" name="Text Box 9"/>
          <p:cNvSpPr txBox="1">
            <a:spLocks noChangeArrowheads="1"/>
          </p:cNvSpPr>
          <p:nvPr/>
        </p:nvSpPr>
        <p:spPr bwMode="auto">
          <a:xfrm>
            <a:off x="1403648" y="4005263"/>
            <a:ext cx="3354091" cy="359842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a-IR" sz="1400" b="1" dirty="0">
                <a:latin typeface="Times New Roman" pitchFamily="18" charset="0"/>
                <a:cs typeface="Nazanin" pitchFamily="2" charset="-78"/>
              </a:rPr>
              <a:t>خانه بهداشت ( روستا اصلی </a:t>
            </a:r>
            <a:r>
              <a:rPr lang="fa-IR" sz="1400" b="1" dirty="0" smtClean="0">
                <a:latin typeface="Times New Roman" pitchFamily="18" charset="0"/>
                <a:cs typeface="Nazanin" pitchFamily="2" charset="-78"/>
              </a:rPr>
              <a:t>)/ پايگاه </a:t>
            </a:r>
            <a:r>
              <a:rPr lang="fa-IR" sz="1400" b="1" dirty="0" smtClean="0">
                <a:latin typeface="Times New Roman" pitchFamily="18" charset="0"/>
                <a:cs typeface="Nazanin" pitchFamily="2" charset="-78"/>
              </a:rPr>
              <a:t>سلامت </a:t>
            </a:r>
            <a:r>
              <a:rPr lang="fa-IR" sz="1400" b="1" dirty="0" smtClean="0">
                <a:latin typeface="Times New Roman" pitchFamily="18" charset="0"/>
                <a:cs typeface="Nazanin" pitchFamily="2" charset="-78"/>
              </a:rPr>
              <a:t>روستا</a:t>
            </a:r>
            <a:r>
              <a:rPr lang="fa-IR" sz="1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1200" b="1" dirty="0">
              <a:latin typeface="Times New Roman" pitchFamily="18" charset="0"/>
            </a:endParaRPr>
          </a:p>
          <a:p>
            <a:endParaRPr lang="en-US" b="1" dirty="0"/>
          </a:p>
        </p:txBody>
      </p:sp>
      <p:sp>
        <p:nvSpPr>
          <p:cNvPr id="12293" name="Text Box 10"/>
          <p:cNvSpPr txBox="1">
            <a:spLocks noChangeArrowheads="1"/>
          </p:cNvSpPr>
          <p:nvPr/>
        </p:nvSpPr>
        <p:spPr bwMode="auto">
          <a:xfrm>
            <a:off x="3276600" y="3068638"/>
            <a:ext cx="3455988" cy="45720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a-IR" sz="1600" b="1" dirty="0">
                <a:latin typeface="Times New Roman" pitchFamily="18" charset="0"/>
                <a:cs typeface="Nazanin" pitchFamily="2" charset="-78"/>
              </a:rPr>
              <a:t>مرکز </a:t>
            </a:r>
            <a:r>
              <a:rPr lang="fa-IR" sz="1600" b="1" dirty="0" smtClean="0">
                <a:latin typeface="Times New Roman" pitchFamily="18" charset="0"/>
                <a:cs typeface="Nazanin" pitchFamily="2" charset="-78"/>
              </a:rPr>
              <a:t>خدمات جامع سلامت(  </a:t>
            </a:r>
            <a:r>
              <a:rPr lang="fa-IR" sz="1600" b="1" dirty="0">
                <a:latin typeface="Times New Roman" pitchFamily="18" charset="0"/>
                <a:cs typeface="Nazanin" pitchFamily="2" charset="-78"/>
              </a:rPr>
              <a:t>شهری / روستايي) </a:t>
            </a:r>
            <a:endParaRPr lang="en-US" sz="1600" b="1" dirty="0">
              <a:cs typeface="Nazanin" pitchFamily="2" charset="-78"/>
            </a:endParaRPr>
          </a:p>
        </p:txBody>
      </p:sp>
      <p:sp>
        <p:nvSpPr>
          <p:cNvPr id="12294" name="Text Box 11"/>
          <p:cNvSpPr txBox="1">
            <a:spLocks noChangeArrowheads="1"/>
          </p:cNvSpPr>
          <p:nvPr/>
        </p:nvSpPr>
        <p:spPr bwMode="auto">
          <a:xfrm>
            <a:off x="3851275" y="2060575"/>
            <a:ext cx="2449513" cy="34290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a-IR" sz="1600" b="1">
                <a:latin typeface="Times New Roman" pitchFamily="18" charset="0"/>
                <a:cs typeface="Nazanin" pitchFamily="2" charset="-78"/>
              </a:rPr>
              <a:t>بيمارستان عمومی شهرستان</a:t>
            </a:r>
            <a:r>
              <a:rPr lang="fa-IR" sz="1600" b="1">
                <a:latin typeface="Times New Roman" pitchFamily="18" charset="0"/>
                <a:cs typeface="Times New Roman" pitchFamily="18" charset="0"/>
              </a:rPr>
              <a:t>  </a:t>
            </a:r>
            <a:endParaRPr lang="en-US" sz="1600" b="1"/>
          </a:p>
        </p:txBody>
      </p:sp>
      <p:sp>
        <p:nvSpPr>
          <p:cNvPr id="12295" name="Text Box 12"/>
          <p:cNvSpPr txBox="1">
            <a:spLocks noChangeArrowheads="1"/>
          </p:cNvSpPr>
          <p:nvPr/>
        </p:nvSpPr>
        <p:spPr bwMode="auto">
          <a:xfrm>
            <a:off x="3851275" y="1196975"/>
            <a:ext cx="2449513" cy="34290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a-IR" sz="1600" b="1">
                <a:latin typeface="Times New Roman" pitchFamily="18" charset="0"/>
                <a:cs typeface="Nazanin" pitchFamily="2" charset="-78"/>
              </a:rPr>
              <a:t>بيمارستان تخصصی ( آموزشی</a:t>
            </a:r>
            <a:r>
              <a:rPr lang="fa-IR" sz="1600" b="1">
                <a:latin typeface="Times New Roman" pitchFamily="18" charset="0"/>
                <a:cs typeface="Times New Roman" pitchFamily="18" charset="0"/>
              </a:rPr>
              <a:t>) </a:t>
            </a:r>
            <a:endParaRPr lang="en-US" sz="1600" b="1"/>
          </a:p>
        </p:txBody>
      </p:sp>
      <p:sp>
        <p:nvSpPr>
          <p:cNvPr id="12296" name="AutoShape 13"/>
          <p:cNvSpPr>
            <a:spLocks noChangeArrowheads="1"/>
          </p:cNvSpPr>
          <p:nvPr/>
        </p:nvSpPr>
        <p:spPr bwMode="auto">
          <a:xfrm>
            <a:off x="5076825" y="1557338"/>
            <a:ext cx="228600" cy="342900"/>
          </a:xfrm>
          <a:prstGeom prst="upArrow">
            <a:avLst>
              <a:gd name="adj1" fmla="val 50000"/>
              <a:gd name="adj2" fmla="val 37500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12297" name="AutoShape 14"/>
          <p:cNvSpPr>
            <a:spLocks noChangeArrowheads="1"/>
          </p:cNvSpPr>
          <p:nvPr/>
        </p:nvSpPr>
        <p:spPr bwMode="auto">
          <a:xfrm>
            <a:off x="5076825" y="2492375"/>
            <a:ext cx="228600" cy="342900"/>
          </a:xfrm>
          <a:prstGeom prst="upArrow">
            <a:avLst>
              <a:gd name="adj1" fmla="val 50000"/>
              <a:gd name="adj2" fmla="val 37500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12298" name="AutoShape 15"/>
          <p:cNvSpPr>
            <a:spLocks noChangeArrowheads="1"/>
          </p:cNvSpPr>
          <p:nvPr/>
        </p:nvSpPr>
        <p:spPr bwMode="auto">
          <a:xfrm>
            <a:off x="5940425" y="3573463"/>
            <a:ext cx="228600" cy="342900"/>
          </a:xfrm>
          <a:prstGeom prst="upArrow">
            <a:avLst>
              <a:gd name="adj1" fmla="val 50000"/>
              <a:gd name="adj2" fmla="val 37500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12299" name="AutoShape 16"/>
          <p:cNvSpPr>
            <a:spLocks noChangeArrowheads="1"/>
          </p:cNvSpPr>
          <p:nvPr/>
        </p:nvSpPr>
        <p:spPr bwMode="auto">
          <a:xfrm>
            <a:off x="4067175" y="3573463"/>
            <a:ext cx="228600" cy="342900"/>
          </a:xfrm>
          <a:prstGeom prst="upArrow">
            <a:avLst>
              <a:gd name="adj1" fmla="val 50000"/>
              <a:gd name="adj2" fmla="val 37500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12300" name="AutoShape 17"/>
          <p:cNvSpPr>
            <a:spLocks noChangeArrowheads="1"/>
          </p:cNvSpPr>
          <p:nvPr/>
        </p:nvSpPr>
        <p:spPr bwMode="auto">
          <a:xfrm>
            <a:off x="3924300" y="4437063"/>
            <a:ext cx="228600" cy="144462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12301" name="Text Box 18"/>
          <p:cNvSpPr txBox="1">
            <a:spLocks noChangeArrowheads="1"/>
          </p:cNvSpPr>
          <p:nvPr/>
        </p:nvSpPr>
        <p:spPr bwMode="auto">
          <a:xfrm>
            <a:off x="468313" y="333375"/>
            <a:ext cx="84248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sz="2800" b="1">
                <a:solidFill>
                  <a:srgbClr val="FF0000"/>
                </a:solidFill>
                <a:cs typeface="Nazanin" pitchFamily="2" charset="-78"/>
              </a:rPr>
              <a:t>سطوح ارائه خدمات شبکه بهداشتی درمانی دانشگاهی و نظام ارجاع</a:t>
            </a:r>
            <a:r>
              <a:rPr lang="fa-IR" sz="3600" b="1">
                <a:solidFill>
                  <a:srgbClr val="FF0000"/>
                </a:solidFill>
                <a:cs typeface="Nazanin" pitchFamily="2" charset="-78"/>
              </a:rPr>
              <a:t> </a:t>
            </a:r>
            <a:endParaRPr lang="en-US" sz="3600" b="1">
              <a:solidFill>
                <a:srgbClr val="FF0000"/>
              </a:solidFill>
              <a:cs typeface="Nazanin" pitchFamily="2" charset="-78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11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fa-IR" sz="5400" b="1" dirty="0" smtClean="0">
                <a:solidFill>
                  <a:srgbClr val="FF0101"/>
                </a:solidFill>
                <a:cs typeface="B Nazanin" pitchFamily="2" charset="-78"/>
              </a:rPr>
              <a:t>خدمات سطح اول</a:t>
            </a:r>
            <a:r>
              <a:rPr lang="fa-IR" sz="5400" dirty="0" smtClean="0">
                <a:cs typeface="B Nazanin" pitchFamily="2" charset="-78"/>
              </a:rPr>
              <a:t> </a:t>
            </a:r>
            <a:endParaRPr lang="en-US" sz="5400" dirty="0" smtClean="0">
              <a:cs typeface="B Nazanin" pitchFamily="2" charset="-7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778875" cy="5040312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fa-I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ارتقاء سلامت، پيشگيري و درمان‌هاي اوليه، ثبت اطلاعات در پرونده سلامت و ارجاع و پيگيري بيماران از عمده خدمات اين سطح را تشكيل مي‌دهند، كه در چهارچوب خدمات واحد پزشك خانواده، تجويز دارو و درخواست انجام خدمات پاراكلينيك شكل مي گيرند. 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12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fa-IR" sz="5400" b="1" dirty="0" smtClean="0">
                <a:solidFill>
                  <a:srgbClr val="FF0101"/>
                </a:solidFill>
                <a:cs typeface="B Nazanin" pitchFamily="2" charset="-78"/>
              </a:rPr>
              <a:t>خدمات سطح دوم</a:t>
            </a:r>
            <a:r>
              <a:rPr lang="fa-IR" sz="5400" dirty="0" smtClean="0">
                <a:cs typeface="B Nazanin" pitchFamily="2" charset="-78"/>
              </a:rPr>
              <a:t> </a:t>
            </a:r>
            <a:endParaRPr lang="en-US" sz="5400" dirty="0" smtClean="0">
              <a:cs typeface="B Nazanin" pitchFamily="2" charset="-7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خدمات درمان تخصصي سرپايي يا بستري كه در اختيار ارجاع شدگان از سطح اول قرار  مي گيرند و با ارائه بازخورد نتيجه از سطح دوم به پزشك خانواده ارجاع كننده، او را از نتيجه كار خويش مطلع مي سازند. خدمات تخصصي سرپايي، خدمات بستري، تجويز دارو و درخواست انجام خدمات پاراكلينيك از فعاليت‌هاي اين سطح هستند.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13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fa-IR" sz="5400" b="1" dirty="0" smtClean="0">
                <a:solidFill>
                  <a:srgbClr val="FF0101"/>
                </a:solidFill>
                <a:cs typeface="B Nazanin" pitchFamily="2" charset="-78"/>
              </a:rPr>
              <a:t>خدمات سطح سوم</a:t>
            </a:r>
            <a:r>
              <a:rPr lang="fa-IR" sz="5400" dirty="0" smtClean="0">
                <a:cs typeface="B Nazanin" pitchFamily="2" charset="-78"/>
              </a:rPr>
              <a:t> </a:t>
            </a:r>
            <a:endParaRPr lang="en-US" sz="5400" dirty="0" smtClean="0">
              <a:cs typeface="B Nazanin" pitchFamily="2" charset="-78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fa-I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خدمات فوق تخصصي سرپايي يا بستري  که در اختيار ارجاع شدگان از سطوح اول و دوم قرار مي‌گيرند و بازخورد لازم را براي سطح ارجاع كننده فراهم مي سازند. در اين سطح نيز خدمات فوق تخصصي، تجويز دارو و درخواست انجام خدمات پاراكلينيك صورت مي گيرند.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14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732588" y="333375"/>
            <a:ext cx="1800225" cy="6473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fa-IR" b="1" dirty="0">
                <a:cs typeface="Nazanin" pitchFamily="2" charset="-78"/>
              </a:rPr>
              <a:t>مركز بهداشت استان</a:t>
            </a:r>
            <a:r>
              <a:rPr lang="fa-IR" dirty="0">
                <a:cs typeface="Nazanin" pitchFamily="2" charset="-78"/>
              </a:rPr>
              <a:t> </a:t>
            </a:r>
            <a:endParaRPr lang="en-US" dirty="0">
              <a:cs typeface="Nazanin" pitchFamily="2" charset="-78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00113" y="333375"/>
            <a:ext cx="1943100" cy="719361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fa-IR" sz="1800" b="1" smtClean="0">
                <a:cs typeface="Nazanin" pitchFamily="2" charset="-78"/>
              </a:rPr>
              <a:t>بيمارستانهاي تخصصي كامل و اختصاصي</a:t>
            </a:r>
            <a:r>
              <a:rPr lang="fa-IR" sz="1600" smtClean="0">
                <a:cs typeface="Nazanin" pitchFamily="2" charset="-78"/>
              </a:rPr>
              <a:t> </a:t>
            </a:r>
            <a:endParaRPr lang="en-US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7668344" y="1052736"/>
            <a:ext cx="0" cy="12961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1835696" y="1124744"/>
            <a:ext cx="0" cy="10795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900113" y="1955800"/>
            <a:ext cx="76327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6804248" y="2276872"/>
            <a:ext cx="1727200" cy="6480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fa-IR" sz="1600" b="1" dirty="0">
                <a:cs typeface="Nazanin" pitchFamily="2" charset="-78"/>
              </a:rPr>
              <a:t>مركز بهداشت شهرستان</a:t>
            </a:r>
            <a:r>
              <a:rPr lang="fa-IR" sz="1400" dirty="0">
                <a:cs typeface="Nazanin" pitchFamily="2" charset="-78"/>
              </a:rPr>
              <a:t> </a:t>
            </a:r>
            <a:endParaRPr lang="en-US" sz="1400" dirty="0">
              <a:cs typeface="Nazanin" pitchFamily="2" charset="-78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971600" y="2276872"/>
            <a:ext cx="1727200" cy="6480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fa-IR" sz="1600" b="1" dirty="0">
                <a:cs typeface="Nazanin" pitchFamily="2" charset="-78"/>
              </a:rPr>
              <a:t>بيمارستانهاي عمومي</a:t>
            </a:r>
            <a:r>
              <a:rPr lang="fa-IR" sz="1400" dirty="0">
                <a:cs typeface="Nazanin" pitchFamily="2" charset="-78"/>
              </a:rPr>
              <a:t> </a:t>
            </a:r>
            <a:endParaRPr lang="en-US" sz="1400" dirty="0">
              <a:cs typeface="Nazanin" pitchFamily="2" charset="-78"/>
            </a:endParaRPr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900113" y="4221163"/>
            <a:ext cx="77041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755650" y="1557338"/>
            <a:ext cx="7921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fa-IR" sz="1600" b="1">
                <a:cs typeface="Nazanin" pitchFamily="2" charset="-78"/>
              </a:rPr>
              <a:t>سطح سوم</a:t>
            </a:r>
            <a:r>
              <a:rPr lang="fa-IR" sz="1400">
                <a:cs typeface="Nazanin" pitchFamily="2" charset="-78"/>
              </a:rPr>
              <a:t> </a:t>
            </a:r>
            <a:endParaRPr lang="en-US" sz="1400">
              <a:cs typeface="Nazanin" pitchFamily="2" charset="-78"/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971550" y="3716338"/>
            <a:ext cx="7921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600" b="1">
                <a:cs typeface="Nazanin" pitchFamily="2" charset="-78"/>
              </a:rPr>
              <a:t>سطح دوم</a:t>
            </a:r>
            <a:r>
              <a:rPr lang="fa-IR" sz="1400">
                <a:cs typeface="Nazanin" pitchFamily="2" charset="-78"/>
              </a:rPr>
              <a:t> </a:t>
            </a:r>
            <a:endParaRPr lang="en-US" sz="1400">
              <a:cs typeface="Nazanin" pitchFamily="2" charset="-78"/>
            </a:endParaRPr>
          </a:p>
        </p:txBody>
      </p:sp>
      <p:sp>
        <p:nvSpPr>
          <p:cNvPr id="30732" name="Line 12"/>
          <p:cNvSpPr>
            <a:spLocks noChangeShapeType="1"/>
          </p:cNvSpPr>
          <p:nvPr/>
        </p:nvSpPr>
        <p:spPr bwMode="auto">
          <a:xfrm>
            <a:off x="1331640" y="2996952"/>
            <a:ext cx="2520950" cy="13684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33" name="Line 13"/>
          <p:cNvSpPr>
            <a:spLocks noChangeShapeType="1"/>
          </p:cNvSpPr>
          <p:nvPr/>
        </p:nvSpPr>
        <p:spPr bwMode="auto">
          <a:xfrm flipH="1">
            <a:off x="4716016" y="2996952"/>
            <a:ext cx="3240087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 rot="1843375">
            <a:off x="2636838" y="3811588"/>
            <a:ext cx="1452562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400" b="1">
                <a:cs typeface="Nazanin" pitchFamily="2" charset="-78"/>
              </a:rPr>
              <a:t>تخصصي و بستري </a:t>
            </a:r>
            <a:endParaRPr lang="en-US" sz="1400" b="1">
              <a:cs typeface="Nazanin" pitchFamily="2" charset="-78"/>
            </a:endParaRP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 rot="1471241">
            <a:off x="2090187" y="3934524"/>
            <a:ext cx="1506537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400" b="1" dirty="0">
                <a:cs typeface="Nazanin" pitchFamily="2" charset="-78"/>
              </a:rPr>
              <a:t>خدمات درمان </a:t>
            </a:r>
            <a:endParaRPr lang="en-US" sz="1400" b="1" dirty="0">
              <a:cs typeface="Nazanin" pitchFamily="2" charset="-78"/>
            </a:endParaRPr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 rot="-1463843">
            <a:off x="5603995" y="3720443"/>
            <a:ext cx="150653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400" b="1" dirty="0">
                <a:cs typeface="Nazanin" pitchFamily="2" charset="-78"/>
              </a:rPr>
              <a:t>خدمات  بهداشتي</a:t>
            </a:r>
            <a:r>
              <a:rPr lang="fa-IR" sz="1400" dirty="0">
                <a:cs typeface="Nazanin" pitchFamily="2" charset="-78"/>
              </a:rPr>
              <a:t>  </a:t>
            </a:r>
            <a:endParaRPr lang="en-US" sz="1400" dirty="0">
              <a:cs typeface="Nazanin" pitchFamily="2" charset="-78"/>
            </a:endParaRPr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 rot="-1463843">
            <a:off x="5219700" y="3567113"/>
            <a:ext cx="150653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400" b="1">
                <a:cs typeface="Nazanin" pitchFamily="2" charset="-78"/>
              </a:rPr>
              <a:t>مديريت</a:t>
            </a:r>
            <a:r>
              <a:rPr lang="fa-IR" sz="1400">
                <a:cs typeface="Nazanin" pitchFamily="2" charset="-78"/>
              </a:rPr>
              <a:t> </a:t>
            </a:r>
            <a:r>
              <a:rPr lang="fa-IR" sz="1400" b="1">
                <a:cs typeface="Nazanin" pitchFamily="2" charset="-78"/>
              </a:rPr>
              <a:t>و برنامه‌ريزي</a:t>
            </a:r>
            <a:r>
              <a:rPr lang="fa-IR" sz="1400">
                <a:cs typeface="Nazanin" pitchFamily="2" charset="-78"/>
              </a:rPr>
              <a:t> </a:t>
            </a:r>
            <a:endParaRPr lang="en-US" sz="1400">
              <a:cs typeface="Nazanin" pitchFamily="2" charset="-78"/>
            </a:endParaRPr>
          </a:p>
        </p:txBody>
      </p:sp>
      <p:sp>
        <p:nvSpPr>
          <p:cNvPr id="30738" name="Line 18"/>
          <p:cNvSpPr>
            <a:spLocks noChangeShapeType="1"/>
          </p:cNvSpPr>
          <p:nvPr/>
        </p:nvSpPr>
        <p:spPr bwMode="auto">
          <a:xfrm>
            <a:off x="2483768" y="4509120"/>
            <a:ext cx="4464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39" name="Line 19"/>
          <p:cNvSpPr>
            <a:spLocks noChangeShapeType="1"/>
          </p:cNvSpPr>
          <p:nvPr/>
        </p:nvSpPr>
        <p:spPr bwMode="auto">
          <a:xfrm>
            <a:off x="2483768" y="4509120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40" name="Line 20"/>
          <p:cNvSpPr>
            <a:spLocks noChangeShapeType="1"/>
          </p:cNvSpPr>
          <p:nvPr/>
        </p:nvSpPr>
        <p:spPr bwMode="auto">
          <a:xfrm>
            <a:off x="7020272" y="4437112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1043608" y="4986033"/>
            <a:ext cx="2574893" cy="3600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fa-IR" sz="1400" b="1" dirty="0">
                <a:cs typeface="Nazanin" pitchFamily="2" charset="-78"/>
              </a:rPr>
              <a:t>مركز </a:t>
            </a:r>
            <a:r>
              <a:rPr lang="fa-IR" sz="1400" b="1" dirty="0" smtClean="0">
                <a:cs typeface="Nazanin" pitchFamily="2" charset="-78"/>
              </a:rPr>
              <a:t>خدمات جامع سلامت روستايي</a:t>
            </a:r>
            <a:r>
              <a:rPr lang="fa-IR" sz="1400" dirty="0" smtClean="0">
                <a:cs typeface="Nazanin" pitchFamily="2" charset="-78"/>
              </a:rPr>
              <a:t> </a:t>
            </a:r>
            <a:endParaRPr lang="en-US" sz="1400" dirty="0">
              <a:cs typeface="Nazanin" pitchFamily="2" charset="-78"/>
            </a:endParaRPr>
          </a:p>
        </p:txBody>
      </p: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1043608" y="4365104"/>
            <a:ext cx="7921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600" b="1" dirty="0">
                <a:cs typeface="Nazanin" pitchFamily="2" charset="-78"/>
              </a:rPr>
              <a:t>سطح اول</a:t>
            </a:r>
            <a:r>
              <a:rPr lang="fa-IR" sz="1400" dirty="0">
                <a:cs typeface="Nazanin" pitchFamily="2" charset="-78"/>
              </a:rPr>
              <a:t>  </a:t>
            </a:r>
            <a:endParaRPr lang="en-US" sz="1400" dirty="0">
              <a:cs typeface="Nazanin" pitchFamily="2" charset="-78"/>
            </a:endParaRPr>
          </a:p>
        </p:txBody>
      </p:sp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5580112" y="4869161"/>
            <a:ext cx="2376736" cy="3600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400" b="1" dirty="0">
                <a:cs typeface="Nazanin" pitchFamily="2" charset="-78"/>
              </a:rPr>
              <a:t>مركز </a:t>
            </a:r>
            <a:r>
              <a:rPr lang="fa-IR" sz="1400" b="1" dirty="0" smtClean="0">
                <a:cs typeface="Nazanin" pitchFamily="2" charset="-78"/>
              </a:rPr>
              <a:t>خدمات جامع  سلامت شهری</a:t>
            </a:r>
            <a:endParaRPr lang="en-US" sz="1400" dirty="0">
              <a:cs typeface="Nazanin" pitchFamily="2" charset="-78"/>
            </a:endParaRPr>
          </a:p>
        </p:txBody>
      </p:sp>
      <p:sp>
        <p:nvSpPr>
          <p:cNvPr id="30744" name="Line 24"/>
          <p:cNvSpPr>
            <a:spLocks noChangeShapeType="1"/>
          </p:cNvSpPr>
          <p:nvPr/>
        </p:nvSpPr>
        <p:spPr bwMode="auto">
          <a:xfrm>
            <a:off x="2411760" y="52292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45" name="Line 25"/>
          <p:cNvSpPr>
            <a:spLocks noChangeShapeType="1"/>
          </p:cNvSpPr>
          <p:nvPr/>
        </p:nvSpPr>
        <p:spPr bwMode="auto">
          <a:xfrm>
            <a:off x="1763688" y="5301208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46" name="Line 26"/>
          <p:cNvSpPr>
            <a:spLocks noChangeShapeType="1"/>
          </p:cNvSpPr>
          <p:nvPr/>
        </p:nvSpPr>
        <p:spPr bwMode="auto">
          <a:xfrm flipH="1" flipV="1">
            <a:off x="3203847" y="5301208"/>
            <a:ext cx="0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47" name="Line 27"/>
          <p:cNvSpPr>
            <a:spLocks noChangeShapeType="1"/>
          </p:cNvSpPr>
          <p:nvPr/>
        </p:nvSpPr>
        <p:spPr bwMode="auto">
          <a:xfrm flipH="1" flipV="1">
            <a:off x="2771799" y="5301208"/>
            <a:ext cx="1" cy="3600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48" name="Line 28"/>
          <p:cNvSpPr>
            <a:spLocks noChangeShapeType="1"/>
          </p:cNvSpPr>
          <p:nvPr/>
        </p:nvSpPr>
        <p:spPr bwMode="auto">
          <a:xfrm>
            <a:off x="1907704" y="5373216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50" name="Rectangle 30"/>
          <p:cNvSpPr>
            <a:spLocks noChangeArrowheads="1"/>
          </p:cNvSpPr>
          <p:nvPr/>
        </p:nvSpPr>
        <p:spPr bwMode="auto">
          <a:xfrm>
            <a:off x="1043608" y="5661248"/>
            <a:ext cx="3096344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fa-IR" sz="1400" b="1" dirty="0">
                <a:cs typeface="Nazanin" pitchFamily="2" charset="-78"/>
              </a:rPr>
              <a:t>خانه‌هاي </a:t>
            </a:r>
            <a:r>
              <a:rPr lang="fa-IR" sz="1400" b="1" dirty="0" smtClean="0">
                <a:cs typeface="Nazanin" pitchFamily="2" charset="-78"/>
              </a:rPr>
              <a:t>بهداشت يا پايگاه </a:t>
            </a:r>
            <a:r>
              <a:rPr lang="fa-IR" sz="1400" b="1" dirty="0" smtClean="0">
                <a:cs typeface="Nazanin" pitchFamily="2" charset="-78"/>
              </a:rPr>
              <a:t>سلامت </a:t>
            </a:r>
            <a:r>
              <a:rPr lang="fa-IR" sz="1400" b="1" dirty="0" smtClean="0">
                <a:cs typeface="Nazanin" pitchFamily="2" charset="-78"/>
              </a:rPr>
              <a:t>روستايي </a:t>
            </a:r>
            <a:r>
              <a:rPr lang="fa-IR" sz="1400" b="1" dirty="0">
                <a:cs typeface="Nazanin" pitchFamily="2" charset="-78"/>
              </a:rPr>
              <a:t>تابعه  </a:t>
            </a:r>
            <a:endParaRPr lang="en-US" sz="1400" b="1" dirty="0">
              <a:cs typeface="Nazanin" pitchFamily="2" charset="-78"/>
            </a:endParaRPr>
          </a:p>
        </p:txBody>
      </p:sp>
      <p:sp>
        <p:nvSpPr>
          <p:cNvPr id="30751" name="Line 31"/>
          <p:cNvSpPr>
            <a:spLocks noChangeShapeType="1"/>
          </p:cNvSpPr>
          <p:nvPr/>
        </p:nvSpPr>
        <p:spPr bwMode="auto">
          <a:xfrm>
            <a:off x="7020272" y="52292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52" name="Line 32"/>
          <p:cNvSpPr>
            <a:spLocks noChangeShapeType="1"/>
          </p:cNvSpPr>
          <p:nvPr/>
        </p:nvSpPr>
        <p:spPr bwMode="auto">
          <a:xfrm>
            <a:off x="6228184" y="5517232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53" name="Rectangle 33"/>
          <p:cNvSpPr>
            <a:spLocks noChangeArrowheads="1"/>
          </p:cNvSpPr>
          <p:nvPr/>
        </p:nvSpPr>
        <p:spPr bwMode="auto">
          <a:xfrm>
            <a:off x="6215010" y="5805264"/>
            <a:ext cx="15985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a-IR" sz="1400" b="1" dirty="0" smtClean="0">
                <a:cs typeface="Nazanin" pitchFamily="2" charset="-78"/>
              </a:rPr>
              <a:t>پايگاههای سلامت </a:t>
            </a:r>
            <a:r>
              <a:rPr lang="fa-IR" sz="1400" b="1" dirty="0">
                <a:cs typeface="Nazanin" pitchFamily="2" charset="-78"/>
              </a:rPr>
              <a:t>تابعه</a:t>
            </a:r>
            <a:endParaRPr lang="en-US" sz="1400" b="1" dirty="0">
              <a:cs typeface="Nazanin" pitchFamily="2" charset="-78"/>
            </a:endParaRP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15</a:t>
            </a:fld>
            <a:endParaRPr lang="fa-I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HART1-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260350"/>
            <a:ext cx="6049962" cy="6121400"/>
          </a:xfr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16</a:t>
            </a:fld>
            <a:endParaRPr lang="fa-I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fa-IR" sz="4000" dirty="0" smtClean="0">
                <a:solidFill>
                  <a:srgbClr val="FF0000"/>
                </a:solidFill>
                <a:cs typeface="B Nazanin" pitchFamily="2" charset="-78"/>
              </a:rPr>
              <a:t>ضرورت بکارگيری نظام ارجاع:</a:t>
            </a:r>
            <a:endParaRPr lang="en-US" sz="4000" dirty="0" smtClean="0">
              <a:solidFill>
                <a:srgbClr val="FF0000"/>
              </a:solidFill>
              <a:cs typeface="B Nazanin" pitchFamily="2" charset="-78"/>
            </a:endParaRP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1438"/>
            <a:ext cx="8785225" cy="5183187"/>
          </a:xfrm>
        </p:spPr>
        <p:txBody>
          <a:bodyPr>
            <a:normAutofit/>
          </a:bodyPr>
          <a:lstStyle/>
          <a:p>
            <a:pPr marL="609600" indent="-609600" algn="justLow" eaLnBrk="1" hangingPunct="1">
              <a:lnSpc>
                <a:spcPct val="80000"/>
              </a:lnSpc>
              <a:buFont typeface="Wingdings" pitchFamily="2" charset="2"/>
              <a:buChar char="Ã"/>
            </a:pPr>
            <a:r>
              <a:rPr lang="fa-I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نظام ارجاع علاوه بر اين كه راهي براي برخورداري سهلتر نيازمندان واقعي از امكانات بهداشتي درماني كشور بشمار مي رود، وسيله اي براي توزيع عادلانه منابع بهداشتي و گامي در مسير عدالت اجتماعي است. به راستي بدون چنين روشي :</a:t>
            </a:r>
          </a:p>
          <a:p>
            <a:pPr marL="990600" lvl="1" indent="-533400" algn="just" eaLnBrk="1" hangingPunct="1">
              <a:buClr>
                <a:srgbClr val="FF6600"/>
              </a:buClr>
              <a:buFontTx/>
              <a:buAutoNum type="arabicPeriod"/>
            </a:pPr>
            <a:r>
              <a:rPr lang="fa-IR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چگونه مي توان منابع بهداشتي و درمانی را طوري هدايت كرد كه وسيعترين گروههاي مردم از خدمات ممكن در كشور برخوردار شوند؟</a:t>
            </a:r>
          </a:p>
          <a:p>
            <a:pPr marL="990600" lvl="1" indent="-533400" algn="just" eaLnBrk="1" hangingPunct="1">
              <a:buClr>
                <a:srgbClr val="FF6600"/>
              </a:buClr>
              <a:buFontTx/>
              <a:buAutoNum type="arabicPeriod"/>
            </a:pPr>
            <a:r>
              <a:rPr lang="fa-IR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چگونه مي توان مشخص كرد كه:</a:t>
            </a:r>
          </a:p>
          <a:p>
            <a:pPr marL="990600" lvl="1" indent="-533400" algn="just" eaLnBrk="1" hangingPunct="1"/>
            <a:r>
              <a:rPr lang="fa-I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كجا و به چه تعداد تخت بيمارستاني لازم است؟</a:t>
            </a:r>
          </a:p>
          <a:p>
            <a:pPr marL="990600" lvl="1" indent="-533400" algn="just" eaLnBrk="1" hangingPunct="1"/>
            <a:r>
              <a:rPr lang="fa-I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تربيت نيروي انساني و توزيع تخصصهاي مختلف گروه پزشكي تابع چه روندي بايد باشد؟ و 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17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0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0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0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0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0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0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0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0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0" grpId="0"/>
      <p:bldP spid="15053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fa-IR" sz="4000" dirty="0" smtClean="0">
                <a:solidFill>
                  <a:srgbClr val="FF0000"/>
                </a:solidFill>
                <a:cs typeface="B Nazanin" pitchFamily="2" charset="-78"/>
              </a:rPr>
              <a:t>ضرورت بکارگيری نظام ارجاع:</a:t>
            </a:r>
            <a:endParaRPr lang="en-US" sz="4000" dirty="0" smtClean="0">
              <a:solidFill>
                <a:srgbClr val="FF0000"/>
              </a:solidFill>
              <a:cs typeface="B Nazanin" pitchFamily="2" charset="-78"/>
            </a:endParaRP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1438"/>
            <a:ext cx="8785225" cy="5183187"/>
          </a:xfrm>
        </p:spPr>
        <p:txBody>
          <a:bodyPr>
            <a:normAutofit/>
          </a:bodyPr>
          <a:lstStyle/>
          <a:p>
            <a:pPr marL="990600" lvl="1" indent="-533400" eaLnBrk="1" hangingPunct="1">
              <a:lnSpc>
                <a:spcPct val="80000"/>
              </a:lnSpc>
              <a:buClr>
                <a:srgbClr val="FF6600"/>
              </a:buClr>
              <a:buFontTx/>
              <a:buAutoNum type="arabicPeriod" startAt="3"/>
            </a:pPr>
            <a:r>
              <a:rPr lang="fa-IR" sz="2800" b="1" dirty="0" smtClean="0">
                <a:cs typeface="B Nazanin" pitchFamily="2" charset="-78"/>
              </a:rPr>
              <a:t>چه وقت و چگونه مي توان نياز واقعي را تشخيص داد يا رسيدن به تعادل نسبي را تعريف كرد؟</a:t>
            </a:r>
          </a:p>
          <a:p>
            <a:pPr marL="990600" lvl="1" indent="-533400" eaLnBrk="1" hangingPunct="1">
              <a:lnSpc>
                <a:spcPct val="80000"/>
              </a:lnSpc>
              <a:buClr>
                <a:srgbClr val="FF6600"/>
              </a:buClr>
              <a:buFontTx/>
              <a:buNone/>
            </a:pPr>
            <a:endParaRPr lang="fa-IR" sz="2800" b="1" dirty="0" smtClean="0">
              <a:cs typeface="B Nazanin" pitchFamily="2" charset="-78"/>
            </a:endParaRPr>
          </a:p>
          <a:p>
            <a:pPr marL="609600" indent="-609600" algn="just" eaLnBrk="1" hangingPunct="1">
              <a:lnSpc>
                <a:spcPct val="80000"/>
              </a:lnSpc>
              <a:buClr>
                <a:srgbClr val="FF6600"/>
              </a:buClr>
              <a:buFont typeface="Wingdings" pitchFamily="2" charset="2"/>
              <a:buChar char="Ã"/>
            </a:pPr>
            <a:r>
              <a:rPr lang="fa-IR" sz="2800" b="1" dirty="0" smtClean="0">
                <a:solidFill>
                  <a:srgbClr val="0070C0"/>
                </a:solidFill>
                <a:cs typeface="B Nazanin" pitchFamily="2" charset="-78"/>
              </a:rPr>
              <a:t>اگر از نظام ارجاع استفاده نشود و طبق برنامه فعلی عمل شود، جز اين چاره اي خواهيم داشت كه هدف را از روي ميزانهاي متداول اين يا آن كشور اقتباس كرده و نسجيده مسابقه اي براي دستيابي به اين ميزانها بگذاريم؟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rgbClr val="FF6600"/>
              </a:buClr>
              <a:buFont typeface="Wingdings" pitchFamily="2" charset="2"/>
              <a:buChar char="Ã"/>
            </a:pPr>
            <a:endParaRPr lang="fa-IR" sz="2800" b="1" dirty="0" smtClean="0">
              <a:cs typeface="B Nazanin" pitchFamily="2" charset="-78"/>
            </a:endParaRPr>
          </a:p>
          <a:p>
            <a:pPr marL="609600" indent="-609600" algn="just" eaLnBrk="1" hangingPunct="1">
              <a:lnSpc>
                <a:spcPct val="80000"/>
              </a:lnSpc>
              <a:buClr>
                <a:srgbClr val="FF6600"/>
              </a:buClr>
              <a:buFont typeface="Wingdings" pitchFamily="2" charset="2"/>
              <a:buChar char="Ã"/>
            </a:pPr>
            <a:r>
              <a:rPr lang="fa-IR" sz="2800" b="1" dirty="0" smtClean="0">
                <a:solidFill>
                  <a:srgbClr val="C00000"/>
                </a:solidFill>
                <a:cs typeface="B Nazanin" pitchFamily="2" charset="-78"/>
              </a:rPr>
              <a:t>بنابراين، مناسب ترين استراتژي برای اجراي نظام ارجاع، برنامه پزشك خانواده است.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18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/>
      <p:bldP spid="19046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032" y="692697"/>
            <a:ext cx="7772400" cy="648071"/>
          </a:xfrm>
        </p:spPr>
        <p:txBody>
          <a:bodyPr>
            <a:normAutofit/>
          </a:bodyPr>
          <a:lstStyle/>
          <a:p>
            <a:r>
              <a:rPr lang="fa-IR" sz="2800" dirty="0" smtClean="0">
                <a:solidFill>
                  <a:srgbClr val="002060"/>
                </a:solidFill>
                <a:cs typeface="B Nazanin" pitchFamily="2" charset="-78"/>
              </a:rPr>
              <a:t>وضعیت واحد های ارائه خدمت در نظام شبکه موجود کشور</a:t>
            </a:r>
            <a:r>
              <a:rPr lang="fa-IR" sz="2800" dirty="0" smtClean="0">
                <a:cs typeface="B Nazanin" pitchFamily="2" charset="-78"/>
              </a:rPr>
              <a:t>:</a:t>
            </a:r>
            <a:endParaRPr lang="fa-IR" sz="2800" dirty="0">
              <a:cs typeface="B Nazanin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2348880"/>
            <a:ext cx="7128792" cy="2736304"/>
          </a:xfrm>
        </p:spPr>
        <p:txBody>
          <a:bodyPr>
            <a:normAutofit/>
          </a:bodyPr>
          <a:lstStyle/>
          <a:p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تعداد مراکز بهداشتی ودرمانی روستایی:       2835</a:t>
            </a:r>
          </a:p>
          <a:p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تعداد</a:t>
            </a:r>
            <a:r>
              <a:rPr lang="fa-I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مراکز بهداشتی ودرمانی </a:t>
            </a:r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شهری:          2839</a:t>
            </a:r>
          </a:p>
          <a:p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تعدادپایگاه بهداشت غيرضميمه شهری:       2471</a:t>
            </a:r>
          </a:p>
          <a:p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تعداد خانه های بهداشت:                            17962</a:t>
            </a:r>
            <a:endParaRPr lang="fa-I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19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5461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1600" y="1052736"/>
            <a:ext cx="7715200" cy="3456384"/>
          </a:xfrm>
        </p:spPr>
        <p:txBody>
          <a:bodyPr>
            <a:normAutofit fontScale="90000"/>
          </a:bodyPr>
          <a:lstStyle/>
          <a:p>
            <a:pPr algn="ctr"/>
            <a:r>
              <a:rPr lang="fa-IR" sz="4800" dirty="0" smtClean="0">
                <a:solidFill>
                  <a:srgbClr val="C00000"/>
                </a:solidFill>
                <a:cs typeface="B Nazanin" pitchFamily="2" charset="-78"/>
              </a:rPr>
              <a:t>نظام شبكه بهداشت و درمان کشور</a:t>
            </a:r>
            <a:r>
              <a:rPr lang="en-US" sz="4800" dirty="0" smtClean="0">
                <a:solidFill>
                  <a:srgbClr val="C00000"/>
                </a:solidFill>
                <a:cs typeface="B Nazanin" pitchFamily="2" charset="-78"/>
              </a:rPr>
              <a:t/>
            </a:r>
            <a:br>
              <a:rPr lang="en-US" sz="4800" dirty="0" smtClean="0">
                <a:solidFill>
                  <a:srgbClr val="C00000"/>
                </a:solidFill>
                <a:cs typeface="B Nazanin" pitchFamily="2" charset="-78"/>
              </a:rPr>
            </a:br>
            <a:r>
              <a:rPr lang="fa-IR" sz="4800" dirty="0" smtClean="0">
                <a:solidFill>
                  <a:srgbClr val="C00000"/>
                </a:solidFill>
                <a:cs typeface="B Nazanin" pitchFamily="2" charset="-78"/>
              </a:rPr>
              <a:t>در یک نگاه</a:t>
            </a:r>
            <a:br>
              <a:rPr lang="fa-IR" sz="4800" dirty="0" smtClean="0">
                <a:solidFill>
                  <a:srgbClr val="C00000"/>
                </a:solidFill>
                <a:cs typeface="B Nazanin" pitchFamily="2" charset="-78"/>
              </a:rPr>
            </a:br>
            <a:r>
              <a:rPr lang="fa-IR" sz="4800" dirty="0" smtClean="0">
                <a:solidFill>
                  <a:srgbClr val="C00000"/>
                </a:solidFill>
                <a:cs typeface="B Nazanin" pitchFamily="2" charset="-78"/>
              </a:rPr>
              <a:t/>
            </a:r>
            <a:br>
              <a:rPr lang="fa-IR" sz="4800" dirty="0" smtClean="0">
                <a:solidFill>
                  <a:srgbClr val="C00000"/>
                </a:solidFill>
                <a:cs typeface="B Nazanin" pitchFamily="2" charset="-78"/>
              </a:rPr>
            </a:br>
            <a:r>
              <a:rPr lang="fa-IR" sz="4000" dirty="0" smtClean="0">
                <a:solidFill>
                  <a:schemeClr val="tx1"/>
                </a:solidFill>
                <a:cs typeface="B Nazanin" pitchFamily="2" charset="-78"/>
              </a:rPr>
              <a:t>معاونت بهداشت</a:t>
            </a:r>
            <a:br>
              <a:rPr lang="fa-IR" sz="4000" dirty="0" smtClean="0">
                <a:solidFill>
                  <a:schemeClr val="tx1"/>
                </a:solidFill>
                <a:cs typeface="B Nazanin" pitchFamily="2" charset="-78"/>
              </a:rPr>
            </a:br>
            <a:r>
              <a:rPr lang="fa-IR" sz="4000" dirty="0" smtClean="0">
                <a:solidFill>
                  <a:schemeClr val="tx1"/>
                </a:solidFill>
                <a:cs typeface="B Nazanin" pitchFamily="2" charset="-78"/>
              </a:rPr>
              <a:t>تير 1402</a:t>
            </a:r>
            <a:endParaRPr lang="fa-IR" sz="4000" dirty="0">
              <a:solidFill>
                <a:schemeClr val="tx1"/>
              </a:solidFill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7568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784976" cy="674136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20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49136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21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005475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4"/>
            <a:ext cx="9036496" cy="669674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22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875909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23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90177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24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68499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25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106313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 vert="horz" lIns="45720" rIns="45720">
            <a:normAutofit fontScale="85000" lnSpcReduction="20000"/>
          </a:bodyPr>
          <a:lstStyle/>
          <a:p>
            <a:pPr marL="0" marR="64008" indent="0" algn="just">
              <a:lnSpc>
                <a:spcPct val="150000"/>
              </a:lnSpc>
              <a:buNone/>
            </a:pPr>
            <a:r>
              <a:rPr lang="fa-IR" sz="2000" b="1" dirty="0" smtClean="0">
                <a:solidFill>
                  <a:schemeClr val="tx2"/>
                </a:solidFill>
                <a:cs typeface="B Nazanin" pitchFamily="2" charset="-78"/>
              </a:rPr>
              <a:t>1- </a:t>
            </a: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واکسیناسیون 100% جمعیت هدف تحت پوشش نظام شبکه</a:t>
            </a:r>
          </a:p>
          <a:p>
            <a:pPr marL="0" marR="64008" indent="0" algn="just">
              <a:lnSpc>
                <a:spcPct val="150000"/>
              </a:lnSpc>
              <a:buNone/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2- خدمات مراقبتی گروههای سنی </a:t>
            </a:r>
          </a:p>
          <a:p>
            <a:pPr marL="0" marR="64008" indent="0" algn="just">
              <a:lnSpc>
                <a:spcPct val="150000"/>
              </a:lnSpc>
              <a:buNone/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3- خدمات بهداشت محیط و حرفه ای</a:t>
            </a:r>
          </a:p>
          <a:p>
            <a:pPr marL="0" marR="64008" indent="0" algn="just">
              <a:spcBef>
                <a:spcPts val="0"/>
              </a:spcBef>
              <a:buNone/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                 - نظارت بر اماکن عمومی و اماکن تهیه و </a:t>
            </a:r>
            <a:r>
              <a:rPr lang="fa-I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توزیع</a:t>
            </a: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مواد غذایی</a:t>
            </a:r>
          </a:p>
          <a:p>
            <a:pPr marL="0" marR="64008" indent="0" algn="just">
              <a:spcBef>
                <a:spcPts val="0"/>
              </a:spcBef>
              <a:buNone/>
              <a:tabLst>
                <a:tab pos="1081088" algn="l"/>
                <a:tab pos="1349375" algn="l"/>
              </a:tabLst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   	              - نظارت بر سلامت آب آشامیدنی در شهرها و روستاها</a:t>
            </a:r>
          </a:p>
          <a:p>
            <a:pPr marL="0" marR="64008" indent="0" algn="just">
              <a:spcBef>
                <a:spcPts val="0"/>
              </a:spcBef>
              <a:buNone/>
              <a:tabLst>
                <a:tab pos="1160463" algn="l"/>
              </a:tabLst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                 - نظارت بر کارخانجات و کارگاه های فعال در کشور</a:t>
            </a:r>
          </a:p>
          <a:p>
            <a:pPr marL="0" marR="64008" indent="0" algn="just">
              <a:spcBef>
                <a:spcPts val="0"/>
              </a:spcBef>
              <a:buNone/>
              <a:tabLst>
                <a:tab pos="1260475" algn="l"/>
              </a:tabLst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                 - نظارت بر معاینات شغلی کارگران در کشور</a:t>
            </a:r>
          </a:p>
          <a:p>
            <a:pPr marL="0" marR="64008" indent="0" algn="just">
              <a:lnSpc>
                <a:spcPct val="160000"/>
              </a:lnSpc>
              <a:buNone/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4- خدمات بیماریابی و مراقبت (</a:t>
            </a:r>
            <a:r>
              <a:rPr lang="en-US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surveillance</a:t>
            </a: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) بیماریها (نمونه گیری از بیماران اسهالی، تهیه لام خون محیطی از بی</a:t>
            </a:r>
            <a:r>
              <a:rPr lang="fa-I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م</a:t>
            </a: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اران تب دار، سیستم گزارش بیماریها ی هدف و ... )</a:t>
            </a:r>
          </a:p>
          <a:p>
            <a:pPr marL="0" marR="64008" indent="0" algn="just">
              <a:lnSpc>
                <a:spcPct val="160000"/>
              </a:lnSpc>
              <a:buNone/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5- خدمات بهداشت دهان و دندان (خدمات سطح اول دندانپزشکی، آموزش بهداشت دهان و دندان)</a:t>
            </a:r>
          </a:p>
          <a:p>
            <a:pPr marL="0" marR="64008" indent="0" algn="just">
              <a:lnSpc>
                <a:spcPct val="160000"/>
              </a:lnSpc>
              <a:buNone/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6- آموزش عمومی مردم از طریق خانه های بهداشت و مراکز شهری و روستایی</a:t>
            </a:r>
          </a:p>
          <a:p>
            <a:pPr marL="0" marR="64008" indent="0" algn="just">
              <a:lnSpc>
                <a:spcPct val="160000"/>
              </a:lnSpc>
              <a:buNone/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7- ویزیت بیماران سطح اول توسط پزشکان عمومی در مراکز شهری و روستایی</a:t>
            </a:r>
          </a:p>
          <a:p>
            <a:pPr marL="0" marR="64008" indent="0" algn="just">
              <a:lnSpc>
                <a:spcPct val="160000"/>
              </a:lnSpc>
              <a:buNone/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8- تامین داروهای اولیه و آزمایشات سطح اول در مراکز شهری و روستایی</a:t>
            </a:r>
            <a:endParaRPr lang="en-US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fa-I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فهرست خدمات کلی بهداشتی و درمانی که در مراکز شهری و روستایی ارائه می گردد</a:t>
            </a:r>
            <a:endParaRPr lang="en-US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26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 vert="horz" lIns="45720" rIns="45720">
            <a:normAutofit fontScale="85000" lnSpcReduction="10000"/>
          </a:bodyPr>
          <a:lstStyle/>
          <a:p>
            <a:pPr marL="0" marR="64008" indent="0">
              <a:lnSpc>
                <a:spcPct val="150000"/>
              </a:lnSpc>
              <a:buNone/>
            </a:pPr>
            <a:r>
              <a:rPr lang="fa-IR" sz="2000" b="1" dirty="0" smtClean="0">
                <a:solidFill>
                  <a:schemeClr val="tx2"/>
                </a:solidFill>
                <a:cs typeface="B Nazanin" pitchFamily="2" charset="-78"/>
              </a:rPr>
              <a:t>1- </a:t>
            </a:r>
            <a:r>
              <a:rPr lang="fa-IR" sz="1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ارتقاء آموزش عمومی جامعه با هدف افزایش دانش سلامت مردم و توانمندسازی آنان با خود مراقبتی</a:t>
            </a:r>
          </a:p>
          <a:p>
            <a:pPr marL="0" marR="64008" indent="0">
              <a:lnSpc>
                <a:spcPct val="150000"/>
              </a:lnSpc>
              <a:buNone/>
            </a:pPr>
            <a:r>
              <a:rPr lang="fa-IR" sz="1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2- کاهش عوامل خطر سلامت فردی و اجتماعی با اصلاح شیوه زندگی مردم</a:t>
            </a:r>
          </a:p>
          <a:p>
            <a:pPr marL="0" marR="64008" indent="0">
              <a:lnSpc>
                <a:spcPct val="150000"/>
              </a:lnSpc>
              <a:buNone/>
            </a:pPr>
            <a:r>
              <a:rPr lang="fa-IR" sz="1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(اصلاح عادات غذایی مردم،ترویج ورزش و تحرک بدنی،ترک سیگار و دخانیات و الکل،مدیریت استرس در زندگی و ...)</a:t>
            </a:r>
          </a:p>
          <a:p>
            <a:pPr marL="0" marR="64008" indent="0">
              <a:lnSpc>
                <a:spcPct val="150000"/>
              </a:lnSpc>
              <a:buNone/>
            </a:pPr>
            <a:r>
              <a:rPr lang="fa-IR" sz="1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3- توانمندسازی پرسنل شاغل در حوزه بهداشت کشور</a:t>
            </a:r>
          </a:p>
          <a:p>
            <a:pPr marL="0" marR="64008" indent="0">
              <a:spcBef>
                <a:spcPts val="0"/>
              </a:spcBef>
              <a:buNone/>
            </a:pPr>
            <a:r>
              <a:rPr lang="fa-IR" sz="1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                 - ارتقاء تحصیلی بهورزان</a:t>
            </a:r>
          </a:p>
          <a:p>
            <a:pPr marL="0" marR="64008" indent="0">
              <a:spcBef>
                <a:spcPts val="0"/>
              </a:spcBef>
              <a:buNone/>
              <a:tabLst>
                <a:tab pos="1081088" algn="l"/>
                <a:tab pos="1349375" algn="l"/>
              </a:tabLst>
            </a:pPr>
            <a:r>
              <a:rPr lang="fa-IR" sz="1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   	              - ارتقاءتحصیلی سایر پرسنل</a:t>
            </a:r>
          </a:p>
          <a:p>
            <a:pPr marL="0" marR="64008" indent="0">
              <a:spcBef>
                <a:spcPts val="0"/>
              </a:spcBef>
              <a:buNone/>
              <a:tabLst>
                <a:tab pos="1160463" algn="l"/>
              </a:tabLst>
            </a:pPr>
            <a:r>
              <a:rPr lang="fa-IR" sz="1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                 - باز آموزی و آموزش های مدون</a:t>
            </a:r>
          </a:p>
          <a:p>
            <a:pPr marL="0" marR="64008" indent="0">
              <a:lnSpc>
                <a:spcPct val="160000"/>
              </a:lnSpc>
              <a:buNone/>
            </a:pPr>
            <a:r>
              <a:rPr lang="fa-IR" sz="1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4- افزایش مراقبت ها و غربالگری در بیماران واگیردار بخصوص در سل ، ایدز، زئونوز و ...</a:t>
            </a:r>
          </a:p>
          <a:p>
            <a:pPr marL="0" marR="64008" indent="0">
              <a:lnSpc>
                <a:spcPct val="160000"/>
              </a:lnSpc>
              <a:buNone/>
            </a:pPr>
            <a:r>
              <a:rPr lang="fa-IR" sz="1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5- افزایش مراقبت ها و غربالگری در بیماران غیرواگیر بخصوص در دیابت، فشارخون، بیماریهای قلبی وعروقی و سرطان ها</a:t>
            </a:r>
          </a:p>
          <a:p>
            <a:pPr marL="0" marR="64008" indent="0">
              <a:lnSpc>
                <a:spcPct val="160000"/>
              </a:lnSpc>
              <a:buNone/>
            </a:pPr>
            <a:r>
              <a:rPr lang="fa-IR" sz="1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6- تامین واکسن پنتاوالان</a:t>
            </a:r>
          </a:p>
          <a:p>
            <a:pPr marL="0" marR="64008" indent="0">
              <a:lnSpc>
                <a:spcPct val="160000"/>
              </a:lnSpc>
              <a:buNone/>
            </a:pPr>
            <a:r>
              <a:rPr lang="fa-IR" sz="1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7- تامین مکمل دارویی برای جمعیت تحت پوشش شهری و روستایی کشور </a:t>
            </a:r>
            <a:endParaRPr lang="en-US" sz="19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52128"/>
          </a:xfrm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fa-IR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فهرست خدمات جدیدی  که در قالب برنامه تحول بهداشت ارائه گردید</a:t>
            </a:r>
            <a:endParaRPr lang="en-US" sz="36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27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88641"/>
            <a:ext cx="7704856" cy="792087"/>
          </a:xfrm>
        </p:spPr>
        <p:txBody>
          <a:bodyPr>
            <a:noAutofit/>
          </a:bodyPr>
          <a:lstStyle/>
          <a:p>
            <a:pPr algn="ctr"/>
            <a:r>
              <a:rPr lang="fa-IR" sz="4000" dirty="0" smtClean="0">
                <a:solidFill>
                  <a:srgbClr val="00B050"/>
                </a:solidFill>
                <a:cs typeface="B Nazanin" pitchFamily="2" charset="-78"/>
              </a:rPr>
              <a:t>وضعیت شاخص های بهداشتی کشور-1401:</a:t>
            </a:r>
            <a:endParaRPr lang="fa-IR" sz="4000" dirty="0">
              <a:solidFill>
                <a:srgbClr val="00B050"/>
              </a:solidFill>
              <a:cs typeface="B Nazanin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769389"/>
              </p:ext>
            </p:extLst>
          </p:nvPr>
        </p:nvGraphicFramePr>
        <p:xfrm>
          <a:off x="755577" y="1268760"/>
          <a:ext cx="8029400" cy="4824535"/>
        </p:xfrm>
        <a:graphic>
          <a:graphicData uri="http://schemas.openxmlformats.org/drawingml/2006/table">
            <a:tbl>
              <a:tblPr rtl="1" firstRow="1" bandRow="1">
                <a:tableStyleId>{C4B1156A-380E-4F78-BDF5-A606A8083BF9}</a:tableStyleId>
              </a:tblPr>
              <a:tblGrid>
                <a:gridCol w="802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marL="0" algn="r" rtl="1" eaLnBrk="1" latinLnBrk="0" hangingPunct="1"/>
                      <a:r>
                        <a:rPr kumimoji="0" lang="fa-IR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میزان مرگ نوزادان :                                                                                          </a:t>
                      </a:r>
                      <a:r>
                        <a:rPr kumimoji="0" lang="fa-IR" sz="17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7/4     </a:t>
                      </a:r>
                      <a:endParaRPr kumimoji="0" lang="fa-IR" sz="17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0891">
                <a:tc>
                  <a:txBody>
                    <a:bodyPr/>
                    <a:lstStyle/>
                    <a:p>
                      <a:pPr marL="0" algn="r" rtl="1" eaLnBrk="1" latinLnBrk="0" hangingPunct="1"/>
                      <a:r>
                        <a:rPr kumimoji="0" lang="fa-IR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میزان مرگ کودکان زیر یکسال:                                                                       </a:t>
                      </a:r>
                      <a:r>
                        <a:rPr kumimoji="0" lang="fa-IR" sz="17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10/6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0891">
                <a:tc>
                  <a:txBody>
                    <a:bodyPr/>
                    <a:lstStyle/>
                    <a:p>
                      <a:pPr marL="0" algn="r" rtl="1" eaLnBrk="1" latinLnBrk="0" hangingPunct="1"/>
                      <a:r>
                        <a:rPr kumimoji="0" lang="fa-IR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میزان مرگ کودکان زیر 5سال:                                                                      </a:t>
                      </a:r>
                      <a:r>
                        <a:rPr kumimoji="0" lang="fa-IR" sz="17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13/3</a:t>
                      </a:r>
                      <a:endParaRPr kumimoji="0" lang="fa-IR" sz="17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0891">
                <a:tc>
                  <a:txBody>
                    <a:bodyPr/>
                    <a:lstStyle/>
                    <a:p>
                      <a:pPr marL="0" algn="r" rtl="1" eaLnBrk="1" latinLnBrk="0" hangingPunct="1"/>
                      <a:r>
                        <a:rPr kumimoji="0" lang="fa-IR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مرگ مادران باردار در صدهزار:                                                                     </a:t>
                      </a:r>
                      <a:r>
                        <a:rPr kumimoji="0" lang="fa-IR" sz="17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22/7</a:t>
                      </a:r>
                      <a:endParaRPr kumimoji="0" lang="fa-IR" sz="17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0891">
                <a:tc>
                  <a:txBody>
                    <a:bodyPr/>
                    <a:lstStyle/>
                    <a:p>
                      <a:pPr rtl="1"/>
                      <a:r>
                        <a:rPr lang="fa-IR" sz="1700" b="1" dirty="0" smtClean="0">
                          <a:cs typeface="B Nazanin" pitchFamily="2" charset="-78"/>
                        </a:rPr>
                        <a:t>میزان باروری کلی:                                                                                         </a:t>
                      </a:r>
                      <a:r>
                        <a:rPr kumimoji="0" lang="fa-IR" sz="17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1/3    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0891">
                <a:tc>
                  <a:txBody>
                    <a:bodyPr/>
                    <a:lstStyle/>
                    <a:p>
                      <a:pPr rtl="1"/>
                      <a:r>
                        <a:rPr lang="fa-IR" sz="1500" b="1" dirty="0" smtClean="0">
                          <a:cs typeface="B Nazanin" pitchFamily="2" charset="-78"/>
                        </a:rPr>
                        <a:t>میزان پوشش برنامه غربالگری کم کاری تیررئید</a:t>
                      </a:r>
                      <a:r>
                        <a:rPr lang="fa-IR" sz="1500" b="1" baseline="0" dirty="0" smtClean="0">
                          <a:cs typeface="B Nazanin" pitchFamily="2" charset="-78"/>
                        </a:rPr>
                        <a:t> </a:t>
                      </a:r>
                      <a:r>
                        <a:rPr lang="fa-IR" sz="1500" b="1" dirty="0" smtClean="0">
                          <a:cs typeface="B Nazanin" pitchFamily="2" charset="-78"/>
                        </a:rPr>
                        <a:t>نوزادان</a:t>
                      </a:r>
                      <a:r>
                        <a:rPr lang="fa-IR" sz="1700" b="1" dirty="0" smtClean="0">
                          <a:cs typeface="B Nazanin" pitchFamily="2" charset="-78"/>
                        </a:rPr>
                        <a:t>:</a:t>
                      </a:r>
                      <a:r>
                        <a:rPr lang="fa-IR" sz="1700" b="1" dirty="0" smtClean="0">
                          <a:solidFill>
                            <a:srgbClr val="FF0000"/>
                          </a:solidFill>
                          <a:cs typeface="B Nazanin" pitchFamily="2" charset="-78"/>
                        </a:rPr>
                        <a:t>                                       98%</a:t>
                      </a:r>
                      <a:endParaRPr kumimoji="0" lang="fa-IR" sz="17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28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7976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990656" cy="936104"/>
          </a:xfrm>
        </p:spPr>
        <p:txBody>
          <a:bodyPr>
            <a:noAutofit/>
          </a:bodyPr>
          <a:lstStyle/>
          <a:p>
            <a:pPr algn="ctr"/>
            <a:r>
              <a:rPr lang="fa-IR" dirty="0" smtClean="0">
                <a:solidFill>
                  <a:srgbClr val="0070C0"/>
                </a:solidFill>
                <a:cs typeface="B Nazanin" pitchFamily="2" charset="-78"/>
              </a:rPr>
              <a:t>پنج علت اول مرگ در کشور1401 :</a:t>
            </a:r>
            <a:endParaRPr lang="fa-IR" dirty="0">
              <a:solidFill>
                <a:srgbClr val="0070C0"/>
              </a:solidFill>
              <a:cs typeface="B Nazanin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7990656" cy="2808312"/>
          </a:xfrm>
        </p:spPr>
        <p:txBody>
          <a:bodyPr>
            <a:normAutofit/>
          </a:bodyPr>
          <a:lstStyle/>
          <a:p>
            <a:pPr>
              <a:tabLst>
                <a:tab pos="3584575" algn="l"/>
                <a:tab pos="4035425" algn="l"/>
              </a:tabLst>
            </a:pPr>
            <a:r>
              <a:rPr lang="fa-IR" sz="2400" b="1" dirty="0" smtClean="0">
                <a:solidFill>
                  <a:schemeClr val="accent1">
                    <a:lumMod val="50000"/>
                  </a:schemeClr>
                </a:solidFill>
                <a:cs typeface="B Nazanin" pitchFamily="2" charset="-78"/>
              </a:rPr>
              <a:t>1</a:t>
            </a:r>
            <a:r>
              <a:rPr lang="fa-IR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- بیماری های قلبی عروقی :                                          33/4 %</a:t>
            </a:r>
          </a:p>
          <a:p>
            <a:r>
              <a:rPr lang="fa-I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2- ویروس کرونا:                                                            23/1 %</a:t>
            </a:r>
            <a:endParaRPr lang="fa-I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  <a:p>
            <a:pPr>
              <a:tabLst>
                <a:tab pos="3678238" algn="l"/>
              </a:tabLst>
            </a:pPr>
            <a:r>
              <a:rPr lang="fa-IR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3-سرطان ها و تومورها :                                                 11/9 %</a:t>
            </a:r>
          </a:p>
          <a:p>
            <a:pPr>
              <a:tabLst>
                <a:tab pos="3678238" algn="l"/>
              </a:tabLst>
            </a:pPr>
            <a:r>
              <a:rPr lang="fa-I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4- </a:t>
            </a:r>
            <a:r>
              <a:rPr lang="fa-I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حوادث</a:t>
            </a:r>
            <a:r>
              <a:rPr lang="fa-IR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:                                                                          7%</a:t>
            </a:r>
          </a:p>
          <a:p>
            <a:pPr>
              <a:tabLst>
                <a:tab pos="3678238" algn="l"/>
              </a:tabLst>
            </a:pPr>
            <a:r>
              <a:rPr lang="fa-I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5- مشکوک به ویروس کرونا:                                            4/4%  </a:t>
            </a:r>
            <a:endParaRPr lang="fa-I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  <a:p>
            <a:endParaRPr lang="fa-IR" b="1" dirty="0"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29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5867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1700807"/>
            <a:ext cx="4995862" cy="576065"/>
          </a:xfrm>
        </p:spPr>
        <p:txBody>
          <a:bodyPr>
            <a:noAutofit/>
          </a:bodyPr>
          <a:lstStyle/>
          <a:p>
            <a:pPr eaLnBrk="1" hangingPunct="1"/>
            <a:r>
              <a:rPr lang="ar-SA" sz="4000" b="1" dirty="0" smtClean="0">
                <a:solidFill>
                  <a:srgbClr val="FF0101"/>
                </a:solidFill>
                <a:latin typeface="Times New Roman" pitchFamily="18" charset="0"/>
                <a:cs typeface="B Nazanin" pitchFamily="2" charset="-78"/>
              </a:rPr>
              <a:t>« بهداشت براي همه»</a:t>
            </a:r>
            <a:r>
              <a:rPr lang="ar-SA" sz="4000" b="1" dirty="0" smtClean="0">
                <a:solidFill>
                  <a:srgbClr val="FFFF00"/>
                </a:solidFill>
                <a:cs typeface="B Nazanin" pitchFamily="2" charset="-78"/>
              </a:rPr>
              <a:t> </a:t>
            </a:r>
            <a:br>
              <a:rPr lang="ar-SA" sz="4000" b="1" dirty="0" smtClean="0">
                <a:solidFill>
                  <a:srgbClr val="FFFF00"/>
                </a:solidFill>
                <a:cs typeface="B Nazanin" pitchFamily="2" charset="-78"/>
              </a:rPr>
            </a:br>
            <a:endParaRPr lang="en-US" sz="4000" b="1" dirty="0" smtClean="0">
              <a:solidFill>
                <a:srgbClr val="FFFF00"/>
              </a:solidFill>
              <a:cs typeface="B Nazanin" pitchFamily="2" charset="-78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590800"/>
            <a:ext cx="8353053" cy="3810000"/>
          </a:xfrm>
          <a:noFill/>
        </p:spPr>
        <p:txBody>
          <a:bodyPr/>
          <a:lstStyle/>
          <a:p>
            <a:pPr algn="just" rt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a-IR" sz="4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یعنی توزیع عادلانه منابع بهداشتی موجود دربین همه مردم،دسترسی به خدمات بهداشتی، توسعه اجتماعی و اقتصادی و بکارگیری این منابع وخدمات توسط مردم درجهت سلامت خود</a:t>
            </a:r>
            <a:r>
              <a:rPr lang="ar-SA" sz="4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.</a:t>
            </a:r>
            <a:r>
              <a:rPr lang="ar-SA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</a:t>
            </a:r>
          </a:p>
          <a:p>
            <a:pPr algn="ctr" rtl="1" eaLnBrk="1" hangingPunct="1">
              <a:lnSpc>
                <a:spcPct val="80000"/>
              </a:lnSpc>
              <a:buFont typeface="Wingdings" pitchFamily="2" charset="2"/>
              <a:buNone/>
            </a:pPr>
            <a:endParaRPr lang="ar-SA" sz="1400" b="1" dirty="0" smtClean="0">
              <a:solidFill>
                <a:srgbClr val="0000CC"/>
              </a:solidFill>
              <a:cs typeface="B Titr" pitchFamily="2" charset="-78"/>
            </a:endParaRPr>
          </a:p>
          <a:p>
            <a:pPr algn="ctr" rt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ar-SA" sz="1600" b="1" dirty="0" smtClean="0">
                <a:solidFill>
                  <a:srgbClr val="0000CC"/>
                </a:solidFill>
                <a:cs typeface="B Titr" pitchFamily="2" charset="-78"/>
              </a:rPr>
              <a:t>(سي امين مجمع </a:t>
            </a:r>
            <a:r>
              <a:rPr lang="fa-IR" sz="1600" b="1" dirty="0" smtClean="0">
                <a:solidFill>
                  <a:srgbClr val="0000CC"/>
                </a:solidFill>
                <a:cs typeface="B Titr" pitchFamily="2" charset="-78"/>
              </a:rPr>
              <a:t>ج</a:t>
            </a:r>
            <a:r>
              <a:rPr lang="ar-SA" sz="1600" b="1" dirty="0" smtClean="0">
                <a:solidFill>
                  <a:srgbClr val="0000CC"/>
                </a:solidFill>
                <a:cs typeface="B Titr" pitchFamily="2" charset="-78"/>
              </a:rPr>
              <a:t>هاني بهداشت 1977</a:t>
            </a:r>
            <a:r>
              <a:rPr lang="ar-SA" sz="1600" b="1" dirty="0" smtClean="0">
                <a:solidFill>
                  <a:srgbClr val="0000CC"/>
                </a:solidFill>
                <a:cs typeface="B Nazanin" pitchFamily="2" charset="-78"/>
              </a:rPr>
              <a:t>)</a:t>
            </a:r>
            <a:endParaRPr lang="en-US" sz="1600" b="1" dirty="0" smtClean="0">
              <a:solidFill>
                <a:srgbClr val="0000CC"/>
              </a:solidFill>
              <a:cs typeface="B Nazanin" pitchFamily="2" charset="-78"/>
            </a:endParaRPr>
          </a:p>
        </p:txBody>
      </p:sp>
      <p:sp>
        <p:nvSpPr>
          <p:cNvPr id="4100" name="WordArt 4">
            <a:hlinkClick r:id="rId2"/>
          </p:cNvPr>
          <p:cNvSpPr>
            <a:spLocks noChangeArrowheads="1" noChangeShapeType="1" noTextEdit="1"/>
          </p:cNvSpPr>
          <p:nvPr/>
        </p:nvSpPr>
        <p:spPr bwMode="auto">
          <a:xfrm>
            <a:off x="899592" y="609600"/>
            <a:ext cx="7488832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5CBF"/>
                    </a:gs>
                    <a:gs pos="12500">
                      <a:srgbClr val="0087E6"/>
                    </a:gs>
                    <a:gs pos="37500">
                      <a:srgbClr val="21D6E0"/>
                    </a:gs>
                    <a:gs pos="50000">
                      <a:srgbClr val="03D4A8"/>
                    </a:gs>
                    <a:gs pos="62500">
                      <a:srgbClr val="21D6E0"/>
                    </a:gs>
                    <a:gs pos="87500">
                      <a:srgbClr val="0087E6"/>
                    </a:gs>
                    <a:gs pos="100000">
                      <a:srgbClr val="005CBF"/>
                    </a:gs>
                  </a:gsLst>
                  <a:lin ang="5400000" scaled="1"/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Garamond" pitchFamily="18" charset="0"/>
              </a:rPr>
              <a:t>HEALTH  FOR  ALL</a:t>
            </a:r>
            <a:endParaRPr lang="fa-IR" sz="3600" b="1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5CBF"/>
                  </a:gs>
                  <a:gs pos="12500">
                    <a:srgbClr val="0087E6"/>
                  </a:gs>
                  <a:gs pos="37500">
                    <a:srgbClr val="21D6E0"/>
                  </a:gs>
                  <a:gs pos="50000">
                    <a:srgbClr val="03D4A8"/>
                  </a:gs>
                  <a:gs pos="62500">
                    <a:srgbClr val="21D6E0"/>
                  </a:gs>
                  <a:gs pos="87500">
                    <a:srgbClr val="0087E6"/>
                  </a:gs>
                  <a:gs pos="100000">
                    <a:srgbClr val="005CBF"/>
                  </a:gs>
                </a:gsLst>
                <a:lin ang="5400000" scaled="1"/>
              </a:gradFill>
              <a:effectLst>
                <a:outerShdw dist="125724" dir="18900000" algn="ctr" rotWithShape="0">
                  <a:srgbClr val="000099"/>
                </a:outerShdw>
              </a:effectLst>
              <a:latin typeface="Garamond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3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60000"/>
              <a:lumOff val="40000"/>
            </a:schemeClr>
          </a:fgClr>
          <a:bgClr>
            <a:schemeClr val="accent4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968552"/>
          </a:xfrm>
        </p:spPr>
        <p:txBody>
          <a:bodyPr vert="horz" lIns="45720" rIns="45720">
            <a:normAutofit/>
          </a:bodyPr>
          <a:lstStyle/>
          <a:p>
            <a:pPr marL="0" marR="64008" indent="0" algn="just">
              <a:lnSpc>
                <a:spcPct val="150000"/>
              </a:lnSpc>
              <a:buNone/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در مراکز روستایی کشور با توجه به اجرای برنامه پزشک خانواده روستایی از سال 84 تا پایان سال 92 در حدود </a:t>
            </a:r>
            <a:r>
              <a:rPr lang="fa-IR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270 </a:t>
            </a: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قلم داروی سطح اول توسط واحدهای دارویی مراکز و یا داروخانه های خصوصی طرف قرارداد تامین می شد .</a:t>
            </a:r>
          </a:p>
          <a:p>
            <a:pPr marL="0" marR="64008" indent="0" algn="just">
              <a:lnSpc>
                <a:spcPct val="150000"/>
              </a:lnSpc>
              <a:buNone/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در سال 1393 بر اساس تفاهم نامه مشترک پزشک خانواده روستایی با بیمه سلامت مقرر شد تعداد </a:t>
            </a:r>
            <a:r>
              <a:rPr lang="fa-IR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270 </a:t>
            </a: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قلم دارو به </a:t>
            </a:r>
            <a:r>
              <a:rPr lang="fa-I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350 </a:t>
            </a: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قلم افزایش یافت و هم اکنون به 434 قلم افزایش یافته است.</a:t>
            </a:r>
          </a:p>
          <a:p>
            <a:pPr marL="0" marR="64008" indent="0" algn="just">
              <a:lnSpc>
                <a:spcPct val="150000"/>
              </a:lnSpc>
              <a:buNone/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درمراکز شهری داروتامین نمی شودومردم ازداروخانه های خصوصی سطح شهرتامین می کنند. </a:t>
            </a:r>
          </a:p>
          <a:p>
            <a:pPr marL="0" marR="64008" indent="0" algn="just">
              <a:lnSpc>
                <a:spcPct val="150000"/>
              </a:lnSpc>
              <a:buNone/>
            </a:pPr>
            <a:r>
              <a:rPr lang="fa-IR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مکمل های دارویی </a:t>
            </a:r>
            <a:r>
              <a:rPr lang="fa-IR" sz="2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شامل هشت قلم داروی زیر است:</a:t>
            </a:r>
          </a:p>
          <a:p>
            <a:pPr marL="0" marR="64008" indent="0" algn="just">
              <a:lnSpc>
                <a:spcPct val="150000"/>
              </a:lnSpc>
              <a:buNone/>
            </a:pP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1- </a:t>
            </a:r>
            <a:r>
              <a:rPr lang="fa-IR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قطره مولتی ویتامین </a:t>
            </a: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2-</a:t>
            </a:r>
            <a:r>
              <a:rPr lang="fa-IR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قطره آد </a:t>
            </a: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3- </a:t>
            </a:r>
            <a:r>
              <a:rPr lang="fa-IR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قطره آهن   </a:t>
            </a: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4- </a:t>
            </a:r>
            <a:r>
              <a:rPr lang="fa-IR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قرص یدو فولیک  </a:t>
            </a:r>
            <a:r>
              <a:rPr lang="fa-I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5- </a:t>
            </a:r>
            <a:r>
              <a:rPr lang="fa-IR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قرص مولتی ویتامین </a:t>
            </a: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6-</a:t>
            </a:r>
            <a:r>
              <a:rPr lang="fa-IR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قرص کلسیم د </a:t>
            </a: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7-</a:t>
            </a:r>
            <a:r>
              <a:rPr lang="fa-IR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قرص ویتامین 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D3</a:t>
            </a:r>
            <a:r>
              <a:rPr lang="fa-IR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هزارواحدی  </a:t>
            </a: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8- </a:t>
            </a:r>
            <a:r>
              <a:rPr lang="fa-IR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قرص ویتامین 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D3</a:t>
            </a:r>
            <a:r>
              <a:rPr lang="fa-IR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پنجاه هزارواحدی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</p:spPr>
        <p:txBody>
          <a:bodyPr vert="horz" anchor="b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fa-IR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وضعیت </a:t>
            </a:r>
            <a:r>
              <a:rPr lang="fa-IR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داروها</a:t>
            </a:r>
            <a:r>
              <a:rPr lang="fa-IR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و </a:t>
            </a:r>
            <a:r>
              <a:rPr lang="fa-IR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مکمل های دارویی </a:t>
            </a:r>
            <a:r>
              <a:rPr lang="fa-IR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درمراکز شهری و روستایی کشور</a:t>
            </a:r>
            <a:endParaRPr lang="en-US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30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41376" y="2636912"/>
            <a:ext cx="5122912" cy="1143000"/>
          </a:xfrm>
        </p:spPr>
        <p:txBody>
          <a:bodyPr>
            <a:normAutofit/>
          </a:bodyPr>
          <a:lstStyle/>
          <a:p>
            <a:r>
              <a:rPr lang="fa-IR" sz="4400" dirty="0" smtClean="0">
                <a:solidFill>
                  <a:srgbClr val="C00000"/>
                </a:solidFill>
                <a:cs typeface="B Nazanin" pitchFamily="2" charset="-78"/>
              </a:rPr>
              <a:t>تشکر از حسن توجه شما</a:t>
            </a:r>
            <a:endParaRPr lang="en-US" sz="4400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31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609600"/>
            <a:ext cx="7704856" cy="1143000"/>
          </a:xfrm>
          <a:gradFill rotWithShape="0">
            <a:gsLst>
              <a:gs pos="0">
                <a:srgbClr val="EBDA37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57150">
            <a:solidFill>
              <a:schemeClr val="accent2"/>
            </a:solidFill>
          </a:ln>
        </p:spPr>
        <p:txBody>
          <a:bodyPr/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  <a:cs typeface="B Nazanin" pitchFamily="2" charset="-78"/>
              </a:rPr>
              <a:t>مراقبت هاي </a:t>
            </a:r>
            <a:r>
              <a:rPr lang="ar-SA" sz="4000" dirty="0" smtClean="0">
                <a:solidFill>
                  <a:srgbClr val="FF0000"/>
                </a:solidFill>
                <a:cs typeface="B Nazanin" pitchFamily="2" charset="-78"/>
              </a:rPr>
              <a:t>اوليه</a:t>
            </a:r>
            <a:r>
              <a:rPr lang="fa-IR" sz="4000" dirty="0" smtClean="0">
                <a:solidFill>
                  <a:srgbClr val="FF0000"/>
                </a:solidFill>
                <a:cs typeface="B Nazanin" pitchFamily="2" charset="-78"/>
              </a:rPr>
              <a:t> </a:t>
            </a:r>
            <a:r>
              <a:rPr lang="ar-SA" sz="4000" b="1" dirty="0" smtClean="0">
                <a:solidFill>
                  <a:srgbClr val="FF0000"/>
                </a:solidFill>
                <a:cs typeface="B Nazanin" pitchFamily="2" charset="-78"/>
              </a:rPr>
              <a:t>بهداشتي</a:t>
            </a:r>
            <a:endParaRPr lang="en-US" sz="4000" dirty="0" smtClean="0">
              <a:solidFill>
                <a:srgbClr val="FF0000"/>
              </a:solidFill>
              <a:cs typeface="B Nazanin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7" y="1989138"/>
            <a:ext cx="7920880" cy="3960142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90000"/>
              </a:lnSpc>
              <a:buNone/>
            </a:pPr>
            <a:r>
              <a:rPr lang="ar-SA" sz="3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مراقبت هاي اوليه</a:t>
            </a:r>
            <a:r>
              <a:rPr lang="fa-IR" sz="3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</a:t>
            </a:r>
            <a:r>
              <a:rPr lang="ar-SA" sz="3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بهداشتي</a:t>
            </a:r>
          </a:p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a-IR" sz="3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	</a:t>
            </a:r>
            <a:r>
              <a:rPr lang="ar-SA" sz="3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چيزي فراتر از خدمات بهداشتي سنتي است</a:t>
            </a:r>
            <a:r>
              <a:rPr lang="fa-IR" sz="3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</a:t>
            </a:r>
            <a:r>
              <a:rPr lang="ar-SA" sz="3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و</a:t>
            </a:r>
            <a:r>
              <a:rPr lang="fa-IR" sz="3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</a:t>
            </a:r>
            <a:r>
              <a:rPr lang="ar-SA" sz="3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بخشي ازمفهوم گسترده</a:t>
            </a:r>
            <a:r>
              <a:rPr lang="fa-IR" sz="3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‌</a:t>
            </a:r>
            <a:r>
              <a:rPr lang="ar-SA" sz="3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تر توسعه ومنابع انساني را تشكيل مي دهد</a:t>
            </a:r>
            <a:r>
              <a:rPr lang="fa-IR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، و</a:t>
            </a:r>
          </a:p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</a:pPr>
            <a:endParaRPr lang="fa-IR" sz="40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a-IR" sz="4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عبارتست ازگروهی ازخدمات ارایه شده برای افراد،خانواده‌ها و جوامع، به منظور ارتقا، نگاهداری، پایش و افزایش سلامت آنها</a:t>
            </a:r>
            <a:r>
              <a:rPr lang="ar-SA" sz="4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.</a:t>
            </a:r>
            <a:endParaRPr lang="en-US" sz="40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4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332656"/>
            <a:ext cx="7488832" cy="1143000"/>
          </a:xfrm>
          <a:gradFill rotWithShape="0">
            <a:gsLst>
              <a:gs pos="0">
                <a:srgbClr val="FFFF66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algn="ctr" eaLnBrk="1" hangingPunct="1"/>
            <a:r>
              <a:rPr lang="ar-SA" sz="4000" b="1" dirty="0" smtClean="0">
                <a:solidFill>
                  <a:srgbClr val="C00000"/>
                </a:solidFill>
                <a:cs typeface="B Nazanin" pitchFamily="2" charset="-78"/>
              </a:rPr>
              <a:t>سلامت براي همه متكي </a:t>
            </a:r>
            <a:r>
              <a:rPr lang="fa-IR" sz="4000" b="1" dirty="0" smtClean="0">
                <a:solidFill>
                  <a:srgbClr val="C00000"/>
                </a:solidFill>
                <a:cs typeface="B Nazanin" pitchFamily="2" charset="-78"/>
              </a:rPr>
              <a:t>است </a:t>
            </a:r>
            <a:r>
              <a:rPr lang="ar-SA" sz="4000" b="1" dirty="0" smtClean="0">
                <a:solidFill>
                  <a:srgbClr val="C00000"/>
                </a:solidFill>
                <a:cs typeface="B Nazanin" pitchFamily="2" charset="-78"/>
              </a:rPr>
              <a:t>بر : </a:t>
            </a:r>
            <a:endParaRPr lang="en-US" sz="4000" b="1" dirty="0" smtClean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rtl="1" eaLnBrk="1" hangingPunct="1"/>
            <a:r>
              <a:rPr lang="ar-SA" sz="4400" b="1" dirty="0" smtClean="0">
                <a:solidFill>
                  <a:srgbClr val="FF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رفع نابرابري</a:t>
            </a:r>
            <a:r>
              <a:rPr lang="ar-SA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</a:t>
            </a:r>
            <a:r>
              <a:rPr lang="ar-SA" sz="36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(توزيع منابع به سمت آنهايي كه از بيشترين نياز ها برخوردارند) </a:t>
            </a:r>
          </a:p>
          <a:p>
            <a:pPr algn="just" rtl="1" eaLnBrk="1" hangingPunct="1"/>
            <a:r>
              <a:rPr lang="ar-SA" sz="4400" b="1" dirty="0" smtClean="0">
                <a:solidFill>
                  <a:srgbClr val="FF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ارتقاي مشاركت همگاني</a:t>
            </a:r>
            <a:r>
              <a:rPr lang="ar-SA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</a:t>
            </a:r>
            <a:r>
              <a:rPr lang="ar-SA" sz="36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(درگير كردن مردم در تصميم</a:t>
            </a:r>
            <a:r>
              <a:rPr lang="fa-IR" sz="36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‌</a:t>
            </a:r>
            <a:r>
              <a:rPr lang="ar-SA" sz="36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گيري، توانمندسازي ارايه دهندگان خدمت، گوش دادن به نيازهاي واقعي و نگراني</a:t>
            </a:r>
            <a:r>
              <a:rPr lang="fa-IR" sz="36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‌</a:t>
            </a:r>
            <a:r>
              <a:rPr lang="ar-SA" sz="36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هاي مردم وتجارب آنها ) </a:t>
            </a:r>
          </a:p>
          <a:p>
            <a:pPr algn="just" rtl="1" eaLnBrk="1" hangingPunct="1"/>
            <a:r>
              <a:rPr lang="ar-SA" sz="3600" b="1" dirty="0" smtClean="0">
                <a:solidFill>
                  <a:srgbClr val="FF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ارتقاي همكاري</a:t>
            </a:r>
            <a:r>
              <a:rPr lang="ar-SA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</a:t>
            </a:r>
            <a:r>
              <a:rPr lang="fa-IR" sz="3600" b="1" dirty="0" smtClean="0">
                <a:solidFill>
                  <a:srgbClr val="FF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هاي</a:t>
            </a:r>
            <a:r>
              <a:rPr lang="fa-IR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درون و بين بخشي</a:t>
            </a:r>
            <a:endParaRPr lang="en-US" b="1" dirty="0" smtClean="0">
              <a:solidFill>
                <a:srgbClr val="6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5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76672"/>
            <a:ext cx="7632848" cy="1143000"/>
          </a:xfrm>
          <a:gradFill rotWithShape="0">
            <a:gsLst>
              <a:gs pos="0">
                <a:srgbClr val="FFFF99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57150">
            <a:solidFill>
              <a:schemeClr val="accent2"/>
            </a:solidFill>
          </a:ln>
        </p:spPr>
        <p:txBody>
          <a:bodyPr/>
          <a:lstStyle/>
          <a:p>
            <a:pPr algn="ctr"/>
            <a:r>
              <a:rPr lang="ar-SA" b="1" dirty="0" smtClean="0">
                <a:solidFill>
                  <a:srgbClr val="C00000"/>
                </a:solidFill>
                <a:cs typeface="B Nazanin" pitchFamily="2" charset="-78"/>
              </a:rPr>
              <a:t>منشور اوتاوا</a:t>
            </a:r>
            <a:r>
              <a:rPr lang="ar-SA" dirty="0" smtClean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en-US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pitchFamily="34" charset="0"/>
              </a:rPr>
              <a:t>Ottawa</a:t>
            </a:r>
            <a:endParaRPr lang="en-US" dirty="0" smtClean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pPr algn="just" rtl="1" eaLnBrk="1" hangingPunct="1">
              <a:lnSpc>
                <a:spcPct val="90000"/>
              </a:lnSpc>
            </a:pPr>
            <a:r>
              <a:rPr lang="ar-SA" sz="4000" b="1" dirty="0" smtClean="0">
                <a:solidFill>
                  <a:srgbClr val="FF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ارتقاي سلامت را ب</a:t>
            </a:r>
            <a:r>
              <a:rPr lang="fa-IR" sz="4000" b="1" dirty="0" smtClean="0">
                <a:solidFill>
                  <a:srgbClr val="FF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ه </a:t>
            </a:r>
            <a:r>
              <a:rPr lang="ar-SA" sz="4000" b="1" dirty="0" smtClean="0">
                <a:solidFill>
                  <a:srgbClr val="FF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عنوان :</a:t>
            </a:r>
            <a:endParaRPr lang="en-US" sz="4000" b="1" dirty="0" smtClean="0">
              <a:solidFill>
                <a:srgbClr val="FF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B Nazanin" pitchFamily="2" charset="-78"/>
            </a:endParaRPr>
          </a:p>
          <a:p>
            <a:pPr algn="just" rtl="1" eaLnBrk="1" hangingPunct="1">
              <a:lnSpc>
                <a:spcPct val="90000"/>
              </a:lnSpc>
              <a:buNone/>
            </a:pPr>
            <a:endParaRPr lang="ar-SA" sz="4000" b="1" dirty="0" smtClean="0">
              <a:solidFill>
                <a:srgbClr val="FF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B Nazanin" pitchFamily="2" charset="-78"/>
            </a:endParaRPr>
          </a:p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 </a:t>
            </a:r>
            <a:r>
              <a:rPr lang="en-US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 </a:t>
            </a:r>
            <a:r>
              <a:rPr lang="ar-SA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«فرايند</a:t>
            </a:r>
            <a:r>
              <a:rPr lang="fa-IR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 </a:t>
            </a:r>
            <a:r>
              <a:rPr lang="ar-SA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قادرسازي مردم براي افزايش كنترل</a:t>
            </a:r>
            <a:r>
              <a:rPr lang="fa-IR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‌</a:t>
            </a:r>
            <a:r>
              <a:rPr lang="ar-SA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شان بر سلامت و نيز</a:t>
            </a:r>
            <a:r>
              <a:rPr lang="fa-IR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 توانمند</a:t>
            </a:r>
            <a:r>
              <a:rPr lang="ar-SA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ســازي مــردم </a:t>
            </a:r>
            <a:r>
              <a:rPr lang="fa-IR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به منظور </a:t>
            </a:r>
            <a:r>
              <a:rPr lang="ar-SA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بهبودسلامت</a:t>
            </a:r>
            <a:r>
              <a:rPr lang="en-US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 </a:t>
            </a:r>
            <a:r>
              <a:rPr lang="fa-IR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آنها</a:t>
            </a:r>
            <a:r>
              <a:rPr lang="ar-SA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»</a:t>
            </a:r>
            <a:r>
              <a:rPr lang="en-US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 </a:t>
            </a:r>
            <a:r>
              <a:rPr lang="ar-SA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تعريف </a:t>
            </a:r>
            <a:r>
              <a:rPr lang="fa-IR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شده</a:t>
            </a:r>
            <a:r>
              <a:rPr lang="ar-SA" sz="40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B Nazanin" pitchFamily="2" charset="-78"/>
              </a:rPr>
              <a:t> است.</a:t>
            </a:r>
            <a:r>
              <a:rPr lang="ar-SA" sz="3600" b="1" dirty="0" smtClean="0">
                <a:solidFill>
                  <a:srgbClr val="6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</a:t>
            </a:r>
            <a:endParaRPr lang="ar-SA" sz="3600" b="1" dirty="0" smtClean="0">
              <a:solidFill>
                <a:srgbClr val="620000"/>
              </a:solidFill>
            </a:endParaRPr>
          </a:p>
          <a:p>
            <a:pPr algn="r" rt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ar-SA" dirty="0" smtClean="0"/>
              <a:t>                                          </a:t>
            </a:r>
            <a:r>
              <a:rPr lang="en-US" dirty="0" smtClean="0">
                <a:solidFill>
                  <a:srgbClr val="620000"/>
                </a:solidFill>
              </a:rPr>
              <a:t>( WHO </a:t>
            </a:r>
            <a:r>
              <a:rPr lang="en-US" dirty="0" smtClean="0">
                <a:solidFill>
                  <a:srgbClr val="620000"/>
                </a:solidFill>
                <a:latin typeface="Times New Roman" pitchFamily="18" charset="0"/>
              </a:rPr>
              <a:t>–</a:t>
            </a:r>
            <a:r>
              <a:rPr lang="en-US" dirty="0" smtClean="0">
                <a:solidFill>
                  <a:srgbClr val="620000"/>
                </a:solidFill>
              </a:rPr>
              <a:t> 1985 )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6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B Nazanin" pitchFamily="2" charset="-78"/>
              </a:rPr>
              <a:t>مـنشور</a:t>
            </a: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B Nazanin" pitchFamily="2" charset="-78"/>
              </a:rPr>
              <a:t>  Ottawa 1986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981200"/>
            <a:ext cx="8064896" cy="4112096"/>
          </a:xfrm>
        </p:spPr>
        <p:txBody>
          <a:bodyPr>
            <a:normAutofit/>
          </a:bodyPr>
          <a:lstStyle/>
          <a:p>
            <a:pPr algn="r" rtl="1" eaLnBrk="1" hangingPunct="1">
              <a:defRPr/>
            </a:pPr>
            <a:r>
              <a:rPr lang="ar-SA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>منشـور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> Ottawa </a:t>
            </a:r>
            <a:r>
              <a:rPr lang="ar-SA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>جـنبـش ارتـقاي سـلامـت را ايـن طــور معني مي كند :</a:t>
            </a:r>
            <a:endParaRPr lang="fa-IR" sz="32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B Nazanin" pitchFamily="2" charset="-78"/>
            </a:endParaRPr>
          </a:p>
          <a:p>
            <a:pPr algn="r" rtl="1" eaLnBrk="1" hangingPunct="1">
              <a:buNone/>
              <a:defRPr/>
            </a:pP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/>
            </a:r>
            <a:b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</a:br>
            <a:r>
              <a:rPr lang="ar-SA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>ايجاد سياست</a:t>
            </a:r>
            <a:r>
              <a:rPr lang="fa-IR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> </a:t>
            </a:r>
            <a:r>
              <a:rPr lang="ar-SA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>هاي حامي سلامت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/>
            </a:r>
            <a:b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</a:br>
            <a:r>
              <a:rPr lang="ar-SA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>ايجاد محيط هاي حامي سلامت و حفاظت شده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/>
            </a:r>
            <a:b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</a:br>
            <a:r>
              <a:rPr lang="ar-SA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>توسعه اقدام جامعه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/>
            </a:r>
            <a:b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</a:br>
            <a:r>
              <a:rPr lang="ar-SA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>توانمندسازي افراد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B Nazanin" pitchFamily="2" charset="-78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7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3276600" y="1066800"/>
            <a:ext cx="3429000" cy="3505200"/>
          </a:xfrm>
          <a:prstGeom prst="flowChartConnector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lIns="91363" tIns="45681" rIns="91363" bIns="45681" anchor="ctr"/>
          <a:lstStyle/>
          <a:p>
            <a:pPr algn="ctr" rtl="0" eaLnBrk="0" hangingPunct="0">
              <a:spcBef>
                <a:spcPct val="50000"/>
              </a:spcBef>
            </a:pPr>
            <a:endParaRPr lang="en-US" altLang="en-US" sz="4000">
              <a:solidFill>
                <a:srgbClr val="FFFF00"/>
              </a:solidFill>
              <a:latin typeface="Xpressive" pitchFamily="34" charset="0"/>
              <a:cs typeface="Mitra" pitchFamily="2" charset="-78"/>
            </a:endParaRPr>
          </a:p>
        </p:txBody>
      </p:sp>
      <p:sp>
        <p:nvSpPr>
          <p:cNvPr id="189443" name="WordArt 3"/>
          <p:cNvSpPr>
            <a:spLocks noChangeArrowheads="1" noChangeShapeType="1" noTextEdit="1"/>
          </p:cNvSpPr>
          <p:nvPr/>
        </p:nvSpPr>
        <p:spPr bwMode="auto">
          <a:xfrm>
            <a:off x="3200400" y="762000"/>
            <a:ext cx="3810000" cy="3048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 rtl="0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 Primary  health care  </a:t>
            </a:r>
            <a:endParaRPr lang="fa-IR" sz="36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89444" name="WordArt 4"/>
          <p:cNvSpPr>
            <a:spLocks noChangeArrowheads="1" noChangeShapeType="1" noTextEdit="1"/>
          </p:cNvSpPr>
          <p:nvPr/>
        </p:nvSpPr>
        <p:spPr bwMode="auto">
          <a:xfrm rot="-163673">
            <a:off x="3810000" y="4419600"/>
            <a:ext cx="2590800" cy="7413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  <a:scene3d>
              <a:camera prst="legacyObliqueTopRight"/>
              <a:lightRig rig="legacyFlat3" dir="b"/>
            </a:scene3d>
            <a:sp3d extrusionH="430200" prstMaterial="legacyMatte">
              <a:extrusionClr>
                <a:srgbClr val="FFCC00"/>
              </a:extrusionClr>
            </a:sp3d>
          </a:bodyPr>
          <a:lstStyle/>
          <a:p>
            <a:pPr algn="ctr"/>
            <a:r>
              <a:rPr lang="fa-IR" sz="1400" kern="10">
                <a:ln w="9525">
                  <a:round/>
                  <a:headEnd/>
                  <a:tailEnd/>
                </a:ln>
                <a:solidFill>
                  <a:srgbClr val="000000"/>
                </a:solidFill>
                <a:cs typeface="Traffic"/>
              </a:rPr>
              <a:t>مراقبتهاي اوليه بهداشتي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810000" y="1752600"/>
            <a:ext cx="2590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3" tIns="45681" rIns="91363" bIns="45681">
            <a:spAutoFit/>
          </a:bodyPr>
          <a:lstStyle/>
          <a:p>
            <a:pPr algn="ctr" rtl="0" eaLnBrk="0" hangingPunct="0">
              <a:spcBef>
                <a:spcPct val="50000"/>
              </a:spcBef>
            </a:pPr>
            <a:r>
              <a:rPr lang="en-US" sz="2400" b="1">
                <a:latin typeface="Xpressive" pitchFamily="34" charset="0"/>
                <a:cs typeface="Jadid" pitchFamily="2" charset="-78"/>
              </a:rPr>
              <a:t> </a:t>
            </a:r>
            <a:endParaRPr lang="en-US" altLang="en-US" sz="2400" b="1">
              <a:latin typeface="Xpressive" pitchFamily="34" charset="0"/>
              <a:cs typeface="Mitra" pitchFamily="2" charset="-78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3886200" y="20574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3" tIns="45681" rIns="91363" bIns="45681"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endParaRPr lang="en-US" altLang="en-US" sz="2400">
              <a:latin typeface="Xpressive" pitchFamily="34" charset="0"/>
              <a:cs typeface="Jadid" pitchFamily="2" charset="-78"/>
            </a:endParaRPr>
          </a:p>
        </p:txBody>
      </p:sp>
      <p:sp>
        <p:nvSpPr>
          <p:cNvPr id="189447" name="Text Box 7"/>
          <p:cNvSpPr txBox="1">
            <a:spLocks noChangeArrowheads="1"/>
          </p:cNvSpPr>
          <p:nvPr/>
        </p:nvSpPr>
        <p:spPr bwMode="auto">
          <a:xfrm>
            <a:off x="2946400" y="1524000"/>
            <a:ext cx="3505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3" tIns="45681" rIns="91363" bIns="45681">
            <a:spAutoFit/>
          </a:bodyPr>
          <a:lstStyle/>
          <a:p>
            <a:pPr algn="ctr" rtl="0" eaLnBrk="0" hangingPunct="0">
              <a:spcBef>
                <a:spcPct val="50000"/>
              </a:spcBef>
            </a:pPr>
            <a:r>
              <a:rPr lang="en-US" sz="2800">
                <a:solidFill>
                  <a:srgbClr val="FFFF99"/>
                </a:solidFill>
                <a:latin typeface="Xpressive" pitchFamily="34" charset="0"/>
                <a:cs typeface="Jadid" pitchFamily="2" charset="-78"/>
              </a:rPr>
              <a:t>     </a:t>
            </a:r>
            <a:r>
              <a:rPr lang="ar-SA" sz="3200" b="1">
                <a:latin typeface="Xpressive" pitchFamily="34" charset="0"/>
                <a:cs typeface="Nazanin" pitchFamily="2" charset="-78"/>
              </a:rPr>
              <a:t>عدالت اجتماعي</a:t>
            </a:r>
            <a:r>
              <a:rPr lang="en-US" sz="2800">
                <a:solidFill>
                  <a:srgbClr val="FFFF99"/>
                </a:solidFill>
                <a:latin typeface="Xpressive" pitchFamily="34" charset="0"/>
                <a:cs typeface="Jadid" pitchFamily="2" charset="-78"/>
              </a:rPr>
              <a:t>   </a:t>
            </a:r>
            <a:endParaRPr lang="en-US" altLang="en-US" sz="4000">
              <a:solidFill>
                <a:srgbClr val="FFFF99"/>
              </a:solidFill>
              <a:latin typeface="Xpressive" pitchFamily="34" charset="0"/>
              <a:cs typeface="Mitra" pitchFamily="2" charset="-78"/>
            </a:endParaRPr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auto">
          <a:xfrm>
            <a:off x="2514600" y="381000"/>
            <a:ext cx="5029200" cy="4953000"/>
          </a:xfrm>
          <a:prstGeom prst="flowChartConnector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lIns="91363" tIns="45681" rIns="91363" bIns="45681" anchor="ctr"/>
          <a:lstStyle/>
          <a:p>
            <a:pPr algn="ctr" rtl="0" eaLnBrk="0" hangingPunct="0">
              <a:spcBef>
                <a:spcPct val="50000"/>
              </a:spcBef>
            </a:pPr>
            <a:endParaRPr lang="en-US" altLang="en-US" sz="4000">
              <a:solidFill>
                <a:srgbClr val="660033"/>
              </a:solidFill>
              <a:latin typeface="Xpressive" pitchFamily="34" charset="0"/>
              <a:cs typeface="Mitra" pitchFamily="2" charset="-78"/>
            </a:endParaRPr>
          </a:p>
        </p:txBody>
      </p:sp>
      <p:sp>
        <p:nvSpPr>
          <p:cNvPr id="189449" name="Text Box 9"/>
          <p:cNvSpPr txBox="1">
            <a:spLocks noChangeArrowheads="1"/>
          </p:cNvSpPr>
          <p:nvPr/>
        </p:nvSpPr>
        <p:spPr bwMode="auto">
          <a:xfrm>
            <a:off x="3667125" y="2133600"/>
            <a:ext cx="25923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3" tIns="45681" rIns="91363" bIns="4568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>
                <a:solidFill>
                  <a:srgbClr val="FFFF00"/>
                </a:solidFill>
                <a:latin typeface="Xpressive" pitchFamily="34" charset="0"/>
                <a:cs typeface="Jadid" pitchFamily="2" charset="-78"/>
              </a:rPr>
              <a:t> </a:t>
            </a:r>
            <a:r>
              <a:rPr lang="ar-SA" sz="3200" b="1">
                <a:latin typeface="Xpressive" pitchFamily="34" charset="0"/>
                <a:cs typeface="Nazanin" pitchFamily="2" charset="-78"/>
              </a:rPr>
              <a:t>مشا</a:t>
            </a:r>
            <a:r>
              <a:rPr lang="fa-IR" altLang="en-US" sz="3200" b="1">
                <a:latin typeface="Xpressive" pitchFamily="34" charset="0"/>
                <a:cs typeface="Nazanin" pitchFamily="2" charset="-78"/>
              </a:rPr>
              <a:t>ر</a:t>
            </a:r>
            <a:r>
              <a:rPr lang="ar-SA" sz="3200" b="1">
                <a:latin typeface="Xpressive" pitchFamily="34" charset="0"/>
                <a:cs typeface="Nazanin" pitchFamily="2" charset="-78"/>
              </a:rPr>
              <a:t>كت مردمي</a:t>
            </a:r>
            <a:r>
              <a:rPr lang="en-US" sz="2800" b="1">
                <a:latin typeface="Xpressive" pitchFamily="34" charset="0"/>
                <a:cs typeface="Jadid" pitchFamily="2" charset="-78"/>
              </a:rPr>
              <a:t> </a:t>
            </a:r>
            <a:endParaRPr lang="en-US" altLang="en-US" sz="2800" b="1">
              <a:latin typeface="Xpressive" pitchFamily="34" charset="0"/>
              <a:cs typeface="Mitra" pitchFamily="2" charset="-78"/>
            </a:endParaRPr>
          </a:p>
        </p:txBody>
      </p:sp>
      <p:sp>
        <p:nvSpPr>
          <p:cNvPr id="189451" name="Text Box 11"/>
          <p:cNvSpPr txBox="1">
            <a:spLocks noChangeArrowheads="1"/>
          </p:cNvSpPr>
          <p:nvPr/>
        </p:nvSpPr>
        <p:spPr bwMode="auto">
          <a:xfrm>
            <a:off x="3343275" y="3457575"/>
            <a:ext cx="3305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3" tIns="45681" rIns="91363" bIns="45681">
            <a:spAutoFit/>
          </a:bodyPr>
          <a:lstStyle/>
          <a:p>
            <a:pPr algn="ctr" rtl="0" eaLnBrk="0" hangingPunct="0">
              <a:spcBef>
                <a:spcPct val="50000"/>
              </a:spcBef>
            </a:pPr>
            <a:r>
              <a:rPr lang="ar-SA" sz="3200" b="1">
                <a:latin typeface="Xpressive" pitchFamily="34" charset="0"/>
                <a:cs typeface="Nazanin" pitchFamily="2" charset="-78"/>
              </a:rPr>
              <a:t>تكنولوژي مناسب</a:t>
            </a:r>
            <a:endParaRPr lang="en-US" altLang="en-US" sz="3200" b="1">
              <a:latin typeface="Xpressive" pitchFamily="34" charset="0"/>
              <a:cs typeface="Nazanin" pitchFamily="2" charset="-78"/>
            </a:endParaRPr>
          </a:p>
        </p:txBody>
      </p:sp>
      <p:sp>
        <p:nvSpPr>
          <p:cNvPr id="189452" name="AutoShape 12"/>
          <p:cNvSpPr>
            <a:spLocks noChangeArrowheads="1"/>
          </p:cNvSpPr>
          <p:nvPr/>
        </p:nvSpPr>
        <p:spPr bwMode="auto">
          <a:xfrm>
            <a:off x="1447800" y="4975225"/>
            <a:ext cx="7207250" cy="1570038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rgbClr val="FFFF00"/>
          </a:solidFill>
          <a:ln w="57150">
            <a:solidFill>
              <a:srgbClr val="660033"/>
            </a:solidFill>
            <a:round/>
            <a:headEnd/>
            <a:tailEnd/>
          </a:ln>
        </p:spPr>
        <p:txBody>
          <a:bodyPr lIns="91363" tIns="45681" rIns="91363" bIns="45681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b="1">
                <a:latin typeface="Copperplate Gothic Bold" pitchFamily="34" charset="0"/>
                <a:cs typeface="Mitra" pitchFamily="2" charset="-78"/>
              </a:rPr>
              <a:t>     </a:t>
            </a:r>
            <a:r>
              <a:rPr lang="fa-IR" sz="4000" b="1">
                <a:solidFill>
                  <a:srgbClr val="000066"/>
                </a:solidFill>
                <a:latin typeface="Copperplate Gothic Bold" pitchFamily="34" charset="0"/>
                <a:cs typeface="Mitra" pitchFamily="2" charset="-78"/>
              </a:rPr>
              <a:t>اصول</a:t>
            </a:r>
            <a:r>
              <a:rPr lang="en-US" altLang="en-US" sz="4000" b="1">
                <a:solidFill>
                  <a:srgbClr val="000066"/>
                </a:solidFill>
                <a:latin typeface="Copperplate Gothic Bold" pitchFamily="34" charset="0"/>
                <a:cs typeface="Mitra" pitchFamily="2" charset="-78"/>
              </a:rPr>
              <a:t>  PHC</a:t>
            </a:r>
            <a:endParaRPr lang="fa-IR" altLang="en-US" sz="4000" b="1">
              <a:solidFill>
                <a:srgbClr val="000066"/>
              </a:solidFill>
              <a:latin typeface="Copperplate Gothic Bold" pitchFamily="34" charset="0"/>
              <a:cs typeface="Mitra" pitchFamily="2" charset="-78"/>
            </a:endParaRPr>
          </a:p>
          <a:p>
            <a:pPr algn="ctr" eaLnBrk="0" hangingPunct="0">
              <a:spcBef>
                <a:spcPct val="50000"/>
              </a:spcBef>
            </a:pPr>
            <a:endParaRPr lang="en-US" b="1">
              <a:solidFill>
                <a:srgbClr val="000066"/>
              </a:solidFill>
              <a:latin typeface="Xpressive" pitchFamily="34" charset="0"/>
              <a:cs typeface="Mitra" pitchFamily="2" charset="-78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3314700" y="2786063"/>
            <a:ext cx="3128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3" tIns="45681" rIns="91363" bIns="4568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>
                <a:solidFill>
                  <a:srgbClr val="FFFF00"/>
                </a:solidFill>
                <a:latin typeface="Xpressive" pitchFamily="34" charset="0"/>
                <a:cs typeface="Jadid" pitchFamily="2" charset="-78"/>
              </a:rPr>
              <a:t> </a:t>
            </a:r>
            <a:r>
              <a:rPr lang="fa-IR" sz="3200" b="1">
                <a:latin typeface="Xpressive" pitchFamily="34" charset="0"/>
                <a:cs typeface="Nazanin" pitchFamily="2" charset="-78"/>
              </a:rPr>
              <a:t>همکاری بين بخشی</a:t>
            </a:r>
            <a:r>
              <a:rPr lang="en-US" sz="2800" b="1">
                <a:latin typeface="Xpressive" pitchFamily="34" charset="0"/>
                <a:cs typeface="Jadid" pitchFamily="2" charset="-78"/>
              </a:rPr>
              <a:t> </a:t>
            </a:r>
            <a:endParaRPr lang="en-US" altLang="en-US" sz="2800" b="1">
              <a:latin typeface="Xpressive" pitchFamily="34" charset="0"/>
              <a:cs typeface="Mitra" pitchFamily="2" charset="-78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8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89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89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89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89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89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894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 animBg="1"/>
      <p:bldP spid="189444" grpId="0" animBg="1"/>
      <p:bldP spid="189451" grpId="0"/>
      <p:bldP spid="18945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476250"/>
            <a:ext cx="7787779" cy="1417638"/>
          </a:xfrm>
        </p:spPr>
        <p:txBody>
          <a:bodyPr/>
          <a:lstStyle/>
          <a:p>
            <a:pPr algn="ctr" eaLnBrk="1" hangingPunct="1"/>
            <a:r>
              <a:rPr lang="fa-IR" sz="4000" dirty="0" smtClean="0"/>
              <a:t> </a:t>
            </a:r>
            <a:r>
              <a:rPr lang="fa-IR" b="1" dirty="0" smtClean="0">
                <a:solidFill>
                  <a:schemeClr val="tx1"/>
                </a:solidFill>
                <a:cs typeface="B Nazanin" pitchFamily="2" charset="-78"/>
              </a:rPr>
              <a:t>اولويت‌هاي نظام ارائه خدمات بهداشتی درمانی دولتی در ایران</a:t>
            </a:r>
            <a:r>
              <a:rPr lang="fa-IR" sz="4000" dirty="0" smtClean="0">
                <a:cs typeface="B Nazanin" pitchFamily="2" charset="-78"/>
              </a:rPr>
              <a:t> </a:t>
            </a:r>
            <a:endParaRPr lang="en-US" sz="4000" dirty="0" smtClean="0">
              <a:cs typeface="B Nazanin" pitchFamily="2" charset="-78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893888"/>
            <a:ext cx="7659191" cy="3716337"/>
          </a:xfrm>
          <a:gradFill rotWithShape="1">
            <a:gsLst>
              <a:gs pos="0">
                <a:srgbClr val="FFFFCC"/>
              </a:gs>
              <a:gs pos="100000">
                <a:schemeClr val="hlink"/>
              </a:gs>
            </a:gsLst>
            <a:lin ang="5400000" scaled="1"/>
          </a:gradFill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r" eaLnBrk="1" hangingPunct="1">
              <a:buFont typeface="Wingdings" pitchFamily="2" charset="2"/>
              <a:buChar char="v"/>
              <a:defRPr/>
            </a:pPr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اولویت خدمات پیشگیری بر خدمات درمانی</a:t>
            </a:r>
          </a:p>
          <a:p>
            <a:pPr algn="r" eaLnBrk="1" hangingPunct="1">
              <a:buNone/>
              <a:defRPr/>
            </a:pPr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</a:t>
            </a:r>
          </a:p>
          <a:p>
            <a:pPr algn="r" eaLnBrk="1" hangingPunct="1">
              <a:buFont typeface="Wingdings" pitchFamily="2" charset="2"/>
              <a:buChar char="v"/>
              <a:defRPr/>
            </a:pPr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اولویت مناطق محروم و روستایی بر مناطق شهری برخوردار از امکانات </a:t>
            </a:r>
          </a:p>
          <a:p>
            <a:pPr algn="r" eaLnBrk="1" hangingPunct="1">
              <a:buNone/>
              <a:defRPr/>
            </a:pPr>
            <a:endParaRPr lang="fa-IR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  <a:p>
            <a:pPr algn="r" eaLnBrk="1" hangingPunct="1">
              <a:buFont typeface="Wingdings" pitchFamily="2" charset="2"/>
              <a:buChar char="v"/>
              <a:defRPr/>
            </a:pPr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اولویت خدمات سرپایی بر خدمات بستری 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7B71-6819-4B41-9D44-794CC37690B7}" type="slidenum">
              <a:rPr lang="fa-IR" smtClean="0"/>
              <a:pPr/>
              <a:t>9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</TotalTime>
  <Words>1159</Words>
  <Application>Microsoft Office PowerPoint</Application>
  <PresentationFormat>On-screen Show (4:3)</PresentationFormat>
  <Paragraphs>167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51" baseType="lpstr">
      <vt:lpstr>Arial</vt:lpstr>
      <vt:lpstr>B Davat</vt:lpstr>
      <vt:lpstr>B Nazanin</vt:lpstr>
      <vt:lpstr>B Titr</vt:lpstr>
      <vt:lpstr>Calibri</vt:lpstr>
      <vt:lpstr>Copperplate Gothic Bold</vt:lpstr>
      <vt:lpstr>Garamond</vt:lpstr>
      <vt:lpstr>Jadid</vt:lpstr>
      <vt:lpstr>Lucida Sans Unicode</vt:lpstr>
      <vt:lpstr>Mitra</vt:lpstr>
      <vt:lpstr>Nazanin</vt:lpstr>
      <vt:lpstr>Tahoma</vt:lpstr>
      <vt:lpstr>Times New Roman</vt:lpstr>
      <vt:lpstr>Traffic</vt:lpstr>
      <vt:lpstr>Verdana</vt:lpstr>
      <vt:lpstr>Wingdings</vt:lpstr>
      <vt:lpstr>Wingdings 2</vt:lpstr>
      <vt:lpstr>Wingdings 3</vt:lpstr>
      <vt:lpstr>Xpressive</vt:lpstr>
      <vt:lpstr>Concourse</vt:lpstr>
      <vt:lpstr>بسم الله الرحمن الرحیم</vt:lpstr>
      <vt:lpstr>نظام شبكه بهداشت و درمان کشور در یک نگاه  معاونت بهداشت تير 1402</vt:lpstr>
      <vt:lpstr>« بهداشت براي همه»  </vt:lpstr>
      <vt:lpstr>مراقبت هاي اوليه بهداشتي</vt:lpstr>
      <vt:lpstr>سلامت براي همه متكي است بر : </vt:lpstr>
      <vt:lpstr>منشور اوتاوا Ottawa</vt:lpstr>
      <vt:lpstr>مـنشور  Ottawa 1986</vt:lpstr>
      <vt:lpstr>PowerPoint Presentation</vt:lpstr>
      <vt:lpstr> اولويت‌هاي نظام ارائه خدمات بهداشتی درمانی دولتی در ایران </vt:lpstr>
      <vt:lpstr>خصوصیات نظام ارائه خدمات بهداشتی  درمانی در بخش دولتی </vt:lpstr>
      <vt:lpstr>PowerPoint Presentation</vt:lpstr>
      <vt:lpstr>خدمات سطح اول </vt:lpstr>
      <vt:lpstr>خدمات سطح دوم </vt:lpstr>
      <vt:lpstr>خدمات سطح سوم </vt:lpstr>
      <vt:lpstr>بيمارستانهاي تخصصي كامل و اختصاصي </vt:lpstr>
      <vt:lpstr>PowerPoint Presentation</vt:lpstr>
      <vt:lpstr>ضرورت بکارگيری نظام ارجاع:</vt:lpstr>
      <vt:lpstr>ضرورت بکارگيری نظام ارجاع:</vt:lpstr>
      <vt:lpstr>وضعیت واحد های ارائه خدمت در نظام شبکه موجود کشور: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فهرست خدمات کلی بهداشتی و درمانی که در مراکز شهری و روستایی ارائه می گردد</vt:lpstr>
      <vt:lpstr>فهرست خدمات جدیدی  که در قالب برنامه تحول بهداشت ارائه گردید</vt:lpstr>
      <vt:lpstr>وضعیت شاخص های بهداشتی کشور-1401:</vt:lpstr>
      <vt:lpstr>پنج علت اول مرگ در کشور1401 :</vt:lpstr>
      <vt:lpstr>وضعیت داروها و مکمل های دارویی درمراکز شهری و روستایی کشور</vt:lpstr>
      <vt:lpstr>تشکر از حسن توجه شما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mr.mirzaei</dc:creator>
  <cp:lastModifiedBy>T.Moghadas</cp:lastModifiedBy>
  <cp:revision>68</cp:revision>
  <dcterms:created xsi:type="dcterms:W3CDTF">2014-07-13T04:49:29Z</dcterms:created>
  <dcterms:modified xsi:type="dcterms:W3CDTF">2023-08-15T05:53:05Z</dcterms:modified>
</cp:coreProperties>
</file>