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8" r:id="rId3"/>
    <p:sldId id="259" r:id="rId4"/>
    <p:sldId id="260" r:id="rId5"/>
    <p:sldId id="261" r:id="rId6"/>
    <p:sldId id="262" r:id="rId7"/>
    <p:sldId id="257" r:id="rId8"/>
    <p:sldId id="263" r:id="rId9"/>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28" autoAdjust="0"/>
    <p:restoredTop sz="93255" autoAdjust="0"/>
  </p:normalViewPr>
  <p:slideViewPr>
    <p:cSldViewPr snapToGrid="0">
      <p:cViewPr varScale="1">
        <p:scale>
          <a:sx n="85" d="100"/>
          <a:sy n="85" d="100"/>
        </p:scale>
        <p:origin x="978" y="8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722D6AE7-66DF-485D-AD4B-AD58A7A78BC1}" type="datetimeFigureOut">
              <a:rPr lang="fa-IR" smtClean="0"/>
              <a:t>29/01/1445</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4523808B-21F5-4C23-A307-790B6861CD7A}" type="slidenum">
              <a:rPr lang="fa-IR" smtClean="0"/>
              <a:t>‹#›</a:t>
            </a:fld>
            <a:endParaRPr lang="fa-IR"/>
          </a:p>
        </p:txBody>
      </p:sp>
    </p:spTree>
    <p:extLst>
      <p:ext uri="{BB962C8B-B14F-4D97-AF65-F5344CB8AC3E}">
        <p14:creationId xmlns:p14="http://schemas.microsoft.com/office/powerpoint/2010/main" val="3567627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4523808B-21F5-4C23-A307-790B6861CD7A}" type="slidenum">
              <a:rPr lang="fa-IR" smtClean="0"/>
              <a:t>1</a:t>
            </a:fld>
            <a:endParaRPr lang="fa-IR"/>
          </a:p>
        </p:txBody>
      </p:sp>
    </p:spTree>
    <p:extLst>
      <p:ext uri="{BB962C8B-B14F-4D97-AF65-F5344CB8AC3E}">
        <p14:creationId xmlns:p14="http://schemas.microsoft.com/office/powerpoint/2010/main" val="915533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45CB9C85-5F8F-4A41-B1DD-98EE9DDF4F2D}" type="datetimeFigureOut">
              <a:rPr lang="fa-IR" smtClean="0"/>
              <a:t>29/01/1445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283761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5CB9C85-5F8F-4A41-B1DD-98EE9DDF4F2D}" type="datetimeFigureOut">
              <a:rPr lang="fa-IR" smtClean="0"/>
              <a:t>29/01/1445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2456625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5CB9C85-5F8F-4A41-B1DD-98EE9DDF4F2D}" type="datetimeFigureOut">
              <a:rPr lang="fa-IR" smtClean="0"/>
              <a:t>29/01/1445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1694925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5CB9C85-5F8F-4A41-B1DD-98EE9DDF4F2D}" type="datetimeFigureOut">
              <a:rPr lang="fa-IR" smtClean="0"/>
              <a:t>29/01/1445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1868574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CB9C85-5F8F-4A41-B1DD-98EE9DDF4F2D}" type="datetimeFigureOut">
              <a:rPr lang="fa-IR" smtClean="0"/>
              <a:t>29/01/1445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4060926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45CB9C85-5F8F-4A41-B1DD-98EE9DDF4F2D}" type="datetimeFigureOut">
              <a:rPr lang="fa-IR" smtClean="0"/>
              <a:t>29/01/1445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505704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45CB9C85-5F8F-4A41-B1DD-98EE9DDF4F2D}" type="datetimeFigureOut">
              <a:rPr lang="fa-IR" smtClean="0"/>
              <a:t>29/01/1445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633555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45CB9C85-5F8F-4A41-B1DD-98EE9DDF4F2D}" type="datetimeFigureOut">
              <a:rPr lang="fa-IR" smtClean="0"/>
              <a:t>29/01/1445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2566944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CB9C85-5F8F-4A41-B1DD-98EE9DDF4F2D}" type="datetimeFigureOut">
              <a:rPr lang="fa-IR" smtClean="0"/>
              <a:t>29/01/1445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3212505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5CB9C85-5F8F-4A41-B1DD-98EE9DDF4F2D}" type="datetimeFigureOut">
              <a:rPr lang="fa-IR" smtClean="0"/>
              <a:t>29/01/1445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1002490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5CB9C85-5F8F-4A41-B1DD-98EE9DDF4F2D}" type="datetimeFigureOut">
              <a:rPr lang="fa-IR" smtClean="0"/>
              <a:t>29/01/1445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9B1C8AB-23C6-4A72-994B-E4380E3C839E}" type="slidenum">
              <a:rPr lang="fa-IR" smtClean="0"/>
              <a:t>‹#›</a:t>
            </a:fld>
            <a:endParaRPr lang="fa-IR"/>
          </a:p>
        </p:txBody>
      </p:sp>
    </p:spTree>
    <p:extLst>
      <p:ext uri="{BB962C8B-B14F-4D97-AF65-F5344CB8AC3E}">
        <p14:creationId xmlns:p14="http://schemas.microsoft.com/office/powerpoint/2010/main" val="284426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CB9C85-5F8F-4A41-B1DD-98EE9DDF4F2D}" type="datetimeFigureOut">
              <a:rPr lang="fa-IR" smtClean="0"/>
              <a:t>29/01/1445</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B1C8AB-23C6-4A72-994B-E4380E3C839E}" type="slidenum">
              <a:rPr lang="fa-IR" smtClean="0"/>
              <a:t>‹#›</a:t>
            </a:fld>
            <a:endParaRPr lang="fa-IR"/>
          </a:p>
        </p:txBody>
      </p:sp>
    </p:spTree>
    <p:extLst>
      <p:ext uri="{BB962C8B-B14F-4D97-AF65-F5344CB8AC3E}">
        <p14:creationId xmlns:p14="http://schemas.microsoft.com/office/powerpoint/2010/main" val="2362853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fif"/><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Rectangle 4"/>
          <p:cNvSpPr/>
          <p:nvPr/>
        </p:nvSpPr>
        <p:spPr>
          <a:xfrm>
            <a:off x="6442213" y="959629"/>
            <a:ext cx="4581939" cy="1754326"/>
          </a:xfrm>
          <a:prstGeom prst="rect">
            <a:avLst/>
          </a:prstGeom>
          <a:noFill/>
        </p:spPr>
        <p:txBody>
          <a:bodyPr wrap="square" lIns="91440" tIns="45720" rIns="91440" bIns="45720">
            <a:spAutoFit/>
          </a:bodyPr>
          <a:lstStyle/>
          <a:p>
            <a:pPr algn="ctr"/>
            <a:r>
              <a:rPr lang="fa-IR" sz="5400" b="1" dirty="0" smtClean="0">
                <a:ln w="9525">
                  <a:solidFill>
                    <a:schemeClr val="bg1"/>
                  </a:solidFill>
                  <a:prstDash val="solid"/>
                </a:ln>
                <a:solidFill>
                  <a:srgbClr val="7030A0"/>
                </a:solidFill>
                <a:effectLst>
                  <a:outerShdw blurRad="12700" dist="38100" dir="2700000" algn="tl" rotWithShape="0">
                    <a:schemeClr val="accent5">
                      <a:lumMod val="60000"/>
                      <a:lumOff val="40000"/>
                    </a:schemeClr>
                  </a:outerShdw>
                </a:effectLst>
                <a:cs typeface="B Homa" panose="00000400000000000000" pitchFamily="2" charset="-78"/>
              </a:rPr>
              <a:t>روز جهانی</a:t>
            </a:r>
          </a:p>
          <a:p>
            <a:pPr algn="ctr"/>
            <a:r>
              <a:rPr lang="fa-IR" sz="5400" b="1" dirty="0" smtClean="0">
                <a:ln w="9525">
                  <a:solidFill>
                    <a:schemeClr val="bg1"/>
                  </a:solidFill>
                  <a:prstDash val="solid"/>
                </a:ln>
                <a:solidFill>
                  <a:srgbClr val="7030A0"/>
                </a:solidFill>
                <a:effectLst>
                  <a:outerShdw blurRad="12700" dist="38100" dir="2700000" algn="tl" rotWithShape="0">
                    <a:schemeClr val="accent5">
                      <a:lumMod val="60000"/>
                      <a:lumOff val="40000"/>
                    </a:schemeClr>
                  </a:outerShdw>
                </a:effectLst>
                <a:cs typeface="B Homa" panose="00000400000000000000" pitchFamily="2" charset="-78"/>
              </a:rPr>
              <a:t>           نوزاد نارس</a:t>
            </a:r>
            <a:endParaRPr lang="en-US" sz="5400" b="1" cap="none" spc="0" dirty="0">
              <a:ln w="9525">
                <a:solidFill>
                  <a:schemeClr val="bg1"/>
                </a:solidFill>
                <a:prstDash val="solid"/>
              </a:ln>
              <a:solidFill>
                <a:srgbClr val="7030A0"/>
              </a:solidFill>
              <a:effectLst>
                <a:outerShdw blurRad="12700" dist="38100" dir="2700000" algn="tl" rotWithShape="0">
                  <a:schemeClr val="accent5">
                    <a:lumMod val="60000"/>
                    <a:lumOff val="40000"/>
                  </a:schemeClr>
                </a:outerShdw>
              </a:effectLst>
              <a:cs typeface="B Homa" panose="00000400000000000000" pitchFamily="2" charset="-78"/>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6781" y="579299"/>
            <a:ext cx="3575548" cy="315450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9847" y="3400425"/>
            <a:ext cx="4501366" cy="2010610"/>
          </a:xfrm>
          <a:prstGeom prst="rect">
            <a:avLst/>
          </a:prstGeom>
        </p:spPr>
      </p:pic>
    </p:spTree>
    <p:extLst>
      <p:ext uri="{BB962C8B-B14F-4D97-AF65-F5344CB8AC3E}">
        <p14:creationId xmlns:p14="http://schemas.microsoft.com/office/powerpoint/2010/main" val="3079880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4532243" y="795130"/>
            <a:ext cx="6689035" cy="1200329"/>
          </a:xfrm>
          <a:prstGeom prst="rect">
            <a:avLst/>
          </a:prstGeom>
        </p:spPr>
        <p:txBody>
          <a:bodyPr wrap="square">
            <a:spAutoFit/>
          </a:bodyPr>
          <a:lstStyle/>
          <a:p>
            <a:pPr algn="just"/>
            <a:r>
              <a:rPr lang="fa-IR" dirty="0" smtClean="0">
                <a:cs typeface="B Titr" panose="00000700000000000000" pitchFamily="2" charset="-78"/>
              </a:rPr>
              <a:t>هر ساله حدود ۱۵ میلیون نوزاد نارس در دنیا متولد می­شوند که این رقم، معادل یک نوزاد از هر ده تولد است. در ایران آمار تقریبی تولد نوزادان نار‌س ۱۲ درصد ذکر می‌شود.آنچه در مورد این نوزادان قابل توجه است این است که؛ با بهره­گیری از تکنولوژی‌های پیشرفته، حتی نوزادان شدیدا نارس نیز قابلیت زنده ماندن دارند</a:t>
            </a:r>
            <a:r>
              <a:rPr lang="fa-IR" dirty="0" smtClean="0"/>
              <a:t>.</a:t>
            </a:r>
            <a:endParaRPr lang="fa-IR" dirty="0"/>
          </a:p>
        </p:txBody>
      </p:sp>
      <p:pic>
        <p:nvPicPr>
          <p:cNvPr id="6" name="Picture 5"/>
          <p:cNvPicPr>
            <a:picLocks noChangeAspect="1"/>
          </p:cNvPicPr>
          <p:nvPr/>
        </p:nvPicPr>
        <p:blipFill>
          <a:blip r:embed="rId2"/>
          <a:stretch>
            <a:fillRect/>
          </a:stretch>
        </p:blipFill>
        <p:spPr>
          <a:xfrm>
            <a:off x="1746179" y="2369033"/>
            <a:ext cx="5924853" cy="2918585"/>
          </a:xfrm>
          <a:prstGeom prst="rect">
            <a:avLst/>
          </a:prstGeom>
        </p:spPr>
      </p:pic>
    </p:spTree>
    <p:extLst>
      <p:ext uri="{BB962C8B-B14F-4D97-AF65-F5344CB8AC3E}">
        <p14:creationId xmlns:p14="http://schemas.microsoft.com/office/powerpoint/2010/main" val="14666871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Rectangle 4"/>
          <p:cNvSpPr/>
          <p:nvPr/>
        </p:nvSpPr>
        <p:spPr>
          <a:xfrm>
            <a:off x="2720007" y="795131"/>
            <a:ext cx="7398027" cy="3293209"/>
          </a:xfrm>
          <a:prstGeom prst="rect">
            <a:avLst/>
          </a:prstGeom>
        </p:spPr>
        <p:txBody>
          <a:bodyPr wrap="square">
            <a:spAutoFit/>
          </a:bodyPr>
          <a:lstStyle/>
          <a:p>
            <a:pPr algn="just" rtl="1"/>
            <a:r>
              <a:rPr lang="fa-IR" sz="1600" b="0" i="0" dirty="0" smtClean="0">
                <a:solidFill>
                  <a:srgbClr val="333333"/>
                </a:solidFill>
                <a:effectLst/>
                <a:latin typeface="iransans"/>
                <a:cs typeface="B Titr" panose="00000700000000000000" pitchFamily="2" charset="-78"/>
              </a:rPr>
              <a:t>نوزاد در داخل رحم به مدت ۳۷ تا ۴۰ هفته رشد می­کند و هر نوزادی که قبل از پایان ۳۷ هفته کامل بارداری (۳۶ هفته و ۶ روز) ازآخرین قاعدگی مادر متولد شود، به عنوان نوزاد نارس خوانده می­شود. </a:t>
            </a:r>
          </a:p>
          <a:p>
            <a:pPr algn="just" rtl="1"/>
            <a:endParaRPr lang="fa-IR" sz="1600" dirty="0">
              <a:solidFill>
                <a:srgbClr val="333333"/>
              </a:solidFill>
              <a:latin typeface="iransans"/>
              <a:cs typeface="B Titr" panose="00000700000000000000" pitchFamily="2" charset="-78"/>
            </a:endParaRPr>
          </a:p>
          <a:p>
            <a:pPr algn="just" rtl="1"/>
            <a:endParaRPr lang="fa-IR" sz="1600" b="0" i="0" dirty="0" smtClean="0">
              <a:solidFill>
                <a:srgbClr val="333333"/>
              </a:solidFill>
              <a:effectLst/>
              <a:latin typeface="iransans"/>
              <a:cs typeface="B Titr" panose="00000700000000000000" pitchFamily="2" charset="-78"/>
            </a:endParaRPr>
          </a:p>
          <a:p>
            <a:pPr algn="just" rtl="1"/>
            <a:r>
              <a:rPr lang="fa-IR" sz="1600" b="0" i="0" dirty="0" smtClean="0">
                <a:solidFill>
                  <a:srgbClr val="333333"/>
                </a:solidFill>
                <a:effectLst/>
                <a:latin typeface="iransans"/>
                <a:cs typeface="B Titr" panose="00000700000000000000" pitchFamily="2" charset="-78"/>
              </a:rPr>
              <a:t>هرچه نوزاد سن حاملگی (سن داخل رحمی )کمتری داشته باشد، احتمال بروز مشکلات پس از تولد برای او بیش­تر است.</a:t>
            </a:r>
          </a:p>
          <a:p>
            <a:pPr algn="just" rtl="1"/>
            <a:endParaRPr lang="fa-IR" sz="1600" dirty="0">
              <a:solidFill>
                <a:srgbClr val="333333"/>
              </a:solidFill>
              <a:latin typeface="iransans"/>
              <a:cs typeface="B Titr" panose="00000700000000000000" pitchFamily="2" charset="-78"/>
            </a:endParaRPr>
          </a:p>
          <a:p>
            <a:pPr algn="just" rtl="1"/>
            <a:endParaRPr lang="fa-IR" sz="1600" b="0" i="0" dirty="0" smtClean="0">
              <a:solidFill>
                <a:srgbClr val="333333"/>
              </a:solidFill>
              <a:effectLst/>
              <a:latin typeface="iransans"/>
              <a:cs typeface="B Titr" panose="00000700000000000000" pitchFamily="2" charset="-78"/>
            </a:endParaRPr>
          </a:p>
          <a:p>
            <a:pPr algn="just" rtl="1"/>
            <a:r>
              <a:rPr lang="fa-IR" sz="1600" b="0" i="0" dirty="0" smtClean="0">
                <a:solidFill>
                  <a:srgbClr val="333333"/>
                </a:solidFill>
                <a:effectLst/>
                <a:latin typeface="iransans"/>
                <a:cs typeface="B Titr" panose="00000700000000000000" pitchFamily="2" charset="-78"/>
              </a:rPr>
              <a:t>نوزادانی که نارس متولد می­شوند، به علت عدم تکامل سیستم­های مختلف بدن، توانایی آن را ندارند که بیرون از رحم بدون حمایت زندگی کنند. به همین دلیل این نوزادان پس از تولد به بخش­های مراقبت ویژه نوزادان یا بخش نوزادان منتقل شده و تا چندین روز یا حتی در برخی موارد تا چندین ماه در این بخش­ها می­مانند تا به تدریج سیستم­های بدن کامل شده و بتوانند به خوبی تنفس کرده، تغذیه کنند و بدون حمایت رشد نمایند و آماده برای زندگی خارج رحمی شوند.</a:t>
            </a:r>
            <a:endParaRPr lang="fa-IR" sz="1600" b="0" i="0" dirty="0">
              <a:solidFill>
                <a:srgbClr val="333333"/>
              </a:solidFill>
              <a:effectLst/>
              <a:latin typeface="iransans"/>
              <a:cs typeface="B Titr" panose="00000700000000000000" pitchFamily="2" charset="-78"/>
            </a:endParaRPr>
          </a:p>
        </p:txBody>
      </p:sp>
      <p:pic>
        <p:nvPicPr>
          <p:cNvPr id="2050" name="Picture 2" descr="زایمان زودرس علت ۶۰ درصد مرگ و میر نوزادان - همشهری آنلای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5017" y="4515348"/>
            <a:ext cx="2564295" cy="170642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وضعیت جنین در هفته 33 بارداری چگونه است؟ باید ها و نبایدهای هفته 33 حاملگی"/>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191" y="4515348"/>
            <a:ext cx="2726632" cy="1667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579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3120887" y="576470"/>
            <a:ext cx="6887817" cy="3139321"/>
          </a:xfrm>
          <a:prstGeom prst="rect">
            <a:avLst/>
          </a:prstGeom>
        </p:spPr>
        <p:txBody>
          <a:bodyPr wrap="square">
            <a:spAutoFit/>
          </a:bodyPr>
          <a:lstStyle/>
          <a:p>
            <a:pPr algn="just" rtl="1"/>
            <a:r>
              <a:rPr lang="fa-IR" b="0" i="0" dirty="0" smtClean="0">
                <a:solidFill>
                  <a:srgbClr val="333333"/>
                </a:solidFill>
                <a:effectLst/>
                <a:latin typeface="iransans"/>
                <a:cs typeface="B Titr" panose="00000700000000000000" pitchFamily="2" charset="-78"/>
              </a:rPr>
              <a:t>تولد نوزاد نارس ممکن است به علت مشکلاتی در جنین، مادر یا هردوآن­ها باشد. اغلب دلایل زایمان زودرس مشخص نمی­باشد ولی شایع­ترین علت تولد نوزاد نارس موارد زیر می­باشد:</a:t>
            </a:r>
          </a:p>
          <a:p>
            <a:pPr algn="just" rtl="1"/>
            <a:endParaRPr lang="fa-IR" b="0" i="0" dirty="0" smtClean="0">
              <a:solidFill>
                <a:srgbClr val="333333"/>
              </a:solidFill>
              <a:effectLst/>
              <a:latin typeface="iransans"/>
              <a:cs typeface="B Titr" panose="00000700000000000000" pitchFamily="2" charset="-78"/>
            </a:endParaRPr>
          </a:p>
          <a:p>
            <a:pPr algn="r" rtl="1"/>
            <a:r>
              <a:rPr lang="fa-IR" b="0" i="0" dirty="0" smtClean="0">
                <a:solidFill>
                  <a:srgbClr val="333333"/>
                </a:solidFill>
                <a:effectLst/>
                <a:latin typeface="iransans"/>
                <a:cs typeface="B Titr" panose="00000700000000000000" pitchFamily="2" charset="-78"/>
              </a:rPr>
              <a:t>* مشکلات جفت</a:t>
            </a:r>
          </a:p>
          <a:p>
            <a:pPr algn="r" rtl="1"/>
            <a:r>
              <a:rPr lang="fa-IR" b="0" i="0" dirty="0" smtClean="0">
                <a:solidFill>
                  <a:srgbClr val="333333"/>
                </a:solidFill>
                <a:effectLst/>
                <a:latin typeface="iransans"/>
                <a:cs typeface="B Titr" panose="00000700000000000000" pitchFamily="2" charset="-78"/>
              </a:rPr>
              <a:t>* عفونت در مادر</a:t>
            </a:r>
          </a:p>
          <a:p>
            <a:pPr algn="r" rtl="1"/>
            <a:r>
              <a:rPr lang="fa-IR" b="0" i="0" dirty="0" smtClean="0">
                <a:solidFill>
                  <a:srgbClr val="333333"/>
                </a:solidFill>
                <a:effectLst/>
                <a:latin typeface="iransans"/>
                <a:cs typeface="B Titr" panose="00000700000000000000" pitchFamily="2" charset="-78"/>
              </a:rPr>
              <a:t>* بارداری دو قلو یا بیش­تر</a:t>
            </a:r>
          </a:p>
          <a:p>
            <a:pPr algn="r" rtl="1"/>
            <a:r>
              <a:rPr lang="fa-IR" b="0" i="0" dirty="0" smtClean="0">
                <a:solidFill>
                  <a:srgbClr val="333333"/>
                </a:solidFill>
                <a:effectLst/>
                <a:latin typeface="iransans"/>
                <a:cs typeface="B Titr" panose="00000700000000000000" pitchFamily="2" charset="-78"/>
              </a:rPr>
              <a:t>* مشکلات رحم یا گردن رحم</a:t>
            </a:r>
          </a:p>
          <a:p>
            <a:pPr algn="r" rtl="1"/>
            <a:r>
              <a:rPr lang="fa-IR" b="0" i="0" dirty="0" smtClean="0">
                <a:solidFill>
                  <a:srgbClr val="333333"/>
                </a:solidFill>
                <a:effectLst/>
                <a:latin typeface="iransans"/>
                <a:cs typeface="B Titr" panose="00000700000000000000" pitchFamily="2" charset="-78"/>
              </a:rPr>
              <a:t>* مصرف الکل یا داروهای روانگردان غیر مجاز در حین بارداری</a:t>
            </a:r>
          </a:p>
          <a:p>
            <a:pPr algn="r" rtl="1"/>
            <a:r>
              <a:rPr lang="fa-IR" b="0" i="0" dirty="0" smtClean="0">
                <a:solidFill>
                  <a:srgbClr val="333333"/>
                </a:solidFill>
                <a:effectLst/>
                <a:latin typeface="iransans"/>
                <a:cs typeface="B Titr" panose="00000700000000000000" pitchFamily="2" charset="-78"/>
              </a:rPr>
              <a:t>* شیوه زندگی مدرن، اشتغال، استرس، بیماری </a:t>
            </a:r>
          </a:p>
          <a:p>
            <a:pPr algn="r" rtl="1"/>
            <a:endParaRPr lang="fa-IR" b="0" i="0" dirty="0">
              <a:solidFill>
                <a:srgbClr val="333333"/>
              </a:solidFill>
              <a:effectLst/>
              <a:latin typeface="iransans"/>
              <a:cs typeface="B Titr" panose="00000700000000000000" pitchFamily="2" charset="-78"/>
            </a:endParaRPr>
          </a:p>
        </p:txBody>
      </p:sp>
      <p:pic>
        <p:nvPicPr>
          <p:cNvPr id="3074" name="Picture 2" descr="عکس نوزاد نارس - عکس نود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15" y="2007631"/>
            <a:ext cx="1915772" cy="163195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بارداری دوقلو هفته به هفته | علائم، خطرات و نحوه زایمان دوقلوها!"/>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0679" y="3839818"/>
            <a:ext cx="2364467" cy="132853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زایمان دوقلو | زمان مناسب برای زایمان دوقلوها | هزینه زایمان سزارین دوقلو"/>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6094" y="4328492"/>
            <a:ext cx="1891542" cy="1891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6184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1311965" y="423689"/>
            <a:ext cx="9859618" cy="3352328"/>
          </a:xfrm>
          <a:prstGeom prst="rect">
            <a:avLst/>
          </a:prstGeom>
        </p:spPr>
        <p:txBody>
          <a:bodyPr wrap="square">
            <a:spAutoFit/>
          </a:bodyPr>
          <a:lstStyle/>
          <a:p>
            <a:pPr algn="just" rtl="1">
              <a:lnSpc>
                <a:spcPct val="107000"/>
              </a:lnSpc>
              <a:spcAft>
                <a:spcPts val="0"/>
              </a:spcAft>
            </a:pPr>
            <a:r>
              <a:rPr lang="fa-IR" dirty="0">
                <a:cs typeface="B Titr" panose="00000700000000000000" pitchFamily="2" charset="-78"/>
              </a:rPr>
              <a:t>مغز و حواس پنج­گانه نوزاد از طریق احساسات مادر تحریک می­شود. بیان احساسات مادر برای نوزاد مطلوب و اطمینان بخش است و باعث رشد مغزی نوزاد می­گردد. بنابراین حضور مادر درکنار نوزاد نارس، در زمان ارائه مراقبت­ها ضروری است. شروع مراقبت­های تکاملی با </a:t>
            </a:r>
            <a:r>
              <a:rPr lang="fa-IR" b="1" u="sng" dirty="0">
                <a:cs typeface="B Titr" panose="00000700000000000000" pitchFamily="2" charset="-78"/>
              </a:rPr>
              <a:t>جلوگیری از تحریک بیش از حد سیستم­های بینایی، شنوایی، بویایی و کاهش تحریک نامناسب حس­های مختلف در نوزادان نارس است که منجر به تداوم شرایط زندگی داخل رحمی برای نوزاد </a:t>
            </a:r>
            <a:r>
              <a:rPr lang="fa-IR" b="1" u="sng" dirty="0" smtClean="0">
                <a:cs typeface="B Titr" panose="00000700000000000000" pitchFamily="2" charset="-78"/>
              </a:rPr>
              <a:t>می­شود از جمله:</a:t>
            </a:r>
          </a:p>
          <a:p>
            <a:pPr algn="just" rtl="1">
              <a:lnSpc>
                <a:spcPct val="107000"/>
              </a:lnSpc>
              <a:spcAft>
                <a:spcPts val="0"/>
              </a:spcAft>
            </a:pPr>
            <a:r>
              <a:rPr lang="fa-IR" b="1" u="sng" dirty="0" smtClean="0">
                <a:cs typeface="B Titr" panose="00000700000000000000" pitchFamily="2" charset="-78"/>
              </a:rPr>
              <a:t> </a:t>
            </a:r>
          </a:p>
          <a:p>
            <a:pPr algn="ctr" rtl="1">
              <a:lnSpc>
                <a:spcPct val="107000"/>
              </a:lnSpc>
              <a:spcAft>
                <a:spcPts val="0"/>
              </a:spcAft>
            </a:pPr>
            <a:r>
              <a:rPr lang="fa-IR" dirty="0" smtClean="0">
                <a:solidFill>
                  <a:srgbClr val="333333"/>
                </a:solidFill>
                <a:latin typeface="Calibri" panose="020F0502020204030204" pitchFamily="34" charset="0"/>
                <a:ea typeface="Times New Roman" panose="02020603050405020304" pitchFamily="18" charset="0"/>
                <a:cs typeface="B Titr" panose="00000700000000000000" pitchFamily="2" charset="-78"/>
              </a:rPr>
              <a:t>کاهش نور و روشنایی محیط</a:t>
            </a:r>
          </a:p>
          <a:p>
            <a:pPr algn="ctr" rtl="1">
              <a:lnSpc>
                <a:spcPct val="107000"/>
              </a:lnSpc>
              <a:spcAft>
                <a:spcPts val="0"/>
              </a:spcAft>
            </a:pPr>
            <a:endParaRPr lang="fa-IR" dirty="0" smtClean="0">
              <a:solidFill>
                <a:srgbClr val="333333"/>
              </a:solidFill>
              <a:latin typeface="Calibri" panose="020F0502020204030204" pitchFamily="34" charset="0"/>
              <a:ea typeface="Times New Roman" panose="02020603050405020304" pitchFamily="18" charset="0"/>
              <a:cs typeface="B Titr" panose="00000700000000000000" pitchFamily="2" charset="-78"/>
            </a:endParaRPr>
          </a:p>
          <a:p>
            <a:pPr algn="ctr" rtl="1">
              <a:lnSpc>
                <a:spcPct val="107000"/>
              </a:lnSpc>
              <a:spcAft>
                <a:spcPts val="0"/>
              </a:spcAft>
            </a:pPr>
            <a:r>
              <a:rPr lang="fa-IR" dirty="0" smtClean="0">
                <a:solidFill>
                  <a:srgbClr val="333333"/>
                </a:solidFill>
                <a:latin typeface="Calibri" panose="020F0502020204030204" pitchFamily="34" charset="0"/>
                <a:ea typeface="Times New Roman" panose="02020603050405020304" pitchFamily="18" charset="0"/>
                <a:cs typeface="B Titr" panose="00000700000000000000" pitchFamily="2" charset="-78"/>
              </a:rPr>
              <a:t>کاهش محرک­های بویایی</a:t>
            </a:r>
          </a:p>
          <a:p>
            <a:pPr algn="ctr" rtl="1">
              <a:lnSpc>
                <a:spcPct val="107000"/>
              </a:lnSpc>
              <a:spcAft>
                <a:spcPts val="0"/>
              </a:spcAft>
            </a:pPr>
            <a:endParaRPr lang="fa-IR" dirty="0" smtClean="0">
              <a:solidFill>
                <a:srgbClr val="333333"/>
              </a:solidFill>
              <a:latin typeface="Calibri" panose="020F0502020204030204" pitchFamily="34" charset="0"/>
              <a:ea typeface="Times New Roman" panose="02020603050405020304" pitchFamily="18" charset="0"/>
              <a:cs typeface="B Titr" panose="00000700000000000000" pitchFamily="2" charset="-78"/>
            </a:endParaRPr>
          </a:p>
          <a:p>
            <a:pPr algn="ctr" rtl="1">
              <a:lnSpc>
                <a:spcPct val="107000"/>
              </a:lnSpc>
              <a:spcAft>
                <a:spcPts val="0"/>
              </a:spcAft>
            </a:pPr>
            <a:r>
              <a:rPr lang="fa-IR" dirty="0" smtClean="0">
                <a:solidFill>
                  <a:srgbClr val="333333"/>
                </a:solidFill>
                <a:latin typeface="Calibri" panose="020F0502020204030204" pitchFamily="34" charset="0"/>
                <a:ea typeface="Times New Roman" panose="02020603050405020304" pitchFamily="18" charset="0"/>
                <a:cs typeface="B Titr" panose="00000700000000000000" pitchFamily="2" charset="-78"/>
              </a:rPr>
              <a:t>کاهش صداهای اضافه محیط</a:t>
            </a:r>
            <a:endParaRPr lang="en-US" b="1" u="sng" dirty="0">
              <a:effectLst/>
              <a:latin typeface="Calibri" panose="020F0502020204030204" pitchFamily="34" charset="0"/>
              <a:ea typeface="Calibri" panose="020F0502020204030204" pitchFamily="34" charset="0"/>
              <a:cs typeface="B Titr" panose="00000700000000000000" pitchFamily="2" charset="-78"/>
            </a:endParaRPr>
          </a:p>
        </p:txBody>
      </p:sp>
      <p:pic>
        <p:nvPicPr>
          <p:cNvPr id="4098" name="Picture 2" descr="مشرق نیوز - عکس/ تولدهای نارس ۹۹/۹/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8651" y="3994399"/>
            <a:ext cx="3586246" cy="2386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192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1934018" y="1263316"/>
            <a:ext cx="7282673" cy="4274375"/>
          </a:xfrm>
          <a:prstGeom prst="rect">
            <a:avLst/>
          </a:prstGeom>
        </p:spPr>
        <p:txBody>
          <a:bodyPr wrap="square">
            <a:spAutoFit/>
          </a:bodyPr>
          <a:lstStyle/>
          <a:p>
            <a:pPr algn="ctr" rtl="1">
              <a:lnSpc>
                <a:spcPct val="107000"/>
              </a:lnSpc>
              <a:spcAft>
                <a:spcPts val="0"/>
              </a:spcAft>
            </a:pPr>
            <a:r>
              <a:rPr lang="fa-IR" b="1" dirty="0">
                <a:solidFill>
                  <a:srgbClr val="333333"/>
                </a:solidFill>
                <a:latin typeface="iransans"/>
                <a:ea typeface="Times New Roman" panose="02020603050405020304" pitchFamily="18" charset="0"/>
                <a:cs typeface="B Titr" panose="00000700000000000000" pitchFamily="2" charset="-78"/>
              </a:rPr>
              <a:t>نکات مهم مراقبت و نگهداری نوزاد نارس </a:t>
            </a:r>
            <a:r>
              <a:rPr lang="fa-IR" b="1" dirty="0" smtClean="0">
                <a:solidFill>
                  <a:srgbClr val="333333"/>
                </a:solidFill>
                <a:latin typeface="iransans"/>
                <a:ea typeface="Times New Roman" panose="02020603050405020304" pitchFamily="18" charset="0"/>
                <a:cs typeface="B Titr" panose="00000700000000000000" pitchFamily="2" charset="-78"/>
              </a:rPr>
              <a:t>:</a:t>
            </a:r>
          </a:p>
          <a:p>
            <a:pPr algn="ctr" rtl="1">
              <a:lnSpc>
                <a:spcPct val="107000"/>
              </a:lnSpc>
              <a:spcAft>
                <a:spcPts val="0"/>
              </a:spcAft>
            </a:pPr>
            <a:endParaRPr lang="fa-IR" b="1" dirty="0" smtClean="0">
              <a:solidFill>
                <a:srgbClr val="333333"/>
              </a:solidFill>
              <a:latin typeface="iransans"/>
              <a:ea typeface="Times New Roman" panose="02020603050405020304" pitchFamily="18" charset="0"/>
              <a:cs typeface="Times New Roman" panose="02020603050405020304" pitchFamily="18" charset="0"/>
            </a:endParaRPr>
          </a:p>
          <a:p>
            <a:pPr algn="ctr" rtl="1">
              <a:lnSpc>
                <a:spcPct val="107000"/>
              </a:lnSpc>
            </a:pPr>
            <a:r>
              <a:rPr lang="fa-IR" b="1" dirty="0">
                <a:cs typeface="B Titr" panose="00000700000000000000" pitchFamily="2" charset="-78"/>
              </a:rPr>
              <a:t>تماس پوست با پوست مادر و نوزاد از ساعت اول تولد و ادامه آن در منزل </a:t>
            </a:r>
            <a:endParaRPr lang="fa-IR" b="1" dirty="0" smtClean="0">
              <a:cs typeface="B Titr" panose="00000700000000000000" pitchFamily="2" charset="-78"/>
            </a:endParaRPr>
          </a:p>
          <a:p>
            <a:pPr algn="ctr" rtl="1">
              <a:lnSpc>
                <a:spcPct val="107000"/>
              </a:lnSpc>
            </a:pPr>
            <a:endParaRPr lang="en-US" dirty="0">
              <a:cs typeface="B Titr" panose="00000700000000000000" pitchFamily="2" charset="-78"/>
            </a:endParaRPr>
          </a:p>
          <a:p>
            <a:pPr algn="ctr" rtl="1">
              <a:lnSpc>
                <a:spcPct val="107000"/>
              </a:lnSpc>
            </a:pPr>
            <a:r>
              <a:rPr lang="fa-IR" b="1" dirty="0">
                <a:cs typeface="B Titr" panose="00000700000000000000" pitchFamily="2" charset="-78"/>
              </a:rPr>
              <a:t>انجام مراقبت آغوشی مادر و </a:t>
            </a:r>
            <a:r>
              <a:rPr lang="fa-IR" b="1" dirty="0" smtClean="0">
                <a:cs typeface="B Titr" panose="00000700000000000000" pitchFamily="2" charset="-78"/>
              </a:rPr>
              <a:t>نوزاد</a:t>
            </a:r>
          </a:p>
          <a:p>
            <a:pPr algn="ctr" rtl="1">
              <a:lnSpc>
                <a:spcPct val="107000"/>
              </a:lnSpc>
            </a:pPr>
            <a:endParaRPr lang="fa-IR" b="1" dirty="0" smtClean="0">
              <a:cs typeface="B Titr" panose="00000700000000000000" pitchFamily="2" charset="-78"/>
            </a:endParaRPr>
          </a:p>
          <a:p>
            <a:pPr algn="ctr" rtl="1">
              <a:lnSpc>
                <a:spcPct val="107000"/>
              </a:lnSpc>
            </a:pPr>
            <a:r>
              <a:rPr lang="fa-IR" b="1" dirty="0">
                <a:cs typeface="B Titr" panose="00000700000000000000" pitchFamily="2" charset="-78"/>
              </a:rPr>
              <a:t>ت</a:t>
            </a:r>
            <a:r>
              <a:rPr lang="fa-IR" b="1" dirty="0" smtClean="0">
                <a:cs typeface="B Titr" panose="00000700000000000000" pitchFamily="2" charset="-78"/>
              </a:rPr>
              <a:t>غذیه </a:t>
            </a:r>
            <a:r>
              <a:rPr lang="fa-IR" b="1" dirty="0">
                <a:cs typeface="B Titr" panose="00000700000000000000" pitchFamily="2" charset="-78"/>
              </a:rPr>
              <a:t>با شیرمادر در نوزادان </a:t>
            </a:r>
            <a:r>
              <a:rPr lang="fa-IR" b="1" dirty="0" smtClean="0">
                <a:cs typeface="B Titr" panose="00000700000000000000" pitchFamily="2" charset="-78"/>
              </a:rPr>
              <a:t>نارس</a:t>
            </a:r>
          </a:p>
          <a:p>
            <a:pPr algn="ctr" rtl="1">
              <a:lnSpc>
                <a:spcPct val="107000"/>
              </a:lnSpc>
            </a:pPr>
            <a:endParaRPr lang="en-US" dirty="0">
              <a:cs typeface="B Titr" panose="00000700000000000000" pitchFamily="2" charset="-78"/>
            </a:endParaRPr>
          </a:p>
          <a:p>
            <a:pPr algn="ctr" rtl="1">
              <a:lnSpc>
                <a:spcPct val="107000"/>
              </a:lnSpc>
            </a:pPr>
            <a:r>
              <a:rPr lang="fa-IR" b="1" dirty="0">
                <a:cs typeface="B Titr" panose="00000700000000000000" pitchFamily="2" charset="-78"/>
              </a:rPr>
              <a:t>وضعیت خوابانیدن </a:t>
            </a:r>
            <a:endParaRPr lang="fa-IR" b="1" dirty="0" smtClean="0">
              <a:cs typeface="B Titr" panose="00000700000000000000" pitchFamily="2" charset="-78"/>
            </a:endParaRPr>
          </a:p>
          <a:p>
            <a:pPr algn="ctr" rtl="1">
              <a:lnSpc>
                <a:spcPct val="107000"/>
              </a:lnSpc>
            </a:pPr>
            <a:endParaRPr lang="en-US" dirty="0">
              <a:cs typeface="B Titr" panose="00000700000000000000" pitchFamily="2" charset="-78"/>
            </a:endParaRPr>
          </a:p>
          <a:p>
            <a:pPr algn="ctr" rtl="1">
              <a:lnSpc>
                <a:spcPct val="107000"/>
              </a:lnSpc>
            </a:pPr>
            <a:r>
              <a:rPr lang="fa-IR" b="1" dirty="0">
                <a:cs typeface="B Titr" panose="00000700000000000000" pitchFamily="2" charset="-78"/>
              </a:rPr>
              <a:t>درجه حرارت اتاق نوزاد </a:t>
            </a:r>
            <a:r>
              <a:rPr lang="fa-IR" b="1" dirty="0" smtClean="0">
                <a:cs typeface="B Titr" panose="00000700000000000000" pitchFamily="2" charset="-78"/>
              </a:rPr>
              <a:t>نارس</a:t>
            </a:r>
          </a:p>
          <a:p>
            <a:pPr algn="ctr" rtl="1">
              <a:lnSpc>
                <a:spcPct val="107000"/>
              </a:lnSpc>
            </a:pPr>
            <a:endParaRPr lang="en-US" dirty="0">
              <a:cs typeface="B Titr" panose="00000700000000000000" pitchFamily="2" charset="-78"/>
            </a:endParaRPr>
          </a:p>
          <a:p>
            <a:pPr algn="ctr" rtl="1">
              <a:lnSpc>
                <a:spcPct val="107000"/>
              </a:lnSpc>
            </a:pPr>
            <a:r>
              <a:rPr lang="fa-IR" b="1" dirty="0">
                <a:cs typeface="B Titr" panose="00000700000000000000" pitchFamily="2" charset="-78"/>
              </a:rPr>
              <a:t>استحمام نوزاد </a:t>
            </a:r>
            <a:r>
              <a:rPr lang="fa-IR" b="1" dirty="0" smtClean="0">
                <a:cs typeface="B Titr" panose="00000700000000000000" pitchFamily="2" charset="-78"/>
              </a:rPr>
              <a:t>نارس</a:t>
            </a:r>
            <a:endParaRPr lang="en-US" dirty="0">
              <a:cs typeface="B Titr" panose="00000700000000000000" pitchFamily="2" charset="-78"/>
            </a:endParaRPr>
          </a:p>
          <a:p>
            <a:pPr algn="just" rtl="1">
              <a:lnSpc>
                <a:spcPct val="107000"/>
              </a:lnSpc>
              <a:spcAft>
                <a:spcPts val="0"/>
              </a:spcAft>
            </a:pP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11426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960370" y="801637"/>
            <a:ext cx="5333047" cy="5797283"/>
          </a:xfrm>
          <a:prstGeom prst="rect">
            <a:avLst/>
          </a:prstGeom>
        </p:spPr>
      </p:pic>
    </p:spTree>
    <p:extLst>
      <p:ext uri="{BB962C8B-B14F-4D97-AF65-F5344CB8AC3E}">
        <p14:creationId xmlns:p14="http://schemas.microsoft.com/office/powerpoint/2010/main" val="1201635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5012" y="1155032"/>
            <a:ext cx="8235011" cy="1754326"/>
          </a:xfrm>
          <a:prstGeom prst="rect">
            <a:avLst/>
          </a:prstGeom>
          <a:noFill/>
        </p:spPr>
        <p:txBody>
          <a:bodyPr wrap="none" rtlCol="1">
            <a:spAutoFit/>
          </a:bodyPr>
          <a:lstStyle/>
          <a:p>
            <a:pPr algn="ctr"/>
            <a:r>
              <a:rPr lang="fa-IR" dirty="0" smtClean="0">
                <a:cs typeface="B Titr" panose="00000700000000000000" pitchFamily="2" charset="-78"/>
              </a:rPr>
              <a:t>بهترین و موثرترین عامل جهت پیشگیری از تولد نوزاد نارس</a:t>
            </a:r>
            <a:endParaRPr lang="en-US" dirty="0" smtClean="0">
              <a:cs typeface="B Titr" panose="00000700000000000000" pitchFamily="2" charset="-78"/>
            </a:endParaRPr>
          </a:p>
          <a:p>
            <a:pPr algn="ctr"/>
            <a:endParaRPr lang="fa-IR" dirty="0" smtClean="0">
              <a:cs typeface="B Titr" panose="00000700000000000000" pitchFamily="2" charset="-78"/>
            </a:endParaRPr>
          </a:p>
          <a:p>
            <a:pPr algn="ctr"/>
            <a:r>
              <a:rPr lang="fa-IR" dirty="0" smtClean="0">
                <a:cs typeface="B Titr" panose="00000700000000000000" pitchFamily="2" charset="-78"/>
              </a:rPr>
              <a:t> آموزش و حساس سازی مادران در سنین باروری جهت انجام </a:t>
            </a:r>
            <a:r>
              <a:rPr lang="fa-IR" dirty="0" smtClean="0">
                <a:solidFill>
                  <a:srgbClr val="FF0000"/>
                </a:solidFill>
                <a:cs typeface="B Titr" panose="00000700000000000000" pitchFamily="2" charset="-78"/>
              </a:rPr>
              <a:t>مراقبت های پیش از بارداری </a:t>
            </a:r>
            <a:r>
              <a:rPr lang="fa-IR" dirty="0" smtClean="0">
                <a:cs typeface="B Titr" panose="00000700000000000000" pitchFamily="2" charset="-78"/>
              </a:rPr>
              <a:t>میباشد</a:t>
            </a:r>
          </a:p>
          <a:p>
            <a:pPr algn="r"/>
            <a:endParaRPr lang="fa-IR" dirty="0" smtClean="0">
              <a:cs typeface="B Titr" panose="00000700000000000000" pitchFamily="2" charset="-78"/>
            </a:endParaRPr>
          </a:p>
          <a:p>
            <a:pPr algn="r"/>
            <a:endParaRPr lang="fa-IR" dirty="0" smtClean="0">
              <a:cs typeface="B Titr" panose="00000700000000000000" pitchFamily="2" charset="-78"/>
            </a:endParaRPr>
          </a:p>
          <a:p>
            <a:endParaRPr lang="fa-IR" dirty="0" smtClean="0"/>
          </a:p>
        </p:txBody>
      </p:sp>
      <p:sp>
        <p:nvSpPr>
          <p:cNvPr id="5" name="Rectangle 4"/>
          <p:cNvSpPr/>
          <p:nvPr/>
        </p:nvSpPr>
        <p:spPr>
          <a:xfrm>
            <a:off x="2810376" y="2756580"/>
            <a:ext cx="6352674" cy="2308324"/>
          </a:xfrm>
          <a:prstGeom prst="rect">
            <a:avLst/>
          </a:prstGeom>
        </p:spPr>
        <p:txBody>
          <a:bodyPr wrap="square">
            <a:spAutoFit/>
          </a:bodyPr>
          <a:lstStyle/>
          <a:p>
            <a:pPr algn="ctr"/>
            <a:r>
              <a:rPr lang="fa-IR" dirty="0" smtClean="0">
                <a:cs typeface="B Titr" panose="00000700000000000000" pitchFamily="2" charset="-78"/>
              </a:rPr>
              <a:t>کنترل بیماری در خانم های دارای بیماری زمینه ای</a:t>
            </a:r>
            <a:endParaRPr lang="en-US" dirty="0" smtClean="0">
              <a:cs typeface="B Titr" panose="00000700000000000000" pitchFamily="2" charset="-78"/>
            </a:endParaRPr>
          </a:p>
          <a:p>
            <a:pPr algn="ctr"/>
            <a:endParaRPr lang="fa-IR" dirty="0" smtClean="0">
              <a:cs typeface="B Titr" panose="00000700000000000000" pitchFamily="2" charset="-78"/>
            </a:endParaRPr>
          </a:p>
          <a:p>
            <a:pPr algn="ctr"/>
            <a:r>
              <a:rPr lang="fa-IR" dirty="0" smtClean="0">
                <a:cs typeface="B Titr" panose="00000700000000000000" pitchFamily="2" charset="-78"/>
              </a:rPr>
              <a:t>کاهش وزن در خانم های چاق</a:t>
            </a:r>
            <a:endParaRPr lang="en-US" dirty="0" smtClean="0">
              <a:cs typeface="B Titr" panose="00000700000000000000" pitchFamily="2" charset="-78"/>
            </a:endParaRPr>
          </a:p>
          <a:p>
            <a:pPr algn="ctr"/>
            <a:endParaRPr lang="fa-IR" dirty="0" smtClean="0">
              <a:cs typeface="B Titr" panose="00000700000000000000" pitchFamily="2" charset="-78"/>
            </a:endParaRPr>
          </a:p>
          <a:p>
            <a:pPr algn="ctr"/>
            <a:r>
              <a:rPr lang="fa-IR" dirty="0" smtClean="0">
                <a:cs typeface="B Titr" panose="00000700000000000000" pitchFamily="2" charset="-78"/>
              </a:rPr>
              <a:t>مراقبت های ویژه جهت خانم های با سن کم یا سن بالای 40سال</a:t>
            </a:r>
            <a:endParaRPr lang="en-US" dirty="0" smtClean="0">
              <a:cs typeface="B Titr" panose="00000700000000000000" pitchFamily="2" charset="-78"/>
            </a:endParaRPr>
          </a:p>
          <a:p>
            <a:pPr algn="ctr"/>
            <a:endParaRPr lang="fa-IR" dirty="0" smtClean="0">
              <a:cs typeface="B Titr" panose="00000700000000000000" pitchFamily="2" charset="-78"/>
            </a:endParaRPr>
          </a:p>
          <a:p>
            <a:pPr algn="ctr"/>
            <a:r>
              <a:rPr lang="fa-IR" dirty="0" smtClean="0">
                <a:cs typeface="B Titr" panose="00000700000000000000" pitchFamily="2" charset="-78"/>
              </a:rPr>
              <a:t>مراقبت های ویژه جهت خانم های سیگاری</a:t>
            </a:r>
            <a:endParaRPr lang="en-US" dirty="0" smtClean="0">
              <a:cs typeface="B Titr" panose="00000700000000000000" pitchFamily="2" charset="-78"/>
            </a:endParaRPr>
          </a:p>
          <a:p>
            <a:pPr algn="r"/>
            <a:endParaRPr lang="en-US" dirty="0" smtClean="0">
              <a:cs typeface="B Titr" panose="000007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23833" y="3738534"/>
            <a:ext cx="2652741" cy="265274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9449" y="3848099"/>
            <a:ext cx="3243162" cy="2543176"/>
          </a:xfrm>
          <a:prstGeom prst="rect">
            <a:avLst/>
          </a:prstGeom>
        </p:spPr>
      </p:pic>
    </p:spTree>
    <p:extLst>
      <p:ext uri="{BB962C8B-B14F-4D97-AF65-F5344CB8AC3E}">
        <p14:creationId xmlns:p14="http://schemas.microsoft.com/office/powerpoint/2010/main" val="1517735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TotalTime>
  <Words>501</Words>
  <Application>Microsoft Office PowerPoint</Application>
  <PresentationFormat>Widescreen</PresentationFormat>
  <Paragraphs>50</Paragraphs>
  <Slides>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B Homa</vt:lpstr>
      <vt:lpstr>B Titr</vt:lpstr>
      <vt:lpstr>Calibri</vt:lpstr>
      <vt:lpstr>Calibri Light</vt:lpstr>
      <vt:lpstr>iransans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Koodakan-LM</dc:creator>
  <cp:lastModifiedBy>Koodakan-LM</cp:lastModifiedBy>
  <cp:revision>37</cp:revision>
  <dcterms:created xsi:type="dcterms:W3CDTF">2022-11-17T05:06:49Z</dcterms:created>
  <dcterms:modified xsi:type="dcterms:W3CDTF">2023-08-15T10:14:10Z</dcterms:modified>
</cp:coreProperties>
</file>