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86" r:id="rId3"/>
    <p:sldId id="287" r:id="rId4"/>
    <p:sldId id="288" r:id="rId5"/>
    <p:sldId id="289" r:id="rId6"/>
    <p:sldId id="290" r:id="rId7"/>
    <p:sldId id="263" r:id="rId8"/>
    <p:sldId id="257" r:id="rId9"/>
    <p:sldId id="260" r:id="rId10"/>
    <p:sldId id="265" r:id="rId11"/>
    <p:sldId id="258" r:id="rId12"/>
    <p:sldId id="259" r:id="rId13"/>
    <p:sldId id="262" r:id="rId14"/>
    <p:sldId id="267" r:id="rId15"/>
    <p:sldId id="268" r:id="rId16"/>
    <p:sldId id="269" r:id="rId17"/>
    <p:sldId id="282" r:id="rId18"/>
    <p:sldId id="270" r:id="rId19"/>
    <p:sldId id="271" r:id="rId20"/>
    <p:sldId id="283" r:id="rId21"/>
    <p:sldId id="272" r:id="rId22"/>
    <p:sldId id="273" r:id="rId23"/>
    <p:sldId id="276" r:id="rId24"/>
    <p:sldId id="274" r:id="rId25"/>
    <p:sldId id="275" r:id="rId26"/>
    <p:sldId id="277" r:id="rId27"/>
    <p:sldId id="278" r:id="rId28"/>
    <p:sldId id="279" r:id="rId29"/>
    <p:sldId id="280" r:id="rId30"/>
    <p:sldId id="281" r:id="rId31"/>
    <p:sldId id="264" r:id="rId32"/>
    <p:sldId id="266" r:id="rId3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C748845-F22D-4897-BC8D-CDF0D7CCF428}">
          <p14:sldIdLst>
            <p14:sldId id="256"/>
            <p14:sldId id="286"/>
            <p14:sldId id="287"/>
            <p14:sldId id="288"/>
            <p14:sldId id="289"/>
            <p14:sldId id="290"/>
            <p14:sldId id="263"/>
            <p14:sldId id="257"/>
            <p14:sldId id="260"/>
            <p14:sldId id="265"/>
            <p14:sldId id="258"/>
            <p14:sldId id="259"/>
            <p14:sldId id="262"/>
            <p14:sldId id="267"/>
            <p14:sldId id="268"/>
            <p14:sldId id="269"/>
            <p14:sldId id="282"/>
            <p14:sldId id="270"/>
            <p14:sldId id="271"/>
            <p14:sldId id="283"/>
            <p14:sldId id="272"/>
            <p14:sldId id="273"/>
            <p14:sldId id="276"/>
            <p14:sldId id="274"/>
            <p14:sldId id="275"/>
            <p14:sldId id="277"/>
            <p14:sldId id="278"/>
            <p14:sldId id="279"/>
            <p14:sldId id="280"/>
            <p14:sldId id="281"/>
            <p14:sldId id="264"/>
            <p14:sldId id="266"/>
          </p14:sldIdLst>
        </p14:section>
        <p14:section name="Untitled Section" id="{C16D9603-ADF3-4468-9F13-03F6B7C15AC6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8/14/2019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8/14/2019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8/14/2019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AutoShape 8" descr="Image result for image emotional relationship image"/>
          <p:cNvSpPr>
            <a:spLocks noGrp="1" noChangeAspect="1" noChangeArrowheads="1"/>
          </p:cNvSpPr>
          <p:nvPr>
            <p:ph type="ctrTitle"/>
          </p:nvPr>
        </p:nvSpPr>
        <p:spPr bwMode="auto">
          <a:xfrm>
            <a:off x="1315584" y="289561"/>
            <a:ext cx="8689976" cy="1452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fa-IR" b="1" dirty="0" smtClean="0">
                <a:solidFill>
                  <a:srgbClr val="C00000"/>
                </a:solidFill>
              </a:rPr>
              <a:t>چهار راه عاطفی</a:t>
            </a:r>
            <a:br>
              <a:rPr lang="fa-IR" b="1" dirty="0" smtClean="0">
                <a:solidFill>
                  <a:srgbClr val="C00000"/>
                </a:solidFill>
              </a:rPr>
            </a:br>
            <a:r>
              <a:rPr lang="fa-IR" sz="2800" b="1" dirty="0" smtClean="0">
                <a:solidFill>
                  <a:srgbClr val="FFC000"/>
                </a:solidFill>
              </a:rPr>
              <a:t>دکتر موسوی </a:t>
            </a:r>
            <a:endParaRPr lang="en-US" sz="2800" b="1" dirty="0">
              <a:solidFill>
                <a:srgbClr val="FFC000"/>
              </a:solidFill>
            </a:endParaRPr>
          </a:p>
        </p:txBody>
      </p:sp>
      <p:pic>
        <p:nvPicPr>
          <p:cNvPr id="1034" name="Picture 10" descr="Image result for image emotional relationship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943" y="2177143"/>
            <a:ext cx="10502537" cy="410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3473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855" y="0"/>
            <a:ext cx="10364451" cy="1596177"/>
          </a:xfrm>
        </p:spPr>
        <p:txBody>
          <a:bodyPr/>
          <a:lstStyle/>
          <a:p>
            <a:r>
              <a:rPr lang="fa-IR" dirty="0" smtClean="0">
                <a:solidFill>
                  <a:srgbClr val="FF0000"/>
                </a:solidFill>
              </a:rPr>
              <a:t>مهارتهای شروع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74734" y="1052098"/>
            <a:ext cx="10363826" cy="342410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endParaRPr lang="fa-IR" sz="2400" b="1" dirty="0"/>
          </a:p>
          <a:p>
            <a:pPr marL="0" indent="0" algn="ctr">
              <a:buNone/>
            </a:pPr>
            <a:r>
              <a:rPr lang="fa-IR" sz="2400" b="1" dirty="0" smtClean="0"/>
              <a:t>قبل از شروع با زبان بدن نشان بدهید که می خواهید شروع کنید </a:t>
            </a:r>
          </a:p>
          <a:p>
            <a:pPr marL="0" indent="0" algn="ctr">
              <a:buNone/>
            </a:pPr>
            <a:r>
              <a:rPr lang="fa-IR" sz="2400" b="1" dirty="0" smtClean="0"/>
              <a:t>دعوت </a:t>
            </a:r>
            <a:r>
              <a:rPr lang="fa-IR" sz="2400" b="1" dirty="0"/>
              <a:t>کنید به شما بپیوندند</a:t>
            </a:r>
          </a:p>
          <a:p>
            <a:pPr marL="0" indent="0" algn="ctr">
              <a:buNone/>
            </a:pPr>
            <a:r>
              <a:rPr lang="fa-IR" sz="2400" b="1" dirty="0"/>
              <a:t>ورود به موضوع های شخصی طرف مقابل ممنوع</a:t>
            </a:r>
          </a:p>
          <a:p>
            <a:pPr marL="0" indent="0" algn="ctr">
              <a:buNone/>
            </a:pPr>
            <a:r>
              <a:rPr lang="fa-IR" sz="2400" b="1" dirty="0"/>
              <a:t>در مسیر کلام او قرار بگیرید</a:t>
            </a:r>
          </a:p>
          <a:p>
            <a:pPr marL="0" indent="0" algn="ctr">
              <a:buNone/>
            </a:pPr>
            <a:r>
              <a:rPr lang="fa-IR" sz="2400" b="1" dirty="0"/>
              <a:t>از او بخواهید برای شما کاری انجام </a:t>
            </a:r>
            <a:r>
              <a:rPr lang="fa-IR" sz="2400" b="1" dirty="0" smtClean="0"/>
              <a:t>بدهد</a:t>
            </a:r>
            <a:endParaRPr lang="en-US" sz="2400" b="1" dirty="0" smtClean="0"/>
          </a:p>
          <a:p>
            <a:pPr marL="0" indent="0" algn="ctr">
              <a:buNone/>
            </a:pPr>
            <a:r>
              <a:rPr lang="fa-IR" sz="2400" b="1" dirty="0"/>
              <a:t>به جزئیات نپرازید</a:t>
            </a:r>
          </a:p>
          <a:p>
            <a:pPr marL="0" indent="0" algn="ctr">
              <a:buNone/>
            </a:pPr>
            <a:r>
              <a:rPr lang="fa-IR" sz="2400" b="1" dirty="0"/>
              <a:t>مختصر بگو و زیاد نمان</a:t>
            </a:r>
          </a:p>
          <a:p>
            <a:pPr marL="0" indent="0" algn="ctr">
              <a:buNone/>
            </a:pPr>
            <a:r>
              <a:rPr lang="fa-IR" sz="2400" b="1" dirty="0"/>
              <a:t>کمی تعریف و تمجید را اضافه کنید</a:t>
            </a:r>
          </a:p>
          <a:p>
            <a:pPr marL="0" indent="0" algn="ctr">
              <a:buNone/>
            </a:pPr>
            <a:endParaRPr lang="fa-IR" sz="2400" b="1" dirty="0"/>
          </a:p>
        </p:txBody>
      </p:sp>
    </p:spTree>
    <p:extLst>
      <p:ext uri="{BB962C8B-B14F-4D97-AF65-F5344CB8AC3E}">
        <p14:creationId xmlns:p14="http://schemas.microsoft.com/office/powerpoint/2010/main" val="5950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smtClean="0"/>
              <a:t>سخاوتمند باشیم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14400" y="1917512"/>
            <a:ext cx="10363826" cy="3424107"/>
          </a:xfrm>
        </p:spPr>
        <p:txBody>
          <a:bodyPr>
            <a:noAutofit/>
          </a:bodyPr>
          <a:lstStyle/>
          <a:p>
            <a:pPr marL="0" indent="0" algn="r">
              <a:buNone/>
            </a:pPr>
            <a:r>
              <a:rPr lang="fa-IR" sz="3200" dirty="0" smtClean="0"/>
              <a:t>قدر شناسی </a:t>
            </a:r>
          </a:p>
          <a:p>
            <a:pPr marL="0" indent="0" algn="r">
              <a:buNone/>
            </a:pPr>
            <a:r>
              <a:rPr lang="fa-IR" sz="3200" dirty="0" smtClean="0"/>
              <a:t>پیوند و ارتباط </a:t>
            </a:r>
          </a:p>
          <a:p>
            <a:pPr marL="0" indent="0" algn="r">
              <a:buNone/>
            </a:pPr>
            <a:r>
              <a:rPr lang="fa-IR" sz="3200" dirty="0" smtClean="0"/>
              <a:t>خوش مشرب </a:t>
            </a:r>
          </a:p>
          <a:p>
            <a:pPr marL="0" indent="0" algn="r">
              <a:buNone/>
            </a:pPr>
            <a:r>
              <a:rPr lang="fa-IR" sz="3200" dirty="0" smtClean="0"/>
              <a:t>روشنگری</a:t>
            </a:r>
          </a:p>
          <a:p>
            <a:pPr marL="0" indent="0" algn="r">
              <a:buNone/>
            </a:pPr>
            <a:r>
              <a:rPr lang="fa-IR" sz="3200" dirty="0" smtClean="0"/>
              <a:t>تعادل بخشیدن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340601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b="1" dirty="0" smtClean="0">
                <a:solidFill>
                  <a:srgbClr val="FF0000"/>
                </a:solidFill>
              </a:rPr>
              <a:t>اصول هفت گانه اولین تاثیر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marL="0" indent="0" algn="r">
              <a:buNone/>
            </a:pPr>
            <a:r>
              <a:rPr lang="fa-IR" sz="2800" b="1" dirty="0" smtClean="0"/>
              <a:t>گشودگی </a:t>
            </a:r>
          </a:p>
          <a:p>
            <a:pPr marL="0" indent="0" algn="r">
              <a:buNone/>
            </a:pPr>
            <a:r>
              <a:rPr lang="fa-IR" sz="2800" b="1" dirty="0" smtClean="0"/>
              <a:t>هنر برخورد مناسب </a:t>
            </a:r>
          </a:p>
          <a:p>
            <a:pPr marL="0" indent="0" algn="r">
              <a:buNone/>
            </a:pPr>
            <a:r>
              <a:rPr lang="fa-IR" sz="2800" b="1" dirty="0" smtClean="0"/>
              <a:t>مدیریت خطر </a:t>
            </a:r>
          </a:p>
          <a:p>
            <a:pPr marL="0" indent="0" algn="r">
              <a:buNone/>
            </a:pPr>
            <a:r>
              <a:rPr lang="fa-IR" sz="2800" b="1" dirty="0" smtClean="0"/>
              <a:t>خوب به نظر رسیدن </a:t>
            </a:r>
          </a:p>
          <a:p>
            <a:pPr marL="0" indent="0" algn="r">
              <a:buNone/>
            </a:pPr>
            <a:r>
              <a:rPr lang="fa-IR" sz="2800" b="1" dirty="0" smtClean="0"/>
              <a:t>انتظار برای معرفی </a:t>
            </a:r>
          </a:p>
          <a:p>
            <a:pPr marL="0" indent="0" algn="r">
              <a:buNone/>
            </a:pPr>
            <a:r>
              <a:rPr lang="fa-IR" sz="2800" b="1" dirty="0" smtClean="0"/>
              <a:t>استفاده از لحظه ها</a:t>
            </a:r>
          </a:p>
        </p:txBody>
      </p:sp>
    </p:spTree>
    <p:extLst>
      <p:ext uri="{BB962C8B-B14F-4D97-AF65-F5344CB8AC3E}">
        <p14:creationId xmlns:p14="http://schemas.microsoft.com/office/powerpoint/2010/main" val="1707039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149" y="261466"/>
            <a:ext cx="10364451" cy="818397"/>
          </a:xfrm>
        </p:spPr>
        <p:txBody>
          <a:bodyPr>
            <a:normAutofit/>
          </a:bodyPr>
          <a:lstStyle/>
          <a:p>
            <a:r>
              <a:rPr lang="fa-IR" sz="4800" dirty="0" smtClean="0">
                <a:solidFill>
                  <a:srgbClr val="FF0000"/>
                </a:solidFill>
              </a:rPr>
              <a:t>مهارتهای تداوم رابطه </a:t>
            </a:r>
            <a:endParaRPr lang="en-US" sz="4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13149" y="1079863"/>
            <a:ext cx="10363826" cy="4180115"/>
          </a:xfrm>
        </p:spPr>
        <p:txBody>
          <a:bodyPr>
            <a:noAutofit/>
          </a:bodyPr>
          <a:lstStyle/>
          <a:p>
            <a:pPr marL="0" indent="0" algn="r">
              <a:buNone/>
            </a:pPr>
            <a:r>
              <a:rPr lang="fa-IR" sz="2400" dirty="0" smtClean="0"/>
              <a:t>انتظارات خود را از رابطه مشخص کنید </a:t>
            </a:r>
          </a:p>
          <a:p>
            <a:pPr marL="0" indent="0" algn="r">
              <a:buNone/>
            </a:pPr>
            <a:r>
              <a:rPr lang="fa-IR" sz="2400" dirty="0" smtClean="0"/>
              <a:t>انتظارات بی جا را از طرف مقابل حذف کنید</a:t>
            </a:r>
          </a:p>
          <a:p>
            <a:pPr marL="0" indent="0" algn="r">
              <a:buNone/>
            </a:pPr>
            <a:r>
              <a:rPr lang="fa-IR" sz="2400" dirty="0" smtClean="0"/>
              <a:t>ترک روابط مخفی</a:t>
            </a:r>
          </a:p>
          <a:p>
            <a:pPr marL="0" indent="0" algn="r">
              <a:buNone/>
            </a:pPr>
            <a:r>
              <a:rPr lang="fa-IR" sz="2400" dirty="0" smtClean="0"/>
              <a:t>حمایت کردن</a:t>
            </a:r>
          </a:p>
          <a:p>
            <a:pPr marL="0" indent="0" algn="r">
              <a:buNone/>
            </a:pPr>
            <a:r>
              <a:rPr lang="fa-IR" sz="2400" dirty="0" smtClean="0"/>
              <a:t>سرزنش نکردن</a:t>
            </a:r>
          </a:p>
          <a:p>
            <a:pPr marL="0" indent="0" algn="r">
              <a:buNone/>
            </a:pPr>
            <a:r>
              <a:rPr lang="fa-IR" sz="2400" dirty="0" smtClean="0"/>
              <a:t>تایید کردن</a:t>
            </a:r>
          </a:p>
          <a:p>
            <a:pPr marL="0" indent="0" algn="r">
              <a:buNone/>
            </a:pPr>
            <a:r>
              <a:rPr lang="fa-IR" sz="2400" dirty="0" smtClean="0"/>
              <a:t>نشان بدهیم که به حضور او نیاز داریم </a:t>
            </a:r>
          </a:p>
          <a:p>
            <a:pPr marL="0" indent="0" algn="r">
              <a:buNone/>
            </a:pPr>
            <a:r>
              <a:rPr lang="fa-IR" sz="2400" dirty="0" smtClean="0"/>
              <a:t>برخورد بی رحمانه ممنوع </a:t>
            </a:r>
          </a:p>
          <a:p>
            <a:pPr marL="0" indent="0" algn="r">
              <a:buNone/>
            </a:pPr>
            <a:r>
              <a:rPr lang="fa-IR" sz="2400" dirty="0" smtClean="0"/>
              <a:t>قدردانی کردن و عذرخواهی کردن </a:t>
            </a:r>
          </a:p>
          <a:p>
            <a:pPr marL="0" indent="0" algn="r">
              <a:buNone/>
            </a:pPr>
            <a:r>
              <a:rPr lang="fa-IR" sz="2400" dirty="0" smtClean="0"/>
              <a:t>تصاحب ممنوع 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67735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0861" y="183089"/>
            <a:ext cx="10364451" cy="896774"/>
          </a:xfrm>
        </p:spPr>
        <p:txBody>
          <a:bodyPr/>
          <a:lstStyle/>
          <a:p>
            <a:r>
              <a:rPr lang="fa-IR" dirty="0">
                <a:solidFill>
                  <a:srgbClr val="FF0000"/>
                </a:solidFill>
              </a:rPr>
              <a:t>مهارتهای تداوم رابطه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000861" y="1140823"/>
            <a:ext cx="10363826" cy="5120640"/>
          </a:xfrm>
        </p:spPr>
        <p:txBody>
          <a:bodyPr>
            <a:noAutofit/>
          </a:bodyPr>
          <a:lstStyle/>
          <a:p>
            <a:pPr marL="0" indent="0" algn="r">
              <a:buNone/>
            </a:pPr>
            <a:r>
              <a:rPr lang="fa-IR" sz="2400" dirty="0" smtClean="0"/>
              <a:t>احساس مشارکت و هدف مشترک</a:t>
            </a:r>
          </a:p>
          <a:p>
            <a:pPr marL="0" indent="0" algn="r">
              <a:buNone/>
            </a:pPr>
            <a:r>
              <a:rPr lang="fa-IR" sz="2400" dirty="0" smtClean="0"/>
              <a:t>موقعه عصبانیت مذاکره نکنید </a:t>
            </a:r>
          </a:p>
          <a:p>
            <a:pPr marL="0" indent="0" algn="r">
              <a:buNone/>
            </a:pPr>
            <a:r>
              <a:rPr lang="fa-IR" sz="2400" dirty="0" smtClean="0"/>
              <a:t>از به کار بردن همه چیز تمام شد استفاده نکنید </a:t>
            </a:r>
          </a:p>
          <a:p>
            <a:pPr marL="0" indent="0" algn="r">
              <a:buNone/>
            </a:pPr>
            <a:r>
              <a:rPr lang="fa-IR" sz="2400" dirty="0" smtClean="0"/>
              <a:t>هر بار در مورد یک مشکل صحبت کنید</a:t>
            </a:r>
          </a:p>
          <a:p>
            <a:pPr marL="0" indent="0" algn="r">
              <a:buNone/>
            </a:pPr>
            <a:r>
              <a:rPr lang="fa-IR" sz="2400" dirty="0" smtClean="0"/>
              <a:t>مشکل خود رادر زمان مناسب بگویید</a:t>
            </a:r>
          </a:p>
          <a:p>
            <a:pPr marL="0" indent="0" algn="r">
              <a:buNone/>
            </a:pPr>
            <a:r>
              <a:rPr lang="fa-IR" sz="2400" dirty="0" smtClean="0"/>
              <a:t>رابطه کامل افسانه است </a:t>
            </a:r>
          </a:p>
          <a:p>
            <a:pPr marL="0" indent="0" algn="r">
              <a:buNone/>
            </a:pPr>
            <a:r>
              <a:rPr lang="fa-IR" sz="2400" dirty="0" smtClean="0"/>
              <a:t>بدنبال راه حل برد برد باشید </a:t>
            </a:r>
          </a:p>
          <a:p>
            <a:pPr marL="0" indent="0" algn="r">
              <a:buNone/>
            </a:pPr>
            <a:r>
              <a:rPr lang="fa-IR" sz="2400" dirty="0" smtClean="0"/>
              <a:t>مراقب مقایسه کردن در رابطه باشید </a:t>
            </a:r>
          </a:p>
          <a:p>
            <a:pPr marL="0" indent="0" algn="r">
              <a:buNone/>
            </a:pPr>
            <a:r>
              <a:rPr lang="fa-IR" sz="2400" dirty="0" smtClean="0"/>
              <a:t>اجازه بدهیم طرف مقابل خودش باشد </a:t>
            </a:r>
          </a:p>
          <a:p>
            <a:pPr algn="r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52105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9272" y="209006"/>
            <a:ext cx="10364451" cy="1012703"/>
          </a:xfrm>
        </p:spPr>
        <p:txBody>
          <a:bodyPr/>
          <a:lstStyle/>
          <a:p>
            <a:r>
              <a:rPr lang="fa-IR" dirty="0">
                <a:solidFill>
                  <a:srgbClr val="FF0000"/>
                </a:solidFill>
              </a:rPr>
              <a:t>مهارتهای </a:t>
            </a:r>
            <a:r>
              <a:rPr lang="fa-IR" dirty="0" smtClean="0">
                <a:solidFill>
                  <a:srgbClr val="FF0000"/>
                </a:solidFill>
              </a:rPr>
              <a:t>ترمیم </a:t>
            </a:r>
            <a:r>
              <a:rPr lang="fa-IR" dirty="0">
                <a:solidFill>
                  <a:srgbClr val="FF0000"/>
                </a:solidFill>
              </a:rPr>
              <a:t>رابطه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1288868"/>
            <a:ext cx="10363826" cy="4711338"/>
          </a:xfrm>
        </p:spPr>
        <p:txBody>
          <a:bodyPr>
            <a:normAutofit fontScale="85000" lnSpcReduction="20000"/>
          </a:bodyPr>
          <a:lstStyle/>
          <a:p>
            <a:pPr marL="0" indent="0" algn="r">
              <a:buNone/>
            </a:pPr>
            <a:r>
              <a:rPr lang="fa-IR" dirty="0" smtClean="0"/>
              <a:t>دوری گزینی کردن ؟</a:t>
            </a:r>
          </a:p>
          <a:p>
            <a:pPr marL="0" indent="0" algn="r">
              <a:buNone/>
            </a:pPr>
            <a:r>
              <a:rPr lang="fa-IR" dirty="0" smtClean="0"/>
              <a:t>الزاما موضوع برای صحبت کردن داشته باشیم؟</a:t>
            </a:r>
          </a:p>
          <a:p>
            <a:pPr marL="0" indent="0" algn="r">
              <a:buNone/>
            </a:pPr>
            <a:r>
              <a:rPr lang="fa-IR" dirty="0" smtClean="0"/>
              <a:t>موضع های مورد نظر او را بگیریم؟</a:t>
            </a:r>
          </a:p>
          <a:p>
            <a:pPr marL="0" indent="0" algn="r">
              <a:buNone/>
            </a:pPr>
            <a:r>
              <a:rPr lang="fa-IR" dirty="0" smtClean="0"/>
              <a:t>بهانه ندهیم ؟</a:t>
            </a:r>
          </a:p>
          <a:p>
            <a:pPr marL="0" indent="0" algn="r">
              <a:buNone/>
            </a:pPr>
            <a:r>
              <a:rPr lang="fa-IR" dirty="0" smtClean="0"/>
              <a:t>اجازه ورود نفر سوم را بدهیم ؟</a:t>
            </a:r>
          </a:p>
          <a:p>
            <a:pPr marL="0" indent="0" algn="r">
              <a:buNone/>
            </a:pPr>
            <a:r>
              <a:rPr lang="fa-IR" dirty="0" smtClean="0"/>
              <a:t>به پیشنهادها پاسخ مثبت بدهیم؟</a:t>
            </a:r>
          </a:p>
          <a:p>
            <a:pPr marL="0" indent="0" algn="r">
              <a:buNone/>
            </a:pPr>
            <a:r>
              <a:rPr lang="fa-IR" dirty="0" smtClean="0"/>
              <a:t>موضوع های جدید باز کنیم ؟</a:t>
            </a:r>
          </a:p>
          <a:p>
            <a:pPr marL="0" indent="0" algn="r">
              <a:buNone/>
            </a:pPr>
            <a:r>
              <a:rPr lang="fa-IR" dirty="0" smtClean="0"/>
              <a:t>از او درخواست بکن</a:t>
            </a:r>
            <a:r>
              <a:rPr lang="fa-IR" dirty="0"/>
              <a:t>ی</a:t>
            </a:r>
            <a:r>
              <a:rPr lang="fa-IR" dirty="0" smtClean="0"/>
              <a:t>م ؟</a:t>
            </a:r>
          </a:p>
          <a:p>
            <a:pPr marL="0" indent="0" algn="r">
              <a:buNone/>
            </a:pPr>
            <a:r>
              <a:rPr lang="fa-IR" dirty="0" smtClean="0"/>
              <a:t>از او تشکر بکنم ؟</a:t>
            </a:r>
          </a:p>
          <a:p>
            <a:pPr marL="0" indent="0" algn="r">
              <a:buNone/>
            </a:pPr>
            <a:r>
              <a:rPr lang="fa-IR" dirty="0" smtClean="0"/>
              <a:t>به او احساس گناه بدهم ؟</a:t>
            </a:r>
          </a:p>
          <a:p>
            <a:pPr marL="0" indent="0" algn="r">
              <a:buNone/>
            </a:pPr>
            <a:r>
              <a:rPr lang="fa-IR" dirty="0" smtClean="0"/>
              <a:t>مطالبم را شفاف بگویم؟....</a:t>
            </a:r>
          </a:p>
          <a:p>
            <a:pPr marL="0" indent="0" algn="r">
              <a:buNone/>
            </a:pPr>
            <a:r>
              <a:rPr lang="fa-IR" dirty="0" smtClean="0"/>
              <a:t>با فاصله صحبت کنم؟</a:t>
            </a:r>
          </a:p>
          <a:p>
            <a:pPr marL="0" indent="0" algn="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5980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7020" y="313718"/>
            <a:ext cx="10364451" cy="713894"/>
          </a:xfrm>
        </p:spPr>
        <p:txBody>
          <a:bodyPr/>
          <a:lstStyle/>
          <a:p>
            <a:r>
              <a:rPr lang="fa-IR" dirty="0">
                <a:solidFill>
                  <a:srgbClr val="FF0000"/>
                </a:solidFill>
              </a:rPr>
              <a:t>مهارتهای ترمیم رابطه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1637212"/>
            <a:ext cx="10363826" cy="415398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fa-IR" sz="2800" dirty="0" smtClean="0"/>
              <a:t>پاسخ او را به درستی بدهم؟</a:t>
            </a:r>
          </a:p>
          <a:p>
            <a:pPr marL="0" indent="0" algn="ctr">
              <a:buNone/>
            </a:pPr>
            <a:r>
              <a:rPr lang="fa-IR" sz="2800" dirty="0" smtClean="0"/>
              <a:t>مشکوک بزنم؟</a:t>
            </a:r>
          </a:p>
          <a:p>
            <a:pPr marL="0" indent="0" algn="ctr">
              <a:buNone/>
            </a:pPr>
            <a:r>
              <a:rPr lang="fa-IR" sz="2800" dirty="0" smtClean="0"/>
              <a:t>از جملات عاطفی استفاده بکنم؟</a:t>
            </a:r>
          </a:p>
          <a:p>
            <a:pPr marL="0" indent="0" algn="ctr">
              <a:buNone/>
            </a:pPr>
            <a:r>
              <a:rPr lang="fa-IR" sz="2800" dirty="0" smtClean="0"/>
              <a:t>احساس مالکیت بدهم؟</a:t>
            </a:r>
          </a:p>
          <a:p>
            <a:pPr marL="0" indent="0" algn="ctr">
              <a:buNone/>
            </a:pPr>
            <a:r>
              <a:rPr lang="fa-IR" sz="2800" dirty="0" smtClean="0"/>
              <a:t>بی احترامی بکنم؟</a:t>
            </a:r>
          </a:p>
          <a:p>
            <a:pPr marL="0" indent="0" algn="ctr">
              <a:buNone/>
            </a:pPr>
            <a:r>
              <a:rPr lang="fa-IR" sz="2800" dirty="0" smtClean="0"/>
              <a:t>اطلاعات بدهم ؟</a:t>
            </a:r>
          </a:p>
          <a:p>
            <a:pPr marL="0" indent="0" algn="ctr">
              <a:buNone/>
            </a:pPr>
            <a:r>
              <a:rPr lang="fa-IR" sz="2800" dirty="0" smtClean="0"/>
              <a:t>ادبیاتم را تغییر بدهم ؟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879706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800980"/>
          </a:xfrm>
        </p:spPr>
        <p:txBody>
          <a:bodyPr/>
          <a:lstStyle/>
          <a:p>
            <a:r>
              <a:rPr lang="fa-IR" dirty="0">
                <a:solidFill>
                  <a:srgbClr val="FF0000"/>
                </a:solidFill>
              </a:rPr>
              <a:t>مهارتهای </a:t>
            </a:r>
            <a:r>
              <a:rPr lang="fa-IR" dirty="0" smtClean="0">
                <a:solidFill>
                  <a:srgbClr val="FF0000"/>
                </a:solidFill>
              </a:rPr>
              <a:t>ترمیم </a:t>
            </a:r>
            <a:r>
              <a:rPr lang="fa-IR" dirty="0">
                <a:solidFill>
                  <a:srgbClr val="FF0000"/>
                </a:solidFill>
              </a:rPr>
              <a:t>رابطه؟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13775" y="1896829"/>
            <a:ext cx="10363826" cy="342410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a-IR" sz="2800" dirty="0" smtClean="0"/>
              <a:t>همسویی هیجان </a:t>
            </a:r>
          </a:p>
          <a:p>
            <a:pPr marL="0" indent="0" algn="ctr">
              <a:buNone/>
            </a:pPr>
            <a:r>
              <a:rPr lang="fa-IR" sz="2800" dirty="0" smtClean="0"/>
              <a:t>نفع شخصی در درگیری را فراموش کنید</a:t>
            </a:r>
          </a:p>
          <a:p>
            <a:pPr marL="0" indent="0" algn="ctr">
              <a:buNone/>
            </a:pPr>
            <a:r>
              <a:rPr lang="fa-IR" sz="2800" dirty="0" smtClean="0"/>
              <a:t>شوخ طبعی</a:t>
            </a:r>
          </a:p>
          <a:p>
            <a:pPr marL="0" indent="0" algn="ctr">
              <a:buNone/>
            </a:pPr>
            <a:r>
              <a:rPr lang="fa-IR" sz="2800" dirty="0" smtClean="0"/>
              <a:t>عاطفه منفی بر مثبت غلبه پیدا می کند </a:t>
            </a:r>
          </a:p>
          <a:p>
            <a:pPr marL="0" indent="0" algn="ctr">
              <a:buNone/>
            </a:pPr>
            <a:r>
              <a:rPr lang="fa-IR" sz="2800" dirty="0" smtClean="0"/>
              <a:t>عاطفه خنثی بر عاطفه مثبت بر عاطفه خنثی غلبه پیدا می کند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86667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757437"/>
          </a:xfrm>
        </p:spPr>
        <p:txBody>
          <a:bodyPr/>
          <a:lstStyle/>
          <a:p>
            <a:r>
              <a:rPr lang="fa-IR" dirty="0">
                <a:solidFill>
                  <a:srgbClr val="FF0000"/>
                </a:solidFill>
              </a:rPr>
              <a:t>مهارتهای </a:t>
            </a:r>
            <a:r>
              <a:rPr lang="fa-IR" dirty="0" smtClean="0">
                <a:solidFill>
                  <a:srgbClr val="FF0000"/>
                </a:solidFill>
              </a:rPr>
              <a:t>ترمیم یا کات رابطه؟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1576252"/>
            <a:ext cx="10363826" cy="4214948"/>
          </a:xfrm>
        </p:spPr>
        <p:txBody>
          <a:bodyPr>
            <a:normAutofit fontScale="70000" lnSpcReduction="20000"/>
          </a:bodyPr>
          <a:lstStyle/>
          <a:p>
            <a:pPr marL="0" indent="0" algn="r">
              <a:buNone/>
            </a:pPr>
            <a:r>
              <a:rPr lang="fa-IR" dirty="0" smtClean="0"/>
              <a:t>وعده ملاقات بگذارم؟</a:t>
            </a:r>
          </a:p>
          <a:p>
            <a:pPr marL="0" indent="0" algn="r">
              <a:buNone/>
            </a:pPr>
            <a:r>
              <a:rPr lang="fa-IR" dirty="0" smtClean="0"/>
              <a:t>در صورت عصبانی شدن او چگونه رفتار کنم ؟</a:t>
            </a:r>
          </a:p>
          <a:p>
            <a:pPr marL="0" indent="0" algn="r">
              <a:buNone/>
            </a:pPr>
            <a:r>
              <a:rPr lang="fa-IR" dirty="0" smtClean="0"/>
              <a:t>در صورت تهدید کردن او چگونه رفتار کنم ؟</a:t>
            </a:r>
          </a:p>
          <a:p>
            <a:pPr marL="0" indent="0" algn="r">
              <a:buNone/>
            </a:pPr>
            <a:r>
              <a:rPr lang="fa-IR" dirty="0" smtClean="0"/>
              <a:t>در صورت رشوه دادن او چگونه رفتا رکنم ؟</a:t>
            </a:r>
          </a:p>
          <a:p>
            <a:pPr marL="0" indent="0" algn="r">
              <a:buNone/>
            </a:pPr>
            <a:r>
              <a:rPr lang="fa-IR" dirty="0" smtClean="0"/>
              <a:t>در صورت ابراز احساسات او چگونه رفتا رکنم ؟</a:t>
            </a:r>
          </a:p>
          <a:p>
            <a:pPr marL="0" indent="0" algn="r">
              <a:buNone/>
            </a:pPr>
            <a:r>
              <a:rPr lang="fa-IR" dirty="0" smtClean="0"/>
              <a:t>اگر احساس مظلوم بودن کرد چگونه رفتا رکنم ؟</a:t>
            </a:r>
          </a:p>
          <a:p>
            <a:pPr marL="0" indent="0" algn="r">
              <a:buNone/>
            </a:pPr>
            <a:r>
              <a:rPr lang="fa-IR" dirty="0" smtClean="0"/>
              <a:t>تا چه اندازه اجازه بدهم تماس ها ادامه پیدا کند؟</a:t>
            </a:r>
          </a:p>
          <a:p>
            <a:pPr marL="0" indent="0" algn="r">
              <a:buNone/>
            </a:pPr>
            <a:r>
              <a:rPr lang="fa-IR" dirty="0" smtClean="0"/>
              <a:t>از او سوال بپرسم؟</a:t>
            </a:r>
          </a:p>
          <a:p>
            <a:pPr marL="0" indent="0" algn="r">
              <a:buNone/>
            </a:pPr>
            <a:r>
              <a:rPr lang="fa-IR" dirty="0" smtClean="0"/>
              <a:t>با او احساستم را در میان بگذارم؟</a:t>
            </a:r>
          </a:p>
          <a:p>
            <a:pPr marL="0" indent="0" algn="r">
              <a:buNone/>
            </a:pPr>
            <a:r>
              <a:rPr lang="fa-IR" dirty="0" smtClean="0"/>
              <a:t>دنبال واقعیت بگردم؟</a:t>
            </a:r>
          </a:p>
          <a:p>
            <a:pPr marL="0" indent="0" algn="r">
              <a:buNone/>
            </a:pPr>
            <a:r>
              <a:rPr lang="fa-IR" dirty="0" smtClean="0"/>
              <a:t>ماشه چکان ها را شناسایی بکنم؟</a:t>
            </a:r>
          </a:p>
          <a:p>
            <a:pPr marL="0" indent="0" algn="r">
              <a:buNone/>
            </a:pPr>
            <a:r>
              <a:rPr lang="fa-IR" smtClean="0"/>
              <a:t>اورا متقاعد کنم؟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06800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731312"/>
          </a:xfrm>
        </p:spPr>
        <p:txBody>
          <a:bodyPr/>
          <a:lstStyle/>
          <a:p>
            <a:r>
              <a:rPr lang="fa-IR" dirty="0">
                <a:solidFill>
                  <a:srgbClr val="FF0000"/>
                </a:solidFill>
              </a:rPr>
              <a:t>مهارتهای ترمیم یا کات رابطه؟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020389"/>
            <a:ext cx="10363826" cy="377081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a-IR" sz="2800" dirty="0" smtClean="0"/>
              <a:t>جستجو گری ممنوع </a:t>
            </a:r>
          </a:p>
          <a:p>
            <a:pPr marL="0" indent="0" algn="ctr">
              <a:buNone/>
            </a:pPr>
            <a:r>
              <a:rPr lang="fa-IR" sz="2800" dirty="0" smtClean="0"/>
              <a:t>زمان تماس را طولانی نکنید</a:t>
            </a:r>
          </a:p>
          <a:p>
            <a:pPr marL="0" indent="0" algn="ctr">
              <a:buNone/>
            </a:pPr>
            <a:r>
              <a:rPr lang="fa-IR" sz="2800" dirty="0" smtClean="0"/>
              <a:t>برای رفتارهایی که می توانیم پیش بینی کنیم برنامه داشته باشیم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5813183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932" y="376470"/>
            <a:ext cx="10703460" cy="941342"/>
          </a:xfrm>
        </p:spPr>
        <p:txBody>
          <a:bodyPr>
            <a:normAutofit/>
          </a:bodyPr>
          <a:lstStyle/>
          <a:p>
            <a:r>
              <a:rPr lang="fa-IR" sz="5400" b="1" dirty="0" smtClean="0">
                <a:solidFill>
                  <a:srgbClr val="FF0000"/>
                </a:solidFill>
              </a:rPr>
              <a:t>انواع سبک های دلبستگی</a:t>
            </a:r>
            <a:endParaRPr lang="en-US" sz="5400" b="1" dirty="0">
              <a:solidFill>
                <a:srgbClr val="FF0000"/>
              </a:solidFill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67" y="1586753"/>
            <a:ext cx="11110727" cy="4204448"/>
          </a:xfrm>
        </p:spPr>
      </p:pic>
    </p:spTree>
    <p:extLst>
      <p:ext uri="{BB962C8B-B14F-4D97-AF65-F5344CB8AC3E}">
        <p14:creationId xmlns:p14="http://schemas.microsoft.com/office/powerpoint/2010/main" val="3896169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1079654"/>
          </a:xfrm>
        </p:spPr>
        <p:txBody>
          <a:bodyPr/>
          <a:lstStyle/>
          <a:p>
            <a:r>
              <a:rPr lang="fa-IR" dirty="0" smtClean="0">
                <a:solidFill>
                  <a:srgbClr val="FF0000"/>
                </a:solidFill>
              </a:rPr>
              <a:t>دلایل جدایی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13775" y="1994264"/>
            <a:ext cx="10363826" cy="400594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a-IR" sz="2800" dirty="0" smtClean="0"/>
              <a:t>تضاد رویاها </a:t>
            </a:r>
          </a:p>
          <a:p>
            <a:pPr marL="0" indent="0" algn="ctr">
              <a:buNone/>
            </a:pPr>
            <a:r>
              <a:rPr lang="fa-IR" sz="2800" dirty="0" smtClean="0"/>
              <a:t>سنگربندی مواضع </a:t>
            </a:r>
          </a:p>
          <a:p>
            <a:pPr marL="0" indent="0" algn="ctr">
              <a:buNone/>
            </a:pPr>
            <a:r>
              <a:rPr lang="fa-IR" sz="2800" dirty="0" smtClean="0"/>
              <a:t>ترس از پذیرش اثر</a:t>
            </a:r>
          </a:p>
          <a:p>
            <a:pPr marL="0" indent="0" algn="ctr">
              <a:buNone/>
            </a:pPr>
            <a:r>
              <a:rPr lang="fa-IR" sz="2800" dirty="0" smtClean="0"/>
              <a:t>توهین کردن </a:t>
            </a:r>
          </a:p>
          <a:p>
            <a:pPr marL="0" indent="0" algn="ctr">
              <a:buNone/>
            </a:pPr>
            <a:r>
              <a:rPr lang="fa-IR" sz="2800" dirty="0" smtClean="0"/>
              <a:t>جدایی عاطفی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167130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966443"/>
          </a:xfrm>
        </p:spPr>
        <p:txBody>
          <a:bodyPr/>
          <a:lstStyle/>
          <a:p>
            <a:r>
              <a:rPr lang="fa-IR" dirty="0" smtClean="0">
                <a:solidFill>
                  <a:srgbClr val="FF0000"/>
                </a:solidFill>
              </a:rPr>
              <a:t>سوگ و جدایی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002971"/>
            <a:ext cx="10363826" cy="3788228"/>
          </a:xfrm>
        </p:spPr>
        <p:txBody>
          <a:bodyPr/>
          <a:lstStyle/>
          <a:p>
            <a:pPr marL="0" indent="0" algn="ctr">
              <a:buNone/>
            </a:pPr>
            <a:r>
              <a:rPr lang="fa-IR" sz="3600" dirty="0" smtClean="0"/>
              <a:t>درد و رنجی که به واسطه ی از دست دادن عشق احساس می کنید</a:t>
            </a:r>
          </a:p>
          <a:p>
            <a:pPr marL="0" indent="0" algn="ctr">
              <a:buNone/>
            </a:pPr>
            <a:r>
              <a:rPr lang="fa-IR" sz="3600" dirty="0" smtClean="0"/>
              <a:t>پایان کار نیست بلکه شروع یک دوره کامل</a:t>
            </a:r>
            <a:r>
              <a:rPr lang="fa-IR" dirty="0" smtClean="0"/>
              <a:t> </a:t>
            </a:r>
          </a:p>
          <a:p>
            <a:pPr marL="0" indent="0" algn="ctr">
              <a:buNone/>
            </a:pPr>
            <a:r>
              <a:rPr lang="fa-IR" sz="3200" dirty="0" smtClean="0">
                <a:solidFill>
                  <a:srgbClr val="FF0000"/>
                </a:solidFill>
              </a:rPr>
              <a:t>رشد شخصی </a:t>
            </a:r>
          </a:p>
          <a:p>
            <a:pPr marL="0" indent="0" algn="ctr">
              <a:buNone/>
            </a:pPr>
            <a:r>
              <a:rPr lang="fa-IR" sz="3200" dirty="0" smtClean="0"/>
              <a:t>است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7438323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966443"/>
          </a:xfrm>
        </p:spPr>
        <p:txBody>
          <a:bodyPr/>
          <a:lstStyle/>
          <a:p>
            <a:r>
              <a:rPr lang="fa-IR" dirty="0" smtClean="0">
                <a:solidFill>
                  <a:srgbClr val="FF0000"/>
                </a:solidFill>
              </a:rPr>
              <a:t>چرخه رهاشدگی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002971"/>
            <a:ext cx="10363826" cy="3788228"/>
          </a:xfrm>
        </p:spPr>
        <p:txBody>
          <a:bodyPr/>
          <a:lstStyle/>
          <a:p>
            <a:pPr marL="0" indent="0" algn="ctr">
              <a:buNone/>
            </a:pPr>
            <a:r>
              <a:rPr lang="fa-IR" sz="3200" dirty="0" smtClean="0"/>
              <a:t>غم و اندوه گذشته </a:t>
            </a:r>
          </a:p>
          <a:p>
            <a:pPr marL="0" indent="0" algn="ctr">
              <a:buNone/>
            </a:pPr>
            <a:r>
              <a:rPr lang="fa-IR" sz="3200" dirty="0" smtClean="0"/>
              <a:t>ترس </a:t>
            </a:r>
          </a:p>
          <a:p>
            <a:pPr marL="0" indent="0" algn="ctr">
              <a:buNone/>
            </a:pPr>
            <a:r>
              <a:rPr lang="fa-IR" sz="3200" dirty="0" smtClean="0"/>
              <a:t>یک نامریی برای روابط عاطفی </a:t>
            </a:r>
          </a:p>
          <a:p>
            <a:pPr marL="0" indent="0" algn="ctr">
              <a:buNone/>
            </a:pPr>
            <a:r>
              <a:rPr lang="fa-IR" sz="3200" dirty="0" smtClean="0"/>
              <a:t>خود تخریبی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6423844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966443"/>
          </a:xfrm>
        </p:spPr>
        <p:txBody>
          <a:bodyPr/>
          <a:lstStyle/>
          <a:p>
            <a:r>
              <a:rPr lang="fa-IR" dirty="0" smtClean="0">
                <a:solidFill>
                  <a:srgbClr val="FF0000"/>
                </a:solidFill>
              </a:rPr>
              <a:t>خروجی طرد شدگی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211977"/>
            <a:ext cx="10363826" cy="3579222"/>
          </a:xfrm>
        </p:spPr>
        <p:txBody>
          <a:bodyPr/>
          <a:lstStyle/>
          <a:p>
            <a:pPr marL="0" indent="0" algn="ctr">
              <a:buNone/>
            </a:pPr>
            <a:r>
              <a:rPr lang="fa-IR" sz="3200" dirty="0" smtClean="0"/>
              <a:t>احساس می کنیم ناگهان منزوی شده ایم </a:t>
            </a:r>
          </a:p>
          <a:p>
            <a:pPr marL="0" indent="0" algn="ctr">
              <a:buNone/>
            </a:pPr>
            <a:r>
              <a:rPr lang="fa-IR" sz="3200" dirty="0" smtClean="0"/>
              <a:t>احساس تنهایی می کنیم </a:t>
            </a:r>
          </a:p>
          <a:p>
            <a:pPr marL="0" indent="0" algn="ctr">
              <a:buNone/>
            </a:pPr>
            <a:r>
              <a:rPr lang="fa-IR" sz="3200" dirty="0" smtClean="0"/>
              <a:t>احساس می کنیم ما را به تبعید گاه عاطفی فرستاده اند</a:t>
            </a:r>
          </a:p>
          <a:p>
            <a:pPr marL="0" indent="0" algn="ctr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0690689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966443"/>
          </a:xfrm>
        </p:spPr>
        <p:txBody>
          <a:bodyPr/>
          <a:lstStyle/>
          <a:p>
            <a:r>
              <a:rPr lang="fa-IR" dirty="0" smtClean="0">
                <a:solidFill>
                  <a:srgbClr val="FF0000"/>
                </a:solidFill>
              </a:rPr>
              <a:t>مخاطره آموزنده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002971"/>
            <a:ext cx="10363826" cy="3788228"/>
          </a:xfrm>
        </p:spPr>
        <p:txBody>
          <a:bodyPr/>
          <a:lstStyle/>
          <a:p>
            <a:pPr marL="0" indent="0" algn="ctr">
              <a:buNone/>
            </a:pPr>
            <a:r>
              <a:rPr lang="fa-IR" sz="3200" dirty="0" smtClean="0"/>
              <a:t>روبرو شدن </a:t>
            </a:r>
          </a:p>
          <a:p>
            <a:pPr marL="0" indent="0" algn="ctr">
              <a:buNone/>
            </a:pPr>
            <a:r>
              <a:rPr lang="fa-IR" sz="3200" dirty="0" smtClean="0"/>
              <a:t>تلاش برای درس گرفتن</a:t>
            </a:r>
          </a:p>
          <a:p>
            <a:pPr marL="0" indent="0" algn="ctr">
              <a:buNone/>
            </a:pPr>
            <a:r>
              <a:rPr lang="fa-IR" sz="3200" dirty="0" smtClean="0"/>
              <a:t>شکل گیری چشم انداز جدید</a:t>
            </a:r>
          </a:p>
          <a:p>
            <a:pPr marL="0" indent="0" algn="ctr">
              <a:buNone/>
            </a:pPr>
            <a:r>
              <a:rPr lang="fa-IR" sz="3200" dirty="0" smtClean="0"/>
              <a:t>خشم وناراحتی را به سمت خودتان معطوف نکنید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6907887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966443"/>
          </a:xfrm>
        </p:spPr>
        <p:txBody>
          <a:bodyPr/>
          <a:lstStyle/>
          <a:p>
            <a:r>
              <a:rPr lang="fa-IR" dirty="0" smtClean="0">
                <a:solidFill>
                  <a:srgbClr val="FF0000"/>
                </a:solidFill>
              </a:rPr>
              <a:t>عوامل موثر در نحوه واکنش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002971"/>
            <a:ext cx="10363826" cy="3788228"/>
          </a:xfrm>
        </p:spPr>
        <p:txBody>
          <a:bodyPr/>
          <a:lstStyle/>
          <a:p>
            <a:pPr marL="0" indent="0" algn="ctr">
              <a:buNone/>
            </a:pPr>
            <a:r>
              <a:rPr lang="fa-IR" sz="3200" dirty="0" smtClean="0"/>
              <a:t>ماهیت و مدت رابطه </a:t>
            </a:r>
          </a:p>
          <a:p>
            <a:pPr marL="0" indent="0" algn="ctr">
              <a:buNone/>
            </a:pPr>
            <a:r>
              <a:rPr lang="fa-IR" sz="3200" dirty="0" smtClean="0"/>
              <a:t>شدت احساسات طرفین</a:t>
            </a:r>
          </a:p>
          <a:p>
            <a:pPr marL="0" indent="0" algn="ctr">
              <a:buNone/>
            </a:pPr>
            <a:r>
              <a:rPr lang="fa-IR" sz="3200" dirty="0" smtClean="0"/>
              <a:t>شرایط جدایی</a:t>
            </a:r>
          </a:p>
          <a:p>
            <a:pPr marL="0" indent="0" algn="ctr">
              <a:buNone/>
            </a:pPr>
            <a:r>
              <a:rPr lang="fa-IR" sz="3200" dirty="0" smtClean="0"/>
              <a:t>تجربیات قبلی مربوط به از دست دادن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3692263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966443"/>
          </a:xfrm>
        </p:spPr>
        <p:txBody>
          <a:bodyPr/>
          <a:lstStyle/>
          <a:p>
            <a:r>
              <a:rPr lang="fa-IR" dirty="0" smtClean="0">
                <a:solidFill>
                  <a:srgbClr val="FF0000"/>
                </a:solidFill>
              </a:rPr>
              <a:t>انواع طرد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299063"/>
            <a:ext cx="10363826" cy="3492136"/>
          </a:xfrm>
        </p:spPr>
        <p:txBody>
          <a:bodyPr/>
          <a:lstStyle/>
          <a:p>
            <a:pPr marL="0" indent="0" algn="ctr">
              <a:buNone/>
            </a:pPr>
            <a:r>
              <a:rPr lang="fa-IR" sz="3200" dirty="0"/>
              <a:t>ترک عادت عشق </a:t>
            </a:r>
            <a:endParaRPr lang="fa-IR" sz="3200" dirty="0" smtClean="0"/>
          </a:p>
          <a:p>
            <a:pPr marL="0" indent="0" algn="ctr">
              <a:buNone/>
            </a:pPr>
            <a:r>
              <a:rPr lang="fa-IR" sz="3200" dirty="0" smtClean="0"/>
              <a:t>طرد شدگی عاطفی</a:t>
            </a:r>
          </a:p>
          <a:p>
            <a:pPr marL="0" indent="0" algn="ctr">
              <a:buNone/>
            </a:pPr>
            <a:r>
              <a:rPr lang="fa-IR" sz="3200" dirty="0" smtClean="0"/>
              <a:t>التیام طرد شدگی</a:t>
            </a:r>
          </a:p>
        </p:txBody>
      </p:sp>
    </p:spTree>
    <p:extLst>
      <p:ext uri="{BB962C8B-B14F-4D97-AF65-F5344CB8AC3E}">
        <p14:creationId xmlns:p14="http://schemas.microsoft.com/office/powerpoint/2010/main" val="34452751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175449"/>
          </a:xfrm>
        </p:spPr>
        <p:txBody>
          <a:bodyPr/>
          <a:lstStyle/>
          <a:p>
            <a:r>
              <a:rPr lang="fa-IR" dirty="0" smtClean="0"/>
              <a:t>مراحل التیام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026985" y="1861995"/>
            <a:ext cx="10363826" cy="342410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fa-IR" sz="3600" dirty="0" smtClean="0">
                <a:solidFill>
                  <a:srgbClr val="C00000"/>
                </a:solidFill>
              </a:rPr>
              <a:t>در هم شکستن </a:t>
            </a:r>
          </a:p>
          <a:p>
            <a:pPr marL="0" indent="0" algn="ctr">
              <a:buNone/>
            </a:pPr>
            <a:r>
              <a:rPr lang="fa-IR" sz="3600" dirty="0" smtClean="0">
                <a:solidFill>
                  <a:srgbClr val="C00000"/>
                </a:solidFill>
              </a:rPr>
              <a:t>ترک عادت عشق</a:t>
            </a:r>
            <a:r>
              <a:rPr lang="en-US" sz="3600" dirty="0" smtClean="0">
                <a:solidFill>
                  <a:srgbClr val="C00000"/>
                </a:solidFill>
              </a:rPr>
              <a:t> </a:t>
            </a:r>
            <a:r>
              <a:rPr lang="fa-IR" sz="3600" dirty="0" smtClean="0">
                <a:solidFill>
                  <a:srgbClr val="C00000"/>
                </a:solidFill>
              </a:rPr>
              <a:t> </a:t>
            </a:r>
          </a:p>
          <a:p>
            <a:pPr marL="0" indent="0" algn="ctr">
              <a:buNone/>
            </a:pPr>
            <a:r>
              <a:rPr lang="fa-IR" sz="3600" dirty="0" smtClean="0">
                <a:solidFill>
                  <a:srgbClr val="C00000"/>
                </a:solidFill>
              </a:rPr>
              <a:t>درونی کردن طرد شدگی </a:t>
            </a:r>
          </a:p>
          <a:p>
            <a:pPr marL="0" indent="0" algn="ctr">
              <a:buNone/>
            </a:pPr>
            <a:r>
              <a:rPr lang="fa-IR" sz="3600" dirty="0" smtClean="0">
                <a:solidFill>
                  <a:srgbClr val="C00000"/>
                </a:solidFill>
              </a:rPr>
              <a:t>خشم </a:t>
            </a:r>
          </a:p>
          <a:p>
            <a:pPr marL="0" indent="0" algn="ctr">
              <a:buNone/>
            </a:pPr>
            <a:r>
              <a:rPr lang="fa-IR" sz="3600" dirty="0" smtClean="0">
                <a:solidFill>
                  <a:srgbClr val="C00000"/>
                </a:solidFill>
              </a:rPr>
              <a:t>بلند شدن</a:t>
            </a:r>
            <a:endParaRPr lang="en-US" sz="3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0349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7649" y="357260"/>
            <a:ext cx="10364451" cy="844523"/>
          </a:xfrm>
        </p:spPr>
        <p:txBody>
          <a:bodyPr/>
          <a:lstStyle/>
          <a:p>
            <a:r>
              <a:rPr lang="fa-IR" dirty="0" smtClean="0"/>
              <a:t>آناتومی در هم شکستن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83443" y="1201783"/>
            <a:ext cx="10363826" cy="3666308"/>
          </a:xfrm>
        </p:spPr>
        <p:txBody>
          <a:bodyPr>
            <a:noAutofit/>
          </a:bodyPr>
          <a:lstStyle/>
          <a:p>
            <a:pPr marL="0" indent="0" algn="r">
              <a:buNone/>
            </a:pPr>
            <a:r>
              <a:rPr lang="fa-IR" sz="2400" dirty="0" smtClean="0">
                <a:solidFill>
                  <a:srgbClr val="C00000"/>
                </a:solidFill>
              </a:rPr>
              <a:t>زخم خوردن قلب</a:t>
            </a:r>
          </a:p>
          <a:p>
            <a:pPr marL="0" indent="0" algn="r">
              <a:buNone/>
            </a:pPr>
            <a:r>
              <a:rPr lang="fa-IR" sz="2400" dirty="0" smtClean="0">
                <a:solidFill>
                  <a:srgbClr val="C00000"/>
                </a:solidFill>
              </a:rPr>
              <a:t>مکانیسم دفاعی</a:t>
            </a:r>
          </a:p>
          <a:p>
            <a:pPr marL="0" indent="0" algn="r">
              <a:buNone/>
            </a:pPr>
            <a:r>
              <a:rPr lang="fa-IR" sz="2400" dirty="0" smtClean="0">
                <a:solidFill>
                  <a:srgbClr val="C00000"/>
                </a:solidFill>
              </a:rPr>
              <a:t>غریزه بقا</a:t>
            </a:r>
          </a:p>
          <a:p>
            <a:pPr marL="0" indent="0" algn="r">
              <a:buNone/>
            </a:pPr>
            <a:r>
              <a:rPr lang="fa-IR" sz="2400" dirty="0" smtClean="0">
                <a:solidFill>
                  <a:srgbClr val="C00000"/>
                </a:solidFill>
              </a:rPr>
              <a:t>طرزفکر منقطع </a:t>
            </a:r>
          </a:p>
          <a:p>
            <a:pPr marL="0" indent="0" algn="ctr">
              <a:buNone/>
            </a:pPr>
            <a:r>
              <a:rPr lang="fa-IR" sz="2400" dirty="0" smtClean="0">
                <a:solidFill>
                  <a:srgbClr val="C00000"/>
                </a:solidFill>
              </a:rPr>
              <a:t>احساسات همزیستی</a:t>
            </a:r>
          </a:p>
          <a:p>
            <a:pPr marL="0" indent="0" algn="ctr">
              <a:buNone/>
            </a:pPr>
            <a:r>
              <a:rPr lang="fa-IR" sz="2400" dirty="0" smtClean="0">
                <a:solidFill>
                  <a:srgbClr val="C00000"/>
                </a:solidFill>
              </a:rPr>
              <a:t>افکار خودکشی</a:t>
            </a:r>
          </a:p>
          <a:p>
            <a:pPr marL="0" indent="0" algn="ctr">
              <a:buNone/>
            </a:pPr>
            <a:r>
              <a:rPr lang="fa-IR" sz="2400" dirty="0" smtClean="0">
                <a:solidFill>
                  <a:srgbClr val="C00000"/>
                </a:solidFill>
              </a:rPr>
              <a:t>احساس شرمساری</a:t>
            </a:r>
          </a:p>
          <a:p>
            <a:pPr marL="0" indent="0" algn="ctr">
              <a:buNone/>
            </a:pPr>
            <a:r>
              <a:rPr lang="fa-IR" sz="2400" dirty="0" smtClean="0">
                <a:solidFill>
                  <a:srgbClr val="C00000"/>
                </a:solidFill>
              </a:rPr>
              <a:t>شوک عاطفی </a:t>
            </a:r>
          </a:p>
          <a:p>
            <a:pPr marL="0" indent="0" algn="ctr">
              <a:buNone/>
            </a:pPr>
            <a:r>
              <a:rPr lang="fa-IR" sz="2400" dirty="0" smtClean="0">
                <a:solidFill>
                  <a:srgbClr val="C00000"/>
                </a:solidFill>
              </a:rPr>
              <a:t>حس های سوماتیک</a:t>
            </a:r>
          </a:p>
        </p:txBody>
      </p:sp>
    </p:spTree>
    <p:extLst>
      <p:ext uri="{BB962C8B-B14F-4D97-AF65-F5344CB8AC3E}">
        <p14:creationId xmlns:p14="http://schemas.microsoft.com/office/powerpoint/2010/main" val="42524209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149" y="313717"/>
            <a:ext cx="10364451" cy="1596177"/>
          </a:xfrm>
        </p:spPr>
        <p:txBody>
          <a:bodyPr/>
          <a:lstStyle/>
          <a:p>
            <a:r>
              <a:rPr lang="fa-IR" dirty="0" smtClean="0"/>
              <a:t>علائم و نشانه های ترومای عاطفی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1909894"/>
            <a:ext cx="10363826" cy="342410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fa-IR" sz="2400" dirty="0" smtClean="0">
                <a:solidFill>
                  <a:srgbClr val="C00000"/>
                </a:solidFill>
              </a:rPr>
              <a:t>گم گشتگی </a:t>
            </a:r>
          </a:p>
          <a:p>
            <a:pPr marL="0" indent="0" algn="ctr">
              <a:buNone/>
            </a:pPr>
            <a:r>
              <a:rPr lang="fa-IR" sz="2400" dirty="0" smtClean="0">
                <a:solidFill>
                  <a:srgbClr val="C00000"/>
                </a:solidFill>
              </a:rPr>
              <a:t>غریبه شدن با خود</a:t>
            </a:r>
          </a:p>
          <a:p>
            <a:pPr marL="0" indent="0" algn="ctr">
              <a:buNone/>
            </a:pPr>
            <a:r>
              <a:rPr lang="fa-IR" sz="2400" dirty="0" smtClean="0">
                <a:solidFill>
                  <a:srgbClr val="C00000"/>
                </a:solidFill>
              </a:rPr>
              <a:t>بی توجهی به واقعیت زندگی </a:t>
            </a:r>
          </a:p>
          <a:p>
            <a:pPr marL="0" indent="0" algn="ctr">
              <a:buNone/>
            </a:pPr>
            <a:r>
              <a:rPr lang="fa-IR" sz="2400" dirty="0" smtClean="0">
                <a:solidFill>
                  <a:srgbClr val="C00000"/>
                </a:solidFill>
              </a:rPr>
              <a:t>اضطراب جدایی</a:t>
            </a:r>
          </a:p>
          <a:p>
            <a:pPr marL="0" indent="0" algn="ctr">
              <a:buNone/>
            </a:pPr>
            <a:r>
              <a:rPr lang="fa-IR" sz="2400" dirty="0" smtClean="0">
                <a:solidFill>
                  <a:srgbClr val="C00000"/>
                </a:solidFill>
              </a:rPr>
              <a:t>تحریف واقعیت</a:t>
            </a:r>
          </a:p>
          <a:p>
            <a:pPr marL="0" indent="0" algn="ctr">
              <a:buNone/>
            </a:pPr>
            <a:r>
              <a:rPr lang="fa-IR" sz="2400" dirty="0" smtClean="0">
                <a:solidFill>
                  <a:srgbClr val="C00000"/>
                </a:solidFill>
              </a:rPr>
              <a:t>سوء رفتار با خویشتن </a:t>
            </a:r>
          </a:p>
          <a:p>
            <a:pPr marL="0" indent="0" algn="ctr">
              <a:buNone/>
            </a:pPr>
            <a:r>
              <a:rPr lang="fa-IR" sz="2400" dirty="0" smtClean="0">
                <a:solidFill>
                  <a:srgbClr val="C00000"/>
                </a:solidFill>
              </a:rPr>
              <a:t>سوء مصرف مواد</a:t>
            </a:r>
            <a:endParaRPr lang="en-US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296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6" y="415359"/>
            <a:ext cx="10257500" cy="1799335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822" y="218341"/>
            <a:ext cx="10364451" cy="2569888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>
          <a:xfrm>
            <a:off x="806823" y="2599970"/>
            <a:ext cx="10364451" cy="296731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endParaRPr lang="fa-IR" sz="2800" b="1" dirty="0" smtClean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fa-IR" sz="2800" b="1" dirty="0" smtClean="0">
                <a:solidFill>
                  <a:srgbClr val="002060"/>
                </a:solidFill>
              </a:rPr>
              <a:t>ترجیح </a:t>
            </a:r>
            <a:r>
              <a:rPr lang="fa-IR" sz="2800" b="1" dirty="0">
                <a:solidFill>
                  <a:srgbClr val="002060"/>
                </a:solidFill>
              </a:rPr>
              <a:t>میدهم نشان ندهم چگونه توسط شریکم خرد شده یا دست کم گرفته شده ام </a:t>
            </a:r>
          </a:p>
          <a:p>
            <a:pPr marL="0" indent="0" algn="ctr">
              <a:buNone/>
            </a:pPr>
            <a:r>
              <a:rPr lang="fa-IR" sz="2800" b="1" dirty="0">
                <a:solidFill>
                  <a:srgbClr val="002060"/>
                </a:solidFill>
              </a:rPr>
              <a:t>سعی میکنم تا از نزدیک شدن به شریک عاطفی اجتناب کنم </a:t>
            </a:r>
          </a:p>
          <a:p>
            <a:pPr marL="0" indent="0" algn="ctr">
              <a:buNone/>
            </a:pPr>
            <a:r>
              <a:rPr lang="fa-IR" sz="2800" b="1" dirty="0">
                <a:solidFill>
                  <a:srgbClr val="002060"/>
                </a:solidFill>
              </a:rPr>
              <a:t>از وابستگی به شریک عاطفی احساس آرامش و راحتی نمی کنم </a:t>
            </a:r>
          </a:p>
          <a:p>
            <a:pPr marL="0" indent="0" algn="ctr">
              <a:buNone/>
            </a:pPr>
            <a:r>
              <a:rPr lang="fa-IR" sz="2800" b="1" dirty="0">
                <a:solidFill>
                  <a:srgbClr val="002060"/>
                </a:solidFill>
              </a:rPr>
              <a:t>برای کسب خیلی از چیزها به شریک عاطفی روی نمی آورم </a:t>
            </a:r>
            <a:endParaRPr lang="en-US" sz="2800" b="1" dirty="0">
              <a:solidFill>
                <a:srgbClr val="002060"/>
              </a:solidFill>
            </a:endParaRPr>
          </a:p>
          <a:p>
            <a:endParaRPr lang="en-US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69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علائم و نشانه های ترومای عاطفی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821577"/>
            <a:ext cx="10363826" cy="296962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fa-IR" sz="2400" dirty="0" smtClean="0">
                <a:solidFill>
                  <a:srgbClr val="C00000"/>
                </a:solidFill>
              </a:rPr>
              <a:t>خشم انفجاری لحظه ای</a:t>
            </a:r>
          </a:p>
          <a:p>
            <a:pPr marL="0" indent="0" algn="ctr">
              <a:buNone/>
            </a:pPr>
            <a:endParaRPr lang="en-US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6291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نشانه های وابستگی ناسالم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marL="0" indent="0" algn="ctr">
              <a:lnSpc>
                <a:spcPct val="200000"/>
              </a:lnSpc>
              <a:buNone/>
            </a:pPr>
            <a:r>
              <a:rPr lang="fa-IR" sz="3200" dirty="0" smtClean="0">
                <a:solidFill>
                  <a:srgbClr val="FF0000"/>
                </a:solidFill>
              </a:rPr>
              <a:t>وابستگی بیش  از از اندازه خصمانه 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fa-IR" sz="3200" dirty="0" smtClean="0">
                <a:solidFill>
                  <a:srgbClr val="FF0000"/>
                </a:solidFill>
              </a:rPr>
              <a:t>وابستگی بیش از اندازه پنهان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fa-IR" sz="3200" dirty="0">
                <a:solidFill>
                  <a:srgbClr val="FF0000"/>
                </a:solidFill>
              </a:rPr>
              <a:t>وابستگی بیش از اندازه </a:t>
            </a:r>
            <a:r>
              <a:rPr lang="fa-IR" sz="3200" dirty="0" smtClean="0">
                <a:solidFill>
                  <a:srgbClr val="FF0000"/>
                </a:solidFill>
              </a:rPr>
              <a:t>متعارض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fa-IR" sz="3200" dirty="0" smtClean="0">
                <a:solidFill>
                  <a:srgbClr val="FF0000"/>
                </a:solidFill>
              </a:rPr>
              <a:t> 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41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انگاره های فاصله گرفتن بی تناسب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fa-IR" sz="3600" dirty="0" smtClean="0">
                <a:solidFill>
                  <a:srgbClr val="FF0000"/>
                </a:solidFill>
              </a:rPr>
              <a:t>انگاره ترس </a:t>
            </a:r>
          </a:p>
          <a:p>
            <a:pPr marL="0" indent="0" algn="ctr">
              <a:buNone/>
            </a:pPr>
            <a:r>
              <a:rPr lang="fa-IR" sz="3600" dirty="0" smtClean="0">
                <a:solidFill>
                  <a:srgbClr val="FF0000"/>
                </a:solidFill>
              </a:rPr>
              <a:t>انگاره پرخاشگری </a:t>
            </a:r>
          </a:p>
          <a:p>
            <a:pPr marL="0" indent="0" algn="ctr">
              <a:buNone/>
            </a:pPr>
            <a:r>
              <a:rPr lang="fa-IR" sz="3600" dirty="0" smtClean="0">
                <a:solidFill>
                  <a:srgbClr val="FF0000"/>
                </a:solidFill>
              </a:rPr>
              <a:t>انگاره خود محوری </a:t>
            </a:r>
          </a:p>
          <a:p>
            <a:pPr marL="0" indent="0" algn="ctr">
              <a:buNone/>
            </a:pPr>
            <a:r>
              <a:rPr lang="fa-IR" sz="3600" dirty="0" smtClean="0">
                <a:solidFill>
                  <a:srgbClr val="FF0000"/>
                </a:solidFill>
              </a:rPr>
              <a:t>انگاره سطحی </a:t>
            </a:r>
          </a:p>
        </p:txBody>
      </p:sp>
    </p:spTree>
    <p:extLst>
      <p:ext uri="{BB962C8B-B14F-4D97-AF65-F5344CB8AC3E}">
        <p14:creationId xmlns:p14="http://schemas.microsoft.com/office/powerpoint/2010/main" val="3782796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13773" y="828563"/>
            <a:ext cx="10904537" cy="203566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913774" y="3428999"/>
            <a:ext cx="10904536" cy="258183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fa-IR" sz="2800" b="1" dirty="0">
                <a:solidFill>
                  <a:srgbClr val="002060"/>
                </a:solidFill>
              </a:rPr>
              <a:t>اغلب اوقات از اینکه ترک و طرد شوم احساس ناراحتی و نگرانی می کنم</a:t>
            </a:r>
          </a:p>
          <a:p>
            <a:pPr>
              <a:lnSpc>
                <a:spcPct val="100000"/>
              </a:lnSpc>
            </a:pPr>
            <a:r>
              <a:rPr lang="fa-IR" sz="2800" b="1" dirty="0">
                <a:solidFill>
                  <a:srgbClr val="002060"/>
                </a:solidFill>
              </a:rPr>
              <a:t>در خصوص دوست داشته شدن نیاز به اطمینان خاطر مداوم دارم </a:t>
            </a:r>
          </a:p>
          <a:p>
            <a:pPr>
              <a:lnSpc>
                <a:spcPct val="100000"/>
              </a:lnSpc>
            </a:pPr>
            <a:r>
              <a:rPr lang="fa-IR" sz="2800" b="1" dirty="0">
                <a:solidFill>
                  <a:srgbClr val="002060"/>
                </a:solidFill>
              </a:rPr>
              <a:t>اگر شریک عاطفی در دسترس نباشد  ناامید و مایوس می شوم</a:t>
            </a:r>
          </a:p>
          <a:p>
            <a:pPr>
              <a:lnSpc>
                <a:spcPct val="100000"/>
              </a:lnSpc>
            </a:pPr>
            <a:r>
              <a:rPr lang="fa-IR" sz="2800" b="1" dirty="0">
                <a:solidFill>
                  <a:srgbClr val="002060"/>
                </a:solidFill>
              </a:rPr>
              <a:t>اگر مدت زیادی در دسترس من نباشد از او رنجیده خاطر میشوم </a:t>
            </a:r>
            <a:endParaRPr lang="en-US" sz="2800" b="1" dirty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</a:pPr>
            <a:endParaRPr lang="en-US" sz="2800" b="1" dirty="0">
              <a:solidFill>
                <a:srgbClr val="00206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74" y="736488"/>
            <a:ext cx="10904537" cy="2312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539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88" y="322729"/>
            <a:ext cx="10744200" cy="216497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88" y="2510482"/>
            <a:ext cx="10744200" cy="3997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43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b="1" dirty="0" smtClean="0">
                <a:solidFill>
                  <a:schemeClr val="tx2">
                    <a:lumMod val="75000"/>
                  </a:schemeClr>
                </a:solidFill>
              </a:rPr>
              <a:t>روابط عاطفی با توجه به سبک های دلبستگی مختلف </a:t>
            </a:r>
            <a:endParaRPr lang="en-US" sz="4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75" y="2393576"/>
            <a:ext cx="10364451" cy="3603812"/>
          </a:xfrm>
        </p:spPr>
      </p:pic>
    </p:spTree>
    <p:extLst>
      <p:ext uri="{BB962C8B-B14F-4D97-AF65-F5344CB8AC3E}">
        <p14:creationId xmlns:p14="http://schemas.microsoft.com/office/powerpoint/2010/main" val="3283913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مهارت های وابستگی سالم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fa-IR" sz="3600" dirty="0">
                <a:solidFill>
                  <a:srgbClr val="FF0000"/>
                </a:solidFill>
              </a:rPr>
              <a:t>پیوند جویی  </a:t>
            </a:r>
            <a:endParaRPr lang="fa-IR" sz="3600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fa-IR" sz="3600" dirty="0" smtClean="0">
                <a:solidFill>
                  <a:srgbClr val="FF0000"/>
                </a:solidFill>
              </a:rPr>
              <a:t>هم کوشی احساسی و عاطفی </a:t>
            </a:r>
          </a:p>
          <a:p>
            <a:pPr marL="0" indent="0" algn="ctr">
              <a:buNone/>
            </a:pPr>
            <a:r>
              <a:rPr lang="fa-IR" sz="3600" dirty="0" smtClean="0">
                <a:solidFill>
                  <a:srgbClr val="FF0000"/>
                </a:solidFill>
              </a:rPr>
              <a:t>انگیزه رشد</a:t>
            </a:r>
            <a:endParaRPr lang="fa-IR" sz="3600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fa-IR" sz="3600" dirty="0" smtClean="0">
                <a:solidFill>
                  <a:srgbClr val="FF0000"/>
                </a:solidFill>
              </a:rPr>
              <a:t>رابطه انعطاف پذیر</a:t>
            </a:r>
          </a:p>
        </p:txBody>
      </p:sp>
    </p:spTree>
    <p:extLst>
      <p:ext uri="{BB962C8B-B14F-4D97-AF65-F5344CB8AC3E}">
        <p14:creationId xmlns:p14="http://schemas.microsoft.com/office/powerpoint/2010/main" val="179595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053529"/>
          </a:xfrm>
        </p:spPr>
        <p:txBody>
          <a:bodyPr/>
          <a:lstStyle/>
          <a:p>
            <a:r>
              <a:rPr lang="fa-IR" b="1" dirty="0" smtClean="0">
                <a:solidFill>
                  <a:srgbClr val="FF0000"/>
                </a:solidFill>
              </a:rPr>
              <a:t>چگونه احساس دیگران را سبب شویم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255520"/>
            <a:ext cx="10363826" cy="3535680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fa-IR" sz="3600" dirty="0" smtClean="0"/>
              <a:t>1- شما درباره خود چه احساسی دارید؟</a:t>
            </a:r>
          </a:p>
          <a:p>
            <a:pPr marL="0" indent="0" algn="r">
              <a:buNone/>
            </a:pPr>
            <a:r>
              <a:rPr lang="fa-IR" sz="3600" dirty="0" smtClean="0"/>
              <a:t>2- درباره طرف مقابل چه احساسی دارید؟</a:t>
            </a:r>
          </a:p>
          <a:p>
            <a:pPr marL="0" indent="0" algn="r">
              <a:buNone/>
            </a:pPr>
            <a:r>
              <a:rPr lang="fa-IR" sz="3600" dirty="0" smtClean="0"/>
              <a:t>3- طرف مقابل درباره شما چه احساسی دارد؟</a:t>
            </a:r>
            <a:endParaRPr lang="fa-IR" sz="3600" dirty="0"/>
          </a:p>
          <a:p>
            <a:pPr marL="0" indent="0" algn="r">
              <a:buNone/>
            </a:pPr>
            <a:r>
              <a:rPr lang="fa-IR" sz="3600" dirty="0" smtClean="0"/>
              <a:t>4 – طرف مقابل درباره خودش چه احساسی دارد؟</a:t>
            </a:r>
          </a:p>
        </p:txBody>
      </p:sp>
    </p:spTree>
    <p:extLst>
      <p:ext uri="{BB962C8B-B14F-4D97-AF65-F5344CB8AC3E}">
        <p14:creationId xmlns:p14="http://schemas.microsoft.com/office/powerpoint/2010/main" val="4126807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149" y="148046"/>
            <a:ext cx="10364451" cy="977868"/>
          </a:xfrm>
        </p:spPr>
        <p:txBody>
          <a:bodyPr/>
          <a:lstStyle/>
          <a:p>
            <a:r>
              <a:rPr lang="fa-IR" dirty="0" smtClean="0">
                <a:solidFill>
                  <a:srgbClr val="FF0000"/>
                </a:solidFill>
              </a:rPr>
              <a:t>مهارتهای شروع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992776"/>
            <a:ext cx="10363826" cy="4798423"/>
          </a:xfrm>
        </p:spPr>
        <p:txBody>
          <a:bodyPr>
            <a:noAutofit/>
          </a:bodyPr>
          <a:lstStyle/>
          <a:p>
            <a:pPr marL="0" indent="0" algn="r">
              <a:buNone/>
            </a:pPr>
            <a:r>
              <a:rPr lang="fa-IR" sz="2800" dirty="0" smtClean="0"/>
              <a:t>در لحظه به سر ببریم</a:t>
            </a:r>
            <a:endParaRPr lang="en-US" sz="2800" dirty="0" smtClean="0"/>
          </a:p>
          <a:p>
            <a:pPr marL="0" indent="0" algn="r">
              <a:buNone/>
            </a:pPr>
            <a:r>
              <a:rPr lang="fa-IR" sz="2800" dirty="0" smtClean="0"/>
              <a:t>درخواست قدرتمند و با مهربانی </a:t>
            </a:r>
          </a:p>
          <a:p>
            <a:pPr marL="0" indent="0" algn="r">
              <a:buNone/>
            </a:pPr>
            <a:r>
              <a:rPr lang="fa-IR" sz="2800" dirty="0" smtClean="0"/>
              <a:t>به دیگران علاقه مندباشیم</a:t>
            </a:r>
          </a:p>
          <a:p>
            <a:pPr marL="0" indent="0" algn="r">
              <a:buNone/>
            </a:pPr>
            <a:r>
              <a:rPr lang="fa-IR" sz="2800" dirty="0" smtClean="0"/>
              <a:t>خلاقیت داشتن </a:t>
            </a:r>
          </a:p>
          <a:p>
            <a:pPr marL="0" indent="0" algn="r">
              <a:buNone/>
            </a:pPr>
            <a:r>
              <a:rPr lang="fa-IR" sz="2800" dirty="0" smtClean="0"/>
              <a:t>مثبت باشیم (موضوع را مثبت انتخاب کنیم)</a:t>
            </a:r>
          </a:p>
          <a:p>
            <a:pPr marL="0" indent="0" algn="r">
              <a:buNone/>
            </a:pPr>
            <a:r>
              <a:rPr lang="fa-IR" sz="2800" dirty="0" smtClean="0"/>
              <a:t>مخالفت نکنیم </a:t>
            </a:r>
          </a:p>
          <a:p>
            <a:pPr marL="0" indent="0" algn="r">
              <a:buNone/>
            </a:pPr>
            <a:r>
              <a:rPr lang="fa-IR" sz="2800" dirty="0" smtClean="0"/>
              <a:t>با جریان حرکت کنید</a:t>
            </a:r>
          </a:p>
          <a:p>
            <a:pPr algn="ctr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859685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C71B277C-C29A-4BA0-A7BA-43502DF21A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TM04033925[[fn=Droplet]]</Template>
  <TotalTime>2443</TotalTime>
  <Words>905</Words>
  <Application>Microsoft Office PowerPoint</Application>
  <PresentationFormat>Widescreen</PresentationFormat>
  <Paragraphs>188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6" baseType="lpstr">
      <vt:lpstr>Arial</vt:lpstr>
      <vt:lpstr>Times New Roman</vt:lpstr>
      <vt:lpstr>Tw Cen MT</vt:lpstr>
      <vt:lpstr>Droplet</vt:lpstr>
      <vt:lpstr>چهار راه عاطفی دکتر موسوی </vt:lpstr>
      <vt:lpstr>انواع سبک های دلبستگی</vt:lpstr>
      <vt:lpstr>PowerPoint Presentation</vt:lpstr>
      <vt:lpstr>PowerPoint Presentation</vt:lpstr>
      <vt:lpstr>PowerPoint Presentation</vt:lpstr>
      <vt:lpstr>روابط عاطفی با توجه به سبک های دلبستگی مختلف </vt:lpstr>
      <vt:lpstr>مهارت های وابستگی سالم</vt:lpstr>
      <vt:lpstr>چگونه احساس دیگران را سبب شویم</vt:lpstr>
      <vt:lpstr>مهارتهای شروع </vt:lpstr>
      <vt:lpstr>مهارتهای شروع </vt:lpstr>
      <vt:lpstr>سخاوتمند باشیم </vt:lpstr>
      <vt:lpstr>اصول هفت گانه اولین تاثیر</vt:lpstr>
      <vt:lpstr>مهارتهای تداوم رابطه </vt:lpstr>
      <vt:lpstr>مهارتهای تداوم رابطه </vt:lpstr>
      <vt:lpstr>مهارتهای ترمیم رابطه </vt:lpstr>
      <vt:lpstr>مهارتهای ترمیم رابطه </vt:lpstr>
      <vt:lpstr>مهارتهای ترمیم رابطه؟ </vt:lpstr>
      <vt:lpstr>مهارتهای ترمیم یا کات رابطه؟ </vt:lpstr>
      <vt:lpstr>مهارتهای ترمیم یا کات رابطه؟ </vt:lpstr>
      <vt:lpstr>دلایل جدایی</vt:lpstr>
      <vt:lpstr>سوگ و جدایی</vt:lpstr>
      <vt:lpstr>چرخه رهاشدگی</vt:lpstr>
      <vt:lpstr>خروجی طرد شدگی</vt:lpstr>
      <vt:lpstr>مخاطره آموزنده</vt:lpstr>
      <vt:lpstr>عوامل موثر در نحوه واکنش </vt:lpstr>
      <vt:lpstr>انواع طرد</vt:lpstr>
      <vt:lpstr>مراحل التیام</vt:lpstr>
      <vt:lpstr>آناتومی در هم شکستن</vt:lpstr>
      <vt:lpstr>علائم و نشانه های ترومای عاطفی</vt:lpstr>
      <vt:lpstr>علائم و نشانه های ترومای عاطفی</vt:lpstr>
      <vt:lpstr>نشانه های وابستگی ناسالم</vt:lpstr>
      <vt:lpstr>انگاره های فاصله گرفتن بی تناسب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چهار راه عاطفی</dc:title>
  <dc:creator>Windows User</dc:creator>
  <cp:lastModifiedBy>Windows User</cp:lastModifiedBy>
  <cp:revision>57</cp:revision>
  <dcterms:created xsi:type="dcterms:W3CDTF">2019-01-28T19:11:12Z</dcterms:created>
  <dcterms:modified xsi:type="dcterms:W3CDTF">2019-08-14T08:04:39Z</dcterms:modified>
</cp:coreProperties>
</file>