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66" r:id="rId4"/>
    <p:sldId id="274" r:id="rId5"/>
    <p:sldId id="269" r:id="rId6"/>
    <p:sldId id="272" r:id="rId7"/>
    <p:sldId id="278" r:id="rId8"/>
    <p:sldId id="279" r:id="rId9"/>
    <p:sldId id="280" r:id="rId10"/>
    <p:sldId id="277" r:id="rId11"/>
    <p:sldId id="270" r:id="rId12"/>
    <p:sldId id="271" r:id="rId13"/>
    <p:sldId id="282" r:id="rId14"/>
    <p:sldId id="284" r:id="rId15"/>
    <p:sldId id="283" r:id="rId16"/>
    <p:sldId id="285" r:id="rId17"/>
    <p:sldId id="273" r:id="rId18"/>
    <p:sldId id="276" r:id="rId19"/>
    <p:sldId id="281" r:id="rId20"/>
    <p:sldId id="262" r:id="rId21"/>
    <p:sldId id="261" r:id="rId22"/>
    <p:sldId id="259" r:id="rId23"/>
    <p:sldId id="260" r:id="rId24"/>
    <p:sldId id="264" r:id="rId25"/>
    <p:sldId id="257" r:id="rId26"/>
    <p:sldId id="258" r:id="rId27"/>
    <p:sldId id="263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9334" y="3370218"/>
            <a:ext cx="8361229" cy="1811382"/>
          </a:xfrm>
        </p:spPr>
        <p:txBody>
          <a:bodyPr/>
          <a:lstStyle/>
          <a:p>
            <a:r>
              <a:rPr lang="fa-IR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مشاوره پیش از ازدواج سیستمی</a:t>
            </a:r>
            <a:br>
              <a:rPr lang="fa-IR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744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سوال های مفهوم ازدواج 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به نظر شما معنای ازدواج چیست ؟</a:t>
            </a:r>
          </a:p>
          <a:p>
            <a:pPr marL="0" indent="0" algn="ctr">
              <a:buNone/>
            </a:pPr>
            <a:r>
              <a:rPr lang="fa-I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شما با ازدواج چه هدفی را دنبال می کنید ؟</a:t>
            </a:r>
          </a:p>
          <a:p>
            <a:pPr marL="0" indent="0" algn="ctr">
              <a:buNone/>
            </a:pPr>
            <a:r>
              <a:rPr lang="fa-I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اگر کاندیدای شما چه هدفی را دنبال کند برای شما مطلوبیت دارد ؟</a:t>
            </a:r>
          </a:p>
          <a:p>
            <a:pPr marL="0" indent="0" algn="ctr">
              <a:buNone/>
            </a:pPr>
            <a:r>
              <a:rPr lang="fa-I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(بررسی اهمیت عدم مطلوبیت ها )</a:t>
            </a:r>
          </a:p>
          <a:p>
            <a:pPr marL="0" indent="0" algn="ctr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490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latin typeface="Arial" panose="020B0604020202020204" pitchFamily="34" charset="0"/>
                <a:cs typeface="Arial" panose="020B0604020202020204" pitchFamily="34" charset="0"/>
              </a:rPr>
              <a:t>نیمرخ روانی خانواده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94263"/>
            <a:ext cx="9601200" cy="38731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حرکت در مسیر دو نیروی اصلی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قابلیت دسترس پذیری خانواده در تاریخ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میزان ثبات در خانواده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بررسی سبک ارتباط در خانواده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بررسی فرایندهای هیجانی در خانواده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پیش آگهی در خانواده </a:t>
            </a:r>
          </a:p>
          <a:p>
            <a:pPr marL="0" indent="0" algn="ctr">
              <a:buNone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درجه گسستگی </a:t>
            </a:r>
          </a:p>
          <a:p>
            <a:pPr marL="0" indent="0" algn="ctr">
              <a:buNone/>
            </a:pPr>
            <a:endParaRPr lang="en-US" sz="2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50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latin typeface="Arial" panose="020B0604020202020204" pitchFamily="34" charset="0"/>
                <a:cs typeface="Arial" panose="020B0604020202020204" pitchFamily="34" charset="0"/>
              </a:rPr>
              <a:t>سوال های مرتبط با نمیرخ خود و خانواده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815737"/>
            <a:ext cx="9601200" cy="3581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روایت شما از  خود و خانواده تان چیست؟ </a:t>
            </a:r>
            <a:r>
              <a:rPr lang="fa-IR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تمرکز بر سبک زندگی)</a:t>
            </a:r>
          </a:p>
          <a:p>
            <a:pPr marL="0" indent="0" algn="ctr">
              <a:buNone/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تاریخچه ای از خانواده خود بیان کنید </a:t>
            </a:r>
          </a:p>
          <a:p>
            <a:pPr marL="0" indent="0" algn="ctr">
              <a:buNone/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ازدواج والدین تان  را توصیف کنید </a:t>
            </a:r>
          </a:p>
          <a:p>
            <a:pPr marL="0" indent="0" algn="ctr">
              <a:buNone/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فرزند آوری والدین تان را وصف کنید </a:t>
            </a:r>
          </a:p>
          <a:p>
            <a:pPr marL="0" indent="0" algn="ctr">
              <a:buNone/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شرایط تولد خود را در رابطه  والدینتان وصف کنید </a:t>
            </a:r>
          </a:p>
          <a:p>
            <a:pPr marL="0" indent="0" algn="ctr">
              <a:buNone/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مهمترین اتفاقات در دوران رشد شما  کدام بوده است </a:t>
            </a:r>
          </a:p>
          <a:p>
            <a:pPr marL="0" indent="0" algn="ctr">
              <a:buNone/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جایگاه شما در خانواده شما چگونه است؟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849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977" y="163285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عملکرد و فرایند هیجانی</a:t>
            </a:r>
            <a:br>
              <a:rPr lang="fa-IR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ازدواج دو نفر با یکدیگر توده ی ایگوی جدیدی را بوجود می آورد (بوئن)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9977" y="1570808"/>
            <a:ext cx="9601200" cy="3581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fa-I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جایگاه عملکرد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عملکرد هیجانی</a:t>
            </a:r>
            <a:endParaRPr lang="fa-I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fa-IR" b="1" dirty="0">
                <a:latin typeface="Arial" panose="020B0604020202020204" pitchFamily="34" charset="0"/>
                <a:cs typeface="Arial" panose="020B0604020202020204" pitchFamily="34" charset="0"/>
              </a:rPr>
              <a:t>بررسی میزان مناسب بودن و نا مناسب بودن هر </a:t>
            </a: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کاندیدادرخانواده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میزان انطباق پذیری فرد با مناسب بودن یا نامناسب بودن 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مصمم بودن یا مردد بودن در هسته اصلی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سلطه گر و فرمانبردار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فوران یا اجتناب از احساس</a:t>
            </a:r>
          </a:p>
          <a:p>
            <a:pPr marL="0" indent="0" algn="ctr">
              <a:buNone/>
            </a:pPr>
            <a:r>
              <a:rPr lang="fa-IR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تعریف تقابل در خانواده و میزان چرخه اضطراب (چک کردن احتمال ارتباط تقابلی)</a:t>
            </a:r>
          </a:p>
          <a:p>
            <a:pPr marL="0" indent="0" algn="ctr">
              <a:buNone/>
            </a:pPr>
            <a:endParaRPr lang="fa-IR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fa-IR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هدف اصلی در مشاوره قبل از ازدواج با توجه به فرایند هیجانی : توانایی سازگاری</a:t>
            </a:r>
          </a:p>
          <a:p>
            <a:pPr marL="0" indent="0" algn="ctr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223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47206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سوال های مرتبط با جایگاه عملکرد</a:t>
            </a:r>
            <a:br>
              <a:rPr lang="fa-IR" sz="3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عملکرد اساسی انسان زمانی اتفاق می افتد که در رابطه متقابل فردی دیگر قرار می گیرد</a:t>
            </a:r>
            <a:br>
              <a:rPr lang="fa-IR" sz="2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3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چقدر نسبت به حال خوب و بد دیگران احساس مسئولیت می کنید ؟</a:t>
            </a:r>
          </a:p>
          <a:p>
            <a:pPr marL="0" indent="0" algn="ctr">
              <a:buNone/>
            </a:pP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نقش شما در حل مشکلات دیگران چقدر است ؟</a:t>
            </a:r>
          </a:p>
          <a:p>
            <a:pPr marL="0" indent="0" algn="ctr">
              <a:buNone/>
            </a:pP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چه احساسی نسبت به حل مشکلات دیگران دارید ؟(خانواده)</a:t>
            </a:r>
          </a:p>
          <a:p>
            <a:pPr marL="0" indent="0" algn="ctr">
              <a:buNone/>
            </a:pP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انجام چه کارهایی برای  اعضا خانواده اصلا دشوار نیست؟</a:t>
            </a:r>
          </a:p>
          <a:p>
            <a:pPr marL="0" indent="0" algn="ctr">
              <a:buNone/>
            </a:pP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انتظار مراقبت کردن از اعضای خانواده خود را دارید؟ تا چه میزان ؟ </a:t>
            </a:r>
          </a:p>
          <a:p>
            <a:pPr marL="0" indent="0" algn="ctr">
              <a:buNone/>
            </a:pP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چه کارهایی برای شما بسیار سخت است و لی انجا می دهید ؟</a:t>
            </a:r>
          </a:p>
          <a:p>
            <a:pPr marL="0" indent="0" algn="ctr">
              <a:buNone/>
            </a:pPr>
            <a:r>
              <a:rPr lang="fa-I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752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8355" y="293914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سوال های مرتبط با کاردکردهای هیجانی( دو نیروی اصلی) 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8321" y="1263287"/>
            <a:ext cx="9601200" cy="3581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نقش شما در کشمکش های والدینی شما چیست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کسی در خانواده شما درگیری بیماری یا مشکل خاصی هست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بطور کلی به نظر شما بیشترین نقش را در بروز درگیری در خانواده شما چه کس یا چیزی دارد و چرا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نقش شما در تنش های احتمالی همشیرها چیست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چه کسی دارای عملکرد بهتری است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آیا از نظر دیگران شما فرد عاطفی هستید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میزان تایید یا عدم تایید دیگران چه مقدار در عملکرد شما تاثیر گذار است؟ (همراهی)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به نظرتان ازدواج شما الان مناسب است ؟(نگرانی در این مورد دارید ؟)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آیا کسی در خانواده هست که معتقد باشد زمان مناسبی برای ازدواج شما نیست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با وجود فضای مثبت در خانواده عملکرد شما (و بقیه اعضا ) چگونه است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بی اثرترین ترین عضو خانواده شما کیست ؟ یا بیشتر تنش ها مربوط به چه کسی است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تمامی سوال های فوق می تواند در مورد رابطه با کاندیدای ازدواج پرسیده شود 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94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777" y="496389"/>
            <a:ext cx="10284823" cy="1675311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سوال های مرتبط با کاردکردهای هیجانی( دو نیروی اصلی)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50126"/>
            <a:ext cx="9601200" cy="4317274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از نظر خودتان تا چه اندازه مطابق انتظارات والدین خود رفتار میکنید؟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میزان تمایل و آمادگی هر کدام کاندیداها و خانواده های آنها برای </a:t>
            </a: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ازدواج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از </a:t>
            </a: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نظر </a:t>
            </a: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والدین تان </a:t>
            </a: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تا چه اندازه مطابق انتظارات والدین خود رفتار میکنید</a:t>
            </a: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؟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تا چه اندازه بین خواستن و نخواستن در حرکت هستید؟( نوسان عاطفی)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تا چه اندازه نسبت به انتقاد حساس هستید؟</a:t>
            </a:r>
            <a:endParaRPr lang="en-US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046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مشاوره فردی</a:t>
            </a:r>
            <a:b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(ژنوگرام ) 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0937" y="1850571"/>
            <a:ext cx="9601200" cy="4572000"/>
          </a:xfrm>
        </p:spPr>
        <p:txBody>
          <a:bodyPr/>
          <a:lstStyle/>
          <a:p>
            <a:pPr marL="0" indent="0" algn="ctr">
              <a:buNone/>
            </a:pP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توصیف تاریخچه زندگی </a:t>
            </a:r>
          </a:p>
          <a:p>
            <a:pPr marL="0" indent="0" algn="ctr">
              <a:buNone/>
            </a:pPr>
            <a:r>
              <a:rPr lang="fa-IR" dirty="0" smtClean="0"/>
              <a:t>رابطه خود را با والدینتان توصیف کنید </a:t>
            </a:r>
          </a:p>
          <a:p>
            <a:pPr marL="0" indent="0" algn="ctr">
              <a:buNone/>
            </a:pP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بررسی انوع گسست</a:t>
            </a:r>
          </a:p>
          <a:p>
            <a:pPr marL="0" indent="0" algn="ctr">
              <a:buNone/>
            </a:pPr>
            <a:r>
              <a:rPr lang="fa-IR" dirty="0" smtClean="0"/>
              <a:t> آیا رابطه والدین بر زندگی شما تاثیری داشته است ؟</a:t>
            </a:r>
          </a:p>
          <a:p>
            <a:pPr marL="0" indent="0" algn="ctr">
              <a:buNone/>
            </a:pPr>
            <a:r>
              <a:rPr lang="fa-IR" dirty="0" smtClean="0"/>
              <a:t>میزان تعامل شما با خانواده در چه حد است ؟</a:t>
            </a:r>
          </a:p>
          <a:p>
            <a:pPr marL="0" indent="0" algn="ctr">
              <a:buNone/>
            </a:pPr>
            <a:r>
              <a:rPr lang="fa-IR" dirty="0" smtClean="0"/>
              <a:t>نظرتان در مورد آداب و رسوم خانواده چیست ؟</a:t>
            </a:r>
          </a:p>
          <a:p>
            <a:pPr marL="0" indent="0" algn="ctr">
              <a:buNone/>
            </a:pPr>
            <a:r>
              <a:rPr lang="fa-IR" dirty="0" smtClean="0"/>
              <a:t>آیا تمایل دارید یک زندگی زناشوئی شبیه والدینتان داشته باشید ؟</a:t>
            </a:r>
          </a:p>
          <a:p>
            <a:pPr marL="0" indent="0" algn="ctr">
              <a:buNone/>
            </a:pPr>
            <a:r>
              <a:rPr lang="fa-IR" dirty="0" smtClean="0"/>
              <a:t>آیا با اعضای خانواده خود در مورد مشکلات فردی صحبت میکنید ؟</a:t>
            </a:r>
          </a:p>
          <a:p>
            <a:pPr marL="0" indent="0" algn="ctr">
              <a:buNone/>
            </a:pPr>
            <a:r>
              <a:rPr lang="fa-IR" dirty="0" smtClean="0"/>
              <a:t>رابطه شما با اقوام و بستگان چگونه است ؟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282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474" y="137160"/>
            <a:ext cx="9601200" cy="1485900"/>
          </a:xfrm>
        </p:spPr>
        <p:txBody>
          <a:bodyPr/>
          <a:lstStyle/>
          <a:p>
            <a:pPr algn="ctr"/>
            <a:r>
              <a:rPr lang="fa-IR" b="1" dirty="0">
                <a:latin typeface="Arial" panose="020B0604020202020204" pitchFamily="34" charset="0"/>
                <a:cs typeface="Arial" panose="020B0604020202020204" pitchFamily="34" charset="0"/>
              </a:rPr>
              <a:t>مشاوره فردی</a:t>
            </a:r>
            <a:br>
              <a:rPr lang="fa-I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(ژنوگرام 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0606" y="1101634"/>
            <a:ext cx="9601200" cy="436734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تاریخچه خانواده هسته </a:t>
            </a:r>
            <a:r>
              <a:rPr lang="fa-IR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ای و گسترده </a:t>
            </a:r>
          </a:p>
          <a:p>
            <a:pPr marL="0" indent="0" algn="ctr">
              <a:buNone/>
            </a:pPr>
            <a:r>
              <a:rPr lang="fa-I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سوالات مرتبط </a:t>
            </a:r>
          </a:p>
          <a:p>
            <a:pPr marL="0" indent="0" algn="r">
              <a:buNone/>
            </a:pPr>
            <a:r>
              <a:rPr lang="fa-I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ایا از اولین ملاقات های والدینتان اطلاعی دارید؟</a:t>
            </a:r>
          </a:p>
          <a:p>
            <a:pPr marL="0" indent="0" algn="r">
              <a:buNone/>
            </a:pPr>
            <a:r>
              <a:rPr lang="fa-I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مهمترین اضطراب هایی که برای والدین و خودتان در رابطه وجو داشته است کدام است؟</a:t>
            </a:r>
          </a:p>
          <a:p>
            <a:pPr marL="0" indent="0" algn="r">
              <a:buNone/>
            </a:pPr>
            <a:r>
              <a:rPr lang="fa-I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رابطه والدین تان و خودتان دارای افت و افزایش بوده است چه زمان هایی ؟</a:t>
            </a:r>
          </a:p>
          <a:p>
            <a:pPr marL="0" indent="0" algn="r">
              <a:buNone/>
            </a:pPr>
            <a:r>
              <a:rPr lang="fa-I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کدامیک از افراد خانواده گسترده با خانواده هسته ای در رابطه است ؟</a:t>
            </a:r>
          </a:p>
          <a:p>
            <a:pPr marL="0" indent="0" algn="ctr">
              <a:buNone/>
            </a:pPr>
            <a:r>
              <a:rPr lang="fa-I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a-IR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چرخه اضطراب در خانواده کاندیداها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ارزیابی میزان ثبات در خانواده  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میزان عملکرد پدر و مادربزرگ و بستگان 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شرایط جسمانی 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ارزیابی بلوغ روابط بین اعضای خانواده 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میزان آگاهی فرد از هیجان ها و سطح اضطراب دارد 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ارزیابی میزان فرافکنی در تعامل با اعضا 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عمق رابطه و میزان سطحی بودن (کاهش دهنده اضطراب)</a:t>
            </a:r>
          </a:p>
          <a:p>
            <a:pPr marL="0" indent="0" algn="r">
              <a:buNone/>
            </a:pPr>
            <a:r>
              <a:rPr lang="fa-I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جابه جایی اضطراب ها با نشانه ها یا بدون نشانه های جسمانی </a:t>
            </a:r>
          </a:p>
          <a:p>
            <a:pPr marL="0" indent="0" algn="ctr">
              <a:buNone/>
            </a:pPr>
            <a:endParaRPr lang="fa-IR" sz="160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212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حرکت در مسیر دونیروی اصلی </a:t>
            </a:r>
            <a:br>
              <a:rPr lang="fa-I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درک وشناخت یک فرد بدون آگاهی از بافت و عملکرد افراد نزدیک با او ممکن نیست (بوئن)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4148" y="2764972"/>
            <a:ext cx="9984377" cy="3581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تولد و چگونگی اثر گذاری آن بر خانواده 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میزان کنترل اضطراب مادر به واسطه فرزند آوری (بر اساس اطلاعات کاندیداها) 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چک کردن سه نفره ی وابسته یا سه نفره گسسته 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دونفره های خانواده و میزان تصور اضطراب دو فرد جدا( بررسی اثر متقابل اعضا) 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میزان همسانی دونفره ها و سه نفره ها در خانواده هسته ای (واحد هیجانی)</a:t>
            </a:r>
          </a:p>
          <a:p>
            <a:pPr marL="0" indent="0" algn="ctr"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376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034143"/>
            <a:ext cx="9601200" cy="14859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مشاوره قبل از ازدواج 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8685" y="1955074"/>
            <a:ext cx="9601200" cy="3581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fa-I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چرایی مشاوره قبل از ازدواج</a:t>
            </a: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انواع تعامل های زوجینی و مشاوره قبل از ازدواج</a:t>
            </a:r>
          </a:p>
          <a:p>
            <a:pPr marL="0" indent="0" algn="ctr">
              <a:buNone/>
            </a:pPr>
            <a:endParaRPr lang="fa-IR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مفهوم ازدواج</a:t>
            </a:r>
            <a:endParaRPr lang="fa-I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a-IR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9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فعال سازی و بررسی تبانی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dirty="0" smtClean="0"/>
              <a:t>پیشینه فردی </a:t>
            </a:r>
          </a:p>
          <a:p>
            <a:pPr marL="0" indent="0" algn="ctr">
              <a:buNone/>
            </a:pPr>
            <a:r>
              <a:rPr lang="fa-IR" dirty="0" smtClean="0"/>
              <a:t>تاریخچه ای  از تمام روابط عاشقانه مهم</a:t>
            </a:r>
          </a:p>
          <a:p>
            <a:pPr marL="0" indent="0" algn="ctr">
              <a:buNone/>
            </a:pPr>
            <a:r>
              <a:rPr lang="fa-IR" dirty="0" smtClean="0"/>
              <a:t>تفسیر فرد از روابط زوجی</a:t>
            </a:r>
          </a:p>
          <a:p>
            <a:pPr marL="0" indent="0" algn="ctr">
              <a:buNone/>
            </a:pPr>
            <a:r>
              <a:rPr lang="fa-IR" dirty="0" smtClean="0"/>
              <a:t>پیش بینی سیستم های دفاعی وپویای های توام با تبانی </a:t>
            </a:r>
          </a:p>
        </p:txBody>
      </p:sp>
    </p:spTree>
    <p:extLst>
      <p:ext uri="{BB962C8B-B14F-4D97-AF65-F5344CB8AC3E}">
        <p14:creationId xmlns:p14="http://schemas.microsoft.com/office/powerpoint/2010/main" val="1504664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9" y="685800"/>
            <a:ext cx="10202091" cy="881744"/>
          </a:xfrm>
        </p:spPr>
        <p:txBody>
          <a:bodyPr>
            <a:normAutofit fontScale="90000"/>
          </a:bodyPr>
          <a:lstStyle/>
          <a:p>
            <a:r>
              <a:rPr lang="fa-IR" dirty="0">
                <a:latin typeface="Arial" panose="020B0604020202020204" pitchFamily="34" charset="0"/>
                <a:cs typeface="Arial" panose="020B0604020202020204" pitchFamily="34" charset="0"/>
              </a:rPr>
              <a:t>مراحل مشاوره قبل از ازدواج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 </a:t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377" y="2151017"/>
            <a:ext cx="9601200" cy="411697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171نیمرخ روانی خانواده</a:t>
            </a:r>
          </a:p>
          <a:p>
            <a:pPr marL="0" indent="0" algn="r">
              <a:buNone/>
            </a:pPr>
            <a:r>
              <a:rPr lang="fa-IR" dirty="0" smtClean="0"/>
              <a:t>دیاگرام خانواده </a:t>
            </a:r>
          </a:p>
          <a:p>
            <a:pPr marL="0" indent="0" algn="r">
              <a:buNone/>
            </a:pPr>
            <a:r>
              <a:rPr lang="fa-IR" dirty="0" smtClean="0"/>
              <a:t>تاریخچه خانواده هسته ای و گسترده </a:t>
            </a:r>
          </a:p>
          <a:p>
            <a:pPr marL="0" indent="0" algn="r">
              <a:buNone/>
            </a:pPr>
            <a:r>
              <a:rPr lang="fa-IR" dirty="0" smtClean="0"/>
              <a:t>بررسی نشانه ها </a:t>
            </a:r>
          </a:p>
          <a:p>
            <a:pPr marL="0" indent="0" algn="r">
              <a:buNone/>
            </a:pPr>
            <a:r>
              <a:rPr lang="fa-IR" dirty="0" smtClean="0"/>
              <a:t>سطح واکنش پذیری در خانواده</a:t>
            </a:r>
          </a:p>
          <a:p>
            <a:pPr marL="0" indent="0" algn="r">
              <a:buNone/>
            </a:pPr>
            <a:r>
              <a:rPr lang="fa-IR" dirty="0" smtClean="0"/>
              <a:t>مقصر بینی در خانواده 214</a:t>
            </a:r>
          </a:p>
          <a:p>
            <a:pPr marL="0" indent="0" algn="r">
              <a:buNone/>
            </a:pPr>
            <a:r>
              <a:rPr lang="fa-IR" dirty="0" smtClean="0"/>
              <a:t>فاصله گذاری در خانواده </a:t>
            </a:r>
          </a:p>
          <a:p>
            <a:pPr marL="0" indent="0" algn="r">
              <a:buNone/>
            </a:pPr>
            <a:r>
              <a:rPr lang="fa-IR" dirty="0" smtClean="0"/>
              <a:t>تابوهای خانواده  </a:t>
            </a:r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7934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latin typeface="Arial" panose="020B0604020202020204" pitchFamily="34" charset="0"/>
                <a:cs typeface="Arial" panose="020B0604020202020204" pitchFamily="34" charset="0"/>
              </a:rPr>
              <a:t>مشاوره قبل از ازدواج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بررسی سطح تمایز یافتگی</a:t>
            </a:r>
          </a:p>
          <a:p>
            <a:pPr marL="0" indent="0">
              <a:buNone/>
            </a:pPr>
            <a:r>
              <a:rPr lang="fa-IR" dirty="0" smtClean="0"/>
              <a:t>بررسی چرخه اضطراب در خانواده 130 </a:t>
            </a:r>
            <a:endParaRPr lang="fa-IR" dirty="0"/>
          </a:p>
          <a:p>
            <a:pPr marL="0" indent="0">
              <a:buNone/>
            </a:pPr>
            <a:r>
              <a:rPr lang="fa-IR" dirty="0" smtClean="0"/>
              <a:t>بررسی روش حل اضطراب در هر خانواده هسته ای 110 </a:t>
            </a:r>
          </a:p>
          <a:p>
            <a:pPr marL="0" indent="0">
              <a:buNone/>
            </a:pPr>
            <a:r>
              <a:rPr lang="fa-IR" dirty="0" smtClean="0"/>
              <a:t>بررسی مثلث های غالب در خانواده ها </a:t>
            </a:r>
          </a:p>
          <a:p>
            <a:pPr marL="0" indent="0">
              <a:buNone/>
            </a:pPr>
            <a:r>
              <a:rPr lang="fa-IR" dirty="0" smtClean="0"/>
              <a:t>بررسی الگوها در مثلث  152</a:t>
            </a:r>
          </a:p>
          <a:p>
            <a:pPr marL="0" indent="0">
              <a:buNone/>
            </a:pPr>
            <a:r>
              <a:rPr lang="fa-IR" dirty="0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6722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فرایند انقال نسلی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بررسی عمیق نقاط قوت و ضعف خانواده</a:t>
            </a:r>
          </a:p>
          <a:p>
            <a:r>
              <a:rPr lang="fa-IR" dirty="0" smtClean="0"/>
              <a:t>بررسی تفسیری فرد از نقاط قوت و ضعف خانواده</a:t>
            </a:r>
          </a:p>
          <a:p>
            <a:r>
              <a:rPr lang="fa-IR" dirty="0" smtClean="0"/>
              <a:t>پیداکردن سپر بلاونقش های خود مجبور  34 تبانی</a:t>
            </a:r>
          </a:p>
          <a:p>
            <a:r>
              <a:rPr lang="fa-IR" dirty="0" smtClean="0"/>
              <a:t>واکنش گری خرده سیستم نسبت به تنیدگی</a:t>
            </a:r>
          </a:p>
          <a:p>
            <a:r>
              <a:rPr lang="fa-IR" dirty="0" smtClean="0"/>
              <a:t>بررسی پیشینه مالی در خانواده</a:t>
            </a:r>
          </a:p>
          <a:p>
            <a:r>
              <a:rPr lang="fa-IR" dirty="0" smtClean="0"/>
              <a:t>بررسی میزان تغییرات احتمالی و تغییر پذیری 25 تبانی</a:t>
            </a:r>
          </a:p>
          <a:p>
            <a:endParaRPr lang="fa-I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150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نگاه نسلی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بررسی توصیف فرد از الگوهای اصلی </a:t>
            </a:r>
          </a:p>
          <a:p>
            <a:r>
              <a:rPr lang="fa-IR" dirty="0" smtClean="0"/>
              <a:t>27 تبانی        بررسی تجربه عشق در خانواده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739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58834"/>
            <a:ext cx="9601200" cy="4308566"/>
          </a:xfrm>
        </p:spPr>
        <p:txBody>
          <a:bodyPr/>
          <a:lstStyle/>
          <a:p>
            <a:pPr marL="0" indent="0" algn="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مراقبت از خود </a:t>
            </a:r>
            <a:r>
              <a:rPr lang="ar-SA" dirty="0"/>
              <a:t>،</a:t>
            </a: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دیگری و یکدیگر حتی در جلسه درمان </a:t>
            </a:r>
            <a:endParaRPr lang="fa-I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درمان یا توافق ؟</a:t>
            </a:r>
          </a:p>
          <a:p>
            <a:pPr marL="0" indent="0" algn="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دست یابی به خود </a:t>
            </a:r>
            <a:endParaRPr lang="en-US" b="1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6860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بررسی موارد نسلی در مراجعین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/>
              <a:t>مهارت های الگوهای ارتباط برقرار کردن فرشاد بهاری </a:t>
            </a:r>
          </a:p>
          <a:p>
            <a:pPr marL="0" indent="0">
              <a:buNone/>
            </a:pPr>
            <a:r>
              <a:rPr lang="fa-IR" dirty="0" smtClean="0"/>
              <a:t>بررسی عواملی که باعث طلاق میشه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9658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latin typeface="Arial" panose="020B0604020202020204" pitchFamily="34" charset="0"/>
                <a:cs typeface="Arial" panose="020B0604020202020204" pitchFamily="34" charset="0"/>
              </a:rPr>
              <a:t>قاب گیری توام با پیش بینی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300000"/>
              </a:lnSpc>
            </a:pPr>
            <a:r>
              <a:rPr lang="fa-IR" dirty="0" smtClean="0">
                <a:solidFill>
                  <a:srgbClr val="FF0000"/>
                </a:solidFill>
              </a:rPr>
              <a:t>قاب گیری ار قاب خانواده اصلی </a:t>
            </a:r>
          </a:p>
          <a:p>
            <a:pPr algn="ctr">
              <a:lnSpc>
                <a:spcPct val="300000"/>
              </a:lnSpc>
            </a:pPr>
            <a:r>
              <a:rPr lang="fa-IR" dirty="0" smtClean="0">
                <a:solidFill>
                  <a:srgbClr val="FF0000"/>
                </a:solidFill>
              </a:rPr>
              <a:t>قاب گیری از نماد الگوی اصلی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922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686" y="912223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ویژگی های سلولی و شرایط حول بافت (ارزیابی خانواده) 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585" y="1733006"/>
            <a:ext cx="8903229" cy="4500153"/>
          </a:xfrm>
        </p:spPr>
      </p:pic>
    </p:spTree>
    <p:extLst>
      <p:ext uri="{BB962C8B-B14F-4D97-AF65-F5344CB8AC3E}">
        <p14:creationId xmlns:p14="http://schemas.microsoft.com/office/powerpoint/2010/main" val="3281889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مشاوره قبل از ازدواج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4217" y="2171700"/>
            <a:ext cx="4447786" cy="35814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2800" b="1" dirty="0">
                <a:latin typeface="Arial" panose="020B0604020202020204" pitchFamily="34" charset="0"/>
                <a:cs typeface="Arial" panose="020B0604020202020204" pitchFamily="34" charset="0"/>
              </a:rPr>
              <a:t>نیمرخ روانی </a:t>
            </a:r>
          </a:p>
          <a:p>
            <a:pPr marL="0" indent="0" algn="ctr">
              <a:buNone/>
            </a:pPr>
            <a:r>
              <a:rPr lang="fa-IR" sz="2800" b="1" dirty="0">
                <a:latin typeface="Arial" panose="020B0604020202020204" pitchFamily="34" charset="0"/>
                <a:cs typeface="Arial" panose="020B0604020202020204" pitchFamily="34" charset="0"/>
              </a:rPr>
              <a:t>ارزیابی خانواده </a:t>
            </a:r>
          </a:p>
          <a:p>
            <a:pPr marL="0" indent="0" algn="ctr">
              <a:buNone/>
            </a:pPr>
            <a:r>
              <a:rPr lang="fa-IR" sz="2800" b="1" dirty="0">
                <a:latin typeface="Arial" panose="020B0604020202020204" pitchFamily="34" charset="0"/>
                <a:cs typeface="Arial" panose="020B0604020202020204" pitchFamily="34" charset="0"/>
              </a:rPr>
              <a:t>سازگاری </a:t>
            </a:r>
          </a:p>
          <a:p>
            <a:pPr marL="0" indent="0" algn="ctr">
              <a:buNone/>
            </a:pPr>
            <a:r>
              <a:rPr lang="fa-IR" sz="2800" b="1" dirty="0">
                <a:latin typeface="Arial" panose="020B0604020202020204" pitchFamily="34" charset="0"/>
                <a:cs typeface="Arial" panose="020B0604020202020204" pitchFamily="34" charset="0"/>
              </a:rPr>
              <a:t>دلبستگی</a:t>
            </a:r>
          </a:p>
          <a:p>
            <a:pPr marL="0" indent="0" algn="ctr">
              <a:buNone/>
            </a:pPr>
            <a:r>
              <a:rPr lang="fa-IR" sz="2800" b="1" dirty="0">
                <a:latin typeface="Arial" panose="020B0604020202020204" pitchFamily="34" charset="0"/>
                <a:cs typeface="Arial" panose="020B0604020202020204" pitchFamily="34" charset="0"/>
              </a:rPr>
              <a:t>موضوعات شغلی و مالی  </a:t>
            </a:r>
          </a:p>
          <a:p>
            <a:pPr marL="0" indent="0" algn="ctr">
              <a:buNone/>
            </a:pPr>
            <a:r>
              <a:rPr lang="fa-IR" sz="2800" b="1" dirty="0">
                <a:latin typeface="Arial" panose="020B0604020202020204" pitchFamily="34" charset="0"/>
                <a:cs typeface="Arial" panose="020B0604020202020204" pitchFamily="34" charset="0"/>
              </a:rPr>
              <a:t>موضوعات اجتماعی  فرهنگی و ساختی </a:t>
            </a:r>
          </a:p>
          <a:p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7660" y="2233747"/>
            <a:ext cx="5153803" cy="36445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رابطه با حضور دو نفر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ارزیابی فردی بطور </a:t>
            </a:r>
            <a:r>
              <a:rPr lang="fa-IR" sz="2400" b="1" dirty="0">
                <a:latin typeface="Arial" panose="020B0604020202020204" pitchFamily="34" charset="0"/>
                <a:cs typeface="Arial" panose="020B0604020202020204" pitchFamily="34" charset="0"/>
              </a:rPr>
              <a:t>مجزا</a:t>
            </a: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ارزیابی  فردی خانواده هسته ای و گسترده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ارزیابی دو نفره  خانواده هسته ای و گسترده 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522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مراحل مشاوره قبل از ازدواج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76251"/>
            <a:ext cx="9601200" cy="38644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نیمرخ روانی </a:t>
            </a: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ارزیابی خانواده (ژنوگرام) </a:t>
            </a: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سازگاری </a:t>
            </a: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دلبستگی</a:t>
            </a: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موضوعات شغلی و مالی  </a:t>
            </a:r>
          </a:p>
          <a:p>
            <a:pPr marL="0" indent="0" algn="ctr">
              <a:buNone/>
            </a:pPr>
            <a:r>
              <a:rPr lang="fa-I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موضوعات اجتماعی  فرهنگی و ساختی </a:t>
            </a:r>
          </a:p>
          <a:p>
            <a:pPr marL="0" indent="0" algn="ctr">
              <a:buNone/>
            </a:pP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5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1268" y="363582"/>
            <a:ext cx="9601200" cy="1485900"/>
          </a:xfrm>
        </p:spPr>
        <p:txBody>
          <a:bodyPr/>
          <a:lstStyle/>
          <a:p>
            <a:pPr algn="ctr"/>
            <a:r>
              <a:rPr lang="fa-IR" dirty="0" smtClean="0">
                <a:latin typeface="Arial" panose="020B0604020202020204" pitchFamily="34" charset="0"/>
                <a:cs typeface="Arial" panose="020B0604020202020204" pitchFamily="34" charset="0"/>
              </a:rPr>
              <a:t>روند مشاوره قبل از ازدواج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227909"/>
            <a:ext cx="9601200" cy="46394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ایجاد رابطه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نوع رابطه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چالش های رابطه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انتظارات از رابطه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مفهوم ازدواج از نگاه طرفین 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میزان اطلاعات طرفین از یکدیگر</a:t>
            </a:r>
          </a:p>
          <a:p>
            <a:pPr marL="0" indent="0" algn="ctr">
              <a:buNone/>
            </a:pP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یارگیری های احتمالی ومیزان سازگاری </a:t>
            </a:r>
          </a:p>
          <a:p>
            <a:pPr marL="0" indent="0" algn="ctr">
              <a:buNone/>
            </a:pPr>
            <a:endParaRPr lang="en-US" sz="3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308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نوع رابطه 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10175966" cy="3581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استفاده از سوالات باز و کاوشی </a:t>
            </a:r>
          </a:p>
          <a:p>
            <a:pPr marL="0" indent="0" algn="ctr">
              <a:buNone/>
            </a:pPr>
            <a:r>
              <a:rPr lang="fa-I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در مورد رابطه شرح گیری کنیم(چگونگی شروع رابطه و ... ) </a:t>
            </a:r>
          </a:p>
          <a:p>
            <a:pPr marL="0" indent="0" algn="ctr">
              <a:buNone/>
            </a:pPr>
            <a:r>
              <a:rPr lang="fa-I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مدت رابطه را بر اساس میزان فعال بودن مورد بررسی قرار دهیم </a:t>
            </a:r>
          </a:p>
          <a:p>
            <a:pPr marL="0" indent="0" algn="ctr">
              <a:buNone/>
            </a:pPr>
            <a:r>
              <a:rPr lang="fa-I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میزان فعال بودن را در زمینه های مختلف بررسی کنیم</a:t>
            </a:r>
          </a:p>
          <a:p>
            <a:pPr marL="0" indent="0" algn="ctr">
              <a:buNone/>
            </a:pPr>
            <a:r>
              <a:rPr lang="fa-I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میزان گشایش هر فرد در رابطه را ارزیابی کنیم (در این مدت چه مواردی را به رابطه بخشیده اید )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174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800100"/>
            <a:ext cx="9601200" cy="1485900"/>
          </a:xfrm>
        </p:spPr>
        <p:txBody>
          <a:bodyPr/>
          <a:lstStyle/>
          <a:p>
            <a:pPr algn="ctr"/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بررسی چالش های رابطه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فردی و دو نفری </a:t>
            </a:r>
          </a:p>
          <a:p>
            <a:pPr marL="0" indent="0" algn="ctr">
              <a:buNone/>
            </a:pPr>
            <a:r>
              <a:rPr lang="fa-IR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در بررسی چالش دو نفری بهتر است چالش ها را بصورت ضربدری مورد بررسی قرار دهیم 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آیا مشکل در رابطه وجو</a:t>
            </a:r>
            <a:r>
              <a:rPr lang="fa-IR" b="1" dirty="0">
                <a:latin typeface="Arial" panose="020B0604020202020204" pitchFamily="34" charset="0"/>
                <a:cs typeface="Arial" panose="020B0604020202020204" pitchFamily="34" charset="0"/>
              </a:rPr>
              <a:t>د</a:t>
            </a: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 داشته است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کدام قسمت رابطه بیش از دیگر موارد شما را به چالش می کشد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آیا طرف مقابل از چالش شما آگاهی دارد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نظر طرف مقابل در مورد مشکل شما چیست ؟</a:t>
            </a:r>
          </a:p>
          <a:p>
            <a:pPr marL="0" indent="0" algn="ctr">
              <a:buNone/>
            </a:pPr>
            <a:r>
              <a:rPr lang="fa-IR" b="1" dirty="0" smtClean="0">
                <a:latin typeface="Arial" panose="020B0604020202020204" pitchFamily="34" charset="0"/>
                <a:cs typeface="Arial" panose="020B0604020202020204" pitchFamily="34" charset="0"/>
              </a:rPr>
              <a:t>چه مقدار نسبت به تغییر کاندیدای خود درموضوع مورد نظر امیدوار هستید؟</a:t>
            </a:r>
          </a:p>
          <a:p>
            <a:pPr marL="0" indent="0" algn="ctr">
              <a:buNone/>
            </a:pPr>
            <a:r>
              <a:rPr lang="fa-IR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تعریف خانواده از مشکلات این افراد چگونه است ؟)</a:t>
            </a:r>
          </a:p>
          <a:p>
            <a:pPr marL="0" indent="0" algn="ctr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950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03663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بررسی انتظارات از رابطه 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4149" y="1689463"/>
            <a:ext cx="9601200" cy="3581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میزان جدیت طرفین برای مشاوره در مبحث انتظارات مشخص می شود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دقیقا انتظار شما از این رابطه چیست ؟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چه انتظاری از خودتان در قبال رابطه دارید ؟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چه انتظاری از کاندیدای خود دارید ؟</a:t>
            </a:r>
          </a:p>
          <a:p>
            <a:pPr marL="0" indent="0" algn="ctr">
              <a:buNone/>
            </a:pPr>
            <a:r>
              <a:rPr lang="fa-I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تا چه اندازه برای رابطه انتظار تکمیل شدن یا تمام شدن در نظر دارید؟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19920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22877</TotalTime>
  <Words>1408</Words>
  <Application>Microsoft Office PowerPoint</Application>
  <PresentationFormat>Widescreen</PresentationFormat>
  <Paragraphs>190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Franklin Gothic Book</vt:lpstr>
      <vt:lpstr>Tahoma</vt:lpstr>
      <vt:lpstr>Crop</vt:lpstr>
      <vt:lpstr>مشاوره پیش از ازدواج سیستمی </vt:lpstr>
      <vt:lpstr> مشاوره قبل از ازدواج </vt:lpstr>
      <vt:lpstr>ویژگی های سلولی و شرایط حول بافت (ارزیابی خانواده) </vt:lpstr>
      <vt:lpstr>مشاوره قبل از ازدواج</vt:lpstr>
      <vt:lpstr>مراحل مشاوره قبل از ازدواج </vt:lpstr>
      <vt:lpstr>روند مشاوره قبل از ازدواج </vt:lpstr>
      <vt:lpstr>بررسی نوع رابطه </vt:lpstr>
      <vt:lpstr>بررسی چالش های رابطه </vt:lpstr>
      <vt:lpstr>بررسی انتظارات از رابطه </vt:lpstr>
      <vt:lpstr>سوال های مفهوم ازدواج </vt:lpstr>
      <vt:lpstr>نیمرخ روانی خانواده </vt:lpstr>
      <vt:lpstr>سوال های مرتبط با نمیرخ خود و خانواده</vt:lpstr>
      <vt:lpstr>بررسی عملکرد و فرایند هیجانی  ازدواج دو نفر با یکدیگر توده ی ایگوی جدیدی را بوجود می آورد (بوئن)</vt:lpstr>
      <vt:lpstr>سوال های مرتبط با جایگاه عملکرد عملکرد اساسی انسان زمانی اتفاق می افتد که در رابطه متقابل فردی دیگر قرار می گیرد   </vt:lpstr>
      <vt:lpstr>سوال های مرتبط با کاردکردهای هیجانی( دو نیروی اصلی) </vt:lpstr>
      <vt:lpstr>سوال های مرتبط با کاردکردهای هیجانی( دو نیروی اصلی) </vt:lpstr>
      <vt:lpstr>مشاوره فردی (ژنوگرام ) </vt:lpstr>
      <vt:lpstr>مشاوره فردی (ژنوگرام ) </vt:lpstr>
      <vt:lpstr>حرکت در مسیر دونیروی اصلی   درک وشناخت یک فرد بدون آگاهی از بافت و عملکرد افراد نزدیک با او ممکن نیست (بوئن)</vt:lpstr>
      <vt:lpstr>فعال سازی و بررسی تبانی </vt:lpstr>
      <vt:lpstr>مراحل مشاوره قبل از ازدواج               </vt:lpstr>
      <vt:lpstr>مشاوره قبل از ازدواج</vt:lpstr>
      <vt:lpstr>فرایند انقال نسلی </vt:lpstr>
      <vt:lpstr>نگاه نسلی </vt:lpstr>
      <vt:lpstr>PowerPoint Presentation</vt:lpstr>
      <vt:lpstr>بررسی موارد نسلی در مراجعین </vt:lpstr>
      <vt:lpstr>قاب گیری توام با پیش بینی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زوج درمانی سیستمی</dc:title>
  <dc:creator>Windows User</dc:creator>
  <cp:lastModifiedBy>BiG</cp:lastModifiedBy>
  <cp:revision>64</cp:revision>
  <dcterms:created xsi:type="dcterms:W3CDTF">2021-09-01T08:21:57Z</dcterms:created>
  <dcterms:modified xsi:type="dcterms:W3CDTF">2023-08-26T18:30:06Z</dcterms:modified>
</cp:coreProperties>
</file>