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2" r:id="rId2"/>
    <p:sldId id="287" r:id="rId3"/>
    <p:sldId id="290" r:id="rId4"/>
    <p:sldId id="288" r:id="rId5"/>
    <p:sldId id="289" r:id="rId6"/>
    <p:sldId id="309" r:id="rId7"/>
    <p:sldId id="310" r:id="rId8"/>
    <p:sldId id="311" r:id="rId9"/>
    <p:sldId id="308" r:id="rId10"/>
    <p:sldId id="291" r:id="rId11"/>
    <p:sldId id="269" r:id="rId12"/>
    <p:sldId id="270" r:id="rId13"/>
    <p:sldId id="271" r:id="rId14"/>
    <p:sldId id="275" r:id="rId15"/>
    <p:sldId id="278" r:id="rId16"/>
    <p:sldId id="279" r:id="rId17"/>
    <p:sldId id="280" r:id="rId18"/>
    <p:sldId id="281" r:id="rId19"/>
    <p:sldId id="282" r:id="rId20"/>
    <p:sldId id="283" r:id="rId21"/>
    <p:sldId id="312" r:id="rId22"/>
    <p:sldId id="307" r:id="rId23"/>
    <p:sldId id="313" r:id="rId24"/>
    <p:sldId id="298" r:id="rId25"/>
    <p:sldId id="294" r:id="rId26"/>
    <p:sldId id="301" r:id="rId27"/>
    <p:sldId id="296" r:id="rId28"/>
    <p:sldId id="297" r:id="rId29"/>
    <p:sldId id="293" r:id="rId30"/>
    <p:sldId id="303" r:id="rId31"/>
    <p:sldId id="295" r:id="rId32"/>
    <p:sldId id="302" r:id="rId33"/>
    <p:sldId id="300" r:id="rId34"/>
    <p:sldId id="299" r:id="rId35"/>
    <p:sldId id="306" r:id="rId36"/>
    <p:sldId id="314" r:id="rId37"/>
    <p:sldId id="305" r:id="rId38"/>
    <p:sldId id="285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2" d="100"/>
          <a:sy n="82" d="100"/>
        </p:scale>
        <p:origin x="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6/24/2020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6/24/2020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6/24/2020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6/24/2020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6/24/2020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6/24/2020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6/24/2020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6/24/2020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4743" y="572785"/>
            <a:ext cx="8610600" cy="129302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Attachment style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>
                <a:solidFill>
                  <a:schemeClr val="accent5">
                    <a:lumMod val="75000"/>
                  </a:schemeClr>
                </a:solidFill>
              </a:rPr>
              <a:t>workshop by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</a:rPr>
              <a:t>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  </a:t>
            </a:r>
            <a:r>
              <a:rPr lang="en-US" sz="2000" dirty="0" smtClean="0"/>
              <a:t>esmaeil mosavi</a:t>
            </a:r>
            <a:endParaRPr lang="en-US" sz="2000" dirty="0"/>
          </a:p>
        </p:txBody>
      </p:sp>
      <p:pic>
        <p:nvPicPr>
          <p:cNvPr id="2050" name="Picture 2" descr="Image result for attachment style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211977"/>
            <a:ext cx="7188926" cy="4310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880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Attachment in Adultsâ¢ Attachment theory was extended to  adult relationships in the late 1980s by Cindy  Hazan and Phillip...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36617"/>
            <a:ext cx="5334000" cy="4971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Survey Resultsâ¢ 50 students were asked to point out the category they  would fall in. These were the results:             ...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236617"/>
            <a:ext cx="5334000" cy="4971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537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644" y="537950"/>
            <a:ext cx="10093235" cy="1293028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 Black" panose="020B0A04020102020204" pitchFamily="34" charset="0"/>
              </a:rPr>
              <a:t>PREATTACHMENT PHASE (BIRTH -6 WEEKS)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307771"/>
            <a:ext cx="10820400" cy="391091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Baby’s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innate signals attract caregiver (Grasping, crying, smiling and gazing into the adult’s eyes)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Caregivers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remain close by when the baby responds positively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infants encourage the adults to remain close as the the closeness comforts them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Babies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recognize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mother’s smell, voice and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face</a:t>
            </a:r>
          </a:p>
          <a:p>
            <a:pPr marL="0" indent="0">
              <a:buNone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They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are not yet attached to the mother, they don’t mind being left with unfamiliar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adults. 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They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have No fear of strangers</a:t>
            </a:r>
          </a:p>
        </p:txBody>
      </p:sp>
    </p:spTree>
    <p:extLst>
      <p:ext uri="{BB962C8B-B14F-4D97-AF65-F5344CB8AC3E}">
        <p14:creationId xmlns:p14="http://schemas.microsoft.com/office/powerpoint/2010/main" val="10009470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7741" y="666050"/>
            <a:ext cx="8610600" cy="1293028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</a:schemeClr>
                </a:solidFill>
              </a:rPr>
              <a:t>“ATTACHMENT IN MAKING” PHASE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(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6 Weeks – 6 to 8 Months) </a:t>
            </a:r>
            <a:endParaRPr lang="en-US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dirty="0"/>
              <a:t>Infant responds differently to familiar caregiver than to strangers. 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The </a:t>
            </a:r>
            <a:r>
              <a:rPr lang="en-US" dirty="0"/>
              <a:t>baby would babble and smile more to the mother and quiets more quickly when the mother picks him. 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dirty="0"/>
              <a:t>The infant learns that her actions affect the behavior of those around 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dirty="0"/>
              <a:t>The begin to develop “Sense of Trust” where they expect that the caregiver will respond when signaled </a:t>
            </a:r>
            <a:r>
              <a:rPr lang="en-US" dirty="0" smtClean="0"/>
              <a:t>•</a:t>
            </a:r>
          </a:p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dirty="0"/>
              <a:t>The infant still does not protest when separated from the caregiver</a:t>
            </a:r>
          </a:p>
        </p:txBody>
      </p:sp>
    </p:spTree>
    <p:extLst>
      <p:ext uri="{BB962C8B-B14F-4D97-AF65-F5344CB8AC3E}">
        <p14:creationId xmlns:p14="http://schemas.microsoft.com/office/powerpoint/2010/main" val="14309302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628" y="572784"/>
            <a:ext cx="8610600" cy="1293028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95000"/>
                  </a:schemeClr>
                </a:solidFill>
              </a:rPr>
              <a:t>“ATTACHMENT IN MAKING” </a:t>
            </a:r>
            <a:r>
              <a:rPr lang="en-US" b="1" dirty="0" smtClean="0">
                <a:solidFill>
                  <a:schemeClr val="tx1">
                    <a:lumMod val="95000"/>
                  </a:schemeClr>
                </a:solidFill>
              </a:rPr>
              <a:t>PHASE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020390"/>
            <a:ext cx="10820400" cy="41982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(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6-8 Months to 18 Months -2 Years) </a:t>
            </a:r>
          </a:p>
          <a:p>
            <a:pPr marL="0" indent="0">
              <a:buNone/>
            </a:pPr>
            <a:r>
              <a:rPr lang="en-US" dirty="0"/>
              <a:t>The attachment to familiar caregiver becomes evident </a:t>
            </a:r>
            <a:r>
              <a:rPr lang="en-US" dirty="0" smtClean="0"/>
              <a:t>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Babies display </a:t>
            </a:r>
            <a:r>
              <a:rPr lang="en-US" dirty="0">
                <a:solidFill>
                  <a:srgbClr val="FF0000"/>
                </a:solidFill>
              </a:rPr>
              <a:t>“Separation Anxiety</a:t>
            </a:r>
            <a:r>
              <a:rPr lang="en-US" dirty="0"/>
              <a:t>”, where they become upset when an adult whom they have come to rely leaves </a:t>
            </a:r>
          </a:p>
          <a:p>
            <a:pPr marL="0" indent="0">
              <a:buNone/>
            </a:pPr>
            <a:r>
              <a:rPr lang="en-US" dirty="0"/>
              <a:t>Although Separation anxiety increases between 6 -15 months of age its occurrence depends on infant temperament, context and adult behavior  The child would show distress when the mother leaves but if the caregiver is supportive and </a:t>
            </a:r>
            <a:r>
              <a:rPr lang="en-US" dirty="0">
                <a:solidFill>
                  <a:srgbClr val="FF0000"/>
                </a:solidFill>
              </a:rPr>
              <a:t>sensitive then this anxiety could be short- lived</a:t>
            </a:r>
          </a:p>
          <a:p>
            <a:pPr marL="0" indent="0">
              <a:buNone/>
            </a:pPr>
            <a:r>
              <a:rPr lang="en-US" dirty="0"/>
              <a:t>Also if the baby has not developed the concept of Piagetian object permanence they usually do not become anxious when the parent leaves (Lester et al 1974)</a:t>
            </a:r>
          </a:p>
        </p:txBody>
      </p:sp>
    </p:spTree>
    <p:extLst>
      <p:ext uri="{BB962C8B-B14F-4D97-AF65-F5344CB8AC3E}">
        <p14:creationId xmlns:p14="http://schemas.microsoft.com/office/powerpoint/2010/main" val="22960429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54" y="1077882"/>
            <a:ext cx="10337074" cy="820587"/>
          </a:xfrm>
        </p:spPr>
        <p:txBody>
          <a:bodyPr>
            <a:normAutofit/>
          </a:bodyPr>
          <a:lstStyle/>
          <a:p>
            <a:r>
              <a:rPr lang="en-US" sz="3600" b="1" dirty="0"/>
              <a:t>FORMATION OF RECIPROCAL RELATIONSHIP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(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18 Months – 2 Years and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on)  </a:t>
            </a:r>
          </a:p>
          <a:p>
            <a:pPr marL="0" indent="0" algn="ctr">
              <a:buNone/>
            </a:pPr>
            <a:endParaRPr lang="en-US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dirty="0" smtClean="0"/>
              <a:t>With </a:t>
            </a:r>
            <a:r>
              <a:rPr lang="en-US" dirty="0"/>
              <a:t>rapid growth in representation and language by 2 years the toddler is able to understand some of the factors that influence parent’s coming and going and </a:t>
            </a:r>
            <a:r>
              <a:rPr lang="en-US" dirty="0">
                <a:solidFill>
                  <a:srgbClr val="FF0000"/>
                </a:solidFill>
              </a:rPr>
              <a:t>to predict their return. Thus separation protests decline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• </a:t>
            </a:r>
            <a:r>
              <a:rPr lang="en-US" dirty="0"/>
              <a:t>The child could </a:t>
            </a:r>
            <a:r>
              <a:rPr lang="en-US" dirty="0">
                <a:solidFill>
                  <a:srgbClr val="FF0000"/>
                </a:solidFill>
              </a:rPr>
              <a:t>negotiate</a:t>
            </a:r>
            <a:r>
              <a:rPr lang="en-US" dirty="0"/>
              <a:t> with the caregiver, using requests and persuasion to alter her goals 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• </a:t>
            </a:r>
            <a:r>
              <a:rPr lang="en-US" dirty="0"/>
              <a:t>With age the child depends less on the caregiver , </a:t>
            </a:r>
            <a:r>
              <a:rPr lang="en-US" dirty="0">
                <a:solidFill>
                  <a:srgbClr val="FF0000"/>
                </a:solidFill>
              </a:rPr>
              <a:t>more confidence that the caregiver will be accessible</a:t>
            </a:r>
            <a:r>
              <a:rPr lang="en-US" dirty="0"/>
              <a:t> and responsive in times of need</a:t>
            </a:r>
          </a:p>
        </p:txBody>
      </p:sp>
    </p:spTree>
    <p:extLst>
      <p:ext uri="{BB962C8B-B14F-4D97-AF65-F5344CB8AC3E}">
        <p14:creationId xmlns:p14="http://schemas.microsoft.com/office/powerpoint/2010/main" val="15979626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354" y="764373"/>
            <a:ext cx="10739846" cy="1293028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accent5">
                    <a:lumMod val="75000"/>
                  </a:schemeClr>
                </a:solidFill>
              </a:rPr>
              <a:t>What is the effect of insecure attachment of children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360022"/>
            <a:ext cx="10820400" cy="38586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Engagement </a:t>
            </a:r>
            <a:r>
              <a:rPr lang="en-US" dirty="0"/>
              <a:t>and relationship problems </a:t>
            </a:r>
            <a:endParaRPr lang="fa-IR" dirty="0" smtClean="0"/>
          </a:p>
          <a:p>
            <a:r>
              <a:rPr lang="en-US" dirty="0" smtClean="0"/>
              <a:t>Close relationships</a:t>
            </a:r>
          </a:p>
          <a:p>
            <a:r>
              <a:rPr lang="en-US" dirty="0" smtClean="0"/>
              <a:t>Quality </a:t>
            </a:r>
            <a:r>
              <a:rPr lang="en-US" dirty="0"/>
              <a:t>of </a:t>
            </a:r>
            <a:r>
              <a:rPr lang="en-US" dirty="0" smtClean="0"/>
              <a:t>Nursing</a:t>
            </a:r>
            <a:endParaRPr lang="fa-IR" dirty="0" smtClean="0"/>
          </a:p>
          <a:p>
            <a:r>
              <a:rPr lang="en-US" dirty="0"/>
              <a:t>Child </a:t>
            </a:r>
            <a:r>
              <a:rPr lang="en-US" dirty="0" smtClean="0"/>
              <a:t>characteristics</a:t>
            </a:r>
            <a:endParaRPr lang="fa-IR" dirty="0" smtClean="0"/>
          </a:p>
          <a:p>
            <a:r>
              <a:rPr lang="en-US" dirty="0" smtClean="0"/>
              <a:t>Family situation</a:t>
            </a:r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r>
              <a:rPr lang="en-US" dirty="0" smtClean="0"/>
              <a:t>internal </a:t>
            </a:r>
            <a:r>
              <a:rPr lang="en-US" dirty="0"/>
              <a:t>message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Child</a:t>
            </a:r>
            <a:r>
              <a:rPr lang="en-US" dirty="0"/>
              <a:t>: “I must stay away to avoid getting hurt” No eye/ physical contact, superficial relationships, unpredictable</a:t>
            </a:r>
            <a:endParaRPr lang="fa-IR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not </a:t>
            </a:r>
            <a:r>
              <a:rPr lang="en-US" dirty="0"/>
              <a:t>there </a:t>
            </a:r>
            <a:r>
              <a:rPr lang="en-US" dirty="0" smtClean="0"/>
              <a:t>Parent</a:t>
            </a:r>
            <a:r>
              <a:rPr lang="en-US" dirty="0"/>
              <a:t>: difficult to claim child as own or develop mutual feeling of belonging </a:t>
            </a:r>
            <a:r>
              <a:rPr lang="en-US" dirty="0" smtClean="0"/>
              <a:t>Feels </a:t>
            </a:r>
            <a:r>
              <a:rPr lang="en-US" dirty="0"/>
              <a:t>rejected by child </a:t>
            </a:r>
            <a:r>
              <a:rPr lang="en-US" dirty="0" smtClean="0"/>
              <a:t>+Response </a:t>
            </a:r>
            <a:r>
              <a:rPr lang="en-US" dirty="0"/>
              <a:t>check up list, wonderment, eye contact, repetition story telling </a:t>
            </a:r>
          </a:p>
        </p:txBody>
      </p:sp>
    </p:spTree>
    <p:extLst>
      <p:ext uri="{BB962C8B-B14F-4D97-AF65-F5344CB8AC3E}">
        <p14:creationId xmlns:p14="http://schemas.microsoft.com/office/powerpoint/2010/main" val="348936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764373"/>
            <a:ext cx="10820400" cy="1293028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accent5">
                    <a:lumMod val="75000"/>
                  </a:schemeClr>
                </a:solidFill>
              </a:rPr>
              <a:t>What is the effect of insecure attachment of children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Problems </a:t>
            </a:r>
            <a:r>
              <a:rPr lang="en-US" dirty="0"/>
              <a:t>in accepting care. </a:t>
            </a:r>
            <a:r>
              <a:rPr lang="en-US" dirty="0" smtClean="0"/>
              <a:t>Child</a:t>
            </a:r>
            <a:r>
              <a:rPr lang="en-US" dirty="0"/>
              <a:t>: “ I can take care of myself-don’t need anyone” internal message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Don’t </a:t>
            </a:r>
            <a:r>
              <a:rPr lang="en-US" dirty="0"/>
              <a:t>ask for help. Don't allow assistance with care- wear dirty clothes wont let you wash </a:t>
            </a:r>
            <a:r>
              <a:rPr lang="en-US" dirty="0" smtClean="0"/>
              <a:t>hair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dirty="0" smtClean="0"/>
              <a:t>Parents</a:t>
            </a:r>
            <a:r>
              <a:rPr lang="en-US" dirty="0"/>
              <a:t>: feel rejected and frustrated 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Not </a:t>
            </a:r>
            <a:r>
              <a:rPr lang="en-US" dirty="0"/>
              <a:t>easy or pleasurable to sooth comfort these children </a:t>
            </a:r>
          </a:p>
        </p:txBody>
      </p:sp>
    </p:spTree>
    <p:extLst>
      <p:ext uri="{BB962C8B-B14F-4D97-AF65-F5344CB8AC3E}">
        <p14:creationId xmlns:p14="http://schemas.microsoft.com/office/powerpoint/2010/main" val="22545926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465" y="879565"/>
            <a:ext cx="11271070" cy="933996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accent5">
                    <a:lumMod val="75000"/>
                  </a:schemeClr>
                </a:solidFill>
              </a:rPr>
              <a:t>What is the effect of insecure attachment of children 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Problems with competence and self- worth </a:t>
            </a:r>
          </a:p>
          <a:p>
            <a:r>
              <a:rPr lang="en-US" dirty="0" smtClean="0"/>
              <a:t>Child: “ I deserved the bad treatment- its my fault” ” I'm worth nothing” internal message </a:t>
            </a:r>
          </a:p>
          <a:p>
            <a:r>
              <a:rPr lang="en-US" dirty="0" smtClean="0"/>
              <a:t>Cognitive and developmental delays </a:t>
            </a:r>
          </a:p>
          <a:p>
            <a:r>
              <a:rPr lang="en-US" dirty="0" smtClean="0"/>
              <a:t>Poor school performance, child feels like a failure </a:t>
            </a:r>
          </a:p>
          <a:p>
            <a:r>
              <a:rPr lang="en-US" dirty="0" smtClean="0"/>
              <a:t>Parent: Too high expectations, disappointment with child's performance Extra expenses of occupational therapy or remedial classes </a:t>
            </a:r>
          </a:p>
          <a:p>
            <a:r>
              <a:rPr lang="en-US" dirty="0" smtClean="0"/>
              <a:t>Lower expectations so that the child can achieve success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9517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" y="790499"/>
            <a:ext cx="11460480" cy="1293028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accent5">
                    <a:lumMod val="75000"/>
                  </a:schemeClr>
                </a:solidFill>
              </a:rPr>
              <a:t>What is the effect of insecure attachment of children</a:t>
            </a:r>
            <a:endParaRPr lang="en-US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your child’s inner message about their self –worth? </a:t>
            </a:r>
          </a:p>
          <a:p>
            <a:r>
              <a:rPr lang="en-US" dirty="0" smtClean="0"/>
              <a:t>have </a:t>
            </a:r>
            <a:r>
              <a:rPr lang="en-US" dirty="0"/>
              <a:t>you been expecting too much or have you been disappointed by their lack of performance? </a:t>
            </a:r>
          </a:p>
        </p:txBody>
      </p:sp>
    </p:spTree>
    <p:extLst>
      <p:ext uri="{BB962C8B-B14F-4D97-AF65-F5344CB8AC3E}">
        <p14:creationId xmlns:p14="http://schemas.microsoft.com/office/powerpoint/2010/main" val="1085963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6868" y="694704"/>
            <a:ext cx="10724606" cy="1293028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accent5">
                    <a:lumMod val="75000"/>
                  </a:schemeClr>
                </a:solidFill>
              </a:rPr>
              <a:t>What is the effect of insecure attachment of children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Problems </a:t>
            </a:r>
            <a:r>
              <a:rPr lang="en-US" dirty="0"/>
              <a:t>with regulation and expressing of emotions </a:t>
            </a:r>
          </a:p>
          <a:p>
            <a:r>
              <a:rPr lang="en-US" dirty="0" smtClean="0"/>
              <a:t>Child</a:t>
            </a:r>
            <a:r>
              <a:rPr lang="en-US" dirty="0"/>
              <a:t>: “emotions are bad and scary” internal message </a:t>
            </a:r>
            <a:r>
              <a:rPr lang="en-US" dirty="0" smtClean="0"/>
              <a:t>Cant </a:t>
            </a:r>
            <a:r>
              <a:rPr lang="en-US" dirty="0"/>
              <a:t>control emotions- “loose it” and has low frustration threshold. </a:t>
            </a:r>
          </a:p>
          <a:p>
            <a:r>
              <a:rPr lang="en-US" dirty="0" smtClean="0"/>
              <a:t>Emotional </a:t>
            </a:r>
            <a:r>
              <a:rPr lang="en-US" dirty="0"/>
              <a:t>age is much younger than actual age. </a:t>
            </a:r>
          </a:p>
          <a:p>
            <a:r>
              <a:rPr lang="en-US" dirty="0" smtClean="0"/>
              <a:t>Hurt </a:t>
            </a:r>
            <a:r>
              <a:rPr lang="en-US" dirty="0"/>
              <a:t>others tantrums, no remorse, or cut off from their feelings </a:t>
            </a:r>
          </a:p>
          <a:p>
            <a:r>
              <a:rPr lang="en-US" dirty="0" smtClean="0"/>
              <a:t>Parent</a:t>
            </a:r>
            <a:r>
              <a:rPr lang="en-US" dirty="0"/>
              <a:t>: sometimes panic in fear or become out of control themselves. </a:t>
            </a:r>
            <a:r>
              <a:rPr lang="en-US" dirty="0" smtClean="0"/>
              <a:t>Parents </a:t>
            </a:r>
            <a:r>
              <a:rPr lang="en-US" dirty="0"/>
              <a:t>own emotions become a barrier between them and the child. </a:t>
            </a:r>
            <a:r>
              <a:rPr lang="en-US" dirty="0" smtClean="0"/>
              <a:t> </a:t>
            </a:r>
            <a:r>
              <a:rPr lang="en-US" dirty="0"/>
              <a:t>Response: acknowledge and validate their emotions </a:t>
            </a:r>
          </a:p>
          <a:p>
            <a:r>
              <a:rPr lang="en-US" dirty="0" smtClean="0"/>
              <a:t>Don’t </a:t>
            </a:r>
            <a:r>
              <a:rPr lang="en-US" dirty="0"/>
              <a:t>react but parent from safety- provide emotional safety for child to feel and express their emotions.</a:t>
            </a:r>
          </a:p>
        </p:txBody>
      </p:sp>
    </p:spTree>
    <p:extLst>
      <p:ext uri="{BB962C8B-B14F-4D97-AF65-F5344CB8AC3E}">
        <p14:creationId xmlns:p14="http://schemas.microsoft.com/office/powerpoint/2010/main" val="1742527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2925" y="590202"/>
            <a:ext cx="8610600" cy="942507"/>
          </a:xfrm>
        </p:spPr>
        <p:txBody>
          <a:bodyPr/>
          <a:lstStyle/>
          <a:p>
            <a:pPr algn="ctr"/>
            <a:r>
              <a:rPr lang="en-US" dirty="0" smtClean="0"/>
              <a:t>	Theory origin</a:t>
            </a:r>
            <a:endParaRPr lang="en-US" dirty="0"/>
          </a:p>
        </p:txBody>
      </p:sp>
      <p:pic>
        <p:nvPicPr>
          <p:cNvPr id="1026" name="Picture 2" descr="Related imag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629" y="2193925"/>
            <a:ext cx="4232367" cy="402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576251" y="2193925"/>
            <a:ext cx="4345578" cy="402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7003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754" y="1062445"/>
            <a:ext cx="11349446" cy="994955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accent5">
                    <a:lumMod val="75000"/>
                  </a:schemeClr>
                </a:solidFill>
              </a:rPr>
              <a:t>What is the effect of insecure attachment of children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743200"/>
            <a:ext cx="10820400" cy="3475485"/>
          </a:xfrm>
        </p:spPr>
        <p:txBody>
          <a:bodyPr/>
          <a:lstStyle/>
          <a:p>
            <a:r>
              <a:rPr lang="en-US" dirty="0"/>
              <a:t>Intervention dimensions </a:t>
            </a:r>
            <a:r>
              <a:rPr lang="en-US" dirty="0" smtClean="0"/>
              <a:t>Structure</a:t>
            </a:r>
            <a:r>
              <a:rPr lang="en-US" dirty="0"/>
              <a:t>: routine, guidance, consistency </a:t>
            </a:r>
            <a:endParaRPr lang="en-US" dirty="0" smtClean="0"/>
          </a:p>
          <a:p>
            <a:r>
              <a:rPr lang="en-US" dirty="0" smtClean="0"/>
              <a:t>Engagement</a:t>
            </a:r>
            <a:r>
              <a:rPr lang="en-US" dirty="0"/>
              <a:t>: catching them off guard, new interesting </a:t>
            </a:r>
            <a:r>
              <a:rPr lang="en-US" dirty="0" smtClean="0"/>
              <a:t>experiences.</a:t>
            </a:r>
          </a:p>
          <a:p>
            <a:r>
              <a:rPr lang="en-US" dirty="0" smtClean="0"/>
              <a:t>Nurture</a:t>
            </a:r>
            <a:r>
              <a:rPr lang="en-US" dirty="0"/>
              <a:t>: physical and emotional care, involvement </a:t>
            </a:r>
          </a:p>
          <a:p>
            <a:r>
              <a:rPr lang="en-US" dirty="0" smtClean="0"/>
              <a:t>Challenge</a:t>
            </a:r>
            <a:r>
              <a:rPr lang="en-US" dirty="0"/>
              <a:t>: challenging old ways, stretching, moving out of the comfort zone </a:t>
            </a:r>
          </a:p>
        </p:txBody>
      </p:sp>
    </p:spTree>
    <p:extLst>
      <p:ext uri="{BB962C8B-B14F-4D97-AF65-F5344CB8AC3E}">
        <p14:creationId xmlns:p14="http://schemas.microsoft.com/office/powerpoint/2010/main" val="12682094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4041" y="577760"/>
            <a:ext cx="8610600" cy="1293028"/>
          </a:xfrm>
        </p:spPr>
        <p:txBody>
          <a:bodyPr/>
          <a:lstStyle/>
          <a:p>
            <a:pPr algn="ctr"/>
            <a:r>
              <a:rPr lang="fa-IR" dirty="0" smtClean="0"/>
              <a:t>پیوند عاطفی در سبک دلبستگی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fa-IR" sz="2800" b="1" dirty="0" smtClean="0">
                <a:solidFill>
                  <a:srgbClr val="FFC000"/>
                </a:solidFill>
              </a:rPr>
              <a:t>ماندگار است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800" b="1" dirty="0" smtClean="0">
                <a:solidFill>
                  <a:srgbClr val="FFC000"/>
                </a:solidFill>
              </a:rPr>
              <a:t>شخص خاصی را در بر می گیرد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800" b="1" dirty="0" smtClean="0">
                <a:solidFill>
                  <a:srgbClr val="FFC000"/>
                </a:solidFill>
              </a:rPr>
              <a:t>قابل جا به جایی با دیگری نیست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800" b="1" dirty="0" smtClean="0">
                <a:solidFill>
                  <a:srgbClr val="FFC000"/>
                </a:solidFill>
              </a:rPr>
              <a:t>فرد برای حفظ هم جواری با دیگری تلاش می کند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800" b="1" dirty="0" smtClean="0">
                <a:solidFill>
                  <a:srgbClr val="FFC000"/>
                </a:solidFill>
              </a:rPr>
              <a:t>به هنگام جدایی پریشان می شود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800" b="1" dirty="0" smtClean="0">
                <a:solidFill>
                  <a:srgbClr val="FFC000"/>
                </a:solidFill>
              </a:rPr>
              <a:t>فرد در مسیر امنیت جویی است </a:t>
            </a:r>
            <a:endParaRPr lang="en-US" sz="2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903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6130" y="447132"/>
            <a:ext cx="8610600" cy="1293028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</a:rPr>
              <a:t>درمانگر به عنوان منبع دلبستگی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a-IR" dirty="0" smtClean="0"/>
              <a:t>مراقبت </a:t>
            </a:r>
            <a:r>
              <a:rPr lang="fa-IR" dirty="0" smtClean="0"/>
              <a:t>کردن</a:t>
            </a:r>
            <a:endParaRPr lang="fa-IR" dirty="0" smtClean="0"/>
          </a:p>
          <a:p>
            <a:pPr marL="0" indent="0" algn="ctr">
              <a:buNone/>
            </a:pPr>
            <a:r>
              <a:rPr lang="fa-IR" dirty="0" smtClean="0"/>
              <a:t>صدا زدن </a:t>
            </a:r>
          </a:p>
          <a:p>
            <a:pPr marL="0" indent="0" algn="ctr">
              <a:buNone/>
            </a:pPr>
            <a:r>
              <a:rPr lang="fa-IR" dirty="0" smtClean="0"/>
              <a:t>انذار دادن </a:t>
            </a:r>
            <a:endParaRPr lang="fa-IR" dirty="0" smtClean="0"/>
          </a:p>
          <a:p>
            <a:pPr marL="0" indent="0" algn="ctr">
              <a:buNone/>
            </a:pPr>
            <a:r>
              <a:rPr lang="fa-IR" dirty="0" smtClean="0"/>
              <a:t>محکم بغل کردن</a:t>
            </a:r>
          </a:p>
          <a:p>
            <a:pPr marL="0" indent="0" algn="ctr">
              <a:buNone/>
            </a:pPr>
            <a:r>
              <a:rPr lang="fa-IR" dirty="0" smtClean="0"/>
              <a:t>بازداشتن</a:t>
            </a:r>
          </a:p>
          <a:p>
            <a:pPr marL="0" indent="0" algn="ctr">
              <a:buNone/>
            </a:pPr>
            <a:r>
              <a:rPr lang="fa-IR" dirty="0" smtClean="0"/>
              <a:t>دنبال کردن</a:t>
            </a:r>
          </a:p>
          <a:p>
            <a:pPr marL="0" indent="0" algn="ctr">
              <a:buNone/>
            </a:pPr>
            <a:r>
              <a:rPr lang="fa-IR" dirty="0" smtClean="0"/>
              <a:t>نوازش کردن</a:t>
            </a:r>
          </a:p>
          <a:p>
            <a:pPr marL="0" indent="0" algn="ctr">
              <a:buNone/>
            </a:pPr>
            <a:r>
              <a:rPr lang="fa-IR" dirty="0" smtClean="0"/>
              <a:t>تکان دادن</a:t>
            </a:r>
            <a:endParaRPr lang="fa-IR" dirty="0" smtClean="0"/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2583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0734" y="447132"/>
            <a:ext cx="8610600" cy="1293028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</a:rPr>
              <a:t>درمانگر به عنوان منبع دلبستگی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9147" y="1979956"/>
            <a:ext cx="10820400" cy="4024125"/>
          </a:xfrm>
        </p:spPr>
        <p:txBody>
          <a:bodyPr/>
          <a:lstStyle/>
          <a:p>
            <a:pPr marL="0" indent="0" algn="ctr">
              <a:lnSpc>
                <a:spcPct val="200000"/>
              </a:lnSpc>
              <a:buNone/>
            </a:pPr>
            <a:r>
              <a:rPr lang="fa-IR" dirty="0" smtClean="0"/>
              <a:t>بتواند با علامت های مراجع هماهنگ شود : پرهیز از تاخیر در هماهنگی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fa-IR" dirty="0" smtClean="0"/>
              <a:t>بتواند بطور مناسبی علامت های مراجع را تعبیر و تفسیر کند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fa-IR" dirty="0" smtClean="0"/>
              <a:t>چگونگی پاسخ دهی به این علامت ها را انتخاب کند 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fa-IR" dirty="0" smtClean="0"/>
              <a:t>واکنش نسبت به علامت ها هادی باشد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6294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201052"/>
          </a:xfrm>
        </p:spPr>
        <p:txBody>
          <a:bodyPr/>
          <a:lstStyle/>
          <a:p>
            <a:r>
              <a:rPr lang="fa-IR" dirty="0" smtClean="0"/>
              <a:t>عوامل اثربخش در سبک دلبستگی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r>
              <a:rPr lang="fa-IR" sz="4000" dirty="0" smtClean="0">
                <a:solidFill>
                  <a:schemeClr val="accent5"/>
                </a:solidFill>
              </a:rPr>
              <a:t>تاریخچه دلبستگی والدین </a:t>
            </a:r>
          </a:p>
          <a:p>
            <a:pPr algn="ctr"/>
            <a:r>
              <a:rPr lang="fa-IR" sz="4000" dirty="0" smtClean="0">
                <a:solidFill>
                  <a:schemeClr val="accent5"/>
                </a:solidFill>
              </a:rPr>
              <a:t>ارتباط زناشوئی</a:t>
            </a:r>
          </a:p>
          <a:p>
            <a:pPr algn="ctr"/>
            <a:r>
              <a:rPr lang="fa-IR" sz="4000" dirty="0" smtClean="0">
                <a:solidFill>
                  <a:schemeClr val="accent5"/>
                </a:solidFill>
              </a:rPr>
              <a:t>شبکه اجتماعی گسترده</a:t>
            </a:r>
            <a:endParaRPr lang="en-US" sz="4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2924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3555" y="1158240"/>
            <a:ext cx="8610600" cy="783771"/>
          </a:xfrm>
        </p:spPr>
        <p:txBody>
          <a:bodyPr>
            <a:normAutofit fontScale="90000"/>
          </a:bodyPr>
          <a:lstStyle/>
          <a:p>
            <a:r>
              <a:rPr lang="fa-IR" b="1" dirty="0">
                <a:solidFill>
                  <a:schemeClr val="accent5"/>
                </a:solidFill>
              </a:rPr>
              <a:t>ویژگیهای افراد با سبک دلبستگی ایمن </a:t>
            </a:r>
            <a:br>
              <a:rPr lang="fa-IR" b="1" dirty="0">
                <a:solidFill>
                  <a:schemeClr val="accent5"/>
                </a:solidFill>
              </a:rPr>
            </a:br>
            <a:endParaRPr lang="en-US" b="1" dirty="0">
              <a:solidFill>
                <a:schemeClr val="accent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dirty="0" smtClean="0"/>
              <a:t>اعتماد به نفس بالا</a:t>
            </a:r>
          </a:p>
          <a:p>
            <a:pPr marL="0" indent="0" algn="ctr">
              <a:buNone/>
            </a:pPr>
            <a:r>
              <a:rPr lang="fa-IR" dirty="0" smtClean="0"/>
              <a:t>استقلال </a:t>
            </a:r>
          </a:p>
          <a:p>
            <a:pPr marL="0" indent="0" algn="ctr">
              <a:buNone/>
            </a:pPr>
            <a:r>
              <a:rPr lang="fa-IR" dirty="0" smtClean="0"/>
              <a:t>خود مختاری </a:t>
            </a:r>
          </a:p>
          <a:p>
            <a:pPr marL="0" indent="0" algn="ctr">
              <a:buNone/>
            </a:pPr>
            <a:r>
              <a:rPr lang="fa-IR" dirty="0" smtClean="0"/>
              <a:t>اعتماد </a:t>
            </a:r>
          </a:p>
          <a:p>
            <a:pPr marL="0" indent="0" algn="ctr">
              <a:buNone/>
            </a:pPr>
            <a:r>
              <a:rPr lang="fa-IR" dirty="0" smtClean="0"/>
              <a:t>صمیمیت </a:t>
            </a:r>
          </a:p>
          <a:p>
            <a:pPr marL="0" indent="0" algn="ctr">
              <a:buNone/>
            </a:pPr>
            <a:r>
              <a:rPr lang="fa-IR" dirty="0" smtClean="0"/>
              <a:t>انعطاف پذیری</a:t>
            </a:r>
          </a:p>
          <a:p>
            <a:pPr marL="0" indent="0" algn="ctr">
              <a:buNone/>
            </a:pPr>
            <a:r>
              <a:rPr lang="fa-IR" dirty="0" smtClean="0"/>
              <a:t>خود نظمی </a:t>
            </a:r>
          </a:p>
          <a:p>
            <a:pPr marL="0" indent="0" algn="ctr">
              <a:buNone/>
            </a:pPr>
            <a:r>
              <a:rPr lang="fa-IR" dirty="0" smtClean="0"/>
              <a:t>روابط پایدار</a:t>
            </a:r>
            <a:endParaRPr lang="fa-IR" dirty="0"/>
          </a:p>
          <a:p>
            <a:pPr marL="0" indent="0" algn="ctr">
              <a:buNone/>
            </a:pPr>
            <a:r>
              <a:rPr lang="fa-IR" dirty="0" smtClean="0"/>
              <a:t>مهارتهای انطباق اجتماعیدلسوزی و همدلی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5085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9315" y="773081"/>
            <a:ext cx="8610600" cy="1293028"/>
          </a:xfrm>
        </p:spPr>
        <p:txBody>
          <a:bodyPr/>
          <a:lstStyle/>
          <a:p>
            <a:pPr algn="ctr"/>
            <a:r>
              <a:rPr lang="fa-IR" dirty="0" smtClean="0"/>
              <a:t>احساس امنیت در روابط عاطفی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fa-IR" sz="2800" dirty="0" smtClean="0"/>
              <a:t>امنیت از حمایت شدن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800" dirty="0" smtClean="0"/>
              <a:t>امنیت از دردسترس بودن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800" dirty="0" smtClean="0"/>
              <a:t>امنیت به حس خود ارزشمندی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800" dirty="0" smtClean="0"/>
              <a:t>امنیت به پاسخگو بودن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800" dirty="0" smtClean="0"/>
              <a:t>امنیت به اعتماد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326624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2891" y="651161"/>
            <a:ext cx="8610600" cy="1293028"/>
          </a:xfrm>
        </p:spPr>
        <p:txBody>
          <a:bodyPr/>
          <a:lstStyle/>
          <a:p>
            <a:pPr algn="ctr"/>
            <a:r>
              <a:rPr lang="fa-IR" b="1" dirty="0" smtClean="0">
                <a:solidFill>
                  <a:srgbClr val="FF0000"/>
                </a:solidFill>
              </a:rPr>
              <a:t>درمانگر به عنوان منبع دلبستگی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085" y="2133600"/>
            <a:ext cx="10820400" cy="40241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3200" b="1" dirty="0" smtClean="0"/>
              <a:t>چهارچوب </a:t>
            </a:r>
            <a:endParaRPr lang="fa-IR" sz="3200" b="1" dirty="0"/>
          </a:p>
          <a:p>
            <a:pPr marL="0" indent="0" algn="ctr">
              <a:buNone/>
            </a:pPr>
            <a:r>
              <a:rPr lang="fa-IR" sz="3200" b="1" dirty="0" smtClean="0"/>
              <a:t>هماهنگی </a:t>
            </a:r>
          </a:p>
          <a:p>
            <a:pPr marL="0" indent="0" algn="ctr">
              <a:buNone/>
            </a:pPr>
            <a:r>
              <a:rPr lang="fa-IR" sz="3200" b="1" dirty="0" smtClean="0"/>
              <a:t>همدلی </a:t>
            </a:r>
          </a:p>
          <a:p>
            <a:pPr marL="0" indent="0" algn="ctr">
              <a:buNone/>
            </a:pPr>
            <a:r>
              <a:rPr lang="fa-IR" sz="3200" b="1" dirty="0" smtClean="0"/>
              <a:t>عواطف مثبت </a:t>
            </a:r>
          </a:p>
          <a:p>
            <a:pPr marL="0" indent="0" algn="ctr">
              <a:buNone/>
            </a:pPr>
            <a:r>
              <a:rPr lang="fa-IR" sz="3200" b="1" dirty="0" smtClean="0"/>
              <a:t>حمایت</a:t>
            </a:r>
          </a:p>
          <a:p>
            <a:pPr marL="0" indent="0" algn="ctr">
              <a:buNone/>
            </a:pPr>
            <a:r>
              <a:rPr lang="fa-IR" sz="3200" b="1" dirty="0" smtClean="0"/>
              <a:t>تعامل </a:t>
            </a:r>
            <a:endParaRPr lang="en-US" sz="3200" b="1" dirty="0" smtClean="0"/>
          </a:p>
          <a:p>
            <a:pPr marL="0" indent="0" algn="ctr">
              <a:buNone/>
            </a:pPr>
            <a:r>
              <a:rPr lang="fa-IR" sz="3200" b="1" dirty="0" smtClean="0"/>
              <a:t>عشق ورزیدن 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9958852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1566" y="511824"/>
            <a:ext cx="8610600" cy="1293028"/>
          </a:xfrm>
        </p:spPr>
        <p:txBody>
          <a:bodyPr>
            <a:normAutofit/>
          </a:bodyPr>
          <a:lstStyle/>
          <a:p>
            <a:pPr algn="ctr"/>
            <a:r>
              <a:rPr lang="fa-IR" sz="4400" dirty="0" smtClean="0"/>
              <a:t>دلبستگی ایمن 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690949"/>
            <a:ext cx="5334000" cy="3527735"/>
          </a:xfrm>
        </p:spPr>
        <p:txBody>
          <a:bodyPr/>
          <a:lstStyle/>
          <a:p>
            <a:pPr marL="0" indent="0" algn="ctr">
              <a:buNone/>
            </a:pPr>
            <a:r>
              <a:rPr lang="fa-IR" dirty="0"/>
              <a:t>اثرات تعامل والد – </a:t>
            </a:r>
            <a:r>
              <a:rPr lang="fa-IR" dirty="0" smtClean="0"/>
              <a:t>کودک </a:t>
            </a:r>
          </a:p>
          <a:p>
            <a:pPr marL="0" indent="0" algn="ctr">
              <a:buNone/>
            </a:pPr>
            <a:r>
              <a:rPr lang="fa-IR" dirty="0" smtClean="0"/>
              <a:t>سناریوهای تکراری یا اصلاحی</a:t>
            </a:r>
            <a:endParaRPr lang="fa-IR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400" dirty="0">
                <a:solidFill>
                  <a:schemeClr val="accent5"/>
                </a:solidFill>
              </a:rPr>
              <a:t>مهارتهای اجتماعی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400" dirty="0">
                <a:solidFill>
                  <a:schemeClr val="accent5"/>
                </a:solidFill>
              </a:rPr>
              <a:t>اخلاقیات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400" dirty="0">
                <a:solidFill>
                  <a:schemeClr val="accent5"/>
                </a:solidFill>
              </a:rPr>
              <a:t>هویت یابی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400" dirty="0">
                <a:solidFill>
                  <a:schemeClr val="accent5"/>
                </a:solidFill>
              </a:rPr>
              <a:t>شناختی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908663"/>
            <a:ext cx="5334000" cy="3310021"/>
          </a:xfrm>
        </p:spPr>
        <p:txBody>
          <a:bodyPr/>
          <a:lstStyle/>
          <a:p>
            <a:pPr marL="0" indent="0" algn="ctr">
              <a:buNone/>
            </a:pPr>
            <a:r>
              <a:rPr lang="fa-IR" dirty="0" smtClean="0"/>
              <a:t>خانواده</a:t>
            </a:r>
          </a:p>
          <a:p>
            <a:pPr marL="0" indent="0" algn="ctr">
              <a:buNone/>
            </a:pPr>
            <a:endParaRPr lang="fa-IR" dirty="0"/>
          </a:p>
          <a:p>
            <a:pPr marL="0" indent="0" algn="ctr">
              <a:buNone/>
            </a:pPr>
            <a:r>
              <a:rPr lang="fa-IR" dirty="0" smtClean="0"/>
              <a:t>احترام </a:t>
            </a:r>
          </a:p>
          <a:p>
            <a:pPr marL="0" indent="0" algn="ctr">
              <a:buNone/>
            </a:pPr>
            <a:r>
              <a:rPr lang="fa-IR" dirty="0" smtClean="0"/>
              <a:t>مسئولیت پذیری</a:t>
            </a:r>
          </a:p>
          <a:p>
            <a:pPr marL="0" indent="0" algn="ctr">
              <a:buNone/>
            </a:pPr>
            <a:r>
              <a:rPr lang="fa-IR" dirty="0" smtClean="0"/>
              <a:t>وجود منابع حمایتی</a:t>
            </a:r>
          </a:p>
          <a:p>
            <a:pPr marL="0" indent="0" algn="ctr">
              <a:buNone/>
            </a:pPr>
            <a:r>
              <a:rPr lang="fa-IR" dirty="0" smtClean="0"/>
              <a:t>تقابل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9196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1302" y="712121"/>
            <a:ext cx="8610600" cy="1293028"/>
          </a:xfrm>
        </p:spPr>
        <p:txBody>
          <a:bodyPr/>
          <a:lstStyle/>
          <a:p>
            <a:pPr algn="ctr"/>
            <a:r>
              <a:rPr lang="fa-IR" dirty="0" smtClean="0"/>
              <a:t>حذف مخرب ها از رابطه دو نفری </a:t>
            </a:r>
            <a:br>
              <a:rPr lang="fa-IR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1925" y="3013166"/>
            <a:ext cx="5334000" cy="31554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dirty="0" smtClean="0"/>
              <a:t>نشستن زانو به زانو </a:t>
            </a:r>
          </a:p>
          <a:p>
            <a:pPr marL="0" indent="0" algn="ctr">
              <a:buNone/>
            </a:pPr>
            <a:r>
              <a:rPr lang="fa-IR" dirty="0" smtClean="0"/>
              <a:t>انتقاد </a:t>
            </a:r>
          </a:p>
          <a:p>
            <a:pPr marL="0" indent="0" algn="ctr">
              <a:buNone/>
            </a:pPr>
            <a:r>
              <a:rPr lang="fa-IR" dirty="0" smtClean="0"/>
              <a:t>بدبینی </a:t>
            </a:r>
          </a:p>
          <a:p>
            <a:pPr marL="0" indent="0" algn="ctr">
              <a:buNone/>
            </a:pPr>
            <a:r>
              <a:rPr lang="fa-IR" dirty="0" smtClean="0"/>
              <a:t>قطع رابطه</a:t>
            </a:r>
          </a:p>
          <a:p>
            <a:pPr marL="0" indent="0" algn="ctr">
              <a:buNone/>
            </a:pPr>
            <a:r>
              <a:rPr lang="fa-IR" dirty="0" smtClean="0"/>
              <a:t>آویزان شدن 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3891" y="3085011"/>
            <a:ext cx="5334000" cy="133894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fa-IR" dirty="0"/>
              <a:t>قانع سازی و گفتگو</a:t>
            </a:r>
          </a:p>
          <a:p>
            <a:pPr marL="0" indent="0" algn="ctr">
              <a:lnSpc>
                <a:spcPct val="20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700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1936" y="577560"/>
            <a:ext cx="9316064" cy="1293028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Components of attachment theory </a:t>
            </a:r>
            <a:endParaRPr lang="en-US" sz="3600" b="1" dirty="0"/>
          </a:p>
        </p:txBody>
      </p:sp>
      <p:pic>
        <p:nvPicPr>
          <p:cNvPr id="5" name="Picture 2" descr="Components of Attachmentâ¢ Safe Haven: When the child feel threatened or afraid,  he or she can return to the caregiver for...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12450"/>
            <a:ext cx="5334000" cy="400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Attachment Theoryâ¢ Childs first relationship is a love relationship that will  have profound long-lasting effects on an in...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203741"/>
            <a:ext cx="5334000" cy="400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7261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4149" y="564077"/>
            <a:ext cx="8610600" cy="1293028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chemeClr val="accent5"/>
                </a:solidFill>
              </a:rPr>
              <a:t>ترمیم و تغییر نقش مراقبتی</a:t>
            </a:r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sz="2400" dirty="0" smtClean="0">
                <a:solidFill>
                  <a:srgbClr val="FFC000"/>
                </a:solidFill>
              </a:rPr>
              <a:t>جوینده خوب </a:t>
            </a:r>
          </a:p>
          <a:p>
            <a:pPr marL="0" indent="0" algn="ctr">
              <a:buNone/>
            </a:pPr>
            <a:r>
              <a:rPr lang="fa-IR" sz="2400" dirty="0" smtClean="0"/>
              <a:t>اعلام ناراحتی </a:t>
            </a:r>
          </a:p>
          <a:p>
            <a:pPr marL="0" indent="0" algn="ctr">
              <a:buNone/>
            </a:pPr>
            <a:r>
              <a:rPr lang="fa-IR" sz="2400" dirty="0" smtClean="0"/>
              <a:t>اعلام نیازها </a:t>
            </a:r>
          </a:p>
          <a:p>
            <a:pPr marL="0" indent="0" algn="ctr">
              <a:buNone/>
            </a:pPr>
            <a:r>
              <a:rPr lang="fa-IR" sz="2400" dirty="0" smtClean="0"/>
              <a:t>در دسترس از لحاظ جسمی و روانی</a:t>
            </a:r>
          </a:p>
          <a:p>
            <a:pPr marL="0" indent="0" algn="ctr">
              <a:buNone/>
            </a:pPr>
            <a:r>
              <a:rPr lang="fa-IR" sz="2400" dirty="0" smtClean="0"/>
              <a:t>انتخاب شرایط مناسب </a:t>
            </a:r>
          </a:p>
          <a:p>
            <a:pPr marL="0" indent="0" algn="ctr">
              <a:buNone/>
            </a:pPr>
            <a:r>
              <a:rPr lang="fa-IR" sz="2400" dirty="0" smtClean="0"/>
              <a:t>پذیرش نیازهای همسر</a:t>
            </a:r>
          </a:p>
          <a:p>
            <a:pPr marL="0" indent="0" algn="ctr">
              <a:buNone/>
            </a:pPr>
            <a:r>
              <a:rPr lang="fa-IR" sz="2400" dirty="0" smtClean="0"/>
              <a:t>فرصت دادن به همسر برای رفع نیازها</a:t>
            </a:r>
          </a:p>
          <a:p>
            <a:pPr marL="0" indent="0" algn="ctr">
              <a:buNone/>
            </a:pPr>
            <a:r>
              <a:rPr lang="fa-IR" sz="2400" dirty="0" smtClean="0"/>
              <a:t>قدردان</a:t>
            </a:r>
          </a:p>
          <a:p>
            <a:pPr marL="0" indent="0" algn="ctr">
              <a:buNone/>
            </a:pPr>
            <a:r>
              <a:rPr lang="fa-IR" sz="2400" dirty="0" smtClean="0"/>
              <a:t>مفتخر</a:t>
            </a:r>
          </a:p>
        </p:txBody>
      </p:sp>
    </p:spTree>
    <p:extLst>
      <p:ext uri="{BB962C8B-B14F-4D97-AF65-F5344CB8AC3E}">
        <p14:creationId xmlns:p14="http://schemas.microsoft.com/office/powerpoint/2010/main" val="40217240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503" y="361601"/>
            <a:ext cx="5593080" cy="1293028"/>
          </a:xfrm>
        </p:spPr>
        <p:txBody>
          <a:bodyPr/>
          <a:lstStyle/>
          <a:p>
            <a:r>
              <a:rPr lang="fa-IR" dirty="0" smtClean="0"/>
              <a:t>تغییر سبک دلبستگی دردرمان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6131" y="1210492"/>
            <a:ext cx="10820400" cy="402412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endParaRPr lang="fa-IR" sz="2000" b="1" dirty="0" smtClean="0">
              <a:solidFill>
                <a:schemeClr val="accent5"/>
              </a:solidFill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2000" b="1" dirty="0" smtClean="0">
                <a:solidFill>
                  <a:schemeClr val="accent5"/>
                </a:solidFill>
              </a:rPr>
              <a:t>شناسایی مدل فعال سازی درونی (ذهن و تجربه)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2000" b="1" dirty="0" smtClean="0">
                <a:solidFill>
                  <a:schemeClr val="accent5"/>
                </a:solidFill>
              </a:rPr>
              <a:t>تغییر شکل انطباق پذیری با مدل فعال سازی درونی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2000" b="1" dirty="0" smtClean="0">
                <a:solidFill>
                  <a:schemeClr val="accent5"/>
                </a:solidFill>
              </a:rPr>
              <a:t>آگاهی  زوجین از سبک دلبستگی یکدیگر </a:t>
            </a:r>
            <a:endParaRPr lang="fa-IR" sz="2000" b="1" dirty="0">
              <a:solidFill>
                <a:schemeClr val="accent5"/>
              </a:solidFill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2000" b="1" dirty="0" smtClean="0">
                <a:solidFill>
                  <a:schemeClr val="accent5"/>
                </a:solidFill>
              </a:rPr>
              <a:t>اضافه شدن همه منابع دلبستگی (پدر)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2000" b="1" dirty="0" smtClean="0">
                <a:solidFill>
                  <a:schemeClr val="accent5"/>
                </a:solidFill>
              </a:rPr>
              <a:t>فکر کردن به علائم دلبسته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2000" b="1" dirty="0" smtClean="0">
                <a:solidFill>
                  <a:schemeClr val="accent5"/>
                </a:solidFill>
              </a:rPr>
              <a:t>پاسخ به علائم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2000" b="1" dirty="0" smtClean="0">
                <a:solidFill>
                  <a:schemeClr val="accent5"/>
                </a:solidFill>
              </a:rPr>
              <a:t>کاهش ناکامی ها در تعامل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2000" b="1" dirty="0" smtClean="0">
                <a:solidFill>
                  <a:schemeClr val="accent5"/>
                </a:solidFill>
              </a:rPr>
              <a:t>بررسی عواطف در شرایط ناایمن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2000" b="1" dirty="0" smtClean="0">
                <a:solidFill>
                  <a:schemeClr val="accent5"/>
                </a:solidFill>
              </a:rPr>
              <a:t>بررسی سطح  انتظارات از دلبسته و نزدیک کردن طرفین</a:t>
            </a:r>
            <a:endParaRPr lang="en-US" sz="2000" b="1" dirty="0" smtClean="0">
              <a:solidFill>
                <a:schemeClr val="accent5"/>
              </a:solidFill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2000" b="1" dirty="0" smtClean="0">
                <a:solidFill>
                  <a:schemeClr val="accent5"/>
                </a:solidFill>
              </a:rPr>
              <a:t>ابراز گری هیجانی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2000" b="1" dirty="0" smtClean="0">
                <a:solidFill>
                  <a:schemeClr val="accent5"/>
                </a:solidFill>
              </a:rPr>
              <a:t>راههکارهایی برای دریافت حمایت </a:t>
            </a:r>
          </a:p>
          <a:p>
            <a:pPr marL="0" indent="0" algn="ctr">
              <a:lnSpc>
                <a:spcPct val="100000"/>
              </a:lnSpc>
              <a:buNone/>
            </a:pPr>
            <a:endParaRPr lang="fa-IR" sz="2000" b="1" dirty="0" smtClean="0">
              <a:solidFill>
                <a:schemeClr val="accent5"/>
              </a:solidFill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fa-IR" sz="2000" b="1" dirty="0" smtClean="0">
              <a:solidFill>
                <a:schemeClr val="accent5"/>
              </a:solidFill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fa-IR" sz="2000" b="1" dirty="0" smtClean="0">
              <a:solidFill>
                <a:schemeClr val="accent5"/>
              </a:solidFill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2000" b="1" dirty="0" smtClean="0">
                <a:solidFill>
                  <a:schemeClr val="accent5"/>
                </a:solidFill>
              </a:rPr>
              <a:t> </a:t>
            </a:r>
          </a:p>
          <a:p>
            <a:pPr marL="0" indent="0" algn="ctr">
              <a:lnSpc>
                <a:spcPct val="100000"/>
              </a:lnSpc>
              <a:buNone/>
            </a:pPr>
            <a:endParaRPr lang="fa-IR" sz="2000" b="1" dirty="0" smtClean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3419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8983" y="738248"/>
            <a:ext cx="8610600" cy="1293028"/>
          </a:xfrm>
        </p:spPr>
        <p:txBody>
          <a:bodyPr/>
          <a:lstStyle/>
          <a:p>
            <a:pPr algn="ctr"/>
            <a:r>
              <a:rPr lang="fa-IR" dirty="0" smtClean="0"/>
              <a:t>دلبستگی آسیب دیده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586446"/>
            <a:ext cx="10820400" cy="36322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3200" dirty="0" smtClean="0">
                <a:solidFill>
                  <a:schemeClr val="accent5"/>
                </a:solidFill>
              </a:rPr>
              <a:t>پیش بینی منفی </a:t>
            </a:r>
          </a:p>
          <a:p>
            <a:pPr marL="0" indent="0" algn="ctr">
              <a:buNone/>
            </a:pPr>
            <a:r>
              <a:rPr lang="fa-IR" sz="3200" dirty="0" smtClean="0">
                <a:solidFill>
                  <a:schemeClr val="accent5"/>
                </a:solidFill>
              </a:rPr>
              <a:t>انتظارات منفی </a:t>
            </a:r>
          </a:p>
          <a:p>
            <a:pPr marL="0" indent="0" algn="ctr">
              <a:buNone/>
            </a:pPr>
            <a:r>
              <a:rPr lang="fa-IR" sz="3200" dirty="0" smtClean="0">
                <a:solidFill>
                  <a:schemeClr val="accent5"/>
                </a:solidFill>
              </a:rPr>
              <a:t>نسبت دادن ویژگیهای منفی </a:t>
            </a:r>
          </a:p>
          <a:p>
            <a:pPr marL="0" indent="0" algn="ctr">
              <a:buNone/>
            </a:pPr>
            <a:r>
              <a:rPr lang="fa-IR" sz="3200" dirty="0" smtClean="0">
                <a:solidFill>
                  <a:schemeClr val="accent5"/>
                </a:solidFill>
              </a:rPr>
              <a:t>گزارش منفی از رابطه  رفتار منفی</a:t>
            </a:r>
          </a:p>
        </p:txBody>
      </p:sp>
    </p:spTree>
    <p:extLst>
      <p:ext uri="{BB962C8B-B14F-4D97-AF65-F5344CB8AC3E}">
        <p14:creationId xmlns:p14="http://schemas.microsoft.com/office/powerpoint/2010/main" val="21073149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8651" y="529241"/>
            <a:ext cx="8610600" cy="1293028"/>
          </a:xfrm>
        </p:spPr>
        <p:txBody>
          <a:bodyPr/>
          <a:lstStyle/>
          <a:p>
            <a:pPr algn="ctr"/>
            <a:r>
              <a:rPr lang="fa-IR" dirty="0"/>
              <a:t>تغییر سبک دلبستگی دردرمان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2270"/>
            <a:ext cx="10820400" cy="4396416"/>
          </a:xfrm>
        </p:spPr>
        <p:txBody>
          <a:bodyPr/>
          <a:lstStyle/>
          <a:p>
            <a:pPr marL="0" indent="0" algn="ctr">
              <a:buNone/>
            </a:pPr>
            <a:r>
              <a:rPr lang="fa-IR" dirty="0" smtClean="0"/>
              <a:t>تبدیل تمرکز از رابطه والد – کودک به اتحاد مراقبتی</a:t>
            </a:r>
          </a:p>
          <a:p>
            <a:pPr marL="0" indent="0" algn="ctr">
              <a:buNone/>
            </a:pPr>
            <a:r>
              <a:rPr lang="fa-IR" dirty="0" smtClean="0"/>
              <a:t>کاهش چرخه های منفی از قبیل حمله – حمله</a:t>
            </a:r>
          </a:p>
          <a:p>
            <a:pPr marL="0" indent="0" algn="ctr">
              <a:buNone/>
            </a:pPr>
            <a:r>
              <a:rPr lang="fa-IR" dirty="0" smtClean="0"/>
              <a:t>شکل دادن چرخه های جدید</a:t>
            </a:r>
          </a:p>
          <a:p>
            <a:pPr marL="0" indent="0" algn="ctr">
              <a:buNone/>
            </a:pPr>
            <a:r>
              <a:rPr lang="fa-IR" dirty="0" smtClean="0"/>
              <a:t>مرور تجربه ها ی جدید بصورت مشارکتی</a:t>
            </a:r>
          </a:p>
          <a:p>
            <a:pPr marL="0" indent="0" algn="ctr">
              <a:buNone/>
            </a:pPr>
            <a:r>
              <a:rPr lang="fa-IR" dirty="0" smtClean="0"/>
              <a:t>بیان موج واقعی احساس طرفینی در چرخه</a:t>
            </a:r>
          </a:p>
          <a:p>
            <a:pPr marL="0" indent="0" algn="ctr">
              <a:buNone/>
            </a:pPr>
            <a:r>
              <a:rPr lang="fa-IR" dirty="0" smtClean="0"/>
              <a:t>بیان خروجی واقعی احساس طرفینی در چرخه </a:t>
            </a:r>
          </a:p>
          <a:p>
            <a:pPr marL="0" indent="0" algn="ctr">
              <a:buNone/>
            </a:pPr>
            <a:r>
              <a:rPr lang="fa-IR" dirty="0" smtClean="0"/>
              <a:t>توانایی طرفین در رد گیری چرخه</a:t>
            </a:r>
          </a:p>
          <a:p>
            <a:pPr marL="0" indent="0" algn="ctr">
              <a:buNone/>
            </a:pPr>
            <a:r>
              <a:rPr lang="fa-IR" dirty="0" smtClean="0"/>
              <a:t>تکنیک نقش صدای کودک</a:t>
            </a:r>
          </a:p>
          <a:p>
            <a:pPr marL="0" indent="0" algn="ctr">
              <a:buNone/>
            </a:pPr>
            <a:r>
              <a:rPr lang="fa-IR" dirty="0" smtClean="0"/>
              <a:t>تبدیل درماندگی مراقب به حل تعارض</a:t>
            </a:r>
          </a:p>
          <a:p>
            <a:pPr marL="0" indent="0" algn="ctr">
              <a:buNone/>
            </a:pPr>
            <a:r>
              <a:rPr lang="fa-IR" dirty="0" smtClean="0"/>
              <a:t>خنثی کردن مثلث های هم اثر</a:t>
            </a:r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1949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در مسیر درمان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a-IR" dirty="0" smtClean="0"/>
              <a:t>درمانگر ایمن</a:t>
            </a:r>
          </a:p>
          <a:p>
            <a:pPr marL="0" indent="0" algn="ctr">
              <a:buNone/>
            </a:pPr>
            <a:r>
              <a:rPr lang="fa-IR" dirty="0" smtClean="0"/>
              <a:t>اقزایش انگیزه درمانجو</a:t>
            </a:r>
          </a:p>
          <a:p>
            <a:pPr marL="0" indent="0" algn="ctr">
              <a:buNone/>
            </a:pPr>
            <a:r>
              <a:rPr lang="fa-IR" dirty="0" smtClean="0"/>
              <a:t>تغییر قصه </a:t>
            </a:r>
            <a:r>
              <a:rPr lang="fa-IR" dirty="0" smtClean="0"/>
              <a:t>زندگی</a:t>
            </a:r>
            <a:endParaRPr lang="fa-IR" dirty="0" smtClean="0"/>
          </a:p>
          <a:p>
            <a:pPr marL="0" indent="0" algn="ctr">
              <a:buNone/>
            </a:pPr>
            <a:r>
              <a:rPr lang="fa-IR" dirty="0" smtClean="0"/>
              <a:t>حذف مخرب ها از رابطه دونفری 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9086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8983" y="537951"/>
            <a:ext cx="8610600" cy="1293028"/>
          </a:xfrm>
        </p:spPr>
        <p:txBody>
          <a:bodyPr/>
          <a:lstStyle/>
          <a:p>
            <a:pPr algn="ctr"/>
            <a:r>
              <a:rPr lang="fa-IR" dirty="0">
                <a:solidFill>
                  <a:srgbClr val="FFC000"/>
                </a:solidFill>
              </a:rPr>
              <a:t>تغییر سبک دلبستگی دردرمان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447109"/>
            <a:ext cx="10820400" cy="3771576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fa-IR" sz="2800" dirty="0" smtClean="0"/>
              <a:t>ایجاد شبکه های اجتماعی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800" dirty="0" smtClean="0"/>
              <a:t>توجه مثبت بدون قید و شرط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800" dirty="0" smtClean="0"/>
              <a:t>تغییر رفتارهای واکنشی فرد به شریک عاطفی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sz="2800" dirty="0" smtClean="0"/>
              <a:t>حذف رفتارهای تهدید کننده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863522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22310" y="821095"/>
            <a:ext cx="6783355" cy="603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4709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6434" y="825333"/>
            <a:ext cx="8610600" cy="1293028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rgbClr val="FFC000"/>
                </a:solidFill>
              </a:rPr>
              <a:t>اهداف درمان 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fa-IR" dirty="0" smtClean="0"/>
              <a:t>کاهش نگرانی از طرد شدن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dirty="0" smtClean="0"/>
              <a:t>تشخیص اینکه چه کسی بیشترین نیاز را دارد برای پیشگیری و درمان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dirty="0" smtClean="0"/>
              <a:t>درک ظرفیت مراقبتی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dirty="0" smtClean="0"/>
              <a:t>افزایش امنیت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235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72920" y="684751"/>
            <a:ext cx="8610600" cy="1293028"/>
          </a:xfrm>
        </p:spPr>
        <p:txBody>
          <a:bodyPr/>
          <a:lstStyle/>
          <a:p>
            <a:r>
              <a:rPr lang="en-US" dirty="0" smtClean="0"/>
              <a:t>Attachment   </a:t>
            </a:r>
            <a:endParaRPr lang="en-US" dirty="0"/>
          </a:p>
        </p:txBody>
      </p:sp>
      <p:pic>
        <p:nvPicPr>
          <p:cNvPr id="5" name="Content Placeholder 4" descr="HARLOW &amp; ZIMMERMAN (1959)&#10;ï A famous experiment was conducted by Harlow&#10;and Zimmerman in 1959, Which showed that&#10;developin...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03741"/>
            <a:ext cx="5334000" cy="400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JOHN BOWLBY (1907-1990)&#10;ï British Child Psychiatrist &amp; Psychoanalyst.&#10;ï He was the first attachment theorist, describing&#10;a...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203741"/>
            <a:ext cx="5334000" cy="400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184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3980" y="741513"/>
            <a:ext cx="8610600" cy="1293028"/>
          </a:xfrm>
        </p:spPr>
        <p:txBody>
          <a:bodyPr/>
          <a:lstStyle/>
          <a:p>
            <a:pPr algn="ctr"/>
            <a:r>
              <a:rPr lang="en-US" b="1" dirty="0" smtClean="0"/>
              <a:t>Maternal separation phases</a:t>
            </a:r>
            <a:endParaRPr lang="en-US" b="1" dirty="0"/>
          </a:p>
        </p:txBody>
      </p:sp>
      <p:pic>
        <p:nvPicPr>
          <p:cNvPr id="5" name="Picture 2" descr="John Bowlbyâ¢ Bowlbyâs first formal statement of attachment theory  was published in: The Nature of the Childâs Tie to His ...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03741"/>
            <a:ext cx="5334000" cy="400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John Bowlbyâ¢ Protest involves demonstration of distress at  separation and attempts to regain her by crying loudly,  throw...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203741"/>
            <a:ext cx="5334000" cy="400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652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755" y="636553"/>
            <a:ext cx="8610600" cy="1293028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Attachment styles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Picture 2" descr="Mary Ainsworthâ¢ Ainsworth described three major styles of attachment in  children:   â Secure Attachment: Exhibit distress...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03741"/>
            <a:ext cx="5334000" cy="400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attachment style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458" y="2203741"/>
            <a:ext cx="4984955" cy="400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5807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6" y="415359"/>
            <a:ext cx="10257500" cy="1799335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22" y="218341"/>
            <a:ext cx="10364451" cy="2569888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806823" y="2599970"/>
            <a:ext cx="10364451" cy="392212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fa-IR" sz="2800" b="1" dirty="0" smtClean="0"/>
          </a:p>
          <a:p>
            <a:pPr marL="0" indent="0" algn="ctr">
              <a:buNone/>
            </a:pPr>
            <a:r>
              <a:rPr lang="fa-IR" sz="2800" b="1" dirty="0" smtClean="0"/>
              <a:t>ترجیح </a:t>
            </a:r>
            <a:r>
              <a:rPr lang="fa-IR" sz="2800" b="1" dirty="0"/>
              <a:t>میدهم نشان ندهم چگونه توسط شریکم خرد شده یا دست کم گرفته شده ام </a:t>
            </a:r>
          </a:p>
          <a:p>
            <a:pPr marL="0" indent="0" algn="ctr">
              <a:buNone/>
            </a:pPr>
            <a:r>
              <a:rPr lang="fa-IR" sz="2800" b="1" dirty="0"/>
              <a:t>سعی میکنم تا از نزدیک شدن به شریک عاطفی اجتناب کنم </a:t>
            </a:r>
          </a:p>
          <a:p>
            <a:pPr marL="0" indent="0" algn="ctr">
              <a:buNone/>
            </a:pPr>
            <a:r>
              <a:rPr lang="fa-IR" sz="2800" b="1" dirty="0"/>
              <a:t>از وابستگی به شریک عاطفی احساس آرامش و راحتی نمی کنم </a:t>
            </a:r>
          </a:p>
          <a:p>
            <a:pPr marL="0" indent="0" algn="ctr">
              <a:buNone/>
            </a:pPr>
            <a:r>
              <a:rPr lang="fa-IR" sz="2800" b="1" dirty="0"/>
              <a:t>برای کسب خیلی از چیزها به شریک عاطفی روی نمی آورم </a:t>
            </a:r>
            <a:endParaRPr lang="en-US" sz="2800" b="1" dirty="0"/>
          </a:p>
          <a:p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93335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13773" y="828563"/>
            <a:ext cx="10904537" cy="203566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913774" y="3428999"/>
            <a:ext cx="10904536" cy="258183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fa-IR" sz="2800" b="1" dirty="0">
                <a:solidFill>
                  <a:schemeClr val="tx1"/>
                </a:solidFill>
              </a:rPr>
              <a:t>اغلب اوقات از اینکه ترک و طرد شوم احساس ناراحتی و نگرانی می کنم</a:t>
            </a:r>
          </a:p>
          <a:p>
            <a:pPr algn="ctr">
              <a:lnSpc>
                <a:spcPct val="100000"/>
              </a:lnSpc>
            </a:pPr>
            <a:r>
              <a:rPr lang="fa-IR" sz="2800" b="1" dirty="0">
                <a:solidFill>
                  <a:schemeClr val="tx1"/>
                </a:solidFill>
              </a:rPr>
              <a:t>در خصوص دوست داشته شدن نیاز به اطمینان خاطر مداوم دارم </a:t>
            </a:r>
          </a:p>
          <a:p>
            <a:pPr algn="ctr">
              <a:lnSpc>
                <a:spcPct val="100000"/>
              </a:lnSpc>
            </a:pPr>
            <a:r>
              <a:rPr lang="fa-IR" sz="2800" b="1" dirty="0">
                <a:solidFill>
                  <a:schemeClr val="tx1"/>
                </a:solidFill>
              </a:rPr>
              <a:t>اگر شریک عاطفی در دسترس نباشد  ناامید و مایوس می شوم</a:t>
            </a:r>
          </a:p>
          <a:p>
            <a:pPr algn="ctr">
              <a:lnSpc>
                <a:spcPct val="100000"/>
              </a:lnSpc>
            </a:pPr>
            <a:r>
              <a:rPr lang="fa-IR" sz="2800" b="1" dirty="0">
                <a:solidFill>
                  <a:schemeClr val="tx1"/>
                </a:solidFill>
              </a:rPr>
              <a:t>اگر مدت زیادی در دسترس من نباشد از او رنجیده خاطر میشوم </a:t>
            </a:r>
            <a:endParaRPr lang="en-US" sz="2800" b="1" dirty="0">
              <a:solidFill>
                <a:schemeClr val="tx1"/>
              </a:solidFill>
            </a:endParaRPr>
          </a:p>
          <a:p>
            <a:pPr algn="ctr">
              <a:lnSpc>
                <a:spcPct val="100000"/>
              </a:lnSpc>
            </a:pPr>
            <a:endParaRPr lang="en-US" sz="2800" b="1" dirty="0">
              <a:solidFill>
                <a:schemeClr val="tx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4" y="736488"/>
            <a:ext cx="10904537" cy="2312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31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88" y="322729"/>
            <a:ext cx="10744200" cy="216497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67" y="410547"/>
            <a:ext cx="11075437" cy="6097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46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151" y="764372"/>
            <a:ext cx="10881049" cy="5328517"/>
          </a:xfrm>
        </p:spPr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37" y="102637"/>
            <a:ext cx="11989836" cy="675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668882"/>
      </p:ext>
    </p:extLst>
  </p:cSld>
  <p:clrMapOvr>
    <a:masterClrMapping/>
  </p:clrMapOvr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TM04033937[[fn=Vapor Trail]]</Template>
  <TotalTime>1829</TotalTime>
  <Words>1406</Words>
  <Application>Microsoft Office PowerPoint</Application>
  <PresentationFormat>Widescreen</PresentationFormat>
  <Paragraphs>213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Arial</vt:lpstr>
      <vt:lpstr>Arial Black</vt:lpstr>
      <vt:lpstr>Century Gothic</vt:lpstr>
      <vt:lpstr>Times New Roman</vt:lpstr>
      <vt:lpstr>Vapor Trail</vt:lpstr>
      <vt:lpstr>Attachment style  workshop by:   esmaeil mosavi</vt:lpstr>
      <vt:lpstr> Theory origin</vt:lpstr>
      <vt:lpstr>Components of attachment theory </vt:lpstr>
      <vt:lpstr>Maternal separation phases</vt:lpstr>
      <vt:lpstr>Attachment styles</vt:lpstr>
      <vt:lpstr>PowerPoint Presentation</vt:lpstr>
      <vt:lpstr>PowerPoint Presentation</vt:lpstr>
      <vt:lpstr>PowerPoint Presentation</vt:lpstr>
      <vt:lpstr>      </vt:lpstr>
      <vt:lpstr>PowerPoint Presentation</vt:lpstr>
      <vt:lpstr>PREATTACHMENT PHASE (BIRTH -6 WEEKS)</vt:lpstr>
      <vt:lpstr>“ATTACHMENT IN MAKING” PHASE</vt:lpstr>
      <vt:lpstr>“ATTACHMENT IN MAKING” PHASE</vt:lpstr>
      <vt:lpstr>FORMATION OF RECIPROCAL RELATIONSHIP</vt:lpstr>
      <vt:lpstr>What is the effect of insecure attachment of children</vt:lpstr>
      <vt:lpstr>What is the effect of insecure attachment of children </vt:lpstr>
      <vt:lpstr>What is the effect of insecure attachment of children </vt:lpstr>
      <vt:lpstr>What is the effect of insecure attachment of children</vt:lpstr>
      <vt:lpstr>What is the effect of insecure attachment of children</vt:lpstr>
      <vt:lpstr>What is the effect of insecure attachment of children</vt:lpstr>
      <vt:lpstr>پیوند عاطفی در سبک دلبستگی </vt:lpstr>
      <vt:lpstr>درمانگر به عنوان منبع دلبستگی</vt:lpstr>
      <vt:lpstr>درمانگر به عنوان منبع دلبستگی</vt:lpstr>
      <vt:lpstr>عوامل اثربخش در سبک دلبستگی </vt:lpstr>
      <vt:lpstr>ویژگیهای افراد با سبک دلبستگی ایمن  </vt:lpstr>
      <vt:lpstr>احساس امنیت در روابط عاطفی</vt:lpstr>
      <vt:lpstr>درمانگر به عنوان منبع دلبستگی</vt:lpstr>
      <vt:lpstr>دلبستگی ایمن </vt:lpstr>
      <vt:lpstr>حذف مخرب ها از رابطه دو نفری  </vt:lpstr>
      <vt:lpstr>ترمیم و تغییر نقش مراقبتی</vt:lpstr>
      <vt:lpstr>تغییر سبک دلبستگی دردرمان</vt:lpstr>
      <vt:lpstr>دلبستگی آسیب دیده </vt:lpstr>
      <vt:lpstr>تغییر سبک دلبستگی دردرمان</vt:lpstr>
      <vt:lpstr>در مسیر درمان </vt:lpstr>
      <vt:lpstr>تغییر سبک دلبستگی دردرمان</vt:lpstr>
      <vt:lpstr>PowerPoint Presentation</vt:lpstr>
      <vt:lpstr>اهداف درمان </vt:lpstr>
      <vt:lpstr>Attachment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56</cp:revision>
  <dcterms:created xsi:type="dcterms:W3CDTF">2019-07-19T11:04:11Z</dcterms:created>
  <dcterms:modified xsi:type="dcterms:W3CDTF">2020-06-24T11:54:00Z</dcterms:modified>
</cp:coreProperties>
</file>