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  <p:sldMasterId id="2147483651" r:id="rId2"/>
    <p:sldMasterId id="2147483653" r:id="rId3"/>
  </p:sldMasterIdLst>
  <p:notesMasterIdLst>
    <p:notesMasterId r:id="rId29"/>
  </p:notesMasterIdLst>
  <p:handoutMasterIdLst>
    <p:handoutMasterId r:id="rId30"/>
  </p:handoutMasterIdLst>
  <p:sldIdLst>
    <p:sldId id="321" r:id="rId4"/>
    <p:sldId id="256" r:id="rId5"/>
    <p:sldId id="323" r:id="rId6"/>
    <p:sldId id="261" r:id="rId7"/>
    <p:sldId id="296" r:id="rId8"/>
    <p:sldId id="297" r:id="rId9"/>
    <p:sldId id="300" r:id="rId10"/>
    <p:sldId id="298" r:id="rId11"/>
    <p:sldId id="301" r:id="rId12"/>
    <p:sldId id="303" r:id="rId13"/>
    <p:sldId id="305" r:id="rId14"/>
    <p:sldId id="304" r:id="rId15"/>
    <p:sldId id="320" r:id="rId16"/>
    <p:sldId id="266" r:id="rId17"/>
    <p:sldId id="307" r:id="rId18"/>
    <p:sldId id="308" r:id="rId19"/>
    <p:sldId id="310" r:id="rId20"/>
    <p:sldId id="309" r:id="rId21"/>
    <p:sldId id="312" r:id="rId22"/>
    <p:sldId id="313" r:id="rId23"/>
    <p:sldId id="315" r:id="rId24"/>
    <p:sldId id="318" r:id="rId25"/>
    <p:sldId id="317" r:id="rId26"/>
    <p:sldId id="319" r:id="rId27"/>
    <p:sldId id="322" r:id="rId28"/>
  </p:sldIdLst>
  <p:sldSz cx="9144000" cy="5143500" type="screen16x9"/>
  <p:notesSz cx="6858000" cy="9144000"/>
  <p:embeddedFontLst>
    <p:embeddedFont>
      <p:font typeface="Andalus" panose="02020603050405020304" pitchFamily="18" charset="-78"/>
      <p:regular r:id="rId31"/>
    </p:embeddedFont>
    <p:embeddedFont>
      <p:font typeface="맑은 고딕" panose="020B0503020000020004" pitchFamily="34" charset="-127"/>
      <p:regular r:id="rId32"/>
      <p:bold r:id="rId33"/>
    </p:embeddedFont>
    <p:embeddedFont>
      <p:font typeface="Cambria Math" panose="02040503050406030204" pitchFamily="18" charset="0"/>
      <p:regular r:id="rId34"/>
    </p:embeddedFont>
    <p:embeddedFont>
      <p:font typeface="Arial Unicode MS" panose="020B0604020202020204" charset="-128"/>
      <p:regular r:id="rId35"/>
    </p:embeddedFont>
    <p:embeddedFont>
      <p:font typeface="B Titr" panose="00000700000000000000" pitchFamily="2" charset="-78"/>
      <p:bold r:id="rId36"/>
    </p:embeddedFont>
    <p:embeddedFont>
      <p:font typeface="B Nazanin" panose="00000400000000000000" pitchFamily="2" charset="-78"/>
      <p:regular r:id="rId37"/>
      <p:bold r:id="rId38"/>
    </p:embeddedFont>
  </p:embeddedFontLst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.R.I" initials="A" lastIdx="1" clrIdx="0">
    <p:extLst>
      <p:ext uri="{19B8F6BF-5375-455C-9EA6-DF929625EA0E}">
        <p15:presenceInfo xmlns:p15="http://schemas.microsoft.com/office/powerpoint/2012/main" userId="A.R.I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EFE0CA"/>
    <a:srgbClr val="98480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10A1B5D5-9B99-4C35-A422-299274C87663}" styleName="Medium Style 1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2" d="100"/>
          <a:sy n="92" d="100"/>
        </p:scale>
        <p:origin x="756" y="7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howGuides="1">
      <p:cViewPr varScale="1">
        <p:scale>
          <a:sx n="83" d="100"/>
          <a:sy n="83" d="100"/>
        </p:scale>
        <p:origin x="4740" y="108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commentAuthors" Target="commentAuthors.xml"/><Relationship Id="rId21" Type="http://schemas.openxmlformats.org/officeDocument/2006/relationships/slide" Target="slides/slide18.xml"/><Relationship Id="rId34" Type="http://schemas.openxmlformats.org/officeDocument/2006/relationships/font" Target="fonts/font4.fntdata"/><Relationship Id="rId42" Type="http://schemas.openxmlformats.org/officeDocument/2006/relationships/theme" Target="theme/theme1.xml"/><Relationship Id="rId7" Type="http://schemas.openxmlformats.org/officeDocument/2006/relationships/slide" Target="slides/slide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notesMaster" Target="notesMasters/notesMaster1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font" Target="fonts/font2.fntdata"/><Relationship Id="rId37" Type="http://schemas.openxmlformats.org/officeDocument/2006/relationships/font" Target="fonts/font7.fntdata"/><Relationship Id="rId40" Type="http://schemas.openxmlformats.org/officeDocument/2006/relationships/presProps" Target="presProp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font" Target="fonts/font6.fntdata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font" Target="fonts/font1.fntdata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handoutMaster" Target="handoutMasters/handoutMaster1.xml"/><Relationship Id="rId35" Type="http://schemas.openxmlformats.org/officeDocument/2006/relationships/font" Target="fonts/font5.fntdata"/><Relationship Id="rId43" Type="http://schemas.openxmlformats.org/officeDocument/2006/relationships/tableStyles" Target="tableStyles.xml"/><Relationship Id="rId8" Type="http://schemas.openxmlformats.org/officeDocument/2006/relationships/slide" Target="slides/slide5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font" Target="fonts/font3.fntdata"/><Relationship Id="rId38" Type="http://schemas.openxmlformats.org/officeDocument/2006/relationships/font" Target="fonts/font8.fntdata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3_1">
  <dgm:title val=""/>
  <dgm:desc val=""/>
  <dgm:catLst>
    <dgm:cat type="accent3" pri="11100"/>
  </dgm:catLst>
  <dgm:styleLbl name="node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3">
        <a:alpha val="4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2_1">
  <dgm:title val=""/>
  <dgm:desc val=""/>
  <dgm:catLst>
    <dgm:cat type="accent2" pri="11100"/>
  </dgm:catLst>
  <dgm:styleLbl name="node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2">
        <a:alpha val="4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D91D39F-C45B-45A5-92E6-F74DDB5D79D8}" type="doc">
      <dgm:prSet loTypeId="urn:diagrams.loki3.com/BracketList" loCatId="list" qsTypeId="urn:microsoft.com/office/officeart/2005/8/quickstyle/simple1" qsCatId="simple" csTypeId="urn:microsoft.com/office/officeart/2005/8/colors/accent3_1" csCatId="accent3" phldr="1"/>
      <dgm:spPr/>
      <dgm:t>
        <a:bodyPr/>
        <a:lstStyle/>
        <a:p>
          <a:endParaRPr lang="en-US"/>
        </a:p>
      </dgm:t>
    </dgm:pt>
    <dgm:pt modelId="{053F209F-134F-471D-B874-A3578FE0420F}">
      <dgm:prSet phldrT="[Text]" custT="1"/>
      <dgm:spPr/>
      <dgm:t>
        <a:bodyPr/>
        <a:lstStyle/>
        <a:p>
          <a:pPr algn="ctr" rtl="1"/>
          <a:r>
            <a:rPr lang="fa-IR" sz="1800" b="1" dirty="0">
              <a:cs typeface="B Nazanin" panose="00000400000000000000" pitchFamily="2" charset="-78"/>
            </a:rPr>
            <a:t>پایش مشترک </a:t>
          </a:r>
          <a:endParaRPr lang="en-US" sz="1800" b="1" dirty="0">
            <a:cs typeface="B Nazanin" panose="00000400000000000000" pitchFamily="2" charset="-78"/>
          </a:endParaRPr>
        </a:p>
      </dgm:t>
    </dgm:pt>
    <dgm:pt modelId="{CF40D0E5-BAEC-41CA-8269-F621BF60B40C}" type="parTrans" cxnId="{4FA5DCEF-70D2-426A-AFE4-0304ABA885CA}">
      <dgm:prSet/>
      <dgm:spPr/>
      <dgm:t>
        <a:bodyPr/>
        <a:lstStyle/>
        <a:p>
          <a:pPr algn="ctr" rtl="1"/>
          <a:endParaRPr lang="en-US" sz="1800" b="1">
            <a:cs typeface="B Nazanin" panose="00000400000000000000" pitchFamily="2" charset="-78"/>
          </a:endParaRPr>
        </a:p>
      </dgm:t>
    </dgm:pt>
    <dgm:pt modelId="{56487272-E6AC-4CEA-BC5E-8C9DBE532F55}" type="sibTrans" cxnId="{4FA5DCEF-70D2-426A-AFE4-0304ABA885CA}">
      <dgm:prSet/>
      <dgm:spPr/>
      <dgm:t>
        <a:bodyPr/>
        <a:lstStyle/>
        <a:p>
          <a:pPr algn="ctr" rtl="1"/>
          <a:endParaRPr lang="en-US" sz="1800" b="1">
            <a:cs typeface="B Nazanin" panose="00000400000000000000" pitchFamily="2" charset="-78"/>
          </a:endParaRPr>
        </a:p>
      </dgm:t>
    </dgm:pt>
    <dgm:pt modelId="{56E799D1-E752-4642-AE87-0F2B4E76AE8A}">
      <dgm:prSet phldrT="[Text]" custT="1"/>
      <dgm:spPr/>
      <dgm:t>
        <a:bodyPr/>
        <a:lstStyle/>
        <a:p>
          <a:pPr algn="ctr" rtl="1"/>
          <a:r>
            <a:rPr lang="fa-IR" sz="1800" b="1" dirty="0">
              <a:cs typeface="B Nazanin" panose="00000400000000000000" pitchFamily="2" charset="-78"/>
            </a:rPr>
            <a:t>توسط کارشناس بیمه سلامت و نماینده شبکه به صورت ماهانه </a:t>
          </a:r>
          <a:endParaRPr lang="en-US" sz="1800" b="1" dirty="0">
            <a:cs typeface="B Nazanin" panose="00000400000000000000" pitchFamily="2" charset="-78"/>
          </a:endParaRPr>
        </a:p>
      </dgm:t>
    </dgm:pt>
    <dgm:pt modelId="{36249860-0049-452B-BA63-4CCABF72E136}" type="parTrans" cxnId="{4E5032F4-8C21-4594-81DE-34C4D0CC7C84}">
      <dgm:prSet/>
      <dgm:spPr/>
      <dgm:t>
        <a:bodyPr/>
        <a:lstStyle/>
        <a:p>
          <a:pPr algn="ctr" rtl="1"/>
          <a:endParaRPr lang="en-US" sz="1800" b="1">
            <a:cs typeface="B Nazanin" panose="00000400000000000000" pitchFamily="2" charset="-78"/>
          </a:endParaRPr>
        </a:p>
      </dgm:t>
    </dgm:pt>
    <dgm:pt modelId="{CE7EEADA-9057-4AB6-B237-94EEB1D3227B}" type="sibTrans" cxnId="{4E5032F4-8C21-4594-81DE-34C4D0CC7C84}">
      <dgm:prSet/>
      <dgm:spPr/>
      <dgm:t>
        <a:bodyPr/>
        <a:lstStyle/>
        <a:p>
          <a:pPr algn="ctr" rtl="1"/>
          <a:endParaRPr lang="en-US" sz="1800" b="1">
            <a:cs typeface="B Nazanin" panose="00000400000000000000" pitchFamily="2" charset="-78"/>
          </a:endParaRPr>
        </a:p>
      </dgm:t>
    </dgm:pt>
    <dgm:pt modelId="{5472A53E-AA85-4725-A175-8828A06A5037}">
      <dgm:prSet phldrT="[Text]" custT="1"/>
      <dgm:spPr/>
      <dgm:t>
        <a:bodyPr/>
        <a:lstStyle/>
        <a:p>
          <a:pPr algn="ctr" rtl="1"/>
          <a:r>
            <a:rPr lang="fa-IR" sz="1800" b="1" dirty="0">
              <a:cs typeface="B Nazanin" panose="00000400000000000000" pitchFamily="2" charset="-78"/>
            </a:rPr>
            <a:t>پایش فصلی </a:t>
          </a:r>
          <a:endParaRPr lang="en-US" sz="1800" b="1" dirty="0">
            <a:cs typeface="B Nazanin" panose="00000400000000000000" pitchFamily="2" charset="-78"/>
          </a:endParaRPr>
        </a:p>
      </dgm:t>
    </dgm:pt>
    <dgm:pt modelId="{EC87CD3B-16F4-4B64-91EF-5353FC8A07AA}" type="parTrans" cxnId="{98D2C5C1-7357-4B8F-BBD1-38B80D22F409}">
      <dgm:prSet/>
      <dgm:spPr/>
      <dgm:t>
        <a:bodyPr/>
        <a:lstStyle/>
        <a:p>
          <a:pPr algn="ctr" rtl="1"/>
          <a:endParaRPr lang="en-US" sz="1800" b="1">
            <a:cs typeface="B Nazanin" panose="00000400000000000000" pitchFamily="2" charset="-78"/>
          </a:endParaRPr>
        </a:p>
      </dgm:t>
    </dgm:pt>
    <dgm:pt modelId="{CA61BB9B-743C-460A-9D86-4D13D57232AD}" type="sibTrans" cxnId="{98D2C5C1-7357-4B8F-BBD1-38B80D22F409}">
      <dgm:prSet/>
      <dgm:spPr/>
      <dgm:t>
        <a:bodyPr/>
        <a:lstStyle/>
        <a:p>
          <a:pPr algn="ctr" rtl="1"/>
          <a:endParaRPr lang="en-US" sz="1800" b="1">
            <a:cs typeface="B Nazanin" panose="00000400000000000000" pitchFamily="2" charset="-78"/>
          </a:endParaRPr>
        </a:p>
      </dgm:t>
    </dgm:pt>
    <dgm:pt modelId="{E590E261-C6C6-4832-A45A-98775D5D89B5}">
      <dgm:prSet phldrT="[Text]" custT="1"/>
      <dgm:spPr/>
      <dgm:t>
        <a:bodyPr/>
        <a:lstStyle/>
        <a:p>
          <a:pPr algn="ctr" rtl="1"/>
          <a:r>
            <a:rPr lang="fa-IR" sz="1800" b="1" dirty="0">
              <a:cs typeface="B Nazanin" panose="00000400000000000000" pitchFamily="2" charset="-78"/>
            </a:rPr>
            <a:t>توسط واحدهای فنی ستاد شبکه به صورت فصلی </a:t>
          </a:r>
          <a:endParaRPr lang="en-US" sz="1800" b="1" dirty="0">
            <a:cs typeface="B Nazanin" panose="00000400000000000000" pitchFamily="2" charset="-78"/>
          </a:endParaRPr>
        </a:p>
      </dgm:t>
    </dgm:pt>
    <dgm:pt modelId="{D77CAD2F-13C6-4DF7-A552-9B8F2516B303}" type="parTrans" cxnId="{192FD6B1-5CDC-458A-9463-CC81855A01C6}">
      <dgm:prSet/>
      <dgm:spPr/>
      <dgm:t>
        <a:bodyPr/>
        <a:lstStyle/>
        <a:p>
          <a:pPr algn="ctr" rtl="1"/>
          <a:endParaRPr lang="en-US" sz="1800" b="1">
            <a:cs typeface="B Nazanin" panose="00000400000000000000" pitchFamily="2" charset="-78"/>
          </a:endParaRPr>
        </a:p>
      </dgm:t>
    </dgm:pt>
    <dgm:pt modelId="{2841AC3F-C02D-4AB8-B476-DFDE9FFEE8BF}" type="sibTrans" cxnId="{192FD6B1-5CDC-458A-9463-CC81855A01C6}">
      <dgm:prSet/>
      <dgm:spPr/>
      <dgm:t>
        <a:bodyPr/>
        <a:lstStyle/>
        <a:p>
          <a:pPr algn="ctr" rtl="1"/>
          <a:endParaRPr lang="en-US" sz="1800" b="1">
            <a:cs typeface="B Nazanin" panose="00000400000000000000" pitchFamily="2" charset="-78"/>
          </a:endParaRPr>
        </a:p>
      </dgm:t>
    </dgm:pt>
    <dgm:pt modelId="{D558A620-59FC-4EF9-A557-6058430E4D41}" type="pres">
      <dgm:prSet presAssocID="{4D91D39F-C45B-45A5-92E6-F74DDB5D79D8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796143E8-BBD3-4E13-A601-C1174DAB6B72}" type="pres">
      <dgm:prSet presAssocID="{053F209F-134F-471D-B874-A3578FE0420F}" presName="linNode" presStyleCnt="0"/>
      <dgm:spPr/>
    </dgm:pt>
    <dgm:pt modelId="{75761F50-76A9-4706-A745-DE9E8A19019A}" type="pres">
      <dgm:prSet presAssocID="{053F209F-134F-471D-B874-A3578FE0420F}" presName="parTx" presStyleLbl="revTx" presStyleIdx="0" presStyleCnt="2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6EB9B8B-3F0D-4FDE-B9FB-35AD933357EF}" type="pres">
      <dgm:prSet presAssocID="{053F209F-134F-471D-B874-A3578FE0420F}" presName="bracket" presStyleLbl="parChTrans1D1" presStyleIdx="0" presStyleCnt="2"/>
      <dgm:spPr/>
    </dgm:pt>
    <dgm:pt modelId="{D58124B6-FF08-4E36-B8DC-11C56E83B557}" type="pres">
      <dgm:prSet presAssocID="{053F209F-134F-471D-B874-A3578FE0420F}" presName="spH" presStyleCnt="0"/>
      <dgm:spPr/>
    </dgm:pt>
    <dgm:pt modelId="{A5978D00-7A9E-4B03-9107-AD1522C4D884}" type="pres">
      <dgm:prSet presAssocID="{053F209F-134F-471D-B874-A3578FE0420F}" presName="desTx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9A5AE17-0C26-4A9F-BDB6-796262E109F2}" type="pres">
      <dgm:prSet presAssocID="{56487272-E6AC-4CEA-BC5E-8C9DBE532F55}" presName="spV" presStyleCnt="0"/>
      <dgm:spPr/>
    </dgm:pt>
    <dgm:pt modelId="{6403C060-843D-4B98-B7C1-CF5D9E97E660}" type="pres">
      <dgm:prSet presAssocID="{5472A53E-AA85-4725-A175-8828A06A5037}" presName="linNode" presStyleCnt="0"/>
      <dgm:spPr/>
    </dgm:pt>
    <dgm:pt modelId="{99C471BB-677D-4EF7-9955-FB82356E6EAF}" type="pres">
      <dgm:prSet presAssocID="{5472A53E-AA85-4725-A175-8828A06A5037}" presName="parTx" presStyleLbl="revTx" presStyleIdx="1" presStyleCnt="2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71597D4-F4DA-4361-ACC6-B274CAD74BF8}" type="pres">
      <dgm:prSet presAssocID="{5472A53E-AA85-4725-A175-8828A06A5037}" presName="bracket" presStyleLbl="parChTrans1D1" presStyleIdx="1" presStyleCnt="2"/>
      <dgm:spPr/>
    </dgm:pt>
    <dgm:pt modelId="{D3A0B406-9EA1-48E6-BACA-2656FEA894A2}" type="pres">
      <dgm:prSet presAssocID="{5472A53E-AA85-4725-A175-8828A06A5037}" presName="spH" presStyleCnt="0"/>
      <dgm:spPr/>
    </dgm:pt>
    <dgm:pt modelId="{78B81F64-2E8A-4F29-B83D-76BDD57D7E50}" type="pres">
      <dgm:prSet presAssocID="{5472A53E-AA85-4725-A175-8828A06A5037}" presName="desTx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F1FD8E7D-0879-4C63-B725-16208EFB941B}" type="presOf" srcId="{053F209F-134F-471D-B874-A3578FE0420F}" destId="{75761F50-76A9-4706-A745-DE9E8A19019A}" srcOrd="0" destOrd="0" presId="urn:diagrams.loki3.com/BracketList"/>
    <dgm:cxn modelId="{4E5032F4-8C21-4594-81DE-34C4D0CC7C84}" srcId="{053F209F-134F-471D-B874-A3578FE0420F}" destId="{56E799D1-E752-4642-AE87-0F2B4E76AE8A}" srcOrd="0" destOrd="0" parTransId="{36249860-0049-452B-BA63-4CCABF72E136}" sibTransId="{CE7EEADA-9057-4AB6-B237-94EEB1D3227B}"/>
    <dgm:cxn modelId="{723CB742-DEBD-484B-AE9F-504C014F6829}" type="presOf" srcId="{56E799D1-E752-4642-AE87-0F2B4E76AE8A}" destId="{A5978D00-7A9E-4B03-9107-AD1522C4D884}" srcOrd="0" destOrd="0" presId="urn:diagrams.loki3.com/BracketList"/>
    <dgm:cxn modelId="{35EA35D6-BFBE-4853-A86F-29C1413E129F}" type="presOf" srcId="{5472A53E-AA85-4725-A175-8828A06A5037}" destId="{99C471BB-677D-4EF7-9955-FB82356E6EAF}" srcOrd="0" destOrd="0" presId="urn:diagrams.loki3.com/BracketList"/>
    <dgm:cxn modelId="{98D2C5C1-7357-4B8F-BBD1-38B80D22F409}" srcId="{4D91D39F-C45B-45A5-92E6-F74DDB5D79D8}" destId="{5472A53E-AA85-4725-A175-8828A06A5037}" srcOrd="1" destOrd="0" parTransId="{EC87CD3B-16F4-4B64-91EF-5353FC8A07AA}" sibTransId="{CA61BB9B-743C-460A-9D86-4D13D57232AD}"/>
    <dgm:cxn modelId="{E6A4815D-7DEC-4B88-B4CF-5D7A4D3E6636}" type="presOf" srcId="{4D91D39F-C45B-45A5-92E6-F74DDB5D79D8}" destId="{D558A620-59FC-4EF9-A557-6058430E4D41}" srcOrd="0" destOrd="0" presId="urn:diagrams.loki3.com/BracketList"/>
    <dgm:cxn modelId="{192FD6B1-5CDC-458A-9463-CC81855A01C6}" srcId="{5472A53E-AA85-4725-A175-8828A06A5037}" destId="{E590E261-C6C6-4832-A45A-98775D5D89B5}" srcOrd="0" destOrd="0" parTransId="{D77CAD2F-13C6-4DF7-A552-9B8F2516B303}" sibTransId="{2841AC3F-C02D-4AB8-B476-DFDE9FFEE8BF}"/>
    <dgm:cxn modelId="{4FA5DCEF-70D2-426A-AFE4-0304ABA885CA}" srcId="{4D91D39F-C45B-45A5-92E6-F74DDB5D79D8}" destId="{053F209F-134F-471D-B874-A3578FE0420F}" srcOrd="0" destOrd="0" parTransId="{CF40D0E5-BAEC-41CA-8269-F621BF60B40C}" sibTransId="{56487272-E6AC-4CEA-BC5E-8C9DBE532F55}"/>
    <dgm:cxn modelId="{6ECE06C4-A64E-4D17-BDBF-1D49186B1FF7}" type="presOf" srcId="{E590E261-C6C6-4832-A45A-98775D5D89B5}" destId="{78B81F64-2E8A-4F29-B83D-76BDD57D7E50}" srcOrd="0" destOrd="0" presId="urn:diagrams.loki3.com/BracketList"/>
    <dgm:cxn modelId="{D9662915-1710-416F-A8ED-E58D51FF83AF}" type="presParOf" srcId="{D558A620-59FC-4EF9-A557-6058430E4D41}" destId="{796143E8-BBD3-4E13-A601-C1174DAB6B72}" srcOrd="0" destOrd="0" presId="urn:diagrams.loki3.com/BracketList"/>
    <dgm:cxn modelId="{286C439B-C645-44C6-9C59-B15BC0C55F78}" type="presParOf" srcId="{796143E8-BBD3-4E13-A601-C1174DAB6B72}" destId="{75761F50-76A9-4706-A745-DE9E8A19019A}" srcOrd="0" destOrd="0" presId="urn:diagrams.loki3.com/BracketList"/>
    <dgm:cxn modelId="{BD2555CA-CF8A-48BD-9E1A-CD13E43CD869}" type="presParOf" srcId="{796143E8-BBD3-4E13-A601-C1174DAB6B72}" destId="{06EB9B8B-3F0D-4FDE-B9FB-35AD933357EF}" srcOrd="1" destOrd="0" presId="urn:diagrams.loki3.com/BracketList"/>
    <dgm:cxn modelId="{DEE5951A-A5B0-456C-9FD2-0F375973B222}" type="presParOf" srcId="{796143E8-BBD3-4E13-A601-C1174DAB6B72}" destId="{D58124B6-FF08-4E36-B8DC-11C56E83B557}" srcOrd="2" destOrd="0" presId="urn:diagrams.loki3.com/BracketList"/>
    <dgm:cxn modelId="{BEB3C77C-20F1-4C77-BA07-098F689969FD}" type="presParOf" srcId="{796143E8-BBD3-4E13-A601-C1174DAB6B72}" destId="{A5978D00-7A9E-4B03-9107-AD1522C4D884}" srcOrd="3" destOrd="0" presId="urn:diagrams.loki3.com/BracketList"/>
    <dgm:cxn modelId="{FD649AE2-BBF3-42C1-B725-BC9DA080EEAE}" type="presParOf" srcId="{D558A620-59FC-4EF9-A557-6058430E4D41}" destId="{A9A5AE17-0C26-4A9F-BDB6-796262E109F2}" srcOrd="1" destOrd="0" presId="urn:diagrams.loki3.com/BracketList"/>
    <dgm:cxn modelId="{A2337DF1-0789-458C-80D8-B7F7B56BD661}" type="presParOf" srcId="{D558A620-59FC-4EF9-A557-6058430E4D41}" destId="{6403C060-843D-4B98-B7C1-CF5D9E97E660}" srcOrd="2" destOrd="0" presId="urn:diagrams.loki3.com/BracketList"/>
    <dgm:cxn modelId="{3BF42E2D-1535-46EB-93F7-A22C98E55F7F}" type="presParOf" srcId="{6403C060-843D-4B98-B7C1-CF5D9E97E660}" destId="{99C471BB-677D-4EF7-9955-FB82356E6EAF}" srcOrd="0" destOrd="0" presId="urn:diagrams.loki3.com/BracketList"/>
    <dgm:cxn modelId="{E68C88D0-563E-496C-BA00-9794863D6657}" type="presParOf" srcId="{6403C060-843D-4B98-B7C1-CF5D9E97E660}" destId="{971597D4-F4DA-4361-ACC6-B274CAD74BF8}" srcOrd="1" destOrd="0" presId="urn:diagrams.loki3.com/BracketList"/>
    <dgm:cxn modelId="{917E40C9-9D3D-4616-8861-3730A6AF9A97}" type="presParOf" srcId="{6403C060-843D-4B98-B7C1-CF5D9E97E660}" destId="{D3A0B406-9EA1-48E6-BACA-2656FEA894A2}" srcOrd="2" destOrd="0" presId="urn:diagrams.loki3.com/BracketList"/>
    <dgm:cxn modelId="{F37817C4-F891-4E3D-8E64-9941C877DCFE}" type="presParOf" srcId="{6403C060-843D-4B98-B7C1-CF5D9E97E660}" destId="{78B81F64-2E8A-4F29-B83D-76BDD57D7E50}" srcOrd="3" destOrd="0" presId="urn:diagrams.loki3.com/Bracket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40251ADD-70D5-442F-8CC0-B85B8FDC969C}" type="doc">
      <dgm:prSet loTypeId="urn:microsoft.com/office/officeart/2005/8/layout/lProcess3" loCatId="process" qsTypeId="urn:microsoft.com/office/officeart/2005/8/quickstyle/simple1" qsCatId="simple" csTypeId="urn:microsoft.com/office/officeart/2005/8/colors/accent2_1" csCatId="accent2" phldr="1"/>
      <dgm:spPr/>
      <dgm:t>
        <a:bodyPr/>
        <a:lstStyle/>
        <a:p>
          <a:endParaRPr lang="en-US"/>
        </a:p>
      </dgm:t>
    </dgm:pt>
    <dgm:pt modelId="{15D85494-7094-4DB5-90CF-E97959EE2A7B}">
      <dgm:prSet phldrT="[Text]" custT="1"/>
      <dgm:spPr/>
      <dgm:t>
        <a:bodyPr/>
        <a:lstStyle/>
        <a:p>
          <a:r>
            <a:rPr lang="fa-IR" sz="2000" b="1" dirty="0">
              <a:solidFill>
                <a:srgbClr val="7030A0"/>
              </a:solidFill>
              <a:cs typeface="B Titr" panose="00000700000000000000" pitchFamily="2" charset="-78"/>
            </a:rPr>
            <a:t>تعدیل جمعیتی </a:t>
          </a:r>
          <a:endParaRPr lang="en-US" sz="2000" b="1" dirty="0">
            <a:solidFill>
              <a:srgbClr val="7030A0"/>
            </a:solidFill>
            <a:cs typeface="B Titr" panose="00000700000000000000" pitchFamily="2" charset="-78"/>
          </a:endParaRPr>
        </a:p>
      </dgm:t>
    </dgm:pt>
    <dgm:pt modelId="{8AED6E2C-8D9E-4BB7-827D-E1EF74085191}" type="parTrans" cxnId="{4E80F553-AF33-4E82-A47D-24BE027A9746}">
      <dgm:prSet/>
      <dgm:spPr/>
      <dgm:t>
        <a:bodyPr/>
        <a:lstStyle/>
        <a:p>
          <a:endParaRPr lang="en-US" sz="1600" b="1">
            <a:cs typeface="B Nazanin" panose="00000400000000000000" pitchFamily="2" charset="-78"/>
          </a:endParaRPr>
        </a:p>
      </dgm:t>
    </dgm:pt>
    <dgm:pt modelId="{0943491A-28DF-422F-A978-FF615881867B}" type="sibTrans" cxnId="{4E80F553-AF33-4E82-A47D-24BE027A9746}">
      <dgm:prSet/>
      <dgm:spPr/>
      <dgm:t>
        <a:bodyPr/>
        <a:lstStyle/>
        <a:p>
          <a:endParaRPr lang="en-US" sz="1600" b="1">
            <a:cs typeface="B Nazanin" panose="00000400000000000000" pitchFamily="2" charset="-78"/>
          </a:endParaRPr>
        </a:p>
      </dgm:t>
    </dgm:pt>
    <dgm:pt modelId="{59860DFF-68DD-4096-BC4E-CD7ECB6850C1}">
      <dgm:prSet phldrT="[Text]" custT="1"/>
      <dgm:spPr/>
      <dgm:t>
        <a:bodyPr/>
        <a:lstStyle/>
        <a:p>
          <a:r>
            <a:rPr lang="fa-IR" sz="1400" b="1" dirty="0">
              <a:cs typeface="B Nazanin" panose="00000400000000000000" pitchFamily="2" charset="-78"/>
            </a:rPr>
            <a:t>بر اساس استانداردهای جمعیت: هر 4000 نفر یک پزشک و هر 7000 نفر یک ماما </a:t>
          </a:r>
          <a:endParaRPr lang="en-US" sz="1400" b="1" dirty="0">
            <a:cs typeface="B Nazanin" panose="00000400000000000000" pitchFamily="2" charset="-78"/>
          </a:endParaRPr>
        </a:p>
      </dgm:t>
    </dgm:pt>
    <dgm:pt modelId="{F05F9063-0FC8-48F8-A94A-F909EAEA2A72}" type="parTrans" cxnId="{3B0DC327-4A74-4A18-A974-6211369728BA}">
      <dgm:prSet/>
      <dgm:spPr/>
      <dgm:t>
        <a:bodyPr/>
        <a:lstStyle/>
        <a:p>
          <a:endParaRPr lang="en-US" sz="1600" b="1">
            <a:cs typeface="B Nazanin" panose="00000400000000000000" pitchFamily="2" charset="-78"/>
          </a:endParaRPr>
        </a:p>
      </dgm:t>
    </dgm:pt>
    <dgm:pt modelId="{28DD6BA9-B174-492E-82E6-F4EB0AE14641}" type="sibTrans" cxnId="{3B0DC327-4A74-4A18-A974-6211369728BA}">
      <dgm:prSet/>
      <dgm:spPr/>
      <dgm:t>
        <a:bodyPr/>
        <a:lstStyle/>
        <a:p>
          <a:endParaRPr lang="en-US" sz="1600" b="1">
            <a:cs typeface="B Nazanin" panose="00000400000000000000" pitchFamily="2" charset="-78"/>
          </a:endParaRPr>
        </a:p>
      </dgm:t>
    </dgm:pt>
    <dgm:pt modelId="{01345032-6267-4D26-A84F-1745565827D4}">
      <dgm:prSet phldrT="[Text]" custT="1"/>
      <dgm:spPr/>
      <dgm:t>
        <a:bodyPr/>
        <a:lstStyle/>
        <a:p>
          <a:r>
            <a:rPr lang="fa-IR" sz="2000" b="1" dirty="0">
              <a:solidFill>
                <a:srgbClr val="7030A0"/>
              </a:solidFill>
              <a:cs typeface="B Titr" panose="00000700000000000000" pitchFamily="2" charset="-78"/>
            </a:rPr>
            <a:t>تعدیل کمی </a:t>
          </a:r>
          <a:endParaRPr lang="en-US" sz="2000" b="1" dirty="0">
            <a:solidFill>
              <a:srgbClr val="7030A0"/>
            </a:solidFill>
            <a:cs typeface="B Titr" panose="00000700000000000000" pitchFamily="2" charset="-78"/>
          </a:endParaRPr>
        </a:p>
      </dgm:t>
    </dgm:pt>
    <dgm:pt modelId="{CD221613-7D1F-47B9-B576-0FBB7EBFF272}" type="parTrans" cxnId="{AF61984D-F43D-41E6-BA23-D8FA5291E954}">
      <dgm:prSet/>
      <dgm:spPr/>
      <dgm:t>
        <a:bodyPr/>
        <a:lstStyle/>
        <a:p>
          <a:endParaRPr lang="en-US" sz="1600" b="1">
            <a:cs typeface="B Nazanin" panose="00000400000000000000" pitchFamily="2" charset="-78"/>
          </a:endParaRPr>
        </a:p>
      </dgm:t>
    </dgm:pt>
    <dgm:pt modelId="{950B7C3B-E9FF-4F51-A72C-C054672C8D6C}" type="sibTrans" cxnId="{AF61984D-F43D-41E6-BA23-D8FA5291E954}">
      <dgm:prSet/>
      <dgm:spPr/>
      <dgm:t>
        <a:bodyPr/>
        <a:lstStyle/>
        <a:p>
          <a:endParaRPr lang="en-US" sz="1600" b="1">
            <a:cs typeface="B Nazanin" panose="00000400000000000000" pitchFamily="2" charset="-78"/>
          </a:endParaRPr>
        </a:p>
      </dgm:t>
    </dgm:pt>
    <dgm:pt modelId="{207CFA8C-F08E-4F09-A020-1934693BB284}">
      <dgm:prSet phldrT="[Text]" custT="1"/>
      <dgm:spPr/>
      <dgm:t>
        <a:bodyPr/>
        <a:lstStyle/>
        <a:p>
          <a:r>
            <a:rPr lang="fa-IR" sz="1400" b="1" dirty="0">
              <a:cs typeface="B Nazanin" panose="00000400000000000000" pitchFamily="2" charset="-78"/>
            </a:rPr>
            <a:t>بر اساس کارکرد ماهانه پرسنل</a:t>
          </a:r>
          <a:br>
            <a:rPr lang="fa-IR" sz="1400" b="1" dirty="0">
              <a:cs typeface="B Nazanin" panose="00000400000000000000" pitchFamily="2" charset="-78"/>
            </a:rPr>
          </a:br>
          <a:r>
            <a:rPr lang="fa-IR" sz="1200" b="1" dirty="0">
              <a:cs typeface="B Nazanin" panose="00000400000000000000" pitchFamily="2" charset="-78"/>
            </a:rPr>
            <a:t> (روزکارکرد، حضور و غیاب، غیبت غیر موجه) </a:t>
          </a:r>
          <a:endParaRPr lang="en-US" sz="1400" b="1" dirty="0">
            <a:cs typeface="B Nazanin" panose="00000400000000000000" pitchFamily="2" charset="-78"/>
          </a:endParaRPr>
        </a:p>
      </dgm:t>
    </dgm:pt>
    <dgm:pt modelId="{E1F66DA6-21E0-4C51-BB4A-F78ACB883836}" type="parTrans" cxnId="{62287F8C-A862-4AB0-813C-1893F4BE118D}">
      <dgm:prSet/>
      <dgm:spPr/>
      <dgm:t>
        <a:bodyPr/>
        <a:lstStyle/>
        <a:p>
          <a:endParaRPr lang="en-US" sz="1600" b="1">
            <a:cs typeface="B Nazanin" panose="00000400000000000000" pitchFamily="2" charset="-78"/>
          </a:endParaRPr>
        </a:p>
      </dgm:t>
    </dgm:pt>
    <dgm:pt modelId="{3EBDAA26-9968-4A30-9550-E509EBD4A58D}" type="sibTrans" cxnId="{62287F8C-A862-4AB0-813C-1893F4BE118D}">
      <dgm:prSet/>
      <dgm:spPr/>
      <dgm:t>
        <a:bodyPr/>
        <a:lstStyle/>
        <a:p>
          <a:endParaRPr lang="en-US" sz="1600" b="1">
            <a:cs typeface="B Nazanin" panose="00000400000000000000" pitchFamily="2" charset="-78"/>
          </a:endParaRPr>
        </a:p>
      </dgm:t>
    </dgm:pt>
    <dgm:pt modelId="{27116CF8-14E6-494E-AE93-CCB36DA15E00}">
      <dgm:prSet phldrT="[Text]" custT="1"/>
      <dgm:spPr/>
      <dgm:t>
        <a:bodyPr/>
        <a:lstStyle/>
        <a:p>
          <a:r>
            <a:rPr lang="fa-IR" sz="2000" b="1" dirty="0">
              <a:solidFill>
                <a:srgbClr val="7030A0"/>
              </a:solidFill>
              <a:cs typeface="B Titr" panose="00000700000000000000" pitchFamily="2" charset="-78"/>
            </a:rPr>
            <a:t>تعدیل کیفی </a:t>
          </a:r>
          <a:endParaRPr lang="en-US" sz="2000" b="1" dirty="0">
            <a:solidFill>
              <a:srgbClr val="7030A0"/>
            </a:solidFill>
            <a:cs typeface="B Titr" panose="00000700000000000000" pitchFamily="2" charset="-78"/>
          </a:endParaRPr>
        </a:p>
      </dgm:t>
    </dgm:pt>
    <dgm:pt modelId="{BBA7BC9A-D5A0-416E-9A52-B364C7853DD3}" type="parTrans" cxnId="{8BCD60DE-C344-4F00-A5EE-746C6C017636}">
      <dgm:prSet/>
      <dgm:spPr/>
      <dgm:t>
        <a:bodyPr/>
        <a:lstStyle/>
        <a:p>
          <a:endParaRPr lang="en-US" sz="1600" b="1">
            <a:cs typeface="B Nazanin" panose="00000400000000000000" pitchFamily="2" charset="-78"/>
          </a:endParaRPr>
        </a:p>
      </dgm:t>
    </dgm:pt>
    <dgm:pt modelId="{5E5B2ED2-2F0F-4167-9AAA-A49898D958BB}" type="sibTrans" cxnId="{8BCD60DE-C344-4F00-A5EE-746C6C017636}">
      <dgm:prSet/>
      <dgm:spPr/>
      <dgm:t>
        <a:bodyPr/>
        <a:lstStyle/>
        <a:p>
          <a:endParaRPr lang="en-US" sz="1600" b="1">
            <a:cs typeface="B Nazanin" panose="00000400000000000000" pitchFamily="2" charset="-78"/>
          </a:endParaRPr>
        </a:p>
      </dgm:t>
    </dgm:pt>
    <dgm:pt modelId="{DCDFD474-F98A-46AD-88D5-2A4B7E31CD4A}">
      <dgm:prSet phldrT="[Text]" custT="1"/>
      <dgm:spPr/>
      <dgm:t>
        <a:bodyPr/>
        <a:lstStyle/>
        <a:p>
          <a:r>
            <a:rPr lang="fa-IR" sz="1600" b="1" dirty="0">
              <a:cs typeface="B Nazanin" panose="00000400000000000000" pitchFamily="2" charset="-78"/>
            </a:rPr>
            <a:t>بر اساس نمرات پایش مشترک </a:t>
          </a:r>
          <a:endParaRPr lang="en-US" sz="1600" b="1" dirty="0">
            <a:cs typeface="B Nazanin" panose="00000400000000000000" pitchFamily="2" charset="-78"/>
          </a:endParaRPr>
        </a:p>
      </dgm:t>
    </dgm:pt>
    <dgm:pt modelId="{6F5C3644-8127-4D61-8EBC-48A5A1ED53B9}" type="parTrans" cxnId="{3A745DB3-8934-4F49-B757-406951BF2F07}">
      <dgm:prSet/>
      <dgm:spPr/>
      <dgm:t>
        <a:bodyPr/>
        <a:lstStyle/>
        <a:p>
          <a:endParaRPr lang="en-US" sz="1600" b="1">
            <a:cs typeface="B Nazanin" panose="00000400000000000000" pitchFamily="2" charset="-78"/>
          </a:endParaRPr>
        </a:p>
      </dgm:t>
    </dgm:pt>
    <dgm:pt modelId="{B3851143-3951-4F85-A68B-6876BB39B444}" type="sibTrans" cxnId="{3A745DB3-8934-4F49-B757-406951BF2F07}">
      <dgm:prSet/>
      <dgm:spPr/>
      <dgm:t>
        <a:bodyPr/>
        <a:lstStyle/>
        <a:p>
          <a:endParaRPr lang="en-US" sz="1600" b="1">
            <a:cs typeface="B Nazanin" panose="00000400000000000000" pitchFamily="2" charset="-78"/>
          </a:endParaRPr>
        </a:p>
      </dgm:t>
    </dgm:pt>
    <dgm:pt modelId="{12A7EF83-81A8-48EE-ABC7-44F0513CB3E2}" type="pres">
      <dgm:prSet presAssocID="{40251ADD-70D5-442F-8CC0-B85B8FDC969C}" presName="Name0" presStyleCnt="0">
        <dgm:presLayoutVars>
          <dgm:chPref val="3"/>
          <dgm:dir/>
          <dgm:animLvl val="lvl"/>
          <dgm:resizeHandles/>
        </dgm:presLayoutVars>
      </dgm:prSet>
      <dgm:spPr/>
      <dgm:t>
        <a:bodyPr/>
        <a:lstStyle/>
        <a:p>
          <a:endParaRPr lang="en-US"/>
        </a:p>
      </dgm:t>
    </dgm:pt>
    <dgm:pt modelId="{182312D7-3CB9-49F8-B467-7830C62BB2BA}" type="pres">
      <dgm:prSet presAssocID="{15D85494-7094-4DB5-90CF-E97959EE2A7B}" presName="horFlow" presStyleCnt="0"/>
      <dgm:spPr/>
    </dgm:pt>
    <dgm:pt modelId="{42379D3B-79B9-43B7-9AC8-3A236EDE1EFE}" type="pres">
      <dgm:prSet presAssocID="{15D85494-7094-4DB5-90CF-E97959EE2A7B}" presName="bigChev" presStyleLbl="node1" presStyleIdx="0" presStyleCnt="3"/>
      <dgm:spPr/>
      <dgm:t>
        <a:bodyPr/>
        <a:lstStyle/>
        <a:p>
          <a:endParaRPr lang="en-US"/>
        </a:p>
      </dgm:t>
    </dgm:pt>
    <dgm:pt modelId="{9F583358-7D19-43E6-973B-D17C1A7BF390}" type="pres">
      <dgm:prSet presAssocID="{F05F9063-0FC8-48F8-A94A-F909EAEA2A72}" presName="parTrans" presStyleCnt="0"/>
      <dgm:spPr/>
    </dgm:pt>
    <dgm:pt modelId="{D828E9B3-66A5-4B47-8F6F-F6A2497F0E66}" type="pres">
      <dgm:prSet presAssocID="{59860DFF-68DD-4096-BC4E-CD7ECB6850C1}" presName="node" presStyleLbl="alignAccFollow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0389A39-6359-4F08-BA9A-99ECBAA0917A}" type="pres">
      <dgm:prSet presAssocID="{15D85494-7094-4DB5-90CF-E97959EE2A7B}" presName="vSp" presStyleCnt="0"/>
      <dgm:spPr/>
    </dgm:pt>
    <dgm:pt modelId="{16E184E1-5827-45BD-8C1B-792D5ABAEF17}" type="pres">
      <dgm:prSet presAssocID="{01345032-6267-4D26-A84F-1745565827D4}" presName="horFlow" presStyleCnt="0"/>
      <dgm:spPr/>
    </dgm:pt>
    <dgm:pt modelId="{0BA8290C-A83B-4BFC-ADE0-9B82A8038F6B}" type="pres">
      <dgm:prSet presAssocID="{01345032-6267-4D26-A84F-1745565827D4}" presName="bigChev" presStyleLbl="node1" presStyleIdx="1" presStyleCnt="3"/>
      <dgm:spPr/>
      <dgm:t>
        <a:bodyPr/>
        <a:lstStyle/>
        <a:p>
          <a:endParaRPr lang="en-US"/>
        </a:p>
      </dgm:t>
    </dgm:pt>
    <dgm:pt modelId="{F6D7DDED-3CA8-4663-9226-CA904CB3EF3B}" type="pres">
      <dgm:prSet presAssocID="{E1F66DA6-21E0-4C51-BB4A-F78ACB883836}" presName="parTrans" presStyleCnt="0"/>
      <dgm:spPr/>
    </dgm:pt>
    <dgm:pt modelId="{83912405-B01A-4975-941D-36C138E90466}" type="pres">
      <dgm:prSet presAssocID="{207CFA8C-F08E-4F09-A020-1934693BB284}" presName="node" presStyleLbl="alignAccFollow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23AB37F-210C-46C2-921F-D223C89ED248}" type="pres">
      <dgm:prSet presAssocID="{01345032-6267-4D26-A84F-1745565827D4}" presName="vSp" presStyleCnt="0"/>
      <dgm:spPr/>
    </dgm:pt>
    <dgm:pt modelId="{981976A8-F223-4B78-AD2A-CE677E6E916A}" type="pres">
      <dgm:prSet presAssocID="{27116CF8-14E6-494E-AE93-CCB36DA15E00}" presName="horFlow" presStyleCnt="0"/>
      <dgm:spPr/>
    </dgm:pt>
    <dgm:pt modelId="{3A3A6F22-9B2A-41AF-9614-4A472B014D68}" type="pres">
      <dgm:prSet presAssocID="{27116CF8-14E6-494E-AE93-CCB36DA15E00}" presName="bigChev" presStyleLbl="node1" presStyleIdx="2" presStyleCnt="3"/>
      <dgm:spPr/>
      <dgm:t>
        <a:bodyPr/>
        <a:lstStyle/>
        <a:p>
          <a:endParaRPr lang="en-US"/>
        </a:p>
      </dgm:t>
    </dgm:pt>
    <dgm:pt modelId="{78C03522-E3E6-41CB-A719-A42D794D7DE6}" type="pres">
      <dgm:prSet presAssocID="{6F5C3644-8127-4D61-8EBC-48A5A1ED53B9}" presName="parTrans" presStyleCnt="0"/>
      <dgm:spPr/>
    </dgm:pt>
    <dgm:pt modelId="{A9E3870C-6795-4BB7-83A0-3130B61D3FD5}" type="pres">
      <dgm:prSet presAssocID="{DCDFD474-F98A-46AD-88D5-2A4B7E31CD4A}" presName="node" presStyleLbl="alignAccFollow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3B0DC327-4A74-4A18-A974-6211369728BA}" srcId="{15D85494-7094-4DB5-90CF-E97959EE2A7B}" destId="{59860DFF-68DD-4096-BC4E-CD7ECB6850C1}" srcOrd="0" destOrd="0" parTransId="{F05F9063-0FC8-48F8-A94A-F909EAEA2A72}" sibTransId="{28DD6BA9-B174-492E-82E6-F4EB0AE14641}"/>
    <dgm:cxn modelId="{AF61984D-F43D-41E6-BA23-D8FA5291E954}" srcId="{40251ADD-70D5-442F-8CC0-B85B8FDC969C}" destId="{01345032-6267-4D26-A84F-1745565827D4}" srcOrd="1" destOrd="0" parTransId="{CD221613-7D1F-47B9-B576-0FBB7EBFF272}" sibTransId="{950B7C3B-E9FF-4F51-A72C-C054672C8D6C}"/>
    <dgm:cxn modelId="{699BD60C-48F8-4CFC-BB29-84F09DD5AC38}" type="presOf" srcId="{59860DFF-68DD-4096-BC4E-CD7ECB6850C1}" destId="{D828E9B3-66A5-4B47-8F6F-F6A2497F0E66}" srcOrd="0" destOrd="0" presId="urn:microsoft.com/office/officeart/2005/8/layout/lProcess3"/>
    <dgm:cxn modelId="{992AB693-6923-4D88-9E54-367956E96445}" type="presOf" srcId="{27116CF8-14E6-494E-AE93-CCB36DA15E00}" destId="{3A3A6F22-9B2A-41AF-9614-4A472B014D68}" srcOrd="0" destOrd="0" presId="urn:microsoft.com/office/officeart/2005/8/layout/lProcess3"/>
    <dgm:cxn modelId="{35B7E44F-D126-4487-989F-051C0BB2DC00}" type="presOf" srcId="{207CFA8C-F08E-4F09-A020-1934693BB284}" destId="{83912405-B01A-4975-941D-36C138E90466}" srcOrd="0" destOrd="0" presId="urn:microsoft.com/office/officeart/2005/8/layout/lProcess3"/>
    <dgm:cxn modelId="{1B116F83-53BB-42EC-94FA-93FF9F5589CA}" type="presOf" srcId="{15D85494-7094-4DB5-90CF-E97959EE2A7B}" destId="{42379D3B-79B9-43B7-9AC8-3A236EDE1EFE}" srcOrd="0" destOrd="0" presId="urn:microsoft.com/office/officeart/2005/8/layout/lProcess3"/>
    <dgm:cxn modelId="{3E6A8F79-B17E-40F7-837A-F8F2D50F7C01}" type="presOf" srcId="{01345032-6267-4D26-A84F-1745565827D4}" destId="{0BA8290C-A83B-4BFC-ADE0-9B82A8038F6B}" srcOrd="0" destOrd="0" presId="urn:microsoft.com/office/officeart/2005/8/layout/lProcess3"/>
    <dgm:cxn modelId="{94DF5496-06AA-4174-BF02-CAEEDF1327DD}" type="presOf" srcId="{40251ADD-70D5-442F-8CC0-B85B8FDC969C}" destId="{12A7EF83-81A8-48EE-ABC7-44F0513CB3E2}" srcOrd="0" destOrd="0" presId="urn:microsoft.com/office/officeart/2005/8/layout/lProcess3"/>
    <dgm:cxn modelId="{62287F8C-A862-4AB0-813C-1893F4BE118D}" srcId="{01345032-6267-4D26-A84F-1745565827D4}" destId="{207CFA8C-F08E-4F09-A020-1934693BB284}" srcOrd="0" destOrd="0" parTransId="{E1F66DA6-21E0-4C51-BB4A-F78ACB883836}" sibTransId="{3EBDAA26-9968-4A30-9550-E509EBD4A58D}"/>
    <dgm:cxn modelId="{2724B68A-8D7E-44F0-AF8D-542E48A39B81}" type="presOf" srcId="{DCDFD474-F98A-46AD-88D5-2A4B7E31CD4A}" destId="{A9E3870C-6795-4BB7-83A0-3130B61D3FD5}" srcOrd="0" destOrd="0" presId="urn:microsoft.com/office/officeart/2005/8/layout/lProcess3"/>
    <dgm:cxn modelId="{3A745DB3-8934-4F49-B757-406951BF2F07}" srcId="{27116CF8-14E6-494E-AE93-CCB36DA15E00}" destId="{DCDFD474-F98A-46AD-88D5-2A4B7E31CD4A}" srcOrd="0" destOrd="0" parTransId="{6F5C3644-8127-4D61-8EBC-48A5A1ED53B9}" sibTransId="{B3851143-3951-4F85-A68B-6876BB39B444}"/>
    <dgm:cxn modelId="{8BCD60DE-C344-4F00-A5EE-746C6C017636}" srcId="{40251ADD-70D5-442F-8CC0-B85B8FDC969C}" destId="{27116CF8-14E6-494E-AE93-CCB36DA15E00}" srcOrd="2" destOrd="0" parTransId="{BBA7BC9A-D5A0-416E-9A52-B364C7853DD3}" sibTransId="{5E5B2ED2-2F0F-4167-9AAA-A49898D958BB}"/>
    <dgm:cxn modelId="{4E80F553-AF33-4E82-A47D-24BE027A9746}" srcId="{40251ADD-70D5-442F-8CC0-B85B8FDC969C}" destId="{15D85494-7094-4DB5-90CF-E97959EE2A7B}" srcOrd="0" destOrd="0" parTransId="{8AED6E2C-8D9E-4BB7-827D-E1EF74085191}" sibTransId="{0943491A-28DF-422F-A978-FF615881867B}"/>
    <dgm:cxn modelId="{FF28D35A-3429-4DBD-9682-A2DE7DEA6233}" type="presParOf" srcId="{12A7EF83-81A8-48EE-ABC7-44F0513CB3E2}" destId="{182312D7-3CB9-49F8-B467-7830C62BB2BA}" srcOrd="0" destOrd="0" presId="urn:microsoft.com/office/officeart/2005/8/layout/lProcess3"/>
    <dgm:cxn modelId="{2B9E6DB1-D19B-46FE-AAF6-79D57D5876F6}" type="presParOf" srcId="{182312D7-3CB9-49F8-B467-7830C62BB2BA}" destId="{42379D3B-79B9-43B7-9AC8-3A236EDE1EFE}" srcOrd="0" destOrd="0" presId="urn:microsoft.com/office/officeart/2005/8/layout/lProcess3"/>
    <dgm:cxn modelId="{0AB742C0-596B-4B01-ADEA-E9709B15E236}" type="presParOf" srcId="{182312D7-3CB9-49F8-B467-7830C62BB2BA}" destId="{9F583358-7D19-43E6-973B-D17C1A7BF390}" srcOrd="1" destOrd="0" presId="urn:microsoft.com/office/officeart/2005/8/layout/lProcess3"/>
    <dgm:cxn modelId="{3B64A786-498E-4F8D-8CBA-53F8D0CD8682}" type="presParOf" srcId="{182312D7-3CB9-49F8-B467-7830C62BB2BA}" destId="{D828E9B3-66A5-4B47-8F6F-F6A2497F0E66}" srcOrd="2" destOrd="0" presId="urn:microsoft.com/office/officeart/2005/8/layout/lProcess3"/>
    <dgm:cxn modelId="{A83CD844-FD73-49D0-B8AC-7EB63550441B}" type="presParOf" srcId="{12A7EF83-81A8-48EE-ABC7-44F0513CB3E2}" destId="{40389A39-6359-4F08-BA9A-99ECBAA0917A}" srcOrd="1" destOrd="0" presId="urn:microsoft.com/office/officeart/2005/8/layout/lProcess3"/>
    <dgm:cxn modelId="{F37A3370-E881-4703-A781-9C5B82374438}" type="presParOf" srcId="{12A7EF83-81A8-48EE-ABC7-44F0513CB3E2}" destId="{16E184E1-5827-45BD-8C1B-792D5ABAEF17}" srcOrd="2" destOrd="0" presId="urn:microsoft.com/office/officeart/2005/8/layout/lProcess3"/>
    <dgm:cxn modelId="{C7580271-7D50-442A-8ADF-D013248D5836}" type="presParOf" srcId="{16E184E1-5827-45BD-8C1B-792D5ABAEF17}" destId="{0BA8290C-A83B-4BFC-ADE0-9B82A8038F6B}" srcOrd="0" destOrd="0" presId="urn:microsoft.com/office/officeart/2005/8/layout/lProcess3"/>
    <dgm:cxn modelId="{F0B0F81D-0A84-4E81-97C5-AB7FF22F0A35}" type="presParOf" srcId="{16E184E1-5827-45BD-8C1B-792D5ABAEF17}" destId="{F6D7DDED-3CA8-4663-9226-CA904CB3EF3B}" srcOrd="1" destOrd="0" presId="urn:microsoft.com/office/officeart/2005/8/layout/lProcess3"/>
    <dgm:cxn modelId="{553B82D6-B9A9-40A8-8897-6A15122274DA}" type="presParOf" srcId="{16E184E1-5827-45BD-8C1B-792D5ABAEF17}" destId="{83912405-B01A-4975-941D-36C138E90466}" srcOrd="2" destOrd="0" presId="urn:microsoft.com/office/officeart/2005/8/layout/lProcess3"/>
    <dgm:cxn modelId="{7FCFD65A-B510-4C10-A8F5-85A98988A530}" type="presParOf" srcId="{12A7EF83-81A8-48EE-ABC7-44F0513CB3E2}" destId="{423AB37F-210C-46C2-921F-D223C89ED248}" srcOrd="3" destOrd="0" presId="urn:microsoft.com/office/officeart/2005/8/layout/lProcess3"/>
    <dgm:cxn modelId="{9AF66262-F001-4AD0-BA9D-309A88C91334}" type="presParOf" srcId="{12A7EF83-81A8-48EE-ABC7-44F0513CB3E2}" destId="{981976A8-F223-4B78-AD2A-CE677E6E916A}" srcOrd="4" destOrd="0" presId="urn:microsoft.com/office/officeart/2005/8/layout/lProcess3"/>
    <dgm:cxn modelId="{8DB9E6D4-B821-4B02-AF3C-3F62F2E811C7}" type="presParOf" srcId="{981976A8-F223-4B78-AD2A-CE677E6E916A}" destId="{3A3A6F22-9B2A-41AF-9614-4A472B014D68}" srcOrd="0" destOrd="0" presId="urn:microsoft.com/office/officeart/2005/8/layout/lProcess3"/>
    <dgm:cxn modelId="{B83D8249-B5AD-4428-820C-0BA7F5F24458}" type="presParOf" srcId="{981976A8-F223-4B78-AD2A-CE677E6E916A}" destId="{78C03522-E3E6-41CB-A719-A42D794D7DE6}" srcOrd="1" destOrd="0" presId="urn:microsoft.com/office/officeart/2005/8/layout/lProcess3"/>
    <dgm:cxn modelId="{3CE583D1-FC4A-415C-B4CF-117033DB1061}" type="presParOf" srcId="{981976A8-F223-4B78-AD2A-CE677E6E916A}" destId="{A9E3870C-6795-4BB7-83A0-3130B61D3FD5}" srcOrd="2" destOrd="0" presId="urn:microsoft.com/office/officeart/2005/8/layout/lProcess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5761F50-76A9-4706-A745-DE9E8A19019A}">
      <dsp:nvSpPr>
        <dsp:cNvPr id="0" name=""/>
        <dsp:cNvSpPr/>
      </dsp:nvSpPr>
      <dsp:spPr>
        <a:xfrm>
          <a:off x="0" y="368083"/>
          <a:ext cx="1620180" cy="1287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45720" rIns="128016" bIns="45720" numCol="1" spcCol="1270" anchor="ctr" anchorCtr="0">
          <a:noAutofit/>
        </a:bodyPr>
        <a:lstStyle/>
        <a:p>
          <a:pPr lvl="0" algn="ctr" defTabSz="8001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800" b="1" kern="1200" dirty="0">
              <a:cs typeface="B Nazanin" panose="00000400000000000000" pitchFamily="2" charset="-78"/>
            </a:rPr>
            <a:t>پایش مشترک </a:t>
          </a:r>
          <a:endParaRPr lang="en-US" sz="1800" b="1" kern="1200" dirty="0">
            <a:cs typeface="B Nazanin" panose="00000400000000000000" pitchFamily="2" charset="-78"/>
          </a:endParaRPr>
        </a:p>
      </dsp:txBody>
      <dsp:txXfrm>
        <a:off x="0" y="368083"/>
        <a:ext cx="1620180" cy="1287000"/>
      </dsp:txXfrm>
    </dsp:sp>
    <dsp:sp modelId="{06EB9B8B-3F0D-4FDE-B9FB-35AD933357EF}">
      <dsp:nvSpPr>
        <dsp:cNvPr id="0" name=""/>
        <dsp:cNvSpPr/>
      </dsp:nvSpPr>
      <dsp:spPr>
        <a:xfrm>
          <a:off x="1620179" y="368083"/>
          <a:ext cx="324036" cy="1287000"/>
        </a:xfrm>
        <a:prstGeom prst="leftBrace">
          <a:avLst>
            <a:gd name="adj1" fmla="val 35000"/>
            <a:gd name="adj2" fmla="val 50000"/>
          </a:avLst>
        </a:prstGeom>
        <a:noFill/>
        <a:ln w="25400" cap="flat" cmpd="sng" algn="ctr">
          <a:solidFill>
            <a:schemeClr val="accent3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5978D00-7A9E-4B03-9107-AD1522C4D884}">
      <dsp:nvSpPr>
        <dsp:cNvPr id="0" name=""/>
        <dsp:cNvSpPr/>
      </dsp:nvSpPr>
      <dsp:spPr>
        <a:xfrm>
          <a:off x="2073830" y="368083"/>
          <a:ext cx="4406889" cy="1287000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171450" lvl="1" indent="-171450" algn="ctr" defTabSz="800100" rtl="1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a-IR" sz="1800" b="1" kern="1200" dirty="0">
              <a:cs typeface="B Nazanin" panose="00000400000000000000" pitchFamily="2" charset="-78"/>
            </a:rPr>
            <a:t>توسط کارشناس بیمه سلامت و نماینده شبکه به صورت ماهانه </a:t>
          </a:r>
          <a:endParaRPr lang="en-US" sz="1800" b="1" kern="1200" dirty="0">
            <a:cs typeface="B Nazanin" panose="00000400000000000000" pitchFamily="2" charset="-78"/>
          </a:endParaRPr>
        </a:p>
      </dsp:txBody>
      <dsp:txXfrm>
        <a:off x="2073830" y="368083"/>
        <a:ext cx="4406889" cy="1287000"/>
      </dsp:txXfrm>
    </dsp:sp>
    <dsp:sp modelId="{99C471BB-677D-4EF7-9955-FB82356E6EAF}">
      <dsp:nvSpPr>
        <dsp:cNvPr id="0" name=""/>
        <dsp:cNvSpPr/>
      </dsp:nvSpPr>
      <dsp:spPr>
        <a:xfrm>
          <a:off x="0" y="1889084"/>
          <a:ext cx="1620180" cy="1287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45720" rIns="128016" bIns="45720" numCol="1" spcCol="1270" anchor="ctr" anchorCtr="0">
          <a:noAutofit/>
        </a:bodyPr>
        <a:lstStyle/>
        <a:p>
          <a:pPr lvl="0" algn="ctr" defTabSz="8001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800" b="1" kern="1200" dirty="0">
              <a:cs typeface="B Nazanin" panose="00000400000000000000" pitchFamily="2" charset="-78"/>
            </a:rPr>
            <a:t>پایش فصلی </a:t>
          </a:r>
          <a:endParaRPr lang="en-US" sz="1800" b="1" kern="1200" dirty="0">
            <a:cs typeface="B Nazanin" panose="00000400000000000000" pitchFamily="2" charset="-78"/>
          </a:endParaRPr>
        </a:p>
      </dsp:txBody>
      <dsp:txXfrm>
        <a:off x="0" y="1889084"/>
        <a:ext cx="1620180" cy="1287000"/>
      </dsp:txXfrm>
    </dsp:sp>
    <dsp:sp modelId="{971597D4-F4DA-4361-ACC6-B274CAD74BF8}">
      <dsp:nvSpPr>
        <dsp:cNvPr id="0" name=""/>
        <dsp:cNvSpPr/>
      </dsp:nvSpPr>
      <dsp:spPr>
        <a:xfrm>
          <a:off x="1620179" y="1889084"/>
          <a:ext cx="324036" cy="1287000"/>
        </a:xfrm>
        <a:prstGeom prst="leftBrace">
          <a:avLst>
            <a:gd name="adj1" fmla="val 35000"/>
            <a:gd name="adj2" fmla="val 50000"/>
          </a:avLst>
        </a:prstGeom>
        <a:noFill/>
        <a:ln w="25400" cap="flat" cmpd="sng" algn="ctr">
          <a:solidFill>
            <a:schemeClr val="accent3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8B81F64-2E8A-4F29-B83D-76BDD57D7E50}">
      <dsp:nvSpPr>
        <dsp:cNvPr id="0" name=""/>
        <dsp:cNvSpPr/>
      </dsp:nvSpPr>
      <dsp:spPr>
        <a:xfrm>
          <a:off x="2073830" y="1889084"/>
          <a:ext cx="4406889" cy="1287000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171450" lvl="1" indent="-171450" algn="ctr" defTabSz="800100" rtl="1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a-IR" sz="1800" b="1" kern="1200" dirty="0">
              <a:cs typeface="B Nazanin" panose="00000400000000000000" pitchFamily="2" charset="-78"/>
            </a:rPr>
            <a:t>توسط واحدهای فنی ستاد شبکه به صورت فصلی </a:t>
          </a:r>
          <a:endParaRPr lang="en-US" sz="1800" b="1" kern="1200" dirty="0">
            <a:cs typeface="B Nazanin" panose="00000400000000000000" pitchFamily="2" charset="-78"/>
          </a:endParaRPr>
        </a:p>
      </dsp:txBody>
      <dsp:txXfrm>
        <a:off x="2073830" y="1889084"/>
        <a:ext cx="4406889" cy="128700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2379D3B-79B9-43B7-9AC8-3A236EDE1EFE}">
      <dsp:nvSpPr>
        <dsp:cNvPr id="0" name=""/>
        <dsp:cNvSpPr/>
      </dsp:nvSpPr>
      <dsp:spPr>
        <a:xfrm>
          <a:off x="1147601" y="83"/>
          <a:ext cx="3097433" cy="1238973"/>
        </a:xfrm>
        <a:prstGeom prst="chevron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12700" rIns="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000" b="1" kern="1200" dirty="0">
              <a:solidFill>
                <a:srgbClr val="7030A0"/>
              </a:solidFill>
              <a:cs typeface="B Titr" panose="00000700000000000000" pitchFamily="2" charset="-78"/>
            </a:rPr>
            <a:t>تعدیل جمعیتی </a:t>
          </a:r>
          <a:endParaRPr lang="en-US" sz="2000" b="1" kern="1200" dirty="0">
            <a:solidFill>
              <a:srgbClr val="7030A0"/>
            </a:solidFill>
            <a:cs typeface="B Titr" panose="00000700000000000000" pitchFamily="2" charset="-78"/>
          </a:endParaRPr>
        </a:p>
      </dsp:txBody>
      <dsp:txXfrm>
        <a:off x="1767088" y="83"/>
        <a:ext cx="1858460" cy="1238973"/>
      </dsp:txXfrm>
    </dsp:sp>
    <dsp:sp modelId="{D828E9B3-66A5-4B47-8F6F-F6A2497F0E66}">
      <dsp:nvSpPr>
        <dsp:cNvPr id="0" name=""/>
        <dsp:cNvSpPr/>
      </dsp:nvSpPr>
      <dsp:spPr>
        <a:xfrm>
          <a:off x="3842368" y="105396"/>
          <a:ext cx="2570870" cy="1028348"/>
        </a:xfrm>
        <a:prstGeom prst="chevron">
          <a:avLst/>
        </a:prstGeom>
        <a:solidFill>
          <a:schemeClr val="l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780" tIns="8890" rIns="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400" b="1" kern="1200" dirty="0">
              <a:cs typeface="B Nazanin" panose="00000400000000000000" pitchFamily="2" charset="-78"/>
            </a:rPr>
            <a:t>بر اساس استانداردهای جمعیت: هر 4000 نفر یک پزشک و هر 7000 نفر یک ماما </a:t>
          </a:r>
          <a:endParaRPr lang="en-US" sz="1400" b="1" kern="1200" dirty="0">
            <a:cs typeface="B Nazanin" panose="00000400000000000000" pitchFamily="2" charset="-78"/>
          </a:endParaRPr>
        </a:p>
      </dsp:txBody>
      <dsp:txXfrm>
        <a:off x="4356542" y="105396"/>
        <a:ext cx="1542522" cy="1028348"/>
      </dsp:txXfrm>
    </dsp:sp>
    <dsp:sp modelId="{0BA8290C-A83B-4BFC-ADE0-9B82A8038F6B}">
      <dsp:nvSpPr>
        <dsp:cNvPr id="0" name=""/>
        <dsp:cNvSpPr/>
      </dsp:nvSpPr>
      <dsp:spPr>
        <a:xfrm>
          <a:off x="1147601" y="1412513"/>
          <a:ext cx="3097433" cy="1238973"/>
        </a:xfrm>
        <a:prstGeom prst="chevron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12700" rIns="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000" b="1" kern="1200" dirty="0">
              <a:solidFill>
                <a:srgbClr val="7030A0"/>
              </a:solidFill>
              <a:cs typeface="B Titr" panose="00000700000000000000" pitchFamily="2" charset="-78"/>
            </a:rPr>
            <a:t>تعدیل کمی </a:t>
          </a:r>
          <a:endParaRPr lang="en-US" sz="2000" b="1" kern="1200" dirty="0">
            <a:solidFill>
              <a:srgbClr val="7030A0"/>
            </a:solidFill>
            <a:cs typeface="B Titr" panose="00000700000000000000" pitchFamily="2" charset="-78"/>
          </a:endParaRPr>
        </a:p>
      </dsp:txBody>
      <dsp:txXfrm>
        <a:off x="1767088" y="1412513"/>
        <a:ext cx="1858460" cy="1238973"/>
      </dsp:txXfrm>
    </dsp:sp>
    <dsp:sp modelId="{83912405-B01A-4975-941D-36C138E90466}">
      <dsp:nvSpPr>
        <dsp:cNvPr id="0" name=""/>
        <dsp:cNvSpPr/>
      </dsp:nvSpPr>
      <dsp:spPr>
        <a:xfrm>
          <a:off x="3842368" y="1517825"/>
          <a:ext cx="2570870" cy="1028348"/>
        </a:xfrm>
        <a:prstGeom prst="chevron">
          <a:avLst/>
        </a:prstGeom>
        <a:solidFill>
          <a:schemeClr val="l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780" tIns="8890" rIns="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400" b="1" kern="1200" dirty="0">
              <a:cs typeface="B Nazanin" panose="00000400000000000000" pitchFamily="2" charset="-78"/>
            </a:rPr>
            <a:t>بر اساس کارکرد ماهانه پرسنل</a:t>
          </a:r>
          <a:br>
            <a:rPr lang="fa-IR" sz="1400" b="1" kern="1200" dirty="0">
              <a:cs typeface="B Nazanin" panose="00000400000000000000" pitchFamily="2" charset="-78"/>
            </a:rPr>
          </a:br>
          <a:r>
            <a:rPr lang="fa-IR" sz="1200" b="1" kern="1200" dirty="0">
              <a:cs typeface="B Nazanin" panose="00000400000000000000" pitchFamily="2" charset="-78"/>
            </a:rPr>
            <a:t> (روزکارکرد، حضور و غیاب، غیبت غیر موجه) </a:t>
          </a:r>
          <a:endParaRPr lang="en-US" sz="1400" b="1" kern="1200" dirty="0">
            <a:cs typeface="B Nazanin" panose="00000400000000000000" pitchFamily="2" charset="-78"/>
          </a:endParaRPr>
        </a:p>
      </dsp:txBody>
      <dsp:txXfrm>
        <a:off x="4356542" y="1517825"/>
        <a:ext cx="1542522" cy="1028348"/>
      </dsp:txXfrm>
    </dsp:sp>
    <dsp:sp modelId="{3A3A6F22-9B2A-41AF-9614-4A472B014D68}">
      <dsp:nvSpPr>
        <dsp:cNvPr id="0" name=""/>
        <dsp:cNvSpPr/>
      </dsp:nvSpPr>
      <dsp:spPr>
        <a:xfrm>
          <a:off x="1147601" y="2824943"/>
          <a:ext cx="3097433" cy="1238973"/>
        </a:xfrm>
        <a:prstGeom prst="chevron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12700" rIns="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000" b="1" kern="1200" dirty="0">
              <a:solidFill>
                <a:srgbClr val="7030A0"/>
              </a:solidFill>
              <a:cs typeface="B Titr" panose="00000700000000000000" pitchFamily="2" charset="-78"/>
            </a:rPr>
            <a:t>تعدیل کیفی </a:t>
          </a:r>
          <a:endParaRPr lang="en-US" sz="2000" b="1" kern="1200" dirty="0">
            <a:solidFill>
              <a:srgbClr val="7030A0"/>
            </a:solidFill>
            <a:cs typeface="B Titr" panose="00000700000000000000" pitchFamily="2" charset="-78"/>
          </a:endParaRPr>
        </a:p>
      </dsp:txBody>
      <dsp:txXfrm>
        <a:off x="1767088" y="2824943"/>
        <a:ext cx="1858460" cy="1238973"/>
      </dsp:txXfrm>
    </dsp:sp>
    <dsp:sp modelId="{A9E3870C-6795-4BB7-83A0-3130B61D3FD5}">
      <dsp:nvSpPr>
        <dsp:cNvPr id="0" name=""/>
        <dsp:cNvSpPr/>
      </dsp:nvSpPr>
      <dsp:spPr>
        <a:xfrm>
          <a:off x="3842368" y="2930255"/>
          <a:ext cx="2570870" cy="1028348"/>
        </a:xfrm>
        <a:prstGeom prst="chevron">
          <a:avLst/>
        </a:prstGeom>
        <a:solidFill>
          <a:schemeClr val="l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20" tIns="10160" rIns="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600" b="1" kern="1200" dirty="0">
              <a:cs typeface="B Nazanin" panose="00000400000000000000" pitchFamily="2" charset="-78"/>
            </a:rPr>
            <a:t>بر اساس نمرات پایش مشترک </a:t>
          </a:r>
          <a:endParaRPr lang="en-US" sz="1600" b="1" kern="1200" dirty="0">
            <a:cs typeface="B Nazanin" panose="00000400000000000000" pitchFamily="2" charset="-78"/>
          </a:endParaRPr>
        </a:p>
      </dsp:txBody>
      <dsp:txXfrm>
        <a:off x="4356542" y="2930255"/>
        <a:ext cx="1542522" cy="102834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diagrams.loki3.com/BracketList">
  <dgm:title val="Vertical Bracket List"/>
  <dgm:desc val="Use to show grouped blocks of information.  Works well with large amounts of Level 2 text."/>
  <dgm:catLst>
    <dgm:cat type="list" pri="4110"/>
    <dgm:cat type="officeonline" pri="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3" srcId="0" destId="1" srcOrd="0" destOrd="0"/>
        <dgm:cxn modelId="4" srcId="1" destId="11" srcOrd="0" destOrd="0"/>
        <dgm:cxn modelId="5" srcId="0" destId="2" srcOrd="0" destOrd="0"/>
        <dgm:cxn modelId="6" srcId="2" destId="21" srcOrd="0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V" refType="primFontSz" refFor="des" refForName="parTx" fact="0.1"/>
      <dgm:constr type="primFontSz" for="des" forName="parTx" val="65"/>
      <dgm:constr type="primFontSz" for="des" forName="desTx" refType="primFontSz" refFor="des" refForName="parTx"/>
      <dgm:constr type="h" for="des" forName="parTx" refType="primFontSz" refFor="des" refForName="parTx" fact="0.55"/>
      <dgm:constr type="h" for="des" forName="bracket" refType="primFontSz" refFor="des" refForName="parTx" fact="0.55"/>
      <dgm:constr type="h" for="des" forName="desTx" refType="primFontSz" refFor="des" refForName="parTx" fact="0.55"/>
    </dgm:constrLst>
    <dgm:ruleLst>
      <dgm:rule type="primFontSz" for="des" forName="parTx" val="5" fact="NaN" max="NaN"/>
    </dgm:ruleLst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Tx" refType="w" fact="0.25"/>
          <dgm:constr type="w" for="ch" forName="bracket" refType="w" fact="0.05"/>
          <dgm:constr type="w" for="ch" forName="spH" refType="w" fact="0.02"/>
          <dgm:constr type="w" for="ch" forName="desTx" refType="w" fact="0.68"/>
          <dgm:constr type="h" for="ch" forName="bracket" refType="h" refFor="ch" refForName="desTx" op="gte"/>
          <dgm:constr type="h" for="ch" forName="bracket" refType="h" refFor="ch" refForName="parTx" op="gte"/>
          <dgm:constr type="h" for="ch" forName="desTx" refType="h" refFor="ch" refForName="parTx" op="gte"/>
        </dgm:constrLst>
        <dgm:ruleLst/>
        <dgm:layoutNode name="parTx" styleLbl="revTx">
          <dgm:varLst>
            <dgm:chMax val="1"/>
            <dgm:bulletEnabled val="1"/>
          </dgm:varLst>
          <dgm:choose name="Name8">
            <dgm:if name="Name9" func="var" arg="dir" op="equ" val="norm">
              <dgm:alg type="tx">
                <dgm:param type="parTxLTRAlign" val="r"/>
              </dgm:alg>
            </dgm:if>
            <dgm:else name="Name10">
              <dgm:alg type="tx">
                <dgm:param type="parTxLTRAlign" val="l"/>
              </dgm:alg>
            </dgm:else>
          </dgm:choose>
          <dgm:shape xmlns:r="http://schemas.openxmlformats.org/officeDocument/2006/relationships" type="rect" r:blip="">
            <dgm:adjLst/>
          </dgm:shape>
          <dgm:presOf axis="self" ptType="node"/>
          <dgm:constrLst>
            <dgm:constr type="tMarg" refType="primFontSz" fact="0.2"/>
            <dgm:constr type="bMarg" refType="primFontSz" fact="0.2"/>
          </dgm:constrLst>
          <dgm:ruleLst>
            <dgm:rule type="h" val="INF" fact="NaN" max="NaN"/>
          </dgm:ruleLst>
        </dgm:layoutNode>
        <dgm:layoutNode name="bracket" styleLbl="parChTrans1D1">
          <dgm:alg type="sp"/>
          <dgm:choose name="Name11">
            <dgm:if name="Name12" func="var" arg="dir" op="equ" val="norm">
              <dgm:shape xmlns:r="http://schemas.openxmlformats.org/officeDocument/2006/relationships" type="leftBrace" r:blip="">
                <dgm:adjLst>
                  <dgm:adj idx="1" val="0.35"/>
                </dgm:adjLst>
              </dgm:shape>
            </dgm:if>
            <dgm:else name="Name13">
              <dgm:shape xmlns:r="http://schemas.openxmlformats.org/officeDocument/2006/relationships" rot="180" type="leftBrace" r:blip="">
                <dgm:adjLst>
                  <dgm:adj idx="1" val="0.35"/>
                </dgm:adjLst>
              </dgm:shape>
            </dgm:else>
          </dgm:choose>
          <dgm:presOf/>
        </dgm:layoutNode>
        <dgm:layoutNode name="spH">
          <dgm:alg type="sp"/>
        </dgm:layoutNode>
        <dgm:choose name="Name14">
          <dgm:if name="Name15" axis="ch" ptType="node" func="cnt" op="gte" val="1">
            <dgm:layoutNode name="desTx" styleLbl="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secFontSz" refType="primFontSz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h" val="INF" fact="NaN" max="NaN"/>
              </dgm:ruleLst>
            </dgm:layoutNode>
          </dgm:if>
          <dgm:else name="Name16"/>
        </dgm:choose>
      </dgm:layoutNode>
      <dgm:forEach name="Name17" axis="followSib" ptType="sibTrans" cnt="1">
        <dgm:layoutNode name="spV">
          <dgm:alg type="sp"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lProcess3">
  <dgm:title val=""/>
  <dgm:desc val=""/>
  <dgm:catLst>
    <dgm:cat type="process" pri="11000"/>
    <dgm:cat type="convert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51" srcId="1" destId="11" srcOrd="0" destOrd="0"/>
        <dgm:cxn modelId="61" srcId="2" destId="21" srcOrd="0" destOrd="0"/>
        <dgm:cxn modelId="71" srcId="3" destId="31" srcOrd="0" destOrd="0"/>
        <dgm:cxn modelId="81" srcId="4" destId="41" srcOrd="0" destOrd="0"/>
      </dgm:cxnLst>
      <dgm:bg/>
      <dgm:whole/>
    </dgm:dataModel>
  </dgm:clrData>
  <dgm:layoutNode name="Name0">
    <dgm:varLst>
      <dgm:chPref val="3"/>
      <dgm:dir/>
      <dgm:animLvl val="lvl"/>
      <dgm:resizeHandles/>
    </dgm:varLst>
    <dgm:choose name="Name1">
      <dgm:if name="Name2" func="var" arg="dir" op="equ" val="norm">
        <dgm:alg type="lin">
          <dgm:param type="linDir" val="fromT"/>
          <dgm:param type="vertAlign" val="mid"/>
          <dgm:param type="nodeHorzAlign" val="l"/>
          <dgm:param type="nodeVertAlign" val="t"/>
          <dgm:param type="fallback" val="2D"/>
        </dgm:alg>
      </dgm:if>
      <dgm:else name="Name3">
        <dgm:alg type="lin">
          <dgm:param type="linDir" val="fromT"/>
          <dgm:param type="vertAlign" val="mid"/>
          <dgm:param type="nodeHorzAlign" val="r"/>
          <dgm:param type="nodeVertAlign" val="t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bigChev" refType="w"/>
      <dgm:constr type="h" for="des" forName="bigChev" refType="w" refFor="des" refForName="bigChev" op="equ" fact="0.4"/>
      <dgm:constr type="w" for="des" forName="node" refType="w" refFor="des" refForName="bigChev" fact="0.83"/>
      <dgm:constr type="h" for="des" forName="node" refType="w" refFor="des" refForName="node" op="equ" fact="0.4"/>
      <dgm:constr type="w" for="des" forName="parTrans" refType="w" refFor="des" refForName="bigChev" op="equ" fact="-0.13"/>
      <dgm:constr type="w" for="des" forName="sibTrans" refType="w" refFor="des" refForName="node" op="equ" fact="-0.14"/>
      <dgm:constr type="h" for="ch" forName="vSp" refType="h" refFor="des" refForName="bigChev" op="equ" fact="0.14"/>
      <dgm:constr type="primFontSz" for="des" forName="node" op="equ"/>
      <dgm:constr type="primFontSz" for="des" forName="bigChev" op="equ"/>
    </dgm:constrLst>
    <dgm:ruleLst/>
    <dgm:forEach name="Name4" axis="ch" ptType="node">
      <dgm:layoutNode name="horFlow">
        <dgm:choose name="Name5">
          <dgm:if name="Name6" func="var" arg="dir" op="equ" val="norm">
            <dgm:alg type="lin">
              <dgm:param type="linDir" val="fromL"/>
              <dgm:param type="nodeHorzAlign" val="l"/>
              <dgm:param type="nodeVertAlign" val="mid"/>
              <dgm:param type="fallback" val="2D"/>
            </dgm:alg>
          </dgm:if>
          <dgm:else name="Name7">
            <dgm:alg type="lin">
              <dgm:param type="linDir" val="fromR"/>
              <dgm:param type="nodeHorzAlign" val="r"/>
              <dgm:param type="nodeVertAlign" val="mid"/>
              <dgm:param type="fallback" val="2D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bigChev" styleLbl="node1">
          <dgm:alg type="tx"/>
          <dgm:choose name="Name8">
            <dgm:if name="Name9" func="var" arg="dir" op="equ" val="norm">
              <dgm:shape xmlns:r="http://schemas.openxmlformats.org/officeDocument/2006/relationships" type="chevron" r:blip="">
                <dgm:adjLst/>
              </dgm:shape>
              <dgm:presOf axis="self"/>
              <dgm:constrLst>
                <dgm:constr type="primFontSz" val="65"/>
                <dgm:constr type="rMarg"/>
                <dgm:constr type="lMarg" refType="primFontSz" fact="0.1"/>
                <dgm:constr type="tMarg" refType="primFontSz" fact="0.05"/>
                <dgm:constr type="bMarg" refType="primFontSz" fact="0.05"/>
              </dgm:constrLst>
            </dgm:if>
            <dgm:else name="Name10">
              <dgm:shape xmlns:r="http://schemas.openxmlformats.org/officeDocument/2006/relationships" rot="180" type="chevron" r:blip="">
                <dgm:adjLst/>
              </dgm:shape>
              <dgm:presOf axis="self"/>
              <dgm:constrLst>
                <dgm:constr type="primFontSz" val="65"/>
                <dgm:constr type="lMarg"/>
                <dgm:constr type="rMarg" refType="primFontSz" fact="0.1"/>
                <dgm:constr type="tMarg" refType="primFontSz" fact="0.05"/>
                <dgm:constr type="bMarg" refType="primFontSz" fact="0.05"/>
              </dgm:constrLst>
            </dgm:else>
          </dgm:choose>
          <dgm:ruleLst>
            <dgm:rule type="primFontSz" val="5" fact="NaN" max="NaN"/>
          </dgm:ruleLst>
        </dgm:layoutNode>
        <dgm:forEach name="parTransForEach" axis="ch" ptType="parTrans" cnt="1">
          <dgm:layoutNode name="par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  <dgm:forEach name="Name11" axis="ch" ptType="node">
          <dgm:layoutNode name="node" styleLbl="alignAccFollowNode1">
            <dgm:varLst>
              <dgm:bulletEnabled val="1"/>
            </dgm:varLst>
            <dgm:alg type="tx"/>
            <dgm:choose name="Name12">
              <dgm:if name="Name13" func="var" arg="dir" op="equ" val="norm">
                <dgm:shape xmlns:r="http://schemas.openxmlformats.org/officeDocument/2006/relationships" type="chevron" r:blip="">
                  <dgm:adjLst/>
                </dgm:shape>
                <dgm:presOf axis="desOrSelf" ptType="node"/>
                <dgm:constrLst>
                  <dgm:constr type="primFontSz" val="65"/>
                  <dgm:constr type="rMarg"/>
                  <dgm:constr type="lMarg" refType="primFontSz" fact="0.1"/>
                  <dgm:constr type="tMarg" refType="primFontSz" fact="0.05"/>
                  <dgm:constr type="bMarg" refType="primFontSz" fact="0.05"/>
                </dgm:constrLst>
              </dgm:if>
              <dgm:else name="Name14">
                <dgm:shape xmlns:r="http://schemas.openxmlformats.org/officeDocument/2006/relationships" rot="180" type="chevron" r:blip="">
                  <dgm:adjLst/>
                </dgm:shape>
                <dgm:presOf axis="desOrSelf" ptType="node"/>
                <dgm:constrLst>
                  <dgm:constr type="primFontSz" val="65"/>
                  <dgm:constr type="lMarg"/>
                  <dgm:constr type="rMarg" refType="primFontSz" fact="0.1"/>
                  <dgm:constr type="tMarg" refType="primFontSz" fact="0.05"/>
                  <dgm:constr type="bMarg" refType="primFontSz" fact="0.05"/>
                </dgm:constrLst>
              </dgm:else>
            </dgm:choose>
            <dgm:ruleLst>
              <dgm:rule type="primFontSz" val="5" fact="NaN" max="NaN"/>
            </dgm:ruleLst>
          </dgm:layoutNode>
          <dgm:forEach name="sibTransForEach" axis="followSib" ptType="sibTrans" cnt="1">
            <dgm:layoutNode name="sibTrans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layoutNode>
      <dgm:choose name="Name15">
        <dgm:if name="Name16" axis="self" ptType="node" func="revPos" op="gte" val="2">
          <dgm:layoutNode name="vSp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7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EA7F127-ECAA-4760-ACEA-FAD63A3FB4DC}" type="datetimeFigureOut">
              <a:rPr lang="ko-KR" altLang="en-US" smtClean="0"/>
              <a:t>2023-08-15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73425A6-399E-4519-876C-F022D27B711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5188182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90E243F-38FD-4C77-9249-0B541C6C526A}" type="datetimeFigureOut">
              <a:rPr lang="ko-KR" altLang="en-US" smtClean="0"/>
              <a:t>2023-08-15</a:t>
            </a:fld>
            <a:endParaRPr lang="ko-KR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altLang="ko-KR"/>
              <a:t>Click to edit Master text styles</a:t>
            </a:r>
          </a:p>
          <a:p>
            <a:pPr lvl="1"/>
            <a:r>
              <a:rPr lang="en-US" altLang="ko-KR"/>
              <a:t>Second level</a:t>
            </a:r>
          </a:p>
          <a:p>
            <a:pPr lvl="2"/>
            <a:r>
              <a:rPr lang="en-US" altLang="ko-KR"/>
              <a:t>Third level</a:t>
            </a:r>
          </a:p>
          <a:p>
            <a:pPr lvl="3"/>
            <a:r>
              <a:rPr lang="en-US" altLang="ko-KR"/>
              <a:t>Fourth level</a:t>
            </a:r>
          </a:p>
          <a:p>
            <a:pPr lvl="4"/>
            <a:r>
              <a:rPr lang="en-US" altLang="ko-KR"/>
              <a:t>Fifth level</a:t>
            </a:r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423FD51-CB7D-4F20-9C67-E553E8D12E8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530859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23FD51-CB7D-4F20-9C67-E553E8D12E80}" type="slidenum">
              <a:rPr lang="ko-KR" altLang="en-US" smtClean="0"/>
              <a:t>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5954968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23FD51-CB7D-4F20-9C67-E553E8D12E80}" type="slidenum">
              <a:rPr lang="ko-KR" altLang="en-US" smtClean="0"/>
              <a:t>15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6885327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23FD51-CB7D-4F20-9C67-E553E8D12E80}" type="slidenum">
              <a:rPr lang="ko-KR" altLang="en-US" smtClean="0"/>
              <a:t>19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0331951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23FD51-CB7D-4F20-9C67-E553E8D12E80}" type="slidenum">
              <a:rPr lang="ko-KR" altLang="en-US" smtClean="0"/>
              <a:t>21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6223780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23FD51-CB7D-4F20-9C67-E553E8D12E80}" type="slidenum">
              <a:rPr lang="ko-KR" altLang="en-US" smtClean="0"/>
              <a:t>23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155722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611412" y="1773084"/>
            <a:ext cx="4176612" cy="1080121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80000"/>
              </a:lnSpc>
              <a:buNone/>
              <a:defRPr sz="3600" b="1" baseline="0">
                <a:solidFill>
                  <a:schemeClr val="accent2">
                    <a:lumMod val="50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dirty="0">
                <a:ea typeface="맑은 고딕" pitchFamily="50" charset="-127"/>
              </a:rPr>
              <a:t>FREE </a:t>
            </a:r>
          </a:p>
          <a:p>
            <a:pPr>
              <a:lnSpc>
                <a:spcPct val="100000"/>
              </a:lnSpc>
            </a:pPr>
            <a:r>
              <a:rPr lang="en-US" altLang="ko-KR" dirty="0">
                <a:ea typeface="맑은 고딕" pitchFamily="50" charset="-127"/>
              </a:rPr>
              <a:t>PPT TEMPLATES</a:t>
            </a:r>
            <a:endParaRPr lang="en-US" altLang="ko-KR" dirty="0"/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611412" y="2925212"/>
            <a:ext cx="4176612" cy="432048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400" b="0" baseline="0">
                <a:solidFill>
                  <a:schemeClr val="accent2">
                    <a:lumMod val="50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>
              <a:spcBef>
                <a:spcPts val="0"/>
              </a:spcBef>
              <a:defRPr/>
            </a:pPr>
            <a:r>
              <a:rPr lang="en-US" altLang="ko-KR" b="1" dirty="0"/>
              <a:t>INSERT THE TITLE </a:t>
            </a:r>
          </a:p>
          <a:p>
            <a:pPr>
              <a:spcBef>
                <a:spcPts val="0"/>
              </a:spcBef>
              <a:defRPr/>
            </a:pPr>
            <a:r>
              <a:rPr lang="en-US" altLang="ko-KR" b="1" dirty="0"/>
              <a:t>OF YOUR PRESENTATION HERE</a:t>
            </a:r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41627365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mages and Contents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81632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2">
                    <a:lumMod val="50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757696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accent2">
                    <a:lumMod val="50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5" name="Picture 3" descr="D:\Fullppt\005-PNG이미지\노트북.png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57041" y="1313860"/>
            <a:ext cx="6438182" cy="32745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981898" y="1731279"/>
            <a:ext cx="3085597" cy="228186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5018422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Images and Contents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onut 6"/>
          <p:cNvSpPr/>
          <p:nvPr userDrawn="1"/>
        </p:nvSpPr>
        <p:spPr>
          <a:xfrm>
            <a:off x="2847111" y="1179745"/>
            <a:ext cx="3401564" cy="3401564"/>
          </a:xfrm>
          <a:prstGeom prst="donut">
            <a:avLst>
              <a:gd name="adj" fmla="val 1353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81632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2">
                    <a:lumMod val="50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757696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accent2">
                    <a:lumMod val="50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5" name="Picture 2" descr="D:\Fullppt\PNG이미지\핸드폰2.png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35225" y="1079005"/>
            <a:ext cx="3373328" cy="40850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3566328" y="1217153"/>
            <a:ext cx="1945465" cy="300514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77751682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0" y="-1"/>
            <a:ext cx="9144000" cy="5143501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42099825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Images and Contents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683568" y="427547"/>
            <a:ext cx="3528311" cy="4288406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92690294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81632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2">
                    <a:lumMod val="50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757696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accent2">
                    <a:lumMod val="50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5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0" y="1435524"/>
            <a:ext cx="3042000" cy="228027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6" name="Picture Placeholder 2"/>
          <p:cNvSpPr>
            <a:spLocks noGrp="1"/>
          </p:cNvSpPr>
          <p:nvPr>
            <p:ph type="pic" idx="12" hasCustomPrompt="1"/>
          </p:nvPr>
        </p:nvSpPr>
        <p:spPr>
          <a:xfrm>
            <a:off x="3042000" y="1435524"/>
            <a:ext cx="3051000" cy="228027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7" name="Picture Placeholder 2"/>
          <p:cNvSpPr>
            <a:spLocks noGrp="1"/>
          </p:cNvSpPr>
          <p:nvPr>
            <p:ph type="pic" idx="13" hasCustomPrompt="1"/>
          </p:nvPr>
        </p:nvSpPr>
        <p:spPr>
          <a:xfrm>
            <a:off x="6093000" y="1435524"/>
            <a:ext cx="3051000" cy="228027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66540356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Images and Contents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2"/>
          <p:cNvSpPr>
            <a:spLocks noGrp="1"/>
          </p:cNvSpPr>
          <p:nvPr>
            <p:ph type="pic" idx="12" hasCustomPrompt="1"/>
          </p:nvPr>
        </p:nvSpPr>
        <p:spPr>
          <a:xfrm>
            <a:off x="1190452" y="0"/>
            <a:ext cx="2160000" cy="257175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6" name="Picture Placeholder 2"/>
          <p:cNvSpPr>
            <a:spLocks noGrp="1"/>
          </p:cNvSpPr>
          <p:nvPr>
            <p:ph type="pic" idx="13" hasCustomPrompt="1"/>
          </p:nvPr>
        </p:nvSpPr>
        <p:spPr>
          <a:xfrm>
            <a:off x="3348104" y="2571750"/>
            <a:ext cx="2160000" cy="257175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89059162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3203848" y="181632"/>
            <a:ext cx="5940152" cy="576064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0" baseline="0">
                <a:solidFill>
                  <a:schemeClr val="accent2">
                    <a:lumMod val="50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3203848" y="757696"/>
            <a:ext cx="5940152" cy="288032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400" b="0" baseline="0">
                <a:solidFill>
                  <a:schemeClr val="accent2">
                    <a:lumMod val="50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5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0" y="-1"/>
            <a:ext cx="2988000" cy="514350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6" name="Picture Placeholder 2"/>
          <p:cNvSpPr>
            <a:spLocks noGrp="1"/>
          </p:cNvSpPr>
          <p:nvPr>
            <p:ph type="pic" idx="12" hasCustomPrompt="1"/>
          </p:nvPr>
        </p:nvSpPr>
        <p:spPr>
          <a:xfrm>
            <a:off x="3078000" y="3507854"/>
            <a:ext cx="2988000" cy="1635646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7" name="Picture Placeholder 2"/>
          <p:cNvSpPr>
            <a:spLocks noGrp="1"/>
          </p:cNvSpPr>
          <p:nvPr>
            <p:ph type="pic" idx="13" hasCustomPrompt="1"/>
          </p:nvPr>
        </p:nvSpPr>
        <p:spPr>
          <a:xfrm>
            <a:off x="6156000" y="3507854"/>
            <a:ext cx="2988000" cy="1635646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8" name="Picture Placeholder 2"/>
          <p:cNvSpPr>
            <a:spLocks noGrp="1"/>
          </p:cNvSpPr>
          <p:nvPr>
            <p:ph type="pic" idx="14" hasCustomPrompt="1"/>
          </p:nvPr>
        </p:nvSpPr>
        <p:spPr>
          <a:xfrm>
            <a:off x="3078000" y="1791800"/>
            <a:ext cx="2988000" cy="1635646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9" name="Picture Placeholder 2"/>
          <p:cNvSpPr>
            <a:spLocks noGrp="1"/>
          </p:cNvSpPr>
          <p:nvPr>
            <p:ph type="pic" idx="15" hasCustomPrompt="1"/>
          </p:nvPr>
        </p:nvSpPr>
        <p:spPr>
          <a:xfrm>
            <a:off x="6156000" y="1791800"/>
            <a:ext cx="2988000" cy="1635646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16807787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con se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2">
                    <a:lumMod val="50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ICON SETS LAYOUT</a:t>
            </a:r>
          </a:p>
        </p:txBody>
      </p:sp>
      <p:grpSp>
        <p:nvGrpSpPr>
          <p:cNvPr id="5" name="Group 4"/>
          <p:cNvGrpSpPr/>
          <p:nvPr userDrawn="1"/>
        </p:nvGrpSpPr>
        <p:grpSpPr>
          <a:xfrm>
            <a:off x="354008" y="1131589"/>
            <a:ext cx="2849840" cy="3649171"/>
            <a:chOff x="354008" y="1131589"/>
            <a:chExt cx="2849840" cy="3649171"/>
          </a:xfrm>
        </p:grpSpPr>
        <p:sp>
          <p:nvSpPr>
            <p:cNvPr id="6" name="Rounded Rectangle 5"/>
            <p:cNvSpPr/>
            <p:nvPr/>
          </p:nvSpPr>
          <p:spPr>
            <a:xfrm>
              <a:off x="354008" y="1131589"/>
              <a:ext cx="2849840" cy="3649171"/>
            </a:xfrm>
            <a:prstGeom prst="roundRect">
              <a:avLst>
                <a:gd name="adj" fmla="val 3968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9" name="Rounded Rectangle 8"/>
            <p:cNvSpPr/>
            <p:nvPr/>
          </p:nvSpPr>
          <p:spPr>
            <a:xfrm>
              <a:off x="531932" y="1347500"/>
              <a:ext cx="108520" cy="3240473"/>
            </a:xfrm>
            <a:prstGeom prst="roundRect">
              <a:avLst>
                <a:gd name="adj" fmla="val 50000"/>
              </a:avLst>
            </a:prstGeom>
            <a:solidFill>
              <a:schemeClr val="bg1">
                <a:alpha val="4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bg1"/>
                </a:solidFill>
              </a:endParaRPr>
            </a:p>
          </p:txBody>
        </p:sp>
        <p:sp>
          <p:nvSpPr>
            <p:cNvPr id="12" name="Half Frame 11"/>
            <p:cNvSpPr/>
            <p:nvPr/>
          </p:nvSpPr>
          <p:spPr>
            <a:xfrm rot="5400000">
              <a:off x="2592642" y="1238201"/>
              <a:ext cx="502331" cy="502331"/>
            </a:xfrm>
            <a:prstGeom prst="halfFrame">
              <a:avLst>
                <a:gd name="adj1" fmla="val 23728"/>
                <a:gd name="adj2" fmla="val 24642"/>
              </a:avLst>
            </a:prstGeom>
            <a:solidFill>
              <a:schemeClr val="bg1">
                <a:alpha val="2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3818220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Break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4176464" y="2181230"/>
            <a:ext cx="4967536" cy="576064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0" baseline="0">
                <a:solidFill>
                  <a:schemeClr val="accent2">
                    <a:lumMod val="50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SECTION BREAK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4176464" y="2734434"/>
            <a:ext cx="4967536" cy="288032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400" b="0" baseline="0">
                <a:solidFill>
                  <a:schemeClr val="accent2">
                    <a:lumMod val="50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grpSp>
        <p:nvGrpSpPr>
          <p:cNvPr id="4" name="Group 3"/>
          <p:cNvGrpSpPr/>
          <p:nvPr userDrawn="1"/>
        </p:nvGrpSpPr>
        <p:grpSpPr>
          <a:xfrm>
            <a:off x="1901760" y="1673746"/>
            <a:ext cx="1878152" cy="1872208"/>
            <a:chOff x="1547664" y="1563638"/>
            <a:chExt cx="1878152" cy="1872208"/>
          </a:xfrm>
        </p:grpSpPr>
        <p:pic>
          <p:nvPicPr>
            <p:cNvPr id="5" name="Picture 3" descr="E:\002-KIMS BUSINESS\007-02-Fullslidesppt-Contents\20161228\01-abs\section-item01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47664" y="1563638"/>
              <a:ext cx="1878152" cy="187220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6" name="Oval 5"/>
            <p:cNvSpPr/>
            <p:nvPr/>
          </p:nvSpPr>
          <p:spPr>
            <a:xfrm>
              <a:off x="1858556" y="1793198"/>
              <a:ext cx="1385096" cy="1385096"/>
            </a:xfrm>
            <a:prstGeom prst="ellipse">
              <a:avLst/>
            </a:prstGeom>
            <a:solidFill>
              <a:srgbClr val="EFE0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73823542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Images and Contents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81632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2">
                    <a:lumMod val="50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757696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accent2">
                    <a:lumMod val="50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5" name="Picture 3" descr="D:\Fullppt\005-PNG이미지\노트북.png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57041" y="1313860"/>
            <a:ext cx="6438182" cy="32745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981898" y="1731279"/>
            <a:ext cx="3085597" cy="228186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0285034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1"/>
          <p:cNvSpPr/>
          <p:nvPr userDrawn="1"/>
        </p:nvSpPr>
        <p:spPr>
          <a:xfrm>
            <a:off x="2915816" y="915566"/>
            <a:ext cx="3312368" cy="3312368"/>
          </a:xfrm>
          <a:prstGeom prst="ellipse">
            <a:avLst/>
          </a:prstGeom>
          <a:solidFill>
            <a:schemeClr val="bg1">
              <a:alpha val="4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2915816" y="2113414"/>
            <a:ext cx="3312368" cy="576063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2">
                    <a:lumMod val="50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Thank you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2915668" y="2689478"/>
            <a:ext cx="3312368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accent2">
                    <a:lumMod val="50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92247715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asic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2">
                    <a:lumMod val="50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9954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accent2">
                    <a:lumMod val="50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5479564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757120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sic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2">
                    <a:lumMod val="50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9954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accent2">
                    <a:lumMod val="50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3129044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asic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2051720" y="123478"/>
            <a:ext cx="7092280" cy="576064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0" baseline="0">
                <a:solidFill>
                  <a:schemeClr val="accent2">
                    <a:lumMod val="50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2051720" y="699542"/>
            <a:ext cx="7092280" cy="288032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400" b="0" baseline="0">
                <a:solidFill>
                  <a:schemeClr val="accent2">
                    <a:lumMod val="50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26520271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asic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2">
                    <a:lumMod val="50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9954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accent2">
                    <a:lumMod val="50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22088320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Basic Layout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2">
                    <a:lumMod val="50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9954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accent2">
                    <a:lumMod val="50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30782489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Welcome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2915520" y="2113414"/>
            <a:ext cx="3312368" cy="576063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2">
                    <a:lumMod val="50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Thank you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2915520" y="2689478"/>
            <a:ext cx="3312664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accent2">
                    <a:lumMod val="50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29074132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s and Contents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2"/>
          <p:cNvSpPr>
            <a:spLocks noGrp="1"/>
          </p:cNvSpPr>
          <p:nvPr>
            <p:ph type="pic" idx="14" hasCustomPrompt="1"/>
          </p:nvPr>
        </p:nvSpPr>
        <p:spPr>
          <a:xfrm>
            <a:off x="6840432" y="1455606"/>
            <a:ext cx="1620000" cy="1620000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0">
            <a:solidFill>
              <a:schemeClr val="accent4"/>
            </a:solidFill>
          </a:ln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3" name="Picture Placeholder 2"/>
          <p:cNvSpPr>
            <a:spLocks noGrp="1"/>
          </p:cNvSpPr>
          <p:nvPr>
            <p:ph type="pic" idx="15" hasCustomPrompt="1"/>
          </p:nvPr>
        </p:nvSpPr>
        <p:spPr>
          <a:xfrm>
            <a:off x="683568" y="1455606"/>
            <a:ext cx="1620000" cy="1620000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0">
            <a:solidFill>
              <a:schemeClr val="accent4"/>
            </a:solidFill>
          </a:ln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8" name="Picture Placeholder 2"/>
          <p:cNvSpPr>
            <a:spLocks noGrp="1"/>
          </p:cNvSpPr>
          <p:nvPr>
            <p:ph type="pic" idx="12" hasCustomPrompt="1"/>
          </p:nvPr>
        </p:nvSpPr>
        <p:spPr>
          <a:xfrm>
            <a:off x="2042784" y="1365606"/>
            <a:ext cx="1800000" cy="1800000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0">
            <a:solidFill>
              <a:schemeClr val="accent2"/>
            </a:solidFill>
          </a:ln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9" name="Picture Placeholder 2"/>
          <p:cNvSpPr>
            <a:spLocks noGrp="1"/>
          </p:cNvSpPr>
          <p:nvPr>
            <p:ph type="pic" idx="13" hasCustomPrompt="1"/>
          </p:nvPr>
        </p:nvSpPr>
        <p:spPr>
          <a:xfrm>
            <a:off x="5301216" y="1365606"/>
            <a:ext cx="1800000" cy="1800000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0">
            <a:solidFill>
              <a:schemeClr val="accent2"/>
            </a:solidFill>
          </a:ln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81632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2">
                    <a:lumMod val="50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757696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accent2">
                    <a:lumMod val="50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7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3582000" y="1275606"/>
            <a:ext cx="1980000" cy="1980000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0">
            <a:solidFill>
              <a:schemeClr val="accent1"/>
            </a:solidFill>
          </a:ln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6159670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13" Type="http://schemas.openxmlformats.org/officeDocument/2006/relationships/slideLayout" Target="../slideLayouts/slideLayout15.xml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12" Type="http://schemas.openxmlformats.org/officeDocument/2006/relationships/slideLayout" Target="../slideLayouts/slideLayout14.xml"/><Relationship Id="rId2" Type="http://schemas.openxmlformats.org/officeDocument/2006/relationships/slideLayout" Target="../slideLayouts/slideLayout4.xml"/><Relationship Id="rId16" Type="http://schemas.openxmlformats.org/officeDocument/2006/relationships/theme" Target="../theme/theme2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3.xml"/><Relationship Id="rId5" Type="http://schemas.openxmlformats.org/officeDocument/2006/relationships/slideLayout" Target="../slideLayouts/slideLayout7.xml"/><Relationship Id="rId1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12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Relationship Id="rId14" Type="http://schemas.openxmlformats.org/officeDocument/2006/relationships/slideLayout" Target="../slideLayouts/slideLayout16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0.xml"/><Relationship Id="rId2" Type="http://schemas.openxmlformats.org/officeDocument/2006/relationships/slideLayout" Target="../slideLayouts/slideLayout19.xml"/><Relationship Id="rId1" Type="http://schemas.openxmlformats.org/officeDocument/2006/relationships/slideLayout" Target="../slideLayouts/slideLayout18.xml"/><Relationship Id="rId4" Type="http://schemas.openxmlformats.org/officeDocument/2006/relationships/theme" Target="../theme/theme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66830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75555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2" r:id="rId2"/>
    <p:sldLayoutId id="2147483660" r:id="rId3"/>
    <p:sldLayoutId id="2147483661" r:id="rId4"/>
    <p:sldLayoutId id="2147483670" r:id="rId5"/>
    <p:sldLayoutId id="2147483662" r:id="rId6"/>
    <p:sldLayoutId id="2147483655" r:id="rId7"/>
    <p:sldLayoutId id="2147483663" r:id="rId8"/>
    <p:sldLayoutId id="2147483664" r:id="rId9"/>
    <p:sldLayoutId id="2147483665" r:id="rId10"/>
    <p:sldLayoutId id="2147483666" r:id="rId11"/>
    <p:sldLayoutId id="2147483667" r:id="rId12"/>
    <p:sldLayoutId id="2147483668" r:id="rId13"/>
    <p:sldLayoutId id="2147483669" r:id="rId14"/>
    <p:sldLayoutId id="2147483656" r:id="rId15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547107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71" r:id="rId2"/>
    <p:sldLayoutId id="2147483672" r:id="rId3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9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0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0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9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9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0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0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201"/>
          <a:stretch/>
        </p:blipFill>
        <p:spPr>
          <a:xfrm>
            <a:off x="2051720" y="267494"/>
            <a:ext cx="5143500" cy="451596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130790859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altLang="ko-KR" sz="3200" b="1" dirty="0">
                <a:solidFill>
                  <a:srgbClr val="FF0000"/>
                </a:solidFill>
                <a:cs typeface="B Titr" panose="00000700000000000000" pitchFamily="2" charset="-78"/>
              </a:rPr>
              <a:t>پایش فنی </a:t>
            </a:r>
          </a:p>
        </p:txBody>
      </p:sp>
      <p:sp>
        <p:nvSpPr>
          <p:cNvPr id="5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215516" y="2588407"/>
            <a:ext cx="9144000" cy="576064"/>
          </a:xfrm>
        </p:spPr>
        <p:txBody>
          <a:bodyPr/>
          <a:lstStyle/>
          <a:p>
            <a:r>
              <a:rPr lang="fa-IR" altLang="ko-KR" sz="2800" b="1" dirty="0">
                <a:solidFill>
                  <a:srgbClr val="FF0000"/>
                </a:solidFill>
                <a:cs typeface="B Titr" panose="00000700000000000000" pitchFamily="2" charset="-78"/>
              </a:rPr>
              <a:t>پایش پشتیبانی- اداری- مالی </a:t>
            </a:r>
          </a:p>
        </p:txBody>
      </p:sp>
      <p:sp>
        <p:nvSpPr>
          <p:cNvPr id="6" name="Rectangle 5"/>
          <p:cNvSpPr/>
          <p:nvPr/>
        </p:nvSpPr>
        <p:spPr>
          <a:xfrm>
            <a:off x="107504" y="669849"/>
            <a:ext cx="8856984" cy="20544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 algn="r" rtl="1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fa-IR" sz="1700" b="1" dirty="0">
                <a:cs typeface="B Nazanin" panose="00000400000000000000" pitchFamily="2" charset="-78"/>
              </a:rPr>
              <a:t>پایش مراقبین سلامت توسط ناظرین فنی شرکتها طی دو ماه ابتدای هر سه ماهه</a:t>
            </a:r>
          </a:p>
          <a:p>
            <a:pPr marL="285750" lvl="0" indent="-285750" algn="r" rtl="1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fa-IR" sz="1700" b="1" dirty="0">
                <a:cs typeface="B Nazanin" panose="00000400000000000000" pitchFamily="2" charset="-78"/>
              </a:rPr>
              <a:t>راستی آزمایی پایش های انجام شده توسط واحدهای فنی شبکه ها </a:t>
            </a:r>
            <a:r>
              <a:rPr lang="fa-IR" sz="1700" b="1" u="sng" dirty="0">
                <a:cs typeface="B Nazanin" panose="00000400000000000000" pitchFamily="2" charset="-78"/>
              </a:rPr>
              <a:t>در همه برنامه ها </a:t>
            </a:r>
          </a:p>
          <a:p>
            <a:pPr marL="285750" lvl="0" indent="-285750" algn="r" rtl="1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fa-IR" sz="1700" b="1" dirty="0">
                <a:cs typeface="B Nazanin" panose="00000400000000000000" pitchFamily="2" charset="-78"/>
              </a:rPr>
              <a:t>انجام پایش پزشکان، ماما- مراقب( در برنامه های مادران، میانسالان و باروری سالم) کارشناسان روان، تغذیه، محیط و حرفه ای به صورت سه ماهه </a:t>
            </a:r>
          </a:p>
          <a:p>
            <a:pPr marL="285750" lvl="0" indent="-285750" algn="r" rtl="1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fa-IR" sz="1700" b="1" dirty="0">
                <a:cs typeface="B Nazanin" panose="00000400000000000000" pitchFamily="2" charset="-78"/>
              </a:rPr>
              <a:t>بارگذاری چک لیست ها بر رروی سایت معاونت بهداشت </a:t>
            </a:r>
            <a:endParaRPr lang="en-US" sz="1700" b="1" dirty="0">
              <a:cs typeface="B Nazanin" panose="00000400000000000000" pitchFamily="2" charset="-78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143762" y="3164471"/>
            <a:ext cx="8856476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 algn="r" rtl="1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fa-IR" sz="1700" b="1" dirty="0">
                <a:cs typeface="B Nazanin" panose="00000400000000000000" pitchFamily="2" charset="-78"/>
              </a:rPr>
              <a:t>چک لیست پایش پشتیبانی- اداری- مالی به شبکه ها و شرکت ها در ابتدای هر قرارداد </a:t>
            </a:r>
          </a:p>
          <a:p>
            <a:pPr marL="285750" lvl="0" indent="-285750" algn="r" rtl="1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fa-IR" sz="1700" b="1" dirty="0">
                <a:cs typeface="B Nazanin" panose="00000400000000000000" pitchFamily="2" charset="-78"/>
              </a:rPr>
              <a:t>اعلام برنامه زمانبندی پایش با نامه رسمی از شبکه به مدیر عامل شرکت </a:t>
            </a:r>
          </a:p>
          <a:p>
            <a:pPr marL="285750" lvl="0" indent="-285750" algn="r" rtl="1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fa-IR" sz="1700" b="1" dirty="0">
                <a:cs typeface="B Nazanin" panose="00000400000000000000" pitchFamily="2" charset="-78"/>
              </a:rPr>
              <a:t>تکمیل چک لیست به صورت فصلی در حضور مدیر عامل شرکت و یا نماینده ایشان و اخذ امضاء در پایان تکمیل چک لیست مذکور از ایشان </a:t>
            </a:r>
            <a:endParaRPr lang="en-US" sz="1700" b="1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07896617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altLang="ko-KR" sz="3200" b="1" dirty="0">
                <a:solidFill>
                  <a:srgbClr val="FF0000"/>
                </a:solidFill>
                <a:cs typeface="B Titr" panose="00000700000000000000" pitchFamily="2" charset="-78"/>
              </a:rPr>
              <a:t>شاخص های عملکردی </a:t>
            </a:r>
          </a:p>
        </p:txBody>
      </p:sp>
      <p:sp>
        <p:nvSpPr>
          <p:cNvPr id="6" name="Rectangle 5"/>
          <p:cNvSpPr/>
          <p:nvPr/>
        </p:nvSpPr>
        <p:spPr>
          <a:xfrm>
            <a:off x="89756" y="915566"/>
            <a:ext cx="8964488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 algn="r" rtl="1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fa-IR" b="1" dirty="0">
                <a:cs typeface="B Nazanin" panose="00000400000000000000" pitchFamily="2" charset="-78"/>
              </a:rPr>
              <a:t>ابلاغ شاخص های عملکردی به شبکه ها و شرکتها در ابتدای هر سه ماهه </a:t>
            </a:r>
          </a:p>
          <a:p>
            <a:pPr marL="285750" lvl="0" indent="-285750" algn="r" rtl="1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fa-IR" b="1" dirty="0">
                <a:cs typeface="B Nazanin" panose="00000400000000000000" pitchFamily="2" charset="-78"/>
              </a:rPr>
              <a:t>ابلاغ چک لیست ها به کلیه مراکز تابعه اعم از مراکز برون سپاری و دولتی ( حتی مراکز روستائی و شهرهای زیر 20 هزار نفر) توسط شبکه ها </a:t>
            </a:r>
          </a:p>
          <a:p>
            <a:pPr marL="285750" lvl="0" indent="-285750" algn="r" rtl="1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fa-IR" b="1" dirty="0">
                <a:cs typeface="B Nazanin" panose="00000400000000000000" pitchFamily="2" charset="-78"/>
              </a:rPr>
              <a:t>استخراج وضعیت موجود و ابلاغ به مراکز </a:t>
            </a:r>
          </a:p>
          <a:p>
            <a:pPr marL="285750" lvl="0" indent="-285750" algn="r" rtl="1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fa-IR" b="1" dirty="0">
                <a:cs typeface="B Nazanin" panose="00000400000000000000" pitchFamily="2" charset="-78"/>
              </a:rPr>
              <a:t>بررسی وضعیت موجود شاخص ها در کمیته پایش و برنامه ریزی مداخلات جهت مراکز با وضعیت ضعیف </a:t>
            </a:r>
          </a:p>
          <a:p>
            <a:pPr marL="285750" lvl="0" indent="-285750" algn="r" rtl="1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fa-IR" b="1" dirty="0">
                <a:cs typeface="B Nazanin" panose="00000400000000000000" pitchFamily="2" charset="-78"/>
              </a:rPr>
              <a:t>استخراج شاخص های عملکردی در پایان هر سه ماهه توسط مرکز بهداشت استان و محاسبه کسور شرکتها </a:t>
            </a:r>
          </a:p>
        </p:txBody>
      </p:sp>
    </p:spTree>
    <p:extLst>
      <p:ext uri="{BB962C8B-B14F-4D97-AF65-F5344CB8AC3E}">
        <p14:creationId xmlns:p14="http://schemas.microsoft.com/office/powerpoint/2010/main" val="63601121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-252536" y="123478"/>
            <a:ext cx="9144000" cy="576064"/>
          </a:xfrm>
        </p:spPr>
        <p:txBody>
          <a:bodyPr/>
          <a:lstStyle/>
          <a:p>
            <a:r>
              <a:rPr lang="fa-IR" sz="2400" b="1" dirty="0">
                <a:solidFill>
                  <a:srgbClr val="FF0000"/>
                </a:solidFill>
                <a:cs typeface="B Titr" panose="00000700000000000000" pitchFamily="2" charset="-78"/>
              </a:rPr>
              <a:t>جمعیت فعال </a:t>
            </a:r>
            <a:endParaRPr lang="en-US" sz="2400" b="1" dirty="0">
              <a:solidFill>
                <a:srgbClr val="FF0000"/>
              </a:solidFill>
              <a:cs typeface="B Titr" panose="00000700000000000000" pitchFamily="2" charset="-78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-108520" y="1347614"/>
            <a:ext cx="9144000" cy="288032"/>
          </a:xfrm>
        </p:spPr>
        <p:txBody>
          <a:bodyPr/>
          <a:lstStyle/>
          <a:p>
            <a:pPr marL="285750" indent="-285750" algn="r" rtl="1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fa-IR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تعریف جمعیت فعال </a:t>
            </a:r>
          </a:p>
          <a:p>
            <a:pPr marL="285750" indent="-285750" algn="r" rtl="1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fa-IR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نحوه محاسبه جمعیت فعال در عملکرد شرکتها </a:t>
            </a:r>
          </a:p>
          <a:p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2058754" y="2052885"/>
            <a:ext cx="480945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400" b="1" dirty="0">
                <a:solidFill>
                  <a:srgbClr val="FF0000"/>
                </a:solidFill>
                <a:cs typeface="B Titr" panose="00000700000000000000" pitchFamily="2" charset="-78"/>
              </a:rPr>
              <a:t>خدمات وزن دهی شده ( ضرایب خدمات)</a:t>
            </a:r>
            <a:endParaRPr lang="en-US" sz="2400" b="1" dirty="0">
              <a:solidFill>
                <a:srgbClr val="FF0000"/>
              </a:solidFill>
              <a:cs typeface="B Titr" panose="00000700000000000000" pitchFamily="2" charset="-78"/>
            </a:endParaRPr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5284342"/>
              </p:ext>
            </p:extLst>
          </p:nvPr>
        </p:nvGraphicFramePr>
        <p:xfrm>
          <a:off x="647564" y="2643758"/>
          <a:ext cx="7848872" cy="1483360"/>
        </p:xfrm>
        <a:graphic>
          <a:graphicData uri="http://schemas.openxmlformats.org/drawingml/2006/table">
            <a:tbl>
              <a:tblPr firstRow="1" bandRow="1">
                <a:tableStyleId>{10A1B5D5-9B99-4C35-A422-299274C87663}</a:tableStyleId>
              </a:tblPr>
              <a:tblGrid>
                <a:gridCol w="1962218">
                  <a:extLst>
                    <a:ext uri="{9D8B030D-6E8A-4147-A177-3AD203B41FA5}">
                      <a16:colId xmlns:a16="http://schemas.microsoft.com/office/drawing/2014/main" val="2644722507"/>
                    </a:ext>
                  </a:extLst>
                </a:gridCol>
                <a:gridCol w="1962218">
                  <a:extLst>
                    <a:ext uri="{9D8B030D-6E8A-4147-A177-3AD203B41FA5}">
                      <a16:colId xmlns:a16="http://schemas.microsoft.com/office/drawing/2014/main" val="201837148"/>
                    </a:ext>
                  </a:extLst>
                </a:gridCol>
                <a:gridCol w="1962218">
                  <a:extLst>
                    <a:ext uri="{9D8B030D-6E8A-4147-A177-3AD203B41FA5}">
                      <a16:colId xmlns:a16="http://schemas.microsoft.com/office/drawing/2014/main" val="2751093368"/>
                    </a:ext>
                  </a:extLst>
                </a:gridCol>
                <a:gridCol w="1962218">
                  <a:extLst>
                    <a:ext uri="{9D8B030D-6E8A-4147-A177-3AD203B41FA5}">
                      <a16:colId xmlns:a16="http://schemas.microsoft.com/office/drawing/2014/main" val="41133836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dirty="0">
                          <a:solidFill>
                            <a:schemeClr val="tx1"/>
                          </a:solidFill>
                          <a:cs typeface="B Nazanin" panose="00000400000000000000" pitchFamily="2" charset="-78"/>
                        </a:rPr>
                        <a:t>تعداد خدمات ماهانه</a:t>
                      </a:r>
                      <a:r>
                        <a:rPr lang="fa-IR" baseline="0" dirty="0">
                          <a:solidFill>
                            <a:schemeClr val="tx1"/>
                          </a:solidFill>
                          <a:cs typeface="B Nazanin" panose="00000400000000000000" pitchFamily="2" charset="-78"/>
                        </a:rPr>
                        <a:t> </a:t>
                      </a:r>
                      <a:endParaRPr lang="en-US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dirty="0">
                          <a:solidFill>
                            <a:schemeClr val="tx1"/>
                          </a:solidFill>
                          <a:cs typeface="B Nazanin" panose="00000400000000000000" pitchFamily="2" charset="-78"/>
                        </a:rPr>
                        <a:t>سمت خدمت دهنده </a:t>
                      </a:r>
                      <a:endParaRPr lang="en-US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dirty="0">
                          <a:solidFill>
                            <a:schemeClr val="tx1"/>
                          </a:solidFill>
                          <a:cs typeface="B Nazanin" panose="00000400000000000000" pitchFamily="2" charset="-78"/>
                        </a:rPr>
                        <a:t>تعداد خدمات ماهانه</a:t>
                      </a:r>
                      <a:r>
                        <a:rPr lang="fa-IR" baseline="0" dirty="0">
                          <a:solidFill>
                            <a:schemeClr val="tx1"/>
                          </a:solidFill>
                          <a:cs typeface="B Nazanin" panose="00000400000000000000" pitchFamily="2" charset="-78"/>
                        </a:rPr>
                        <a:t> </a:t>
                      </a:r>
                      <a:endParaRPr lang="en-US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dirty="0">
                          <a:solidFill>
                            <a:schemeClr val="tx1"/>
                          </a:solidFill>
                          <a:cs typeface="B Nazanin" panose="00000400000000000000" pitchFamily="2" charset="-78"/>
                        </a:rPr>
                        <a:t>سمت خدمت دهنده </a:t>
                      </a:r>
                      <a:endParaRPr lang="en-US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5401858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 rtl="1"/>
                      <a:r>
                        <a:rPr lang="fa-IR" sz="1600" dirty="0">
                          <a:solidFill>
                            <a:schemeClr val="tx1"/>
                          </a:solidFill>
                          <a:cs typeface="B Nazanin" panose="00000400000000000000" pitchFamily="2" charset="-78"/>
                        </a:rPr>
                        <a:t>2632</a:t>
                      </a:r>
                      <a:endParaRPr lang="en-US" sz="1600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600" dirty="0">
                          <a:solidFill>
                            <a:schemeClr val="tx1"/>
                          </a:solidFill>
                          <a:cs typeface="B Nazanin" panose="00000400000000000000" pitchFamily="2" charset="-78"/>
                        </a:rPr>
                        <a:t>کارشناس</a:t>
                      </a:r>
                      <a:r>
                        <a:rPr lang="fa-IR" sz="1600" baseline="0" dirty="0">
                          <a:solidFill>
                            <a:schemeClr val="tx1"/>
                          </a:solidFill>
                          <a:cs typeface="B Nazanin" panose="00000400000000000000" pitchFamily="2" charset="-78"/>
                        </a:rPr>
                        <a:t> تغذیه </a:t>
                      </a:r>
                      <a:endParaRPr lang="en-US" sz="1600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600" dirty="0">
                          <a:solidFill>
                            <a:schemeClr val="tx1"/>
                          </a:solidFill>
                          <a:cs typeface="B Nazanin" panose="00000400000000000000" pitchFamily="2" charset="-78"/>
                        </a:rPr>
                        <a:t>2430</a:t>
                      </a:r>
                      <a:endParaRPr lang="en-US" sz="1600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600" dirty="0">
                          <a:solidFill>
                            <a:schemeClr val="tx1"/>
                          </a:solidFill>
                          <a:cs typeface="B Nazanin" panose="00000400000000000000" pitchFamily="2" charset="-78"/>
                        </a:rPr>
                        <a:t>مراقب</a:t>
                      </a:r>
                      <a:r>
                        <a:rPr lang="fa-IR" sz="1600" baseline="0" dirty="0">
                          <a:solidFill>
                            <a:schemeClr val="tx1"/>
                          </a:solidFill>
                          <a:cs typeface="B Nazanin" panose="00000400000000000000" pitchFamily="2" charset="-78"/>
                        </a:rPr>
                        <a:t> سلامت / ماما مراقب </a:t>
                      </a:r>
                      <a:endParaRPr lang="en-US" sz="1600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0341645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 rtl="1"/>
                      <a:r>
                        <a:rPr lang="fa-IR" sz="1600" dirty="0">
                          <a:solidFill>
                            <a:schemeClr val="tx1"/>
                          </a:solidFill>
                          <a:cs typeface="B Nazanin" panose="00000400000000000000" pitchFamily="2" charset="-78"/>
                        </a:rPr>
                        <a:t>13900</a:t>
                      </a:r>
                      <a:endParaRPr lang="en-US" sz="1600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600" dirty="0">
                          <a:solidFill>
                            <a:schemeClr val="tx1"/>
                          </a:solidFill>
                          <a:cs typeface="B Nazanin" panose="00000400000000000000" pitchFamily="2" charset="-78"/>
                        </a:rPr>
                        <a:t>کارشناس</a:t>
                      </a:r>
                      <a:r>
                        <a:rPr lang="fa-IR" sz="1600" baseline="0" dirty="0">
                          <a:solidFill>
                            <a:schemeClr val="tx1"/>
                          </a:solidFill>
                          <a:cs typeface="B Nazanin" panose="00000400000000000000" pitchFamily="2" charset="-78"/>
                        </a:rPr>
                        <a:t> بهداشت حرفه ای </a:t>
                      </a:r>
                      <a:endParaRPr lang="en-US" sz="1600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1" eaLnBrk="1" latinLnBrk="1" hangingPunct="1"/>
                      <a:r>
                        <a:rPr lang="fa-IR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14362</a:t>
                      </a:r>
                      <a:endParaRPr lang="en-US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600" dirty="0">
                          <a:solidFill>
                            <a:schemeClr val="tx1"/>
                          </a:solidFill>
                          <a:cs typeface="B Nazanin" panose="00000400000000000000" pitchFamily="2" charset="-78"/>
                        </a:rPr>
                        <a:t>پزشک </a:t>
                      </a:r>
                      <a:endParaRPr lang="en-US" sz="1600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177043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 rtl="1"/>
                      <a:r>
                        <a:rPr lang="fa-IR" sz="1600" dirty="0">
                          <a:solidFill>
                            <a:schemeClr val="tx1"/>
                          </a:solidFill>
                          <a:cs typeface="B Nazanin" panose="00000400000000000000" pitchFamily="2" charset="-78"/>
                        </a:rPr>
                        <a:t>8200</a:t>
                      </a:r>
                      <a:endParaRPr lang="en-US" sz="1600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600" dirty="0">
                          <a:solidFill>
                            <a:schemeClr val="tx1"/>
                          </a:solidFill>
                          <a:cs typeface="B Nazanin" panose="00000400000000000000" pitchFamily="2" charset="-78"/>
                        </a:rPr>
                        <a:t>کارشناس</a:t>
                      </a:r>
                      <a:r>
                        <a:rPr lang="fa-IR" sz="1600" baseline="0" dirty="0">
                          <a:solidFill>
                            <a:schemeClr val="tx1"/>
                          </a:solidFill>
                          <a:cs typeface="B Nazanin" panose="00000400000000000000" pitchFamily="2" charset="-78"/>
                        </a:rPr>
                        <a:t> بهداشت محیط </a:t>
                      </a:r>
                      <a:endParaRPr lang="en-US" sz="1600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1" eaLnBrk="1" latinLnBrk="1" hangingPunct="1"/>
                      <a:r>
                        <a:rPr lang="fa-IR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1700</a:t>
                      </a:r>
                      <a:endParaRPr lang="en-US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600" dirty="0">
                          <a:solidFill>
                            <a:schemeClr val="tx1"/>
                          </a:solidFill>
                          <a:cs typeface="B Nazanin" panose="00000400000000000000" pitchFamily="2" charset="-78"/>
                        </a:rPr>
                        <a:t>کارشناس سلامت روان </a:t>
                      </a:r>
                      <a:endParaRPr lang="en-US" sz="1600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7040158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3598103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sz="2800" dirty="0">
                <a:solidFill>
                  <a:srgbClr val="FF0000"/>
                </a:solidFill>
                <a:cs typeface="B Titr" panose="00000700000000000000" pitchFamily="2" charset="-78"/>
              </a:rPr>
              <a:t>فرمول محاسبه شاخص عملکرد در نسخه 06 </a:t>
            </a:r>
            <a:endParaRPr lang="fa-IR" altLang="ko-KR" sz="2800" b="1" dirty="0">
              <a:solidFill>
                <a:srgbClr val="FF0000"/>
              </a:solidFill>
              <a:cs typeface="B Titr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6999" y="699542"/>
            <a:ext cx="4750001" cy="38710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365750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ko-KR" dirty="0"/>
              <a:t>Section Break</a:t>
            </a:r>
            <a:endParaRPr lang="ko-KR" altLang="en-US" dirty="0"/>
          </a:p>
        </p:txBody>
      </p:sp>
      <p:sp>
        <p:nvSpPr>
          <p:cNvPr id="4" name="Freeform 3"/>
          <p:cNvSpPr/>
          <p:nvPr/>
        </p:nvSpPr>
        <p:spPr>
          <a:xfrm>
            <a:off x="2457814" y="2198212"/>
            <a:ext cx="890050" cy="718338"/>
          </a:xfrm>
          <a:custGeom>
            <a:avLst/>
            <a:gdLst/>
            <a:ahLst/>
            <a:cxnLst/>
            <a:rect l="l" t="t" r="r" b="b"/>
            <a:pathLst>
              <a:path w="3307788" h="2669631">
                <a:moveTo>
                  <a:pt x="2793832" y="1478391"/>
                </a:moveTo>
                <a:cubicBezTo>
                  <a:pt x="2772990" y="1635402"/>
                  <a:pt x="2717678" y="1784517"/>
                  <a:pt x="2633007" y="1915952"/>
                </a:cubicBezTo>
                <a:cubicBezTo>
                  <a:pt x="2695386" y="1951862"/>
                  <a:pt x="2772768" y="1955673"/>
                  <a:pt x="2841607" y="1924185"/>
                </a:cubicBezTo>
                <a:cubicBezTo>
                  <a:pt x="2943442" y="1877605"/>
                  <a:pt x="2999062" y="1766364"/>
                  <a:pt x="2975226" y="1656948"/>
                </a:cubicBezTo>
                <a:cubicBezTo>
                  <a:pt x="2955176" y="1564911"/>
                  <a:pt x="2883463" y="1495086"/>
                  <a:pt x="2793832" y="1478391"/>
                </a:cubicBezTo>
                <a:close/>
                <a:moveTo>
                  <a:pt x="2807611" y="1247700"/>
                </a:moveTo>
                <a:lnTo>
                  <a:pt x="2807472" y="1256060"/>
                </a:lnTo>
                <a:cubicBezTo>
                  <a:pt x="2994195" y="1281771"/>
                  <a:pt x="3148201" y="1421768"/>
                  <a:pt x="3189276" y="1610317"/>
                </a:cubicBezTo>
                <a:cubicBezTo>
                  <a:pt x="3235041" y="1820393"/>
                  <a:pt x="3128252" y="2033972"/>
                  <a:pt x="2932732" y="2123406"/>
                </a:cubicBezTo>
                <a:cubicBezTo>
                  <a:pt x="2789297" y="2189015"/>
                  <a:pt x="2626543" y="2174805"/>
                  <a:pt x="2499470" y="2094044"/>
                </a:cubicBezTo>
                <a:cubicBezTo>
                  <a:pt x="2427194" y="2172627"/>
                  <a:pt x="2343030" y="2241391"/>
                  <a:pt x="2248861" y="2297980"/>
                </a:cubicBezTo>
                <a:cubicBezTo>
                  <a:pt x="2178351" y="2340352"/>
                  <a:pt x="2104446" y="2374567"/>
                  <a:pt x="2027600" y="2398134"/>
                </a:cubicBezTo>
                <a:lnTo>
                  <a:pt x="3307788" y="2397615"/>
                </a:lnTo>
                <a:cubicBezTo>
                  <a:pt x="3265361" y="2549905"/>
                  <a:pt x="2537441" y="2669620"/>
                  <a:pt x="1653814" y="2669631"/>
                </a:cubicBezTo>
                <a:cubicBezTo>
                  <a:pt x="773102" y="2669642"/>
                  <a:pt x="46417" y="2550707"/>
                  <a:pt x="0" y="2398955"/>
                </a:cubicBezTo>
                <a:lnTo>
                  <a:pt x="1280678" y="2398436"/>
                </a:lnTo>
                <a:cubicBezTo>
                  <a:pt x="1203764" y="2374915"/>
                  <a:pt x="1129786" y="2340732"/>
                  <a:pt x="1059201" y="2298380"/>
                </a:cubicBezTo>
                <a:cubicBezTo>
                  <a:pt x="693039" y="2078675"/>
                  <a:pt x="477900" y="1674935"/>
                  <a:pt x="499745" y="1248476"/>
                </a:cubicBezTo>
                <a:close/>
                <a:moveTo>
                  <a:pt x="1331611" y="201752"/>
                </a:moveTo>
                <a:cubicBezTo>
                  <a:pt x="1206335" y="290902"/>
                  <a:pt x="1124761" y="308382"/>
                  <a:pt x="1132336" y="435988"/>
                </a:cubicBezTo>
                <a:cubicBezTo>
                  <a:pt x="1160888" y="640507"/>
                  <a:pt x="1527973" y="617783"/>
                  <a:pt x="1498839" y="840365"/>
                </a:cubicBezTo>
                <a:cubicBezTo>
                  <a:pt x="1455138" y="960979"/>
                  <a:pt x="1395705" y="987199"/>
                  <a:pt x="1213910" y="1052459"/>
                </a:cubicBezTo>
                <a:cubicBezTo>
                  <a:pt x="1331028" y="972050"/>
                  <a:pt x="1364241" y="921357"/>
                  <a:pt x="1360745" y="809484"/>
                </a:cubicBezTo>
                <a:cubicBezTo>
                  <a:pt x="1360746" y="646916"/>
                  <a:pt x="1111360" y="626523"/>
                  <a:pt x="1020462" y="495421"/>
                </a:cubicBezTo>
                <a:cubicBezTo>
                  <a:pt x="941218" y="374224"/>
                  <a:pt x="1061250" y="280996"/>
                  <a:pt x="1331611" y="201752"/>
                </a:cubicBezTo>
                <a:close/>
                <a:moveTo>
                  <a:pt x="2164365" y="80223"/>
                </a:moveTo>
                <a:cubicBezTo>
                  <a:pt x="2021192" y="182108"/>
                  <a:pt x="1927964" y="202086"/>
                  <a:pt x="1936621" y="347922"/>
                </a:cubicBezTo>
                <a:cubicBezTo>
                  <a:pt x="1969252" y="581657"/>
                  <a:pt x="2388778" y="555687"/>
                  <a:pt x="2355482" y="810066"/>
                </a:cubicBezTo>
                <a:cubicBezTo>
                  <a:pt x="2305538" y="947910"/>
                  <a:pt x="2237615" y="977876"/>
                  <a:pt x="2029849" y="1052459"/>
                </a:cubicBezTo>
                <a:cubicBezTo>
                  <a:pt x="2163698" y="960563"/>
                  <a:pt x="2201656" y="902628"/>
                  <a:pt x="2197660" y="774773"/>
                </a:cubicBezTo>
                <a:cubicBezTo>
                  <a:pt x="2197661" y="588982"/>
                  <a:pt x="1912649" y="565676"/>
                  <a:pt x="1808765" y="415844"/>
                </a:cubicBezTo>
                <a:cubicBezTo>
                  <a:pt x="1718201" y="277334"/>
                  <a:pt x="1855380" y="170787"/>
                  <a:pt x="2164365" y="80223"/>
                </a:cubicBezTo>
                <a:close/>
                <a:moveTo>
                  <a:pt x="1754169" y="0"/>
                </a:moveTo>
                <a:cubicBezTo>
                  <a:pt x="1583512" y="121444"/>
                  <a:pt x="1472387" y="145257"/>
                  <a:pt x="1482706" y="319088"/>
                </a:cubicBezTo>
                <a:cubicBezTo>
                  <a:pt x="1521601" y="597693"/>
                  <a:pt x="2021663" y="566738"/>
                  <a:pt x="1981975" y="869950"/>
                </a:cubicBezTo>
                <a:cubicBezTo>
                  <a:pt x="1922443" y="1034256"/>
                  <a:pt x="1841481" y="1069974"/>
                  <a:pt x="1593831" y="1158875"/>
                </a:cubicBezTo>
                <a:cubicBezTo>
                  <a:pt x="1753374" y="1049338"/>
                  <a:pt x="1798619" y="980281"/>
                  <a:pt x="1793856" y="827882"/>
                </a:cubicBezTo>
                <a:cubicBezTo>
                  <a:pt x="1793857" y="606424"/>
                  <a:pt x="1454132" y="578644"/>
                  <a:pt x="1330306" y="400050"/>
                </a:cubicBezTo>
                <a:cubicBezTo>
                  <a:pt x="1222356" y="234950"/>
                  <a:pt x="1385869" y="107950"/>
                  <a:pt x="1754169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2386565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4644008" y="1570097"/>
            <a:ext cx="4176465" cy="2073717"/>
            <a:chOff x="811829" y="2827091"/>
            <a:chExt cx="2059657" cy="1285719"/>
          </a:xfrm>
        </p:grpSpPr>
        <p:sp>
          <p:nvSpPr>
            <p:cNvPr id="7" name="TextBox 6"/>
            <p:cNvSpPr txBox="1"/>
            <p:nvPr/>
          </p:nvSpPr>
          <p:spPr>
            <a:xfrm>
              <a:off x="811829" y="3139610"/>
              <a:ext cx="2059657" cy="973200"/>
            </a:xfrm>
            <a:prstGeom prst="rect">
              <a:avLst/>
            </a:prstGeom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marL="285750" indent="-285750" algn="r" rtl="1">
                <a:lnSpc>
                  <a:spcPct val="150000"/>
                </a:lnSpc>
                <a:buFont typeface="Wingdings" panose="05000000000000000000" pitchFamily="2" charset="2"/>
                <a:buChar char="ü"/>
              </a:pPr>
              <a:r>
                <a:rPr lang="fa-IR" altLang="ko-KR" sz="1600" b="1" dirty="0">
                  <a:solidFill>
                    <a:schemeClr val="tx1"/>
                  </a:solidFill>
                  <a:cs typeface="B Nazanin" panose="00000400000000000000" pitchFamily="2" charset="-78"/>
                </a:rPr>
                <a:t>انواع پایش </a:t>
              </a:r>
            </a:p>
            <a:p>
              <a:pPr marL="285750" indent="-285750" algn="r" rtl="1">
                <a:lnSpc>
                  <a:spcPct val="150000"/>
                </a:lnSpc>
                <a:buFont typeface="Wingdings" panose="05000000000000000000" pitchFamily="2" charset="2"/>
                <a:buChar char="ü"/>
              </a:pPr>
              <a:r>
                <a:rPr lang="fa-IR" altLang="ko-KR" sz="1600" b="1" dirty="0">
                  <a:solidFill>
                    <a:schemeClr val="tx1"/>
                  </a:solidFill>
                  <a:cs typeface="B Nazanin" panose="00000400000000000000" pitchFamily="2" charset="-78"/>
                </a:rPr>
                <a:t>فواصل انجام پایش ها </a:t>
              </a:r>
            </a:p>
            <a:p>
              <a:pPr marL="285750" indent="-285750" algn="r" rtl="1">
                <a:lnSpc>
                  <a:spcPct val="150000"/>
                </a:lnSpc>
                <a:buFont typeface="Wingdings" panose="05000000000000000000" pitchFamily="2" charset="2"/>
                <a:buChar char="ü"/>
              </a:pPr>
              <a:r>
                <a:rPr lang="fa-IR" altLang="ko-KR" sz="1600" b="1" dirty="0">
                  <a:solidFill>
                    <a:schemeClr val="tx1"/>
                  </a:solidFill>
                  <a:cs typeface="B Nazanin" panose="00000400000000000000" pitchFamily="2" charset="-78"/>
                </a:rPr>
                <a:t>ارسال نتایج به مرکز بهداشت استان</a:t>
              </a:r>
            </a:p>
            <a:p>
              <a:pPr marL="285750" indent="-285750" algn="r" rtl="1">
                <a:lnSpc>
                  <a:spcPct val="150000"/>
                </a:lnSpc>
                <a:buFont typeface="Wingdings" panose="05000000000000000000" pitchFamily="2" charset="2"/>
                <a:buChar char="ü"/>
              </a:pPr>
              <a:r>
                <a:rPr lang="fa-IR" altLang="ko-KR" sz="1600" b="1" dirty="0">
                  <a:solidFill>
                    <a:schemeClr val="tx1"/>
                  </a:solidFill>
                  <a:cs typeface="B Nazanin" panose="00000400000000000000" pitchFamily="2" charset="-78"/>
                </a:rPr>
                <a:t>انواع تعدیلات  </a:t>
              </a: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811829" y="2827091"/>
              <a:ext cx="2059657" cy="248071"/>
            </a:xfrm>
            <a:prstGeom prst="rect">
              <a:avLst/>
            </a:prstGeom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2000" b="1" dirty="0">
                  <a:solidFill>
                    <a:srgbClr val="7030A0"/>
                  </a:solidFill>
                  <a:cs typeface="B Nazanin" panose="00000400000000000000" pitchFamily="2" charset="-78"/>
                </a:rPr>
                <a:t>عناوین: </a:t>
              </a:r>
              <a:endParaRPr lang="ko-KR" altLang="en-US" sz="2000" b="1" dirty="0">
                <a:solidFill>
                  <a:srgbClr val="7030A0"/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5" name="그림 개체 틀 4">
            <a:extLst>
              <a:ext uri="{FF2B5EF4-FFF2-40B4-BE49-F238E27FC236}">
                <a16:creationId xmlns:a16="http://schemas.microsoft.com/office/drawing/2014/main" id="{FE25C307-76C6-4708-B43D-D21516BAC993}"/>
              </a:ext>
            </a:extLst>
          </p:cNvPr>
          <p:cNvSpPr>
            <a:spLocks noGrp="1"/>
          </p:cNvSpPr>
          <p:nvPr>
            <p:ph type="pic" idx="1"/>
          </p:nvPr>
        </p:nvSpPr>
        <p:spPr/>
      </p:sp>
      <p:sp>
        <p:nvSpPr>
          <p:cNvPr id="16" name="TextBox 15"/>
          <p:cNvSpPr txBox="1"/>
          <p:nvPr/>
        </p:nvSpPr>
        <p:spPr>
          <a:xfrm>
            <a:off x="1110353" y="2283718"/>
            <a:ext cx="2828686" cy="13311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2800" dirty="0">
                <a:solidFill>
                  <a:srgbClr val="FF0000"/>
                </a:solidFill>
                <a:cs typeface="B Titr" panose="00000700000000000000" pitchFamily="2" charset="-78"/>
              </a:rPr>
              <a:t>پایش برنامه </a:t>
            </a:r>
          </a:p>
          <a:p>
            <a:pPr algn="ctr" rtl="1">
              <a:lnSpc>
                <a:spcPct val="150000"/>
              </a:lnSpc>
            </a:pPr>
            <a:r>
              <a:rPr lang="fa-IR" sz="2800" dirty="0">
                <a:solidFill>
                  <a:srgbClr val="FF0000"/>
                </a:solidFill>
                <a:cs typeface="B Titr" panose="00000700000000000000" pitchFamily="2" charset="-78"/>
              </a:rPr>
              <a:t> پزشک خانواده </a:t>
            </a:r>
            <a:endParaRPr lang="en-US" sz="2800" dirty="0">
              <a:solidFill>
                <a:srgbClr val="FF0000"/>
              </a:solidFill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50206050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0" y="555526"/>
            <a:ext cx="9144000" cy="576064"/>
          </a:xfrm>
        </p:spPr>
        <p:txBody>
          <a:bodyPr/>
          <a:lstStyle/>
          <a:p>
            <a:pPr rtl="1">
              <a:lnSpc>
                <a:spcPct val="150000"/>
              </a:lnSpc>
            </a:pPr>
            <a:r>
              <a:rPr lang="fa-IR" altLang="ko-KR" sz="2400" b="1" dirty="0">
                <a:solidFill>
                  <a:srgbClr val="FF0000"/>
                </a:solidFill>
                <a:cs typeface="B Titr" panose="00000700000000000000" pitchFamily="2" charset="-78"/>
              </a:rPr>
              <a:t>انواع پایش برنامه پزشک خانواده </a:t>
            </a:r>
          </a:p>
        </p:txBody>
      </p:sp>
      <p:graphicFrame>
        <p:nvGraphicFramePr>
          <p:cNvPr id="5" name="Diagram 4"/>
          <p:cNvGraphicFramePr/>
          <p:nvPr>
            <p:extLst>
              <p:ext uri="{D42A27DB-BD31-4B8C-83A1-F6EECF244321}">
                <p14:modId xmlns:p14="http://schemas.microsoft.com/office/powerpoint/2010/main" val="2650354749"/>
              </p:ext>
            </p:extLst>
          </p:nvPr>
        </p:nvGraphicFramePr>
        <p:xfrm>
          <a:off x="899592" y="1131590"/>
          <a:ext cx="6480720" cy="35441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403360006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>
              <a:lnSpc>
                <a:spcPct val="150000"/>
              </a:lnSpc>
            </a:pPr>
            <a:r>
              <a:rPr lang="fa-IR" altLang="ko-KR" sz="2400" b="1" dirty="0">
                <a:solidFill>
                  <a:srgbClr val="FF0000"/>
                </a:solidFill>
                <a:cs typeface="B Titr" panose="00000700000000000000" pitchFamily="2" charset="-78"/>
              </a:rPr>
              <a:t>پایش برنامه پزشک خانواده 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51520" y="915566"/>
            <a:ext cx="889248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42950" lvl="1" indent="-285750" algn="r" rtl="1">
              <a:lnSpc>
                <a:spcPct val="200000"/>
              </a:lnSpc>
              <a:buFont typeface="Wingdings" panose="05000000000000000000" pitchFamily="2" charset="2"/>
              <a:buChar char="v"/>
            </a:pPr>
            <a:r>
              <a:rPr lang="fa-IR" b="1" dirty="0">
                <a:cs typeface="B Nazanin" panose="00000400000000000000" pitchFamily="2" charset="-78"/>
              </a:rPr>
              <a:t>ابلاغ چک لیست های پایش پزشک و ماما خانواده به شبکه ها هر 6 ماه یکبار</a:t>
            </a:r>
          </a:p>
          <a:p>
            <a:pPr marL="742950" lvl="1" indent="-285750" algn="r" rtl="1">
              <a:lnSpc>
                <a:spcPct val="200000"/>
              </a:lnSpc>
              <a:buFont typeface="Wingdings" panose="05000000000000000000" pitchFamily="2" charset="2"/>
              <a:buChar char="v"/>
            </a:pPr>
            <a:r>
              <a:rPr lang="fa-IR" b="1" dirty="0">
                <a:cs typeface="B Nazanin" panose="00000400000000000000" pitchFamily="2" charset="-78"/>
              </a:rPr>
              <a:t>ابلاغ چک لیست ها به پزشکان و ماماهای خانواده توسط شبکه </a:t>
            </a:r>
          </a:p>
          <a:p>
            <a:pPr marL="742950" lvl="1" indent="-285750" algn="r" rtl="1">
              <a:lnSpc>
                <a:spcPct val="200000"/>
              </a:lnSpc>
              <a:buFont typeface="Wingdings" panose="05000000000000000000" pitchFamily="2" charset="2"/>
              <a:buChar char="v"/>
            </a:pPr>
            <a:r>
              <a:rPr lang="fa-IR" b="1" dirty="0">
                <a:cs typeface="B Nazanin" panose="00000400000000000000" pitchFamily="2" charset="-78"/>
              </a:rPr>
              <a:t>برنامه ریزی پایش 100 درصد پزشکان و ماماهای خانواده </a:t>
            </a:r>
          </a:p>
          <a:p>
            <a:pPr marL="742950" lvl="1" indent="-285750" algn="r" rtl="1">
              <a:lnSpc>
                <a:spcPct val="200000"/>
              </a:lnSpc>
              <a:buFont typeface="Wingdings" panose="05000000000000000000" pitchFamily="2" charset="2"/>
              <a:buChar char="v"/>
            </a:pPr>
            <a:r>
              <a:rPr lang="fa-IR" b="1" dirty="0">
                <a:cs typeface="B Nazanin" panose="00000400000000000000" pitchFamily="2" charset="-78"/>
              </a:rPr>
              <a:t>انجام پایش ها و ارسال نتایج به مرکز بهداشت استان طبق برنامه زمانبندی اعلام شده در مکاتبه </a:t>
            </a:r>
          </a:p>
          <a:p>
            <a:pPr marL="742950" lvl="1" indent="-285750" algn="r" rtl="1">
              <a:lnSpc>
                <a:spcPct val="200000"/>
              </a:lnSpc>
              <a:buFont typeface="Wingdings" panose="05000000000000000000" pitchFamily="2" charset="2"/>
              <a:buChar char="v"/>
            </a:pPr>
            <a:r>
              <a:rPr lang="fa-IR" b="1" dirty="0">
                <a:cs typeface="B Nazanin" panose="00000400000000000000" pitchFamily="2" charset="-78"/>
              </a:rPr>
              <a:t>مداخله جهت پرسنلی که نمره پایش کمتر از 90 داشته اند ( مداخله آموزشی/ صدور تذکر و...) </a:t>
            </a:r>
          </a:p>
        </p:txBody>
      </p:sp>
    </p:spTree>
    <p:extLst>
      <p:ext uri="{BB962C8B-B14F-4D97-AF65-F5344CB8AC3E}">
        <p14:creationId xmlns:p14="http://schemas.microsoft.com/office/powerpoint/2010/main" val="416245941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>
              <a:lnSpc>
                <a:spcPct val="150000"/>
              </a:lnSpc>
            </a:pPr>
            <a:r>
              <a:rPr lang="fa-IR" altLang="ko-KR" sz="2400" b="1" dirty="0">
                <a:solidFill>
                  <a:srgbClr val="FF0000"/>
                </a:solidFill>
                <a:cs typeface="B Titr" panose="00000700000000000000" pitchFamily="2" charset="-78"/>
              </a:rPr>
              <a:t>انواع تعدیلات </a:t>
            </a:r>
          </a:p>
        </p:txBody>
      </p:sp>
      <p:graphicFrame>
        <p:nvGraphicFramePr>
          <p:cNvPr id="3" name="Diagram 2"/>
          <p:cNvGraphicFramePr/>
          <p:nvPr>
            <p:extLst>
              <p:ext uri="{D42A27DB-BD31-4B8C-83A1-F6EECF244321}">
                <p14:modId xmlns:p14="http://schemas.microsoft.com/office/powerpoint/2010/main" val="2966422219"/>
              </p:ext>
            </p:extLst>
          </p:nvPr>
        </p:nvGraphicFramePr>
        <p:xfrm>
          <a:off x="971600" y="771550"/>
          <a:ext cx="756084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88428842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4644008" y="1973981"/>
            <a:ext cx="4176465" cy="1704386"/>
            <a:chOff x="811829" y="2827091"/>
            <a:chExt cx="2059657" cy="1056731"/>
          </a:xfrm>
        </p:grpSpPr>
        <p:sp>
          <p:nvSpPr>
            <p:cNvPr id="7" name="TextBox 6"/>
            <p:cNvSpPr txBox="1"/>
            <p:nvPr/>
          </p:nvSpPr>
          <p:spPr>
            <a:xfrm>
              <a:off x="811829" y="3139610"/>
              <a:ext cx="2059657" cy="744212"/>
            </a:xfrm>
            <a:prstGeom prst="rect">
              <a:avLst/>
            </a:prstGeom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marL="285750" indent="-285750" algn="r" rtl="1">
                <a:lnSpc>
                  <a:spcPct val="150000"/>
                </a:lnSpc>
                <a:buFont typeface="Wingdings" panose="05000000000000000000" pitchFamily="2" charset="2"/>
                <a:buChar char="ü"/>
              </a:pPr>
              <a:r>
                <a:rPr lang="fa-IR" altLang="ko-KR" sz="1600" b="1" dirty="0">
                  <a:solidFill>
                    <a:schemeClr val="tx1"/>
                  </a:solidFill>
                  <a:cs typeface="B Nazanin" panose="00000400000000000000" pitchFamily="2" charset="-78"/>
                </a:rPr>
                <a:t>فواصل انجام پایش ها </a:t>
              </a:r>
            </a:p>
            <a:p>
              <a:pPr marL="285750" indent="-285750" algn="r" rtl="1">
                <a:lnSpc>
                  <a:spcPct val="150000"/>
                </a:lnSpc>
                <a:buFont typeface="Wingdings" panose="05000000000000000000" pitchFamily="2" charset="2"/>
                <a:buChar char="ü"/>
              </a:pPr>
              <a:r>
                <a:rPr lang="fa-IR" altLang="ko-KR" sz="1600" b="1" dirty="0">
                  <a:solidFill>
                    <a:schemeClr val="tx1"/>
                  </a:solidFill>
                  <a:cs typeface="B Nazanin" panose="00000400000000000000" pitchFamily="2" charset="-78"/>
                </a:rPr>
                <a:t>ارسال نتایج به مرکز بهداشت استان</a:t>
              </a:r>
            </a:p>
            <a:p>
              <a:pPr marL="285750" indent="-285750" algn="r" rtl="1">
                <a:lnSpc>
                  <a:spcPct val="150000"/>
                </a:lnSpc>
                <a:buFont typeface="Wingdings" panose="05000000000000000000" pitchFamily="2" charset="2"/>
                <a:buChar char="ü"/>
              </a:pPr>
              <a:r>
                <a:rPr lang="fa-IR" altLang="ko-KR" sz="1600" b="1" dirty="0">
                  <a:solidFill>
                    <a:schemeClr val="tx1"/>
                  </a:solidFill>
                  <a:cs typeface="B Nazanin" panose="00000400000000000000" pitchFamily="2" charset="-78"/>
                </a:rPr>
                <a:t>اهمیت بررسی شاخص های عملکردی </a:t>
              </a: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811829" y="2827091"/>
              <a:ext cx="2059657" cy="248071"/>
            </a:xfrm>
            <a:prstGeom prst="rect">
              <a:avLst/>
            </a:prstGeom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2000" b="1" dirty="0">
                  <a:solidFill>
                    <a:srgbClr val="7030A0"/>
                  </a:solidFill>
                  <a:cs typeface="B Nazanin" panose="00000400000000000000" pitchFamily="2" charset="-78"/>
                </a:rPr>
                <a:t>عناوین: </a:t>
              </a:r>
              <a:endParaRPr lang="ko-KR" altLang="en-US" sz="2000" b="1" dirty="0">
                <a:solidFill>
                  <a:srgbClr val="7030A0"/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5" name="그림 개체 틀 4">
            <a:extLst>
              <a:ext uri="{FF2B5EF4-FFF2-40B4-BE49-F238E27FC236}">
                <a16:creationId xmlns:a16="http://schemas.microsoft.com/office/drawing/2014/main" id="{FE25C307-76C6-4708-B43D-D21516BAC993}"/>
              </a:ext>
            </a:extLst>
          </p:cNvPr>
          <p:cNvSpPr>
            <a:spLocks noGrp="1"/>
          </p:cNvSpPr>
          <p:nvPr>
            <p:ph type="pic" idx="1"/>
          </p:nvPr>
        </p:nvSpPr>
        <p:spPr/>
      </p:sp>
      <p:sp>
        <p:nvSpPr>
          <p:cNvPr id="16" name="TextBox 15"/>
          <p:cNvSpPr txBox="1"/>
          <p:nvPr/>
        </p:nvSpPr>
        <p:spPr>
          <a:xfrm>
            <a:off x="1110353" y="2283718"/>
            <a:ext cx="2828686" cy="6848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2800" dirty="0">
                <a:solidFill>
                  <a:srgbClr val="FF0000"/>
                </a:solidFill>
                <a:cs typeface="B Titr" panose="00000700000000000000" pitchFamily="2" charset="-78"/>
              </a:rPr>
              <a:t>پایش نیروهای دولتی </a:t>
            </a:r>
            <a:endParaRPr lang="en-US" sz="2800" dirty="0">
              <a:solidFill>
                <a:srgbClr val="FF0000"/>
              </a:solidFill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92894988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257264" y="1743750"/>
            <a:ext cx="138272" cy="1656000"/>
            <a:chOff x="0" y="1995686"/>
            <a:chExt cx="173576" cy="1368152"/>
          </a:xfrm>
        </p:grpSpPr>
        <p:sp>
          <p:nvSpPr>
            <p:cNvPr id="6" name="Rectangle 5"/>
            <p:cNvSpPr/>
            <p:nvPr/>
          </p:nvSpPr>
          <p:spPr>
            <a:xfrm>
              <a:off x="0" y="1995686"/>
              <a:ext cx="89756" cy="136815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7" name="Rectangle 6"/>
            <p:cNvSpPr/>
            <p:nvPr/>
          </p:nvSpPr>
          <p:spPr>
            <a:xfrm>
              <a:off x="83820" y="1995686"/>
              <a:ext cx="89756" cy="1368152"/>
            </a:xfrm>
            <a:prstGeom prst="rect">
              <a:avLst/>
            </a:prstGeom>
            <a:solidFill>
              <a:schemeClr val="accent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11" name="Title 1"/>
          <p:cNvSpPr txBox="1">
            <a:spLocks/>
          </p:cNvSpPr>
          <p:nvPr/>
        </p:nvSpPr>
        <p:spPr>
          <a:xfrm>
            <a:off x="439876" y="1398951"/>
            <a:ext cx="5832648" cy="1527050"/>
          </a:xfrm>
          <a:prstGeom prst="rect">
            <a:avLst/>
          </a:prstGeom>
        </p:spPr>
        <p:txBody>
          <a:bodyPr>
            <a:no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a-IR" sz="6600" b="1" cap="all" dirty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Andalus" panose="02020603050405020304" pitchFamily="18" charset="-78"/>
                <a:cs typeface="B Titr" panose="00000700000000000000" pitchFamily="2" charset="-78"/>
              </a:rPr>
              <a:t>پایش و ارزشیابی </a:t>
            </a:r>
            <a:endParaRPr lang="en-US" sz="6600" b="1" cap="all" dirty="0">
              <a:ln w="0"/>
              <a:solidFill>
                <a:srgbClr val="FF0000"/>
              </a:solidFill>
              <a:effectLst>
                <a:reflection blurRad="12700" stA="50000" endPos="50000" dist="5000" dir="5400000" sy="-100000" rotWithShape="0"/>
              </a:effectLst>
              <a:latin typeface="Andalus" panose="02020603050405020304" pitchFamily="18" charset="-78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97184137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>
              <a:lnSpc>
                <a:spcPct val="150000"/>
              </a:lnSpc>
            </a:pPr>
            <a:r>
              <a:rPr lang="fa-IR" altLang="ko-KR" sz="2400" b="1" dirty="0">
                <a:solidFill>
                  <a:srgbClr val="FF0000"/>
                </a:solidFill>
                <a:cs typeface="B Titr" panose="00000700000000000000" pitchFamily="2" charset="-78"/>
              </a:rPr>
              <a:t>پایش نیروهای دولتی 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0" y="987574"/>
            <a:ext cx="9017535" cy="12695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r" rtl="1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fa-IR" sz="1700" b="1" dirty="0">
                <a:cs typeface="B Nazanin" panose="00000400000000000000" pitchFamily="2" charset="-78"/>
              </a:rPr>
              <a:t>برنامه ریزی 9 ماهه جهت پایش کلیه نیروهای دولتی ( یک سوم نیروها طی هر فصل)</a:t>
            </a:r>
          </a:p>
          <a:p>
            <a:pPr marL="285750" indent="-285750" algn="r" rtl="1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fa-IR" sz="1700" b="1" dirty="0">
                <a:cs typeface="B Nazanin" panose="00000400000000000000" pitchFamily="2" charset="-78"/>
              </a:rPr>
              <a:t>سه ماهه  پایانی سال جهت لکه گیری پایش های انجام نشده و یا تکرار پایش نیروهای با عملکرد ضعیف </a:t>
            </a:r>
          </a:p>
          <a:p>
            <a:pPr marL="285750" indent="-285750" algn="r" rtl="1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fa-IR" sz="1700" b="1" dirty="0">
                <a:cs typeface="B Nazanin" panose="00000400000000000000" pitchFamily="2" charset="-78"/>
              </a:rPr>
              <a:t>پایش خانه های بهداشت طبق دستورالعمل ابلاغی مرکز بهداشت استان توسط ستاد شبکه و آموزشگاه </a:t>
            </a:r>
            <a:r>
              <a:rPr lang="fa-IR" sz="1700" b="1">
                <a:cs typeface="B Nazanin" panose="00000400000000000000" pitchFamily="2" charset="-78"/>
              </a:rPr>
              <a:t>بهورزی  </a:t>
            </a:r>
            <a:endParaRPr lang="fa-IR" sz="1700" b="1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33322033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4644008" y="1995687"/>
            <a:ext cx="4176465" cy="1673609"/>
            <a:chOff x="811829" y="2827091"/>
            <a:chExt cx="2059657" cy="1037648"/>
          </a:xfrm>
        </p:grpSpPr>
        <p:sp>
          <p:nvSpPr>
            <p:cNvPr id="7" name="TextBox 6"/>
            <p:cNvSpPr txBox="1"/>
            <p:nvPr/>
          </p:nvSpPr>
          <p:spPr>
            <a:xfrm>
              <a:off x="811829" y="3139610"/>
              <a:ext cx="2059657" cy="725129"/>
            </a:xfrm>
            <a:prstGeom prst="rect">
              <a:avLst/>
            </a:prstGeom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marL="285750" indent="-285750" algn="r" rtl="1">
                <a:lnSpc>
                  <a:spcPct val="150000"/>
                </a:lnSpc>
                <a:buFont typeface="Wingdings" panose="05000000000000000000" pitchFamily="2" charset="2"/>
                <a:buChar char="ü"/>
              </a:pPr>
              <a:r>
                <a:rPr lang="fa-IR" altLang="ko-KR" sz="1600" b="1" dirty="0">
                  <a:solidFill>
                    <a:schemeClr val="tx1"/>
                  </a:solidFill>
                  <a:cs typeface="B Nazanin" panose="00000400000000000000" pitchFamily="2" charset="-78"/>
                </a:rPr>
                <a:t>برنامه ریزی پایش ها</a:t>
              </a:r>
            </a:p>
            <a:p>
              <a:pPr marL="285750" indent="-285750" algn="r" rtl="1">
                <a:lnSpc>
                  <a:spcPct val="150000"/>
                </a:lnSpc>
                <a:buFont typeface="Wingdings" panose="05000000000000000000" pitchFamily="2" charset="2"/>
                <a:buChar char="ü"/>
              </a:pPr>
              <a:r>
                <a:rPr lang="fa-IR" altLang="ko-KR" sz="1600" b="1" dirty="0">
                  <a:solidFill>
                    <a:schemeClr val="tx1"/>
                  </a:solidFill>
                  <a:cs typeface="B Nazanin" panose="00000400000000000000" pitchFamily="2" charset="-78"/>
                </a:rPr>
                <a:t>ارسال نتایج برای مرکز بهداشت استان  </a:t>
              </a:r>
            </a:p>
            <a:p>
              <a:pPr marL="285750" indent="-285750" algn="r" rtl="1">
                <a:lnSpc>
                  <a:spcPct val="150000"/>
                </a:lnSpc>
                <a:buFont typeface="Wingdings" panose="05000000000000000000" pitchFamily="2" charset="2"/>
                <a:buChar char="ü"/>
              </a:pPr>
              <a:endParaRPr lang="fa-IR" altLang="ko-KR" sz="1600" b="1" dirty="0">
                <a:solidFill>
                  <a:schemeClr val="tx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811829" y="2827091"/>
              <a:ext cx="2059657" cy="248071"/>
            </a:xfrm>
            <a:prstGeom prst="rect">
              <a:avLst/>
            </a:prstGeom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2000" b="1" dirty="0">
                  <a:solidFill>
                    <a:srgbClr val="7030A0"/>
                  </a:solidFill>
                  <a:cs typeface="B Nazanin" panose="00000400000000000000" pitchFamily="2" charset="-78"/>
                </a:rPr>
                <a:t>عناوین: </a:t>
              </a:r>
              <a:endParaRPr lang="ko-KR" altLang="en-US" sz="2000" b="1" dirty="0">
                <a:solidFill>
                  <a:srgbClr val="7030A0"/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5" name="그림 개체 틀 4">
            <a:extLst>
              <a:ext uri="{FF2B5EF4-FFF2-40B4-BE49-F238E27FC236}">
                <a16:creationId xmlns:a16="http://schemas.microsoft.com/office/drawing/2014/main" id="{FE25C307-76C6-4708-B43D-D21516BAC993}"/>
              </a:ext>
            </a:extLst>
          </p:cNvPr>
          <p:cNvSpPr>
            <a:spLocks noGrp="1"/>
          </p:cNvSpPr>
          <p:nvPr>
            <p:ph type="pic" idx="1"/>
          </p:nvPr>
        </p:nvSpPr>
        <p:spPr/>
      </p:sp>
      <p:sp>
        <p:nvSpPr>
          <p:cNvPr id="16" name="TextBox 15"/>
          <p:cNvSpPr txBox="1"/>
          <p:nvPr/>
        </p:nvSpPr>
        <p:spPr>
          <a:xfrm>
            <a:off x="981898" y="2283718"/>
            <a:ext cx="308559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2400" dirty="0">
                <a:solidFill>
                  <a:srgbClr val="FF0000"/>
                </a:solidFill>
                <a:cs typeface="B Titr" panose="00000700000000000000" pitchFamily="2" charset="-78"/>
              </a:rPr>
              <a:t>پایش مراکز</a:t>
            </a:r>
            <a:br>
              <a:rPr lang="fa-IR" sz="2400" dirty="0">
                <a:solidFill>
                  <a:srgbClr val="FF0000"/>
                </a:solidFill>
                <a:cs typeface="B Titr" panose="00000700000000000000" pitchFamily="2" charset="-78"/>
              </a:rPr>
            </a:br>
            <a:r>
              <a:rPr lang="fa-IR" sz="2400" dirty="0">
                <a:solidFill>
                  <a:srgbClr val="FF0000"/>
                </a:solidFill>
                <a:cs typeface="B Titr" panose="00000700000000000000" pitchFamily="2" charset="-78"/>
              </a:rPr>
              <a:t> شبانه روزی و دارای بیتوته </a:t>
            </a:r>
            <a:endParaRPr lang="en-US" sz="2400" dirty="0">
              <a:solidFill>
                <a:srgbClr val="FF0000"/>
              </a:solidFill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03755871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>
              <a:lnSpc>
                <a:spcPct val="150000"/>
              </a:lnSpc>
            </a:pPr>
            <a:r>
              <a:rPr lang="fa-IR" sz="2400" dirty="0">
                <a:solidFill>
                  <a:srgbClr val="FF0000"/>
                </a:solidFill>
                <a:cs typeface="B Titr" panose="00000700000000000000" pitchFamily="2" charset="-78"/>
              </a:rPr>
              <a:t>پایش مراکز شبانه روزی و دارای بیتوته </a:t>
            </a:r>
            <a:endParaRPr lang="en-US" sz="2400" dirty="0">
              <a:solidFill>
                <a:srgbClr val="FF0000"/>
              </a:solidFill>
              <a:cs typeface="B Titr" panose="00000700000000000000" pitchFamily="2" charset="-78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23528" y="1203598"/>
            <a:ext cx="864096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r" rtl="1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fa-IR" b="1" dirty="0">
                <a:cs typeface="B Nazanin" panose="00000400000000000000" pitchFamily="2" charset="-78"/>
              </a:rPr>
              <a:t>مکاتبه شماره 5233 مورخ 1401/05/25 </a:t>
            </a:r>
          </a:p>
          <a:p>
            <a:pPr marL="342900" indent="-342900" algn="r" rtl="1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fa-IR" b="1" dirty="0">
                <a:cs typeface="B Nazanin" panose="00000400000000000000" pitchFamily="2" charset="-78"/>
              </a:rPr>
              <a:t>پایش ماهیانه هر مرکز در ساعات غیر اداری </a:t>
            </a:r>
          </a:p>
          <a:p>
            <a:pPr marL="342900" indent="-342900" algn="r" rtl="1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fa-IR" b="1" dirty="0">
                <a:cs typeface="B Nazanin" panose="00000400000000000000" pitchFamily="2" charset="-78"/>
              </a:rPr>
              <a:t>ارسال برنامه زمانبندی پایش هر ماه و نتایج پایش ماه قبل به مرکز بهداشت استان ( تا پنجم هر ماه )طبق فرمت </a:t>
            </a:r>
          </a:p>
          <a:p>
            <a:pPr marL="342900" indent="-342900" algn="r" rtl="1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fa-IR" b="1" dirty="0">
                <a:cs typeface="B Nazanin" panose="00000400000000000000" pitchFamily="2" charset="-78"/>
              </a:rPr>
              <a:t>استفاده از چک لیست مراکز شبانه روزی ( چک لیست مراکز دارای بیتوته متعاقبا ارسال خواهد  شد) </a:t>
            </a:r>
          </a:p>
          <a:p>
            <a:pPr marL="342900" indent="-342900" algn="r" rtl="1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fa-IR" b="1" dirty="0">
                <a:cs typeface="B Nazanin" panose="00000400000000000000" pitchFamily="2" charset="-78"/>
              </a:rPr>
              <a:t>نظارت از مراکز شبانه روزی و دارای بیتوته توسط مرکز بهداشت استان </a:t>
            </a:r>
            <a:endParaRPr lang="en-US" b="1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7611915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4644008" y="1973983"/>
            <a:ext cx="4176465" cy="934945"/>
            <a:chOff x="811829" y="2827091"/>
            <a:chExt cx="2059657" cy="579672"/>
          </a:xfrm>
        </p:grpSpPr>
        <p:sp>
          <p:nvSpPr>
            <p:cNvPr id="7" name="TextBox 6"/>
            <p:cNvSpPr txBox="1"/>
            <p:nvPr/>
          </p:nvSpPr>
          <p:spPr>
            <a:xfrm>
              <a:off x="811829" y="3139610"/>
              <a:ext cx="2059657" cy="267153"/>
            </a:xfrm>
            <a:prstGeom prst="rect">
              <a:avLst/>
            </a:prstGeom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marL="285750" indent="-285750" algn="r" rtl="1">
                <a:lnSpc>
                  <a:spcPct val="150000"/>
                </a:lnSpc>
                <a:buFont typeface="Wingdings" panose="05000000000000000000" pitchFamily="2" charset="2"/>
                <a:buChar char="ü"/>
              </a:pPr>
              <a:r>
                <a:rPr lang="fa-IR" altLang="ko-KR" sz="1600" b="1" dirty="0">
                  <a:solidFill>
                    <a:schemeClr val="tx1"/>
                  </a:solidFill>
                  <a:cs typeface="B Nazanin" panose="00000400000000000000" pitchFamily="2" charset="-78"/>
                </a:rPr>
                <a:t>الزامات </a:t>
              </a: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811829" y="2827091"/>
              <a:ext cx="2059657" cy="248071"/>
            </a:xfrm>
            <a:prstGeom prst="rect">
              <a:avLst/>
            </a:prstGeom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2000" b="1" dirty="0">
                  <a:solidFill>
                    <a:srgbClr val="7030A0"/>
                  </a:solidFill>
                  <a:cs typeface="B Nazanin" panose="00000400000000000000" pitchFamily="2" charset="-78"/>
                </a:rPr>
                <a:t>عناوین: </a:t>
              </a:r>
              <a:endParaRPr lang="ko-KR" altLang="en-US" sz="2000" b="1" dirty="0">
                <a:solidFill>
                  <a:srgbClr val="7030A0"/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5" name="그림 개체 틀 4">
            <a:extLst>
              <a:ext uri="{FF2B5EF4-FFF2-40B4-BE49-F238E27FC236}">
                <a16:creationId xmlns:a16="http://schemas.microsoft.com/office/drawing/2014/main" id="{FE25C307-76C6-4708-B43D-D21516BAC993}"/>
              </a:ext>
            </a:extLst>
          </p:cNvPr>
          <p:cNvSpPr>
            <a:spLocks noGrp="1"/>
          </p:cNvSpPr>
          <p:nvPr>
            <p:ph type="pic" idx="1"/>
          </p:nvPr>
        </p:nvSpPr>
        <p:spPr/>
      </p:sp>
      <p:sp>
        <p:nvSpPr>
          <p:cNvPr id="16" name="TextBox 15"/>
          <p:cNvSpPr txBox="1"/>
          <p:nvPr/>
        </p:nvSpPr>
        <p:spPr>
          <a:xfrm>
            <a:off x="1110353" y="2283718"/>
            <a:ext cx="2828686" cy="6848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2800" dirty="0">
                <a:solidFill>
                  <a:srgbClr val="FF0000"/>
                </a:solidFill>
                <a:cs typeface="B Titr" panose="00000700000000000000" pitchFamily="2" charset="-78"/>
              </a:rPr>
              <a:t>پایش مدیریتی </a:t>
            </a:r>
            <a:endParaRPr lang="en-US" sz="2800" dirty="0">
              <a:solidFill>
                <a:srgbClr val="FF0000"/>
              </a:solidFill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72444211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>
              <a:lnSpc>
                <a:spcPct val="150000"/>
              </a:lnSpc>
            </a:pPr>
            <a:r>
              <a:rPr lang="fa-IR" sz="2400" dirty="0">
                <a:solidFill>
                  <a:srgbClr val="FF0000"/>
                </a:solidFill>
                <a:cs typeface="B Titr" panose="00000700000000000000" pitchFamily="2" charset="-78"/>
              </a:rPr>
              <a:t>پایش مدیریتی </a:t>
            </a:r>
            <a:endParaRPr lang="en-US" sz="2400" dirty="0">
              <a:solidFill>
                <a:srgbClr val="FF0000"/>
              </a:solidFill>
              <a:cs typeface="B Titr" panose="00000700000000000000" pitchFamily="2" charset="-78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23528" y="1203598"/>
            <a:ext cx="864096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r" rtl="1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fa-IR" b="1" dirty="0">
                <a:cs typeface="B Nazanin" panose="00000400000000000000" pitchFamily="2" charset="-78"/>
              </a:rPr>
              <a:t>مکاتبه شماره 1552 مورخ 1402/02/11</a:t>
            </a:r>
          </a:p>
          <a:p>
            <a:pPr marL="342900" indent="-342900" algn="r" rtl="1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fa-IR" b="1">
                <a:cs typeface="B Nazanin" panose="00000400000000000000" pitchFamily="2" charset="-78"/>
              </a:rPr>
              <a:t>وجود برنامه پایش مدیریتی و ابلاغ به مراکز </a:t>
            </a:r>
            <a:endParaRPr lang="fa-IR" b="1" dirty="0">
              <a:cs typeface="B Nazanin" panose="00000400000000000000" pitchFamily="2" charset="-78"/>
            </a:endParaRPr>
          </a:p>
          <a:p>
            <a:pPr marL="342900" indent="-342900" algn="r" rtl="1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fa-IR" b="1" dirty="0">
                <a:cs typeface="B Nazanin" panose="00000400000000000000" pitchFamily="2" charset="-78"/>
              </a:rPr>
              <a:t>حضور مدیر شبکه ، معاون بهداشت و مسئولین واحدهای فنی در پایش مدیریتی </a:t>
            </a:r>
          </a:p>
          <a:p>
            <a:pPr marL="342900" indent="-342900" algn="r" rtl="1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fa-IR" b="1" dirty="0">
                <a:cs typeface="B Nazanin" panose="00000400000000000000" pitchFamily="2" charset="-78"/>
              </a:rPr>
              <a:t>برگزاری جلسه با حضور پزشک مسئول مرکز و سایر پرسنل جهت ارائه راهکار برای مشکلات موجود  </a:t>
            </a:r>
          </a:p>
        </p:txBody>
      </p:sp>
    </p:spTree>
    <p:extLst>
      <p:ext uri="{BB962C8B-B14F-4D97-AF65-F5344CB8AC3E}">
        <p14:creationId xmlns:p14="http://schemas.microsoft.com/office/powerpoint/2010/main" val="399864172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5696" y="151834"/>
            <a:ext cx="5328592" cy="460851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3779926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257264" y="1743750"/>
            <a:ext cx="138272" cy="1656000"/>
            <a:chOff x="0" y="1995686"/>
            <a:chExt cx="173576" cy="1368152"/>
          </a:xfrm>
        </p:grpSpPr>
        <p:sp>
          <p:nvSpPr>
            <p:cNvPr id="6" name="Rectangle 5"/>
            <p:cNvSpPr/>
            <p:nvPr/>
          </p:nvSpPr>
          <p:spPr>
            <a:xfrm>
              <a:off x="0" y="1995686"/>
              <a:ext cx="89756" cy="136815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7" name="Rectangle 6"/>
            <p:cNvSpPr/>
            <p:nvPr/>
          </p:nvSpPr>
          <p:spPr>
            <a:xfrm>
              <a:off x="83820" y="1995686"/>
              <a:ext cx="89756" cy="1368152"/>
            </a:xfrm>
            <a:prstGeom prst="rect">
              <a:avLst/>
            </a:prstGeom>
            <a:solidFill>
              <a:schemeClr val="accent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11" name="Title 1"/>
          <p:cNvSpPr txBox="1">
            <a:spLocks/>
          </p:cNvSpPr>
          <p:nvPr/>
        </p:nvSpPr>
        <p:spPr>
          <a:xfrm>
            <a:off x="1115616" y="1398951"/>
            <a:ext cx="5040560" cy="2468944"/>
          </a:xfrm>
          <a:prstGeom prst="rect">
            <a:avLst/>
          </a:prstGeom>
        </p:spPr>
        <p:txBody>
          <a:bodyPr>
            <a:no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a-IR" sz="2000" b="1" cap="all" dirty="0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Andalus" panose="02020603050405020304" pitchFamily="18" charset="-78"/>
                <a:cs typeface="B Titr" panose="00000700000000000000" pitchFamily="2" charset="-78"/>
              </a:rPr>
              <a:t>پس از آموزش انتظار می رود فراگیر:</a:t>
            </a:r>
          </a:p>
          <a:p>
            <a:pPr algn="r"/>
            <a:r>
              <a:rPr lang="fa-IR" sz="1600" b="1" cap="all" dirty="0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Andalus" panose="02020603050405020304" pitchFamily="18" charset="-78"/>
                <a:cs typeface="B Titr" panose="00000700000000000000" pitchFamily="2" charset="-78"/>
              </a:rPr>
              <a:t>پایش و ارزشیابی را تعریف نماید.</a:t>
            </a:r>
          </a:p>
          <a:p>
            <a:pPr algn="r"/>
            <a:r>
              <a:rPr lang="fa-IR" sz="1600" b="1" cap="all" dirty="0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Andalus" panose="02020603050405020304" pitchFamily="18" charset="-78"/>
                <a:cs typeface="B Titr" panose="00000700000000000000" pitchFamily="2" charset="-78"/>
              </a:rPr>
              <a:t>شاخص های پایش را توضیح دهد.</a:t>
            </a:r>
          </a:p>
          <a:p>
            <a:pPr algn="r"/>
            <a:r>
              <a:rPr lang="fa-IR" sz="1600" b="1" cap="all" dirty="0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Andalus" panose="02020603050405020304" pitchFamily="18" charset="-78"/>
                <a:cs typeface="B Titr" panose="00000700000000000000" pitchFamily="2" charset="-78"/>
              </a:rPr>
              <a:t>شاخص های ارزشیابی را توضیح دهد.</a:t>
            </a:r>
          </a:p>
          <a:p>
            <a:pPr algn="r"/>
            <a:r>
              <a:rPr lang="fa-IR" sz="1600" b="1" cap="all" dirty="0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Andalus" panose="02020603050405020304" pitchFamily="18" charset="-78"/>
                <a:cs typeface="B Titr" panose="00000700000000000000" pitchFamily="2" charset="-78"/>
              </a:rPr>
              <a:t>فرآیند اجرای پایش در سطح شبکه را توضیح دهد.</a:t>
            </a:r>
          </a:p>
          <a:p>
            <a:pPr algn="r"/>
            <a:r>
              <a:rPr lang="fa-IR" sz="1600" b="1" cap="all" dirty="0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Andalus" panose="02020603050405020304" pitchFamily="18" charset="-78"/>
                <a:cs typeface="B Titr" panose="00000700000000000000" pitchFamily="2" charset="-78"/>
              </a:rPr>
              <a:t> </a:t>
            </a:r>
            <a:endParaRPr lang="en-US" sz="1600" b="1" cap="all" dirty="0">
              <a:ln w="0"/>
              <a:solidFill>
                <a:srgbClr val="FF0000"/>
              </a:solidFill>
              <a:effectLst>
                <a:reflection blurRad="12700" stA="50000" endPos="50000" dist="5000" dir="5400000" sy="-100000" rotWithShape="0"/>
              </a:effectLst>
              <a:latin typeface="Andalus" panose="02020603050405020304" pitchFamily="18" charset="-78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28829370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 txBox="1">
            <a:spLocks/>
          </p:cNvSpPr>
          <p:nvPr/>
        </p:nvSpPr>
        <p:spPr>
          <a:xfrm>
            <a:off x="3344505" y="101215"/>
            <a:ext cx="2736304" cy="576064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rtl="1"/>
            <a:r>
              <a:rPr lang="fa-IR" sz="4000" dirty="0">
                <a:solidFill>
                  <a:srgbClr val="FF0000"/>
                </a:solidFill>
                <a:latin typeface="Arial" pitchFamily="34" charset="0"/>
                <a:cs typeface="B Titr" panose="00000700000000000000" pitchFamily="2" charset="-78"/>
              </a:rPr>
              <a:t>تعاریف </a:t>
            </a:r>
            <a:endParaRPr lang="en-US" sz="4000" dirty="0">
              <a:solidFill>
                <a:srgbClr val="FF0000"/>
              </a:solidFill>
              <a:latin typeface="Arial" pitchFamily="34" charset="0"/>
              <a:cs typeface="B Titr" panose="00000700000000000000" pitchFamily="2" charset="-78"/>
            </a:endParaRPr>
          </a:p>
        </p:txBody>
      </p:sp>
      <p:sp>
        <p:nvSpPr>
          <p:cNvPr id="2" name="Rounded Rectangle 1"/>
          <p:cNvSpPr/>
          <p:nvPr/>
        </p:nvSpPr>
        <p:spPr>
          <a:xfrm>
            <a:off x="5624525" y="896695"/>
            <a:ext cx="2586104" cy="635141"/>
          </a:xfrm>
          <a:prstGeom prst="roundRect">
            <a:avLst>
              <a:gd name="adj" fmla="val 50000"/>
            </a:avLst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fa-IR" altLang="ko-KR" sz="2800" dirty="0">
                <a:cs typeface="B Titr" panose="00000700000000000000" pitchFamily="2" charset="-78"/>
              </a:rPr>
              <a:t>پایش </a:t>
            </a:r>
            <a:endParaRPr lang="ko-KR" altLang="en-US" sz="2800" dirty="0">
              <a:cs typeface="B Titr" panose="00000700000000000000" pitchFamily="2" charset="-78"/>
            </a:endParaRPr>
          </a:p>
        </p:txBody>
      </p:sp>
      <p:sp>
        <p:nvSpPr>
          <p:cNvPr id="4" name="Oval 3"/>
          <p:cNvSpPr/>
          <p:nvPr/>
        </p:nvSpPr>
        <p:spPr>
          <a:xfrm>
            <a:off x="5720769" y="1034245"/>
            <a:ext cx="360040" cy="36004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843808" y="2536964"/>
            <a:ext cx="4851987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600" dirty="0">
                <a:solidFill>
                  <a:schemeClr val="bg1"/>
                </a:solidFill>
                <a:cs typeface="Arial" pitchFamily="34" charset="0"/>
              </a:rPr>
              <a:t>Modern PowerPoint Presentation</a:t>
            </a:r>
            <a:endParaRPr lang="ko-KR" altLang="en-US" sz="1600" dirty="0">
              <a:solidFill>
                <a:schemeClr val="bg1"/>
              </a:solidFill>
            </a:endParaRPr>
          </a:p>
        </p:txBody>
      </p:sp>
      <p:sp>
        <p:nvSpPr>
          <p:cNvPr id="21" name="TextBox 20"/>
          <p:cNvSpPr txBox="1"/>
          <p:nvPr/>
        </p:nvSpPr>
        <p:spPr bwMode="auto">
          <a:xfrm>
            <a:off x="827584" y="1681096"/>
            <a:ext cx="3816424" cy="2004395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1">
              <a:lnSpc>
                <a:spcPct val="150000"/>
              </a:lnSpc>
              <a:defRPr/>
            </a:pPr>
            <a:r>
              <a:rPr lang="fa-IR" sz="1400" b="1" dirty="0">
                <a:cs typeface="B Nazanin" panose="00000400000000000000" pitchFamily="2" charset="-78"/>
              </a:rPr>
              <a:t>بررسي تحقق اهداف با اجراي برنامه در عمل است .</a:t>
            </a:r>
            <a:br>
              <a:rPr lang="fa-IR" sz="1400" b="1" dirty="0">
                <a:cs typeface="B Nazanin" panose="00000400000000000000" pitchFamily="2" charset="-78"/>
              </a:rPr>
            </a:br>
            <a:r>
              <a:rPr lang="fa-IR" sz="1400" b="1" dirty="0">
                <a:cs typeface="B Nazanin" panose="00000400000000000000" pitchFamily="2" charset="-78"/>
              </a:rPr>
              <a:t> بنابراين در ارزشيابي شاخص های زیر باید مورد </a:t>
            </a:r>
            <a:br>
              <a:rPr lang="fa-IR" sz="1400" b="1" dirty="0">
                <a:cs typeface="B Nazanin" panose="00000400000000000000" pitchFamily="2" charset="-78"/>
              </a:rPr>
            </a:br>
            <a:r>
              <a:rPr lang="fa-IR" sz="1400" b="1" dirty="0">
                <a:cs typeface="B Nazanin" panose="00000400000000000000" pitchFamily="2" charset="-78"/>
              </a:rPr>
              <a:t>بررسی قرار گیرد: </a:t>
            </a:r>
          </a:p>
          <a:p>
            <a:pPr marL="285750" indent="-285750" algn="r" rtl="1">
              <a:lnSpc>
                <a:spcPct val="150000"/>
              </a:lnSpc>
              <a:buFont typeface="Wingdings" panose="05000000000000000000" pitchFamily="2" charset="2"/>
              <a:buChar char="v"/>
              <a:defRPr/>
            </a:pPr>
            <a:r>
              <a:rPr lang="fa-IR" sz="1400" b="1" dirty="0">
                <a:cs typeface="B Nazanin" panose="00000400000000000000" pitchFamily="2" charset="-78"/>
              </a:rPr>
              <a:t> برونداد ( </a:t>
            </a:r>
            <a:r>
              <a:rPr lang="en-US" sz="1400" b="1" dirty="0">
                <a:cs typeface="B Nazanin" panose="00000400000000000000" pitchFamily="2" charset="-78"/>
              </a:rPr>
              <a:t>output</a:t>
            </a:r>
            <a:r>
              <a:rPr lang="fa-IR" sz="1400" b="1" dirty="0">
                <a:cs typeface="B Nazanin" panose="00000400000000000000" pitchFamily="2" charset="-78"/>
              </a:rPr>
              <a:t>) </a:t>
            </a:r>
          </a:p>
          <a:p>
            <a:pPr marL="285750" indent="-285750" algn="r" rtl="1">
              <a:lnSpc>
                <a:spcPct val="150000"/>
              </a:lnSpc>
              <a:buFont typeface="Wingdings" panose="05000000000000000000" pitchFamily="2" charset="2"/>
              <a:buChar char="v"/>
              <a:defRPr/>
            </a:pPr>
            <a:r>
              <a:rPr lang="fa-IR" sz="1400" b="1" dirty="0">
                <a:cs typeface="B Nazanin" panose="00000400000000000000" pitchFamily="2" charset="-78"/>
              </a:rPr>
              <a:t> پیامد (</a:t>
            </a:r>
            <a:r>
              <a:rPr lang="en-US" sz="1400" b="1" dirty="0">
                <a:cs typeface="B Nazanin" panose="00000400000000000000" pitchFamily="2" charset="-78"/>
              </a:rPr>
              <a:t>outcome</a:t>
            </a:r>
            <a:r>
              <a:rPr lang="fa-IR" sz="1400" b="1" dirty="0">
                <a:cs typeface="B Nazanin" panose="00000400000000000000" pitchFamily="2" charset="-78"/>
              </a:rPr>
              <a:t>) </a:t>
            </a:r>
          </a:p>
          <a:p>
            <a:pPr marL="285750" indent="-285750" algn="r" rtl="1">
              <a:lnSpc>
                <a:spcPct val="150000"/>
              </a:lnSpc>
              <a:buFont typeface="Wingdings" panose="05000000000000000000" pitchFamily="2" charset="2"/>
              <a:buChar char="v"/>
              <a:defRPr/>
            </a:pPr>
            <a:r>
              <a:rPr lang="fa-IR" sz="1400" b="1" dirty="0">
                <a:cs typeface="B Nazanin" panose="00000400000000000000" pitchFamily="2" charset="-78"/>
              </a:rPr>
              <a:t>تأثیر نهائی ( </a:t>
            </a:r>
            <a:r>
              <a:rPr lang="en-US" sz="1400" b="1" dirty="0">
                <a:cs typeface="B Nazanin" panose="00000400000000000000" pitchFamily="2" charset="-78"/>
              </a:rPr>
              <a:t>impact</a:t>
            </a:r>
            <a:r>
              <a:rPr lang="fa-IR" sz="1400" b="1" dirty="0">
                <a:cs typeface="B Nazanin" panose="00000400000000000000" pitchFamily="2" charset="-78"/>
              </a:rPr>
              <a:t>) </a:t>
            </a:r>
          </a:p>
        </p:txBody>
      </p:sp>
      <p:sp>
        <p:nvSpPr>
          <p:cNvPr id="8" name="Rectangle 7"/>
          <p:cNvSpPr/>
          <p:nvPr/>
        </p:nvSpPr>
        <p:spPr>
          <a:xfrm>
            <a:off x="4860032" y="1681096"/>
            <a:ext cx="4115090" cy="203132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r" rtl="1">
              <a:lnSpc>
                <a:spcPct val="150000"/>
              </a:lnSpc>
              <a:defRPr/>
            </a:pPr>
            <a:r>
              <a:rPr lang="fa-IR" sz="1600" b="1" dirty="0">
                <a:cs typeface="B Nazanin" panose="00000400000000000000" pitchFamily="2" charset="-78"/>
              </a:rPr>
              <a:t>سنجش درجه انطباق فعاليتها با استانداردها </a:t>
            </a:r>
            <a:r>
              <a:rPr lang="fa-IR" sz="1600" b="1" u="sng" dirty="0">
                <a:cs typeface="B Nazanin" panose="00000400000000000000" pitchFamily="2" charset="-78"/>
              </a:rPr>
              <a:t>در حين اجرا </a:t>
            </a:r>
            <a:br>
              <a:rPr lang="fa-IR" sz="1600" b="1" u="sng" dirty="0">
                <a:cs typeface="B Nazanin" panose="00000400000000000000" pitchFamily="2" charset="-78"/>
              </a:rPr>
            </a:br>
            <a:r>
              <a:rPr lang="fa-IR" sz="1600" b="1" dirty="0">
                <a:cs typeface="B Nazanin" panose="00000400000000000000" pitchFamily="2" charset="-78"/>
              </a:rPr>
              <a:t>است . بنابراين در پايش شاخص های زیر باید مورد بررسی قرار گیرد:</a:t>
            </a:r>
          </a:p>
          <a:p>
            <a:pPr marL="285750" indent="-285750" algn="r" rtl="1">
              <a:lnSpc>
                <a:spcPct val="150000"/>
              </a:lnSpc>
              <a:buFont typeface="Wingdings" panose="05000000000000000000" pitchFamily="2" charset="2"/>
              <a:buChar char="v"/>
              <a:defRPr/>
            </a:pPr>
            <a:r>
              <a:rPr lang="fa-IR" b="1" dirty="0">
                <a:cs typeface="B Nazanin" panose="00000400000000000000" pitchFamily="2" charset="-78"/>
              </a:rPr>
              <a:t> درونداد (</a:t>
            </a:r>
            <a:r>
              <a:rPr lang="en-US" b="1" dirty="0">
                <a:cs typeface="B Nazanin" panose="00000400000000000000" pitchFamily="2" charset="-78"/>
              </a:rPr>
              <a:t>input</a:t>
            </a:r>
            <a:r>
              <a:rPr lang="fa-IR" b="1" dirty="0">
                <a:cs typeface="B Nazanin" panose="00000400000000000000" pitchFamily="2" charset="-78"/>
              </a:rPr>
              <a:t>) </a:t>
            </a:r>
          </a:p>
          <a:p>
            <a:pPr marL="285750" indent="-285750" algn="r" rtl="1">
              <a:lnSpc>
                <a:spcPct val="150000"/>
              </a:lnSpc>
              <a:buFont typeface="Wingdings" panose="05000000000000000000" pitchFamily="2" charset="2"/>
              <a:buChar char="v"/>
              <a:defRPr/>
            </a:pPr>
            <a:r>
              <a:rPr lang="fa-IR" b="1" dirty="0">
                <a:cs typeface="B Nazanin" panose="00000400000000000000" pitchFamily="2" charset="-78"/>
              </a:rPr>
              <a:t>فرآيند (</a:t>
            </a:r>
            <a:r>
              <a:rPr lang="en-US" b="1" dirty="0">
                <a:cs typeface="B Nazanin" panose="00000400000000000000" pitchFamily="2" charset="-78"/>
              </a:rPr>
              <a:t>process</a:t>
            </a:r>
            <a:r>
              <a:rPr lang="fa-IR" b="1" dirty="0">
                <a:cs typeface="B Nazanin" panose="00000400000000000000" pitchFamily="2" charset="-78"/>
              </a:rPr>
              <a:t>) </a:t>
            </a:r>
          </a:p>
        </p:txBody>
      </p:sp>
      <p:sp>
        <p:nvSpPr>
          <p:cNvPr id="25" name="Rounded Rectangle 24"/>
          <p:cNvSpPr/>
          <p:nvPr/>
        </p:nvSpPr>
        <p:spPr>
          <a:xfrm>
            <a:off x="1550756" y="905317"/>
            <a:ext cx="2586104" cy="635141"/>
          </a:xfrm>
          <a:prstGeom prst="roundRect">
            <a:avLst>
              <a:gd name="adj" fmla="val 50000"/>
            </a:avLst>
          </a:prstGeom>
          <a:ln/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r>
              <a:rPr lang="fa-IR" altLang="ko-KR" sz="2800" dirty="0">
                <a:solidFill>
                  <a:schemeClr val="tx1"/>
                </a:solidFill>
                <a:cs typeface="B Titr" panose="00000700000000000000" pitchFamily="2" charset="-78"/>
              </a:rPr>
              <a:t>ارزشیابی</a:t>
            </a:r>
            <a:endParaRPr lang="ko-KR" altLang="en-US" sz="2800" dirty="0">
              <a:solidFill>
                <a:schemeClr val="tx1"/>
              </a:solidFill>
              <a:cs typeface="B Titr" panose="00000700000000000000" pitchFamily="2" charset="-78"/>
            </a:endParaRPr>
          </a:p>
        </p:txBody>
      </p:sp>
      <p:sp>
        <p:nvSpPr>
          <p:cNvPr id="26" name="Oval 25"/>
          <p:cNvSpPr/>
          <p:nvPr/>
        </p:nvSpPr>
        <p:spPr>
          <a:xfrm>
            <a:off x="1691680" y="1042867"/>
            <a:ext cx="360040" cy="36004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505599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107504" y="1923678"/>
            <a:ext cx="8927976" cy="288032"/>
          </a:xfrm>
        </p:spPr>
        <p:txBody>
          <a:bodyPr/>
          <a:lstStyle/>
          <a:p>
            <a:pPr marL="285750" indent="-285750" algn="r" rtl="1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fa-IR" sz="1500" b="1" dirty="0">
                <a:solidFill>
                  <a:srgbClr val="7030A0"/>
                </a:solidFill>
                <a:cs typeface="B Titr" panose="00000700000000000000" pitchFamily="2" charset="-78"/>
              </a:rPr>
              <a:t>شاخص های درونداد :</a:t>
            </a:r>
          </a:p>
          <a:p>
            <a:pPr algn="r" rtl="1">
              <a:lnSpc>
                <a:spcPct val="150000"/>
              </a:lnSpc>
            </a:pPr>
            <a:r>
              <a:rPr lang="fa-IR" sz="1500" b="1" dirty="0">
                <a:solidFill>
                  <a:schemeClr val="tx1"/>
                </a:solidFill>
                <a:cs typeface="B Nazanin" panose="00000400000000000000" pitchFamily="2" charset="-78"/>
              </a:rPr>
              <a:t>حاوی </a:t>
            </a:r>
            <a:r>
              <a:rPr lang="fa-IR" sz="1500" b="1" u="sng" dirty="0">
                <a:solidFill>
                  <a:schemeClr val="tx1"/>
                </a:solidFill>
                <a:cs typeface="B Nazanin" panose="00000400000000000000" pitchFamily="2" charset="-78"/>
              </a:rPr>
              <a:t>اطلاعات، منابع و امکانات </a:t>
            </a:r>
            <a:r>
              <a:rPr lang="fa-IR" sz="1500" b="1" dirty="0">
                <a:solidFill>
                  <a:schemeClr val="tx1"/>
                </a:solidFill>
                <a:cs typeface="B Nazanin" panose="00000400000000000000" pitchFamily="2" charset="-78"/>
              </a:rPr>
              <a:t>مورد نیاز برای انجام فعالیت ها هستند؛ </a:t>
            </a:r>
            <a:r>
              <a:rPr lang="fa-IR" sz="1500" b="1" dirty="0">
                <a:solidFill>
                  <a:srgbClr val="FF0000"/>
                </a:solidFill>
                <a:cs typeface="B Nazanin" panose="00000400000000000000" pitchFamily="2" charset="-78"/>
              </a:rPr>
              <a:t>تعداد کودکان واجد شرایط واکسیناسیون </a:t>
            </a:r>
          </a:p>
          <a:p>
            <a:pPr marL="285750" indent="-285750" algn="r" rtl="1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fa-IR" sz="1500" b="1" dirty="0">
                <a:solidFill>
                  <a:srgbClr val="7030A0"/>
                </a:solidFill>
                <a:cs typeface="B Titr" panose="00000700000000000000" pitchFamily="2" charset="-78"/>
              </a:rPr>
              <a:t>شاخص های فرآیند :</a:t>
            </a:r>
          </a:p>
          <a:p>
            <a:pPr algn="r" rtl="1">
              <a:lnSpc>
                <a:spcPct val="150000"/>
              </a:lnSpc>
            </a:pPr>
            <a:r>
              <a:rPr lang="fa-IR" sz="1500" b="1" u="sng" dirty="0">
                <a:solidFill>
                  <a:schemeClr val="tx1"/>
                </a:solidFill>
                <a:cs typeface="B Nazanin" panose="00000400000000000000" pitchFamily="2" charset="-78"/>
              </a:rPr>
              <a:t>ابزارهای اندازه گیری</a:t>
            </a:r>
            <a:r>
              <a:rPr lang="fa-IR" sz="1500" b="1" dirty="0">
                <a:solidFill>
                  <a:schemeClr val="tx1"/>
                </a:solidFill>
                <a:cs typeface="B Nazanin" panose="00000400000000000000" pitchFamily="2" charset="-78"/>
              </a:rPr>
              <a:t> فعالیت های در حال اجرا هستند؛ </a:t>
            </a:r>
            <a:r>
              <a:rPr lang="fa-IR" sz="1500" b="1" dirty="0">
                <a:solidFill>
                  <a:srgbClr val="FF0000"/>
                </a:solidFill>
                <a:cs typeface="B Nazanin" panose="00000400000000000000" pitchFamily="2" charset="-78"/>
              </a:rPr>
              <a:t>میزان پیشرفت برنامه واکسیناسیون</a:t>
            </a:r>
          </a:p>
          <a:p>
            <a:pPr marL="285750" indent="-285750" algn="r" rtl="1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fa-IR" sz="1500" b="1" dirty="0">
                <a:solidFill>
                  <a:srgbClr val="7030A0"/>
                </a:solidFill>
                <a:cs typeface="B Titr" panose="00000700000000000000" pitchFamily="2" charset="-78"/>
              </a:rPr>
              <a:t>شاخص های برونداد: </a:t>
            </a:r>
          </a:p>
          <a:p>
            <a:pPr algn="r" rtl="1">
              <a:lnSpc>
                <a:spcPct val="150000"/>
              </a:lnSpc>
            </a:pPr>
            <a:r>
              <a:rPr lang="fa-IR" sz="1500" b="1" u="sng" dirty="0">
                <a:solidFill>
                  <a:schemeClr val="tx1"/>
                </a:solidFill>
                <a:cs typeface="B Nazanin" panose="00000400000000000000" pitchFamily="2" charset="-78"/>
              </a:rPr>
              <a:t>برونداد های </a:t>
            </a:r>
            <a:r>
              <a:rPr lang="fa-IR" sz="1500" b="1" dirty="0">
                <a:solidFill>
                  <a:schemeClr val="tx1"/>
                </a:solidFill>
                <a:cs typeface="B Nazanin" panose="00000400000000000000" pitchFamily="2" charset="-78"/>
              </a:rPr>
              <a:t>فعالیت ها را اندازه می گیرند؛ </a:t>
            </a:r>
            <a:r>
              <a:rPr lang="fa-IR" sz="1500" b="1" dirty="0">
                <a:solidFill>
                  <a:srgbClr val="FF0000"/>
                </a:solidFill>
                <a:cs typeface="B Nazanin" panose="00000400000000000000" pitchFamily="2" charset="-78"/>
              </a:rPr>
              <a:t>میزان پوشش واکسیناسیون</a:t>
            </a:r>
          </a:p>
          <a:p>
            <a:pPr marL="285750" indent="-285750" algn="r" rtl="1">
              <a:lnSpc>
                <a:spcPct val="150000"/>
              </a:lnSpc>
              <a:buClr>
                <a:srgbClr val="7030A0"/>
              </a:buClr>
              <a:buFont typeface="Wingdings" panose="05000000000000000000" pitchFamily="2" charset="2"/>
              <a:buChar char="v"/>
            </a:pPr>
            <a:r>
              <a:rPr lang="fa-IR" sz="1500" b="1" dirty="0">
                <a:cs typeface="B Nazanin" panose="00000400000000000000" pitchFamily="2" charset="-78"/>
              </a:rPr>
              <a:t> </a:t>
            </a:r>
            <a:r>
              <a:rPr lang="fa-IR" sz="1500" b="1" dirty="0">
                <a:solidFill>
                  <a:srgbClr val="7030A0"/>
                </a:solidFill>
                <a:cs typeface="B Titr" panose="00000700000000000000" pitchFamily="2" charset="-78"/>
              </a:rPr>
              <a:t>شاخص های پیامد: </a:t>
            </a:r>
          </a:p>
          <a:p>
            <a:pPr algn="r" rtl="1">
              <a:lnSpc>
                <a:spcPct val="150000"/>
              </a:lnSpc>
            </a:pPr>
            <a:r>
              <a:rPr lang="fa-IR" sz="1500" b="1" u="sng" dirty="0">
                <a:solidFill>
                  <a:schemeClr val="tx1"/>
                </a:solidFill>
                <a:cs typeface="B Nazanin" panose="00000400000000000000" pitchFamily="2" charset="-78"/>
              </a:rPr>
              <a:t>پیامد فعالیت ها </a:t>
            </a:r>
            <a:r>
              <a:rPr lang="fa-IR" sz="1500" b="1" dirty="0">
                <a:solidFill>
                  <a:schemeClr val="tx1"/>
                </a:solidFill>
                <a:cs typeface="B Nazanin" panose="00000400000000000000" pitchFamily="2" charset="-78"/>
              </a:rPr>
              <a:t>را نشان می دهند؛ </a:t>
            </a:r>
            <a:r>
              <a:rPr lang="fa-IR" sz="1500" b="1" dirty="0">
                <a:solidFill>
                  <a:srgbClr val="FF0000"/>
                </a:solidFill>
                <a:cs typeface="B Nazanin" panose="00000400000000000000" pitchFamily="2" charset="-78"/>
              </a:rPr>
              <a:t>میزان ایمنی ناشی از واکیسناسیون</a:t>
            </a:r>
          </a:p>
          <a:p>
            <a:pPr marL="285750" indent="-285750" algn="r" rtl="1">
              <a:lnSpc>
                <a:spcPct val="150000"/>
              </a:lnSpc>
              <a:buClr>
                <a:srgbClr val="7030A0"/>
              </a:buClr>
              <a:buFont typeface="Wingdings" panose="05000000000000000000" pitchFamily="2" charset="2"/>
              <a:buChar char="v"/>
            </a:pPr>
            <a:r>
              <a:rPr lang="fa-IR" sz="1500" b="1" dirty="0">
                <a:solidFill>
                  <a:srgbClr val="7030A0"/>
                </a:solidFill>
                <a:cs typeface="B Titr" panose="00000700000000000000" pitchFamily="2" charset="-78"/>
              </a:rPr>
              <a:t> شاخص های تاثیر نهائی: </a:t>
            </a:r>
          </a:p>
          <a:p>
            <a:pPr algn="r" rtl="1">
              <a:lnSpc>
                <a:spcPct val="150000"/>
              </a:lnSpc>
            </a:pPr>
            <a:r>
              <a:rPr lang="fa-IR" sz="1500" b="1" u="sng" dirty="0">
                <a:solidFill>
                  <a:schemeClr val="tx1"/>
                </a:solidFill>
                <a:cs typeface="B Nazanin" panose="00000400000000000000" pitchFamily="2" charset="-78"/>
              </a:rPr>
              <a:t>ابزارهای اندازه گیری اثرات بلند مدت </a:t>
            </a:r>
            <a:r>
              <a:rPr lang="fa-IR" sz="1500" b="1" dirty="0">
                <a:solidFill>
                  <a:schemeClr val="tx1"/>
                </a:solidFill>
                <a:cs typeface="B Nazanin" panose="00000400000000000000" pitchFamily="2" charset="-78"/>
              </a:rPr>
              <a:t>فعالیت ها هستند؛ </a:t>
            </a:r>
            <a:r>
              <a:rPr lang="fa-IR" sz="1500" b="1" dirty="0">
                <a:solidFill>
                  <a:srgbClr val="FF0000"/>
                </a:solidFill>
                <a:cs typeface="B Nazanin" panose="00000400000000000000" pitchFamily="2" charset="-78"/>
              </a:rPr>
              <a:t>میزان کاهش مرگ و میر ناشی از بیماری قابل پیشگیری با واکسن</a:t>
            </a:r>
            <a:endParaRPr lang="en-US" sz="1500" b="1" dirty="0">
              <a:solidFill>
                <a:srgbClr val="FF0000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07471038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그림 개체 틀 17">
            <a:extLst>
              <a:ext uri="{FF2B5EF4-FFF2-40B4-BE49-F238E27FC236}">
                <a16:creationId xmlns:a16="http://schemas.microsoft.com/office/drawing/2014/main" id="{F9D2101F-2462-4354-BA88-0A15171FAA3E}"/>
              </a:ext>
            </a:extLst>
          </p:cNvPr>
          <p:cNvSpPr>
            <a:spLocks noGrp="1"/>
          </p:cNvSpPr>
          <p:nvPr>
            <p:ph type="pic" idx="14"/>
          </p:nvPr>
        </p:nvSpPr>
        <p:spPr/>
      </p:sp>
      <p:sp>
        <p:nvSpPr>
          <p:cNvPr id="16" name="그림 개체 틀 15">
            <a:extLst>
              <a:ext uri="{FF2B5EF4-FFF2-40B4-BE49-F238E27FC236}">
                <a16:creationId xmlns:a16="http://schemas.microsoft.com/office/drawing/2014/main" id="{E8633E3D-D38D-443B-83E0-73BB77C4437C}"/>
              </a:ext>
            </a:extLst>
          </p:cNvPr>
          <p:cNvSpPr>
            <a:spLocks noGrp="1"/>
          </p:cNvSpPr>
          <p:nvPr>
            <p:ph type="pic" idx="13"/>
          </p:nvPr>
        </p:nvSpPr>
        <p:spPr/>
      </p:sp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altLang="ko-KR" dirty="0">
                <a:solidFill>
                  <a:srgbClr val="FF0000"/>
                </a:solidFill>
                <a:cs typeface="B Titr" panose="00000700000000000000" pitchFamily="2" charset="-78"/>
              </a:rPr>
              <a:t>پایش و ارزشیابی در حوزه بهداشت </a:t>
            </a:r>
            <a:endParaRPr lang="ko-KR" altLang="en-US" dirty="0">
              <a:solidFill>
                <a:srgbClr val="FF0000"/>
              </a:solidFill>
              <a:cs typeface="B Titr" panose="00000700000000000000" pitchFamily="2" charset="-78"/>
            </a:endParaRPr>
          </a:p>
        </p:txBody>
      </p:sp>
      <p:sp>
        <p:nvSpPr>
          <p:cNvPr id="33" name="Text Placeholder 17"/>
          <p:cNvSpPr txBox="1">
            <a:spLocks/>
          </p:cNvSpPr>
          <p:nvPr/>
        </p:nvSpPr>
        <p:spPr>
          <a:xfrm>
            <a:off x="6948264" y="3363607"/>
            <a:ext cx="1440159" cy="409909"/>
          </a:xfrm>
          <a:prstGeom prst="rect">
            <a:avLst/>
          </a:prstGeom>
          <a:noFill/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endParaRPr lang="en-US" sz="1600" b="1" dirty="0">
              <a:cs typeface="B Nazanin" panose="00000400000000000000" pitchFamily="2" charset="-78"/>
            </a:endParaRPr>
          </a:p>
        </p:txBody>
      </p:sp>
      <p:sp>
        <p:nvSpPr>
          <p:cNvPr id="5" name="그림 개체 틀 4">
            <a:extLst>
              <a:ext uri="{FF2B5EF4-FFF2-40B4-BE49-F238E27FC236}">
                <a16:creationId xmlns:a16="http://schemas.microsoft.com/office/drawing/2014/main" id="{C69D83AA-75F8-4281-BE4B-649B7CDD4259}"/>
              </a:ext>
            </a:extLst>
          </p:cNvPr>
          <p:cNvSpPr>
            <a:spLocks noGrp="1"/>
          </p:cNvSpPr>
          <p:nvPr>
            <p:ph type="pic" idx="15"/>
          </p:nvPr>
        </p:nvSpPr>
        <p:spPr/>
      </p:sp>
      <p:sp>
        <p:nvSpPr>
          <p:cNvPr id="7" name="그림 개체 틀 6">
            <a:extLst>
              <a:ext uri="{FF2B5EF4-FFF2-40B4-BE49-F238E27FC236}">
                <a16:creationId xmlns:a16="http://schemas.microsoft.com/office/drawing/2014/main" id="{37D7713C-187A-455F-9F39-C775125A8112}"/>
              </a:ext>
            </a:extLst>
          </p:cNvPr>
          <p:cNvSpPr>
            <a:spLocks noGrp="1"/>
          </p:cNvSpPr>
          <p:nvPr>
            <p:ph type="pic" idx="12"/>
          </p:nvPr>
        </p:nvSpPr>
        <p:spPr/>
      </p:sp>
      <p:sp>
        <p:nvSpPr>
          <p:cNvPr id="14" name="그림 개체 틀 13">
            <a:extLst>
              <a:ext uri="{FF2B5EF4-FFF2-40B4-BE49-F238E27FC236}">
                <a16:creationId xmlns:a16="http://schemas.microsoft.com/office/drawing/2014/main" id="{A96CA4FC-0399-47EA-A3ED-1D77EBB1D0F9}"/>
              </a:ext>
            </a:extLst>
          </p:cNvPr>
          <p:cNvSpPr>
            <a:spLocks noGrp="1"/>
          </p:cNvSpPr>
          <p:nvPr>
            <p:ph type="pic" idx="1"/>
          </p:nvPr>
        </p:nvSpPr>
        <p:spPr/>
      </p:sp>
      <p:sp>
        <p:nvSpPr>
          <p:cNvPr id="6" name="TextBox 5"/>
          <p:cNvSpPr txBox="1"/>
          <p:nvPr/>
        </p:nvSpPr>
        <p:spPr>
          <a:xfrm>
            <a:off x="7103254" y="1957829"/>
            <a:ext cx="117002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600" b="1" dirty="0">
                <a:cs typeface="B Nazanin" panose="00000400000000000000" pitchFamily="2" charset="-78"/>
              </a:rPr>
              <a:t>برون سپاری </a:t>
            </a:r>
            <a:endParaRPr lang="en-US" sz="1600" b="1" dirty="0">
              <a:cs typeface="B Nazanin" panose="00000400000000000000" pitchFamily="2" charset="-78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5668374" y="1957828"/>
            <a:ext cx="117002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600" b="1" dirty="0">
                <a:cs typeface="B Nazanin" panose="00000400000000000000" pitchFamily="2" charset="-78"/>
              </a:rPr>
              <a:t>دولتی</a:t>
            </a:r>
            <a:endParaRPr lang="en-US" sz="1600" b="1" dirty="0">
              <a:cs typeface="B Nazanin" panose="00000400000000000000" pitchFamily="2" charset="-78"/>
            </a:endParaRPr>
          </a:p>
        </p:txBody>
      </p:sp>
      <p:sp>
        <p:nvSpPr>
          <p:cNvPr id="46" name="Text Placeholder 17"/>
          <p:cNvSpPr txBox="1">
            <a:spLocks/>
          </p:cNvSpPr>
          <p:nvPr/>
        </p:nvSpPr>
        <p:spPr>
          <a:xfrm>
            <a:off x="3514281" y="2142560"/>
            <a:ext cx="2016223" cy="246087"/>
          </a:xfrm>
          <a:prstGeom prst="rect">
            <a:avLst/>
          </a:prstGeom>
          <a:noFill/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fa-IR" sz="1800" b="1" dirty="0">
                <a:cs typeface="B Nazanin" panose="00000400000000000000" pitchFamily="2" charset="-78"/>
              </a:rPr>
              <a:t>پایش مدیریتی </a:t>
            </a:r>
            <a:endParaRPr lang="en-US" sz="1800" b="1" dirty="0">
              <a:cs typeface="B Nazanin" panose="00000400000000000000" pitchFamily="2" charset="-78"/>
            </a:endParaRPr>
          </a:p>
        </p:txBody>
      </p:sp>
      <p:sp>
        <p:nvSpPr>
          <p:cNvPr id="47" name="Text Placeholder 17"/>
          <p:cNvSpPr txBox="1">
            <a:spLocks/>
          </p:cNvSpPr>
          <p:nvPr/>
        </p:nvSpPr>
        <p:spPr>
          <a:xfrm>
            <a:off x="2222625" y="2142559"/>
            <a:ext cx="1440159" cy="246087"/>
          </a:xfrm>
          <a:prstGeom prst="rect">
            <a:avLst/>
          </a:prstGeom>
          <a:noFill/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fa-IR" sz="1600" b="1" dirty="0">
                <a:cs typeface="B Nazanin" panose="00000400000000000000" pitchFamily="2" charset="-78"/>
              </a:rPr>
              <a:t>پزشک و</a:t>
            </a:r>
          </a:p>
          <a:p>
            <a:pPr marL="0" indent="0" algn="ctr">
              <a:buNone/>
            </a:pPr>
            <a:r>
              <a:rPr lang="fa-IR" sz="1600" b="1" dirty="0">
                <a:cs typeface="B Nazanin" panose="00000400000000000000" pitchFamily="2" charset="-78"/>
              </a:rPr>
              <a:t> ماما خانواده </a:t>
            </a:r>
            <a:endParaRPr lang="en-US" sz="1600" b="1" dirty="0">
              <a:cs typeface="B Nazanin" panose="00000400000000000000" pitchFamily="2" charset="-78"/>
            </a:endParaRPr>
          </a:p>
        </p:txBody>
      </p:sp>
      <p:sp>
        <p:nvSpPr>
          <p:cNvPr id="48" name="Text Placeholder 17"/>
          <p:cNvSpPr txBox="1">
            <a:spLocks/>
          </p:cNvSpPr>
          <p:nvPr/>
        </p:nvSpPr>
        <p:spPr>
          <a:xfrm>
            <a:off x="443922" y="2219338"/>
            <a:ext cx="1908431" cy="214308"/>
          </a:xfrm>
          <a:prstGeom prst="rect">
            <a:avLst/>
          </a:prstGeom>
          <a:noFill/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buNone/>
            </a:pPr>
            <a:r>
              <a:rPr lang="fa-IR" sz="1400" b="1" dirty="0">
                <a:cs typeface="B Nazanin" panose="00000400000000000000" pitchFamily="2" charset="-78"/>
              </a:rPr>
              <a:t>شبانه روزی و دارای</a:t>
            </a:r>
          </a:p>
          <a:p>
            <a:pPr marL="0" indent="0" algn="ctr" rtl="1">
              <a:buNone/>
            </a:pPr>
            <a:r>
              <a:rPr lang="fa-IR" sz="1400" b="1" dirty="0">
                <a:cs typeface="B Nazanin" panose="00000400000000000000" pitchFamily="2" charset="-78"/>
              </a:rPr>
              <a:t> بیتوته </a:t>
            </a:r>
            <a:endParaRPr lang="en-US" sz="1400" b="1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17657940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4572000" y="871979"/>
            <a:ext cx="4176465" cy="3181712"/>
            <a:chOff x="811829" y="2827091"/>
            <a:chExt cx="2059657" cy="1972684"/>
          </a:xfrm>
        </p:grpSpPr>
        <p:sp>
          <p:nvSpPr>
            <p:cNvPr id="7" name="TextBox 6"/>
            <p:cNvSpPr txBox="1"/>
            <p:nvPr/>
          </p:nvSpPr>
          <p:spPr>
            <a:xfrm>
              <a:off x="811829" y="3139610"/>
              <a:ext cx="2059657" cy="1660165"/>
            </a:xfrm>
            <a:prstGeom prst="rect">
              <a:avLst/>
            </a:prstGeom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marL="285750" indent="-285750" algn="r" rtl="1">
                <a:lnSpc>
                  <a:spcPct val="150000"/>
                </a:lnSpc>
                <a:buFont typeface="Wingdings" panose="05000000000000000000" pitchFamily="2" charset="2"/>
                <a:buChar char="ü"/>
              </a:pPr>
              <a:r>
                <a:rPr lang="fa-IR" altLang="ko-KR" sz="1600" b="1" dirty="0">
                  <a:solidFill>
                    <a:schemeClr val="tx1"/>
                  </a:solidFill>
                  <a:cs typeface="B Nazanin" panose="00000400000000000000" pitchFamily="2" charset="-78"/>
                </a:rPr>
                <a:t>معیارهای پایش</a:t>
              </a:r>
            </a:p>
            <a:p>
              <a:pPr marL="285750" indent="-285750" algn="r" rtl="1">
                <a:lnSpc>
                  <a:spcPct val="150000"/>
                </a:lnSpc>
                <a:buFont typeface="Wingdings" panose="05000000000000000000" pitchFamily="2" charset="2"/>
                <a:buChar char="ü"/>
              </a:pPr>
              <a:r>
                <a:rPr lang="fa-IR" altLang="ko-KR" sz="1600" b="1" dirty="0">
                  <a:solidFill>
                    <a:schemeClr val="tx1"/>
                  </a:solidFill>
                  <a:cs typeface="B Nazanin" panose="00000400000000000000" pitchFamily="2" charset="-78"/>
                </a:rPr>
                <a:t>دستورالعمل نحوه محاسبه کسور</a:t>
              </a:r>
            </a:p>
            <a:p>
              <a:pPr marL="285750" indent="-285750" algn="r" rtl="1">
                <a:lnSpc>
                  <a:spcPct val="150000"/>
                </a:lnSpc>
                <a:buFont typeface="Wingdings" panose="05000000000000000000" pitchFamily="2" charset="2"/>
                <a:buChar char="ü"/>
              </a:pPr>
              <a:r>
                <a:rPr lang="fa-IR" altLang="ko-KR" sz="1600" b="1" dirty="0">
                  <a:solidFill>
                    <a:schemeClr val="tx1"/>
                  </a:solidFill>
                  <a:cs typeface="B Nazanin" panose="00000400000000000000" pitchFamily="2" charset="-78"/>
                </a:rPr>
                <a:t>مکانیسم اعمال کسور  </a:t>
              </a:r>
            </a:p>
            <a:p>
              <a:pPr marL="285750" indent="-285750" algn="r" rtl="1">
                <a:lnSpc>
                  <a:spcPct val="150000"/>
                </a:lnSpc>
                <a:buFont typeface="Wingdings" panose="05000000000000000000" pitchFamily="2" charset="2"/>
                <a:buChar char="ü"/>
              </a:pPr>
              <a:r>
                <a:rPr lang="fa-IR" altLang="ko-KR" sz="1600" b="1" dirty="0">
                  <a:solidFill>
                    <a:schemeClr val="tx1"/>
                  </a:solidFill>
                  <a:cs typeface="B Nazanin" panose="00000400000000000000" pitchFamily="2" charset="-78"/>
                </a:rPr>
                <a:t>نحوه انجام پایش فنی </a:t>
              </a:r>
            </a:p>
            <a:p>
              <a:pPr marL="285750" indent="-285750" algn="r" rtl="1">
                <a:lnSpc>
                  <a:spcPct val="150000"/>
                </a:lnSpc>
                <a:buFont typeface="Wingdings" panose="05000000000000000000" pitchFamily="2" charset="2"/>
                <a:buChar char="ü"/>
              </a:pPr>
              <a:r>
                <a:rPr lang="fa-IR" altLang="ko-KR" sz="1600" b="1" dirty="0">
                  <a:solidFill>
                    <a:schemeClr val="tx1"/>
                  </a:solidFill>
                  <a:cs typeface="B Nazanin" panose="00000400000000000000" pitchFamily="2" charset="-78"/>
                </a:rPr>
                <a:t>نحوه انجام پایش پشتیبانی- اداری- مالی</a:t>
              </a:r>
            </a:p>
            <a:p>
              <a:pPr marL="285750" indent="-285750" algn="r" rtl="1">
                <a:lnSpc>
                  <a:spcPct val="150000"/>
                </a:lnSpc>
                <a:buFont typeface="Wingdings" panose="05000000000000000000" pitchFamily="2" charset="2"/>
                <a:buChar char="ü"/>
              </a:pPr>
              <a:r>
                <a:rPr lang="fa-IR" altLang="ko-KR" sz="1600" b="1" dirty="0">
                  <a:solidFill>
                    <a:schemeClr val="tx1"/>
                  </a:solidFill>
                  <a:cs typeface="B Nazanin" panose="00000400000000000000" pitchFamily="2" charset="-78"/>
                </a:rPr>
                <a:t>محاسبه شاخص های عملکردی </a:t>
              </a:r>
              <a:endParaRPr lang="en-US" altLang="ko-KR" sz="1600" b="1" dirty="0">
                <a:solidFill>
                  <a:schemeClr val="tx1"/>
                </a:solidFill>
                <a:cs typeface="B Nazanin" panose="00000400000000000000" pitchFamily="2" charset="-78"/>
              </a:endParaRPr>
            </a:p>
            <a:p>
              <a:pPr marL="285750" indent="-285750" algn="r" rtl="1">
                <a:lnSpc>
                  <a:spcPct val="150000"/>
                </a:lnSpc>
                <a:buFont typeface="Wingdings" panose="05000000000000000000" pitchFamily="2" charset="2"/>
                <a:buChar char="ü"/>
              </a:pPr>
              <a:r>
                <a:rPr lang="fa-IR" altLang="ko-KR" sz="1600" b="1" dirty="0">
                  <a:solidFill>
                    <a:schemeClr val="tx1"/>
                  </a:solidFill>
                  <a:cs typeface="B Nazanin" panose="00000400000000000000" pitchFamily="2" charset="-78"/>
                </a:rPr>
                <a:t>خدمات و جمعیت فعال  </a:t>
              </a:r>
              <a:endParaRPr lang="en-US" altLang="ko-KR" sz="1600" b="1" dirty="0">
                <a:solidFill>
                  <a:schemeClr val="tx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811829" y="2827091"/>
              <a:ext cx="2059657" cy="248071"/>
            </a:xfrm>
            <a:prstGeom prst="rect">
              <a:avLst/>
            </a:prstGeom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2000" b="1" dirty="0">
                  <a:solidFill>
                    <a:srgbClr val="7030A0"/>
                  </a:solidFill>
                  <a:cs typeface="B Nazanin" panose="00000400000000000000" pitchFamily="2" charset="-78"/>
                </a:rPr>
                <a:t>عناوین: </a:t>
              </a:r>
              <a:endParaRPr lang="ko-KR" altLang="en-US" sz="2000" b="1" dirty="0">
                <a:solidFill>
                  <a:srgbClr val="7030A0"/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5" name="그림 개체 틀 4">
            <a:extLst>
              <a:ext uri="{FF2B5EF4-FFF2-40B4-BE49-F238E27FC236}">
                <a16:creationId xmlns:a16="http://schemas.microsoft.com/office/drawing/2014/main" id="{FE25C307-76C6-4708-B43D-D21516BAC993}"/>
              </a:ext>
            </a:extLst>
          </p:cNvPr>
          <p:cNvSpPr>
            <a:spLocks noGrp="1"/>
          </p:cNvSpPr>
          <p:nvPr>
            <p:ph type="pic" idx="1"/>
          </p:nvPr>
        </p:nvSpPr>
        <p:spPr/>
      </p:sp>
      <p:sp>
        <p:nvSpPr>
          <p:cNvPr id="16" name="TextBox 15"/>
          <p:cNvSpPr txBox="1"/>
          <p:nvPr/>
        </p:nvSpPr>
        <p:spPr>
          <a:xfrm>
            <a:off x="1280006" y="2610603"/>
            <a:ext cx="26642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800" dirty="0">
                <a:solidFill>
                  <a:srgbClr val="FF0000"/>
                </a:solidFill>
                <a:cs typeface="B Titr" panose="00000700000000000000" pitchFamily="2" charset="-78"/>
              </a:rPr>
              <a:t>پایش برون سپاری </a:t>
            </a:r>
            <a:endParaRPr lang="en-US" sz="2800" dirty="0">
              <a:solidFill>
                <a:srgbClr val="FF0000"/>
              </a:solidFill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11351600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-22707" y="237514"/>
            <a:ext cx="9144000" cy="576064"/>
          </a:xfrm>
        </p:spPr>
        <p:txBody>
          <a:bodyPr/>
          <a:lstStyle/>
          <a:p>
            <a:r>
              <a:rPr lang="fa-IR" altLang="ko-KR" b="1" dirty="0">
                <a:solidFill>
                  <a:srgbClr val="FF0000"/>
                </a:solidFill>
                <a:cs typeface="B Titr" panose="00000700000000000000" pitchFamily="2" charset="-78"/>
              </a:rPr>
              <a:t>معیارهای پایش</a:t>
            </a:r>
          </a:p>
        </p:txBody>
      </p:sp>
      <p:sp>
        <p:nvSpPr>
          <p:cNvPr id="5" name="Oval 4"/>
          <p:cNvSpPr/>
          <p:nvPr/>
        </p:nvSpPr>
        <p:spPr>
          <a:xfrm>
            <a:off x="3882674" y="1230807"/>
            <a:ext cx="1368152" cy="1368152"/>
          </a:xfrm>
          <a:prstGeom prst="ellipse">
            <a:avLst/>
          </a:prstGeom>
          <a:noFill/>
          <a:ln>
            <a:solidFill>
              <a:schemeClr val="accent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7" name="Oval 6"/>
          <p:cNvSpPr/>
          <p:nvPr/>
        </p:nvSpPr>
        <p:spPr>
          <a:xfrm>
            <a:off x="1179673" y="1230807"/>
            <a:ext cx="1368152" cy="1368152"/>
          </a:xfrm>
          <a:prstGeom prst="ellipse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9" name="Oval 8"/>
          <p:cNvSpPr/>
          <p:nvPr/>
        </p:nvSpPr>
        <p:spPr>
          <a:xfrm>
            <a:off x="6580273" y="1230807"/>
            <a:ext cx="1368152" cy="1368152"/>
          </a:xfrm>
          <a:prstGeom prst="ellipse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10" name="Oval 9"/>
          <p:cNvSpPr/>
          <p:nvPr/>
        </p:nvSpPr>
        <p:spPr>
          <a:xfrm>
            <a:off x="3882674" y="3291830"/>
            <a:ext cx="1368152" cy="1368152"/>
          </a:xfrm>
          <a:prstGeom prst="ellipse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11" name="Oval 10"/>
          <p:cNvSpPr/>
          <p:nvPr/>
        </p:nvSpPr>
        <p:spPr>
          <a:xfrm>
            <a:off x="2031169" y="2756646"/>
            <a:ext cx="1368152" cy="1368152"/>
          </a:xfrm>
          <a:prstGeom prst="ellipse">
            <a:avLst/>
          </a:prstGeom>
          <a:noFill/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12" name="Oval 11"/>
          <p:cNvSpPr/>
          <p:nvPr/>
        </p:nvSpPr>
        <p:spPr>
          <a:xfrm>
            <a:off x="5739581" y="2756646"/>
            <a:ext cx="1368152" cy="1368152"/>
          </a:xfrm>
          <a:prstGeom prst="ellipse">
            <a:avLst/>
          </a:prstGeom>
          <a:noFill/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13" name="Oval 12"/>
          <p:cNvSpPr/>
          <p:nvPr/>
        </p:nvSpPr>
        <p:spPr>
          <a:xfrm>
            <a:off x="3972552" y="1325217"/>
            <a:ext cx="1179331" cy="1179331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fa-IR" altLang="ko-KR" dirty="0">
                <a:solidFill>
                  <a:srgbClr val="FF0000"/>
                </a:solidFill>
                <a:cs typeface="B Titr" panose="00000700000000000000" pitchFamily="2" charset="-78"/>
              </a:rPr>
              <a:t>پایش برون سپاری </a:t>
            </a:r>
            <a:endParaRPr lang="ko-KR" altLang="en-US" dirty="0">
              <a:solidFill>
                <a:srgbClr val="FF0000"/>
              </a:solidFill>
              <a:cs typeface="B Titr" panose="00000700000000000000" pitchFamily="2" charset="-78"/>
            </a:endParaRPr>
          </a:p>
          <a:p>
            <a:pPr algn="ctr"/>
            <a:endParaRPr lang="ko-KR" altLang="en-US" dirty="0"/>
          </a:p>
        </p:txBody>
      </p:sp>
      <p:sp>
        <p:nvSpPr>
          <p:cNvPr id="8" name="Up Arrow 7"/>
          <p:cNvSpPr/>
          <p:nvPr/>
        </p:nvSpPr>
        <p:spPr>
          <a:xfrm>
            <a:off x="4324434" y="2714697"/>
            <a:ext cx="484632" cy="489204"/>
          </a:xfrm>
          <a:prstGeom prst="upArrow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grpSp>
        <p:nvGrpSpPr>
          <p:cNvPr id="14" name="Group 13"/>
          <p:cNvGrpSpPr/>
          <p:nvPr/>
        </p:nvGrpSpPr>
        <p:grpSpPr>
          <a:xfrm>
            <a:off x="1254204" y="1398659"/>
            <a:ext cx="1288487" cy="1058264"/>
            <a:chOff x="563360" y="3161496"/>
            <a:chExt cx="1904800" cy="756526"/>
          </a:xfrm>
        </p:grpSpPr>
        <p:sp>
          <p:nvSpPr>
            <p:cNvPr id="15" name="TextBox 14"/>
            <p:cNvSpPr txBox="1"/>
            <p:nvPr/>
          </p:nvSpPr>
          <p:spPr>
            <a:xfrm>
              <a:off x="563360" y="3579468"/>
              <a:ext cx="190480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600" b="1" dirty="0">
                  <a:latin typeface="Arial" pitchFamily="34" charset="0"/>
                  <a:cs typeface="B Nazanin" panose="00000400000000000000" pitchFamily="2" charset="-78"/>
                </a:rPr>
                <a:t>ضریب 4 </a:t>
              </a:r>
              <a:endParaRPr lang="ko-KR" altLang="en-US" sz="1600" b="1" dirty="0">
                <a:latin typeface="Arial" pitchFamily="34" charset="0"/>
                <a:cs typeface="B Nazanin" panose="00000400000000000000" pitchFamily="2" charset="-78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563360" y="3161496"/>
              <a:ext cx="190480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600" b="1" dirty="0">
                  <a:latin typeface="Arial" pitchFamily="34" charset="0"/>
                  <a:cs typeface="B Nazanin" panose="00000400000000000000" pitchFamily="2" charset="-78"/>
                </a:rPr>
                <a:t>شاخص های </a:t>
              </a:r>
              <a:r>
                <a:rPr lang="fa-IR" altLang="ko-KR" sz="1500" b="1" dirty="0">
                  <a:latin typeface="Arial" pitchFamily="34" charset="0"/>
                  <a:cs typeface="B Nazanin" panose="00000400000000000000" pitchFamily="2" charset="-78"/>
                </a:rPr>
                <a:t>عملکردی</a:t>
              </a:r>
              <a:endParaRPr lang="ko-KR" altLang="en-US" sz="1500" b="1" dirty="0">
                <a:latin typeface="Arial" pitchFamily="34" charset="0"/>
                <a:cs typeface="B Nazanin" panose="00000400000000000000" pitchFamily="2" charset="-78"/>
              </a:endParaRPr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6620105" y="1600727"/>
            <a:ext cx="1288487" cy="598163"/>
            <a:chOff x="563360" y="3161496"/>
            <a:chExt cx="1904800" cy="598163"/>
          </a:xfrm>
        </p:grpSpPr>
        <p:sp>
          <p:nvSpPr>
            <p:cNvPr id="19" name="TextBox 18"/>
            <p:cNvSpPr txBox="1"/>
            <p:nvPr/>
          </p:nvSpPr>
          <p:spPr>
            <a:xfrm>
              <a:off x="563360" y="3390327"/>
              <a:ext cx="19048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b="1" dirty="0">
                  <a:latin typeface="Arial" pitchFamily="34" charset="0"/>
                  <a:cs typeface="B Nazanin" panose="00000400000000000000" pitchFamily="2" charset="-78"/>
                </a:rPr>
                <a:t>ضریب 3 </a:t>
              </a:r>
              <a:endParaRPr lang="ko-KR" altLang="en-US" b="1" dirty="0">
                <a:latin typeface="Arial" pitchFamily="34" charset="0"/>
                <a:cs typeface="B Nazanin" panose="00000400000000000000" pitchFamily="2" charset="-78"/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563360" y="3161496"/>
              <a:ext cx="19048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b="1" dirty="0">
                  <a:latin typeface="Arial" pitchFamily="34" charset="0"/>
                  <a:cs typeface="B Nazanin" panose="00000400000000000000" pitchFamily="2" charset="-78"/>
                </a:rPr>
                <a:t>پایش فنی </a:t>
              </a:r>
              <a:endParaRPr lang="ko-KR" altLang="en-US" b="1" dirty="0">
                <a:latin typeface="Arial" pitchFamily="34" charset="0"/>
                <a:cs typeface="B Nazanin" panose="00000400000000000000" pitchFamily="2" charset="-78"/>
              </a:endParaRPr>
            </a:p>
          </p:txBody>
        </p:sp>
      </p:grpSp>
      <p:grpSp>
        <p:nvGrpSpPr>
          <p:cNvPr id="21" name="Group 20"/>
          <p:cNvGrpSpPr/>
          <p:nvPr/>
        </p:nvGrpSpPr>
        <p:grpSpPr>
          <a:xfrm>
            <a:off x="3922506" y="3612115"/>
            <a:ext cx="1288487" cy="831843"/>
            <a:chOff x="563360" y="3161496"/>
            <a:chExt cx="1904800" cy="567385"/>
          </a:xfrm>
        </p:grpSpPr>
        <p:sp>
          <p:nvSpPr>
            <p:cNvPr id="22" name="TextBox 21"/>
            <p:cNvSpPr txBox="1"/>
            <p:nvPr/>
          </p:nvSpPr>
          <p:spPr>
            <a:xfrm>
              <a:off x="563360" y="3390327"/>
              <a:ext cx="190480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600" b="1" dirty="0">
                  <a:latin typeface="Arial" pitchFamily="34" charset="0"/>
                  <a:cs typeface="B Nazanin" panose="00000400000000000000" pitchFamily="2" charset="-78"/>
                </a:rPr>
                <a:t>ضریب 1</a:t>
              </a:r>
              <a:endParaRPr lang="ko-KR" altLang="en-US" sz="1600" b="1" dirty="0">
                <a:latin typeface="Arial" pitchFamily="34" charset="0"/>
                <a:cs typeface="B Nazanin" panose="00000400000000000000" pitchFamily="2" charset="-78"/>
              </a:endParaRP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563360" y="3161496"/>
              <a:ext cx="190480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600" b="1" dirty="0">
                  <a:latin typeface="Arial" pitchFamily="34" charset="0"/>
                  <a:cs typeface="B Nazanin" panose="00000400000000000000" pitchFamily="2" charset="-78"/>
                </a:rPr>
                <a:t>چک لیست </a:t>
              </a:r>
              <a:r>
                <a:rPr lang="en-US" altLang="ko-KR" sz="1600" b="1" dirty="0">
                  <a:latin typeface="Arial" pitchFamily="34" charset="0"/>
                  <a:cs typeface="B Nazanin" panose="00000400000000000000" pitchFamily="2" charset="-78"/>
                </a:rPr>
                <a:t> IT</a:t>
              </a:r>
              <a:endParaRPr lang="ko-KR" altLang="en-US" sz="1600" b="1" dirty="0">
                <a:latin typeface="Arial" pitchFamily="34" charset="0"/>
                <a:cs typeface="B Nazanin" panose="00000400000000000000" pitchFamily="2" charset="-78"/>
              </a:endParaRPr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2071001" y="2911306"/>
            <a:ext cx="1288487" cy="1036297"/>
            <a:chOff x="563360" y="3219760"/>
            <a:chExt cx="1904800" cy="393076"/>
          </a:xfrm>
        </p:grpSpPr>
        <p:sp>
          <p:nvSpPr>
            <p:cNvPr id="25" name="TextBox 24"/>
            <p:cNvSpPr txBox="1"/>
            <p:nvPr/>
          </p:nvSpPr>
          <p:spPr>
            <a:xfrm>
              <a:off x="563360" y="3453748"/>
              <a:ext cx="1904800" cy="1590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600" b="1" dirty="0">
                  <a:latin typeface="Arial" pitchFamily="34" charset="0"/>
                  <a:cs typeface="B Nazanin" panose="00000400000000000000" pitchFamily="2" charset="-78"/>
                </a:rPr>
                <a:t>ضریب 1 </a:t>
              </a:r>
              <a:endParaRPr lang="ko-KR" altLang="en-US" sz="1600" b="1" dirty="0">
                <a:latin typeface="Arial" pitchFamily="34" charset="0"/>
                <a:cs typeface="B Nazanin" panose="00000400000000000000" pitchFamily="2" charset="-78"/>
              </a:endParaRPr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563360" y="3219760"/>
              <a:ext cx="1904800" cy="27478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600" b="1" dirty="0">
                  <a:latin typeface="Arial" pitchFamily="34" charset="0"/>
                  <a:cs typeface="B Nazanin" panose="00000400000000000000" pitchFamily="2" charset="-78"/>
                </a:rPr>
                <a:t>درصد رضایتمندی</a:t>
              </a:r>
              <a:endParaRPr lang="ko-KR" altLang="en-US" sz="1600" b="1" dirty="0">
                <a:latin typeface="Arial" pitchFamily="34" charset="0"/>
                <a:cs typeface="B Nazanin" panose="00000400000000000000" pitchFamily="2" charset="-78"/>
              </a:endParaRPr>
            </a:p>
          </p:txBody>
        </p:sp>
      </p:grpSp>
      <p:grpSp>
        <p:nvGrpSpPr>
          <p:cNvPr id="27" name="Group 26"/>
          <p:cNvGrpSpPr/>
          <p:nvPr/>
        </p:nvGrpSpPr>
        <p:grpSpPr>
          <a:xfrm>
            <a:off x="5773696" y="2974731"/>
            <a:ext cx="1355535" cy="1057036"/>
            <a:chOff x="464241" y="2983506"/>
            <a:chExt cx="2003919" cy="745375"/>
          </a:xfrm>
        </p:grpSpPr>
        <p:sp>
          <p:nvSpPr>
            <p:cNvPr id="28" name="TextBox 27"/>
            <p:cNvSpPr txBox="1"/>
            <p:nvPr/>
          </p:nvSpPr>
          <p:spPr>
            <a:xfrm>
              <a:off x="563360" y="3390327"/>
              <a:ext cx="190480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600" b="1" dirty="0">
                  <a:latin typeface="Arial" pitchFamily="34" charset="0"/>
                  <a:cs typeface="B Nazanin" panose="00000400000000000000" pitchFamily="2" charset="-78"/>
                </a:rPr>
                <a:t>ضریب  2</a:t>
              </a:r>
              <a:endParaRPr lang="ko-KR" altLang="en-US" sz="1600" b="1" dirty="0">
                <a:latin typeface="Arial" pitchFamily="34" charset="0"/>
                <a:cs typeface="B Nazanin" panose="00000400000000000000" pitchFamily="2" charset="-78"/>
              </a:endParaRP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464241" y="2983506"/>
              <a:ext cx="1904800" cy="3689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400" b="1" dirty="0">
                  <a:latin typeface="Arial" pitchFamily="34" charset="0"/>
                  <a:cs typeface="B Nazanin" panose="00000400000000000000" pitchFamily="2" charset="-78"/>
                </a:rPr>
                <a:t>پایش پشتیبانی</a:t>
              </a:r>
            </a:p>
            <a:p>
              <a:pPr algn="ctr"/>
              <a:r>
                <a:rPr lang="fa-IR" altLang="ko-KR" sz="1400" b="1" dirty="0">
                  <a:latin typeface="Arial" pitchFamily="34" charset="0"/>
                  <a:cs typeface="B Nazanin" panose="00000400000000000000" pitchFamily="2" charset="-78"/>
                </a:rPr>
                <a:t> اداری و مالی</a:t>
              </a:r>
              <a:endParaRPr lang="ko-KR" altLang="en-US" sz="1400" b="1" dirty="0">
                <a:latin typeface="Arial" pitchFamily="34" charset="0"/>
                <a:cs typeface="B Nazanin" panose="00000400000000000000" pitchFamily="2" charset="-78"/>
              </a:endParaRPr>
            </a:p>
          </p:txBody>
        </p:sp>
      </p:grpSp>
      <p:sp>
        <p:nvSpPr>
          <p:cNvPr id="31" name="Up Arrow 30"/>
          <p:cNvSpPr/>
          <p:nvPr/>
        </p:nvSpPr>
        <p:spPr>
          <a:xfrm rot="2700000">
            <a:off x="3296054" y="2445256"/>
            <a:ext cx="484632" cy="489204"/>
          </a:xfrm>
          <a:prstGeom prst="upArrow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32" name="Up Arrow 31"/>
          <p:cNvSpPr/>
          <p:nvPr/>
        </p:nvSpPr>
        <p:spPr>
          <a:xfrm rot="18900000">
            <a:off x="5311136" y="2445256"/>
            <a:ext cx="484632" cy="489204"/>
          </a:xfrm>
          <a:prstGeom prst="upArrow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33" name="Up Arrow 32"/>
          <p:cNvSpPr/>
          <p:nvPr/>
        </p:nvSpPr>
        <p:spPr>
          <a:xfrm rot="16200000">
            <a:off x="5673233" y="1670282"/>
            <a:ext cx="484632" cy="489204"/>
          </a:xfrm>
          <a:prstGeom prst="upArrow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34" name="Up Arrow 33"/>
          <p:cNvSpPr/>
          <p:nvPr/>
        </p:nvSpPr>
        <p:spPr>
          <a:xfrm rot="5400000">
            <a:off x="2972933" y="1670281"/>
            <a:ext cx="484632" cy="489204"/>
          </a:xfrm>
          <a:prstGeom prst="upArrow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99416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1"/>
          <p:cNvSpPr txBox="1">
            <a:spLocks/>
          </p:cNvSpPr>
          <p:nvPr/>
        </p:nvSpPr>
        <p:spPr>
          <a:xfrm>
            <a:off x="4788024" y="411510"/>
            <a:ext cx="3312368" cy="1944464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ko-KR" altLang="en-US" sz="3600" b="1" dirty="0">
              <a:solidFill>
                <a:schemeClr val="accent1"/>
              </a:solidFill>
              <a:latin typeface="+mj-lt"/>
              <a:cs typeface="Arial" pitchFamily="34" charset="0"/>
            </a:endParaRPr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9CB93737-D7F3-4BC5-A9AC-F2202919248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267395" y="411510"/>
            <a:ext cx="2556283" cy="4288406"/>
          </a:xfrm>
        </p:spPr>
      </p:sp>
      <p:sp>
        <p:nvSpPr>
          <p:cNvPr id="2" name="TextBox 1"/>
          <p:cNvSpPr txBox="1"/>
          <p:nvPr/>
        </p:nvSpPr>
        <p:spPr>
          <a:xfrm>
            <a:off x="5004048" y="1923678"/>
            <a:ext cx="673224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Box 3"/>
              <p:cNvSpPr txBox="1"/>
              <p:nvPr/>
            </p:nvSpPr>
            <p:spPr>
              <a:xfrm>
                <a:off x="3275856" y="411510"/>
                <a:ext cx="4608512" cy="605230"/>
              </a:xfrm>
              <a:prstGeom prst="rect">
                <a:avLst/>
              </a:prstGeom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a-IR" sz="1600" b="1" i="1" smtClean="0">
                          <a:latin typeface="Cambria Math" panose="02040503050406030204" pitchFamily="18" charset="0"/>
                        </a:rPr>
                        <m:t>کسور</m:t>
                      </m:r>
                      <m:r>
                        <a:rPr lang="fa-IR" sz="1600" b="1" i="1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fa-IR" sz="1600" b="1" i="1" smtClean="0">
                          <a:latin typeface="Cambria Math" panose="02040503050406030204" pitchFamily="18" charset="0"/>
                        </a:rPr>
                        <m:t>درصد</m:t>
                      </m:r>
                      <m:r>
                        <a:rPr lang="fa-IR" sz="1600" b="1" i="1" smtClean="0">
                          <a:latin typeface="Cambria Math" panose="02040503050406030204" pitchFamily="18" charset="0"/>
                        </a:rPr>
                        <m:t> =</m:t>
                      </m:r>
                      <m:r>
                        <a:rPr lang="fa-IR" sz="1600" b="1" i="1" smtClean="0">
                          <a:latin typeface="Cambria Math" panose="02040503050406030204" pitchFamily="18" charset="0"/>
                        </a:rPr>
                        <m:t>𝟏𝟎𝟎</m:t>
                      </m:r>
                      <m:r>
                        <a:rPr lang="fa-IR" sz="1600" b="1" i="1" smtClean="0">
                          <a:latin typeface="Cambria Math" panose="02040503050406030204" pitchFamily="18" charset="0"/>
                        </a:rPr>
                        <m:t>−</m:t>
                      </m:r>
                      <m:f>
                        <m:fPr>
                          <m:ctrlPr>
                            <a:rPr lang="en-US" sz="1600" b="1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a-IR" sz="1600" b="1" i="1">
                              <a:latin typeface="Cambria Math" panose="02040503050406030204" pitchFamily="18" charset="0"/>
                            </a:rPr>
                            <m:t>ضرایب</m:t>
                          </m:r>
                          <m:r>
                            <a:rPr lang="fa-IR" sz="1600" b="1" i="1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fa-IR" sz="1600" b="1" i="1">
                              <a:latin typeface="Cambria Math" panose="02040503050406030204" pitchFamily="18" charset="0"/>
                            </a:rPr>
                            <m:t>اعمال</m:t>
                          </m:r>
                          <m:r>
                            <a:rPr lang="fa-IR" sz="1600" b="1" i="1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fa-IR" sz="1600" b="1" i="1">
                              <a:latin typeface="Cambria Math" panose="02040503050406030204" pitchFamily="18" charset="0"/>
                            </a:rPr>
                            <m:t>با</m:t>
                          </m:r>
                          <m:r>
                            <a:rPr lang="fa-IR" sz="1600" b="1" i="1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fa-IR" sz="1600" b="1" i="1">
                              <a:latin typeface="Cambria Math" panose="02040503050406030204" pitchFamily="18" charset="0"/>
                            </a:rPr>
                            <m:t>امتیازات</m:t>
                          </m:r>
                          <m:r>
                            <a:rPr lang="fa-IR" sz="1600" b="1" i="1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fa-IR" sz="1600" b="1" i="1">
                              <a:latin typeface="Cambria Math" panose="02040503050406030204" pitchFamily="18" charset="0"/>
                            </a:rPr>
                            <m:t>مجموع</m:t>
                          </m:r>
                          <m:r>
                            <a:rPr lang="fa-IR" sz="1600" b="1" i="1">
                              <a:latin typeface="Cambria Math" panose="02040503050406030204" pitchFamily="18" charset="0"/>
                            </a:rPr>
                            <m:t> </m:t>
                          </m:r>
                        </m:num>
                        <m:den>
                          <m:r>
                            <a:rPr lang="fa-IR" sz="1600" b="1" i="1">
                              <a:latin typeface="Cambria Math" panose="02040503050406030204" pitchFamily="18" charset="0"/>
                            </a:rPr>
                            <m:t>ضرایب</m:t>
                          </m:r>
                          <m:r>
                            <a:rPr lang="fa-IR" sz="1600" b="1" i="1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fa-IR" sz="1600" b="1" i="1">
                              <a:latin typeface="Cambria Math" panose="02040503050406030204" pitchFamily="18" charset="0"/>
                            </a:rPr>
                            <m:t>مجموع</m:t>
                          </m:r>
                          <m:r>
                            <a:rPr lang="fa-IR" sz="1600" b="1" i="1">
                              <a:latin typeface="Cambria Math" panose="02040503050406030204" pitchFamily="18" charset="0"/>
                            </a:rPr>
                            <m:t> </m:t>
                          </m:r>
                        </m:den>
                      </m:f>
                    </m:oMath>
                  </m:oMathPara>
                </a14:m>
                <a:endParaRPr lang="en-US" sz="1600" b="1" dirty="0">
                  <a:cs typeface="B Nazanin" panose="00000400000000000000" pitchFamily="2" charset="-78"/>
                </a:endParaRPr>
              </a:p>
            </p:txBody>
          </p:sp>
        </mc:Choice>
        <mc:Fallback xmlns="">
          <p:sp>
            <p:nvSpPr>
              <p:cNvPr id="4" name="TextBox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75856" y="411510"/>
                <a:ext cx="4608512" cy="605230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TextBox 5"/>
          <p:cNvSpPr txBox="1"/>
          <p:nvPr/>
        </p:nvSpPr>
        <p:spPr>
          <a:xfrm>
            <a:off x="183075" y="1663476"/>
            <a:ext cx="2640603" cy="12388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ar-SA" sz="2400" b="1" dirty="0">
                <a:solidFill>
                  <a:srgbClr val="FF0000"/>
                </a:solidFill>
                <a:cs typeface="B Titr" panose="00000700000000000000" pitchFamily="2" charset="-78"/>
              </a:rPr>
              <a:t>دستورعمل </a:t>
            </a:r>
            <a:r>
              <a:rPr lang="fa-IR" sz="2400" b="1" dirty="0">
                <a:solidFill>
                  <a:srgbClr val="FF0000"/>
                </a:solidFill>
                <a:cs typeface="B Titr" panose="00000700000000000000" pitchFamily="2" charset="-78"/>
              </a:rPr>
              <a:t>و مکانیسم</a:t>
            </a:r>
          </a:p>
          <a:p>
            <a:pPr algn="ctr" rtl="1">
              <a:lnSpc>
                <a:spcPct val="150000"/>
              </a:lnSpc>
            </a:pPr>
            <a:r>
              <a:rPr lang="ar-SA" sz="2400" b="1" dirty="0">
                <a:solidFill>
                  <a:srgbClr val="FF0000"/>
                </a:solidFill>
                <a:cs typeface="B Titr" panose="00000700000000000000" pitchFamily="2" charset="-78"/>
              </a:rPr>
              <a:t> محاسبه</a:t>
            </a:r>
            <a:r>
              <a:rPr lang="fa-IR" sz="2400" b="1" dirty="0">
                <a:solidFill>
                  <a:srgbClr val="FF0000"/>
                </a:solidFill>
                <a:cs typeface="B Titr" panose="00000700000000000000" pitchFamily="2" charset="-78"/>
              </a:rPr>
              <a:t> کسور </a:t>
            </a:r>
            <a:endParaRPr lang="en-US" sz="2400" dirty="0">
              <a:solidFill>
                <a:srgbClr val="FF0000"/>
              </a:solidFill>
              <a:cs typeface="B Titr" panose="00000700000000000000" pitchFamily="2" charset="-78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779912" y="2476351"/>
            <a:ext cx="4520629" cy="26507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1400" b="1" dirty="0">
                <a:cs typeface="B Nazanin" panose="00000400000000000000" pitchFamily="2" charset="-78"/>
              </a:rPr>
              <a:t>مثال: </a:t>
            </a:r>
          </a:p>
          <a:p>
            <a:pPr algn="r" rtl="1">
              <a:lnSpc>
                <a:spcPct val="150000"/>
              </a:lnSpc>
            </a:pPr>
            <a:r>
              <a:rPr lang="fa-IR" sz="1400" b="1" dirty="0">
                <a:cs typeface="B Nazanin" panose="00000400000000000000" pitchFamily="2" charset="-78"/>
              </a:rPr>
              <a:t>نمره فنی : 89 </a:t>
            </a:r>
          </a:p>
          <a:p>
            <a:pPr algn="r" rtl="1">
              <a:lnSpc>
                <a:spcPct val="150000"/>
              </a:lnSpc>
            </a:pPr>
            <a:r>
              <a:rPr lang="fa-IR" sz="1400" b="1" dirty="0">
                <a:cs typeface="B Nazanin" panose="00000400000000000000" pitchFamily="2" charset="-78"/>
              </a:rPr>
              <a:t>نمره پشتیبانی- اداری- مالی: 92</a:t>
            </a:r>
          </a:p>
          <a:p>
            <a:pPr algn="r" rtl="1">
              <a:lnSpc>
                <a:spcPct val="150000"/>
              </a:lnSpc>
            </a:pPr>
            <a:r>
              <a:rPr lang="fa-IR" sz="1400" b="1" dirty="0">
                <a:cs typeface="B Nazanin" panose="00000400000000000000" pitchFamily="2" charset="-78"/>
              </a:rPr>
              <a:t>درصد رضایتمندی: 100</a:t>
            </a:r>
          </a:p>
          <a:p>
            <a:pPr algn="r" rtl="1">
              <a:lnSpc>
                <a:spcPct val="150000"/>
              </a:lnSpc>
            </a:pPr>
            <a:r>
              <a:rPr lang="fa-IR" sz="1400" b="1" dirty="0">
                <a:cs typeface="B Nazanin" panose="00000400000000000000" pitchFamily="2" charset="-78"/>
              </a:rPr>
              <a:t>چک لیست </a:t>
            </a:r>
            <a:r>
              <a:rPr lang="en-US" sz="1400" b="1" dirty="0">
                <a:cs typeface="B Nazanin" panose="00000400000000000000" pitchFamily="2" charset="-78"/>
              </a:rPr>
              <a:t>IT</a:t>
            </a:r>
            <a:r>
              <a:rPr lang="fa-IR" sz="1400" b="1" dirty="0">
                <a:cs typeface="B Nazanin" panose="00000400000000000000" pitchFamily="2" charset="-78"/>
              </a:rPr>
              <a:t>: 100</a:t>
            </a:r>
          </a:p>
          <a:p>
            <a:pPr algn="r" rtl="1">
              <a:lnSpc>
                <a:spcPct val="150000"/>
              </a:lnSpc>
            </a:pPr>
            <a:r>
              <a:rPr lang="fa-IR" sz="1400" b="1" dirty="0">
                <a:cs typeface="B Nazanin" panose="00000400000000000000" pitchFamily="2" charset="-78"/>
              </a:rPr>
              <a:t>شاخص های عملکردی: 83</a:t>
            </a:r>
          </a:p>
          <a:p>
            <a:pPr algn="r" rtl="1">
              <a:lnSpc>
                <a:spcPct val="150000"/>
              </a:lnSpc>
            </a:pPr>
            <a:r>
              <a:rPr lang="fa-IR" sz="1400" b="1" dirty="0">
                <a:cs typeface="B Nazanin" panose="00000400000000000000" pitchFamily="2" charset="-78"/>
              </a:rPr>
              <a:t>جمع امتیازات با ضریب: 983 </a:t>
            </a:r>
          </a:p>
          <a:p>
            <a:pPr algn="r" rtl="1">
              <a:lnSpc>
                <a:spcPct val="150000"/>
              </a:lnSpc>
            </a:pPr>
            <a:r>
              <a:rPr lang="fa-IR" sz="1400" b="1" dirty="0">
                <a:cs typeface="B Nazanin" panose="00000400000000000000" pitchFamily="2" charset="-78"/>
              </a:rPr>
              <a:t>کل فرمول: 89.4</a:t>
            </a:r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10763124"/>
              </p:ext>
            </p:extLst>
          </p:nvPr>
        </p:nvGraphicFramePr>
        <p:xfrm>
          <a:off x="3120988" y="1228214"/>
          <a:ext cx="5112568" cy="1127760"/>
        </p:xfrm>
        <a:graphic>
          <a:graphicData uri="http://schemas.openxmlformats.org/drawingml/2006/table">
            <a:tbl>
              <a:tblPr rtl="1" firstRow="1" bandRow="1">
                <a:tableStyleId>{BDBED569-4797-4DF1-A0F4-6AAB3CD982D8}</a:tableStyleId>
              </a:tblPr>
              <a:tblGrid>
                <a:gridCol w="1290290">
                  <a:extLst>
                    <a:ext uri="{9D8B030D-6E8A-4147-A177-3AD203B41FA5}">
                      <a16:colId xmlns:a16="http://schemas.microsoft.com/office/drawing/2014/main" val="1627978852"/>
                    </a:ext>
                  </a:extLst>
                </a:gridCol>
                <a:gridCol w="3822278">
                  <a:extLst>
                    <a:ext uri="{9D8B030D-6E8A-4147-A177-3AD203B41FA5}">
                      <a16:colId xmlns:a16="http://schemas.microsoft.com/office/drawing/2014/main" val="3786230553"/>
                    </a:ext>
                  </a:extLst>
                </a:gridCol>
              </a:tblGrid>
              <a:tr h="152400"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400" b="1">
                          <a:effectLst/>
                          <a:cs typeface="B Nazanin" panose="00000400000000000000" pitchFamily="2" charset="-78"/>
                        </a:rPr>
                        <a:t>درصد امتیاز  پایش</a:t>
                      </a:r>
                      <a:endParaRPr lang="en-US" sz="24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400" b="1" dirty="0">
                          <a:effectLst/>
                          <a:cs typeface="B Nazanin" panose="00000400000000000000" pitchFamily="2" charset="-78"/>
                        </a:rPr>
                        <a:t>میزان کسورات</a:t>
                      </a:r>
                      <a:endParaRPr lang="en-US" sz="24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372590379"/>
                  </a:ext>
                </a:extLst>
              </a:tr>
              <a:tr h="152400"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 b="1">
                          <a:effectLst/>
                          <a:cs typeface="B Nazanin" panose="00000400000000000000" pitchFamily="2" charset="-78"/>
                        </a:rPr>
                        <a:t>100 -  90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 b="1" dirty="0">
                          <a:effectLst/>
                          <a:cs typeface="B Nazanin" panose="00000400000000000000" pitchFamily="2" charset="-78"/>
                        </a:rPr>
                        <a:t>صفر</a:t>
                      </a:r>
                      <a:endParaRPr lang="en-US" sz="18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880606806"/>
                  </a:ext>
                </a:extLst>
              </a:tr>
              <a:tr h="152400"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 b="1">
                          <a:effectLst/>
                          <a:cs typeface="B Nazanin" panose="00000400000000000000" pitchFamily="2" charset="-78"/>
                        </a:rPr>
                        <a:t>70-90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 b="1" dirty="0">
                          <a:effectLst/>
                          <a:cs typeface="B Nazanin" panose="00000400000000000000" pitchFamily="2" charset="-78"/>
                        </a:rPr>
                        <a:t>به ازای کسر هر یک نمره از 100،  یک درصد کسورات اعمال می گردد. </a:t>
                      </a:r>
                      <a:endParaRPr lang="en-US" sz="18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82678988"/>
                  </a:ext>
                </a:extLst>
              </a:tr>
              <a:tr h="152400"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 b="1">
                          <a:effectLst/>
                          <a:cs typeface="B Nazanin" panose="00000400000000000000" pitchFamily="2" charset="-78"/>
                        </a:rPr>
                        <a:t>کمتر از 70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 b="1" dirty="0">
                          <a:effectLst/>
                          <a:cs typeface="B Nazanin" panose="00000400000000000000" pitchFamily="2" charset="-78"/>
                        </a:rPr>
                        <a:t>به ازای کسر هر یک نمره از 100، یک درصد کسورات اعمال می گردد و  همزمان به طرف قرارداد تذکر کتبی داده می شود و در صورت تکرار امتیاز کمتر از 70 در فصل بعد، قرارداد لغو می گردد.</a:t>
                      </a:r>
                      <a:endParaRPr lang="en-US" sz="18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749701371"/>
                  </a:ext>
                </a:extLst>
              </a:tr>
            </a:tbl>
          </a:graphicData>
        </a:graphic>
      </p:graphicFrame>
      <p:sp>
        <p:nvSpPr>
          <p:cNvPr id="11" name="Rectangle 10"/>
          <p:cNvSpPr/>
          <p:nvPr/>
        </p:nvSpPr>
        <p:spPr>
          <a:xfrm>
            <a:off x="4067944" y="4681914"/>
            <a:ext cx="175881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2000" b="1" dirty="0">
                <a:solidFill>
                  <a:srgbClr val="FF0000"/>
                </a:solidFill>
                <a:cs typeface="B Nazanin" panose="00000400000000000000" pitchFamily="2" charset="-78"/>
              </a:rPr>
              <a:t>درصد کسور: 10.6 </a:t>
            </a:r>
          </a:p>
        </p:txBody>
      </p:sp>
    </p:spTree>
    <p:extLst>
      <p:ext uri="{BB962C8B-B14F-4D97-AF65-F5344CB8AC3E}">
        <p14:creationId xmlns:p14="http://schemas.microsoft.com/office/powerpoint/2010/main" val="17763236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theme/theme1.xml><?xml version="1.0" encoding="utf-8"?>
<a:theme xmlns:a="http://schemas.openxmlformats.org/drawingml/2006/main" name="Cover and End Slide Master">
  <a:themeElements>
    <a:clrScheme name="ALLPPT-COLOR-A18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984807"/>
      </a:accent1>
      <a:accent2>
        <a:srgbClr val="EFE0CA"/>
      </a:accent2>
      <a:accent3>
        <a:srgbClr val="984807"/>
      </a:accent3>
      <a:accent4>
        <a:srgbClr val="EFE0CA"/>
      </a:accent4>
      <a:accent5>
        <a:srgbClr val="984807"/>
      </a:accent5>
      <a:accent6>
        <a:srgbClr val="EFE0CA"/>
      </a:accent6>
      <a:hlink>
        <a:srgbClr val="3F3F3F"/>
      </a:hlink>
      <a:folHlink>
        <a:srgbClr val="3F3F3F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ontents Slide Master">
  <a:themeElements>
    <a:clrScheme name="ALLPPT-COLOR-A18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984807"/>
      </a:accent1>
      <a:accent2>
        <a:srgbClr val="EFE0CA"/>
      </a:accent2>
      <a:accent3>
        <a:srgbClr val="984807"/>
      </a:accent3>
      <a:accent4>
        <a:srgbClr val="EFE0CA"/>
      </a:accent4>
      <a:accent5>
        <a:srgbClr val="984807"/>
      </a:accent5>
      <a:accent6>
        <a:srgbClr val="EFE0CA"/>
      </a:accent6>
      <a:hlink>
        <a:srgbClr val="3F3F3F"/>
      </a:hlink>
      <a:folHlink>
        <a:srgbClr val="3F3F3F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984807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3.xml><?xml version="1.0" encoding="utf-8"?>
<a:theme xmlns:a="http://schemas.openxmlformats.org/drawingml/2006/main" name="Section Break Slide Master">
  <a:themeElements>
    <a:clrScheme name="ALLPPT-COLOR-A18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984807"/>
      </a:accent1>
      <a:accent2>
        <a:srgbClr val="EFE0CA"/>
      </a:accent2>
      <a:accent3>
        <a:srgbClr val="984807"/>
      </a:accent3>
      <a:accent4>
        <a:srgbClr val="EFE0CA"/>
      </a:accent4>
      <a:accent5>
        <a:srgbClr val="984807"/>
      </a:accent5>
      <a:accent6>
        <a:srgbClr val="EFE0CA"/>
      </a:accent6>
      <a:hlink>
        <a:srgbClr val="3F3F3F"/>
      </a:hlink>
      <a:folHlink>
        <a:srgbClr val="3F3F3F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2237</TotalTime>
  <Words>1033</Words>
  <Application>Microsoft Office PowerPoint</Application>
  <PresentationFormat>On-screen Show (16:9)</PresentationFormat>
  <Paragraphs>172</Paragraphs>
  <Slides>25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25</vt:i4>
      </vt:variant>
    </vt:vector>
  </HeadingPairs>
  <TitlesOfParts>
    <vt:vector size="37" baseType="lpstr">
      <vt:lpstr>Andalus</vt:lpstr>
      <vt:lpstr>맑은 고딕</vt:lpstr>
      <vt:lpstr>Cambria Math</vt:lpstr>
      <vt:lpstr>Arial</vt:lpstr>
      <vt:lpstr>Times New Roman</vt:lpstr>
      <vt:lpstr>Arial Unicode MS</vt:lpstr>
      <vt:lpstr>B Titr</vt:lpstr>
      <vt:lpstr>B Nazanin</vt:lpstr>
      <vt:lpstr>Wingdings</vt:lpstr>
      <vt:lpstr>Cover and End Slide Master</vt:lpstr>
      <vt:lpstr>Contents Slide Master</vt:lpstr>
      <vt:lpstr>Section Break Slide Master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A.R.I</dc:creator>
  <cp:lastModifiedBy>T.Moghadas</cp:lastModifiedBy>
  <cp:revision>44</cp:revision>
  <dcterms:created xsi:type="dcterms:W3CDTF">2016-12-05T23:26:54Z</dcterms:created>
  <dcterms:modified xsi:type="dcterms:W3CDTF">2023-08-15T05:43:50Z</dcterms:modified>
</cp:coreProperties>
</file>