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charts/chart1.xml" ContentType="application/vnd.openxmlformats-officedocument.drawingml.chart+xml"/>
  <Override PartName="/ppt/theme/themeOverride1.xml" ContentType="application/vnd.openxmlformats-officedocument.themeOverride+xml"/>
  <Override PartName="/ppt/charts/chart2.xml" ContentType="application/vnd.openxmlformats-officedocument.drawingml.chart+xml"/>
  <Override PartName="/ppt/charts/chart3.xml" ContentType="application/vnd.openxmlformats-officedocument.drawingml.chart+xml"/>
  <Override PartName="/ppt/charts/chart4.xml" ContentType="application/vnd.openxmlformats-officedocument.drawingml.chart+xml"/>
  <Override PartName="/ppt/theme/themeOverride2.xml" ContentType="application/vnd.openxmlformats-officedocument.themeOverride+xml"/>
  <Override PartName="/ppt/charts/chart5.xml" ContentType="application/vnd.openxmlformats-officedocument.drawingml.chart+xml"/>
  <Override PartName="/ppt/theme/themeOverride3.xml" ContentType="application/vnd.openxmlformats-officedocument.themeOverride+xml"/>
  <Override PartName="/ppt/charts/chart6.xml" ContentType="application/vnd.openxmlformats-officedocument.drawingml.chart+xml"/>
  <Override PartName="/ppt/charts/chart7.xml" ContentType="application/vnd.openxmlformats-officedocument.drawingml.chart+xml"/>
  <Override PartName="/ppt/charts/chart8.xml" ContentType="application/vnd.openxmlformats-officedocument.drawingml.chart+xml"/>
  <Override PartName="/ppt/charts/chart9.xml" ContentType="application/vnd.openxmlformats-officedocument.drawingml.chart+xml"/>
  <Override PartName="/ppt/theme/themeOverride4.xml" ContentType="application/vnd.openxmlformats-officedocument.themeOverride+xml"/>
  <Override PartName="/ppt/charts/chart10.xml" ContentType="application/vnd.openxmlformats-officedocument.drawingml.chart+xml"/>
  <Override PartName="/ppt/theme/themeOverride5.xml" ContentType="application/vnd.openxmlformats-officedocument.themeOverride+xml"/>
  <Override PartName="/ppt/charts/chart11.xml" ContentType="application/vnd.openxmlformats-officedocument.drawingml.chart+xml"/>
  <Override PartName="/ppt/charts/chart12.xml" ContentType="application/vnd.openxmlformats-officedocument.drawingml.chart+xml"/>
  <Override PartName="/ppt/theme/themeOverride6.xml" ContentType="application/vnd.openxmlformats-officedocument.themeOverride+xml"/>
  <Override PartName="/ppt/charts/chart13.xml" ContentType="application/vnd.openxmlformats-officedocument.drawingml.chart+xml"/>
  <Override PartName="/ppt/theme/themeOverride7.xml" ContentType="application/vnd.openxmlformats-officedocument.themeOverride+xml"/>
  <Override PartName="/ppt/charts/chart14.xml" ContentType="application/vnd.openxmlformats-officedocument.drawingml.chart+xml"/>
  <Override PartName="/ppt/theme/themeOverride8.xml" ContentType="application/vnd.openxmlformats-officedocument.themeOverride+xml"/>
  <Override PartName="/ppt/charts/chart15.xml" ContentType="application/vnd.openxmlformats-officedocument.drawingml.chart+xml"/>
  <Override PartName="/ppt/charts/chart16.xml" ContentType="application/vnd.openxmlformats-officedocument.drawingml.chart+xml"/>
  <Override PartName="/ppt/charts/chart17.xml" ContentType="application/vnd.openxmlformats-officedocument.drawingml.chart+xml"/>
  <Override PartName="/ppt/theme/themeOverride9.xml" ContentType="application/vnd.openxmlformats-officedocument.themeOverride+xml"/>
  <Override PartName="/ppt/charts/chart18.xml" ContentType="application/vnd.openxmlformats-officedocument.drawingml.chart+xml"/>
  <Override PartName="/ppt/theme/themeOverride10.xml" ContentType="application/vnd.openxmlformats-officedocument.themeOverrid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82"/>
  </p:notesMasterIdLst>
  <p:sldIdLst>
    <p:sldId id="266" r:id="rId2"/>
    <p:sldId id="364" r:id="rId3"/>
    <p:sldId id="422" r:id="rId4"/>
    <p:sldId id="423" r:id="rId5"/>
    <p:sldId id="424" r:id="rId6"/>
    <p:sldId id="425" r:id="rId7"/>
    <p:sldId id="426" r:id="rId8"/>
    <p:sldId id="427" r:id="rId9"/>
    <p:sldId id="375" r:id="rId10"/>
    <p:sldId id="407" r:id="rId11"/>
    <p:sldId id="408" r:id="rId12"/>
    <p:sldId id="409" r:id="rId13"/>
    <p:sldId id="410" r:id="rId14"/>
    <p:sldId id="363" r:id="rId15"/>
    <p:sldId id="378" r:id="rId16"/>
    <p:sldId id="411" r:id="rId17"/>
    <p:sldId id="412" r:id="rId18"/>
    <p:sldId id="413" r:id="rId19"/>
    <p:sldId id="414" r:id="rId20"/>
    <p:sldId id="428" r:id="rId21"/>
    <p:sldId id="429" r:id="rId22"/>
    <p:sldId id="379" r:id="rId23"/>
    <p:sldId id="415" r:id="rId24"/>
    <p:sldId id="416" r:id="rId25"/>
    <p:sldId id="417" r:id="rId26"/>
    <p:sldId id="366" r:id="rId27"/>
    <p:sldId id="418" r:id="rId28"/>
    <p:sldId id="419" r:id="rId29"/>
    <p:sldId id="420" r:id="rId30"/>
    <p:sldId id="421" r:id="rId31"/>
    <p:sldId id="327" r:id="rId32"/>
    <p:sldId id="328" r:id="rId33"/>
    <p:sldId id="430" r:id="rId34"/>
    <p:sldId id="381" r:id="rId35"/>
    <p:sldId id="382" r:id="rId36"/>
    <p:sldId id="383" r:id="rId37"/>
    <p:sldId id="384" r:id="rId38"/>
    <p:sldId id="385" r:id="rId39"/>
    <p:sldId id="386" r:id="rId40"/>
    <p:sldId id="387" r:id="rId41"/>
    <p:sldId id="388" r:id="rId42"/>
    <p:sldId id="389" r:id="rId43"/>
    <p:sldId id="390" r:id="rId44"/>
    <p:sldId id="391" r:id="rId45"/>
    <p:sldId id="392" r:id="rId46"/>
    <p:sldId id="393" r:id="rId47"/>
    <p:sldId id="394" r:id="rId48"/>
    <p:sldId id="395" r:id="rId49"/>
    <p:sldId id="396" r:id="rId50"/>
    <p:sldId id="329" r:id="rId51"/>
    <p:sldId id="380" r:id="rId52"/>
    <p:sldId id="330" r:id="rId53"/>
    <p:sldId id="332" r:id="rId54"/>
    <p:sldId id="334" r:id="rId55"/>
    <p:sldId id="331" r:id="rId56"/>
    <p:sldId id="333" r:id="rId57"/>
    <p:sldId id="336" r:id="rId58"/>
    <p:sldId id="337" r:id="rId59"/>
    <p:sldId id="338" r:id="rId60"/>
    <p:sldId id="339" r:id="rId61"/>
    <p:sldId id="340" r:id="rId62"/>
    <p:sldId id="342" r:id="rId63"/>
    <p:sldId id="343" r:id="rId64"/>
    <p:sldId id="344" r:id="rId65"/>
    <p:sldId id="345" r:id="rId66"/>
    <p:sldId id="346" r:id="rId67"/>
    <p:sldId id="347" r:id="rId68"/>
    <p:sldId id="349" r:id="rId69"/>
    <p:sldId id="350" r:id="rId70"/>
    <p:sldId id="353" r:id="rId71"/>
    <p:sldId id="398" r:id="rId72"/>
    <p:sldId id="354" r:id="rId73"/>
    <p:sldId id="355" r:id="rId74"/>
    <p:sldId id="356" r:id="rId75"/>
    <p:sldId id="357" r:id="rId76"/>
    <p:sldId id="358" r:id="rId77"/>
    <p:sldId id="359" r:id="rId78"/>
    <p:sldId id="360" r:id="rId79"/>
    <p:sldId id="362" r:id="rId80"/>
    <p:sldId id="272" r:id="rId8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7015" autoAdjust="0"/>
    <p:restoredTop sz="94660"/>
  </p:normalViewPr>
  <p:slideViewPr>
    <p:cSldViewPr snapToGrid="0">
      <p:cViewPr varScale="1">
        <p:scale>
          <a:sx n="68" d="100"/>
          <a:sy n="68" d="100"/>
        </p:scale>
        <p:origin x="738" y="66"/>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viewProps" Target="viewProps.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notesMaster" Target="notesMasters/notesMaster1.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theme" Target="theme/theme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2" Type="http://schemas.openxmlformats.org/officeDocument/2006/relationships/package" Target="../embeddings/Microsoft_Excel_Worksheet.xlsx"/><Relationship Id="rId1" Type="http://schemas.openxmlformats.org/officeDocument/2006/relationships/themeOverride" Target="../theme/themeOverride1.xml"/></Relationships>
</file>

<file path=ppt/charts/_rels/chart10.xml.rels><?xml version="1.0" encoding="UTF-8" standalone="yes"?>
<Relationships xmlns="http://schemas.openxmlformats.org/package/2006/relationships"><Relationship Id="rId2" Type="http://schemas.openxmlformats.org/officeDocument/2006/relationships/package" Target="../embeddings/Microsoft_Excel_Worksheet9.xlsx"/><Relationship Id="rId1" Type="http://schemas.openxmlformats.org/officeDocument/2006/relationships/themeOverride" Target="../theme/themeOverride5.xml"/></Relationships>
</file>

<file path=ppt/charts/_rels/chart11.xml.rels><?xml version="1.0" encoding="UTF-8" standalone="yes"?>
<Relationships xmlns="http://schemas.openxmlformats.org/package/2006/relationships"><Relationship Id="rId1" Type="http://schemas.openxmlformats.org/officeDocument/2006/relationships/package" Target="../embeddings/Microsoft_Excel_Worksheet10.xlsx"/></Relationships>
</file>

<file path=ppt/charts/_rels/chart12.xml.rels><?xml version="1.0" encoding="UTF-8" standalone="yes"?>
<Relationships xmlns="http://schemas.openxmlformats.org/package/2006/relationships"><Relationship Id="rId2" Type="http://schemas.openxmlformats.org/officeDocument/2006/relationships/package" Target="../embeddings/Microsoft_Excel_Worksheet11.xlsx"/><Relationship Id="rId1" Type="http://schemas.openxmlformats.org/officeDocument/2006/relationships/themeOverride" Target="../theme/themeOverride6.xml"/></Relationships>
</file>

<file path=ppt/charts/_rels/chart13.xml.rels><?xml version="1.0" encoding="UTF-8" standalone="yes"?>
<Relationships xmlns="http://schemas.openxmlformats.org/package/2006/relationships"><Relationship Id="rId2" Type="http://schemas.openxmlformats.org/officeDocument/2006/relationships/package" Target="../embeddings/Microsoft_Excel_Worksheet12.xlsx"/><Relationship Id="rId1" Type="http://schemas.openxmlformats.org/officeDocument/2006/relationships/themeOverride" Target="../theme/themeOverride7.xml"/></Relationships>
</file>

<file path=ppt/charts/_rels/chart14.xml.rels><?xml version="1.0" encoding="UTF-8" standalone="yes"?>
<Relationships xmlns="http://schemas.openxmlformats.org/package/2006/relationships"><Relationship Id="rId2" Type="http://schemas.openxmlformats.org/officeDocument/2006/relationships/package" Target="../embeddings/Microsoft_Excel_Worksheet13.xlsx"/><Relationship Id="rId1" Type="http://schemas.openxmlformats.org/officeDocument/2006/relationships/themeOverride" Target="../theme/themeOverride8.xml"/></Relationships>
</file>

<file path=ppt/charts/_rels/chart15.xml.rels><?xml version="1.0" encoding="UTF-8" standalone="yes"?>
<Relationships xmlns="http://schemas.openxmlformats.org/package/2006/relationships"><Relationship Id="rId1" Type="http://schemas.openxmlformats.org/officeDocument/2006/relationships/package" Target="../embeddings/Microsoft_Excel_Worksheet14.xlsx"/></Relationships>
</file>

<file path=ppt/charts/_rels/chart16.xml.rels><?xml version="1.0" encoding="UTF-8" standalone="yes"?>
<Relationships xmlns="http://schemas.openxmlformats.org/package/2006/relationships"><Relationship Id="rId1" Type="http://schemas.openxmlformats.org/officeDocument/2006/relationships/package" Target="../embeddings/Microsoft_Excel_Worksheet15.xlsx"/></Relationships>
</file>

<file path=ppt/charts/_rels/chart17.xml.rels><?xml version="1.0" encoding="UTF-8" standalone="yes"?>
<Relationships xmlns="http://schemas.openxmlformats.org/package/2006/relationships"><Relationship Id="rId2" Type="http://schemas.openxmlformats.org/officeDocument/2006/relationships/package" Target="../embeddings/Microsoft_Excel_Worksheet16.xlsx"/><Relationship Id="rId1" Type="http://schemas.openxmlformats.org/officeDocument/2006/relationships/themeOverride" Target="../theme/themeOverride9.xml"/></Relationships>
</file>

<file path=ppt/charts/_rels/chart18.xml.rels><?xml version="1.0" encoding="UTF-8" standalone="yes"?>
<Relationships xmlns="http://schemas.openxmlformats.org/package/2006/relationships"><Relationship Id="rId2" Type="http://schemas.openxmlformats.org/officeDocument/2006/relationships/package" Target="../embeddings/Microsoft_Excel_Worksheet17.xlsx"/><Relationship Id="rId1" Type="http://schemas.openxmlformats.org/officeDocument/2006/relationships/themeOverride" Target="../theme/themeOverride10.xml"/></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Worksheet2.xlsx"/></Relationships>
</file>

<file path=ppt/charts/_rels/chart4.xml.rels><?xml version="1.0" encoding="UTF-8" standalone="yes"?>
<Relationships xmlns="http://schemas.openxmlformats.org/package/2006/relationships"><Relationship Id="rId2" Type="http://schemas.openxmlformats.org/officeDocument/2006/relationships/package" Target="../embeddings/Microsoft_Excel_Worksheet3.xlsx"/><Relationship Id="rId1" Type="http://schemas.openxmlformats.org/officeDocument/2006/relationships/themeOverride" Target="../theme/themeOverride2.xml"/></Relationships>
</file>

<file path=ppt/charts/_rels/chart5.xml.rels><?xml version="1.0" encoding="UTF-8" standalone="yes"?>
<Relationships xmlns="http://schemas.openxmlformats.org/package/2006/relationships"><Relationship Id="rId2" Type="http://schemas.openxmlformats.org/officeDocument/2006/relationships/package" Target="../embeddings/Microsoft_Excel_Worksheet4.xlsx"/><Relationship Id="rId1" Type="http://schemas.openxmlformats.org/officeDocument/2006/relationships/themeOverride" Target="../theme/themeOverride3.xml"/></Relationships>
</file>

<file path=ppt/charts/_rels/chart6.xml.rels><?xml version="1.0" encoding="UTF-8" standalone="yes"?>
<Relationships xmlns="http://schemas.openxmlformats.org/package/2006/relationships"><Relationship Id="rId1" Type="http://schemas.openxmlformats.org/officeDocument/2006/relationships/package" Target="../embeddings/Microsoft_Excel_Worksheet5.xlsx"/></Relationships>
</file>

<file path=ppt/charts/_rels/chart7.xml.rels><?xml version="1.0" encoding="UTF-8" standalone="yes"?>
<Relationships xmlns="http://schemas.openxmlformats.org/package/2006/relationships"><Relationship Id="rId1" Type="http://schemas.openxmlformats.org/officeDocument/2006/relationships/package" Target="../embeddings/Microsoft_Excel_Worksheet6.xlsx"/></Relationships>
</file>

<file path=ppt/charts/_rels/chart8.xml.rels><?xml version="1.0" encoding="UTF-8" standalone="yes"?>
<Relationships xmlns="http://schemas.openxmlformats.org/package/2006/relationships"><Relationship Id="rId1" Type="http://schemas.openxmlformats.org/officeDocument/2006/relationships/package" Target="../embeddings/Microsoft_Excel_Worksheet7.xlsx"/></Relationships>
</file>

<file path=ppt/charts/_rels/chart9.xml.rels><?xml version="1.0" encoding="UTF-8" standalone="yes"?>
<Relationships xmlns="http://schemas.openxmlformats.org/package/2006/relationships"><Relationship Id="rId2" Type="http://schemas.openxmlformats.org/officeDocument/2006/relationships/package" Target="../embeddings/Microsoft_Excel_Worksheet8.xlsx"/><Relationship Id="rId1" Type="http://schemas.openxmlformats.org/officeDocument/2006/relationships/themeOverride" Target="../theme/themeOverride4.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a:lstStyle/>
          <a:p>
            <a:pPr>
              <a:defRPr sz="1800">
                <a:solidFill>
                  <a:srgbClr val="FF0000"/>
                </a:solidFill>
              </a:defRPr>
            </a:pPr>
            <a:r>
              <a:rPr lang="fa-IR" sz="1800" dirty="0">
                <a:solidFill>
                  <a:srgbClr val="FF0000"/>
                </a:solidFill>
              </a:rPr>
              <a:t>مقايسه </a:t>
            </a:r>
            <a:r>
              <a:rPr lang="fa-IR" sz="1800" dirty="0" smtClean="0">
                <a:solidFill>
                  <a:srgbClr val="FF0000"/>
                </a:solidFill>
              </a:rPr>
              <a:t>درصد شیوع</a:t>
            </a:r>
            <a:r>
              <a:rPr lang="fa-IR" sz="1800" baseline="0" dirty="0" smtClean="0">
                <a:solidFill>
                  <a:srgbClr val="FF0000"/>
                </a:solidFill>
              </a:rPr>
              <a:t> </a:t>
            </a:r>
            <a:r>
              <a:rPr lang="fa-IR" sz="1800" dirty="0">
                <a:solidFill>
                  <a:srgbClr val="FF0000"/>
                </a:solidFill>
              </a:rPr>
              <a:t>فشار خون بالا در دو استپس</a:t>
            </a:r>
            <a:r>
              <a:rPr lang="fa-IR" sz="1800" baseline="0" dirty="0">
                <a:solidFill>
                  <a:srgbClr val="FF0000"/>
                </a:solidFill>
              </a:rPr>
              <a:t> 1395 و 1399 و استان اصفهان با کشور</a:t>
            </a:r>
            <a:r>
              <a:rPr lang="fa-IR" sz="1800" dirty="0">
                <a:solidFill>
                  <a:srgbClr val="FF0000"/>
                </a:solidFill>
              </a:rPr>
              <a:t> </a:t>
            </a:r>
          </a:p>
        </c:rich>
      </c:tx>
      <c:layout/>
      <c:overlay val="0"/>
    </c:title>
    <c:autoTitleDeleted val="0"/>
    <c:plotArea>
      <c:layout/>
      <c:barChart>
        <c:barDir val="col"/>
        <c:grouping val="clustered"/>
        <c:varyColors val="0"/>
        <c:ser>
          <c:idx val="0"/>
          <c:order val="0"/>
          <c:tx>
            <c:strRef>
              <c:f>Sheet1!$B$1</c:f>
              <c:strCache>
                <c:ptCount val="1"/>
                <c:pt idx="0">
                  <c:v>درصد</c:v>
                </c:pt>
              </c:strCache>
            </c:strRef>
          </c:tx>
          <c:invertIfNegative val="0"/>
          <c:dPt>
            <c:idx val="0"/>
            <c:invertIfNegative val="0"/>
            <c:bubble3D val="0"/>
            <c:spPr>
              <a:solidFill>
                <a:srgbClr val="00B050"/>
              </a:solidFill>
            </c:spPr>
            <c:extLst>
              <c:ext xmlns:c16="http://schemas.microsoft.com/office/drawing/2014/chart" uri="{C3380CC4-5D6E-409C-BE32-E72D297353CC}">
                <c16:uniqueId val="{00000001-C4B1-42C7-9C32-D48A23EC3468}"/>
              </c:ext>
            </c:extLst>
          </c:dPt>
          <c:dPt>
            <c:idx val="3"/>
            <c:invertIfNegative val="0"/>
            <c:bubble3D val="0"/>
            <c:spPr>
              <a:solidFill>
                <a:srgbClr val="00B050"/>
              </a:solidFill>
            </c:spPr>
            <c:extLst>
              <c:ext xmlns:c16="http://schemas.microsoft.com/office/drawing/2014/chart" uri="{C3380CC4-5D6E-409C-BE32-E72D297353CC}">
                <c16:uniqueId val="{00000003-C4B1-42C7-9C32-D48A23EC3468}"/>
              </c:ext>
            </c:extLst>
          </c:dPt>
          <c:dLbls>
            <c:spPr>
              <a:noFill/>
              <a:ln>
                <a:noFill/>
              </a:ln>
              <a:effectLst/>
            </c:spPr>
            <c:txPr>
              <a:bodyPr/>
              <a:lstStyle/>
              <a:p>
                <a:pPr>
                  <a:defRPr sz="1800" b="1">
                    <a:solidFill>
                      <a:srgbClr val="FF0000"/>
                    </a:solidFill>
                  </a:defRPr>
                </a:pPr>
                <a:endParaRPr lang="fa-IR"/>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Sheet1!$A$2:$A$6</c:f>
              <c:strCache>
                <c:ptCount val="5"/>
                <c:pt idx="0">
                  <c:v>کشوري 1395</c:v>
                </c:pt>
                <c:pt idx="1">
                  <c:v>کشوري 1399</c:v>
                </c:pt>
                <c:pt idx="3">
                  <c:v>استان اصفهان 1395</c:v>
                </c:pt>
                <c:pt idx="4">
                  <c:v>استان اصفهان 1399</c:v>
                </c:pt>
              </c:strCache>
            </c:strRef>
          </c:cat>
          <c:val>
            <c:numRef>
              <c:f>Sheet1!$B$2:$B$6</c:f>
              <c:numCache>
                <c:formatCode>General</c:formatCode>
                <c:ptCount val="5"/>
                <c:pt idx="0">
                  <c:v>26.4</c:v>
                </c:pt>
                <c:pt idx="1">
                  <c:v>32.03</c:v>
                </c:pt>
                <c:pt idx="3">
                  <c:v>25.08</c:v>
                </c:pt>
                <c:pt idx="4">
                  <c:v>33.630000000000003</c:v>
                </c:pt>
              </c:numCache>
            </c:numRef>
          </c:val>
          <c:extLst>
            <c:ext xmlns:c16="http://schemas.microsoft.com/office/drawing/2014/chart" uri="{C3380CC4-5D6E-409C-BE32-E72D297353CC}">
              <c16:uniqueId val="{00000004-C4B1-42C7-9C32-D48A23EC3468}"/>
            </c:ext>
          </c:extLst>
        </c:ser>
        <c:dLbls>
          <c:showLegendKey val="0"/>
          <c:showVal val="0"/>
          <c:showCatName val="0"/>
          <c:showSerName val="0"/>
          <c:showPercent val="0"/>
          <c:showBubbleSize val="0"/>
        </c:dLbls>
        <c:gapWidth val="150"/>
        <c:axId val="31465472"/>
        <c:axId val="31467008"/>
      </c:barChart>
      <c:catAx>
        <c:axId val="31465472"/>
        <c:scaling>
          <c:orientation val="minMax"/>
        </c:scaling>
        <c:delete val="0"/>
        <c:axPos val="b"/>
        <c:numFmt formatCode="General" sourceLinked="0"/>
        <c:majorTickMark val="out"/>
        <c:minorTickMark val="none"/>
        <c:tickLblPos val="nextTo"/>
        <c:txPr>
          <a:bodyPr/>
          <a:lstStyle/>
          <a:p>
            <a:pPr>
              <a:defRPr sz="1800" b="1"/>
            </a:pPr>
            <a:endParaRPr lang="fa-IR"/>
          </a:p>
        </c:txPr>
        <c:crossAx val="31467008"/>
        <c:crosses val="autoZero"/>
        <c:auto val="1"/>
        <c:lblAlgn val="ctr"/>
        <c:lblOffset val="100"/>
        <c:noMultiLvlLbl val="0"/>
      </c:catAx>
      <c:valAx>
        <c:axId val="31467008"/>
        <c:scaling>
          <c:orientation val="minMax"/>
        </c:scaling>
        <c:delete val="0"/>
        <c:axPos val="l"/>
        <c:majorGridlines/>
        <c:numFmt formatCode="General" sourceLinked="1"/>
        <c:majorTickMark val="out"/>
        <c:minorTickMark val="none"/>
        <c:tickLblPos val="nextTo"/>
        <c:crossAx val="31465472"/>
        <c:crosses val="autoZero"/>
        <c:crossBetween val="between"/>
      </c:valAx>
    </c:plotArea>
    <c:plotVisOnly val="1"/>
    <c:dispBlanksAs val="gap"/>
    <c:showDLblsOverMax val="0"/>
  </c:chart>
  <c:externalData r:id="rId2">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1400" b="0" i="0" u="none" strike="noStrike" kern="1200" spc="0" baseline="0">
                <a:solidFill>
                  <a:schemeClr val="accent2">
                    <a:lumMod val="50000"/>
                  </a:schemeClr>
                </a:solidFill>
                <a:latin typeface="+mn-lt"/>
                <a:ea typeface="+mn-ea"/>
                <a:cs typeface="+mn-cs"/>
              </a:defRPr>
            </a:pPr>
            <a:r>
              <a:rPr lang="fa-IR" sz="2000" b="1" i="0" baseline="0" dirty="0" smtClean="0">
                <a:solidFill>
                  <a:schemeClr val="accent2">
                    <a:lumMod val="50000"/>
                  </a:schemeClr>
                </a:solidFill>
                <a:effectLst/>
              </a:rPr>
              <a:t>مقایسه درصد مراقبت از بیماران مبتلا به فشارخون بالا توسط پزشک به تفکیک شهرستان ها </a:t>
            </a:r>
            <a:endParaRPr lang="en-US" sz="2000" dirty="0" smtClean="0">
              <a:solidFill>
                <a:schemeClr val="accent2">
                  <a:lumMod val="50000"/>
                </a:schemeClr>
              </a:solidFill>
              <a:effectLst/>
            </a:endParaRPr>
          </a:p>
          <a:p>
            <a:pPr>
              <a:defRPr sz="1400" b="0" i="0" u="none" strike="noStrike" kern="1200" spc="0" baseline="0">
                <a:solidFill>
                  <a:schemeClr val="accent2">
                    <a:lumMod val="50000"/>
                  </a:schemeClr>
                </a:solidFill>
                <a:latin typeface="+mn-lt"/>
                <a:ea typeface="+mn-ea"/>
                <a:cs typeface="+mn-cs"/>
              </a:defRPr>
            </a:pPr>
            <a:r>
              <a:rPr lang="fa-IR" sz="2000" b="1" i="0" baseline="0" dirty="0" smtClean="0">
                <a:solidFill>
                  <a:schemeClr val="accent2">
                    <a:lumMod val="50000"/>
                  </a:schemeClr>
                </a:solidFill>
                <a:effectLst/>
              </a:rPr>
              <a:t>بهار1402 با زمستان1401</a:t>
            </a:r>
            <a:endParaRPr lang="en-US" sz="2000" dirty="0">
              <a:solidFill>
                <a:schemeClr val="accent2">
                  <a:lumMod val="50000"/>
                </a:schemeClr>
              </a:solidFill>
              <a:effectLst/>
            </a:endParaRPr>
          </a:p>
        </c:rich>
      </c:tx>
      <c:layout>
        <c:manualLayout>
          <c:xMode val="edge"/>
          <c:yMode val="edge"/>
          <c:x val="0.14156321709566907"/>
          <c:y val="3.5185185185185187E-2"/>
        </c:manualLayout>
      </c:layout>
      <c:overlay val="0"/>
      <c:spPr>
        <a:noFill/>
        <a:ln>
          <a:noFill/>
        </a:ln>
        <a:effectLst/>
      </c:spPr>
    </c:title>
    <c:autoTitleDeleted val="0"/>
    <c:plotArea>
      <c:layout>
        <c:manualLayout>
          <c:layoutTarget val="inner"/>
          <c:xMode val="edge"/>
          <c:yMode val="edge"/>
          <c:x val="6.2080189965636676E-2"/>
          <c:y val="6.6851851851851857E-2"/>
          <c:w val="0.8179728145578411"/>
          <c:h val="0.79133741615631381"/>
        </c:manualLayout>
      </c:layout>
      <c:barChart>
        <c:barDir val="col"/>
        <c:grouping val="clustered"/>
        <c:varyColors val="0"/>
        <c:ser>
          <c:idx val="0"/>
          <c:order val="0"/>
          <c:tx>
            <c:strRef>
              <c:f>Sheet3!$F$1</c:f>
              <c:strCache>
                <c:ptCount val="1"/>
                <c:pt idx="0">
                  <c:v>درصد مراقبت فشارخون پزشک زمستان1401</c:v>
                </c:pt>
              </c:strCache>
            </c:strRef>
          </c:tx>
          <c:spPr>
            <a:solidFill>
              <a:schemeClr val="accent1"/>
            </a:solidFill>
            <a:ln>
              <a:noFill/>
            </a:ln>
            <a:effectLst/>
          </c:spPr>
          <c:invertIfNegative val="0"/>
          <c:dPt>
            <c:idx val="11"/>
            <c:invertIfNegative val="0"/>
            <c:bubble3D val="0"/>
            <c:spPr>
              <a:solidFill>
                <a:srgbClr val="ED7D31"/>
              </a:solidFill>
              <a:ln>
                <a:noFill/>
              </a:ln>
              <a:effectLst/>
            </c:spPr>
            <c:extLst>
              <c:ext xmlns:c16="http://schemas.microsoft.com/office/drawing/2014/chart" uri="{C3380CC4-5D6E-409C-BE32-E72D297353CC}">
                <c16:uniqueId val="{00000003-B8C0-4B6B-BA51-A3D3FDD39E1E}"/>
              </c:ext>
            </c:extLst>
          </c:dPt>
          <c:dLbls>
            <c:dLbl>
              <c:idx val="11"/>
              <c:spPr>
                <a:noFill/>
                <a:ln>
                  <a:noFill/>
                </a:ln>
                <a:effectLst/>
              </c:spPr>
              <c:txPr>
                <a:bodyPr rot="-5400000" spcFirstLastPara="1" vertOverflow="ellipsis" wrap="square" lIns="38100" tIns="19050" rIns="38100" bIns="19050" anchor="ctr" anchorCtr="1">
                  <a:spAutoFit/>
                </a:bodyPr>
                <a:lstStyle/>
                <a:p>
                  <a:pPr>
                    <a:defRPr sz="1400" b="1" i="0" u="none" strike="noStrike" kern="1200" baseline="0">
                      <a:solidFill>
                        <a:schemeClr val="accent2">
                          <a:lumMod val="50000"/>
                        </a:schemeClr>
                      </a:solidFill>
                      <a:latin typeface="+mn-lt"/>
                      <a:ea typeface="+mn-ea"/>
                      <a:cs typeface="+mn-cs"/>
                    </a:defRPr>
                  </a:pPr>
                  <a:endParaRPr lang="fa-IR"/>
                </a:p>
              </c:txPr>
              <c:showLegendKey val="0"/>
              <c:showVal val="1"/>
              <c:showCatName val="0"/>
              <c:showSerName val="0"/>
              <c:showPercent val="0"/>
              <c:showBubbleSize val="0"/>
              <c:extLst>
                <c:ext xmlns:c16="http://schemas.microsoft.com/office/drawing/2014/chart" uri="{C3380CC4-5D6E-409C-BE32-E72D297353CC}">
                  <c16:uniqueId val="{00000003-B8C0-4B6B-BA51-A3D3FDD39E1E}"/>
                </c:ext>
              </c:extLst>
            </c:dLbl>
            <c:spPr>
              <a:noFill/>
              <a:ln>
                <a:noFill/>
              </a:ln>
              <a:effectLst/>
            </c:spPr>
            <c:txPr>
              <a:bodyPr rot="-5400000" spcFirstLastPara="1" vertOverflow="ellipsis" wrap="square" lIns="38100" tIns="19050" rIns="38100" bIns="19050" anchor="ctr" anchorCtr="1">
                <a:spAutoFit/>
              </a:bodyPr>
              <a:lstStyle/>
              <a:p>
                <a:pPr>
                  <a:defRPr sz="1400" b="1" i="0" u="none" strike="noStrike" kern="1200" baseline="0">
                    <a:solidFill>
                      <a:schemeClr val="accent1">
                        <a:lumMod val="50000"/>
                      </a:schemeClr>
                    </a:solidFill>
                    <a:latin typeface="+mn-lt"/>
                    <a:ea typeface="+mn-ea"/>
                    <a:cs typeface="+mn-cs"/>
                  </a:defRPr>
                </a:pPr>
                <a:endParaRPr lang="fa-IR"/>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Sheet3!$A$2:$A$29</c:f>
              <c:strCache>
                <c:ptCount val="28"/>
                <c:pt idx="0">
                  <c:v>ورزنه</c:v>
                </c:pt>
                <c:pt idx="1">
                  <c:v>کوهپایه</c:v>
                </c:pt>
                <c:pt idx="2">
                  <c:v>نجف آباد</c:v>
                </c:pt>
                <c:pt idx="3">
                  <c:v>خمینی شهر</c:v>
                </c:pt>
                <c:pt idx="4">
                  <c:v>اصفهان1</c:v>
                </c:pt>
                <c:pt idx="5">
                  <c:v>اصفهان2</c:v>
                </c:pt>
                <c:pt idx="6">
                  <c:v>شاهین شهر</c:v>
                </c:pt>
                <c:pt idx="7">
                  <c:v>هرند</c:v>
                </c:pt>
                <c:pt idx="8">
                  <c:v>گلپایگان</c:v>
                </c:pt>
                <c:pt idx="9">
                  <c:v>مبارکه</c:v>
                </c:pt>
                <c:pt idx="10">
                  <c:v>لنجان</c:v>
                </c:pt>
                <c:pt idx="11">
                  <c:v>استان</c:v>
                </c:pt>
                <c:pt idx="12">
                  <c:v>جرقویه</c:v>
                </c:pt>
                <c:pt idx="13">
                  <c:v>فلاورجان</c:v>
                </c:pt>
                <c:pt idx="14">
                  <c:v>برخوار</c:v>
                </c:pt>
                <c:pt idx="15">
                  <c:v>تیران و کرون</c:v>
                </c:pt>
                <c:pt idx="16">
                  <c:v>نطنز</c:v>
                </c:pt>
                <c:pt idx="17">
                  <c:v>شهرضا</c:v>
                </c:pt>
                <c:pt idx="18">
                  <c:v>سمیرم</c:v>
                </c:pt>
                <c:pt idx="19">
                  <c:v>دهاقان</c:v>
                </c:pt>
                <c:pt idx="20">
                  <c:v>نایین</c:v>
                </c:pt>
                <c:pt idx="21">
                  <c:v>خوانسار</c:v>
                </c:pt>
                <c:pt idx="22">
                  <c:v>اردستان</c:v>
                </c:pt>
                <c:pt idx="23">
                  <c:v>چادگان</c:v>
                </c:pt>
                <c:pt idx="24">
                  <c:v>فریدن</c:v>
                </c:pt>
                <c:pt idx="25">
                  <c:v>خور و بیابانک</c:v>
                </c:pt>
                <c:pt idx="26">
                  <c:v>فریدونشهر</c:v>
                </c:pt>
                <c:pt idx="27">
                  <c:v>بوئین و میاندشت</c:v>
                </c:pt>
              </c:strCache>
            </c:strRef>
          </c:cat>
          <c:val>
            <c:numRef>
              <c:f>Sheet3!$F$2:$F$29</c:f>
              <c:numCache>
                <c:formatCode>0.00</c:formatCode>
                <c:ptCount val="28"/>
                <c:pt idx="0">
                  <c:v>18.845500848896435</c:v>
                </c:pt>
                <c:pt idx="1">
                  <c:v>19.284539473684212</c:v>
                </c:pt>
                <c:pt idx="2">
                  <c:v>19.719167396019635</c:v>
                </c:pt>
                <c:pt idx="3">
                  <c:v>22.95757790682211</c:v>
                </c:pt>
                <c:pt idx="4">
                  <c:v>20.500123793018073</c:v>
                </c:pt>
                <c:pt idx="5">
                  <c:v>20.831684039231209</c:v>
                </c:pt>
                <c:pt idx="6">
                  <c:v>24.197596090344735</c:v>
                </c:pt>
                <c:pt idx="7">
                  <c:v>25.436300174520071</c:v>
                </c:pt>
                <c:pt idx="8">
                  <c:v>30.623169376830621</c:v>
                </c:pt>
                <c:pt idx="9">
                  <c:v>26.421915167095118</c:v>
                </c:pt>
                <c:pt idx="10">
                  <c:v>25.753740952888414</c:v>
                </c:pt>
                <c:pt idx="11">
                  <c:v>26.862426954328235</c:v>
                </c:pt>
                <c:pt idx="12">
                  <c:v>21.954288110715034</c:v>
                </c:pt>
                <c:pt idx="13">
                  <c:v>28.014834739373189</c:v>
                </c:pt>
                <c:pt idx="14">
                  <c:v>27.419510780237843</c:v>
                </c:pt>
                <c:pt idx="15">
                  <c:v>27.771047849788005</c:v>
                </c:pt>
                <c:pt idx="16">
                  <c:v>29.882604055496266</c:v>
                </c:pt>
                <c:pt idx="17">
                  <c:v>34.892430278884461</c:v>
                </c:pt>
                <c:pt idx="18">
                  <c:v>50.718928501083319</c:v>
                </c:pt>
                <c:pt idx="19">
                  <c:v>43.374442403568622</c:v>
                </c:pt>
                <c:pt idx="20">
                  <c:v>40.367597004765152</c:v>
                </c:pt>
                <c:pt idx="21">
                  <c:v>40.307852856770154</c:v>
                </c:pt>
                <c:pt idx="22">
                  <c:v>52.027555973070292</c:v>
                </c:pt>
                <c:pt idx="23">
                  <c:v>50.689946493945371</c:v>
                </c:pt>
                <c:pt idx="24">
                  <c:v>42.691751085383501</c:v>
                </c:pt>
                <c:pt idx="25">
                  <c:v>51.997196916608267</c:v>
                </c:pt>
                <c:pt idx="26">
                  <c:v>48.18121693121693</c:v>
                </c:pt>
                <c:pt idx="27">
                  <c:v>66.539440203562336</c:v>
                </c:pt>
              </c:numCache>
            </c:numRef>
          </c:val>
          <c:extLst>
            <c:ext xmlns:c16="http://schemas.microsoft.com/office/drawing/2014/chart" uri="{C3380CC4-5D6E-409C-BE32-E72D297353CC}">
              <c16:uniqueId val="{00000000-B8C0-4B6B-BA51-A3D3FDD39E1E}"/>
            </c:ext>
          </c:extLst>
        </c:ser>
        <c:ser>
          <c:idx val="1"/>
          <c:order val="1"/>
          <c:tx>
            <c:strRef>
              <c:f>Sheet3!$G$1</c:f>
              <c:strCache>
                <c:ptCount val="1"/>
                <c:pt idx="0">
                  <c:v>درصد مراقبت فشارخون پزشک بهار1402</c:v>
                </c:pt>
              </c:strCache>
            </c:strRef>
          </c:tx>
          <c:spPr>
            <a:solidFill>
              <a:srgbClr val="70AD47"/>
            </a:solidFill>
            <a:ln>
              <a:noFill/>
            </a:ln>
            <a:effectLst/>
          </c:spPr>
          <c:invertIfNegative val="0"/>
          <c:dPt>
            <c:idx val="11"/>
            <c:invertIfNegative val="0"/>
            <c:bubble3D val="0"/>
            <c:spPr>
              <a:solidFill>
                <a:srgbClr val="FF0000"/>
              </a:solidFill>
              <a:ln>
                <a:noFill/>
              </a:ln>
              <a:effectLst/>
            </c:spPr>
            <c:extLst>
              <c:ext xmlns:c16="http://schemas.microsoft.com/office/drawing/2014/chart" uri="{C3380CC4-5D6E-409C-BE32-E72D297353CC}">
                <c16:uniqueId val="{00000002-B8C0-4B6B-BA51-A3D3FDD39E1E}"/>
              </c:ext>
            </c:extLst>
          </c:dPt>
          <c:dLbls>
            <c:dLbl>
              <c:idx val="11"/>
              <c:layout>
                <c:manualLayout>
                  <c:x val="9.8298116161720916E-4"/>
                  <c:y val="-6.7900450176106624E-17"/>
                </c:manualLayout>
              </c:layout>
              <c:spPr>
                <a:noFill/>
                <a:ln>
                  <a:noFill/>
                </a:ln>
                <a:effectLst/>
              </c:spPr>
              <c:txPr>
                <a:bodyPr rot="-5400000" spcFirstLastPara="1" vertOverflow="ellipsis" wrap="square" lIns="38100" tIns="19050" rIns="38100" bIns="19050" anchor="ctr" anchorCtr="1">
                  <a:spAutoFit/>
                </a:bodyPr>
                <a:lstStyle/>
                <a:p>
                  <a:pPr>
                    <a:defRPr sz="1400" b="1" i="0" u="none" strike="noStrike" kern="1200" baseline="0">
                      <a:solidFill>
                        <a:srgbClr val="C00000"/>
                      </a:solidFill>
                      <a:latin typeface="+mn-lt"/>
                      <a:ea typeface="+mn-ea"/>
                      <a:cs typeface="+mn-cs"/>
                    </a:defRPr>
                  </a:pPr>
                  <a:endParaRPr lang="fa-IR"/>
                </a:p>
              </c:txP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B8C0-4B6B-BA51-A3D3FDD39E1E}"/>
                </c:ext>
              </c:extLst>
            </c:dLbl>
            <c:spPr>
              <a:noFill/>
              <a:ln>
                <a:noFill/>
              </a:ln>
              <a:effectLst/>
            </c:spPr>
            <c:txPr>
              <a:bodyPr rot="-5400000" spcFirstLastPara="1" vertOverflow="ellipsis" wrap="square" lIns="38100" tIns="19050" rIns="38100" bIns="19050" anchor="ctr" anchorCtr="1">
                <a:spAutoFit/>
              </a:bodyPr>
              <a:lstStyle/>
              <a:p>
                <a:pPr>
                  <a:defRPr sz="1400" b="1" i="0" u="none" strike="noStrike" kern="1200" baseline="0">
                    <a:solidFill>
                      <a:schemeClr val="accent6">
                        <a:lumMod val="50000"/>
                      </a:schemeClr>
                    </a:solidFill>
                    <a:latin typeface="+mn-lt"/>
                    <a:ea typeface="+mn-ea"/>
                    <a:cs typeface="+mn-cs"/>
                  </a:defRPr>
                </a:pPr>
                <a:endParaRPr lang="fa-IR"/>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Sheet3!$A$2:$A$29</c:f>
              <c:strCache>
                <c:ptCount val="28"/>
                <c:pt idx="0">
                  <c:v>ورزنه</c:v>
                </c:pt>
                <c:pt idx="1">
                  <c:v>کوهپایه</c:v>
                </c:pt>
                <c:pt idx="2">
                  <c:v>نجف آباد</c:v>
                </c:pt>
                <c:pt idx="3">
                  <c:v>خمینی شهر</c:v>
                </c:pt>
                <c:pt idx="4">
                  <c:v>اصفهان1</c:v>
                </c:pt>
                <c:pt idx="5">
                  <c:v>اصفهان2</c:v>
                </c:pt>
                <c:pt idx="6">
                  <c:v>شاهین شهر</c:v>
                </c:pt>
                <c:pt idx="7">
                  <c:v>هرند</c:v>
                </c:pt>
                <c:pt idx="8">
                  <c:v>گلپایگان</c:v>
                </c:pt>
                <c:pt idx="9">
                  <c:v>مبارکه</c:v>
                </c:pt>
                <c:pt idx="10">
                  <c:v>لنجان</c:v>
                </c:pt>
                <c:pt idx="11">
                  <c:v>استان</c:v>
                </c:pt>
                <c:pt idx="12">
                  <c:v>جرقویه</c:v>
                </c:pt>
                <c:pt idx="13">
                  <c:v>فلاورجان</c:v>
                </c:pt>
                <c:pt idx="14">
                  <c:v>برخوار</c:v>
                </c:pt>
                <c:pt idx="15">
                  <c:v>تیران و کرون</c:v>
                </c:pt>
                <c:pt idx="16">
                  <c:v>نطنز</c:v>
                </c:pt>
                <c:pt idx="17">
                  <c:v>شهرضا</c:v>
                </c:pt>
                <c:pt idx="18">
                  <c:v>سمیرم</c:v>
                </c:pt>
                <c:pt idx="19">
                  <c:v>دهاقان</c:v>
                </c:pt>
                <c:pt idx="20">
                  <c:v>نایین</c:v>
                </c:pt>
                <c:pt idx="21">
                  <c:v>خوانسار</c:v>
                </c:pt>
                <c:pt idx="22">
                  <c:v>اردستان</c:v>
                </c:pt>
                <c:pt idx="23">
                  <c:v>چادگان</c:v>
                </c:pt>
                <c:pt idx="24">
                  <c:v>فریدن</c:v>
                </c:pt>
                <c:pt idx="25">
                  <c:v>خور و بیابانک</c:v>
                </c:pt>
                <c:pt idx="26">
                  <c:v>فریدونشهر</c:v>
                </c:pt>
                <c:pt idx="27">
                  <c:v>بوئین و میاندشت</c:v>
                </c:pt>
              </c:strCache>
            </c:strRef>
          </c:cat>
          <c:val>
            <c:numRef>
              <c:f>Sheet3!$G$2:$G$29</c:f>
              <c:numCache>
                <c:formatCode>0.00</c:formatCode>
                <c:ptCount val="28"/>
                <c:pt idx="0">
                  <c:v>15.126050420168067</c:v>
                </c:pt>
                <c:pt idx="1">
                  <c:v>16.60576532683719</c:v>
                </c:pt>
                <c:pt idx="2">
                  <c:v>21.880215093639904</c:v>
                </c:pt>
                <c:pt idx="3">
                  <c:v>22.083044382801663</c:v>
                </c:pt>
                <c:pt idx="4">
                  <c:v>22.137495769207796</c:v>
                </c:pt>
                <c:pt idx="5">
                  <c:v>22.206382978723404</c:v>
                </c:pt>
                <c:pt idx="6">
                  <c:v>23.535093367675465</c:v>
                </c:pt>
                <c:pt idx="7">
                  <c:v>24.478501489995743</c:v>
                </c:pt>
                <c:pt idx="8">
                  <c:v>24.965020987407556</c:v>
                </c:pt>
                <c:pt idx="9">
                  <c:v>26.296208343228056</c:v>
                </c:pt>
                <c:pt idx="10">
                  <c:v>26.482265171676627</c:v>
                </c:pt>
                <c:pt idx="11">
                  <c:v>27.549535914503252</c:v>
                </c:pt>
                <c:pt idx="12">
                  <c:v>27.75484936029715</c:v>
                </c:pt>
                <c:pt idx="13">
                  <c:v>29.970101654375124</c:v>
                </c:pt>
                <c:pt idx="14">
                  <c:v>30.754734759257513</c:v>
                </c:pt>
                <c:pt idx="15">
                  <c:v>31.445800853066629</c:v>
                </c:pt>
                <c:pt idx="16">
                  <c:v>33.097738287560581</c:v>
                </c:pt>
                <c:pt idx="17">
                  <c:v>34.132109235198008</c:v>
                </c:pt>
                <c:pt idx="18">
                  <c:v>40.379455730164814</c:v>
                </c:pt>
                <c:pt idx="19">
                  <c:v>41.992790937178164</c:v>
                </c:pt>
                <c:pt idx="20">
                  <c:v>44.329896907216494</c:v>
                </c:pt>
                <c:pt idx="21">
                  <c:v>44.554455445544555</c:v>
                </c:pt>
                <c:pt idx="22">
                  <c:v>45.7569690435854</c:v>
                </c:pt>
                <c:pt idx="23">
                  <c:v>46.334792122538296</c:v>
                </c:pt>
                <c:pt idx="24">
                  <c:v>47.51470886589572</c:v>
                </c:pt>
                <c:pt idx="25">
                  <c:v>55.563186813186817</c:v>
                </c:pt>
                <c:pt idx="26">
                  <c:v>58.986769925782511</c:v>
                </c:pt>
                <c:pt idx="27">
                  <c:v>64.079195474544321</c:v>
                </c:pt>
              </c:numCache>
            </c:numRef>
          </c:val>
          <c:extLst>
            <c:ext xmlns:c16="http://schemas.microsoft.com/office/drawing/2014/chart" uri="{C3380CC4-5D6E-409C-BE32-E72D297353CC}">
              <c16:uniqueId val="{00000001-B8C0-4B6B-BA51-A3D3FDD39E1E}"/>
            </c:ext>
          </c:extLst>
        </c:ser>
        <c:dLbls>
          <c:showLegendKey val="0"/>
          <c:showVal val="0"/>
          <c:showCatName val="0"/>
          <c:showSerName val="0"/>
          <c:showPercent val="0"/>
          <c:showBubbleSize val="0"/>
        </c:dLbls>
        <c:gapWidth val="219"/>
        <c:overlap val="-27"/>
        <c:axId val="210339328"/>
        <c:axId val="210340864"/>
      </c:barChart>
      <c:catAx>
        <c:axId val="210339328"/>
        <c:scaling>
          <c:orientation val="maxMin"/>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200" b="1" i="0" u="none" strike="noStrike" kern="1200" baseline="0">
                <a:solidFill>
                  <a:schemeClr val="tx1"/>
                </a:solidFill>
                <a:latin typeface="+mn-lt"/>
                <a:ea typeface="+mn-ea"/>
                <a:cs typeface="+mn-cs"/>
              </a:defRPr>
            </a:pPr>
            <a:endParaRPr lang="fa-IR"/>
          </a:p>
        </c:txPr>
        <c:crossAx val="210340864"/>
        <c:crosses val="autoZero"/>
        <c:auto val="1"/>
        <c:lblAlgn val="ctr"/>
        <c:lblOffset val="100"/>
        <c:noMultiLvlLbl val="0"/>
      </c:catAx>
      <c:valAx>
        <c:axId val="210340864"/>
        <c:scaling>
          <c:orientation val="minMax"/>
        </c:scaling>
        <c:delete val="1"/>
        <c:axPos val="r"/>
        <c:majorGridlines>
          <c:spPr>
            <a:ln w="9525" cap="flat" cmpd="sng" algn="ctr">
              <a:solidFill>
                <a:schemeClr val="tx1">
                  <a:lumMod val="15000"/>
                  <a:lumOff val="85000"/>
                </a:schemeClr>
              </a:solidFill>
              <a:round/>
            </a:ln>
            <a:effectLst/>
          </c:spPr>
        </c:majorGridlines>
        <c:numFmt formatCode="0.00" sourceLinked="1"/>
        <c:majorTickMark val="none"/>
        <c:minorTickMark val="none"/>
        <c:tickLblPos val="nextTo"/>
        <c:crossAx val="210339328"/>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400" b="1" i="0" u="none" strike="noStrike" kern="1200" baseline="0">
              <a:solidFill>
                <a:schemeClr val="tx1"/>
              </a:solidFill>
              <a:latin typeface="+mn-lt"/>
              <a:ea typeface="+mn-ea"/>
              <a:cs typeface="+mn-cs"/>
            </a:defRPr>
          </a:pPr>
          <a:endParaRPr lang="fa-IR"/>
        </a:p>
      </c:txPr>
    </c:legend>
    <c:plotVisOnly val="1"/>
    <c:dispBlanksAs val="gap"/>
    <c:showDLblsOverMax val="0"/>
  </c:chart>
  <c:spPr>
    <a:noFill/>
    <a:ln>
      <a:noFill/>
    </a:ln>
    <a:effectLst/>
  </c:spPr>
  <c:txPr>
    <a:bodyPr/>
    <a:lstStyle/>
    <a:p>
      <a:pPr>
        <a:defRPr/>
      </a:pPr>
      <a:endParaRPr lang="fa-IR"/>
    </a:p>
  </c:txPr>
  <c:externalData r:id="rId2">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overlay val="0"/>
      <c:txPr>
        <a:bodyPr/>
        <a:lstStyle/>
        <a:p>
          <a:pPr algn="ctr" rtl="1">
            <a:defRPr lang="fa-IR" sz="1800" b="1" i="0" u="none" strike="noStrike" kern="1200" baseline="0">
              <a:solidFill>
                <a:srgbClr val="FF0000"/>
              </a:solidFill>
              <a:latin typeface="+mn-lt"/>
              <a:ea typeface="+mn-ea"/>
              <a:cs typeface="+mn-cs"/>
            </a:defRPr>
          </a:pPr>
          <a:endParaRPr lang="fa-IR"/>
        </a:p>
      </c:txPr>
    </c:title>
    <c:autoTitleDeleted val="0"/>
    <c:plotArea>
      <c:layout/>
      <c:barChart>
        <c:barDir val="col"/>
        <c:grouping val="clustered"/>
        <c:varyColors val="0"/>
        <c:ser>
          <c:idx val="0"/>
          <c:order val="0"/>
          <c:tx>
            <c:strRef>
              <c:f>Sheet1!$B$47</c:f>
              <c:strCache>
                <c:ptCount val="1"/>
                <c:pt idx="0">
                  <c:v>مقايسه درصد افراد با درمان موثر فشار خون بالا در دو استپس 95 و 99 در استان اصفهان و کشور</c:v>
                </c:pt>
              </c:strCache>
            </c:strRef>
          </c:tx>
          <c:invertIfNegative val="0"/>
          <c:dPt>
            <c:idx val="0"/>
            <c:invertIfNegative val="0"/>
            <c:bubble3D val="0"/>
            <c:spPr>
              <a:solidFill>
                <a:srgbClr val="00B050"/>
              </a:solidFill>
            </c:spPr>
            <c:extLst>
              <c:ext xmlns:c16="http://schemas.microsoft.com/office/drawing/2014/chart" uri="{C3380CC4-5D6E-409C-BE32-E72D297353CC}">
                <c16:uniqueId val="{00000001-984E-4430-AB6F-54479DA80FAE}"/>
              </c:ext>
            </c:extLst>
          </c:dPt>
          <c:dPt>
            <c:idx val="3"/>
            <c:invertIfNegative val="0"/>
            <c:bubble3D val="0"/>
            <c:spPr>
              <a:solidFill>
                <a:srgbClr val="00B050"/>
              </a:solidFill>
            </c:spPr>
            <c:extLst>
              <c:ext xmlns:c16="http://schemas.microsoft.com/office/drawing/2014/chart" uri="{C3380CC4-5D6E-409C-BE32-E72D297353CC}">
                <c16:uniqueId val="{00000003-984E-4430-AB6F-54479DA80FAE}"/>
              </c:ext>
            </c:extLst>
          </c:dPt>
          <c:dLbls>
            <c:spPr>
              <a:noFill/>
              <a:ln>
                <a:noFill/>
              </a:ln>
              <a:effectLst/>
            </c:spPr>
            <c:txPr>
              <a:bodyPr/>
              <a:lstStyle/>
              <a:p>
                <a:pPr>
                  <a:defRPr sz="1600" b="1">
                    <a:solidFill>
                      <a:srgbClr val="FF0000"/>
                    </a:solidFill>
                  </a:defRPr>
                </a:pPr>
                <a:endParaRPr lang="fa-IR"/>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Sheet1!$A$48:$A$52</c:f>
              <c:strCache>
                <c:ptCount val="5"/>
                <c:pt idx="0">
                  <c:v>کشوري 1395</c:v>
                </c:pt>
                <c:pt idx="1">
                  <c:v>کشوري 1400</c:v>
                </c:pt>
                <c:pt idx="3">
                  <c:v>استان اصفهان 1395</c:v>
                </c:pt>
                <c:pt idx="4">
                  <c:v>استان اصفهان 1400</c:v>
                </c:pt>
              </c:strCache>
            </c:strRef>
          </c:cat>
          <c:val>
            <c:numRef>
              <c:f>Sheet1!$B$48:$B$52</c:f>
              <c:numCache>
                <c:formatCode>General</c:formatCode>
                <c:ptCount val="5"/>
                <c:pt idx="0">
                  <c:v>37.57</c:v>
                </c:pt>
                <c:pt idx="1">
                  <c:v>41.89</c:v>
                </c:pt>
                <c:pt idx="3">
                  <c:v>39.83</c:v>
                </c:pt>
                <c:pt idx="4">
                  <c:v>40.61</c:v>
                </c:pt>
              </c:numCache>
            </c:numRef>
          </c:val>
          <c:extLst>
            <c:ext xmlns:c16="http://schemas.microsoft.com/office/drawing/2014/chart" uri="{C3380CC4-5D6E-409C-BE32-E72D297353CC}">
              <c16:uniqueId val="{00000004-984E-4430-AB6F-54479DA80FAE}"/>
            </c:ext>
          </c:extLst>
        </c:ser>
        <c:dLbls>
          <c:showLegendKey val="0"/>
          <c:showVal val="0"/>
          <c:showCatName val="0"/>
          <c:showSerName val="0"/>
          <c:showPercent val="0"/>
          <c:showBubbleSize val="0"/>
        </c:dLbls>
        <c:gapWidth val="150"/>
        <c:axId val="33979392"/>
        <c:axId val="33981184"/>
      </c:barChart>
      <c:catAx>
        <c:axId val="33979392"/>
        <c:scaling>
          <c:orientation val="minMax"/>
        </c:scaling>
        <c:delete val="0"/>
        <c:axPos val="b"/>
        <c:numFmt formatCode="General" sourceLinked="0"/>
        <c:majorTickMark val="out"/>
        <c:minorTickMark val="none"/>
        <c:tickLblPos val="nextTo"/>
        <c:txPr>
          <a:bodyPr/>
          <a:lstStyle/>
          <a:p>
            <a:pPr>
              <a:defRPr sz="1400" b="1"/>
            </a:pPr>
            <a:endParaRPr lang="fa-IR"/>
          </a:p>
        </c:txPr>
        <c:crossAx val="33981184"/>
        <c:crosses val="autoZero"/>
        <c:auto val="1"/>
        <c:lblAlgn val="ctr"/>
        <c:lblOffset val="100"/>
        <c:noMultiLvlLbl val="0"/>
      </c:catAx>
      <c:valAx>
        <c:axId val="33981184"/>
        <c:scaling>
          <c:orientation val="minMax"/>
          <c:min val="0"/>
        </c:scaling>
        <c:delete val="0"/>
        <c:axPos val="l"/>
        <c:majorGridlines/>
        <c:numFmt formatCode="General" sourceLinked="1"/>
        <c:majorTickMark val="out"/>
        <c:minorTickMark val="none"/>
        <c:tickLblPos val="nextTo"/>
        <c:crossAx val="33979392"/>
        <c:crosses val="autoZero"/>
        <c:crossBetween val="between"/>
      </c:valAx>
    </c:plotArea>
    <c:plotVisOnly val="1"/>
    <c:dispBlanksAs val="gap"/>
    <c:showDLblsOverMax val="0"/>
  </c:chart>
  <c:externalData r:id="rId1">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7"/>
    </mc:Choice>
    <mc:Fallback>
      <c:style val="7"/>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1600" b="1" i="0" u="none" strike="noStrike" kern="1200" baseline="0">
                <a:solidFill>
                  <a:schemeClr val="tx2"/>
                </a:solidFill>
                <a:latin typeface="+mn-lt"/>
                <a:ea typeface="+mn-ea"/>
                <a:cs typeface="+mn-cs"/>
              </a:defRPr>
            </a:pPr>
            <a:r>
              <a:rPr lang="fa-IR" sz="2000" b="1" i="0" baseline="0" dirty="0" smtClean="0">
                <a:solidFill>
                  <a:schemeClr val="accent2">
                    <a:lumMod val="50000"/>
                  </a:schemeClr>
                </a:solidFill>
                <a:effectLst/>
              </a:rPr>
              <a:t>درصد بیماران مبتلا به فشارخون بالا با کنترل مطلوب فشارخون نسبت به مراقبت پزشک به تفکیک شهرستان ها </a:t>
            </a:r>
            <a:endParaRPr lang="en-US" sz="2000" dirty="0" smtClean="0">
              <a:solidFill>
                <a:schemeClr val="accent2">
                  <a:lumMod val="50000"/>
                </a:schemeClr>
              </a:solidFill>
              <a:effectLst/>
            </a:endParaRPr>
          </a:p>
          <a:p>
            <a:pPr>
              <a:defRPr sz="1600" b="1" i="0" u="none" strike="noStrike" kern="1200" baseline="0">
                <a:solidFill>
                  <a:schemeClr val="tx2"/>
                </a:solidFill>
                <a:latin typeface="+mn-lt"/>
                <a:ea typeface="+mn-ea"/>
                <a:cs typeface="+mn-cs"/>
              </a:defRPr>
            </a:pPr>
            <a:r>
              <a:rPr lang="fa-IR" sz="2000" b="1" i="0" baseline="0" dirty="0" smtClean="0">
                <a:solidFill>
                  <a:schemeClr val="accent2">
                    <a:lumMod val="50000"/>
                  </a:schemeClr>
                </a:solidFill>
                <a:effectLst/>
              </a:rPr>
              <a:t>سه ماهه اول سال1402</a:t>
            </a:r>
            <a:endParaRPr lang="en-US" sz="2000" dirty="0">
              <a:solidFill>
                <a:schemeClr val="accent2">
                  <a:lumMod val="50000"/>
                </a:schemeClr>
              </a:solidFill>
              <a:effectLst/>
            </a:endParaRPr>
          </a:p>
        </c:rich>
      </c:tx>
      <c:layout>
        <c:manualLayout>
          <c:xMode val="edge"/>
          <c:yMode val="edge"/>
          <c:x val="5.6221689892940886E-2"/>
          <c:y val="1.4814814814814815E-2"/>
        </c:manualLayout>
      </c:layout>
      <c:overlay val="0"/>
      <c:spPr>
        <a:noFill/>
        <a:ln>
          <a:noFill/>
        </a:ln>
        <a:effectLst/>
      </c:spPr>
    </c:title>
    <c:autoTitleDeleted val="0"/>
    <c:plotArea>
      <c:layout>
        <c:manualLayout>
          <c:layoutTarget val="inner"/>
          <c:xMode val="edge"/>
          <c:yMode val="edge"/>
          <c:x val="5.54623527603407E-2"/>
          <c:y val="0.12746296296296297"/>
          <c:w val="0.84289766952573175"/>
          <c:h val="0.73020676582093902"/>
        </c:manualLayout>
      </c:layout>
      <c:barChart>
        <c:barDir val="col"/>
        <c:grouping val="clustered"/>
        <c:varyColors val="0"/>
        <c:ser>
          <c:idx val="0"/>
          <c:order val="0"/>
          <c:tx>
            <c:strRef>
              <c:f>بهار1402!$BV$1</c:f>
              <c:strCache>
                <c:ptCount val="1"/>
                <c:pt idx="0">
                  <c:v>درصد فشارخون کنترل شده</c:v>
                </c:pt>
              </c:strCache>
            </c:strRef>
          </c:tx>
          <c:spPr>
            <a:gradFill rotWithShape="1">
              <a:gsLst>
                <a:gs pos="0">
                  <a:schemeClr val="accent5">
                    <a:satMod val="103000"/>
                    <a:lumMod val="102000"/>
                    <a:tint val="94000"/>
                  </a:schemeClr>
                </a:gs>
                <a:gs pos="50000">
                  <a:schemeClr val="accent5">
                    <a:satMod val="110000"/>
                    <a:lumMod val="100000"/>
                    <a:shade val="100000"/>
                  </a:schemeClr>
                </a:gs>
                <a:gs pos="100000">
                  <a:schemeClr val="accent5">
                    <a:lumMod val="99000"/>
                    <a:satMod val="120000"/>
                    <a:shade val="78000"/>
                  </a:schemeClr>
                </a:gs>
              </a:gsLst>
              <a:lin ang="5400000" scaled="0"/>
            </a:gradFill>
            <a:ln>
              <a:noFill/>
            </a:ln>
            <a:effectLst/>
          </c:spPr>
          <c:invertIfNegative val="0"/>
          <c:dPt>
            <c:idx val="12"/>
            <c:invertIfNegative val="0"/>
            <c:bubble3D val="0"/>
            <c:spPr>
              <a:solidFill>
                <a:srgbClr val="FF0000"/>
              </a:solidFill>
              <a:ln>
                <a:noFill/>
              </a:ln>
              <a:effectLst/>
            </c:spPr>
            <c:extLst>
              <c:ext xmlns:c16="http://schemas.microsoft.com/office/drawing/2014/chart" uri="{C3380CC4-5D6E-409C-BE32-E72D297353CC}">
                <c16:uniqueId val="{00000001-DF0F-4C36-A147-E57FF8C4ED28}"/>
              </c:ext>
            </c:extLst>
          </c:dPt>
          <c:dLbls>
            <c:dLbl>
              <c:idx val="12"/>
              <c:spPr>
                <a:noFill/>
                <a:ln>
                  <a:noFill/>
                </a:ln>
                <a:effectLst/>
              </c:spPr>
              <c:txPr>
                <a:bodyPr rot="-5400000" spcFirstLastPara="1" vertOverflow="ellipsis" wrap="square" lIns="38100" tIns="19050" rIns="38100" bIns="19050" anchor="ctr" anchorCtr="1">
                  <a:spAutoFit/>
                </a:bodyPr>
                <a:lstStyle/>
                <a:p>
                  <a:pPr>
                    <a:defRPr sz="1400" b="1" i="0" u="none" strike="noStrike" kern="1200" baseline="0">
                      <a:solidFill>
                        <a:srgbClr val="C00000"/>
                      </a:solidFill>
                      <a:latin typeface="+mn-lt"/>
                      <a:ea typeface="+mn-ea"/>
                      <a:cs typeface="+mn-cs"/>
                    </a:defRPr>
                  </a:pPr>
                  <a:endParaRPr lang="fa-IR"/>
                </a:p>
              </c:txPr>
              <c:showLegendKey val="0"/>
              <c:showVal val="1"/>
              <c:showCatName val="0"/>
              <c:showSerName val="0"/>
              <c:showPercent val="0"/>
              <c:showBubbleSize val="0"/>
              <c:extLst>
                <c:ext xmlns:c16="http://schemas.microsoft.com/office/drawing/2014/chart" uri="{C3380CC4-5D6E-409C-BE32-E72D297353CC}">
                  <c16:uniqueId val="{00000001-DF0F-4C36-A147-E57FF8C4ED28}"/>
                </c:ext>
              </c:extLst>
            </c:dLbl>
            <c:spPr>
              <a:noFill/>
              <a:ln>
                <a:noFill/>
              </a:ln>
              <a:effectLst/>
            </c:spPr>
            <c:txPr>
              <a:bodyPr rot="-5400000" spcFirstLastPara="1" vertOverflow="ellipsis" wrap="square" lIns="38100" tIns="19050" rIns="38100" bIns="19050" anchor="ctr" anchorCtr="1">
                <a:spAutoFit/>
              </a:bodyPr>
              <a:lstStyle/>
              <a:p>
                <a:pPr>
                  <a:defRPr sz="1400" b="1" i="0" u="none" strike="noStrike" kern="1200" baseline="0">
                    <a:solidFill>
                      <a:schemeClr val="tx2">
                        <a:lumMod val="50000"/>
                      </a:schemeClr>
                    </a:solidFill>
                    <a:latin typeface="+mn-lt"/>
                    <a:ea typeface="+mn-ea"/>
                    <a:cs typeface="+mn-cs"/>
                  </a:defRPr>
                </a:pPr>
                <a:endParaRPr lang="fa-IR"/>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2">
                          <a:lumMod val="35000"/>
                          <a:lumOff val="65000"/>
                        </a:schemeClr>
                      </a:solidFill>
                    </a:ln>
                    <a:effectLst/>
                  </c:spPr>
                </c15:leaderLines>
              </c:ext>
            </c:extLst>
          </c:dLbls>
          <c:cat>
            <c:strRef>
              <c:f>بهار1402!$A$2:$A$31</c:f>
              <c:strCache>
                <c:ptCount val="28"/>
                <c:pt idx="0">
                  <c:v>ورزنه</c:v>
                </c:pt>
                <c:pt idx="1">
                  <c:v>هرند</c:v>
                </c:pt>
                <c:pt idx="2">
                  <c:v>کوهپایه</c:v>
                </c:pt>
                <c:pt idx="3">
                  <c:v>اصفهان1</c:v>
                </c:pt>
                <c:pt idx="4">
                  <c:v>نجف آباد</c:v>
                </c:pt>
                <c:pt idx="5">
                  <c:v>چادگان</c:v>
                </c:pt>
                <c:pt idx="6">
                  <c:v>خوانسار</c:v>
                </c:pt>
                <c:pt idx="7">
                  <c:v>جرقویه</c:v>
                </c:pt>
                <c:pt idx="8">
                  <c:v>اصفهان2</c:v>
                </c:pt>
                <c:pt idx="9">
                  <c:v>تیران و کرون</c:v>
                </c:pt>
                <c:pt idx="10">
                  <c:v>خمینی شهر</c:v>
                </c:pt>
                <c:pt idx="11">
                  <c:v>شاهین شهر</c:v>
                </c:pt>
                <c:pt idx="12">
                  <c:v>استان</c:v>
                </c:pt>
                <c:pt idx="13">
                  <c:v>برخوار</c:v>
                </c:pt>
                <c:pt idx="14">
                  <c:v>خور و بیابانک</c:v>
                </c:pt>
                <c:pt idx="15">
                  <c:v>بوئین و میاندشت</c:v>
                </c:pt>
                <c:pt idx="16">
                  <c:v>لنجان</c:v>
                </c:pt>
                <c:pt idx="17">
                  <c:v>دهاقان</c:v>
                </c:pt>
                <c:pt idx="18">
                  <c:v>اردستان</c:v>
                </c:pt>
                <c:pt idx="19">
                  <c:v>فریدونشهر</c:v>
                </c:pt>
                <c:pt idx="20">
                  <c:v>سمیرم</c:v>
                </c:pt>
                <c:pt idx="21">
                  <c:v>نطنز</c:v>
                </c:pt>
                <c:pt idx="22">
                  <c:v>گلپایگان</c:v>
                </c:pt>
                <c:pt idx="23">
                  <c:v>مبارکه</c:v>
                </c:pt>
                <c:pt idx="24">
                  <c:v>فلاورجان</c:v>
                </c:pt>
                <c:pt idx="25">
                  <c:v>شهرضا</c:v>
                </c:pt>
                <c:pt idx="26">
                  <c:v>فریدن</c:v>
                </c:pt>
                <c:pt idx="27">
                  <c:v>نایین</c:v>
                </c:pt>
              </c:strCache>
            </c:strRef>
          </c:cat>
          <c:val>
            <c:numRef>
              <c:f>بهار1402!$BV$2:$BV$31</c:f>
              <c:numCache>
                <c:formatCode>0.00</c:formatCode>
                <c:ptCount val="30"/>
                <c:pt idx="0">
                  <c:v>64</c:v>
                </c:pt>
                <c:pt idx="1">
                  <c:v>65.913043478260875</c:v>
                </c:pt>
                <c:pt idx="2">
                  <c:v>72.371638141809285</c:v>
                </c:pt>
                <c:pt idx="3">
                  <c:v>72.713373504811585</c:v>
                </c:pt>
                <c:pt idx="4">
                  <c:v>73.983050847457633</c:v>
                </c:pt>
                <c:pt idx="5">
                  <c:v>74.321133412042499</c:v>
                </c:pt>
                <c:pt idx="6">
                  <c:v>76.011396011396016</c:v>
                </c:pt>
                <c:pt idx="7">
                  <c:v>76.208178438661704</c:v>
                </c:pt>
                <c:pt idx="8">
                  <c:v>76.267126568937442</c:v>
                </c:pt>
                <c:pt idx="9">
                  <c:v>76.800748362956028</c:v>
                </c:pt>
                <c:pt idx="10">
                  <c:v>77.468105986261037</c:v>
                </c:pt>
                <c:pt idx="11">
                  <c:v>78.057455540355676</c:v>
                </c:pt>
                <c:pt idx="12">
                  <c:v>79.489421815613341</c:v>
                </c:pt>
                <c:pt idx="13">
                  <c:v>79.779411764705884</c:v>
                </c:pt>
                <c:pt idx="14">
                  <c:v>81.025957972805926</c:v>
                </c:pt>
                <c:pt idx="15">
                  <c:v>81.95193722412948</c:v>
                </c:pt>
                <c:pt idx="16">
                  <c:v>82.273476112026358</c:v>
                </c:pt>
                <c:pt idx="17">
                  <c:v>82.587369711833233</c:v>
                </c:pt>
                <c:pt idx="18">
                  <c:v>82.733086502860985</c:v>
                </c:pt>
                <c:pt idx="19">
                  <c:v>82.768052516411387</c:v>
                </c:pt>
                <c:pt idx="20">
                  <c:v>82.771713336497385</c:v>
                </c:pt>
                <c:pt idx="21">
                  <c:v>84.13666870042708</c:v>
                </c:pt>
                <c:pt idx="22">
                  <c:v>84.507606084867888</c:v>
                </c:pt>
                <c:pt idx="23">
                  <c:v>84.617700180614079</c:v>
                </c:pt>
                <c:pt idx="24">
                  <c:v>85.528065974993353</c:v>
                </c:pt>
                <c:pt idx="25">
                  <c:v>85.571005242762709</c:v>
                </c:pt>
                <c:pt idx="26">
                  <c:v>88.642186165670367</c:v>
                </c:pt>
                <c:pt idx="27">
                  <c:v>92.123030757689421</c:v>
                </c:pt>
              </c:numCache>
            </c:numRef>
          </c:val>
          <c:extLst>
            <c:ext xmlns:c16="http://schemas.microsoft.com/office/drawing/2014/chart" uri="{C3380CC4-5D6E-409C-BE32-E72D297353CC}">
              <c16:uniqueId val="{00000000-DF0F-4C36-A147-E57FF8C4ED28}"/>
            </c:ext>
          </c:extLst>
        </c:ser>
        <c:dLbls>
          <c:showLegendKey val="0"/>
          <c:showVal val="0"/>
          <c:showCatName val="0"/>
          <c:showSerName val="0"/>
          <c:showPercent val="0"/>
          <c:showBubbleSize val="0"/>
        </c:dLbls>
        <c:gapWidth val="100"/>
        <c:overlap val="-24"/>
        <c:axId val="213027456"/>
        <c:axId val="213156224"/>
      </c:barChart>
      <c:catAx>
        <c:axId val="213027456"/>
        <c:scaling>
          <c:orientation val="maxMin"/>
        </c:scaling>
        <c:delete val="0"/>
        <c:axPos val="b"/>
        <c:numFmt formatCode="General" sourceLinked="1"/>
        <c:majorTickMark val="none"/>
        <c:minorTickMark val="none"/>
        <c:tickLblPos val="nextTo"/>
        <c:spPr>
          <a:noFill/>
          <a:ln w="9525" cap="flat" cmpd="sng" algn="ctr">
            <a:solidFill>
              <a:schemeClr val="tx2">
                <a:lumMod val="15000"/>
                <a:lumOff val="85000"/>
              </a:schemeClr>
            </a:solidFill>
            <a:round/>
          </a:ln>
          <a:effectLst/>
        </c:spPr>
        <c:txPr>
          <a:bodyPr rot="-60000000" spcFirstLastPara="1" vertOverflow="ellipsis" vert="horz" wrap="square" anchor="ctr" anchorCtr="1"/>
          <a:lstStyle/>
          <a:p>
            <a:pPr>
              <a:defRPr sz="1300" b="1" i="0" u="none" strike="noStrike" kern="1200" baseline="0">
                <a:solidFill>
                  <a:schemeClr val="tx1"/>
                </a:solidFill>
                <a:latin typeface="+mn-lt"/>
                <a:ea typeface="+mn-ea"/>
                <a:cs typeface="+mn-cs"/>
              </a:defRPr>
            </a:pPr>
            <a:endParaRPr lang="fa-IR"/>
          </a:p>
        </c:txPr>
        <c:crossAx val="213156224"/>
        <c:crosses val="autoZero"/>
        <c:auto val="1"/>
        <c:lblAlgn val="ctr"/>
        <c:lblOffset val="100"/>
        <c:noMultiLvlLbl val="0"/>
      </c:catAx>
      <c:valAx>
        <c:axId val="213156224"/>
        <c:scaling>
          <c:orientation val="minMax"/>
        </c:scaling>
        <c:delete val="1"/>
        <c:axPos val="r"/>
        <c:majorGridlines>
          <c:spPr>
            <a:ln w="9525" cap="flat" cmpd="sng" algn="ctr">
              <a:solidFill>
                <a:schemeClr val="tx2">
                  <a:lumMod val="15000"/>
                  <a:lumOff val="85000"/>
                </a:schemeClr>
              </a:solidFill>
              <a:round/>
            </a:ln>
            <a:effectLst/>
          </c:spPr>
        </c:majorGridlines>
        <c:numFmt formatCode="0.00" sourceLinked="1"/>
        <c:majorTickMark val="none"/>
        <c:minorTickMark val="none"/>
        <c:tickLblPos val="nextTo"/>
        <c:crossAx val="213027456"/>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fa-IR"/>
    </a:p>
  </c:txPr>
  <c:externalData r:id="rId2">
    <c:autoUpdate val="0"/>
  </c:externalData>
</c:chartSpace>
</file>

<file path=ppt/charts/chart1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fa-IR" sz="2000" b="1" i="0" baseline="0" dirty="0" smtClean="0">
                <a:solidFill>
                  <a:schemeClr val="accent2">
                    <a:lumMod val="50000"/>
                  </a:schemeClr>
                </a:solidFill>
                <a:effectLst/>
              </a:rPr>
              <a:t>مقایسه فصلی درصد بیماران مبتلا به فشارخون بالا با کنترل مطلوب فشارخون به تفکیک شهرستان ها</a:t>
            </a:r>
            <a:endParaRPr lang="en-US" sz="2000" dirty="0" smtClean="0">
              <a:solidFill>
                <a:schemeClr val="accent2">
                  <a:lumMod val="50000"/>
                </a:schemeClr>
              </a:solidFill>
              <a:effectLst/>
            </a:endParaRPr>
          </a:p>
          <a:p>
            <a:pPr>
              <a:defRPr sz="1400" b="0" i="0" u="none" strike="noStrike" kern="1200" spc="0" baseline="0">
                <a:solidFill>
                  <a:schemeClr val="tx1">
                    <a:lumMod val="65000"/>
                    <a:lumOff val="35000"/>
                  </a:schemeClr>
                </a:solidFill>
                <a:latin typeface="+mn-lt"/>
                <a:ea typeface="+mn-ea"/>
                <a:cs typeface="+mn-cs"/>
              </a:defRPr>
            </a:pPr>
            <a:r>
              <a:rPr lang="fa-IR" sz="2000" b="1" i="0" baseline="0" dirty="0" smtClean="0">
                <a:solidFill>
                  <a:schemeClr val="accent2">
                    <a:lumMod val="50000"/>
                  </a:schemeClr>
                </a:solidFill>
                <a:effectLst/>
              </a:rPr>
              <a:t>بهار1402 با زمستان1401</a:t>
            </a:r>
            <a:endParaRPr lang="en-US" sz="2000" dirty="0">
              <a:solidFill>
                <a:schemeClr val="accent2">
                  <a:lumMod val="50000"/>
                </a:schemeClr>
              </a:solidFill>
              <a:effectLst/>
            </a:endParaRPr>
          </a:p>
        </c:rich>
      </c:tx>
      <c:layout>
        <c:manualLayout>
          <c:xMode val="edge"/>
          <c:yMode val="edge"/>
          <c:x val="4.765326157777635E-2"/>
          <c:y val="1.2962962962962963E-2"/>
        </c:manualLayout>
      </c:layout>
      <c:overlay val="0"/>
      <c:spPr>
        <a:noFill/>
        <a:ln>
          <a:noFill/>
        </a:ln>
        <a:effectLst/>
      </c:spPr>
    </c:title>
    <c:autoTitleDeleted val="0"/>
    <c:plotArea>
      <c:layout>
        <c:manualLayout>
          <c:layoutTarget val="inner"/>
          <c:xMode val="edge"/>
          <c:yMode val="edge"/>
          <c:x val="4.2120039500230473E-2"/>
          <c:y val="0.12746296296296297"/>
          <c:w val="0.87059306206688591"/>
          <c:h val="0.69335418489355494"/>
        </c:manualLayout>
      </c:layout>
      <c:barChart>
        <c:barDir val="col"/>
        <c:grouping val="clustered"/>
        <c:varyColors val="0"/>
        <c:ser>
          <c:idx val="0"/>
          <c:order val="0"/>
          <c:tx>
            <c:strRef>
              <c:f>Sheet3!$H$1</c:f>
              <c:strCache>
                <c:ptCount val="1"/>
                <c:pt idx="0">
                  <c:v>مطلوب فشارخون زمستان1401</c:v>
                </c:pt>
              </c:strCache>
            </c:strRef>
          </c:tx>
          <c:spPr>
            <a:solidFill>
              <a:schemeClr val="accent1"/>
            </a:solidFill>
            <a:ln>
              <a:noFill/>
            </a:ln>
            <a:effectLst/>
          </c:spPr>
          <c:invertIfNegative val="0"/>
          <c:dPt>
            <c:idx val="12"/>
            <c:invertIfNegative val="0"/>
            <c:bubble3D val="0"/>
            <c:spPr>
              <a:solidFill>
                <a:srgbClr val="ED7D31"/>
              </a:solidFill>
              <a:ln>
                <a:noFill/>
              </a:ln>
              <a:effectLst/>
            </c:spPr>
            <c:extLst>
              <c:ext xmlns:c16="http://schemas.microsoft.com/office/drawing/2014/chart" uri="{C3380CC4-5D6E-409C-BE32-E72D297353CC}">
                <c16:uniqueId val="{00000004-34D8-46A1-9FCB-0776FE1CDB2B}"/>
              </c:ext>
            </c:extLst>
          </c:dPt>
          <c:dLbls>
            <c:dLbl>
              <c:idx val="12"/>
              <c:spPr>
                <a:noFill/>
                <a:ln>
                  <a:noFill/>
                </a:ln>
                <a:effectLst/>
              </c:spPr>
              <c:txPr>
                <a:bodyPr rot="-5400000" spcFirstLastPara="1" vertOverflow="ellipsis" wrap="square" lIns="38100" tIns="19050" rIns="38100" bIns="19050" anchor="ctr" anchorCtr="1">
                  <a:spAutoFit/>
                </a:bodyPr>
                <a:lstStyle/>
                <a:p>
                  <a:pPr>
                    <a:defRPr sz="1400" b="1" i="0" u="none" strike="noStrike" kern="1200" baseline="0">
                      <a:solidFill>
                        <a:schemeClr val="accent2">
                          <a:lumMod val="50000"/>
                        </a:schemeClr>
                      </a:solidFill>
                      <a:latin typeface="+mn-lt"/>
                      <a:ea typeface="+mn-ea"/>
                      <a:cs typeface="+mn-cs"/>
                    </a:defRPr>
                  </a:pPr>
                  <a:endParaRPr lang="fa-IR"/>
                </a:p>
              </c:txPr>
              <c:showLegendKey val="0"/>
              <c:showVal val="1"/>
              <c:showCatName val="0"/>
              <c:showSerName val="0"/>
              <c:showPercent val="0"/>
              <c:showBubbleSize val="0"/>
              <c:extLst>
                <c:ext xmlns:c16="http://schemas.microsoft.com/office/drawing/2014/chart" uri="{C3380CC4-5D6E-409C-BE32-E72D297353CC}">
                  <c16:uniqueId val="{00000004-34D8-46A1-9FCB-0776FE1CDB2B}"/>
                </c:ext>
              </c:extLst>
            </c:dLbl>
            <c:spPr>
              <a:noFill/>
              <a:ln>
                <a:noFill/>
              </a:ln>
              <a:effectLst/>
            </c:spPr>
            <c:txPr>
              <a:bodyPr rot="-5400000" spcFirstLastPara="1" vertOverflow="ellipsis" wrap="square" lIns="38100" tIns="19050" rIns="38100" bIns="19050" anchor="ctr" anchorCtr="1">
                <a:spAutoFit/>
              </a:bodyPr>
              <a:lstStyle/>
              <a:p>
                <a:pPr>
                  <a:defRPr sz="1400" b="1" i="0" u="none" strike="noStrike" kern="1200" baseline="0">
                    <a:solidFill>
                      <a:schemeClr val="accent1">
                        <a:lumMod val="50000"/>
                      </a:schemeClr>
                    </a:solidFill>
                    <a:latin typeface="+mn-lt"/>
                    <a:ea typeface="+mn-ea"/>
                    <a:cs typeface="+mn-cs"/>
                  </a:defRPr>
                </a:pPr>
                <a:endParaRPr lang="fa-IR"/>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Sheet3!$A$2:$A$29</c:f>
              <c:strCache>
                <c:ptCount val="28"/>
                <c:pt idx="0">
                  <c:v>ورزنه</c:v>
                </c:pt>
                <c:pt idx="1">
                  <c:v>هرند</c:v>
                </c:pt>
                <c:pt idx="2">
                  <c:v>کوهپایه</c:v>
                </c:pt>
                <c:pt idx="3">
                  <c:v>اصفهان1</c:v>
                </c:pt>
                <c:pt idx="4">
                  <c:v>نجف آباد</c:v>
                </c:pt>
                <c:pt idx="5">
                  <c:v>چادگان</c:v>
                </c:pt>
                <c:pt idx="6">
                  <c:v>خوانسار</c:v>
                </c:pt>
                <c:pt idx="7">
                  <c:v>جرقویه</c:v>
                </c:pt>
                <c:pt idx="8">
                  <c:v>اصفهان2</c:v>
                </c:pt>
                <c:pt idx="9">
                  <c:v>تیران و کرون</c:v>
                </c:pt>
                <c:pt idx="10">
                  <c:v>خمینی شهر</c:v>
                </c:pt>
                <c:pt idx="11">
                  <c:v>شاهین شهر</c:v>
                </c:pt>
                <c:pt idx="12">
                  <c:v>استان</c:v>
                </c:pt>
                <c:pt idx="13">
                  <c:v>برخوار</c:v>
                </c:pt>
                <c:pt idx="14">
                  <c:v>خور و بیابانک</c:v>
                </c:pt>
                <c:pt idx="15">
                  <c:v>بوئین و میاندشت</c:v>
                </c:pt>
                <c:pt idx="16">
                  <c:v>لنجان</c:v>
                </c:pt>
                <c:pt idx="17">
                  <c:v>دهاقان</c:v>
                </c:pt>
                <c:pt idx="18">
                  <c:v>اردستان</c:v>
                </c:pt>
                <c:pt idx="19">
                  <c:v>فریدونشهر</c:v>
                </c:pt>
                <c:pt idx="20">
                  <c:v>سمیرم</c:v>
                </c:pt>
                <c:pt idx="21">
                  <c:v>نطنز</c:v>
                </c:pt>
                <c:pt idx="22">
                  <c:v>گلپایگان</c:v>
                </c:pt>
                <c:pt idx="23">
                  <c:v>مبارکه</c:v>
                </c:pt>
                <c:pt idx="24">
                  <c:v>فلاورجان</c:v>
                </c:pt>
                <c:pt idx="25">
                  <c:v>شهرضا</c:v>
                </c:pt>
                <c:pt idx="26">
                  <c:v>فریدن</c:v>
                </c:pt>
                <c:pt idx="27">
                  <c:v>نایین</c:v>
                </c:pt>
              </c:strCache>
            </c:strRef>
          </c:cat>
          <c:val>
            <c:numRef>
              <c:f>Sheet3!$H$2:$H$29</c:f>
              <c:numCache>
                <c:formatCode>0.00</c:formatCode>
                <c:ptCount val="28"/>
                <c:pt idx="0">
                  <c:v>57.657657657657658</c:v>
                </c:pt>
                <c:pt idx="1">
                  <c:v>56.60377358490566</c:v>
                </c:pt>
                <c:pt idx="2">
                  <c:v>67.164179104477611</c:v>
                </c:pt>
                <c:pt idx="3">
                  <c:v>65.619967793880846</c:v>
                </c:pt>
                <c:pt idx="4">
                  <c:v>68.294094944037056</c:v>
                </c:pt>
                <c:pt idx="5">
                  <c:v>70.111111111111114</c:v>
                </c:pt>
                <c:pt idx="6">
                  <c:v>74.5631067961165</c:v>
                </c:pt>
                <c:pt idx="7">
                  <c:v>69.627507163323784</c:v>
                </c:pt>
                <c:pt idx="8">
                  <c:v>70.875118758577003</c:v>
                </c:pt>
                <c:pt idx="9">
                  <c:v>67.230098146128682</c:v>
                </c:pt>
                <c:pt idx="10">
                  <c:v>73.720795520370729</c:v>
                </c:pt>
                <c:pt idx="11">
                  <c:v>75.191048034934497</c:v>
                </c:pt>
                <c:pt idx="12">
                  <c:v>75.471297454167939</c:v>
                </c:pt>
                <c:pt idx="13">
                  <c:v>73.095909732016935</c:v>
                </c:pt>
                <c:pt idx="14">
                  <c:v>71.159029649595681</c:v>
                </c:pt>
                <c:pt idx="15">
                  <c:v>78.107074569789674</c:v>
                </c:pt>
                <c:pt idx="16">
                  <c:v>79.793103448275858</c:v>
                </c:pt>
                <c:pt idx="17">
                  <c:v>79.249848759830613</c:v>
                </c:pt>
                <c:pt idx="18">
                  <c:v>79.235630454408664</c:v>
                </c:pt>
                <c:pt idx="19">
                  <c:v>82.498284145504471</c:v>
                </c:pt>
                <c:pt idx="20">
                  <c:v>79.572815533980574</c:v>
                </c:pt>
                <c:pt idx="21">
                  <c:v>80.571428571428569</c:v>
                </c:pt>
                <c:pt idx="22">
                  <c:v>84.003957783641155</c:v>
                </c:pt>
                <c:pt idx="23">
                  <c:v>80.115536637275767</c:v>
                </c:pt>
                <c:pt idx="24">
                  <c:v>84.346814082048297</c:v>
                </c:pt>
                <c:pt idx="25">
                  <c:v>83.900433889015758</c:v>
                </c:pt>
                <c:pt idx="26">
                  <c:v>88.038740920096842</c:v>
                </c:pt>
                <c:pt idx="27">
                  <c:v>90.13490725126475</c:v>
                </c:pt>
              </c:numCache>
            </c:numRef>
          </c:val>
          <c:extLst>
            <c:ext xmlns:c16="http://schemas.microsoft.com/office/drawing/2014/chart" uri="{C3380CC4-5D6E-409C-BE32-E72D297353CC}">
              <c16:uniqueId val="{00000000-34D8-46A1-9FCB-0776FE1CDB2B}"/>
            </c:ext>
          </c:extLst>
        </c:ser>
        <c:ser>
          <c:idx val="1"/>
          <c:order val="1"/>
          <c:tx>
            <c:strRef>
              <c:f>Sheet3!$I$1</c:f>
              <c:strCache>
                <c:ptCount val="1"/>
                <c:pt idx="0">
                  <c:v>مطلوب فشارخون بهار1402</c:v>
                </c:pt>
              </c:strCache>
            </c:strRef>
          </c:tx>
          <c:spPr>
            <a:solidFill>
              <a:srgbClr val="70AD47"/>
            </a:solidFill>
            <a:ln>
              <a:noFill/>
            </a:ln>
            <a:effectLst/>
          </c:spPr>
          <c:invertIfNegative val="0"/>
          <c:dPt>
            <c:idx val="12"/>
            <c:invertIfNegative val="0"/>
            <c:bubble3D val="0"/>
            <c:spPr>
              <a:solidFill>
                <a:srgbClr val="FF0000"/>
              </a:solidFill>
              <a:ln>
                <a:noFill/>
              </a:ln>
              <a:effectLst/>
            </c:spPr>
            <c:extLst>
              <c:ext xmlns:c16="http://schemas.microsoft.com/office/drawing/2014/chart" uri="{C3380CC4-5D6E-409C-BE32-E72D297353CC}">
                <c16:uniqueId val="{00000003-34D8-46A1-9FCB-0776FE1CDB2B}"/>
              </c:ext>
            </c:extLst>
          </c:dPt>
          <c:dLbls>
            <c:dLbl>
              <c:idx val="12"/>
              <c:spPr>
                <a:noFill/>
                <a:ln>
                  <a:noFill/>
                </a:ln>
                <a:effectLst/>
              </c:spPr>
              <c:txPr>
                <a:bodyPr rot="-5400000" spcFirstLastPara="1" vertOverflow="ellipsis" wrap="square" lIns="38100" tIns="19050" rIns="38100" bIns="19050" anchor="ctr" anchorCtr="1">
                  <a:spAutoFit/>
                </a:bodyPr>
                <a:lstStyle/>
                <a:p>
                  <a:pPr>
                    <a:defRPr sz="1400" b="1" i="0" u="none" strike="noStrike" kern="1200" baseline="0">
                      <a:solidFill>
                        <a:srgbClr val="C00000"/>
                      </a:solidFill>
                      <a:latin typeface="+mn-lt"/>
                      <a:ea typeface="+mn-ea"/>
                      <a:cs typeface="+mn-cs"/>
                    </a:defRPr>
                  </a:pPr>
                  <a:endParaRPr lang="fa-IR"/>
                </a:p>
              </c:txPr>
              <c:showLegendKey val="0"/>
              <c:showVal val="1"/>
              <c:showCatName val="0"/>
              <c:showSerName val="0"/>
              <c:showPercent val="0"/>
              <c:showBubbleSize val="0"/>
              <c:extLst>
                <c:ext xmlns:c16="http://schemas.microsoft.com/office/drawing/2014/chart" uri="{C3380CC4-5D6E-409C-BE32-E72D297353CC}">
                  <c16:uniqueId val="{00000003-34D8-46A1-9FCB-0776FE1CDB2B}"/>
                </c:ext>
              </c:extLst>
            </c:dLbl>
            <c:spPr>
              <a:noFill/>
              <a:ln>
                <a:noFill/>
              </a:ln>
              <a:effectLst/>
            </c:spPr>
            <c:txPr>
              <a:bodyPr rot="-5400000" spcFirstLastPara="1" vertOverflow="ellipsis" wrap="square" lIns="38100" tIns="19050" rIns="38100" bIns="19050" anchor="ctr" anchorCtr="1">
                <a:spAutoFit/>
              </a:bodyPr>
              <a:lstStyle/>
              <a:p>
                <a:pPr>
                  <a:defRPr sz="1400" b="1" i="0" u="none" strike="noStrike" kern="1200" baseline="0">
                    <a:solidFill>
                      <a:schemeClr val="accent6">
                        <a:lumMod val="50000"/>
                      </a:schemeClr>
                    </a:solidFill>
                    <a:latin typeface="+mn-lt"/>
                    <a:ea typeface="+mn-ea"/>
                    <a:cs typeface="+mn-cs"/>
                  </a:defRPr>
                </a:pPr>
                <a:endParaRPr lang="fa-IR"/>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Sheet3!$A$2:$A$29</c:f>
              <c:strCache>
                <c:ptCount val="28"/>
                <c:pt idx="0">
                  <c:v>ورزنه</c:v>
                </c:pt>
                <c:pt idx="1">
                  <c:v>هرند</c:v>
                </c:pt>
                <c:pt idx="2">
                  <c:v>کوهپایه</c:v>
                </c:pt>
                <c:pt idx="3">
                  <c:v>اصفهان1</c:v>
                </c:pt>
                <c:pt idx="4">
                  <c:v>نجف آباد</c:v>
                </c:pt>
                <c:pt idx="5">
                  <c:v>چادگان</c:v>
                </c:pt>
                <c:pt idx="6">
                  <c:v>خوانسار</c:v>
                </c:pt>
                <c:pt idx="7">
                  <c:v>جرقویه</c:v>
                </c:pt>
                <c:pt idx="8">
                  <c:v>اصفهان2</c:v>
                </c:pt>
                <c:pt idx="9">
                  <c:v>تیران و کرون</c:v>
                </c:pt>
                <c:pt idx="10">
                  <c:v>خمینی شهر</c:v>
                </c:pt>
                <c:pt idx="11">
                  <c:v>شاهین شهر</c:v>
                </c:pt>
                <c:pt idx="12">
                  <c:v>استان</c:v>
                </c:pt>
                <c:pt idx="13">
                  <c:v>برخوار</c:v>
                </c:pt>
                <c:pt idx="14">
                  <c:v>خور و بیابانک</c:v>
                </c:pt>
                <c:pt idx="15">
                  <c:v>بوئین و میاندشت</c:v>
                </c:pt>
                <c:pt idx="16">
                  <c:v>لنجان</c:v>
                </c:pt>
                <c:pt idx="17">
                  <c:v>دهاقان</c:v>
                </c:pt>
                <c:pt idx="18">
                  <c:v>اردستان</c:v>
                </c:pt>
                <c:pt idx="19">
                  <c:v>فریدونشهر</c:v>
                </c:pt>
                <c:pt idx="20">
                  <c:v>سمیرم</c:v>
                </c:pt>
                <c:pt idx="21">
                  <c:v>نطنز</c:v>
                </c:pt>
                <c:pt idx="22">
                  <c:v>گلپایگان</c:v>
                </c:pt>
                <c:pt idx="23">
                  <c:v>مبارکه</c:v>
                </c:pt>
                <c:pt idx="24">
                  <c:v>فلاورجان</c:v>
                </c:pt>
                <c:pt idx="25">
                  <c:v>شهرضا</c:v>
                </c:pt>
                <c:pt idx="26">
                  <c:v>فریدن</c:v>
                </c:pt>
                <c:pt idx="27">
                  <c:v>نایین</c:v>
                </c:pt>
              </c:strCache>
            </c:strRef>
          </c:cat>
          <c:val>
            <c:numRef>
              <c:f>Sheet3!$I$2:$I$29</c:f>
              <c:numCache>
                <c:formatCode>0.00</c:formatCode>
                <c:ptCount val="28"/>
                <c:pt idx="0">
                  <c:v>64</c:v>
                </c:pt>
                <c:pt idx="1">
                  <c:v>65.913043478260875</c:v>
                </c:pt>
                <c:pt idx="2">
                  <c:v>72.371638141809285</c:v>
                </c:pt>
                <c:pt idx="3">
                  <c:v>72.713373504811585</c:v>
                </c:pt>
                <c:pt idx="4">
                  <c:v>73.983050847457633</c:v>
                </c:pt>
                <c:pt idx="5">
                  <c:v>74.321133412042499</c:v>
                </c:pt>
                <c:pt idx="6">
                  <c:v>76.011396011396016</c:v>
                </c:pt>
                <c:pt idx="7">
                  <c:v>76.208178438661704</c:v>
                </c:pt>
                <c:pt idx="8">
                  <c:v>76.267126568937442</c:v>
                </c:pt>
                <c:pt idx="9">
                  <c:v>76.800748362956028</c:v>
                </c:pt>
                <c:pt idx="10">
                  <c:v>77.468105986261037</c:v>
                </c:pt>
                <c:pt idx="11">
                  <c:v>78.057455540355676</c:v>
                </c:pt>
                <c:pt idx="12">
                  <c:v>79.489421815613341</c:v>
                </c:pt>
                <c:pt idx="13">
                  <c:v>79.779411764705884</c:v>
                </c:pt>
                <c:pt idx="14">
                  <c:v>81.025957972805926</c:v>
                </c:pt>
                <c:pt idx="15">
                  <c:v>81.95193722412948</c:v>
                </c:pt>
                <c:pt idx="16">
                  <c:v>82.273476112026358</c:v>
                </c:pt>
                <c:pt idx="17">
                  <c:v>82.587369711833233</c:v>
                </c:pt>
                <c:pt idx="18">
                  <c:v>82.733086502860985</c:v>
                </c:pt>
                <c:pt idx="19">
                  <c:v>82.768052516411387</c:v>
                </c:pt>
                <c:pt idx="20">
                  <c:v>82.771713336497385</c:v>
                </c:pt>
                <c:pt idx="21">
                  <c:v>84.13666870042708</c:v>
                </c:pt>
                <c:pt idx="22">
                  <c:v>84.507606084867888</c:v>
                </c:pt>
                <c:pt idx="23">
                  <c:v>84.617700180614079</c:v>
                </c:pt>
                <c:pt idx="24">
                  <c:v>85.528065974993353</c:v>
                </c:pt>
                <c:pt idx="25">
                  <c:v>85.571005242762709</c:v>
                </c:pt>
                <c:pt idx="26">
                  <c:v>88.642186165670367</c:v>
                </c:pt>
                <c:pt idx="27">
                  <c:v>92.123030757689421</c:v>
                </c:pt>
              </c:numCache>
            </c:numRef>
          </c:val>
          <c:extLst>
            <c:ext xmlns:c16="http://schemas.microsoft.com/office/drawing/2014/chart" uri="{C3380CC4-5D6E-409C-BE32-E72D297353CC}">
              <c16:uniqueId val="{00000001-34D8-46A1-9FCB-0776FE1CDB2B}"/>
            </c:ext>
          </c:extLst>
        </c:ser>
        <c:dLbls>
          <c:showLegendKey val="0"/>
          <c:showVal val="0"/>
          <c:showCatName val="0"/>
          <c:showSerName val="0"/>
          <c:showPercent val="0"/>
          <c:showBubbleSize val="0"/>
        </c:dLbls>
        <c:gapWidth val="219"/>
        <c:overlap val="-27"/>
        <c:axId val="200563328"/>
        <c:axId val="202019200"/>
      </c:barChart>
      <c:catAx>
        <c:axId val="200563328"/>
        <c:scaling>
          <c:orientation val="maxMin"/>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200" b="1" i="0" u="none" strike="noStrike" kern="1200" baseline="0">
                <a:solidFill>
                  <a:schemeClr val="tx1"/>
                </a:solidFill>
                <a:latin typeface="+mn-lt"/>
                <a:ea typeface="+mn-ea"/>
                <a:cs typeface="+mn-cs"/>
              </a:defRPr>
            </a:pPr>
            <a:endParaRPr lang="fa-IR"/>
          </a:p>
        </c:txPr>
        <c:crossAx val="202019200"/>
        <c:crosses val="autoZero"/>
        <c:auto val="1"/>
        <c:lblAlgn val="ctr"/>
        <c:lblOffset val="100"/>
        <c:noMultiLvlLbl val="0"/>
      </c:catAx>
      <c:valAx>
        <c:axId val="202019200"/>
        <c:scaling>
          <c:orientation val="minMax"/>
        </c:scaling>
        <c:delete val="1"/>
        <c:axPos val="r"/>
        <c:majorGridlines>
          <c:spPr>
            <a:ln w="9525" cap="flat" cmpd="sng" algn="ctr">
              <a:solidFill>
                <a:schemeClr val="tx1">
                  <a:lumMod val="15000"/>
                  <a:lumOff val="85000"/>
                </a:schemeClr>
              </a:solidFill>
              <a:round/>
            </a:ln>
            <a:effectLst/>
          </c:spPr>
        </c:majorGridlines>
        <c:numFmt formatCode="0.00" sourceLinked="1"/>
        <c:majorTickMark val="none"/>
        <c:minorTickMark val="none"/>
        <c:tickLblPos val="nextTo"/>
        <c:crossAx val="200563328"/>
        <c:crosses val="autoZero"/>
        <c:crossBetween val="between"/>
      </c:valAx>
      <c:spPr>
        <a:noFill/>
        <a:ln>
          <a:noFill/>
        </a:ln>
        <a:effectLst/>
      </c:spPr>
    </c:plotArea>
    <c:legend>
      <c:legendPos val="b"/>
      <c:layout>
        <c:manualLayout>
          <c:xMode val="edge"/>
          <c:yMode val="edge"/>
          <c:x val="0.31435728412581149"/>
          <c:y val="0.9531561679790026"/>
          <c:w val="0.35631846161231429"/>
          <c:h val="3.5732720909886266E-2"/>
        </c:manualLayout>
      </c:layout>
      <c:overlay val="0"/>
      <c:spPr>
        <a:noFill/>
        <a:ln>
          <a:noFill/>
        </a:ln>
        <a:effectLst/>
      </c:spPr>
      <c:txPr>
        <a:bodyPr rot="0" spcFirstLastPara="1" vertOverflow="ellipsis" vert="horz" wrap="square" anchor="ctr" anchorCtr="1"/>
        <a:lstStyle/>
        <a:p>
          <a:pPr>
            <a:defRPr sz="1100" b="1" i="0" u="none" strike="noStrike" kern="1200" baseline="0">
              <a:solidFill>
                <a:schemeClr val="tx1"/>
              </a:solidFill>
              <a:latin typeface="+mn-lt"/>
              <a:ea typeface="+mn-ea"/>
              <a:cs typeface="+mn-cs"/>
            </a:defRPr>
          </a:pPr>
          <a:endParaRPr lang="fa-IR"/>
        </a:p>
      </c:txPr>
    </c:legend>
    <c:plotVisOnly val="1"/>
    <c:dispBlanksAs val="gap"/>
    <c:showDLblsOverMax val="0"/>
  </c:chart>
  <c:spPr>
    <a:noFill/>
    <a:ln>
      <a:noFill/>
    </a:ln>
    <a:effectLst/>
  </c:spPr>
  <c:txPr>
    <a:bodyPr/>
    <a:lstStyle/>
    <a:p>
      <a:pPr>
        <a:defRPr/>
      </a:pPr>
      <a:endParaRPr lang="fa-IR"/>
    </a:p>
  </c:txPr>
  <c:externalData r:id="rId2">
    <c:autoUpdate val="0"/>
  </c:externalData>
</c:chartSpace>
</file>

<file path=ppt/charts/chart1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7"/>
    </mc:Choice>
    <mc:Fallback>
      <c:style val="7"/>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1600" b="1" i="0" u="none" strike="noStrike" kern="1200" baseline="0">
                <a:solidFill>
                  <a:schemeClr val="tx2"/>
                </a:solidFill>
                <a:latin typeface="+mn-lt"/>
                <a:ea typeface="+mn-ea"/>
                <a:cs typeface="+mn-cs"/>
              </a:defRPr>
            </a:pPr>
            <a:r>
              <a:rPr lang="fa-IR" sz="2000" b="1" i="0" baseline="0" dirty="0" smtClean="0">
                <a:solidFill>
                  <a:schemeClr val="accent2">
                    <a:lumMod val="50000"/>
                  </a:schemeClr>
                </a:solidFill>
                <a:effectLst/>
              </a:rPr>
              <a:t>درصد بیماران مبتلا به فشارخون بالا با کنترل مطلوب فشارخون نسبت به کل بیماران به تفکیک شهرستان ها</a:t>
            </a:r>
            <a:endParaRPr lang="en-US" sz="2000" dirty="0" smtClean="0">
              <a:solidFill>
                <a:schemeClr val="accent2">
                  <a:lumMod val="50000"/>
                </a:schemeClr>
              </a:solidFill>
              <a:effectLst/>
            </a:endParaRPr>
          </a:p>
          <a:p>
            <a:pPr>
              <a:defRPr sz="1600" b="1" i="0" u="none" strike="noStrike" kern="1200" baseline="0">
                <a:solidFill>
                  <a:schemeClr val="tx2"/>
                </a:solidFill>
                <a:latin typeface="+mn-lt"/>
                <a:ea typeface="+mn-ea"/>
                <a:cs typeface="+mn-cs"/>
              </a:defRPr>
            </a:pPr>
            <a:r>
              <a:rPr lang="fa-IR" sz="2000" b="1" i="0" baseline="0" dirty="0" smtClean="0">
                <a:solidFill>
                  <a:schemeClr val="accent2">
                    <a:lumMod val="50000"/>
                  </a:schemeClr>
                </a:solidFill>
                <a:effectLst/>
              </a:rPr>
              <a:t>سه ماهه اول سال1402</a:t>
            </a:r>
            <a:endParaRPr lang="en-US" sz="2000" dirty="0">
              <a:solidFill>
                <a:schemeClr val="accent2">
                  <a:lumMod val="50000"/>
                </a:schemeClr>
              </a:solidFill>
              <a:effectLst/>
            </a:endParaRPr>
          </a:p>
        </c:rich>
      </c:tx>
      <c:layout>
        <c:manualLayout>
          <c:xMode val="edge"/>
          <c:yMode val="edge"/>
          <c:x val="0.11627973559556552"/>
          <c:y val="1.2962962962962963E-2"/>
        </c:manualLayout>
      </c:layout>
      <c:overlay val="0"/>
      <c:spPr>
        <a:noFill/>
        <a:ln>
          <a:noFill/>
        </a:ln>
        <a:effectLst/>
      </c:spPr>
    </c:title>
    <c:autoTitleDeleted val="0"/>
    <c:plotArea>
      <c:layout>
        <c:manualLayout>
          <c:layoutTarget val="inner"/>
          <c:xMode val="edge"/>
          <c:yMode val="edge"/>
          <c:x val="8.9213281603326242E-2"/>
          <c:y val="0.12746296296296297"/>
          <c:w val="0.82428902736442444"/>
          <c:h val="0.74019816272965877"/>
        </c:manualLayout>
      </c:layout>
      <c:barChart>
        <c:barDir val="col"/>
        <c:grouping val="clustered"/>
        <c:varyColors val="0"/>
        <c:ser>
          <c:idx val="0"/>
          <c:order val="0"/>
          <c:tx>
            <c:strRef>
              <c:f>بهار1402!$CA$1</c:f>
              <c:strCache>
                <c:ptCount val="1"/>
                <c:pt idx="0">
                  <c:v>کنترل شده فشارخون به کل بیماران</c:v>
                </c:pt>
              </c:strCache>
            </c:strRef>
          </c:tx>
          <c:spPr>
            <a:gradFill rotWithShape="1">
              <a:gsLst>
                <a:gs pos="0">
                  <a:schemeClr val="accent5">
                    <a:satMod val="103000"/>
                    <a:lumMod val="102000"/>
                    <a:tint val="94000"/>
                  </a:schemeClr>
                </a:gs>
                <a:gs pos="50000">
                  <a:schemeClr val="accent5">
                    <a:satMod val="110000"/>
                    <a:lumMod val="100000"/>
                    <a:shade val="100000"/>
                  </a:schemeClr>
                </a:gs>
                <a:gs pos="100000">
                  <a:schemeClr val="accent5">
                    <a:lumMod val="99000"/>
                    <a:satMod val="120000"/>
                    <a:shade val="78000"/>
                  </a:schemeClr>
                </a:gs>
              </a:gsLst>
              <a:lin ang="5400000" scaled="0"/>
            </a:gradFill>
            <a:ln>
              <a:noFill/>
            </a:ln>
            <a:effectLst/>
          </c:spPr>
          <c:invertIfNegative val="0"/>
          <c:dPt>
            <c:idx val="11"/>
            <c:invertIfNegative val="0"/>
            <c:bubble3D val="0"/>
            <c:spPr>
              <a:solidFill>
                <a:srgbClr val="FF0000"/>
              </a:solidFill>
              <a:ln>
                <a:noFill/>
              </a:ln>
              <a:effectLst/>
            </c:spPr>
            <c:extLst>
              <c:ext xmlns:c16="http://schemas.microsoft.com/office/drawing/2014/chart" uri="{C3380CC4-5D6E-409C-BE32-E72D297353CC}">
                <c16:uniqueId val="{00000001-C457-49CE-871D-6FF5A0F20D3D}"/>
              </c:ext>
            </c:extLst>
          </c:dPt>
          <c:dLbls>
            <c:dLbl>
              <c:idx val="11"/>
              <c:spPr>
                <a:noFill/>
                <a:ln>
                  <a:noFill/>
                </a:ln>
                <a:effectLst/>
              </c:spPr>
              <c:txPr>
                <a:bodyPr rot="-5400000" spcFirstLastPara="1" vertOverflow="ellipsis" wrap="square" lIns="38100" tIns="19050" rIns="38100" bIns="19050" anchor="ctr" anchorCtr="1">
                  <a:spAutoFit/>
                </a:bodyPr>
                <a:lstStyle/>
                <a:p>
                  <a:pPr>
                    <a:defRPr sz="1400" b="1" i="0" u="none" strike="noStrike" kern="1200" baseline="0">
                      <a:solidFill>
                        <a:srgbClr val="FF0000"/>
                      </a:solidFill>
                      <a:latin typeface="+mn-lt"/>
                      <a:ea typeface="+mn-ea"/>
                      <a:cs typeface="+mn-cs"/>
                    </a:defRPr>
                  </a:pPr>
                  <a:endParaRPr lang="fa-IR"/>
                </a:p>
              </c:txPr>
              <c:showLegendKey val="0"/>
              <c:showVal val="1"/>
              <c:showCatName val="0"/>
              <c:showSerName val="0"/>
              <c:showPercent val="0"/>
              <c:showBubbleSize val="0"/>
              <c:extLst>
                <c:ext xmlns:c16="http://schemas.microsoft.com/office/drawing/2014/chart" uri="{C3380CC4-5D6E-409C-BE32-E72D297353CC}">
                  <c16:uniqueId val="{00000001-C457-49CE-871D-6FF5A0F20D3D}"/>
                </c:ext>
              </c:extLst>
            </c:dLbl>
            <c:spPr>
              <a:noFill/>
              <a:ln>
                <a:noFill/>
              </a:ln>
              <a:effectLst/>
            </c:spPr>
            <c:txPr>
              <a:bodyPr rot="-5400000" spcFirstLastPara="1" vertOverflow="ellipsis" wrap="square" lIns="38100" tIns="19050" rIns="38100" bIns="19050" anchor="ctr" anchorCtr="1">
                <a:spAutoFit/>
              </a:bodyPr>
              <a:lstStyle/>
              <a:p>
                <a:pPr>
                  <a:defRPr sz="1400" b="1" i="0" u="none" strike="noStrike" kern="1200" baseline="0">
                    <a:solidFill>
                      <a:schemeClr val="accent1">
                        <a:lumMod val="50000"/>
                      </a:schemeClr>
                    </a:solidFill>
                    <a:latin typeface="+mn-lt"/>
                    <a:ea typeface="+mn-ea"/>
                    <a:cs typeface="+mn-cs"/>
                  </a:defRPr>
                </a:pPr>
                <a:endParaRPr lang="fa-IR"/>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2">
                          <a:lumMod val="35000"/>
                          <a:lumOff val="65000"/>
                        </a:schemeClr>
                      </a:solidFill>
                    </a:ln>
                    <a:effectLst/>
                  </c:spPr>
                </c15:leaderLines>
              </c:ext>
            </c:extLst>
          </c:dLbls>
          <c:cat>
            <c:strRef>
              <c:f>بهار1402!$A$2:$A$31</c:f>
              <c:strCache>
                <c:ptCount val="28"/>
                <c:pt idx="0">
                  <c:v>ورزنه</c:v>
                </c:pt>
                <c:pt idx="1">
                  <c:v>کوهپایه</c:v>
                </c:pt>
                <c:pt idx="2">
                  <c:v>اصفهان1</c:v>
                </c:pt>
                <c:pt idx="3">
                  <c:v>هرند</c:v>
                </c:pt>
                <c:pt idx="4">
                  <c:v>نجف آباد</c:v>
                </c:pt>
                <c:pt idx="5">
                  <c:v>اصفهان2</c:v>
                </c:pt>
                <c:pt idx="6">
                  <c:v>خمینی شهر</c:v>
                </c:pt>
                <c:pt idx="7">
                  <c:v>شاهین شهر</c:v>
                </c:pt>
                <c:pt idx="8">
                  <c:v>گلپایگان</c:v>
                </c:pt>
                <c:pt idx="9">
                  <c:v>جرقویه</c:v>
                </c:pt>
                <c:pt idx="10">
                  <c:v>لنجان</c:v>
                </c:pt>
                <c:pt idx="11">
                  <c:v>استان</c:v>
                </c:pt>
                <c:pt idx="12">
                  <c:v>مبارکه</c:v>
                </c:pt>
                <c:pt idx="13">
                  <c:v>تیران و کرون</c:v>
                </c:pt>
                <c:pt idx="14">
                  <c:v>برخوار</c:v>
                </c:pt>
                <c:pt idx="15">
                  <c:v>فلاورجان</c:v>
                </c:pt>
                <c:pt idx="16">
                  <c:v>نطنز</c:v>
                </c:pt>
                <c:pt idx="17">
                  <c:v>شهرضا</c:v>
                </c:pt>
                <c:pt idx="18">
                  <c:v>سمیرم</c:v>
                </c:pt>
                <c:pt idx="19">
                  <c:v>خوانسار</c:v>
                </c:pt>
                <c:pt idx="20">
                  <c:v>چادگان</c:v>
                </c:pt>
                <c:pt idx="21">
                  <c:v>دهاقان</c:v>
                </c:pt>
                <c:pt idx="22">
                  <c:v>اردستان</c:v>
                </c:pt>
                <c:pt idx="23">
                  <c:v>نایین</c:v>
                </c:pt>
                <c:pt idx="24">
                  <c:v>فریدن</c:v>
                </c:pt>
                <c:pt idx="25">
                  <c:v>خور و بیابانک</c:v>
                </c:pt>
                <c:pt idx="26">
                  <c:v>فریدونشهر</c:v>
                </c:pt>
                <c:pt idx="27">
                  <c:v>بوئین و میاندشت</c:v>
                </c:pt>
              </c:strCache>
            </c:strRef>
          </c:cat>
          <c:val>
            <c:numRef>
              <c:f>بهار1402!$CA$2:$CA$31</c:f>
              <c:numCache>
                <c:formatCode>0.00</c:formatCode>
                <c:ptCount val="30"/>
                <c:pt idx="0">
                  <c:v>9.6806722689075624</c:v>
                </c:pt>
                <c:pt idx="1">
                  <c:v>12.017864393016646</c:v>
                </c:pt>
                <c:pt idx="2">
                  <c:v>16.096919983275928</c:v>
                </c:pt>
                <c:pt idx="3">
                  <c:v>16.13452532992763</c:v>
                </c:pt>
                <c:pt idx="4">
                  <c:v>16.187650658260708</c:v>
                </c:pt>
                <c:pt idx="5">
                  <c:v>16.936170212765958</c:v>
                </c:pt>
                <c:pt idx="6">
                  <c:v>17.107316227461858</c:v>
                </c:pt>
                <c:pt idx="7">
                  <c:v>18.370895041854478</c:v>
                </c:pt>
                <c:pt idx="8">
                  <c:v>21.097341595042973</c:v>
                </c:pt>
                <c:pt idx="9">
                  <c:v>21.15146512587701</c:v>
                </c:pt>
                <c:pt idx="10">
                  <c:v>21.787880109942847</c:v>
                </c:pt>
                <c:pt idx="11">
                  <c:v>21.89896681132338</c:v>
                </c:pt>
                <c:pt idx="12">
                  <c:v>22.251246734742342</c:v>
                </c:pt>
                <c:pt idx="13">
                  <c:v>24.150610383879982</c:v>
                </c:pt>
                <c:pt idx="14">
                  <c:v>24.53594648073118</c:v>
                </c:pt>
                <c:pt idx="15">
                  <c:v>25.63284831572653</c:v>
                </c:pt>
                <c:pt idx="16">
                  <c:v>27.847334410339258</c:v>
                </c:pt>
                <c:pt idx="17">
                  <c:v>29.207188983116783</c:v>
                </c:pt>
                <c:pt idx="18">
                  <c:v>33.422767343809888</c:v>
                </c:pt>
                <c:pt idx="19">
                  <c:v>33.866463569433868</c:v>
                </c:pt>
                <c:pt idx="20">
                  <c:v>34.436542669584249</c:v>
                </c:pt>
                <c:pt idx="21">
                  <c:v>34.680741503604537</c:v>
                </c:pt>
                <c:pt idx="22">
                  <c:v>37.856152779916833</c:v>
                </c:pt>
                <c:pt idx="23">
                  <c:v>40.838044562687067</c:v>
                </c:pt>
                <c:pt idx="24">
                  <c:v>42.118076688983571</c:v>
                </c:pt>
                <c:pt idx="25">
                  <c:v>45.020604395604394</c:v>
                </c:pt>
                <c:pt idx="26">
                  <c:v>48.822200709906419</c:v>
                </c:pt>
                <c:pt idx="27">
                  <c:v>52.514142049025772</c:v>
                </c:pt>
              </c:numCache>
            </c:numRef>
          </c:val>
          <c:extLst>
            <c:ext xmlns:c16="http://schemas.microsoft.com/office/drawing/2014/chart" uri="{C3380CC4-5D6E-409C-BE32-E72D297353CC}">
              <c16:uniqueId val="{00000000-C457-49CE-871D-6FF5A0F20D3D}"/>
            </c:ext>
          </c:extLst>
        </c:ser>
        <c:dLbls>
          <c:showLegendKey val="0"/>
          <c:showVal val="0"/>
          <c:showCatName val="0"/>
          <c:showSerName val="0"/>
          <c:showPercent val="0"/>
          <c:showBubbleSize val="0"/>
        </c:dLbls>
        <c:gapWidth val="100"/>
        <c:overlap val="-24"/>
        <c:axId val="207919360"/>
        <c:axId val="208998400"/>
      </c:barChart>
      <c:catAx>
        <c:axId val="207919360"/>
        <c:scaling>
          <c:orientation val="maxMin"/>
        </c:scaling>
        <c:delete val="0"/>
        <c:axPos val="b"/>
        <c:numFmt formatCode="General" sourceLinked="1"/>
        <c:majorTickMark val="none"/>
        <c:minorTickMark val="none"/>
        <c:tickLblPos val="nextTo"/>
        <c:spPr>
          <a:noFill/>
          <a:ln w="9525" cap="flat" cmpd="sng" algn="ctr">
            <a:solidFill>
              <a:schemeClr val="tx2">
                <a:lumMod val="15000"/>
                <a:lumOff val="85000"/>
              </a:schemeClr>
            </a:solidFill>
            <a:round/>
          </a:ln>
          <a:effectLst/>
        </c:spPr>
        <c:txPr>
          <a:bodyPr rot="-60000000" spcFirstLastPara="1" vertOverflow="ellipsis" vert="horz" wrap="square" anchor="ctr" anchorCtr="1"/>
          <a:lstStyle/>
          <a:p>
            <a:pPr>
              <a:defRPr sz="1200" b="1" i="0" u="none" strike="noStrike" kern="1200" baseline="0">
                <a:solidFill>
                  <a:schemeClr val="tx1"/>
                </a:solidFill>
                <a:latin typeface="+mn-lt"/>
                <a:ea typeface="+mn-ea"/>
                <a:cs typeface="+mn-cs"/>
              </a:defRPr>
            </a:pPr>
            <a:endParaRPr lang="fa-IR"/>
          </a:p>
        </c:txPr>
        <c:crossAx val="208998400"/>
        <c:crosses val="autoZero"/>
        <c:auto val="1"/>
        <c:lblAlgn val="ctr"/>
        <c:lblOffset val="100"/>
        <c:noMultiLvlLbl val="0"/>
      </c:catAx>
      <c:valAx>
        <c:axId val="208998400"/>
        <c:scaling>
          <c:orientation val="minMax"/>
        </c:scaling>
        <c:delete val="1"/>
        <c:axPos val="r"/>
        <c:majorGridlines>
          <c:spPr>
            <a:ln w="9525" cap="flat" cmpd="sng" algn="ctr">
              <a:solidFill>
                <a:schemeClr val="tx2">
                  <a:lumMod val="15000"/>
                  <a:lumOff val="85000"/>
                </a:schemeClr>
              </a:solidFill>
              <a:round/>
            </a:ln>
            <a:effectLst/>
          </c:spPr>
        </c:majorGridlines>
        <c:numFmt formatCode="0.00" sourceLinked="1"/>
        <c:majorTickMark val="none"/>
        <c:minorTickMark val="none"/>
        <c:tickLblPos val="nextTo"/>
        <c:crossAx val="207919360"/>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fa-IR"/>
    </a:p>
  </c:txPr>
  <c:externalData r:id="rId2">
    <c:autoUpdate val="0"/>
  </c:externalData>
</c:chartSpace>
</file>

<file path=ppt/charts/chart1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128" b="1" i="0" u="none" strike="noStrike" kern="1200" cap="all" spc="120" normalizeH="0" baseline="0">
                <a:solidFill>
                  <a:schemeClr val="accent2">
                    <a:lumMod val="50000"/>
                  </a:schemeClr>
                </a:solidFill>
                <a:latin typeface="+mn-lt"/>
                <a:ea typeface="+mn-ea"/>
                <a:cs typeface="B Titr" panose="00000700000000000000" pitchFamily="2" charset="-78"/>
              </a:defRPr>
            </a:pPr>
            <a:r>
              <a:rPr lang="fa-IR" sz="1800" b="1" i="0" cap="all" baseline="0" dirty="0" smtClean="0">
                <a:solidFill>
                  <a:schemeClr val="accent2">
                    <a:lumMod val="50000"/>
                  </a:schemeClr>
                </a:solidFill>
                <a:effectLst/>
                <a:cs typeface="B Titr" panose="00000700000000000000" pitchFamily="2" charset="-78"/>
              </a:rPr>
              <a:t>روند تعداد مراقبت بیماران مبتلا به فشارخون بالا توسط مراقب سلامت/بهورز در استان اصفهان</a:t>
            </a:r>
          </a:p>
          <a:p>
            <a:pPr>
              <a:defRPr sz="2128" b="1" i="0" u="none" strike="noStrike" kern="1200" cap="all" spc="120" normalizeH="0" baseline="0">
                <a:solidFill>
                  <a:schemeClr val="accent2">
                    <a:lumMod val="50000"/>
                  </a:schemeClr>
                </a:solidFill>
                <a:latin typeface="+mn-lt"/>
                <a:ea typeface="+mn-ea"/>
                <a:cs typeface="B Titr" panose="00000700000000000000" pitchFamily="2" charset="-78"/>
              </a:defRPr>
            </a:pPr>
            <a:r>
              <a:rPr lang="fa-IR" sz="1800" b="1" i="0" cap="all" baseline="0" dirty="0" smtClean="0">
                <a:solidFill>
                  <a:schemeClr val="accent2">
                    <a:lumMod val="50000"/>
                  </a:schemeClr>
                </a:solidFill>
                <a:effectLst/>
                <a:cs typeface="B Titr" panose="00000700000000000000" pitchFamily="2" charset="-78"/>
              </a:rPr>
              <a:t> تا پایان بهارسال 1402</a:t>
            </a:r>
            <a:endParaRPr lang="en-US" dirty="0">
              <a:solidFill>
                <a:schemeClr val="accent2">
                  <a:lumMod val="50000"/>
                </a:schemeClr>
              </a:solidFill>
              <a:effectLst/>
              <a:cs typeface="B Titr" panose="00000700000000000000" pitchFamily="2" charset="-78"/>
            </a:endParaRPr>
          </a:p>
        </c:rich>
      </c:tx>
      <c:overlay val="0"/>
      <c:spPr>
        <a:noFill/>
        <a:ln>
          <a:noFill/>
        </a:ln>
        <a:effectLst/>
      </c:spPr>
    </c:title>
    <c:autoTitleDeleted val="0"/>
    <c:plotArea>
      <c:layout>
        <c:manualLayout>
          <c:layoutTarget val="inner"/>
          <c:xMode val="edge"/>
          <c:yMode val="edge"/>
          <c:x val="1.1458333333333333E-2"/>
          <c:y val="0.18643525809273842"/>
          <c:w val="0.9770833333333333"/>
          <c:h val="0.63599693788276468"/>
        </c:manualLayout>
      </c:layout>
      <c:barChart>
        <c:barDir val="col"/>
        <c:grouping val="clustered"/>
        <c:varyColors val="0"/>
        <c:ser>
          <c:idx val="0"/>
          <c:order val="0"/>
          <c:spPr>
            <a:solidFill>
              <a:schemeClr val="accent1"/>
            </a:solidFill>
            <a:ln>
              <a:noFill/>
            </a:ln>
            <a:effectLst/>
          </c:spPr>
          <c:invertIfNegative val="0"/>
          <c:dLbls>
            <c:spPr>
              <a:noFill/>
              <a:ln>
                <a:noFill/>
              </a:ln>
              <a:effectLst/>
            </c:spPr>
            <c:txPr>
              <a:bodyPr rot="-5400000" spcFirstLastPara="1" vertOverflow="clip" horzOverflow="clip" vert="horz" wrap="square" lIns="38100" tIns="19050" rIns="38100" bIns="19050" anchor="ctr" anchorCtr="1">
                <a:spAutoFit/>
              </a:bodyPr>
              <a:lstStyle/>
              <a:p>
                <a:pPr>
                  <a:defRPr sz="1600" b="1" i="0" u="none" strike="noStrike" kern="1200" baseline="0">
                    <a:solidFill>
                      <a:srgbClr val="FF0000"/>
                    </a:solidFill>
                    <a:latin typeface="+mn-lt"/>
                    <a:ea typeface="+mn-ea"/>
                    <a:cs typeface="+mn-cs"/>
                  </a:defRPr>
                </a:pPr>
                <a:endParaRPr lang="fa-I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1">
                          <a:lumMod val="35000"/>
                          <a:lumOff val="65000"/>
                        </a:schemeClr>
                      </a:solidFill>
                    </a:ln>
                    <a:effectLst/>
                  </c:spPr>
                </c15:leaderLines>
              </c:ext>
            </c:extLst>
          </c:dLbls>
          <c:cat>
            <c:strRef>
              <c:f>'غیرپزشک فشارخون تعداد'!$F$2:$AC$2</c:f>
              <c:strCache>
                <c:ptCount val="24"/>
                <c:pt idx="0">
                  <c:v>سه ماهه دوم
سال96</c:v>
                </c:pt>
                <c:pt idx="1">
                  <c:v>سه ماهه سوم
سال 96</c:v>
                </c:pt>
                <c:pt idx="2">
                  <c:v>سه ماهه چهارم
سال 96</c:v>
                </c:pt>
                <c:pt idx="3">
                  <c:v>سه ماهه اول
سال 97</c:v>
                </c:pt>
                <c:pt idx="4">
                  <c:v>سه ماهه دوم
سال 97</c:v>
                </c:pt>
                <c:pt idx="5">
                  <c:v>سه ماهه سوم 
سال97</c:v>
                </c:pt>
                <c:pt idx="6">
                  <c:v>سه ماهه چهارم
سال97</c:v>
                </c:pt>
                <c:pt idx="7">
                  <c:v>سه ماهه اول
سال 98</c:v>
                </c:pt>
                <c:pt idx="8">
                  <c:v>سه ماهه دوم
سال 98</c:v>
                </c:pt>
                <c:pt idx="9">
                  <c:v>سه ماهه سوم
سال 98</c:v>
                </c:pt>
                <c:pt idx="10">
                  <c:v>سه ماهه چهارم
سال 98</c:v>
                </c:pt>
                <c:pt idx="11">
                  <c:v>سه ماهه اول
سال 99</c:v>
                </c:pt>
                <c:pt idx="12">
                  <c:v>سه ماهه دوم
سال 99</c:v>
                </c:pt>
                <c:pt idx="13">
                  <c:v>سه ماهه سوم
سال 99</c:v>
                </c:pt>
                <c:pt idx="14">
                  <c:v>سه ماهه چهارم
سال 99</c:v>
                </c:pt>
                <c:pt idx="15">
                  <c:v>سه ماهه اول سال 1400</c:v>
                </c:pt>
                <c:pt idx="16">
                  <c:v>سه ماهه دوم سال 1400
</c:v>
                </c:pt>
                <c:pt idx="17">
                  <c:v>سه ماهه سوم سال 1400
</c:v>
                </c:pt>
                <c:pt idx="18">
                  <c:v>سه ماهه چهارم سال 1400
</c:v>
                </c:pt>
                <c:pt idx="19">
                  <c:v>سه ماهه اول سال 1401</c:v>
                </c:pt>
                <c:pt idx="20">
                  <c:v>سه ماهه دوم سال 1401</c:v>
                </c:pt>
                <c:pt idx="21">
                  <c:v>سه ماهه سوم سال1401</c:v>
                </c:pt>
                <c:pt idx="22">
                  <c:v>سه ماهه چهارم سال1401</c:v>
                </c:pt>
                <c:pt idx="23">
                  <c:v>سه ماهه اول سال1402</c:v>
                </c:pt>
              </c:strCache>
            </c:strRef>
          </c:cat>
          <c:val>
            <c:numRef>
              <c:f>'غیرپزشک فشارخون تعداد'!$F$30:$AC$30</c:f>
              <c:numCache>
                <c:formatCode>General</c:formatCode>
                <c:ptCount val="24"/>
                <c:pt idx="0">
                  <c:v>33774</c:v>
                </c:pt>
                <c:pt idx="1">
                  <c:v>37238</c:v>
                </c:pt>
                <c:pt idx="2">
                  <c:v>40539</c:v>
                </c:pt>
                <c:pt idx="3">
                  <c:v>39954</c:v>
                </c:pt>
                <c:pt idx="4">
                  <c:v>48026</c:v>
                </c:pt>
                <c:pt idx="5">
                  <c:v>56568</c:v>
                </c:pt>
                <c:pt idx="6">
                  <c:v>77588</c:v>
                </c:pt>
                <c:pt idx="7">
                  <c:v>92428</c:v>
                </c:pt>
                <c:pt idx="8">
                  <c:v>98313</c:v>
                </c:pt>
                <c:pt idx="9">
                  <c:v>106579</c:v>
                </c:pt>
                <c:pt idx="10">
                  <c:v>113795</c:v>
                </c:pt>
                <c:pt idx="11">
                  <c:v>73199</c:v>
                </c:pt>
                <c:pt idx="12">
                  <c:v>112179</c:v>
                </c:pt>
                <c:pt idx="13">
                  <c:v>90422</c:v>
                </c:pt>
                <c:pt idx="14">
                  <c:v>101846</c:v>
                </c:pt>
                <c:pt idx="15">
                  <c:v>107315</c:v>
                </c:pt>
                <c:pt idx="16">
                  <c:v>94159</c:v>
                </c:pt>
                <c:pt idx="17">
                  <c:v>89089</c:v>
                </c:pt>
                <c:pt idx="18">
                  <c:v>103626</c:v>
                </c:pt>
                <c:pt idx="19">
                  <c:v>109577</c:v>
                </c:pt>
                <c:pt idx="20">
                  <c:v>119086</c:v>
                </c:pt>
                <c:pt idx="21">
                  <c:v>130934</c:v>
                </c:pt>
                <c:pt idx="22">
                  <c:v>129638</c:v>
                </c:pt>
                <c:pt idx="23">
                  <c:v>137923</c:v>
                </c:pt>
              </c:numCache>
            </c:numRef>
          </c:val>
          <c:extLst>
            <c:ext xmlns:c16="http://schemas.microsoft.com/office/drawing/2014/chart" uri="{C3380CC4-5D6E-409C-BE32-E72D297353CC}">
              <c16:uniqueId val="{00000000-6CF7-4FD1-B5F3-7D172D0588B2}"/>
            </c:ext>
          </c:extLst>
        </c:ser>
        <c:dLbls>
          <c:dLblPos val="outEnd"/>
          <c:showLegendKey val="0"/>
          <c:showVal val="1"/>
          <c:showCatName val="0"/>
          <c:showSerName val="0"/>
          <c:showPercent val="0"/>
          <c:showBubbleSize val="0"/>
        </c:dLbls>
        <c:gapWidth val="444"/>
        <c:overlap val="-90"/>
        <c:axId val="211577472"/>
        <c:axId val="211599744"/>
      </c:barChart>
      <c:catAx>
        <c:axId val="211577472"/>
        <c:scaling>
          <c:orientation val="minMax"/>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5400000" spcFirstLastPara="1" vertOverflow="ellipsis" wrap="square" anchor="ctr" anchorCtr="0"/>
          <a:lstStyle/>
          <a:p>
            <a:pPr>
              <a:defRPr sz="1200" b="1" i="0" u="none" strike="noStrike" kern="1200" cap="all" spc="120" normalizeH="0" baseline="0">
                <a:solidFill>
                  <a:schemeClr val="tx1">
                    <a:lumMod val="95000"/>
                    <a:lumOff val="5000"/>
                  </a:schemeClr>
                </a:solidFill>
                <a:latin typeface="+mn-lt"/>
                <a:ea typeface="+mn-ea"/>
                <a:cs typeface="+mj-cs"/>
              </a:defRPr>
            </a:pPr>
            <a:endParaRPr lang="fa-IR"/>
          </a:p>
        </c:txPr>
        <c:crossAx val="211599744"/>
        <c:crosses val="autoZero"/>
        <c:auto val="1"/>
        <c:lblAlgn val="ctr"/>
        <c:lblOffset val="100"/>
        <c:noMultiLvlLbl val="0"/>
      </c:catAx>
      <c:valAx>
        <c:axId val="211599744"/>
        <c:scaling>
          <c:orientation val="minMax"/>
        </c:scaling>
        <c:delete val="1"/>
        <c:axPos val="l"/>
        <c:numFmt formatCode="General" sourceLinked="1"/>
        <c:majorTickMark val="none"/>
        <c:minorTickMark val="none"/>
        <c:tickLblPos val="nextTo"/>
        <c:crossAx val="211577472"/>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fa-IR"/>
    </a:p>
  </c:txPr>
  <c:externalData r:id="rId1">
    <c:autoUpdate val="0"/>
  </c:externalData>
</c:chartSpace>
</file>

<file path=ppt/charts/chart1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600" b="1" i="0" u="none" strike="noStrike" kern="1200" spc="0" baseline="0">
                <a:solidFill>
                  <a:schemeClr val="accent2">
                    <a:lumMod val="50000"/>
                  </a:schemeClr>
                </a:solidFill>
                <a:latin typeface="+mn-lt"/>
                <a:ea typeface="+mn-ea"/>
                <a:cs typeface="B Titr" panose="00000700000000000000" pitchFamily="2" charset="-78"/>
              </a:defRPr>
            </a:pPr>
            <a:r>
              <a:rPr lang="fa-IR" sz="1800" b="1" i="0" baseline="0" dirty="0" smtClean="0">
                <a:solidFill>
                  <a:schemeClr val="accent2">
                    <a:lumMod val="50000"/>
                  </a:schemeClr>
                </a:solidFill>
                <a:effectLst/>
                <a:cs typeface="B Titr" panose="00000700000000000000" pitchFamily="2" charset="-78"/>
              </a:rPr>
              <a:t>روند فصلی درصد مراقبت فشارخون توسط غیر پزشک در استان اصفهان تا پایان بهارسال 1402</a:t>
            </a:r>
            <a:endParaRPr lang="en-US" sz="1600" dirty="0">
              <a:solidFill>
                <a:schemeClr val="accent2">
                  <a:lumMod val="50000"/>
                </a:schemeClr>
              </a:solidFill>
              <a:effectLst/>
              <a:cs typeface="B Titr" panose="00000700000000000000" pitchFamily="2" charset="-78"/>
            </a:endParaRPr>
          </a:p>
        </c:rich>
      </c:tx>
      <c:overlay val="0"/>
      <c:spPr>
        <a:noFill/>
        <a:ln>
          <a:noFill/>
        </a:ln>
        <a:effectLst/>
      </c:spPr>
    </c:title>
    <c:autoTitleDeleted val="0"/>
    <c:plotArea>
      <c:layout/>
      <c:barChart>
        <c:barDir val="col"/>
        <c:grouping val="clustered"/>
        <c:varyColors val="0"/>
        <c:ser>
          <c:idx val="0"/>
          <c:order val="0"/>
          <c:tx>
            <c:strRef>
              <c:f>'درصد مراقبت غیرپزشک فشارخون'!$N$3</c:f>
              <c:strCache>
                <c:ptCount val="1"/>
                <c:pt idx="0">
                  <c:v>جمع کل استان</c:v>
                </c:pt>
              </c:strCache>
            </c:strRef>
          </c:tx>
          <c:spPr>
            <a:solidFill>
              <a:schemeClr val="accent1"/>
            </a:solidFill>
            <a:ln>
              <a:noFill/>
            </a:ln>
            <a:effectLst/>
          </c:spPr>
          <c:invertIfNegative val="0"/>
          <c:dLbls>
            <c:spPr>
              <a:noFill/>
              <a:ln>
                <a:noFill/>
              </a:ln>
              <a:effectLst/>
            </c:spPr>
            <c:txPr>
              <a:bodyPr rot="-5400000" spcFirstLastPara="1" vertOverflow="ellipsis" vert="horz" wrap="square" lIns="38100" tIns="19050" rIns="38100" bIns="19050" anchor="ctr" anchorCtr="1">
                <a:spAutoFit/>
              </a:bodyPr>
              <a:lstStyle/>
              <a:p>
                <a:pPr>
                  <a:defRPr sz="1800" b="1" i="0" u="none" strike="noStrike" kern="1200" baseline="0">
                    <a:solidFill>
                      <a:srgbClr val="FF0000"/>
                    </a:solidFill>
                    <a:latin typeface="+mn-lt"/>
                    <a:ea typeface="+mn-ea"/>
                    <a:cs typeface="+mn-cs"/>
                  </a:defRPr>
                </a:pPr>
                <a:endParaRPr lang="fa-IR"/>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'درصد مراقبت غیرپزشک فشارخون'!$Q$2:$AN$2</c:f>
              <c:strCache>
                <c:ptCount val="24"/>
                <c:pt idx="0">
                  <c:v>سه ماهه دوم
سال96</c:v>
                </c:pt>
                <c:pt idx="1">
                  <c:v>سه ماهه سوم
سال 96</c:v>
                </c:pt>
                <c:pt idx="2">
                  <c:v>سه ماهه چهارم
سال 96</c:v>
                </c:pt>
                <c:pt idx="3">
                  <c:v>سه ماهه اول
سال 97</c:v>
                </c:pt>
                <c:pt idx="4">
                  <c:v>سه ماهه دوم
سال 97</c:v>
                </c:pt>
                <c:pt idx="5">
                  <c:v>سه ماهه سوم 
سال97</c:v>
                </c:pt>
                <c:pt idx="6">
                  <c:v>سه ماهه چهارم
سال97</c:v>
                </c:pt>
                <c:pt idx="7">
                  <c:v>سه ماهه اول
سال 98</c:v>
                </c:pt>
                <c:pt idx="8">
                  <c:v>سه ماهه دوم
سال 98</c:v>
                </c:pt>
                <c:pt idx="9">
                  <c:v>سه ماهه سوم
سال 98</c:v>
                </c:pt>
                <c:pt idx="10">
                  <c:v>سه ماهه چهارم
سال 98</c:v>
                </c:pt>
                <c:pt idx="11">
                  <c:v>سه ماهه اول
سال 99</c:v>
                </c:pt>
                <c:pt idx="12">
                  <c:v>سه ماهه دوم
سال 99</c:v>
                </c:pt>
                <c:pt idx="13">
                  <c:v>سه ماهه سوم
سال 99</c:v>
                </c:pt>
                <c:pt idx="14">
                  <c:v>سه ماهه چهارم
سال 99</c:v>
                </c:pt>
                <c:pt idx="15">
                  <c:v>سه ماهه اول سال 1400</c:v>
                </c:pt>
                <c:pt idx="16">
                  <c:v>سه ماهه دوم سال 1400
</c:v>
                </c:pt>
                <c:pt idx="17">
                  <c:v>سه ماهه سوم سال 1400
</c:v>
                </c:pt>
                <c:pt idx="18">
                  <c:v>سه ماهه چهارم سال 1400
</c:v>
                </c:pt>
                <c:pt idx="19">
                  <c:v>سه ماهه اول سال 1401</c:v>
                </c:pt>
                <c:pt idx="20">
                  <c:v>سه ماهه دوم سال 1401</c:v>
                </c:pt>
                <c:pt idx="21">
                  <c:v>سه ماهه سوم سال1401</c:v>
                </c:pt>
                <c:pt idx="22">
                  <c:v>سه ماهه چهارم سال1401</c:v>
                </c:pt>
                <c:pt idx="23">
                  <c:v>سه ماهه اول سال1402</c:v>
                </c:pt>
              </c:strCache>
            </c:strRef>
          </c:cat>
          <c:val>
            <c:numRef>
              <c:f>'درصد مراقبت غیرپزشک فشارخون'!$Q$3:$AN$3</c:f>
              <c:numCache>
                <c:formatCode>0.0</c:formatCode>
                <c:ptCount val="24"/>
                <c:pt idx="0">
                  <c:v>47.509459972710268</c:v>
                </c:pt>
                <c:pt idx="1">
                  <c:v>44.469655353602903</c:v>
                </c:pt>
                <c:pt idx="2">
                  <c:v>41.345653703760362</c:v>
                </c:pt>
                <c:pt idx="3">
                  <c:v>36.906620357113169</c:v>
                </c:pt>
                <c:pt idx="4">
                  <c:v>41.352172827387875</c:v>
                </c:pt>
                <c:pt idx="5">
                  <c:v>43.031561651338464</c:v>
                </c:pt>
                <c:pt idx="6">
                  <c:v>51.629646388692954</c:v>
                </c:pt>
                <c:pt idx="7">
                  <c:v>53.708481509890063</c:v>
                </c:pt>
                <c:pt idx="8">
                  <c:v>51.547532285041655</c:v>
                </c:pt>
                <c:pt idx="9">
                  <c:v>51.659137616813368</c:v>
                </c:pt>
                <c:pt idx="10">
                  <c:v>51.29181728853591</c:v>
                </c:pt>
                <c:pt idx="11">
                  <c:v>32.168314656119534</c:v>
                </c:pt>
                <c:pt idx="12">
                  <c:v>47.261520572300071</c:v>
                </c:pt>
                <c:pt idx="13">
                  <c:v>37.267137063536552</c:v>
                </c:pt>
                <c:pt idx="14">
                  <c:v>40.749972992329816</c:v>
                </c:pt>
                <c:pt idx="15">
                  <c:v>41.57</c:v>
                </c:pt>
                <c:pt idx="16">
                  <c:v>34.5</c:v>
                </c:pt>
                <c:pt idx="17">
                  <c:v>34.119999999999997</c:v>
                </c:pt>
                <c:pt idx="18">
                  <c:v>36.65</c:v>
                </c:pt>
                <c:pt idx="19">
                  <c:v>37.966232065332257</c:v>
                </c:pt>
                <c:pt idx="20">
                  <c:v>40.200000000000003</c:v>
                </c:pt>
                <c:pt idx="21">
                  <c:v>42.73</c:v>
                </c:pt>
                <c:pt idx="22">
                  <c:v>41.08</c:v>
                </c:pt>
                <c:pt idx="23">
                  <c:v>42.6</c:v>
                </c:pt>
              </c:numCache>
            </c:numRef>
          </c:val>
          <c:extLst>
            <c:ext xmlns:c16="http://schemas.microsoft.com/office/drawing/2014/chart" uri="{C3380CC4-5D6E-409C-BE32-E72D297353CC}">
              <c16:uniqueId val="{00000000-681B-49B9-AF4A-6BDDE434BABE}"/>
            </c:ext>
          </c:extLst>
        </c:ser>
        <c:dLbls>
          <c:showLegendKey val="0"/>
          <c:showVal val="0"/>
          <c:showCatName val="0"/>
          <c:showSerName val="0"/>
          <c:showPercent val="0"/>
          <c:showBubbleSize val="0"/>
        </c:dLbls>
        <c:gapWidth val="219"/>
        <c:overlap val="-27"/>
        <c:axId val="211713408"/>
        <c:axId val="211971456"/>
      </c:barChart>
      <c:catAx>
        <c:axId val="211713408"/>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00" b="1" i="0" u="none" strike="noStrike" kern="1200" baseline="0">
                <a:solidFill>
                  <a:schemeClr val="tx1"/>
                </a:solidFill>
                <a:latin typeface="+mn-lt"/>
                <a:ea typeface="+mn-ea"/>
                <a:cs typeface="B Titr" panose="00000700000000000000" pitchFamily="2" charset="-78"/>
              </a:defRPr>
            </a:pPr>
            <a:endParaRPr lang="fa-IR"/>
          </a:p>
        </c:txPr>
        <c:crossAx val="211971456"/>
        <c:crosses val="autoZero"/>
        <c:auto val="1"/>
        <c:lblAlgn val="ctr"/>
        <c:lblOffset val="100"/>
        <c:noMultiLvlLbl val="0"/>
      </c:catAx>
      <c:valAx>
        <c:axId val="211971456"/>
        <c:scaling>
          <c:orientation val="minMax"/>
        </c:scaling>
        <c:delete val="0"/>
        <c:axPos val="l"/>
        <c:majorGridlines>
          <c:spPr>
            <a:ln w="9525" cap="flat" cmpd="sng" algn="ctr">
              <a:solidFill>
                <a:schemeClr val="tx1">
                  <a:lumMod val="15000"/>
                  <a:lumOff val="85000"/>
                </a:schemeClr>
              </a:solidFill>
              <a:round/>
            </a:ln>
            <a:effectLst/>
          </c:spPr>
        </c:majorGridlines>
        <c:numFmt formatCode="0.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fa-IR"/>
          </a:p>
        </c:txPr>
        <c:crossAx val="211713408"/>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fa-IR"/>
    </a:p>
  </c:txPr>
  <c:externalData r:id="rId1">
    <c:autoUpdate val="0"/>
  </c:externalData>
</c:chartSpace>
</file>

<file path=ppt/charts/chart1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7"/>
    </mc:Choice>
    <mc:Fallback>
      <c:style val="7"/>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1600" b="1" i="0" u="none" strike="noStrike" kern="1200" baseline="0">
                <a:solidFill>
                  <a:schemeClr val="tx2"/>
                </a:solidFill>
                <a:latin typeface="+mn-lt"/>
                <a:ea typeface="+mn-ea"/>
                <a:cs typeface="+mn-cs"/>
              </a:defRPr>
            </a:pPr>
            <a:r>
              <a:rPr lang="fa-IR" sz="2000" b="1" i="0" baseline="0" dirty="0" smtClean="0">
                <a:solidFill>
                  <a:schemeClr val="accent2">
                    <a:lumMod val="50000"/>
                  </a:schemeClr>
                </a:solidFill>
                <a:effectLst/>
              </a:rPr>
              <a:t>درصد مراقبت غیرپزشک بیماران مبتلا به فشارخون بالا به تفکیک شهرستان ها در سه ماهه اول سال 1402</a:t>
            </a:r>
            <a:endParaRPr lang="en-US" sz="2000" dirty="0">
              <a:solidFill>
                <a:schemeClr val="accent2">
                  <a:lumMod val="50000"/>
                </a:schemeClr>
              </a:solidFill>
              <a:effectLst/>
            </a:endParaRPr>
          </a:p>
        </c:rich>
      </c:tx>
      <c:layout>
        <c:manualLayout>
          <c:xMode val="edge"/>
          <c:yMode val="edge"/>
          <c:x val="7.7891157065567707E-2"/>
          <c:y val="2.4074074074074074E-2"/>
        </c:manualLayout>
      </c:layout>
      <c:overlay val="0"/>
      <c:spPr>
        <a:noFill/>
        <a:ln>
          <a:noFill/>
        </a:ln>
        <a:effectLst/>
      </c:spPr>
    </c:title>
    <c:autoTitleDeleted val="0"/>
    <c:plotArea>
      <c:layout>
        <c:manualLayout>
          <c:layoutTarget val="inner"/>
          <c:xMode val="edge"/>
          <c:yMode val="edge"/>
          <c:x val="6.0743161755235621E-2"/>
          <c:y val="8.2250072907553221E-2"/>
          <c:w val="0.8370319590955887"/>
          <c:h val="0.77541965587634876"/>
        </c:manualLayout>
      </c:layout>
      <c:barChart>
        <c:barDir val="col"/>
        <c:grouping val="clustered"/>
        <c:varyColors val="0"/>
        <c:ser>
          <c:idx val="0"/>
          <c:order val="0"/>
          <c:tx>
            <c:strRef>
              <c:f>بهار1402!$BP$1</c:f>
              <c:strCache>
                <c:ptCount val="1"/>
                <c:pt idx="0">
                  <c:v>درصد مراقبت بیماران فشار خونی غیرپزشک </c:v>
                </c:pt>
              </c:strCache>
            </c:strRef>
          </c:tx>
          <c:spPr>
            <a:gradFill rotWithShape="1">
              <a:gsLst>
                <a:gs pos="0">
                  <a:schemeClr val="accent5">
                    <a:satMod val="103000"/>
                    <a:lumMod val="102000"/>
                    <a:tint val="94000"/>
                  </a:schemeClr>
                </a:gs>
                <a:gs pos="50000">
                  <a:schemeClr val="accent5">
                    <a:satMod val="110000"/>
                    <a:lumMod val="100000"/>
                    <a:shade val="100000"/>
                  </a:schemeClr>
                </a:gs>
                <a:gs pos="100000">
                  <a:schemeClr val="accent5">
                    <a:lumMod val="99000"/>
                    <a:satMod val="120000"/>
                    <a:shade val="78000"/>
                  </a:schemeClr>
                </a:gs>
              </a:gsLst>
              <a:lin ang="5400000" scaled="0"/>
            </a:gradFill>
            <a:ln>
              <a:noFill/>
            </a:ln>
            <a:effectLst/>
          </c:spPr>
          <c:invertIfNegative val="0"/>
          <c:dPt>
            <c:idx val="9"/>
            <c:invertIfNegative val="0"/>
            <c:bubble3D val="0"/>
            <c:spPr>
              <a:solidFill>
                <a:srgbClr val="FF0000"/>
              </a:solidFill>
              <a:ln>
                <a:noFill/>
              </a:ln>
              <a:effectLst/>
            </c:spPr>
            <c:extLst>
              <c:ext xmlns:c16="http://schemas.microsoft.com/office/drawing/2014/chart" uri="{C3380CC4-5D6E-409C-BE32-E72D297353CC}">
                <c16:uniqueId val="{00000001-E341-4F41-98B0-1A92396194A0}"/>
              </c:ext>
            </c:extLst>
          </c:dPt>
          <c:dLbls>
            <c:dLbl>
              <c:idx val="9"/>
              <c:spPr>
                <a:noFill/>
                <a:ln>
                  <a:noFill/>
                </a:ln>
                <a:effectLst/>
              </c:spPr>
              <c:txPr>
                <a:bodyPr rot="-5400000" spcFirstLastPara="1" vertOverflow="ellipsis" wrap="square" lIns="38100" tIns="19050" rIns="38100" bIns="19050" anchor="ctr" anchorCtr="1">
                  <a:spAutoFit/>
                </a:bodyPr>
                <a:lstStyle/>
                <a:p>
                  <a:pPr>
                    <a:defRPr sz="1400" b="1" i="0" u="none" strike="noStrike" kern="1200" baseline="0">
                      <a:solidFill>
                        <a:srgbClr val="C00000"/>
                      </a:solidFill>
                      <a:latin typeface="+mn-lt"/>
                      <a:ea typeface="+mn-ea"/>
                      <a:cs typeface="+mn-cs"/>
                    </a:defRPr>
                  </a:pPr>
                  <a:endParaRPr lang="fa-IR"/>
                </a:p>
              </c:txPr>
              <c:showLegendKey val="0"/>
              <c:showVal val="1"/>
              <c:showCatName val="0"/>
              <c:showSerName val="0"/>
              <c:showPercent val="0"/>
              <c:showBubbleSize val="0"/>
              <c:extLst>
                <c:ext xmlns:c16="http://schemas.microsoft.com/office/drawing/2014/chart" uri="{C3380CC4-5D6E-409C-BE32-E72D297353CC}">
                  <c16:uniqueId val="{00000001-E341-4F41-98B0-1A92396194A0}"/>
                </c:ext>
              </c:extLst>
            </c:dLbl>
            <c:spPr>
              <a:noFill/>
              <a:ln>
                <a:noFill/>
              </a:ln>
              <a:effectLst/>
            </c:spPr>
            <c:txPr>
              <a:bodyPr rot="-5400000" spcFirstLastPara="1" vertOverflow="ellipsis" wrap="square" lIns="38100" tIns="19050" rIns="38100" bIns="19050" anchor="ctr" anchorCtr="1">
                <a:spAutoFit/>
              </a:bodyPr>
              <a:lstStyle/>
              <a:p>
                <a:pPr>
                  <a:defRPr sz="1400" b="1" i="0" u="none" strike="noStrike" kern="1200" baseline="0">
                    <a:solidFill>
                      <a:schemeClr val="accent5">
                        <a:lumMod val="50000"/>
                      </a:schemeClr>
                    </a:solidFill>
                    <a:latin typeface="+mn-lt"/>
                    <a:ea typeface="+mn-ea"/>
                    <a:cs typeface="+mn-cs"/>
                  </a:defRPr>
                </a:pPr>
                <a:endParaRPr lang="fa-IR"/>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2">
                          <a:lumMod val="35000"/>
                          <a:lumOff val="65000"/>
                        </a:schemeClr>
                      </a:solidFill>
                    </a:ln>
                    <a:effectLst/>
                  </c:spPr>
                </c15:leaderLines>
              </c:ext>
            </c:extLst>
          </c:dLbls>
          <c:cat>
            <c:strRef>
              <c:f>بهار1402!$A$2:$A$31</c:f>
              <c:strCache>
                <c:ptCount val="28"/>
                <c:pt idx="0">
                  <c:v>اصفهان2</c:v>
                </c:pt>
                <c:pt idx="1">
                  <c:v>اصفهان1</c:v>
                </c:pt>
                <c:pt idx="2">
                  <c:v>کوهپایه</c:v>
                </c:pt>
                <c:pt idx="3">
                  <c:v>خمینی شهر</c:v>
                </c:pt>
                <c:pt idx="4">
                  <c:v>شاهین شهر</c:v>
                </c:pt>
                <c:pt idx="5">
                  <c:v>نجف آباد</c:v>
                </c:pt>
                <c:pt idx="6">
                  <c:v>برخوار</c:v>
                </c:pt>
                <c:pt idx="7">
                  <c:v>فلاورجان</c:v>
                </c:pt>
                <c:pt idx="8">
                  <c:v>لنجان</c:v>
                </c:pt>
                <c:pt idx="9">
                  <c:v>استان</c:v>
                </c:pt>
                <c:pt idx="10">
                  <c:v>شهرضا</c:v>
                </c:pt>
                <c:pt idx="11">
                  <c:v>مبارکه</c:v>
                </c:pt>
                <c:pt idx="12">
                  <c:v>نطنز</c:v>
                </c:pt>
                <c:pt idx="13">
                  <c:v>هرند</c:v>
                </c:pt>
                <c:pt idx="14">
                  <c:v>اردستان</c:v>
                </c:pt>
                <c:pt idx="15">
                  <c:v>دهاقان</c:v>
                </c:pt>
                <c:pt idx="16">
                  <c:v>گلپایگان</c:v>
                </c:pt>
                <c:pt idx="17">
                  <c:v>جرقویه</c:v>
                </c:pt>
                <c:pt idx="18">
                  <c:v>نایین</c:v>
                </c:pt>
                <c:pt idx="19">
                  <c:v>ورزنه</c:v>
                </c:pt>
                <c:pt idx="20">
                  <c:v>خوانسار</c:v>
                </c:pt>
                <c:pt idx="21">
                  <c:v>چادگان</c:v>
                </c:pt>
                <c:pt idx="22">
                  <c:v>بوئین و میاندشت</c:v>
                </c:pt>
                <c:pt idx="23">
                  <c:v>خور و بیابانک</c:v>
                </c:pt>
                <c:pt idx="24">
                  <c:v>فریدونشهر</c:v>
                </c:pt>
                <c:pt idx="25">
                  <c:v>فریدن</c:v>
                </c:pt>
                <c:pt idx="26">
                  <c:v>تیران و کرون</c:v>
                </c:pt>
                <c:pt idx="27">
                  <c:v>سمیرم</c:v>
                </c:pt>
              </c:strCache>
            </c:strRef>
          </c:cat>
          <c:val>
            <c:numRef>
              <c:f>بهار1402!$BP$2:$BP$31</c:f>
              <c:numCache>
                <c:formatCode>0.00</c:formatCode>
                <c:ptCount val="30"/>
                <c:pt idx="0">
                  <c:v>29.47659574468085</c:v>
                </c:pt>
                <c:pt idx="1">
                  <c:v>29.846496904055584</c:v>
                </c:pt>
                <c:pt idx="2">
                  <c:v>33.414535119772637</c:v>
                </c:pt>
                <c:pt idx="3">
                  <c:v>33.772538141470179</c:v>
                </c:pt>
                <c:pt idx="4">
                  <c:v>34.236960721184808</c:v>
                </c:pt>
                <c:pt idx="5">
                  <c:v>36.424995364361209</c:v>
                </c:pt>
                <c:pt idx="6">
                  <c:v>36.813342127579382</c:v>
                </c:pt>
                <c:pt idx="7">
                  <c:v>41.351405222244367</c:v>
                </c:pt>
                <c:pt idx="8">
                  <c:v>41.830635661620349</c:v>
                </c:pt>
                <c:pt idx="9">
                  <c:v>42.601040910565082</c:v>
                </c:pt>
                <c:pt idx="10">
                  <c:v>44.425425970590524</c:v>
                </c:pt>
                <c:pt idx="11">
                  <c:v>44.700387873030948</c:v>
                </c:pt>
                <c:pt idx="12">
                  <c:v>54.927302100161548</c:v>
                </c:pt>
                <c:pt idx="13">
                  <c:v>56.534695615155385</c:v>
                </c:pt>
                <c:pt idx="14">
                  <c:v>57.80070845525951</c:v>
                </c:pt>
                <c:pt idx="15">
                  <c:v>59.809474768280126</c:v>
                </c:pt>
                <c:pt idx="16">
                  <c:v>61.962822306616026</c:v>
                </c:pt>
                <c:pt idx="17">
                  <c:v>63.124226165910024</c:v>
                </c:pt>
                <c:pt idx="18">
                  <c:v>63.618224143664783</c:v>
                </c:pt>
                <c:pt idx="19">
                  <c:v>67.092436974789919</c:v>
                </c:pt>
                <c:pt idx="20">
                  <c:v>68.012185833968005</c:v>
                </c:pt>
                <c:pt idx="21">
                  <c:v>72.948577680525162</c:v>
                </c:pt>
                <c:pt idx="22">
                  <c:v>76.649905719673157</c:v>
                </c:pt>
                <c:pt idx="23">
                  <c:v>79.258241758241752</c:v>
                </c:pt>
                <c:pt idx="24">
                  <c:v>79.315908357534695</c:v>
                </c:pt>
                <c:pt idx="25">
                  <c:v>81.294380198823291</c:v>
                </c:pt>
                <c:pt idx="26">
                  <c:v>81.659067509927922</c:v>
                </c:pt>
                <c:pt idx="27">
                  <c:v>89.152932157914904</c:v>
                </c:pt>
              </c:numCache>
            </c:numRef>
          </c:val>
          <c:extLst>
            <c:ext xmlns:c16="http://schemas.microsoft.com/office/drawing/2014/chart" uri="{C3380CC4-5D6E-409C-BE32-E72D297353CC}">
              <c16:uniqueId val="{00000000-E341-4F41-98B0-1A92396194A0}"/>
            </c:ext>
          </c:extLst>
        </c:ser>
        <c:dLbls>
          <c:showLegendKey val="0"/>
          <c:showVal val="0"/>
          <c:showCatName val="0"/>
          <c:showSerName val="0"/>
          <c:showPercent val="0"/>
          <c:showBubbleSize val="0"/>
        </c:dLbls>
        <c:gapWidth val="100"/>
        <c:overlap val="-24"/>
        <c:axId val="215498752"/>
        <c:axId val="215544576"/>
      </c:barChart>
      <c:catAx>
        <c:axId val="215498752"/>
        <c:scaling>
          <c:orientation val="maxMin"/>
        </c:scaling>
        <c:delete val="0"/>
        <c:axPos val="b"/>
        <c:numFmt formatCode="General" sourceLinked="1"/>
        <c:majorTickMark val="none"/>
        <c:minorTickMark val="none"/>
        <c:tickLblPos val="nextTo"/>
        <c:spPr>
          <a:noFill/>
          <a:ln w="9525" cap="flat" cmpd="sng" algn="ctr">
            <a:solidFill>
              <a:schemeClr val="tx2">
                <a:lumMod val="15000"/>
                <a:lumOff val="85000"/>
              </a:schemeClr>
            </a:solidFill>
            <a:round/>
          </a:ln>
          <a:effectLst/>
        </c:spPr>
        <c:txPr>
          <a:bodyPr rot="-60000000" spcFirstLastPara="1" vertOverflow="ellipsis" vert="horz" wrap="square" anchor="ctr" anchorCtr="1"/>
          <a:lstStyle/>
          <a:p>
            <a:pPr>
              <a:defRPr sz="1300" b="1" i="0" u="none" strike="noStrike" kern="1200" baseline="0">
                <a:solidFill>
                  <a:schemeClr val="tx1"/>
                </a:solidFill>
                <a:latin typeface="+mn-lt"/>
                <a:ea typeface="+mn-ea"/>
                <a:cs typeface="+mn-cs"/>
              </a:defRPr>
            </a:pPr>
            <a:endParaRPr lang="fa-IR"/>
          </a:p>
        </c:txPr>
        <c:crossAx val="215544576"/>
        <c:crosses val="autoZero"/>
        <c:auto val="1"/>
        <c:lblAlgn val="ctr"/>
        <c:lblOffset val="100"/>
        <c:noMultiLvlLbl val="0"/>
      </c:catAx>
      <c:valAx>
        <c:axId val="215544576"/>
        <c:scaling>
          <c:orientation val="minMax"/>
        </c:scaling>
        <c:delete val="1"/>
        <c:axPos val="r"/>
        <c:majorGridlines>
          <c:spPr>
            <a:ln w="9525" cap="flat" cmpd="sng" algn="ctr">
              <a:solidFill>
                <a:schemeClr val="tx2">
                  <a:lumMod val="15000"/>
                  <a:lumOff val="85000"/>
                </a:schemeClr>
              </a:solidFill>
              <a:round/>
            </a:ln>
            <a:effectLst/>
          </c:spPr>
        </c:majorGridlines>
        <c:numFmt formatCode="0.00" sourceLinked="1"/>
        <c:majorTickMark val="none"/>
        <c:minorTickMark val="none"/>
        <c:tickLblPos val="nextTo"/>
        <c:crossAx val="215498752"/>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fa-IR"/>
    </a:p>
  </c:txPr>
  <c:externalData r:id="rId2">
    <c:autoUpdate val="0"/>
  </c:externalData>
</c:chartSpace>
</file>

<file path=ppt/charts/chart1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fa-IR" sz="2000" b="1" i="0" baseline="0" dirty="0" smtClean="0">
                <a:solidFill>
                  <a:schemeClr val="accent2">
                    <a:lumMod val="50000"/>
                  </a:schemeClr>
                </a:solidFill>
                <a:effectLst/>
              </a:rPr>
              <a:t>مقایسه فصلی درصد مراقبت غیرپزشک بیماران مبتلا به فشارخون بالا به تفکیک شهرستان ها </a:t>
            </a:r>
            <a:endParaRPr lang="en-US" sz="2000" b="1" dirty="0" smtClean="0">
              <a:solidFill>
                <a:schemeClr val="accent2">
                  <a:lumMod val="50000"/>
                </a:schemeClr>
              </a:solidFill>
              <a:effectLst/>
            </a:endParaRPr>
          </a:p>
          <a:p>
            <a:pPr>
              <a:defRPr sz="1400" b="0" i="0" u="none" strike="noStrike" kern="1200" spc="0" baseline="0">
                <a:solidFill>
                  <a:schemeClr val="tx1">
                    <a:lumMod val="65000"/>
                    <a:lumOff val="35000"/>
                  </a:schemeClr>
                </a:solidFill>
                <a:latin typeface="+mn-lt"/>
                <a:ea typeface="+mn-ea"/>
                <a:cs typeface="+mn-cs"/>
              </a:defRPr>
            </a:pPr>
            <a:r>
              <a:rPr lang="fa-IR" sz="2000" b="1" i="0" baseline="0" dirty="0" smtClean="0">
                <a:solidFill>
                  <a:schemeClr val="accent2">
                    <a:lumMod val="50000"/>
                  </a:schemeClr>
                </a:solidFill>
                <a:effectLst/>
              </a:rPr>
              <a:t>بهار1402 با زمستان1401</a:t>
            </a:r>
            <a:endParaRPr lang="en-US" sz="2000" b="1" dirty="0">
              <a:solidFill>
                <a:schemeClr val="accent2">
                  <a:lumMod val="50000"/>
                </a:schemeClr>
              </a:solidFill>
              <a:effectLst/>
            </a:endParaRPr>
          </a:p>
        </c:rich>
      </c:tx>
      <c:layout>
        <c:manualLayout>
          <c:xMode val="edge"/>
          <c:yMode val="edge"/>
          <c:x val="0.17246773580810351"/>
          <c:y val="1.4814814814814815E-2"/>
        </c:manualLayout>
      </c:layout>
      <c:overlay val="0"/>
      <c:spPr>
        <a:noFill/>
        <a:ln>
          <a:noFill/>
        </a:ln>
        <a:effectLst/>
      </c:spPr>
    </c:title>
    <c:autoTitleDeleted val="0"/>
    <c:plotArea>
      <c:layout>
        <c:manualLayout>
          <c:layoutTarget val="inner"/>
          <c:xMode val="edge"/>
          <c:yMode val="edge"/>
          <c:x val="4.8605977316708258E-2"/>
          <c:y val="3.7222222222222219E-2"/>
          <c:w val="0.82852325790509507"/>
          <c:h val="0.76806780402449693"/>
        </c:manualLayout>
      </c:layout>
      <c:barChart>
        <c:barDir val="col"/>
        <c:grouping val="clustered"/>
        <c:varyColors val="0"/>
        <c:ser>
          <c:idx val="0"/>
          <c:order val="0"/>
          <c:tx>
            <c:strRef>
              <c:f>Sheet3!$J$1</c:f>
              <c:strCache>
                <c:ptCount val="1"/>
                <c:pt idx="0">
                  <c:v>مراقبت فشارخون غیرپزشک زمستان1401</c:v>
                </c:pt>
              </c:strCache>
            </c:strRef>
          </c:tx>
          <c:spPr>
            <a:solidFill>
              <a:schemeClr val="accent1"/>
            </a:solidFill>
            <a:ln>
              <a:noFill/>
            </a:ln>
            <a:effectLst/>
          </c:spPr>
          <c:invertIfNegative val="0"/>
          <c:dPt>
            <c:idx val="9"/>
            <c:invertIfNegative val="0"/>
            <c:bubble3D val="0"/>
            <c:spPr>
              <a:solidFill>
                <a:srgbClr val="ED7D31"/>
              </a:solidFill>
              <a:ln>
                <a:noFill/>
              </a:ln>
              <a:effectLst/>
            </c:spPr>
            <c:extLst>
              <c:ext xmlns:c16="http://schemas.microsoft.com/office/drawing/2014/chart" uri="{C3380CC4-5D6E-409C-BE32-E72D297353CC}">
                <c16:uniqueId val="{00000003-5B01-4351-BD8D-0B61D1EF6637}"/>
              </c:ext>
            </c:extLst>
          </c:dPt>
          <c:dLbls>
            <c:dLbl>
              <c:idx val="9"/>
              <c:spPr>
                <a:noFill/>
                <a:ln>
                  <a:noFill/>
                </a:ln>
                <a:effectLst/>
              </c:spPr>
              <c:txPr>
                <a:bodyPr rot="-5400000" spcFirstLastPara="1" vertOverflow="ellipsis" wrap="square" lIns="38100" tIns="19050" rIns="38100" bIns="19050" anchor="ctr" anchorCtr="1">
                  <a:spAutoFit/>
                </a:bodyPr>
                <a:lstStyle/>
                <a:p>
                  <a:pPr>
                    <a:defRPr sz="1400" b="1" i="0" u="none" strike="noStrike" kern="1200" baseline="0">
                      <a:solidFill>
                        <a:schemeClr val="accent2">
                          <a:lumMod val="50000"/>
                        </a:schemeClr>
                      </a:solidFill>
                      <a:latin typeface="+mn-lt"/>
                      <a:ea typeface="+mn-ea"/>
                      <a:cs typeface="+mn-cs"/>
                    </a:defRPr>
                  </a:pPr>
                  <a:endParaRPr lang="fa-IR"/>
                </a:p>
              </c:txPr>
              <c:showLegendKey val="0"/>
              <c:showVal val="1"/>
              <c:showCatName val="0"/>
              <c:showSerName val="0"/>
              <c:showPercent val="0"/>
              <c:showBubbleSize val="0"/>
              <c:extLst>
                <c:ext xmlns:c16="http://schemas.microsoft.com/office/drawing/2014/chart" uri="{C3380CC4-5D6E-409C-BE32-E72D297353CC}">
                  <c16:uniqueId val="{00000003-5B01-4351-BD8D-0B61D1EF6637}"/>
                </c:ext>
              </c:extLst>
            </c:dLbl>
            <c:spPr>
              <a:noFill/>
              <a:ln>
                <a:noFill/>
              </a:ln>
              <a:effectLst/>
            </c:spPr>
            <c:txPr>
              <a:bodyPr rot="-5400000" spcFirstLastPara="1" vertOverflow="ellipsis" wrap="square" lIns="38100" tIns="19050" rIns="38100" bIns="19050" anchor="ctr" anchorCtr="1">
                <a:spAutoFit/>
              </a:bodyPr>
              <a:lstStyle/>
              <a:p>
                <a:pPr>
                  <a:defRPr sz="1400" b="1" i="0" u="none" strike="noStrike" kern="1200" baseline="0">
                    <a:solidFill>
                      <a:schemeClr val="accent5"/>
                    </a:solidFill>
                    <a:latin typeface="+mn-lt"/>
                    <a:ea typeface="+mn-ea"/>
                    <a:cs typeface="+mn-cs"/>
                  </a:defRPr>
                </a:pPr>
                <a:endParaRPr lang="fa-IR"/>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Sheet3!$A$2:$A$29</c:f>
              <c:strCache>
                <c:ptCount val="28"/>
                <c:pt idx="0">
                  <c:v>اصفهان2</c:v>
                </c:pt>
                <c:pt idx="1">
                  <c:v>اصفهان1</c:v>
                </c:pt>
                <c:pt idx="2">
                  <c:v>کوهپایه</c:v>
                </c:pt>
                <c:pt idx="3">
                  <c:v>خمینی شهر</c:v>
                </c:pt>
                <c:pt idx="4">
                  <c:v>شاهین شهر</c:v>
                </c:pt>
                <c:pt idx="5">
                  <c:v>نجف آباد</c:v>
                </c:pt>
                <c:pt idx="6">
                  <c:v>برخوار</c:v>
                </c:pt>
                <c:pt idx="7">
                  <c:v>فلاورجان</c:v>
                </c:pt>
                <c:pt idx="8">
                  <c:v>لنجان</c:v>
                </c:pt>
                <c:pt idx="9">
                  <c:v>استان</c:v>
                </c:pt>
                <c:pt idx="10">
                  <c:v>شهرضا</c:v>
                </c:pt>
                <c:pt idx="11">
                  <c:v>مبارکه</c:v>
                </c:pt>
                <c:pt idx="12">
                  <c:v>نطنز</c:v>
                </c:pt>
                <c:pt idx="13">
                  <c:v>هرند</c:v>
                </c:pt>
                <c:pt idx="14">
                  <c:v>اردستان</c:v>
                </c:pt>
                <c:pt idx="15">
                  <c:v>دهاقان</c:v>
                </c:pt>
                <c:pt idx="16">
                  <c:v>گلپایگان</c:v>
                </c:pt>
                <c:pt idx="17">
                  <c:v>جرقویه</c:v>
                </c:pt>
                <c:pt idx="18">
                  <c:v>نایین</c:v>
                </c:pt>
                <c:pt idx="19">
                  <c:v>ورزنه</c:v>
                </c:pt>
                <c:pt idx="20">
                  <c:v>خوانسار</c:v>
                </c:pt>
                <c:pt idx="21">
                  <c:v>چادگان</c:v>
                </c:pt>
                <c:pt idx="22">
                  <c:v>بوئین و میاندشت</c:v>
                </c:pt>
                <c:pt idx="23">
                  <c:v>خور و بیابانک</c:v>
                </c:pt>
                <c:pt idx="24">
                  <c:v>فریدونشهر</c:v>
                </c:pt>
                <c:pt idx="25">
                  <c:v>فریدن</c:v>
                </c:pt>
                <c:pt idx="26">
                  <c:v>تیران و کرون</c:v>
                </c:pt>
                <c:pt idx="27">
                  <c:v>سمیرم</c:v>
                </c:pt>
              </c:strCache>
            </c:strRef>
          </c:cat>
          <c:val>
            <c:numRef>
              <c:f>Sheet3!$J$2:$J$29</c:f>
              <c:numCache>
                <c:formatCode>0.00</c:formatCode>
                <c:ptCount val="28"/>
                <c:pt idx="0">
                  <c:v>27.758719268153232</c:v>
                </c:pt>
                <c:pt idx="1">
                  <c:v>26.543286291986469</c:v>
                </c:pt>
                <c:pt idx="2">
                  <c:v>34.703947368421048</c:v>
                </c:pt>
                <c:pt idx="3">
                  <c:v>34.744447892193804</c:v>
                </c:pt>
                <c:pt idx="4">
                  <c:v>33.879276185444454</c:v>
                </c:pt>
                <c:pt idx="5">
                  <c:v>33.521062445298526</c:v>
                </c:pt>
                <c:pt idx="6">
                  <c:v>34.400077346997968</c:v>
                </c:pt>
                <c:pt idx="7">
                  <c:v>39.532135142845497</c:v>
                </c:pt>
                <c:pt idx="8">
                  <c:v>39.1412459482261</c:v>
                </c:pt>
                <c:pt idx="9">
                  <c:v>41.082406926187424</c:v>
                </c:pt>
                <c:pt idx="10">
                  <c:v>47.322709163346616</c:v>
                </c:pt>
                <c:pt idx="11">
                  <c:v>38.295308483290491</c:v>
                </c:pt>
                <c:pt idx="12">
                  <c:v>50.416221985058698</c:v>
                </c:pt>
                <c:pt idx="13">
                  <c:v>68.630017452006982</c:v>
                </c:pt>
                <c:pt idx="14">
                  <c:v>58.258963519649285</c:v>
                </c:pt>
                <c:pt idx="15">
                  <c:v>59.774337444240352</c:v>
                </c:pt>
                <c:pt idx="16">
                  <c:v>61.306938693061305</c:v>
                </c:pt>
                <c:pt idx="17">
                  <c:v>59.739987418746068</c:v>
                </c:pt>
                <c:pt idx="18">
                  <c:v>61.81075561606535</c:v>
                </c:pt>
                <c:pt idx="19">
                  <c:v>68.794567062818331</c:v>
                </c:pt>
                <c:pt idx="20">
                  <c:v>60.474823897730232</c:v>
                </c:pt>
                <c:pt idx="21">
                  <c:v>73.922838637003665</c:v>
                </c:pt>
                <c:pt idx="22">
                  <c:v>78.435114503816791</c:v>
                </c:pt>
                <c:pt idx="23">
                  <c:v>75.087596355991593</c:v>
                </c:pt>
                <c:pt idx="24">
                  <c:v>91.633597883597886</c:v>
                </c:pt>
                <c:pt idx="25">
                  <c:v>83.99834608228241</c:v>
                </c:pt>
                <c:pt idx="26">
                  <c:v>77.922471229557843</c:v>
                </c:pt>
                <c:pt idx="27">
                  <c:v>88.063817214890676</c:v>
                </c:pt>
              </c:numCache>
            </c:numRef>
          </c:val>
          <c:extLst>
            <c:ext xmlns:c16="http://schemas.microsoft.com/office/drawing/2014/chart" uri="{C3380CC4-5D6E-409C-BE32-E72D297353CC}">
              <c16:uniqueId val="{00000000-5B01-4351-BD8D-0B61D1EF6637}"/>
            </c:ext>
          </c:extLst>
        </c:ser>
        <c:ser>
          <c:idx val="1"/>
          <c:order val="1"/>
          <c:tx>
            <c:strRef>
              <c:f>Sheet3!$K$1</c:f>
              <c:strCache>
                <c:ptCount val="1"/>
                <c:pt idx="0">
                  <c:v>مراقبت فشارخون غیرپزشک بهار1402</c:v>
                </c:pt>
              </c:strCache>
            </c:strRef>
          </c:tx>
          <c:spPr>
            <a:solidFill>
              <a:srgbClr val="70AD47"/>
            </a:solidFill>
            <a:ln>
              <a:noFill/>
            </a:ln>
            <a:effectLst/>
          </c:spPr>
          <c:invertIfNegative val="0"/>
          <c:dPt>
            <c:idx val="9"/>
            <c:invertIfNegative val="0"/>
            <c:bubble3D val="0"/>
            <c:spPr>
              <a:solidFill>
                <a:srgbClr val="FF0000"/>
              </a:solidFill>
              <a:ln>
                <a:noFill/>
              </a:ln>
              <a:effectLst/>
            </c:spPr>
            <c:extLst>
              <c:ext xmlns:c16="http://schemas.microsoft.com/office/drawing/2014/chart" uri="{C3380CC4-5D6E-409C-BE32-E72D297353CC}">
                <c16:uniqueId val="{00000002-5B01-4351-BD8D-0B61D1EF6637}"/>
              </c:ext>
            </c:extLst>
          </c:dPt>
          <c:dLbls>
            <c:dLbl>
              <c:idx val="9"/>
              <c:layout>
                <c:manualLayout>
                  <c:x val="2.9293863350817336E-3"/>
                  <c:y val="0"/>
                </c:manualLayout>
              </c:layout>
              <c:spPr>
                <a:noFill/>
                <a:ln>
                  <a:noFill/>
                </a:ln>
                <a:effectLst/>
              </c:spPr>
              <c:txPr>
                <a:bodyPr rot="-5400000" spcFirstLastPara="1" vertOverflow="ellipsis" wrap="square" lIns="38100" tIns="19050" rIns="38100" bIns="19050" anchor="ctr" anchorCtr="1">
                  <a:spAutoFit/>
                </a:bodyPr>
                <a:lstStyle/>
                <a:p>
                  <a:pPr>
                    <a:defRPr sz="1400" b="1" i="0" u="none" strike="noStrike" kern="1200" baseline="0">
                      <a:solidFill>
                        <a:srgbClr val="C00000"/>
                      </a:solidFill>
                      <a:latin typeface="+mn-lt"/>
                      <a:ea typeface="+mn-ea"/>
                      <a:cs typeface="+mn-cs"/>
                    </a:defRPr>
                  </a:pPr>
                  <a:endParaRPr lang="fa-IR"/>
                </a:p>
              </c:txP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5B01-4351-BD8D-0B61D1EF6637}"/>
                </c:ext>
              </c:extLst>
            </c:dLbl>
            <c:spPr>
              <a:noFill/>
              <a:ln>
                <a:noFill/>
              </a:ln>
              <a:effectLst/>
            </c:spPr>
            <c:txPr>
              <a:bodyPr rot="-5400000" spcFirstLastPara="1" vertOverflow="ellipsis" wrap="square" lIns="38100" tIns="19050" rIns="38100" bIns="19050" anchor="ctr" anchorCtr="1">
                <a:spAutoFit/>
              </a:bodyPr>
              <a:lstStyle/>
              <a:p>
                <a:pPr>
                  <a:defRPr sz="1400" b="1" i="0" u="none" strike="noStrike" kern="1200" baseline="0">
                    <a:solidFill>
                      <a:schemeClr val="accent6">
                        <a:lumMod val="50000"/>
                      </a:schemeClr>
                    </a:solidFill>
                    <a:latin typeface="+mn-lt"/>
                    <a:ea typeface="+mn-ea"/>
                    <a:cs typeface="+mn-cs"/>
                  </a:defRPr>
                </a:pPr>
                <a:endParaRPr lang="fa-IR"/>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Sheet3!$A$2:$A$29</c:f>
              <c:strCache>
                <c:ptCount val="28"/>
                <c:pt idx="0">
                  <c:v>اصفهان2</c:v>
                </c:pt>
                <c:pt idx="1">
                  <c:v>اصفهان1</c:v>
                </c:pt>
                <c:pt idx="2">
                  <c:v>کوهپایه</c:v>
                </c:pt>
                <c:pt idx="3">
                  <c:v>خمینی شهر</c:v>
                </c:pt>
                <c:pt idx="4">
                  <c:v>شاهین شهر</c:v>
                </c:pt>
                <c:pt idx="5">
                  <c:v>نجف آباد</c:v>
                </c:pt>
                <c:pt idx="6">
                  <c:v>برخوار</c:v>
                </c:pt>
                <c:pt idx="7">
                  <c:v>فلاورجان</c:v>
                </c:pt>
                <c:pt idx="8">
                  <c:v>لنجان</c:v>
                </c:pt>
                <c:pt idx="9">
                  <c:v>استان</c:v>
                </c:pt>
                <c:pt idx="10">
                  <c:v>شهرضا</c:v>
                </c:pt>
                <c:pt idx="11">
                  <c:v>مبارکه</c:v>
                </c:pt>
                <c:pt idx="12">
                  <c:v>نطنز</c:v>
                </c:pt>
                <c:pt idx="13">
                  <c:v>هرند</c:v>
                </c:pt>
                <c:pt idx="14">
                  <c:v>اردستان</c:v>
                </c:pt>
                <c:pt idx="15">
                  <c:v>دهاقان</c:v>
                </c:pt>
                <c:pt idx="16">
                  <c:v>گلپایگان</c:v>
                </c:pt>
                <c:pt idx="17">
                  <c:v>جرقویه</c:v>
                </c:pt>
                <c:pt idx="18">
                  <c:v>نایین</c:v>
                </c:pt>
                <c:pt idx="19">
                  <c:v>ورزنه</c:v>
                </c:pt>
                <c:pt idx="20">
                  <c:v>خوانسار</c:v>
                </c:pt>
                <c:pt idx="21">
                  <c:v>چادگان</c:v>
                </c:pt>
                <c:pt idx="22">
                  <c:v>بوئین و میاندشت</c:v>
                </c:pt>
                <c:pt idx="23">
                  <c:v>خور و بیابانک</c:v>
                </c:pt>
                <c:pt idx="24">
                  <c:v>فریدونشهر</c:v>
                </c:pt>
                <c:pt idx="25">
                  <c:v>فریدن</c:v>
                </c:pt>
                <c:pt idx="26">
                  <c:v>تیران و کرون</c:v>
                </c:pt>
                <c:pt idx="27">
                  <c:v>سمیرم</c:v>
                </c:pt>
              </c:strCache>
            </c:strRef>
          </c:cat>
          <c:val>
            <c:numRef>
              <c:f>Sheet3!$K$2:$K$29</c:f>
              <c:numCache>
                <c:formatCode>0.00</c:formatCode>
                <c:ptCount val="28"/>
                <c:pt idx="0">
                  <c:v>29.47659574468085</c:v>
                </c:pt>
                <c:pt idx="1">
                  <c:v>29.846496904055584</c:v>
                </c:pt>
                <c:pt idx="2">
                  <c:v>33.414535119772637</c:v>
                </c:pt>
                <c:pt idx="3">
                  <c:v>33.772538141470179</c:v>
                </c:pt>
                <c:pt idx="4">
                  <c:v>34.236960721184808</c:v>
                </c:pt>
                <c:pt idx="5">
                  <c:v>36.424995364361209</c:v>
                </c:pt>
                <c:pt idx="6">
                  <c:v>36.813342127579382</c:v>
                </c:pt>
                <c:pt idx="7">
                  <c:v>41.351405222244367</c:v>
                </c:pt>
                <c:pt idx="8">
                  <c:v>41.830635661620349</c:v>
                </c:pt>
                <c:pt idx="9">
                  <c:v>42.601040910565082</c:v>
                </c:pt>
                <c:pt idx="10">
                  <c:v>44.425425970590524</c:v>
                </c:pt>
                <c:pt idx="11">
                  <c:v>44.700387873030948</c:v>
                </c:pt>
                <c:pt idx="12">
                  <c:v>54.927302100161548</c:v>
                </c:pt>
                <c:pt idx="13">
                  <c:v>56.534695615155385</c:v>
                </c:pt>
                <c:pt idx="14">
                  <c:v>57.80070845525951</c:v>
                </c:pt>
                <c:pt idx="15">
                  <c:v>59.809474768280126</c:v>
                </c:pt>
                <c:pt idx="16">
                  <c:v>61.962822306616026</c:v>
                </c:pt>
                <c:pt idx="17">
                  <c:v>63.124226165910024</c:v>
                </c:pt>
                <c:pt idx="18">
                  <c:v>63.618224143664783</c:v>
                </c:pt>
                <c:pt idx="19">
                  <c:v>67.092436974789919</c:v>
                </c:pt>
                <c:pt idx="20">
                  <c:v>68.012185833968005</c:v>
                </c:pt>
                <c:pt idx="21">
                  <c:v>72.948577680525162</c:v>
                </c:pt>
                <c:pt idx="22">
                  <c:v>76.649905719673157</c:v>
                </c:pt>
                <c:pt idx="23">
                  <c:v>79.258241758241752</c:v>
                </c:pt>
                <c:pt idx="24">
                  <c:v>79.315908357534695</c:v>
                </c:pt>
                <c:pt idx="25">
                  <c:v>81.294380198823291</c:v>
                </c:pt>
                <c:pt idx="26">
                  <c:v>81.659067509927922</c:v>
                </c:pt>
                <c:pt idx="27">
                  <c:v>89.152932157914904</c:v>
                </c:pt>
              </c:numCache>
            </c:numRef>
          </c:val>
          <c:extLst>
            <c:ext xmlns:c16="http://schemas.microsoft.com/office/drawing/2014/chart" uri="{C3380CC4-5D6E-409C-BE32-E72D297353CC}">
              <c16:uniqueId val="{00000001-5B01-4351-BD8D-0B61D1EF6637}"/>
            </c:ext>
          </c:extLst>
        </c:ser>
        <c:dLbls>
          <c:showLegendKey val="0"/>
          <c:showVal val="0"/>
          <c:showCatName val="0"/>
          <c:showSerName val="0"/>
          <c:showPercent val="0"/>
          <c:showBubbleSize val="0"/>
        </c:dLbls>
        <c:gapWidth val="219"/>
        <c:overlap val="-27"/>
        <c:axId val="226420224"/>
        <c:axId val="237519616"/>
      </c:barChart>
      <c:catAx>
        <c:axId val="226420224"/>
        <c:scaling>
          <c:orientation val="maxMin"/>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400" b="1" i="0" u="none" strike="noStrike" kern="1200" baseline="0">
                <a:solidFill>
                  <a:schemeClr val="bg2">
                    <a:lumMod val="10000"/>
                  </a:schemeClr>
                </a:solidFill>
                <a:latin typeface="+mn-lt"/>
                <a:ea typeface="+mn-ea"/>
                <a:cs typeface="+mn-cs"/>
              </a:defRPr>
            </a:pPr>
            <a:endParaRPr lang="fa-IR"/>
          </a:p>
        </c:txPr>
        <c:crossAx val="237519616"/>
        <c:crosses val="autoZero"/>
        <c:auto val="1"/>
        <c:lblAlgn val="ctr"/>
        <c:lblOffset val="100"/>
        <c:noMultiLvlLbl val="0"/>
      </c:catAx>
      <c:valAx>
        <c:axId val="237519616"/>
        <c:scaling>
          <c:orientation val="minMax"/>
        </c:scaling>
        <c:delete val="1"/>
        <c:axPos val="r"/>
        <c:majorGridlines>
          <c:spPr>
            <a:ln w="9525" cap="flat" cmpd="sng" algn="ctr">
              <a:solidFill>
                <a:schemeClr val="tx1">
                  <a:lumMod val="15000"/>
                  <a:lumOff val="85000"/>
                </a:schemeClr>
              </a:solidFill>
              <a:round/>
            </a:ln>
            <a:effectLst/>
          </c:spPr>
        </c:majorGridlines>
        <c:numFmt formatCode="0.00" sourceLinked="1"/>
        <c:majorTickMark val="none"/>
        <c:minorTickMark val="none"/>
        <c:tickLblPos val="nextTo"/>
        <c:crossAx val="226420224"/>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300" b="1" i="0" u="none" strike="noStrike" kern="1200" baseline="0">
              <a:solidFill>
                <a:schemeClr val="tx1"/>
              </a:solidFill>
              <a:latin typeface="+mn-lt"/>
              <a:ea typeface="+mn-ea"/>
              <a:cs typeface="+mn-cs"/>
            </a:defRPr>
          </a:pPr>
          <a:endParaRPr lang="fa-IR"/>
        </a:p>
      </c:txPr>
    </c:legend>
    <c:plotVisOnly val="1"/>
    <c:dispBlanksAs val="gap"/>
    <c:showDLblsOverMax val="0"/>
  </c:chart>
  <c:spPr>
    <a:noFill/>
    <a:ln>
      <a:noFill/>
    </a:ln>
    <a:effectLst/>
  </c:spPr>
  <c:txPr>
    <a:bodyPr/>
    <a:lstStyle/>
    <a:p>
      <a:pPr>
        <a:defRPr/>
      </a:pPr>
      <a:endParaRPr lang="fa-IR"/>
    </a:p>
  </c:txPr>
  <c:externalData r:id="rId2">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000" b="1" i="0" u="none" strike="noStrike" kern="1200" spc="0" baseline="0">
                <a:solidFill>
                  <a:schemeClr val="accent2">
                    <a:lumMod val="50000"/>
                  </a:schemeClr>
                </a:solidFill>
                <a:latin typeface="+mn-lt"/>
                <a:ea typeface="+mn-ea"/>
                <a:cs typeface="B Titr" panose="00000700000000000000" pitchFamily="2" charset="-78"/>
              </a:defRPr>
            </a:pPr>
            <a:r>
              <a:rPr lang="fa-IR" sz="2000" b="1" i="0" cap="all" baseline="0" dirty="0" smtClean="0">
                <a:solidFill>
                  <a:schemeClr val="accent2">
                    <a:lumMod val="50000"/>
                  </a:schemeClr>
                </a:solidFill>
                <a:effectLst/>
                <a:cs typeface="B Titr" panose="00000700000000000000" pitchFamily="2" charset="-78"/>
              </a:rPr>
              <a:t>روند تعداد بیمار مبتلا به فشارخون بالای شناسایی شده در استان اصفهان تا پایان بهارسال 1402</a:t>
            </a:r>
          </a:p>
        </c:rich>
      </c:tx>
      <c:layout/>
      <c:overlay val="0"/>
      <c:spPr>
        <a:noFill/>
        <a:ln>
          <a:noFill/>
        </a:ln>
        <a:effectLst/>
      </c:spPr>
    </c:title>
    <c:autoTitleDeleted val="0"/>
    <c:plotArea>
      <c:layout/>
      <c:barChart>
        <c:barDir val="col"/>
        <c:grouping val="clustered"/>
        <c:varyColors val="0"/>
        <c:ser>
          <c:idx val="0"/>
          <c:order val="0"/>
          <c:tx>
            <c:strRef>
              <c:f>'تعداد بیمار فشارخونی'!$AC$3</c:f>
              <c:strCache>
                <c:ptCount val="1"/>
                <c:pt idx="0">
                  <c:v>استان</c:v>
                </c:pt>
              </c:strCache>
            </c:strRef>
          </c:tx>
          <c:spPr>
            <a:solidFill>
              <a:schemeClr val="accent1"/>
            </a:solidFill>
            <a:ln>
              <a:noFill/>
            </a:ln>
            <a:effectLst/>
          </c:spPr>
          <c:invertIfNegative val="0"/>
          <c:dLbls>
            <c:spPr>
              <a:noFill/>
              <a:ln>
                <a:noFill/>
              </a:ln>
              <a:effectLst/>
            </c:spPr>
            <c:txPr>
              <a:bodyPr rot="-5400000" spcFirstLastPara="1" vertOverflow="ellipsis" wrap="square" lIns="38100" tIns="19050" rIns="38100" bIns="19050" anchor="ctr" anchorCtr="1">
                <a:spAutoFit/>
              </a:bodyPr>
              <a:lstStyle/>
              <a:p>
                <a:pPr>
                  <a:defRPr sz="2000" b="1" i="0" u="none" strike="noStrike" kern="1200" baseline="0">
                    <a:solidFill>
                      <a:srgbClr val="FF0000"/>
                    </a:solidFill>
                    <a:latin typeface="+mn-lt"/>
                    <a:ea typeface="+mn-ea"/>
                    <a:cs typeface="+mn-cs"/>
                  </a:defRPr>
                </a:pPr>
                <a:endParaRPr lang="fa-IR"/>
              </a:p>
            </c:txPr>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trendline>
            <c:trendlineType val="linear"/>
            <c:dispRSqr val="0"/>
            <c:dispEq val="0"/>
          </c:trendline>
          <c:cat>
            <c:strRef>
              <c:f>'تعداد بیمار فشارخونی'!$AF$2:$BD$2</c:f>
              <c:strCache>
                <c:ptCount val="25"/>
                <c:pt idx="0">
                  <c:v>سه ماهه اول سال 96 </c:v>
                </c:pt>
                <c:pt idx="1">
                  <c:v>سه ماه دوم سال 96</c:v>
                </c:pt>
                <c:pt idx="2">
                  <c:v>سه ماهه سوم سال 96</c:v>
                </c:pt>
                <c:pt idx="3">
                  <c:v>سه ماهه چهارم سال 96</c:v>
                </c:pt>
                <c:pt idx="4">
                  <c:v>سه ماهه اول سال 97</c:v>
                </c:pt>
                <c:pt idx="5">
                  <c:v>سه ماهه دوم سال 97</c:v>
                </c:pt>
                <c:pt idx="6">
                  <c:v>سه ماهه سوم 
 سال 97</c:v>
                </c:pt>
                <c:pt idx="7">
                  <c:v>سه ماهه چهارم سال 97</c:v>
                </c:pt>
                <c:pt idx="8">
                  <c:v>سه ماهه اول سال 98</c:v>
                </c:pt>
                <c:pt idx="9">
                  <c:v>سه ماهه دوم سال 98</c:v>
                </c:pt>
                <c:pt idx="10">
                  <c:v>سه ماهه سوم 
 سال 98</c:v>
                </c:pt>
                <c:pt idx="11">
                  <c:v>سه ماهه چهارم سال 98</c:v>
                </c:pt>
                <c:pt idx="12">
                  <c:v>سه ماهه اول سال 99</c:v>
                </c:pt>
                <c:pt idx="13">
                  <c:v>سه ماهه دوم سال 99</c:v>
                </c:pt>
                <c:pt idx="14">
                  <c:v>سه ماهه سوم 99</c:v>
                </c:pt>
                <c:pt idx="15">
                  <c:v>سه ماهه چهارم سال 99</c:v>
                </c:pt>
                <c:pt idx="16">
                  <c:v>سه ماهه اول سال1400</c:v>
                </c:pt>
                <c:pt idx="17">
                  <c:v>سه ماهه دوم سال1400</c:v>
                </c:pt>
                <c:pt idx="18">
                  <c:v>سه ماهه سوم 1400</c:v>
                </c:pt>
                <c:pt idx="19">
                  <c:v>سه ماهه چهارم 1400</c:v>
                </c:pt>
                <c:pt idx="20">
                  <c:v>سه ماهه اول سال 1401</c:v>
                </c:pt>
                <c:pt idx="21">
                  <c:v>سه ماهه دوم سال 1401</c:v>
                </c:pt>
                <c:pt idx="22">
                  <c:v>سه ماهه سوم سال1401</c:v>
                </c:pt>
                <c:pt idx="23">
                  <c:v>سه ماهه چهارم سال1401</c:v>
                </c:pt>
                <c:pt idx="24">
                  <c:v>سه ماهه اول سال1402</c:v>
                </c:pt>
              </c:strCache>
            </c:strRef>
          </c:cat>
          <c:val>
            <c:numRef>
              <c:f>'تعداد بیمار فشارخونی'!$AF$3:$BD$3</c:f>
              <c:numCache>
                <c:formatCode>General</c:formatCode>
                <c:ptCount val="25"/>
                <c:pt idx="0">
                  <c:v>52151</c:v>
                </c:pt>
                <c:pt idx="1">
                  <c:v>71089</c:v>
                </c:pt>
                <c:pt idx="2">
                  <c:v>83738</c:v>
                </c:pt>
                <c:pt idx="3">
                  <c:v>98049</c:v>
                </c:pt>
                <c:pt idx="4">
                  <c:v>108257</c:v>
                </c:pt>
                <c:pt idx="5">
                  <c:v>116139</c:v>
                </c:pt>
                <c:pt idx="6">
                  <c:v>131457</c:v>
                </c:pt>
                <c:pt idx="7">
                  <c:v>150278</c:v>
                </c:pt>
                <c:pt idx="8">
                  <c:v>172092</c:v>
                </c:pt>
                <c:pt idx="9">
                  <c:v>190723</c:v>
                </c:pt>
                <c:pt idx="10">
                  <c:v>206312</c:v>
                </c:pt>
                <c:pt idx="11">
                  <c:v>221858</c:v>
                </c:pt>
                <c:pt idx="12">
                  <c:v>227550</c:v>
                </c:pt>
                <c:pt idx="13">
                  <c:v>237358</c:v>
                </c:pt>
                <c:pt idx="14">
                  <c:v>242632</c:v>
                </c:pt>
                <c:pt idx="15">
                  <c:v>249929</c:v>
                </c:pt>
                <c:pt idx="16">
                  <c:v>264197</c:v>
                </c:pt>
                <c:pt idx="17">
                  <c:v>273098</c:v>
                </c:pt>
                <c:pt idx="18">
                  <c:v>274049</c:v>
                </c:pt>
                <c:pt idx="19">
                  <c:v>282700</c:v>
                </c:pt>
                <c:pt idx="20">
                  <c:v>288617</c:v>
                </c:pt>
                <c:pt idx="21">
                  <c:v>296170</c:v>
                </c:pt>
                <c:pt idx="22">
                  <c:v>306412</c:v>
                </c:pt>
                <c:pt idx="23">
                  <c:v>315556</c:v>
                </c:pt>
                <c:pt idx="24">
                  <c:v>323755</c:v>
                </c:pt>
              </c:numCache>
            </c:numRef>
          </c:val>
          <c:extLst>
            <c:ext xmlns:c16="http://schemas.microsoft.com/office/drawing/2014/chart" uri="{C3380CC4-5D6E-409C-BE32-E72D297353CC}">
              <c16:uniqueId val="{00000000-274B-4AB3-BB89-CA05E8347E27}"/>
            </c:ext>
          </c:extLst>
        </c:ser>
        <c:dLbls>
          <c:showLegendKey val="0"/>
          <c:showVal val="0"/>
          <c:showCatName val="0"/>
          <c:showSerName val="0"/>
          <c:showPercent val="0"/>
          <c:showBubbleSize val="0"/>
        </c:dLbls>
        <c:gapWidth val="219"/>
        <c:overlap val="-27"/>
        <c:axId val="207660544"/>
        <c:axId val="207909632"/>
      </c:barChart>
      <c:catAx>
        <c:axId val="207660544"/>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00" b="1" i="0" u="none" strike="noStrike" kern="1200" baseline="0">
                <a:solidFill>
                  <a:srgbClr val="002060"/>
                </a:solidFill>
                <a:latin typeface="+mn-lt"/>
                <a:ea typeface="+mn-ea"/>
                <a:cs typeface="B Titr" panose="00000700000000000000" pitchFamily="2" charset="-78"/>
              </a:defRPr>
            </a:pPr>
            <a:endParaRPr lang="fa-IR"/>
          </a:p>
        </c:txPr>
        <c:crossAx val="207909632"/>
        <c:crosses val="autoZero"/>
        <c:auto val="1"/>
        <c:lblAlgn val="ctr"/>
        <c:lblOffset val="100"/>
        <c:noMultiLvlLbl val="0"/>
      </c:catAx>
      <c:valAx>
        <c:axId val="207909632"/>
        <c:scaling>
          <c:orientation val="minMax"/>
        </c:scaling>
        <c:delete val="1"/>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crossAx val="207660544"/>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fa-IR"/>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000" b="1" i="0" u="none" strike="noStrike" kern="1200" spc="0" baseline="0">
                <a:solidFill>
                  <a:schemeClr val="accent2">
                    <a:lumMod val="50000"/>
                  </a:schemeClr>
                </a:solidFill>
                <a:latin typeface="+mn-lt"/>
                <a:ea typeface="+mn-ea"/>
                <a:cs typeface="+mn-cs"/>
              </a:defRPr>
            </a:pPr>
            <a:r>
              <a:rPr lang="fa-IR" sz="2000" b="1" dirty="0">
                <a:solidFill>
                  <a:schemeClr val="accent2">
                    <a:lumMod val="50000"/>
                  </a:schemeClr>
                </a:solidFill>
              </a:rPr>
              <a:t>روند درصد بیماران مبتلا به فشارخون بالا شناسایی شده نسبت به خطرسنجی های انجام شده استان اصفهان تا پایان </a:t>
            </a:r>
            <a:r>
              <a:rPr lang="fa-IR" sz="2000" b="1" dirty="0" smtClean="0">
                <a:solidFill>
                  <a:schemeClr val="accent2">
                    <a:lumMod val="50000"/>
                  </a:schemeClr>
                </a:solidFill>
              </a:rPr>
              <a:t>بهار سال 1402</a:t>
            </a:r>
            <a:endParaRPr lang="fa-IR" sz="2000" b="1" dirty="0">
              <a:solidFill>
                <a:schemeClr val="accent2">
                  <a:lumMod val="50000"/>
                </a:schemeClr>
              </a:solidFill>
            </a:endParaRPr>
          </a:p>
        </c:rich>
      </c:tx>
      <c:layout/>
      <c:overlay val="0"/>
      <c:spPr>
        <a:noFill/>
        <a:ln>
          <a:noFill/>
        </a:ln>
        <a:effectLst/>
      </c:spPr>
    </c:title>
    <c:autoTitleDeleted val="0"/>
    <c:plotArea>
      <c:layout>
        <c:manualLayout>
          <c:layoutTarget val="inner"/>
          <c:xMode val="edge"/>
          <c:yMode val="edge"/>
          <c:x val="5.8595800524934384E-2"/>
          <c:y val="0.12222222222222222"/>
          <c:w val="0.94064427493438318"/>
          <c:h val="0.67411242344706912"/>
        </c:manualLayout>
      </c:layout>
      <c:barChart>
        <c:barDir val="col"/>
        <c:grouping val="clustered"/>
        <c:varyColors val="0"/>
        <c:ser>
          <c:idx val="0"/>
          <c:order val="0"/>
          <c:spPr>
            <a:solidFill>
              <a:schemeClr val="accent1"/>
            </a:solidFill>
            <a:ln>
              <a:noFill/>
            </a:ln>
            <a:effectLst/>
          </c:spPr>
          <c:invertIfNegative val="0"/>
          <c:dLbls>
            <c:spPr>
              <a:noFill/>
              <a:ln>
                <a:noFill/>
              </a:ln>
              <a:effectLst/>
            </c:spPr>
            <c:txPr>
              <a:bodyPr rot="-5400000" spcFirstLastPara="1" vertOverflow="ellipsis" wrap="square" lIns="38100" tIns="19050" rIns="38100" bIns="19050" anchor="ctr" anchorCtr="1">
                <a:spAutoFit/>
              </a:bodyPr>
              <a:lstStyle/>
              <a:p>
                <a:pPr>
                  <a:defRPr sz="1800" b="1" i="0" u="none" strike="noStrike" kern="1200" baseline="0">
                    <a:solidFill>
                      <a:srgbClr val="FF0000"/>
                    </a:solidFill>
                    <a:latin typeface="+mn-lt"/>
                    <a:ea typeface="+mn-ea"/>
                    <a:cs typeface="+mn-cs"/>
                  </a:defRPr>
                </a:pPr>
                <a:endParaRPr lang="fa-IR"/>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'درصد بیمار فشارخونی'!$F$3:$AD$3</c:f>
              <c:strCache>
                <c:ptCount val="25"/>
                <c:pt idx="0">
                  <c:v>سه ماهه اول سال 96 </c:v>
                </c:pt>
                <c:pt idx="1">
                  <c:v>سه ماه دوم سال 96</c:v>
                </c:pt>
                <c:pt idx="2">
                  <c:v>سه ماهه سوم سال 96</c:v>
                </c:pt>
                <c:pt idx="3">
                  <c:v>سه ماهه چهارم سال 96</c:v>
                </c:pt>
                <c:pt idx="4">
                  <c:v>سه ماهه اول سال 97</c:v>
                </c:pt>
                <c:pt idx="5">
                  <c:v>سه ماهه دوم سال 97</c:v>
                </c:pt>
                <c:pt idx="6">
                  <c:v>سه ماهه سوم 
 سال 97</c:v>
                </c:pt>
                <c:pt idx="7">
                  <c:v>سه ماهه چهارم سال 97</c:v>
                </c:pt>
                <c:pt idx="8">
                  <c:v>سه ماهه اول سال 98</c:v>
                </c:pt>
                <c:pt idx="9">
                  <c:v>سه ماهه دوم سال 98</c:v>
                </c:pt>
                <c:pt idx="10">
                  <c:v>سه ماهه سوم 
 سال 98</c:v>
                </c:pt>
                <c:pt idx="11">
                  <c:v>سه ماهه چهارم سال 98</c:v>
                </c:pt>
                <c:pt idx="12">
                  <c:v>سه ماهه اول سال 99</c:v>
                </c:pt>
                <c:pt idx="13">
                  <c:v>سه ماهه دوم سال 99</c:v>
                </c:pt>
                <c:pt idx="14">
                  <c:v>سه ماهه سوم 99</c:v>
                </c:pt>
                <c:pt idx="15">
                  <c:v>سه ماهه چهارم سال 99</c:v>
                </c:pt>
                <c:pt idx="16">
                  <c:v>سه ماهه اول سال 1400</c:v>
                </c:pt>
                <c:pt idx="17">
                  <c:v>سه ماهه دوم سال 1400</c:v>
                </c:pt>
                <c:pt idx="18">
                  <c:v>سه ماهه سوم سال 1400</c:v>
                </c:pt>
                <c:pt idx="19">
                  <c:v>سه ماهه چهارم سال 1400</c:v>
                </c:pt>
                <c:pt idx="20">
                  <c:v>سه ماهه اول سال1401</c:v>
                </c:pt>
                <c:pt idx="21">
                  <c:v>سه ماهه دوم سال1401</c:v>
                </c:pt>
                <c:pt idx="22">
                  <c:v>سه ماهه سوم  سال1401</c:v>
                </c:pt>
                <c:pt idx="23">
                  <c:v>سه ماه چهارم سال1401</c:v>
                </c:pt>
                <c:pt idx="24">
                  <c:v>سه ماهه اول سال1402</c:v>
                </c:pt>
              </c:strCache>
            </c:strRef>
          </c:cat>
          <c:val>
            <c:numRef>
              <c:f>'درصد بیمار فشارخونی'!$F$31:$AD$31</c:f>
              <c:numCache>
                <c:formatCode>General</c:formatCode>
                <c:ptCount val="25"/>
                <c:pt idx="0">
                  <c:v>52.98</c:v>
                </c:pt>
                <c:pt idx="1">
                  <c:v>38.85</c:v>
                </c:pt>
                <c:pt idx="2">
                  <c:v>32.6</c:v>
                </c:pt>
                <c:pt idx="3">
                  <c:v>28.54</c:v>
                </c:pt>
                <c:pt idx="4">
                  <c:v>26.72</c:v>
                </c:pt>
                <c:pt idx="5">
                  <c:v>22.65</c:v>
                </c:pt>
                <c:pt idx="6">
                  <c:v>25.59</c:v>
                </c:pt>
                <c:pt idx="7">
                  <c:v>19.329999999999998</c:v>
                </c:pt>
                <c:pt idx="8">
                  <c:v>19.57</c:v>
                </c:pt>
                <c:pt idx="9">
                  <c:v>19.399999999999999</c:v>
                </c:pt>
                <c:pt idx="10">
                  <c:v>19.43</c:v>
                </c:pt>
                <c:pt idx="11">
                  <c:v>19.45</c:v>
                </c:pt>
                <c:pt idx="12">
                  <c:v>19.739999999999998</c:v>
                </c:pt>
                <c:pt idx="13">
                  <c:v>19.84</c:v>
                </c:pt>
                <c:pt idx="14">
                  <c:v>19.91</c:v>
                </c:pt>
                <c:pt idx="15">
                  <c:v>19.760000000000002</c:v>
                </c:pt>
                <c:pt idx="16">
                  <c:v>20.13</c:v>
                </c:pt>
                <c:pt idx="17">
                  <c:v>19.98</c:v>
                </c:pt>
                <c:pt idx="18">
                  <c:v>19.739999999999998</c:v>
                </c:pt>
                <c:pt idx="19">
                  <c:v>19.73</c:v>
                </c:pt>
                <c:pt idx="20">
                  <c:v>19.62</c:v>
                </c:pt>
                <c:pt idx="21" formatCode="0.00">
                  <c:v>19.329999999999998</c:v>
                </c:pt>
                <c:pt idx="22">
                  <c:v>19.260000000000002</c:v>
                </c:pt>
                <c:pt idx="23">
                  <c:v>19.3</c:v>
                </c:pt>
                <c:pt idx="24">
                  <c:v>19.18</c:v>
                </c:pt>
              </c:numCache>
            </c:numRef>
          </c:val>
          <c:extLst>
            <c:ext xmlns:c16="http://schemas.microsoft.com/office/drawing/2014/chart" uri="{C3380CC4-5D6E-409C-BE32-E72D297353CC}">
              <c16:uniqueId val="{00000000-9D7A-473B-83C3-9B35E6421937}"/>
            </c:ext>
          </c:extLst>
        </c:ser>
        <c:dLbls>
          <c:dLblPos val="outEnd"/>
          <c:showLegendKey val="0"/>
          <c:showVal val="1"/>
          <c:showCatName val="0"/>
          <c:showSerName val="0"/>
          <c:showPercent val="0"/>
          <c:showBubbleSize val="0"/>
        </c:dLbls>
        <c:gapWidth val="219"/>
        <c:overlap val="-27"/>
        <c:axId val="83987072"/>
        <c:axId val="83988864"/>
      </c:barChart>
      <c:catAx>
        <c:axId val="8398707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300" b="1" i="0" u="none" strike="noStrike" kern="1200" baseline="0">
                <a:solidFill>
                  <a:srgbClr val="002060"/>
                </a:solidFill>
                <a:latin typeface="+mn-lt"/>
                <a:ea typeface="+mn-ea"/>
                <a:cs typeface="+mn-cs"/>
              </a:defRPr>
            </a:pPr>
            <a:endParaRPr lang="fa-IR"/>
          </a:p>
        </c:txPr>
        <c:crossAx val="83988864"/>
        <c:crosses val="autoZero"/>
        <c:auto val="1"/>
        <c:lblAlgn val="ctr"/>
        <c:lblOffset val="100"/>
        <c:noMultiLvlLbl val="0"/>
      </c:catAx>
      <c:valAx>
        <c:axId val="83988864"/>
        <c:scaling>
          <c:orientation val="minMax"/>
        </c:scaling>
        <c:delete val="1"/>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crossAx val="83987072"/>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fa-IR"/>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7"/>
    </mc:Choice>
    <mc:Fallback>
      <c:style val="7"/>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1800" b="1" i="0" u="none" strike="noStrike" kern="1200" baseline="0">
                <a:solidFill>
                  <a:schemeClr val="tx2"/>
                </a:solidFill>
                <a:latin typeface="+mn-lt"/>
                <a:ea typeface="+mn-ea"/>
                <a:cs typeface="+mn-cs"/>
              </a:defRPr>
            </a:pPr>
            <a:r>
              <a:rPr lang="fa-IR" sz="1800" b="1" i="0" baseline="0" dirty="0" smtClean="0">
                <a:solidFill>
                  <a:schemeClr val="accent2">
                    <a:lumMod val="50000"/>
                  </a:schemeClr>
                </a:solidFill>
                <a:effectLst/>
              </a:rPr>
              <a:t>درصد شناسایی بیماران مبتلا به فشارخون بالا نسبت به خطرسنجی انجام شده به تفکیک شهرستان ها تا پایان</a:t>
            </a:r>
            <a:r>
              <a:rPr lang="en-US" sz="1800" b="1" i="0" baseline="0" dirty="0" smtClean="0">
                <a:solidFill>
                  <a:schemeClr val="accent2">
                    <a:lumMod val="50000"/>
                  </a:schemeClr>
                </a:solidFill>
                <a:effectLst/>
              </a:rPr>
              <a:t> </a:t>
            </a:r>
            <a:r>
              <a:rPr lang="fa-IR" sz="1800" b="1" i="0" baseline="0" dirty="0" smtClean="0">
                <a:solidFill>
                  <a:schemeClr val="accent2">
                    <a:lumMod val="50000"/>
                  </a:schemeClr>
                </a:solidFill>
                <a:effectLst/>
              </a:rPr>
              <a:t> بهار سال1402</a:t>
            </a:r>
            <a:endParaRPr lang="en-US" sz="1800" dirty="0">
              <a:solidFill>
                <a:schemeClr val="accent2">
                  <a:lumMod val="50000"/>
                </a:schemeClr>
              </a:solidFill>
              <a:effectLst/>
            </a:endParaRPr>
          </a:p>
        </c:rich>
      </c:tx>
      <c:layout>
        <c:manualLayout>
          <c:xMode val="edge"/>
          <c:yMode val="edge"/>
          <c:x val="0.14929906573662693"/>
          <c:y val="1.6891891891891893E-2"/>
        </c:manualLayout>
      </c:layout>
      <c:overlay val="0"/>
      <c:spPr>
        <a:noFill/>
        <a:ln>
          <a:noFill/>
        </a:ln>
        <a:effectLst/>
      </c:spPr>
    </c:title>
    <c:autoTitleDeleted val="0"/>
    <c:plotArea>
      <c:layout>
        <c:manualLayout>
          <c:layoutTarget val="inner"/>
          <c:xMode val="edge"/>
          <c:yMode val="edge"/>
          <c:x val="5.4776984908136483E-2"/>
          <c:y val="1.0171332750072908E-2"/>
          <c:w val="0.8031140308751672"/>
          <c:h val="0.90628390201224851"/>
        </c:manualLayout>
      </c:layout>
      <c:barChart>
        <c:barDir val="col"/>
        <c:grouping val="clustered"/>
        <c:varyColors val="0"/>
        <c:ser>
          <c:idx val="0"/>
          <c:order val="0"/>
          <c:tx>
            <c:strRef>
              <c:f>بهار1402!$BD$1</c:f>
              <c:strCache>
                <c:ptCount val="1"/>
                <c:pt idx="0">
                  <c:v>درصد شیوع بیماری فشار خون</c:v>
                </c:pt>
              </c:strCache>
            </c:strRef>
          </c:tx>
          <c:spPr>
            <a:gradFill rotWithShape="1">
              <a:gsLst>
                <a:gs pos="0">
                  <a:schemeClr val="accent5">
                    <a:satMod val="103000"/>
                    <a:lumMod val="102000"/>
                    <a:tint val="94000"/>
                  </a:schemeClr>
                </a:gs>
                <a:gs pos="50000">
                  <a:schemeClr val="accent5">
                    <a:satMod val="110000"/>
                    <a:lumMod val="100000"/>
                    <a:shade val="100000"/>
                  </a:schemeClr>
                </a:gs>
                <a:gs pos="100000">
                  <a:schemeClr val="accent5">
                    <a:lumMod val="99000"/>
                    <a:satMod val="120000"/>
                    <a:shade val="78000"/>
                  </a:schemeClr>
                </a:gs>
              </a:gsLst>
              <a:lin ang="5400000" scaled="0"/>
            </a:gradFill>
            <a:ln>
              <a:noFill/>
            </a:ln>
            <a:effectLst/>
          </c:spPr>
          <c:invertIfNegative val="0"/>
          <c:dPt>
            <c:idx val="11"/>
            <c:invertIfNegative val="0"/>
            <c:bubble3D val="0"/>
            <c:spPr>
              <a:solidFill>
                <a:srgbClr val="C00000"/>
              </a:solidFill>
              <a:ln>
                <a:noFill/>
              </a:ln>
              <a:effectLst/>
            </c:spPr>
            <c:extLst>
              <c:ext xmlns:c16="http://schemas.microsoft.com/office/drawing/2014/chart" uri="{C3380CC4-5D6E-409C-BE32-E72D297353CC}">
                <c16:uniqueId val="{00000001-477B-417F-99C0-C2E839E95983}"/>
              </c:ext>
            </c:extLst>
          </c:dPt>
          <c:dLbls>
            <c:dLbl>
              <c:idx val="11"/>
              <c:spPr>
                <a:noFill/>
                <a:ln>
                  <a:noFill/>
                </a:ln>
                <a:effectLst/>
              </c:spPr>
              <c:txPr>
                <a:bodyPr rot="-5400000" spcFirstLastPara="1" vertOverflow="ellipsis" wrap="square" lIns="38100" tIns="19050" rIns="38100" bIns="19050" anchor="ctr" anchorCtr="1">
                  <a:spAutoFit/>
                </a:bodyPr>
                <a:lstStyle/>
                <a:p>
                  <a:pPr>
                    <a:defRPr sz="1400" b="1" i="0" u="none" strike="noStrike" kern="1200" baseline="0">
                      <a:solidFill>
                        <a:srgbClr val="C00000"/>
                      </a:solidFill>
                      <a:latin typeface="+mn-lt"/>
                      <a:ea typeface="+mn-ea"/>
                      <a:cs typeface="+mn-cs"/>
                    </a:defRPr>
                  </a:pPr>
                  <a:endParaRPr lang="fa-IR"/>
                </a:p>
              </c:txPr>
              <c:showLegendKey val="0"/>
              <c:showVal val="1"/>
              <c:showCatName val="0"/>
              <c:showSerName val="0"/>
              <c:showPercent val="0"/>
              <c:showBubbleSize val="0"/>
              <c:extLst>
                <c:ext xmlns:c16="http://schemas.microsoft.com/office/drawing/2014/chart" uri="{C3380CC4-5D6E-409C-BE32-E72D297353CC}">
                  <c16:uniqueId val="{00000001-477B-417F-99C0-C2E839E95983}"/>
                </c:ext>
              </c:extLst>
            </c:dLbl>
            <c:spPr>
              <a:noFill/>
              <a:ln>
                <a:noFill/>
              </a:ln>
              <a:effectLst/>
            </c:spPr>
            <c:txPr>
              <a:bodyPr rot="-5400000" spcFirstLastPara="1" vertOverflow="ellipsis" wrap="square" lIns="38100" tIns="19050" rIns="38100" bIns="19050" anchor="ctr" anchorCtr="1">
                <a:spAutoFit/>
              </a:bodyPr>
              <a:lstStyle/>
              <a:p>
                <a:pPr>
                  <a:defRPr sz="1400" b="1" i="0" u="none" strike="noStrike" kern="1200" baseline="0">
                    <a:solidFill>
                      <a:schemeClr val="accent1">
                        <a:lumMod val="50000"/>
                      </a:schemeClr>
                    </a:solidFill>
                    <a:latin typeface="+mn-lt"/>
                    <a:ea typeface="+mn-ea"/>
                    <a:cs typeface="+mn-cs"/>
                  </a:defRPr>
                </a:pPr>
                <a:endParaRPr lang="fa-IR"/>
              </a:p>
            </c:txPr>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a:solidFill>
                        <a:schemeClr val="tx2">
                          <a:lumMod val="35000"/>
                          <a:lumOff val="65000"/>
                        </a:schemeClr>
                      </a:solidFill>
                    </a:ln>
                    <a:effectLst/>
                  </c:spPr>
                </c15:leaderLines>
              </c:ext>
            </c:extLst>
          </c:dLbls>
          <c:cat>
            <c:strRef>
              <c:f>بهار1402!$A$2:$A$31</c:f>
              <c:strCache>
                <c:ptCount val="28"/>
                <c:pt idx="0">
                  <c:v>سمیرم</c:v>
                </c:pt>
                <c:pt idx="1">
                  <c:v>شاهین شهر</c:v>
                </c:pt>
                <c:pt idx="2">
                  <c:v>فریدونشهر</c:v>
                </c:pt>
                <c:pt idx="3">
                  <c:v>فریدن</c:v>
                </c:pt>
                <c:pt idx="4">
                  <c:v>خمینی شهر</c:v>
                </c:pt>
                <c:pt idx="5">
                  <c:v>نایین</c:v>
                </c:pt>
                <c:pt idx="6">
                  <c:v>اصفهان2</c:v>
                </c:pt>
                <c:pt idx="7">
                  <c:v>مبارکه</c:v>
                </c:pt>
                <c:pt idx="8">
                  <c:v>گلپایگان</c:v>
                </c:pt>
                <c:pt idx="9">
                  <c:v>شهرضا</c:v>
                </c:pt>
                <c:pt idx="10">
                  <c:v>برخوار</c:v>
                </c:pt>
                <c:pt idx="11">
                  <c:v>استان</c:v>
                </c:pt>
                <c:pt idx="12">
                  <c:v>نجف آباد</c:v>
                </c:pt>
                <c:pt idx="13">
                  <c:v>فلاورجان</c:v>
                </c:pt>
                <c:pt idx="14">
                  <c:v>لنجان</c:v>
                </c:pt>
                <c:pt idx="15">
                  <c:v>تیران و کرون</c:v>
                </c:pt>
                <c:pt idx="16">
                  <c:v>اصفهان1</c:v>
                </c:pt>
                <c:pt idx="17">
                  <c:v>چادگان</c:v>
                </c:pt>
                <c:pt idx="18">
                  <c:v>نطنز</c:v>
                </c:pt>
                <c:pt idx="19">
                  <c:v>دهاقان</c:v>
                </c:pt>
                <c:pt idx="20">
                  <c:v>ورزنه</c:v>
                </c:pt>
                <c:pt idx="21">
                  <c:v>هرند</c:v>
                </c:pt>
                <c:pt idx="22">
                  <c:v>خوانسار</c:v>
                </c:pt>
                <c:pt idx="23">
                  <c:v>کوهپایه</c:v>
                </c:pt>
                <c:pt idx="24">
                  <c:v>بوئین و میاندشت</c:v>
                </c:pt>
                <c:pt idx="25">
                  <c:v>جرقویه</c:v>
                </c:pt>
                <c:pt idx="26">
                  <c:v>اردستان</c:v>
                </c:pt>
                <c:pt idx="27">
                  <c:v>خور و بیابانک</c:v>
                </c:pt>
              </c:strCache>
            </c:strRef>
          </c:cat>
          <c:val>
            <c:numRef>
              <c:f>بهار1402!$BD$2:$BD$31</c:f>
              <c:numCache>
                <c:formatCode>General</c:formatCode>
                <c:ptCount val="30"/>
                <c:pt idx="0">
                  <c:v>14.36</c:v>
                </c:pt>
                <c:pt idx="1">
                  <c:v>16.71</c:v>
                </c:pt>
                <c:pt idx="2">
                  <c:v>16.82</c:v>
                </c:pt>
                <c:pt idx="3">
                  <c:v>17.29</c:v>
                </c:pt>
                <c:pt idx="4">
                  <c:v>17.57</c:v>
                </c:pt>
                <c:pt idx="5">
                  <c:v>17.7</c:v>
                </c:pt>
                <c:pt idx="6">
                  <c:v>17.7</c:v>
                </c:pt>
                <c:pt idx="7">
                  <c:v>18.57</c:v>
                </c:pt>
                <c:pt idx="8">
                  <c:v>18.66</c:v>
                </c:pt>
                <c:pt idx="9">
                  <c:v>18.71</c:v>
                </c:pt>
                <c:pt idx="10">
                  <c:v>18.850000000000001</c:v>
                </c:pt>
                <c:pt idx="11">
                  <c:v>19.18</c:v>
                </c:pt>
                <c:pt idx="12">
                  <c:v>19.2</c:v>
                </c:pt>
                <c:pt idx="13">
                  <c:v>19.62</c:v>
                </c:pt>
                <c:pt idx="14">
                  <c:v>20</c:v>
                </c:pt>
                <c:pt idx="15">
                  <c:v>20.03</c:v>
                </c:pt>
                <c:pt idx="16">
                  <c:v>20.149999999999999</c:v>
                </c:pt>
                <c:pt idx="17">
                  <c:v>20.29</c:v>
                </c:pt>
                <c:pt idx="18">
                  <c:v>20.38</c:v>
                </c:pt>
                <c:pt idx="19">
                  <c:v>21.85</c:v>
                </c:pt>
                <c:pt idx="20">
                  <c:v>21.89</c:v>
                </c:pt>
                <c:pt idx="21">
                  <c:v>22.76</c:v>
                </c:pt>
                <c:pt idx="22">
                  <c:v>22.91</c:v>
                </c:pt>
                <c:pt idx="23">
                  <c:v>24.15</c:v>
                </c:pt>
                <c:pt idx="24">
                  <c:v>24.29</c:v>
                </c:pt>
                <c:pt idx="25">
                  <c:v>24.96</c:v>
                </c:pt>
                <c:pt idx="26">
                  <c:v>28.94</c:v>
                </c:pt>
                <c:pt idx="27">
                  <c:v>30.77</c:v>
                </c:pt>
              </c:numCache>
            </c:numRef>
          </c:val>
          <c:extLst>
            <c:ext xmlns:c16="http://schemas.microsoft.com/office/drawing/2014/chart" uri="{C3380CC4-5D6E-409C-BE32-E72D297353CC}">
              <c16:uniqueId val="{00000000-477B-417F-99C0-C2E839E95983}"/>
            </c:ext>
          </c:extLst>
        </c:ser>
        <c:dLbls>
          <c:showLegendKey val="0"/>
          <c:showVal val="0"/>
          <c:showCatName val="0"/>
          <c:showSerName val="0"/>
          <c:showPercent val="0"/>
          <c:showBubbleSize val="0"/>
        </c:dLbls>
        <c:gapWidth val="100"/>
        <c:overlap val="-24"/>
        <c:axId val="86493824"/>
        <c:axId val="86503808"/>
      </c:barChart>
      <c:catAx>
        <c:axId val="86493824"/>
        <c:scaling>
          <c:orientation val="maxMin"/>
        </c:scaling>
        <c:delete val="0"/>
        <c:axPos val="b"/>
        <c:numFmt formatCode="General" sourceLinked="1"/>
        <c:majorTickMark val="none"/>
        <c:minorTickMark val="none"/>
        <c:tickLblPos val="nextTo"/>
        <c:spPr>
          <a:noFill/>
          <a:ln w="9525" cap="flat" cmpd="sng" algn="ctr">
            <a:solidFill>
              <a:schemeClr val="tx2">
                <a:lumMod val="15000"/>
                <a:lumOff val="85000"/>
              </a:schemeClr>
            </a:solidFill>
            <a:round/>
          </a:ln>
          <a:effectLst/>
        </c:spPr>
        <c:txPr>
          <a:bodyPr rot="-60000000" spcFirstLastPara="1" vertOverflow="ellipsis" vert="horz" wrap="square" anchor="ctr" anchorCtr="1"/>
          <a:lstStyle/>
          <a:p>
            <a:pPr>
              <a:defRPr sz="1200" b="1" i="0" u="none" strike="noStrike" kern="1200" baseline="0">
                <a:solidFill>
                  <a:schemeClr val="tx1"/>
                </a:solidFill>
                <a:latin typeface="+mn-lt"/>
                <a:ea typeface="+mn-ea"/>
                <a:cs typeface="+mn-cs"/>
              </a:defRPr>
            </a:pPr>
            <a:endParaRPr lang="fa-IR"/>
          </a:p>
        </c:txPr>
        <c:crossAx val="86503808"/>
        <c:crosses val="autoZero"/>
        <c:auto val="1"/>
        <c:lblAlgn val="ctr"/>
        <c:lblOffset val="100"/>
        <c:noMultiLvlLbl val="0"/>
      </c:catAx>
      <c:valAx>
        <c:axId val="86503808"/>
        <c:scaling>
          <c:orientation val="minMax"/>
        </c:scaling>
        <c:delete val="0"/>
        <c:axPos val="r"/>
        <c:majorGridlines>
          <c:spPr>
            <a:ln w="9525" cap="flat" cmpd="sng" algn="ctr">
              <a:solidFill>
                <a:schemeClr val="tx2">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2"/>
                </a:solidFill>
                <a:latin typeface="+mn-lt"/>
                <a:ea typeface="+mn-ea"/>
                <a:cs typeface="+mn-cs"/>
              </a:defRPr>
            </a:pPr>
            <a:endParaRPr lang="fa-IR"/>
          </a:p>
        </c:txPr>
        <c:crossAx val="86493824"/>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fa-IR"/>
    </a:p>
  </c:txPr>
  <c:externalData r:id="rId2">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2000" b="0" i="0" u="none" strike="noStrike" kern="1200" spc="0" baseline="0">
                <a:solidFill>
                  <a:schemeClr val="tx1">
                    <a:lumMod val="65000"/>
                    <a:lumOff val="35000"/>
                  </a:schemeClr>
                </a:solidFill>
                <a:latin typeface="+mn-lt"/>
                <a:ea typeface="+mn-ea"/>
                <a:cs typeface="+mn-cs"/>
              </a:defRPr>
            </a:pPr>
            <a:r>
              <a:rPr lang="fa-IR" sz="2000" b="1" i="0" baseline="0" dirty="0" smtClean="0">
                <a:solidFill>
                  <a:schemeClr val="accent2">
                    <a:lumMod val="50000"/>
                  </a:schemeClr>
                </a:solidFill>
                <a:effectLst/>
                <a:cs typeface="+mj-cs"/>
              </a:rPr>
              <a:t>مقایسه درصد شناسایی بیماران مبتلا به فشارخون بالا نسبت به خطرسنجی انجام شده به تفکیک شهرستان ها بهار1402با زمستان1401</a:t>
            </a:r>
            <a:endParaRPr lang="en-US" sz="2000" b="1" dirty="0">
              <a:solidFill>
                <a:schemeClr val="accent2">
                  <a:lumMod val="50000"/>
                </a:schemeClr>
              </a:solidFill>
              <a:effectLst/>
              <a:cs typeface="+mj-cs"/>
            </a:endParaRPr>
          </a:p>
        </c:rich>
      </c:tx>
      <c:layout>
        <c:manualLayout>
          <c:xMode val="edge"/>
          <c:yMode val="edge"/>
          <c:x val="5.201308762506026E-2"/>
          <c:y val="1.8782128346416984E-2"/>
        </c:manualLayout>
      </c:layout>
      <c:overlay val="0"/>
      <c:spPr>
        <a:noFill/>
        <a:ln>
          <a:noFill/>
        </a:ln>
        <a:effectLst/>
      </c:spPr>
    </c:title>
    <c:autoTitleDeleted val="0"/>
    <c:plotArea>
      <c:layout>
        <c:manualLayout>
          <c:layoutTarget val="inner"/>
          <c:xMode val="edge"/>
          <c:yMode val="edge"/>
          <c:x val="6.9026098960716972E-2"/>
          <c:y val="8.9684662854141103E-2"/>
          <c:w val="0.82317404870078359"/>
          <c:h val="0.739460674881802"/>
        </c:manualLayout>
      </c:layout>
      <c:barChart>
        <c:barDir val="col"/>
        <c:grouping val="clustered"/>
        <c:varyColors val="0"/>
        <c:ser>
          <c:idx val="0"/>
          <c:order val="0"/>
          <c:tx>
            <c:strRef>
              <c:f>Sheet3!$D$1</c:f>
              <c:strCache>
                <c:ptCount val="1"/>
                <c:pt idx="0">
                  <c:v>درصد شیوع فشارخون زمستان1401</c:v>
                </c:pt>
              </c:strCache>
            </c:strRef>
          </c:tx>
          <c:spPr>
            <a:solidFill>
              <a:schemeClr val="accent1"/>
            </a:solidFill>
            <a:ln>
              <a:noFill/>
            </a:ln>
            <a:effectLst/>
          </c:spPr>
          <c:invertIfNegative val="0"/>
          <c:dPt>
            <c:idx val="11"/>
            <c:invertIfNegative val="0"/>
            <c:bubble3D val="0"/>
            <c:spPr>
              <a:solidFill>
                <a:srgbClr val="ED7D31"/>
              </a:solidFill>
              <a:ln>
                <a:noFill/>
              </a:ln>
              <a:effectLst/>
            </c:spPr>
            <c:extLst>
              <c:ext xmlns:c16="http://schemas.microsoft.com/office/drawing/2014/chart" uri="{C3380CC4-5D6E-409C-BE32-E72D297353CC}">
                <c16:uniqueId val="{00000003-1CF7-4E08-ACC8-0FBB2EA8E326}"/>
              </c:ext>
            </c:extLst>
          </c:dPt>
          <c:dLbls>
            <c:dLbl>
              <c:idx val="11"/>
              <c:spPr>
                <a:noFill/>
                <a:ln>
                  <a:noFill/>
                </a:ln>
                <a:effectLst/>
              </c:spPr>
              <c:txPr>
                <a:bodyPr rot="-5400000" spcFirstLastPara="1" vertOverflow="ellipsis" wrap="square" lIns="38100" tIns="19050" rIns="38100" bIns="19050" anchor="ctr" anchorCtr="1">
                  <a:spAutoFit/>
                </a:bodyPr>
                <a:lstStyle/>
                <a:p>
                  <a:pPr>
                    <a:defRPr sz="1400" b="1" i="0" u="none" strike="noStrike" kern="1200" baseline="0">
                      <a:solidFill>
                        <a:schemeClr val="accent2">
                          <a:lumMod val="50000"/>
                        </a:schemeClr>
                      </a:solidFill>
                      <a:latin typeface="+mn-lt"/>
                      <a:ea typeface="+mn-ea"/>
                      <a:cs typeface="+mn-cs"/>
                    </a:defRPr>
                  </a:pPr>
                  <a:endParaRPr lang="fa-IR"/>
                </a:p>
              </c:txPr>
              <c:showLegendKey val="0"/>
              <c:showVal val="1"/>
              <c:showCatName val="0"/>
              <c:showSerName val="0"/>
              <c:showPercent val="0"/>
              <c:showBubbleSize val="0"/>
              <c:extLst>
                <c:ext xmlns:c16="http://schemas.microsoft.com/office/drawing/2014/chart" uri="{C3380CC4-5D6E-409C-BE32-E72D297353CC}">
                  <c16:uniqueId val="{00000003-1CF7-4E08-ACC8-0FBB2EA8E326}"/>
                </c:ext>
              </c:extLst>
            </c:dLbl>
            <c:spPr>
              <a:noFill/>
              <a:ln>
                <a:noFill/>
              </a:ln>
              <a:effectLst/>
            </c:spPr>
            <c:txPr>
              <a:bodyPr rot="-5400000" spcFirstLastPara="1" vertOverflow="ellipsis" wrap="square" lIns="38100" tIns="19050" rIns="38100" bIns="19050" anchor="ctr" anchorCtr="1">
                <a:spAutoFit/>
              </a:bodyPr>
              <a:lstStyle/>
              <a:p>
                <a:pPr>
                  <a:defRPr sz="1400" b="1" i="0" u="none" strike="noStrike" kern="1200" baseline="0">
                    <a:solidFill>
                      <a:schemeClr val="accent5"/>
                    </a:solidFill>
                    <a:latin typeface="+mn-lt"/>
                    <a:ea typeface="+mn-ea"/>
                    <a:cs typeface="+mn-cs"/>
                  </a:defRPr>
                </a:pPr>
                <a:endParaRPr lang="fa-IR"/>
              </a:p>
            </c:txPr>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Sheet3!$A$2:$A$29</c:f>
              <c:strCache>
                <c:ptCount val="28"/>
                <c:pt idx="0">
                  <c:v>سمیرم</c:v>
                </c:pt>
                <c:pt idx="1">
                  <c:v>شاهین شهر</c:v>
                </c:pt>
                <c:pt idx="2">
                  <c:v>فریدونشهر</c:v>
                </c:pt>
                <c:pt idx="3">
                  <c:v>فریدن</c:v>
                </c:pt>
                <c:pt idx="4">
                  <c:v>خمینی شهر</c:v>
                </c:pt>
                <c:pt idx="5">
                  <c:v>اصفهان2</c:v>
                </c:pt>
                <c:pt idx="6">
                  <c:v>نایین</c:v>
                </c:pt>
                <c:pt idx="7">
                  <c:v>مبارکه</c:v>
                </c:pt>
                <c:pt idx="8">
                  <c:v>گلپایگان</c:v>
                </c:pt>
                <c:pt idx="9">
                  <c:v>شهرضا</c:v>
                </c:pt>
                <c:pt idx="10">
                  <c:v>برخوار</c:v>
                </c:pt>
                <c:pt idx="11">
                  <c:v>استان</c:v>
                </c:pt>
                <c:pt idx="12">
                  <c:v>نجف آباد</c:v>
                </c:pt>
                <c:pt idx="13">
                  <c:v>فلاورجان</c:v>
                </c:pt>
                <c:pt idx="14">
                  <c:v>لنجان</c:v>
                </c:pt>
                <c:pt idx="15">
                  <c:v>تیران و کرون</c:v>
                </c:pt>
                <c:pt idx="16">
                  <c:v>اصفهان1</c:v>
                </c:pt>
                <c:pt idx="17">
                  <c:v>چادگان</c:v>
                </c:pt>
                <c:pt idx="18">
                  <c:v>نطنز</c:v>
                </c:pt>
                <c:pt idx="19">
                  <c:v>دهاقان</c:v>
                </c:pt>
                <c:pt idx="20">
                  <c:v>ورزنه</c:v>
                </c:pt>
                <c:pt idx="21">
                  <c:v>هرند</c:v>
                </c:pt>
                <c:pt idx="22">
                  <c:v>خوانسار</c:v>
                </c:pt>
                <c:pt idx="23">
                  <c:v>کوهپایه</c:v>
                </c:pt>
                <c:pt idx="24">
                  <c:v>بوئین و میاندشت</c:v>
                </c:pt>
                <c:pt idx="25">
                  <c:v>جرقویه</c:v>
                </c:pt>
                <c:pt idx="26">
                  <c:v>اردستان</c:v>
                </c:pt>
                <c:pt idx="27">
                  <c:v>خور و بیابانک</c:v>
                </c:pt>
              </c:strCache>
            </c:strRef>
          </c:cat>
          <c:val>
            <c:numRef>
              <c:f>Sheet3!$D$2:$D$29</c:f>
              <c:numCache>
                <c:formatCode>General</c:formatCode>
                <c:ptCount val="28"/>
                <c:pt idx="0">
                  <c:v>14.22</c:v>
                </c:pt>
                <c:pt idx="1">
                  <c:v>16.760000000000002</c:v>
                </c:pt>
                <c:pt idx="2">
                  <c:v>16.57</c:v>
                </c:pt>
                <c:pt idx="3">
                  <c:v>17.079999999999998</c:v>
                </c:pt>
                <c:pt idx="4">
                  <c:v>17.8</c:v>
                </c:pt>
                <c:pt idx="5">
                  <c:v>18.059999999999999</c:v>
                </c:pt>
                <c:pt idx="6">
                  <c:v>17.63</c:v>
                </c:pt>
                <c:pt idx="7">
                  <c:v>18.73</c:v>
                </c:pt>
                <c:pt idx="8">
                  <c:v>18.64</c:v>
                </c:pt>
                <c:pt idx="9">
                  <c:v>18.68</c:v>
                </c:pt>
                <c:pt idx="10">
                  <c:v>18.82</c:v>
                </c:pt>
                <c:pt idx="11">
                  <c:v>19.3</c:v>
                </c:pt>
                <c:pt idx="12">
                  <c:v>19.2</c:v>
                </c:pt>
                <c:pt idx="13">
                  <c:v>19.61</c:v>
                </c:pt>
                <c:pt idx="14">
                  <c:v>20.440000000000001</c:v>
                </c:pt>
                <c:pt idx="15">
                  <c:v>20</c:v>
                </c:pt>
                <c:pt idx="16">
                  <c:v>20.36</c:v>
                </c:pt>
                <c:pt idx="17">
                  <c:v>19.829999999999998</c:v>
                </c:pt>
                <c:pt idx="18">
                  <c:v>19.440000000000001</c:v>
                </c:pt>
                <c:pt idx="19">
                  <c:v>21.8</c:v>
                </c:pt>
                <c:pt idx="20">
                  <c:v>22.13</c:v>
                </c:pt>
                <c:pt idx="21">
                  <c:v>22.63</c:v>
                </c:pt>
                <c:pt idx="22">
                  <c:v>22.67</c:v>
                </c:pt>
                <c:pt idx="23">
                  <c:v>24.29</c:v>
                </c:pt>
                <c:pt idx="24">
                  <c:v>24.29</c:v>
                </c:pt>
                <c:pt idx="25">
                  <c:v>25</c:v>
                </c:pt>
                <c:pt idx="26">
                  <c:v>28.68</c:v>
                </c:pt>
                <c:pt idx="27">
                  <c:v>30.55</c:v>
                </c:pt>
              </c:numCache>
            </c:numRef>
          </c:val>
          <c:extLst>
            <c:ext xmlns:c16="http://schemas.microsoft.com/office/drawing/2014/chart" uri="{C3380CC4-5D6E-409C-BE32-E72D297353CC}">
              <c16:uniqueId val="{00000000-1CF7-4E08-ACC8-0FBB2EA8E326}"/>
            </c:ext>
          </c:extLst>
        </c:ser>
        <c:ser>
          <c:idx val="1"/>
          <c:order val="1"/>
          <c:tx>
            <c:strRef>
              <c:f>Sheet3!$E$1</c:f>
              <c:strCache>
                <c:ptCount val="1"/>
                <c:pt idx="0">
                  <c:v>درصد شیوع فشارخون بهار1402</c:v>
                </c:pt>
              </c:strCache>
            </c:strRef>
          </c:tx>
          <c:spPr>
            <a:solidFill>
              <a:srgbClr val="70AD47">
                <a:lumMod val="75000"/>
              </a:srgbClr>
            </a:solidFill>
            <a:ln>
              <a:noFill/>
            </a:ln>
            <a:effectLst/>
          </c:spPr>
          <c:invertIfNegative val="0"/>
          <c:dPt>
            <c:idx val="11"/>
            <c:invertIfNegative val="0"/>
            <c:bubble3D val="0"/>
            <c:spPr>
              <a:solidFill>
                <a:srgbClr val="FF0000"/>
              </a:solidFill>
              <a:ln>
                <a:noFill/>
              </a:ln>
              <a:effectLst/>
            </c:spPr>
            <c:extLst>
              <c:ext xmlns:c16="http://schemas.microsoft.com/office/drawing/2014/chart" uri="{C3380CC4-5D6E-409C-BE32-E72D297353CC}">
                <c16:uniqueId val="{00000002-1CF7-4E08-ACC8-0FBB2EA8E326}"/>
              </c:ext>
            </c:extLst>
          </c:dPt>
          <c:dLbls>
            <c:dLbl>
              <c:idx val="11"/>
              <c:layout>
                <c:manualLayout>
                  <c:x val="2.0080319697663119E-3"/>
                  <c:y val="0"/>
                </c:manualLayout>
              </c:layout>
              <c:spPr>
                <a:noFill/>
                <a:ln>
                  <a:noFill/>
                </a:ln>
                <a:effectLst/>
              </c:spPr>
              <c:txPr>
                <a:bodyPr rot="-5400000" spcFirstLastPara="1" vertOverflow="ellipsis" wrap="square" lIns="38100" tIns="19050" rIns="38100" bIns="19050" anchor="ctr" anchorCtr="1">
                  <a:spAutoFit/>
                </a:bodyPr>
                <a:lstStyle/>
                <a:p>
                  <a:pPr>
                    <a:defRPr sz="1400" b="1" i="0" u="none" strike="noStrike" kern="1200" baseline="0">
                      <a:solidFill>
                        <a:srgbClr val="C00000"/>
                      </a:solidFill>
                      <a:latin typeface="+mn-lt"/>
                      <a:ea typeface="+mn-ea"/>
                      <a:cs typeface="+mn-cs"/>
                    </a:defRPr>
                  </a:pPr>
                  <a:endParaRPr lang="fa-IR"/>
                </a:p>
              </c:txPr>
              <c:showLegendKey val="0"/>
              <c:showVal val="1"/>
              <c:showCatName val="0"/>
              <c:showSerName val="0"/>
              <c:showPercent val="0"/>
              <c:showBubbleSize val="0"/>
              <c:extLst>
                <c:ext xmlns:c15="http://schemas.microsoft.com/office/drawing/2012/chart" uri="{CE6537A1-D6FC-4f65-9D91-7224C49458BB}">
                  <c15:layout/>
                </c:ext>
                <c:ext xmlns:c16="http://schemas.microsoft.com/office/drawing/2014/chart" uri="{C3380CC4-5D6E-409C-BE32-E72D297353CC}">
                  <c16:uniqueId val="{00000002-1CF7-4E08-ACC8-0FBB2EA8E326}"/>
                </c:ext>
              </c:extLst>
            </c:dLbl>
            <c:spPr>
              <a:noFill/>
              <a:ln>
                <a:noFill/>
              </a:ln>
              <a:effectLst/>
            </c:spPr>
            <c:txPr>
              <a:bodyPr rot="-5400000" spcFirstLastPara="1" vertOverflow="ellipsis" wrap="square" lIns="38100" tIns="19050" rIns="38100" bIns="19050" anchor="ctr" anchorCtr="1">
                <a:spAutoFit/>
              </a:bodyPr>
              <a:lstStyle/>
              <a:p>
                <a:pPr>
                  <a:defRPr sz="1400" b="1" i="0" u="none" strike="noStrike" kern="1200" baseline="0">
                    <a:solidFill>
                      <a:schemeClr val="accent6">
                        <a:lumMod val="50000"/>
                      </a:schemeClr>
                    </a:solidFill>
                    <a:latin typeface="+mn-lt"/>
                    <a:ea typeface="+mn-ea"/>
                    <a:cs typeface="+mn-cs"/>
                  </a:defRPr>
                </a:pPr>
                <a:endParaRPr lang="fa-IR"/>
              </a:p>
            </c:txPr>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Sheet3!$A$2:$A$29</c:f>
              <c:strCache>
                <c:ptCount val="28"/>
                <c:pt idx="0">
                  <c:v>سمیرم</c:v>
                </c:pt>
                <c:pt idx="1">
                  <c:v>شاهین شهر</c:v>
                </c:pt>
                <c:pt idx="2">
                  <c:v>فریدونشهر</c:v>
                </c:pt>
                <c:pt idx="3">
                  <c:v>فریدن</c:v>
                </c:pt>
                <c:pt idx="4">
                  <c:v>خمینی شهر</c:v>
                </c:pt>
                <c:pt idx="5">
                  <c:v>اصفهان2</c:v>
                </c:pt>
                <c:pt idx="6">
                  <c:v>نایین</c:v>
                </c:pt>
                <c:pt idx="7">
                  <c:v>مبارکه</c:v>
                </c:pt>
                <c:pt idx="8">
                  <c:v>گلپایگان</c:v>
                </c:pt>
                <c:pt idx="9">
                  <c:v>شهرضا</c:v>
                </c:pt>
                <c:pt idx="10">
                  <c:v>برخوار</c:v>
                </c:pt>
                <c:pt idx="11">
                  <c:v>استان</c:v>
                </c:pt>
                <c:pt idx="12">
                  <c:v>نجف آباد</c:v>
                </c:pt>
                <c:pt idx="13">
                  <c:v>فلاورجان</c:v>
                </c:pt>
                <c:pt idx="14">
                  <c:v>لنجان</c:v>
                </c:pt>
                <c:pt idx="15">
                  <c:v>تیران و کرون</c:v>
                </c:pt>
                <c:pt idx="16">
                  <c:v>اصفهان1</c:v>
                </c:pt>
                <c:pt idx="17">
                  <c:v>چادگان</c:v>
                </c:pt>
                <c:pt idx="18">
                  <c:v>نطنز</c:v>
                </c:pt>
                <c:pt idx="19">
                  <c:v>دهاقان</c:v>
                </c:pt>
                <c:pt idx="20">
                  <c:v>ورزنه</c:v>
                </c:pt>
                <c:pt idx="21">
                  <c:v>هرند</c:v>
                </c:pt>
                <c:pt idx="22">
                  <c:v>خوانسار</c:v>
                </c:pt>
                <c:pt idx="23">
                  <c:v>کوهپایه</c:v>
                </c:pt>
                <c:pt idx="24">
                  <c:v>بوئین و میاندشت</c:v>
                </c:pt>
                <c:pt idx="25">
                  <c:v>جرقویه</c:v>
                </c:pt>
                <c:pt idx="26">
                  <c:v>اردستان</c:v>
                </c:pt>
                <c:pt idx="27">
                  <c:v>خور و بیابانک</c:v>
                </c:pt>
              </c:strCache>
            </c:strRef>
          </c:cat>
          <c:val>
            <c:numRef>
              <c:f>Sheet3!$E$2:$E$29</c:f>
              <c:numCache>
                <c:formatCode>General</c:formatCode>
                <c:ptCount val="28"/>
                <c:pt idx="0">
                  <c:v>14.36</c:v>
                </c:pt>
                <c:pt idx="1">
                  <c:v>16.71</c:v>
                </c:pt>
                <c:pt idx="2">
                  <c:v>16.82</c:v>
                </c:pt>
                <c:pt idx="3">
                  <c:v>17.29</c:v>
                </c:pt>
                <c:pt idx="4">
                  <c:v>17.57</c:v>
                </c:pt>
                <c:pt idx="5">
                  <c:v>17.7</c:v>
                </c:pt>
                <c:pt idx="6">
                  <c:v>17.7</c:v>
                </c:pt>
                <c:pt idx="7">
                  <c:v>18.57</c:v>
                </c:pt>
                <c:pt idx="8">
                  <c:v>18.66</c:v>
                </c:pt>
                <c:pt idx="9">
                  <c:v>18.71</c:v>
                </c:pt>
                <c:pt idx="10">
                  <c:v>18.850000000000001</c:v>
                </c:pt>
                <c:pt idx="11">
                  <c:v>19.18</c:v>
                </c:pt>
                <c:pt idx="12">
                  <c:v>19.2</c:v>
                </c:pt>
                <c:pt idx="13">
                  <c:v>19.62</c:v>
                </c:pt>
                <c:pt idx="14">
                  <c:v>20</c:v>
                </c:pt>
                <c:pt idx="15">
                  <c:v>20.03</c:v>
                </c:pt>
                <c:pt idx="16">
                  <c:v>20.149999999999999</c:v>
                </c:pt>
                <c:pt idx="17">
                  <c:v>20.29</c:v>
                </c:pt>
                <c:pt idx="18">
                  <c:v>20.38</c:v>
                </c:pt>
                <c:pt idx="19">
                  <c:v>21.85</c:v>
                </c:pt>
                <c:pt idx="20">
                  <c:v>21.89</c:v>
                </c:pt>
                <c:pt idx="21">
                  <c:v>22.76</c:v>
                </c:pt>
                <c:pt idx="22">
                  <c:v>22.91</c:v>
                </c:pt>
                <c:pt idx="23">
                  <c:v>24.15</c:v>
                </c:pt>
                <c:pt idx="24">
                  <c:v>24.29</c:v>
                </c:pt>
                <c:pt idx="25">
                  <c:v>24.96</c:v>
                </c:pt>
                <c:pt idx="26">
                  <c:v>28.94</c:v>
                </c:pt>
                <c:pt idx="27">
                  <c:v>30.77</c:v>
                </c:pt>
              </c:numCache>
            </c:numRef>
          </c:val>
          <c:extLst>
            <c:ext xmlns:c16="http://schemas.microsoft.com/office/drawing/2014/chart" uri="{C3380CC4-5D6E-409C-BE32-E72D297353CC}">
              <c16:uniqueId val="{00000001-1CF7-4E08-ACC8-0FBB2EA8E326}"/>
            </c:ext>
          </c:extLst>
        </c:ser>
        <c:dLbls>
          <c:showLegendKey val="0"/>
          <c:showVal val="0"/>
          <c:showCatName val="0"/>
          <c:showSerName val="0"/>
          <c:showPercent val="0"/>
          <c:showBubbleSize val="0"/>
        </c:dLbls>
        <c:gapWidth val="219"/>
        <c:overlap val="-27"/>
        <c:axId val="86865792"/>
        <c:axId val="86867328"/>
      </c:barChart>
      <c:catAx>
        <c:axId val="86865792"/>
        <c:scaling>
          <c:orientation val="maxMin"/>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200" b="1" i="0" u="none" strike="noStrike" kern="1200" baseline="0">
                <a:solidFill>
                  <a:schemeClr val="tx1"/>
                </a:solidFill>
                <a:latin typeface="+mn-lt"/>
                <a:ea typeface="+mn-ea"/>
                <a:cs typeface="+mn-cs"/>
              </a:defRPr>
            </a:pPr>
            <a:endParaRPr lang="fa-IR"/>
          </a:p>
        </c:txPr>
        <c:crossAx val="86867328"/>
        <c:crosses val="autoZero"/>
        <c:auto val="1"/>
        <c:lblAlgn val="ctr"/>
        <c:lblOffset val="100"/>
        <c:noMultiLvlLbl val="0"/>
      </c:catAx>
      <c:valAx>
        <c:axId val="86867328"/>
        <c:scaling>
          <c:orientation val="minMax"/>
        </c:scaling>
        <c:delete val="0"/>
        <c:axPos val="r"/>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fa-IR"/>
          </a:p>
        </c:txPr>
        <c:crossAx val="86865792"/>
        <c:crosses val="autoZero"/>
        <c:crossBetween val="between"/>
      </c:valAx>
      <c:spPr>
        <a:noFill/>
        <a:ln>
          <a:noFill/>
        </a:ln>
        <a:effectLst/>
      </c:spPr>
    </c:plotArea>
    <c:legend>
      <c:legendPos val="b"/>
      <c:layout>
        <c:manualLayout>
          <c:xMode val="edge"/>
          <c:yMode val="edge"/>
          <c:x val="0.32796142618019902"/>
          <c:y val="0.94309828510294746"/>
          <c:w val="0.41435826658142283"/>
          <c:h val="5.6901714897052494E-2"/>
        </c:manualLayout>
      </c:layout>
      <c:overlay val="0"/>
      <c:spPr>
        <a:noFill/>
        <a:ln>
          <a:noFill/>
        </a:ln>
        <a:effectLst/>
      </c:spPr>
      <c:txPr>
        <a:bodyPr rot="0" spcFirstLastPara="1" vertOverflow="ellipsis" vert="horz" wrap="square" anchor="ctr" anchorCtr="1"/>
        <a:lstStyle/>
        <a:p>
          <a:pPr>
            <a:defRPr sz="1300" b="1" i="0" u="none" strike="noStrike" kern="1200" baseline="0">
              <a:solidFill>
                <a:schemeClr val="tx1"/>
              </a:solidFill>
              <a:latin typeface="+mn-lt"/>
              <a:ea typeface="+mn-ea"/>
              <a:cs typeface="+mn-cs"/>
            </a:defRPr>
          </a:pPr>
          <a:endParaRPr lang="fa-IR"/>
        </a:p>
      </c:txPr>
    </c:legend>
    <c:plotVisOnly val="1"/>
    <c:dispBlanksAs val="gap"/>
    <c:showDLblsOverMax val="0"/>
  </c:chart>
  <c:spPr>
    <a:noFill/>
    <a:ln>
      <a:noFill/>
    </a:ln>
    <a:effectLst/>
  </c:spPr>
  <c:txPr>
    <a:bodyPr/>
    <a:lstStyle/>
    <a:p>
      <a:pPr>
        <a:defRPr/>
      </a:pPr>
      <a:endParaRPr lang="fa-IR"/>
    </a:p>
  </c:txPr>
  <c:externalData r:id="rId2">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txPr>
        <a:bodyPr/>
        <a:lstStyle/>
        <a:p>
          <a:pPr algn="ctr" rtl="1">
            <a:defRPr lang="fa-IR" sz="1800" b="1" i="0" u="none" strike="noStrike" kern="1200" baseline="0">
              <a:solidFill>
                <a:srgbClr val="FF0000"/>
              </a:solidFill>
              <a:latin typeface="+mn-lt"/>
              <a:ea typeface="+mn-ea"/>
              <a:cs typeface="+mn-cs"/>
            </a:defRPr>
          </a:pPr>
          <a:endParaRPr lang="fa-IR"/>
        </a:p>
      </c:txPr>
    </c:title>
    <c:autoTitleDeleted val="0"/>
    <c:plotArea>
      <c:layout/>
      <c:barChart>
        <c:barDir val="col"/>
        <c:grouping val="clustered"/>
        <c:varyColors val="0"/>
        <c:ser>
          <c:idx val="0"/>
          <c:order val="0"/>
          <c:tx>
            <c:strRef>
              <c:f>Sheet1!$B$32</c:f>
              <c:strCache>
                <c:ptCount val="1"/>
                <c:pt idx="0">
                  <c:v>مقايسه درصد پوشش درمان فشار خون بالا در دو استپس 95 و 99 در استان اصفهان و کشور</c:v>
                </c:pt>
              </c:strCache>
            </c:strRef>
          </c:tx>
          <c:invertIfNegative val="0"/>
          <c:dPt>
            <c:idx val="0"/>
            <c:invertIfNegative val="0"/>
            <c:bubble3D val="0"/>
            <c:spPr>
              <a:solidFill>
                <a:srgbClr val="00B050"/>
              </a:solidFill>
            </c:spPr>
            <c:extLst>
              <c:ext xmlns:c16="http://schemas.microsoft.com/office/drawing/2014/chart" uri="{C3380CC4-5D6E-409C-BE32-E72D297353CC}">
                <c16:uniqueId val="{00000001-ACC5-4376-9F66-2C7744DC4F43}"/>
              </c:ext>
            </c:extLst>
          </c:dPt>
          <c:dPt>
            <c:idx val="3"/>
            <c:invertIfNegative val="0"/>
            <c:bubble3D val="0"/>
            <c:spPr>
              <a:solidFill>
                <a:srgbClr val="00B050"/>
              </a:solidFill>
            </c:spPr>
            <c:extLst>
              <c:ext xmlns:c16="http://schemas.microsoft.com/office/drawing/2014/chart" uri="{C3380CC4-5D6E-409C-BE32-E72D297353CC}">
                <c16:uniqueId val="{00000003-ACC5-4376-9F66-2C7744DC4F43}"/>
              </c:ext>
            </c:extLst>
          </c:dPt>
          <c:dLbls>
            <c:spPr>
              <a:noFill/>
              <a:ln>
                <a:noFill/>
              </a:ln>
              <a:effectLst/>
            </c:spPr>
            <c:txPr>
              <a:bodyPr/>
              <a:lstStyle/>
              <a:p>
                <a:pPr>
                  <a:defRPr sz="1800" b="1">
                    <a:solidFill>
                      <a:srgbClr val="FF0000"/>
                    </a:solidFill>
                  </a:defRPr>
                </a:pPr>
                <a:endParaRPr lang="fa-IR"/>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Sheet1!$A$33:$A$37</c:f>
              <c:strCache>
                <c:ptCount val="5"/>
                <c:pt idx="0">
                  <c:v>کشوري 1395</c:v>
                </c:pt>
                <c:pt idx="1">
                  <c:v>کشوري 1400</c:v>
                </c:pt>
                <c:pt idx="3">
                  <c:v>استان اصفهان 1395</c:v>
                </c:pt>
                <c:pt idx="4">
                  <c:v>استان اصفهان 1400</c:v>
                </c:pt>
              </c:strCache>
            </c:strRef>
          </c:cat>
          <c:val>
            <c:numRef>
              <c:f>Sheet1!$B$33:$B$37</c:f>
              <c:numCache>
                <c:formatCode>General</c:formatCode>
                <c:ptCount val="5"/>
                <c:pt idx="0">
                  <c:v>39.799999999999997</c:v>
                </c:pt>
                <c:pt idx="1">
                  <c:v>52.01</c:v>
                </c:pt>
                <c:pt idx="3">
                  <c:v>45.07</c:v>
                </c:pt>
                <c:pt idx="4">
                  <c:v>56.94</c:v>
                </c:pt>
              </c:numCache>
            </c:numRef>
          </c:val>
          <c:extLst>
            <c:ext xmlns:c16="http://schemas.microsoft.com/office/drawing/2014/chart" uri="{C3380CC4-5D6E-409C-BE32-E72D297353CC}">
              <c16:uniqueId val="{00000004-ACC5-4376-9F66-2C7744DC4F43}"/>
            </c:ext>
          </c:extLst>
        </c:ser>
        <c:dLbls>
          <c:showLegendKey val="0"/>
          <c:showVal val="0"/>
          <c:showCatName val="0"/>
          <c:showSerName val="0"/>
          <c:showPercent val="0"/>
          <c:showBubbleSize val="0"/>
        </c:dLbls>
        <c:gapWidth val="150"/>
        <c:axId val="33278976"/>
        <c:axId val="33284864"/>
      </c:barChart>
      <c:catAx>
        <c:axId val="33278976"/>
        <c:scaling>
          <c:orientation val="minMax"/>
        </c:scaling>
        <c:delete val="0"/>
        <c:axPos val="b"/>
        <c:numFmt formatCode="General" sourceLinked="0"/>
        <c:majorTickMark val="out"/>
        <c:minorTickMark val="none"/>
        <c:tickLblPos val="nextTo"/>
        <c:txPr>
          <a:bodyPr/>
          <a:lstStyle/>
          <a:p>
            <a:pPr>
              <a:defRPr sz="1600" b="1"/>
            </a:pPr>
            <a:endParaRPr lang="fa-IR"/>
          </a:p>
        </c:txPr>
        <c:crossAx val="33284864"/>
        <c:crosses val="autoZero"/>
        <c:auto val="1"/>
        <c:lblAlgn val="ctr"/>
        <c:lblOffset val="100"/>
        <c:noMultiLvlLbl val="0"/>
      </c:catAx>
      <c:valAx>
        <c:axId val="33284864"/>
        <c:scaling>
          <c:orientation val="minMax"/>
        </c:scaling>
        <c:delete val="0"/>
        <c:axPos val="l"/>
        <c:majorGridlines/>
        <c:numFmt formatCode="General" sourceLinked="1"/>
        <c:majorTickMark val="out"/>
        <c:minorTickMark val="none"/>
        <c:tickLblPos val="nextTo"/>
        <c:crossAx val="33278976"/>
        <c:crosses val="autoZero"/>
        <c:crossBetween val="between"/>
      </c:valAx>
    </c:plotArea>
    <c:plotVisOnly val="1"/>
    <c:dispBlanksAs val="gap"/>
    <c:showDLblsOverMax val="0"/>
  </c:chart>
  <c:externalData r:id="rId1">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accent2">
                    <a:lumMod val="50000"/>
                  </a:schemeClr>
                </a:solidFill>
                <a:latin typeface="+mn-lt"/>
                <a:ea typeface="+mn-ea"/>
                <a:cs typeface="B Titr" panose="00000700000000000000" pitchFamily="2" charset="-78"/>
              </a:defRPr>
            </a:pPr>
            <a:r>
              <a:rPr lang="fa-IR" sz="1800" b="1" i="0" baseline="0" dirty="0" smtClean="0">
                <a:solidFill>
                  <a:schemeClr val="accent2">
                    <a:lumMod val="50000"/>
                  </a:schemeClr>
                </a:solidFill>
                <a:effectLst/>
                <a:cs typeface="B Titr" panose="00000700000000000000" pitchFamily="2" charset="-78"/>
              </a:rPr>
              <a:t>روند فصلی تعداد مراقبت پزشک از بیماران مبتلا به فشارخون بالا در استان اصفهان تا پایان بهارسال 1402 </a:t>
            </a:r>
            <a:endParaRPr lang="en-US" dirty="0">
              <a:solidFill>
                <a:schemeClr val="accent2">
                  <a:lumMod val="50000"/>
                </a:schemeClr>
              </a:solidFill>
              <a:effectLst/>
              <a:cs typeface="B Titr" panose="00000700000000000000" pitchFamily="2" charset="-78"/>
            </a:endParaRPr>
          </a:p>
        </c:rich>
      </c:tx>
      <c:layout>
        <c:manualLayout>
          <c:xMode val="edge"/>
          <c:yMode val="edge"/>
          <c:x val="3.8143741763825532E-2"/>
          <c:y val="2.0370370370370372E-2"/>
        </c:manualLayout>
      </c:layout>
      <c:overlay val="0"/>
      <c:spPr>
        <a:noFill/>
        <a:ln>
          <a:noFill/>
        </a:ln>
        <a:effectLst/>
      </c:spPr>
    </c:title>
    <c:autoTitleDeleted val="0"/>
    <c:plotArea>
      <c:layout>
        <c:manualLayout>
          <c:layoutTarget val="inner"/>
          <c:xMode val="edge"/>
          <c:yMode val="edge"/>
          <c:x val="0.11539137186465293"/>
          <c:y val="0.19916666666666666"/>
          <c:w val="0.95038966791066404"/>
          <c:h val="0.60823149426257783"/>
        </c:manualLayout>
      </c:layout>
      <c:barChart>
        <c:barDir val="col"/>
        <c:grouping val="clustered"/>
        <c:varyColors val="0"/>
        <c:ser>
          <c:idx val="0"/>
          <c:order val="0"/>
          <c:tx>
            <c:strRef>
              <c:f>'تعداد مراقبت فشارخون پزشک'!$AC$4</c:f>
              <c:strCache>
                <c:ptCount val="1"/>
                <c:pt idx="0">
                  <c:v>استان</c:v>
                </c:pt>
              </c:strCache>
            </c:strRef>
          </c:tx>
          <c:spPr>
            <a:solidFill>
              <a:schemeClr val="accent1"/>
            </a:solidFill>
            <a:ln>
              <a:noFill/>
            </a:ln>
            <a:effectLst/>
          </c:spPr>
          <c:invertIfNegative val="0"/>
          <c:dLbls>
            <c:spPr>
              <a:noFill/>
              <a:ln>
                <a:noFill/>
              </a:ln>
              <a:effectLst/>
            </c:spPr>
            <c:txPr>
              <a:bodyPr rot="-5400000" spcFirstLastPara="1" vertOverflow="ellipsis" wrap="square" lIns="38100" tIns="19050" rIns="38100" bIns="19050" anchor="ctr" anchorCtr="1">
                <a:spAutoFit/>
              </a:bodyPr>
              <a:lstStyle/>
              <a:p>
                <a:pPr>
                  <a:defRPr sz="1600" b="1" i="0" u="none" strike="noStrike" kern="1200" baseline="0">
                    <a:solidFill>
                      <a:srgbClr val="FF0000"/>
                    </a:solidFill>
                    <a:latin typeface="+mn-lt"/>
                    <a:ea typeface="+mn-ea"/>
                    <a:cs typeface="+mn-cs"/>
                  </a:defRPr>
                </a:pPr>
                <a:endParaRPr lang="fa-IR"/>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'تعداد مراقبت فشارخون پزشک'!$AG$3:$BD$3</c:f>
              <c:strCache>
                <c:ptCount val="24"/>
                <c:pt idx="0">
                  <c:v>سه ماه دوم سال 96</c:v>
                </c:pt>
                <c:pt idx="1">
                  <c:v>سه ماهه سوم سال 96</c:v>
                </c:pt>
                <c:pt idx="2">
                  <c:v>سه ماهه چهارم سال 96</c:v>
                </c:pt>
                <c:pt idx="3">
                  <c:v>سه ماهه اول سال 97 </c:v>
                </c:pt>
                <c:pt idx="4">
                  <c:v>سه ماه دوم سال 97</c:v>
                </c:pt>
                <c:pt idx="5">
                  <c:v>سه ماهه سوم سال 97</c:v>
                </c:pt>
                <c:pt idx="6">
                  <c:v>سه ماهه چهارم سال 97</c:v>
                </c:pt>
                <c:pt idx="7">
                  <c:v>سه ماهه اول سال 98 </c:v>
                </c:pt>
                <c:pt idx="8">
                  <c:v>سه ماه دوم سال 98</c:v>
                </c:pt>
                <c:pt idx="9">
                  <c:v>سه ماهه سوم سال 98</c:v>
                </c:pt>
                <c:pt idx="10">
                  <c:v>سه ماهه چهارم سال 98</c:v>
                </c:pt>
                <c:pt idx="11">
                  <c:v>سه ماهه اول سال 99 </c:v>
                </c:pt>
                <c:pt idx="12">
                  <c:v>سه ماه دوم سال 99</c:v>
                </c:pt>
                <c:pt idx="13">
                  <c:v>سه ماهه سوم سال 99</c:v>
                </c:pt>
                <c:pt idx="14">
                  <c:v>سه ماهه چهارم سال 99</c:v>
                </c:pt>
                <c:pt idx="15">
                  <c:v>سه ماهه اول سال 1400</c:v>
                </c:pt>
                <c:pt idx="16">
                  <c:v>سه ماهه دوم سال 1400</c:v>
                </c:pt>
                <c:pt idx="17">
                  <c:v>سه ماهه سوم سال 1400</c:v>
                </c:pt>
                <c:pt idx="18">
                  <c:v>سه ماهه چهارم سال 1400</c:v>
                </c:pt>
                <c:pt idx="19">
                  <c:v>سه ماهه اول سال 1401</c:v>
                </c:pt>
                <c:pt idx="20">
                  <c:v>سه ماهه دوم سال 1401</c:v>
                </c:pt>
                <c:pt idx="21">
                  <c:v>سه ماهه سوم سال1401</c:v>
                </c:pt>
                <c:pt idx="22">
                  <c:v>سه ماهه چهارم سال1401</c:v>
                </c:pt>
                <c:pt idx="23">
                  <c:v>سه ماهه اول سال1402</c:v>
                </c:pt>
              </c:strCache>
            </c:strRef>
          </c:cat>
          <c:val>
            <c:numRef>
              <c:f>'تعداد مراقبت فشارخون پزشک'!$AG$4:$BD$4</c:f>
              <c:numCache>
                <c:formatCode>General</c:formatCode>
                <c:ptCount val="24"/>
                <c:pt idx="0">
                  <c:v>9662</c:v>
                </c:pt>
                <c:pt idx="1">
                  <c:v>11172</c:v>
                </c:pt>
                <c:pt idx="2">
                  <c:v>15779</c:v>
                </c:pt>
                <c:pt idx="3">
                  <c:v>16675</c:v>
                </c:pt>
                <c:pt idx="4">
                  <c:v>25895</c:v>
                </c:pt>
                <c:pt idx="5">
                  <c:v>40012</c:v>
                </c:pt>
                <c:pt idx="6">
                  <c:v>57947</c:v>
                </c:pt>
                <c:pt idx="7">
                  <c:v>67152</c:v>
                </c:pt>
                <c:pt idx="8">
                  <c:v>64047</c:v>
                </c:pt>
                <c:pt idx="9">
                  <c:v>72107</c:v>
                </c:pt>
                <c:pt idx="10">
                  <c:v>74087</c:v>
                </c:pt>
                <c:pt idx="11">
                  <c:v>38381</c:v>
                </c:pt>
                <c:pt idx="12">
                  <c:v>59579</c:v>
                </c:pt>
                <c:pt idx="13">
                  <c:v>52614</c:v>
                </c:pt>
                <c:pt idx="14">
                  <c:v>64607</c:v>
                </c:pt>
                <c:pt idx="15">
                  <c:v>68408</c:v>
                </c:pt>
                <c:pt idx="16">
                  <c:v>61581</c:v>
                </c:pt>
                <c:pt idx="17">
                  <c:v>60129</c:v>
                </c:pt>
                <c:pt idx="18">
                  <c:v>62281</c:v>
                </c:pt>
                <c:pt idx="19">
                  <c:v>70150</c:v>
                </c:pt>
                <c:pt idx="20">
                  <c:v>73264</c:v>
                </c:pt>
                <c:pt idx="21">
                  <c:v>84579</c:v>
                </c:pt>
                <c:pt idx="22">
                  <c:v>84766</c:v>
                </c:pt>
                <c:pt idx="23">
                  <c:v>89193</c:v>
                </c:pt>
              </c:numCache>
            </c:numRef>
          </c:val>
          <c:extLst>
            <c:ext xmlns:c16="http://schemas.microsoft.com/office/drawing/2014/chart" uri="{C3380CC4-5D6E-409C-BE32-E72D297353CC}">
              <c16:uniqueId val="{00000000-27DC-499D-B600-0143AE22B736}"/>
            </c:ext>
          </c:extLst>
        </c:ser>
        <c:dLbls>
          <c:showLegendKey val="0"/>
          <c:showVal val="0"/>
          <c:showCatName val="0"/>
          <c:showSerName val="0"/>
          <c:showPercent val="0"/>
          <c:showBubbleSize val="0"/>
        </c:dLbls>
        <c:gapWidth val="219"/>
        <c:overlap val="-27"/>
        <c:axId val="211342848"/>
        <c:axId val="211344384"/>
      </c:barChart>
      <c:catAx>
        <c:axId val="21134284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600" b="1" i="0" u="none" strike="noStrike" kern="1200" baseline="0">
                <a:solidFill>
                  <a:schemeClr val="tx1">
                    <a:lumMod val="95000"/>
                    <a:lumOff val="5000"/>
                  </a:schemeClr>
                </a:solidFill>
                <a:latin typeface="+mn-lt"/>
                <a:ea typeface="+mn-ea"/>
                <a:cs typeface="+mn-cs"/>
              </a:defRPr>
            </a:pPr>
            <a:endParaRPr lang="fa-IR"/>
          </a:p>
        </c:txPr>
        <c:crossAx val="211344384"/>
        <c:crosses val="autoZero"/>
        <c:auto val="1"/>
        <c:lblAlgn val="ctr"/>
        <c:lblOffset val="100"/>
        <c:noMultiLvlLbl val="0"/>
      </c:catAx>
      <c:valAx>
        <c:axId val="211344384"/>
        <c:scaling>
          <c:orientation val="minMax"/>
        </c:scaling>
        <c:delete val="1"/>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crossAx val="211342848"/>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fa-IR"/>
    </a:p>
  </c:txPr>
  <c:externalData r:id="rId1">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128" b="1" i="0" u="none" strike="noStrike" kern="1200" cap="all" spc="120" normalizeH="0" baseline="0">
                <a:solidFill>
                  <a:schemeClr val="accent2">
                    <a:lumMod val="50000"/>
                  </a:schemeClr>
                </a:solidFill>
                <a:latin typeface="+mn-lt"/>
                <a:ea typeface="+mn-ea"/>
                <a:cs typeface="B Titr" panose="00000700000000000000" pitchFamily="2" charset="-78"/>
              </a:defRPr>
            </a:pPr>
            <a:r>
              <a:rPr lang="fa-IR" sz="1800" b="1" i="0" baseline="0" dirty="0" smtClean="0">
                <a:solidFill>
                  <a:schemeClr val="accent2">
                    <a:lumMod val="50000"/>
                  </a:schemeClr>
                </a:solidFill>
                <a:effectLst/>
                <a:cs typeface="B Titr" panose="00000700000000000000" pitchFamily="2" charset="-78"/>
              </a:rPr>
              <a:t>درصد پوشش مراقبت فشارخون توسط پزشک در استان اصفهان تا پایان بهار سال 1402</a:t>
            </a:r>
          </a:p>
        </c:rich>
      </c:tx>
      <c:layout/>
      <c:overlay val="0"/>
      <c:spPr>
        <a:noFill/>
        <a:ln>
          <a:noFill/>
        </a:ln>
        <a:effectLst/>
      </c:spPr>
    </c:title>
    <c:autoTitleDeleted val="0"/>
    <c:plotArea>
      <c:layout/>
      <c:barChart>
        <c:barDir val="col"/>
        <c:grouping val="clustered"/>
        <c:varyColors val="0"/>
        <c:ser>
          <c:idx val="0"/>
          <c:order val="0"/>
          <c:spPr>
            <a:solidFill>
              <a:schemeClr val="accent1"/>
            </a:solidFill>
            <a:ln>
              <a:noFill/>
            </a:ln>
            <a:effectLst/>
          </c:spPr>
          <c:invertIfNegative val="0"/>
          <c:dLbls>
            <c:spPr>
              <a:noFill/>
              <a:ln>
                <a:noFill/>
              </a:ln>
              <a:effectLst/>
            </c:spPr>
            <c:txPr>
              <a:bodyPr rot="-5400000" spcFirstLastPara="1" vertOverflow="clip" horzOverflow="clip" vert="horz" wrap="square" lIns="38100" tIns="19050" rIns="38100" bIns="19050" anchor="ctr" anchorCtr="1">
                <a:spAutoFit/>
              </a:bodyPr>
              <a:lstStyle/>
              <a:p>
                <a:pPr>
                  <a:defRPr sz="2000" b="1" i="0" u="none" strike="noStrike" kern="1200" baseline="0">
                    <a:solidFill>
                      <a:srgbClr val="FF0000"/>
                    </a:solidFill>
                    <a:latin typeface="+mn-lt"/>
                    <a:ea typeface="+mn-ea"/>
                    <a:cs typeface="+mn-cs"/>
                  </a:defRPr>
                </a:pPr>
                <a:endParaRPr lang="fa-IR"/>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a:solidFill>
                        <a:schemeClr val="tx1">
                          <a:lumMod val="35000"/>
                          <a:lumOff val="65000"/>
                        </a:schemeClr>
                      </a:solidFill>
                    </a:ln>
                    <a:effectLst/>
                  </c:spPr>
                </c15:leaderLines>
              </c:ext>
            </c:extLst>
          </c:dLbls>
          <c:cat>
            <c:strRef>
              <c:f>'درصد مراقبت فشارخون توسط پزشک'!$F$3:$AC$3</c:f>
              <c:strCache>
                <c:ptCount val="24"/>
                <c:pt idx="0">
                  <c:v>سه ماه دوم سال 96</c:v>
                </c:pt>
                <c:pt idx="1">
                  <c:v>سه ماهه سوم سال 96</c:v>
                </c:pt>
                <c:pt idx="2">
                  <c:v>سه ماهه چهارم سال 96</c:v>
                </c:pt>
                <c:pt idx="3">
                  <c:v>سه ماهه اول سال 97</c:v>
                </c:pt>
                <c:pt idx="4">
                  <c:v>سه ماهه دوم سال 97</c:v>
                </c:pt>
                <c:pt idx="5">
                  <c:v>سه ماهه سوم 
 سال 97</c:v>
                </c:pt>
                <c:pt idx="6">
                  <c:v>سه ماهه چهارم سال 97</c:v>
                </c:pt>
                <c:pt idx="7">
                  <c:v>سه ماهه اول سال 98</c:v>
                </c:pt>
                <c:pt idx="8">
                  <c:v>سه ماهه دوم سال 98</c:v>
                </c:pt>
                <c:pt idx="9">
                  <c:v>سه ماهه سوم 
 سال 98</c:v>
                </c:pt>
                <c:pt idx="10">
                  <c:v>سه ماهه چهارم سال 98</c:v>
                </c:pt>
                <c:pt idx="11">
                  <c:v>سه ماهه اول سال 99</c:v>
                </c:pt>
                <c:pt idx="12">
                  <c:v>سه ماهه دوم سال 99</c:v>
                </c:pt>
                <c:pt idx="13">
                  <c:v>سه ماهه سوم 99</c:v>
                </c:pt>
                <c:pt idx="14">
                  <c:v>سه ماهه چهارم سال 99</c:v>
                </c:pt>
                <c:pt idx="15">
                  <c:v>سه ماهه اول سال 1400</c:v>
                </c:pt>
                <c:pt idx="16">
                  <c:v>سه ماهه دوم سال 1400</c:v>
                </c:pt>
                <c:pt idx="17">
                  <c:v>سه ماهه سوم سال 1400</c:v>
                </c:pt>
                <c:pt idx="18">
                  <c:v>سه ماهه چهارم سال 1400</c:v>
                </c:pt>
                <c:pt idx="19">
                  <c:v>سه ماهه اول سال 1401</c:v>
                </c:pt>
                <c:pt idx="20">
                  <c:v>سه ماهه دوم سال1401</c:v>
                </c:pt>
                <c:pt idx="21">
                  <c:v>سه ماهه سوم سال1401</c:v>
                </c:pt>
                <c:pt idx="22">
                  <c:v>سه ماهه چهارم سال1401</c:v>
                </c:pt>
                <c:pt idx="23">
                  <c:v>سه ماهه اول سال1402</c:v>
                </c:pt>
              </c:strCache>
            </c:strRef>
          </c:cat>
          <c:val>
            <c:numRef>
              <c:f>'درصد مراقبت فشارخون توسط پزشک'!$F$31:$AC$31</c:f>
              <c:numCache>
                <c:formatCode>0.0</c:formatCode>
                <c:ptCount val="24"/>
                <c:pt idx="0">
                  <c:v>13.591413580160081</c:v>
                </c:pt>
                <c:pt idx="1">
                  <c:v>13.341613126657</c:v>
                </c:pt>
                <c:pt idx="2">
                  <c:v>16.092973921202663</c:v>
                </c:pt>
                <c:pt idx="3">
                  <c:v>15.403160996517546</c:v>
                </c:pt>
                <c:pt idx="4">
                  <c:v>22.296558434289945</c:v>
                </c:pt>
                <c:pt idx="5">
                  <c:v>30.437329316810818</c:v>
                </c:pt>
                <c:pt idx="6">
                  <c:v>38.559869042707518</c:v>
                </c:pt>
                <c:pt idx="7">
                  <c:v>39.02098877344676</c:v>
                </c:pt>
                <c:pt idx="8">
                  <c:v>33.5811622090676</c:v>
                </c:pt>
                <c:pt idx="9">
                  <c:v>34.950463375857929</c:v>
                </c:pt>
                <c:pt idx="10">
                  <c:v>33.393882573538029</c:v>
                </c:pt>
                <c:pt idx="11">
                  <c:v>16.867062184135353</c:v>
                </c:pt>
                <c:pt idx="12">
                  <c:v>25.100902434297556</c:v>
                </c:pt>
                <c:pt idx="13">
                  <c:v>21.684691219624781</c:v>
                </c:pt>
                <c:pt idx="14">
                  <c:v>25.850141440169004</c:v>
                </c:pt>
                <c:pt idx="15">
                  <c:v>25.892799691139569</c:v>
                </c:pt>
                <c:pt idx="16">
                  <c:v>22.739307197217268</c:v>
                </c:pt>
                <c:pt idx="17">
                  <c:v>21.669886257153976</c:v>
                </c:pt>
                <c:pt idx="18">
                  <c:v>22.019455252918288</c:v>
                </c:pt>
                <c:pt idx="19">
                  <c:v>24.305567586108925</c:v>
                </c:pt>
                <c:pt idx="20">
                  <c:v>24.73</c:v>
                </c:pt>
                <c:pt idx="21">
                  <c:v>27.6</c:v>
                </c:pt>
                <c:pt idx="22">
                  <c:v>26.86</c:v>
                </c:pt>
                <c:pt idx="23">
                  <c:v>27.55</c:v>
                </c:pt>
              </c:numCache>
            </c:numRef>
          </c:val>
          <c:extLst>
            <c:ext xmlns:c16="http://schemas.microsoft.com/office/drawing/2014/chart" uri="{C3380CC4-5D6E-409C-BE32-E72D297353CC}">
              <c16:uniqueId val="{00000000-9ED0-4516-9432-6967DC182418}"/>
            </c:ext>
          </c:extLst>
        </c:ser>
        <c:dLbls>
          <c:dLblPos val="outEnd"/>
          <c:showLegendKey val="0"/>
          <c:showVal val="1"/>
          <c:showCatName val="0"/>
          <c:showSerName val="0"/>
          <c:showPercent val="0"/>
          <c:showBubbleSize val="0"/>
        </c:dLbls>
        <c:gapWidth val="444"/>
        <c:overlap val="-90"/>
        <c:axId val="209791616"/>
        <c:axId val="209793408"/>
      </c:barChart>
      <c:catAx>
        <c:axId val="209791616"/>
        <c:scaling>
          <c:orientation val="minMax"/>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400" b="1" i="0" u="none" strike="noStrike" kern="1200" cap="all" spc="120" normalizeH="0" baseline="0">
                <a:solidFill>
                  <a:schemeClr val="tx1">
                    <a:lumMod val="95000"/>
                    <a:lumOff val="5000"/>
                  </a:schemeClr>
                </a:solidFill>
                <a:latin typeface="+mn-lt"/>
                <a:ea typeface="+mn-ea"/>
                <a:cs typeface="+mn-cs"/>
              </a:defRPr>
            </a:pPr>
            <a:endParaRPr lang="fa-IR"/>
          </a:p>
        </c:txPr>
        <c:crossAx val="209793408"/>
        <c:crosses val="autoZero"/>
        <c:auto val="1"/>
        <c:lblAlgn val="ctr"/>
        <c:lblOffset val="100"/>
        <c:noMultiLvlLbl val="0"/>
      </c:catAx>
      <c:valAx>
        <c:axId val="209793408"/>
        <c:scaling>
          <c:orientation val="minMax"/>
        </c:scaling>
        <c:delete val="1"/>
        <c:axPos val="l"/>
        <c:numFmt formatCode="0.0" sourceLinked="1"/>
        <c:majorTickMark val="none"/>
        <c:minorTickMark val="none"/>
        <c:tickLblPos val="nextTo"/>
        <c:crossAx val="209791616"/>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fa-IR"/>
    </a:p>
  </c:txPr>
  <c:externalData r:id="rId1">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7"/>
    </mc:Choice>
    <mc:Fallback>
      <c:style val="7"/>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1600" b="1" i="0" u="none" strike="noStrike" kern="1200" baseline="0">
                <a:solidFill>
                  <a:schemeClr val="tx2"/>
                </a:solidFill>
                <a:latin typeface="+mn-lt"/>
                <a:ea typeface="+mn-ea"/>
                <a:cs typeface="+mn-cs"/>
              </a:defRPr>
            </a:pPr>
            <a:r>
              <a:rPr lang="fa-IR" sz="1900" b="1" i="0" u="none" strike="noStrike" baseline="0" dirty="0" smtClean="0">
                <a:solidFill>
                  <a:schemeClr val="accent2">
                    <a:lumMod val="50000"/>
                  </a:schemeClr>
                </a:solidFill>
                <a:effectLst/>
              </a:rPr>
              <a:t>درصد مراقبت بیماران مبتلا به فشارخون بالا توسط پزشک به تفکیک شهرستان ها در سه ماهه اول سال1402</a:t>
            </a:r>
            <a:endParaRPr lang="fa-IR" sz="1900" dirty="0">
              <a:solidFill>
                <a:schemeClr val="accent2">
                  <a:lumMod val="50000"/>
                </a:schemeClr>
              </a:solidFill>
            </a:endParaRPr>
          </a:p>
        </c:rich>
      </c:tx>
      <c:layout>
        <c:manualLayout>
          <c:xMode val="edge"/>
          <c:yMode val="edge"/>
          <c:x val="0.10097767700067656"/>
          <c:y val="1.6666666666666666E-2"/>
        </c:manualLayout>
      </c:layout>
      <c:overlay val="0"/>
      <c:spPr>
        <a:noFill/>
        <a:ln>
          <a:noFill/>
        </a:ln>
        <a:effectLst/>
      </c:spPr>
    </c:title>
    <c:autoTitleDeleted val="0"/>
    <c:plotArea>
      <c:layout>
        <c:manualLayout>
          <c:layoutTarget val="inner"/>
          <c:xMode val="edge"/>
          <c:yMode val="edge"/>
          <c:x val="6.8449773155973587E-2"/>
          <c:y val="7.8518518518518515E-2"/>
          <c:w val="0.83703347498233682"/>
          <c:h val="0.78841046952464278"/>
        </c:manualLayout>
      </c:layout>
      <c:barChart>
        <c:barDir val="col"/>
        <c:grouping val="clustered"/>
        <c:varyColors val="0"/>
        <c:ser>
          <c:idx val="0"/>
          <c:order val="0"/>
          <c:tx>
            <c:strRef>
              <c:f>بهار1402!$BJ$1</c:f>
              <c:strCache>
                <c:ptCount val="1"/>
                <c:pt idx="0">
                  <c:v>درصد مراقبت فشارخون پزشک</c:v>
                </c:pt>
              </c:strCache>
            </c:strRef>
          </c:tx>
          <c:spPr>
            <a:gradFill rotWithShape="1">
              <a:gsLst>
                <a:gs pos="0">
                  <a:schemeClr val="accent5">
                    <a:satMod val="103000"/>
                    <a:lumMod val="102000"/>
                    <a:tint val="94000"/>
                  </a:schemeClr>
                </a:gs>
                <a:gs pos="50000">
                  <a:schemeClr val="accent5">
                    <a:satMod val="110000"/>
                    <a:lumMod val="100000"/>
                    <a:shade val="100000"/>
                  </a:schemeClr>
                </a:gs>
                <a:gs pos="100000">
                  <a:schemeClr val="accent5">
                    <a:lumMod val="99000"/>
                    <a:satMod val="120000"/>
                    <a:shade val="78000"/>
                  </a:schemeClr>
                </a:gs>
              </a:gsLst>
              <a:lin ang="5400000" scaled="0"/>
            </a:gradFill>
            <a:ln>
              <a:noFill/>
            </a:ln>
            <a:effectLst/>
          </c:spPr>
          <c:invertIfNegative val="0"/>
          <c:dPt>
            <c:idx val="11"/>
            <c:invertIfNegative val="0"/>
            <c:bubble3D val="0"/>
            <c:spPr>
              <a:solidFill>
                <a:srgbClr val="FF0000"/>
              </a:solidFill>
              <a:ln>
                <a:noFill/>
              </a:ln>
              <a:effectLst/>
            </c:spPr>
            <c:extLst>
              <c:ext xmlns:c16="http://schemas.microsoft.com/office/drawing/2014/chart" uri="{C3380CC4-5D6E-409C-BE32-E72D297353CC}">
                <c16:uniqueId val="{00000001-738A-459C-9534-40E4DBC85EBE}"/>
              </c:ext>
            </c:extLst>
          </c:dPt>
          <c:dLbls>
            <c:dLbl>
              <c:idx val="11"/>
              <c:spPr>
                <a:noFill/>
                <a:ln>
                  <a:noFill/>
                </a:ln>
                <a:effectLst/>
              </c:spPr>
              <c:txPr>
                <a:bodyPr rot="-5400000" spcFirstLastPara="1" vertOverflow="ellipsis" wrap="square" lIns="38100" tIns="19050" rIns="38100" bIns="19050" anchor="ctr" anchorCtr="1">
                  <a:spAutoFit/>
                </a:bodyPr>
                <a:lstStyle/>
                <a:p>
                  <a:pPr>
                    <a:defRPr sz="1400" b="1" i="0" u="none" strike="noStrike" kern="1200" baseline="0">
                      <a:solidFill>
                        <a:srgbClr val="C00000"/>
                      </a:solidFill>
                      <a:latin typeface="+mn-lt"/>
                      <a:ea typeface="+mn-ea"/>
                      <a:cs typeface="+mn-cs"/>
                    </a:defRPr>
                  </a:pPr>
                  <a:endParaRPr lang="fa-IR"/>
                </a:p>
              </c:txPr>
              <c:showLegendKey val="0"/>
              <c:showVal val="1"/>
              <c:showCatName val="0"/>
              <c:showSerName val="0"/>
              <c:showPercent val="0"/>
              <c:showBubbleSize val="0"/>
              <c:extLst>
                <c:ext xmlns:c16="http://schemas.microsoft.com/office/drawing/2014/chart" uri="{C3380CC4-5D6E-409C-BE32-E72D297353CC}">
                  <c16:uniqueId val="{00000001-738A-459C-9534-40E4DBC85EBE}"/>
                </c:ext>
              </c:extLst>
            </c:dLbl>
            <c:spPr>
              <a:noFill/>
              <a:ln>
                <a:noFill/>
              </a:ln>
              <a:effectLst/>
            </c:spPr>
            <c:txPr>
              <a:bodyPr rot="-5400000" spcFirstLastPara="1" vertOverflow="ellipsis" wrap="square" lIns="38100" tIns="19050" rIns="38100" bIns="19050" anchor="ctr" anchorCtr="1">
                <a:spAutoFit/>
              </a:bodyPr>
              <a:lstStyle/>
              <a:p>
                <a:pPr>
                  <a:defRPr sz="1400" b="1" i="0" u="none" strike="noStrike" kern="1200" baseline="0">
                    <a:solidFill>
                      <a:srgbClr val="002060"/>
                    </a:solidFill>
                    <a:latin typeface="+mn-lt"/>
                    <a:ea typeface="+mn-ea"/>
                    <a:cs typeface="+mn-cs"/>
                  </a:defRPr>
                </a:pPr>
                <a:endParaRPr lang="fa-IR"/>
              </a:p>
            </c:txPr>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a:solidFill>
                        <a:schemeClr val="tx2">
                          <a:lumMod val="35000"/>
                          <a:lumOff val="65000"/>
                        </a:schemeClr>
                      </a:solidFill>
                    </a:ln>
                    <a:effectLst/>
                  </c:spPr>
                </c15:leaderLines>
              </c:ext>
            </c:extLst>
          </c:dLbls>
          <c:cat>
            <c:strRef>
              <c:f>بهار1402!$A$2:$A$31</c:f>
              <c:strCache>
                <c:ptCount val="28"/>
                <c:pt idx="0">
                  <c:v>ورزنه</c:v>
                </c:pt>
                <c:pt idx="1">
                  <c:v>کوهپایه</c:v>
                </c:pt>
                <c:pt idx="2">
                  <c:v>نجف آباد</c:v>
                </c:pt>
                <c:pt idx="3">
                  <c:v>خمینی شهر</c:v>
                </c:pt>
                <c:pt idx="4">
                  <c:v>اصفهان1</c:v>
                </c:pt>
                <c:pt idx="5">
                  <c:v>اصفهان2</c:v>
                </c:pt>
                <c:pt idx="6">
                  <c:v>شاهین شهر</c:v>
                </c:pt>
                <c:pt idx="7">
                  <c:v>هرند</c:v>
                </c:pt>
                <c:pt idx="8">
                  <c:v>گلپایگان</c:v>
                </c:pt>
                <c:pt idx="9">
                  <c:v>مبارکه</c:v>
                </c:pt>
                <c:pt idx="10">
                  <c:v>لنجان</c:v>
                </c:pt>
                <c:pt idx="11">
                  <c:v>استان</c:v>
                </c:pt>
                <c:pt idx="12">
                  <c:v>جرقویه</c:v>
                </c:pt>
                <c:pt idx="13">
                  <c:v>فلاورجان</c:v>
                </c:pt>
                <c:pt idx="14">
                  <c:v>برخوار</c:v>
                </c:pt>
                <c:pt idx="15">
                  <c:v>تیران و کرون</c:v>
                </c:pt>
                <c:pt idx="16">
                  <c:v>نطنز</c:v>
                </c:pt>
                <c:pt idx="17">
                  <c:v>شهرضا</c:v>
                </c:pt>
                <c:pt idx="18">
                  <c:v>سمیرم</c:v>
                </c:pt>
                <c:pt idx="19">
                  <c:v>دهاقان</c:v>
                </c:pt>
                <c:pt idx="20">
                  <c:v>نایین</c:v>
                </c:pt>
                <c:pt idx="21">
                  <c:v>خوانسار</c:v>
                </c:pt>
                <c:pt idx="22">
                  <c:v>اردستان</c:v>
                </c:pt>
                <c:pt idx="23">
                  <c:v>چادگان</c:v>
                </c:pt>
                <c:pt idx="24">
                  <c:v>فریدن</c:v>
                </c:pt>
                <c:pt idx="25">
                  <c:v>خور و بیابانک</c:v>
                </c:pt>
                <c:pt idx="26">
                  <c:v>فریدونشهر</c:v>
                </c:pt>
                <c:pt idx="27">
                  <c:v>بوئین و میاندشت</c:v>
                </c:pt>
              </c:strCache>
            </c:strRef>
          </c:cat>
          <c:val>
            <c:numRef>
              <c:f>بهار1402!$BJ$2:$BJ$31</c:f>
              <c:numCache>
                <c:formatCode>0.00</c:formatCode>
                <c:ptCount val="30"/>
                <c:pt idx="0">
                  <c:v>15.126050420168067</c:v>
                </c:pt>
                <c:pt idx="1">
                  <c:v>16.60576532683719</c:v>
                </c:pt>
                <c:pt idx="2">
                  <c:v>21.880215093639904</c:v>
                </c:pt>
                <c:pt idx="3">
                  <c:v>22.083044382801663</c:v>
                </c:pt>
                <c:pt idx="4">
                  <c:v>22.137495769207796</c:v>
                </c:pt>
                <c:pt idx="5">
                  <c:v>22.206382978723404</c:v>
                </c:pt>
                <c:pt idx="6">
                  <c:v>23.535093367675465</c:v>
                </c:pt>
                <c:pt idx="7">
                  <c:v>24.478501489995743</c:v>
                </c:pt>
                <c:pt idx="8">
                  <c:v>24.965020987407556</c:v>
                </c:pt>
                <c:pt idx="9">
                  <c:v>26.296208343228056</c:v>
                </c:pt>
                <c:pt idx="10">
                  <c:v>26.482265171676627</c:v>
                </c:pt>
                <c:pt idx="11">
                  <c:v>27.549535914503252</c:v>
                </c:pt>
                <c:pt idx="12">
                  <c:v>27.75484936029715</c:v>
                </c:pt>
                <c:pt idx="13">
                  <c:v>29.970101654375124</c:v>
                </c:pt>
                <c:pt idx="14">
                  <c:v>30.754734759257513</c:v>
                </c:pt>
                <c:pt idx="15">
                  <c:v>31.445800853066629</c:v>
                </c:pt>
                <c:pt idx="16">
                  <c:v>33.097738287560581</c:v>
                </c:pt>
                <c:pt idx="17">
                  <c:v>34.132109235198008</c:v>
                </c:pt>
                <c:pt idx="18">
                  <c:v>40.379455730164814</c:v>
                </c:pt>
                <c:pt idx="19">
                  <c:v>41.992790937178164</c:v>
                </c:pt>
                <c:pt idx="20">
                  <c:v>44.329896907216494</c:v>
                </c:pt>
                <c:pt idx="21">
                  <c:v>44.554455445544555</c:v>
                </c:pt>
                <c:pt idx="22">
                  <c:v>45.7569690435854</c:v>
                </c:pt>
                <c:pt idx="23">
                  <c:v>46.334792122538296</c:v>
                </c:pt>
                <c:pt idx="24">
                  <c:v>47.51470886589572</c:v>
                </c:pt>
                <c:pt idx="25">
                  <c:v>55.563186813186817</c:v>
                </c:pt>
                <c:pt idx="26">
                  <c:v>58.986769925782511</c:v>
                </c:pt>
                <c:pt idx="27">
                  <c:v>64.079195474544321</c:v>
                </c:pt>
              </c:numCache>
            </c:numRef>
          </c:val>
          <c:extLst>
            <c:ext xmlns:c16="http://schemas.microsoft.com/office/drawing/2014/chart" uri="{C3380CC4-5D6E-409C-BE32-E72D297353CC}">
              <c16:uniqueId val="{00000000-738A-459C-9534-40E4DBC85EBE}"/>
            </c:ext>
          </c:extLst>
        </c:ser>
        <c:dLbls>
          <c:showLegendKey val="0"/>
          <c:showVal val="0"/>
          <c:showCatName val="0"/>
          <c:showSerName val="0"/>
          <c:showPercent val="0"/>
          <c:showBubbleSize val="0"/>
        </c:dLbls>
        <c:gapWidth val="100"/>
        <c:overlap val="-24"/>
        <c:axId val="209828096"/>
        <c:axId val="209833984"/>
      </c:barChart>
      <c:catAx>
        <c:axId val="209828096"/>
        <c:scaling>
          <c:orientation val="maxMin"/>
        </c:scaling>
        <c:delete val="0"/>
        <c:axPos val="b"/>
        <c:numFmt formatCode="General" sourceLinked="1"/>
        <c:majorTickMark val="none"/>
        <c:minorTickMark val="none"/>
        <c:tickLblPos val="nextTo"/>
        <c:spPr>
          <a:noFill/>
          <a:ln w="9525" cap="flat" cmpd="sng" algn="ctr">
            <a:solidFill>
              <a:schemeClr val="tx2">
                <a:lumMod val="15000"/>
                <a:lumOff val="85000"/>
              </a:schemeClr>
            </a:solidFill>
            <a:round/>
          </a:ln>
          <a:effectLst/>
        </c:spPr>
        <c:txPr>
          <a:bodyPr rot="-60000000" spcFirstLastPara="1" vertOverflow="ellipsis" vert="horz" wrap="square" anchor="ctr" anchorCtr="1"/>
          <a:lstStyle/>
          <a:p>
            <a:pPr>
              <a:defRPr sz="1300" b="1" i="0" u="none" strike="noStrike" kern="1200" baseline="0">
                <a:solidFill>
                  <a:srgbClr val="002060"/>
                </a:solidFill>
                <a:latin typeface="+mn-lt"/>
                <a:ea typeface="+mn-ea"/>
                <a:cs typeface="+mn-cs"/>
              </a:defRPr>
            </a:pPr>
            <a:endParaRPr lang="fa-IR"/>
          </a:p>
        </c:txPr>
        <c:crossAx val="209833984"/>
        <c:crosses val="autoZero"/>
        <c:auto val="1"/>
        <c:lblAlgn val="ctr"/>
        <c:lblOffset val="100"/>
        <c:noMultiLvlLbl val="0"/>
      </c:catAx>
      <c:valAx>
        <c:axId val="209833984"/>
        <c:scaling>
          <c:orientation val="minMax"/>
        </c:scaling>
        <c:delete val="1"/>
        <c:axPos val="r"/>
        <c:majorGridlines>
          <c:spPr>
            <a:ln w="9525" cap="flat" cmpd="sng" algn="ctr">
              <a:solidFill>
                <a:schemeClr val="tx2">
                  <a:lumMod val="15000"/>
                  <a:lumOff val="85000"/>
                </a:schemeClr>
              </a:solidFill>
              <a:round/>
            </a:ln>
            <a:effectLst/>
          </c:spPr>
        </c:majorGridlines>
        <c:numFmt formatCode="0.00" sourceLinked="1"/>
        <c:majorTickMark val="none"/>
        <c:minorTickMark val="none"/>
        <c:tickLblPos val="nextTo"/>
        <c:crossAx val="209828096"/>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fa-IR"/>
    </a:p>
  </c:txPr>
  <c:externalData r:id="rId2">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7B9D964-0214-4BE6-A56A-D37D4B3DB946}" type="datetimeFigureOut">
              <a:rPr lang="en-US" smtClean="0"/>
              <a:t>12/21/2023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61BF925-7338-4BB1-8E54-DA4F55AB2B64}" type="slidenum">
              <a:rPr lang="en-US" smtClean="0"/>
              <a:t>‹#›</a:t>
            </a:fld>
            <a:endParaRPr lang="en-US"/>
          </a:p>
        </p:txBody>
      </p:sp>
    </p:spTree>
    <p:extLst>
      <p:ext uri="{BB962C8B-B14F-4D97-AF65-F5344CB8AC3E}">
        <p14:creationId xmlns:p14="http://schemas.microsoft.com/office/powerpoint/2010/main" val="327428511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a-IR" dirty="0"/>
          </a:p>
        </p:txBody>
      </p:sp>
      <p:sp>
        <p:nvSpPr>
          <p:cNvPr id="4" name="Slide Number Placeholder 3"/>
          <p:cNvSpPr>
            <a:spLocks noGrp="1"/>
          </p:cNvSpPr>
          <p:nvPr>
            <p:ph type="sldNum" sz="quarter" idx="10"/>
          </p:nvPr>
        </p:nvSpPr>
        <p:spPr/>
        <p:txBody>
          <a:bodyPr/>
          <a:lstStyle/>
          <a:p>
            <a:fld id="{897EB5EE-977C-4B3A-A21D-E2A7BE1CED59}" type="slidenum">
              <a:rPr lang="en-US" smtClean="0"/>
              <a:pPr/>
              <a:t>42</a:t>
            </a:fld>
            <a:endParaRPr lang="en-US"/>
          </a:p>
        </p:txBody>
      </p:sp>
    </p:spTree>
    <p:extLst>
      <p:ext uri="{BB962C8B-B14F-4D97-AF65-F5344CB8AC3E}">
        <p14:creationId xmlns:p14="http://schemas.microsoft.com/office/powerpoint/2010/main" val="165539204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62A5C43B-D657-416D-BBDA-840C58D7DCB5}" type="datetimeFigureOut">
              <a:rPr lang="en-US" smtClean="0"/>
              <a:t>12/21/2023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8B23135-EE4A-4487-A804-C1E0BC87E143}" type="slidenum">
              <a:rPr lang="en-US" smtClean="0"/>
              <a:t>‹#›</a:t>
            </a:fld>
            <a:endParaRPr lang="en-US"/>
          </a:p>
        </p:txBody>
      </p:sp>
    </p:spTree>
    <p:extLst>
      <p:ext uri="{BB962C8B-B14F-4D97-AF65-F5344CB8AC3E}">
        <p14:creationId xmlns:p14="http://schemas.microsoft.com/office/powerpoint/2010/main" val="363356696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62A5C43B-D657-416D-BBDA-840C58D7DCB5}" type="datetimeFigureOut">
              <a:rPr lang="en-US" smtClean="0"/>
              <a:t>12/21/2023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8B23135-EE4A-4487-A804-C1E0BC87E143}" type="slidenum">
              <a:rPr lang="en-US" smtClean="0"/>
              <a:t>‹#›</a:t>
            </a:fld>
            <a:endParaRPr lang="en-US"/>
          </a:p>
        </p:txBody>
      </p:sp>
    </p:spTree>
    <p:extLst>
      <p:ext uri="{BB962C8B-B14F-4D97-AF65-F5344CB8AC3E}">
        <p14:creationId xmlns:p14="http://schemas.microsoft.com/office/powerpoint/2010/main" val="325004454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smtClean="0"/>
              <a:t>Click to edit Master title style</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62A5C43B-D657-416D-BBDA-840C58D7DCB5}" type="datetimeFigureOut">
              <a:rPr lang="en-US" smtClean="0"/>
              <a:t>12/21/2023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8B23135-EE4A-4487-A804-C1E0BC87E143}" type="slidenum">
              <a:rPr lang="en-US" smtClean="0"/>
              <a:t>‹#›</a:t>
            </a:fld>
            <a:endParaRPr lang="en-US"/>
          </a:p>
        </p:txBody>
      </p:sp>
      <p:sp>
        <p:nvSpPr>
          <p:cNvPr id="20" name="TextBox 19"/>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2" name="TextBox 21"/>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latin typeface="Arial"/>
              </a:rPr>
              <a:t>”</a:t>
            </a:r>
            <a:endParaRPr lang="en-US" dirty="0">
              <a:solidFill>
                <a:schemeClr val="accent1">
                  <a:lumMod val="60000"/>
                  <a:lumOff val="40000"/>
                </a:schemeClr>
              </a:solidFill>
              <a:latin typeface="Arial"/>
            </a:endParaRPr>
          </a:p>
        </p:txBody>
      </p:sp>
    </p:spTree>
    <p:extLst>
      <p:ext uri="{BB962C8B-B14F-4D97-AF65-F5344CB8AC3E}">
        <p14:creationId xmlns:p14="http://schemas.microsoft.com/office/powerpoint/2010/main" val="271672541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62A5C43B-D657-416D-BBDA-840C58D7DCB5}" type="datetimeFigureOut">
              <a:rPr lang="en-US" smtClean="0"/>
              <a:t>12/21/2023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8B23135-EE4A-4487-A804-C1E0BC87E143}" type="slidenum">
              <a:rPr lang="en-US" smtClean="0"/>
              <a:t>‹#›</a:t>
            </a:fld>
            <a:endParaRPr lang="en-US"/>
          </a:p>
        </p:txBody>
      </p:sp>
    </p:spTree>
    <p:extLst>
      <p:ext uri="{BB962C8B-B14F-4D97-AF65-F5344CB8AC3E}">
        <p14:creationId xmlns:p14="http://schemas.microsoft.com/office/powerpoint/2010/main" val="280267271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smtClean="0"/>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62A5C43B-D657-416D-BBDA-840C58D7DCB5}" type="datetimeFigureOut">
              <a:rPr lang="en-US" smtClean="0"/>
              <a:t>12/21/2023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8B23135-EE4A-4487-A804-C1E0BC87E143}" type="slidenum">
              <a:rPr lang="en-US" smtClean="0"/>
              <a:t>‹#›</a:t>
            </a:fld>
            <a:endParaRPr lang="en-US"/>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254717629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smtClean="0"/>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62A5C43B-D657-416D-BBDA-840C58D7DCB5}" type="datetimeFigureOut">
              <a:rPr lang="en-US" smtClean="0"/>
              <a:t>12/21/2023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8B23135-EE4A-4487-A804-C1E0BC87E143}" type="slidenum">
              <a:rPr lang="en-US" smtClean="0"/>
              <a:t>‹#›</a:t>
            </a:fld>
            <a:endParaRPr lang="en-US"/>
          </a:p>
        </p:txBody>
      </p:sp>
    </p:spTree>
    <p:extLst>
      <p:ext uri="{BB962C8B-B14F-4D97-AF65-F5344CB8AC3E}">
        <p14:creationId xmlns:p14="http://schemas.microsoft.com/office/powerpoint/2010/main" val="336506393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62A5C43B-D657-416D-BBDA-840C58D7DCB5}" type="datetimeFigureOut">
              <a:rPr lang="en-US" smtClean="0"/>
              <a:t>12/21/2023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8B23135-EE4A-4487-A804-C1E0BC87E143}" type="slidenum">
              <a:rPr lang="en-US" smtClean="0"/>
              <a:t>‹#›</a:t>
            </a:fld>
            <a:endParaRPr lang="en-US"/>
          </a:p>
        </p:txBody>
      </p:sp>
    </p:spTree>
    <p:extLst>
      <p:ext uri="{BB962C8B-B14F-4D97-AF65-F5344CB8AC3E}">
        <p14:creationId xmlns:p14="http://schemas.microsoft.com/office/powerpoint/2010/main" val="33014522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62A5C43B-D657-416D-BBDA-840C58D7DCB5}" type="datetimeFigureOut">
              <a:rPr lang="en-US" smtClean="0"/>
              <a:t>12/21/2023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8B23135-EE4A-4487-A804-C1E0BC87E143}" type="slidenum">
              <a:rPr lang="en-US" smtClean="0"/>
              <a:t>‹#›</a:t>
            </a:fld>
            <a:endParaRPr lang="en-US"/>
          </a:p>
        </p:txBody>
      </p:sp>
    </p:spTree>
    <p:extLst>
      <p:ext uri="{BB962C8B-B14F-4D97-AF65-F5344CB8AC3E}">
        <p14:creationId xmlns:p14="http://schemas.microsoft.com/office/powerpoint/2010/main" val="212839566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62A5C43B-D657-416D-BBDA-840C58D7DCB5}" type="datetimeFigureOut">
              <a:rPr lang="en-US" smtClean="0"/>
              <a:t>12/21/2023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8B23135-EE4A-4487-A804-C1E0BC87E143}" type="slidenum">
              <a:rPr lang="en-US" smtClean="0"/>
              <a:t>‹#›</a:t>
            </a:fld>
            <a:endParaRPr lang="en-US"/>
          </a:p>
        </p:txBody>
      </p:sp>
    </p:spTree>
    <p:extLst>
      <p:ext uri="{BB962C8B-B14F-4D97-AF65-F5344CB8AC3E}">
        <p14:creationId xmlns:p14="http://schemas.microsoft.com/office/powerpoint/2010/main" val="264430740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62A5C43B-D657-416D-BBDA-840C58D7DCB5}" type="datetimeFigureOut">
              <a:rPr lang="en-US" smtClean="0"/>
              <a:t>12/21/2023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8B23135-EE4A-4487-A804-C1E0BC87E143}" type="slidenum">
              <a:rPr lang="en-US" smtClean="0"/>
              <a:t>‹#›</a:t>
            </a:fld>
            <a:endParaRPr lang="en-US"/>
          </a:p>
        </p:txBody>
      </p:sp>
    </p:spTree>
    <p:extLst>
      <p:ext uri="{BB962C8B-B14F-4D97-AF65-F5344CB8AC3E}">
        <p14:creationId xmlns:p14="http://schemas.microsoft.com/office/powerpoint/2010/main" val="217914510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62A5C43B-D657-416D-BBDA-840C58D7DCB5}" type="datetimeFigureOut">
              <a:rPr lang="en-US" smtClean="0"/>
              <a:t>12/21/2023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8B23135-EE4A-4487-A804-C1E0BC87E143}" type="slidenum">
              <a:rPr lang="en-US" smtClean="0"/>
              <a:t>‹#›</a:t>
            </a:fld>
            <a:endParaRPr lang="en-US"/>
          </a:p>
        </p:txBody>
      </p:sp>
    </p:spTree>
    <p:extLst>
      <p:ext uri="{BB962C8B-B14F-4D97-AF65-F5344CB8AC3E}">
        <p14:creationId xmlns:p14="http://schemas.microsoft.com/office/powerpoint/2010/main" val="24428276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62A5C43B-D657-416D-BBDA-840C58D7DCB5}" type="datetimeFigureOut">
              <a:rPr lang="en-US" smtClean="0"/>
              <a:t>12/21/2023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38B23135-EE4A-4487-A804-C1E0BC87E143}" type="slidenum">
              <a:rPr lang="en-US" smtClean="0"/>
              <a:t>‹#›</a:t>
            </a:fld>
            <a:endParaRPr lang="en-US"/>
          </a:p>
        </p:txBody>
      </p:sp>
    </p:spTree>
    <p:extLst>
      <p:ext uri="{BB962C8B-B14F-4D97-AF65-F5344CB8AC3E}">
        <p14:creationId xmlns:p14="http://schemas.microsoft.com/office/powerpoint/2010/main" val="277166935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62A5C43B-D657-416D-BBDA-840C58D7DCB5}" type="datetimeFigureOut">
              <a:rPr lang="en-US" smtClean="0"/>
              <a:t>12/21/2023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38B23135-EE4A-4487-A804-C1E0BC87E143}" type="slidenum">
              <a:rPr lang="en-US" smtClean="0"/>
              <a:t>‹#›</a:t>
            </a:fld>
            <a:endParaRPr lang="en-US"/>
          </a:p>
        </p:txBody>
      </p:sp>
    </p:spTree>
    <p:extLst>
      <p:ext uri="{BB962C8B-B14F-4D97-AF65-F5344CB8AC3E}">
        <p14:creationId xmlns:p14="http://schemas.microsoft.com/office/powerpoint/2010/main" val="304296609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2A5C43B-D657-416D-BBDA-840C58D7DCB5}" type="datetimeFigureOut">
              <a:rPr lang="en-US" smtClean="0"/>
              <a:t>12/21/2023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38B23135-EE4A-4487-A804-C1E0BC87E143}" type="slidenum">
              <a:rPr lang="en-US" smtClean="0"/>
              <a:t>‹#›</a:t>
            </a:fld>
            <a:endParaRPr lang="en-US"/>
          </a:p>
        </p:txBody>
      </p:sp>
    </p:spTree>
    <p:extLst>
      <p:ext uri="{BB962C8B-B14F-4D97-AF65-F5344CB8AC3E}">
        <p14:creationId xmlns:p14="http://schemas.microsoft.com/office/powerpoint/2010/main" val="247786152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smtClean="0"/>
              <a:t>Click to edit Master title style</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2A5C43B-D657-416D-BBDA-840C58D7DCB5}" type="datetimeFigureOut">
              <a:rPr lang="en-US" smtClean="0"/>
              <a:t>12/21/2023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8B23135-EE4A-4487-A804-C1E0BC87E143}" type="slidenum">
              <a:rPr lang="en-US" smtClean="0"/>
              <a:t>‹#›</a:t>
            </a:fld>
            <a:endParaRPr lang="en-US"/>
          </a:p>
        </p:txBody>
      </p:sp>
    </p:spTree>
    <p:extLst>
      <p:ext uri="{BB962C8B-B14F-4D97-AF65-F5344CB8AC3E}">
        <p14:creationId xmlns:p14="http://schemas.microsoft.com/office/powerpoint/2010/main" val="409837700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2A5C43B-D657-416D-BBDA-840C58D7DCB5}" type="datetimeFigureOut">
              <a:rPr lang="en-US" smtClean="0"/>
              <a:t>12/21/2023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8B23135-EE4A-4487-A804-C1E0BC87E143}" type="slidenum">
              <a:rPr lang="en-US" smtClean="0"/>
              <a:t>‹#›</a:t>
            </a:fld>
            <a:endParaRPr lang="en-US"/>
          </a:p>
        </p:txBody>
      </p:sp>
    </p:spTree>
    <p:extLst>
      <p:ext uri="{BB962C8B-B14F-4D97-AF65-F5344CB8AC3E}">
        <p14:creationId xmlns:p14="http://schemas.microsoft.com/office/powerpoint/2010/main" val="155924793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62A5C43B-D657-416D-BBDA-840C58D7DCB5}" type="datetimeFigureOut">
              <a:rPr lang="en-US" smtClean="0"/>
              <a:t>12/21/2023</a:t>
            </a:fld>
            <a:endParaRPr lang="en-US"/>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38B23135-EE4A-4487-A804-C1E0BC87E143}" type="slidenum">
              <a:rPr lang="en-US" smtClean="0"/>
              <a:t>‹#›</a:t>
            </a:fld>
            <a:endParaRPr lang="en-US"/>
          </a:p>
        </p:txBody>
      </p:sp>
    </p:spTree>
    <p:extLst>
      <p:ext uri="{BB962C8B-B14F-4D97-AF65-F5344CB8AC3E}">
        <p14:creationId xmlns:p14="http://schemas.microsoft.com/office/powerpoint/2010/main" val="76862082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chart" Target="../charts/chart3.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chart" Target="../charts/chart4.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chart" Target="../charts/chart5.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chart" Target="../charts/chart6.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chart" Target="../charts/chart7.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chart" Target="../charts/chart8.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chart" Target="../charts/chart9.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chart" Target="../charts/chart10.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chart" Target="../charts/chart11.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chart" Target="../charts/chart12.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chart" Target="../charts/chart13.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chart" Target="../charts/chart14.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chart" Target="../charts/chart15.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chart" Target="../charts/chart16.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chart" Target="../charts/chart17.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chart" Target="../charts/chart18.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4.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7.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7.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9.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2" Type="http://schemas.openxmlformats.org/officeDocument/2006/relationships/image" Target="../media/image21.jp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bwMode="auto">
          <a:xfrm>
            <a:off x="1828800" y="1066800"/>
            <a:ext cx="6934201" cy="45180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758101607"/>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Chart 1"/>
          <p:cNvGraphicFramePr>
            <a:graphicFrameLocks/>
          </p:cNvGraphicFramePr>
          <p:nvPr>
            <p:extLst>
              <p:ext uri="{D42A27DB-BD31-4B8C-83A1-F6EECF244321}">
                <p14:modId xmlns:p14="http://schemas.microsoft.com/office/powerpoint/2010/main" val="895392567"/>
              </p:ext>
            </p:extLst>
          </p:nvPr>
        </p:nvGraphicFramePr>
        <p:xfrm>
          <a:off x="0" y="0"/>
          <a:ext cx="10520979" cy="6858000"/>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367395126"/>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Chart 1"/>
          <p:cNvGraphicFramePr>
            <a:graphicFrameLocks/>
          </p:cNvGraphicFramePr>
          <p:nvPr>
            <p:extLst>
              <p:ext uri="{D42A27DB-BD31-4B8C-83A1-F6EECF244321}">
                <p14:modId xmlns:p14="http://schemas.microsoft.com/office/powerpoint/2010/main" val="204868888"/>
              </p:ext>
            </p:extLst>
          </p:nvPr>
        </p:nvGraphicFramePr>
        <p:xfrm>
          <a:off x="0" y="0"/>
          <a:ext cx="10929769" cy="6858000"/>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364909686"/>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Chart 1"/>
          <p:cNvGraphicFramePr>
            <a:graphicFrameLocks/>
          </p:cNvGraphicFramePr>
          <p:nvPr>
            <p:extLst>
              <p:ext uri="{D42A27DB-BD31-4B8C-83A1-F6EECF244321}">
                <p14:modId xmlns:p14="http://schemas.microsoft.com/office/powerpoint/2010/main" val="1646664835"/>
              </p:ext>
            </p:extLst>
          </p:nvPr>
        </p:nvGraphicFramePr>
        <p:xfrm>
          <a:off x="-1114097" y="0"/>
          <a:ext cx="13306098" cy="6766560"/>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426706595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Chart 1"/>
          <p:cNvGraphicFramePr>
            <a:graphicFrameLocks/>
          </p:cNvGraphicFramePr>
          <p:nvPr>
            <p:extLst>
              <p:ext uri="{D42A27DB-BD31-4B8C-83A1-F6EECF244321}">
                <p14:modId xmlns:p14="http://schemas.microsoft.com/office/powerpoint/2010/main" val="3421923633"/>
              </p:ext>
            </p:extLst>
          </p:nvPr>
        </p:nvGraphicFramePr>
        <p:xfrm>
          <a:off x="-457200" y="0"/>
          <a:ext cx="12649201" cy="6761747"/>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32809350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5304" y="469750"/>
            <a:ext cx="9423698" cy="896471"/>
          </a:xfrm>
        </p:spPr>
        <p:txBody>
          <a:bodyPr>
            <a:normAutofit/>
          </a:bodyPr>
          <a:lstStyle/>
          <a:p>
            <a:pPr algn="ctr" rtl="1"/>
            <a:r>
              <a:rPr lang="fa-IR" sz="2000" dirty="0" smtClean="0">
                <a:cs typeface="B Titr" panose="00000700000000000000" pitchFamily="2" charset="-78"/>
              </a:rPr>
              <a:t>شهرستان هایی که شیوع فشار خون آن ها از شیوع فشار خون بدست آمده در استپس کمتر است باید: </a:t>
            </a:r>
            <a:r>
              <a:rPr lang="fa-IR" dirty="0" smtClean="0"/>
              <a:t> </a:t>
            </a:r>
            <a:endParaRPr lang="en-US" dirty="0"/>
          </a:p>
        </p:txBody>
      </p:sp>
      <p:sp>
        <p:nvSpPr>
          <p:cNvPr id="3" name="Content Placeholder 2"/>
          <p:cNvSpPr>
            <a:spLocks noGrp="1"/>
          </p:cNvSpPr>
          <p:nvPr>
            <p:ph idx="1"/>
          </p:nvPr>
        </p:nvSpPr>
        <p:spPr>
          <a:xfrm>
            <a:off x="75304" y="1516828"/>
            <a:ext cx="9724911" cy="4524534"/>
          </a:xfrm>
        </p:spPr>
        <p:txBody>
          <a:bodyPr>
            <a:normAutofit/>
          </a:bodyPr>
          <a:lstStyle/>
          <a:p>
            <a:pPr algn="r" rtl="1"/>
            <a:r>
              <a:rPr lang="fa-IR" sz="2400" dirty="0" smtClean="0">
                <a:cs typeface="B Nazanin" panose="00000400000000000000" pitchFamily="2" charset="-78"/>
              </a:rPr>
              <a:t>انجام خطرسنجي قلبي عروقي ( بار اول يا تکراري)</a:t>
            </a:r>
          </a:p>
          <a:p>
            <a:pPr algn="r" rtl="1"/>
            <a:r>
              <a:rPr lang="fa-IR" sz="2400" dirty="0" smtClean="0">
                <a:cs typeface="B Nazanin" panose="00000400000000000000" pitchFamily="2" charset="-78"/>
              </a:rPr>
              <a:t>بررسی افرادی که </a:t>
            </a:r>
            <a:r>
              <a:rPr lang="fa-IR" sz="2400" dirty="0">
                <a:cs typeface="B Nazanin" panose="00000400000000000000" pitchFamily="2" charset="-78"/>
              </a:rPr>
              <a:t>در </a:t>
            </a:r>
            <a:r>
              <a:rPr lang="fa-IR" sz="2400" dirty="0" smtClean="0">
                <a:cs typeface="B Nazanin" panose="00000400000000000000" pitchFamily="2" charset="-78"/>
              </a:rPr>
              <a:t>خطرسنجی سابقه فشار خون بالا داشته اند اما ثبت بیماری نشده اند.</a:t>
            </a:r>
          </a:p>
          <a:p>
            <a:pPr algn="r" rtl="1"/>
            <a:r>
              <a:rPr lang="fa-IR" sz="2400" dirty="0" smtClean="0">
                <a:cs typeface="B Nazanin" panose="00000400000000000000" pitchFamily="2" charset="-78"/>
              </a:rPr>
              <a:t>بررسی افرادی که در خطرسنجی مشکوک به فشار خون بالا بوده اند اما هنوز تعیین تکلیف نشده اند. </a:t>
            </a:r>
          </a:p>
          <a:p>
            <a:pPr algn="r" rtl="1"/>
            <a:r>
              <a:rPr lang="fa-IR" sz="2400" dirty="0" smtClean="0">
                <a:cs typeface="B Nazanin" panose="00000400000000000000" pitchFamily="2" charset="-78"/>
              </a:rPr>
              <a:t>بررسی افرادی که مراقبت فشار خون می شوند اما ثبت بیماری نشده اند. </a:t>
            </a:r>
          </a:p>
          <a:p>
            <a:pPr algn="r" rtl="1"/>
            <a:r>
              <a:rPr lang="fa-IR" sz="2400" dirty="0" smtClean="0">
                <a:cs typeface="B Nazanin" panose="00000400000000000000" pitchFamily="2" charset="-78"/>
              </a:rPr>
              <a:t>پرهیز از گرد کردن عدد تشخیص فشار خون توسط مراقب سلامت و پزشک</a:t>
            </a:r>
          </a:p>
          <a:p>
            <a:pPr algn="r" rtl="1"/>
            <a:r>
              <a:rPr lang="fa-IR" sz="2400" dirty="0" smtClean="0">
                <a:cs typeface="B Nazanin" panose="00000400000000000000" pitchFamily="2" charset="-78"/>
              </a:rPr>
              <a:t>اندازه گیری دقیق فشار خون افراد و ثبت عدد فشار خون بلافاصله پس از اندازه گیری</a:t>
            </a:r>
          </a:p>
          <a:p>
            <a:pPr algn="r" rtl="1"/>
            <a:r>
              <a:rPr lang="fa-IR" sz="2400" dirty="0" smtClean="0">
                <a:cs typeface="B Nazanin" panose="00000400000000000000" pitchFamily="2" charset="-78"/>
              </a:rPr>
              <a:t>پیگیری افراد مشکوک به فشار خون بالا برای مراجعه مکرر تا تشخیص قطعی بیماری</a:t>
            </a:r>
          </a:p>
        </p:txBody>
      </p:sp>
    </p:spTree>
    <p:extLst>
      <p:ext uri="{BB962C8B-B14F-4D97-AF65-F5344CB8AC3E}">
        <p14:creationId xmlns:p14="http://schemas.microsoft.com/office/powerpoint/2010/main" val="204984167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extLst>
              <p:ext uri="{D42A27DB-BD31-4B8C-83A1-F6EECF244321}">
                <p14:modId xmlns:p14="http://schemas.microsoft.com/office/powerpoint/2010/main" val="682589799"/>
              </p:ext>
            </p:extLst>
          </p:nvPr>
        </p:nvGraphicFramePr>
        <p:xfrm>
          <a:off x="101600" y="76200"/>
          <a:ext cx="9569525" cy="6553200"/>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393369317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Chart 1"/>
          <p:cNvGraphicFramePr>
            <a:graphicFrameLocks/>
          </p:cNvGraphicFramePr>
          <p:nvPr>
            <p:extLst>
              <p:ext uri="{D42A27DB-BD31-4B8C-83A1-F6EECF244321}">
                <p14:modId xmlns:p14="http://schemas.microsoft.com/office/powerpoint/2010/main" val="4211297191"/>
              </p:ext>
            </p:extLst>
          </p:nvPr>
        </p:nvGraphicFramePr>
        <p:xfrm>
          <a:off x="0" y="0"/>
          <a:ext cx="10736132" cy="6858000"/>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2594408523"/>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Chart 1"/>
          <p:cNvGraphicFramePr>
            <a:graphicFrameLocks/>
          </p:cNvGraphicFramePr>
          <p:nvPr>
            <p:extLst>
              <p:ext uri="{D42A27DB-BD31-4B8C-83A1-F6EECF244321}">
                <p14:modId xmlns:p14="http://schemas.microsoft.com/office/powerpoint/2010/main" val="1762316753"/>
              </p:ext>
            </p:extLst>
          </p:nvPr>
        </p:nvGraphicFramePr>
        <p:xfrm>
          <a:off x="0" y="0"/>
          <a:ext cx="10746889" cy="6858000"/>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054931569"/>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Chart 1"/>
          <p:cNvGraphicFramePr>
            <a:graphicFrameLocks/>
          </p:cNvGraphicFramePr>
          <p:nvPr>
            <p:extLst>
              <p:ext uri="{D42A27DB-BD31-4B8C-83A1-F6EECF244321}">
                <p14:modId xmlns:p14="http://schemas.microsoft.com/office/powerpoint/2010/main" val="848511033"/>
              </p:ext>
            </p:extLst>
          </p:nvPr>
        </p:nvGraphicFramePr>
        <p:xfrm>
          <a:off x="-890337" y="0"/>
          <a:ext cx="13082337" cy="6858000"/>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316740161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Chart 1"/>
          <p:cNvGraphicFramePr>
            <a:graphicFrameLocks/>
          </p:cNvGraphicFramePr>
          <p:nvPr>
            <p:extLst>
              <p:ext uri="{D42A27DB-BD31-4B8C-83A1-F6EECF244321}">
                <p14:modId xmlns:p14="http://schemas.microsoft.com/office/powerpoint/2010/main" val="2358671523"/>
              </p:ext>
            </p:extLst>
          </p:nvPr>
        </p:nvGraphicFramePr>
        <p:xfrm>
          <a:off x="-457200" y="0"/>
          <a:ext cx="12921916" cy="6858000"/>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361967972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831925"/>
          </a:xfrm>
        </p:spPr>
        <p:txBody>
          <a:bodyPr/>
          <a:lstStyle/>
          <a:p>
            <a:pPr algn="ctr" rtl="1"/>
            <a:r>
              <a:rPr lang="fa-IR" dirty="0" smtClean="0">
                <a:cs typeface="B Titr" panose="00000700000000000000" pitchFamily="2" charset="-78"/>
              </a:rPr>
              <a:t>آگاهی از فشار خون بالا</a:t>
            </a:r>
            <a:endParaRPr lang="en-US" dirty="0">
              <a:cs typeface="B Titr" panose="00000700000000000000" pitchFamily="2" charset="-78"/>
            </a:endParaRPr>
          </a:p>
        </p:txBody>
      </p:sp>
      <p:sp>
        <p:nvSpPr>
          <p:cNvPr id="3" name="Content Placeholder 2"/>
          <p:cNvSpPr>
            <a:spLocks noGrp="1"/>
          </p:cNvSpPr>
          <p:nvPr>
            <p:ph idx="1"/>
          </p:nvPr>
        </p:nvSpPr>
        <p:spPr>
          <a:xfrm>
            <a:off x="86061" y="1592133"/>
            <a:ext cx="9735671" cy="4449230"/>
          </a:xfrm>
        </p:spPr>
        <p:txBody>
          <a:bodyPr>
            <a:normAutofit lnSpcReduction="10000"/>
          </a:bodyPr>
          <a:lstStyle/>
          <a:p>
            <a:pPr algn="r" rtl="1"/>
            <a:r>
              <a:rPr lang="fa-IR" dirty="0" smtClean="0"/>
              <a:t>برای افزایش آگاهی از فشار خون باید بیشتر خطرسنجی یا غربالگری انجام داد و موارد مشکوک را به تشخیص قطعی رسانده و ثبت کرد.</a:t>
            </a:r>
          </a:p>
          <a:p>
            <a:pPr marL="0" indent="0" algn="r" rtl="1">
              <a:buNone/>
            </a:pPr>
            <a:endParaRPr lang="fa-IR" dirty="0" smtClean="0"/>
          </a:p>
          <a:p>
            <a:pPr algn="r" rtl="1"/>
            <a:r>
              <a:rPr lang="fa-IR" dirty="0" smtClean="0"/>
              <a:t>آگاهی از فشار خون در مردان کمتر است پس با تمرکز بر مردان بیشتر خطرسنجی انجام شود. </a:t>
            </a:r>
          </a:p>
          <a:p>
            <a:pPr algn="r" rtl="1"/>
            <a:endParaRPr lang="fa-IR" dirty="0"/>
          </a:p>
          <a:p>
            <a:pPr algn="r" rtl="1"/>
            <a:r>
              <a:rPr lang="fa-IR" dirty="0" smtClean="0"/>
              <a:t>با همکاری ادارات و اصناف در قالب برنامه کارکنان دولت این کار انجام شود.</a:t>
            </a:r>
          </a:p>
          <a:p>
            <a:pPr algn="r" rtl="1"/>
            <a:r>
              <a:rPr lang="fa-IR" dirty="0" smtClean="0"/>
              <a:t>به صورت فرصت طلبانه هر مرد مراجعه کننده به مراکز سلامت خطرسنجی شود.</a:t>
            </a:r>
          </a:p>
          <a:p>
            <a:pPr algn="r" rtl="1"/>
            <a:r>
              <a:rPr lang="fa-IR" dirty="0" smtClean="0"/>
              <a:t>در مراکزی که کارت بهداشت تایید می شود به عنوان یک گلوگاه قبل از صدور کارت خطرسنجی انجام شود</a:t>
            </a:r>
          </a:p>
          <a:p>
            <a:pPr algn="r" rtl="1"/>
            <a:r>
              <a:rPr lang="fa-IR" dirty="0" smtClean="0"/>
              <a:t>با تمام مراجعه کنندگان زن که به مراکز سلامت مراجعه مي کنند در مورد مراجعه همسرشون يا پدر، برادر و ... صحبت کنيم و آن ها را به مراجعه دعوت و تشويق کنيم. ( ناشتا و يا اگر آزمايش دارند با آزمايش )  </a:t>
            </a:r>
          </a:p>
          <a:p>
            <a:pPr algn="r" rtl="1"/>
            <a:r>
              <a:rPr lang="fa-IR" dirty="0" smtClean="0"/>
              <a:t>و ....</a:t>
            </a:r>
          </a:p>
          <a:p>
            <a:pPr algn="r" rtl="1"/>
            <a:endParaRPr lang="en-US" dirty="0"/>
          </a:p>
        </p:txBody>
      </p:sp>
    </p:spTree>
    <p:extLst>
      <p:ext uri="{BB962C8B-B14F-4D97-AF65-F5344CB8AC3E}">
        <p14:creationId xmlns:p14="http://schemas.microsoft.com/office/powerpoint/2010/main" val="233165691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81201" y="33670"/>
            <a:ext cx="7919011" cy="454200"/>
          </a:xfrm>
        </p:spPr>
        <p:txBody>
          <a:bodyPr>
            <a:normAutofit fontScale="90000"/>
          </a:bodyPr>
          <a:lstStyle/>
          <a:p>
            <a:pPr algn="ctr" rtl="1"/>
            <a:r>
              <a:rPr lang="fa-IR" dirty="0" smtClean="0"/>
              <a:t>مراقبت فشارخون پزشک</a:t>
            </a:r>
            <a:endParaRPr lang="fa-IR" dirty="0"/>
          </a:p>
        </p:txBody>
      </p:sp>
      <p:pic>
        <p:nvPicPr>
          <p:cNvPr id="4" name="Content Placeholder 3"/>
          <p:cNvPicPr>
            <a:picLocks noGrp="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82062" y="685800"/>
            <a:ext cx="10433538" cy="6172200"/>
          </a:xfrm>
          <a:prstGeom prst="rect">
            <a:avLst/>
          </a:prstGeom>
          <a:noFill/>
          <a:ln>
            <a:noFill/>
          </a:ln>
        </p:spPr>
      </p:pic>
    </p:spTree>
    <p:extLst>
      <p:ext uri="{BB962C8B-B14F-4D97-AF65-F5344CB8AC3E}">
        <p14:creationId xmlns:p14="http://schemas.microsoft.com/office/powerpoint/2010/main" val="152826308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49216" y="1325332"/>
            <a:ext cx="7903245" cy="960668"/>
          </a:xfrm>
        </p:spPr>
        <p:txBody>
          <a:bodyPr/>
          <a:lstStyle/>
          <a:p>
            <a:endParaRPr lang="fa-IR" dirty="0"/>
          </a:p>
        </p:txBody>
      </p:sp>
      <p:pic>
        <p:nvPicPr>
          <p:cNvPr id="4" name="Content Placeholder 3"/>
          <p:cNvPicPr>
            <a:picLocks noGrp="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28954" y="498230"/>
            <a:ext cx="10275277" cy="6359769"/>
          </a:xfrm>
          <a:prstGeom prst="rect">
            <a:avLst/>
          </a:prstGeom>
          <a:noFill/>
          <a:ln>
            <a:noFill/>
          </a:ln>
        </p:spPr>
      </p:pic>
    </p:spTree>
    <p:extLst>
      <p:ext uri="{BB962C8B-B14F-4D97-AF65-F5344CB8AC3E}">
        <p14:creationId xmlns:p14="http://schemas.microsoft.com/office/powerpoint/2010/main" val="156608795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extLst>
              <p:ext uri="{D42A27DB-BD31-4B8C-83A1-F6EECF244321}">
                <p14:modId xmlns:p14="http://schemas.microsoft.com/office/powerpoint/2010/main" val="2584933415"/>
              </p:ext>
            </p:extLst>
          </p:nvPr>
        </p:nvGraphicFramePr>
        <p:xfrm>
          <a:off x="508000" y="381000"/>
          <a:ext cx="9141609" cy="5943600"/>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344256655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Chart 1"/>
          <p:cNvGraphicFramePr>
            <a:graphicFrameLocks/>
          </p:cNvGraphicFramePr>
          <p:nvPr>
            <p:extLst>
              <p:ext uri="{D42A27DB-BD31-4B8C-83A1-F6EECF244321}">
                <p14:modId xmlns:p14="http://schemas.microsoft.com/office/powerpoint/2010/main" val="1104781230"/>
              </p:ext>
            </p:extLst>
          </p:nvPr>
        </p:nvGraphicFramePr>
        <p:xfrm>
          <a:off x="-721895" y="0"/>
          <a:ext cx="12913895" cy="6858000"/>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389381686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Chart 1"/>
          <p:cNvGraphicFramePr>
            <a:graphicFrameLocks/>
          </p:cNvGraphicFramePr>
          <p:nvPr>
            <p:extLst>
              <p:ext uri="{D42A27DB-BD31-4B8C-83A1-F6EECF244321}">
                <p14:modId xmlns:p14="http://schemas.microsoft.com/office/powerpoint/2010/main" val="1876239579"/>
              </p:ext>
            </p:extLst>
          </p:nvPr>
        </p:nvGraphicFramePr>
        <p:xfrm>
          <a:off x="-283779" y="0"/>
          <a:ext cx="12728027" cy="6858000"/>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206657911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Chart 1"/>
          <p:cNvGraphicFramePr>
            <a:graphicFrameLocks/>
          </p:cNvGraphicFramePr>
          <p:nvPr>
            <p:extLst>
              <p:ext uri="{D42A27DB-BD31-4B8C-83A1-F6EECF244321}">
                <p14:modId xmlns:p14="http://schemas.microsoft.com/office/powerpoint/2010/main" val="3642931860"/>
              </p:ext>
            </p:extLst>
          </p:nvPr>
        </p:nvGraphicFramePr>
        <p:xfrm>
          <a:off x="-1179095" y="108285"/>
          <a:ext cx="13202653" cy="6858000"/>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396668043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3545" y="147021"/>
            <a:ext cx="8596668" cy="584499"/>
          </a:xfrm>
        </p:spPr>
        <p:txBody>
          <a:bodyPr>
            <a:normAutofit fontScale="90000"/>
          </a:bodyPr>
          <a:lstStyle/>
          <a:p>
            <a:pPr algn="ctr" rtl="1"/>
            <a:r>
              <a:rPr lang="fa-IR" dirty="0" smtClean="0">
                <a:cs typeface="B Titr" panose="00000700000000000000" pitchFamily="2" charset="-78"/>
              </a:rPr>
              <a:t>فشار خون کنترل شده</a:t>
            </a:r>
            <a:endParaRPr lang="en-US" dirty="0">
              <a:cs typeface="B Titr" panose="00000700000000000000" pitchFamily="2" charset="-78"/>
            </a:endParaRPr>
          </a:p>
        </p:txBody>
      </p:sp>
      <p:sp>
        <p:nvSpPr>
          <p:cNvPr id="3" name="Content Placeholder 2"/>
          <p:cNvSpPr>
            <a:spLocks noGrp="1"/>
          </p:cNvSpPr>
          <p:nvPr>
            <p:ph idx="1"/>
          </p:nvPr>
        </p:nvSpPr>
        <p:spPr>
          <a:xfrm>
            <a:off x="247426" y="1108039"/>
            <a:ext cx="9380668" cy="4933324"/>
          </a:xfrm>
        </p:spPr>
        <p:txBody>
          <a:bodyPr/>
          <a:lstStyle/>
          <a:p>
            <a:pPr algn="r" rtl="1"/>
            <a:r>
              <a:rPr lang="fa-IR" dirty="0" smtClean="0"/>
              <a:t>مقایسه کنترل فشارخون در استپس و حوزه بهداشت نشاندهنده اشتباه در ثبت عدد فشار خون در سامانه می باشد. </a:t>
            </a:r>
          </a:p>
          <a:p>
            <a:pPr algn="r" rtl="1"/>
            <a:r>
              <a:rPr lang="fa-IR" dirty="0" smtClean="0"/>
              <a:t>اشتباه در ثبت عدد و تمایل به گرد کردن عدد</a:t>
            </a:r>
          </a:p>
          <a:p>
            <a:pPr algn="r" rtl="1"/>
            <a:r>
              <a:rPr lang="fa-IR" dirty="0" smtClean="0"/>
              <a:t>اشتباه در اندازه گیری</a:t>
            </a:r>
          </a:p>
          <a:p>
            <a:pPr algn="r" rtl="1"/>
            <a:r>
              <a:rPr lang="fa-IR" dirty="0" smtClean="0"/>
              <a:t>اندازه گیری نکردن و ثبت کردن </a:t>
            </a:r>
          </a:p>
          <a:p>
            <a:pPr algn="r" rtl="1"/>
            <a:r>
              <a:rPr lang="fa-IR" dirty="0" smtClean="0"/>
              <a:t>استناد پزشک به اندازه گیری و ثبت مراقب سلامت و عدم اندازه گیری توسط پزشک</a:t>
            </a:r>
          </a:p>
          <a:p>
            <a:pPr algn="r" rtl="1"/>
            <a:r>
              <a:rPr lang="fa-IR" dirty="0" smtClean="0"/>
              <a:t>مراجعه بیماران تکراری با پایبندی بالا به درمان و مراقبت در مراکز</a:t>
            </a:r>
          </a:p>
          <a:p>
            <a:pPr algn="r" rtl="1"/>
            <a:r>
              <a:rPr lang="fa-IR" dirty="0" smtClean="0"/>
              <a:t>بیماران شب قبل از مراجعه داروهای خود را مصرف می کنند </a:t>
            </a:r>
          </a:p>
          <a:p>
            <a:pPr algn="r" rtl="1"/>
            <a:r>
              <a:rPr lang="fa-IR" dirty="0" smtClean="0"/>
              <a:t>و .... </a:t>
            </a:r>
          </a:p>
          <a:p>
            <a:pPr algn="r" rtl="1"/>
            <a:endParaRPr lang="en-US" dirty="0"/>
          </a:p>
        </p:txBody>
      </p:sp>
    </p:spTree>
    <p:extLst>
      <p:ext uri="{BB962C8B-B14F-4D97-AF65-F5344CB8AC3E}">
        <p14:creationId xmlns:p14="http://schemas.microsoft.com/office/powerpoint/2010/main" val="34387849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Chart 1"/>
          <p:cNvGraphicFramePr>
            <a:graphicFrameLocks/>
          </p:cNvGraphicFramePr>
          <p:nvPr>
            <p:extLst>
              <p:ext uri="{D42A27DB-BD31-4B8C-83A1-F6EECF244321}">
                <p14:modId xmlns:p14="http://schemas.microsoft.com/office/powerpoint/2010/main" val="2836695453"/>
              </p:ext>
            </p:extLst>
          </p:nvPr>
        </p:nvGraphicFramePr>
        <p:xfrm>
          <a:off x="0" y="0"/>
          <a:ext cx="10994315" cy="6858000"/>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3294299884"/>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Chart 1"/>
          <p:cNvGraphicFramePr>
            <a:graphicFrameLocks/>
          </p:cNvGraphicFramePr>
          <p:nvPr>
            <p:extLst>
              <p:ext uri="{D42A27DB-BD31-4B8C-83A1-F6EECF244321}">
                <p14:modId xmlns:p14="http://schemas.microsoft.com/office/powerpoint/2010/main" val="229409616"/>
              </p:ext>
            </p:extLst>
          </p:nvPr>
        </p:nvGraphicFramePr>
        <p:xfrm>
          <a:off x="0" y="0"/>
          <a:ext cx="10940527" cy="6858000"/>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422245534"/>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Chart 1"/>
          <p:cNvGraphicFramePr>
            <a:graphicFrameLocks/>
          </p:cNvGraphicFramePr>
          <p:nvPr>
            <p:extLst>
              <p:ext uri="{D42A27DB-BD31-4B8C-83A1-F6EECF244321}">
                <p14:modId xmlns:p14="http://schemas.microsoft.com/office/powerpoint/2010/main" val="2997443382"/>
              </p:ext>
            </p:extLst>
          </p:nvPr>
        </p:nvGraphicFramePr>
        <p:xfrm>
          <a:off x="-782053" y="0"/>
          <a:ext cx="12974053" cy="6858000"/>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89445221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609600"/>
            <a:ext cx="9628094" cy="1036320"/>
          </a:xfrm>
        </p:spPr>
        <p:txBody>
          <a:bodyPr>
            <a:noAutofit/>
          </a:bodyPr>
          <a:lstStyle/>
          <a:p>
            <a:pPr algn="ctr" rtl="1"/>
            <a:r>
              <a:rPr lang="fa-IR" sz="2400" cap="all" dirty="0"/>
              <a:t>پيشگيري از سکته هاي قلبي و مغزي از طريق خطرسنجي و مراقبت ادغام يافته ديابت، فشارخون بالا و اختلالات چربي هاي خون - غيرپزشک</a:t>
            </a:r>
            <a:endParaRPr lang="en-US" sz="2400" dirty="0"/>
          </a:p>
        </p:txBody>
      </p:sp>
      <p:sp>
        <p:nvSpPr>
          <p:cNvPr id="3" name="Content Placeholder 2"/>
          <p:cNvSpPr>
            <a:spLocks noGrp="1"/>
          </p:cNvSpPr>
          <p:nvPr>
            <p:ph idx="1"/>
          </p:nvPr>
        </p:nvSpPr>
        <p:spPr/>
        <p:txBody>
          <a:bodyPr/>
          <a:lstStyle/>
          <a:p>
            <a:pPr algn="r" rtl="1" fontAlgn="ctr"/>
            <a:r>
              <a:rPr lang="fa-IR" dirty="0"/>
              <a:t>فرد دارای کدامیک از سوابق زیر می باشد :</a:t>
            </a:r>
          </a:p>
          <a:p>
            <a:pPr algn="r" rtl="1" fontAlgn="ctr"/>
            <a:r>
              <a:rPr lang="fa-IR" dirty="0"/>
              <a:t>سابقه سکته قلبی</a:t>
            </a:r>
          </a:p>
          <a:p>
            <a:pPr algn="r" rtl="1" fontAlgn="ctr"/>
            <a:r>
              <a:rPr lang="fa-IR" dirty="0"/>
              <a:t>سابقه انجام مداخله درمانی تهاجمی (بالون گذاری یا استنت قلبی)</a:t>
            </a:r>
          </a:p>
          <a:p>
            <a:pPr algn="r" rtl="1" fontAlgn="ctr"/>
            <a:r>
              <a:rPr lang="fa-IR" dirty="0"/>
              <a:t>سابقه عمل جراحی باز قلب (</a:t>
            </a:r>
            <a:r>
              <a:rPr lang="en-US" dirty="0" smtClean="0"/>
              <a:t>CABG</a:t>
            </a:r>
            <a:r>
              <a:rPr lang="fa-IR" dirty="0" smtClean="0"/>
              <a:t>)</a:t>
            </a:r>
            <a:endParaRPr lang="en-US" dirty="0"/>
          </a:p>
          <a:p>
            <a:pPr algn="r" rtl="1" fontAlgn="ctr"/>
            <a:r>
              <a:rPr lang="fa-IR" dirty="0"/>
              <a:t>سابقه سکته مغزی</a:t>
            </a:r>
          </a:p>
          <a:p>
            <a:pPr algn="r" rtl="1" fontAlgn="ctr"/>
            <a:r>
              <a:rPr lang="fa-IR" dirty="0"/>
              <a:t>سابقه علایم گرفتگی شریان های اندام تحتانی</a:t>
            </a:r>
          </a:p>
          <a:p>
            <a:pPr algn="r" rtl="1" fontAlgn="ctr"/>
            <a:r>
              <a:rPr lang="fa-IR" dirty="0"/>
              <a:t>هیچکدام</a:t>
            </a:r>
          </a:p>
          <a:p>
            <a:pPr algn="r" rtl="1"/>
            <a:endParaRPr lang="en-US" dirty="0"/>
          </a:p>
        </p:txBody>
      </p:sp>
    </p:spTree>
    <p:extLst>
      <p:ext uri="{BB962C8B-B14F-4D97-AF65-F5344CB8AC3E}">
        <p14:creationId xmlns:p14="http://schemas.microsoft.com/office/powerpoint/2010/main" val="195970935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Chart 1"/>
          <p:cNvGraphicFramePr>
            <a:graphicFrameLocks/>
          </p:cNvGraphicFramePr>
          <p:nvPr>
            <p:extLst>
              <p:ext uri="{D42A27DB-BD31-4B8C-83A1-F6EECF244321}">
                <p14:modId xmlns:p14="http://schemas.microsoft.com/office/powerpoint/2010/main" val="2677761440"/>
              </p:ext>
            </p:extLst>
          </p:nvPr>
        </p:nvGraphicFramePr>
        <p:xfrm>
          <a:off x="-457201" y="0"/>
          <a:ext cx="13006137" cy="6858000"/>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54567590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69631" y="152400"/>
            <a:ext cx="9856808" cy="485732"/>
          </a:xfrm>
        </p:spPr>
        <p:txBody>
          <a:bodyPr>
            <a:noAutofit/>
          </a:bodyPr>
          <a:lstStyle/>
          <a:p>
            <a:r>
              <a:rPr lang="fa-IR" dirty="0"/>
              <a:t>مراقبت بیمار مبتلا به فشارخون بالا غیر پزشک</a:t>
            </a:r>
          </a:p>
        </p:txBody>
      </p:sp>
      <p:pic>
        <p:nvPicPr>
          <p:cNvPr id="5" name="Content Placeholder 4"/>
          <p:cNvPicPr>
            <a:picLocks noGrp="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 y="838200"/>
            <a:ext cx="10363200" cy="6019800"/>
          </a:xfrm>
          <a:prstGeom prst="rect">
            <a:avLst/>
          </a:prstGeom>
          <a:noFill/>
          <a:ln>
            <a:noFill/>
          </a:ln>
        </p:spPr>
      </p:pic>
    </p:spTree>
    <p:extLst>
      <p:ext uri="{BB962C8B-B14F-4D97-AF65-F5344CB8AC3E}">
        <p14:creationId xmlns:p14="http://schemas.microsoft.com/office/powerpoint/2010/main" val="184037406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61647" y="187569"/>
            <a:ext cx="8247459" cy="659152"/>
          </a:xfrm>
        </p:spPr>
        <p:txBody>
          <a:bodyPr>
            <a:normAutofit fontScale="90000"/>
          </a:bodyPr>
          <a:lstStyle/>
          <a:p>
            <a:r>
              <a:rPr lang="fa-IR" dirty="0"/>
              <a:t>مراقبت بیمار مبتلا به فشارخون بالا غیر پزشک</a:t>
            </a:r>
          </a:p>
        </p:txBody>
      </p:sp>
      <p:pic>
        <p:nvPicPr>
          <p:cNvPr id="5" name="Content Placeholder 4"/>
          <p:cNvPicPr>
            <a:picLocks noGrp="1" noChangeAspect="1"/>
          </p:cNvPicPr>
          <p:nvPr>
            <p:ph idx="1"/>
          </p:nvPr>
        </p:nvPicPr>
        <p:blipFill>
          <a:blip r:embed="rId2"/>
          <a:stretch>
            <a:fillRect/>
          </a:stretch>
        </p:blipFill>
        <p:spPr>
          <a:xfrm>
            <a:off x="0" y="990599"/>
            <a:ext cx="10152459" cy="5867401"/>
          </a:xfrm>
          <a:prstGeom prst="rect">
            <a:avLst/>
          </a:prstGeom>
        </p:spPr>
      </p:pic>
    </p:spTree>
    <p:extLst>
      <p:ext uri="{BB962C8B-B14F-4D97-AF65-F5344CB8AC3E}">
        <p14:creationId xmlns:p14="http://schemas.microsoft.com/office/powerpoint/2010/main" val="60439746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algn="ctr" rtl="1"/>
            <a:r>
              <a:rPr lang="fa-IR" sz="4800" dirty="0" smtClean="0"/>
              <a:t>فشار خون بالا</a:t>
            </a:r>
            <a:endParaRPr lang="en-US" sz="4800" dirty="0"/>
          </a:p>
        </p:txBody>
      </p:sp>
    </p:spTree>
    <p:extLst>
      <p:ext uri="{BB962C8B-B14F-4D97-AF65-F5344CB8AC3E}">
        <p14:creationId xmlns:p14="http://schemas.microsoft.com/office/powerpoint/2010/main" val="20645318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3392" y="332656"/>
            <a:ext cx="10972800" cy="576064"/>
          </a:xfrm>
        </p:spPr>
        <p:txBody>
          <a:bodyPr>
            <a:noAutofit/>
          </a:bodyPr>
          <a:lstStyle/>
          <a:p>
            <a:pPr algn="ctr" rtl="1"/>
            <a:r>
              <a:rPr lang="fa-IR" sz="3200" b="1" dirty="0" smtClean="0">
                <a:cs typeface="B Titr" pitchFamily="2" charset="-78"/>
              </a:rPr>
              <a:t>تعريف فشارخون و فشارخون بالا</a:t>
            </a:r>
            <a:endParaRPr lang="en-US" sz="3200" dirty="0">
              <a:cs typeface="B Titr" pitchFamily="2" charset="-78"/>
            </a:endParaRPr>
          </a:p>
        </p:txBody>
      </p:sp>
      <p:sp>
        <p:nvSpPr>
          <p:cNvPr id="3" name="Content Placeholder 2"/>
          <p:cNvSpPr>
            <a:spLocks noGrp="1"/>
          </p:cNvSpPr>
          <p:nvPr>
            <p:ph idx="1"/>
          </p:nvPr>
        </p:nvSpPr>
        <p:spPr>
          <a:xfrm>
            <a:off x="143340" y="1124744"/>
            <a:ext cx="9646120" cy="5472608"/>
          </a:xfrm>
        </p:spPr>
        <p:txBody>
          <a:bodyPr>
            <a:noAutofit/>
          </a:bodyPr>
          <a:lstStyle/>
          <a:p>
            <a:pPr algn="just" rtl="1">
              <a:buNone/>
            </a:pPr>
            <a:r>
              <a:rPr lang="fa-IR" sz="3600" dirty="0" smtClean="0">
                <a:cs typeface="B Mitra" pitchFamily="2" charset="-78"/>
              </a:rPr>
              <a:t>    </a:t>
            </a:r>
            <a:r>
              <a:rPr lang="fa-IR" sz="2400" spc="110" dirty="0" smtClean="0">
                <a:cs typeface="B Mitra" pitchFamily="2" charset="-78"/>
              </a:rPr>
              <a:t>خون در داخل سرخرگ ها داراي نيرويي است كه </a:t>
            </a:r>
            <a:r>
              <a:rPr lang="fa-IR" sz="2400" b="1" spc="110" dirty="0" smtClean="0">
                <a:cs typeface="B Mitra" pitchFamily="2" charset="-78"/>
              </a:rPr>
              <a:t>فشارخون </a:t>
            </a:r>
            <a:r>
              <a:rPr lang="fa-IR" sz="2400" spc="110" dirty="0">
                <a:cs typeface="B Mitra" pitchFamily="2" charset="-78"/>
              </a:rPr>
              <a:t>ناميده مي شود و</a:t>
            </a:r>
            <a:r>
              <a:rPr lang="en-US" sz="2400" spc="110" dirty="0">
                <a:cs typeface="B Mitra" pitchFamily="2" charset="-78"/>
              </a:rPr>
              <a:t> </a:t>
            </a:r>
            <a:r>
              <a:rPr lang="fa-IR" sz="2400" dirty="0">
                <a:cs typeface="B Mitra" pitchFamily="2" charset="-78"/>
              </a:rPr>
              <a:t>عامل اين فشار ، انقباض و انبساط قلب است . قلب به طور مداوم با هر انقباض </a:t>
            </a:r>
            <a:r>
              <a:rPr lang="fa-IR" sz="2400" dirty="0" smtClean="0">
                <a:cs typeface="B Mitra" pitchFamily="2" charset="-78"/>
              </a:rPr>
              <a:t>خود ، خون را به داخل شرياني به نام آئورت و شاخه هاي آن كه مسئول رساندن اكسيژن و مواد غذايي به تمام اعضاي بدن هستند، پمپ مي كند.</a:t>
            </a:r>
          </a:p>
          <a:p>
            <a:pPr algn="just" rtl="1">
              <a:buNone/>
            </a:pPr>
            <a:r>
              <a:rPr lang="fa-IR" sz="2400" dirty="0">
                <a:cs typeface="B Mitra" pitchFamily="2" charset="-78"/>
              </a:rPr>
              <a:t> </a:t>
            </a:r>
            <a:r>
              <a:rPr lang="fa-IR" sz="2400" dirty="0" smtClean="0">
                <a:cs typeface="B Mitra" pitchFamily="2" charset="-78"/>
              </a:rPr>
              <a:t>   فشارخون به دو عامل مهم ، يكي </a:t>
            </a:r>
            <a:r>
              <a:rPr lang="fa-IR" sz="2400" b="1" dirty="0">
                <a:cs typeface="B Mitra" pitchFamily="2" charset="-78"/>
              </a:rPr>
              <a:t>برون ده قلب </a:t>
            </a:r>
            <a:r>
              <a:rPr lang="fa-IR" sz="2400" dirty="0" smtClean="0">
                <a:cs typeface="B Mitra" pitchFamily="2" charset="-78"/>
              </a:rPr>
              <a:t>يعني مقدار خوني كه در هر دقيقه به وسيله قلب به درون شريان آئورت پمپ مي شود (حدود 6 - 5 ليتر ) و ديگري </a:t>
            </a:r>
            <a:r>
              <a:rPr lang="fa-IR" sz="2400" b="1" dirty="0">
                <a:cs typeface="B Mitra" pitchFamily="2" charset="-78"/>
              </a:rPr>
              <a:t>مقاومت رگ</a:t>
            </a:r>
            <a:r>
              <a:rPr lang="fa-IR" sz="2400" dirty="0" smtClean="0">
                <a:cs typeface="B Mitra" pitchFamily="2" charset="-78"/>
              </a:rPr>
              <a:t>، يعني مقاومتي كه بر سر راه خروج خون از قلب در رگ ها وجود دارد ، بستگي دارد. با تغيير برون ده قلب يا مقاومت رگ، مقدار فشارخون تغيير مي كند.</a:t>
            </a:r>
          </a:p>
          <a:p>
            <a:pPr algn="just" rtl="1">
              <a:buNone/>
            </a:pPr>
            <a:r>
              <a:rPr lang="fa-IR" dirty="0" smtClean="0">
                <a:cs typeface="B Mitra" pitchFamily="2" charset="-78"/>
              </a:rPr>
              <a:t>    </a:t>
            </a:r>
            <a:endParaRPr lang="en-US" dirty="0">
              <a:cs typeface="B Mitra" pitchFamily="2" charset="-78"/>
            </a:endParaRPr>
          </a:p>
        </p:txBody>
      </p:sp>
    </p:spTree>
    <p:extLst>
      <p:ext uri="{BB962C8B-B14F-4D97-AF65-F5344CB8AC3E}">
        <p14:creationId xmlns:p14="http://schemas.microsoft.com/office/powerpoint/2010/main" val="4261843260"/>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 y="980728"/>
            <a:ext cx="10187491" cy="5873860"/>
          </a:xfrm>
        </p:spPr>
        <p:txBody>
          <a:bodyPr>
            <a:noAutofit/>
          </a:bodyPr>
          <a:lstStyle/>
          <a:p>
            <a:pPr algn="just" rtl="1">
              <a:buNone/>
            </a:pPr>
            <a:r>
              <a:rPr lang="fa-IR" sz="3600" dirty="0">
                <a:cs typeface="B Mitra" pitchFamily="2" charset="-78"/>
              </a:rPr>
              <a:t>    </a:t>
            </a:r>
            <a:r>
              <a:rPr lang="fa-IR" sz="2800" spc="60" dirty="0">
                <a:cs typeface="B Mitra" pitchFamily="2" charset="-78"/>
              </a:rPr>
              <a:t>از آنجا كه پمپ كردن خون توسط قلب به داخل شريان ها، ضربان دار </a:t>
            </a:r>
            <a:r>
              <a:rPr lang="fa-IR" sz="2800" dirty="0">
                <a:cs typeface="B Mitra" pitchFamily="2" charset="-78"/>
              </a:rPr>
              <a:t>است ، فشارخون بين دو سطح حداكثر و حداقل در نوسان است . </a:t>
            </a:r>
            <a:endParaRPr lang="en-US" sz="2800" dirty="0">
              <a:cs typeface="B Mitra" pitchFamily="2" charset="-78"/>
            </a:endParaRPr>
          </a:p>
          <a:p>
            <a:pPr algn="just" rtl="1">
              <a:buNone/>
            </a:pPr>
            <a:r>
              <a:rPr lang="fa-IR" sz="2800" dirty="0" smtClean="0">
                <a:cs typeface="B Mitra" pitchFamily="2" charset="-78"/>
              </a:rPr>
              <a:t>    در زماني كه قلب منقبض مي شود ، خون وارد شريان ها مي شود و فشارخون به حداكثر مقدار خود مي رسد كه به آن </a:t>
            </a:r>
            <a:r>
              <a:rPr lang="fa-IR" sz="2800" b="1" dirty="0" smtClean="0">
                <a:cs typeface="B Mitra" pitchFamily="2" charset="-78"/>
              </a:rPr>
              <a:t>فشارخون سيستول </a:t>
            </a:r>
            <a:r>
              <a:rPr lang="fa-IR" sz="2800" dirty="0">
                <a:cs typeface="B Mitra" pitchFamily="2" charset="-78"/>
              </a:rPr>
              <a:t>مي گويند و در زمان استراحت قلب </a:t>
            </a:r>
            <a:endParaRPr lang="fa-IR" sz="2800" dirty="0" smtClean="0">
              <a:cs typeface="B Mitra" pitchFamily="2" charset="-78"/>
            </a:endParaRPr>
          </a:p>
          <a:p>
            <a:pPr algn="just" rtl="1">
              <a:buNone/>
            </a:pPr>
            <a:r>
              <a:rPr lang="fa-IR" sz="2800" dirty="0" smtClean="0">
                <a:cs typeface="B Mitra" pitchFamily="2" charset="-78"/>
              </a:rPr>
              <a:t>    كه </a:t>
            </a:r>
            <a:r>
              <a:rPr lang="fa-IR" sz="2800" dirty="0">
                <a:cs typeface="B Mitra" pitchFamily="2" charset="-78"/>
              </a:rPr>
              <a:t>خون وارد شريان نمي شود ، با خروج</a:t>
            </a:r>
            <a:r>
              <a:rPr lang="fa-IR" sz="2800" b="1" dirty="0" smtClean="0">
                <a:cs typeface="B Mitra" pitchFamily="2" charset="-78"/>
              </a:rPr>
              <a:t> </a:t>
            </a:r>
            <a:endParaRPr lang="fa-IR" sz="2800" dirty="0">
              <a:cs typeface="B Mitra" pitchFamily="2" charset="-78"/>
            </a:endParaRPr>
          </a:p>
          <a:p>
            <a:pPr algn="just" rtl="1">
              <a:buNone/>
            </a:pPr>
            <a:r>
              <a:rPr lang="fa-IR" sz="2800" dirty="0" smtClean="0">
                <a:cs typeface="B Mitra" pitchFamily="2" charset="-78"/>
              </a:rPr>
              <a:t>    تدريجي خون از اين شريان ها و جريان آن </a:t>
            </a:r>
          </a:p>
          <a:p>
            <a:pPr algn="just" rtl="1">
              <a:buNone/>
            </a:pPr>
            <a:r>
              <a:rPr lang="fa-IR" sz="2800" dirty="0" smtClean="0">
                <a:cs typeface="B Mitra" pitchFamily="2" charset="-78"/>
              </a:rPr>
              <a:t>    به</a:t>
            </a:r>
            <a:r>
              <a:rPr lang="fa-IR" sz="2800" spc="90" dirty="0" smtClean="0">
                <a:cs typeface="B Mitra" pitchFamily="2" charset="-78"/>
              </a:rPr>
              <a:t> سوي مويرگ ها فشارخون كاهش </a:t>
            </a:r>
          </a:p>
          <a:p>
            <a:pPr algn="just" rtl="1">
              <a:buNone/>
            </a:pPr>
            <a:r>
              <a:rPr lang="fa-IR" sz="2800" spc="90" dirty="0" smtClean="0">
                <a:cs typeface="B Mitra" pitchFamily="2" charset="-78"/>
              </a:rPr>
              <a:t>   يافته و به حداقل مقدار خود مي رسد</a:t>
            </a:r>
            <a:r>
              <a:rPr lang="fa-IR" sz="2800" dirty="0" smtClean="0">
                <a:cs typeface="B Mitra" pitchFamily="2" charset="-78"/>
              </a:rPr>
              <a:t>،كه</a:t>
            </a:r>
          </a:p>
          <a:p>
            <a:pPr algn="just" rtl="1">
              <a:buNone/>
            </a:pPr>
            <a:r>
              <a:rPr lang="fa-IR" sz="2800" dirty="0" smtClean="0">
                <a:cs typeface="B Mitra" pitchFamily="2" charset="-78"/>
              </a:rPr>
              <a:t>   به آن</a:t>
            </a:r>
            <a:r>
              <a:rPr lang="fa-IR" sz="2800" b="1" dirty="0" smtClean="0">
                <a:cs typeface="B Mitra" pitchFamily="2" charset="-78"/>
              </a:rPr>
              <a:t> فشارخون دياستول </a:t>
            </a:r>
            <a:r>
              <a:rPr lang="fa-IR" sz="2800" dirty="0">
                <a:cs typeface="B Mitra" pitchFamily="2" charset="-78"/>
              </a:rPr>
              <a:t>مي گويند</a:t>
            </a:r>
            <a:r>
              <a:rPr lang="fa-IR" dirty="0">
                <a:cs typeface="B Mitra" pitchFamily="2" charset="-78"/>
              </a:rPr>
              <a:t>.</a:t>
            </a:r>
            <a:r>
              <a:rPr lang="fa-IR" sz="3600" dirty="0">
                <a:cs typeface="B Mitra" pitchFamily="2" charset="-78"/>
              </a:rPr>
              <a:t> </a:t>
            </a:r>
            <a:endParaRPr lang="en-US" sz="3600" dirty="0">
              <a:cs typeface="B Mitra" pitchFamily="2" charset="-78"/>
            </a:endParaRPr>
          </a:p>
          <a:p>
            <a:pPr algn="just" rtl="1">
              <a:buNone/>
            </a:pPr>
            <a:r>
              <a:rPr lang="fa-IR" sz="3600" dirty="0" smtClean="0">
                <a:cs typeface="B Mitra" pitchFamily="2" charset="-78"/>
              </a:rPr>
              <a:t>   </a:t>
            </a:r>
            <a:endParaRPr lang="en-US" sz="3600" dirty="0">
              <a:cs typeface="B Mitra" pitchFamily="2" charset="-78"/>
            </a:endParaRPr>
          </a:p>
        </p:txBody>
      </p:sp>
      <p:pic>
        <p:nvPicPr>
          <p:cNvPr id="12290" name="Picture 2"/>
          <p:cNvPicPr>
            <a:picLocks noChangeAspect="1" noChangeArrowheads="1"/>
          </p:cNvPicPr>
          <p:nvPr/>
        </p:nvPicPr>
        <p:blipFill>
          <a:blip r:embed="rId2" cstate="print">
            <a:extLst>
              <a:ext uri="{28A0092B-C50C-407E-A947-70E740481C1C}">
                <a14:useLocalDpi xmlns:a14="http://schemas.microsoft.com/office/drawing/2010/main" val="0"/>
              </a:ext>
            </a:extLst>
          </a:blip>
          <a:stretch>
            <a:fillRect/>
          </a:stretch>
        </p:blipFill>
        <p:spPr bwMode="auto">
          <a:xfrm>
            <a:off x="0" y="3068960"/>
            <a:ext cx="5507915" cy="343756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90875926"/>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1052736"/>
            <a:ext cx="9714155" cy="5328592"/>
          </a:xfrm>
        </p:spPr>
        <p:txBody>
          <a:bodyPr/>
          <a:lstStyle/>
          <a:p>
            <a:pPr marL="0" indent="0" algn="just" rtl="1">
              <a:buNone/>
            </a:pPr>
            <a:r>
              <a:rPr lang="fa-IR" sz="3600" dirty="0">
                <a:cs typeface="B Mitra" pitchFamily="2" charset="-78"/>
              </a:rPr>
              <a:t>بهترين راه براي پي بردن به مقدار فشارخون هر فرد اندازه گيري منظم آن با دستگاه فشارسنج است . در </a:t>
            </a:r>
            <a:r>
              <a:rPr lang="fa-IR" sz="3600" dirty="0" smtClean="0">
                <a:cs typeface="B Mitra" pitchFamily="2" charset="-78"/>
              </a:rPr>
              <a:t>هر فرد </a:t>
            </a:r>
            <a:r>
              <a:rPr lang="fa-IR" sz="3600" dirty="0">
                <a:cs typeface="B Mitra" pitchFamily="2" charset="-78"/>
              </a:rPr>
              <a:t>فشارخون را در دو سطح سيستول و دياستول اندازه مي گيرند و با واحد ميلي متر جيوه نشان داده مي شود.</a:t>
            </a:r>
            <a:endParaRPr lang="en-US" sz="3600" dirty="0">
              <a:cs typeface="B Mitra" pitchFamily="2" charset="-78"/>
            </a:endParaRPr>
          </a:p>
          <a:p>
            <a:pPr algn="r" rtl="1"/>
            <a:endParaRPr lang="fa-IR" dirty="0"/>
          </a:p>
        </p:txBody>
      </p:sp>
      <p:pic>
        <p:nvPicPr>
          <p:cNvPr id="4" name="Picture 2"/>
          <p:cNvPicPr>
            <a:picLocks noChangeAspect="1" noChangeArrowheads="1"/>
          </p:cNvPicPr>
          <p:nvPr/>
        </p:nvPicPr>
        <p:blipFill>
          <a:blip r:embed="rId2" cstate="print">
            <a:extLst>
              <a:ext uri="{28A0092B-C50C-407E-A947-70E740481C1C}">
                <a14:useLocalDpi xmlns:a14="http://schemas.microsoft.com/office/drawing/2010/main" val="0"/>
              </a:ext>
            </a:extLst>
          </a:blip>
          <a:stretch>
            <a:fillRect/>
          </a:stretch>
        </p:blipFill>
        <p:spPr bwMode="auto">
          <a:xfrm>
            <a:off x="623392" y="2752092"/>
            <a:ext cx="8448939" cy="3602149"/>
          </a:xfrm>
          <a:prstGeom prst="rect">
            <a:avLst/>
          </a:prstGeom>
          <a:noFill/>
          <a:ln>
            <a:solidFill>
              <a:srgbClr val="FF0000"/>
            </a:solidFill>
          </a:ln>
          <a:extLst>
            <a:ext uri="{909E8E84-426E-40DD-AFC4-6F175D3DCCD1}">
              <a14:hiddenFill xmlns:a14="http://schemas.microsoft.com/office/drawing/2010/main">
                <a:solidFill>
                  <a:srgbClr val="FFFFFF"/>
                </a:solidFill>
              </a14:hiddenFill>
            </a:ext>
          </a:extLst>
        </p:spPr>
      </p:pic>
      <p:sp>
        <p:nvSpPr>
          <p:cNvPr id="9" name="Flowchart: Process 8"/>
          <p:cNvSpPr/>
          <p:nvPr/>
        </p:nvSpPr>
        <p:spPr>
          <a:xfrm rot="19189266" flipV="1">
            <a:off x="5818011" y="5132526"/>
            <a:ext cx="2181509" cy="45719"/>
          </a:xfrm>
          <a:prstGeom prst="flowChartProcess">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Flowchart: Process 9"/>
          <p:cNvSpPr/>
          <p:nvPr/>
        </p:nvSpPr>
        <p:spPr>
          <a:xfrm rot="19189266" flipV="1">
            <a:off x="1218750" y="5102517"/>
            <a:ext cx="1729774" cy="45719"/>
          </a:xfrm>
          <a:prstGeom prst="flowChartProcess">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583984817"/>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548680"/>
            <a:ext cx="10133704" cy="5832648"/>
          </a:xfrm>
        </p:spPr>
        <p:txBody>
          <a:bodyPr>
            <a:normAutofit/>
          </a:bodyPr>
          <a:lstStyle/>
          <a:p>
            <a:pPr algn="just" rtl="1">
              <a:buNone/>
            </a:pPr>
            <a:r>
              <a:rPr lang="fa-IR" sz="2800" dirty="0" smtClean="0">
                <a:cs typeface="B Mitra" pitchFamily="2" charset="-78"/>
              </a:rPr>
              <a:t>    </a:t>
            </a:r>
            <a:endParaRPr lang="en-US" sz="2800" dirty="0">
              <a:cs typeface="B Mitra" pitchFamily="2" charset="-78"/>
            </a:endParaRPr>
          </a:p>
          <a:p>
            <a:pPr algn="just" rtl="1">
              <a:buNone/>
            </a:pPr>
            <a:r>
              <a:rPr lang="fa-IR" sz="4000" dirty="0" smtClean="0">
                <a:cs typeface="B Mitra" pitchFamily="2" charset="-78"/>
              </a:rPr>
              <a:t>    </a:t>
            </a:r>
            <a:r>
              <a:rPr lang="fa-IR" sz="2800" dirty="0" smtClean="0">
                <a:cs typeface="B Mitra" pitchFamily="2" charset="-78"/>
              </a:rPr>
              <a:t>فشارخون بالا در نتيجه افزايش فشار بيش از حد طبيعي جريان خون بر ديوا ره شريان ها ايجاد مي شود. مقدار فشارخون بايد بر اساس چند اندازه گيري كه در موقعيت هاي جداگانه و در طول يك دوره زماني اندازه گيري شده است، تعيين شود . اگر فشارخون به طور دايمي بالاتر از حد طبيعي باشد، به آن فشارخون بالا مي گويند.</a:t>
            </a:r>
            <a:endParaRPr lang="en-US" sz="2800" dirty="0" smtClean="0">
              <a:cs typeface="B Mitra" pitchFamily="2" charset="-78"/>
            </a:endParaRPr>
          </a:p>
        </p:txBody>
      </p:sp>
      <p:pic>
        <p:nvPicPr>
          <p:cNvPr id="1026" name="Picture 2"/>
          <p:cNvPicPr>
            <a:picLocks noChangeAspect="1" noChangeArrowheads="1"/>
          </p:cNvPicPr>
          <p:nvPr/>
        </p:nvPicPr>
        <p:blipFill>
          <a:blip r:embed="rId2" cstate="print">
            <a:extLst>
              <a:ext uri="{28A0092B-C50C-407E-A947-70E740481C1C}">
                <a14:useLocalDpi xmlns:a14="http://schemas.microsoft.com/office/drawing/2010/main" val="0"/>
              </a:ext>
            </a:extLst>
          </a:blip>
          <a:stretch>
            <a:fillRect/>
          </a:stretch>
        </p:blipFill>
        <p:spPr bwMode="auto">
          <a:xfrm>
            <a:off x="-1" y="3141167"/>
            <a:ext cx="8016215" cy="330558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40710879"/>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3392" y="836712"/>
            <a:ext cx="8993944" cy="562074"/>
          </a:xfrm>
        </p:spPr>
        <p:txBody>
          <a:bodyPr>
            <a:noAutofit/>
          </a:bodyPr>
          <a:lstStyle/>
          <a:p>
            <a:pPr algn="ctr" rtl="1"/>
            <a:r>
              <a:rPr lang="fa-IR" sz="3600" b="1" dirty="0" smtClean="0">
                <a:cs typeface="B Titr" pitchFamily="2" charset="-78"/>
              </a:rPr>
              <a:t>عوامل مؤثر بر فشارخون</a:t>
            </a:r>
            <a:endParaRPr lang="en-US" sz="3600" dirty="0">
              <a:cs typeface="B Titr" pitchFamily="2" charset="-78"/>
            </a:endParaRPr>
          </a:p>
        </p:txBody>
      </p:sp>
      <p:sp>
        <p:nvSpPr>
          <p:cNvPr id="3" name="Content Placeholder 2"/>
          <p:cNvSpPr>
            <a:spLocks noGrp="1"/>
          </p:cNvSpPr>
          <p:nvPr>
            <p:ph idx="1"/>
          </p:nvPr>
        </p:nvSpPr>
        <p:spPr>
          <a:xfrm>
            <a:off x="0" y="2132856"/>
            <a:ext cx="10273553" cy="4320480"/>
          </a:xfrm>
        </p:spPr>
        <p:txBody>
          <a:bodyPr>
            <a:normAutofit/>
          </a:bodyPr>
          <a:lstStyle/>
          <a:p>
            <a:pPr algn="just" rtl="1">
              <a:buNone/>
            </a:pPr>
            <a:r>
              <a:rPr lang="fa-IR" sz="2800" dirty="0" smtClean="0">
                <a:cs typeface="B Mitra" pitchFamily="2" charset="-78"/>
              </a:rPr>
              <a:t>    </a:t>
            </a:r>
            <a:r>
              <a:rPr lang="fa-IR" sz="3600" dirty="0" smtClean="0">
                <a:cs typeface="B Mitra" pitchFamily="2" charset="-78"/>
              </a:rPr>
              <a:t>فشارخون در طول روز تحت تأ ثير عوامل مختلفي از جمله وضعيت بدن، فعاليت مغز، فعاليت گوارشي، فعاليت عضلاني، تحريكات عصبي، تحريكات دردناك، مثانه پر، عوامل محيطي مثل دماي هوا و ميزان صدا، مصرف دخانيات، الكل، قهوه، چاي و دارو تغيير مي كند اما اين تغييرات موقتي هستند.</a:t>
            </a:r>
          </a:p>
          <a:p>
            <a:pPr algn="just" rtl="1">
              <a:buNone/>
            </a:pPr>
            <a:r>
              <a:rPr lang="fa-IR" sz="3600" dirty="0" smtClean="0">
                <a:cs typeface="B Mitra" pitchFamily="2" charset="-78"/>
              </a:rPr>
              <a:t>به همین دلیل برای تشخیص فشارخون بالا باید چندین بار اندازه گیری در روزهای مختلف صورت گیرد تا تشخیص قطعی شود. ( برای همراه کردن فرد مشکوک به فشارخون بالا باید این توضیح به فرد داده شود) </a:t>
            </a:r>
          </a:p>
          <a:p>
            <a:pPr algn="r" rtl="1">
              <a:buNone/>
            </a:pPr>
            <a:endParaRPr lang="fa-IR" sz="2800" dirty="0" smtClean="0">
              <a:cs typeface="B Mitra" pitchFamily="2" charset="-78"/>
            </a:endParaRPr>
          </a:p>
        </p:txBody>
      </p:sp>
    </p:spTree>
    <p:extLst>
      <p:ext uri="{BB962C8B-B14F-4D97-AF65-F5344CB8AC3E}">
        <p14:creationId xmlns:p14="http://schemas.microsoft.com/office/powerpoint/2010/main" val="3870082707"/>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Grp="1" noChangeAspect="1" noChangeArrowheads="1"/>
          </p:cNvPicPr>
          <p:nvPr>
            <p:ph idx="1"/>
          </p:nvPr>
        </p:nvPicPr>
        <p:blipFill>
          <a:blip r:embed="rId2" cstate="print">
            <a:extLst>
              <a:ext uri="{28A0092B-C50C-407E-A947-70E740481C1C}">
                <a14:useLocalDpi xmlns:a14="http://schemas.microsoft.com/office/drawing/2010/main" val="0"/>
              </a:ext>
            </a:extLst>
          </a:blip>
          <a:stretch>
            <a:fillRect/>
          </a:stretch>
        </p:blipFill>
        <p:spPr bwMode="auto">
          <a:xfrm>
            <a:off x="1369423" y="836966"/>
            <a:ext cx="7914426" cy="561759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6318190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6061" y="129092"/>
            <a:ext cx="9520518" cy="6519133"/>
          </a:xfrm>
        </p:spPr>
        <p:txBody>
          <a:bodyPr>
            <a:normAutofit fontScale="85000" lnSpcReduction="20000"/>
          </a:bodyPr>
          <a:lstStyle/>
          <a:p>
            <a:pPr algn="r" rtl="1" fontAlgn="ctr"/>
            <a:r>
              <a:rPr lang="fa-IR" dirty="0"/>
              <a:t>قد</a:t>
            </a:r>
          </a:p>
          <a:p>
            <a:pPr algn="r" rtl="1" fontAlgn="ctr"/>
            <a:r>
              <a:rPr lang="fa-IR" dirty="0" smtClean="0"/>
              <a:t>وزن</a:t>
            </a:r>
            <a:r>
              <a:rPr lang="fa-IR" dirty="0"/>
              <a:t> </a:t>
            </a:r>
          </a:p>
          <a:p>
            <a:pPr algn="r" rtl="1" fontAlgn="ctr"/>
            <a:r>
              <a:rPr lang="fa-IR" dirty="0" smtClean="0"/>
              <a:t>دور </a:t>
            </a:r>
            <a:r>
              <a:rPr lang="fa-IR" dirty="0"/>
              <a:t>کمر</a:t>
            </a:r>
          </a:p>
          <a:p>
            <a:pPr algn="r" rtl="1" fontAlgn="ctr"/>
            <a:r>
              <a:rPr lang="fa-IR" dirty="0" smtClean="0"/>
              <a:t>فشار </a:t>
            </a:r>
            <a:r>
              <a:rPr lang="fa-IR" dirty="0"/>
              <a:t>خون سيستوليک (بار اول)</a:t>
            </a:r>
          </a:p>
          <a:p>
            <a:pPr algn="r" rtl="1" fontAlgn="ctr"/>
            <a:r>
              <a:rPr lang="fa-IR" dirty="0" smtClean="0"/>
              <a:t>فشار </a:t>
            </a:r>
            <a:r>
              <a:rPr lang="fa-IR" dirty="0"/>
              <a:t>خون دياستوليک (بار اول</a:t>
            </a:r>
            <a:r>
              <a:rPr lang="fa-IR" dirty="0" smtClean="0"/>
              <a:t>)</a:t>
            </a:r>
            <a:endParaRPr lang="en-US" dirty="0" smtClean="0"/>
          </a:p>
          <a:p>
            <a:pPr algn="r" rtl="1" fontAlgn="ctr"/>
            <a:r>
              <a:rPr lang="fa-IR" dirty="0" smtClean="0"/>
              <a:t>                                    فشار </a:t>
            </a:r>
            <a:r>
              <a:rPr lang="fa-IR" dirty="0"/>
              <a:t>خون سيستوليک بعد از دو دقيقه استراحت (بار دوم)</a:t>
            </a:r>
          </a:p>
          <a:p>
            <a:pPr algn="r" rtl="1" fontAlgn="ctr"/>
            <a:r>
              <a:rPr lang="fa-IR" dirty="0" smtClean="0"/>
              <a:t>                                    فشار </a:t>
            </a:r>
            <a:r>
              <a:rPr lang="fa-IR" dirty="0"/>
              <a:t>خون دياستوليک بعد از دو دقيقه استراحت (بار دوم</a:t>
            </a:r>
            <a:r>
              <a:rPr lang="fa-IR" dirty="0" smtClean="0"/>
              <a:t>)</a:t>
            </a:r>
            <a:endParaRPr lang="fa-IR" dirty="0"/>
          </a:p>
          <a:p>
            <a:pPr algn="r" rtl="1" fontAlgn="ctr"/>
            <a:r>
              <a:rPr lang="fa-IR" dirty="0" smtClean="0"/>
              <a:t>فرد </a:t>
            </a:r>
            <a:r>
              <a:rPr lang="fa-IR" dirty="0"/>
              <a:t>دارای کدامیک از عوامل خطر زیر می باشد:</a:t>
            </a:r>
          </a:p>
          <a:p>
            <a:pPr algn="r" rtl="1" fontAlgn="ctr"/>
            <a:r>
              <a:rPr lang="fa-IR" dirty="0"/>
              <a:t>مصرف مواد دخانی</a:t>
            </a:r>
          </a:p>
          <a:p>
            <a:pPr algn="r" rtl="1" fontAlgn="ctr"/>
            <a:r>
              <a:rPr lang="fa-IR" dirty="0"/>
              <a:t>مصرف الکل</a:t>
            </a:r>
          </a:p>
          <a:p>
            <a:pPr algn="r" rtl="1" fontAlgn="ctr"/>
            <a:r>
              <a:rPr lang="fa-IR" dirty="0"/>
              <a:t>سابقه دیابت در افراد درجه یک خانواده</a:t>
            </a:r>
          </a:p>
          <a:p>
            <a:pPr algn="r" rtl="1" fontAlgn="ctr"/>
            <a:r>
              <a:rPr lang="fa-IR" dirty="0"/>
              <a:t>سابقه حوادث قلبی عروقی زودرس در افراد درجه یک خانواده(شامل بیماری های سکته قلبی و مغزی زیر 65 سال در زنان و زیر 55 سال در مردان)</a:t>
            </a:r>
          </a:p>
          <a:p>
            <a:pPr algn="r" rtl="1" fontAlgn="ctr"/>
            <a:r>
              <a:rPr lang="fa-IR" dirty="0"/>
              <a:t>سابقه نارسایی کلیه در افراد درجه یک خانواده</a:t>
            </a:r>
          </a:p>
          <a:p>
            <a:pPr algn="r" rtl="1" fontAlgn="ctr"/>
            <a:r>
              <a:rPr lang="fa-IR" dirty="0"/>
              <a:t>بیمار شناخته شده مبتلا به فشارخون </a:t>
            </a:r>
            <a:r>
              <a:rPr lang="fa-IR" dirty="0" smtClean="0"/>
              <a:t>بالا</a:t>
            </a:r>
            <a:r>
              <a:rPr lang="en-US" dirty="0" smtClean="0"/>
              <a:t>      </a:t>
            </a:r>
            <a:endParaRPr lang="fa-IR" dirty="0" smtClean="0"/>
          </a:p>
          <a:p>
            <a:pPr algn="r" rtl="1" fontAlgn="ctr"/>
            <a:r>
              <a:rPr lang="en-US" b="1" dirty="0" smtClean="0">
                <a:solidFill>
                  <a:srgbClr val="FF0000"/>
                </a:solidFill>
              </a:rPr>
              <a:t>                                               </a:t>
            </a:r>
            <a:r>
              <a:rPr lang="fa-IR" b="1" dirty="0" smtClean="0">
                <a:solidFill>
                  <a:srgbClr val="FF0000"/>
                </a:solidFill>
              </a:rPr>
              <a:t>آیا فرد مبتلا به فشارخون بالا ، داروی کاهنده فشارخون مصرف می کند؟</a:t>
            </a:r>
          </a:p>
          <a:p>
            <a:pPr algn="r" rtl="1" fontAlgn="ctr"/>
            <a:r>
              <a:rPr lang="fa-IR" dirty="0" smtClean="0"/>
              <a:t>بیمار </a:t>
            </a:r>
            <a:r>
              <a:rPr lang="fa-IR" dirty="0"/>
              <a:t>شناخته شده مبتلا به دیابت</a:t>
            </a:r>
          </a:p>
          <a:p>
            <a:pPr algn="r" rtl="1" fontAlgn="ctr"/>
            <a:r>
              <a:rPr lang="fa-IR" dirty="0"/>
              <a:t>هیچکدام</a:t>
            </a:r>
          </a:p>
          <a:p>
            <a:pPr algn="r" rtl="1" fontAlgn="ctr"/>
            <a:r>
              <a:rPr lang="fa-IR" dirty="0"/>
              <a:t>قند خون ناشتا</a:t>
            </a:r>
          </a:p>
          <a:p>
            <a:pPr algn="r" rtl="1" fontAlgn="ctr"/>
            <a:r>
              <a:rPr lang="fa-IR" dirty="0" smtClean="0"/>
              <a:t>کلسترول توتال</a:t>
            </a:r>
            <a:r>
              <a:rPr lang="en-US" dirty="0"/>
              <a:t/>
            </a:r>
            <a:br>
              <a:rPr lang="en-US" dirty="0"/>
            </a:br>
            <a:endParaRPr lang="en-US" dirty="0"/>
          </a:p>
        </p:txBody>
      </p:sp>
    </p:spTree>
    <p:extLst>
      <p:ext uri="{BB962C8B-B14F-4D97-AF65-F5344CB8AC3E}">
        <p14:creationId xmlns:p14="http://schemas.microsoft.com/office/powerpoint/2010/main" val="3843737844"/>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19403" y="260648"/>
            <a:ext cx="10972800" cy="720080"/>
          </a:xfrm>
        </p:spPr>
        <p:txBody>
          <a:bodyPr>
            <a:normAutofit/>
          </a:bodyPr>
          <a:lstStyle/>
          <a:p>
            <a:pPr algn="ctr" rtl="1"/>
            <a:r>
              <a:rPr lang="fa-IR" sz="3600" b="1" dirty="0">
                <a:cs typeface="B Titr" pitchFamily="2" charset="-78"/>
              </a:rPr>
              <a:t>انواع فشار خون بالا: </a:t>
            </a:r>
            <a:endParaRPr lang="fa-IR" sz="3600" dirty="0"/>
          </a:p>
        </p:txBody>
      </p:sp>
      <p:sp>
        <p:nvSpPr>
          <p:cNvPr id="3" name="Content Placeholder 2"/>
          <p:cNvSpPr>
            <a:spLocks noGrp="1"/>
          </p:cNvSpPr>
          <p:nvPr>
            <p:ph idx="1"/>
          </p:nvPr>
        </p:nvSpPr>
        <p:spPr>
          <a:xfrm>
            <a:off x="0" y="1052736"/>
            <a:ext cx="9531275" cy="5112568"/>
          </a:xfrm>
        </p:spPr>
        <p:txBody>
          <a:bodyPr/>
          <a:lstStyle/>
          <a:p>
            <a:pPr algn="just" rtl="1">
              <a:buNone/>
            </a:pPr>
            <a:r>
              <a:rPr lang="fa-IR" dirty="0" smtClean="0">
                <a:cs typeface="B Mitra" pitchFamily="2" charset="-78"/>
              </a:rPr>
              <a:t>    </a:t>
            </a:r>
            <a:r>
              <a:rPr lang="fa-IR" sz="3600" dirty="0" smtClean="0">
                <a:cs typeface="B Mitra" pitchFamily="2" charset="-78"/>
              </a:rPr>
              <a:t>فشارخون</a:t>
            </a:r>
            <a:r>
              <a:rPr lang="fa-IR" sz="3600" dirty="0" smtClean="0">
                <a:cs typeface="B Titr" pitchFamily="2" charset="-78"/>
              </a:rPr>
              <a:t> </a:t>
            </a:r>
            <a:r>
              <a:rPr lang="fa-IR" sz="3600" dirty="0">
                <a:cs typeface="B Mitra" pitchFamily="2" charset="-78"/>
              </a:rPr>
              <a:t>بالا دو نوع اوليه و ثانويه </a:t>
            </a:r>
            <a:r>
              <a:rPr lang="fa-IR" sz="3600" dirty="0" smtClean="0">
                <a:cs typeface="B Mitra" pitchFamily="2" charset="-78"/>
              </a:rPr>
              <a:t>دارد</a:t>
            </a:r>
            <a:r>
              <a:rPr lang="fa-IR" sz="3600" dirty="0">
                <a:cs typeface="B Mitra" pitchFamily="2" charset="-78"/>
              </a:rPr>
              <a:t>.</a:t>
            </a:r>
            <a:endParaRPr lang="fa-IR" sz="3600" b="1" dirty="0" smtClean="0">
              <a:cs typeface="B Titr" pitchFamily="2" charset="-78"/>
            </a:endParaRPr>
          </a:p>
          <a:p>
            <a:pPr algn="just" rtl="1">
              <a:buNone/>
            </a:pPr>
            <a:r>
              <a:rPr lang="fa-IR" sz="3600" b="1" dirty="0">
                <a:cs typeface="B Titr" pitchFamily="2" charset="-78"/>
              </a:rPr>
              <a:t> </a:t>
            </a:r>
            <a:r>
              <a:rPr lang="fa-IR" sz="3600" b="1" dirty="0" smtClean="0">
                <a:cs typeface="B Titr" pitchFamily="2" charset="-78"/>
              </a:rPr>
              <a:t>    فشار </a:t>
            </a:r>
            <a:r>
              <a:rPr lang="fa-IR" sz="3600" b="1" dirty="0">
                <a:cs typeface="B Titr" pitchFamily="2" charset="-78"/>
              </a:rPr>
              <a:t>خون بالاي اوليه: </a:t>
            </a:r>
            <a:r>
              <a:rPr lang="fa-IR" sz="3600" dirty="0">
                <a:cs typeface="B Mitra" pitchFamily="2" charset="-78"/>
              </a:rPr>
              <a:t>در نوع اوليه كه 95 درصد بيماران فشارخوني را شامل مي شود، علت فشارخون بالا مشخص نيست. </a:t>
            </a:r>
            <a:endParaRPr lang="fa-IR" sz="3600" dirty="0"/>
          </a:p>
        </p:txBody>
      </p:sp>
      <p:pic>
        <p:nvPicPr>
          <p:cNvPr id="4098" name="Picture 2"/>
          <p:cNvPicPr>
            <a:picLocks noChangeAspect="1" noChangeArrowheads="1"/>
          </p:cNvPicPr>
          <p:nvPr/>
        </p:nvPicPr>
        <p:blipFill>
          <a:blip r:embed="rId2" cstate="print">
            <a:extLst>
              <a:ext uri="{28A0092B-C50C-407E-A947-70E740481C1C}">
                <a14:useLocalDpi xmlns:a14="http://schemas.microsoft.com/office/drawing/2010/main" val="0"/>
              </a:ext>
            </a:extLst>
          </a:blip>
          <a:stretch>
            <a:fillRect/>
          </a:stretch>
        </p:blipFill>
        <p:spPr bwMode="auto">
          <a:xfrm>
            <a:off x="29141" y="2978908"/>
            <a:ext cx="6571060" cy="340242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18286693"/>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3392" y="476672"/>
            <a:ext cx="8864853" cy="432048"/>
          </a:xfrm>
        </p:spPr>
        <p:txBody>
          <a:bodyPr>
            <a:normAutofit fontScale="90000"/>
          </a:bodyPr>
          <a:lstStyle/>
          <a:p>
            <a:pPr algn="ctr" rtl="1"/>
            <a:r>
              <a:rPr lang="fa-IR" sz="3600" dirty="0" smtClean="0">
                <a:cs typeface="B Titr" pitchFamily="2" charset="-78"/>
              </a:rPr>
              <a:t>عوامل مؤثر برایجاد فشارخون بالا</a:t>
            </a:r>
            <a:endParaRPr lang="fa-IR" sz="3600" dirty="0">
              <a:cs typeface="B Titr" pitchFamily="2" charset="-78"/>
            </a:endParaRPr>
          </a:p>
        </p:txBody>
      </p:sp>
      <p:pic>
        <p:nvPicPr>
          <p:cNvPr id="5122" name="Picture 2"/>
          <p:cNvPicPr>
            <a:picLocks noGrp="1" noChangeAspect="1" noChangeArrowheads="1"/>
          </p:cNvPicPr>
          <p:nvPr>
            <p:ph idx="1"/>
          </p:nvPr>
        </p:nvPicPr>
        <p:blipFill>
          <a:blip r:embed="rId2" cstate="print">
            <a:extLst>
              <a:ext uri="{28A0092B-C50C-407E-A947-70E740481C1C}">
                <a14:useLocalDpi xmlns:a14="http://schemas.microsoft.com/office/drawing/2010/main" val="0"/>
              </a:ext>
            </a:extLst>
          </a:blip>
          <a:stretch>
            <a:fillRect/>
          </a:stretch>
        </p:blipFill>
        <p:spPr bwMode="auto">
          <a:xfrm>
            <a:off x="0" y="1577762"/>
            <a:ext cx="9402184" cy="536833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20300540"/>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15413" y="172122"/>
            <a:ext cx="8532982" cy="736598"/>
          </a:xfrm>
        </p:spPr>
        <p:txBody>
          <a:bodyPr>
            <a:normAutofit fontScale="90000"/>
          </a:bodyPr>
          <a:lstStyle/>
          <a:p>
            <a:pPr algn="ctr" rtl="1"/>
            <a:r>
              <a:rPr lang="fa-IR" sz="2800" b="1" dirty="0" smtClean="0">
                <a:cs typeface="B Titr" pitchFamily="2" charset="-78"/>
              </a:rPr>
              <a:t>شايع ترين عوامل مؤثر بر فشارخون بالا در نوع ثانويه</a:t>
            </a:r>
            <a:br>
              <a:rPr lang="fa-IR" sz="2800" b="1" dirty="0" smtClean="0">
                <a:cs typeface="B Titr" pitchFamily="2" charset="-78"/>
              </a:rPr>
            </a:br>
            <a:endParaRPr lang="en-US" sz="2800" dirty="0">
              <a:cs typeface="B Titr" pitchFamily="2" charset="-78"/>
            </a:endParaRPr>
          </a:p>
        </p:txBody>
      </p:sp>
      <p:sp>
        <p:nvSpPr>
          <p:cNvPr id="3" name="Content Placeholder 2"/>
          <p:cNvSpPr>
            <a:spLocks noGrp="1"/>
          </p:cNvSpPr>
          <p:nvPr>
            <p:ph idx="1"/>
          </p:nvPr>
        </p:nvSpPr>
        <p:spPr>
          <a:xfrm>
            <a:off x="0" y="1023758"/>
            <a:ext cx="9746428" cy="5678256"/>
          </a:xfrm>
        </p:spPr>
        <p:txBody>
          <a:bodyPr>
            <a:noAutofit/>
          </a:bodyPr>
          <a:lstStyle/>
          <a:p>
            <a:pPr algn="just" rtl="1">
              <a:buNone/>
            </a:pPr>
            <a:r>
              <a:rPr lang="fa-IR" sz="2400" b="1" dirty="0" smtClean="0">
                <a:cs typeface="B Titr" pitchFamily="2" charset="-78"/>
              </a:rPr>
              <a:t>1</a:t>
            </a:r>
            <a:r>
              <a:rPr lang="fa-IR" sz="2400" b="1" dirty="0">
                <a:cs typeface="B Titr" pitchFamily="2" charset="-78"/>
              </a:rPr>
              <a:t>. مصرف قرص جلوگيري از بارداري: </a:t>
            </a:r>
            <a:r>
              <a:rPr lang="fa-IR" sz="3200" dirty="0" smtClean="0">
                <a:cs typeface="B Mitra" pitchFamily="2" charset="-78"/>
              </a:rPr>
              <a:t>اگر چه خطر پيدايش فشارخون بالا پس از مصرف اين قرص ها به مدت طولاني ، قابل توجه است ولي اين خطر در حدي نيست كه مصرف اين قرص ها را ممنوع كرد . بلكه بايد ضمن مصرف، براي اجتناب از عوارض احتمالي آن ها فشارخو ن را به طور مرتب كنترل نمود.</a:t>
            </a:r>
          </a:p>
          <a:p>
            <a:pPr algn="just" rtl="1">
              <a:buNone/>
            </a:pPr>
            <a:r>
              <a:rPr lang="fa-IR" sz="2400" b="1" dirty="0">
                <a:cs typeface="B Titr" pitchFamily="2" charset="-78"/>
              </a:rPr>
              <a:t>2. بيماري هاي كليه: </a:t>
            </a:r>
            <a:r>
              <a:rPr lang="fa-IR" sz="3200" dirty="0" smtClean="0">
                <a:cs typeface="B Mitra" pitchFamily="2" charset="-78"/>
              </a:rPr>
              <a:t>كاهش قدرت كليه در دفع مواد زايد ، افزايش فشارخون را به دنبال دارد (نارسايي كليه). در تنگي هاي شريان هاي كليوي افزايش فشار خون بوجود مي آيد.</a:t>
            </a:r>
          </a:p>
          <a:p>
            <a:pPr algn="just" rtl="1">
              <a:buNone/>
            </a:pPr>
            <a:r>
              <a:rPr lang="fa-IR" sz="2400" b="1" dirty="0" smtClean="0">
                <a:cs typeface="B Titr" pitchFamily="2" charset="-78"/>
              </a:rPr>
              <a:t>3. </a:t>
            </a:r>
            <a:r>
              <a:rPr lang="fa-IR" sz="2400" b="1" dirty="0">
                <a:cs typeface="B Titr" pitchFamily="2" charset="-78"/>
              </a:rPr>
              <a:t>بيماري هاي غدد درون ريز : </a:t>
            </a:r>
            <a:r>
              <a:rPr lang="fa-IR" sz="3200" dirty="0" smtClean="0">
                <a:cs typeface="B Mitra" pitchFamily="2" charset="-78"/>
              </a:rPr>
              <a:t>افزايش ترشح بعضي هورمون ها به علت بيماري هاي غدد درون ريز، مي تواند موجب افزايش فشار خون گردد، مثل افزايش فعاليت تيروييد يا وجود توده در غده فوق كليه. بيماري هاي زمينه اي كليوي و غدد فوق كليوي مهم ترين عامل بروز فشار خون بالاي ثانويه هستند.</a:t>
            </a:r>
            <a:endParaRPr lang="en-US" sz="3200" dirty="0" smtClean="0">
              <a:cs typeface="B Mitra" pitchFamily="2" charset="-78"/>
            </a:endParaRPr>
          </a:p>
        </p:txBody>
      </p:sp>
    </p:spTree>
    <p:extLst>
      <p:ext uri="{BB962C8B-B14F-4D97-AF65-F5344CB8AC3E}">
        <p14:creationId xmlns:p14="http://schemas.microsoft.com/office/powerpoint/2010/main" val="1918147299"/>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548680"/>
            <a:ext cx="8448339" cy="418058"/>
          </a:xfrm>
        </p:spPr>
        <p:txBody>
          <a:bodyPr>
            <a:normAutofit fontScale="90000"/>
          </a:bodyPr>
          <a:lstStyle/>
          <a:p>
            <a:pPr algn="ctr" rtl="1"/>
            <a:r>
              <a:rPr lang="fa-IR" sz="2800" b="1" dirty="0" smtClean="0">
                <a:cs typeface="B Titr" pitchFamily="2" charset="-78"/>
              </a:rPr>
              <a:t>علايم باليني فشار خون بالا</a:t>
            </a:r>
            <a:br>
              <a:rPr lang="fa-IR" sz="2800" b="1" dirty="0" smtClean="0">
                <a:cs typeface="B Titr" pitchFamily="2" charset="-78"/>
              </a:rPr>
            </a:br>
            <a:endParaRPr lang="en-US" sz="2800" dirty="0">
              <a:cs typeface="B Titr" pitchFamily="2" charset="-78"/>
            </a:endParaRPr>
          </a:p>
        </p:txBody>
      </p:sp>
      <p:sp>
        <p:nvSpPr>
          <p:cNvPr id="3" name="Content Placeholder 2"/>
          <p:cNvSpPr>
            <a:spLocks noGrp="1"/>
          </p:cNvSpPr>
          <p:nvPr>
            <p:ph idx="1"/>
          </p:nvPr>
        </p:nvSpPr>
        <p:spPr>
          <a:xfrm>
            <a:off x="0" y="1052736"/>
            <a:ext cx="9359153" cy="5616624"/>
          </a:xfrm>
        </p:spPr>
        <p:txBody>
          <a:bodyPr>
            <a:normAutofit/>
          </a:bodyPr>
          <a:lstStyle/>
          <a:p>
            <a:pPr algn="just" rtl="1">
              <a:buNone/>
            </a:pPr>
            <a:r>
              <a:rPr lang="fa-IR" dirty="0" smtClean="0">
                <a:cs typeface="B Mitra" pitchFamily="2" charset="-78"/>
              </a:rPr>
              <a:t>         </a:t>
            </a:r>
          </a:p>
          <a:p>
            <a:pPr algn="just" rtl="1">
              <a:buNone/>
            </a:pPr>
            <a:r>
              <a:rPr lang="fa-IR" dirty="0">
                <a:cs typeface="B Mitra" pitchFamily="2" charset="-78"/>
              </a:rPr>
              <a:t> </a:t>
            </a:r>
            <a:r>
              <a:rPr lang="fa-IR" dirty="0" smtClean="0">
                <a:cs typeface="B Mitra" pitchFamily="2" charset="-78"/>
              </a:rPr>
              <a:t>       </a:t>
            </a:r>
            <a:r>
              <a:rPr lang="fa-IR" sz="2400" spc="90" dirty="0" smtClean="0">
                <a:cs typeface="B Mitra" pitchFamily="2" charset="-78"/>
              </a:rPr>
              <a:t>فشار خون اوليه سال ها بدون علامت است و معمولا زماني علامت دار مي شود</a:t>
            </a:r>
            <a:r>
              <a:rPr lang="fa-IR" sz="2400" dirty="0" smtClean="0">
                <a:cs typeface="B Mitra" pitchFamily="2" charset="-78"/>
              </a:rPr>
              <a:t> كه بر اندام هاي حياتي مثل مغز، چشم، كليه و قلب تاثير گذاشته و به آن ها آسيب رسانده باشد. گاهي ممكن است بيمار از علايمي مثل سردرد در ناحيه پس سر، سرگيجه، تاري و اختلال ديد، خستگي زودرس و طپش قلب، تنگي نفس شبانه و يا هنگام فعاليت و دردهاي قفسه سينه، شكايت كند. اگر فشارخون به طور حاد افزايش يابد ممكن است بيمار دچار سرگيجه و تشنج شده و حتي به اغماء برود.</a:t>
            </a:r>
            <a:endParaRPr lang="en-US" sz="2400" dirty="0" smtClean="0">
              <a:cs typeface="B Mitra" pitchFamily="2" charset="-78"/>
            </a:endParaRPr>
          </a:p>
        </p:txBody>
      </p:sp>
      <p:pic>
        <p:nvPicPr>
          <p:cNvPr id="13314" name="Picture 2"/>
          <p:cNvPicPr>
            <a:picLocks noChangeAspect="1" noChangeArrowheads="1"/>
          </p:cNvPicPr>
          <p:nvPr/>
        </p:nvPicPr>
        <p:blipFill>
          <a:blip r:embed="rId2" cstate="print">
            <a:extLst>
              <a:ext uri="{28A0092B-C50C-407E-A947-70E740481C1C}">
                <a14:useLocalDpi xmlns:a14="http://schemas.microsoft.com/office/drawing/2010/main" val="0"/>
              </a:ext>
            </a:extLst>
          </a:blip>
          <a:stretch>
            <a:fillRect/>
          </a:stretch>
        </p:blipFill>
        <p:spPr bwMode="auto">
          <a:xfrm>
            <a:off x="0" y="3999669"/>
            <a:ext cx="5231904" cy="251016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86336825"/>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3392" y="116632"/>
            <a:ext cx="8165606" cy="1143000"/>
          </a:xfrm>
        </p:spPr>
        <p:txBody>
          <a:bodyPr>
            <a:normAutofit/>
          </a:bodyPr>
          <a:lstStyle/>
          <a:p>
            <a:pPr algn="ctr" rtl="1"/>
            <a:r>
              <a:rPr lang="fa-IR" sz="3600" b="1" dirty="0">
                <a:cs typeface="B Titr" pitchFamily="2" charset="-78"/>
              </a:rPr>
              <a:t>عوارض شايع فشارخون بالا</a:t>
            </a:r>
            <a:endParaRPr lang="fa-IR" sz="3600" dirty="0"/>
          </a:p>
        </p:txBody>
      </p:sp>
      <p:pic>
        <p:nvPicPr>
          <p:cNvPr id="15362" name="Picture 2"/>
          <p:cNvPicPr>
            <a:picLocks noGrp="1" noChangeAspect="1" noChangeArrowheads="1"/>
          </p:cNvPicPr>
          <p:nvPr>
            <p:ph idx="1"/>
          </p:nvPr>
        </p:nvPicPr>
        <p:blipFill>
          <a:blip r:embed="rId2" cstate="print">
            <a:extLst>
              <a:ext uri="{28A0092B-C50C-407E-A947-70E740481C1C}">
                <a14:useLocalDpi xmlns:a14="http://schemas.microsoft.com/office/drawing/2010/main" val="0"/>
              </a:ext>
            </a:extLst>
          </a:blip>
          <a:stretch>
            <a:fillRect/>
          </a:stretch>
        </p:blipFill>
        <p:spPr bwMode="auto">
          <a:xfrm>
            <a:off x="1" y="1031221"/>
            <a:ext cx="8767482" cy="528538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84224635"/>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77334" y="222324"/>
            <a:ext cx="8596668" cy="1320800"/>
          </a:xfrm>
        </p:spPr>
        <p:txBody>
          <a:bodyPr/>
          <a:lstStyle/>
          <a:p>
            <a:pPr algn="ctr" rtl="1"/>
            <a:r>
              <a:rPr lang="fa-IR" dirty="0" smtClean="0"/>
              <a:t>بررسی عوارض فشارخون بالا </a:t>
            </a:r>
            <a:endParaRPr lang="en-US" dirty="0"/>
          </a:p>
        </p:txBody>
      </p:sp>
      <p:sp>
        <p:nvSpPr>
          <p:cNvPr id="3" name="Content Placeholder 2"/>
          <p:cNvSpPr>
            <a:spLocks noGrp="1"/>
          </p:cNvSpPr>
          <p:nvPr>
            <p:ph idx="1"/>
          </p:nvPr>
        </p:nvSpPr>
        <p:spPr>
          <a:xfrm>
            <a:off x="0" y="2160589"/>
            <a:ext cx="9810974" cy="3880773"/>
          </a:xfrm>
        </p:spPr>
        <p:txBody>
          <a:bodyPr>
            <a:normAutofit/>
          </a:bodyPr>
          <a:lstStyle/>
          <a:p>
            <a:pPr algn="r" rtl="1"/>
            <a:r>
              <a:rPr lang="fa-IR" sz="2800" dirty="0">
                <a:cs typeface="B Mitra" pitchFamily="2" charset="-78"/>
              </a:rPr>
              <a:t>بیمار باید هر سال حداقل یک آزمایش قند و چربی و کراتینین و تعیین </a:t>
            </a:r>
            <a:r>
              <a:rPr lang="en-US" sz="2800" dirty="0">
                <a:cs typeface="B Mitra" pitchFamily="2" charset="-78"/>
              </a:rPr>
              <a:t>GFR</a:t>
            </a:r>
            <a:r>
              <a:rPr lang="fa-IR" sz="2800" dirty="0">
                <a:cs typeface="B Mitra" pitchFamily="2" charset="-78"/>
              </a:rPr>
              <a:t> و تست های کبد و ادرار و ... داشته باشد. </a:t>
            </a:r>
            <a:endParaRPr lang="fa-IR" sz="2800" dirty="0" smtClean="0">
              <a:cs typeface="B Mitra" pitchFamily="2" charset="-78"/>
            </a:endParaRPr>
          </a:p>
          <a:p>
            <a:pPr marL="0" indent="0" algn="r" rtl="1">
              <a:buNone/>
            </a:pPr>
            <a:endParaRPr lang="fa-IR" sz="2800" dirty="0">
              <a:cs typeface="B Mitra" pitchFamily="2" charset="-78"/>
            </a:endParaRPr>
          </a:p>
          <a:p>
            <a:pPr algn="r" rtl="1"/>
            <a:r>
              <a:rPr lang="fa-IR" sz="2800" dirty="0">
                <a:cs typeface="B Mitra" pitchFamily="2" charset="-78"/>
              </a:rPr>
              <a:t>بیمار باید نوار قلب داشته باشد و ارجاع به متخصص قلب داشته باشد و پزشک در مورد وضعیت قلبی او سوال کند</a:t>
            </a:r>
            <a:r>
              <a:rPr lang="fa-IR" sz="2800" dirty="0" smtClean="0">
                <a:cs typeface="B Mitra" pitchFamily="2" charset="-78"/>
              </a:rPr>
              <a:t>.</a:t>
            </a:r>
          </a:p>
          <a:p>
            <a:pPr marL="0" indent="0" algn="r" rtl="1">
              <a:buNone/>
            </a:pPr>
            <a:endParaRPr lang="fa-IR" sz="2800" dirty="0">
              <a:cs typeface="B Mitra" pitchFamily="2" charset="-78"/>
            </a:endParaRPr>
          </a:p>
          <a:p>
            <a:pPr algn="r" rtl="1"/>
            <a:r>
              <a:rPr lang="fa-IR" sz="2800" dirty="0">
                <a:cs typeface="B Mitra" pitchFamily="2" charset="-78"/>
              </a:rPr>
              <a:t>اگر فشارخون بیمار بالاتر از 160 باشد باید ارجاع به چشم پزشک داشته باشد.</a:t>
            </a:r>
          </a:p>
        </p:txBody>
      </p:sp>
    </p:spTree>
    <p:extLst>
      <p:ext uri="{BB962C8B-B14F-4D97-AF65-F5344CB8AC3E}">
        <p14:creationId xmlns:p14="http://schemas.microsoft.com/office/powerpoint/2010/main" val="1632966248"/>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980728"/>
            <a:ext cx="9886278" cy="5877272"/>
          </a:xfrm>
        </p:spPr>
        <p:txBody>
          <a:bodyPr>
            <a:normAutofit fontScale="92500" lnSpcReduction="20000"/>
          </a:bodyPr>
          <a:lstStyle/>
          <a:p>
            <a:pPr algn="just" rtl="1">
              <a:buNone/>
            </a:pPr>
            <a:r>
              <a:rPr lang="fa-IR" sz="3000" dirty="0" smtClean="0">
                <a:cs typeface="B Mitra" pitchFamily="2" charset="-78"/>
              </a:rPr>
              <a:t>    </a:t>
            </a:r>
            <a:r>
              <a:rPr lang="fa-IR" sz="3500" dirty="0" smtClean="0">
                <a:cs typeface="B Mitra" pitchFamily="2" charset="-78"/>
              </a:rPr>
              <a:t>فشارخون بالاي درجه يك در صورت عدم تشخيص و درمان منجر به يك بيماري پيش رونده مي گردد. خطر بيماري قلبي عروقي از 75 / 115 ميلي متر جيوه شروع مي شود و به ازاي هر افزايش به ميزان 10 / 20 ميلي متر جيوه، خطر دو برابر مي شود .</a:t>
            </a:r>
          </a:p>
          <a:p>
            <a:pPr algn="just" rtl="1">
              <a:buNone/>
            </a:pPr>
            <a:r>
              <a:rPr lang="fa-IR" sz="3500" dirty="0" smtClean="0">
                <a:cs typeface="B Mitra" pitchFamily="2" charset="-78"/>
              </a:rPr>
              <a:t>    افراد ديابتي كه بيماري فشارخون بالا هم دارند دو برابر بيشتر در معرض خطر مرگ ناشي از بيماري قلبي عروقي هستند. درمان فشارخون اثر مفيدي بر اين عوارض دارد و هر 10 ميلي متر جيوه كاهش در فشارخون سيستولي منجر به 15 درصد كاهش در مرگ مرتبط با ديابت، 12درصد كاهش عوارض ديابت و 11 درصد كاهش بروز سكته قلبي مي شود. </a:t>
            </a:r>
          </a:p>
          <a:p>
            <a:pPr algn="just" rtl="1">
              <a:buNone/>
            </a:pPr>
            <a:r>
              <a:rPr lang="fa-IR" sz="3500" dirty="0" smtClean="0">
                <a:cs typeface="B Mitra" pitchFamily="2" charset="-78"/>
              </a:rPr>
              <a:t>    در افراد فشارخوني كه دخانيات مصرف مي كنند، بروز سكته قلبي و بيماري كرونر قلب دو تا سه برابر نسبت به افراد سالم بيشتر است. ترك مصرف دخانيات به سرعت خطر را كاهش مي دهد و بخش مهمي از پيشگيري اوليه در بيماري هاي قلبي عروقي محسوب مي شود.</a:t>
            </a:r>
            <a:endParaRPr lang="en-US" sz="3500" dirty="0" smtClean="0">
              <a:cs typeface="B Mitra" pitchFamily="2" charset="-78"/>
            </a:endParaRPr>
          </a:p>
          <a:p>
            <a:endParaRPr lang="en-US" dirty="0"/>
          </a:p>
        </p:txBody>
      </p:sp>
    </p:spTree>
    <p:extLst>
      <p:ext uri="{BB962C8B-B14F-4D97-AF65-F5344CB8AC3E}">
        <p14:creationId xmlns:p14="http://schemas.microsoft.com/office/powerpoint/2010/main" val="3980532421"/>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27381" y="139849"/>
            <a:ext cx="8745711" cy="912887"/>
          </a:xfrm>
        </p:spPr>
        <p:txBody>
          <a:bodyPr>
            <a:normAutofit fontScale="90000"/>
          </a:bodyPr>
          <a:lstStyle/>
          <a:p>
            <a:pPr algn="ctr" rtl="1"/>
            <a:r>
              <a:rPr lang="fa-IR" sz="3100" b="1" dirty="0" smtClean="0">
                <a:cs typeface="B Titr" pitchFamily="2" charset="-78"/>
              </a:rPr>
              <a:t>درمان فشارخون بالا</a:t>
            </a:r>
            <a:r>
              <a:rPr lang="fa-IR" b="1" dirty="0" smtClean="0"/>
              <a:t/>
            </a:r>
            <a:br>
              <a:rPr lang="fa-IR" b="1" dirty="0" smtClean="0"/>
            </a:br>
            <a:endParaRPr lang="en-US" dirty="0"/>
          </a:p>
        </p:txBody>
      </p:sp>
      <p:sp>
        <p:nvSpPr>
          <p:cNvPr id="3" name="Content Placeholder 2"/>
          <p:cNvSpPr>
            <a:spLocks noGrp="1"/>
          </p:cNvSpPr>
          <p:nvPr>
            <p:ph idx="1"/>
          </p:nvPr>
        </p:nvSpPr>
        <p:spPr>
          <a:xfrm>
            <a:off x="0" y="1124744"/>
            <a:ext cx="9445214" cy="5256584"/>
          </a:xfrm>
        </p:spPr>
        <p:txBody>
          <a:bodyPr>
            <a:normAutofit/>
          </a:bodyPr>
          <a:lstStyle/>
          <a:p>
            <a:pPr algn="r" rtl="1">
              <a:buNone/>
            </a:pPr>
            <a:r>
              <a:rPr lang="fa-IR" sz="2800" dirty="0" smtClean="0">
                <a:cs typeface="B Mitra" pitchFamily="2" charset="-78"/>
              </a:rPr>
              <a:t>    </a:t>
            </a:r>
            <a:r>
              <a:rPr lang="fa-IR" sz="2400" dirty="0" smtClean="0">
                <a:cs typeface="B Mitra" pitchFamily="2" charset="-78"/>
              </a:rPr>
              <a:t>فشارخون بالا در تمام طول عمر نياز به درمان دارد و لازم است بيمار و خانواده او تحت آموزش قرار بگيرند تا نسبت به بيماري فشار خون و عوارض آن آگاهي كامل پيدا كنند. براي درمان ، مراقبت و پي گيري بيماري، مشاركت فرد مبتلا به فشار خون بالا و خانواده وي اهميت به سزايي دارد. درمان فشار خو ن بالا بايد متناسب با هر بيمار انجام شود و پرونده درماني او دقيقا كنترل گردد</a:t>
            </a:r>
            <a:r>
              <a:rPr lang="fa-IR" sz="2400" b="1" dirty="0" smtClean="0">
                <a:cs typeface="B Mitra" pitchFamily="2" charset="-78"/>
              </a:rPr>
              <a:t>. از علل اصلي ناكامي در درمان فشارخون بالا بي علامت بودن بيماري و آگاهي ناكافي جامعه و به ويژه بيماران نسبت به بيماري و عوارض آن مي توان ذكر كرد . </a:t>
            </a:r>
            <a:endParaRPr lang="en-US" sz="2400" b="1" dirty="0">
              <a:cs typeface="B Mitra" pitchFamily="2" charset="-78"/>
            </a:endParaRPr>
          </a:p>
        </p:txBody>
      </p:sp>
      <p:pic>
        <p:nvPicPr>
          <p:cNvPr id="20482" name="Picture 2" descr="F:\R H\filip chart\Copy of ok-feshar khoon\jpg daroo\09.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055" y="3582296"/>
            <a:ext cx="6011069" cy="31842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49150706"/>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980728"/>
            <a:ext cx="9326880" cy="5472608"/>
          </a:xfrm>
        </p:spPr>
        <p:txBody>
          <a:bodyPr>
            <a:normAutofit/>
          </a:bodyPr>
          <a:lstStyle/>
          <a:p>
            <a:pPr algn="just" rtl="1">
              <a:buNone/>
            </a:pPr>
            <a:r>
              <a:rPr lang="fa-IR" sz="2400" dirty="0" smtClean="0">
                <a:cs typeface="B Mitra" pitchFamily="2" charset="-78"/>
              </a:rPr>
              <a:t>   درمان </a:t>
            </a:r>
            <a:r>
              <a:rPr lang="fa-IR" sz="2400" dirty="0">
                <a:cs typeface="B Mitra" pitchFamily="2" charset="-78"/>
              </a:rPr>
              <a:t>بيماري فشارخون بالا نه تنها به درمان داروئي بلكه بستگي به تغيير شيوه زندگي نامناسب دارد و درمان بيماران معمولاً تركيبي از </a:t>
            </a:r>
            <a:r>
              <a:rPr lang="fa-IR" sz="2400" dirty="0" smtClean="0">
                <a:cs typeface="B Mitra" pitchFamily="2" charset="-78"/>
              </a:rPr>
              <a:t>درمان </a:t>
            </a:r>
            <a:r>
              <a:rPr lang="fa-IR" sz="2400" dirty="0">
                <a:cs typeface="B Mitra" pitchFamily="2" charset="-78"/>
              </a:rPr>
              <a:t>غيرداروئي و درمان دارويي مي باشد.</a:t>
            </a:r>
            <a:endParaRPr lang="en-US" sz="2400" dirty="0">
              <a:cs typeface="B Mitra" pitchFamily="2" charset="-78"/>
            </a:endParaRPr>
          </a:p>
        </p:txBody>
      </p:sp>
      <p:pic>
        <p:nvPicPr>
          <p:cNvPr id="4" name="Picture 2" descr="F:\R H\filip chart\Copy of ok-feshar khoon\jpg daroo\01.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942" y="2492896"/>
            <a:ext cx="7968601" cy="395354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84355378"/>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3392" y="107576"/>
            <a:ext cx="7304994" cy="801144"/>
          </a:xfrm>
        </p:spPr>
        <p:txBody>
          <a:bodyPr>
            <a:noAutofit/>
          </a:bodyPr>
          <a:lstStyle/>
          <a:p>
            <a:pPr algn="ctr" rtl="1"/>
            <a:r>
              <a:rPr lang="fa-IR" sz="2800" b="1" dirty="0" smtClean="0">
                <a:cs typeface="B Titr" pitchFamily="2" charset="-78"/>
              </a:rPr>
              <a:t>درمان غيردارويي</a:t>
            </a:r>
            <a:br>
              <a:rPr lang="fa-IR" sz="2800" b="1" dirty="0" smtClean="0">
                <a:cs typeface="B Titr" pitchFamily="2" charset="-78"/>
              </a:rPr>
            </a:br>
            <a:endParaRPr lang="en-US" sz="2800" b="1" dirty="0" smtClean="0">
              <a:cs typeface="B Titr" pitchFamily="2" charset="-78"/>
            </a:endParaRPr>
          </a:p>
        </p:txBody>
      </p:sp>
      <p:sp>
        <p:nvSpPr>
          <p:cNvPr id="3" name="Content Placeholder 2"/>
          <p:cNvSpPr>
            <a:spLocks noGrp="1"/>
          </p:cNvSpPr>
          <p:nvPr>
            <p:ph idx="1"/>
          </p:nvPr>
        </p:nvSpPr>
        <p:spPr>
          <a:xfrm>
            <a:off x="86061" y="600043"/>
            <a:ext cx="9628094" cy="5262874"/>
          </a:xfrm>
        </p:spPr>
        <p:txBody>
          <a:bodyPr>
            <a:noAutofit/>
          </a:bodyPr>
          <a:lstStyle/>
          <a:p>
            <a:pPr algn="just" rtl="1"/>
            <a:r>
              <a:rPr lang="fa-IR" sz="2800" dirty="0" smtClean="0">
                <a:cs typeface="B Mitra" pitchFamily="2" charset="-78"/>
              </a:rPr>
              <a:t>    </a:t>
            </a:r>
            <a:r>
              <a:rPr lang="fa-IR" sz="2400" dirty="0" smtClean="0">
                <a:cs typeface="B Mitra" pitchFamily="2" charset="-78"/>
              </a:rPr>
              <a:t>مراقبت هاي غيردارويي شامل اصلاح شيوه نامناسب زندگي است . اصلاح شيوة زندگي هم</a:t>
            </a:r>
            <a:r>
              <a:rPr lang="en-US" sz="2400" dirty="0" smtClean="0">
                <a:cs typeface="B Mitra" pitchFamily="2" charset="-78"/>
              </a:rPr>
              <a:t> </a:t>
            </a:r>
            <a:r>
              <a:rPr lang="fa-IR" sz="2400" dirty="0" smtClean="0">
                <a:cs typeface="B Mitra" pitchFamily="2" charset="-78"/>
              </a:rPr>
              <a:t>در پيشگيري اوليه از بروز فشار خون بالا و هم در كنترل و كاهش فشار خون در بيماري</a:t>
            </a:r>
            <a:r>
              <a:rPr lang="en-US" sz="2400" dirty="0" smtClean="0">
                <a:cs typeface="B Mitra" pitchFamily="2" charset="-78"/>
              </a:rPr>
              <a:t> </a:t>
            </a:r>
            <a:r>
              <a:rPr lang="fa-IR" sz="2400" dirty="0" smtClean="0">
                <a:cs typeface="B Mitra" pitchFamily="2" charset="-78"/>
              </a:rPr>
              <a:t>فشارخون بالا نقش مهمي دارند. اين</a:t>
            </a:r>
            <a:r>
              <a:rPr lang="en-US" sz="2400" dirty="0" smtClean="0">
                <a:cs typeface="B Mitra" pitchFamily="2" charset="-78"/>
              </a:rPr>
              <a:t> </a:t>
            </a:r>
            <a:r>
              <a:rPr lang="fa-IR" sz="2400" dirty="0" smtClean="0">
                <a:cs typeface="B Mitra" pitchFamily="2" charset="-78"/>
              </a:rPr>
              <a:t>تغييرات شامل موارد زير هستند:</a:t>
            </a:r>
          </a:p>
          <a:p>
            <a:pPr algn="just" rtl="1"/>
            <a:r>
              <a:rPr lang="fa-IR" sz="2400" dirty="0" smtClean="0">
                <a:cs typeface="B Mitra" pitchFamily="2" charset="-78"/>
              </a:rPr>
              <a:t>    تغيير الگوي تغذيه اي به منظور كاهش مصرف چربي و مصرف روغن مايع به جای نوع</a:t>
            </a:r>
            <a:r>
              <a:rPr lang="en-US" sz="2400" dirty="0" smtClean="0">
                <a:cs typeface="B Mitra" pitchFamily="2" charset="-78"/>
              </a:rPr>
              <a:t> </a:t>
            </a:r>
            <a:r>
              <a:rPr lang="fa-IR" sz="2400" dirty="0" smtClean="0">
                <a:cs typeface="B Mitra" pitchFamily="2" charset="-78"/>
              </a:rPr>
              <a:t>جامد، مصرف سبزيجات و انواع ميوه ها به علت داشتن </a:t>
            </a:r>
            <a:r>
              <a:rPr lang="fa-IR" sz="2400" b="1" dirty="0" smtClean="0">
                <a:cs typeface="B Mitra" pitchFamily="2" charset="-78"/>
              </a:rPr>
              <a:t>پتاسیم</a:t>
            </a:r>
            <a:r>
              <a:rPr lang="fa-IR" sz="2400" dirty="0" smtClean="0">
                <a:cs typeface="B Mitra" pitchFamily="2" charset="-78"/>
              </a:rPr>
              <a:t> بسیار مفید است، كاهش مصرف نمك و غذاهاي شور ، پخت غذا</a:t>
            </a:r>
            <a:r>
              <a:rPr lang="en-US" sz="2400" dirty="0" smtClean="0">
                <a:cs typeface="B Mitra" pitchFamily="2" charset="-78"/>
              </a:rPr>
              <a:t> </a:t>
            </a:r>
            <a:r>
              <a:rPr lang="fa-IR" sz="2400" dirty="0" smtClean="0">
                <a:cs typeface="B Mitra" pitchFamily="2" charset="-78"/>
              </a:rPr>
              <a:t>به روش صحيح مثلا بخار پز يا آب پز و حتي المقدور پرهيز از سرخ كردن آن</a:t>
            </a:r>
            <a:endParaRPr lang="en-US" sz="2400" dirty="0" smtClean="0">
              <a:cs typeface="B Mitra" pitchFamily="2" charset="-78"/>
            </a:endParaRPr>
          </a:p>
          <a:p>
            <a:pPr algn="just" rtl="1"/>
            <a:r>
              <a:rPr lang="fa-IR" sz="2400" dirty="0" smtClean="0">
                <a:cs typeface="B Mitra" pitchFamily="2" charset="-78"/>
              </a:rPr>
              <a:t>    افزايش</a:t>
            </a:r>
            <a:r>
              <a:rPr lang="en-US" sz="2400" dirty="0" smtClean="0">
                <a:cs typeface="B Mitra" pitchFamily="2" charset="-78"/>
              </a:rPr>
              <a:t> </a:t>
            </a:r>
            <a:r>
              <a:rPr lang="fa-IR" sz="2400" dirty="0" smtClean="0">
                <a:cs typeface="B Mitra" pitchFamily="2" charset="-78"/>
              </a:rPr>
              <a:t>فعاليت بدني و انجام ورزش روزانه و منظم در جهت مبارزه با كم تحركي</a:t>
            </a:r>
            <a:endParaRPr lang="en-US" sz="2400" dirty="0" smtClean="0">
              <a:cs typeface="B Mitra" pitchFamily="2" charset="-78"/>
            </a:endParaRPr>
          </a:p>
          <a:p>
            <a:pPr algn="just" rtl="1"/>
            <a:r>
              <a:rPr lang="fa-IR" sz="2400" dirty="0" smtClean="0">
                <a:cs typeface="B Mitra" pitchFamily="2" charset="-78"/>
              </a:rPr>
              <a:t>    ترك دخانيات،</a:t>
            </a:r>
            <a:r>
              <a:rPr lang="en-US" sz="2400" dirty="0" smtClean="0">
                <a:cs typeface="B Mitra" pitchFamily="2" charset="-78"/>
              </a:rPr>
              <a:t> </a:t>
            </a:r>
            <a:r>
              <a:rPr lang="fa-IR" sz="2400" dirty="0" smtClean="0">
                <a:cs typeface="B Mitra" pitchFamily="2" charset="-78"/>
              </a:rPr>
              <a:t>ترك مصرف الكل</a:t>
            </a:r>
            <a:endParaRPr lang="en-US" sz="2400" dirty="0" smtClean="0">
              <a:cs typeface="B Mitra" pitchFamily="2" charset="-78"/>
            </a:endParaRPr>
          </a:p>
          <a:p>
            <a:pPr algn="just" rtl="1"/>
            <a:r>
              <a:rPr lang="fa-IR" sz="2400" dirty="0" smtClean="0">
                <a:cs typeface="B Mitra" pitchFamily="2" charset="-78"/>
              </a:rPr>
              <a:t>    كاهش وزن</a:t>
            </a:r>
          </a:p>
          <a:p>
            <a:pPr algn="just" rtl="1"/>
            <a:r>
              <a:rPr lang="fa-IR" sz="2400" dirty="0">
                <a:cs typeface="B Mitra" pitchFamily="2" charset="-78"/>
              </a:rPr>
              <a:t> </a:t>
            </a:r>
            <a:r>
              <a:rPr lang="fa-IR" sz="2400" dirty="0" smtClean="0">
                <a:cs typeface="B Mitra" pitchFamily="2" charset="-78"/>
              </a:rPr>
              <a:t>   خواب کافي و خوب</a:t>
            </a:r>
          </a:p>
          <a:p>
            <a:pPr algn="just" rtl="1"/>
            <a:r>
              <a:rPr lang="fa-IR" sz="2400" dirty="0">
                <a:cs typeface="B Mitra" pitchFamily="2" charset="-78"/>
              </a:rPr>
              <a:t> </a:t>
            </a:r>
            <a:r>
              <a:rPr lang="fa-IR" sz="2400" dirty="0" smtClean="0">
                <a:cs typeface="B Mitra" pitchFamily="2" charset="-78"/>
              </a:rPr>
              <a:t>   کنترل استرس</a:t>
            </a:r>
          </a:p>
          <a:p>
            <a:pPr algn="just" rtl="1">
              <a:buNone/>
            </a:pPr>
            <a:r>
              <a:rPr lang="fa-IR" sz="2400" dirty="0" smtClean="0">
                <a:cs typeface="B Mitra" pitchFamily="2" charset="-78"/>
              </a:rPr>
              <a:t>    اثر شيوه زندگي بر كاهش فشارخون بر حسب</a:t>
            </a:r>
            <a:r>
              <a:rPr lang="en-US" sz="2400" dirty="0" smtClean="0">
                <a:cs typeface="B Mitra" pitchFamily="2" charset="-78"/>
              </a:rPr>
              <a:t> </a:t>
            </a:r>
            <a:r>
              <a:rPr lang="fa-IR" sz="2400" dirty="0" smtClean="0">
                <a:cs typeface="B Mitra" pitchFamily="2" charset="-78"/>
              </a:rPr>
              <a:t>پذيرش بيماران و رعايت و پيروي از درمان فرق</a:t>
            </a:r>
            <a:r>
              <a:rPr lang="en-US" sz="2400" dirty="0" smtClean="0">
                <a:cs typeface="B Mitra" pitchFamily="2" charset="-78"/>
              </a:rPr>
              <a:t> </a:t>
            </a:r>
            <a:r>
              <a:rPr lang="fa-IR" sz="2400" dirty="0" smtClean="0">
                <a:cs typeface="B Mitra" pitchFamily="2" charset="-78"/>
              </a:rPr>
              <a:t>مي كند. علاوه بر تأثير اصلاح شيوه زندگي برروي فشارخون، مرگ ناشي از بيماري قلبي</a:t>
            </a:r>
            <a:r>
              <a:rPr lang="en-US" sz="2400" dirty="0" smtClean="0">
                <a:cs typeface="B Mitra" pitchFamily="2" charset="-78"/>
              </a:rPr>
              <a:t> </a:t>
            </a:r>
            <a:r>
              <a:rPr lang="fa-IR" sz="2400" dirty="0" smtClean="0">
                <a:cs typeface="B Mitra" pitchFamily="2" charset="-78"/>
              </a:rPr>
              <a:t>عروقي هم كاهش مي يابد. بنابراين، بدون توجه به مقدار فشارخون، تمام افراد بايد شيوه هاي</a:t>
            </a:r>
            <a:r>
              <a:rPr lang="en-US" sz="2400" dirty="0" smtClean="0">
                <a:cs typeface="B Mitra" pitchFamily="2" charset="-78"/>
              </a:rPr>
              <a:t> </a:t>
            </a:r>
            <a:r>
              <a:rPr lang="fa-IR" sz="2400" dirty="0" smtClean="0">
                <a:cs typeface="B Mitra" pitchFamily="2" charset="-78"/>
              </a:rPr>
              <a:t>زندگي مناسب را بپذيرند.</a:t>
            </a:r>
            <a:endParaRPr lang="en-US" sz="2400" dirty="0" smtClean="0">
              <a:cs typeface="B Mitra" pitchFamily="2" charset="-78"/>
            </a:endParaRPr>
          </a:p>
        </p:txBody>
      </p:sp>
    </p:spTree>
    <p:extLst>
      <p:ext uri="{BB962C8B-B14F-4D97-AF65-F5344CB8AC3E}">
        <p14:creationId xmlns:p14="http://schemas.microsoft.com/office/powerpoint/2010/main" val="365948090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31121" y="0"/>
            <a:ext cx="8596668" cy="476923"/>
          </a:xfrm>
        </p:spPr>
        <p:txBody>
          <a:bodyPr>
            <a:normAutofit fontScale="90000"/>
          </a:bodyPr>
          <a:lstStyle/>
          <a:p>
            <a:pPr algn="ctr" rtl="1"/>
            <a:r>
              <a:rPr lang="fa-IR" sz="3200" dirty="0" smtClean="0"/>
              <a:t>گزارش دوره اي خطرسنجي 1401</a:t>
            </a:r>
            <a:endParaRPr lang="en-US" sz="3200" dirty="0"/>
          </a:p>
        </p:txBody>
      </p:sp>
      <p:sp>
        <p:nvSpPr>
          <p:cNvPr id="3" name="Content Placeholder 2"/>
          <p:cNvSpPr>
            <a:spLocks noGrp="1"/>
          </p:cNvSpPr>
          <p:nvPr>
            <p:ph idx="1"/>
          </p:nvPr>
        </p:nvSpPr>
        <p:spPr>
          <a:xfrm>
            <a:off x="1" y="537882"/>
            <a:ext cx="9606578" cy="6320117"/>
          </a:xfrm>
        </p:spPr>
        <p:txBody>
          <a:bodyPr>
            <a:normAutofit fontScale="77500" lnSpcReduction="20000"/>
          </a:bodyPr>
          <a:lstStyle/>
          <a:p>
            <a:pPr algn="r" rtl="1"/>
            <a:r>
              <a:rPr lang="fa-IR" dirty="0"/>
              <a:t>جمعیت گروه </a:t>
            </a:r>
            <a:r>
              <a:rPr lang="fa-IR" dirty="0" smtClean="0"/>
              <a:t>هدف 2974113</a:t>
            </a:r>
            <a:endParaRPr lang="fa-IR" dirty="0"/>
          </a:p>
          <a:p>
            <a:pPr algn="r" rtl="1"/>
            <a:r>
              <a:rPr lang="fa-IR" dirty="0"/>
              <a:t>110029 تعداد افرادی که خدمت خطرسنجی را دریافت کرده </a:t>
            </a:r>
            <a:r>
              <a:rPr lang="fa-IR" dirty="0" smtClean="0"/>
              <a:t>اند 658556     22 %</a:t>
            </a:r>
            <a:endParaRPr lang="fa-IR" dirty="0"/>
          </a:p>
          <a:p>
            <a:pPr algn="r" rtl="1"/>
            <a:r>
              <a:rPr lang="fa-IR" dirty="0"/>
              <a:t>111952 تعداد افراد 30 تا 40 ساله که خدمت پیشگیری از سکته های قلبی را دریافت کرده اند و هیچ عامل خطری نداشته </a:t>
            </a:r>
            <a:r>
              <a:rPr lang="fa-IR" dirty="0" smtClean="0"/>
              <a:t>اند 98853     15 %</a:t>
            </a:r>
            <a:endParaRPr lang="fa-IR" dirty="0"/>
          </a:p>
          <a:p>
            <a:pPr algn="r" rtl="1"/>
            <a:r>
              <a:rPr lang="fa-IR" dirty="0" smtClean="0">
                <a:solidFill>
                  <a:srgbClr val="FF0000"/>
                </a:solidFill>
              </a:rPr>
              <a:t>112330 تعداد افراد با سابقه سکته قلبی(خطرسنجی)    5623   0.85%</a:t>
            </a:r>
          </a:p>
          <a:p>
            <a:pPr algn="r" rtl="1"/>
            <a:r>
              <a:rPr lang="fa-IR" dirty="0" smtClean="0">
                <a:solidFill>
                  <a:srgbClr val="FF0000"/>
                </a:solidFill>
              </a:rPr>
              <a:t>112351 تعداد افراد با سابقه سکته مغزی (خطرسنجی)   3557   0.54%</a:t>
            </a:r>
          </a:p>
          <a:p>
            <a:pPr algn="r" rtl="1"/>
            <a:r>
              <a:rPr lang="fa-IR" dirty="0" smtClean="0"/>
              <a:t>110049 </a:t>
            </a:r>
            <a:r>
              <a:rPr lang="fa-IR" dirty="0"/>
              <a:t>تعداد افراد با سابقه دیابت (خطرسنجی</a:t>
            </a:r>
            <a:r>
              <a:rPr lang="fa-IR" dirty="0" smtClean="0"/>
              <a:t>)    </a:t>
            </a:r>
            <a:r>
              <a:rPr lang="fa-IR" dirty="0" smtClean="0">
                <a:solidFill>
                  <a:srgbClr val="FF0000"/>
                </a:solidFill>
              </a:rPr>
              <a:t>67968</a:t>
            </a:r>
            <a:r>
              <a:rPr lang="fa-IR" dirty="0" smtClean="0"/>
              <a:t>     10.32%</a:t>
            </a:r>
            <a:endParaRPr lang="fa-IR" dirty="0"/>
          </a:p>
          <a:p>
            <a:pPr algn="r" rtl="1"/>
            <a:r>
              <a:rPr lang="fa-IR" dirty="0"/>
              <a:t>110062 تعداد افراد با سابقه فشارخون بالا (خطرسنجی</a:t>
            </a:r>
            <a:r>
              <a:rPr lang="fa-IR" dirty="0" smtClean="0"/>
              <a:t>)   </a:t>
            </a:r>
            <a:r>
              <a:rPr lang="fa-IR" dirty="0" smtClean="0">
                <a:solidFill>
                  <a:srgbClr val="FF0000"/>
                </a:solidFill>
              </a:rPr>
              <a:t> 111270 </a:t>
            </a:r>
            <a:r>
              <a:rPr lang="fa-IR" dirty="0" smtClean="0"/>
              <a:t>    16.9%</a:t>
            </a:r>
            <a:endParaRPr lang="fa-IR" dirty="0"/>
          </a:p>
          <a:p>
            <a:pPr algn="r" rtl="1"/>
            <a:r>
              <a:rPr lang="fa-IR" dirty="0"/>
              <a:t>112359 تعداد افراد با سابقه فشارخون بالا که داروی کاهنده فشارخون مصرف میکنند(خطرسنجی</a:t>
            </a:r>
            <a:r>
              <a:rPr lang="fa-IR" dirty="0" smtClean="0"/>
              <a:t>)   107390    96.5%</a:t>
            </a:r>
            <a:endParaRPr lang="fa-IR" dirty="0"/>
          </a:p>
          <a:p>
            <a:pPr algn="r" rtl="1"/>
            <a:r>
              <a:rPr lang="fa-IR" dirty="0"/>
              <a:t>110064 تعداد افراد با سابقه بیماری های فشارخون و دیابت (خطرسنجی</a:t>
            </a:r>
            <a:r>
              <a:rPr lang="fa-IR" dirty="0" smtClean="0"/>
              <a:t>)  40767   </a:t>
            </a:r>
            <a:r>
              <a:rPr lang="fa-IR" dirty="0" smtClean="0">
                <a:solidFill>
                  <a:srgbClr val="FF0000"/>
                </a:solidFill>
              </a:rPr>
              <a:t>60% ديابتي ها و 36.6% فشارخوني ها</a:t>
            </a:r>
            <a:endParaRPr lang="fa-IR" dirty="0">
              <a:solidFill>
                <a:srgbClr val="FF0000"/>
              </a:solidFill>
            </a:endParaRPr>
          </a:p>
          <a:p>
            <a:pPr algn="r" rtl="1"/>
            <a:r>
              <a:rPr lang="fa-IR" dirty="0"/>
              <a:t>112370 تعداد افراد با </a:t>
            </a:r>
            <a:r>
              <a:rPr lang="fa-IR" dirty="0">
                <a:solidFill>
                  <a:srgbClr val="FF0000"/>
                </a:solidFill>
              </a:rPr>
              <a:t>سابقه خانوادگی مثبت دیابت </a:t>
            </a:r>
            <a:r>
              <a:rPr lang="fa-IR" dirty="0"/>
              <a:t>(خطرسنجی</a:t>
            </a:r>
            <a:r>
              <a:rPr lang="fa-IR" dirty="0" smtClean="0"/>
              <a:t>)   107470    16.3%</a:t>
            </a:r>
            <a:endParaRPr lang="fa-IR" dirty="0"/>
          </a:p>
          <a:p>
            <a:pPr algn="r" rtl="1"/>
            <a:r>
              <a:rPr lang="fa-IR" dirty="0"/>
              <a:t>112382 تعداد افراد با </a:t>
            </a:r>
            <a:r>
              <a:rPr lang="fa-IR" dirty="0">
                <a:solidFill>
                  <a:srgbClr val="FF0000"/>
                </a:solidFill>
              </a:rPr>
              <a:t>سابقه خانوادگی بیماری کلیوی </a:t>
            </a:r>
            <a:r>
              <a:rPr lang="fa-IR" dirty="0"/>
              <a:t>(خطرسنجی</a:t>
            </a:r>
            <a:r>
              <a:rPr lang="fa-IR" dirty="0" smtClean="0"/>
              <a:t>)   4760   0.72%</a:t>
            </a:r>
            <a:endParaRPr lang="fa-IR" dirty="0"/>
          </a:p>
          <a:p>
            <a:pPr algn="r" rtl="1"/>
            <a:r>
              <a:rPr lang="fa-IR" dirty="0"/>
              <a:t>112391 تعداد افراد با </a:t>
            </a:r>
            <a:r>
              <a:rPr lang="fa-IR" dirty="0">
                <a:solidFill>
                  <a:srgbClr val="FF0000"/>
                </a:solidFill>
              </a:rPr>
              <a:t>سابقه بیماری قلبی عروقی زودرس در خانواده </a:t>
            </a:r>
            <a:r>
              <a:rPr lang="fa-IR" dirty="0"/>
              <a:t>(خطرسنجی</a:t>
            </a:r>
            <a:r>
              <a:rPr lang="fa-IR" dirty="0" smtClean="0"/>
              <a:t>)   22663  3.4%</a:t>
            </a:r>
            <a:endParaRPr lang="fa-IR" dirty="0"/>
          </a:p>
          <a:p>
            <a:pPr algn="r" rtl="1"/>
            <a:r>
              <a:rPr lang="fa-IR" dirty="0"/>
              <a:t>112398 تعداد افرادی که دخانیات مصرف می کنند(خطرسنجی</a:t>
            </a:r>
            <a:r>
              <a:rPr lang="fa-IR" dirty="0" smtClean="0"/>
              <a:t>)    17076      2.6%</a:t>
            </a:r>
            <a:endParaRPr lang="fa-IR" dirty="0"/>
          </a:p>
          <a:p>
            <a:pPr algn="r" rtl="1"/>
            <a:r>
              <a:rPr lang="fa-IR" dirty="0"/>
              <a:t>110065 تعداد افراد دچار چاقی شکمی (دور کمر 90 سانتیمتر و بالاتر)</a:t>
            </a:r>
          </a:p>
          <a:p>
            <a:pPr algn="r" rtl="1"/>
            <a:r>
              <a:rPr lang="fa-IR" dirty="0"/>
              <a:t>110066 تعداد افراد با خطر کمتر از 10 درصد</a:t>
            </a:r>
          </a:p>
          <a:p>
            <a:pPr algn="r" rtl="1"/>
            <a:r>
              <a:rPr lang="fa-IR" dirty="0"/>
              <a:t>110067 تعداد افراد با خطر 10 تا 20 درصد</a:t>
            </a:r>
          </a:p>
          <a:p>
            <a:pPr algn="r" rtl="1"/>
            <a:r>
              <a:rPr lang="fa-IR" dirty="0"/>
              <a:t>110068 تعداد افراد با خطر 20 تا 30 درصد</a:t>
            </a:r>
          </a:p>
          <a:p>
            <a:pPr algn="r" rtl="1"/>
            <a:r>
              <a:rPr lang="fa-IR" dirty="0"/>
              <a:t>110069 تعداد افراد با خطر 30 درصد و بالاتر</a:t>
            </a:r>
          </a:p>
          <a:p>
            <a:pPr algn="r" rtl="1"/>
            <a:r>
              <a:rPr lang="fa-IR" dirty="0"/>
              <a:t>110070 تعداد افراد 30 سال به بالا با خطر 30 درصد و بالاتر (مبتنی بر سابقه بیماری قلبی)</a:t>
            </a:r>
          </a:p>
          <a:p>
            <a:pPr algn="r" rtl="1"/>
            <a:r>
              <a:rPr lang="fa-IR" dirty="0"/>
              <a:t>112406 تعداد افراد 40 سال و بالاتر بدون بیماری یا عامل </a:t>
            </a:r>
            <a:r>
              <a:rPr lang="fa-IR" dirty="0" smtClean="0"/>
              <a:t>خطر</a:t>
            </a:r>
            <a:endParaRPr lang="fa-IR" dirty="0"/>
          </a:p>
        </p:txBody>
      </p:sp>
    </p:spTree>
    <p:extLst>
      <p:ext uri="{BB962C8B-B14F-4D97-AF65-F5344CB8AC3E}">
        <p14:creationId xmlns:p14="http://schemas.microsoft.com/office/powerpoint/2010/main" val="2452363871"/>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Title 1"/>
          <p:cNvSpPr>
            <a:spLocks noGrp="1"/>
          </p:cNvSpPr>
          <p:nvPr>
            <p:ph type="title"/>
          </p:nvPr>
        </p:nvSpPr>
        <p:spPr>
          <a:xfrm>
            <a:off x="583603" y="254954"/>
            <a:ext cx="8153400" cy="720725"/>
          </a:xfrm>
        </p:spPr>
        <p:txBody>
          <a:bodyPr/>
          <a:lstStyle/>
          <a:p>
            <a:pPr algn="ctr"/>
            <a:r>
              <a:rPr lang="fa-IR" altLang="en-US" dirty="0">
                <a:cs typeface="B Titr" panose="00000700000000000000" pitchFamily="2" charset="-78"/>
              </a:rPr>
              <a:t>كنترل مطلوب فشارخون </a:t>
            </a:r>
            <a:endParaRPr lang="en-US" altLang="en-US" dirty="0">
              <a:cs typeface="B Titr" panose="00000700000000000000" pitchFamily="2" charset="-78"/>
            </a:endParaRPr>
          </a:p>
        </p:txBody>
      </p:sp>
      <p:pic>
        <p:nvPicPr>
          <p:cNvPr id="33795" name="Content Placeholder 4"/>
          <p:cNvPicPr>
            <a:picLocks noGrp="1" noChangeAspect="1"/>
          </p:cNvPicPr>
          <p:nvPr>
            <p:ph sz="half" idx="1"/>
          </p:nvPr>
        </p:nvPicPr>
        <p:blipFill>
          <a:blip r:embed="rId2">
            <a:extLst>
              <a:ext uri="{28A0092B-C50C-407E-A947-70E740481C1C}">
                <a14:useLocalDpi xmlns:a14="http://schemas.microsoft.com/office/drawing/2010/main" val="0"/>
              </a:ext>
            </a:extLst>
          </a:blip>
          <a:srcRect/>
          <a:stretch>
            <a:fillRect/>
          </a:stretch>
        </p:blipFill>
        <p:spPr>
          <a:xfrm>
            <a:off x="469900" y="2375648"/>
            <a:ext cx="3175000" cy="2379663"/>
          </a:xfrm>
        </p:spPr>
      </p:pic>
      <p:sp>
        <p:nvSpPr>
          <p:cNvPr id="4" name="Content Placeholder 3"/>
          <p:cNvSpPr>
            <a:spLocks noGrp="1"/>
          </p:cNvSpPr>
          <p:nvPr>
            <p:ph sz="half" idx="2"/>
          </p:nvPr>
        </p:nvSpPr>
        <p:spPr>
          <a:xfrm>
            <a:off x="3829722" y="1123166"/>
            <a:ext cx="5680038" cy="5146675"/>
          </a:xfrm>
        </p:spPr>
        <p:txBody>
          <a:bodyPr/>
          <a:lstStyle/>
          <a:p>
            <a:pPr algn="r" rtl="1"/>
            <a:r>
              <a:rPr lang="fa-IR" altLang="en-US" sz="2800" dirty="0">
                <a:latin typeface="Arial" panose="020B0604020202020204" pitchFamily="34" charset="0"/>
                <a:cs typeface="B Mitra" panose="00000400000000000000" pitchFamily="2" charset="-78"/>
              </a:rPr>
              <a:t>فشارخون </a:t>
            </a:r>
            <a:r>
              <a:rPr lang="fa-IR" altLang="en-US" sz="2800" dirty="0" smtClean="0">
                <a:latin typeface="Arial" panose="020B0604020202020204" pitchFamily="34" charset="0"/>
                <a:cs typeface="B Mitra" panose="00000400000000000000" pitchFamily="2" charset="-78"/>
              </a:rPr>
              <a:t>بيماران </a:t>
            </a:r>
            <a:r>
              <a:rPr lang="fa-IR" altLang="en-US" sz="2800" dirty="0">
                <a:latin typeface="Arial" panose="020B0604020202020204" pitchFamily="34" charset="0"/>
                <a:cs typeface="B Mitra" panose="00000400000000000000" pitchFamily="2" charset="-78"/>
              </a:rPr>
              <a:t>بايد در هر ويزيت توسط پزشك اندازه گیری شود و در صورت غيرطبيعي بودن، بايد بيمار تحت درمان هاي غيردارويي و دارويي قرار گيرد و مراقبت هاي لازم در اين خصوص اعمال شود.</a:t>
            </a:r>
          </a:p>
          <a:p>
            <a:pPr algn="r" rtl="1"/>
            <a:r>
              <a:rPr lang="fa-IR" altLang="en-US" sz="2800" dirty="0">
                <a:latin typeface="Arial" panose="020B0604020202020204" pitchFamily="34" charset="0"/>
                <a:cs typeface="B Mitra" panose="00000400000000000000" pitchFamily="2" charset="-78"/>
              </a:rPr>
              <a:t>در </a:t>
            </a:r>
            <a:r>
              <a:rPr lang="fa-IR" altLang="en-US" sz="2800" dirty="0" smtClean="0">
                <a:latin typeface="Arial" panose="020B0604020202020204" pitchFamily="34" charset="0"/>
                <a:cs typeface="B Mitra" panose="00000400000000000000" pitchFamily="2" charset="-78"/>
              </a:rPr>
              <a:t>این بيماران بهتر </a:t>
            </a:r>
            <a:r>
              <a:rPr lang="fa-IR" altLang="en-US" sz="2800" dirty="0">
                <a:latin typeface="Arial" panose="020B0604020202020204" pitchFamily="34" charset="0"/>
                <a:cs typeface="B Mitra" panose="00000400000000000000" pitchFamily="2" charset="-78"/>
              </a:rPr>
              <a:t>است خودمراقبتی فشار خون آموزش داده شود و در منزل نيز فشارخون خود را اندازه گيري كرده و در دفترچه اي </a:t>
            </a:r>
            <a:r>
              <a:rPr lang="fa-IR" altLang="en-US" sz="2800" dirty="0" smtClean="0">
                <a:latin typeface="Arial" panose="020B0604020202020204" pitchFamily="34" charset="0"/>
                <a:cs typeface="B Mitra" panose="00000400000000000000" pitchFamily="2" charset="-78"/>
              </a:rPr>
              <a:t>ثبت کرده </a:t>
            </a:r>
            <a:r>
              <a:rPr lang="fa-IR" altLang="en-US" sz="2800" dirty="0">
                <a:latin typeface="Arial" panose="020B0604020202020204" pitchFamily="34" charset="0"/>
                <a:cs typeface="B Mitra" panose="00000400000000000000" pitchFamily="2" charset="-78"/>
              </a:rPr>
              <a:t>و به </a:t>
            </a:r>
            <a:r>
              <a:rPr lang="fa-IR" altLang="en-US" sz="2800" dirty="0" smtClean="0">
                <a:latin typeface="Arial" panose="020B0604020202020204" pitchFamily="34" charset="0"/>
                <a:cs typeface="B Mitra" panose="00000400000000000000" pitchFamily="2" charset="-78"/>
              </a:rPr>
              <a:t>كارشناس </a:t>
            </a:r>
            <a:r>
              <a:rPr lang="fa-IR" altLang="en-US" sz="2800" dirty="0">
                <a:latin typeface="Arial" panose="020B0604020202020204" pitchFamily="34" charset="0"/>
                <a:cs typeface="B Mitra" panose="00000400000000000000" pitchFamily="2" charset="-78"/>
              </a:rPr>
              <a:t>مراقب سلامت </a:t>
            </a:r>
            <a:r>
              <a:rPr lang="fa-IR" altLang="en-US" sz="2800" dirty="0" smtClean="0">
                <a:latin typeface="Arial" panose="020B0604020202020204" pitchFamily="34" charset="0"/>
                <a:cs typeface="B Mitra" panose="00000400000000000000" pitchFamily="2" charset="-78"/>
              </a:rPr>
              <a:t>و </a:t>
            </a:r>
            <a:r>
              <a:rPr lang="fa-IR" altLang="en-US" sz="2800" dirty="0">
                <a:latin typeface="Arial" panose="020B0604020202020204" pitchFamily="34" charset="0"/>
                <a:cs typeface="B Mitra" panose="00000400000000000000" pitchFamily="2" charset="-78"/>
              </a:rPr>
              <a:t>يا پزشك اطلاع دهند</a:t>
            </a:r>
            <a:r>
              <a:rPr lang="fa-IR" altLang="en-US" sz="2800" dirty="0" smtClean="0">
                <a:latin typeface="Arial" panose="020B0604020202020204" pitchFamily="34" charset="0"/>
                <a:cs typeface="B Mitra" panose="00000400000000000000" pitchFamily="2" charset="-78"/>
              </a:rPr>
              <a:t>. </a:t>
            </a:r>
          </a:p>
          <a:p>
            <a:pPr algn="r" rtl="1"/>
            <a:r>
              <a:rPr lang="fa-IR" altLang="en-US" sz="2800" dirty="0" smtClean="0">
                <a:latin typeface="Arial" panose="020B0604020202020204" pitchFamily="34" charset="0"/>
                <a:cs typeface="B Mitra" panose="00000400000000000000" pitchFamily="2" charset="-78"/>
              </a:rPr>
              <a:t>بنابراین به بیمار توصیه می شود در صورت امکان دستگاه فشارسنج دیجیتالی بازویی تهیه کند. </a:t>
            </a:r>
            <a:endParaRPr lang="en-US" altLang="en-US" sz="2800" dirty="0">
              <a:latin typeface="Arial" panose="020B0604020202020204" pitchFamily="34" charset="0"/>
              <a:cs typeface="B Mitra" panose="00000400000000000000" pitchFamily="2" charset="-78"/>
            </a:endParaRPr>
          </a:p>
        </p:txBody>
      </p:sp>
    </p:spTree>
    <p:extLst>
      <p:ext uri="{BB962C8B-B14F-4D97-AF65-F5344CB8AC3E}">
        <p14:creationId xmlns:p14="http://schemas.microsoft.com/office/powerpoint/2010/main" val="2720487951"/>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fade">
                                      <p:cBhvr>
                                        <p:cTn id="12" dur="500"/>
                                        <p:tgtEl>
                                          <p:spTgt spid="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4">
                                            <p:txEl>
                                              <p:pRg st="2" end="2"/>
                                            </p:txEl>
                                          </p:spTgt>
                                        </p:tgtEl>
                                        <p:attrNameLst>
                                          <p:attrName>style.visibility</p:attrName>
                                        </p:attrNameLst>
                                      </p:cBhvr>
                                      <p:to>
                                        <p:strVal val="visible"/>
                                      </p:to>
                                    </p:set>
                                    <p:animEffect transition="in" filter="fade">
                                      <p:cBhvr>
                                        <p:cTn id="17" dur="500"/>
                                        <p:tgtEl>
                                          <p:spTgt spid="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91273" y="82475"/>
            <a:ext cx="8596668" cy="724349"/>
          </a:xfrm>
        </p:spPr>
        <p:txBody>
          <a:bodyPr/>
          <a:lstStyle/>
          <a:p>
            <a:pPr algn="ctr" rtl="1"/>
            <a:r>
              <a:rPr lang="fa-IR" dirty="0" smtClean="0"/>
              <a:t>آموزش به بیمار مبتلا به فشار خون</a:t>
            </a:r>
            <a:endParaRPr lang="en-US" dirty="0"/>
          </a:p>
        </p:txBody>
      </p:sp>
      <p:sp>
        <p:nvSpPr>
          <p:cNvPr id="3" name="Content Placeholder 2"/>
          <p:cNvSpPr>
            <a:spLocks noGrp="1"/>
          </p:cNvSpPr>
          <p:nvPr>
            <p:ph sz="half" idx="1"/>
          </p:nvPr>
        </p:nvSpPr>
        <p:spPr>
          <a:xfrm>
            <a:off x="161365" y="1290918"/>
            <a:ext cx="9854004" cy="4750443"/>
          </a:xfrm>
        </p:spPr>
        <p:txBody>
          <a:bodyPr>
            <a:normAutofit fontScale="92500"/>
          </a:bodyPr>
          <a:lstStyle/>
          <a:p>
            <a:pPr algn="r" rtl="1"/>
            <a:r>
              <a:rPr lang="fa-IR" sz="2800" dirty="0">
                <a:latin typeface="Arial" panose="020B0604020202020204" pitchFamily="34" charset="0"/>
                <a:cs typeface="B Mitra" panose="00000400000000000000" pitchFamily="2" charset="-78"/>
              </a:rPr>
              <a:t>بیمار از عدد فشارخون خود باخبر باشد</a:t>
            </a:r>
          </a:p>
          <a:p>
            <a:pPr algn="r" rtl="1"/>
            <a:r>
              <a:rPr lang="fa-IR" sz="2800" dirty="0">
                <a:latin typeface="Arial" panose="020B0604020202020204" pitchFamily="34" charset="0"/>
                <a:cs typeface="B Mitra" panose="00000400000000000000" pitchFamily="2" charset="-78"/>
              </a:rPr>
              <a:t>بیمار معنی عدد فشارخون خود را بداند معنی کنترل بودن فشارخون را بداند ( در مطب و در منزل)</a:t>
            </a:r>
          </a:p>
          <a:p>
            <a:pPr algn="r" rtl="1"/>
            <a:r>
              <a:rPr lang="fa-IR" sz="2800" dirty="0">
                <a:latin typeface="Arial" panose="020B0604020202020204" pitchFamily="34" charset="0"/>
                <a:cs typeface="B Mitra" panose="00000400000000000000" pitchFamily="2" charset="-78"/>
              </a:rPr>
              <a:t>بیمار روش اندازه گیری و شرایط اندازه گیری درست را بداند چه فشارسنج داشته باشد یا نداشته باشد.</a:t>
            </a:r>
          </a:p>
          <a:p>
            <a:pPr algn="r" rtl="1"/>
            <a:r>
              <a:rPr lang="fa-IR" sz="2800" dirty="0">
                <a:latin typeface="Arial" panose="020B0604020202020204" pitchFamily="34" charset="0"/>
                <a:cs typeface="B Mitra" panose="00000400000000000000" pitchFamily="2" charset="-78"/>
              </a:rPr>
              <a:t>بیمار باید نام و دوز و زمان مصرف داروهای خود را بداند اگر نمی داند حتما با یک همراه یا اعضای خانواده مراجعه کند تا او هم آموزش ببیند و در صورتی که خودش نمی تواند این ها را بداند باید داروهایش را همیشه به همراه داشته باشد. </a:t>
            </a:r>
          </a:p>
          <a:p>
            <a:pPr algn="r" rtl="1"/>
            <a:r>
              <a:rPr lang="fa-IR" sz="2800" dirty="0">
                <a:latin typeface="Arial" panose="020B0604020202020204" pitchFamily="34" charset="0"/>
                <a:cs typeface="B Mitra" panose="00000400000000000000" pitchFamily="2" charset="-78"/>
              </a:rPr>
              <a:t>بیمار باید همیشه در زمان مراجعه به هر پزشک دیگری به هر دلیل دیگری داروهایش را با خودش ببرد.</a:t>
            </a:r>
          </a:p>
          <a:p>
            <a:pPr algn="r" rtl="1"/>
            <a:r>
              <a:rPr lang="fa-IR" sz="2800" dirty="0">
                <a:latin typeface="Arial" panose="020B0604020202020204" pitchFamily="34" charset="0"/>
                <a:cs typeface="B Mitra" panose="00000400000000000000" pitchFamily="2" charset="-78"/>
              </a:rPr>
              <a:t>باید حین مراقبت بیمار توسط مراقب سلامت کلیه این موارد آموزش داده شود.</a:t>
            </a:r>
          </a:p>
          <a:p>
            <a:pPr algn="r" rtl="1"/>
            <a:endParaRPr lang="en-US" dirty="0"/>
          </a:p>
        </p:txBody>
      </p:sp>
    </p:spTree>
    <p:extLst>
      <p:ext uri="{BB962C8B-B14F-4D97-AF65-F5344CB8AC3E}">
        <p14:creationId xmlns:p14="http://schemas.microsoft.com/office/powerpoint/2010/main" val="2502263371"/>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1"/>
          <p:cNvSpPr>
            <a:spLocks noChangeArrowheads="1"/>
          </p:cNvSpPr>
          <p:nvPr/>
        </p:nvSpPr>
        <p:spPr bwMode="auto">
          <a:xfrm>
            <a:off x="0" y="1036754"/>
            <a:ext cx="9886277" cy="45243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rgbClr val="0BD0D9"/>
              </a:buClr>
              <a:buSzPct val="95000"/>
              <a:buFont typeface="Wingdings 2" panose="05020102010507070707" pitchFamily="18" charset="2"/>
              <a:buChar char=""/>
              <a:defRPr sz="2600">
                <a:solidFill>
                  <a:schemeClr val="tx1"/>
                </a:solidFill>
                <a:latin typeface="Constantia" panose="02030602050306030303" pitchFamily="18" charset="0"/>
                <a:ea typeface="Majalla UI"/>
                <a:cs typeface="Majalla UI"/>
              </a:defRPr>
            </a:lvl1pPr>
            <a:lvl2pPr marL="742950" indent="-285750">
              <a:spcBef>
                <a:spcPct val="20000"/>
              </a:spcBef>
              <a:buClr>
                <a:schemeClr val="accent1"/>
              </a:buClr>
              <a:buSzPct val="85000"/>
              <a:buFont typeface="Wingdings 2" panose="05020102010507070707" pitchFamily="18" charset="2"/>
              <a:buChar char=""/>
              <a:defRPr sz="2400">
                <a:solidFill>
                  <a:schemeClr val="tx1"/>
                </a:solidFill>
                <a:latin typeface="Constantia" panose="02030602050306030303" pitchFamily="18" charset="0"/>
                <a:ea typeface="Majalla UI"/>
                <a:cs typeface="Majalla UI"/>
              </a:defRPr>
            </a:lvl2pPr>
            <a:lvl3pPr marL="1143000" indent="-228600">
              <a:spcBef>
                <a:spcPct val="20000"/>
              </a:spcBef>
              <a:buClr>
                <a:schemeClr val="accent2"/>
              </a:buClr>
              <a:buSzPct val="70000"/>
              <a:buFont typeface="Wingdings 2" panose="05020102010507070707" pitchFamily="18" charset="2"/>
              <a:buChar char=""/>
              <a:defRPr sz="2100">
                <a:solidFill>
                  <a:schemeClr val="tx1"/>
                </a:solidFill>
                <a:latin typeface="Constantia" panose="02030602050306030303" pitchFamily="18" charset="0"/>
                <a:ea typeface="Majalla UI"/>
                <a:cs typeface="Majalla UI"/>
              </a:defRPr>
            </a:lvl3pPr>
            <a:lvl4pPr marL="1600200" indent="-228600">
              <a:spcBef>
                <a:spcPct val="20000"/>
              </a:spcBef>
              <a:buClr>
                <a:srgbClr val="0BD0D9"/>
              </a:buClr>
              <a:buSzPct val="65000"/>
              <a:buFont typeface="Wingdings 2" panose="05020102010507070707" pitchFamily="18" charset="2"/>
              <a:buChar char=""/>
              <a:defRPr sz="2000">
                <a:solidFill>
                  <a:schemeClr val="tx1"/>
                </a:solidFill>
                <a:latin typeface="Constantia" panose="02030602050306030303" pitchFamily="18" charset="0"/>
                <a:ea typeface="Majalla UI"/>
                <a:cs typeface="Majalla UI"/>
              </a:defRPr>
            </a:lvl4pPr>
            <a:lvl5pPr marL="2057400" indent="-228600">
              <a:spcBef>
                <a:spcPct val="20000"/>
              </a:spcBef>
              <a:buClr>
                <a:srgbClr val="10CF9B"/>
              </a:buClr>
              <a:buSzPct val="65000"/>
              <a:buFont typeface="Wingdings 2" panose="05020102010507070707" pitchFamily="18" charset="2"/>
              <a:buChar char=""/>
              <a:defRPr sz="2000">
                <a:solidFill>
                  <a:schemeClr val="tx1"/>
                </a:solidFill>
                <a:latin typeface="Constantia" panose="02030602050306030303" pitchFamily="18" charset="0"/>
                <a:ea typeface="Majalla UI"/>
                <a:cs typeface="Majalla UI"/>
              </a:defRPr>
            </a:lvl5pPr>
            <a:lvl6pPr marL="2514600" indent="-22860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ea typeface="Majalla UI"/>
                <a:cs typeface="Majalla UI"/>
              </a:defRPr>
            </a:lvl6pPr>
            <a:lvl7pPr marL="2971800" indent="-22860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ea typeface="Majalla UI"/>
                <a:cs typeface="Majalla UI"/>
              </a:defRPr>
            </a:lvl7pPr>
            <a:lvl8pPr marL="3429000" indent="-22860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ea typeface="Majalla UI"/>
                <a:cs typeface="Majalla UI"/>
              </a:defRPr>
            </a:lvl8pPr>
            <a:lvl9pPr marL="3886200" indent="-22860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ea typeface="Majalla UI"/>
                <a:cs typeface="Majalla UI"/>
              </a:defRPr>
            </a:lvl9pPr>
          </a:lstStyle>
          <a:p>
            <a:pPr algn="ctr" rtl="1">
              <a:spcBef>
                <a:spcPct val="0"/>
              </a:spcBef>
              <a:buClrTx/>
              <a:buSzTx/>
              <a:buNone/>
            </a:pPr>
            <a:r>
              <a:rPr lang="fa-IR" altLang="en-US" sz="3200" dirty="0" smtClean="0">
                <a:solidFill>
                  <a:srgbClr val="FF0000"/>
                </a:solidFill>
                <a:latin typeface="Arial" panose="020B0604020202020204" pitchFamily="34" charset="0"/>
                <a:cs typeface="B Titr" panose="00000700000000000000" pitchFamily="2" charset="-78"/>
              </a:rPr>
              <a:t>درمان دارویی در بیماران مبتلا به فشار خون بالا</a:t>
            </a:r>
          </a:p>
          <a:p>
            <a:pPr algn="ctr" rtl="1">
              <a:spcBef>
                <a:spcPct val="0"/>
              </a:spcBef>
              <a:buClrTx/>
              <a:buSzTx/>
              <a:buNone/>
            </a:pPr>
            <a:endParaRPr lang="fa-IR" altLang="en-US" sz="3200" dirty="0" smtClean="0">
              <a:solidFill>
                <a:srgbClr val="FF0000"/>
              </a:solidFill>
              <a:latin typeface="Arial" panose="020B0604020202020204" pitchFamily="34" charset="0"/>
              <a:cs typeface="B Titr" panose="00000700000000000000" pitchFamily="2" charset="-78"/>
            </a:endParaRPr>
          </a:p>
          <a:p>
            <a:pPr marL="457200" indent="-457200" algn="r" rtl="1">
              <a:spcBef>
                <a:spcPct val="0"/>
              </a:spcBef>
              <a:buClrTx/>
              <a:buSzTx/>
            </a:pPr>
            <a:r>
              <a:rPr lang="fa-IR" altLang="en-US" sz="2800" dirty="0" smtClean="0">
                <a:latin typeface="Times" panose="02020603050405020304" pitchFamily="18" charset="0"/>
              </a:rPr>
              <a:t>هدف </a:t>
            </a:r>
            <a:r>
              <a:rPr lang="fa-IR" altLang="en-US" sz="2800" dirty="0">
                <a:latin typeface="Times" panose="02020603050405020304" pitchFamily="18" charset="0"/>
              </a:rPr>
              <a:t>اصلی درمان فشارخون، دست یافتن به فشارخون هدف و حفظ آن در این سطح  می باشد. </a:t>
            </a:r>
            <a:r>
              <a:rPr lang="fa-IR" altLang="en-US" sz="2800" dirty="0" smtClean="0">
                <a:latin typeface="Times" panose="02020603050405020304" pitchFamily="18" charset="0"/>
              </a:rPr>
              <a:t>ا</a:t>
            </a:r>
            <a:r>
              <a:rPr lang="fa-IR" altLang="en-US" sz="2800" dirty="0" smtClean="0">
                <a:latin typeface="Arial" panose="020B0604020202020204" pitchFamily="34" charset="0"/>
                <a:cs typeface="B Mitra" panose="00000400000000000000" pitchFamily="2" charset="-78"/>
              </a:rPr>
              <a:t>هداف </a:t>
            </a:r>
            <a:r>
              <a:rPr lang="fa-IR" altLang="en-US" sz="2800" dirty="0">
                <a:latin typeface="Arial" panose="020B0604020202020204" pitchFamily="34" charset="0"/>
                <a:cs typeface="B Mitra" panose="00000400000000000000" pitchFamily="2" charset="-78"/>
              </a:rPr>
              <a:t>فشار </a:t>
            </a:r>
            <a:r>
              <a:rPr lang="fa-IR" altLang="en-US" sz="2800" dirty="0" smtClean="0">
                <a:latin typeface="Arial" panose="020B0604020202020204" pitchFamily="34" charset="0"/>
                <a:cs typeface="B Mitra" panose="00000400000000000000" pitchFamily="2" charset="-78"/>
              </a:rPr>
              <a:t>خون: فشار خون کمتر </a:t>
            </a:r>
            <a:r>
              <a:rPr lang="fa-IR" altLang="en-US" sz="2800" dirty="0">
                <a:latin typeface="Arial" panose="020B0604020202020204" pitchFamily="34" charset="0"/>
                <a:cs typeface="B Mitra" panose="00000400000000000000" pitchFamily="2" charset="-78"/>
              </a:rPr>
              <a:t>از  140/90  می باشد.</a:t>
            </a:r>
          </a:p>
          <a:p>
            <a:pPr marL="457200" indent="-457200" algn="r" rtl="1">
              <a:spcBef>
                <a:spcPct val="0"/>
              </a:spcBef>
              <a:buClrTx/>
              <a:buSzTx/>
            </a:pPr>
            <a:r>
              <a:rPr lang="fa-IR" altLang="en-US" sz="2800" dirty="0" smtClean="0">
                <a:latin typeface="Arial" panose="020B0604020202020204" pitchFamily="34" charset="0"/>
                <a:cs typeface="B Mitra" panose="00000400000000000000" pitchFamily="2" charset="-78"/>
              </a:rPr>
              <a:t>گاهي درمان </a:t>
            </a:r>
            <a:r>
              <a:rPr lang="fa-IR" altLang="en-US" sz="2800" dirty="0">
                <a:latin typeface="Arial" panose="020B0604020202020204" pitchFamily="34" charset="0"/>
                <a:cs typeface="B Mitra" panose="00000400000000000000" pitchFamily="2" charset="-78"/>
              </a:rPr>
              <a:t>با چند دارو معمولا برای رسیدن به کنترل فشار خون لازم است.</a:t>
            </a:r>
          </a:p>
          <a:p>
            <a:pPr marL="457200" indent="-457200" algn="r" rtl="1">
              <a:spcBef>
                <a:spcPct val="0"/>
              </a:spcBef>
              <a:buClrTx/>
              <a:buSzTx/>
            </a:pPr>
            <a:r>
              <a:rPr lang="fa-IR" altLang="en-US" sz="2800" dirty="0">
                <a:latin typeface="Arial" panose="020B0604020202020204" pitchFamily="34" charset="0"/>
                <a:cs typeface="B Mitra" panose="00000400000000000000" pitchFamily="2" charset="-78"/>
              </a:rPr>
              <a:t>در صورت فشار خون بالای 160/100 لازم است دو دارو مصرف شود. </a:t>
            </a:r>
            <a:r>
              <a:rPr lang="fa-IR" altLang="en-US" sz="2800" dirty="0" smtClean="0">
                <a:latin typeface="Arial" panose="020B0604020202020204" pitchFamily="34" charset="0"/>
                <a:cs typeface="B Mitra" panose="00000400000000000000" pitchFamily="2" charset="-78"/>
              </a:rPr>
              <a:t>( هر کدام از این اعداد)</a:t>
            </a:r>
            <a:endParaRPr lang="fa-IR" altLang="en-US" sz="2800" dirty="0">
              <a:latin typeface="Arial" panose="020B0604020202020204" pitchFamily="34" charset="0"/>
              <a:cs typeface="B Mitra" panose="00000400000000000000" pitchFamily="2" charset="-78"/>
            </a:endParaRPr>
          </a:p>
          <a:p>
            <a:pPr marL="457200" indent="-457200" algn="r" rtl="1">
              <a:spcBef>
                <a:spcPct val="0"/>
              </a:spcBef>
              <a:buClrTx/>
              <a:buSzTx/>
            </a:pPr>
            <a:r>
              <a:rPr lang="fa-IR" altLang="en-US" sz="2800" dirty="0">
                <a:latin typeface="Arial" panose="020B0604020202020204" pitchFamily="34" charset="0"/>
                <a:cs typeface="B Mitra" panose="00000400000000000000" pitchFamily="2" charset="-78"/>
              </a:rPr>
              <a:t>دارو با دوز کم شروع می شود و به آرامی افزایش می یابد تا به کنترل برسد. </a:t>
            </a:r>
            <a:endParaRPr lang="en-US" altLang="en-US" sz="2800" dirty="0">
              <a:latin typeface="Arial" panose="020B0604020202020204" pitchFamily="34" charset="0"/>
              <a:cs typeface="B Mitra" panose="00000400000000000000" pitchFamily="2" charset="-78"/>
            </a:endParaRPr>
          </a:p>
          <a:p>
            <a:pPr marL="457200" indent="-457200" algn="r" rtl="1">
              <a:spcBef>
                <a:spcPct val="0"/>
              </a:spcBef>
              <a:buClrTx/>
              <a:buSzTx/>
            </a:pPr>
            <a:r>
              <a:rPr lang="fa-IR" altLang="en-US" sz="2800" dirty="0" smtClean="0">
                <a:latin typeface="Arial" panose="020B0604020202020204" pitchFamily="34" charset="0"/>
                <a:cs typeface="B Mitra" panose="00000400000000000000" pitchFamily="2" charset="-78"/>
              </a:rPr>
              <a:t>بهتر </a:t>
            </a:r>
            <a:r>
              <a:rPr lang="fa-IR" altLang="en-US" sz="2800" dirty="0">
                <a:latin typeface="Arial" panose="020B0604020202020204" pitchFamily="34" charset="0"/>
                <a:cs typeface="B Mitra" panose="00000400000000000000" pitchFamily="2" charset="-78"/>
              </a:rPr>
              <a:t>است یک یا بیشتر داروی فشار خون </a:t>
            </a:r>
            <a:r>
              <a:rPr lang="fa-IR" altLang="en-US" sz="2800" dirty="0" smtClean="0">
                <a:latin typeface="Arial" panose="020B0604020202020204" pitchFamily="34" charset="0"/>
                <a:cs typeface="B Mitra" panose="00000400000000000000" pitchFamily="2" charset="-78"/>
              </a:rPr>
              <a:t>شب، </a:t>
            </a:r>
            <a:r>
              <a:rPr lang="fa-IR" altLang="en-US" sz="2800" dirty="0">
                <a:latin typeface="Arial" panose="020B0604020202020204" pitchFamily="34" charset="0"/>
                <a:cs typeface="B Mitra" panose="00000400000000000000" pitchFamily="2" charset="-78"/>
              </a:rPr>
              <a:t>قبل از خواب مصرف شود چرا که معلوم شده ارتباط بین فشار خون هنگام خواب با شیوع سکته های قلبی و مغزی وجود دارد. </a:t>
            </a:r>
          </a:p>
          <a:p>
            <a:pPr marL="457200" indent="-457200" algn="r" rtl="1">
              <a:spcBef>
                <a:spcPct val="0"/>
              </a:spcBef>
              <a:buClrTx/>
              <a:buSzTx/>
            </a:pPr>
            <a:r>
              <a:rPr lang="fa-IR" altLang="en-US" sz="2800" dirty="0">
                <a:latin typeface="Arial" panose="020B0604020202020204" pitchFamily="34" charset="0"/>
                <a:cs typeface="B Mitra" panose="00000400000000000000" pitchFamily="2" charset="-78"/>
              </a:rPr>
              <a:t>در افراد مسن فشار دیاستول از 70 میلی متر جیوه کمتر نشود.</a:t>
            </a:r>
            <a:endParaRPr lang="en-US" altLang="en-US" sz="2800" dirty="0">
              <a:latin typeface="Arial" panose="020B0604020202020204" pitchFamily="34" charset="0"/>
              <a:cs typeface="B Mitra" panose="00000400000000000000" pitchFamily="2" charset="-78"/>
            </a:endParaRPr>
          </a:p>
        </p:txBody>
      </p:sp>
    </p:spTree>
    <p:extLst>
      <p:ext uri="{BB962C8B-B14F-4D97-AF65-F5344CB8AC3E}">
        <p14:creationId xmlns:p14="http://schemas.microsoft.com/office/powerpoint/2010/main" val="644792504"/>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ChangeArrowheads="1"/>
          </p:cNvSpPr>
          <p:nvPr/>
        </p:nvSpPr>
        <p:spPr bwMode="auto">
          <a:xfrm>
            <a:off x="311972" y="1614488"/>
            <a:ext cx="9509759" cy="34072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Verdana" panose="020B0604030504040204" pitchFamily="34" charset="0"/>
                <a:cs typeface="Arial" panose="020B0604020202020204" pitchFamily="34" charset="0"/>
              </a:defRPr>
            </a:lvl1pPr>
            <a:lvl2pPr marL="742950" indent="-285750">
              <a:defRPr>
                <a:solidFill>
                  <a:schemeClr val="tx1"/>
                </a:solidFill>
                <a:latin typeface="Verdana" panose="020B0604030504040204" pitchFamily="34" charset="0"/>
                <a:cs typeface="Arial" panose="020B0604020202020204" pitchFamily="34" charset="0"/>
              </a:defRPr>
            </a:lvl2pPr>
            <a:lvl3pPr marL="1143000" indent="-228600">
              <a:defRPr>
                <a:solidFill>
                  <a:schemeClr val="tx1"/>
                </a:solidFill>
                <a:latin typeface="Verdana" panose="020B0604030504040204" pitchFamily="34" charset="0"/>
                <a:cs typeface="Arial" panose="020B0604020202020204" pitchFamily="34" charset="0"/>
              </a:defRPr>
            </a:lvl3pPr>
            <a:lvl4pPr marL="1600200" indent="-228600">
              <a:defRPr>
                <a:solidFill>
                  <a:schemeClr val="tx1"/>
                </a:solidFill>
                <a:latin typeface="Verdana" panose="020B0604030504040204" pitchFamily="34" charset="0"/>
                <a:cs typeface="Arial" panose="020B0604020202020204" pitchFamily="34" charset="0"/>
              </a:defRPr>
            </a:lvl4pPr>
            <a:lvl5pPr marL="2057400" indent="-228600">
              <a:defRPr>
                <a:solidFill>
                  <a:schemeClr val="tx1"/>
                </a:solidFill>
                <a:latin typeface="Verdana" panose="020B060403050404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9pPr>
          </a:lstStyle>
          <a:p>
            <a:pPr algn="r" rtl="1"/>
            <a:r>
              <a:rPr lang="fa-IR" altLang="en-US" sz="2400" b="1" dirty="0">
                <a:solidFill>
                  <a:srgbClr val="FF0000"/>
                </a:solidFill>
                <a:latin typeface="Calibri" panose="020F0502020204030204" pitchFamily="34" charset="0"/>
                <a:cs typeface="B Titr" panose="00000700000000000000" pitchFamily="2" charset="-78"/>
              </a:rPr>
              <a:t>درمان فشار خون </a:t>
            </a:r>
            <a:r>
              <a:rPr lang="fa-IR" altLang="en-US" sz="2400" b="1" dirty="0" smtClean="0">
                <a:solidFill>
                  <a:srgbClr val="FF0000"/>
                </a:solidFill>
                <a:latin typeface="Calibri" panose="020F0502020204030204" pitchFamily="34" charset="0"/>
                <a:cs typeface="B Titr" panose="00000700000000000000" pitchFamily="2" charset="-78"/>
              </a:rPr>
              <a:t>بالا</a:t>
            </a:r>
            <a:endParaRPr lang="en-US" altLang="en-US" sz="2400" b="1" dirty="0" smtClean="0">
              <a:solidFill>
                <a:srgbClr val="FF0000"/>
              </a:solidFill>
              <a:latin typeface="Calibri" panose="020F0502020204030204" pitchFamily="34" charset="0"/>
              <a:cs typeface="B Titr" panose="00000700000000000000" pitchFamily="2" charset="-78"/>
            </a:endParaRPr>
          </a:p>
          <a:p>
            <a:pPr algn="r" rtl="1"/>
            <a:r>
              <a:rPr lang="fa-IR" altLang="en-US" sz="2400" b="1" dirty="0" smtClean="0">
                <a:solidFill>
                  <a:srgbClr val="FF0000"/>
                </a:solidFill>
                <a:latin typeface="Calibri" panose="020F0502020204030204" pitchFamily="34" charset="0"/>
                <a:cs typeface="B Titr" panose="00000700000000000000" pitchFamily="2" charset="-78"/>
              </a:rPr>
              <a:t> </a:t>
            </a:r>
            <a:endParaRPr lang="en-US" altLang="en-US" sz="2400" b="1" dirty="0">
              <a:solidFill>
                <a:srgbClr val="FF0000"/>
              </a:solidFill>
              <a:latin typeface="Calibri" panose="020F0502020204030204" pitchFamily="34" charset="0"/>
              <a:cs typeface="B Titr" panose="00000700000000000000" pitchFamily="2" charset="-78"/>
            </a:endParaRPr>
          </a:p>
          <a:p>
            <a:pPr algn="r" rtl="1">
              <a:lnSpc>
                <a:spcPct val="107000"/>
              </a:lnSpc>
              <a:spcAft>
                <a:spcPts val="800"/>
              </a:spcAft>
            </a:pPr>
            <a:r>
              <a:rPr lang="fa-IR" altLang="en-US" sz="2400" dirty="0">
                <a:solidFill>
                  <a:srgbClr val="000000"/>
                </a:solidFill>
                <a:latin typeface="Calibri" panose="020F0502020204030204" pitchFamily="34" charset="0"/>
                <a:ea typeface="Calibri" panose="020F0502020204030204" pitchFamily="34" charset="0"/>
                <a:cs typeface="Nazanin"/>
              </a:rPr>
              <a:t>درمان فشار خون بالا باید متناسب با هر بیمار انجام شود و درمان به صورت ترکیبی از درمان غیر دارویی و درمان دارویی </a:t>
            </a:r>
            <a:r>
              <a:rPr lang="fa-IR" altLang="en-US" sz="2400" dirty="0" smtClean="0">
                <a:solidFill>
                  <a:srgbClr val="000000"/>
                </a:solidFill>
                <a:latin typeface="Calibri" panose="020F0502020204030204" pitchFamily="34" charset="0"/>
                <a:ea typeface="Calibri" panose="020F0502020204030204" pitchFamily="34" charset="0"/>
                <a:cs typeface="Nazanin"/>
              </a:rPr>
              <a:t>می باشد</a:t>
            </a:r>
            <a:r>
              <a:rPr lang="fa-IR" altLang="en-US" sz="2400" dirty="0">
                <a:solidFill>
                  <a:srgbClr val="000000"/>
                </a:solidFill>
                <a:latin typeface="Calibri" panose="020F0502020204030204" pitchFamily="34" charset="0"/>
                <a:ea typeface="Calibri" panose="020F0502020204030204" pitchFamily="34" charset="0"/>
                <a:cs typeface="Nazanin"/>
              </a:rPr>
              <a:t>. درمان و کنترل فشار خون زمانی حاصل میشود که در کنار مصرف منظم دارو، شیوه زندگی نیز سالم باشد.</a:t>
            </a:r>
            <a:endParaRPr lang="en-US" altLang="en-US" sz="2400" dirty="0">
              <a:solidFill>
                <a:srgbClr val="000000"/>
              </a:solidFill>
              <a:latin typeface="Calibri" panose="020F0502020204030204" pitchFamily="34" charset="0"/>
              <a:ea typeface="Calibri" panose="020F0502020204030204" pitchFamily="34" charset="0"/>
              <a:cs typeface="Nazanin"/>
            </a:endParaRPr>
          </a:p>
          <a:p>
            <a:pPr algn="r" rtl="1">
              <a:lnSpc>
                <a:spcPct val="107000"/>
              </a:lnSpc>
              <a:spcAft>
                <a:spcPts val="800"/>
              </a:spcAft>
            </a:pPr>
            <a:r>
              <a:rPr lang="fa-IR" altLang="en-US" sz="2400" dirty="0">
                <a:solidFill>
                  <a:srgbClr val="000000"/>
                </a:solidFill>
                <a:latin typeface="Calibri" panose="020F0502020204030204" pitchFamily="34" charset="0"/>
                <a:ea typeface="Calibri" panose="020F0502020204030204" pitchFamily="34" charset="0"/>
                <a:cs typeface="Nazanin"/>
              </a:rPr>
              <a:t> </a:t>
            </a:r>
            <a:endParaRPr lang="en-US" altLang="en-US" sz="2400" dirty="0">
              <a:solidFill>
                <a:srgbClr val="000000"/>
              </a:solidFill>
              <a:latin typeface="Calibri" panose="020F0502020204030204" pitchFamily="34" charset="0"/>
              <a:ea typeface="Calibri" panose="020F0502020204030204" pitchFamily="34" charset="0"/>
              <a:cs typeface="Nazanin"/>
            </a:endParaRPr>
          </a:p>
          <a:p>
            <a:pPr algn="r" rtl="1">
              <a:lnSpc>
                <a:spcPct val="107000"/>
              </a:lnSpc>
              <a:spcAft>
                <a:spcPts val="800"/>
              </a:spcAft>
            </a:pPr>
            <a:r>
              <a:rPr lang="fa-IR" altLang="en-US" sz="2400" dirty="0">
                <a:solidFill>
                  <a:srgbClr val="000000"/>
                </a:solidFill>
                <a:latin typeface="Calibri" panose="020F0502020204030204" pitchFamily="34" charset="0"/>
                <a:ea typeface="Calibri" panose="020F0502020204030204" pitchFamily="34" charset="0"/>
                <a:cs typeface="Nazanin"/>
              </a:rPr>
              <a:t>شیوه زندگی سالم یعنی: تحرک کافی </a:t>
            </a:r>
            <a:r>
              <a:rPr lang="fa-IR" altLang="en-US" sz="2400" dirty="0">
                <a:solidFill>
                  <a:srgbClr val="000000"/>
                </a:solidFill>
                <a:latin typeface="Calibri" panose="020F0502020204030204" pitchFamily="34" charset="0"/>
                <a:ea typeface="Calibri" panose="020F0502020204030204" pitchFamily="34" charset="0"/>
                <a:cs typeface="Times New Roman" panose="02020603050405020304" pitchFamily="18" charset="0"/>
              </a:rPr>
              <a:t>–</a:t>
            </a:r>
            <a:r>
              <a:rPr lang="fa-IR" altLang="en-US" sz="2400" dirty="0">
                <a:solidFill>
                  <a:srgbClr val="000000"/>
                </a:solidFill>
                <a:latin typeface="Calibri" panose="020F0502020204030204" pitchFamily="34" charset="0"/>
                <a:ea typeface="Calibri" panose="020F0502020204030204" pitchFamily="34" charset="0"/>
                <a:cs typeface="Nazanin"/>
              </a:rPr>
              <a:t> کاهش وزن </a:t>
            </a:r>
            <a:r>
              <a:rPr lang="fa-IR" altLang="en-US" sz="2400" dirty="0">
                <a:solidFill>
                  <a:srgbClr val="000000"/>
                </a:solidFill>
                <a:latin typeface="Calibri" panose="020F0502020204030204" pitchFamily="34" charset="0"/>
                <a:ea typeface="Calibri" panose="020F0502020204030204" pitchFamily="34" charset="0"/>
                <a:cs typeface="Times New Roman" panose="02020603050405020304" pitchFamily="18" charset="0"/>
              </a:rPr>
              <a:t>–</a:t>
            </a:r>
            <a:r>
              <a:rPr lang="fa-IR" altLang="en-US" sz="2400" dirty="0">
                <a:solidFill>
                  <a:srgbClr val="000000"/>
                </a:solidFill>
                <a:latin typeface="Calibri" panose="020F0502020204030204" pitchFamily="34" charset="0"/>
                <a:ea typeface="Calibri" panose="020F0502020204030204" pitchFamily="34" charset="0"/>
                <a:cs typeface="Nazanin"/>
              </a:rPr>
              <a:t> ترک مصرف دخانیات </a:t>
            </a:r>
            <a:r>
              <a:rPr lang="fa-IR" altLang="en-US" sz="2400" dirty="0">
                <a:solidFill>
                  <a:srgbClr val="000000"/>
                </a:solidFill>
                <a:latin typeface="Calibri" panose="020F0502020204030204" pitchFamily="34" charset="0"/>
                <a:ea typeface="Calibri" panose="020F0502020204030204" pitchFamily="34" charset="0"/>
                <a:cs typeface="Times New Roman" panose="02020603050405020304" pitchFamily="18" charset="0"/>
              </a:rPr>
              <a:t>–</a:t>
            </a:r>
            <a:r>
              <a:rPr lang="fa-IR" altLang="en-US" sz="2400" dirty="0">
                <a:solidFill>
                  <a:srgbClr val="000000"/>
                </a:solidFill>
                <a:latin typeface="Calibri" panose="020F0502020204030204" pitchFamily="34" charset="0"/>
                <a:ea typeface="Calibri" panose="020F0502020204030204" pitchFamily="34" charset="0"/>
                <a:cs typeface="Nazanin"/>
              </a:rPr>
              <a:t> ترک مصرف الکل </a:t>
            </a:r>
            <a:r>
              <a:rPr lang="fa-IR" altLang="en-US" sz="2400" dirty="0">
                <a:solidFill>
                  <a:srgbClr val="000000"/>
                </a:solidFill>
                <a:latin typeface="Calibri" panose="020F0502020204030204" pitchFamily="34" charset="0"/>
                <a:ea typeface="Calibri" panose="020F0502020204030204" pitchFamily="34" charset="0"/>
                <a:cs typeface="Times New Roman" panose="02020603050405020304" pitchFamily="18" charset="0"/>
              </a:rPr>
              <a:t>–</a:t>
            </a:r>
            <a:r>
              <a:rPr lang="fa-IR" altLang="en-US" sz="2400" dirty="0">
                <a:solidFill>
                  <a:srgbClr val="000000"/>
                </a:solidFill>
                <a:latin typeface="Calibri" panose="020F0502020204030204" pitchFamily="34" charset="0"/>
                <a:ea typeface="Calibri" panose="020F0502020204030204" pitchFamily="34" charset="0"/>
                <a:cs typeface="Nazanin"/>
              </a:rPr>
              <a:t> کاهش مصرف نمک </a:t>
            </a:r>
            <a:r>
              <a:rPr lang="fa-IR" altLang="en-US" sz="2400" dirty="0">
                <a:solidFill>
                  <a:srgbClr val="000000"/>
                </a:solidFill>
                <a:latin typeface="Calibri" panose="020F0502020204030204" pitchFamily="34" charset="0"/>
                <a:ea typeface="Calibri" panose="020F0502020204030204" pitchFamily="34" charset="0"/>
                <a:cs typeface="Times New Roman" panose="02020603050405020304" pitchFamily="18" charset="0"/>
              </a:rPr>
              <a:t>–</a:t>
            </a:r>
            <a:r>
              <a:rPr lang="fa-IR" altLang="en-US" sz="2400" dirty="0">
                <a:solidFill>
                  <a:srgbClr val="000000"/>
                </a:solidFill>
                <a:latin typeface="Calibri" panose="020F0502020204030204" pitchFamily="34" charset="0"/>
                <a:ea typeface="Calibri" panose="020F0502020204030204" pitchFamily="34" charset="0"/>
                <a:cs typeface="Nazanin"/>
              </a:rPr>
              <a:t> کاهش مصرف چربی و افزایش مصرف میوه و سبزیجات</a:t>
            </a:r>
            <a:endParaRPr lang="en-US" altLang="en-US" sz="2400" dirty="0">
              <a:solidFill>
                <a:srgbClr val="000000"/>
              </a:solidFill>
              <a:latin typeface="Calibri" panose="020F0502020204030204" pitchFamily="34" charset="0"/>
              <a:ea typeface="Calibri" panose="020F0502020204030204" pitchFamily="34" charset="0"/>
              <a:cs typeface="Nazanin"/>
            </a:endParaRPr>
          </a:p>
        </p:txBody>
      </p:sp>
    </p:spTree>
    <p:extLst>
      <p:ext uri="{BB962C8B-B14F-4D97-AF65-F5344CB8AC3E}">
        <p14:creationId xmlns:p14="http://schemas.microsoft.com/office/powerpoint/2010/main" val="1262968406"/>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Rectangle 1"/>
          <p:cNvSpPr>
            <a:spLocks noChangeArrowheads="1"/>
          </p:cNvSpPr>
          <p:nvPr/>
        </p:nvSpPr>
        <p:spPr bwMode="auto">
          <a:xfrm>
            <a:off x="187232" y="237286"/>
            <a:ext cx="9144000" cy="1076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lr>
                <a:schemeClr val="bg2"/>
              </a:buClr>
              <a:buSzPct val="75000"/>
              <a:buFont typeface="Wingdings" panose="05000000000000000000" pitchFamily="2" charset="2"/>
              <a:buChar char="p"/>
              <a:defRPr sz="2800">
                <a:solidFill>
                  <a:schemeClr val="tx1"/>
                </a:solidFill>
                <a:latin typeface="Verdana" panose="020B0604030504040204" pitchFamily="34" charset="0"/>
                <a:cs typeface="Arial" panose="020B0604020202020204" pitchFamily="34" charset="0"/>
              </a:defRPr>
            </a:lvl1pPr>
            <a:lvl2pPr marL="742950" indent="-285750">
              <a:spcBef>
                <a:spcPct val="20000"/>
              </a:spcBef>
              <a:buClr>
                <a:schemeClr val="tx2"/>
              </a:buClr>
              <a:buSzPct val="75000"/>
              <a:buFont typeface="Wingdings" panose="05000000000000000000" pitchFamily="2" charset="2"/>
              <a:buChar char="n"/>
              <a:defRPr sz="2400">
                <a:solidFill>
                  <a:schemeClr val="tx1"/>
                </a:solidFill>
                <a:latin typeface="Verdana" panose="020B0604030504040204" pitchFamily="34" charset="0"/>
                <a:cs typeface="Arial" panose="020B0604020202020204" pitchFamily="34" charset="0"/>
              </a:defRPr>
            </a:lvl2pPr>
            <a:lvl3pPr marL="1143000" indent="-228600">
              <a:spcBef>
                <a:spcPct val="20000"/>
              </a:spcBef>
              <a:buClr>
                <a:schemeClr val="accent1"/>
              </a:buClr>
              <a:buSzPct val="65000"/>
              <a:buFont typeface="Wingdings" panose="05000000000000000000" pitchFamily="2" charset="2"/>
              <a:buChar char="p"/>
              <a:defRPr sz="2000">
                <a:solidFill>
                  <a:schemeClr val="tx1"/>
                </a:solidFill>
                <a:latin typeface="Verdana" panose="020B0604030504040204" pitchFamily="34" charset="0"/>
                <a:cs typeface="Arial" panose="020B0604020202020204" pitchFamily="34" charset="0"/>
              </a:defRPr>
            </a:lvl3pPr>
            <a:lvl4pPr marL="1600200" indent="-228600">
              <a:spcBef>
                <a:spcPct val="20000"/>
              </a:spcBef>
              <a:buClr>
                <a:schemeClr val="bg2"/>
              </a:buClr>
              <a:buFont typeface="Wingdings" panose="05000000000000000000" pitchFamily="2" charset="2"/>
              <a:buChar char="§"/>
              <a:defRPr sz="2000">
                <a:solidFill>
                  <a:schemeClr val="tx1"/>
                </a:solidFill>
                <a:latin typeface="Verdana" panose="020B0604030504040204" pitchFamily="34" charset="0"/>
                <a:cs typeface="Arial" panose="020B0604020202020204" pitchFamily="34" charset="0"/>
              </a:defRPr>
            </a:lvl4pPr>
            <a:lvl5pPr marL="2057400" indent="-228600">
              <a:spcBef>
                <a:spcPct val="20000"/>
              </a:spcBef>
              <a:buClr>
                <a:schemeClr val="tx2"/>
              </a:buClr>
              <a:buSzPct val="80000"/>
              <a:buFont typeface="Wingdings" panose="05000000000000000000" pitchFamily="2" charset="2"/>
              <a:buChar char="§"/>
              <a:defRPr sz="2000">
                <a:solidFill>
                  <a:schemeClr val="tx1"/>
                </a:solidFill>
                <a:latin typeface="Verdana" panose="020B0604030504040204" pitchFamily="34" charset="0"/>
                <a:cs typeface="Arial" panose="020B0604020202020204" pitchFamily="34" charset="0"/>
              </a:defRPr>
            </a:lvl5pPr>
            <a:lvl6pPr marL="2514600" indent="-228600" eaLnBrk="0" fontAlgn="base" hangingPunct="0">
              <a:spcBef>
                <a:spcPct val="20000"/>
              </a:spcBef>
              <a:spcAft>
                <a:spcPct val="0"/>
              </a:spcAft>
              <a:buClr>
                <a:schemeClr val="tx2"/>
              </a:buClr>
              <a:buSzPct val="80000"/>
              <a:buFont typeface="Wingdings" panose="05000000000000000000" pitchFamily="2" charset="2"/>
              <a:buChar char="§"/>
              <a:defRPr sz="2000">
                <a:solidFill>
                  <a:schemeClr val="tx1"/>
                </a:solidFill>
                <a:latin typeface="Verdana" panose="020B0604030504040204" pitchFamily="34" charset="0"/>
                <a:cs typeface="Arial" panose="020B0604020202020204" pitchFamily="34" charset="0"/>
              </a:defRPr>
            </a:lvl6pPr>
            <a:lvl7pPr marL="2971800" indent="-228600" eaLnBrk="0" fontAlgn="base" hangingPunct="0">
              <a:spcBef>
                <a:spcPct val="20000"/>
              </a:spcBef>
              <a:spcAft>
                <a:spcPct val="0"/>
              </a:spcAft>
              <a:buClr>
                <a:schemeClr val="tx2"/>
              </a:buClr>
              <a:buSzPct val="80000"/>
              <a:buFont typeface="Wingdings" panose="05000000000000000000" pitchFamily="2" charset="2"/>
              <a:buChar char="§"/>
              <a:defRPr sz="2000">
                <a:solidFill>
                  <a:schemeClr val="tx1"/>
                </a:solidFill>
                <a:latin typeface="Verdana" panose="020B0604030504040204" pitchFamily="34" charset="0"/>
                <a:cs typeface="Arial" panose="020B0604020202020204" pitchFamily="34" charset="0"/>
              </a:defRPr>
            </a:lvl7pPr>
            <a:lvl8pPr marL="3429000" indent="-228600" eaLnBrk="0" fontAlgn="base" hangingPunct="0">
              <a:spcBef>
                <a:spcPct val="20000"/>
              </a:spcBef>
              <a:spcAft>
                <a:spcPct val="0"/>
              </a:spcAft>
              <a:buClr>
                <a:schemeClr val="tx2"/>
              </a:buClr>
              <a:buSzPct val="80000"/>
              <a:buFont typeface="Wingdings" panose="05000000000000000000" pitchFamily="2" charset="2"/>
              <a:buChar char="§"/>
              <a:defRPr sz="2000">
                <a:solidFill>
                  <a:schemeClr val="tx1"/>
                </a:solidFill>
                <a:latin typeface="Verdana" panose="020B0604030504040204" pitchFamily="34" charset="0"/>
                <a:cs typeface="Arial" panose="020B0604020202020204" pitchFamily="34" charset="0"/>
              </a:defRPr>
            </a:lvl8pPr>
            <a:lvl9pPr marL="3886200" indent="-228600" eaLnBrk="0" fontAlgn="base" hangingPunct="0">
              <a:spcBef>
                <a:spcPct val="20000"/>
              </a:spcBef>
              <a:spcAft>
                <a:spcPct val="0"/>
              </a:spcAft>
              <a:buClr>
                <a:schemeClr val="tx2"/>
              </a:buClr>
              <a:buSzPct val="80000"/>
              <a:buFont typeface="Wingdings" panose="05000000000000000000" pitchFamily="2" charset="2"/>
              <a:buChar char="§"/>
              <a:defRPr sz="2000">
                <a:solidFill>
                  <a:schemeClr val="tx1"/>
                </a:solidFill>
                <a:latin typeface="Verdana" panose="020B0604030504040204" pitchFamily="34" charset="0"/>
                <a:cs typeface="Arial" panose="020B0604020202020204" pitchFamily="34" charset="0"/>
              </a:defRPr>
            </a:lvl9pPr>
          </a:lstStyle>
          <a:p>
            <a:pPr algn="ctr" rtl="1">
              <a:spcBef>
                <a:spcPct val="0"/>
              </a:spcBef>
              <a:buClrTx/>
              <a:buSzTx/>
              <a:buFontTx/>
              <a:buNone/>
            </a:pPr>
            <a:r>
              <a:rPr lang="fa-IR" altLang="fa-IR" sz="3200" b="1" dirty="0">
                <a:solidFill>
                  <a:srgbClr val="000000"/>
                </a:solidFill>
                <a:latin typeface="Arial" panose="020B0604020202020204" pitchFamily="34" charset="0"/>
                <a:cs typeface="B Nazanin" panose="00000400000000000000" pitchFamily="2" charset="-78"/>
              </a:rPr>
              <a:t>راهکارهای مربوط به دوز داروهای</a:t>
            </a:r>
            <a:r>
              <a:rPr lang="en-US" altLang="fa-IR" sz="3200" b="1" dirty="0">
                <a:solidFill>
                  <a:srgbClr val="000000"/>
                </a:solidFill>
                <a:latin typeface="Arial" panose="020B0604020202020204" pitchFamily="34" charset="0"/>
                <a:cs typeface="B Nazanin" panose="00000400000000000000" pitchFamily="2" charset="-78"/>
              </a:rPr>
              <a:t> </a:t>
            </a:r>
            <a:r>
              <a:rPr lang="fa-IR" altLang="fa-IR" sz="3200" b="1" dirty="0">
                <a:solidFill>
                  <a:srgbClr val="000000"/>
                </a:solidFill>
                <a:latin typeface="Arial" panose="020B0604020202020204" pitchFamily="34" charset="0"/>
                <a:cs typeface="B Nazanin" panose="00000400000000000000" pitchFamily="2" charset="-78"/>
              </a:rPr>
              <a:t>کاهنده فشار خون</a:t>
            </a:r>
          </a:p>
          <a:p>
            <a:pPr algn="ctr" rtl="1">
              <a:spcBef>
                <a:spcPct val="0"/>
              </a:spcBef>
              <a:buClrTx/>
              <a:buSzTx/>
              <a:buFontTx/>
              <a:buNone/>
            </a:pPr>
            <a:r>
              <a:rPr lang="fa-IR" altLang="fa-IR" sz="3200" b="1" dirty="0">
                <a:solidFill>
                  <a:srgbClr val="000000"/>
                </a:solidFill>
                <a:latin typeface="Arial" panose="020B0604020202020204" pitchFamily="34" charset="0"/>
                <a:cs typeface="B Nazanin" panose="00000400000000000000" pitchFamily="2" charset="-78"/>
              </a:rPr>
              <a:t> </a:t>
            </a:r>
          </a:p>
        </p:txBody>
      </p:sp>
      <p:graphicFrame>
        <p:nvGraphicFramePr>
          <p:cNvPr id="6" name="Table 5"/>
          <p:cNvGraphicFramePr>
            <a:graphicFrameLocks noGrp="1"/>
          </p:cNvGraphicFramePr>
          <p:nvPr>
            <p:extLst>
              <p:ext uri="{D42A27DB-BD31-4B8C-83A1-F6EECF244321}">
                <p14:modId xmlns:p14="http://schemas.microsoft.com/office/powerpoint/2010/main" val="3638904419"/>
              </p:ext>
            </p:extLst>
          </p:nvPr>
        </p:nvGraphicFramePr>
        <p:xfrm>
          <a:off x="147712" y="1021977"/>
          <a:ext cx="9183520" cy="5701552"/>
        </p:xfrm>
        <a:graphic>
          <a:graphicData uri="http://schemas.openxmlformats.org/drawingml/2006/table">
            <a:tbl>
              <a:tblPr rtl="1"/>
              <a:tblGrid>
                <a:gridCol w="875721">
                  <a:extLst>
                    <a:ext uri="{9D8B030D-6E8A-4147-A177-3AD203B41FA5}">
                      <a16:colId xmlns:a16="http://schemas.microsoft.com/office/drawing/2014/main" val="20000"/>
                    </a:ext>
                  </a:extLst>
                </a:gridCol>
                <a:gridCol w="2076226">
                  <a:extLst>
                    <a:ext uri="{9D8B030D-6E8A-4147-A177-3AD203B41FA5}">
                      <a16:colId xmlns:a16="http://schemas.microsoft.com/office/drawing/2014/main" val="20001"/>
                    </a:ext>
                  </a:extLst>
                </a:gridCol>
                <a:gridCol w="6231573">
                  <a:extLst>
                    <a:ext uri="{9D8B030D-6E8A-4147-A177-3AD203B41FA5}">
                      <a16:colId xmlns:a16="http://schemas.microsoft.com/office/drawing/2014/main" val="20002"/>
                    </a:ext>
                  </a:extLst>
                </a:gridCol>
              </a:tblGrid>
              <a:tr h="460273">
                <a:tc>
                  <a:txBody>
                    <a:bodyPr/>
                    <a:lstStyle/>
                    <a:p>
                      <a:pPr algn="ctr" rtl="1">
                        <a:lnSpc>
                          <a:spcPct val="90000"/>
                        </a:lnSpc>
                        <a:spcAft>
                          <a:spcPts val="0"/>
                        </a:spcAft>
                      </a:pPr>
                      <a:r>
                        <a:rPr lang="fa-IR" sz="1400" b="1" dirty="0">
                          <a:latin typeface="Calibri"/>
                          <a:cs typeface="B Lotus"/>
                        </a:rPr>
                        <a:t>راهکار</a:t>
                      </a:r>
                      <a:endParaRPr lang="en-US" sz="1400" b="1" dirty="0">
                        <a:latin typeface="Calibri"/>
                      </a:endParaRPr>
                    </a:p>
                  </a:txBody>
                  <a:tcPr marL="68580" marR="68580" marT="0" marB="0" anchor="ctr">
                    <a:lnL w="19050" cap="flat" cmpd="sng" algn="ctr">
                      <a:solidFill>
                        <a:srgbClr val="78C0D4"/>
                      </a:solidFill>
                      <a:prstDash val="solid"/>
                      <a:round/>
                      <a:headEnd type="none" w="med" len="med"/>
                      <a:tailEnd type="none" w="med" len="med"/>
                    </a:lnL>
                    <a:lnR w="19050" cap="flat" cmpd="sng" algn="ctr">
                      <a:solidFill>
                        <a:srgbClr val="78C0D4"/>
                      </a:solidFill>
                      <a:prstDash val="solid"/>
                      <a:round/>
                      <a:headEnd type="none" w="med" len="med"/>
                      <a:tailEnd type="none" w="med" len="med"/>
                    </a:lnR>
                    <a:lnT w="19050" cap="flat" cmpd="sng" algn="ctr">
                      <a:solidFill>
                        <a:srgbClr val="78C0D4"/>
                      </a:solidFill>
                      <a:prstDash val="solid"/>
                      <a:round/>
                      <a:headEnd type="none" w="med" len="med"/>
                      <a:tailEnd type="none" w="med" len="med"/>
                    </a:lnT>
                    <a:lnB w="19050" cap="flat" cmpd="sng" algn="ctr">
                      <a:solidFill>
                        <a:srgbClr val="78C0D4"/>
                      </a:solidFill>
                      <a:prstDash val="solid"/>
                      <a:round/>
                      <a:headEnd type="none" w="med" len="med"/>
                      <a:tailEnd type="none" w="med" len="med"/>
                    </a:lnB>
                    <a:solidFill>
                      <a:srgbClr val="92CDDC"/>
                    </a:solidFill>
                  </a:tcPr>
                </a:tc>
                <a:tc>
                  <a:txBody>
                    <a:bodyPr/>
                    <a:lstStyle/>
                    <a:p>
                      <a:pPr algn="ctr" rtl="1">
                        <a:lnSpc>
                          <a:spcPct val="90000"/>
                        </a:lnSpc>
                        <a:spcAft>
                          <a:spcPts val="0"/>
                        </a:spcAft>
                      </a:pPr>
                      <a:r>
                        <a:rPr lang="fa-IR" sz="1400" b="1" dirty="0">
                          <a:latin typeface="Calibri"/>
                          <a:cs typeface="B Lotus"/>
                        </a:rPr>
                        <a:t>توصیف</a:t>
                      </a:r>
                      <a:endParaRPr lang="en-US" sz="1400" b="1" dirty="0">
                        <a:latin typeface="Calibri"/>
                      </a:endParaRPr>
                    </a:p>
                  </a:txBody>
                  <a:tcPr marL="68580" marR="68580" marT="0" marB="0" anchor="ctr">
                    <a:lnL w="19050" cap="flat" cmpd="sng" algn="ctr">
                      <a:solidFill>
                        <a:srgbClr val="78C0D4"/>
                      </a:solidFill>
                      <a:prstDash val="solid"/>
                      <a:round/>
                      <a:headEnd type="none" w="med" len="med"/>
                      <a:tailEnd type="none" w="med" len="med"/>
                    </a:lnL>
                    <a:lnR w="19050" cap="flat" cmpd="sng" algn="ctr">
                      <a:solidFill>
                        <a:srgbClr val="78C0D4"/>
                      </a:solidFill>
                      <a:prstDash val="solid"/>
                      <a:round/>
                      <a:headEnd type="none" w="med" len="med"/>
                      <a:tailEnd type="none" w="med" len="med"/>
                    </a:lnR>
                    <a:lnT w="19050" cap="flat" cmpd="sng" algn="ctr">
                      <a:solidFill>
                        <a:srgbClr val="78C0D4"/>
                      </a:solidFill>
                      <a:prstDash val="solid"/>
                      <a:round/>
                      <a:headEnd type="none" w="med" len="med"/>
                      <a:tailEnd type="none" w="med" len="med"/>
                    </a:lnT>
                    <a:lnB w="19050" cap="flat" cmpd="sng" algn="ctr">
                      <a:solidFill>
                        <a:srgbClr val="78C0D4"/>
                      </a:solidFill>
                      <a:prstDash val="solid"/>
                      <a:round/>
                      <a:headEnd type="none" w="med" len="med"/>
                      <a:tailEnd type="none" w="med" len="med"/>
                    </a:lnB>
                    <a:solidFill>
                      <a:srgbClr val="92CDDC"/>
                    </a:solidFill>
                  </a:tcPr>
                </a:tc>
                <a:tc>
                  <a:txBody>
                    <a:bodyPr/>
                    <a:lstStyle/>
                    <a:p>
                      <a:pPr algn="ctr" rtl="1">
                        <a:lnSpc>
                          <a:spcPct val="90000"/>
                        </a:lnSpc>
                        <a:spcAft>
                          <a:spcPts val="0"/>
                        </a:spcAft>
                      </a:pPr>
                      <a:r>
                        <a:rPr lang="fa-IR" sz="1400" b="1" dirty="0">
                          <a:latin typeface="Calibri"/>
                          <a:cs typeface="B Lotus"/>
                        </a:rPr>
                        <a:t>جزئیات</a:t>
                      </a:r>
                      <a:endParaRPr lang="en-US" sz="1400" b="1" dirty="0">
                        <a:latin typeface="Calibri"/>
                      </a:endParaRPr>
                    </a:p>
                  </a:txBody>
                  <a:tcPr marL="68580" marR="68580" marT="0" marB="0" anchor="ctr">
                    <a:lnL w="19050" cap="flat" cmpd="sng" algn="ctr">
                      <a:solidFill>
                        <a:srgbClr val="78C0D4"/>
                      </a:solidFill>
                      <a:prstDash val="solid"/>
                      <a:round/>
                      <a:headEnd type="none" w="med" len="med"/>
                      <a:tailEnd type="none" w="med" len="med"/>
                    </a:lnL>
                    <a:lnR w="19050" cap="flat" cmpd="sng" algn="ctr">
                      <a:solidFill>
                        <a:srgbClr val="78C0D4"/>
                      </a:solidFill>
                      <a:prstDash val="solid"/>
                      <a:round/>
                      <a:headEnd type="none" w="med" len="med"/>
                      <a:tailEnd type="none" w="med" len="med"/>
                    </a:lnR>
                    <a:lnT w="19050" cap="flat" cmpd="sng" algn="ctr">
                      <a:solidFill>
                        <a:srgbClr val="78C0D4"/>
                      </a:solidFill>
                      <a:prstDash val="solid"/>
                      <a:round/>
                      <a:headEnd type="none" w="med" len="med"/>
                      <a:tailEnd type="none" w="med" len="med"/>
                    </a:lnT>
                    <a:lnB w="19050" cap="flat" cmpd="sng" algn="ctr">
                      <a:solidFill>
                        <a:srgbClr val="78C0D4"/>
                      </a:solidFill>
                      <a:prstDash val="solid"/>
                      <a:round/>
                      <a:headEnd type="none" w="med" len="med"/>
                      <a:tailEnd type="none" w="med" len="med"/>
                    </a:lnB>
                    <a:solidFill>
                      <a:srgbClr val="92CDDC"/>
                    </a:solidFill>
                  </a:tcPr>
                </a:tc>
                <a:extLst>
                  <a:ext uri="{0D108BD9-81ED-4DB2-BD59-A6C34878D82A}">
                    <a16:rowId xmlns:a16="http://schemas.microsoft.com/office/drawing/2014/main" val="10000"/>
                  </a:ext>
                </a:extLst>
              </a:tr>
              <a:tr h="1841095">
                <a:tc>
                  <a:txBody>
                    <a:bodyPr/>
                    <a:lstStyle/>
                    <a:p>
                      <a:pPr algn="ctr" rtl="1">
                        <a:lnSpc>
                          <a:spcPct val="90000"/>
                        </a:lnSpc>
                        <a:spcAft>
                          <a:spcPts val="0"/>
                        </a:spcAft>
                      </a:pPr>
                      <a:r>
                        <a:rPr lang="en-US" sz="1400" b="1" dirty="0">
                          <a:latin typeface="Calibri"/>
                          <a:ea typeface="Calibri"/>
                          <a:cs typeface="B Lotus"/>
                        </a:rPr>
                        <a:t>A</a:t>
                      </a:r>
                      <a:endParaRPr lang="en-US" sz="1400" b="1" dirty="0">
                        <a:latin typeface="Calibri"/>
                        <a:ea typeface="Calibri"/>
                        <a:cs typeface="Arial"/>
                      </a:endParaRPr>
                    </a:p>
                  </a:txBody>
                  <a:tcPr marL="68580" marR="68580" marT="0" marB="0" anchor="ctr">
                    <a:lnL w="19050" cap="flat" cmpd="sng" algn="ctr">
                      <a:solidFill>
                        <a:srgbClr val="78C0D4"/>
                      </a:solidFill>
                      <a:prstDash val="solid"/>
                      <a:round/>
                      <a:headEnd type="none" w="med" len="med"/>
                      <a:tailEnd type="none" w="med" len="med"/>
                    </a:lnL>
                    <a:lnR w="19050" cap="flat" cmpd="sng" algn="ctr">
                      <a:solidFill>
                        <a:srgbClr val="78C0D4"/>
                      </a:solidFill>
                      <a:prstDash val="solid"/>
                      <a:round/>
                      <a:headEnd type="none" w="med" len="med"/>
                      <a:tailEnd type="none" w="med" len="med"/>
                    </a:lnR>
                    <a:lnT w="19050" cap="flat" cmpd="sng" algn="ctr">
                      <a:solidFill>
                        <a:srgbClr val="78C0D4"/>
                      </a:solidFill>
                      <a:prstDash val="solid"/>
                      <a:round/>
                      <a:headEnd type="none" w="med" len="med"/>
                      <a:tailEnd type="none" w="med" len="med"/>
                    </a:lnT>
                    <a:lnB w="19050" cap="flat" cmpd="sng" algn="ctr">
                      <a:solidFill>
                        <a:srgbClr val="78C0D4"/>
                      </a:solidFill>
                      <a:prstDash val="solid"/>
                      <a:round/>
                      <a:headEnd type="none" w="med" len="med"/>
                      <a:tailEnd type="none" w="med" len="med"/>
                    </a:lnB>
                  </a:tcPr>
                </a:tc>
                <a:tc>
                  <a:txBody>
                    <a:bodyPr/>
                    <a:lstStyle/>
                    <a:p>
                      <a:pPr algn="just" rtl="1">
                        <a:lnSpc>
                          <a:spcPct val="90000"/>
                        </a:lnSpc>
                        <a:spcAft>
                          <a:spcPts val="0"/>
                        </a:spcAft>
                      </a:pPr>
                      <a:r>
                        <a:rPr lang="fa-IR" sz="1400" b="1" dirty="0">
                          <a:latin typeface="Calibri"/>
                          <a:cs typeface="B Lotus"/>
                        </a:rPr>
                        <a:t>با </a:t>
                      </a:r>
                      <a:r>
                        <a:rPr lang="fa-IR" sz="1400" b="1" dirty="0">
                          <a:solidFill>
                            <a:srgbClr val="FF0000"/>
                          </a:solidFill>
                          <a:latin typeface="Calibri"/>
                          <a:cs typeface="B Lotus"/>
                        </a:rPr>
                        <a:t>یک دارو </a:t>
                      </a:r>
                      <a:r>
                        <a:rPr lang="fa-IR" sz="1400" b="1" dirty="0">
                          <a:latin typeface="Calibri"/>
                          <a:cs typeface="B Lotus"/>
                        </a:rPr>
                        <a:t>شروع کنید، دوز دارو را تا </a:t>
                      </a:r>
                      <a:r>
                        <a:rPr lang="fa-IR" sz="1400" b="1" dirty="0">
                          <a:solidFill>
                            <a:srgbClr val="FF0000"/>
                          </a:solidFill>
                          <a:latin typeface="Calibri"/>
                          <a:cs typeface="B Lotus"/>
                        </a:rPr>
                        <a:t>حد ماکزیمم </a:t>
                      </a:r>
                      <a:r>
                        <a:rPr lang="fa-IR" sz="1400" b="1" dirty="0">
                          <a:latin typeface="Calibri"/>
                          <a:cs typeface="B Lotus"/>
                        </a:rPr>
                        <a:t>افزایش دهید و سپس یک </a:t>
                      </a:r>
                      <a:r>
                        <a:rPr lang="fa-IR" sz="1400" b="1" dirty="0">
                          <a:solidFill>
                            <a:srgbClr val="FF0000"/>
                          </a:solidFill>
                          <a:latin typeface="Calibri"/>
                          <a:cs typeface="B Lotus"/>
                        </a:rPr>
                        <a:t>داروی دوم </a:t>
                      </a:r>
                      <a:r>
                        <a:rPr lang="fa-IR" sz="1400" b="1" dirty="0">
                          <a:latin typeface="Calibri"/>
                          <a:cs typeface="B Lotus"/>
                        </a:rPr>
                        <a:t>اضافه کنید</a:t>
                      </a:r>
                      <a:endParaRPr lang="en-US" sz="1400" b="1" dirty="0">
                        <a:latin typeface="Calibri"/>
                      </a:endParaRPr>
                    </a:p>
                  </a:txBody>
                  <a:tcPr marL="68580" marR="68580" marT="0" marB="0" anchor="ctr">
                    <a:lnL w="19050" cap="flat" cmpd="sng" algn="ctr">
                      <a:solidFill>
                        <a:srgbClr val="78C0D4"/>
                      </a:solidFill>
                      <a:prstDash val="solid"/>
                      <a:round/>
                      <a:headEnd type="none" w="med" len="med"/>
                      <a:tailEnd type="none" w="med" len="med"/>
                    </a:lnL>
                    <a:lnR w="19050" cap="flat" cmpd="sng" algn="ctr">
                      <a:solidFill>
                        <a:srgbClr val="78C0D4"/>
                      </a:solidFill>
                      <a:prstDash val="solid"/>
                      <a:round/>
                      <a:headEnd type="none" w="med" len="med"/>
                      <a:tailEnd type="none" w="med" len="med"/>
                    </a:lnR>
                    <a:lnT w="19050" cap="flat" cmpd="sng" algn="ctr">
                      <a:solidFill>
                        <a:srgbClr val="78C0D4"/>
                      </a:solidFill>
                      <a:prstDash val="solid"/>
                      <a:round/>
                      <a:headEnd type="none" w="med" len="med"/>
                      <a:tailEnd type="none" w="med" len="med"/>
                    </a:lnT>
                    <a:lnB w="19050" cap="flat" cmpd="sng" algn="ctr">
                      <a:solidFill>
                        <a:srgbClr val="78C0D4"/>
                      </a:solidFill>
                      <a:prstDash val="solid"/>
                      <a:round/>
                      <a:headEnd type="none" w="med" len="med"/>
                      <a:tailEnd type="none" w="med" len="med"/>
                    </a:lnB>
                  </a:tcPr>
                </a:tc>
                <a:tc>
                  <a:txBody>
                    <a:bodyPr/>
                    <a:lstStyle/>
                    <a:p>
                      <a:pPr algn="just" rtl="1">
                        <a:lnSpc>
                          <a:spcPct val="90000"/>
                        </a:lnSpc>
                        <a:spcAft>
                          <a:spcPts val="0"/>
                        </a:spcAft>
                      </a:pPr>
                      <a:r>
                        <a:rPr lang="fa-IR" sz="1400" b="1" dirty="0">
                          <a:latin typeface="Calibri"/>
                          <a:cs typeface="B Lotus"/>
                        </a:rPr>
                        <a:t>اگر با داروی اول فشار هدف به دست نیامد، دوز داروی اول را </a:t>
                      </a:r>
                      <a:r>
                        <a:rPr lang="fa-IR" sz="1400" b="1" dirty="0">
                          <a:solidFill>
                            <a:srgbClr val="FF0000"/>
                          </a:solidFill>
                          <a:latin typeface="Calibri"/>
                          <a:cs typeface="B Lotus"/>
                        </a:rPr>
                        <a:t>تا حد ماکزیمم توصیه </a:t>
                      </a:r>
                      <a:r>
                        <a:rPr lang="fa-IR" sz="1400" b="1" dirty="0">
                          <a:latin typeface="Calibri"/>
                          <a:cs typeface="B Lotus"/>
                        </a:rPr>
                        <a:t>شده افزایش دهید تا فشار هدف حاصل شود. </a:t>
                      </a:r>
                      <a:endParaRPr lang="en-US" sz="1400" b="1" dirty="0" smtClean="0">
                        <a:latin typeface="Calibri"/>
                        <a:cs typeface="B Lotus"/>
                      </a:endParaRPr>
                    </a:p>
                    <a:p>
                      <a:pPr algn="just" rtl="1">
                        <a:lnSpc>
                          <a:spcPct val="90000"/>
                        </a:lnSpc>
                        <a:spcAft>
                          <a:spcPts val="0"/>
                        </a:spcAft>
                      </a:pPr>
                      <a:r>
                        <a:rPr lang="fa-IR" sz="1400" b="1" dirty="0" smtClean="0">
                          <a:latin typeface="Calibri"/>
                          <a:cs typeface="B Lotus"/>
                        </a:rPr>
                        <a:t>اگر </a:t>
                      </a:r>
                      <a:r>
                        <a:rPr lang="fa-IR" sz="1400" b="1" dirty="0">
                          <a:latin typeface="Calibri"/>
                          <a:cs typeface="B Lotus"/>
                        </a:rPr>
                        <a:t>با این وجود فشار هدف حاصل نشد داروی دوم (دیورتیک تیازیدی، </a:t>
                      </a:r>
                      <a:r>
                        <a:rPr lang="en-US" sz="1400" b="1" dirty="0">
                          <a:latin typeface="Calibri"/>
                          <a:cs typeface="B Lotus"/>
                        </a:rPr>
                        <a:t>CCBs</a:t>
                      </a:r>
                      <a:r>
                        <a:rPr lang="fa-IR" sz="1400" b="1" dirty="0">
                          <a:latin typeface="Calibri"/>
                          <a:cs typeface="B Lotus"/>
                        </a:rPr>
                        <a:t>، </a:t>
                      </a:r>
                      <a:r>
                        <a:rPr lang="en-US" sz="1400" b="1" dirty="0">
                          <a:latin typeface="Calibri"/>
                          <a:cs typeface="B Lotus"/>
                        </a:rPr>
                        <a:t>ACEIs</a:t>
                      </a:r>
                      <a:r>
                        <a:rPr lang="fa-IR" sz="1400" b="1" dirty="0">
                          <a:latin typeface="Calibri"/>
                          <a:cs typeface="B Lotus"/>
                        </a:rPr>
                        <a:t> و </a:t>
                      </a:r>
                      <a:r>
                        <a:rPr lang="en-US" sz="1400" b="1" dirty="0">
                          <a:latin typeface="Calibri"/>
                          <a:cs typeface="B Lotus"/>
                        </a:rPr>
                        <a:t>ARBs</a:t>
                      </a:r>
                      <a:r>
                        <a:rPr lang="fa-IR" sz="1400" b="1" dirty="0">
                          <a:latin typeface="Calibri"/>
                          <a:cs typeface="B Lotus"/>
                        </a:rPr>
                        <a:t>) اضافه شود و دوز داروی دوم را هم تا حد ماکزیمم توصیه شده افزایش دهید. </a:t>
                      </a:r>
                      <a:endParaRPr lang="en-US" sz="1400" b="1" dirty="0" smtClean="0">
                        <a:latin typeface="Calibri"/>
                        <a:cs typeface="B Lotus"/>
                      </a:endParaRPr>
                    </a:p>
                    <a:p>
                      <a:pPr algn="just" rtl="1">
                        <a:lnSpc>
                          <a:spcPct val="90000"/>
                        </a:lnSpc>
                        <a:spcAft>
                          <a:spcPts val="0"/>
                        </a:spcAft>
                      </a:pPr>
                      <a:r>
                        <a:rPr lang="fa-IR" sz="1400" b="1" dirty="0" smtClean="0">
                          <a:latin typeface="Calibri"/>
                          <a:cs typeface="B Lotus"/>
                        </a:rPr>
                        <a:t>اگر </a:t>
                      </a:r>
                      <a:r>
                        <a:rPr lang="fa-IR" sz="1400" b="1" dirty="0">
                          <a:latin typeface="Calibri"/>
                          <a:cs typeface="B Lotus"/>
                        </a:rPr>
                        <a:t>با دو دارو فشار هدف همچنان به دست نیامد، داروی سوم از همان گروه های فوق اضافه کنید با پرهیز از تجویز همزمان دو داروی </a:t>
                      </a:r>
                      <a:r>
                        <a:rPr lang="en-US" sz="1400" b="1" dirty="0">
                          <a:latin typeface="Calibri"/>
                          <a:cs typeface="B Lotus"/>
                        </a:rPr>
                        <a:t>ACEIs</a:t>
                      </a:r>
                      <a:r>
                        <a:rPr lang="fa-IR" sz="1400" b="1" dirty="0">
                          <a:latin typeface="Calibri"/>
                          <a:cs typeface="B Lotus"/>
                        </a:rPr>
                        <a:t> و </a:t>
                      </a:r>
                      <a:r>
                        <a:rPr lang="en-US" sz="1400" b="1" dirty="0">
                          <a:latin typeface="Calibri"/>
                          <a:cs typeface="B Lotus"/>
                        </a:rPr>
                        <a:t>ARB</a:t>
                      </a:r>
                      <a:r>
                        <a:rPr lang="fa-IR" sz="1400" b="1" dirty="0">
                          <a:latin typeface="Calibri"/>
                          <a:cs typeface="B Lotus"/>
                        </a:rPr>
                        <a:t>. سپس دوز داروی سوم را تا حد ماکزیمم توصیه شده افزایش دهید تا فشار هدف حاصل شود.</a:t>
                      </a:r>
                      <a:endParaRPr lang="en-US" sz="1400" b="1" dirty="0">
                        <a:latin typeface="Calibri"/>
                      </a:endParaRPr>
                    </a:p>
                  </a:txBody>
                  <a:tcPr marL="68580" marR="68580" marT="0" marB="0" anchor="ctr">
                    <a:lnL w="19050" cap="flat" cmpd="sng" algn="ctr">
                      <a:solidFill>
                        <a:srgbClr val="78C0D4"/>
                      </a:solidFill>
                      <a:prstDash val="solid"/>
                      <a:round/>
                      <a:headEnd type="none" w="med" len="med"/>
                      <a:tailEnd type="none" w="med" len="med"/>
                    </a:lnL>
                    <a:lnR w="19050" cap="flat" cmpd="sng" algn="ctr">
                      <a:solidFill>
                        <a:srgbClr val="78C0D4"/>
                      </a:solidFill>
                      <a:prstDash val="solid"/>
                      <a:round/>
                      <a:headEnd type="none" w="med" len="med"/>
                      <a:tailEnd type="none" w="med" len="med"/>
                    </a:lnR>
                    <a:lnT w="19050" cap="flat" cmpd="sng" algn="ctr">
                      <a:solidFill>
                        <a:srgbClr val="78C0D4"/>
                      </a:solidFill>
                      <a:prstDash val="solid"/>
                      <a:round/>
                      <a:headEnd type="none" w="med" len="med"/>
                      <a:tailEnd type="none" w="med" len="med"/>
                    </a:lnT>
                    <a:lnB w="19050" cap="flat" cmpd="sng" algn="ctr">
                      <a:solidFill>
                        <a:srgbClr val="78C0D4"/>
                      </a:solidFill>
                      <a:prstDash val="solid"/>
                      <a:round/>
                      <a:headEnd type="none" w="med" len="med"/>
                      <a:tailEnd type="none" w="med" len="med"/>
                    </a:lnB>
                  </a:tcPr>
                </a:tc>
                <a:extLst>
                  <a:ext uri="{0D108BD9-81ED-4DB2-BD59-A6C34878D82A}">
                    <a16:rowId xmlns:a16="http://schemas.microsoft.com/office/drawing/2014/main" val="10001"/>
                  </a:ext>
                </a:extLst>
              </a:tr>
              <a:tr h="1559089">
                <a:tc>
                  <a:txBody>
                    <a:bodyPr/>
                    <a:lstStyle/>
                    <a:p>
                      <a:pPr algn="ctr" rtl="1">
                        <a:lnSpc>
                          <a:spcPct val="90000"/>
                        </a:lnSpc>
                        <a:spcAft>
                          <a:spcPts val="0"/>
                        </a:spcAft>
                      </a:pPr>
                      <a:r>
                        <a:rPr lang="en-US" sz="1400" b="1" dirty="0">
                          <a:latin typeface="Calibri"/>
                          <a:ea typeface="Calibri"/>
                          <a:cs typeface="B Lotus"/>
                        </a:rPr>
                        <a:t>B</a:t>
                      </a:r>
                      <a:endParaRPr lang="en-US" sz="1400" b="1" dirty="0">
                        <a:latin typeface="Calibri"/>
                        <a:ea typeface="Calibri"/>
                        <a:cs typeface="Arial"/>
                      </a:endParaRPr>
                    </a:p>
                  </a:txBody>
                  <a:tcPr marL="68580" marR="68580" marT="0" marB="0" anchor="ctr">
                    <a:lnL w="19050" cap="flat" cmpd="sng" algn="ctr">
                      <a:solidFill>
                        <a:srgbClr val="78C0D4"/>
                      </a:solidFill>
                      <a:prstDash val="solid"/>
                      <a:round/>
                      <a:headEnd type="none" w="med" len="med"/>
                      <a:tailEnd type="none" w="med" len="med"/>
                    </a:lnL>
                    <a:lnR w="19050" cap="flat" cmpd="sng" algn="ctr">
                      <a:solidFill>
                        <a:srgbClr val="78C0D4"/>
                      </a:solidFill>
                      <a:prstDash val="solid"/>
                      <a:round/>
                      <a:headEnd type="none" w="med" len="med"/>
                      <a:tailEnd type="none" w="med" len="med"/>
                    </a:lnR>
                    <a:lnT w="19050" cap="flat" cmpd="sng" algn="ctr">
                      <a:solidFill>
                        <a:srgbClr val="78C0D4"/>
                      </a:solidFill>
                      <a:prstDash val="solid"/>
                      <a:round/>
                      <a:headEnd type="none" w="med" len="med"/>
                      <a:tailEnd type="none" w="med" len="med"/>
                    </a:lnT>
                    <a:lnB w="19050" cap="flat" cmpd="sng" algn="ctr">
                      <a:solidFill>
                        <a:srgbClr val="78C0D4"/>
                      </a:solidFill>
                      <a:prstDash val="solid"/>
                      <a:round/>
                      <a:headEnd type="none" w="med" len="med"/>
                      <a:tailEnd type="none" w="med" len="med"/>
                    </a:lnB>
                  </a:tcPr>
                </a:tc>
                <a:tc>
                  <a:txBody>
                    <a:bodyPr/>
                    <a:lstStyle/>
                    <a:p>
                      <a:pPr algn="just" rtl="1">
                        <a:lnSpc>
                          <a:spcPct val="90000"/>
                        </a:lnSpc>
                        <a:spcAft>
                          <a:spcPts val="0"/>
                        </a:spcAft>
                      </a:pPr>
                      <a:r>
                        <a:rPr lang="fa-IR" sz="1400" b="1" dirty="0">
                          <a:latin typeface="Calibri"/>
                          <a:cs typeface="B Lotus"/>
                        </a:rPr>
                        <a:t>با </a:t>
                      </a:r>
                      <a:r>
                        <a:rPr lang="fa-IR" sz="1400" b="1" dirty="0">
                          <a:solidFill>
                            <a:srgbClr val="FF0000"/>
                          </a:solidFill>
                          <a:latin typeface="Calibri"/>
                          <a:cs typeface="B Lotus"/>
                        </a:rPr>
                        <a:t>یک دارو </a:t>
                      </a:r>
                      <a:r>
                        <a:rPr lang="fa-IR" sz="1400" b="1" dirty="0">
                          <a:latin typeface="Calibri"/>
                          <a:cs typeface="B Lotus"/>
                        </a:rPr>
                        <a:t>شروع کنید و سپس </a:t>
                      </a:r>
                      <a:r>
                        <a:rPr lang="fa-IR" sz="1400" b="1" dirty="0">
                          <a:solidFill>
                            <a:srgbClr val="FF0000"/>
                          </a:solidFill>
                          <a:latin typeface="Calibri"/>
                          <a:cs typeface="B Lotus"/>
                        </a:rPr>
                        <a:t>پیش ازرس</a:t>
                      </a:r>
                      <a:r>
                        <a:rPr lang="fa-IR" sz="1400" b="1" dirty="0">
                          <a:latin typeface="Calibri"/>
                          <a:cs typeface="B Lotus"/>
                        </a:rPr>
                        <a:t>یدن به دوز ماکزیمم داروی اول، </a:t>
                      </a:r>
                      <a:r>
                        <a:rPr lang="fa-IR" sz="1400" b="1" dirty="0">
                          <a:solidFill>
                            <a:srgbClr val="FF0000"/>
                          </a:solidFill>
                          <a:latin typeface="Calibri"/>
                          <a:cs typeface="B Lotus"/>
                        </a:rPr>
                        <a:t>یک داروی دوم</a:t>
                      </a:r>
                      <a:r>
                        <a:rPr lang="fa-IR" sz="1400" b="1" dirty="0">
                          <a:latin typeface="Calibri"/>
                          <a:cs typeface="B Lotus"/>
                        </a:rPr>
                        <a:t> را اضافه کنید</a:t>
                      </a:r>
                      <a:endParaRPr lang="en-US" sz="1400" b="1" dirty="0">
                        <a:latin typeface="Calibri"/>
                      </a:endParaRPr>
                    </a:p>
                  </a:txBody>
                  <a:tcPr marL="68580" marR="68580" marT="0" marB="0" anchor="ctr">
                    <a:lnL w="19050" cap="flat" cmpd="sng" algn="ctr">
                      <a:solidFill>
                        <a:srgbClr val="78C0D4"/>
                      </a:solidFill>
                      <a:prstDash val="solid"/>
                      <a:round/>
                      <a:headEnd type="none" w="med" len="med"/>
                      <a:tailEnd type="none" w="med" len="med"/>
                    </a:lnL>
                    <a:lnR w="19050" cap="flat" cmpd="sng" algn="ctr">
                      <a:solidFill>
                        <a:srgbClr val="78C0D4"/>
                      </a:solidFill>
                      <a:prstDash val="solid"/>
                      <a:round/>
                      <a:headEnd type="none" w="med" len="med"/>
                      <a:tailEnd type="none" w="med" len="med"/>
                    </a:lnR>
                    <a:lnT w="19050" cap="flat" cmpd="sng" algn="ctr">
                      <a:solidFill>
                        <a:srgbClr val="78C0D4"/>
                      </a:solidFill>
                      <a:prstDash val="solid"/>
                      <a:round/>
                      <a:headEnd type="none" w="med" len="med"/>
                      <a:tailEnd type="none" w="med" len="med"/>
                    </a:lnT>
                    <a:lnB w="19050" cap="flat" cmpd="sng" algn="ctr">
                      <a:solidFill>
                        <a:srgbClr val="78C0D4"/>
                      </a:solidFill>
                      <a:prstDash val="solid"/>
                      <a:round/>
                      <a:headEnd type="none" w="med" len="med"/>
                      <a:tailEnd type="none" w="med" len="med"/>
                    </a:lnB>
                  </a:tcPr>
                </a:tc>
                <a:tc>
                  <a:txBody>
                    <a:bodyPr/>
                    <a:lstStyle/>
                    <a:p>
                      <a:pPr algn="just" rtl="1">
                        <a:lnSpc>
                          <a:spcPct val="90000"/>
                        </a:lnSpc>
                        <a:spcAft>
                          <a:spcPts val="0"/>
                        </a:spcAft>
                      </a:pPr>
                      <a:r>
                        <a:rPr lang="fa-IR" sz="1400" b="1" dirty="0">
                          <a:latin typeface="Calibri"/>
                          <a:cs typeface="B Lotus"/>
                        </a:rPr>
                        <a:t>با یک دارو شروع کنید و سپس پیش </a:t>
                      </a:r>
                      <a:r>
                        <a:rPr lang="fa-IR" sz="1400" b="1" dirty="0" smtClean="0">
                          <a:latin typeface="Calibri"/>
                          <a:cs typeface="B Lotus"/>
                        </a:rPr>
                        <a:t>از رسیدن </a:t>
                      </a:r>
                      <a:r>
                        <a:rPr lang="fa-IR" sz="1400" b="1" dirty="0">
                          <a:latin typeface="Calibri"/>
                          <a:cs typeface="B Lotus"/>
                        </a:rPr>
                        <a:t>به دوز ماکزیمم داروی اول، یک داروی دوم را اضافه کنید، </a:t>
                      </a:r>
                      <a:r>
                        <a:rPr lang="fa-IR" sz="1400" b="1" dirty="0">
                          <a:solidFill>
                            <a:srgbClr val="FF0000"/>
                          </a:solidFill>
                          <a:latin typeface="Calibri"/>
                          <a:cs typeface="B Lotus"/>
                        </a:rPr>
                        <a:t>سپس دوز هر دو دارو را تا حد ماکزیمم توصیه شده افزایش دهید تا فشار هدف حاصل شود</a:t>
                      </a:r>
                      <a:r>
                        <a:rPr lang="fa-IR" sz="1400" b="1" dirty="0">
                          <a:latin typeface="Calibri"/>
                          <a:cs typeface="B Lotus"/>
                        </a:rPr>
                        <a:t>. </a:t>
                      </a:r>
                      <a:endParaRPr lang="en-US" sz="1400" b="1" dirty="0" smtClean="0">
                        <a:latin typeface="Calibri"/>
                        <a:cs typeface="B Lotus"/>
                      </a:endParaRPr>
                    </a:p>
                    <a:p>
                      <a:pPr algn="just" rtl="1">
                        <a:lnSpc>
                          <a:spcPct val="90000"/>
                        </a:lnSpc>
                        <a:spcAft>
                          <a:spcPts val="0"/>
                        </a:spcAft>
                      </a:pPr>
                      <a:r>
                        <a:rPr lang="fa-IR" sz="1400" b="1" dirty="0" smtClean="0">
                          <a:latin typeface="Calibri"/>
                          <a:cs typeface="B Lotus"/>
                        </a:rPr>
                        <a:t>اگر </a:t>
                      </a:r>
                      <a:r>
                        <a:rPr lang="fa-IR" sz="1400" b="1" dirty="0">
                          <a:latin typeface="Calibri"/>
                          <a:cs typeface="B Lotus"/>
                        </a:rPr>
                        <a:t>با دو دارو </a:t>
                      </a:r>
                      <a:r>
                        <a:rPr lang="fa-IR" sz="1400" b="1" dirty="0">
                          <a:solidFill>
                            <a:srgbClr val="FF0000"/>
                          </a:solidFill>
                          <a:latin typeface="Calibri"/>
                          <a:cs typeface="B Lotus"/>
                        </a:rPr>
                        <a:t>فشار هدف همچنان به دست نیامد، داروی سوم </a:t>
                      </a:r>
                      <a:r>
                        <a:rPr lang="fa-IR" sz="1400" b="1" dirty="0">
                          <a:latin typeface="Calibri"/>
                          <a:cs typeface="B Lotus"/>
                        </a:rPr>
                        <a:t>(دیورتیک تیازیدی، </a:t>
                      </a:r>
                      <a:r>
                        <a:rPr lang="en-US" sz="1400" b="1" dirty="0">
                          <a:latin typeface="Calibri"/>
                          <a:cs typeface="B Lotus"/>
                        </a:rPr>
                        <a:t>CCBs</a:t>
                      </a:r>
                      <a:r>
                        <a:rPr lang="fa-IR" sz="1400" b="1" dirty="0">
                          <a:latin typeface="Calibri"/>
                          <a:cs typeface="B Lotus"/>
                        </a:rPr>
                        <a:t>، </a:t>
                      </a:r>
                      <a:r>
                        <a:rPr lang="en-US" sz="1400" b="1" dirty="0">
                          <a:latin typeface="Calibri"/>
                          <a:cs typeface="B Lotus"/>
                        </a:rPr>
                        <a:t>ACEIs</a:t>
                      </a:r>
                      <a:r>
                        <a:rPr lang="fa-IR" sz="1400" b="1" dirty="0">
                          <a:latin typeface="Calibri"/>
                          <a:cs typeface="B Lotus"/>
                        </a:rPr>
                        <a:t> و </a:t>
                      </a:r>
                      <a:r>
                        <a:rPr lang="en-US" sz="1400" b="1" dirty="0">
                          <a:latin typeface="Calibri"/>
                          <a:cs typeface="B Lotus"/>
                        </a:rPr>
                        <a:t>ARBs</a:t>
                      </a:r>
                      <a:r>
                        <a:rPr lang="fa-IR" sz="1400" b="1" dirty="0">
                          <a:latin typeface="Calibri"/>
                          <a:cs typeface="B Lotus"/>
                        </a:rPr>
                        <a:t>) را اضافه کنید با پرهیز از تجویز همزمان دو داروی </a:t>
                      </a:r>
                      <a:r>
                        <a:rPr lang="en-US" sz="1400" b="1" dirty="0">
                          <a:latin typeface="Calibri"/>
                          <a:cs typeface="B Lotus"/>
                        </a:rPr>
                        <a:t>ACEIs</a:t>
                      </a:r>
                      <a:r>
                        <a:rPr lang="fa-IR" sz="1400" b="1" dirty="0">
                          <a:latin typeface="Calibri"/>
                          <a:cs typeface="B Lotus"/>
                        </a:rPr>
                        <a:t> و </a:t>
                      </a:r>
                      <a:r>
                        <a:rPr lang="en-US" sz="1400" b="1" dirty="0" smtClean="0">
                          <a:latin typeface="Calibri"/>
                          <a:cs typeface="B Lotus"/>
                        </a:rPr>
                        <a:t>ARB</a:t>
                      </a:r>
                      <a:r>
                        <a:rPr lang="fa-IR" sz="1400" b="1" dirty="0" smtClean="0">
                          <a:latin typeface="Calibri"/>
                          <a:cs typeface="B Lotus"/>
                        </a:rPr>
                        <a:t>. </a:t>
                      </a:r>
                      <a:endParaRPr lang="en-US" sz="1400" b="1" dirty="0" smtClean="0">
                        <a:latin typeface="Calibri"/>
                        <a:cs typeface="B Lotus"/>
                      </a:endParaRPr>
                    </a:p>
                    <a:p>
                      <a:pPr algn="just" rtl="1">
                        <a:lnSpc>
                          <a:spcPct val="90000"/>
                        </a:lnSpc>
                        <a:spcAft>
                          <a:spcPts val="0"/>
                        </a:spcAft>
                      </a:pPr>
                      <a:r>
                        <a:rPr lang="fa-IR" sz="1400" b="1" dirty="0" smtClean="0">
                          <a:solidFill>
                            <a:srgbClr val="FF0000"/>
                          </a:solidFill>
                          <a:latin typeface="Calibri"/>
                          <a:cs typeface="B Lotus"/>
                        </a:rPr>
                        <a:t>سپس </a:t>
                      </a:r>
                      <a:r>
                        <a:rPr lang="fa-IR" sz="1400" b="1" dirty="0">
                          <a:solidFill>
                            <a:srgbClr val="FF0000"/>
                          </a:solidFill>
                          <a:latin typeface="Calibri"/>
                          <a:cs typeface="B Lotus"/>
                        </a:rPr>
                        <a:t>دوز داروی سوم را تا حد ماکزیمم توصیه شده افزایش دهید تا فشار هدف حاصل شود</a:t>
                      </a:r>
                      <a:r>
                        <a:rPr lang="fa-IR" sz="1400" b="1" dirty="0">
                          <a:latin typeface="Calibri"/>
                          <a:cs typeface="B Lotus"/>
                        </a:rPr>
                        <a:t>.</a:t>
                      </a:r>
                      <a:endParaRPr lang="en-US" sz="1400" b="1" dirty="0">
                        <a:latin typeface="Calibri"/>
                      </a:endParaRPr>
                    </a:p>
                  </a:txBody>
                  <a:tcPr marL="68580" marR="68580" marT="0" marB="0" anchor="ctr">
                    <a:lnL w="19050" cap="flat" cmpd="sng" algn="ctr">
                      <a:solidFill>
                        <a:srgbClr val="78C0D4"/>
                      </a:solidFill>
                      <a:prstDash val="solid"/>
                      <a:round/>
                      <a:headEnd type="none" w="med" len="med"/>
                      <a:tailEnd type="none" w="med" len="med"/>
                    </a:lnL>
                    <a:lnR w="19050" cap="flat" cmpd="sng" algn="ctr">
                      <a:solidFill>
                        <a:srgbClr val="78C0D4"/>
                      </a:solidFill>
                      <a:prstDash val="solid"/>
                      <a:round/>
                      <a:headEnd type="none" w="med" len="med"/>
                      <a:tailEnd type="none" w="med" len="med"/>
                    </a:lnR>
                    <a:lnT w="19050" cap="flat" cmpd="sng" algn="ctr">
                      <a:solidFill>
                        <a:srgbClr val="78C0D4"/>
                      </a:solidFill>
                      <a:prstDash val="solid"/>
                      <a:round/>
                      <a:headEnd type="none" w="med" len="med"/>
                      <a:tailEnd type="none" w="med" len="med"/>
                    </a:lnT>
                    <a:lnB w="19050" cap="flat" cmpd="sng" algn="ctr">
                      <a:solidFill>
                        <a:srgbClr val="78C0D4"/>
                      </a:solidFill>
                      <a:prstDash val="solid"/>
                      <a:round/>
                      <a:headEnd type="none" w="med" len="med"/>
                      <a:tailEnd type="none" w="med" len="med"/>
                    </a:lnB>
                  </a:tcPr>
                </a:tc>
                <a:extLst>
                  <a:ext uri="{0D108BD9-81ED-4DB2-BD59-A6C34878D82A}">
                    <a16:rowId xmlns:a16="http://schemas.microsoft.com/office/drawing/2014/main" val="10002"/>
                  </a:ext>
                </a:extLst>
              </a:tr>
              <a:tr h="1841095">
                <a:tc>
                  <a:txBody>
                    <a:bodyPr/>
                    <a:lstStyle/>
                    <a:p>
                      <a:pPr algn="ctr" rtl="1">
                        <a:lnSpc>
                          <a:spcPct val="90000"/>
                        </a:lnSpc>
                        <a:spcAft>
                          <a:spcPts val="0"/>
                        </a:spcAft>
                      </a:pPr>
                      <a:r>
                        <a:rPr lang="en-US" sz="1400" b="1" dirty="0">
                          <a:latin typeface="Calibri"/>
                          <a:ea typeface="Calibri"/>
                          <a:cs typeface="B Lotus"/>
                        </a:rPr>
                        <a:t>C</a:t>
                      </a:r>
                      <a:endParaRPr lang="en-US" sz="1400" b="1" dirty="0">
                        <a:latin typeface="Calibri"/>
                        <a:ea typeface="Calibri"/>
                        <a:cs typeface="Arial"/>
                      </a:endParaRPr>
                    </a:p>
                  </a:txBody>
                  <a:tcPr marL="68580" marR="68580" marT="0" marB="0" anchor="ctr">
                    <a:lnL w="19050" cap="flat" cmpd="sng" algn="ctr">
                      <a:solidFill>
                        <a:srgbClr val="78C0D4"/>
                      </a:solidFill>
                      <a:prstDash val="solid"/>
                      <a:round/>
                      <a:headEnd type="none" w="med" len="med"/>
                      <a:tailEnd type="none" w="med" len="med"/>
                    </a:lnL>
                    <a:lnR w="19050" cap="flat" cmpd="sng" algn="ctr">
                      <a:solidFill>
                        <a:srgbClr val="78C0D4"/>
                      </a:solidFill>
                      <a:prstDash val="solid"/>
                      <a:round/>
                      <a:headEnd type="none" w="med" len="med"/>
                      <a:tailEnd type="none" w="med" len="med"/>
                    </a:lnR>
                    <a:lnT w="19050" cap="flat" cmpd="sng" algn="ctr">
                      <a:solidFill>
                        <a:srgbClr val="78C0D4"/>
                      </a:solidFill>
                      <a:prstDash val="solid"/>
                      <a:round/>
                      <a:headEnd type="none" w="med" len="med"/>
                      <a:tailEnd type="none" w="med" len="med"/>
                    </a:lnT>
                    <a:lnB w="19050" cap="flat" cmpd="sng" algn="ctr">
                      <a:solidFill>
                        <a:srgbClr val="78C0D4"/>
                      </a:solidFill>
                      <a:prstDash val="solid"/>
                      <a:round/>
                      <a:headEnd type="none" w="med" len="med"/>
                      <a:tailEnd type="none" w="med" len="med"/>
                    </a:lnB>
                  </a:tcPr>
                </a:tc>
                <a:tc>
                  <a:txBody>
                    <a:bodyPr/>
                    <a:lstStyle/>
                    <a:p>
                      <a:pPr algn="just" rtl="1">
                        <a:lnSpc>
                          <a:spcPct val="90000"/>
                        </a:lnSpc>
                        <a:spcAft>
                          <a:spcPts val="0"/>
                        </a:spcAft>
                      </a:pPr>
                      <a:r>
                        <a:rPr lang="fa-IR" sz="1400" b="1" dirty="0">
                          <a:latin typeface="Calibri"/>
                          <a:cs typeface="B Lotus"/>
                        </a:rPr>
                        <a:t>با </a:t>
                      </a:r>
                      <a:r>
                        <a:rPr lang="fa-IR" sz="1400" b="1" dirty="0">
                          <a:solidFill>
                            <a:srgbClr val="FF0000"/>
                          </a:solidFill>
                          <a:latin typeface="Calibri"/>
                          <a:cs typeface="B Lotus"/>
                        </a:rPr>
                        <a:t>دو دارو بطور همزمان شروع کنید </a:t>
                      </a:r>
                      <a:r>
                        <a:rPr lang="fa-IR" sz="1400" b="1" dirty="0">
                          <a:latin typeface="Calibri"/>
                          <a:cs typeface="B Lotus"/>
                        </a:rPr>
                        <a:t>(بصورت دو قرص مجزا و یا یک قرص محتوی دو دارو)</a:t>
                      </a:r>
                      <a:endParaRPr lang="en-US" sz="1400" b="1" dirty="0">
                        <a:latin typeface="Calibri"/>
                      </a:endParaRPr>
                    </a:p>
                  </a:txBody>
                  <a:tcPr marL="68580" marR="68580" marT="0" marB="0" anchor="ctr">
                    <a:lnL w="19050" cap="flat" cmpd="sng" algn="ctr">
                      <a:solidFill>
                        <a:srgbClr val="78C0D4"/>
                      </a:solidFill>
                      <a:prstDash val="solid"/>
                      <a:round/>
                      <a:headEnd type="none" w="med" len="med"/>
                      <a:tailEnd type="none" w="med" len="med"/>
                    </a:lnL>
                    <a:lnR w="19050" cap="flat" cmpd="sng" algn="ctr">
                      <a:solidFill>
                        <a:srgbClr val="78C0D4"/>
                      </a:solidFill>
                      <a:prstDash val="solid"/>
                      <a:round/>
                      <a:headEnd type="none" w="med" len="med"/>
                      <a:tailEnd type="none" w="med" len="med"/>
                    </a:lnR>
                    <a:lnT w="19050" cap="flat" cmpd="sng" algn="ctr">
                      <a:solidFill>
                        <a:srgbClr val="78C0D4"/>
                      </a:solidFill>
                      <a:prstDash val="solid"/>
                      <a:round/>
                      <a:headEnd type="none" w="med" len="med"/>
                      <a:tailEnd type="none" w="med" len="med"/>
                    </a:lnT>
                    <a:lnB w="19050" cap="flat" cmpd="sng" algn="ctr">
                      <a:solidFill>
                        <a:srgbClr val="78C0D4"/>
                      </a:solidFill>
                      <a:prstDash val="solid"/>
                      <a:round/>
                      <a:headEnd type="none" w="med" len="med"/>
                      <a:tailEnd type="none" w="med" len="med"/>
                    </a:lnB>
                  </a:tcPr>
                </a:tc>
                <a:tc>
                  <a:txBody>
                    <a:bodyPr/>
                    <a:lstStyle/>
                    <a:p>
                      <a:pPr algn="just" rtl="1">
                        <a:lnSpc>
                          <a:spcPct val="90000"/>
                        </a:lnSpc>
                        <a:spcAft>
                          <a:spcPts val="0"/>
                        </a:spcAft>
                      </a:pPr>
                      <a:r>
                        <a:rPr lang="fa-IR" sz="1400" b="1" dirty="0">
                          <a:latin typeface="Calibri"/>
                          <a:cs typeface="B Lotus"/>
                        </a:rPr>
                        <a:t>با دو دارو بطور همزمان شروع کنید (بصورت دو قرص مجزا و یا یک قرص محتوی دو دارو). گروهی توصیه می کنند با دو دارو یا بیشتر شروع کنید </a:t>
                      </a:r>
                      <a:endParaRPr lang="en-US" sz="1400" b="1" dirty="0" smtClean="0">
                        <a:latin typeface="Calibri"/>
                        <a:cs typeface="B Lotus"/>
                      </a:endParaRPr>
                    </a:p>
                    <a:p>
                      <a:pPr algn="just" rtl="1">
                        <a:lnSpc>
                          <a:spcPct val="90000"/>
                        </a:lnSpc>
                        <a:spcAft>
                          <a:spcPts val="0"/>
                        </a:spcAft>
                      </a:pPr>
                      <a:r>
                        <a:rPr lang="fa-IR" sz="1400" b="1" dirty="0" smtClean="0">
                          <a:latin typeface="Calibri"/>
                          <a:cs typeface="B Lotus"/>
                        </a:rPr>
                        <a:t>اگر </a:t>
                      </a:r>
                      <a:r>
                        <a:rPr lang="en-US" sz="1400" b="1" dirty="0">
                          <a:latin typeface="Calibri"/>
                          <a:cs typeface="B Lotus"/>
                        </a:rPr>
                        <a:t>SBP &gt; 160 mmHg</a:t>
                      </a:r>
                      <a:r>
                        <a:rPr lang="fa-IR" sz="1400" b="1" dirty="0">
                          <a:latin typeface="Calibri"/>
                          <a:cs typeface="B Lotus"/>
                        </a:rPr>
                        <a:t> و/یا </a:t>
                      </a:r>
                      <a:r>
                        <a:rPr lang="en-US" sz="1400" b="1" dirty="0">
                          <a:latin typeface="Calibri"/>
                          <a:cs typeface="B Lotus"/>
                        </a:rPr>
                        <a:t>DBP &gt; 100 mmHg</a:t>
                      </a:r>
                      <a:r>
                        <a:rPr lang="fa-IR" sz="1400" b="1" dirty="0">
                          <a:latin typeface="Calibri"/>
                          <a:cs typeface="B Lotus"/>
                        </a:rPr>
                        <a:t>، یا </a:t>
                      </a:r>
                      <a:r>
                        <a:rPr lang="en-US" sz="1400" b="1" dirty="0">
                          <a:latin typeface="Calibri"/>
                          <a:cs typeface="B Lotus"/>
                        </a:rPr>
                        <a:t>SBP &gt; 20 mmHg</a:t>
                      </a:r>
                      <a:r>
                        <a:rPr lang="en-US" sz="1400" b="1" dirty="0">
                          <a:latin typeface="B Lotus"/>
                        </a:rPr>
                        <a:t> </a:t>
                      </a:r>
                      <a:r>
                        <a:rPr lang="fa-IR" sz="1400" b="1" dirty="0">
                          <a:latin typeface="B Lotus"/>
                        </a:rPr>
                        <a:t>و/یا </a:t>
                      </a:r>
                      <a:r>
                        <a:rPr lang="en-US" sz="1400" b="1" dirty="0">
                          <a:latin typeface="Calibri"/>
                          <a:cs typeface="B Lotus"/>
                        </a:rPr>
                        <a:t>DBP &gt; 10 mmHg</a:t>
                      </a:r>
                      <a:r>
                        <a:rPr lang="fa-IR" sz="1400" b="1" dirty="0">
                          <a:latin typeface="Calibri"/>
                          <a:cs typeface="B Lotus"/>
                        </a:rPr>
                        <a:t> بالاتر از مقادیر فشار خون هدف باشد. </a:t>
                      </a:r>
                      <a:endParaRPr lang="en-US" sz="1400" b="1" dirty="0" smtClean="0">
                        <a:latin typeface="Calibri"/>
                        <a:cs typeface="B Lotus"/>
                      </a:endParaRPr>
                    </a:p>
                    <a:p>
                      <a:pPr algn="just" rtl="1">
                        <a:lnSpc>
                          <a:spcPct val="90000"/>
                        </a:lnSpc>
                        <a:spcAft>
                          <a:spcPts val="0"/>
                        </a:spcAft>
                      </a:pPr>
                      <a:r>
                        <a:rPr lang="fa-IR" sz="1400" b="1" dirty="0" smtClean="0">
                          <a:latin typeface="Calibri"/>
                          <a:cs typeface="B Lotus"/>
                        </a:rPr>
                        <a:t>اگر </a:t>
                      </a:r>
                      <a:r>
                        <a:rPr lang="fa-IR" sz="1400" b="1" dirty="0">
                          <a:latin typeface="Calibri"/>
                          <a:cs typeface="B Lotus"/>
                        </a:rPr>
                        <a:t>با دو دارو فشار هدف همچنان به دست نیامد، داروی سوم (دیورتیک تیازیدی، </a:t>
                      </a:r>
                      <a:r>
                        <a:rPr lang="en-US" sz="1400" b="1" dirty="0">
                          <a:latin typeface="Calibri"/>
                          <a:cs typeface="B Lotus"/>
                        </a:rPr>
                        <a:t>CCBs</a:t>
                      </a:r>
                      <a:r>
                        <a:rPr lang="fa-IR" sz="1400" b="1" dirty="0">
                          <a:latin typeface="Calibri"/>
                          <a:cs typeface="B Lotus"/>
                        </a:rPr>
                        <a:t>، </a:t>
                      </a:r>
                      <a:r>
                        <a:rPr lang="en-US" sz="1400" b="1" dirty="0">
                          <a:latin typeface="Calibri"/>
                          <a:cs typeface="B Lotus"/>
                        </a:rPr>
                        <a:t>ACEIs</a:t>
                      </a:r>
                      <a:r>
                        <a:rPr lang="fa-IR" sz="1400" b="1" dirty="0">
                          <a:latin typeface="Calibri"/>
                          <a:cs typeface="B Lotus"/>
                        </a:rPr>
                        <a:t> و </a:t>
                      </a:r>
                      <a:r>
                        <a:rPr lang="en-US" sz="1400" b="1" dirty="0">
                          <a:latin typeface="Calibri"/>
                          <a:cs typeface="B Lotus"/>
                        </a:rPr>
                        <a:t>ARBs</a:t>
                      </a:r>
                      <a:r>
                        <a:rPr lang="fa-IR" sz="1400" b="1" dirty="0">
                          <a:latin typeface="Calibri"/>
                          <a:cs typeface="B Lotus"/>
                        </a:rPr>
                        <a:t>) را اضافه کنید با پرهیز از تجویز همزمان دو داروی </a:t>
                      </a:r>
                      <a:r>
                        <a:rPr lang="en-US" sz="1400" b="1" dirty="0">
                          <a:latin typeface="Calibri"/>
                          <a:cs typeface="B Lotus"/>
                        </a:rPr>
                        <a:t>ACEIs</a:t>
                      </a:r>
                      <a:r>
                        <a:rPr lang="fa-IR" sz="1400" b="1" dirty="0">
                          <a:latin typeface="Calibri"/>
                          <a:cs typeface="B Lotus"/>
                        </a:rPr>
                        <a:t> و </a:t>
                      </a:r>
                      <a:r>
                        <a:rPr lang="en-US" sz="1400" b="1" dirty="0">
                          <a:latin typeface="Calibri"/>
                          <a:cs typeface="B Lotus"/>
                        </a:rPr>
                        <a:t>ARB</a:t>
                      </a:r>
                      <a:r>
                        <a:rPr lang="fa-IR" sz="1400" b="1" dirty="0">
                          <a:latin typeface="Calibri"/>
                          <a:cs typeface="B Lotus"/>
                        </a:rPr>
                        <a:t>. </a:t>
                      </a:r>
                      <a:r>
                        <a:rPr lang="fa-IR" sz="1400" b="1" dirty="0">
                          <a:solidFill>
                            <a:srgbClr val="FF0000"/>
                          </a:solidFill>
                          <a:latin typeface="Calibri"/>
                          <a:cs typeface="B Lotus"/>
                        </a:rPr>
                        <a:t>سپس دوز داروی سوم را تا حد ماکزیمم توصیه شده افزایش دهید تا فشار هدف حاصل شود</a:t>
                      </a:r>
                      <a:r>
                        <a:rPr lang="fa-IR" sz="1400" b="1" dirty="0">
                          <a:latin typeface="Calibri"/>
                          <a:cs typeface="B Lotus"/>
                        </a:rPr>
                        <a:t>.</a:t>
                      </a:r>
                      <a:endParaRPr lang="en-US" sz="1400" b="1" dirty="0">
                        <a:latin typeface="Calibri"/>
                      </a:endParaRPr>
                    </a:p>
                  </a:txBody>
                  <a:tcPr marL="68580" marR="68580" marT="0" marB="0" anchor="ctr">
                    <a:lnL w="19050" cap="flat" cmpd="sng" algn="ctr">
                      <a:solidFill>
                        <a:srgbClr val="78C0D4"/>
                      </a:solidFill>
                      <a:prstDash val="solid"/>
                      <a:round/>
                      <a:headEnd type="none" w="med" len="med"/>
                      <a:tailEnd type="none" w="med" len="med"/>
                    </a:lnL>
                    <a:lnR w="19050" cap="flat" cmpd="sng" algn="ctr">
                      <a:solidFill>
                        <a:srgbClr val="78C0D4"/>
                      </a:solidFill>
                      <a:prstDash val="solid"/>
                      <a:round/>
                      <a:headEnd type="none" w="med" len="med"/>
                      <a:tailEnd type="none" w="med" len="med"/>
                    </a:lnR>
                    <a:lnT w="19050" cap="flat" cmpd="sng" algn="ctr">
                      <a:solidFill>
                        <a:srgbClr val="78C0D4"/>
                      </a:solidFill>
                      <a:prstDash val="solid"/>
                      <a:round/>
                      <a:headEnd type="none" w="med" len="med"/>
                      <a:tailEnd type="none" w="med" len="med"/>
                    </a:lnT>
                    <a:lnB w="19050" cap="flat" cmpd="sng" algn="ctr">
                      <a:solidFill>
                        <a:srgbClr val="78C0D4"/>
                      </a:solidFill>
                      <a:prstDash val="solid"/>
                      <a:round/>
                      <a:headEnd type="none" w="med" len="med"/>
                      <a:tailEnd type="none" w="med" len="med"/>
                    </a:lnB>
                  </a:tcPr>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2781908062"/>
      </p:ext>
    </p:extLst>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 presetClass="entr" presetSubtype="10" fill="hold" nodeType="clickEffect">
                                  <p:stCondLst>
                                    <p:cond delay="0"/>
                                  </p:stCondLst>
                                  <p:childTnLst>
                                    <p:set>
                                      <p:cBhvr>
                                        <p:cTn id="6" dur="1" fill="hold">
                                          <p:stCondLst>
                                            <p:cond delay="0"/>
                                          </p:stCondLst>
                                        </p:cTn>
                                        <p:tgtEl>
                                          <p:spTgt spid="27649">
                                            <p:txEl>
                                              <p:pRg st="0" end="0"/>
                                            </p:txEl>
                                          </p:spTgt>
                                        </p:tgtEl>
                                        <p:attrNameLst>
                                          <p:attrName>style.visibility</p:attrName>
                                        </p:attrNameLst>
                                      </p:cBhvr>
                                      <p:to>
                                        <p:strVal val="visible"/>
                                      </p:to>
                                    </p:set>
                                    <p:animEffect transition="in" filter="checkerboard(across)">
                                      <p:cBhvr>
                                        <p:cTn id="7" dur="500"/>
                                        <p:tgtEl>
                                          <p:spTgt spid="27649">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 presetClass="entr" presetSubtype="4"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500" fill="hold"/>
                                        <p:tgtEl>
                                          <p:spTgt spid="6"/>
                                        </p:tgtEl>
                                        <p:attrNameLst>
                                          <p:attrName>ppt_x</p:attrName>
                                        </p:attrNameLst>
                                      </p:cBhvr>
                                      <p:tavLst>
                                        <p:tav tm="0">
                                          <p:val>
                                            <p:strVal val="#ppt_x"/>
                                          </p:val>
                                        </p:tav>
                                        <p:tav tm="100000">
                                          <p:val>
                                            <p:strVal val="#ppt_x"/>
                                          </p:val>
                                        </p:tav>
                                      </p:tavLst>
                                    </p:anim>
                                    <p:anim calcmode="lin" valueType="num">
                                      <p:cBhvr additive="base">
                                        <p:cTn id="13"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Content Placeholder 2"/>
          <p:cNvSpPr>
            <a:spLocks noGrp="1"/>
          </p:cNvSpPr>
          <p:nvPr/>
        </p:nvSpPr>
        <p:spPr bwMode="auto">
          <a:xfrm>
            <a:off x="-1" y="112058"/>
            <a:ext cx="9972340" cy="66222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rgbClr val="0BD0D9"/>
              </a:buClr>
              <a:buSzPct val="95000"/>
              <a:buFont typeface="Wingdings 2" panose="05020102010507070707" pitchFamily="18" charset="2"/>
              <a:buChar char=""/>
              <a:defRPr sz="2600">
                <a:solidFill>
                  <a:schemeClr val="tx1"/>
                </a:solidFill>
                <a:latin typeface="Constantia" panose="02030602050306030303" pitchFamily="18" charset="0"/>
                <a:ea typeface="Majalla UI"/>
                <a:cs typeface="Majalla UI"/>
              </a:defRPr>
            </a:lvl1pPr>
            <a:lvl2pPr marL="742950" indent="-285750">
              <a:spcBef>
                <a:spcPct val="20000"/>
              </a:spcBef>
              <a:buClr>
                <a:schemeClr val="accent1"/>
              </a:buClr>
              <a:buSzPct val="85000"/>
              <a:buFont typeface="Wingdings 2" panose="05020102010507070707" pitchFamily="18" charset="2"/>
              <a:buChar char=""/>
              <a:defRPr sz="2400">
                <a:solidFill>
                  <a:schemeClr val="tx1"/>
                </a:solidFill>
                <a:latin typeface="Constantia" panose="02030602050306030303" pitchFamily="18" charset="0"/>
                <a:ea typeface="Majalla UI"/>
                <a:cs typeface="Majalla UI"/>
              </a:defRPr>
            </a:lvl2pPr>
            <a:lvl3pPr marL="1143000" indent="-228600">
              <a:spcBef>
                <a:spcPct val="20000"/>
              </a:spcBef>
              <a:buClr>
                <a:schemeClr val="accent2"/>
              </a:buClr>
              <a:buSzPct val="70000"/>
              <a:buFont typeface="Wingdings 2" panose="05020102010507070707" pitchFamily="18" charset="2"/>
              <a:buChar char=""/>
              <a:defRPr sz="2100">
                <a:solidFill>
                  <a:schemeClr val="tx1"/>
                </a:solidFill>
                <a:latin typeface="Constantia" panose="02030602050306030303" pitchFamily="18" charset="0"/>
                <a:ea typeface="Majalla UI"/>
                <a:cs typeface="Majalla UI"/>
              </a:defRPr>
            </a:lvl3pPr>
            <a:lvl4pPr marL="1600200" indent="-228600">
              <a:spcBef>
                <a:spcPct val="20000"/>
              </a:spcBef>
              <a:buClr>
                <a:srgbClr val="0BD0D9"/>
              </a:buClr>
              <a:buSzPct val="65000"/>
              <a:buFont typeface="Wingdings 2" panose="05020102010507070707" pitchFamily="18" charset="2"/>
              <a:buChar char=""/>
              <a:defRPr sz="2000">
                <a:solidFill>
                  <a:schemeClr val="tx1"/>
                </a:solidFill>
                <a:latin typeface="Constantia" panose="02030602050306030303" pitchFamily="18" charset="0"/>
                <a:ea typeface="Majalla UI"/>
                <a:cs typeface="Majalla UI"/>
              </a:defRPr>
            </a:lvl4pPr>
            <a:lvl5pPr marL="2057400" indent="-228600">
              <a:spcBef>
                <a:spcPct val="20000"/>
              </a:spcBef>
              <a:buClr>
                <a:srgbClr val="10CF9B"/>
              </a:buClr>
              <a:buSzPct val="65000"/>
              <a:buFont typeface="Wingdings 2" panose="05020102010507070707" pitchFamily="18" charset="2"/>
              <a:buChar char=""/>
              <a:defRPr sz="2000">
                <a:solidFill>
                  <a:schemeClr val="tx1"/>
                </a:solidFill>
                <a:latin typeface="Constantia" panose="02030602050306030303" pitchFamily="18" charset="0"/>
                <a:ea typeface="Majalla UI"/>
                <a:cs typeface="Majalla UI"/>
              </a:defRPr>
            </a:lvl5pPr>
            <a:lvl6pPr marL="2514600" indent="-22860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ea typeface="Majalla UI"/>
                <a:cs typeface="Majalla UI"/>
              </a:defRPr>
            </a:lvl6pPr>
            <a:lvl7pPr marL="2971800" indent="-22860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ea typeface="Majalla UI"/>
                <a:cs typeface="Majalla UI"/>
              </a:defRPr>
            </a:lvl7pPr>
            <a:lvl8pPr marL="3429000" indent="-22860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ea typeface="Majalla UI"/>
                <a:cs typeface="Majalla UI"/>
              </a:defRPr>
            </a:lvl8pPr>
            <a:lvl9pPr marL="3886200" indent="-22860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ea typeface="Majalla UI"/>
                <a:cs typeface="Majalla UI"/>
              </a:defRPr>
            </a:lvl9pPr>
          </a:lstStyle>
          <a:p>
            <a:pPr algn="r" rtl="1">
              <a:spcBef>
                <a:spcPts val="1200"/>
              </a:spcBef>
              <a:buClr>
                <a:srgbClr val="FBE905"/>
              </a:buClr>
              <a:buSzPct val="100000"/>
              <a:buNone/>
            </a:pPr>
            <a:r>
              <a:rPr lang="fa-IR" altLang="en-US" sz="2800" dirty="0">
                <a:latin typeface="Arial" panose="020B0604020202020204" pitchFamily="34" charset="0"/>
                <a:cs typeface="B Mitra" panose="00000400000000000000" pitchFamily="2" charset="-78"/>
              </a:rPr>
              <a:t>از دسته داروهای مناسب در درمان بیماران مبتلا به فشار </a:t>
            </a:r>
            <a:r>
              <a:rPr lang="fa-IR" altLang="en-US" sz="2800" dirty="0" smtClean="0">
                <a:latin typeface="Arial" panose="020B0604020202020204" pitchFamily="34" charset="0"/>
                <a:cs typeface="B Mitra" panose="00000400000000000000" pitchFamily="2" charset="-78"/>
              </a:rPr>
              <a:t>خون</a:t>
            </a:r>
            <a:endParaRPr lang="fa-IR" altLang="en-US" sz="2800" dirty="0">
              <a:latin typeface="Arial" panose="020B0604020202020204" pitchFamily="34" charset="0"/>
              <a:cs typeface="B Mitra" panose="00000400000000000000" pitchFamily="2" charset="-78"/>
            </a:endParaRPr>
          </a:p>
          <a:p>
            <a:pPr marL="457200" indent="-457200" algn="r" rtl="1">
              <a:spcBef>
                <a:spcPts val="1200"/>
              </a:spcBef>
              <a:buClr>
                <a:srgbClr val="FBE905"/>
              </a:buClr>
              <a:buSzPct val="100000"/>
            </a:pPr>
            <a:r>
              <a:rPr lang="fa-IR" altLang="en-US" sz="2800" dirty="0" smtClean="0">
                <a:latin typeface="Arial" panose="020B0604020202020204" pitchFamily="34" charset="0"/>
                <a:cs typeface="B Mitra" panose="00000400000000000000" pitchFamily="2" charset="-78"/>
              </a:rPr>
              <a:t>1</a:t>
            </a:r>
            <a:r>
              <a:rPr lang="fa-IR" altLang="en-US" sz="2400" dirty="0" smtClean="0">
                <a:latin typeface="Arial" panose="020B0604020202020204" pitchFamily="34" charset="0"/>
                <a:cs typeface="B Mitra" panose="00000400000000000000" pitchFamily="2" charset="-78"/>
              </a:rPr>
              <a:t>) </a:t>
            </a:r>
            <a:r>
              <a:rPr lang="fa-IR" altLang="en-US" sz="2400" dirty="0">
                <a:latin typeface="Arial" panose="020B0604020202020204" pitchFamily="34" charset="0"/>
                <a:cs typeface="B Mitra" panose="00000400000000000000" pitchFamily="2" charset="-78"/>
              </a:rPr>
              <a:t>گروه داروهای مهار کننده آنزیم تبدیل کننده آنژیوتانسین </a:t>
            </a:r>
            <a:r>
              <a:rPr lang="fa-IR" altLang="en-US" sz="2400" dirty="0" smtClean="0">
                <a:latin typeface="Arial" panose="020B0604020202020204" pitchFamily="34" charset="0"/>
                <a:cs typeface="B Mitra" panose="00000400000000000000" pitchFamily="2" charset="-78"/>
              </a:rPr>
              <a:t>(</a:t>
            </a:r>
            <a:r>
              <a:rPr lang="en-US" altLang="en-US" sz="2400" dirty="0">
                <a:latin typeface="Arial" panose="020B0604020202020204" pitchFamily="34" charset="0"/>
                <a:cs typeface="B Mitra" panose="00000400000000000000" pitchFamily="2" charset="-78"/>
              </a:rPr>
              <a:t>I</a:t>
            </a:r>
            <a:r>
              <a:rPr lang="fa-IR" altLang="en-US" sz="2400" dirty="0" smtClean="0">
                <a:latin typeface="Arial" panose="020B0604020202020204" pitchFamily="34" charset="0"/>
                <a:cs typeface="B Mitra" panose="00000400000000000000" pitchFamily="2" charset="-78"/>
              </a:rPr>
              <a:t> </a:t>
            </a:r>
            <a:r>
              <a:rPr lang="en-US" altLang="en-US" sz="2400" dirty="0">
                <a:latin typeface="Arial" panose="020B0604020202020204" pitchFamily="34" charset="0"/>
                <a:cs typeface="B Mitra" panose="00000400000000000000" pitchFamily="2" charset="-78"/>
              </a:rPr>
              <a:t>ACE</a:t>
            </a:r>
            <a:r>
              <a:rPr lang="fa-IR" altLang="en-US" sz="2400" dirty="0">
                <a:latin typeface="Arial" panose="020B0604020202020204" pitchFamily="34" charset="0"/>
                <a:cs typeface="B Mitra" panose="00000400000000000000" pitchFamily="2" charset="-78"/>
              </a:rPr>
              <a:t> ) مثل کاپتوپریل ( 25 و 50 میلیگرمی) و انالاپریل (5 و 10 میلیگرمی ) که در صورت وجود عوارض دارویی ( سرفه) از دسته دارویی دیگر مثل </a:t>
            </a:r>
          </a:p>
          <a:p>
            <a:pPr marL="457200" indent="-457200" algn="r" rtl="1">
              <a:spcBef>
                <a:spcPts val="1200"/>
              </a:spcBef>
              <a:buClr>
                <a:srgbClr val="FBE905"/>
              </a:buClr>
              <a:buSzPct val="100000"/>
            </a:pPr>
            <a:r>
              <a:rPr lang="fa-IR" altLang="en-US" sz="2400" dirty="0" smtClean="0">
                <a:latin typeface="Arial" panose="020B0604020202020204" pitchFamily="34" charset="0"/>
                <a:cs typeface="B Mitra" panose="00000400000000000000" pitchFamily="2" charset="-78"/>
              </a:rPr>
              <a:t>2) گروه </a:t>
            </a:r>
            <a:r>
              <a:rPr lang="fa-IR" altLang="en-US" sz="2400" dirty="0">
                <a:latin typeface="Arial" panose="020B0604020202020204" pitchFamily="34" charset="0"/>
                <a:cs typeface="B Mitra" panose="00000400000000000000" pitchFamily="2" charset="-78"/>
              </a:rPr>
              <a:t>داروهای بلوک کننده گیرنده های آلدوسترون ( </a:t>
            </a:r>
            <a:r>
              <a:rPr lang="en-US" altLang="en-US" sz="2400" dirty="0">
                <a:latin typeface="Arial" panose="020B0604020202020204" pitchFamily="34" charset="0"/>
                <a:cs typeface="B Mitra" panose="00000400000000000000" pitchFamily="2" charset="-78"/>
              </a:rPr>
              <a:t>ARB</a:t>
            </a:r>
            <a:r>
              <a:rPr lang="fa-IR" altLang="en-US" sz="2400" dirty="0">
                <a:latin typeface="Arial" panose="020B0604020202020204" pitchFamily="34" charset="0"/>
                <a:cs typeface="B Mitra" panose="00000400000000000000" pitchFamily="2" charset="-78"/>
              </a:rPr>
              <a:t>) مثل </a:t>
            </a:r>
            <a:r>
              <a:rPr lang="fa-IR" altLang="en-US" sz="2400" dirty="0" smtClean="0">
                <a:latin typeface="Arial" panose="020B0604020202020204" pitchFamily="34" charset="0"/>
                <a:cs typeface="B Mitra" panose="00000400000000000000" pitchFamily="2" charset="-78"/>
              </a:rPr>
              <a:t>لوزارتان ( </a:t>
            </a:r>
            <a:r>
              <a:rPr lang="fa-IR" altLang="en-US" sz="2400" dirty="0">
                <a:latin typeface="Arial" panose="020B0604020202020204" pitchFamily="34" charset="0"/>
                <a:cs typeface="B Mitra" panose="00000400000000000000" pitchFamily="2" charset="-78"/>
              </a:rPr>
              <a:t>25 و 50 میلیگرمی ) </a:t>
            </a:r>
            <a:r>
              <a:rPr lang="fa-IR" altLang="en-US" sz="2400" dirty="0" smtClean="0">
                <a:latin typeface="Arial" panose="020B0604020202020204" pitchFamily="34" charset="0"/>
                <a:cs typeface="B Mitra" panose="00000400000000000000" pitchFamily="2" charset="-78"/>
              </a:rPr>
              <a:t>و والسارتان ( 40 و 80 و 160 میلیگرمی ) می </a:t>
            </a:r>
            <a:r>
              <a:rPr lang="fa-IR" altLang="en-US" sz="2400" dirty="0">
                <a:latin typeface="Arial" panose="020B0604020202020204" pitchFamily="34" charset="0"/>
                <a:cs typeface="B Mitra" panose="00000400000000000000" pitchFamily="2" charset="-78"/>
              </a:rPr>
              <a:t>توان استفاده کرد.</a:t>
            </a:r>
          </a:p>
          <a:p>
            <a:pPr marL="457200" indent="-457200" algn="r" rtl="1">
              <a:spcBef>
                <a:spcPts val="1200"/>
              </a:spcBef>
              <a:buClr>
                <a:srgbClr val="FBE905"/>
              </a:buClr>
              <a:buSzPct val="100000"/>
            </a:pPr>
            <a:r>
              <a:rPr lang="fa-IR" altLang="en-US" sz="2400" dirty="0" smtClean="0">
                <a:latin typeface="Arial" panose="020B0604020202020204" pitchFamily="34" charset="0"/>
                <a:cs typeface="B Mitra" panose="00000400000000000000" pitchFamily="2" charset="-78"/>
              </a:rPr>
              <a:t>قبل و یک </a:t>
            </a:r>
            <a:r>
              <a:rPr lang="fa-IR" altLang="en-US" sz="2400" dirty="0">
                <a:latin typeface="Arial" panose="020B0604020202020204" pitchFamily="34" charset="0"/>
                <a:cs typeface="B Mitra" panose="00000400000000000000" pitchFamily="2" charset="-78"/>
              </a:rPr>
              <a:t>هفته پس از شروع این داروها لازم است کراتینین و پتاسیم چک شوند.</a:t>
            </a:r>
          </a:p>
          <a:p>
            <a:pPr marL="457200" indent="-457200" algn="r" rtl="1">
              <a:spcBef>
                <a:spcPts val="1200"/>
              </a:spcBef>
              <a:buClr>
                <a:srgbClr val="FBE905"/>
              </a:buClr>
              <a:buSzPct val="100000"/>
            </a:pPr>
            <a:r>
              <a:rPr lang="fa-IR" altLang="en-US" sz="2400" dirty="0">
                <a:latin typeface="Arial" panose="020B0604020202020204" pitchFamily="34" charset="0"/>
                <a:cs typeface="B Mitra" panose="00000400000000000000" pitchFamily="2" charset="-78"/>
              </a:rPr>
              <a:t>این دو دسته دارو در بارداری ممنوعیت مصرف دارند</a:t>
            </a:r>
            <a:r>
              <a:rPr lang="fa-IR" altLang="en-US" sz="2400" dirty="0" smtClean="0">
                <a:latin typeface="Arial" panose="020B0604020202020204" pitchFamily="34" charset="0"/>
                <a:cs typeface="B Mitra" panose="00000400000000000000" pitchFamily="2" charset="-78"/>
              </a:rPr>
              <a:t>. بنابراین مصرف این داروها در زنان در دوره باروری با احتیاط کامل و اطمینان از عدم حاملگی تجویز می شود و توصیه به داشتن روش پیشگیری مناسب داده می شود.   </a:t>
            </a:r>
            <a:endParaRPr lang="fa-IR" altLang="en-US" sz="2400" dirty="0">
              <a:latin typeface="Arial" panose="020B0604020202020204" pitchFamily="34" charset="0"/>
              <a:cs typeface="B Mitra" panose="00000400000000000000" pitchFamily="2" charset="-78"/>
            </a:endParaRPr>
          </a:p>
          <a:p>
            <a:pPr marL="457200" indent="-457200" algn="r" rtl="1">
              <a:spcBef>
                <a:spcPts val="1200"/>
              </a:spcBef>
              <a:buClr>
                <a:srgbClr val="FBE905"/>
              </a:buClr>
              <a:buSzPct val="100000"/>
            </a:pPr>
            <a:r>
              <a:rPr lang="fa-IR" altLang="en-US" sz="2400" dirty="0" smtClean="0">
                <a:latin typeface="Arial" panose="020B0604020202020204" pitchFamily="34" charset="0"/>
                <a:cs typeface="B Mitra" panose="00000400000000000000" pitchFamily="2" charset="-78"/>
              </a:rPr>
              <a:t>3) گروه داروهای بلوک کننده های کانال کلسیم</a:t>
            </a:r>
            <a:r>
              <a:rPr lang="en-US" altLang="en-US" sz="2400" dirty="0" smtClean="0">
                <a:latin typeface="Arial" panose="020B0604020202020204" pitchFamily="34" charset="0"/>
                <a:cs typeface="B Mitra" panose="00000400000000000000" pitchFamily="2" charset="-78"/>
              </a:rPr>
              <a:t> (CCB )</a:t>
            </a:r>
            <a:r>
              <a:rPr lang="fa-IR" altLang="en-US" sz="2400" dirty="0" smtClean="0">
                <a:latin typeface="Arial" panose="020B0604020202020204" pitchFamily="34" charset="0"/>
                <a:cs typeface="B Mitra" panose="00000400000000000000" pitchFamily="2" charset="-78"/>
              </a:rPr>
              <a:t> مثل آملودیپین 5 و 10 میلیگرمی </a:t>
            </a:r>
          </a:p>
          <a:p>
            <a:pPr marL="457200" indent="-457200" algn="r" rtl="1">
              <a:spcBef>
                <a:spcPts val="1200"/>
              </a:spcBef>
              <a:buClr>
                <a:srgbClr val="FBE905"/>
              </a:buClr>
              <a:buSzPct val="100000"/>
            </a:pPr>
            <a:r>
              <a:rPr lang="fa-IR" altLang="en-US" sz="2400" dirty="0" smtClean="0">
                <a:latin typeface="Arial" panose="020B0604020202020204" pitchFamily="34" charset="0"/>
                <a:cs typeface="B Mitra" panose="00000400000000000000" pitchFamily="2" charset="-78"/>
              </a:rPr>
              <a:t>4) گروه داروهای ادرار آور یا دیورتیک</a:t>
            </a:r>
            <a:r>
              <a:rPr lang="en-US" altLang="en-US" sz="2400" dirty="0" smtClean="0">
                <a:latin typeface="Arial" panose="020B0604020202020204" pitchFamily="34" charset="0"/>
                <a:cs typeface="B Mitra" panose="00000400000000000000" pitchFamily="2" charset="-78"/>
              </a:rPr>
              <a:t> </a:t>
            </a:r>
            <a:r>
              <a:rPr lang="fa-IR" altLang="en-US" sz="2400" dirty="0" smtClean="0">
                <a:latin typeface="Arial" panose="020B0604020202020204" pitchFamily="34" charset="0"/>
                <a:cs typeface="B Mitra" panose="00000400000000000000" pitchFamily="2" charset="-78"/>
              </a:rPr>
              <a:t>ها مثل هیدروکلرتیازید قرص 25 و 50 میلیگرمی </a:t>
            </a:r>
          </a:p>
          <a:p>
            <a:pPr marL="457200" indent="-457200" algn="r" rtl="1">
              <a:spcBef>
                <a:spcPts val="1200"/>
              </a:spcBef>
              <a:buClr>
                <a:srgbClr val="FBE905"/>
              </a:buClr>
              <a:buSzPct val="100000"/>
            </a:pPr>
            <a:r>
              <a:rPr lang="fa-IR" altLang="en-US" sz="2400" dirty="0" smtClean="0">
                <a:latin typeface="Arial" panose="020B0604020202020204" pitchFamily="34" charset="0"/>
                <a:cs typeface="B Mitra" panose="00000400000000000000" pitchFamily="2" charset="-78"/>
              </a:rPr>
              <a:t>5) گروه داروهای بتابلوکر مثل اتنولول 50 و 100 میلیگرمی، متورال 50 میلیگرمی، کارودیلول 6/5 و  12/5 و 25 میلیگرمی، بیزوپرولول 5 میلیگرمی (کنکور)</a:t>
            </a:r>
            <a:endParaRPr lang="en-US" altLang="en-US" sz="2400" dirty="0">
              <a:latin typeface="Arial" panose="020B0604020202020204" pitchFamily="34" charset="0"/>
              <a:cs typeface="B Mitra" panose="00000400000000000000" pitchFamily="2" charset="-78"/>
            </a:endParaRPr>
          </a:p>
          <a:p>
            <a:pPr algn="r" rtl="1">
              <a:spcBef>
                <a:spcPts val="1200"/>
              </a:spcBef>
              <a:buClr>
                <a:srgbClr val="FBE905"/>
              </a:buClr>
              <a:buSzPct val="100000"/>
              <a:buNone/>
            </a:pPr>
            <a:endParaRPr lang="en-US" altLang="en-US" sz="2800" b="1" dirty="0">
              <a:cs typeface="Arial" panose="020B0604020202020204" pitchFamily="34" charset="0"/>
            </a:endParaRPr>
          </a:p>
          <a:p>
            <a:pPr>
              <a:spcBef>
                <a:spcPts val="1200"/>
              </a:spcBef>
              <a:buClr>
                <a:srgbClr val="FBE905"/>
              </a:buClr>
              <a:buSzPct val="100000"/>
              <a:buFont typeface="Verdana" panose="020B0604030504040204" pitchFamily="34" charset="0"/>
              <a:buChar char="●"/>
            </a:pPr>
            <a:endParaRPr lang="en-US" altLang="en-US" sz="2800" b="1" dirty="0">
              <a:cs typeface="Arial" panose="020B0604020202020204" pitchFamily="34" charset="0"/>
            </a:endParaRPr>
          </a:p>
        </p:txBody>
      </p:sp>
    </p:spTree>
    <p:extLst>
      <p:ext uri="{BB962C8B-B14F-4D97-AF65-F5344CB8AC3E}">
        <p14:creationId xmlns:p14="http://schemas.microsoft.com/office/powerpoint/2010/main" val="3517992384"/>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5"/>
          <p:cNvSpPr>
            <a:spLocks noChangeArrowheads="1"/>
          </p:cNvSpPr>
          <p:nvPr/>
        </p:nvSpPr>
        <p:spPr bwMode="auto">
          <a:xfrm>
            <a:off x="161365" y="1255059"/>
            <a:ext cx="9488244" cy="48320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Verdana" panose="020B0604030504040204" pitchFamily="34" charset="0"/>
                <a:cs typeface="Arial" panose="020B0604020202020204" pitchFamily="34" charset="0"/>
              </a:defRPr>
            </a:lvl1pPr>
            <a:lvl2pPr marL="742950" indent="-285750">
              <a:defRPr>
                <a:solidFill>
                  <a:schemeClr val="tx1"/>
                </a:solidFill>
                <a:latin typeface="Verdana" panose="020B0604030504040204" pitchFamily="34" charset="0"/>
                <a:cs typeface="Arial" panose="020B0604020202020204" pitchFamily="34" charset="0"/>
              </a:defRPr>
            </a:lvl2pPr>
            <a:lvl3pPr marL="1143000" indent="-228600">
              <a:defRPr>
                <a:solidFill>
                  <a:schemeClr val="tx1"/>
                </a:solidFill>
                <a:latin typeface="Verdana" panose="020B0604030504040204" pitchFamily="34" charset="0"/>
                <a:cs typeface="Arial" panose="020B0604020202020204" pitchFamily="34" charset="0"/>
              </a:defRPr>
            </a:lvl3pPr>
            <a:lvl4pPr marL="1600200" indent="-228600">
              <a:defRPr>
                <a:solidFill>
                  <a:schemeClr val="tx1"/>
                </a:solidFill>
                <a:latin typeface="Verdana" panose="020B0604030504040204" pitchFamily="34" charset="0"/>
                <a:cs typeface="Arial" panose="020B0604020202020204" pitchFamily="34" charset="0"/>
              </a:defRPr>
            </a:lvl4pPr>
            <a:lvl5pPr marL="2057400" indent="-228600">
              <a:defRPr>
                <a:solidFill>
                  <a:schemeClr val="tx1"/>
                </a:solidFill>
                <a:latin typeface="Verdana" panose="020B060403050404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9pPr>
          </a:lstStyle>
          <a:p>
            <a:pPr algn="r" rtl="1"/>
            <a:r>
              <a:rPr lang="fa-IR" altLang="en-US" sz="2800" dirty="0">
                <a:latin typeface="Times" panose="02020603050405020304" pitchFamily="18" charset="0"/>
              </a:rPr>
              <a:t>هدف اصلی درمان فشارخون، دست یافتن به فشارخون هدف و حفظ آن در این سطح  می باشد</a:t>
            </a:r>
            <a:r>
              <a:rPr lang="fa-IR" altLang="en-US" sz="2800" dirty="0" smtClean="0">
                <a:latin typeface="Times" panose="02020603050405020304" pitchFamily="18" charset="0"/>
              </a:rPr>
              <a:t>. هدف </a:t>
            </a:r>
            <a:r>
              <a:rPr lang="fa-IR" altLang="en-US" sz="2800" dirty="0">
                <a:latin typeface="Times" panose="02020603050405020304" pitchFamily="18" charset="0"/>
              </a:rPr>
              <a:t>کنترل فشار، فشار خون کمتر از 140/90 می باشد. در بیماران </a:t>
            </a:r>
            <a:r>
              <a:rPr lang="fa-IR" altLang="en-US" sz="2800" dirty="0" smtClean="0">
                <a:latin typeface="Times" panose="02020603050405020304" pitchFamily="18" charset="0"/>
              </a:rPr>
              <a:t>مبتلا به </a:t>
            </a:r>
            <a:r>
              <a:rPr lang="fa-IR" altLang="en-US" sz="2800" dirty="0">
                <a:latin typeface="Times" panose="02020603050405020304" pitchFamily="18" charset="0"/>
              </a:rPr>
              <a:t>دیابت </a:t>
            </a:r>
            <a:r>
              <a:rPr lang="fa-IR" altLang="en-US" sz="2800" dirty="0" smtClean="0">
                <a:latin typeface="Times" panose="02020603050405020304" pitchFamily="18" charset="0"/>
              </a:rPr>
              <a:t>يا </a:t>
            </a:r>
            <a:r>
              <a:rPr lang="fa-IR" altLang="en-US" sz="2800" dirty="0">
                <a:latin typeface="Times" panose="02020603050405020304" pitchFamily="18" charset="0"/>
              </a:rPr>
              <a:t>نارسایی کلیه یا بیماران قلبی عروقی هدف کمتر از 130/80 می باشد.  در </a:t>
            </a:r>
            <a:r>
              <a:rPr lang="fa-IR" altLang="en-US" sz="2800" dirty="0" smtClean="0">
                <a:latin typeface="Times" panose="02020603050405020304" pitchFamily="18" charset="0"/>
              </a:rPr>
              <a:t>صورتی که </a:t>
            </a:r>
            <a:r>
              <a:rPr lang="fa-IR" altLang="en-US" sz="2800" dirty="0">
                <a:latin typeface="Times" panose="02020603050405020304" pitchFamily="18" charset="0"/>
              </a:rPr>
              <a:t>بعد از یک ماه درمان فشارخون، هدف بدست نیامد، دوز دارو را افزوده و یا داروی دومی از یکی از گروه ها اضافه شود. تا حصول فشار خون هدف، پزشک باید همچنان به ارزیابی فشارخون و تعدیل رژیم دارویی ادامه دهد. اگر با دو دارو فشارخون هدف بدست نیامد داروی سوم اضافه شود. </a:t>
            </a:r>
            <a:r>
              <a:rPr lang="fa-IR" altLang="en-US" sz="2800" dirty="0" smtClean="0">
                <a:latin typeface="Times" panose="02020603050405020304" pitchFamily="18" charset="0"/>
              </a:rPr>
              <a:t>استفاده از </a:t>
            </a:r>
            <a:r>
              <a:rPr lang="en-ZA" altLang="en-US" sz="2800" dirty="0" smtClean="0">
                <a:latin typeface="Times" panose="02020603050405020304" pitchFamily="18" charset="0"/>
              </a:rPr>
              <a:t>ACEI</a:t>
            </a:r>
            <a:r>
              <a:rPr lang="fa-IR" altLang="en-US" sz="2800" dirty="0" smtClean="0">
                <a:latin typeface="Times" panose="02020603050405020304" pitchFamily="18" charset="0"/>
              </a:rPr>
              <a:t> </a:t>
            </a:r>
            <a:r>
              <a:rPr lang="fa-IR" altLang="en-US" sz="2800" dirty="0">
                <a:latin typeface="Times" panose="02020603050405020304" pitchFamily="18" charset="0"/>
              </a:rPr>
              <a:t>و </a:t>
            </a:r>
            <a:r>
              <a:rPr lang="en-ZA" altLang="en-US" sz="2800" dirty="0" smtClean="0">
                <a:latin typeface="Times" panose="02020603050405020304" pitchFamily="18" charset="0"/>
              </a:rPr>
              <a:t>ARB</a:t>
            </a:r>
            <a:r>
              <a:rPr lang="fa-IR" altLang="en-US" sz="2800" dirty="0" smtClean="0">
                <a:latin typeface="Times" panose="02020603050405020304" pitchFamily="18" charset="0"/>
              </a:rPr>
              <a:t> </a:t>
            </a:r>
            <a:r>
              <a:rPr lang="fa-IR" altLang="en-US" sz="2800" dirty="0">
                <a:latin typeface="Times" panose="02020603050405020304" pitchFamily="18" charset="0"/>
              </a:rPr>
              <a:t>بطور همزمان در یک بیمار </a:t>
            </a:r>
            <a:r>
              <a:rPr lang="fa-IR" altLang="en-US" sz="2800" dirty="0" smtClean="0">
                <a:latin typeface="Times" panose="02020603050405020304" pitchFamily="18" charset="0"/>
              </a:rPr>
              <a:t>ممنوع است. </a:t>
            </a:r>
            <a:r>
              <a:rPr lang="fa-IR" altLang="en-US" sz="2800" dirty="0">
                <a:latin typeface="Times" panose="02020603050405020304" pitchFamily="18" charset="0"/>
              </a:rPr>
              <a:t>در بیمارانی که با وجود استفاده از 3 دارو فشارخون هدف حاصل نمی شود و یا در بیمارانی که به علت پیچیدگی وضعیت </a:t>
            </a:r>
            <a:r>
              <a:rPr lang="fa-IR" altLang="en-US" sz="2800" dirty="0" smtClean="0">
                <a:latin typeface="Times" panose="02020603050405020304" pitchFamily="18" charset="0"/>
              </a:rPr>
              <a:t>آن ها</a:t>
            </a:r>
            <a:r>
              <a:rPr lang="fa-IR" altLang="en-US" sz="2800" dirty="0">
                <a:latin typeface="Times" panose="02020603050405020304" pitchFamily="18" charset="0"/>
              </a:rPr>
              <a:t>، نیاز به مشاوره کلینیکی بیشتری وجود دارد، ارجاع به متخصص ممکن است لازم </a:t>
            </a:r>
            <a:r>
              <a:rPr lang="fa-IR" altLang="en-US" sz="2800" dirty="0" smtClean="0">
                <a:latin typeface="Times" panose="02020603050405020304" pitchFamily="18" charset="0"/>
              </a:rPr>
              <a:t>شود.</a:t>
            </a:r>
            <a:endParaRPr lang="fa-IR" altLang="en-US" sz="2800" dirty="0">
              <a:latin typeface="Times" panose="02020603050405020304" pitchFamily="18" charset="0"/>
            </a:endParaRPr>
          </a:p>
        </p:txBody>
      </p:sp>
    </p:spTree>
    <p:extLst>
      <p:ext uri="{BB962C8B-B14F-4D97-AF65-F5344CB8AC3E}">
        <p14:creationId xmlns:p14="http://schemas.microsoft.com/office/powerpoint/2010/main" val="1637108547"/>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829671" y="498900"/>
            <a:ext cx="8229600" cy="556696"/>
          </a:xfrm>
          <a:prstGeom prst="rect">
            <a:avLst/>
          </a:prstGeom>
        </p:spPr>
        <p:txBody>
          <a:bodyPr anchor="ctr">
            <a:noAutofit/>
            <a:scene3d>
              <a:camera prst="orthographicFront"/>
              <a:lightRig rig="soft" dir="t">
                <a:rot lat="0" lon="0" rev="16800000"/>
              </a:lightRig>
            </a:scene3d>
            <a:sp3d prstMaterial="softEdge">
              <a:bevelT w="38100" h="38100"/>
            </a:sp3d>
          </a:bodyPr>
          <a:lstStyle>
            <a:lvl1pPr algn="ctr" rtl="0" eaLnBrk="1" latinLnBrk="0" hangingPunct="1">
              <a:spcBef>
                <a:spcPct val="0"/>
              </a:spcBef>
              <a:buNone/>
              <a:defRPr kumimoji="0" sz="4100" b="1" kern="1200" cap="none"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14300" dist="101600" dir="2700000" algn="tl" rotWithShape="0">
                    <a:srgbClr val="000000">
                      <a:alpha val="40000"/>
                    </a:srgbClr>
                  </a:outerShdw>
                </a:effectLst>
                <a:latin typeface="+mj-lt"/>
                <a:ea typeface="+mj-ea"/>
                <a:cs typeface="+mj-cs"/>
              </a:defRPr>
            </a:lvl1pPr>
          </a:lstStyle>
          <a:p>
            <a:pPr rtl="1">
              <a:defRPr/>
            </a:pPr>
            <a:r>
              <a:rPr lang="fa-IR" sz="3600" dirty="0">
                <a:solidFill>
                  <a:srgbClr val="92D050"/>
                </a:solidFill>
                <a:cs typeface="B Titr" panose="00000700000000000000" pitchFamily="2" charset="-78"/>
              </a:rPr>
              <a:t>خانواده دیورتیک </a:t>
            </a:r>
            <a:r>
              <a:rPr lang="en-US" sz="3600" dirty="0">
                <a:solidFill>
                  <a:srgbClr val="92D050"/>
                </a:solidFill>
                <a:latin typeface="Times New Roman" pitchFamily="18" charset="0"/>
                <a:cs typeface="B Titr" panose="00000700000000000000" pitchFamily="2" charset="-78"/>
              </a:rPr>
              <a:t>(Diuretics) </a:t>
            </a:r>
          </a:p>
        </p:txBody>
      </p:sp>
      <p:sp>
        <p:nvSpPr>
          <p:cNvPr id="10243" name="Rectangle 2"/>
          <p:cNvSpPr>
            <a:spLocks noChangeArrowheads="1"/>
          </p:cNvSpPr>
          <p:nvPr/>
        </p:nvSpPr>
        <p:spPr bwMode="auto">
          <a:xfrm>
            <a:off x="829671" y="1190943"/>
            <a:ext cx="8610600" cy="1384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547688" indent="-411163">
              <a:spcBef>
                <a:spcPct val="20000"/>
              </a:spcBef>
              <a:buClr>
                <a:schemeClr val="bg2"/>
              </a:buClr>
              <a:buSzPct val="75000"/>
              <a:buFont typeface="Wingdings" panose="05000000000000000000" pitchFamily="2" charset="2"/>
              <a:buChar char="p"/>
              <a:defRPr sz="2800">
                <a:solidFill>
                  <a:schemeClr val="tx1"/>
                </a:solidFill>
                <a:latin typeface="Verdana" panose="020B0604030504040204" pitchFamily="34" charset="0"/>
                <a:cs typeface="Arial" panose="020B0604020202020204" pitchFamily="34" charset="0"/>
              </a:defRPr>
            </a:lvl1pPr>
            <a:lvl2pPr marL="742950" indent="-285750">
              <a:spcBef>
                <a:spcPct val="20000"/>
              </a:spcBef>
              <a:buClr>
                <a:schemeClr val="tx2"/>
              </a:buClr>
              <a:buSzPct val="75000"/>
              <a:buFont typeface="Wingdings" panose="05000000000000000000" pitchFamily="2" charset="2"/>
              <a:buChar char="n"/>
              <a:defRPr sz="2400">
                <a:solidFill>
                  <a:schemeClr val="tx1"/>
                </a:solidFill>
                <a:latin typeface="Verdana" panose="020B0604030504040204" pitchFamily="34" charset="0"/>
                <a:cs typeface="Arial" panose="020B0604020202020204" pitchFamily="34" charset="0"/>
              </a:defRPr>
            </a:lvl2pPr>
            <a:lvl3pPr marL="1143000" indent="-228600">
              <a:spcBef>
                <a:spcPct val="20000"/>
              </a:spcBef>
              <a:buClr>
                <a:schemeClr val="accent1"/>
              </a:buClr>
              <a:buSzPct val="65000"/>
              <a:buFont typeface="Wingdings" panose="05000000000000000000" pitchFamily="2" charset="2"/>
              <a:buChar char="p"/>
              <a:defRPr sz="2000">
                <a:solidFill>
                  <a:schemeClr val="tx1"/>
                </a:solidFill>
                <a:latin typeface="Verdana" panose="020B0604030504040204" pitchFamily="34" charset="0"/>
                <a:cs typeface="Arial" panose="020B0604020202020204" pitchFamily="34" charset="0"/>
              </a:defRPr>
            </a:lvl3pPr>
            <a:lvl4pPr marL="1600200" indent="-228600">
              <a:spcBef>
                <a:spcPct val="20000"/>
              </a:spcBef>
              <a:buClr>
                <a:schemeClr val="bg2"/>
              </a:buClr>
              <a:buFont typeface="Wingdings" panose="05000000000000000000" pitchFamily="2" charset="2"/>
              <a:buChar char="§"/>
              <a:defRPr sz="2000">
                <a:solidFill>
                  <a:schemeClr val="tx1"/>
                </a:solidFill>
                <a:latin typeface="Verdana" panose="020B0604030504040204" pitchFamily="34" charset="0"/>
                <a:cs typeface="Arial" panose="020B0604020202020204" pitchFamily="34" charset="0"/>
              </a:defRPr>
            </a:lvl4pPr>
            <a:lvl5pPr marL="2057400" indent="-228600">
              <a:spcBef>
                <a:spcPct val="20000"/>
              </a:spcBef>
              <a:buClr>
                <a:schemeClr val="tx2"/>
              </a:buClr>
              <a:buSzPct val="80000"/>
              <a:buFont typeface="Wingdings" panose="05000000000000000000" pitchFamily="2" charset="2"/>
              <a:buChar char="§"/>
              <a:defRPr sz="2000">
                <a:solidFill>
                  <a:schemeClr val="tx1"/>
                </a:solidFill>
                <a:latin typeface="Verdana" panose="020B0604030504040204" pitchFamily="34" charset="0"/>
                <a:cs typeface="Arial" panose="020B0604020202020204" pitchFamily="34" charset="0"/>
              </a:defRPr>
            </a:lvl5pPr>
            <a:lvl6pPr marL="2514600" indent="-228600" eaLnBrk="0" fontAlgn="base" hangingPunct="0">
              <a:spcBef>
                <a:spcPct val="20000"/>
              </a:spcBef>
              <a:spcAft>
                <a:spcPct val="0"/>
              </a:spcAft>
              <a:buClr>
                <a:schemeClr val="tx2"/>
              </a:buClr>
              <a:buSzPct val="80000"/>
              <a:buFont typeface="Wingdings" panose="05000000000000000000" pitchFamily="2" charset="2"/>
              <a:buChar char="§"/>
              <a:defRPr sz="2000">
                <a:solidFill>
                  <a:schemeClr val="tx1"/>
                </a:solidFill>
                <a:latin typeface="Verdana" panose="020B0604030504040204" pitchFamily="34" charset="0"/>
                <a:cs typeface="Arial" panose="020B0604020202020204" pitchFamily="34" charset="0"/>
              </a:defRPr>
            </a:lvl6pPr>
            <a:lvl7pPr marL="2971800" indent="-228600" eaLnBrk="0" fontAlgn="base" hangingPunct="0">
              <a:spcBef>
                <a:spcPct val="20000"/>
              </a:spcBef>
              <a:spcAft>
                <a:spcPct val="0"/>
              </a:spcAft>
              <a:buClr>
                <a:schemeClr val="tx2"/>
              </a:buClr>
              <a:buSzPct val="80000"/>
              <a:buFont typeface="Wingdings" panose="05000000000000000000" pitchFamily="2" charset="2"/>
              <a:buChar char="§"/>
              <a:defRPr sz="2000">
                <a:solidFill>
                  <a:schemeClr val="tx1"/>
                </a:solidFill>
                <a:latin typeface="Verdana" panose="020B0604030504040204" pitchFamily="34" charset="0"/>
                <a:cs typeface="Arial" panose="020B0604020202020204" pitchFamily="34" charset="0"/>
              </a:defRPr>
            </a:lvl7pPr>
            <a:lvl8pPr marL="3429000" indent="-228600" eaLnBrk="0" fontAlgn="base" hangingPunct="0">
              <a:spcBef>
                <a:spcPct val="20000"/>
              </a:spcBef>
              <a:spcAft>
                <a:spcPct val="0"/>
              </a:spcAft>
              <a:buClr>
                <a:schemeClr val="tx2"/>
              </a:buClr>
              <a:buSzPct val="80000"/>
              <a:buFont typeface="Wingdings" panose="05000000000000000000" pitchFamily="2" charset="2"/>
              <a:buChar char="§"/>
              <a:defRPr sz="2000">
                <a:solidFill>
                  <a:schemeClr val="tx1"/>
                </a:solidFill>
                <a:latin typeface="Verdana" panose="020B0604030504040204" pitchFamily="34" charset="0"/>
                <a:cs typeface="Arial" panose="020B0604020202020204" pitchFamily="34" charset="0"/>
              </a:defRPr>
            </a:lvl8pPr>
            <a:lvl9pPr marL="3886200" indent="-228600" eaLnBrk="0" fontAlgn="base" hangingPunct="0">
              <a:spcBef>
                <a:spcPct val="20000"/>
              </a:spcBef>
              <a:spcAft>
                <a:spcPct val="0"/>
              </a:spcAft>
              <a:buClr>
                <a:schemeClr val="tx2"/>
              </a:buClr>
              <a:buSzPct val="80000"/>
              <a:buFont typeface="Wingdings" panose="05000000000000000000" pitchFamily="2" charset="2"/>
              <a:buChar char="§"/>
              <a:defRPr sz="2000">
                <a:solidFill>
                  <a:schemeClr val="tx1"/>
                </a:solidFill>
                <a:latin typeface="Verdana" panose="020B0604030504040204" pitchFamily="34" charset="0"/>
                <a:cs typeface="Arial" panose="020B0604020202020204" pitchFamily="34" charset="0"/>
              </a:defRPr>
            </a:lvl9pPr>
          </a:lstStyle>
          <a:p>
            <a:pPr algn="just" rtl="1">
              <a:buClr>
                <a:srgbClr val="F9F9F9"/>
              </a:buClr>
              <a:buSzPct val="65000"/>
              <a:buNone/>
            </a:pPr>
            <a:r>
              <a:rPr lang="fa-IR" altLang="en-US" dirty="0" smtClean="0">
                <a:solidFill>
                  <a:srgbClr val="7030A0"/>
                </a:solidFill>
                <a:latin typeface="Book Antiqua" panose="02040602050305030304" pitchFamily="18" charset="0"/>
                <a:cs typeface="B Nazanin" panose="00000400000000000000" pitchFamily="2" charset="-78"/>
              </a:rPr>
              <a:t>    خانواده </a:t>
            </a:r>
            <a:r>
              <a:rPr lang="fa-IR" altLang="en-US" dirty="0">
                <a:solidFill>
                  <a:srgbClr val="7030A0"/>
                </a:solidFill>
                <a:latin typeface="Book Antiqua" panose="02040602050305030304" pitchFamily="18" charset="0"/>
                <a:cs typeface="B Nazanin" panose="00000400000000000000" pitchFamily="2" charset="-78"/>
              </a:rPr>
              <a:t>دارویی فشار </a:t>
            </a:r>
            <a:r>
              <a:rPr lang="fa-IR" altLang="en-US" dirty="0" smtClean="0">
                <a:solidFill>
                  <a:srgbClr val="7030A0"/>
                </a:solidFill>
                <a:latin typeface="Book Antiqua" panose="02040602050305030304" pitchFamily="18" charset="0"/>
                <a:cs typeface="B Nazanin" panose="00000400000000000000" pitchFamily="2" charset="-78"/>
              </a:rPr>
              <a:t>خون </a:t>
            </a:r>
            <a:r>
              <a:rPr lang="en-US" altLang="en-US" sz="2400" b="1" dirty="0" smtClean="0">
                <a:solidFill>
                  <a:srgbClr val="7030A0"/>
                </a:solidFill>
                <a:latin typeface="Times New Roman" panose="02020603050405020304" pitchFamily="18" charset="0"/>
                <a:cs typeface="Times New Roman" panose="02020603050405020304" pitchFamily="18" charset="0"/>
              </a:rPr>
              <a:t>Safe</a:t>
            </a:r>
            <a:r>
              <a:rPr lang="fa-IR" altLang="en-US" sz="2400" b="1" dirty="0" smtClean="0">
                <a:solidFill>
                  <a:srgbClr val="7030A0"/>
                </a:solidFill>
                <a:latin typeface="Times New Roman" panose="02020603050405020304" pitchFamily="18" charset="0"/>
                <a:cs typeface="Times New Roman" panose="02020603050405020304" pitchFamily="18" charset="0"/>
              </a:rPr>
              <a:t> و کم عارضه </a:t>
            </a:r>
            <a:r>
              <a:rPr lang="fa-IR" altLang="en-US" dirty="0" smtClean="0">
                <a:solidFill>
                  <a:srgbClr val="7030A0"/>
                </a:solidFill>
                <a:latin typeface="Book Antiqua" panose="02040602050305030304" pitchFamily="18" charset="0"/>
                <a:cs typeface="B Nazanin" panose="00000400000000000000" pitchFamily="2" charset="-78"/>
              </a:rPr>
              <a:t>که </a:t>
            </a:r>
            <a:r>
              <a:rPr lang="fa-IR" altLang="en-US" dirty="0">
                <a:solidFill>
                  <a:srgbClr val="7030A0"/>
                </a:solidFill>
                <a:latin typeface="Book Antiqua" panose="02040602050305030304" pitchFamily="18" charset="0"/>
                <a:cs typeface="B Nazanin" panose="00000400000000000000" pitchFamily="2" charset="-78"/>
              </a:rPr>
              <a:t>ادرارآور هستند و باعث بهتر </a:t>
            </a:r>
            <a:r>
              <a:rPr lang="fa-IR" altLang="en-US" dirty="0" smtClean="0">
                <a:solidFill>
                  <a:srgbClr val="7030A0"/>
                </a:solidFill>
                <a:latin typeface="Book Antiqua" panose="02040602050305030304" pitchFamily="18" charset="0"/>
                <a:cs typeface="B Nazanin" panose="00000400000000000000" pitchFamily="2" charset="-78"/>
              </a:rPr>
              <a:t>شدن </a:t>
            </a:r>
            <a:r>
              <a:rPr lang="fa-IR" altLang="en-US" dirty="0">
                <a:solidFill>
                  <a:srgbClr val="7030A0"/>
                </a:solidFill>
                <a:latin typeface="Book Antiqua" panose="02040602050305030304" pitchFamily="18" charset="0"/>
                <a:cs typeface="B Nazanin" panose="00000400000000000000" pitchFamily="2" charset="-78"/>
              </a:rPr>
              <a:t>اثرات درمانی سایر داروهای فشارخون شده و </a:t>
            </a:r>
            <a:r>
              <a:rPr lang="fa-IR" altLang="en-US" dirty="0" smtClean="0">
                <a:solidFill>
                  <a:srgbClr val="7030A0"/>
                </a:solidFill>
                <a:latin typeface="Book Antiqua" panose="02040602050305030304" pitchFamily="18" charset="0"/>
                <a:cs typeface="B Nazanin" panose="00000400000000000000" pitchFamily="2" charset="-78"/>
              </a:rPr>
              <a:t>جزو داروهای </a:t>
            </a:r>
            <a:r>
              <a:rPr lang="fa-IR" altLang="en-US" dirty="0">
                <a:solidFill>
                  <a:srgbClr val="7030A0"/>
                </a:solidFill>
                <a:latin typeface="Book Antiqua" panose="02040602050305030304" pitchFamily="18" charset="0"/>
                <a:cs typeface="B Nazanin" panose="00000400000000000000" pitchFamily="2" charset="-78"/>
              </a:rPr>
              <a:t>مناسب فشارخون </a:t>
            </a:r>
            <a:r>
              <a:rPr lang="fa-IR" altLang="en-US" dirty="0" smtClean="0">
                <a:solidFill>
                  <a:srgbClr val="7030A0"/>
                </a:solidFill>
                <a:latin typeface="Book Antiqua" panose="02040602050305030304" pitchFamily="18" charset="0"/>
                <a:cs typeface="B Nazanin" panose="00000400000000000000" pitchFamily="2" charset="-78"/>
              </a:rPr>
              <a:t>هستند و </a:t>
            </a:r>
            <a:r>
              <a:rPr lang="fa-IR" altLang="en-US" dirty="0">
                <a:solidFill>
                  <a:srgbClr val="7030A0"/>
                </a:solidFill>
                <a:latin typeface="Book Antiqua" panose="02040602050305030304" pitchFamily="18" charset="0"/>
                <a:cs typeface="B Nazanin" panose="00000400000000000000" pitchFamily="2" charset="-78"/>
              </a:rPr>
              <a:t>شامل داروهای زیر می شوند:</a:t>
            </a:r>
            <a:endParaRPr lang="en-US" altLang="en-US" dirty="0">
              <a:solidFill>
                <a:srgbClr val="7030A0"/>
              </a:solidFill>
              <a:latin typeface="Book Antiqua" panose="02040602050305030304" pitchFamily="18" charset="0"/>
              <a:cs typeface="B Nazanin" panose="00000400000000000000" pitchFamily="2" charset="-78"/>
            </a:endParaRPr>
          </a:p>
        </p:txBody>
      </p:sp>
      <p:graphicFrame>
        <p:nvGraphicFramePr>
          <p:cNvPr id="4" name="Table 3"/>
          <p:cNvGraphicFramePr>
            <a:graphicFrameLocks noGrp="1"/>
          </p:cNvGraphicFramePr>
          <p:nvPr>
            <p:extLst>
              <p:ext uri="{D42A27DB-BD31-4B8C-83A1-F6EECF244321}">
                <p14:modId xmlns:p14="http://schemas.microsoft.com/office/powerpoint/2010/main" val="1261089230"/>
              </p:ext>
            </p:extLst>
          </p:nvPr>
        </p:nvGraphicFramePr>
        <p:xfrm>
          <a:off x="1277752" y="3037206"/>
          <a:ext cx="8072437" cy="822960"/>
        </p:xfrm>
        <a:graphic>
          <a:graphicData uri="http://schemas.openxmlformats.org/drawingml/2006/table">
            <a:tbl>
              <a:tblPr rtl="1"/>
              <a:tblGrid>
                <a:gridCol w="3396852">
                  <a:extLst>
                    <a:ext uri="{9D8B030D-6E8A-4147-A177-3AD203B41FA5}">
                      <a16:colId xmlns:a16="http://schemas.microsoft.com/office/drawing/2014/main" val="20000"/>
                    </a:ext>
                  </a:extLst>
                </a:gridCol>
                <a:gridCol w="3342698">
                  <a:extLst>
                    <a:ext uri="{9D8B030D-6E8A-4147-A177-3AD203B41FA5}">
                      <a16:colId xmlns:a16="http://schemas.microsoft.com/office/drawing/2014/main" val="20001"/>
                    </a:ext>
                  </a:extLst>
                </a:gridCol>
                <a:gridCol w="1332887">
                  <a:extLst>
                    <a:ext uri="{9D8B030D-6E8A-4147-A177-3AD203B41FA5}">
                      <a16:colId xmlns:a16="http://schemas.microsoft.com/office/drawing/2014/main" val="20002"/>
                    </a:ext>
                  </a:extLst>
                </a:gridCol>
              </a:tblGrid>
              <a:tr h="411163">
                <a:tc>
                  <a:txBody>
                    <a:bodyPr/>
                    <a:lstStyle>
                      <a:lvl1pPr marL="0" algn="l" defTabSz="914400" rtl="0" eaLnBrk="1" latinLnBrk="0" hangingPunct="1">
                        <a:defRPr sz="1800" kern="1200">
                          <a:solidFill>
                            <a:schemeClr val="tx1"/>
                          </a:solidFill>
                          <a:latin typeface="Book Antiqua"/>
                        </a:defRPr>
                      </a:lvl1pPr>
                      <a:lvl2pPr marL="457200" algn="l" defTabSz="914400" rtl="0" eaLnBrk="1" latinLnBrk="0" hangingPunct="1">
                        <a:defRPr sz="1800" kern="1200">
                          <a:solidFill>
                            <a:schemeClr val="tx1"/>
                          </a:solidFill>
                          <a:latin typeface="Book Antiqua"/>
                        </a:defRPr>
                      </a:lvl2pPr>
                      <a:lvl3pPr marL="914400" algn="l" defTabSz="914400" rtl="0" eaLnBrk="1" latinLnBrk="0" hangingPunct="1">
                        <a:defRPr sz="1800" kern="1200">
                          <a:solidFill>
                            <a:schemeClr val="tx1"/>
                          </a:solidFill>
                          <a:latin typeface="Book Antiqua"/>
                        </a:defRPr>
                      </a:lvl3pPr>
                      <a:lvl4pPr marL="1371600" algn="l" defTabSz="914400" rtl="0" eaLnBrk="1" latinLnBrk="0" hangingPunct="1">
                        <a:defRPr sz="1800" kern="1200">
                          <a:solidFill>
                            <a:schemeClr val="tx1"/>
                          </a:solidFill>
                          <a:latin typeface="Book Antiqua"/>
                        </a:defRPr>
                      </a:lvl4pPr>
                      <a:lvl5pPr marL="1828800" algn="l" defTabSz="914400" rtl="0" eaLnBrk="1" latinLnBrk="0" hangingPunct="1">
                        <a:defRPr sz="1800" kern="1200">
                          <a:solidFill>
                            <a:schemeClr val="tx1"/>
                          </a:solidFill>
                          <a:latin typeface="Book Antiqua"/>
                        </a:defRPr>
                      </a:lvl5pPr>
                      <a:lvl6pPr marL="2286000" algn="l" defTabSz="914400" rtl="0" eaLnBrk="1" latinLnBrk="0" hangingPunct="1">
                        <a:defRPr sz="1800" kern="1200">
                          <a:solidFill>
                            <a:schemeClr val="tx1"/>
                          </a:solidFill>
                          <a:latin typeface="Book Antiqua"/>
                        </a:defRPr>
                      </a:lvl6pPr>
                      <a:lvl7pPr marL="2743200" algn="l" defTabSz="914400" rtl="0" eaLnBrk="1" latinLnBrk="0" hangingPunct="1">
                        <a:defRPr sz="1800" kern="1200">
                          <a:solidFill>
                            <a:schemeClr val="tx1"/>
                          </a:solidFill>
                          <a:latin typeface="Book Antiqua"/>
                        </a:defRPr>
                      </a:lvl7pPr>
                      <a:lvl8pPr marL="3200400" algn="l" defTabSz="914400" rtl="0" eaLnBrk="1" latinLnBrk="0" hangingPunct="1">
                        <a:defRPr sz="1800" kern="1200">
                          <a:solidFill>
                            <a:schemeClr val="tx1"/>
                          </a:solidFill>
                          <a:latin typeface="Book Antiqua"/>
                        </a:defRPr>
                      </a:lvl8pPr>
                      <a:lvl9pPr marL="3657600" algn="l" defTabSz="914400" rtl="0" eaLnBrk="1" latinLnBrk="0" hangingPunct="1">
                        <a:defRPr sz="1800" kern="1200">
                          <a:solidFill>
                            <a:schemeClr val="tx1"/>
                          </a:solidFill>
                          <a:latin typeface="Book Antiqua"/>
                        </a:defRPr>
                      </a:lvl9pPr>
                    </a:lstStyle>
                    <a:p>
                      <a:pPr algn="ctr" rtl="1">
                        <a:lnSpc>
                          <a:spcPct val="150000"/>
                        </a:lnSpc>
                        <a:spcAft>
                          <a:spcPts val="1000"/>
                        </a:spcAft>
                      </a:pPr>
                      <a:r>
                        <a:rPr lang="fa-IR" sz="1800" b="1" dirty="0">
                          <a:latin typeface="Calibri"/>
                          <a:ea typeface="Calibri"/>
                          <a:cs typeface="B Yagut"/>
                        </a:rPr>
                        <a:t>دوز</a:t>
                      </a:r>
                      <a:endParaRPr lang="en-US" sz="1800" dirty="0">
                        <a:latin typeface="Calibri"/>
                        <a:ea typeface="Calibri"/>
                        <a:cs typeface="B Yagut"/>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8DB3E2"/>
                    </a:solidFill>
                  </a:tcPr>
                </a:tc>
                <a:tc>
                  <a:txBody>
                    <a:bodyPr/>
                    <a:lstStyle>
                      <a:lvl1pPr marL="0" algn="l" defTabSz="914400" rtl="0" eaLnBrk="1" latinLnBrk="0" hangingPunct="1">
                        <a:defRPr sz="1800" kern="1200">
                          <a:solidFill>
                            <a:schemeClr val="tx1"/>
                          </a:solidFill>
                          <a:latin typeface="Book Antiqua"/>
                        </a:defRPr>
                      </a:lvl1pPr>
                      <a:lvl2pPr marL="457200" algn="l" defTabSz="914400" rtl="0" eaLnBrk="1" latinLnBrk="0" hangingPunct="1">
                        <a:defRPr sz="1800" kern="1200">
                          <a:solidFill>
                            <a:schemeClr val="tx1"/>
                          </a:solidFill>
                          <a:latin typeface="Book Antiqua"/>
                        </a:defRPr>
                      </a:lvl2pPr>
                      <a:lvl3pPr marL="914400" algn="l" defTabSz="914400" rtl="0" eaLnBrk="1" latinLnBrk="0" hangingPunct="1">
                        <a:defRPr sz="1800" kern="1200">
                          <a:solidFill>
                            <a:schemeClr val="tx1"/>
                          </a:solidFill>
                          <a:latin typeface="Book Antiqua"/>
                        </a:defRPr>
                      </a:lvl3pPr>
                      <a:lvl4pPr marL="1371600" algn="l" defTabSz="914400" rtl="0" eaLnBrk="1" latinLnBrk="0" hangingPunct="1">
                        <a:defRPr sz="1800" kern="1200">
                          <a:solidFill>
                            <a:schemeClr val="tx1"/>
                          </a:solidFill>
                          <a:latin typeface="Book Antiqua"/>
                        </a:defRPr>
                      </a:lvl4pPr>
                      <a:lvl5pPr marL="1828800" algn="l" defTabSz="914400" rtl="0" eaLnBrk="1" latinLnBrk="0" hangingPunct="1">
                        <a:defRPr sz="1800" kern="1200">
                          <a:solidFill>
                            <a:schemeClr val="tx1"/>
                          </a:solidFill>
                          <a:latin typeface="Book Antiqua"/>
                        </a:defRPr>
                      </a:lvl5pPr>
                      <a:lvl6pPr marL="2286000" algn="l" defTabSz="914400" rtl="0" eaLnBrk="1" latinLnBrk="0" hangingPunct="1">
                        <a:defRPr sz="1800" kern="1200">
                          <a:solidFill>
                            <a:schemeClr val="tx1"/>
                          </a:solidFill>
                          <a:latin typeface="Book Antiqua"/>
                        </a:defRPr>
                      </a:lvl6pPr>
                      <a:lvl7pPr marL="2743200" algn="l" defTabSz="914400" rtl="0" eaLnBrk="1" latinLnBrk="0" hangingPunct="1">
                        <a:defRPr sz="1800" kern="1200">
                          <a:solidFill>
                            <a:schemeClr val="tx1"/>
                          </a:solidFill>
                          <a:latin typeface="Book Antiqua"/>
                        </a:defRPr>
                      </a:lvl7pPr>
                      <a:lvl8pPr marL="3200400" algn="l" defTabSz="914400" rtl="0" eaLnBrk="1" latinLnBrk="0" hangingPunct="1">
                        <a:defRPr sz="1800" kern="1200">
                          <a:solidFill>
                            <a:schemeClr val="tx1"/>
                          </a:solidFill>
                          <a:latin typeface="Book Antiqua"/>
                        </a:defRPr>
                      </a:lvl8pPr>
                      <a:lvl9pPr marL="3657600" algn="l" defTabSz="914400" rtl="0" eaLnBrk="1" latinLnBrk="0" hangingPunct="1">
                        <a:defRPr sz="1800" kern="1200">
                          <a:solidFill>
                            <a:schemeClr val="tx1"/>
                          </a:solidFill>
                          <a:latin typeface="Book Antiqua"/>
                        </a:defRPr>
                      </a:lvl9pPr>
                    </a:lstStyle>
                    <a:p>
                      <a:pPr algn="ctr" rtl="1">
                        <a:lnSpc>
                          <a:spcPct val="150000"/>
                        </a:lnSpc>
                        <a:spcAft>
                          <a:spcPts val="1000"/>
                        </a:spcAft>
                      </a:pPr>
                      <a:r>
                        <a:rPr lang="fa-IR" sz="1800" b="1" dirty="0">
                          <a:latin typeface="Calibri"/>
                          <a:ea typeface="Calibri"/>
                          <a:cs typeface="B Yagut"/>
                        </a:rPr>
                        <a:t>نام ژنريك</a:t>
                      </a:r>
                      <a:endParaRPr lang="en-US" sz="1800" dirty="0">
                        <a:latin typeface="Calibri"/>
                        <a:ea typeface="Calibri"/>
                        <a:cs typeface="B Yagut"/>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8DB3E2"/>
                    </a:solidFill>
                  </a:tcPr>
                </a:tc>
                <a:tc>
                  <a:txBody>
                    <a:bodyPr/>
                    <a:lstStyle>
                      <a:lvl1pPr marL="0" algn="l" defTabSz="914400" rtl="0" eaLnBrk="1" latinLnBrk="0" hangingPunct="1">
                        <a:defRPr sz="1800" kern="1200">
                          <a:solidFill>
                            <a:schemeClr val="tx1"/>
                          </a:solidFill>
                          <a:latin typeface="Book Antiqua"/>
                        </a:defRPr>
                      </a:lvl1pPr>
                      <a:lvl2pPr marL="457200" algn="l" defTabSz="914400" rtl="0" eaLnBrk="1" latinLnBrk="0" hangingPunct="1">
                        <a:defRPr sz="1800" kern="1200">
                          <a:solidFill>
                            <a:schemeClr val="tx1"/>
                          </a:solidFill>
                          <a:latin typeface="Book Antiqua"/>
                        </a:defRPr>
                      </a:lvl2pPr>
                      <a:lvl3pPr marL="914400" algn="l" defTabSz="914400" rtl="0" eaLnBrk="1" latinLnBrk="0" hangingPunct="1">
                        <a:defRPr sz="1800" kern="1200">
                          <a:solidFill>
                            <a:schemeClr val="tx1"/>
                          </a:solidFill>
                          <a:latin typeface="Book Antiqua"/>
                        </a:defRPr>
                      </a:lvl3pPr>
                      <a:lvl4pPr marL="1371600" algn="l" defTabSz="914400" rtl="0" eaLnBrk="1" latinLnBrk="0" hangingPunct="1">
                        <a:defRPr sz="1800" kern="1200">
                          <a:solidFill>
                            <a:schemeClr val="tx1"/>
                          </a:solidFill>
                          <a:latin typeface="Book Antiqua"/>
                        </a:defRPr>
                      </a:lvl4pPr>
                      <a:lvl5pPr marL="1828800" algn="l" defTabSz="914400" rtl="0" eaLnBrk="1" latinLnBrk="0" hangingPunct="1">
                        <a:defRPr sz="1800" kern="1200">
                          <a:solidFill>
                            <a:schemeClr val="tx1"/>
                          </a:solidFill>
                          <a:latin typeface="Book Antiqua"/>
                        </a:defRPr>
                      </a:lvl5pPr>
                      <a:lvl6pPr marL="2286000" algn="l" defTabSz="914400" rtl="0" eaLnBrk="1" latinLnBrk="0" hangingPunct="1">
                        <a:defRPr sz="1800" kern="1200">
                          <a:solidFill>
                            <a:schemeClr val="tx1"/>
                          </a:solidFill>
                          <a:latin typeface="Book Antiqua"/>
                        </a:defRPr>
                      </a:lvl6pPr>
                      <a:lvl7pPr marL="2743200" algn="l" defTabSz="914400" rtl="0" eaLnBrk="1" latinLnBrk="0" hangingPunct="1">
                        <a:defRPr sz="1800" kern="1200">
                          <a:solidFill>
                            <a:schemeClr val="tx1"/>
                          </a:solidFill>
                          <a:latin typeface="Book Antiqua"/>
                        </a:defRPr>
                      </a:lvl7pPr>
                      <a:lvl8pPr marL="3200400" algn="l" defTabSz="914400" rtl="0" eaLnBrk="1" latinLnBrk="0" hangingPunct="1">
                        <a:defRPr sz="1800" kern="1200">
                          <a:solidFill>
                            <a:schemeClr val="tx1"/>
                          </a:solidFill>
                          <a:latin typeface="Book Antiqua"/>
                        </a:defRPr>
                      </a:lvl8pPr>
                      <a:lvl9pPr marL="3657600" algn="l" defTabSz="914400" rtl="0" eaLnBrk="1" latinLnBrk="0" hangingPunct="1">
                        <a:defRPr sz="1800" kern="1200">
                          <a:solidFill>
                            <a:schemeClr val="tx1"/>
                          </a:solidFill>
                          <a:latin typeface="Book Antiqua"/>
                        </a:defRPr>
                      </a:lvl9pPr>
                    </a:lstStyle>
                    <a:p>
                      <a:pPr algn="ctr" rtl="1">
                        <a:lnSpc>
                          <a:spcPct val="150000"/>
                        </a:lnSpc>
                        <a:spcAft>
                          <a:spcPts val="1000"/>
                        </a:spcAft>
                      </a:pPr>
                      <a:r>
                        <a:rPr lang="fa-IR" sz="1800" b="1">
                          <a:latin typeface="Calibri"/>
                          <a:ea typeface="Calibri"/>
                          <a:cs typeface="B Yagut"/>
                        </a:rPr>
                        <a:t>شکل دارویی</a:t>
                      </a:r>
                      <a:endParaRPr lang="en-US" sz="1800">
                        <a:latin typeface="Calibri"/>
                        <a:ea typeface="Calibri"/>
                        <a:cs typeface="B Yagut"/>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8DB3E2"/>
                    </a:solidFill>
                  </a:tcPr>
                </a:tc>
                <a:extLst>
                  <a:ext uri="{0D108BD9-81ED-4DB2-BD59-A6C34878D82A}">
                    <a16:rowId xmlns:a16="http://schemas.microsoft.com/office/drawing/2014/main" val="10000"/>
                  </a:ext>
                </a:extLst>
              </a:tr>
              <a:tr h="411163">
                <a:tc>
                  <a:txBody>
                    <a:bodyPr/>
                    <a:lstStyle>
                      <a:lvl1pPr marL="0" algn="l" defTabSz="914400" rtl="0" eaLnBrk="1" latinLnBrk="0" hangingPunct="1">
                        <a:defRPr sz="1800" kern="1200">
                          <a:solidFill>
                            <a:schemeClr val="tx1"/>
                          </a:solidFill>
                          <a:latin typeface="Book Antiqua"/>
                        </a:defRPr>
                      </a:lvl1pPr>
                      <a:lvl2pPr marL="457200" algn="l" defTabSz="914400" rtl="0" eaLnBrk="1" latinLnBrk="0" hangingPunct="1">
                        <a:defRPr sz="1800" kern="1200">
                          <a:solidFill>
                            <a:schemeClr val="tx1"/>
                          </a:solidFill>
                          <a:latin typeface="Book Antiqua"/>
                        </a:defRPr>
                      </a:lvl2pPr>
                      <a:lvl3pPr marL="914400" algn="l" defTabSz="914400" rtl="0" eaLnBrk="1" latinLnBrk="0" hangingPunct="1">
                        <a:defRPr sz="1800" kern="1200">
                          <a:solidFill>
                            <a:schemeClr val="tx1"/>
                          </a:solidFill>
                          <a:latin typeface="Book Antiqua"/>
                        </a:defRPr>
                      </a:lvl3pPr>
                      <a:lvl4pPr marL="1371600" algn="l" defTabSz="914400" rtl="0" eaLnBrk="1" latinLnBrk="0" hangingPunct="1">
                        <a:defRPr sz="1800" kern="1200">
                          <a:solidFill>
                            <a:schemeClr val="tx1"/>
                          </a:solidFill>
                          <a:latin typeface="Book Antiqua"/>
                        </a:defRPr>
                      </a:lvl4pPr>
                      <a:lvl5pPr marL="1828800" algn="l" defTabSz="914400" rtl="0" eaLnBrk="1" latinLnBrk="0" hangingPunct="1">
                        <a:defRPr sz="1800" kern="1200">
                          <a:solidFill>
                            <a:schemeClr val="tx1"/>
                          </a:solidFill>
                          <a:latin typeface="Book Antiqua"/>
                        </a:defRPr>
                      </a:lvl5pPr>
                      <a:lvl6pPr marL="2286000" algn="l" defTabSz="914400" rtl="0" eaLnBrk="1" latinLnBrk="0" hangingPunct="1">
                        <a:defRPr sz="1800" kern="1200">
                          <a:solidFill>
                            <a:schemeClr val="tx1"/>
                          </a:solidFill>
                          <a:latin typeface="Book Antiqua"/>
                        </a:defRPr>
                      </a:lvl6pPr>
                      <a:lvl7pPr marL="2743200" algn="l" defTabSz="914400" rtl="0" eaLnBrk="1" latinLnBrk="0" hangingPunct="1">
                        <a:defRPr sz="1800" kern="1200">
                          <a:solidFill>
                            <a:schemeClr val="tx1"/>
                          </a:solidFill>
                          <a:latin typeface="Book Antiqua"/>
                        </a:defRPr>
                      </a:lvl7pPr>
                      <a:lvl8pPr marL="3200400" algn="l" defTabSz="914400" rtl="0" eaLnBrk="1" latinLnBrk="0" hangingPunct="1">
                        <a:defRPr sz="1800" kern="1200">
                          <a:solidFill>
                            <a:schemeClr val="tx1"/>
                          </a:solidFill>
                          <a:latin typeface="Book Antiqua"/>
                        </a:defRPr>
                      </a:lvl8pPr>
                      <a:lvl9pPr marL="3657600" algn="l" defTabSz="914400" rtl="0" eaLnBrk="1" latinLnBrk="0" hangingPunct="1">
                        <a:defRPr sz="1800" kern="1200">
                          <a:solidFill>
                            <a:schemeClr val="tx1"/>
                          </a:solidFill>
                          <a:latin typeface="Book Antiqua"/>
                        </a:defRPr>
                      </a:lvl9pPr>
                    </a:lstStyle>
                    <a:p>
                      <a:pPr algn="ctr" rtl="1">
                        <a:lnSpc>
                          <a:spcPct val="150000"/>
                        </a:lnSpc>
                        <a:spcAft>
                          <a:spcPts val="1000"/>
                        </a:spcAft>
                      </a:pPr>
                      <a:r>
                        <a:rPr lang="en-US" sz="1800" dirty="0">
                          <a:latin typeface="Calibri"/>
                          <a:ea typeface="Calibri"/>
                          <a:cs typeface="B Yagut"/>
                        </a:rPr>
                        <a:t>50 </a:t>
                      </a:r>
                      <a:r>
                        <a:rPr lang="en-US" sz="1800" dirty="0" smtClean="0">
                          <a:latin typeface="Calibri"/>
                          <a:ea typeface="Calibri"/>
                          <a:cs typeface="B Yagut"/>
                        </a:rPr>
                        <a:t>mg</a:t>
                      </a:r>
                      <a:r>
                        <a:rPr lang="fa-IR" sz="1800" dirty="0" smtClean="0">
                          <a:latin typeface="Calibri"/>
                          <a:ea typeface="Calibri"/>
                          <a:cs typeface="B Yagut"/>
                        </a:rPr>
                        <a:t> – </a:t>
                      </a:r>
                      <a:r>
                        <a:rPr lang="en-US" sz="1800" dirty="0" smtClean="0">
                          <a:latin typeface="Calibri"/>
                          <a:ea typeface="Calibri"/>
                          <a:cs typeface="B Yagut"/>
                        </a:rPr>
                        <a:t>25</a:t>
                      </a:r>
                      <a:endParaRPr lang="en-US" sz="1800" dirty="0">
                        <a:latin typeface="Calibri"/>
                        <a:ea typeface="Calibri"/>
                        <a:cs typeface="B Yagut"/>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Book Antiqua"/>
                        </a:defRPr>
                      </a:lvl1pPr>
                      <a:lvl2pPr marL="457200" algn="l" defTabSz="914400" rtl="0" eaLnBrk="1" latinLnBrk="0" hangingPunct="1">
                        <a:defRPr sz="1800" kern="1200">
                          <a:solidFill>
                            <a:schemeClr val="tx1"/>
                          </a:solidFill>
                          <a:latin typeface="Book Antiqua"/>
                        </a:defRPr>
                      </a:lvl2pPr>
                      <a:lvl3pPr marL="914400" algn="l" defTabSz="914400" rtl="0" eaLnBrk="1" latinLnBrk="0" hangingPunct="1">
                        <a:defRPr sz="1800" kern="1200">
                          <a:solidFill>
                            <a:schemeClr val="tx1"/>
                          </a:solidFill>
                          <a:latin typeface="Book Antiqua"/>
                        </a:defRPr>
                      </a:lvl3pPr>
                      <a:lvl4pPr marL="1371600" algn="l" defTabSz="914400" rtl="0" eaLnBrk="1" latinLnBrk="0" hangingPunct="1">
                        <a:defRPr sz="1800" kern="1200">
                          <a:solidFill>
                            <a:schemeClr val="tx1"/>
                          </a:solidFill>
                          <a:latin typeface="Book Antiqua"/>
                        </a:defRPr>
                      </a:lvl4pPr>
                      <a:lvl5pPr marL="1828800" algn="l" defTabSz="914400" rtl="0" eaLnBrk="1" latinLnBrk="0" hangingPunct="1">
                        <a:defRPr sz="1800" kern="1200">
                          <a:solidFill>
                            <a:schemeClr val="tx1"/>
                          </a:solidFill>
                          <a:latin typeface="Book Antiqua"/>
                        </a:defRPr>
                      </a:lvl5pPr>
                      <a:lvl6pPr marL="2286000" algn="l" defTabSz="914400" rtl="0" eaLnBrk="1" latinLnBrk="0" hangingPunct="1">
                        <a:defRPr sz="1800" kern="1200">
                          <a:solidFill>
                            <a:schemeClr val="tx1"/>
                          </a:solidFill>
                          <a:latin typeface="Book Antiqua"/>
                        </a:defRPr>
                      </a:lvl6pPr>
                      <a:lvl7pPr marL="2743200" algn="l" defTabSz="914400" rtl="0" eaLnBrk="1" latinLnBrk="0" hangingPunct="1">
                        <a:defRPr sz="1800" kern="1200">
                          <a:solidFill>
                            <a:schemeClr val="tx1"/>
                          </a:solidFill>
                          <a:latin typeface="Book Antiqua"/>
                        </a:defRPr>
                      </a:lvl7pPr>
                      <a:lvl8pPr marL="3200400" algn="l" defTabSz="914400" rtl="0" eaLnBrk="1" latinLnBrk="0" hangingPunct="1">
                        <a:defRPr sz="1800" kern="1200">
                          <a:solidFill>
                            <a:schemeClr val="tx1"/>
                          </a:solidFill>
                          <a:latin typeface="Book Antiqua"/>
                        </a:defRPr>
                      </a:lvl8pPr>
                      <a:lvl9pPr marL="3657600" algn="l" defTabSz="914400" rtl="0" eaLnBrk="1" latinLnBrk="0" hangingPunct="1">
                        <a:defRPr sz="1800" kern="1200">
                          <a:solidFill>
                            <a:schemeClr val="tx1"/>
                          </a:solidFill>
                          <a:latin typeface="Book Antiqua"/>
                        </a:defRPr>
                      </a:lvl9pPr>
                    </a:lstStyle>
                    <a:p>
                      <a:pPr algn="ctr" rtl="1">
                        <a:lnSpc>
                          <a:spcPct val="150000"/>
                        </a:lnSpc>
                        <a:spcAft>
                          <a:spcPts val="1000"/>
                        </a:spcAft>
                      </a:pPr>
                      <a:r>
                        <a:rPr lang="en-US" sz="1800" dirty="0">
                          <a:latin typeface="Calibri"/>
                          <a:ea typeface="Calibri"/>
                          <a:cs typeface="B Yagut"/>
                        </a:rPr>
                        <a:t>Hydrochlorothiazide</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Book Antiqua"/>
                        </a:defRPr>
                      </a:lvl1pPr>
                      <a:lvl2pPr marL="457200" algn="l" defTabSz="914400" rtl="0" eaLnBrk="1" latinLnBrk="0" hangingPunct="1">
                        <a:defRPr sz="1800" kern="1200">
                          <a:solidFill>
                            <a:schemeClr val="tx1"/>
                          </a:solidFill>
                          <a:latin typeface="Book Antiqua"/>
                        </a:defRPr>
                      </a:lvl2pPr>
                      <a:lvl3pPr marL="914400" algn="l" defTabSz="914400" rtl="0" eaLnBrk="1" latinLnBrk="0" hangingPunct="1">
                        <a:defRPr sz="1800" kern="1200">
                          <a:solidFill>
                            <a:schemeClr val="tx1"/>
                          </a:solidFill>
                          <a:latin typeface="Book Antiqua"/>
                        </a:defRPr>
                      </a:lvl3pPr>
                      <a:lvl4pPr marL="1371600" algn="l" defTabSz="914400" rtl="0" eaLnBrk="1" latinLnBrk="0" hangingPunct="1">
                        <a:defRPr sz="1800" kern="1200">
                          <a:solidFill>
                            <a:schemeClr val="tx1"/>
                          </a:solidFill>
                          <a:latin typeface="Book Antiqua"/>
                        </a:defRPr>
                      </a:lvl4pPr>
                      <a:lvl5pPr marL="1828800" algn="l" defTabSz="914400" rtl="0" eaLnBrk="1" latinLnBrk="0" hangingPunct="1">
                        <a:defRPr sz="1800" kern="1200">
                          <a:solidFill>
                            <a:schemeClr val="tx1"/>
                          </a:solidFill>
                          <a:latin typeface="Book Antiqua"/>
                        </a:defRPr>
                      </a:lvl5pPr>
                      <a:lvl6pPr marL="2286000" algn="l" defTabSz="914400" rtl="0" eaLnBrk="1" latinLnBrk="0" hangingPunct="1">
                        <a:defRPr sz="1800" kern="1200">
                          <a:solidFill>
                            <a:schemeClr val="tx1"/>
                          </a:solidFill>
                          <a:latin typeface="Book Antiqua"/>
                        </a:defRPr>
                      </a:lvl6pPr>
                      <a:lvl7pPr marL="2743200" algn="l" defTabSz="914400" rtl="0" eaLnBrk="1" latinLnBrk="0" hangingPunct="1">
                        <a:defRPr sz="1800" kern="1200">
                          <a:solidFill>
                            <a:schemeClr val="tx1"/>
                          </a:solidFill>
                          <a:latin typeface="Book Antiqua"/>
                        </a:defRPr>
                      </a:lvl7pPr>
                      <a:lvl8pPr marL="3200400" algn="l" defTabSz="914400" rtl="0" eaLnBrk="1" latinLnBrk="0" hangingPunct="1">
                        <a:defRPr sz="1800" kern="1200">
                          <a:solidFill>
                            <a:schemeClr val="tx1"/>
                          </a:solidFill>
                          <a:latin typeface="Book Antiqua"/>
                        </a:defRPr>
                      </a:lvl8pPr>
                      <a:lvl9pPr marL="3657600" algn="l" defTabSz="914400" rtl="0" eaLnBrk="1" latinLnBrk="0" hangingPunct="1">
                        <a:defRPr sz="1800" kern="1200">
                          <a:solidFill>
                            <a:schemeClr val="tx1"/>
                          </a:solidFill>
                          <a:latin typeface="Book Antiqua"/>
                        </a:defRPr>
                      </a:lvl9pPr>
                    </a:lstStyle>
                    <a:p>
                      <a:pPr algn="ctr" rtl="1">
                        <a:lnSpc>
                          <a:spcPct val="150000"/>
                        </a:lnSpc>
                        <a:spcAft>
                          <a:spcPts val="1000"/>
                        </a:spcAft>
                      </a:pPr>
                      <a:r>
                        <a:rPr lang="en-US" sz="1800" dirty="0">
                          <a:latin typeface="Calibri"/>
                          <a:ea typeface="Calibri"/>
                          <a:cs typeface="B Yagut"/>
                        </a:rPr>
                        <a:t>Tab</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1"/>
                  </a:ext>
                </a:extLst>
              </a:tr>
            </a:tbl>
          </a:graphicData>
        </a:graphic>
      </p:graphicFrame>
      <p:sp>
        <p:nvSpPr>
          <p:cNvPr id="5" name="Rectangle 4"/>
          <p:cNvSpPr/>
          <p:nvPr/>
        </p:nvSpPr>
        <p:spPr>
          <a:xfrm>
            <a:off x="1544619" y="4013089"/>
            <a:ext cx="6291263" cy="461963"/>
          </a:xfrm>
          <a:prstGeom prst="rect">
            <a:avLst/>
          </a:prstGeom>
        </p:spPr>
        <p:txBody>
          <a:bodyPr>
            <a:spAutoFit/>
          </a:bodyPr>
          <a:lstStyle/>
          <a:p>
            <a:pPr algn="just" rtl="1">
              <a:defRPr/>
            </a:pPr>
            <a:r>
              <a:rPr lang="fa-IR" sz="2400" dirty="0">
                <a:solidFill>
                  <a:srgbClr val="7030A0"/>
                </a:solidFill>
                <a:latin typeface="Book Antiqua"/>
                <a:cs typeface="B Nazanin" pitchFamily="2" charset="-78"/>
              </a:rPr>
              <a:t>که در نسخه ها گاهی بصورت مخفف یعنی </a:t>
            </a:r>
            <a:r>
              <a:rPr lang="en-US" b="1" dirty="0">
                <a:solidFill>
                  <a:schemeClr val="tx2"/>
                </a:solidFill>
                <a:latin typeface="Book Antiqua"/>
              </a:rPr>
              <a:t>HCTZ</a:t>
            </a:r>
            <a:r>
              <a:rPr lang="fa-IR" dirty="0">
                <a:solidFill>
                  <a:srgbClr val="7030A0"/>
                </a:solidFill>
                <a:latin typeface="Book Antiqua"/>
                <a:cs typeface="Times New Roman" panose="02020603050405020304" pitchFamily="18" charset="0"/>
              </a:rPr>
              <a:t> </a:t>
            </a:r>
            <a:r>
              <a:rPr lang="fa-IR" sz="2400" dirty="0">
                <a:solidFill>
                  <a:srgbClr val="7030A0"/>
                </a:solidFill>
                <a:latin typeface="Book Antiqua"/>
                <a:cs typeface="B Nazanin" pitchFamily="2" charset="-78"/>
              </a:rPr>
              <a:t>نوشته می شود.</a:t>
            </a:r>
            <a:endParaRPr lang="en-US" dirty="0">
              <a:solidFill>
                <a:srgbClr val="7030A0"/>
              </a:solidFill>
              <a:latin typeface="Book Antiqua"/>
              <a:cs typeface="B Nazanin" pitchFamily="2" charset="-78"/>
            </a:endParaRPr>
          </a:p>
        </p:txBody>
      </p:sp>
      <p:graphicFrame>
        <p:nvGraphicFramePr>
          <p:cNvPr id="6" name="Table 5"/>
          <p:cNvGraphicFramePr>
            <a:graphicFrameLocks noGrp="1"/>
          </p:cNvGraphicFramePr>
          <p:nvPr>
            <p:extLst>
              <p:ext uri="{D42A27DB-BD31-4B8C-83A1-F6EECF244321}">
                <p14:modId xmlns:p14="http://schemas.microsoft.com/office/powerpoint/2010/main" val="3965731453"/>
              </p:ext>
            </p:extLst>
          </p:nvPr>
        </p:nvGraphicFramePr>
        <p:xfrm>
          <a:off x="1063033" y="4475052"/>
          <a:ext cx="8143875" cy="2184400"/>
        </p:xfrm>
        <a:graphic>
          <a:graphicData uri="http://schemas.openxmlformats.org/drawingml/2006/table">
            <a:tbl>
              <a:tblPr rtl="1"/>
              <a:tblGrid>
                <a:gridCol w="3426913">
                  <a:extLst>
                    <a:ext uri="{9D8B030D-6E8A-4147-A177-3AD203B41FA5}">
                      <a16:colId xmlns:a16="http://schemas.microsoft.com/office/drawing/2014/main" val="20000"/>
                    </a:ext>
                  </a:extLst>
                </a:gridCol>
                <a:gridCol w="3372279">
                  <a:extLst>
                    <a:ext uri="{9D8B030D-6E8A-4147-A177-3AD203B41FA5}">
                      <a16:colId xmlns:a16="http://schemas.microsoft.com/office/drawing/2014/main" val="20001"/>
                    </a:ext>
                  </a:extLst>
                </a:gridCol>
                <a:gridCol w="1344683">
                  <a:extLst>
                    <a:ext uri="{9D8B030D-6E8A-4147-A177-3AD203B41FA5}">
                      <a16:colId xmlns:a16="http://schemas.microsoft.com/office/drawing/2014/main" val="20002"/>
                    </a:ext>
                  </a:extLst>
                </a:gridCol>
              </a:tblGrid>
              <a:tr h="0">
                <a:tc>
                  <a:txBody>
                    <a:bodyPr/>
                    <a:lstStyle>
                      <a:lvl1pPr marL="0" algn="l" defTabSz="914400" rtl="0" eaLnBrk="1" latinLnBrk="0" hangingPunct="1">
                        <a:defRPr sz="1800" kern="1200">
                          <a:solidFill>
                            <a:schemeClr val="tx1"/>
                          </a:solidFill>
                          <a:latin typeface="Book Antiqua"/>
                        </a:defRPr>
                      </a:lvl1pPr>
                      <a:lvl2pPr marL="457200" algn="l" defTabSz="914400" rtl="0" eaLnBrk="1" latinLnBrk="0" hangingPunct="1">
                        <a:defRPr sz="1800" kern="1200">
                          <a:solidFill>
                            <a:schemeClr val="tx1"/>
                          </a:solidFill>
                          <a:latin typeface="Book Antiqua"/>
                        </a:defRPr>
                      </a:lvl2pPr>
                      <a:lvl3pPr marL="914400" algn="l" defTabSz="914400" rtl="0" eaLnBrk="1" latinLnBrk="0" hangingPunct="1">
                        <a:defRPr sz="1800" kern="1200">
                          <a:solidFill>
                            <a:schemeClr val="tx1"/>
                          </a:solidFill>
                          <a:latin typeface="Book Antiqua"/>
                        </a:defRPr>
                      </a:lvl3pPr>
                      <a:lvl4pPr marL="1371600" algn="l" defTabSz="914400" rtl="0" eaLnBrk="1" latinLnBrk="0" hangingPunct="1">
                        <a:defRPr sz="1800" kern="1200">
                          <a:solidFill>
                            <a:schemeClr val="tx1"/>
                          </a:solidFill>
                          <a:latin typeface="Book Antiqua"/>
                        </a:defRPr>
                      </a:lvl4pPr>
                      <a:lvl5pPr marL="1828800" algn="l" defTabSz="914400" rtl="0" eaLnBrk="1" latinLnBrk="0" hangingPunct="1">
                        <a:defRPr sz="1800" kern="1200">
                          <a:solidFill>
                            <a:schemeClr val="tx1"/>
                          </a:solidFill>
                          <a:latin typeface="Book Antiqua"/>
                        </a:defRPr>
                      </a:lvl5pPr>
                      <a:lvl6pPr marL="2286000" algn="l" defTabSz="914400" rtl="0" eaLnBrk="1" latinLnBrk="0" hangingPunct="1">
                        <a:defRPr sz="1800" kern="1200">
                          <a:solidFill>
                            <a:schemeClr val="tx1"/>
                          </a:solidFill>
                          <a:latin typeface="Book Antiqua"/>
                        </a:defRPr>
                      </a:lvl6pPr>
                      <a:lvl7pPr marL="2743200" algn="l" defTabSz="914400" rtl="0" eaLnBrk="1" latinLnBrk="0" hangingPunct="1">
                        <a:defRPr sz="1800" kern="1200">
                          <a:solidFill>
                            <a:schemeClr val="tx1"/>
                          </a:solidFill>
                          <a:latin typeface="Book Antiqua"/>
                        </a:defRPr>
                      </a:lvl7pPr>
                      <a:lvl8pPr marL="3200400" algn="l" defTabSz="914400" rtl="0" eaLnBrk="1" latinLnBrk="0" hangingPunct="1">
                        <a:defRPr sz="1800" kern="1200">
                          <a:solidFill>
                            <a:schemeClr val="tx1"/>
                          </a:solidFill>
                          <a:latin typeface="Book Antiqua"/>
                        </a:defRPr>
                      </a:lvl8pPr>
                      <a:lvl9pPr marL="3657600" algn="l" defTabSz="914400" rtl="0" eaLnBrk="1" latinLnBrk="0" hangingPunct="1">
                        <a:defRPr sz="1800" kern="1200">
                          <a:solidFill>
                            <a:schemeClr val="tx1"/>
                          </a:solidFill>
                          <a:latin typeface="Book Antiqua"/>
                        </a:defRPr>
                      </a:lvl9pPr>
                    </a:lstStyle>
                    <a:p>
                      <a:pPr algn="ctr" rtl="0">
                        <a:lnSpc>
                          <a:spcPct val="150000"/>
                        </a:lnSpc>
                        <a:spcAft>
                          <a:spcPts val="1000"/>
                        </a:spcAft>
                      </a:pPr>
                      <a:r>
                        <a:rPr lang="fa-IR" sz="1800" b="1" dirty="0">
                          <a:latin typeface="Calibri"/>
                          <a:ea typeface="Calibri"/>
                          <a:cs typeface="B Yagut"/>
                        </a:rPr>
                        <a:t>دوز</a:t>
                      </a:r>
                      <a:endParaRPr lang="en-US" sz="1800" dirty="0">
                        <a:latin typeface="Calibri"/>
                        <a:ea typeface="Calibri"/>
                        <a:cs typeface="B Yagut"/>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8DB3E2"/>
                    </a:solidFill>
                  </a:tcPr>
                </a:tc>
                <a:tc>
                  <a:txBody>
                    <a:bodyPr/>
                    <a:lstStyle>
                      <a:lvl1pPr marL="0" algn="l" defTabSz="914400" rtl="0" eaLnBrk="1" latinLnBrk="0" hangingPunct="1">
                        <a:defRPr sz="1800" kern="1200">
                          <a:solidFill>
                            <a:schemeClr val="tx1"/>
                          </a:solidFill>
                          <a:latin typeface="Book Antiqua"/>
                        </a:defRPr>
                      </a:lvl1pPr>
                      <a:lvl2pPr marL="457200" algn="l" defTabSz="914400" rtl="0" eaLnBrk="1" latinLnBrk="0" hangingPunct="1">
                        <a:defRPr sz="1800" kern="1200">
                          <a:solidFill>
                            <a:schemeClr val="tx1"/>
                          </a:solidFill>
                          <a:latin typeface="Book Antiqua"/>
                        </a:defRPr>
                      </a:lvl2pPr>
                      <a:lvl3pPr marL="914400" algn="l" defTabSz="914400" rtl="0" eaLnBrk="1" latinLnBrk="0" hangingPunct="1">
                        <a:defRPr sz="1800" kern="1200">
                          <a:solidFill>
                            <a:schemeClr val="tx1"/>
                          </a:solidFill>
                          <a:latin typeface="Book Antiqua"/>
                        </a:defRPr>
                      </a:lvl3pPr>
                      <a:lvl4pPr marL="1371600" algn="l" defTabSz="914400" rtl="0" eaLnBrk="1" latinLnBrk="0" hangingPunct="1">
                        <a:defRPr sz="1800" kern="1200">
                          <a:solidFill>
                            <a:schemeClr val="tx1"/>
                          </a:solidFill>
                          <a:latin typeface="Book Antiqua"/>
                        </a:defRPr>
                      </a:lvl4pPr>
                      <a:lvl5pPr marL="1828800" algn="l" defTabSz="914400" rtl="0" eaLnBrk="1" latinLnBrk="0" hangingPunct="1">
                        <a:defRPr sz="1800" kern="1200">
                          <a:solidFill>
                            <a:schemeClr val="tx1"/>
                          </a:solidFill>
                          <a:latin typeface="Book Antiqua"/>
                        </a:defRPr>
                      </a:lvl5pPr>
                      <a:lvl6pPr marL="2286000" algn="l" defTabSz="914400" rtl="0" eaLnBrk="1" latinLnBrk="0" hangingPunct="1">
                        <a:defRPr sz="1800" kern="1200">
                          <a:solidFill>
                            <a:schemeClr val="tx1"/>
                          </a:solidFill>
                          <a:latin typeface="Book Antiqua"/>
                        </a:defRPr>
                      </a:lvl6pPr>
                      <a:lvl7pPr marL="2743200" algn="l" defTabSz="914400" rtl="0" eaLnBrk="1" latinLnBrk="0" hangingPunct="1">
                        <a:defRPr sz="1800" kern="1200">
                          <a:solidFill>
                            <a:schemeClr val="tx1"/>
                          </a:solidFill>
                          <a:latin typeface="Book Antiqua"/>
                        </a:defRPr>
                      </a:lvl7pPr>
                      <a:lvl8pPr marL="3200400" algn="l" defTabSz="914400" rtl="0" eaLnBrk="1" latinLnBrk="0" hangingPunct="1">
                        <a:defRPr sz="1800" kern="1200">
                          <a:solidFill>
                            <a:schemeClr val="tx1"/>
                          </a:solidFill>
                          <a:latin typeface="Book Antiqua"/>
                        </a:defRPr>
                      </a:lvl8pPr>
                      <a:lvl9pPr marL="3657600" algn="l" defTabSz="914400" rtl="0" eaLnBrk="1" latinLnBrk="0" hangingPunct="1">
                        <a:defRPr sz="1800" kern="1200">
                          <a:solidFill>
                            <a:schemeClr val="tx1"/>
                          </a:solidFill>
                          <a:latin typeface="Book Antiqua"/>
                        </a:defRPr>
                      </a:lvl9pPr>
                    </a:lstStyle>
                    <a:p>
                      <a:pPr algn="ctr" rtl="0">
                        <a:lnSpc>
                          <a:spcPct val="150000"/>
                        </a:lnSpc>
                        <a:spcAft>
                          <a:spcPts val="1000"/>
                        </a:spcAft>
                      </a:pPr>
                      <a:r>
                        <a:rPr lang="fa-IR" sz="1800" b="1" dirty="0">
                          <a:latin typeface="Calibri"/>
                          <a:ea typeface="Calibri"/>
                          <a:cs typeface="B Yagut"/>
                        </a:rPr>
                        <a:t>نام ژنريك</a:t>
                      </a:r>
                      <a:endParaRPr lang="en-US" sz="1800" dirty="0">
                        <a:latin typeface="Calibri"/>
                        <a:ea typeface="Calibri"/>
                        <a:cs typeface="B Yagut"/>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8DB3E2"/>
                    </a:solidFill>
                  </a:tcPr>
                </a:tc>
                <a:tc>
                  <a:txBody>
                    <a:bodyPr/>
                    <a:lstStyle>
                      <a:lvl1pPr marL="0" algn="l" defTabSz="914400" rtl="0" eaLnBrk="1" latinLnBrk="0" hangingPunct="1">
                        <a:defRPr sz="1800" kern="1200">
                          <a:solidFill>
                            <a:schemeClr val="tx1"/>
                          </a:solidFill>
                          <a:latin typeface="Book Antiqua"/>
                        </a:defRPr>
                      </a:lvl1pPr>
                      <a:lvl2pPr marL="457200" algn="l" defTabSz="914400" rtl="0" eaLnBrk="1" latinLnBrk="0" hangingPunct="1">
                        <a:defRPr sz="1800" kern="1200">
                          <a:solidFill>
                            <a:schemeClr val="tx1"/>
                          </a:solidFill>
                          <a:latin typeface="Book Antiqua"/>
                        </a:defRPr>
                      </a:lvl2pPr>
                      <a:lvl3pPr marL="914400" algn="l" defTabSz="914400" rtl="0" eaLnBrk="1" latinLnBrk="0" hangingPunct="1">
                        <a:defRPr sz="1800" kern="1200">
                          <a:solidFill>
                            <a:schemeClr val="tx1"/>
                          </a:solidFill>
                          <a:latin typeface="Book Antiqua"/>
                        </a:defRPr>
                      </a:lvl3pPr>
                      <a:lvl4pPr marL="1371600" algn="l" defTabSz="914400" rtl="0" eaLnBrk="1" latinLnBrk="0" hangingPunct="1">
                        <a:defRPr sz="1800" kern="1200">
                          <a:solidFill>
                            <a:schemeClr val="tx1"/>
                          </a:solidFill>
                          <a:latin typeface="Book Antiqua"/>
                        </a:defRPr>
                      </a:lvl4pPr>
                      <a:lvl5pPr marL="1828800" algn="l" defTabSz="914400" rtl="0" eaLnBrk="1" latinLnBrk="0" hangingPunct="1">
                        <a:defRPr sz="1800" kern="1200">
                          <a:solidFill>
                            <a:schemeClr val="tx1"/>
                          </a:solidFill>
                          <a:latin typeface="Book Antiqua"/>
                        </a:defRPr>
                      </a:lvl5pPr>
                      <a:lvl6pPr marL="2286000" algn="l" defTabSz="914400" rtl="0" eaLnBrk="1" latinLnBrk="0" hangingPunct="1">
                        <a:defRPr sz="1800" kern="1200">
                          <a:solidFill>
                            <a:schemeClr val="tx1"/>
                          </a:solidFill>
                          <a:latin typeface="Book Antiqua"/>
                        </a:defRPr>
                      </a:lvl6pPr>
                      <a:lvl7pPr marL="2743200" algn="l" defTabSz="914400" rtl="0" eaLnBrk="1" latinLnBrk="0" hangingPunct="1">
                        <a:defRPr sz="1800" kern="1200">
                          <a:solidFill>
                            <a:schemeClr val="tx1"/>
                          </a:solidFill>
                          <a:latin typeface="Book Antiqua"/>
                        </a:defRPr>
                      </a:lvl7pPr>
                      <a:lvl8pPr marL="3200400" algn="l" defTabSz="914400" rtl="0" eaLnBrk="1" latinLnBrk="0" hangingPunct="1">
                        <a:defRPr sz="1800" kern="1200">
                          <a:solidFill>
                            <a:schemeClr val="tx1"/>
                          </a:solidFill>
                          <a:latin typeface="Book Antiqua"/>
                        </a:defRPr>
                      </a:lvl8pPr>
                      <a:lvl9pPr marL="3657600" algn="l" defTabSz="914400" rtl="0" eaLnBrk="1" latinLnBrk="0" hangingPunct="1">
                        <a:defRPr sz="1800" kern="1200">
                          <a:solidFill>
                            <a:schemeClr val="tx1"/>
                          </a:solidFill>
                          <a:latin typeface="Book Antiqua"/>
                        </a:defRPr>
                      </a:lvl9pPr>
                    </a:lstStyle>
                    <a:p>
                      <a:pPr algn="ctr" rtl="0">
                        <a:lnSpc>
                          <a:spcPct val="150000"/>
                        </a:lnSpc>
                        <a:spcAft>
                          <a:spcPts val="1000"/>
                        </a:spcAft>
                      </a:pPr>
                      <a:r>
                        <a:rPr lang="fa-IR" sz="1800" b="1">
                          <a:latin typeface="Calibri"/>
                          <a:ea typeface="Calibri"/>
                          <a:cs typeface="B Yagut"/>
                        </a:rPr>
                        <a:t>شکل دارویی</a:t>
                      </a:r>
                      <a:endParaRPr lang="en-US" sz="1800">
                        <a:latin typeface="Calibri"/>
                        <a:ea typeface="Calibri"/>
                        <a:cs typeface="B Yagut"/>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8DB3E2"/>
                    </a:solidFill>
                  </a:tcPr>
                </a:tc>
                <a:extLst>
                  <a:ext uri="{0D108BD9-81ED-4DB2-BD59-A6C34878D82A}">
                    <a16:rowId xmlns:a16="http://schemas.microsoft.com/office/drawing/2014/main" val="10000"/>
                  </a:ext>
                </a:extLst>
              </a:tr>
              <a:tr h="0">
                <a:tc>
                  <a:txBody>
                    <a:bodyPr/>
                    <a:lstStyle>
                      <a:lvl1pPr marL="0" algn="l" defTabSz="914400" rtl="0" eaLnBrk="1" latinLnBrk="0" hangingPunct="1">
                        <a:defRPr sz="1800" kern="1200">
                          <a:solidFill>
                            <a:schemeClr val="tx1"/>
                          </a:solidFill>
                          <a:latin typeface="Book Antiqua"/>
                        </a:defRPr>
                      </a:lvl1pPr>
                      <a:lvl2pPr marL="457200" algn="l" defTabSz="914400" rtl="0" eaLnBrk="1" latinLnBrk="0" hangingPunct="1">
                        <a:defRPr sz="1800" kern="1200">
                          <a:solidFill>
                            <a:schemeClr val="tx1"/>
                          </a:solidFill>
                          <a:latin typeface="Book Antiqua"/>
                        </a:defRPr>
                      </a:lvl2pPr>
                      <a:lvl3pPr marL="914400" algn="l" defTabSz="914400" rtl="0" eaLnBrk="1" latinLnBrk="0" hangingPunct="1">
                        <a:defRPr sz="1800" kern="1200">
                          <a:solidFill>
                            <a:schemeClr val="tx1"/>
                          </a:solidFill>
                          <a:latin typeface="Book Antiqua"/>
                        </a:defRPr>
                      </a:lvl3pPr>
                      <a:lvl4pPr marL="1371600" algn="l" defTabSz="914400" rtl="0" eaLnBrk="1" latinLnBrk="0" hangingPunct="1">
                        <a:defRPr sz="1800" kern="1200">
                          <a:solidFill>
                            <a:schemeClr val="tx1"/>
                          </a:solidFill>
                          <a:latin typeface="Book Antiqua"/>
                        </a:defRPr>
                      </a:lvl4pPr>
                      <a:lvl5pPr marL="1828800" algn="l" defTabSz="914400" rtl="0" eaLnBrk="1" latinLnBrk="0" hangingPunct="1">
                        <a:defRPr sz="1800" kern="1200">
                          <a:solidFill>
                            <a:schemeClr val="tx1"/>
                          </a:solidFill>
                          <a:latin typeface="Book Antiqua"/>
                        </a:defRPr>
                      </a:lvl5pPr>
                      <a:lvl6pPr marL="2286000" algn="l" defTabSz="914400" rtl="0" eaLnBrk="1" latinLnBrk="0" hangingPunct="1">
                        <a:defRPr sz="1800" kern="1200">
                          <a:solidFill>
                            <a:schemeClr val="tx1"/>
                          </a:solidFill>
                          <a:latin typeface="Book Antiqua"/>
                        </a:defRPr>
                      </a:lvl6pPr>
                      <a:lvl7pPr marL="2743200" algn="l" defTabSz="914400" rtl="0" eaLnBrk="1" latinLnBrk="0" hangingPunct="1">
                        <a:defRPr sz="1800" kern="1200">
                          <a:solidFill>
                            <a:schemeClr val="tx1"/>
                          </a:solidFill>
                          <a:latin typeface="Book Antiqua"/>
                        </a:defRPr>
                      </a:lvl7pPr>
                      <a:lvl8pPr marL="3200400" algn="l" defTabSz="914400" rtl="0" eaLnBrk="1" latinLnBrk="0" hangingPunct="1">
                        <a:defRPr sz="1800" kern="1200">
                          <a:solidFill>
                            <a:schemeClr val="tx1"/>
                          </a:solidFill>
                          <a:latin typeface="Book Antiqua"/>
                        </a:defRPr>
                      </a:lvl8pPr>
                      <a:lvl9pPr marL="3657600" algn="l" defTabSz="914400" rtl="0" eaLnBrk="1" latinLnBrk="0" hangingPunct="1">
                        <a:defRPr sz="1800" kern="1200">
                          <a:solidFill>
                            <a:schemeClr val="tx1"/>
                          </a:solidFill>
                          <a:latin typeface="Book Antiqua"/>
                        </a:defRPr>
                      </a:lvl9pPr>
                    </a:lstStyle>
                    <a:p>
                      <a:pPr algn="ctr" rtl="0">
                        <a:lnSpc>
                          <a:spcPct val="150000"/>
                        </a:lnSpc>
                        <a:spcAft>
                          <a:spcPts val="1000"/>
                        </a:spcAft>
                      </a:pPr>
                      <a:r>
                        <a:rPr lang="en-US" sz="1800" dirty="0">
                          <a:latin typeface="Calibri"/>
                          <a:ea typeface="Calibri"/>
                          <a:cs typeface="B Yagut"/>
                        </a:rPr>
                        <a:t>40 mg</a:t>
                      </a:r>
                    </a:p>
                    <a:p>
                      <a:pPr algn="ctr" rtl="0">
                        <a:lnSpc>
                          <a:spcPct val="150000"/>
                        </a:lnSpc>
                        <a:spcAft>
                          <a:spcPts val="1000"/>
                        </a:spcAft>
                      </a:pPr>
                      <a:r>
                        <a:rPr lang="en-US" sz="1800" dirty="0">
                          <a:latin typeface="Calibri"/>
                          <a:ea typeface="Calibri"/>
                          <a:cs typeface="B Yagut"/>
                        </a:rPr>
                        <a:t>20 _ 40 mg</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Book Antiqua"/>
                        </a:defRPr>
                      </a:lvl1pPr>
                      <a:lvl2pPr marL="457200" algn="l" defTabSz="914400" rtl="0" eaLnBrk="1" latinLnBrk="0" hangingPunct="1">
                        <a:defRPr sz="1800" kern="1200">
                          <a:solidFill>
                            <a:schemeClr val="tx1"/>
                          </a:solidFill>
                          <a:latin typeface="Book Antiqua"/>
                        </a:defRPr>
                      </a:lvl2pPr>
                      <a:lvl3pPr marL="914400" algn="l" defTabSz="914400" rtl="0" eaLnBrk="1" latinLnBrk="0" hangingPunct="1">
                        <a:defRPr sz="1800" kern="1200">
                          <a:solidFill>
                            <a:schemeClr val="tx1"/>
                          </a:solidFill>
                          <a:latin typeface="Book Antiqua"/>
                        </a:defRPr>
                      </a:lvl3pPr>
                      <a:lvl4pPr marL="1371600" algn="l" defTabSz="914400" rtl="0" eaLnBrk="1" latinLnBrk="0" hangingPunct="1">
                        <a:defRPr sz="1800" kern="1200">
                          <a:solidFill>
                            <a:schemeClr val="tx1"/>
                          </a:solidFill>
                          <a:latin typeface="Book Antiqua"/>
                        </a:defRPr>
                      </a:lvl4pPr>
                      <a:lvl5pPr marL="1828800" algn="l" defTabSz="914400" rtl="0" eaLnBrk="1" latinLnBrk="0" hangingPunct="1">
                        <a:defRPr sz="1800" kern="1200">
                          <a:solidFill>
                            <a:schemeClr val="tx1"/>
                          </a:solidFill>
                          <a:latin typeface="Book Antiqua"/>
                        </a:defRPr>
                      </a:lvl5pPr>
                      <a:lvl6pPr marL="2286000" algn="l" defTabSz="914400" rtl="0" eaLnBrk="1" latinLnBrk="0" hangingPunct="1">
                        <a:defRPr sz="1800" kern="1200">
                          <a:solidFill>
                            <a:schemeClr val="tx1"/>
                          </a:solidFill>
                          <a:latin typeface="Book Antiqua"/>
                        </a:defRPr>
                      </a:lvl6pPr>
                      <a:lvl7pPr marL="2743200" algn="l" defTabSz="914400" rtl="0" eaLnBrk="1" latinLnBrk="0" hangingPunct="1">
                        <a:defRPr sz="1800" kern="1200">
                          <a:solidFill>
                            <a:schemeClr val="tx1"/>
                          </a:solidFill>
                          <a:latin typeface="Book Antiqua"/>
                        </a:defRPr>
                      </a:lvl7pPr>
                      <a:lvl8pPr marL="3200400" algn="l" defTabSz="914400" rtl="0" eaLnBrk="1" latinLnBrk="0" hangingPunct="1">
                        <a:defRPr sz="1800" kern="1200">
                          <a:solidFill>
                            <a:schemeClr val="tx1"/>
                          </a:solidFill>
                          <a:latin typeface="Book Antiqua"/>
                        </a:defRPr>
                      </a:lvl8pPr>
                      <a:lvl9pPr marL="3657600" algn="l" defTabSz="914400" rtl="0" eaLnBrk="1" latinLnBrk="0" hangingPunct="1">
                        <a:defRPr sz="1800" kern="1200">
                          <a:solidFill>
                            <a:schemeClr val="tx1"/>
                          </a:solidFill>
                          <a:latin typeface="Book Antiqua"/>
                        </a:defRPr>
                      </a:lvl9pPr>
                    </a:lstStyle>
                    <a:p>
                      <a:pPr algn="ctr" rtl="0">
                        <a:lnSpc>
                          <a:spcPct val="150000"/>
                        </a:lnSpc>
                        <a:spcAft>
                          <a:spcPts val="1000"/>
                        </a:spcAft>
                      </a:pPr>
                      <a:r>
                        <a:rPr lang="en-US" sz="1800" dirty="0" smtClean="0">
                          <a:latin typeface="Calibri"/>
                          <a:ea typeface="Calibri"/>
                          <a:cs typeface="B Yagut"/>
                        </a:rPr>
                        <a:t>Furosemide</a:t>
                      </a:r>
                      <a:endParaRPr lang="en-US" sz="1800" dirty="0">
                        <a:latin typeface="Calibri"/>
                        <a:ea typeface="Calibri"/>
                        <a:cs typeface="B Yagut"/>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Book Antiqua"/>
                        </a:defRPr>
                      </a:lvl1pPr>
                      <a:lvl2pPr marL="457200" algn="l" defTabSz="914400" rtl="0" eaLnBrk="1" latinLnBrk="0" hangingPunct="1">
                        <a:defRPr sz="1800" kern="1200">
                          <a:solidFill>
                            <a:schemeClr val="tx1"/>
                          </a:solidFill>
                          <a:latin typeface="Book Antiqua"/>
                        </a:defRPr>
                      </a:lvl2pPr>
                      <a:lvl3pPr marL="914400" algn="l" defTabSz="914400" rtl="0" eaLnBrk="1" latinLnBrk="0" hangingPunct="1">
                        <a:defRPr sz="1800" kern="1200">
                          <a:solidFill>
                            <a:schemeClr val="tx1"/>
                          </a:solidFill>
                          <a:latin typeface="Book Antiqua"/>
                        </a:defRPr>
                      </a:lvl3pPr>
                      <a:lvl4pPr marL="1371600" algn="l" defTabSz="914400" rtl="0" eaLnBrk="1" latinLnBrk="0" hangingPunct="1">
                        <a:defRPr sz="1800" kern="1200">
                          <a:solidFill>
                            <a:schemeClr val="tx1"/>
                          </a:solidFill>
                          <a:latin typeface="Book Antiqua"/>
                        </a:defRPr>
                      </a:lvl4pPr>
                      <a:lvl5pPr marL="1828800" algn="l" defTabSz="914400" rtl="0" eaLnBrk="1" latinLnBrk="0" hangingPunct="1">
                        <a:defRPr sz="1800" kern="1200">
                          <a:solidFill>
                            <a:schemeClr val="tx1"/>
                          </a:solidFill>
                          <a:latin typeface="Book Antiqua"/>
                        </a:defRPr>
                      </a:lvl5pPr>
                      <a:lvl6pPr marL="2286000" algn="l" defTabSz="914400" rtl="0" eaLnBrk="1" latinLnBrk="0" hangingPunct="1">
                        <a:defRPr sz="1800" kern="1200">
                          <a:solidFill>
                            <a:schemeClr val="tx1"/>
                          </a:solidFill>
                          <a:latin typeface="Book Antiqua"/>
                        </a:defRPr>
                      </a:lvl6pPr>
                      <a:lvl7pPr marL="2743200" algn="l" defTabSz="914400" rtl="0" eaLnBrk="1" latinLnBrk="0" hangingPunct="1">
                        <a:defRPr sz="1800" kern="1200">
                          <a:solidFill>
                            <a:schemeClr val="tx1"/>
                          </a:solidFill>
                          <a:latin typeface="Book Antiqua"/>
                        </a:defRPr>
                      </a:lvl7pPr>
                      <a:lvl8pPr marL="3200400" algn="l" defTabSz="914400" rtl="0" eaLnBrk="1" latinLnBrk="0" hangingPunct="1">
                        <a:defRPr sz="1800" kern="1200">
                          <a:solidFill>
                            <a:schemeClr val="tx1"/>
                          </a:solidFill>
                          <a:latin typeface="Book Antiqua"/>
                        </a:defRPr>
                      </a:lvl8pPr>
                      <a:lvl9pPr marL="3657600" algn="l" defTabSz="914400" rtl="0" eaLnBrk="1" latinLnBrk="0" hangingPunct="1">
                        <a:defRPr sz="1800" kern="1200">
                          <a:solidFill>
                            <a:schemeClr val="tx1"/>
                          </a:solidFill>
                          <a:latin typeface="Book Antiqua"/>
                        </a:defRPr>
                      </a:lvl9pPr>
                    </a:lstStyle>
                    <a:p>
                      <a:pPr algn="ctr" rtl="0">
                        <a:lnSpc>
                          <a:spcPct val="150000"/>
                        </a:lnSpc>
                        <a:spcAft>
                          <a:spcPts val="1000"/>
                        </a:spcAft>
                      </a:pPr>
                      <a:r>
                        <a:rPr lang="en-US" sz="1800" dirty="0">
                          <a:latin typeface="Calibri"/>
                          <a:ea typeface="Calibri"/>
                          <a:cs typeface="B Yagut"/>
                        </a:rPr>
                        <a:t>Tab</a:t>
                      </a:r>
                    </a:p>
                    <a:p>
                      <a:pPr algn="ctr" rtl="0">
                        <a:lnSpc>
                          <a:spcPct val="150000"/>
                        </a:lnSpc>
                        <a:spcAft>
                          <a:spcPts val="1000"/>
                        </a:spcAft>
                      </a:pPr>
                      <a:r>
                        <a:rPr lang="en-US" sz="1800" dirty="0">
                          <a:latin typeface="Calibri"/>
                          <a:ea typeface="Calibri"/>
                          <a:cs typeface="B Yagut"/>
                        </a:rPr>
                        <a:t>Amp</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1"/>
                  </a:ext>
                </a:extLst>
              </a:tr>
              <a:tr h="0">
                <a:tc>
                  <a:txBody>
                    <a:bodyPr/>
                    <a:lstStyle>
                      <a:lvl1pPr marL="0" algn="l" defTabSz="914400" rtl="0" eaLnBrk="1" latinLnBrk="0" hangingPunct="1">
                        <a:defRPr sz="1800" kern="1200">
                          <a:solidFill>
                            <a:schemeClr val="tx1"/>
                          </a:solidFill>
                          <a:latin typeface="Book Antiqua"/>
                        </a:defRPr>
                      </a:lvl1pPr>
                      <a:lvl2pPr marL="457200" algn="l" defTabSz="914400" rtl="0" eaLnBrk="1" latinLnBrk="0" hangingPunct="1">
                        <a:defRPr sz="1800" kern="1200">
                          <a:solidFill>
                            <a:schemeClr val="tx1"/>
                          </a:solidFill>
                          <a:latin typeface="Book Antiqua"/>
                        </a:defRPr>
                      </a:lvl2pPr>
                      <a:lvl3pPr marL="914400" algn="l" defTabSz="914400" rtl="0" eaLnBrk="1" latinLnBrk="0" hangingPunct="1">
                        <a:defRPr sz="1800" kern="1200">
                          <a:solidFill>
                            <a:schemeClr val="tx1"/>
                          </a:solidFill>
                          <a:latin typeface="Book Antiqua"/>
                        </a:defRPr>
                      </a:lvl3pPr>
                      <a:lvl4pPr marL="1371600" algn="l" defTabSz="914400" rtl="0" eaLnBrk="1" latinLnBrk="0" hangingPunct="1">
                        <a:defRPr sz="1800" kern="1200">
                          <a:solidFill>
                            <a:schemeClr val="tx1"/>
                          </a:solidFill>
                          <a:latin typeface="Book Antiqua"/>
                        </a:defRPr>
                      </a:lvl4pPr>
                      <a:lvl5pPr marL="1828800" algn="l" defTabSz="914400" rtl="0" eaLnBrk="1" latinLnBrk="0" hangingPunct="1">
                        <a:defRPr sz="1800" kern="1200">
                          <a:solidFill>
                            <a:schemeClr val="tx1"/>
                          </a:solidFill>
                          <a:latin typeface="Book Antiqua"/>
                        </a:defRPr>
                      </a:lvl5pPr>
                      <a:lvl6pPr marL="2286000" algn="l" defTabSz="914400" rtl="0" eaLnBrk="1" latinLnBrk="0" hangingPunct="1">
                        <a:defRPr sz="1800" kern="1200">
                          <a:solidFill>
                            <a:schemeClr val="tx1"/>
                          </a:solidFill>
                          <a:latin typeface="Book Antiqua"/>
                        </a:defRPr>
                      </a:lvl6pPr>
                      <a:lvl7pPr marL="2743200" algn="l" defTabSz="914400" rtl="0" eaLnBrk="1" latinLnBrk="0" hangingPunct="1">
                        <a:defRPr sz="1800" kern="1200">
                          <a:solidFill>
                            <a:schemeClr val="tx1"/>
                          </a:solidFill>
                          <a:latin typeface="Book Antiqua"/>
                        </a:defRPr>
                      </a:lvl7pPr>
                      <a:lvl8pPr marL="3200400" algn="l" defTabSz="914400" rtl="0" eaLnBrk="1" latinLnBrk="0" hangingPunct="1">
                        <a:defRPr sz="1800" kern="1200">
                          <a:solidFill>
                            <a:schemeClr val="tx1"/>
                          </a:solidFill>
                          <a:latin typeface="Book Antiqua"/>
                        </a:defRPr>
                      </a:lvl8pPr>
                      <a:lvl9pPr marL="3657600" algn="l" defTabSz="914400" rtl="0" eaLnBrk="1" latinLnBrk="0" hangingPunct="1">
                        <a:defRPr sz="1800" kern="1200">
                          <a:solidFill>
                            <a:schemeClr val="tx1"/>
                          </a:solidFill>
                          <a:latin typeface="Book Antiqua"/>
                        </a:defRPr>
                      </a:lvl9pPr>
                    </a:lstStyle>
                    <a:p>
                      <a:pPr algn="ctr" rtl="0">
                        <a:lnSpc>
                          <a:spcPct val="150000"/>
                        </a:lnSpc>
                        <a:spcAft>
                          <a:spcPts val="1000"/>
                        </a:spcAft>
                      </a:pPr>
                      <a:r>
                        <a:rPr lang="fa-IR" sz="1800">
                          <a:latin typeface="Calibri"/>
                          <a:ea typeface="Calibri"/>
                          <a:cs typeface="B Yagut"/>
                        </a:rPr>
                        <a:t>کارخانه و کشور سازنده</a:t>
                      </a:r>
                      <a:endParaRPr lang="en-US" sz="1800">
                        <a:latin typeface="Calibri"/>
                        <a:ea typeface="Calibri"/>
                        <a:cs typeface="B Yagut"/>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8DB3E2"/>
                    </a:solidFill>
                  </a:tcPr>
                </a:tc>
                <a:tc gridSpan="2">
                  <a:txBody>
                    <a:bodyPr/>
                    <a:lstStyle>
                      <a:lvl1pPr marL="0" algn="l" defTabSz="914400" rtl="0" eaLnBrk="1" latinLnBrk="0" hangingPunct="1">
                        <a:defRPr sz="1800" kern="1200">
                          <a:solidFill>
                            <a:schemeClr val="tx1"/>
                          </a:solidFill>
                          <a:latin typeface="Book Antiqua"/>
                        </a:defRPr>
                      </a:lvl1pPr>
                      <a:lvl2pPr marL="457200" algn="l" defTabSz="914400" rtl="0" eaLnBrk="1" latinLnBrk="0" hangingPunct="1">
                        <a:defRPr sz="1800" kern="1200">
                          <a:solidFill>
                            <a:schemeClr val="tx1"/>
                          </a:solidFill>
                          <a:latin typeface="Book Antiqua"/>
                        </a:defRPr>
                      </a:lvl2pPr>
                      <a:lvl3pPr marL="914400" algn="l" defTabSz="914400" rtl="0" eaLnBrk="1" latinLnBrk="0" hangingPunct="1">
                        <a:defRPr sz="1800" kern="1200">
                          <a:solidFill>
                            <a:schemeClr val="tx1"/>
                          </a:solidFill>
                          <a:latin typeface="Book Antiqua"/>
                        </a:defRPr>
                      </a:lvl3pPr>
                      <a:lvl4pPr marL="1371600" algn="l" defTabSz="914400" rtl="0" eaLnBrk="1" latinLnBrk="0" hangingPunct="1">
                        <a:defRPr sz="1800" kern="1200">
                          <a:solidFill>
                            <a:schemeClr val="tx1"/>
                          </a:solidFill>
                          <a:latin typeface="Book Antiqua"/>
                        </a:defRPr>
                      </a:lvl4pPr>
                      <a:lvl5pPr marL="1828800" algn="l" defTabSz="914400" rtl="0" eaLnBrk="1" latinLnBrk="0" hangingPunct="1">
                        <a:defRPr sz="1800" kern="1200">
                          <a:solidFill>
                            <a:schemeClr val="tx1"/>
                          </a:solidFill>
                          <a:latin typeface="Book Antiqua"/>
                        </a:defRPr>
                      </a:lvl5pPr>
                      <a:lvl6pPr marL="2286000" algn="l" defTabSz="914400" rtl="0" eaLnBrk="1" latinLnBrk="0" hangingPunct="1">
                        <a:defRPr sz="1800" kern="1200">
                          <a:solidFill>
                            <a:schemeClr val="tx1"/>
                          </a:solidFill>
                          <a:latin typeface="Book Antiqua"/>
                        </a:defRPr>
                      </a:lvl6pPr>
                      <a:lvl7pPr marL="2743200" algn="l" defTabSz="914400" rtl="0" eaLnBrk="1" latinLnBrk="0" hangingPunct="1">
                        <a:defRPr sz="1800" kern="1200">
                          <a:solidFill>
                            <a:schemeClr val="tx1"/>
                          </a:solidFill>
                          <a:latin typeface="Book Antiqua"/>
                        </a:defRPr>
                      </a:lvl7pPr>
                      <a:lvl8pPr marL="3200400" algn="l" defTabSz="914400" rtl="0" eaLnBrk="1" latinLnBrk="0" hangingPunct="1">
                        <a:defRPr sz="1800" kern="1200">
                          <a:solidFill>
                            <a:schemeClr val="tx1"/>
                          </a:solidFill>
                          <a:latin typeface="Book Antiqua"/>
                        </a:defRPr>
                      </a:lvl8pPr>
                      <a:lvl9pPr marL="3657600" algn="l" defTabSz="914400" rtl="0" eaLnBrk="1" latinLnBrk="0" hangingPunct="1">
                        <a:defRPr sz="1800" kern="1200">
                          <a:solidFill>
                            <a:schemeClr val="tx1"/>
                          </a:solidFill>
                          <a:latin typeface="Book Antiqua"/>
                        </a:defRPr>
                      </a:lvl9pPr>
                    </a:lstStyle>
                    <a:p>
                      <a:pPr algn="ctr" rtl="0">
                        <a:lnSpc>
                          <a:spcPct val="150000"/>
                        </a:lnSpc>
                        <a:spcAft>
                          <a:spcPts val="1000"/>
                        </a:spcAft>
                      </a:pPr>
                      <a:r>
                        <a:rPr lang="fa-IR" sz="1800">
                          <a:latin typeface="Calibri"/>
                          <a:ea typeface="Calibri"/>
                          <a:cs typeface="B Yagut"/>
                        </a:rPr>
                        <a:t>نام تجاری</a:t>
                      </a:r>
                      <a:endParaRPr lang="en-US" sz="1800">
                        <a:latin typeface="Calibri"/>
                        <a:ea typeface="Calibri"/>
                        <a:cs typeface="B Yagut"/>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8DB3E2"/>
                    </a:solidFill>
                  </a:tcPr>
                </a:tc>
                <a:tc hMerge="1">
                  <a:txBody>
                    <a:bodyPr/>
                    <a:lstStyle/>
                    <a:p>
                      <a:endParaRPr lang="en-US"/>
                    </a:p>
                  </a:txBody>
                  <a:tcPr/>
                </a:tc>
                <a:extLst>
                  <a:ext uri="{0D108BD9-81ED-4DB2-BD59-A6C34878D82A}">
                    <a16:rowId xmlns:a16="http://schemas.microsoft.com/office/drawing/2014/main" val="10002"/>
                  </a:ext>
                </a:extLst>
              </a:tr>
              <a:tr h="0">
                <a:tc>
                  <a:txBody>
                    <a:bodyPr/>
                    <a:lstStyle>
                      <a:lvl1pPr marL="0" algn="l" defTabSz="914400" rtl="0" eaLnBrk="1" latinLnBrk="0" hangingPunct="1">
                        <a:defRPr sz="1800" kern="1200">
                          <a:solidFill>
                            <a:schemeClr val="tx1"/>
                          </a:solidFill>
                          <a:latin typeface="Book Antiqua"/>
                        </a:defRPr>
                      </a:lvl1pPr>
                      <a:lvl2pPr marL="457200" algn="l" defTabSz="914400" rtl="0" eaLnBrk="1" latinLnBrk="0" hangingPunct="1">
                        <a:defRPr sz="1800" kern="1200">
                          <a:solidFill>
                            <a:schemeClr val="tx1"/>
                          </a:solidFill>
                          <a:latin typeface="Book Antiqua"/>
                        </a:defRPr>
                      </a:lvl2pPr>
                      <a:lvl3pPr marL="914400" algn="l" defTabSz="914400" rtl="0" eaLnBrk="1" latinLnBrk="0" hangingPunct="1">
                        <a:defRPr sz="1800" kern="1200">
                          <a:solidFill>
                            <a:schemeClr val="tx1"/>
                          </a:solidFill>
                          <a:latin typeface="Book Antiqua"/>
                        </a:defRPr>
                      </a:lvl3pPr>
                      <a:lvl4pPr marL="1371600" algn="l" defTabSz="914400" rtl="0" eaLnBrk="1" latinLnBrk="0" hangingPunct="1">
                        <a:defRPr sz="1800" kern="1200">
                          <a:solidFill>
                            <a:schemeClr val="tx1"/>
                          </a:solidFill>
                          <a:latin typeface="Book Antiqua"/>
                        </a:defRPr>
                      </a:lvl4pPr>
                      <a:lvl5pPr marL="1828800" algn="l" defTabSz="914400" rtl="0" eaLnBrk="1" latinLnBrk="0" hangingPunct="1">
                        <a:defRPr sz="1800" kern="1200">
                          <a:solidFill>
                            <a:schemeClr val="tx1"/>
                          </a:solidFill>
                          <a:latin typeface="Book Antiqua"/>
                        </a:defRPr>
                      </a:lvl5pPr>
                      <a:lvl6pPr marL="2286000" algn="l" defTabSz="914400" rtl="0" eaLnBrk="1" latinLnBrk="0" hangingPunct="1">
                        <a:defRPr sz="1800" kern="1200">
                          <a:solidFill>
                            <a:schemeClr val="tx1"/>
                          </a:solidFill>
                          <a:latin typeface="Book Antiqua"/>
                        </a:defRPr>
                      </a:lvl6pPr>
                      <a:lvl7pPr marL="2743200" algn="l" defTabSz="914400" rtl="0" eaLnBrk="1" latinLnBrk="0" hangingPunct="1">
                        <a:defRPr sz="1800" kern="1200">
                          <a:solidFill>
                            <a:schemeClr val="tx1"/>
                          </a:solidFill>
                          <a:latin typeface="Book Antiqua"/>
                        </a:defRPr>
                      </a:lvl7pPr>
                      <a:lvl8pPr marL="3200400" algn="l" defTabSz="914400" rtl="0" eaLnBrk="1" latinLnBrk="0" hangingPunct="1">
                        <a:defRPr sz="1800" kern="1200">
                          <a:solidFill>
                            <a:schemeClr val="tx1"/>
                          </a:solidFill>
                          <a:latin typeface="Book Antiqua"/>
                        </a:defRPr>
                      </a:lvl8pPr>
                      <a:lvl9pPr marL="3657600" algn="l" defTabSz="914400" rtl="0" eaLnBrk="1" latinLnBrk="0" hangingPunct="1">
                        <a:defRPr sz="1800" kern="1200">
                          <a:solidFill>
                            <a:schemeClr val="tx1"/>
                          </a:solidFill>
                          <a:latin typeface="Book Antiqua"/>
                        </a:defRPr>
                      </a:lvl9pPr>
                    </a:lstStyle>
                    <a:p>
                      <a:pPr algn="ctr" rtl="0">
                        <a:lnSpc>
                          <a:spcPct val="150000"/>
                        </a:lnSpc>
                        <a:spcAft>
                          <a:spcPts val="1000"/>
                        </a:spcAft>
                      </a:pPr>
                      <a:r>
                        <a:rPr lang="en-US" sz="1800">
                          <a:latin typeface="Calibri"/>
                          <a:ea typeface="Calibri"/>
                          <a:cs typeface="B Yagut"/>
                        </a:rPr>
                        <a:t>Sanofi Aventis _ France</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gridSpan="2">
                  <a:txBody>
                    <a:bodyPr/>
                    <a:lstStyle>
                      <a:lvl1pPr marL="0" algn="l" defTabSz="914400" rtl="0" eaLnBrk="1" latinLnBrk="0" hangingPunct="1">
                        <a:defRPr sz="1800" kern="1200">
                          <a:solidFill>
                            <a:schemeClr val="tx1"/>
                          </a:solidFill>
                          <a:latin typeface="Book Antiqua"/>
                        </a:defRPr>
                      </a:lvl1pPr>
                      <a:lvl2pPr marL="457200" algn="l" defTabSz="914400" rtl="0" eaLnBrk="1" latinLnBrk="0" hangingPunct="1">
                        <a:defRPr sz="1800" kern="1200">
                          <a:solidFill>
                            <a:schemeClr val="tx1"/>
                          </a:solidFill>
                          <a:latin typeface="Book Antiqua"/>
                        </a:defRPr>
                      </a:lvl2pPr>
                      <a:lvl3pPr marL="914400" algn="l" defTabSz="914400" rtl="0" eaLnBrk="1" latinLnBrk="0" hangingPunct="1">
                        <a:defRPr sz="1800" kern="1200">
                          <a:solidFill>
                            <a:schemeClr val="tx1"/>
                          </a:solidFill>
                          <a:latin typeface="Book Antiqua"/>
                        </a:defRPr>
                      </a:lvl3pPr>
                      <a:lvl4pPr marL="1371600" algn="l" defTabSz="914400" rtl="0" eaLnBrk="1" latinLnBrk="0" hangingPunct="1">
                        <a:defRPr sz="1800" kern="1200">
                          <a:solidFill>
                            <a:schemeClr val="tx1"/>
                          </a:solidFill>
                          <a:latin typeface="Book Antiqua"/>
                        </a:defRPr>
                      </a:lvl4pPr>
                      <a:lvl5pPr marL="1828800" algn="l" defTabSz="914400" rtl="0" eaLnBrk="1" latinLnBrk="0" hangingPunct="1">
                        <a:defRPr sz="1800" kern="1200">
                          <a:solidFill>
                            <a:schemeClr val="tx1"/>
                          </a:solidFill>
                          <a:latin typeface="Book Antiqua"/>
                        </a:defRPr>
                      </a:lvl5pPr>
                      <a:lvl6pPr marL="2286000" algn="l" defTabSz="914400" rtl="0" eaLnBrk="1" latinLnBrk="0" hangingPunct="1">
                        <a:defRPr sz="1800" kern="1200">
                          <a:solidFill>
                            <a:schemeClr val="tx1"/>
                          </a:solidFill>
                          <a:latin typeface="Book Antiqua"/>
                        </a:defRPr>
                      </a:lvl6pPr>
                      <a:lvl7pPr marL="2743200" algn="l" defTabSz="914400" rtl="0" eaLnBrk="1" latinLnBrk="0" hangingPunct="1">
                        <a:defRPr sz="1800" kern="1200">
                          <a:solidFill>
                            <a:schemeClr val="tx1"/>
                          </a:solidFill>
                          <a:latin typeface="Book Antiqua"/>
                        </a:defRPr>
                      </a:lvl7pPr>
                      <a:lvl8pPr marL="3200400" algn="l" defTabSz="914400" rtl="0" eaLnBrk="1" latinLnBrk="0" hangingPunct="1">
                        <a:defRPr sz="1800" kern="1200">
                          <a:solidFill>
                            <a:schemeClr val="tx1"/>
                          </a:solidFill>
                          <a:latin typeface="Book Antiqua"/>
                        </a:defRPr>
                      </a:lvl8pPr>
                      <a:lvl9pPr marL="3657600" algn="l" defTabSz="914400" rtl="0" eaLnBrk="1" latinLnBrk="0" hangingPunct="1">
                        <a:defRPr sz="1800" kern="1200">
                          <a:solidFill>
                            <a:schemeClr val="tx1"/>
                          </a:solidFill>
                          <a:latin typeface="Book Antiqua"/>
                        </a:defRPr>
                      </a:lvl9pPr>
                    </a:lstStyle>
                    <a:p>
                      <a:pPr algn="ctr" rtl="0">
                        <a:lnSpc>
                          <a:spcPct val="150000"/>
                        </a:lnSpc>
                        <a:spcAft>
                          <a:spcPts val="1000"/>
                        </a:spcAft>
                      </a:pPr>
                      <a:r>
                        <a:rPr lang="en-US" sz="1800" dirty="0" err="1">
                          <a:latin typeface="Calibri"/>
                          <a:ea typeface="Calibri"/>
                          <a:cs typeface="B Yagut"/>
                        </a:rPr>
                        <a:t>Lasix</a:t>
                      </a:r>
                      <a:endParaRPr lang="en-US" sz="1800" dirty="0">
                        <a:latin typeface="Calibri"/>
                        <a:ea typeface="Calibri"/>
                        <a:cs typeface="B Yagut"/>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en-US"/>
                    </a:p>
                  </a:txBody>
                  <a:tcPr/>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558306733"/>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 presetClass="entr" presetSubtype="1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1000"/>
                                        <p:tgtEl>
                                          <p:spTgt spid="2"/>
                                        </p:tgtEl>
                                      </p:cBhvr>
                                    </p:animEffect>
                                  </p:childTnLst>
                                </p:cTn>
                              </p:par>
                              <p:par>
                                <p:cTn id="8" presetID="9" presetClass="entr" presetSubtype="0"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dissolve">
                                      <p:cBhvr>
                                        <p:cTn id="10" dur="2000"/>
                                        <p:tgtEl>
                                          <p:spTgt spid="4"/>
                                        </p:tgtEl>
                                      </p:cBhvr>
                                    </p:animEffect>
                                  </p:childTnLst>
                                </p:cTn>
                              </p:par>
                              <p:par>
                                <p:cTn id="11" presetID="37" presetClass="entr" presetSubtype="0"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5000"/>
                                        <p:tgtEl>
                                          <p:spTgt spid="5"/>
                                        </p:tgtEl>
                                      </p:cBhvr>
                                    </p:animEffect>
                                    <p:anim calcmode="lin" valueType="num">
                                      <p:cBhvr>
                                        <p:cTn id="14" dur="5000" fill="hold"/>
                                        <p:tgtEl>
                                          <p:spTgt spid="5"/>
                                        </p:tgtEl>
                                        <p:attrNameLst>
                                          <p:attrName>ppt_x</p:attrName>
                                        </p:attrNameLst>
                                      </p:cBhvr>
                                      <p:tavLst>
                                        <p:tav tm="0">
                                          <p:val>
                                            <p:strVal val="#ppt_x"/>
                                          </p:val>
                                        </p:tav>
                                        <p:tav tm="100000">
                                          <p:val>
                                            <p:strVal val="#ppt_x"/>
                                          </p:val>
                                        </p:tav>
                                      </p:tavLst>
                                    </p:anim>
                                    <p:anim calcmode="lin" valueType="num">
                                      <p:cBhvr>
                                        <p:cTn id="15" dur="4500" decel="100000" fill="hold"/>
                                        <p:tgtEl>
                                          <p:spTgt spid="5"/>
                                        </p:tgtEl>
                                        <p:attrNameLst>
                                          <p:attrName>ppt_y</p:attrName>
                                        </p:attrNameLst>
                                      </p:cBhvr>
                                      <p:tavLst>
                                        <p:tav tm="0">
                                          <p:val>
                                            <p:strVal val="#ppt_y+1"/>
                                          </p:val>
                                        </p:tav>
                                        <p:tav tm="100000">
                                          <p:val>
                                            <p:strVal val="#ppt_y-.03"/>
                                          </p:val>
                                        </p:tav>
                                      </p:tavLst>
                                    </p:anim>
                                    <p:anim calcmode="lin" valueType="num">
                                      <p:cBhvr>
                                        <p:cTn id="16" dur="500" accel="100000" fill="hold">
                                          <p:stCondLst>
                                            <p:cond delay="4500"/>
                                          </p:stCondLst>
                                        </p:cTn>
                                        <p:tgtEl>
                                          <p:spTgt spid="5"/>
                                        </p:tgtEl>
                                        <p:attrNameLst>
                                          <p:attrName>ppt_y</p:attrName>
                                        </p:attrNameLst>
                                      </p:cBhvr>
                                      <p:tavLst>
                                        <p:tav tm="0">
                                          <p:val>
                                            <p:strVal val="#ppt_y-.03"/>
                                          </p:val>
                                        </p:tav>
                                        <p:tav tm="100000">
                                          <p:val>
                                            <p:strVal val="#ppt_y"/>
                                          </p:val>
                                        </p:tav>
                                      </p:tavLst>
                                    </p:anim>
                                  </p:childTnLst>
                                </p:cTn>
                              </p:par>
                            </p:childTnLst>
                          </p:cTn>
                        </p:par>
                        <p:par>
                          <p:cTn id="17" fill="hold" nodeType="afterGroup">
                            <p:stCondLst>
                              <p:cond delay="5000"/>
                            </p:stCondLst>
                            <p:childTnLst>
                              <p:par>
                                <p:cTn id="18" presetID="18" presetClass="entr" presetSubtype="12" fill="hold" nodeType="after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strips(downLeft)">
                                      <p:cBhvr>
                                        <p:cTn id="20" dur="3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562575" y="311374"/>
            <a:ext cx="3362325" cy="723900"/>
          </a:xfrm>
          <a:prstGeom prst="rect">
            <a:avLst/>
          </a:prstGeom>
        </p:spPr>
        <p:txBody>
          <a:bodyPr wrap="none">
            <a:spAutoFit/>
          </a:bodyPr>
          <a:lstStyle/>
          <a:p>
            <a:pPr>
              <a:defRPr/>
            </a:pPr>
            <a:r>
              <a:rPr lang="fa-IR" sz="4100" b="1" kern="0" dirty="0">
                <a:ln w="6350">
                  <a:noFill/>
                </a:ln>
                <a:solidFill>
                  <a:srgbClr val="92D050"/>
                </a:solidFill>
                <a:effectLst>
                  <a:outerShdw blurRad="114300" dist="101600" dir="2700000" algn="tl" rotWithShape="0">
                    <a:srgbClr val="000000">
                      <a:alpha val="40000"/>
                    </a:srgbClr>
                  </a:outerShdw>
                </a:effectLst>
                <a:latin typeface="Lucida Sans"/>
                <a:ea typeface="+mj-ea"/>
                <a:cs typeface="B Nazanin" pitchFamily="2" charset="-78"/>
              </a:rPr>
              <a:t>تفاوت این دو دارو</a:t>
            </a:r>
            <a:endParaRPr lang="en-US" kern="0" dirty="0">
              <a:solidFill>
                <a:sysClr val="windowText" lastClr="000000"/>
              </a:solidFill>
            </a:endParaRPr>
          </a:p>
        </p:txBody>
      </p:sp>
      <p:sp>
        <p:nvSpPr>
          <p:cNvPr id="3" name="Content Placeholder 2"/>
          <p:cNvSpPr txBox="1">
            <a:spLocks/>
          </p:cNvSpPr>
          <p:nvPr/>
        </p:nvSpPr>
        <p:spPr>
          <a:xfrm>
            <a:off x="322729" y="1368762"/>
            <a:ext cx="9477487" cy="4648200"/>
          </a:xfrm>
          <a:prstGeom prst="rect">
            <a:avLst/>
          </a:prstGeom>
        </p:spPr>
        <p:txBody>
          <a:bodyPr>
            <a:normAutofit/>
          </a:bodyPr>
          <a:lstStyle>
            <a:lvl1pPr marL="548640" indent="-411480" algn="l" rtl="0" eaLnBrk="1" latinLnBrk="0" hangingPunct="1">
              <a:spcBef>
                <a:spcPct val="20000"/>
              </a:spcBef>
              <a:buClr>
                <a:schemeClr val="tx1">
                  <a:shade val="95000"/>
                </a:schemeClr>
              </a:buClr>
              <a:buSzPct val="65000"/>
              <a:buFont typeface="Wingdings 2"/>
              <a:buChar char=""/>
              <a:defRPr kumimoji="0" sz="2800" kern="1200">
                <a:solidFill>
                  <a:schemeClr val="tx1"/>
                </a:solidFill>
                <a:latin typeface="+mn-lt"/>
                <a:ea typeface="+mn-ea"/>
                <a:cs typeface="+mn-cs"/>
              </a:defRPr>
            </a:lvl1pPr>
            <a:lvl2pPr marL="868680" indent="-283464" algn="l" rtl="0" eaLnBrk="1" latinLnBrk="0" hangingPunct="1">
              <a:spcBef>
                <a:spcPct val="20000"/>
              </a:spcBef>
              <a:buClr>
                <a:schemeClr val="tx1"/>
              </a:buClr>
              <a:buSzPct val="80000"/>
              <a:buFont typeface="Wingdings 2"/>
              <a:buChar char=""/>
              <a:defRPr kumimoji="0" sz="2400" kern="1200">
                <a:solidFill>
                  <a:schemeClr val="tx1"/>
                </a:solidFill>
                <a:latin typeface="+mn-lt"/>
                <a:ea typeface="+mn-ea"/>
                <a:cs typeface="+mn-cs"/>
              </a:defRPr>
            </a:lvl2pPr>
            <a:lvl3pPr marL="1133856" indent="-228600" algn="l" rtl="0" eaLnBrk="1" latinLnBrk="0" hangingPunct="1">
              <a:spcBef>
                <a:spcPct val="20000"/>
              </a:spcBef>
              <a:buClr>
                <a:schemeClr val="tx1"/>
              </a:buClr>
              <a:buSzPct val="95000"/>
              <a:buFont typeface="Wingdings"/>
              <a:buChar char=""/>
              <a:defRPr kumimoji="0" sz="2200" kern="1200">
                <a:solidFill>
                  <a:schemeClr val="tx1"/>
                </a:solidFill>
                <a:latin typeface="+mn-lt"/>
                <a:ea typeface="+mn-ea"/>
                <a:cs typeface="+mn-cs"/>
              </a:defRPr>
            </a:lvl3pPr>
            <a:lvl4pPr marL="1353312" indent="-182880" algn="l" rtl="0" eaLnBrk="1" latinLnBrk="0" hangingPunct="1">
              <a:spcBef>
                <a:spcPct val="20000"/>
              </a:spcBef>
              <a:buClr>
                <a:schemeClr val="tx1"/>
              </a:buClr>
              <a:buSzPct val="100000"/>
              <a:buFont typeface="Wingdings 3"/>
              <a:buChar char=""/>
              <a:defRPr kumimoji="0" sz="2000" kern="1200">
                <a:solidFill>
                  <a:schemeClr val="tx1"/>
                </a:solidFill>
                <a:latin typeface="+mn-lt"/>
                <a:ea typeface="+mn-ea"/>
                <a:cs typeface="+mn-cs"/>
              </a:defRPr>
            </a:lvl4pPr>
            <a:lvl5pPr marL="1545336" indent="-182880" algn="l" rtl="0" eaLnBrk="1" latinLnBrk="0" hangingPunct="1">
              <a:spcBef>
                <a:spcPct val="20000"/>
              </a:spcBef>
              <a:buClr>
                <a:schemeClr val="tx1"/>
              </a:buClr>
              <a:buFont typeface="Wingdings 2"/>
              <a:buChar char=""/>
              <a:defRPr kumimoji="0" sz="2000" kern="1200">
                <a:solidFill>
                  <a:schemeClr val="tx1"/>
                </a:solidFill>
                <a:latin typeface="+mn-lt"/>
                <a:ea typeface="+mn-ea"/>
                <a:cs typeface="+mn-cs"/>
              </a:defRPr>
            </a:lvl5pPr>
            <a:lvl6pPr marL="1764792" indent="-182880" algn="l" rtl="0" eaLnBrk="1" latinLnBrk="0" hangingPunct="1">
              <a:spcBef>
                <a:spcPct val="20000"/>
              </a:spcBef>
              <a:buClr>
                <a:schemeClr val="tx1"/>
              </a:buClr>
              <a:buFont typeface="Wingdings 3"/>
              <a:buChar char=""/>
              <a:defRPr kumimoji="0" sz="1800" kern="1200">
                <a:solidFill>
                  <a:schemeClr val="tx1"/>
                </a:solidFill>
                <a:latin typeface="+mn-lt"/>
                <a:ea typeface="+mn-ea"/>
                <a:cs typeface="+mn-cs"/>
              </a:defRPr>
            </a:lvl6pPr>
            <a:lvl7pPr marL="1965960" indent="-182880" algn="l" rtl="0" eaLnBrk="1" latinLnBrk="0" hangingPunct="1">
              <a:spcBef>
                <a:spcPct val="20000"/>
              </a:spcBef>
              <a:buClr>
                <a:schemeClr val="tx1"/>
              </a:buClr>
              <a:buFont typeface="Wingdings 2"/>
              <a:buChar char=""/>
              <a:defRPr kumimoji="0" sz="1600" kern="1200">
                <a:solidFill>
                  <a:schemeClr val="tx1"/>
                </a:solidFill>
                <a:latin typeface="+mn-lt"/>
                <a:ea typeface="+mn-ea"/>
                <a:cs typeface="+mn-cs"/>
              </a:defRPr>
            </a:lvl7pPr>
            <a:lvl8pPr marL="2167128" indent="-182880" algn="l" rtl="0" eaLnBrk="1" latinLnBrk="0" hangingPunct="1">
              <a:spcBef>
                <a:spcPct val="20000"/>
              </a:spcBef>
              <a:buClr>
                <a:schemeClr val="tx1"/>
              </a:buClr>
              <a:buFont typeface="Wingdings 2"/>
              <a:buChar char=""/>
              <a:defRPr kumimoji="0" sz="1400" kern="1200">
                <a:solidFill>
                  <a:schemeClr val="tx1"/>
                </a:solidFill>
                <a:latin typeface="+mn-lt"/>
                <a:ea typeface="+mn-ea"/>
                <a:cs typeface="+mn-cs"/>
              </a:defRPr>
            </a:lvl8pPr>
            <a:lvl9pPr marL="2368296" indent="-182880" algn="l" rtl="0" eaLnBrk="1" latinLnBrk="0" hangingPunct="1">
              <a:spcBef>
                <a:spcPct val="20000"/>
              </a:spcBef>
              <a:buClr>
                <a:schemeClr val="tx1"/>
              </a:buClr>
              <a:buFont typeface="Wingdings 2"/>
              <a:buChar char=""/>
              <a:defRPr kumimoji="0" sz="1400" kern="1200" baseline="0">
                <a:solidFill>
                  <a:schemeClr val="tx1"/>
                </a:solidFill>
                <a:latin typeface="+mn-lt"/>
                <a:ea typeface="+mn-ea"/>
                <a:cs typeface="+mn-cs"/>
              </a:defRPr>
            </a:lvl9pPr>
          </a:lstStyle>
          <a:p>
            <a:pPr algn="just" rtl="1">
              <a:buClr>
                <a:sysClr val="window" lastClr="FFFFFF">
                  <a:shade val="95000"/>
                </a:sysClr>
              </a:buClr>
              <a:buNone/>
              <a:defRPr/>
            </a:pPr>
            <a:r>
              <a:rPr lang="en-US" dirty="0" smtClean="0">
                <a:solidFill>
                  <a:srgbClr val="7030A0"/>
                </a:solidFill>
                <a:latin typeface="Book Antiqua"/>
                <a:cs typeface="B Nazanin" pitchFamily="2" charset="-78"/>
              </a:rPr>
              <a:t>    </a:t>
            </a:r>
            <a:r>
              <a:rPr lang="fa-IR" dirty="0" smtClean="0">
                <a:solidFill>
                  <a:srgbClr val="7030A0"/>
                </a:solidFill>
                <a:latin typeface="Book Antiqua"/>
                <a:cs typeface="B Nazanin" pitchFamily="2" charset="-78"/>
              </a:rPr>
              <a:t>فوروزماید </a:t>
            </a:r>
            <a:r>
              <a:rPr lang="fa-IR" dirty="0">
                <a:solidFill>
                  <a:srgbClr val="7030A0"/>
                </a:solidFill>
                <a:latin typeface="Book Antiqua"/>
                <a:cs typeface="B Nazanin" pitchFamily="2" charset="-78"/>
              </a:rPr>
              <a:t>نسبت به هیدروکلروتیازید، قوی تر است و سریع تر اثر می کند. سریع تر هم دفع می شود پس کوتاه اثر است. برای همین با این دارو نمی توان ترکیب درمانی داشته باشیم. فوروزماید بیشتر در مواقع اورژانسی، مثل وقتی که فرد در مرحله ی </a:t>
            </a:r>
            <a:r>
              <a:rPr lang="en-US" dirty="0">
                <a:solidFill>
                  <a:srgbClr val="7030A0"/>
                </a:solidFill>
                <a:latin typeface="Book Antiqua"/>
                <a:cs typeface="B Nazanin" pitchFamily="2" charset="-78"/>
              </a:rPr>
              <a:t>Stage II</a:t>
            </a:r>
            <a:r>
              <a:rPr lang="fa-IR" dirty="0">
                <a:solidFill>
                  <a:srgbClr val="7030A0"/>
                </a:solidFill>
                <a:latin typeface="Book Antiqua"/>
                <a:cs typeface="B Nazanin" pitchFamily="2" charset="-78"/>
              </a:rPr>
              <a:t>، با فشار خون بیش از 180 مراجعه می کند، به صورت </a:t>
            </a:r>
            <a:r>
              <a:rPr lang="en-US" dirty="0">
                <a:solidFill>
                  <a:srgbClr val="7030A0"/>
                </a:solidFill>
                <a:latin typeface="Book Antiqua"/>
                <a:cs typeface="B Nazanin" pitchFamily="2" charset="-78"/>
              </a:rPr>
              <a:t>Amp</a:t>
            </a:r>
            <a:r>
              <a:rPr lang="fa-IR" dirty="0">
                <a:solidFill>
                  <a:srgbClr val="7030A0"/>
                </a:solidFill>
                <a:latin typeface="Book Antiqua"/>
                <a:cs typeface="B Nazanin" pitchFamily="2" charset="-78"/>
              </a:rPr>
              <a:t> تزریقی داخل رگ تجویز می شود.</a:t>
            </a:r>
            <a:endParaRPr lang="en-US" dirty="0">
              <a:solidFill>
                <a:srgbClr val="7030A0"/>
              </a:solidFill>
              <a:latin typeface="Book Antiqua"/>
              <a:cs typeface="B Nazanin" pitchFamily="2" charset="-78"/>
            </a:endParaRPr>
          </a:p>
          <a:p>
            <a:pPr algn="just" rtl="1">
              <a:buClr>
                <a:sysClr val="window" lastClr="FFFFFF">
                  <a:shade val="95000"/>
                </a:sysClr>
              </a:buClr>
              <a:buNone/>
              <a:defRPr/>
            </a:pPr>
            <a:r>
              <a:rPr lang="en-US" dirty="0" smtClean="0">
                <a:solidFill>
                  <a:srgbClr val="7030A0"/>
                </a:solidFill>
                <a:latin typeface="Book Antiqua"/>
                <a:cs typeface="B Nazanin" pitchFamily="2" charset="-78"/>
              </a:rPr>
              <a:t>    </a:t>
            </a:r>
            <a:r>
              <a:rPr lang="fa-IR" dirty="0" smtClean="0">
                <a:solidFill>
                  <a:srgbClr val="7030A0"/>
                </a:solidFill>
                <a:latin typeface="Book Antiqua"/>
                <a:cs typeface="B Nazanin" pitchFamily="2" charset="-78"/>
              </a:rPr>
              <a:t>اما </a:t>
            </a:r>
            <a:r>
              <a:rPr lang="fa-IR" dirty="0">
                <a:solidFill>
                  <a:srgbClr val="7030A0"/>
                </a:solidFill>
                <a:latin typeface="Book Antiqua"/>
                <a:cs typeface="B Nazanin" pitchFamily="2" charset="-78"/>
              </a:rPr>
              <a:t>هیدورکلروتیازید </a:t>
            </a:r>
            <a:r>
              <a:rPr lang="en-US" sz="2400" dirty="0">
                <a:solidFill>
                  <a:schemeClr val="accent1">
                    <a:lumMod val="75000"/>
                  </a:schemeClr>
                </a:solidFill>
                <a:latin typeface="Times New Roman" pitchFamily="18" charset="0"/>
                <a:cs typeface="Times New Roman" pitchFamily="18" charset="0"/>
              </a:rPr>
              <a:t>(HCTZ)</a:t>
            </a:r>
            <a:r>
              <a:rPr lang="fa-IR" sz="2400" dirty="0">
                <a:solidFill>
                  <a:srgbClr val="7030A0"/>
                </a:solidFill>
                <a:latin typeface="Book Antiqua"/>
                <a:cs typeface="B Nazanin" pitchFamily="2" charset="-78"/>
              </a:rPr>
              <a:t>، </a:t>
            </a:r>
            <a:r>
              <a:rPr lang="fa-IR" dirty="0">
                <a:solidFill>
                  <a:srgbClr val="7030A0"/>
                </a:solidFill>
                <a:latin typeface="Book Antiqua"/>
                <a:cs typeface="B Nazanin" pitchFamily="2" charset="-78"/>
              </a:rPr>
              <a:t>نگهدارنده </a:t>
            </a:r>
            <a:r>
              <a:rPr lang="en-US" sz="2400" dirty="0">
                <a:solidFill>
                  <a:schemeClr val="accent1">
                    <a:lumMod val="75000"/>
                  </a:schemeClr>
                </a:solidFill>
                <a:latin typeface="Book Antiqua"/>
              </a:rPr>
              <a:t>(</a:t>
            </a:r>
            <a:r>
              <a:rPr lang="en-US" sz="2400" dirty="0" err="1">
                <a:solidFill>
                  <a:schemeClr val="accent1">
                    <a:lumMod val="75000"/>
                  </a:schemeClr>
                </a:solidFill>
                <a:latin typeface="Book Antiqua"/>
              </a:rPr>
              <a:t>Maintanance</a:t>
            </a:r>
            <a:r>
              <a:rPr lang="en-US" sz="2400" dirty="0">
                <a:solidFill>
                  <a:schemeClr val="accent1">
                    <a:lumMod val="75000"/>
                  </a:schemeClr>
                </a:solidFill>
                <a:latin typeface="Book Antiqua"/>
              </a:rPr>
              <a:t>)</a:t>
            </a:r>
            <a:r>
              <a:rPr lang="fa-IR" sz="2400" dirty="0">
                <a:solidFill>
                  <a:schemeClr val="accent1">
                    <a:lumMod val="75000"/>
                  </a:schemeClr>
                </a:solidFill>
                <a:latin typeface="Book Antiqua"/>
                <a:cs typeface="Times New Roman" panose="02020603050405020304" pitchFamily="18" charset="0"/>
              </a:rPr>
              <a:t> </a:t>
            </a:r>
            <a:r>
              <a:rPr lang="fa-IR" dirty="0">
                <a:solidFill>
                  <a:srgbClr val="7030A0"/>
                </a:solidFill>
                <a:latin typeface="Book Antiqua"/>
                <a:cs typeface="B Nazanin" pitchFamily="2" charset="-78"/>
              </a:rPr>
              <a:t>بهتری دارد و در مواقعی که فرد در طولانی مدت تحت درمان است، تجویز می شود. چون طولانی اثر است پس فرد در روز دفعات کمتری دارو مصرف می کند.</a:t>
            </a:r>
            <a:endParaRPr lang="en-US" dirty="0">
              <a:solidFill>
                <a:srgbClr val="7030A0"/>
              </a:solidFill>
              <a:latin typeface="Book Antiqua"/>
              <a:cs typeface="B Nazanin" pitchFamily="2" charset="-78"/>
            </a:endParaRPr>
          </a:p>
          <a:p>
            <a:pPr algn="just" rtl="1">
              <a:buClr>
                <a:sysClr val="window" lastClr="FFFFFF">
                  <a:shade val="95000"/>
                </a:sysClr>
              </a:buClr>
              <a:buNone/>
              <a:defRPr/>
            </a:pPr>
            <a:r>
              <a:rPr lang="en-US" dirty="0" smtClean="0">
                <a:solidFill>
                  <a:srgbClr val="7030A0"/>
                </a:solidFill>
                <a:latin typeface="Book Antiqua"/>
                <a:cs typeface="B Nazanin" pitchFamily="2" charset="-78"/>
              </a:rPr>
              <a:t>    </a:t>
            </a:r>
            <a:r>
              <a:rPr lang="fa-IR" dirty="0">
                <a:solidFill>
                  <a:srgbClr val="7030A0"/>
                </a:solidFill>
                <a:latin typeface="Book Antiqua"/>
                <a:cs typeface="B Nazanin" pitchFamily="2" charset="-78"/>
              </a:rPr>
              <a:t>در کل این داروها را در صبح مصرف کنند. (به علت ادرار آور بودنشان)</a:t>
            </a:r>
          </a:p>
          <a:p>
            <a:pPr algn="just" rtl="1">
              <a:buClr>
                <a:sysClr val="window" lastClr="FFFFFF">
                  <a:shade val="95000"/>
                </a:sysClr>
              </a:buClr>
              <a:buNone/>
              <a:defRPr/>
            </a:pPr>
            <a:endParaRPr lang="en-US" dirty="0">
              <a:solidFill>
                <a:sysClr val="window" lastClr="FFFFFF"/>
              </a:solidFill>
              <a:latin typeface="Book Antiqua"/>
              <a:cs typeface="B Nazanin" pitchFamily="2" charset="-78"/>
            </a:endParaRPr>
          </a:p>
        </p:txBody>
      </p:sp>
    </p:spTree>
    <p:extLst>
      <p:ext uri="{BB962C8B-B14F-4D97-AF65-F5344CB8AC3E}">
        <p14:creationId xmlns:p14="http://schemas.microsoft.com/office/powerpoint/2010/main" val="3246094727"/>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68766" y="768463"/>
            <a:ext cx="8905539" cy="5293757"/>
          </a:xfrm>
          <a:prstGeom prst="rect">
            <a:avLst/>
          </a:prstGeom>
        </p:spPr>
        <p:txBody>
          <a:bodyPr wrap="square">
            <a:spAutoFit/>
          </a:bodyPr>
          <a:lstStyle/>
          <a:p>
            <a:pPr algn="ctr" rtl="1">
              <a:defRPr/>
            </a:pPr>
            <a:r>
              <a:rPr lang="fa-IR" sz="3200" b="1" dirty="0">
                <a:ln w="6350">
                  <a:noFill/>
                </a:ln>
                <a:solidFill>
                  <a:srgbClr val="92D050"/>
                </a:solidFill>
                <a:effectLst>
                  <a:outerShdw blurRad="114300" dist="101600" dir="2700000" algn="tl" rotWithShape="0">
                    <a:srgbClr val="000000">
                      <a:alpha val="40000"/>
                    </a:srgbClr>
                  </a:outerShdw>
                </a:effectLst>
                <a:latin typeface="Lucida Sans"/>
                <a:cs typeface="B Nazanin" pitchFamily="2" charset="-78"/>
              </a:rPr>
              <a:t>عوارض این </a:t>
            </a:r>
            <a:r>
              <a:rPr lang="fa-IR" sz="3200" b="1" dirty="0" smtClean="0">
                <a:ln w="6350">
                  <a:noFill/>
                </a:ln>
                <a:solidFill>
                  <a:srgbClr val="92D050"/>
                </a:solidFill>
                <a:effectLst>
                  <a:outerShdw blurRad="114300" dist="101600" dir="2700000" algn="tl" rotWithShape="0">
                    <a:srgbClr val="000000">
                      <a:alpha val="40000"/>
                    </a:srgbClr>
                  </a:outerShdw>
                </a:effectLst>
                <a:latin typeface="Lucida Sans"/>
                <a:cs typeface="B Nazanin" pitchFamily="2" charset="-78"/>
              </a:rPr>
              <a:t>داروها</a:t>
            </a:r>
            <a:endParaRPr lang="en-US" sz="3200" b="1" dirty="0" smtClean="0">
              <a:ln w="6350">
                <a:noFill/>
              </a:ln>
              <a:solidFill>
                <a:srgbClr val="92D050"/>
              </a:solidFill>
              <a:effectLst>
                <a:outerShdw blurRad="114300" dist="101600" dir="2700000" algn="tl" rotWithShape="0">
                  <a:srgbClr val="000000">
                    <a:alpha val="40000"/>
                  </a:srgbClr>
                </a:outerShdw>
              </a:effectLst>
              <a:latin typeface="Lucida Sans"/>
              <a:cs typeface="B Nazanin" pitchFamily="2" charset="-78"/>
            </a:endParaRPr>
          </a:p>
          <a:p>
            <a:pPr algn="ctr" rtl="1">
              <a:defRPr/>
            </a:pPr>
            <a:endParaRPr lang="fa-IR" dirty="0">
              <a:cs typeface="B Nazanin" pitchFamily="2" charset="-78"/>
            </a:endParaRPr>
          </a:p>
          <a:p>
            <a:pPr algn="just" rtl="1">
              <a:defRPr/>
            </a:pPr>
            <a:r>
              <a:rPr lang="fa-IR" sz="3200" dirty="0">
                <a:cs typeface="B Nazanin" pitchFamily="2" charset="-78"/>
              </a:rPr>
              <a:t>مصرف این داروها باعث دفع سدیم </a:t>
            </a:r>
            <a:r>
              <a:rPr lang="en-US" sz="3200" dirty="0">
                <a:solidFill>
                  <a:srgbClr val="FF0000"/>
                </a:solidFill>
              </a:rPr>
              <a:t>(Na</a:t>
            </a:r>
            <a:r>
              <a:rPr lang="en-US" sz="3200" baseline="30000" dirty="0">
                <a:solidFill>
                  <a:srgbClr val="FF0000"/>
                </a:solidFill>
              </a:rPr>
              <a:t>+</a:t>
            </a:r>
            <a:r>
              <a:rPr lang="en-US" sz="3200" dirty="0">
                <a:solidFill>
                  <a:srgbClr val="FF0000"/>
                </a:solidFill>
              </a:rPr>
              <a:t>)</a:t>
            </a:r>
            <a:r>
              <a:rPr lang="fa-IR" sz="3200" dirty="0">
                <a:solidFill>
                  <a:srgbClr val="FF0000"/>
                </a:solidFill>
              </a:rPr>
              <a:t> </a:t>
            </a:r>
            <a:r>
              <a:rPr lang="fa-IR" sz="3200" dirty="0">
                <a:cs typeface="B Nazanin" pitchFamily="2" charset="-78"/>
              </a:rPr>
              <a:t>و پتاسیم </a:t>
            </a:r>
            <a:r>
              <a:rPr lang="en-US" sz="3200" dirty="0">
                <a:solidFill>
                  <a:srgbClr val="FF0000"/>
                </a:solidFill>
              </a:rPr>
              <a:t>(K</a:t>
            </a:r>
            <a:r>
              <a:rPr lang="en-US" sz="3200" baseline="30000" dirty="0">
                <a:solidFill>
                  <a:srgbClr val="FF0000"/>
                </a:solidFill>
              </a:rPr>
              <a:t>+</a:t>
            </a:r>
            <a:r>
              <a:rPr lang="en-US" sz="3200" dirty="0">
                <a:solidFill>
                  <a:srgbClr val="FF0000"/>
                </a:solidFill>
              </a:rPr>
              <a:t>)</a:t>
            </a:r>
            <a:r>
              <a:rPr lang="fa-IR" sz="3200" dirty="0">
                <a:solidFill>
                  <a:srgbClr val="00B0F0"/>
                </a:solidFill>
              </a:rPr>
              <a:t> </a:t>
            </a:r>
            <a:r>
              <a:rPr lang="fa-IR" sz="3200" dirty="0">
                <a:cs typeface="B Nazanin" pitchFamily="2" charset="-78"/>
              </a:rPr>
              <a:t>از طریق ادرار می شود. از آنجایی که هر کجا نمک باشد، آب زیادی هم در آن قسمت وجود دارد، پس ازدیاد نمک و آب در مثانه باعث تکرر ادرار در فرد خواهد شد. اما از جمله عوارض مصرف این داروها می توان به دفع زیاد پتاسیم از طریق ادرار اشاره کرد که در طولانی مدت باعث </a:t>
            </a:r>
            <a:r>
              <a:rPr lang="fa-IR" sz="3200" dirty="0" smtClean="0">
                <a:cs typeface="B Nazanin" pitchFamily="2" charset="-78"/>
              </a:rPr>
              <a:t>اختلالات عصبی و اختلالات قلبی</a:t>
            </a:r>
            <a:r>
              <a:rPr lang="en-US" sz="3200" dirty="0" smtClean="0">
                <a:cs typeface="B Nazanin" pitchFamily="2" charset="-78"/>
              </a:rPr>
              <a:t> </a:t>
            </a:r>
            <a:r>
              <a:rPr lang="fa-IR" sz="3200" dirty="0" smtClean="0">
                <a:cs typeface="B Nazanin" pitchFamily="2" charset="-78"/>
              </a:rPr>
              <a:t>می شود. افزایش قند خون به </a:t>
            </a:r>
            <a:r>
              <a:rPr lang="fa-IR" sz="3200" dirty="0">
                <a:cs typeface="B Nazanin" pitchFamily="2" charset="-78"/>
              </a:rPr>
              <a:t>دلیل عوارض مطرح شده، داروهای خانواده دیورتیک اصلاح شده به طوری که بتوانند پتاسیم را نگه دارد. از جمله این داروهای اصلاح شده می توان به موارد زیر اشاره کرد: </a:t>
            </a:r>
            <a:endParaRPr lang="en-US" sz="3200" dirty="0">
              <a:cs typeface="B Nazanin" pitchFamily="2" charset="-78"/>
            </a:endParaRPr>
          </a:p>
        </p:txBody>
      </p:sp>
    </p:spTree>
    <p:extLst>
      <p:ext uri="{BB962C8B-B14F-4D97-AF65-F5344CB8AC3E}">
        <p14:creationId xmlns:p14="http://schemas.microsoft.com/office/powerpoint/2010/main" val="251145729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77334" y="376518"/>
            <a:ext cx="8596668" cy="6271707"/>
          </a:xfrm>
        </p:spPr>
        <p:txBody>
          <a:bodyPr>
            <a:normAutofit fontScale="85000" lnSpcReduction="20000"/>
          </a:bodyPr>
          <a:lstStyle/>
          <a:p>
            <a:pPr algn="r" rtl="1"/>
            <a:r>
              <a:rPr lang="fa-IR" dirty="0"/>
              <a:t>110071 تعداد افراد ی که قند ناشتای مساوی 100 تا 125 داشته اند (پره دیابتی)</a:t>
            </a:r>
          </a:p>
          <a:p>
            <a:pPr algn="r" rtl="1"/>
            <a:r>
              <a:rPr lang="fa-IR" dirty="0"/>
              <a:t>110072 تعداد افراد ی که قند ناشتای مساوی 126 و بیشتر داشته اند (مشکوک به دیابت)</a:t>
            </a:r>
          </a:p>
          <a:p>
            <a:pPr algn="r" rtl="1"/>
            <a:r>
              <a:rPr lang="fa-IR" dirty="0"/>
              <a:t>110073 تعداد افرادی که کلسترول 200 و بالاتر دارند (احتمال ابتلا به اختلال لیپید)</a:t>
            </a:r>
          </a:p>
          <a:p>
            <a:pPr algn="r" rtl="1"/>
            <a:r>
              <a:rPr lang="fa-IR" dirty="0"/>
              <a:t>110074 تعداد افراد با نمایه توده بدنی 30 و بالاتر</a:t>
            </a:r>
          </a:p>
          <a:p>
            <a:pPr algn="r" rtl="1"/>
            <a:r>
              <a:rPr lang="fa-IR" dirty="0"/>
              <a:t>110075 تعداد افراد با نمایه توده بدنی 25 تا 30</a:t>
            </a:r>
          </a:p>
          <a:p>
            <a:pPr algn="r" rtl="1"/>
            <a:r>
              <a:rPr lang="fa-IR" dirty="0"/>
              <a:t>111960 تعداد افراد با نمایه توده بدنی کمتر از 25</a:t>
            </a:r>
          </a:p>
          <a:p>
            <a:pPr algn="r" rtl="1"/>
            <a:r>
              <a:rPr lang="fa-IR" dirty="0"/>
              <a:t>112425 تعداد افراد با سابقه فشارخون بالا که دخانیات مصرف می کنند</a:t>
            </a:r>
          </a:p>
          <a:p>
            <a:pPr algn="r" rtl="1"/>
            <a:r>
              <a:rPr lang="fa-IR" dirty="0"/>
              <a:t>112448 تعداد افراد دیابتی که دخانیات مصرف می کنند</a:t>
            </a:r>
          </a:p>
          <a:p>
            <a:pPr algn="r" rtl="1"/>
            <a:r>
              <a:rPr lang="fa-IR" dirty="0"/>
              <a:t>110346 تعداد کل افراد با میانگین فشارخون 180/110 و بالاتر</a:t>
            </a:r>
          </a:p>
          <a:p>
            <a:pPr algn="r" rtl="1"/>
            <a:r>
              <a:rPr lang="fa-IR" dirty="0"/>
              <a:t>110347 تعداد کل افراد با میانگین فشارخون 160/100 تا 180/110</a:t>
            </a:r>
          </a:p>
          <a:p>
            <a:pPr algn="r" rtl="1"/>
            <a:r>
              <a:rPr lang="fa-IR" dirty="0"/>
              <a:t>110348 تعداد کل افراد با میانگین فشارخون 140/90 تا 160/100</a:t>
            </a:r>
          </a:p>
          <a:p>
            <a:pPr algn="r" rtl="1"/>
            <a:r>
              <a:rPr lang="fa-IR" dirty="0"/>
              <a:t>110076 تعداد افراد پره هایپرتنسیو</a:t>
            </a:r>
          </a:p>
          <a:p>
            <a:pPr algn="r" rtl="1"/>
            <a:r>
              <a:rPr lang="fa-IR" dirty="0"/>
              <a:t>110077 تعداد افراد با فشارخون طبیعی</a:t>
            </a:r>
          </a:p>
          <a:p>
            <a:pPr algn="r" rtl="1"/>
            <a:r>
              <a:rPr lang="fa-IR" dirty="0"/>
              <a:t>110078 تعداد بیماران با فشارخون بالا مبتلا به چاقی</a:t>
            </a:r>
          </a:p>
          <a:p>
            <a:pPr algn="r" rtl="1"/>
            <a:r>
              <a:rPr lang="fa-IR" dirty="0"/>
              <a:t>110079 تعداد بیماران دیابتی مبتلا به چاقی</a:t>
            </a:r>
          </a:p>
          <a:p>
            <a:pPr algn="r" rtl="1"/>
            <a:r>
              <a:rPr lang="fa-IR" dirty="0"/>
              <a:t>110080 کنترل مطلوب قند ناشتا در افراد با سابقه دیابت (در خطرسنجی)</a:t>
            </a:r>
          </a:p>
          <a:p>
            <a:pPr algn="r" rtl="1"/>
            <a:r>
              <a:rPr lang="fa-IR" dirty="0"/>
              <a:t>110081 کنترل نامطلوب قند ناشتا در افراد با سابقه دیابت (در خطرسنجی)</a:t>
            </a:r>
          </a:p>
          <a:p>
            <a:pPr algn="r" rtl="1"/>
            <a:r>
              <a:rPr lang="fa-IR" dirty="0"/>
              <a:t>111776 تعداد افراد مشکوک به فشارخون بالا</a:t>
            </a:r>
          </a:p>
          <a:p>
            <a:pPr algn="r" rtl="1"/>
            <a:r>
              <a:rPr lang="fa-IR" dirty="0"/>
              <a:t>113070 کنترل مطلوب فشارخون در افراد با سابقه فشارخون بالا (در خطرسنجی)</a:t>
            </a:r>
          </a:p>
          <a:p>
            <a:pPr algn="r" rtl="1"/>
            <a:r>
              <a:rPr lang="fa-IR" dirty="0"/>
              <a:t>113077 کنترل نامطلوب فشارخون در افراد با سابقه فشارخون بالا (در خطرسنجی)</a:t>
            </a:r>
            <a:endParaRPr lang="en-US" dirty="0"/>
          </a:p>
          <a:p>
            <a:pPr algn="r" rtl="1"/>
            <a:endParaRPr lang="en-US" dirty="0"/>
          </a:p>
        </p:txBody>
      </p:sp>
    </p:spTree>
    <p:extLst>
      <p:ext uri="{BB962C8B-B14F-4D97-AF65-F5344CB8AC3E}">
        <p14:creationId xmlns:p14="http://schemas.microsoft.com/office/powerpoint/2010/main" val="2529703708"/>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2"/>
          <p:cNvSpPr txBox="1">
            <a:spLocks/>
          </p:cNvSpPr>
          <p:nvPr/>
        </p:nvSpPr>
        <p:spPr>
          <a:xfrm>
            <a:off x="446030" y="258314"/>
            <a:ext cx="8740775" cy="2286000"/>
          </a:xfrm>
          <a:prstGeom prst="rect">
            <a:avLst/>
          </a:prstGeom>
        </p:spPr>
        <p:txBody>
          <a:bodyPr/>
          <a:lstStyle>
            <a:lvl1pPr marL="342900" indent="-342900" algn="l" rtl="0" eaLnBrk="0" fontAlgn="base" hangingPunct="0">
              <a:spcBef>
                <a:spcPct val="20000"/>
              </a:spcBef>
              <a:spcAft>
                <a:spcPct val="0"/>
              </a:spcAft>
              <a:buClr>
                <a:schemeClr val="bg2"/>
              </a:buClr>
              <a:buSzPct val="75000"/>
              <a:buFont typeface="Wingdings" panose="05000000000000000000" pitchFamily="2" charset="2"/>
              <a:buChar char="p"/>
              <a:defRPr sz="2800">
                <a:solidFill>
                  <a:schemeClr val="tx1"/>
                </a:solidFill>
                <a:latin typeface="+mn-lt"/>
                <a:ea typeface="+mn-ea"/>
                <a:cs typeface="+mn-cs"/>
              </a:defRPr>
            </a:lvl1pPr>
            <a:lvl2pPr marL="742950" indent="-285750" algn="l" rtl="0" eaLnBrk="0" fontAlgn="base" hangingPunct="0">
              <a:spcBef>
                <a:spcPct val="20000"/>
              </a:spcBef>
              <a:spcAft>
                <a:spcPct val="0"/>
              </a:spcAft>
              <a:buClr>
                <a:schemeClr val="tx2"/>
              </a:buClr>
              <a:buSzPct val="75000"/>
              <a:buFont typeface="Wingdings" panose="05000000000000000000" pitchFamily="2" charset="2"/>
              <a:buChar char="n"/>
              <a:defRPr sz="2400">
                <a:solidFill>
                  <a:schemeClr val="tx1"/>
                </a:solidFill>
                <a:latin typeface="+mn-lt"/>
                <a:cs typeface="+mn-cs"/>
              </a:defRPr>
            </a:lvl2pPr>
            <a:lvl3pPr marL="1143000" indent="-228600" algn="l" rtl="0" eaLnBrk="0" fontAlgn="base" hangingPunct="0">
              <a:spcBef>
                <a:spcPct val="20000"/>
              </a:spcBef>
              <a:spcAft>
                <a:spcPct val="0"/>
              </a:spcAft>
              <a:buClr>
                <a:schemeClr val="accent1"/>
              </a:buClr>
              <a:buSzPct val="65000"/>
              <a:buFont typeface="Wingdings" panose="05000000000000000000" pitchFamily="2" charset="2"/>
              <a:buChar char="p"/>
              <a:defRPr sz="2000">
                <a:solidFill>
                  <a:schemeClr val="tx1"/>
                </a:solidFill>
                <a:latin typeface="+mn-lt"/>
                <a:cs typeface="+mn-cs"/>
              </a:defRPr>
            </a:lvl3pPr>
            <a:lvl4pPr marL="1600200" indent="-228600" algn="l" rtl="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mn-lt"/>
                <a:cs typeface="+mn-cs"/>
              </a:defRPr>
            </a:lvl4pPr>
            <a:lvl5pPr marL="2057400" indent="-228600" algn="l" rtl="0" eaLnBrk="0" fontAlgn="base" hangingPunct="0">
              <a:spcBef>
                <a:spcPct val="20000"/>
              </a:spcBef>
              <a:spcAft>
                <a:spcPct val="0"/>
              </a:spcAft>
              <a:buClr>
                <a:schemeClr val="tx2"/>
              </a:buClr>
              <a:buSzPct val="80000"/>
              <a:buFont typeface="Wingdings" panose="05000000000000000000" pitchFamily="2" charset="2"/>
              <a:buChar char="§"/>
              <a:defRPr sz="2000">
                <a:solidFill>
                  <a:schemeClr val="tx1"/>
                </a:solidFill>
                <a:latin typeface="+mn-lt"/>
                <a:cs typeface="+mn-cs"/>
              </a:defRPr>
            </a:lvl5pPr>
            <a:lvl6pPr marL="2514600" indent="-228600" algn="l" rtl="0" fontAlgn="base">
              <a:spcBef>
                <a:spcPct val="20000"/>
              </a:spcBef>
              <a:spcAft>
                <a:spcPct val="0"/>
              </a:spcAft>
              <a:buClr>
                <a:schemeClr val="tx2"/>
              </a:buClr>
              <a:buSzPct val="80000"/>
              <a:buFont typeface="Wingdings" pitchFamily="2" charset="2"/>
              <a:buChar char="§"/>
              <a:defRPr>
                <a:solidFill>
                  <a:schemeClr val="tx1"/>
                </a:solidFill>
                <a:latin typeface="+mn-lt"/>
                <a:cs typeface="+mn-cs"/>
              </a:defRPr>
            </a:lvl6pPr>
            <a:lvl7pPr marL="2971800" indent="-228600" algn="l" rtl="0" fontAlgn="base">
              <a:spcBef>
                <a:spcPct val="20000"/>
              </a:spcBef>
              <a:spcAft>
                <a:spcPct val="0"/>
              </a:spcAft>
              <a:buClr>
                <a:schemeClr val="tx2"/>
              </a:buClr>
              <a:buSzPct val="80000"/>
              <a:buFont typeface="Wingdings" pitchFamily="2" charset="2"/>
              <a:buChar char="§"/>
              <a:defRPr>
                <a:solidFill>
                  <a:schemeClr val="tx1"/>
                </a:solidFill>
                <a:latin typeface="+mn-lt"/>
                <a:cs typeface="+mn-cs"/>
              </a:defRPr>
            </a:lvl7pPr>
            <a:lvl8pPr marL="3429000" indent="-228600" algn="l" rtl="0" fontAlgn="base">
              <a:spcBef>
                <a:spcPct val="20000"/>
              </a:spcBef>
              <a:spcAft>
                <a:spcPct val="0"/>
              </a:spcAft>
              <a:buClr>
                <a:schemeClr val="tx2"/>
              </a:buClr>
              <a:buSzPct val="80000"/>
              <a:buFont typeface="Wingdings" pitchFamily="2" charset="2"/>
              <a:buChar char="§"/>
              <a:defRPr>
                <a:solidFill>
                  <a:schemeClr val="tx1"/>
                </a:solidFill>
                <a:latin typeface="+mn-lt"/>
                <a:cs typeface="+mn-cs"/>
              </a:defRPr>
            </a:lvl8pPr>
            <a:lvl9pPr marL="3886200" indent="-228600" algn="l" rtl="0" fontAlgn="base">
              <a:spcBef>
                <a:spcPct val="20000"/>
              </a:spcBef>
              <a:spcAft>
                <a:spcPct val="0"/>
              </a:spcAft>
              <a:buClr>
                <a:schemeClr val="tx2"/>
              </a:buClr>
              <a:buSzPct val="80000"/>
              <a:buFont typeface="Wingdings" pitchFamily="2" charset="2"/>
              <a:buChar char="§"/>
              <a:defRPr>
                <a:solidFill>
                  <a:schemeClr val="tx1"/>
                </a:solidFill>
                <a:latin typeface="+mn-lt"/>
                <a:cs typeface="+mn-cs"/>
              </a:defRPr>
            </a:lvl9pPr>
          </a:lstStyle>
          <a:p>
            <a:pPr algn="just" rtl="1">
              <a:buFont typeface="Wingdings" panose="05000000000000000000" pitchFamily="2" charset="2"/>
              <a:buNone/>
              <a:defRPr/>
            </a:pPr>
            <a:r>
              <a:rPr lang="en-US" kern="0" dirty="0" err="1">
                <a:solidFill>
                  <a:srgbClr val="92D050"/>
                </a:solidFill>
                <a:latin typeface="Times New Roman" pitchFamily="18" charset="0"/>
                <a:cs typeface="Times New Roman" pitchFamily="18" charset="0"/>
              </a:rPr>
              <a:t>Triamtren</a:t>
            </a:r>
            <a:endParaRPr lang="en-US" kern="0" dirty="0">
              <a:solidFill>
                <a:srgbClr val="92D050"/>
              </a:solidFill>
              <a:latin typeface="Times New Roman" pitchFamily="18" charset="0"/>
              <a:cs typeface="Times New Roman" pitchFamily="18" charset="0"/>
            </a:endParaRPr>
          </a:p>
          <a:p>
            <a:pPr algn="just" rtl="1">
              <a:buFont typeface="Wingdings" panose="05000000000000000000" pitchFamily="2" charset="2"/>
              <a:buNone/>
              <a:defRPr/>
            </a:pPr>
            <a:r>
              <a:rPr lang="fa-IR" kern="0" dirty="0">
                <a:cs typeface="B Nazanin" pitchFamily="2" charset="-78"/>
              </a:rPr>
              <a:t>این دارو نگه دارنده پتاسیم است اما به تنهایی قدرت زیادی ندارد و با ترکیب درمانی جواب می دهد</a:t>
            </a:r>
            <a:r>
              <a:rPr lang="fa-IR" kern="0" dirty="0" smtClean="0">
                <a:cs typeface="B Nazanin" pitchFamily="2" charset="-78"/>
              </a:rPr>
              <a:t>. 50/25 میلیگرمی</a:t>
            </a:r>
            <a:endParaRPr lang="en-US" kern="0" dirty="0">
              <a:cs typeface="B Nazanin" pitchFamily="2" charset="-78"/>
            </a:endParaRPr>
          </a:p>
          <a:p>
            <a:pPr rtl="1">
              <a:buFont typeface="Wingdings" panose="05000000000000000000" pitchFamily="2" charset="2"/>
              <a:buNone/>
              <a:defRPr/>
            </a:pPr>
            <a:r>
              <a:rPr lang="en-US" sz="2400" b="1" i="1" kern="0" dirty="0">
                <a:solidFill>
                  <a:srgbClr val="92D050"/>
                </a:solidFill>
                <a:latin typeface="Times New Roman" pitchFamily="18" charset="0"/>
                <a:cs typeface="Times New Roman" pitchFamily="18" charset="0"/>
              </a:rPr>
              <a:t>Tab </a:t>
            </a:r>
            <a:r>
              <a:rPr lang="en-US" sz="2400" b="1" i="1" kern="0" dirty="0" err="1">
                <a:solidFill>
                  <a:srgbClr val="92D050"/>
                </a:solidFill>
                <a:latin typeface="Times New Roman" pitchFamily="18" charset="0"/>
                <a:cs typeface="Times New Roman" pitchFamily="18" charset="0"/>
              </a:rPr>
              <a:t>Triamtren</a:t>
            </a:r>
            <a:r>
              <a:rPr lang="en-US" sz="2400" b="1" i="1" kern="0" dirty="0">
                <a:solidFill>
                  <a:srgbClr val="92D050"/>
                </a:solidFill>
                <a:latin typeface="Times New Roman" pitchFamily="18" charset="0"/>
                <a:cs typeface="Times New Roman" pitchFamily="18" charset="0"/>
              </a:rPr>
              <a:t> - H</a:t>
            </a:r>
            <a:r>
              <a:rPr lang="en-US" sz="2400" i="1" kern="0" dirty="0">
                <a:solidFill>
                  <a:srgbClr val="92D050"/>
                </a:solidFill>
                <a:latin typeface="Times New Roman" pitchFamily="18" charset="0"/>
                <a:cs typeface="Times New Roman" pitchFamily="18" charset="0"/>
              </a:rPr>
              <a:t> →Hydrochlorothiazide</a:t>
            </a:r>
          </a:p>
          <a:p>
            <a:pPr algn="just" rtl="1">
              <a:buFont typeface="Wingdings" panose="05000000000000000000" pitchFamily="2" charset="2"/>
              <a:buNone/>
              <a:defRPr/>
            </a:pPr>
            <a:r>
              <a:rPr lang="fa-IR" sz="2000" i="1" kern="0" dirty="0">
                <a:cs typeface="B Nazanin" pitchFamily="2" charset="-78"/>
              </a:rPr>
              <a:t>که به دلیل عوارض </a:t>
            </a:r>
            <a:r>
              <a:rPr lang="fa-IR" sz="2000" kern="0" dirty="0">
                <a:cs typeface="B Nazanin" pitchFamily="2" charset="-78"/>
              </a:rPr>
              <a:t>کمتری که دارد، بهترین دارو برای حالت نگهدارنده </a:t>
            </a:r>
            <a:r>
              <a:rPr lang="en-US" sz="2000" kern="0" dirty="0">
                <a:solidFill>
                  <a:srgbClr val="00B0F0"/>
                </a:solidFill>
              </a:rPr>
              <a:t>(</a:t>
            </a:r>
            <a:r>
              <a:rPr lang="en-US" sz="2000" kern="0" dirty="0" err="1">
                <a:solidFill>
                  <a:srgbClr val="00B0F0"/>
                </a:solidFill>
              </a:rPr>
              <a:t>Maintanance</a:t>
            </a:r>
            <a:r>
              <a:rPr lang="en-US" sz="2000" kern="0" dirty="0">
                <a:solidFill>
                  <a:srgbClr val="00B0F0"/>
                </a:solidFill>
              </a:rPr>
              <a:t>)</a:t>
            </a:r>
            <a:r>
              <a:rPr lang="fa-IR" sz="2000" kern="0" dirty="0">
                <a:solidFill>
                  <a:srgbClr val="00B0F0"/>
                </a:solidFill>
              </a:rPr>
              <a:t> </a:t>
            </a:r>
            <a:r>
              <a:rPr lang="fa-IR" sz="2000" kern="0" dirty="0">
                <a:cs typeface="B Nazanin" pitchFamily="2" charset="-78"/>
              </a:rPr>
              <a:t>است.</a:t>
            </a:r>
            <a:endParaRPr lang="en-US" sz="2000" kern="0" dirty="0">
              <a:cs typeface="B Nazanin" pitchFamily="2" charset="-78"/>
            </a:endParaRPr>
          </a:p>
        </p:txBody>
      </p:sp>
      <p:graphicFrame>
        <p:nvGraphicFramePr>
          <p:cNvPr id="3" name="Table 2"/>
          <p:cNvGraphicFramePr>
            <a:graphicFrameLocks noGrp="1"/>
          </p:cNvGraphicFramePr>
          <p:nvPr>
            <p:extLst>
              <p:ext uri="{D42A27DB-BD31-4B8C-83A1-F6EECF244321}">
                <p14:modId xmlns:p14="http://schemas.microsoft.com/office/powerpoint/2010/main" val="3733070702"/>
              </p:ext>
            </p:extLst>
          </p:nvPr>
        </p:nvGraphicFramePr>
        <p:xfrm>
          <a:off x="657168" y="3125201"/>
          <a:ext cx="8143875" cy="1655816"/>
        </p:xfrm>
        <a:graphic>
          <a:graphicData uri="http://schemas.openxmlformats.org/drawingml/2006/table">
            <a:tbl>
              <a:tblPr rtl="1"/>
              <a:tblGrid>
                <a:gridCol w="3426913">
                  <a:extLst>
                    <a:ext uri="{9D8B030D-6E8A-4147-A177-3AD203B41FA5}">
                      <a16:colId xmlns:a16="http://schemas.microsoft.com/office/drawing/2014/main" val="20000"/>
                    </a:ext>
                  </a:extLst>
                </a:gridCol>
                <a:gridCol w="3372279">
                  <a:extLst>
                    <a:ext uri="{9D8B030D-6E8A-4147-A177-3AD203B41FA5}">
                      <a16:colId xmlns:a16="http://schemas.microsoft.com/office/drawing/2014/main" val="20001"/>
                    </a:ext>
                  </a:extLst>
                </a:gridCol>
                <a:gridCol w="1344683">
                  <a:extLst>
                    <a:ext uri="{9D8B030D-6E8A-4147-A177-3AD203B41FA5}">
                      <a16:colId xmlns:a16="http://schemas.microsoft.com/office/drawing/2014/main" val="20002"/>
                    </a:ext>
                  </a:extLst>
                </a:gridCol>
              </a:tblGrid>
              <a:tr h="411462">
                <a:tc>
                  <a:txBody>
                    <a:bodyPr/>
                    <a:lstStyle>
                      <a:lvl1pPr marL="0" algn="l" defTabSz="914400" rtl="0" eaLnBrk="1" latinLnBrk="0" hangingPunct="1">
                        <a:defRPr sz="1800" kern="1200">
                          <a:solidFill>
                            <a:schemeClr val="tx1"/>
                          </a:solidFill>
                          <a:latin typeface="Book Antiqua"/>
                        </a:defRPr>
                      </a:lvl1pPr>
                      <a:lvl2pPr marL="457200" algn="l" defTabSz="914400" rtl="0" eaLnBrk="1" latinLnBrk="0" hangingPunct="1">
                        <a:defRPr sz="1800" kern="1200">
                          <a:solidFill>
                            <a:schemeClr val="tx1"/>
                          </a:solidFill>
                          <a:latin typeface="Book Antiqua"/>
                        </a:defRPr>
                      </a:lvl2pPr>
                      <a:lvl3pPr marL="914400" algn="l" defTabSz="914400" rtl="0" eaLnBrk="1" latinLnBrk="0" hangingPunct="1">
                        <a:defRPr sz="1800" kern="1200">
                          <a:solidFill>
                            <a:schemeClr val="tx1"/>
                          </a:solidFill>
                          <a:latin typeface="Book Antiqua"/>
                        </a:defRPr>
                      </a:lvl3pPr>
                      <a:lvl4pPr marL="1371600" algn="l" defTabSz="914400" rtl="0" eaLnBrk="1" latinLnBrk="0" hangingPunct="1">
                        <a:defRPr sz="1800" kern="1200">
                          <a:solidFill>
                            <a:schemeClr val="tx1"/>
                          </a:solidFill>
                          <a:latin typeface="Book Antiqua"/>
                        </a:defRPr>
                      </a:lvl4pPr>
                      <a:lvl5pPr marL="1828800" algn="l" defTabSz="914400" rtl="0" eaLnBrk="1" latinLnBrk="0" hangingPunct="1">
                        <a:defRPr sz="1800" kern="1200">
                          <a:solidFill>
                            <a:schemeClr val="tx1"/>
                          </a:solidFill>
                          <a:latin typeface="Book Antiqua"/>
                        </a:defRPr>
                      </a:lvl5pPr>
                      <a:lvl6pPr marL="2286000" algn="l" defTabSz="914400" rtl="0" eaLnBrk="1" latinLnBrk="0" hangingPunct="1">
                        <a:defRPr sz="1800" kern="1200">
                          <a:solidFill>
                            <a:schemeClr val="tx1"/>
                          </a:solidFill>
                          <a:latin typeface="Book Antiqua"/>
                        </a:defRPr>
                      </a:lvl6pPr>
                      <a:lvl7pPr marL="2743200" algn="l" defTabSz="914400" rtl="0" eaLnBrk="1" latinLnBrk="0" hangingPunct="1">
                        <a:defRPr sz="1800" kern="1200">
                          <a:solidFill>
                            <a:schemeClr val="tx1"/>
                          </a:solidFill>
                          <a:latin typeface="Book Antiqua"/>
                        </a:defRPr>
                      </a:lvl7pPr>
                      <a:lvl8pPr marL="3200400" algn="l" defTabSz="914400" rtl="0" eaLnBrk="1" latinLnBrk="0" hangingPunct="1">
                        <a:defRPr sz="1800" kern="1200">
                          <a:solidFill>
                            <a:schemeClr val="tx1"/>
                          </a:solidFill>
                          <a:latin typeface="Book Antiqua"/>
                        </a:defRPr>
                      </a:lvl8pPr>
                      <a:lvl9pPr marL="3657600" algn="l" defTabSz="914400" rtl="0" eaLnBrk="1" latinLnBrk="0" hangingPunct="1">
                        <a:defRPr sz="1800" kern="1200">
                          <a:solidFill>
                            <a:schemeClr val="tx1"/>
                          </a:solidFill>
                          <a:latin typeface="Book Antiqua"/>
                        </a:defRPr>
                      </a:lvl9pPr>
                    </a:lstStyle>
                    <a:p>
                      <a:pPr algn="ctr" rtl="1">
                        <a:lnSpc>
                          <a:spcPct val="150000"/>
                        </a:lnSpc>
                        <a:spcAft>
                          <a:spcPts val="1000"/>
                        </a:spcAft>
                      </a:pPr>
                      <a:r>
                        <a:rPr lang="fa-IR" sz="1800" b="1" dirty="0">
                          <a:latin typeface="Calibri"/>
                          <a:ea typeface="Calibri"/>
                          <a:cs typeface="B Yagut"/>
                        </a:rPr>
                        <a:t>دوز</a:t>
                      </a:r>
                      <a:endParaRPr lang="en-US" sz="1800" dirty="0">
                        <a:latin typeface="Calibri"/>
                        <a:ea typeface="Calibri"/>
                        <a:cs typeface="B Yagut"/>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8DB3E2"/>
                    </a:solidFill>
                  </a:tcPr>
                </a:tc>
                <a:tc>
                  <a:txBody>
                    <a:bodyPr/>
                    <a:lstStyle>
                      <a:lvl1pPr marL="0" algn="l" defTabSz="914400" rtl="0" eaLnBrk="1" latinLnBrk="0" hangingPunct="1">
                        <a:defRPr sz="1800" kern="1200">
                          <a:solidFill>
                            <a:schemeClr val="tx1"/>
                          </a:solidFill>
                          <a:latin typeface="Book Antiqua"/>
                        </a:defRPr>
                      </a:lvl1pPr>
                      <a:lvl2pPr marL="457200" algn="l" defTabSz="914400" rtl="0" eaLnBrk="1" latinLnBrk="0" hangingPunct="1">
                        <a:defRPr sz="1800" kern="1200">
                          <a:solidFill>
                            <a:schemeClr val="tx1"/>
                          </a:solidFill>
                          <a:latin typeface="Book Antiqua"/>
                        </a:defRPr>
                      </a:lvl2pPr>
                      <a:lvl3pPr marL="914400" algn="l" defTabSz="914400" rtl="0" eaLnBrk="1" latinLnBrk="0" hangingPunct="1">
                        <a:defRPr sz="1800" kern="1200">
                          <a:solidFill>
                            <a:schemeClr val="tx1"/>
                          </a:solidFill>
                          <a:latin typeface="Book Antiqua"/>
                        </a:defRPr>
                      </a:lvl3pPr>
                      <a:lvl4pPr marL="1371600" algn="l" defTabSz="914400" rtl="0" eaLnBrk="1" latinLnBrk="0" hangingPunct="1">
                        <a:defRPr sz="1800" kern="1200">
                          <a:solidFill>
                            <a:schemeClr val="tx1"/>
                          </a:solidFill>
                          <a:latin typeface="Book Antiqua"/>
                        </a:defRPr>
                      </a:lvl4pPr>
                      <a:lvl5pPr marL="1828800" algn="l" defTabSz="914400" rtl="0" eaLnBrk="1" latinLnBrk="0" hangingPunct="1">
                        <a:defRPr sz="1800" kern="1200">
                          <a:solidFill>
                            <a:schemeClr val="tx1"/>
                          </a:solidFill>
                          <a:latin typeface="Book Antiqua"/>
                        </a:defRPr>
                      </a:lvl5pPr>
                      <a:lvl6pPr marL="2286000" algn="l" defTabSz="914400" rtl="0" eaLnBrk="1" latinLnBrk="0" hangingPunct="1">
                        <a:defRPr sz="1800" kern="1200">
                          <a:solidFill>
                            <a:schemeClr val="tx1"/>
                          </a:solidFill>
                          <a:latin typeface="Book Antiqua"/>
                        </a:defRPr>
                      </a:lvl6pPr>
                      <a:lvl7pPr marL="2743200" algn="l" defTabSz="914400" rtl="0" eaLnBrk="1" latinLnBrk="0" hangingPunct="1">
                        <a:defRPr sz="1800" kern="1200">
                          <a:solidFill>
                            <a:schemeClr val="tx1"/>
                          </a:solidFill>
                          <a:latin typeface="Book Antiqua"/>
                        </a:defRPr>
                      </a:lvl7pPr>
                      <a:lvl8pPr marL="3200400" algn="l" defTabSz="914400" rtl="0" eaLnBrk="1" latinLnBrk="0" hangingPunct="1">
                        <a:defRPr sz="1800" kern="1200">
                          <a:solidFill>
                            <a:schemeClr val="tx1"/>
                          </a:solidFill>
                          <a:latin typeface="Book Antiqua"/>
                        </a:defRPr>
                      </a:lvl8pPr>
                      <a:lvl9pPr marL="3657600" algn="l" defTabSz="914400" rtl="0" eaLnBrk="1" latinLnBrk="0" hangingPunct="1">
                        <a:defRPr sz="1800" kern="1200">
                          <a:solidFill>
                            <a:schemeClr val="tx1"/>
                          </a:solidFill>
                          <a:latin typeface="Book Antiqua"/>
                        </a:defRPr>
                      </a:lvl9pPr>
                    </a:lstStyle>
                    <a:p>
                      <a:pPr algn="ctr" rtl="1">
                        <a:lnSpc>
                          <a:spcPct val="150000"/>
                        </a:lnSpc>
                        <a:spcAft>
                          <a:spcPts val="1000"/>
                        </a:spcAft>
                      </a:pPr>
                      <a:r>
                        <a:rPr lang="fa-IR" sz="1800" b="1" dirty="0">
                          <a:latin typeface="Calibri"/>
                          <a:ea typeface="Calibri"/>
                          <a:cs typeface="B Yagut"/>
                        </a:rPr>
                        <a:t>نام ژنريك</a:t>
                      </a:r>
                      <a:endParaRPr lang="en-US" sz="1800" dirty="0">
                        <a:latin typeface="Calibri"/>
                        <a:ea typeface="Calibri"/>
                        <a:cs typeface="B Yagut"/>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8DB3E2"/>
                    </a:solidFill>
                  </a:tcPr>
                </a:tc>
                <a:tc>
                  <a:txBody>
                    <a:bodyPr/>
                    <a:lstStyle>
                      <a:lvl1pPr marL="0" algn="l" defTabSz="914400" rtl="0" eaLnBrk="1" latinLnBrk="0" hangingPunct="1">
                        <a:defRPr sz="1800" kern="1200">
                          <a:solidFill>
                            <a:schemeClr val="tx1"/>
                          </a:solidFill>
                          <a:latin typeface="Book Antiqua"/>
                        </a:defRPr>
                      </a:lvl1pPr>
                      <a:lvl2pPr marL="457200" algn="l" defTabSz="914400" rtl="0" eaLnBrk="1" latinLnBrk="0" hangingPunct="1">
                        <a:defRPr sz="1800" kern="1200">
                          <a:solidFill>
                            <a:schemeClr val="tx1"/>
                          </a:solidFill>
                          <a:latin typeface="Book Antiqua"/>
                        </a:defRPr>
                      </a:lvl2pPr>
                      <a:lvl3pPr marL="914400" algn="l" defTabSz="914400" rtl="0" eaLnBrk="1" latinLnBrk="0" hangingPunct="1">
                        <a:defRPr sz="1800" kern="1200">
                          <a:solidFill>
                            <a:schemeClr val="tx1"/>
                          </a:solidFill>
                          <a:latin typeface="Book Antiqua"/>
                        </a:defRPr>
                      </a:lvl3pPr>
                      <a:lvl4pPr marL="1371600" algn="l" defTabSz="914400" rtl="0" eaLnBrk="1" latinLnBrk="0" hangingPunct="1">
                        <a:defRPr sz="1800" kern="1200">
                          <a:solidFill>
                            <a:schemeClr val="tx1"/>
                          </a:solidFill>
                          <a:latin typeface="Book Antiqua"/>
                        </a:defRPr>
                      </a:lvl4pPr>
                      <a:lvl5pPr marL="1828800" algn="l" defTabSz="914400" rtl="0" eaLnBrk="1" latinLnBrk="0" hangingPunct="1">
                        <a:defRPr sz="1800" kern="1200">
                          <a:solidFill>
                            <a:schemeClr val="tx1"/>
                          </a:solidFill>
                          <a:latin typeface="Book Antiqua"/>
                        </a:defRPr>
                      </a:lvl5pPr>
                      <a:lvl6pPr marL="2286000" algn="l" defTabSz="914400" rtl="0" eaLnBrk="1" latinLnBrk="0" hangingPunct="1">
                        <a:defRPr sz="1800" kern="1200">
                          <a:solidFill>
                            <a:schemeClr val="tx1"/>
                          </a:solidFill>
                          <a:latin typeface="Book Antiqua"/>
                        </a:defRPr>
                      </a:lvl6pPr>
                      <a:lvl7pPr marL="2743200" algn="l" defTabSz="914400" rtl="0" eaLnBrk="1" latinLnBrk="0" hangingPunct="1">
                        <a:defRPr sz="1800" kern="1200">
                          <a:solidFill>
                            <a:schemeClr val="tx1"/>
                          </a:solidFill>
                          <a:latin typeface="Book Antiqua"/>
                        </a:defRPr>
                      </a:lvl7pPr>
                      <a:lvl8pPr marL="3200400" algn="l" defTabSz="914400" rtl="0" eaLnBrk="1" latinLnBrk="0" hangingPunct="1">
                        <a:defRPr sz="1800" kern="1200">
                          <a:solidFill>
                            <a:schemeClr val="tx1"/>
                          </a:solidFill>
                          <a:latin typeface="Book Antiqua"/>
                        </a:defRPr>
                      </a:lvl8pPr>
                      <a:lvl9pPr marL="3657600" algn="l" defTabSz="914400" rtl="0" eaLnBrk="1" latinLnBrk="0" hangingPunct="1">
                        <a:defRPr sz="1800" kern="1200">
                          <a:solidFill>
                            <a:schemeClr val="tx1"/>
                          </a:solidFill>
                          <a:latin typeface="Book Antiqua"/>
                        </a:defRPr>
                      </a:lvl9pPr>
                    </a:lstStyle>
                    <a:p>
                      <a:pPr algn="ctr" rtl="1">
                        <a:lnSpc>
                          <a:spcPct val="150000"/>
                        </a:lnSpc>
                        <a:spcAft>
                          <a:spcPts val="1000"/>
                        </a:spcAft>
                      </a:pPr>
                      <a:r>
                        <a:rPr lang="fa-IR" sz="1800" b="1">
                          <a:latin typeface="Calibri"/>
                          <a:ea typeface="Calibri"/>
                          <a:cs typeface="B Yagut"/>
                        </a:rPr>
                        <a:t>شکل دارویی</a:t>
                      </a:r>
                      <a:endParaRPr lang="en-US" sz="1800">
                        <a:latin typeface="Calibri"/>
                        <a:ea typeface="Calibri"/>
                        <a:cs typeface="B Yagut"/>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8DB3E2"/>
                    </a:solidFill>
                  </a:tcPr>
                </a:tc>
                <a:extLst>
                  <a:ext uri="{0D108BD9-81ED-4DB2-BD59-A6C34878D82A}">
                    <a16:rowId xmlns:a16="http://schemas.microsoft.com/office/drawing/2014/main" val="10000"/>
                  </a:ext>
                </a:extLst>
              </a:tr>
              <a:tr h="411462">
                <a:tc>
                  <a:txBody>
                    <a:bodyPr/>
                    <a:lstStyle>
                      <a:lvl1pPr marL="0" algn="l" defTabSz="914400" rtl="0" eaLnBrk="1" latinLnBrk="0" hangingPunct="1">
                        <a:defRPr sz="1800" kern="1200">
                          <a:solidFill>
                            <a:schemeClr val="tx1"/>
                          </a:solidFill>
                          <a:latin typeface="Book Antiqua"/>
                        </a:defRPr>
                      </a:lvl1pPr>
                      <a:lvl2pPr marL="457200" algn="l" defTabSz="914400" rtl="0" eaLnBrk="1" latinLnBrk="0" hangingPunct="1">
                        <a:defRPr sz="1800" kern="1200">
                          <a:solidFill>
                            <a:schemeClr val="tx1"/>
                          </a:solidFill>
                          <a:latin typeface="Book Antiqua"/>
                        </a:defRPr>
                      </a:lvl2pPr>
                      <a:lvl3pPr marL="914400" algn="l" defTabSz="914400" rtl="0" eaLnBrk="1" latinLnBrk="0" hangingPunct="1">
                        <a:defRPr sz="1800" kern="1200">
                          <a:solidFill>
                            <a:schemeClr val="tx1"/>
                          </a:solidFill>
                          <a:latin typeface="Book Antiqua"/>
                        </a:defRPr>
                      </a:lvl3pPr>
                      <a:lvl4pPr marL="1371600" algn="l" defTabSz="914400" rtl="0" eaLnBrk="1" latinLnBrk="0" hangingPunct="1">
                        <a:defRPr sz="1800" kern="1200">
                          <a:solidFill>
                            <a:schemeClr val="tx1"/>
                          </a:solidFill>
                          <a:latin typeface="Book Antiqua"/>
                        </a:defRPr>
                      </a:lvl4pPr>
                      <a:lvl5pPr marL="1828800" algn="l" defTabSz="914400" rtl="0" eaLnBrk="1" latinLnBrk="0" hangingPunct="1">
                        <a:defRPr sz="1800" kern="1200">
                          <a:solidFill>
                            <a:schemeClr val="tx1"/>
                          </a:solidFill>
                          <a:latin typeface="Book Antiqua"/>
                        </a:defRPr>
                      </a:lvl5pPr>
                      <a:lvl6pPr marL="2286000" algn="l" defTabSz="914400" rtl="0" eaLnBrk="1" latinLnBrk="0" hangingPunct="1">
                        <a:defRPr sz="1800" kern="1200">
                          <a:solidFill>
                            <a:schemeClr val="tx1"/>
                          </a:solidFill>
                          <a:latin typeface="Book Antiqua"/>
                        </a:defRPr>
                      </a:lvl6pPr>
                      <a:lvl7pPr marL="2743200" algn="l" defTabSz="914400" rtl="0" eaLnBrk="1" latinLnBrk="0" hangingPunct="1">
                        <a:defRPr sz="1800" kern="1200">
                          <a:solidFill>
                            <a:schemeClr val="tx1"/>
                          </a:solidFill>
                          <a:latin typeface="Book Antiqua"/>
                        </a:defRPr>
                      </a:lvl7pPr>
                      <a:lvl8pPr marL="3200400" algn="l" defTabSz="914400" rtl="0" eaLnBrk="1" latinLnBrk="0" hangingPunct="1">
                        <a:defRPr sz="1800" kern="1200">
                          <a:solidFill>
                            <a:schemeClr val="tx1"/>
                          </a:solidFill>
                          <a:latin typeface="Book Antiqua"/>
                        </a:defRPr>
                      </a:lvl8pPr>
                      <a:lvl9pPr marL="3657600" algn="l" defTabSz="914400" rtl="0" eaLnBrk="1" latinLnBrk="0" hangingPunct="1">
                        <a:defRPr sz="1800" kern="1200">
                          <a:solidFill>
                            <a:schemeClr val="tx1"/>
                          </a:solidFill>
                          <a:latin typeface="Book Antiqua"/>
                        </a:defRPr>
                      </a:lvl9pPr>
                    </a:lstStyle>
                    <a:p>
                      <a:pPr algn="ctr" rtl="1">
                        <a:lnSpc>
                          <a:spcPct val="150000"/>
                        </a:lnSpc>
                        <a:spcAft>
                          <a:spcPts val="1000"/>
                        </a:spcAft>
                      </a:pPr>
                      <a:r>
                        <a:rPr lang="en-US" sz="1800">
                          <a:latin typeface="Calibri"/>
                          <a:ea typeface="Calibri"/>
                          <a:cs typeface="B Yagut"/>
                        </a:rPr>
                        <a:t>25 _ 100 mg</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Book Antiqua"/>
                        </a:defRPr>
                      </a:lvl1pPr>
                      <a:lvl2pPr marL="457200" algn="l" defTabSz="914400" rtl="0" eaLnBrk="1" latinLnBrk="0" hangingPunct="1">
                        <a:defRPr sz="1800" kern="1200">
                          <a:solidFill>
                            <a:schemeClr val="tx1"/>
                          </a:solidFill>
                          <a:latin typeface="Book Antiqua"/>
                        </a:defRPr>
                      </a:lvl2pPr>
                      <a:lvl3pPr marL="914400" algn="l" defTabSz="914400" rtl="0" eaLnBrk="1" latinLnBrk="0" hangingPunct="1">
                        <a:defRPr sz="1800" kern="1200">
                          <a:solidFill>
                            <a:schemeClr val="tx1"/>
                          </a:solidFill>
                          <a:latin typeface="Book Antiqua"/>
                        </a:defRPr>
                      </a:lvl3pPr>
                      <a:lvl4pPr marL="1371600" algn="l" defTabSz="914400" rtl="0" eaLnBrk="1" latinLnBrk="0" hangingPunct="1">
                        <a:defRPr sz="1800" kern="1200">
                          <a:solidFill>
                            <a:schemeClr val="tx1"/>
                          </a:solidFill>
                          <a:latin typeface="Book Antiqua"/>
                        </a:defRPr>
                      </a:lvl4pPr>
                      <a:lvl5pPr marL="1828800" algn="l" defTabSz="914400" rtl="0" eaLnBrk="1" latinLnBrk="0" hangingPunct="1">
                        <a:defRPr sz="1800" kern="1200">
                          <a:solidFill>
                            <a:schemeClr val="tx1"/>
                          </a:solidFill>
                          <a:latin typeface="Book Antiqua"/>
                        </a:defRPr>
                      </a:lvl5pPr>
                      <a:lvl6pPr marL="2286000" algn="l" defTabSz="914400" rtl="0" eaLnBrk="1" latinLnBrk="0" hangingPunct="1">
                        <a:defRPr sz="1800" kern="1200">
                          <a:solidFill>
                            <a:schemeClr val="tx1"/>
                          </a:solidFill>
                          <a:latin typeface="Book Antiqua"/>
                        </a:defRPr>
                      </a:lvl6pPr>
                      <a:lvl7pPr marL="2743200" algn="l" defTabSz="914400" rtl="0" eaLnBrk="1" latinLnBrk="0" hangingPunct="1">
                        <a:defRPr sz="1800" kern="1200">
                          <a:solidFill>
                            <a:schemeClr val="tx1"/>
                          </a:solidFill>
                          <a:latin typeface="Book Antiqua"/>
                        </a:defRPr>
                      </a:lvl7pPr>
                      <a:lvl8pPr marL="3200400" algn="l" defTabSz="914400" rtl="0" eaLnBrk="1" latinLnBrk="0" hangingPunct="1">
                        <a:defRPr sz="1800" kern="1200">
                          <a:solidFill>
                            <a:schemeClr val="tx1"/>
                          </a:solidFill>
                          <a:latin typeface="Book Antiqua"/>
                        </a:defRPr>
                      </a:lvl8pPr>
                      <a:lvl9pPr marL="3657600" algn="l" defTabSz="914400" rtl="0" eaLnBrk="1" latinLnBrk="0" hangingPunct="1">
                        <a:defRPr sz="1800" kern="1200">
                          <a:solidFill>
                            <a:schemeClr val="tx1"/>
                          </a:solidFill>
                          <a:latin typeface="Book Antiqua"/>
                        </a:defRPr>
                      </a:lvl9pPr>
                    </a:lstStyle>
                    <a:p>
                      <a:pPr algn="ctr" rtl="1">
                        <a:lnSpc>
                          <a:spcPct val="150000"/>
                        </a:lnSpc>
                        <a:spcAft>
                          <a:spcPts val="1000"/>
                        </a:spcAft>
                      </a:pPr>
                      <a:r>
                        <a:rPr lang="en-US" sz="1800" dirty="0">
                          <a:latin typeface="Calibri"/>
                          <a:ea typeface="Calibri"/>
                          <a:cs typeface="B Yagut"/>
                        </a:rPr>
                        <a:t>spironolactone</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Book Antiqua"/>
                        </a:defRPr>
                      </a:lvl1pPr>
                      <a:lvl2pPr marL="457200" algn="l" defTabSz="914400" rtl="0" eaLnBrk="1" latinLnBrk="0" hangingPunct="1">
                        <a:defRPr sz="1800" kern="1200">
                          <a:solidFill>
                            <a:schemeClr val="tx1"/>
                          </a:solidFill>
                          <a:latin typeface="Book Antiqua"/>
                        </a:defRPr>
                      </a:lvl2pPr>
                      <a:lvl3pPr marL="914400" algn="l" defTabSz="914400" rtl="0" eaLnBrk="1" latinLnBrk="0" hangingPunct="1">
                        <a:defRPr sz="1800" kern="1200">
                          <a:solidFill>
                            <a:schemeClr val="tx1"/>
                          </a:solidFill>
                          <a:latin typeface="Book Antiqua"/>
                        </a:defRPr>
                      </a:lvl3pPr>
                      <a:lvl4pPr marL="1371600" algn="l" defTabSz="914400" rtl="0" eaLnBrk="1" latinLnBrk="0" hangingPunct="1">
                        <a:defRPr sz="1800" kern="1200">
                          <a:solidFill>
                            <a:schemeClr val="tx1"/>
                          </a:solidFill>
                          <a:latin typeface="Book Antiqua"/>
                        </a:defRPr>
                      </a:lvl4pPr>
                      <a:lvl5pPr marL="1828800" algn="l" defTabSz="914400" rtl="0" eaLnBrk="1" latinLnBrk="0" hangingPunct="1">
                        <a:defRPr sz="1800" kern="1200">
                          <a:solidFill>
                            <a:schemeClr val="tx1"/>
                          </a:solidFill>
                          <a:latin typeface="Book Antiqua"/>
                        </a:defRPr>
                      </a:lvl5pPr>
                      <a:lvl6pPr marL="2286000" algn="l" defTabSz="914400" rtl="0" eaLnBrk="1" latinLnBrk="0" hangingPunct="1">
                        <a:defRPr sz="1800" kern="1200">
                          <a:solidFill>
                            <a:schemeClr val="tx1"/>
                          </a:solidFill>
                          <a:latin typeface="Book Antiqua"/>
                        </a:defRPr>
                      </a:lvl6pPr>
                      <a:lvl7pPr marL="2743200" algn="l" defTabSz="914400" rtl="0" eaLnBrk="1" latinLnBrk="0" hangingPunct="1">
                        <a:defRPr sz="1800" kern="1200">
                          <a:solidFill>
                            <a:schemeClr val="tx1"/>
                          </a:solidFill>
                          <a:latin typeface="Book Antiqua"/>
                        </a:defRPr>
                      </a:lvl7pPr>
                      <a:lvl8pPr marL="3200400" algn="l" defTabSz="914400" rtl="0" eaLnBrk="1" latinLnBrk="0" hangingPunct="1">
                        <a:defRPr sz="1800" kern="1200">
                          <a:solidFill>
                            <a:schemeClr val="tx1"/>
                          </a:solidFill>
                          <a:latin typeface="Book Antiqua"/>
                        </a:defRPr>
                      </a:lvl8pPr>
                      <a:lvl9pPr marL="3657600" algn="l" defTabSz="914400" rtl="0" eaLnBrk="1" latinLnBrk="0" hangingPunct="1">
                        <a:defRPr sz="1800" kern="1200">
                          <a:solidFill>
                            <a:schemeClr val="tx1"/>
                          </a:solidFill>
                          <a:latin typeface="Book Antiqua"/>
                        </a:defRPr>
                      </a:lvl9pPr>
                    </a:lstStyle>
                    <a:p>
                      <a:pPr algn="ctr" rtl="1">
                        <a:lnSpc>
                          <a:spcPct val="150000"/>
                        </a:lnSpc>
                        <a:spcAft>
                          <a:spcPts val="1000"/>
                        </a:spcAft>
                      </a:pPr>
                      <a:r>
                        <a:rPr lang="en-US" sz="1800">
                          <a:latin typeface="Calibri"/>
                          <a:ea typeface="Calibri"/>
                          <a:cs typeface="B Yagut"/>
                        </a:rPr>
                        <a:t>Tab</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1"/>
                  </a:ext>
                </a:extLst>
              </a:tr>
              <a:tr h="421376">
                <a:tc gridSpan="3">
                  <a:txBody>
                    <a:bodyPr/>
                    <a:lstStyle>
                      <a:lvl1pPr marL="0" algn="l" defTabSz="914400" rtl="0" eaLnBrk="1" latinLnBrk="0" hangingPunct="1">
                        <a:defRPr sz="1800" kern="1200">
                          <a:solidFill>
                            <a:schemeClr val="tx1"/>
                          </a:solidFill>
                          <a:latin typeface="Book Antiqua"/>
                        </a:defRPr>
                      </a:lvl1pPr>
                      <a:lvl2pPr marL="457200" algn="l" defTabSz="914400" rtl="0" eaLnBrk="1" latinLnBrk="0" hangingPunct="1">
                        <a:defRPr sz="1800" kern="1200">
                          <a:solidFill>
                            <a:schemeClr val="tx1"/>
                          </a:solidFill>
                          <a:latin typeface="Book Antiqua"/>
                        </a:defRPr>
                      </a:lvl2pPr>
                      <a:lvl3pPr marL="914400" algn="l" defTabSz="914400" rtl="0" eaLnBrk="1" latinLnBrk="0" hangingPunct="1">
                        <a:defRPr sz="1800" kern="1200">
                          <a:solidFill>
                            <a:schemeClr val="tx1"/>
                          </a:solidFill>
                          <a:latin typeface="Book Antiqua"/>
                        </a:defRPr>
                      </a:lvl3pPr>
                      <a:lvl4pPr marL="1371600" algn="l" defTabSz="914400" rtl="0" eaLnBrk="1" latinLnBrk="0" hangingPunct="1">
                        <a:defRPr sz="1800" kern="1200">
                          <a:solidFill>
                            <a:schemeClr val="tx1"/>
                          </a:solidFill>
                          <a:latin typeface="Book Antiqua"/>
                        </a:defRPr>
                      </a:lvl4pPr>
                      <a:lvl5pPr marL="1828800" algn="l" defTabSz="914400" rtl="0" eaLnBrk="1" latinLnBrk="0" hangingPunct="1">
                        <a:defRPr sz="1800" kern="1200">
                          <a:solidFill>
                            <a:schemeClr val="tx1"/>
                          </a:solidFill>
                          <a:latin typeface="Book Antiqua"/>
                        </a:defRPr>
                      </a:lvl5pPr>
                      <a:lvl6pPr marL="2286000" algn="l" defTabSz="914400" rtl="0" eaLnBrk="1" latinLnBrk="0" hangingPunct="1">
                        <a:defRPr sz="1800" kern="1200">
                          <a:solidFill>
                            <a:schemeClr val="tx1"/>
                          </a:solidFill>
                          <a:latin typeface="Book Antiqua"/>
                        </a:defRPr>
                      </a:lvl6pPr>
                      <a:lvl7pPr marL="2743200" algn="l" defTabSz="914400" rtl="0" eaLnBrk="1" latinLnBrk="0" hangingPunct="1">
                        <a:defRPr sz="1800" kern="1200">
                          <a:solidFill>
                            <a:schemeClr val="tx1"/>
                          </a:solidFill>
                          <a:latin typeface="Book Antiqua"/>
                        </a:defRPr>
                      </a:lvl7pPr>
                      <a:lvl8pPr marL="3200400" algn="l" defTabSz="914400" rtl="0" eaLnBrk="1" latinLnBrk="0" hangingPunct="1">
                        <a:defRPr sz="1800" kern="1200">
                          <a:solidFill>
                            <a:schemeClr val="tx1"/>
                          </a:solidFill>
                          <a:latin typeface="Book Antiqua"/>
                        </a:defRPr>
                      </a:lvl8pPr>
                      <a:lvl9pPr marL="3657600" algn="l" defTabSz="914400" rtl="0" eaLnBrk="1" latinLnBrk="0" hangingPunct="1">
                        <a:defRPr sz="1800" kern="1200">
                          <a:solidFill>
                            <a:schemeClr val="tx1"/>
                          </a:solidFill>
                          <a:latin typeface="Book Antiqua"/>
                        </a:defRPr>
                      </a:lvl9pPr>
                    </a:lstStyle>
                    <a:p>
                      <a:pPr algn="ctr" rtl="1">
                        <a:lnSpc>
                          <a:spcPct val="150000"/>
                        </a:lnSpc>
                        <a:spcAft>
                          <a:spcPts val="1000"/>
                        </a:spcAft>
                      </a:pPr>
                      <a:r>
                        <a:rPr lang="fa-IR" sz="1800" dirty="0">
                          <a:latin typeface="Calibri"/>
                          <a:ea typeface="Calibri"/>
                          <a:cs typeface="B Yagut"/>
                        </a:rPr>
                        <a:t>نام تجاری قدیمی</a:t>
                      </a:r>
                      <a:endParaRPr lang="en-US" sz="1800" dirty="0">
                        <a:latin typeface="Calibri"/>
                        <a:ea typeface="Calibri"/>
                        <a:cs typeface="B Yagut"/>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8DB3E2"/>
                    </a:solidFill>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2"/>
                  </a:ext>
                </a:extLst>
              </a:tr>
              <a:tr h="411462">
                <a:tc gridSpan="3">
                  <a:txBody>
                    <a:bodyPr/>
                    <a:lstStyle>
                      <a:lvl1pPr marL="0" algn="l" defTabSz="914400" rtl="0" eaLnBrk="1" latinLnBrk="0" hangingPunct="1">
                        <a:defRPr sz="1800" kern="1200">
                          <a:solidFill>
                            <a:schemeClr val="tx1"/>
                          </a:solidFill>
                          <a:latin typeface="Book Antiqua"/>
                        </a:defRPr>
                      </a:lvl1pPr>
                      <a:lvl2pPr marL="457200" algn="l" defTabSz="914400" rtl="0" eaLnBrk="1" latinLnBrk="0" hangingPunct="1">
                        <a:defRPr sz="1800" kern="1200">
                          <a:solidFill>
                            <a:schemeClr val="tx1"/>
                          </a:solidFill>
                          <a:latin typeface="Book Antiqua"/>
                        </a:defRPr>
                      </a:lvl2pPr>
                      <a:lvl3pPr marL="914400" algn="l" defTabSz="914400" rtl="0" eaLnBrk="1" latinLnBrk="0" hangingPunct="1">
                        <a:defRPr sz="1800" kern="1200">
                          <a:solidFill>
                            <a:schemeClr val="tx1"/>
                          </a:solidFill>
                          <a:latin typeface="Book Antiqua"/>
                        </a:defRPr>
                      </a:lvl3pPr>
                      <a:lvl4pPr marL="1371600" algn="l" defTabSz="914400" rtl="0" eaLnBrk="1" latinLnBrk="0" hangingPunct="1">
                        <a:defRPr sz="1800" kern="1200">
                          <a:solidFill>
                            <a:schemeClr val="tx1"/>
                          </a:solidFill>
                          <a:latin typeface="Book Antiqua"/>
                        </a:defRPr>
                      </a:lvl4pPr>
                      <a:lvl5pPr marL="1828800" algn="l" defTabSz="914400" rtl="0" eaLnBrk="1" latinLnBrk="0" hangingPunct="1">
                        <a:defRPr sz="1800" kern="1200">
                          <a:solidFill>
                            <a:schemeClr val="tx1"/>
                          </a:solidFill>
                          <a:latin typeface="Book Antiqua"/>
                        </a:defRPr>
                      </a:lvl5pPr>
                      <a:lvl6pPr marL="2286000" algn="l" defTabSz="914400" rtl="0" eaLnBrk="1" latinLnBrk="0" hangingPunct="1">
                        <a:defRPr sz="1800" kern="1200">
                          <a:solidFill>
                            <a:schemeClr val="tx1"/>
                          </a:solidFill>
                          <a:latin typeface="Book Antiqua"/>
                        </a:defRPr>
                      </a:lvl6pPr>
                      <a:lvl7pPr marL="2743200" algn="l" defTabSz="914400" rtl="0" eaLnBrk="1" latinLnBrk="0" hangingPunct="1">
                        <a:defRPr sz="1800" kern="1200">
                          <a:solidFill>
                            <a:schemeClr val="tx1"/>
                          </a:solidFill>
                          <a:latin typeface="Book Antiqua"/>
                        </a:defRPr>
                      </a:lvl7pPr>
                      <a:lvl8pPr marL="3200400" algn="l" defTabSz="914400" rtl="0" eaLnBrk="1" latinLnBrk="0" hangingPunct="1">
                        <a:defRPr sz="1800" kern="1200">
                          <a:solidFill>
                            <a:schemeClr val="tx1"/>
                          </a:solidFill>
                          <a:latin typeface="Book Antiqua"/>
                        </a:defRPr>
                      </a:lvl8pPr>
                      <a:lvl9pPr marL="3657600" algn="l" defTabSz="914400" rtl="0" eaLnBrk="1" latinLnBrk="0" hangingPunct="1">
                        <a:defRPr sz="1800" kern="1200">
                          <a:solidFill>
                            <a:schemeClr val="tx1"/>
                          </a:solidFill>
                          <a:latin typeface="Book Antiqua"/>
                        </a:defRPr>
                      </a:lvl9pPr>
                    </a:lstStyle>
                    <a:p>
                      <a:pPr algn="ctr" rtl="1">
                        <a:lnSpc>
                          <a:spcPct val="150000"/>
                        </a:lnSpc>
                        <a:spcAft>
                          <a:spcPts val="1000"/>
                        </a:spcAft>
                      </a:pPr>
                      <a:r>
                        <a:rPr lang="en-US" sz="1800" dirty="0" err="1">
                          <a:latin typeface="Calibri"/>
                          <a:ea typeface="Calibri"/>
                          <a:cs typeface="B Yagut"/>
                        </a:rPr>
                        <a:t>Aldacton</a:t>
                      </a:r>
                      <a:endParaRPr lang="en-US" sz="1800" dirty="0">
                        <a:latin typeface="Calibri"/>
                        <a:ea typeface="Calibri"/>
                        <a:cs typeface="B Yagut"/>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3"/>
                  </a:ext>
                </a:extLst>
              </a:tr>
            </a:tbl>
          </a:graphicData>
        </a:graphic>
      </p:graphicFrame>
      <p:sp>
        <p:nvSpPr>
          <p:cNvPr id="4" name="Rectangle 3"/>
          <p:cNvSpPr>
            <a:spLocks noChangeArrowheads="1"/>
          </p:cNvSpPr>
          <p:nvPr/>
        </p:nvSpPr>
        <p:spPr bwMode="auto">
          <a:xfrm>
            <a:off x="271405" y="5103720"/>
            <a:ext cx="8915400" cy="1323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bg2"/>
              </a:buClr>
              <a:buSzPct val="75000"/>
              <a:buFont typeface="Wingdings" panose="05000000000000000000" pitchFamily="2" charset="2"/>
              <a:buChar char="p"/>
              <a:defRPr sz="2800">
                <a:solidFill>
                  <a:schemeClr val="tx1"/>
                </a:solidFill>
                <a:latin typeface="Verdana" panose="020B0604030504040204" pitchFamily="34" charset="0"/>
                <a:cs typeface="Arial" panose="020B0604020202020204" pitchFamily="34" charset="0"/>
              </a:defRPr>
            </a:lvl1pPr>
            <a:lvl2pPr marL="742950" indent="-285750">
              <a:spcBef>
                <a:spcPct val="20000"/>
              </a:spcBef>
              <a:buClr>
                <a:schemeClr val="tx2"/>
              </a:buClr>
              <a:buSzPct val="75000"/>
              <a:buFont typeface="Wingdings" panose="05000000000000000000" pitchFamily="2" charset="2"/>
              <a:buChar char="n"/>
              <a:defRPr sz="2400">
                <a:solidFill>
                  <a:schemeClr val="tx1"/>
                </a:solidFill>
                <a:latin typeface="Verdana" panose="020B0604030504040204" pitchFamily="34" charset="0"/>
                <a:cs typeface="Arial" panose="020B0604020202020204" pitchFamily="34" charset="0"/>
              </a:defRPr>
            </a:lvl2pPr>
            <a:lvl3pPr marL="1143000" indent="-228600">
              <a:spcBef>
                <a:spcPct val="20000"/>
              </a:spcBef>
              <a:buClr>
                <a:schemeClr val="accent1"/>
              </a:buClr>
              <a:buSzPct val="65000"/>
              <a:buFont typeface="Wingdings" panose="05000000000000000000" pitchFamily="2" charset="2"/>
              <a:buChar char="p"/>
              <a:defRPr sz="2000">
                <a:solidFill>
                  <a:schemeClr val="tx1"/>
                </a:solidFill>
                <a:latin typeface="Verdana" panose="020B0604030504040204" pitchFamily="34" charset="0"/>
                <a:cs typeface="Arial" panose="020B0604020202020204" pitchFamily="34" charset="0"/>
              </a:defRPr>
            </a:lvl3pPr>
            <a:lvl4pPr marL="1600200" indent="-228600">
              <a:spcBef>
                <a:spcPct val="20000"/>
              </a:spcBef>
              <a:buClr>
                <a:schemeClr val="bg2"/>
              </a:buClr>
              <a:buFont typeface="Wingdings" panose="05000000000000000000" pitchFamily="2" charset="2"/>
              <a:buChar char="§"/>
              <a:defRPr sz="2000">
                <a:solidFill>
                  <a:schemeClr val="tx1"/>
                </a:solidFill>
                <a:latin typeface="Verdana" panose="020B0604030504040204" pitchFamily="34" charset="0"/>
                <a:cs typeface="Arial" panose="020B0604020202020204" pitchFamily="34" charset="0"/>
              </a:defRPr>
            </a:lvl4pPr>
            <a:lvl5pPr marL="2057400" indent="-228600">
              <a:spcBef>
                <a:spcPct val="20000"/>
              </a:spcBef>
              <a:buClr>
                <a:schemeClr val="tx2"/>
              </a:buClr>
              <a:buSzPct val="80000"/>
              <a:buFont typeface="Wingdings" panose="05000000000000000000" pitchFamily="2" charset="2"/>
              <a:buChar char="§"/>
              <a:defRPr sz="2000">
                <a:solidFill>
                  <a:schemeClr val="tx1"/>
                </a:solidFill>
                <a:latin typeface="Verdana" panose="020B0604030504040204" pitchFamily="34" charset="0"/>
                <a:cs typeface="Arial" panose="020B0604020202020204" pitchFamily="34" charset="0"/>
              </a:defRPr>
            </a:lvl5pPr>
            <a:lvl6pPr marL="2514600" indent="-228600" eaLnBrk="0" fontAlgn="base" hangingPunct="0">
              <a:spcBef>
                <a:spcPct val="20000"/>
              </a:spcBef>
              <a:spcAft>
                <a:spcPct val="0"/>
              </a:spcAft>
              <a:buClr>
                <a:schemeClr val="tx2"/>
              </a:buClr>
              <a:buSzPct val="80000"/>
              <a:buFont typeface="Wingdings" panose="05000000000000000000" pitchFamily="2" charset="2"/>
              <a:buChar char="§"/>
              <a:defRPr sz="2000">
                <a:solidFill>
                  <a:schemeClr val="tx1"/>
                </a:solidFill>
                <a:latin typeface="Verdana" panose="020B0604030504040204" pitchFamily="34" charset="0"/>
                <a:cs typeface="Arial" panose="020B0604020202020204" pitchFamily="34" charset="0"/>
              </a:defRPr>
            </a:lvl6pPr>
            <a:lvl7pPr marL="2971800" indent="-228600" eaLnBrk="0" fontAlgn="base" hangingPunct="0">
              <a:spcBef>
                <a:spcPct val="20000"/>
              </a:spcBef>
              <a:spcAft>
                <a:spcPct val="0"/>
              </a:spcAft>
              <a:buClr>
                <a:schemeClr val="tx2"/>
              </a:buClr>
              <a:buSzPct val="80000"/>
              <a:buFont typeface="Wingdings" panose="05000000000000000000" pitchFamily="2" charset="2"/>
              <a:buChar char="§"/>
              <a:defRPr sz="2000">
                <a:solidFill>
                  <a:schemeClr val="tx1"/>
                </a:solidFill>
                <a:latin typeface="Verdana" panose="020B0604030504040204" pitchFamily="34" charset="0"/>
                <a:cs typeface="Arial" panose="020B0604020202020204" pitchFamily="34" charset="0"/>
              </a:defRPr>
            </a:lvl7pPr>
            <a:lvl8pPr marL="3429000" indent="-228600" eaLnBrk="0" fontAlgn="base" hangingPunct="0">
              <a:spcBef>
                <a:spcPct val="20000"/>
              </a:spcBef>
              <a:spcAft>
                <a:spcPct val="0"/>
              </a:spcAft>
              <a:buClr>
                <a:schemeClr val="tx2"/>
              </a:buClr>
              <a:buSzPct val="80000"/>
              <a:buFont typeface="Wingdings" panose="05000000000000000000" pitchFamily="2" charset="2"/>
              <a:buChar char="§"/>
              <a:defRPr sz="2000">
                <a:solidFill>
                  <a:schemeClr val="tx1"/>
                </a:solidFill>
                <a:latin typeface="Verdana" panose="020B0604030504040204" pitchFamily="34" charset="0"/>
                <a:cs typeface="Arial" panose="020B0604020202020204" pitchFamily="34" charset="0"/>
              </a:defRPr>
            </a:lvl8pPr>
            <a:lvl9pPr marL="3886200" indent="-228600" eaLnBrk="0" fontAlgn="base" hangingPunct="0">
              <a:spcBef>
                <a:spcPct val="20000"/>
              </a:spcBef>
              <a:spcAft>
                <a:spcPct val="0"/>
              </a:spcAft>
              <a:buClr>
                <a:schemeClr val="tx2"/>
              </a:buClr>
              <a:buSzPct val="80000"/>
              <a:buFont typeface="Wingdings" panose="05000000000000000000" pitchFamily="2" charset="2"/>
              <a:buChar char="§"/>
              <a:defRPr sz="2000">
                <a:solidFill>
                  <a:schemeClr val="tx1"/>
                </a:solidFill>
                <a:latin typeface="Verdana" panose="020B0604030504040204" pitchFamily="34" charset="0"/>
                <a:cs typeface="Arial" panose="020B0604020202020204" pitchFamily="34" charset="0"/>
              </a:defRPr>
            </a:lvl9pPr>
          </a:lstStyle>
          <a:p>
            <a:pPr algn="just" rtl="1">
              <a:spcBef>
                <a:spcPct val="0"/>
              </a:spcBef>
              <a:buClrTx/>
              <a:buSzTx/>
              <a:buFontTx/>
              <a:buNone/>
            </a:pPr>
            <a:r>
              <a:rPr lang="fa-IR" altLang="en-US" sz="2000" dirty="0"/>
              <a:t>این داروی فشار خون، در آخرین مرحله به بیمار تجویز می شود چرا که عوارض هورمونی داشته و هورمون ها را به سمت هورمون زنانه تغییر می دهد (ژینکوماستیا)</a:t>
            </a:r>
            <a:endParaRPr lang="en-US" altLang="en-US" sz="2000" dirty="0"/>
          </a:p>
          <a:p>
            <a:pPr algn="just" rtl="1">
              <a:spcBef>
                <a:spcPct val="0"/>
              </a:spcBef>
              <a:buClrTx/>
              <a:buSzTx/>
              <a:buFontTx/>
              <a:buNone/>
            </a:pPr>
            <a:r>
              <a:rPr lang="fa-IR" altLang="en-US" sz="2000" dirty="0"/>
              <a:t>معمولاً متخصصان پوست و مو این دارو را برای خانم هایی که مبتلا به هیرسوتیسم (پرمویی</a:t>
            </a:r>
            <a:r>
              <a:rPr lang="fa-IR" altLang="en-US" sz="2000" dirty="0" smtClean="0"/>
              <a:t>) اند </a:t>
            </a:r>
            <a:r>
              <a:rPr lang="fa-IR" altLang="en-US" sz="2000" dirty="0"/>
              <a:t>تجویز می کنند.</a:t>
            </a:r>
            <a:endParaRPr lang="en-US" altLang="en-US" sz="2000" dirty="0"/>
          </a:p>
        </p:txBody>
      </p:sp>
    </p:spTree>
    <p:extLst>
      <p:ext uri="{BB962C8B-B14F-4D97-AF65-F5344CB8AC3E}">
        <p14:creationId xmlns:p14="http://schemas.microsoft.com/office/powerpoint/2010/main" val="2997701824"/>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1" presetClass="entr" presetSubtype="0" fill="hold" nodeType="withEffect">
                                  <p:stCondLst>
                                    <p:cond delay="0"/>
                                  </p:stCondLst>
                                  <p:iterate type="lt">
                                    <p:tmPct val="5000"/>
                                  </p:iterate>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p:cTn id="7" dur="1000" fill="hold"/>
                                        <p:tgtEl>
                                          <p:spTgt spid="2">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2">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2">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2">
                                            <p:txEl>
                                              <p:pRg st="0" end="0"/>
                                            </p:txEl>
                                          </p:spTgt>
                                        </p:tgtEl>
                                      </p:cBhvr>
                                    </p:animEffect>
                                  </p:childTnLst>
                                </p:cTn>
                              </p:par>
                              <p:par>
                                <p:cTn id="11" presetID="31" presetClass="entr" presetSubtype="0" fill="hold" nodeType="withEffect">
                                  <p:stCondLst>
                                    <p:cond delay="0"/>
                                  </p:stCondLst>
                                  <p:iterate type="lt">
                                    <p:tmPct val="5000"/>
                                  </p:iterate>
                                  <p:childTnLst>
                                    <p:set>
                                      <p:cBhvr>
                                        <p:cTn id="12" dur="1" fill="hold">
                                          <p:stCondLst>
                                            <p:cond delay="0"/>
                                          </p:stCondLst>
                                        </p:cTn>
                                        <p:tgtEl>
                                          <p:spTgt spid="2">
                                            <p:txEl>
                                              <p:pRg st="1" end="1"/>
                                            </p:txEl>
                                          </p:spTgt>
                                        </p:tgtEl>
                                        <p:attrNameLst>
                                          <p:attrName>style.visibility</p:attrName>
                                        </p:attrNameLst>
                                      </p:cBhvr>
                                      <p:to>
                                        <p:strVal val="visible"/>
                                      </p:to>
                                    </p:set>
                                    <p:anim calcmode="lin" valueType="num">
                                      <p:cBhvr>
                                        <p:cTn id="13" dur="1000" fill="hold"/>
                                        <p:tgtEl>
                                          <p:spTgt spid="2">
                                            <p:txEl>
                                              <p:pRg st="1" end="1"/>
                                            </p:txEl>
                                          </p:spTgt>
                                        </p:tgtEl>
                                        <p:attrNameLst>
                                          <p:attrName>ppt_w</p:attrName>
                                        </p:attrNameLst>
                                      </p:cBhvr>
                                      <p:tavLst>
                                        <p:tav tm="0">
                                          <p:val>
                                            <p:fltVal val="0"/>
                                          </p:val>
                                        </p:tav>
                                        <p:tav tm="100000">
                                          <p:val>
                                            <p:strVal val="#ppt_w"/>
                                          </p:val>
                                        </p:tav>
                                      </p:tavLst>
                                    </p:anim>
                                    <p:anim calcmode="lin" valueType="num">
                                      <p:cBhvr>
                                        <p:cTn id="14" dur="1000" fill="hold"/>
                                        <p:tgtEl>
                                          <p:spTgt spid="2">
                                            <p:txEl>
                                              <p:pRg st="1" end="1"/>
                                            </p:txEl>
                                          </p:spTgt>
                                        </p:tgtEl>
                                        <p:attrNameLst>
                                          <p:attrName>ppt_h</p:attrName>
                                        </p:attrNameLst>
                                      </p:cBhvr>
                                      <p:tavLst>
                                        <p:tav tm="0">
                                          <p:val>
                                            <p:fltVal val="0"/>
                                          </p:val>
                                        </p:tav>
                                        <p:tav tm="100000">
                                          <p:val>
                                            <p:strVal val="#ppt_h"/>
                                          </p:val>
                                        </p:tav>
                                      </p:tavLst>
                                    </p:anim>
                                    <p:anim calcmode="lin" valueType="num">
                                      <p:cBhvr>
                                        <p:cTn id="15" dur="1000" fill="hold"/>
                                        <p:tgtEl>
                                          <p:spTgt spid="2">
                                            <p:txEl>
                                              <p:pRg st="1" end="1"/>
                                            </p:txEl>
                                          </p:spTgt>
                                        </p:tgtEl>
                                        <p:attrNameLst>
                                          <p:attrName>style.rotation</p:attrName>
                                        </p:attrNameLst>
                                      </p:cBhvr>
                                      <p:tavLst>
                                        <p:tav tm="0">
                                          <p:val>
                                            <p:fltVal val="90"/>
                                          </p:val>
                                        </p:tav>
                                        <p:tav tm="100000">
                                          <p:val>
                                            <p:fltVal val="0"/>
                                          </p:val>
                                        </p:tav>
                                      </p:tavLst>
                                    </p:anim>
                                    <p:animEffect transition="in" filter="fade">
                                      <p:cBhvr>
                                        <p:cTn id="16" dur="1000"/>
                                        <p:tgtEl>
                                          <p:spTgt spid="2">
                                            <p:txEl>
                                              <p:pRg st="1" end="1"/>
                                            </p:txEl>
                                          </p:spTgt>
                                        </p:tgtEl>
                                      </p:cBhvr>
                                    </p:animEffect>
                                  </p:childTnLst>
                                </p:cTn>
                              </p:par>
                              <p:par>
                                <p:cTn id="17" presetID="31" presetClass="entr" presetSubtype="0" fill="hold" nodeType="withEffect">
                                  <p:stCondLst>
                                    <p:cond delay="0"/>
                                  </p:stCondLst>
                                  <p:iterate type="lt">
                                    <p:tmPct val="5000"/>
                                  </p:iterate>
                                  <p:childTnLst>
                                    <p:set>
                                      <p:cBhvr>
                                        <p:cTn id="18" dur="1" fill="hold">
                                          <p:stCondLst>
                                            <p:cond delay="0"/>
                                          </p:stCondLst>
                                        </p:cTn>
                                        <p:tgtEl>
                                          <p:spTgt spid="2">
                                            <p:txEl>
                                              <p:pRg st="2" end="2"/>
                                            </p:txEl>
                                          </p:spTgt>
                                        </p:tgtEl>
                                        <p:attrNameLst>
                                          <p:attrName>style.visibility</p:attrName>
                                        </p:attrNameLst>
                                      </p:cBhvr>
                                      <p:to>
                                        <p:strVal val="visible"/>
                                      </p:to>
                                    </p:set>
                                    <p:anim calcmode="lin" valueType="num">
                                      <p:cBhvr>
                                        <p:cTn id="19" dur="1000" fill="hold"/>
                                        <p:tgtEl>
                                          <p:spTgt spid="2">
                                            <p:txEl>
                                              <p:pRg st="2" end="2"/>
                                            </p:txEl>
                                          </p:spTgt>
                                        </p:tgtEl>
                                        <p:attrNameLst>
                                          <p:attrName>ppt_w</p:attrName>
                                        </p:attrNameLst>
                                      </p:cBhvr>
                                      <p:tavLst>
                                        <p:tav tm="0">
                                          <p:val>
                                            <p:fltVal val="0"/>
                                          </p:val>
                                        </p:tav>
                                        <p:tav tm="100000">
                                          <p:val>
                                            <p:strVal val="#ppt_w"/>
                                          </p:val>
                                        </p:tav>
                                      </p:tavLst>
                                    </p:anim>
                                    <p:anim calcmode="lin" valueType="num">
                                      <p:cBhvr>
                                        <p:cTn id="20" dur="1000" fill="hold"/>
                                        <p:tgtEl>
                                          <p:spTgt spid="2">
                                            <p:txEl>
                                              <p:pRg st="2" end="2"/>
                                            </p:txEl>
                                          </p:spTgt>
                                        </p:tgtEl>
                                        <p:attrNameLst>
                                          <p:attrName>ppt_h</p:attrName>
                                        </p:attrNameLst>
                                      </p:cBhvr>
                                      <p:tavLst>
                                        <p:tav tm="0">
                                          <p:val>
                                            <p:fltVal val="0"/>
                                          </p:val>
                                        </p:tav>
                                        <p:tav tm="100000">
                                          <p:val>
                                            <p:strVal val="#ppt_h"/>
                                          </p:val>
                                        </p:tav>
                                      </p:tavLst>
                                    </p:anim>
                                    <p:anim calcmode="lin" valueType="num">
                                      <p:cBhvr>
                                        <p:cTn id="21" dur="1000" fill="hold"/>
                                        <p:tgtEl>
                                          <p:spTgt spid="2">
                                            <p:txEl>
                                              <p:pRg st="2" end="2"/>
                                            </p:txEl>
                                          </p:spTgt>
                                        </p:tgtEl>
                                        <p:attrNameLst>
                                          <p:attrName>style.rotation</p:attrName>
                                        </p:attrNameLst>
                                      </p:cBhvr>
                                      <p:tavLst>
                                        <p:tav tm="0">
                                          <p:val>
                                            <p:fltVal val="90"/>
                                          </p:val>
                                        </p:tav>
                                        <p:tav tm="100000">
                                          <p:val>
                                            <p:fltVal val="0"/>
                                          </p:val>
                                        </p:tav>
                                      </p:tavLst>
                                    </p:anim>
                                    <p:animEffect transition="in" filter="fade">
                                      <p:cBhvr>
                                        <p:cTn id="22" dur="1000"/>
                                        <p:tgtEl>
                                          <p:spTgt spid="2">
                                            <p:txEl>
                                              <p:pRg st="2" end="2"/>
                                            </p:txEl>
                                          </p:spTgt>
                                        </p:tgtEl>
                                      </p:cBhvr>
                                    </p:animEffect>
                                  </p:childTnLst>
                                </p:cTn>
                              </p:par>
                              <p:par>
                                <p:cTn id="23" presetID="31" presetClass="entr" presetSubtype="0" fill="hold" nodeType="withEffect">
                                  <p:stCondLst>
                                    <p:cond delay="0"/>
                                  </p:stCondLst>
                                  <p:iterate type="lt">
                                    <p:tmPct val="5000"/>
                                  </p:iterate>
                                  <p:childTnLst>
                                    <p:set>
                                      <p:cBhvr>
                                        <p:cTn id="24" dur="1" fill="hold">
                                          <p:stCondLst>
                                            <p:cond delay="0"/>
                                          </p:stCondLst>
                                        </p:cTn>
                                        <p:tgtEl>
                                          <p:spTgt spid="2">
                                            <p:txEl>
                                              <p:pRg st="3" end="3"/>
                                            </p:txEl>
                                          </p:spTgt>
                                        </p:tgtEl>
                                        <p:attrNameLst>
                                          <p:attrName>style.visibility</p:attrName>
                                        </p:attrNameLst>
                                      </p:cBhvr>
                                      <p:to>
                                        <p:strVal val="visible"/>
                                      </p:to>
                                    </p:set>
                                    <p:anim calcmode="lin" valueType="num">
                                      <p:cBhvr>
                                        <p:cTn id="25" dur="1000" fill="hold"/>
                                        <p:tgtEl>
                                          <p:spTgt spid="2">
                                            <p:txEl>
                                              <p:pRg st="3" end="3"/>
                                            </p:txEl>
                                          </p:spTgt>
                                        </p:tgtEl>
                                        <p:attrNameLst>
                                          <p:attrName>ppt_w</p:attrName>
                                        </p:attrNameLst>
                                      </p:cBhvr>
                                      <p:tavLst>
                                        <p:tav tm="0">
                                          <p:val>
                                            <p:fltVal val="0"/>
                                          </p:val>
                                        </p:tav>
                                        <p:tav tm="100000">
                                          <p:val>
                                            <p:strVal val="#ppt_w"/>
                                          </p:val>
                                        </p:tav>
                                      </p:tavLst>
                                    </p:anim>
                                    <p:anim calcmode="lin" valueType="num">
                                      <p:cBhvr>
                                        <p:cTn id="26" dur="1000" fill="hold"/>
                                        <p:tgtEl>
                                          <p:spTgt spid="2">
                                            <p:txEl>
                                              <p:pRg st="3" end="3"/>
                                            </p:txEl>
                                          </p:spTgt>
                                        </p:tgtEl>
                                        <p:attrNameLst>
                                          <p:attrName>ppt_h</p:attrName>
                                        </p:attrNameLst>
                                      </p:cBhvr>
                                      <p:tavLst>
                                        <p:tav tm="0">
                                          <p:val>
                                            <p:fltVal val="0"/>
                                          </p:val>
                                        </p:tav>
                                        <p:tav tm="100000">
                                          <p:val>
                                            <p:strVal val="#ppt_h"/>
                                          </p:val>
                                        </p:tav>
                                      </p:tavLst>
                                    </p:anim>
                                    <p:anim calcmode="lin" valueType="num">
                                      <p:cBhvr>
                                        <p:cTn id="27" dur="1000" fill="hold"/>
                                        <p:tgtEl>
                                          <p:spTgt spid="2">
                                            <p:txEl>
                                              <p:pRg st="3" end="3"/>
                                            </p:txEl>
                                          </p:spTgt>
                                        </p:tgtEl>
                                        <p:attrNameLst>
                                          <p:attrName>style.rotation</p:attrName>
                                        </p:attrNameLst>
                                      </p:cBhvr>
                                      <p:tavLst>
                                        <p:tav tm="0">
                                          <p:val>
                                            <p:fltVal val="90"/>
                                          </p:val>
                                        </p:tav>
                                        <p:tav tm="100000">
                                          <p:val>
                                            <p:fltVal val="0"/>
                                          </p:val>
                                        </p:tav>
                                      </p:tavLst>
                                    </p:anim>
                                    <p:animEffect transition="in" filter="fade">
                                      <p:cBhvr>
                                        <p:cTn id="28" dur="1000"/>
                                        <p:tgtEl>
                                          <p:spTgt spid="2">
                                            <p:txEl>
                                              <p:pRg st="3" end="3"/>
                                            </p:txEl>
                                          </p:spTgt>
                                        </p:tgtEl>
                                      </p:cBhvr>
                                    </p:animEffect>
                                  </p:childTnLst>
                                </p:cTn>
                              </p:par>
                            </p:childTnLst>
                          </p:cTn>
                        </p:par>
                        <p:par>
                          <p:cTn id="29" fill="hold" nodeType="afterGroup">
                            <p:stCondLst>
                              <p:cond delay="5300"/>
                            </p:stCondLst>
                            <p:childTnLst>
                              <p:par>
                                <p:cTn id="30" presetID="47" presetClass="entr" presetSubtype="0" fill="hold" nodeType="afterEffect">
                                  <p:stCondLst>
                                    <p:cond delay="0"/>
                                  </p:stCondLst>
                                  <p:childTnLst>
                                    <p:set>
                                      <p:cBhvr>
                                        <p:cTn id="31" dur="1" fill="hold">
                                          <p:stCondLst>
                                            <p:cond delay="0"/>
                                          </p:stCondLst>
                                        </p:cTn>
                                        <p:tgtEl>
                                          <p:spTgt spid="3"/>
                                        </p:tgtEl>
                                        <p:attrNameLst>
                                          <p:attrName>style.visibility</p:attrName>
                                        </p:attrNameLst>
                                      </p:cBhvr>
                                      <p:to>
                                        <p:strVal val="visible"/>
                                      </p:to>
                                    </p:set>
                                    <p:animEffect transition="in" filter="fade">
                                      <p:cBhvr>
                                        <p:cTn id="32" dur="2000"/>
                                        <p:tgtEl>
                                          <p:spTgt spid="3"/>
                                        </p:tgtEl>
                                      </p:cBhvr>
                                    </p:animEffect>
                                    <p:anim calcmode="lin" valueType="num">
                                      <p:cBhvr>
                                        <p:cTn id="33" dur="2000" fill="hold"/>
                                        <p:tgtEl>
                                          <p:spTgt spid="3"/>
                                        </p:tgtEl>
                                        <p:attrNameLst>
                                          <p:attrName>ppt_x</p:attrName>
                                        </p:attrNameLst>
                                      </p:cBhvr>
                                      <p:tavLst>
                                        <p:tav tm="0">
                                          <p:val>
                                            <p:strVal val="#ppt_x"/>
                                          </p:val>
                                        </p:tav>
                                        <p:tav tm="100000">
                                          <p:val>
                                            <p:strVal val="#ppt_x"/>
                                          </p:val>
                                        </p:tav>
                                      </p:tavLst>
                                    </p:anim>
                                    <p:anim calcmode="lin" valueType="num">
                                      <p:cBhvr>
                                        <p:cTn id="34" dur="2000" fill="hold"/>
                                        <p:tgtEl>
                                          <p:spTgt spid="3"/>
                                        </p:tgtEl>
                                        <p:attrNameLst>
                                          <p:attrName>ppt_y</p:attrName>
                                        </p:attrNameLst>
                                      </p:cBhvr>
                                      <p:tavLst>
                                        <p:tav tm="0">
                                          <p:val>
                                            <p:strVal val="#ppt_y-.1"/>
                                          </p:val>
                                        </p:tav>
                                        <p:tav tm="100000">
                                          <p:val>
                                            <p:strVal val="#ppt_y"/>
                                          </p:val>
                                        </p:tav>
                                      </p:tavLst>
                                    </p:anim>
                                  </p:childTnLst>
                                </p:cTn>
                              </p:par>
                            </p:childTnLst>
                          </p:cTn>
                        </p:par>
                        <p:par>
                          <p:cTn id="35" fill="hold" nodeType="afterGroup">
                            <p:stCondLst>
                              <p:cond delay="7300"/>
                            </p:stCondLst>
                            <p:childTnLst>
                              <p:par>
                                <p:cTn id="36" presetID="12" presetClass="entr" presetSubtype="4" fill="hold" nodeType="afterEffect">
                                  <p:stCondLst>
                                    <p:cond delay="0"/>
                                  </p:stCondLst>
                                  <p:childTnLst>
                                    <p:set>
                                      <p:cBhvr>
                                        <p:cTn id="37" dur="1" fill="hold">
                                          <p:stCondLst>
                                            <p:cond delay="0"/>
                                          </p:stCondLst>
                                        </p:cTn>
                                        <p:tgtEl>
                                          <p:spTgt spid="4">
                                            <p:txEl>
                                              <p:pRg st="0" end="0"/>
                                            </p:txEl>
                                          </p:spTgt>
                                        </p:tgtEl>
                                        <p:attrNameLst>
                                          <p:attrName>style.visibility</p:attrName>
                                        </p:attrNameLst>
                                      </p:cBhvr>
                                      <p:to>
                                        <p:strVal val="visible"/>
                                      </p:to>
                                    </p:set>
                                    <p:animEffect transition="in" filter="slide(fromBottom)">
                                      <p:cBhvr>
                                        <p:cTn id="38" dur="5000"/>
                                        <p:tgtEl>
                                          <p:spTgt spid="4">
                                            <p:txEl>
                                              <p:pRg st="0" end="0"/>
                                            </p:txEl>
                                          </p:spTgt>
                                        </p:tgtEl>
                                      </p:cBhvr>
                                    </p:animEffect>
                                  </p:childTnLst>
                                </p:cTn>
                              </p:par>
                            </p:childTnLst>
                          </p:cTn>
                        </p:par>
                        <p:par>
                          <p:cTn id="39" fill="hold" nodeType="afterGroup">
                            <p:stCondLst>
                              <p:cond delay="12300"/>
                            </p:stCondLst>
                            <p:childTnLst>
                              <p:par>
                                <p:cTn id="40" presetID="12" presetClass="entr" presetSubtype="4" fill="hold" nodeType="afterEffect">
                                  <p:stCondLst>
                                    <p:cond delay="0"/>
                                  </p:stCondLst>
                                  <p:childTnLst>
                                    <p:set>
                                      <p:cBhvr>
                                        <p:cTn id="41" dur="1" fill="hold">
                                          <p:stCondLst>
                                            <p:cond delay="0"/>
                                          </p:stCondLst>
                                        </p:cTn>
                                        <p:tgtEl>
                                          <p:spTgt spid="4">
                                            <p:txEl>
                                              <p:pRg st="1" end="1"/>
                                            </p:txEl>
                                          </p:spTgt>
                                        </p:tgtEl>
                                        <p:attrNameLst>
                                          <p:attrName>style.visibility</p:attrName>
                                        </p:attrNameLst>
                                      </p:cBhvr>
                                      <p:to>
                                        <p:strVal val="visible"/>
                                      </p:to>
                                    </p:set>
                                    <p:animEffect transition="in" filter="slide(fromBottom)">
                                      <p:cBhvr>
                                        <p:cTn id="42" dur="50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99411" y="230393"/>
            <a:ext cx="8991600" cy="571500"/>
          </a:xfrm>
          <a:prstGeom prst="rect">
            <a:avLst/>
          </a:prstGeom>
        </p:spPr>
        <p:txBody>
          <a:bodyPr anchor="ctr">
            <a:scene3d>
              <a:camera prst="orthographicFront"/>
              <a:lightRig rig="soft" dir="t">
                <a:rot lat="0" lon="0" rev="16800000"/>
              </a:lightRig>
            </a:scene3d>
            <a:sp3d prstMaterial="softEdge">
              <a:bevelT w="38100" h="38100"/>
            </a:sp3d>
          </a:bodyPr>
          <a:lstStyle>
            <a:lvl1pPr algn="ctr" rtl="0" eaLnBrk="1" latinLnBrk="0" hangingPunct="1">
              <a:spcBef>
                <a:spcPct val="0"/>
              </a:spcBef>
              <a:buNone/>
              <a:defRPr kumimoji="0" sz="4100" b="1" kern="1200" cap="none"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14300" dist="101600" dir="2700000" algn="tl" rotWithShape="0">
                    <a:srgbClr val="000000">
                      <a:alpha val="40000"/>
                    </a:srgbClr>
                  </a:outerShdw>
                </a:effectLst>
                <a:latin typeface="+mj-lt"/>
                <a:ea typeface="+mj-ea"/>
                <a:cs typeface="+mj-cs"/>
              </a:defRPr>
            </a:lvl1pPr>
          </a:lstStyle>
          <a:p>
            <a:pPr rtl="1">
              <a:defRPr/>
            </a:pPr>
            <a:r>
              <a:rPr lang="fa-IR" sz="2000" dirty="0">
                <a:solidFill>
                  <a:srgbClr val="FF0000"/>
                </a:solidFill>
                <a:latin typeface="Lucida Sans"/>
                <a:cs typeface="Times New Roman" panose="02020603050405020304" pitchFamily="18" charset="0"/>
              </a:rPr>
              <a:t>خانواده </a:t>
            </a:r>
            <a:r>
              <a:rPr lang="en-US" sz="2000" i="1" dirty="0" err="1">
                <a:solidFill>
                  <a:srgbClr val="FF0000"/>
                </a:solidFill>
                <a:latin typeface="Lucida Sans"/>
              </a:rPr>
              <a:t>Angiothansin</a:t>
            </a:r>
            <a:r>
              <a:rPr lang="en-US" sz="2000" i="1" dirty="0">
                <a:solidFill>
                  <a:srgbClr val="FF0000"/>
                </a:solidFill>
                <a:latin typeface="Lucida Sans"/>
              </a:rPr>
              <a:t> Convertor Enzyme Inhibitor </a:t>
            </a:r>
            <a:r>
              <a:rPr lang="en-US" sz="2000" dirty="0">
                <a:solidFill>
                  <a:srgbClr val="FF0000"/>
                </a:solidFill>
                <a:latin typeface="Lucida Sans"/>
              </a:rPr>
              <a:t/>
            </a:r>
            <a:br>
              <a:rPr lang="en-US" sz="2000" dirty="0">
                <a:solidFill>
                  <a:srgbClr val="FF0000"/>
                </a:solidFill>
                <a:latin typeface="Lucida Sans"/>
              </a:rPr>
            </a:br>
            <a:r>
              <a:rPr lang="en-US" sz="2000" dirty="0">
                <a:solidFill>
                  <a:srgbClr val="FF0000"/>
                </a:solidFill>
                <a:latin typeface="Lucida Sans"/>
              </a:rPr>
              <a:t>(ACE -I)</a:t>
            </a:r>
          </a:p>
        </p:txBody>
      </p:sp>
      <p:sp>
        <p:nvSpPr>
          <p:cNvPr id="14339" name="Rectangle 2"/>
          <p:cNvSpPr>
            <a:spLocks noChangeArrowheads="1"/>
          </p:cNvSpPr>
          <p:nvPr/>
        </p:nvSpPr>
        <p:spPr bwMode="auto">
          <a:xfrm>
            <a:off x="471001" y="1019026"/>
            <a:ext cx="8763000" cy="17173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547688" indent="-411163">
              <a:spcBef>
                <a:spcPct val="20000"/>
              </a:spcBef>
              <a:buClr>
                <a:schemeClr val="bg2"/>
              </a:buClr>
              <a:buSzPct val="75000"/>
              <a:buFont typeface="Wingdings" panose="05000000000000000000" pitchFamily="2" charset="2"/>
              <a:buChar char="p"/>
              <a:defRPr sz="2800">
                <a:solidFill>
                  <a:schemeClr val="tx1"/>
                </a:solidFill>
                <a:latin typeface="Verdana" panose="020B0604030504040204" pitchFamily="34" charset="0"/>
                <a:cs typeface="Arial" panose="020B0604020202020204" pitchFamily="34" charset="0"/>
              </a:defRPr>
            </a:lvl1pPr>
            <a:lvl2pPr marL="742950" indent="-285750">
              <a:spcBef>
                <a:spcPct val="20000"/>
              </a:spcBef>
              <a:buClr>
                <a:schemeClr val="tx2"/>
              </a:buClr>
              <a:buSzPct val="75000"/>
              <a:buFont typeface="Wingdings" panose="05000000000000000000" pitchFamily="2" charset="2"/>
              <a:buChar char="n"/>
              <a:defRPr sz="2400">
                <a:solidFill>
                  <a:schemeClr val="tx1"/>
                </a:solidFill>
                <a:latin typeface="Verdana" panose="020B0604030504040204" pitchFamily="34" charset="0"/>
                <a:cs typeface="Arial" panose="020B0604020202020204" pitchFamily="34" charset="0"/>
              </a:defRPr>
            </a:lvl2pPr>
            <a:lvl3pPr marL="1143000" indent="-228600">
              <a:spcBef>
                <a:spcPct val="20000"/>
              </a:spcBef>
              <a:buClr>
                <a:schemeClr val="accent1"/>
              </a:buClr>
              <a:buSzPct val="65000"/>
              <a:buFont typeface="Wingdings" panose="05000000000000000000" pitchFamily="2" charset="2"/>
              <a:buChar char="p"/>
              <a:defRPr sz="2000">
                <a:solidFill>
                  <a:schemeClr val="tx1"/>
                </a:solidFill>
                <a:latin typeface="Verdana" panose="020B0604030504040204" pitchFamily="34" charset="0"/>
                <a:cs typeface="Arial" panose="020B0604020202020204" pitchFamily="34" charset="0"/>
              </a:defRPr>
            </a:lvl3pPr>
            <a:lvl4pPr marL="1600200" indent="-228600">
              <a:spcBef>
                <a:spcPct val="20000"/>
              </a:spcBef>
              <a:buClr>
                <a:schemeClr val="bg2"/>
              </a:buClr>
              <a:buFont typeface="Wingdings" panose="05000000000000000000" pitchFamily="2" charset="2"/>
              <a:buChar char="§"/>
              <a:defRPr sz="2000">
                <a:solidFill>
                  <a:schemeClr val="tx1"/>
                </a:solidFill>
                <a:latin typeface="Verdana" panose="020B0604030504040204" pitchFamily="34" charset="0"/>
                <a:cs typeface="Arial" panose="020B0604020202020204" pitchFamily="34" charset="0"/>
              </a:defRPr>
            </a:lvl4pPr>
            <a:lvl5pPr marL="2057400" indent="-228600">
              <a:spcBef>
                <a:spcPct val="20000"/>
              </a:spcBef>
              <a:buClr>
                <a:schemeClr val="tx2"/>
              </a:buClr>
              <a:buSzPct val="80000"/>
              <a:buFont typeface="Wingdings" panose="05000000000000000000" pitchFamily="2" charset="2"/>
              <a:buChar char="§"/>
              <a:defRPr sz="2000">
                <a:solidFill>
                  <a:schemeClr val="tx1"/>
                </a:solidFill>
                <a:latin typeface="Verdana" panose="020B0604030504040204" pitchFamily="34" charset="0"/>
                <a:cs typeface="Arial" panose="020B0604020202020204" pitchFamily="34" charset="0"/>
              </a:defRPr>
            </a:lvl5pPr>
            <a:lvl6pPr marL="2514600" indent="-228600" eaLnBrk="0" fontAlgn="base" hangingPunct="0">
              <a:spcBef>
                <a:spcPct val="20000"/>
              </a:spcBef>
              <a:spcAft>
                <a:spcPct val="0"/>
              </a:spcAft>
              <a:buClr>
                <a:schemeClr val="tx2"/>
              </a:buClr>
              <a:buSzPct val="80000"/>
              <a:buFont typeface="Wingdings" panose="05000000000000000000" pitchFamily="2" charset="2"/>
              <a:buChar char="§"/>
              <a:defRPr sz="2000">
                <a:solidFill>
                  <a:schemeClr val="tx1"/>
                </a:solidFill>
                <a:latin typeface="Verdana" panose="020B0604030504040204" pitchFamily="34" charset="0"/>
                <a:cs typeface="Arial" panose="020B0604020202020204" pitchFamily="34" charset="0"/>
              </a:defRPr>
            </a:lvl6pPr>
            <a:lvl7pPr marL="2971800" indent="-228600" eaLnBrk="0" fontAlgn="base" hangingPunct="0">
              <a:spcBef>
                <a:spcPct val="20000"/>
              </a:spcBef>
              <a:spcAft>
                <a:spcPct val="0"/>
              </a:spcAft>
              <a:buClr>
                <a:schemeClr val="tx2"/>
              </a:buClr>
              <a:buSzPct val="80000"/>
              <a:buFont typeface="Wingdings" panose="05000000000000000000" pitchFamily="2" charset="2"/>
              <a:buChar char="§"/>
              <a:defRPr sz="2000">
                <a:solidFill>
                  <a:schemeClr val="tx1"/>
                </a:solidFill>
                <a:latin typeface="Verdana" panose="020B0604030504040204" pitchFamily="34" charset="0"/>
                <a:cs typeface="Arial" panose="020B0604020202020204" pitchFamily="34" charset="0"/>
              </a:defRPr>
            </a:lvl7pPr>
            <a:lvl8pPr marL="3429000" indent="-228600" eaLnBrk="0" fontAlgn="base" hangingPunct="0">
              <a:spcBef>
                <a:spcPct val="20000"/>
              </a:spcBef>
              <a:spcAft>
                <a:spcPct val="0"/>
              </a:spcAft>
              <a:buClr>
                <a:schemeClr val="tx2"/>
              </a:buClr>
              <a:buSzPct val="80000"/>
              <a:buFont typeface="Wingdings" panose="05000000000000000000" pitchFamily="2" charset="2"/>
              <a:buChar char="§"/>
              <a:defRPr sz="2000">
                <a:solidFill>
                  <a:schemeClr val="tx1"/>
                </a:solidFill>
                <a:latin typeface="Verdana" panose="020B0604030504040204" pitchFamily="34" charset="0"/>
                <a:cs typeface="Arial" panose="020B0604020202020204" pitchFamily="34" charset="0"/>
              </a:defRPr>
            </a:lvl8pPr>
            <a:lvl9pPr marL="3886200" indent="-228600" eaLnBrk="0" fontAlgn="base" hangingPunct="0">
              <a:spcBef>
                <a:spcPct val="20000"/>
              </a:spcBef>
              <a:spcAft>
                <a:spcPct val="0"/>
              </a:spcAft>
              <a:buClr>
                <a:schemeClr val="tx2"/>
              </a:buClr>
              <a:buSzPct val="80000"/>
              <a:buFont typeface="Wingdings" panose="05000000000000000000" pitchFamily="2" charset="2"/>
              <a:buChar char="§"/>
              <a:defRPr sz="2000">
                <a:solidFill>
                  <a:schemeClr val="tx1"/>
                </a:solidFill>
                <a:latin typeface="Verdana" panose="020B0604030504040204" pitchFamily="34" charset="0"/>
                <a:cs typeface="Arial" panose="020B0604020202020204" pitchFamily="34" charset="0"/>
              </a:defRPr>
            </a:lvl9pPr>
          </a:lstStyle>
          <a:p>
            <a:pPr algn="just" rtl="1" eaLnBrk="1" hangingPunct="1">
              <a:buClr>
                <a:srgbClr val="F9F9F9"/>
              </a:buClr>
              <a:buSzPct val="65000"/>
              <a:buFont typeface="Wingdings 2" panose="05020102010507070707" pitchFamily="18" charset="2"/>
              <a:buNone/>
            </a:pPr>
            <a:r>
              <a:rPr lang="en-US" altLang="en-US" sz="2400" dirty="0" smtClean="0">
                <a:solidFill>
                  <a:srgbClr val="7030A0"/>
                </a:solidFill>
                <a:latin typeface="Book Antiqua" panose="02040602050305030304" pitchFamily="18" charset="0"/>
                <a:cs typeface="B Nazanin" panose="00000400000000000000" pitchFamily="2" charset="-78"/>
              </a:rPr>
              <a:t>     </a:t>
            </a:r>
            <a:r>
              <a:rPr lang="fa-IR" altLang="en-US" sz="2400" dirty="0" smtClean="0">
                <a:solidFill>
                  <a:srgbClr val="7030A0"/>
                </a:solidFill>
                <a:latin typeface="Book Antiqua" panose="02040602050305030304" pitchFamily="18" charset="0"/>
                <a:cs typeface="B Nazanin" panose="00000400000000000000" pitchFamily="2" charset="-78"/>
              </a:rPr>
              <a:t>اگر </a:t>
            </a:r>
            <a:r>
              <a:rPr lang="fa-IR" altLang="en-US" sz="2400" dirty="0">
                <a:solidFill>
                  <a:srgbClr val="7030A0"/>
                </a:solidFill>
                <a:latin typeface="Book Antiqua" panose="02040602050305030304" pitchFamily="18" charset="0"/>
                <a:cs typeface="B Nazanin" panose="00000400000000000000" pitchFamily="2" charset="-78"/>
              </a:rPr>
              <a:t>بیمار مبتلا به دیابت هم باشد این گروه داروها بسیار خوب هستند. در نارسایی قلبی همراه با فشار خون هم انتخاب بسیار مناسبی هستند. </a:t>
            </a:r>
          </a:p>
          <a:p>
            <a:pPr algn="just" rtl="1" eaLnBrk="1" hangingPunct="1">
              <a:buClr>
                <a:srgbClr val="F9F9F9"/>
              </a:buClr>
              <a:buSzPct val="65000"/>
              <a:buFont typeface="Wingdings 2" panose="05020102010507070707" pitchFamily="18" charset="2"/>
              <a:buNone/>
            </a:pPr>
            <a:r>
              <a:rPr lang="en-US" altLang="en-US" sz="2400" dirty="0" smtClean="0">
                <a:solidFill>
                  <a:srgbClr val="7030A0"/>
                </a:solidFill>
                <a:latin typeface="Book Antiqua" panose="02040602050305030304" pitchFamily="18" charset="0"/>
                <a:cs typeface="B Nazanin" panose="00000400000000000000" pitchFamily="2" charset="-78"/>
              </a:rPr>
              <a:t>     </a:t>
            </a:r>
            <a:r>
              <a:rPr lang="fa-IR" altLang="en-US" sz="2400" dirty="0" smtClean="0">
                <a:solidFill>
                  <a:srgbClr val="7030A0"/>
                </a:solidFill>
                <a:latin typeface="Book Antiqua" panose="02040602050305030304" pitchFamily="18" charset="0"/>
                <a:cs typeface="B Nazanin" panose="00000400000000000000" pitchFamily="2" charset="-78"/>
              </a:rPr>
              <a:t>در </a:t>
            </a:r>
            <a:r>
              <a:rPr lang="fa-IR" altLang="en-US" sz="2400" dirty="0">
                <a:solidFill>
                  <a:srgbClr val="7030A0"/>
                </a:solidFill>
                <a:latin typeface="Book Antiqua" panose="02040602050305030304" pitchFamily="18" charset="0"/>
                <a:cs typeface="B Nazanin" panose="00000400000000000000" pitchFamily="2" charset="-78"/>
              </a:rPr>
              <a:t>بیماری های کلیه مناسب هستند. </a:t>
            </a:r>
            <a:endParaRPr lang="en-US" altLang="en-US" sz="2400" dirty="0" smtClean="0">
              <a:solidFill>
                <a:srgbClr val="7030A0"/>
              </a:solidFill>
              <a:latin typeface="Book Antiqua" panose="02040602050305030304" pitchFamily="18" charset="0"/>
              <a:cs typeface="B Nazanin" panose="00000400000000000000" pitchFamily="2" charset="-78"/>
            </a:endParaRPr>
          </a:p>
          <a:p>
            <a:pPr algn="just" rtl="1" eaLnBrk="1" hangingPunct="1">
              <a:buClr>
                <a:srgbClr val="F9F9F9"/>
              </a:buClr>
              <a:buSzPct val="65000"/>
              <a:buFont typeface="Wingdings 2" panose="05020102010507070707" pitchFamily="18" charset="2"/>
              <a:buNone/>
            </a:pPr>
            <a:r>
              <a:rPr lang="fa-IR" altLang="en-US" sz="2400" dirty="0" smtClean="0">
                <a:solidFill>
                  <a:srgbClr val="7030A0"/>
                </a:solidFill>
                <a:latin typeface="Book Antiqua" panose="02040602050305030304" pitchFamily="18" charset="0"/>
                <a:cs typeface="B Nazanin" panose="00000400000000000000" pitchFamily="2" charset="-78"/>
              </a:rPr>
              <a:t> </a:t>
            </a:r>
            <a:endParaRPr lang="en-US" altLang="en-US" sz="2400" dirty="0">
              <a:solidFill>
                <a:srgbClr val="7030A0"/>
              </a:solidFill>
              <a:latin typeface="Book Antiqua" panose="02040602050305030304" pitchFamily="18" charset="0"/>
              <a:cs typeface="B Nazanin" panose="00000400000000000000" pitchFamily="2" charset="-78"/>
            </a:endParaRPr>
          </a:p>
        </p:txBody>
      </p:sp>
      <p:pic>
        <p:nvPicPr>
          <p:cNvPr id="3" name="Picture 2"/>
          <p:cNvPicPr>
            <a:picLocks noChangeAspect="1"/>
          </p:cNvPicPr>
          <p:nvPr/>
        </p:nvPicPr>
        <p:blipFill>
          <a:blip r:embed="rId2"/>
          <a:stretch>
            <a:fillRect/>
          </a:stretch>
        </p:blipFill>
        <p:spPr>
          <a:xfrm>
            <a:off x="921663" y="2381299"/>
            <a:ext cx="8169348" cy="1944793"/>
          </a:xfrm>
          <a:prstGeom prst="rect">
            <a:avLst/>
          </a:prstGeom>
        </p:spPr>
      </p:pic>
      <p:sp>
        <p:nvSpPr>
          <p:cNvPr id="6" name="Content Placeholder 5"/>
          <p:cNvSpPr txBox="1">
            <a:spLocks/>
          </p:cNvSpPr>
          <p:nvPr/>
        </p:nvSpPr>
        <p:spPr bwMode="auto">
          <a:xfrm>
            <a:off x="710005" y="4465941"/>
            <a:ext cx="8523996" cy="2308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547688" indent="-411163">
              <a:spcBef>
                <a:spcPct val="20000"/>
              </a:spcBef>
              <a:buClr>
                <a:schemeClr val="bg2"/>
              </a:buClr>
              <a:buSzPct val="75000"/>
              <a:buFont typeface="Wingdings" panose="05000000000000000000" pitchFamily="2" charset="2"/>
              <a:buChar char="p"/>
              <a:defRPr sz="2800">
                <a:solidFill>
                  <a:schemeClr val="tx1"/>
                </a:solidFill>
                <a:latin typeface="Verdana" panose="020B0604030504040204" pitchFamily="34" charset="0"/>
                <a:cs typeface="Arial" panose="020B0604020202020204" pitchFamily="34" charset="0"/>
              </a:defRPr>
            </a:lvl1pPr>
            <a:lvl2pPr marL="742950" indent="-285750">
              <a:spcBef>
                <a:spcPct val="20000"/>
              </a:spcBef>
              <a:buClr>
                <a:schemeClr val="tx2"/>
              </a:buClr>
              <a:buSzPct val="75000"/>
              <a:buFont typeface="Wingdings" panose="05000000000000000000" pitchFamily="2" charset="2"/>
              <a:buChar char="n"/>
              <a:defRPr sz="2400">
                <a:solidFill>
                  <a:schemeClr val="tx1"/>
                </a:solidFill>
                <a:latin typeface="Verdana" panose="020B0604030504040204" pitchFamily="34" charset="0"/>
                <a:cs typeface="Arial" panose="020B0604020202020204" pitchFamily="34" charset="0"/>
              </a:defRPr>
            </a:lvl2pPr>
            <a:lvl3pPr marL="1143000" indent="-228600">
              <a:spcBef>
                <a:spcPct val="20000"/>
              </a:spcBef>
              <a:buClr>
                <a:schemeClr val="accent1"/>
              </a:buClr>
              <a:buSzPct val="65000"/>
              <a:buFont typeface="Wingdings" panose="05000000000000000000" pitchFamily="2" charset="2"/>
              <a:buChar char="p"/>
              <a:defRPr sz="2000">
                <a:solidFill>
                  <a:schemeClr val="tx1"/>
                </a:solidFill>
                <a:latin typeface="Verdana" panose="020B0604030504040204" pitchFamily="34" charset="0"/>
                <a:cs typeface="Arial" panose="020B0604020202020204" pitchFamily="34" charset="0"/>
              </a:defRPr>
            </a:lvl3pPr>
            <a:lvl4pPr marL="1600200" indent="-228600">
              <a:spcBef>
                <a:spcPct val="20000"/>
              </a:spcBef>
              <a:buClr>
                <a:schemeClr val="bg2"/>
              </a:buClr>
              <a:buFont typeface="Wingdings" panose="05000000000000000000" pitchFamily="2" charset="2"/>
              <a:buChar char="§"/>
              <a:defRPr sz="2000">
                <a:solidFill>
                  <a:schemeClr val="tx1"/>
                </a:solidFill>
                <a:latin typeface="Verdana" panose="020B0604030504040204" pitchFamily="34" charset="0"/>
                <a:cs typeface="Arial" panose="020B0604020202020204" pitchFamily="34" charset="0"/>
              </a:defRPr>
            </a:lvl4pPr>
            <a:lvl5pPr marL="2057400" indent="-228600">
              <a:spcBef>
                <a:spcPct val="20000"/>
              </a:spcBef>
              <a:buClr>
                <a:schemeClr val="tx2"/>
              </a:buClr>
              <a:buSzPct val="80000"/>
              <a:buFont typeface="Wingdings" panose="05000000000000000000" pitchFamily="2" charset="2"/>
              <a:buChar char="§"/>
              <a:defRPr sz="2000">
                <a:solidFill>
                  <a:schemeClr val="tx1"/>
                </a:solidFill>
                <a:latin typeface="Verdana" panose="020B0604030504040204" pitchFamily="34" charset="0"/>
                <a:cs typeface="Arial" panose="020B0604020202020204" pitchFamily="34" charset="0"/>
              </a:defRPr>
            </a:lvl5pPr>
            <a:lvl6pPr marL="2514600" indent="-228600" eaLnBrk="0" fontAlgn="base" hangingPunct="0">
              <a:spcBef>
                <a:spcPct val="20000"/>
              </a:spcBef>
              <a:spcAft>
                <a:spcPct val="0"/>
              </a:spcAft>
              <a:buClr>
                <a:schemeClr val="tx2"/>
              </a:buClr>
              <a:buSzPct val="80000"/>
              <a:buFont typeface="Wingdings" panose="05000000000000000000" pitchFamily="2" charset="2"/>
              <a:buChar char="§"/>
              <a:defRPr sz="2000">
                <a:solidFill>
                  <a:schemeClr val="tx1"/>
                </a:solidFill>
                <a:latin typeface="Verdana" panose="020B0604030504040204" pitchFamily="34" charset="0"/>
                <a:cs typeface="Arial" panose="020B0604020202020204" pitchFamily="34" charset="0"/>
              </a:defRPr>
            </a:lvl6pPr>
            <a:lvl7pPr marL="2971800" indent="-228600" eaLnBrk="0" fontAlgn="base" hangingPunct="0">
              <a:spcBef>
                <a:spcPct val="20000"/>
              </a:spcBef>
              <a:spcAft>
                <a:spcPct val="0"/>
              </a:spcAft>
              <a:buClr>
                <a:schemeClr val="tx2"/>
              </a:buClr>
              <a:buSzPct val="80000"/>
              <a:buFont typeface="Wingdings" panose="05000000000000000000" pitchFamily="2" charset="2"/>
              <a:buChar char="§"/>
              <a:defRPr sz="2000">
                <a:solidFill>
                  <a:schemeClr val="tx1"/>
                </a:solidFill>
                <a:latin typeface="Verdana" panose="020B0604030504040204" pitchFamily="34" charset="0"/>
                <a:cs typeface="Arial" panose="020B0604020202020204" pitchFamily="34" charset="0"/>
              </a:defRPr>
            </a:lvl7pPr>
            <a:lvl8pPr marL="3429000" indent="-228600" eaLnBrk="0" fontAlgn="base" hangingPunct="0">
              <a:spcBef>
                <a:spcPct val="20000"/>
              </a:spcBef>
              <a:spcAft>
                <a:spcPct val="0"/>
              </a:spcAft>
              <a:buClr>
                <a:schemeClr val="tx2"/>
              </a:buClr>
              <a:buSzPct val="80000"/>
              <a:buFont typeface="Wingdings" panose="05000000000000000000" pitchFamily="2" charset="2"/>
              <a:buChar char="§"/>
              <a:defRPr sz="2000">
                <a:solidFill>
                  <a:schemeClr val="tx1"/>
                </a:solidFill>
                <a:latin typeface="Verdana" panose="020B0604030504040204" pitchFamily="34" charset="0"/>
                <a:cs typeface="Arial" panose="020B0604020202020204" pitchFamily="34" charset="0"/>
              </a:defRPr>
            </a:lvl8pPr>
            <a:lvl9pPr marL="3886200" indent="-228600" eaLnBrk="0" fontAlgn="base" hangingPunct="0">
              <a:spcBef>
                <a:spcPct val="20000"/>
              </a:spcBef>
              <a:spcAft>
                <a:spcPct val="0"/>
              </a:spcAft>
              <a:buClr>
                <a:schemeClr val="tx2"/>
              </a:buClr>
              <a:buSzPct val="80000"/>
              <a:buFont typeface="Wingdings" panose="05000000000000000000" pitchFamily="2" charset="2"/>
              <a:buChar char="§"/>
              <a:defRPr sz="2000">
                <a:solidFill>
                  <a:schemeClr val="tx1"/>
                </a:solidFill>
                <a:latin typeface="Verdana" panose="020B0604030504040204" pitchFamily="34" charset="0"/>
                <a:cs typeface="Arial" panose="020B0604020202020204" pitchFamily="34" charset="0"/>
              </a:defRPr>
            </a:lvl9pPr>
          </a:lstStyle>
          <a:p>
            <a:pPr algn="just" rtl="1" eaLnBrk="1" hangingPunct="1">
              <a:buClr>
                <a:srgbClr val="000000"/>
              </a:buClr>
              <a:buSzPct val="65000"/>
              <a:buFont typeface="Wingdings 2" panose="05020102010507070707" pitchFamily="18" charset="2"/>
              <a:buNone/>
            </a:pPr>
            <a:r>
              <a:rPr lang="en-US" altLang="en-US" sz="2400" dirty="0" smtClean="0">
                <a:cs typeface="B Nazanin" panose="00000400000000000000" pitchFamily="2" charset="-78"/>
              </a:rPr>
              <a:t>   </a:t>
            </a:r>
            <a:r>
              <a:rPr lang="fa-IR" altLang="en-US" sz="2400" dirty="0" smtClean="0">
                <a:cs typeface="B Nazanin" panose="00000400000000000000" pitchFamily="2" charset="-78"/>
              </a:rPr>
              <a:t>همان </a:t>
            </a:r>
            <a:r>
              <a:rPr lang="fa-IR" altLang="en-US" sz="2400" dirty="0">
                <a:cs typeface="B Nazanin" panose="00000400000000000000" pitchFamily="2" charset="-78"/>
              </a:rPr>
              <a:t>طور که ذکر شد، این گروه داروها تولید آنژیوتانسین </a:t>
            </a:r>
            <a:r>
              <a:rPr lang="en-US" altLang="en-US" sz="2400" dirty="0">
                <a:cs typeface="B Nazanin" panose="00000400000000000000" pitchFamily="2" charset="-78"/>
              </a:rPr>
              <a:t>II</a:t>
            </a:r>
            <a:r>
              <a:rPr lang="fa-IR" altLang="en-US" sz="2400" dirty="0">
                <a:cs typeface="B Nazanin" panose="00000400000000000000" pitchFamily="2" charset="-78"/>
              </a:rPr>
              <a:t> را متوقف می کنند به همین دلیل فشار خون را به خوبی پایین می آورند اما از جمله عوارضی که دارند این است که منجر به </a:t>
            </a:r>
            <a:r>
              <a:rPr lang="fa-IR" altLang="en-US" sz="2400" b="1" dirty="0">
                <a:cs typeface="B Nazanin" panose="00000400000000000000" pitchFamily="2" charset="-78"/>
              </a:rPr>
              <a:t>سرفه های خشک </a:t>
            </a:r>
            <a:r>
              <a:rPr lang="fa-IR" altLang="en-US" sz="2400" dirty="0">
                <a:cs typeface="B Nazanin" panose="00000400000000000000" pitchFamily="2" charset="-78"/>
              </a:rPr>
              <a:t>می شوند. چرا که وجود آنژیوتانسین </a:t>
            </a:r>
            <a:r>
              <a:rPr lang="en-US" altLang="en-US" sz="2400" dirty="0">
                <a:cs typeface="B Nazanin" panose="00000400000000000000" pitchFamily="2" charset="-78"/>
              </a:rPr>
              <a:t>II</a:t>
            </a:r>
            <a:r>
              <a:rPr lang="fa-IR" altLang="en-US" sz="2400" dirty="0">
                <a:cs typeface="B Nazanin" panose="00000400000000000000" pitchFamily="2" charset="-78"/>
              </a:rPr>
              <a:t> به طور طبیعی در بدن جهت عدم سرفه لازم است با توقف تولید این ماده، شاهد این عوارض خواهیم برد</a:t>
            </a:r>
            <a:r>
              <a:rPr lang="fa-IR" altLang="en-US" sz="2400" dirty="0" smtClean="0">
                <a:cs typeface="B Nazanin" panose="00000400000000000000" pitchFamily="2" charset="-78"/>
              </a:rPr>
              <a:t>.</a:t>
            </a:r>
            <a:r>
              <a:rPr lang="fa-IR" altLang="en-US" sz="2400" dirty="0">
                <a:cs typeface="B Nazanin" panose="00000400000000000000" pitchFamily="2" charset="-78"/>
              </a:rPr>
              <a:t> </a:t>
            </a:r>
            <a:r>
              <a:rPr lang="fa-IR" altLang="en-US" sz="2400" dirty="0" smtClean="0">
                <a:cs typeface="B Nazanin" panose="00000400000000000000" pitchFamily="2" charset="-78"/>
              </a:rPr>
              <a:t>در صورت وجود این عارضه دارو باید سریعا قطع شود و به جای آن از گروه دارویی دیگری استفاده شود. </a:t>
            </a:r>
            <a:endParaRPr lang="en-US" altLang="en-US" sz="2400" dirty="0">
              <a:cs typeface="B Nazanin" panose="00000400000000000000" pitchFamily="2" charset="-78"/>
            </a:endParaRPr>
          </a:p>
        </p:txBody>
      </p:sp>
    </p:spTree>
    <p:extLst>
      <p:ext uri="{BB962C8B-B14F-4D97-AF65-F5344CB8AC3E}">
        <p14:creationId xmlns:p14="http://schemas.microsoft.com/office/powerpoint/2010/main" val="1751433186"/>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754828" y="303904"/>
            <a:ext cx="8229600" cy="1143000"/>
          </a:xfrm>
          <a:prstGeom prst="rect">
            <a:avLst/>
          </a:prstGeom>
        </p:spPr>
        <p:txBody>
          <a:bodyPr anchor="ctr">
            <a:normAutofit fontScale="90000" lnSpcReduction="10000"/>
            <a:scene3d>
              <a:camera prst="orthographicFront"/>
              <a:lightRig rig="soft" dir="t">
                <a:rot lat="0" lon="0" rev="16800000"/>
              </a:lightRig>
            </a:scene3d>
            <a:sp3d prstMaterial="softEdge">
              <a:bevelT w="38100" h="38100"/>
            </a:sp3d>
          </a:bodyPr>
          <a:lstStyle>
            <a:lvl1pPr algn="ctr" rtl="0" eaLnBrk="1" latinLnBrk="0" hangingPunct="1">
              <a:spcBef>
                <a:spcPct val="0"/>
              </a:spcBef>
              <a:buNone/>
              <a:defRPr kumimoji="0" sz="4100" b="1" kern="1200" cap="none"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14300" dist="101600" dir="2700000" algn="tl" rotWithShape="0">
                    <a:srgbClr val="000000">
                      <a:alpha val="40000"/>
                    </a:srgbClr>
                  </a:outerShdw>
                </a:effectLst>
                <a:latin typeface="+mj-lt"/>
                <a:ea typeface="+mj-ea"/>
                <a:cs typeface="+mj-cs"/>
              </a:defRPr>
            </a:lvl1pPr>
          </a:lstStyle>
          <a:p>
            <a:pPr rtl="1">
              <a:defRPr/>
            </a:pPr>
            <a:r>
              <a:rPr lang="fa-IR" dirty="0">
                <a:solidFill>
                  <a:srgbClr val="92D050"/>
                </a:solidFill>
                <a:latin typeface="Lucida Sans"/>
                <a:cs typeface="Times New Roman" panose="02020603050405020304" pitchFamily="18" charset="0"/>
              </a:rPr>
              <a:t>خانواده </a:t>
            </a:r>
            <a:r>
              <a:rPr lang="en-US" sz="3600" i="1" dirty="0" err="1">
                <a:solidFill>
                  <a:srgbClr val="92D050"/>
                </a:solidFill>
                <a:latin typeface="Lucida Sans"/>
              </a:rPr>
              <a:t>Angiothansin</a:t>
            </a:r>
            <a:r>
              <a:rPr lang="en-US" sz="3600" i="1" dirty="0">
                <a:solidFill>
                  <a:srgbClr val="92D050"/>
                </a:solidFill>
                <a:latin typeface="Lucida Sans"/>
              </a:rPr>
              <a:t> Receptor </a:t>
            </a:r>
            <a:r>
              <a:rPr lang="en-US" i="1" dirty="0">
                <a:solidFill>
                  <a:srgbClr val="92D050"/>
                </a:solidFill>
                <a:latin typeface="Lucida Sans"/>
              </a:rPr>
              <a:t>Blocker</a:t>
            </a:r>
            <a:r>
              <a:rPr lang="fa-IR" dirty="0">
                <a:solidFill>
                  <a:srgbClr val="92D050"/>
                </a:solidFill>
                <a:latin typeface="Lucida Sans"/>
                <a:cs typeface="Times New Roman" panose="02020603050405020304" pitchFamily="18" charset="0"/>
              </a:rPr>
              <a:t> یا </a:t>
            </a:r>
            <a:r>
              <a:rPr lang="en-US" dirty="0">
                <a:solidFill>
                  <a:srgbClr val="92D050"/>
                </a:solidFill>
                <a:latin typeface="Lucida Sans"/>
              </a:rPr>
              <a:t>ARB</a:t>
            </a:r>
          </a:p>
        </p:txBody>
      </p:sp>
      <p:sp>
        <p:nvSpPr>
          <p:cNvPr id="3" name="Content Placeholder 2"/>
          <p:cNvSpPr txBox="1">
            <a:spLocks/>
          </p:cNvSpPr>
          <p:nvPr/>
        </p:nvSpPr>
        <p:spPr>
          <a:xfrm>
            <a:off x="387275" y="1864659"/>
            <a:ext cx="9305365" cy="3652838"/>
          </a:xfrm>
          <a:prstGeom prst="rect">
            <a:avLst/>
          </a:prstGeom>
        </p:spPr>
        <p:txBody>
          <a:bodyPr/>
          <a:lstStyle>
            <a:lvl1pPr marL="342900" indent="-342900" algn="l" rtl="0" eaLnBrk="0" fontAlgn="base" hangingPunct="0">
              <a:spcBef>
                <a:spcPct val="20000"/>
              </a:spcBef>
              <a:spcAft>
                <a:spcPct val="0"/>
              </a:spcAft>
              <a:buClr>
                <a:schemeClr val="bg2"/>
              </a:buClr>
              <a:buSzPct val="75000"/>
              <a:buFont typeface="Wingdings" panose="05000000000000000000" pitchFamily="2" charset="2"/>
              <a:buChar char="p"/>
              <a:defRPr sz="2800">
                <a:solidFill>
                  <a:schemeClr val="tx1"/>
                </a:solidFill>
                <a:latin typeface="+mn-lt"/>
                <a:ea typeface="+mn-ea"/>
                <a:cs typeface="+mn-cs"/>
              </a:defRPr>
            </a:lvl1pPr>
            <a:lvl2pPr marL="742950" indent="-285750" algn="l" rtl="0" eaLnBrk="0" fontAlgn="base" hangingPunct="0">
              <a:spcBef>
                <a:spcPct val="20000"/>
              </a:spcBef>
              <a:spcAft>
                <a:spcPct val="0"/>
              </a:spcAft>
              <a:buClr>
                <a:schemeClr val="tx2"/>
              </a:buClr>
              <a:buSzPct val="75000"/>
              <a:buFont typeface="Wingdings" panose="05000000000000000000" pitchFamily="2" charset="2"/>
              <a:buChar char="n"/>
              <a:defRPr sz="2400">
                <a:solidFill>
                  <a:schemeClr val="tx1"/>
                </a:solidFill>
                <a:latin typeface="+mn-lt"/>
                <a:cs typeface="+mn-cs"/>
              </a:defRPr>
            </a:lvl2pPr>
            <a:lvl3pPr marL="1143000" indent="-228600" algn="l" rtl="0" eaLnBrk="0" fontAlgn="base" hangingPunct="0">
              <a:spcBef>
                <a:spcPct val="20000"/>
              </a:spcBef>
              <a:spcAft>
                <a:spcPct val="0"/>
              </a:spcAft>
              <a:buClr>
                <a:schemeClr val="accent1"/>
              </a:buClr>
              <a:buSzPct val="65000"/>
              <a:buFont typeface="Wingdings" panose="05000000000000000000" pitchFamily="2" charset="2"/>
              <a:buChar char="p"/>
              <a:defRPr sz="2000">
                <a:solidFill>
                  <a:schemeClr val="tx1"/>
                </a:solidFill>
                <a:latin typeface="+mn-lt"/>
                <a:cs typeface="+mn-cs"/>
              </a:defRPr>
            </a:lvl3pPr>
            <a:lvl4pPr marL="1600200" indent="-228600" algn="l" rtl="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mn-lt"/>
                <a:cs typeface="+mn-cs"/>
              </a:defRPr>
            </a:lvl4pPr>
            <a:lvl5pPr marL="2057400" indent="-228600" algn="l" rtl="0" eaLnBrk="0" fontAlgn="base" hangingPunct="0">
              <a:spcBef>
                <a:spcPct val="20000"/>
              </a:spcBef>
              <a:spcAft>
                <a:spcPct val="0"/>
              </a:spcAft>
              <a:buClr>
                <a:schemeClr val="tx2"/>
              </a:buClr>
              <a:buSzPct val="80000"/>
              <a:buFont typeface="Wingdings" panose="05000000000000000000" pitchFamily="2" charset="2"/>
              <a:buChar char="§"/>
              <a:defRPr sz="2000">
                <a:solidFill>
                  <a:schemeClr val="tx1"/>
                </a:solidFill>
                <a:latin typeface="+mn-lt"/>
                <a:cs typeface="+mn-cs"/>
              </a:defRPr>
            </a:lvl5pPr>
            <a:lvl6pPr marL="2514600" indent="-228600" algn="l" rtl="0" fontAlgn="base">
              <a:spcBef>
                <a:spcPct val="20000"/>
              </a:spcBef>
              <a:spcAft>
                <a:spcPct val="0"/>
              </a:spcAft>
              <a:buClr>
                <a:schemeClr val="tx2"/>
              </a:buClr>
              <a:buSzPct val="80000"/>
              <a:buFont typeface="Wingdings" pitchFamily="2" charset="2"/>
              <a:buChar char="§"/>
              <a:defRPr>
                <a:solidFill>
                  <a:schemeClr val="tx1"/>
                </a:solidFill>
                <a:latin typeface="+mn-lt"/>
                <a:cs typeface="+mn-cs"/>
              </a:defRPr>
            </a:lvl6pPr>
            <a:lvl7pPr marL="2971800" indent="-228600" algn="l" rtl="0" fontAlgn="base">
              <a:spcBef>
                <a:spcPct val="20000"/>
              </a:spcBef>
              <a:spcAft>
                <a:spcPct val="0"/>
              </a:spcAft>
              <a:buClr>
                <a:schemeClr val="tx2"/>
              </a:buClr>
              <a:buSzPct val="80000"/>
              <a:buFont typeface="Wingdings" pitchFamily="2" charset="2"/>
              <a:buChar char="§"/>
              <a:defRPr>
                <a:solidFill>
                  <a:schemeClr val="tx1"/>
                </a:solidFill>
                <a:latin typeface="+mn-lt"/>
                <a:cs typeface="+mn-cs"/>
              </a:defRPr>
            </a:lvl7pPr>
            <a:lvl8pPr marL="3429000" indent="-228600" algn="l" rtl="0" fontAlgn="base">
              <a:spcBef>
                <a:spcPct val="20000"/>
              </a:spcBef>
              <a:spcAft>
                <a:spcPct val="0"/>
              </a:spcAft>
              <a:buClr>
                <a:schemeClr val="tx2"/>
              </a:buClr>
              <a:buSzPct val="80000"/>
              <a:buFont typeface="Wingdings" pitchFamily="2" charset="2"/>
              <a:buChar char="§"/>
              <a:defRPr>
                <a:solidFill>
                  <a:schemeClr val="tx1"/>
                </a:solidFill>
                <a:latin typeface="+mn-lt"/>
                <a:cs typeface="+mn-cs"/>
              </a:defRPr>
            </a:lvl8pPr>
            <a:lvl9pPr marL="3886200" indent="-228600" algn="l" rtl="0" fontAlgn="base">
              <a:spcBef>
                <a:spcPct val="20000"/>
              </a:spcBef>
              <a:spcAft>
                <a:spcPct val="0"/>
              </a:spcAft>
              <a:buClr>
                <a:schemeClr val="tx2"/>
              </a:buClr>
              <a:buSzPct val="80000"/>
              <a:buFont typeface="Wingdings" pitchFamily="2" charset="2"/>
              <a:buChar char="§"/>
              <a:defRPr>
                <a:solidFill>
                  <a:schemeClr val="tx1"/>
                </a:solidFill>
                <a:latin typeface="+mn-lt"/>
                <a:cs typeface="+mn-cs"/>
              </a:defRPr>
            </a:lvl9pPr>
          </a:lstStyle>
          <a:p>
            <a:pPr algn="just" rtl="1">
              <a:buFont typeface="Wingdings" panose="05000000000000000000" pitchFamily="2" charset="2"/>
              <a:buNone/>
              <a:defRPr/>
            </a:pPr>
            <a:r>
              <a:rPr lang="fa-IR" kern="0" dirty="0" smtClean="0">
                <a:cs typeface="B Nazanin" pitchFamily="2" charset="-78"/>
              </a:rPr>
              <a:t>    کار </a:t>
            </a:r>
            <a:r>
              <a:rPr lang="fa-IR" kern="0" dirty="0">
                <a:cs typeface="B Nazanin" pitchFamily="2" charset="-78"/>
              </a:rPr>
              <a:t>آن ها بلوک کردن گیرنده های آنژیوتانسین است.</a:t>
            </a:r>
            <a:endParaRPr lang="en-US" kern="0" dirty="0">
              <a:cs typeface="B Nazanin" pitchFamily="2" charset="-78"/>
            </a:endParaRPr>
          </a:p>
          <a:p>
            <a:pPr algn="just" rtl="1">
              <a:buFont typeface="Wingdings" panose="05000000000000000000" pitchFamily="2" charset="2"/>
              <a:buNone/>
              <a:defRPr/>
            </a:pPr>
            <a:r>
              <a:rPr lang="fa-IR" kern="0" dirty="0" smtClean="0">
                <a:cs typeface="B Nazanin" pitchFamily="2" charset="-78"/>
              </a:rPr>
              <a:t>    این </a:t>
            </a:r>
            <a:r>
              <a:rPr lang="fa-IR" kern="0" dirty="0">
                <a:cs typeface="B Nazanin" pitchFamily="2" charset="-78"/>
              </a:rPr>
              <a:t>دسته از داروها مانع تولید آنژیوتانسین </a:t>
            </a:r>
            <a:r>
              <a:rPr lang="en-US" kern="0" dirty="0">
                <a:cs typeface="B Nazanin" pitchFamily="2" charset="-78"/>
              </a:rPr>
              <a:t>II</a:t>
            </a:r>
            <a:r>
              <a:rPr lang="fa-IR" kern="0" dirty="0">
                <a:cs typeface="B Nazanin" pitchFamily="2" charset="-78"/>
              </a:rPr>
              <a:t> نمی شوند بلکه بر روی گیرنده های این ماده در رگ ها اثر گذاشته و آن ها را مهار (بلوک) می کند </a:t>
            </a:r>
            <a:r>
              <a:rPr lang="fa-IR" kern="0" dirty="0" smtClean="0">
                <a:cs typeface="B Nazanin" pitchFamily="2" charset="-78"/>
              </a:rPr>
              <a:t>و </a:t>
            </a:r>
            <a:r>
              <a:rPr lang="fa-IR" kern="0" dirty="0">
                <a:cs typeface="B Nazanin" pitchFamily="2" charset="-78"/>
              </a:rPr>
              <a:t>بدین ترتیب مانع از انقباض رگ شده و فشار خون بالا نمی رود. در دیابت و بیماری کلیه انتخاب اول هستند. در افراد جوان مبتلا به فشار خون مناسب هستند. </a:t>
            </a:r>
            <a:r>
              <a:rPr lang="fa-IR" kern="0" dirty="0" smtClean="0">
                <a:cs typeface="B Nazanin" pitchFamily="2" charset="-78"/>
              </a:rPr>
              <a:t>از عوارض این داروها </a:t>
            </a:r>
            <a:r>
              <a:rPr lang="fa-IR" b="1" kern="0" dirty="0" smtClean="0">
                <a:cs typeface="B Nazanin" pitchFamily="2" charset="-78"/>
              </a:rPr>
              <a:t>سرفه و افزایش پتاسیم </a:t>
            </a:r>
            <a:r>
              <a:rPr lang="fa-IR" kern="0" dirty="0" smtClean="0">
                <a:cs typeface="B Nazanin" pitchFamily="2" charset="-78"/>
              </a:rPr>
              <a:t>هست که این مورد باعث اختلالات قلبی می شود. </a:t>
            </a:r>
            <a:endParaRPr lang="en-US" kern="0" dirty="0">
              <a:cs typeface="B Nazanin" pitchFamily="2" charset="-78"/>
            </a:endParaRPr>
          </a:p>
          <a:p>
            <a:pPr algn="just" rtl="1">
              <a:buFont typeface="Wingdings" panose="05000000000000000000" pitchFamily="2" charset="2"/>
              <a:buNone/>
              <a:defRPr/>
            </a:pPr>
            <a:r>
              <a:rPr lang="fa-IR" kern="0" dirty="0" smtClean="0">
                <a:cs typeface="B Nazanin" pitchFamily="2" charset="-78"/>
              </a:rPr>
              <a:t>    از </a:t>
            </a:r>
            <a:r>
              <a:rPr lang="fa-IR" kern="0" dirty="0">
                <a:cs typeface="B Nazanin" pitchFamily="2" charset="-78"/>
              </a:rPr>
              <a:t>داروهای این دسته می توان به موارد زیر اشاره کرد:</a:t>
            </a:r>
            <a:endParaRPr lang="en-US" kern="0" dirty="0">
              <a:cs typeface="B Nazanin" pitchFamily="2" charset="-78"/>
            </a:endParaRPr>
          </a:p>
          <a:p>
            <a:pPr algn="just" rtl="1">
              <a:buFont typeface="Wingdings" panose="05000000000000000000" pitchFamily="2" charset="2"/>
              <a:buNone/>
              <a:defRPr/>
            </a:pPr>
            <a:endParaRPr lang="en-US" kern="0" dirty="0">
              <a:cs typeface="B Nazanin" pitchFamily="2" charset="-78"/>
            </a:endParaRPr>
          </a:p>
        </p:txBody>
      </p:sp>
    </p:spTree>
    <p:extLst>
      <p:ext uri="{BB962C8B-B14F-4D97-AF65-F5344CB8AC3E}">
        <p14:creationId xmlns:p14="http://schemas.microsoft.com/office/powerpoint/2010/main" val="3997025343"/>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4" presetClass="entr" presetSubtype="0" accel="10000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2000" fill="hold"/>
                                        <p:tgtEl>
                                          <p:spTgt spid="2"/>
                                        </p:tgtEl>
                                        <p:attrNameLst>
                                          <p:attrName>ppt_w</p:attrName>
                                        </p:attrNameLst>
                                      </p:cBhvr>
                                      <p:tavLst>
                                        <p:tav tm="0">
                                          <p:val>
                                            <p:strVal val="#ppt_w*0.05"/>
                                          </p:val>
                                        </p:tav>
                                        <p:tav tm="100000">
                                          <p:val>
                                            <p:strVal val="#ppt_w"/>
                                          </p:val>
                                        </p:tav>
                                      </p:tavLst>
                                    </p:anim>
                                    <p:anim calcmode="lin" valueType="num">
                                      <p:cBhvr>
                                        <p:cTn id="8" dur="2000" fill="hold"/>
                                        <p:tgtEl>
                                          <p:spTgt spid="2"/>
                                        </p:tgtEl>
                                        <p:attrNameLst>
                                          <p:attrName>ppt_h</p:attrName>
                                        </p:attrNameLst>
                                      </p:cBhvr>
                                      <p:tavLst>
                                        <p:tav tm="0">
                                          <p:val>
                                            <p:strVal val="#ppt_h"/>
                                          </p:val>
                                        </p:tav>
                                        <p:tav tm="100000">
                                          <p:val>
                                            <p:strVal val="#ppt_h"/>
                                          </p:val>
                                        </p:tav>
                                      </p:tavLst>
                                    </p:anim>
                                    <p:anim calcmode="lin" valueType="num">
                                      <p:cBhvr>
                                        <p:cTn id="9" dur="2000" fill="hold"/>
                                        <p:tgtEl>
                                          <p:spTgt spid="2"/>
                                        </p:tgtEl>
                                        <p:attrNameLst>
                                          <p:attrName>ppt_x</p:attrName>
                                        </p:attrNameLst>
                                      </p:cBhvr>
                                      <p:tavLst>
                                        <p:tav tm="0">
                                          <p:val>
                                            <p:strVal val="#ppt_x-.2"/>
                                          </p:val>
                                        </p:tav>
                                        <p:tav tm="100000">
                                          <p:val>
                                            <p:strVal val="#ppt_x"/>
                                          </p:val>
                                        </p:tav>
                                      </p:tavLst>
                                    </p:anim>
                                    <p:anim calcmode="lin" valueType="num">
                                      <p:cBhvr>
                                        <p:cTn id="10" dur="2000" fill="hold"/>
                                        <p:tgtEl>
                                          <p:spTgt spid="2"/>
                                        </p:tgtEl>
                                        <p:attrNameLst>
                                          <p:attrName>ppt_y</p:attrName>
                                        </p:attrNameLst>
                                      </p:cBhvr>
                                      <p:tavLst>
                                        <p:tav tm="0">
                                          <p:val>
                                            <p:strVal val="#ppt_y"/>
                                          </p:val>
                                        </p:tav>
                                        <p:tav tm="100000">
                                          <p:val>
                                            <p:strVal val="#ppt_y"/>
                                          </p:val>
                                        </p:tav>
                                      </p:tavLst>
                                    </p:anim>
                                    <p:animEffect transition="in" filter="fade">
                                      <p:cBhvr>
                                        <p:cTn id="11"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ext uri="{D42A27DB-BD31-4B8C-83A1-F6EECF244321}">
                <p14:modId xmlns:p14="http://schemas.microsoft.com/office/powerpoint/2010/main" val="4126911720"/>
              </p:ext>
            </p:extLst>
          </p:nvPr>
        </p:nvGraphicFramePr>
        <p:xfrm>
          <a:off x="476026" y="730138"/>
          <a:ext cx="8358188" cy="2469696"/>
        </p:xfrm>
        <a:graphic>
          <a:graphicData uri="http://schemas.openxmlformats.org/drawingml/2006/table">
            <a:tbl>
              <a:tblPr rtl="1"/>
              <a:tblGrid>
                <a:gridCol w="3517095">
                  <a:extLst>
                    <a:ext uri="{9D8B030D-6E8A-4147-A177-3AD203B41FA5}">
                      <a16:colId xmlns:a16="http://schemas.microsoft.com/office/drawing/2014/main" val="20000"/>
                    </a:ext>
                  </a:extLst>
                </a:gridCol>
                <a:gridCol w="3461024">
                  <a:extLst>
                    <a:ext uri="{9D8B030D-6E8A-4147-A177-3AD203B41FA5}">
                      <a16:colId xmlns:a16="http://schemas.microsoft.com/office/drawing/2014/main" val="20001"/>
                    </a:ext>
                  </a:extLst>
                </a:gridCol>
                <a:gridCol w="1380069">
                  <a:extLst>
                    <a:ext uri="{9D8B030D-6E8A-4147-A177-3AD203B41FA5}">
                      <a16:colId xmlns:a16="http://schemas.microsoft.com/office/drawing/2014/main" val="20002"/>
                    </a:ext>
                  </a:extLst>
                </a:gridCol>
              </a:tblGrid>
              <a:tr h="411616">
                <a:tc>
                  <a:txBody>
                    <a:bodyPr/>
                    <a:lstStyle>
                      <a:lvl1pPr marL="0" algn="l" defTabSz="914400" rtl="0" eaLnBrk="1" latinLnBrk="0" hangingPunct="1">
                        <a:defRPr sz="1800" kern="1200">
                          <a:solidFill>
                            <a:schemeClr val="tx1"/>
                          </a:solidFill>
                          <a:latin typeface="Book Antiqua"/>
                        </a:defRPr>
                      </a:lvl1pPr>
                      <a:lvl2pPr marL="457200" algn="l" defTabSz="914400" rtl="0" eaLnBrk="1" latinLnBrk="0" hangingPunct="1">
                        <a:defRPr sz="1800" kern="1200">
                          <a:solidFill>
                            <a:schemeClr val="tx1"/>
                          </a:solidFill>
                          <a:latin typeface="Book Antiqua"/>
                        </a:defRPr>
                      </a:lvl2pPr>
                      <a:lvl3pPr marL="914400" algn="l" defTabSz="914400" rtl="0" eaLnBrk="1" latinLnBrk="0" hangingPunct="1">
                        <a:defRPr sz="1800" kern="1200">
                          <a:solidFill>
                            <a:schemeClr val="tx1"/>
                          </a:solidFill>
                          <a:latin typeface="Book Antiqua"/>
                        </a:defRPr>
                      </a:lvl3pPr>
                      <a:lvl4pPr marL="1371600" algn="l" defTabSz="914400" rtl="0" eaLnBrk="1" latinLnBrk="0" hangingPunct="1">
                        <a:defRPr sz="1800" kern="1200">
                          <a:solidFill>
                            <a:schemeClr val="tx1"/>
                          </a:solidFill>
                          <a:latin typeface="Book Antiqua"/>
                        </a:defRPr>
                      </a:lvl4pPr>
                      <a:lvl5pPr marL="1828800" algn="l" defTabSz="914400" rtl="0" eaLnBrk="1" latinLnBrk="0" hangingPunct="1">
                        <a:defRPr sz="1800" kern="1200">
                          <a:solidFill>
                            <a:schemeClr val="tx1"/>
                          </a:solidFill>
                          <a:latin typeface="Book Antiqua"/>
                        </a:defRPr>
                      </a:lvl5pPr>
                      <a:lvl6pPr marL="2286000" algn="l" defTabSz="914400" rtl="0" eaLnBrk="1" latinLnBrk="0" hangingPunct="1">
                        <a:defRPr sz="1800" kern="1200">
                          <a:solidFill>
                            <a:schemeClr val="tx1"/>
                          </a:solidFill>
                          <a:latin typeface="Book Antiqua"/>
                        </a:defRPr>
                      </a:lvl6pPr>
                      <a:lvl7pPr marL="2743200" algn="l" defTabSz="914400" rtl="0" eaLnBrk="1" latinLnBrk="0" hangingPunct="1">
                        <a:defRPr sz="1800" kern="1200">
                          <a:solidFill>
                            <a:schemeClr val="tx1"/>
                          </a:solidFill>
                          <a:latin typeface="Book Antiqua"/>
                        </a:defRPr>
                      </a:lvl7pPr>
                      <a:lvl8pPr marL="3200400" algn="l" defTabSz="914400" rtl="0" eaLnBrk="1" latinLnBrk="0" hangingPunct="1">
                        <a:defRPr sz="1800" kern="1200">
                          <a:solidFill>
                            <a:schemeClr val="tx1"/>
                          </a:solidFill>
                          <a:latin typeface="Book Antiqua"/>
                        </a:defRPr>
                      </a:lvl8pPr>
                      <a:lvl9pPr marL="3657600" algn="l" defTabSz="914400" rtl="0" eaLnBrk="1" latinLnBrk="0" hangingPunct="1">
                        <a:defRPr sz="1800" kern="1200">
                          <a:solidFill>
                            <a:schemeClr val="tx1"/>
                          </a:solidFill>
                          <a:latin typeface="Book Antiqua"/>
                        </a:defRPr>
                      </a:lvl9pPr>
                    </a:lstStyle>
                    <a:p>
                      <a:pPr algn="ctr" rtl="1">
                        <a:lnSpc>
                          <a:spcPct val="150000"/>
                        </a:lnSpc>
                        <a:spcAft>
                          <a:spcPts val="1000"/>
                        </a:spcAft>
                      </a:pPr>
                      <a:r>
                        <a:rPr lang="fa-IR" sz="1800" b="1" dirty="0">
                          <a:latin typeface="Calibri"/>
                          <a:ea typeface="Calibri"/>
                          <a:cs typeface="B Yagut"/>
                        </a:rPr>
                        <a:t>دوز</a:t>
                      </a:r>
                      <a:endParaRPr lang="en-US" sz="1800" dirty="0">
                        <a:latin typeface="Calibri"/>
                        <a:ea typeface="Calibri"/>
                        <a:cs typeface="B Yagut"/>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8DB3E2"/>
                    </a:solidFill>
                  </a:tcPr>
                </a:tc>
                <a:tc>
                  <a:txBody>
                    <a:bodyPr/>
                    <a:lstStyle>
                      <a:lvl1pPr marL="0" algn="l" defTabSz="914400" rtl="0" eaLnBrk="1" latinLnBrk="0" hangingPunct="1">
                        <a:defRPr sz="1800" kern="1200">
                          <a:solidFill>
                            <a:schemeClr val="tx1"/>
                          </a:solidFill>
                          <a:latin typeface="Book Antiqua"/>
                        </a:defRPr>
                      </a:lvl1pPr>
                      <a:lvl2pPr marL="457200" algn="l" defTabSz="914400" rtl="0" eaLnBrk="1" latinLnBrk="0" hangingPunct="1">
                        <a:defRPr sz="1800" kern="1200">
                          <a:solidFill>
                            <a:schemeClr val="tx1"/>
                          </a:solidFill>
                          <a:latin typeface="Book Antiqua"/>
                        </a:defRPr>
                      </a:lvl2pPr>
                      <a:lvl3pPr marL="914400" algn="l" defTabSz="914400" rtl="0" eaLnBrk="1" latinLnBrk="0" hangingPunct="1">
                        <a:defRPr sz="1800" kern="1200">
                          <a:solidFill>
                            <a:schemeClr val="tx1"/>
                          </a:solidFill>
                          <a:latin typeface="Book Antiqua"/>
                        </a:defRPr>
                      </a:lvl3pPr>
                      <a:lvl4pPr marL="1371600" algn="l" defTabSz="914400" rtl="0" eaLnBrk="1" latinLnBrk="0" hangingPunct="1">
                        <a:defRPr sz="1800" kern="1200">
                          <a:solidFill>
                            <a:schemeClr val="tx1"/>
                          </a:solidFill>
                          <a:latin typeface="Book Antiqua"/>
                        </a:defRPr>
                      </a:lvl4pPr>
                      <a:lvl5pPr marL="1828800" algn="l" defTabSz="914400" rtl="0" eaLnBrk="1" latinLnBrk="0" hangingPunct="1">
                        <a:defRPr sz="1800" kern="1200">
                          <a:solidFill>
                            <a:schemeClr val="tx1"/>
                          </a:solidFill>
                          <a:latin typeface="Book Antiqua"/>
                        </a:defRPr>
                      </a:lvl5pPr>
                      <a:lvl6pPr marL="2286000" algn="l" defTabSz="914400" rtl="0" eaLnBrk="1" latinLnBrk="0" hangingPunct="1">
                        <a:defRPr sz="1800" kern="1200">
                          <a:solidFill>
                            <a:schemeClr val="tx1"/>
                          </a:solidFill>
                          <a:latin typeface="Book Antiqua"/>
                        </a:defRPr>
                      </a:lvl6pPr>
                      <a:lvl7pPr marL="2743200" algn="l" defTabSz="914400" rtl="0" eaLnBrk="1" latinLnBrk="0" hangingPunct="1">
                        <a:defRPr sz="1800" kern="1200">
                          <a:solidFill>
                            <a:schemeClr val="tx1"/>
                          </a:solidFill>
                          <a:latin typeface="Book Antiqua"/>
                        </a:defRPr>
                      </a:lvl7pPr>
                      <a:lvl8pPr marL="3200400" algn="l" defTabSz="914400" rtl="0" eaLnBrk="1" latinLnBrk="0" hangingPunct="1">
                        <a:defRPr sz="1800" kern="1200">
                          <a:solidFill>
                            <a:schemeClr val="tx1"/>
                          </a:solidFill>
                          <a:latin typeface="Book Antiqua"/>
                        </a:defRPr>
                      </a:lvl8pPr>
                      <a:lvl9pPr marL="3657600" algn="l" defTabSz="914400" rtl="0" eaLnBrk="1" latinLnBrk="0" hangingPunct="1">
                        <a:defRPr sz="1800" kern="1200">
                          <a:solidFill>
                            <a:schemeClr val="tx1"/>
                          </a:solidFill>
                          <a:latin typeface="Book Antiqua"/>
                        </a:defRPr>
                      </a:lvl9pPr>
                    </a:lstStyle>
                    <a:p>
                      <a:pPr algn="ctr" rtl="1">
                        <a:lnSpc>
                          <a:spcPct val="150000"/>
                        </a:lnSpc>
                        <a:spcAft>
                          <a:spcPts val="1000"/>
                        </a:spcAft>
                      </a:pPr>
                      <a:r>
                        <a:rPr lang="fa-IR" sz="1800" b="1" dirty="0">
                          <a:latin typeface="Calibri"/>
                          <a:ea typeface="Calibri"/>
                          <a:cs typeface="B Yagut"/>
                        </a:rPr>
                        <a:t>نام ژنريك</a:t>
                      </a:r>
                      <a:endParaRPr lang="en-US" sz="1800" dirty="0">
                        <a:latin typeface="Calibri"/>
                        <a:ea typeface="Calibri"/>
                        <a:cs typeface="B Yagut"/>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8DB3E2"/>
                    </a:solidFill>
                  </a:tcPr>
                </a:tc>
                <a:tc>
                  <a:txBody>
                    <a:bodyPr/>
                    <a:lstStyle>
                      <a:lvl1pPr marL="0" algn="l" defTabSz="914400" rtl="0" eaLnBrk="1" latinLnBrk="0" hangingPunct="1">
                        <a:defRPr sz="1800" kern="1200">
                          <a:solidFill>
                            <a:schemeClr val="tx1"/>
                          </a:solidFill>
                          <a:latin typeface="Book Antiqua"/>
                        </a:defRPr>
                      </a:lvl1pPr>
                      <a:lvl2pPr marL="457200" algn="l" defTabSz="914400" rtl="0" eaLnBrk="1" latinLnBrk="0" hangingPunct="1">
                        <a:defRPr sz="1800" kern="1200">
                          <a:solidFill>
                            <a:schemeClr val="tx1"/>
                          </a:solidFill>
                          <a:latin typeface="Book Antiqua"/>
                        </a:defRPr>
                      </a:lvl2pPr>
                      <a:lvl3pPr marL="914400" algn="l" defTabSz="914400" rtl="0" eaLnBrk="1" latinLnBrk="0" hangingPunct="1">
                        <a:defRPr sz="1800" kern="1200">
                          <a:solidFill>
                            <a:schemeClr val="tx1"/>
                          </a:solidFill>
                          <a:latin typeface="Book Antiqua"/>
                        </a:defRPr>
                      </a:lvl3pPr>
                      <a:lvl4pPr marL="1371600" algn="l" defTabSz="914400" rtl="0" eaLnBrk="1" latinLnBrk="0" hangingPunct="1">
                        <a:defRPr sz="1800" kern="1200">
                          <a:solidFill>
                            <a:schemeClr val="tx1"/>
                          </a:solidFill>
                          <a:latin typeface="Book Antiqua"/>
                        </a:defRPr>
                      </a:lvl4pPr>
                      <a:lvl5pPr marL="1828800" algn="l" defTabSz="914400" rtl="0" eaLnBrk="1" latinLnBrk="0" hangingPunct="1">
                        <a:defRPr sz="1800" kern="1200">
                          <a:solidFill>
                            <a:schemeClr val="tx1"/>
                          </a:solidFill>
                          <a:latin typeface="Book Antiqua"/>
                        </a:defRPr>
                      </a:lvl5pPr>
                      <a:lvl6pPr marL="2286000" algn="l" defTabSz="914400" rtl="0" eaLnBrk="1" latinLnBrk="0" hangingPunct="1">
                        <a:defRPr sz="1800" kern="1200">
                          <a:solidFill>
                            <a:schemeClr val="tx1"/>
                          </a:solidFill>
                          <a:latin typeface="Book Antiqua"/>
                        </a:defRPr>
                      </a:lvl6pPr>
                      <a:lvl7pPr marL="2743200" algn="l" defTabSz="914400" rtl="0" eaLnBrk="1" latinLnBrk="0" hangingPunct="1">
                        <a:defRPr sz="1800" kern="1200">
                          <a:solidFill>
                            <a:schemeClr val="tx1"/>
                          </a:solidFill>
                          <a:latin typeface="Book Antiqua"/>
                        </a:defRPr>
                      </a:lvl7pPr>
                      <a:lvl8pPr marL="3200400" algn="l" defTabSz="914400" rtl="0" eaLnBrk="1" latinLnBrk="0" hangingPunct="1">
                        <a:defRPr sz="1800" kern="1200">
                          <a:solidFill>
                            <a:schemeClr val="tx1"/>
                          </a:solidFill>
                          <a:latin typeface="Book Antiqua"/>
                        </a:defRPr>
                      </a:lvl8pPr>
                      <a:lvl9pPr marL="3657600" algn="l" defTabSz="914400" rtl="0" eaLnBrk="1" latinLnBrk="0" hangingPunct="1">
                        <a:defRPr sz="1800" kern="1200">
                          <a:solidFill>
                            <a:schemeClr val="tx1"/>
                          </a:solidFill>
                          <a:latin typeface="Book Antiqua"/>
                        </a:defRPr>
                      </a:lvl9pPr>
                    </a:lstStyle>
                    <a:p>
                      <a:pPr algn="ctr" rtl="1">
                        <a:lnSpc>
                          <a:spcPct val="150000"/>
                        </a:lnSpc>
                        <a:spcAft>
                          <a:spcPts val="1000"/>
                        </a:spcAft>
                      </a:pPr>
                      <a:r>
                        <a:rPr lang="fa-IR" sz="1800" b="1">
                          <a:latin typeface="Calibri"/>
                          <a:ea typeface="Calibri"/>
                          <a:cs typeface="B Yagut"/>
                        </a:rPr>
                        <a:t>شکل دارویی</a:t>
                      </a:r>
                      <a:endParaRPr lang="en-US" sz="1800">
                        <a:latin typeface="Calibri"/>
                        <a:ea typeface="Calibri"/>
                        <a:cs typeface="B Yagut"/>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8DB3E2"/>
                    </a:solidFill>
                  </a:tcPr>
                </a:tc>
                <a:extLst>
                  <a:ext uri="{0D108BD9-81ED-4DB2-BD59-A6C34878D82A}">
                    <a16:rowId xmlns:a16="http://schemas.microsoft.com/office/drawing/2014/main" val="10000"/>
                  </a:ext>
                </a:extLst>
              </a:tr>
              <a:tr h="411616">
                <a:tc>
                  <a:txBody>
                    <a:bodyPr/>
                    <a:lstStyle>
                      <a:lvl1pPr marL="0" algn="l" defTabSz="914400" rtl="0" eaLnBrk="1" latinLnBrk="0" hangingPunct="1">
                        <a:defRPr sz="1800" kern="1200">
                          <a:solidFill>
                            <a:schemeClr val="tx1"/>
                          </a:solidFill>
                          <a:latin typeface="Book Antiqua"/>
                        </a:defRPr>
                      </a:lvl1pPr>
                      <a:lvl2pPr marL="457200" algn="l" defTabSz="914400" rtl="0" eaLnBrk="1" latinLnBrk="0" hangingPunct="1">
                        <a:defRPr sz="1800" kern="1200">
                          <a:solidFill>
                            <a:schemeClr val="tx1"/>
                          </a:solidFill>
                          <a:latin typeface="Book Antiqua"/>
                        </a:defRPr>
                      </a:lvl2pPr>
                      <a:lvl3pPr marL="914400" algn="l" defTabSz="914400" rtl="0" eaLnBrk="1" latinLnBrk="0" hangingPunct="1">
                        <a:defRPr sz="1800" kern="1200">
                          <a:solidFill>
                            <a:schemeClr val="tx1"/>
                          </a:solidFill>
                          <a:latin typeface="Book Antiqua"/>
                        </a:defRPr>
                      </a:lvl3pPr>
                      <a:lvl4pPr marL="1371600" algn="l" defTabSz="914400" rtl="0" eaLnBrk="1" latinLnBrk="0" hangingPunct="1">
                        <a:defRPr sz="1800" kern="1200">
                          <a:solidFill>
                            <a:schemeClr val="tx1"/>
                          </a:solidFill>
                          <a:latin typeface="Book Antiqua"/>
                        </a:defRPr>
                      </a:lvl4pPr>
                      <a:lvl5pPr marL="1828800" algn="l" defTabSz="914400" rtl="0" eaLnBrk="1" latinLnBrk="0" hangingPunct="1">
                        <a:defRPr sz="1800" kern="1200">
                          <a:solidFill>
                            <a:schemeClr val="tx1"/>
                          </a:solidFill>
                          <a:latin typeface="Book Antiqua"/>
                        </a:defRPr>
                      </a:lvl5pPr>
                      <a:lvl6pPr marL="2286000" algn="l" defTabSz="914400" rtl="0" eaLnBrk="1" latinLnBrk="0" hangingPunct="1">
                        <a:defRPr sz="1800" kern="1200">
                          <a:solidFill>
                            <a:schemeClr val="tx1"/>
                          </a:solidFill>
                          <a:latin typeface="Book Antiqua"/>
                        </a:defRPr>
                      </a:lvl6pPr>
                      <a:lvl7pPr marL="2743200" algn="l" defTabSz="914400" rtl="0" eaLnBrk="1" latinLnBrk="0" hangingPunct="1">
                        <a:defRPr sz="1800" kern="1200">
                          <a:solidFill>
                            <a:schemeClr val="tx1"/>
                          </a:solidFill>
                          <a:latin typeface="Book Antiqua"/>
                        </a:defRPr>
                      </a:lvl7pPr>
                      <a:lvl8pPr marL="3200400" algn="l" defTabSz="914400" rtl="0" eaLnBrk="1" latinLnBrk="0" hangingPunct="1">
                        <a:defRPr sz="1800" kern="1200">
                          <a:solidFill>
                            <a:schemeClr val="tx1"/>
                          </a:solidFill>
                          <a:latin typeface="Book Antiqua"/>
                        </a:defRPr>
                      </a:lvl8pPr>
                      <a:lvl9pPr marL="3657600" algn="l" defTabSz="914400" rtl="0" eaLnBrk="1" latinLnBrk="0" hangingPunct="1">
                        <a:defRPr sz="1800" kern="1200">
                          <a:solidFill>
                            <a:schemeClr val="tx1"/>
                          </a:solidFill>
                          <a:latin typeface="Book Antiqua"/>
                        </a:defRPr>
                      </a:lvl9pPr>
                    </a:lstStyle>
                    <a:p>
                      <a:pPr algn="ctr" rtl="1">
                        <a:lnSpc>
                          <a:spcPct val="150000"/>
                        </a:lnSpc>
                        <a:spcAft>
                          <a:spcPts val="1000"/>
                        </a:spcAft>
                      </a:pPr>
                      <a:r>
                        <a:rPr lang="en-US" sz="1800">
                          <a:latin typeface="Calibri"/>
                          <a:ea typeface="Calibri"/>
                          <a:cs typeface="B Yagut"/>
                        </a:rPr>
                        <a:t>25 _ 50 mg</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Book Antiqua"/>
                        </a:defRPr>
                      </a:lvl1pPr>
                      <a:lvl2pPr marL="457200" algn="l" defTabSz="914400" rtl="0" eaLnBrk="1" latinLnBrk="0" hangingPunct="1">
                        <a:defRPr sz="1800" kern="1200">
                          <a:solidFill>
                            <a:schemeClr val="tx1"/>
                          </a:solidFill>
                          <a:latin typeface="Book Antiqua"/>
                        </a:defRPr>
                      </a:lvl2pPr>
                      <a:lvl3pPr marL="914400" algn="l" defTabSz="914400" rtl="0" eaLnBrk="1" latinLnBrk="0" hangingPunct="1">
                        <a:defRPr sz="1800" kern="1200">
                          <a:solidFill>
                            <a:schemeClr val="tx1"/>
                          </a:solidFill>
                          <a:latin typeface="Book Antiqua"/>
                        </a:defRPr>
                      </a:lvl3pPr>
                      <a:lvl4pPr marL="1371600" algn="l" defTabSz="914400" rtl="0" eaLnBrk="1" latinLnBrk="0" hangingPunct="1">
                        <a:defRPr sz="1800" kern="1200">
                          <a:solidFill>
                            <a:schemeClr val="tx1"/>
                          </a:solidFill>
                          <a:latin typeface="Book Antiqua"/>
                        </a:defRPr>
                      </a:lvl4pPr>
                      <a:lvl5pPr marL="1828800" algn="l" defTabSz="914400" rtl="0" eaLnBrk="1" latinLnBrk="0" hangingPunct="1">
                        <a:defRPr sz="1800" kern="1200">
                          <a:solidFill>
                            <a:schemeClr val="tx1"/>
                          </a:solidFill>
                          <a:latin typeface="Book Antiqua"/>
                        </a:defRPr>
                      </a:lvl5pPr>
                      <a:lvl6pPr marL="2286000" algn="l" defTabSz="914400" rtl="0" eaLnBrk="1" latinLnBrk="0" hangingPunct="1">
                        <a:defRPr sz="1800" kern="1200">
                          <a:solidFill>
                            <a:schemeClr val="tx1"/>
                          </a:solidFill>
                          <a:latin typeface="Book Antiqua"/>
                        </a:defRPr>
                      </a:lvl6pPr>
                      <a:lvl7pPr marL="2743200" algn="l" defTabSz="914400" rtl="0" eaLnBrk="1" latinLnBrk="0" hangingPunct="1">
                        <a:defRPr sz="1800" kern="1200">
                          <a:solidFill>
                            <a:schemeClr val="tx1"/>
                          </a:solidFill>
                          <a:latin typeface="Book Antiqua"/>
                        </a:defRPr>
                      </a:lvl7pPr>
                      <a:lvl8pPr marL="3200400" algn="l" defTabSz="914400" rtl="0" eaLnBrk="1" latinLnBrk="0" hangingPunct="1">
                        <a:defRPr sz="1800" kern="1200">
                          <a:solidFill>
                            <a:schemeClr val="tx1"/>
                          </a:solidFill>
                          <a:latin typeface="Book Antiqua"/>
                        </a:defRPr>
                      </a:lvl8pPr>
                      <a:lvl9pPr marL="3657600" algn="l" defTabSz="914400" rtl="0" eaLnBrk="1" latinLnBrk="0" hangingPunct="1">
                        <a:defRPr sz="1800" kern="1200">
                          <a:solidFill>
                            <a:schemeClr val="tx1"/>
                          </a:solidFill>
                          <a:latin typeface="Book Antiqua"/>
                        </a:defRPr>
                      </a:lvl9pPr>
                    </a:lstStyle>
                    <a:p>
                      <a:pPr algn="ctr" rtl="1">
                        <a:lnSpc>
                          <a:spcPct val="150000"/>
                        </a:lnSpc>
                        <a:spcAft>
                          <a:spcPts val="1000"/>
                        </a:spcAft>
                      </a:pPr>
                      <a:r>
                        <a:rPr lang="en-US" sz="1800">
                          <a:latin typeface="Calibri"/>
                          <a:ea typeface="Calibri"/>
                          <a:cs typeface="B Yagut"/>
                        </a:rPr>
                        <a:t>Losartan</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Book Antiqua"/>
                        </a:defRPr>
                      </a:lvl1pPr>
                      <a:lvl2pPr marL="457200" algn="l" defTabSz="914400" rtl="0" eaLnBrk="1" latinLnBrk="0" hangingPunct="1">
                        <a:defRPr sz="1800" kern="1200">
                          <a:solidFill>
                            <a:schemeClr val="tx1"/>
                          </a:solidFill>
                          <a:latin typeface="Book Antiqua"/>
                        </a:defRPr>
                      </a:lvl2pPr>
                      <a:lvl3pPr marL="914400" algn="l" defTabSz="914400" rtl="0" eaLnBrk="1" latinLnBrk="0" hangingPunct="1">
                        <a:defRPr sz="1800" kern="1200">
                          <a:solidFill>
                            <a:schemeClr val="tx1"/>
                          </a:solidFill>
                          <a:latin typeface="Book Antiqua"/>
                        </a:defRPr>
                      </a:lvl3pPr>
                      <a:lvl4pPr marL="1371600" algn="l" defTabSz="914400" rtl="0" eaLnBrk="1" latinLnBrk="0" hangingPunct="1">
                        <a:defRPr sz="1800" kern="1200">
                          <a:solidFill>
                            <a:schemeClr val="tx1"/>
                          </a:solidFill>
                          <a:latin typeface="Book Antiqua"/>
                        </a:defRPr>
                      </a:lvl4pPr>
                      <a:lvl5pPr marL="1828800" algn="l" defTabSz="914400" rtl="0" eaLnBrk="1" latinLnBrk="0" hangingPunct="1">
                        <a:defRPr sz="1800" kern="1200">
                          <a:solidFill>
                            <a:schemeClr val="tx1"/>
                          </a:solidFill>
                          <a:latin typeface="Book Antiqua"/>
                        </a:defRPr>
                      </a:lvl5pPr>
                      <a:lvl6pPr marL="2286000" algn="l" defTabSz="914400" rtl="0" eaLnBrk="1" latinLnBrk="0" hangingPunct="1">
                        <a:defRPr sz="1800" kern="1200">
                          <a:solidFill>
                            <a:schemeClr val="tx1"/>
                          </a:solidFill>
                          <a:latin typeface="Book Antiqua"/>
                        </a:defRPr>
                      </a:lvl6pPr>
                      <a:lvl7pPr marL="2743200" algn="l" defTabSz="914400" rtl="0" eaLnBrk="1" latinLnBrk="0" hangingPunct="1">
                        <a:defRPr sz="1800" kern="1200">
                          <a:solidFill>
                            <a:schemeClr val="tx1"/>
                          </a:solidFill>
                          <a:latin typeface="Book Antiqua"/>
                        </a:defRPr>
                      </a:lvl7pPr>
                      <a:lvl8pPr marL="3200400" algn="l" defTabSz="914400" rtl="0" eaLnBrk="1" latinLnBrk="0" hangingPunct="1">
                        <a:defRPr sz="1800" kern="1200">
                          <a:solidFill>
                            <a:schemeClr val="tx1"/>
                          </a:solidFill>
                          <a:latin typeface="Book Antiqua"/>
                        </a:defRPr>
                      </a:lvl8pPr>
                      <a:lvl9pPr marL="3657600" algn="l" defTabSz="914400" rtl="0" eaLnBrk="1" latinLnBrk="0" hangingPunct="1">
                        <a:defRPr sz="1800" kern="1200">
                          <a:solidFill>
                            <a:schemeClr val="tx1"/>
                          </a:solidFill>
                          <a:latin typeface="Book Antiqua"/>
                        </a:defRPr>
                      </a:lvl9pPr>
                    </a:lstStyle>
                    <a:p>
                      <a:pPr algn="ctr" rtl="1">
                        <a:lnSpc>
                          <a:spcPct val="150000"/>
                        </a:lnSpc>
                        <a:spcAft>
                          <a:spcPts val="1000"/>
                        </a:spcAft>
                      </a:pPr>
                      <a:r>
                        <a:rPr lang="en-US" sz="1800">
                          <a:latin typeface="Calibri"/>
                          <a:ea typeface="Calibri"/>
                          <a:cs typeface="B Yagut"/>
                        </a:rPr>
                        <a:t>Tab</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1"/>
                  </a:ext>
                </a:extLst>
              </a:tr>
              <a:tr h="411616">
                <a:tc>
                  <a:txBody>
                    <a:bodyPr/>
                    <a:lstStyle>
                      <a:lvl1pPr marL="0" algn="l" defTabSz="914400" rtl="0" eaLnBrk="1" latinLnBrk="0" hangingPunct="1">
                        <a:defRPr sz="1800" kern="1200">
                          <a:solidFill>
                            <a:schemeClr val="tx1"/>
                          </a:solidFill>
                          <a:latin typeface="Book Antiqua"/>
                        </a:defRPr>
                      </a:lvl1pPr>
                      <a:lvl2pPr marL="457200" algn="l" defTabSz="914400" rtl="0" eaLnBrk="1" latinLnBrk="0" hangingPunct="1">
                        <a:defRPr sz="1800" kern="1200">
                          <a:solidFill>
                            <a:schemeClr val="tx1"/>
                          </a:solidFill>
                          <a:latin typeface="Book Antiqua"/>
                        </a:defRPr>
                      </a:lvl2pPr>
                      <a:lvl3pPr marL="914400" algn="l" defTabSz="914400" rtl="0" eaLnBrk="1" latinLnBrk="0" hangingPunct="1">
                        <a:defRPr sz="1800" kern="1200">
                          <a:solidFill>
                            <a:schemeClr val="tx1"/>
                          </a:solidFill>
                          <a:latin typeface="Book Antiqua"/>
                        </a:defRPr>
                      </a:lvl3pPr>
                      <a:lvl4pPr marL="1371600" algn="l" defTabSz="914400" rtl="0" eaLnBrk="1" latinLnBrk="0" hangingPunct="1">
                        <a:defRPr sz="1800" kern="1200">
                          <a:solidFill>
                            <a:schemeClr val="tx1"/>
                          </a:solidFill>
                          <a:latin typeface="Book Antiqua"/>
                        </a:defRPr>
                      </a:lvl4pPr>
                      <a:lvl5pPr marL="1828800" algn="l" defTabSz="914400" rtl="0" eaLnBrk="1" latinLnBrk="0" hangingPunct="1">
                        <a:defRPr sz="1800" kern="1200">
                          <a:solidFill>
                            <a:schemeClr val="tx1"/>
                          </a:solidFill>
                          <a:latin typeface="Book Antiqua"/>
                        </a:defRPr>
                      </a:lvl5pPr>
                      <a:lvl6pPr marL="2286000" algn="l" defTabSz="914400" rtl="0" eaLnBrk="1" latinLnBrk="0" hangingPunct="1">
                        <a:defRPr sz="1800" kern="1200">
                          <a:solidFill>
                            <a:schemeClr val="tx1"/>
                          </a:solidFill>
                          <a:latin typeface="Book Antiqua"/>
                        </a:defRPr>
                      </a:lvl6pPr>
                      <a:lvl7pPr marL="2743200" algn="l" defTabSz="914400" rtl="0" eaLnBrk="1" latinLnBrk="0" hangingPunct="1">
                        <a:defRPr sz="1800" kern="1200">
                          <a:solidFill>
                            <a:schemeClr val="tx1"/>
                          </a:solidFill>
                          <a:latin typeface="Book Antiqua"/>
                        </a:defRPr>
                      </a:lvl7pPr>
                      <a:lvl8pPr marL="3200400" algn="l" defTabSz="914400" rtl="0" eaLnBrk="1" latinLnBrk="0" hangingPunct="1">
                        <a:defRPr sz="1800" kern="1200">
                          <a:solidFill>
                            <a:schemeClr val="tx1"/>
                          </a:solidFill>
                          <a:latin typeface="Book Antiqua"/>
                        </a:defRPr>
                      </a:lvl8pPr>
                      <a:lvl9pPr marL="3657600" algn="l" defTabSz="914400" rtl="0" eaLnBrk="1" latinLnBrk="0" hangingPunct="1">
                        <a:defRPr sz="1800" kern="1200">
                          <a:solidFill>
                            <a:schemeClr val="tx1"/>
                          </a:solidFill>
                          <a:latin typeface="Book Antiqua"/>
                        </a:defRPr>
                      </a:lvl9pPr>
                    </a:lstStyle>
                    <a:p>
                      <a:pPr algn="ctr" rtl="1">
                        <a:lnSpc>
                          <a:spcPct val="150000"/>
                        </a:lnSpc>
                        <a:spcAft>
                          <a:spcPts val="1000"/>
                        </a:spcAft>
                      </a:pPr>
                      <a:r>
                        <a:rPr lang="fa-IR" sz="1800">
                          <a:latin typeface="Calibri"/>
                          <a:ea typeface="Calibri"/>
                          <a:cs typeface="B Yagut"/>
                        </a:rPr>
                        <a:t>کارخانه و کشور سازنده</a:t>
                      </a:r>
                      <a:endParaRPr lang="en-US" sz="1800">
                        <a:latin typeface="Calibri"/>
                        <a:ea typeface="Calibri"/>
                        <a:cs typeface="B Yagut"/>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8DB3E2"/>
                    </a:solidFill>
                  </a:tcPr>
                </a:tc>
                <a:tc gridSpan="2">
                  <a:txBody>
                    <a:bodyPr/>
                    <a:lstStyle>
                      <a:lvl1pPr marL="0" algn="l" defTabSz="914400" rtl="0" eaLnBrk="1" latinLnBrk="0" hangingPunct="1">
                        <a:defRPr sz="1800" kern="1200">
                          <a:solidFill>
                            <a:schemeClr val="tx1"/>
                          </a:solidFill>
                          <a:latin typeface="Book Antiqua"/>
                        </a:defRPr>
                      </a:lvl1pPr>
                      <a:lvl2pPr marL="457200" algn="l" defTabSz="914400" rtl="0" eaLnBrk="1" latinLnBrk="0" hangingPunct="1">
                        <a:defRPr sz="1800" kern="1200">
                          <a:solidFill>
                            <a:schemeClr val="tx1"/>
                          </a:solidFill>
                          <a:latin typeface="Book Antiqua"/>
                        </a:defRPr>
                      </a:lvl2pPr>
                      <a:lvl3pPr marL="914400" algn="l" defTabSz="914400" rtl="0" eaLnBrk="1" latinLnBrk="0" hangingPunct="1">
                        <a:defRPr sz="1800" kern="1200">
                          <a:solidFill>
                            <a:schemeClr val="tx1"/>
                          </a:solidFill>
                          <a:latin typeface="Book Antiqua"/>
                        </a:defRPr>
                      </a:lvl3pPr>
                      <a:lvl4pPr marL="1371600" algn="l" defTabSz="914400" rtl="0" eaLnBrk="1" latinLnBrk="0" hangingPunct="1">
                        <a:defRPr sz="1800" kern="1200">
                          <a:solidFill>
                            <a:schemeClr val="tx1"/>
                          </a:solidFill>
                          <a:latin typeface="Book Antiqua"/>
                        </a:defRPr>
                      </a:lvl4pPr>
                      <a:lvl5pPr marL="1828800" algn="l" defTabSz="914400" rtl="0" eaLnBrk="1" latinLnBrk="0" hangingPunct="1">
                        <a:defRPr sz="1800" kern="1200">
                          <a:solidFill>
                            <a:schemeClr val="tx1"/>
                          </a:solidFill>
                          <a:latin typeface="Book Antiqua"/>
                        </a:defRPr>
                      </a:lvl5pPr>
                      <a:lvl6pPr marL="2286000" algn="l" defTabSz="914400" rtl="0" eaLnBrk="1" latinLnBrk="0" hangingPunct="1">
                        <a:defRPr sz="1800" kern="1200">
                          <a:solidFill>
                            <a:schemeClr val="tx1"/>
                          </a:solidFill>
                          <a:latin typeface="Book Antiqua"/>
                        </a:defRPr>
                      </a:lvl6pPr>
                      <a:lvl7pPr marL="2743200" algn="l" defTabSz="914400" rtl="0" eaLnBrk="1" latinLnBrk="0" hangingPunct="1">
                        <a:defRPr sz="1800" kern="1200">
                          <a:solidFill>
                            <a:schemeClr val="tx1"/>
                          </a:solidFill>
                          <a:latin typeface="Book Antiqua"/>
                        </a:defRPr>
                      </a:lvl7pPr>
                      <a:lvl8pPr marL="3200400" algn="l" defTabSz="914400" rtl="0" eaLnBrk="1" latinLnBrk="0" hangingPunct="1">
                        <a:defRPr sz="1800" kern="1200">
                          <a:solidFill>
                            <a:schemeClr val="tx1"/>
                          </a:solidFill>
                          <a:latin typeface="Book Antiqua"/>
                        </a:defRPr>
                      </a:lvl8pPr>
                      <a:lvl9pPr marL="3657600" algn="l" defTabSz="914400" rtl="0" eaLnBrk="1" latinLnBrk="0" hangingPunct="1">
                        <a:defRPr sz="1800" kern="1200">
                          <a:solidFill>
                            <a:schemeClr val="tx1"/>
                          </a:solidFill>
                          <a:latin typeface="Book Antiqua"/>
                        </a:defRPr>
                      </a:lvl9pPr>
                    </a:lstStyle>
                    <a:p>
                      <a:pPr algn="ctr" rtl="1">
                        <a:lnSpc>
                          <a:spcPct val="150000"/>
                        </a:lnSpc>
                        <a:spcAft>
                          <a:spcPts val="1000"/>
                        </a:spcAft>
                      </a:pPr>
                      <a:r>
                        <a:rPr lang="fa-IR" sz="1800" dirty="0">
                          <a:latin typeface="Calibri"/>
                          <a:ea typeface="Calibri"/>
                          <a:cs typeface="B Yagut"/>
                        </a:rPr>
                        <a:t>نام تجاری</a:t>
                      </a:r>
                      <a:endParaRPr lang="en-US" sz="1800" dirty="0">
                        <a:latin typeface="Calibri"/>
                        <a:ea typeface="Calibri"/>
                        <a:cs typeface="B Yagut"/>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8DB3E2"/>
                    </a:solidFill>
                  </a:tcPr>
                </a:tc>
                <a:tc hMerge="1">
                  <a:txBody>
                    <a:bodyPr/>
                    <a:lstStyle/>
                    <a:p>
                      <a:endParaRPr lang="en-US"/>
                    </a:p>
                  </a:txBody>
                  <a:tcPr/>
                </a:tc>
                <a:extLst>
                  <a:ext uri="{0D108BD9-81ED-4DB2-BD59-A6C34878D82A}">
                    <a16:rowId xmlns:a16="http://schemas.microsoft.com/office/drawing/2014/main" val="10002"/>
                  </a:ext>
                </a:extLst>
              </a:tr>
              <a:tr h="411616">
                <a:tc>
                  <a:txBody>
                    <a:bodyPr/>
                    <a:lstStyle>
                      <a:lvl1pPr marL="0" algn="l" defTabSz="914400" rtl="0" eaLnBrk="1" latinLnBrk="0" hangingPunct="1">
                        <a:defRPr sz="1800" kern="1200">
                          <a:solidFill>
                            <a:schemeClr val="tx1"/>
                          </a:solidFill>
                          <a:latin typeface="Book Antiqua"/>
                        </a:defRPr>
                      </a:lvl1pPr>
                      <a:lvl2pPr marL="457200" algn="l" defTabSz="914400" rtl="0" eaLnBrk="1" latinLnBrk="0" hangingPunct="1">
                        <a:defRPr sz="1800" kern="1200">
                          <a:solidFill>
                            <a:schemeClr val="tx1"/>
                          </a:solidFill>
                          <a:latin typeface="Book Antiqua"/>
                        </a:defRPr>
                      </a:lvl2pPr>
                      <a:lvl3pPr marL="914400" algn="l" defTabSz="914400" rtl="0" eaLnBrk="1" latinLnBrk="0" hangingPunct="1">
                        <a:defRPr sz="1800" kern="1200">
                          <a:solidFill>
                            <a:schemeClr val="tx1"/>
                          </a:solidFill>
                          <a:latin typeface="Book Antiqua"/>
                        </a:defRPr>
                      </a:lvl3pPr>
                      <a:lvl4pPr marL="1371600" algn="l" defTabSz="914400" rtl="0" eaLnBrk="1" latinLnBrk="0" hangingPunct="1">
                        <a:defRPr sz="1800" kern="1200">
                          <a:solidFill>
                            <a:schemeClr val="tx1"/>
                          </a:solidFill>
                          <a:latin typeface="Book Antiqua"/>
                        </a:defRPr>
                      </a:lvl4pPr>
                      <a:lvl5pPr marL="1828800" algn="l" defTabSz="914400" rtl="0" eaLnBrk="1" latinLnBrk="0" hangingPunct="1">
                        <a:defRPr sz="1800" kern="1200">
                          <a:solidFill>
                            <a:schemeClr val="tx1"/>
                          </a:solidFill>
                          <a:latin typeface="Book Antiqua"/>
                        </a:defRPr>
                      </a:lvl5pPr>
                      <a:lvl6pPr marL="2286000" algn="l" defTabSz="914400" rtl="0" eaLnBrk="1" latinLnBrk="0" hangingPunct="1">
                        <a:defRPr sz="1800" kern="1200">
                          <a:solidFill>
                            <a:schemeClr val="tx1"/>
                          </a:solidFill>
                          <a:latin typeface="Book Antiqua"/>
                        </a:defRPr>
                      </a:lvl6pPr>
                      <a:lvl7pPr marL="2743200" algn="l" defTabSz="914400" rtl="0" eaLnBrk="1" latinLnBrk="0" hangingPunct="1">
                        <a:defRPr sz="1800" kern="1200">
                          <a:solidFill>
                            <a:schemeClr val="tx1"/>
                          </a:solidFill>
                          <a:latin typeface="Book Antiqua"/>
                        </a:defRPr>
                      </a:lvl7pPr>
                      <a:lvl8pPr marL="3200400" algn="l" defTabSz="914400" rtl="0" eaLnBrk="1" latinLnBrk="0" hangingPunct="1">
                        <a:defRPr sz="1800" kern="1200">
                          <a:solidFill>
                            <a:schemeClr val="tx1"/>
                          </a:solidFill>
                          <a:latin typeface="Book Antiqua"/>
                        </a:defRPr>
                      </a:lvl8pPr>
                      <a:lvl9pPr marL="3657600" algn="l" defTabSz="914400" rtl="0" eaLnBrk="1" latinLnBrk="0" hangingPunct="1">
                        <a:defRPr sz="1800" kern="1200">
                          <a:solidFill>
                            <a:schemeClr val="tx1"/>
                          </a:solidFill>
                          <a:latin typeface="Book Antiqua"/>
                        </a:defRPr>
                      </a:lvl9pPr>
                    </a:lstStyle>
                    <a:p>
                      <a:pPr algn="ctr" rtl="1">
                        <a:lnSpc>
                          <a:spcPct val="150000"/>
                        </a:lnSpc>
                        <a:spcAft>
                          <a:spcPts val="1000"/>
                        </a:spcAft>
                      </a:pPr>
                      <a:r>
                        <a:rPr lang="en-US" sz="1800" dirty="0" err="1">
                          <a:latin typeface="Calibri"/>
                          <a:ea typeface="Calibri"/>
                          <a:cs typeface="B Yagut"/>
                        </a:rPr>
                        <a:t>Actover.Co</a:t>
                      </a:r>
                      <a:r>
                        <a:rPr lang="en-US" sz="1800" dirty="0">
                          <a:latin typeface="Calibri"/>
                          <a:ea typeface="Calibri"/>
                          <a:cs typeface="B Yagut"/>
                        </a:rPr>
                        <a:t> _ Slovenia</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gridSpan="2">
                  <a:txBody>
                    <a:bodyPr/>
                    <a:lstStyle>
                      <a:lvl1pPr marL="0" algn="l" defTabSz="914400" rtl="0" eaLnBrk="1" latinLnBrk="0" hangingPunct="1">
                        <a:defRPr sz="1800" kern="1200">
                          <a:solidFill>
                            <a:schemeClr val="tx1"/>
                          </a:solidFill>
                          <a:latin typeface="Book Antiqua"/>
                        </a:defRPr>
                      </a:lvl1pPr>
                      <a:lvl2pPr marL="457200" algn="l" defTabSz="914400" rtl="0" eaLnBrk="1" latinLnBrk="0" hangingPunct="1">
                        <a:defRPr sz="1800" kern="1200">
                          <a:solidFill>
                            <a:schemeClr val="tx1"/>
                          </a:solidFill>
                          <a:latin typeface="Book Antiqua"/>
                        </a:defRPr>
                      </a:lvl2pPr>
                      <a:lvl3pPr marL="914400" algn="l" defTabSz="914400" rtl="0" eaLnBrk="1" latinLnBrk="0" hangingPunct="1">
                        <a:defRPr sz="1800" kern="1200">
                          <a:solidFill>
                            <a:schemeClr val="tx1"/>
                          </a:solidFill>
                          <a:latin typeface="Book Antiqua"/>
                        </a:defRPr>
                      </a:lvl3pPr>
                      <a:lvl4pPr marL="1371600" algn="l" defTabSz="914400" rtl="0" eaLnBrk="1" latinLnBrk="0" hangingPunct="1">
                        <a:defRPr sz="1800" kern="1200">
                          <a:solidFill>
                            <a:schemeClr val="tx1"/>
                          </a:solidFill>
                          <a:latin typeface="Book Antiqua"/>
                        </a:defRPr>
                      </a:lvl4pPr>
                      <a:lvl5pPr marL="1828800" algn="l" defTabSz="914400" rtl="0" eaLnBrk="1" latinLnBrk="0" hangingPunct="1">
                        <a:defRPr sz="1800" kern="1200">
                          <a:solidFill>
                            <a:schemeClr val="tx1"/>
                          </a:solidFill>
                          <a:latin typeface="Book Antiqua"/>
                        </a:defRPr>
                      </a:lvl5pPr>
                      <a:lvl6pPr marL="2286000" algn="l" defTabSz="914400" rtl="0" eaLnBrk="1" latinLnBrk="0" hangingPunct="1">
                        <a:defRPr sz="1800" kern="1200">
                          <a:solidFill>
                            <a:schemeClr val="tx1"/>
                          </a:solidFill>
                          <a:latin typeface="Book Antiqua"/>
                        </a:defRPr>
                      </a:lvl6pPr>
                      <a:lvl7pPr marL="2743200" algn="l" defTabSz="914400" rtl="0" eaLnBrk="1" latinLnBrk="0" hangingPunct="1">
                        <a:defRPr sz="1800" kern="1200">
                          <a:solidFill>
                            <a:schemeClr val="tx1"/>
                          </a:solidFill>
                          <a:latin typeface="Book Antiqua"/>
                        </a:defRPr>
                      </a:lvl7pPr>
                      <a:lvl8pPr marL="3200400" algn="l" defTabSz="914400" rtl="0" eaLnBrk="1" latinLnBrk="0" hangingPunct="1">
                        <a:defRPr sz="1800" kern="1200">
                          <a:solidFill>
                            <a:schemeClr val="tx1"/>
                          </a:solidFill>
                          <a:latin typeface="Book Antiqua"/>
                        </a:defRPr>
                      </a:lvl8pPr>
                      <a:lvl9pPr marL="3657600" algn="l" defTabSz="914400" rtl="0" eaLnBrk="1" latinLnBrk="0" hangingPunct="1">
                        <a:defRPr sz="1800" kern="1200">
                          <a:solidFill>
                            <a:schemeClr val="tx1"/>
                          </a:solidFill>
                          <a:latin typeface="Book Antiqua"/>
                        </a:defRPr>
                      </a:lvl9pPr>
                    </a:lstStyle>
                    <a:p>
                      <a:pPr algn="ctr" rtl="1">
                        <a:lnSpc>
                          <a:spcPct val="150000"/>
                        </a:lnSpc>
                        <a:spcAft>
                          <a:spcPts val="1000"/>
                        </a:spcAft>
                      </a:pPr>
                      <a:r>
                        <a:rPr lang="en-US" sz="1800" dirty="0" err="1">
                          <a:latin typeface="Calibri"/>
                          <a:ea typeface="Calibri"/>
                          <a:cs typeface="B Yagut"/>
                        </a:rPr>
                        <a:t>Losaver</a:t>
                      </a:r>
                      <a:endParaRPr lang="en-US" sz="1800" dirty="0">
                        <a:latin typeface="Calibri"/>
                        <a:ea typeface="Calibri"/>
                        <a:cs typeface="B Yagut"/>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en-US"/>
                    </a:p>
                  </a:txBody>
                  <a:tcPr/>
                </a:tc>
                <a:extLst>
                  <a:ext uri="{0D108BD9-81ED-4DB2-BD59-A6C34878D82A}">
                    <a16:rowId xmlns:a16="http://schemas.microsoft.com/office/drawing/2014/main" val="10004"/>
                  </a:ext>
                </a:extLst>
              </a:tr>
              <a:tr h="411616">
                <a:tc>
                  <a:txBody>
                    <a:bodyPr/>
                    <a:lstStyle>
                      <a:lvl1pPr marL="0" algn="l" defTabSz="914400" rtl="0" eaLnBrk="1" latinLnBrk="0" hangingPunct="1">
                        <a:defRPr sz="1800" kern="1200">
                          <a:solidFill>
                            <a:schemeClr val="tx1"/>
                          </a:solidFill>
                          <a:latin typeface="Book Antiqua"/>
                        </a:defRPr>
                      </a:lvl1pPr>
                      <a:lvl2pPr marL="457200" algn="l" defTabSz="914400" rtl="0" eaLnBrk="1" latinLnBrk="0" hangingPunct="1">
                        <a:defRPr sz="1800" kern="1200">
                          <a:solidFill>
                            <a:schemeClr val="tx1"/>
                          </a:solidFill>
                          <a:latin typeface="Book Antiqua"/>
                        </a:defRPr>
                      </a:lvl2pPr>
                      <a:lvl3pPr marL="914400" algn="l" defTabSz="914400" rtl="0" eaLnBrk="1" latinLnBrk="0" hangingPunct="1">
                        <a:defRPr sz="1800" kern="1200">
                          <a:solidFill>
                            <a:schemeClr val="tx1"/>
                          </a:solidFill>
                          <a:latin typeface="Book Antiqua"/>
                        </a:defRPr>
                      </a:lvl3pPr>
                      <a:lvl4pPr marL="1371600" algn="l" defTabSz="914400" rtl="0" eaLnBrk="1" latinLnBrk="0" hangingPunct="1">
                        <a:defRPr sz="1800" kern="1200">
                          <a:solidFill>
                            <a:schemeClr val="tx1"/>
                          </a:solidFill>
                          <a:latin typeface="Book Antiqua"/>
                        </a:defRPr>
                      </a:lvl4pPr>
                      <a:lvl5pPr marL="1828800" algn="l" defTabSz="914400" rtl="0" eaLnBrk="1" latinLnBrk="0" hangingPunct="1">
                        <a:defRPr sz="1800" kern="1200">
                          <a:solidFill>
                            <a:schemeClr val="tx1"/>
                          </a:solidFill>
                          <a:latin typeface="Book Antiqua"/>
                        </a:defRPr>
                      </a:lvl5pPr>
                      <a:lvl6pPr marL="2286000" algn="l" defTabSz="914400" rtl="0" eaLnBrk="1" latinLnBrk="0" hangingPunct="1">
                        <a:defRPr sz="1800" kern="1200">
                          <a:solidFill>
                            <a:schemeClr val="tx1"/>
                          </a:solidFill>
                          <a:latin typeface="Book Antiqua"/>
                        </a:defRPr>
                      </a:lvl6pPr>
                      <a:lvl7pPr marL="2743200" algn="l" defTabSz="914400" rtl="0" eaLnBrk="1" latinLnBrk="0" hangingPunct="1">
                        <a:defRPr sz="1800" kern="1200">
                          <a:solidFill>
                            <a:schemeClr val="tx1"/>
                          </a:solidFill>
                          <a:latin typeface="Book Antiqua"/>
                        </a:defRPr>
                      </a:lvl7pPr>
                      <a:lvl8pPr marL="3200400" algn="l" defTabSz="914400" rtl="0" eaLnBrk="1" latinLnBrk="0" hangingPunct="1">
                        <a:defRPr sz="1800" kern="1200">
                          <a:solidFill>
                            <a:schemeClr val="tx1"/>
                          </a:solidFill>
                          <a:latin typeface="Book Antiqua"/>
                        </a:defRPr>
                      </a:lvl8pPr>
                      <a:lvl9pPr marL="3657600" algn="l" defTabSz="914400" rtl="0" eaLnBrk="1" latinLnBrk="0" hangingPunct="1">
                        <a:defRPr sz="1800" kern="1200">
                          <a:solidFill>
                            <a:schemeClr val="tx1"/>
                          </a:solidFill>
                          <a:latin typeface="Book Antiqua"/>
                        </a:defRPr>
                      </a:lvl9pPr>
                    </a:lstStyle>
                    <a:p>
                      <a:pPr algn="ctr" rtl="1">
                        <a:lnSpc>
                          <a:spcPct val="150000"/>
                        </a:lnSpc>
                        <a:spcAft>
                          <a:spcPts val="1000"/>
                        </a:spcAft>
                      </a:pPr>
                      <a:r>
                        <a:rPr lang="en-US" sz="1800">
                          <a:latin typeface="Calibri"/>
                          <a:ea typeface="Calibri"/>
                          <a:cs typeface="B Yagut"/>
                        </a:rPr>
                        <a:t>Razak _ Iran</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gridSpan="2">
                  <a:txBody>
                    <a:bodyPr/>
                    <a:lstStyle>
                      <a:lvl1pPr marL="0" algn="l" defTabSz="914400" rtl="0" eaLnBrk="1" latinLnBrk="0" hangingPunct="1">
                        <a:defRPr sz="1800" kern="1200">
                          <a:solidFill>
                            <a:schemeClr val="tx1"/>
                          </a:solidFill>
                          <a:latin typeface="Book Antiqua"/>
                        </a:defRPr>
                      </a:lvl1pPr>
                      <a:lvl2pPr marL="457200" algn="l" defTabSz="914400" rtl="0" eaLnBrk="1" latinLnBrk="0" hangingPunct="1">
                        <a:defRPr sz="1800" kern="1200">
                          <a:solidFill>
                            <a:schemeClr val="tx1"/>
                          </a:solidFill>
                          <a:latin typeface="Book Antiqua"/>
                        </a:defRPr>
                      </a:lvl2pPr>
                      <a:lvl3pPr marL="914400" algn="l" defTabSz="914400" rtl="0" eaLnBrk="1" latinLnBrk="0" hangingPunct="1">
                        <a:defRPr sz="1800" kern="1200">
                          <a:solidFill>
                            <a:schemeClr val="tx1"/>
                          </a:solidFill>
                          <a:latin typeface="Book Antiqua"/>
                        </a:defRPr>
                      </a:lvl3pPr>
                      <a:lvl4pPr marL="1371600" algn="l" defTabSz="914400" rtl="0" eaLnBrk="1" latinLnBrk="0" hangingPunct="1">
                        <a:defRPr sz="1800" kern="1200">
                          <a:solidFill>
                            <a:schemeClr val="tx1"/>
                          </a:solidFill>
                          <a:latin typeface="Book Antiqua"/>
                        </a:defRPr>
                      </a:lvl4pPr>
                      <a:lvl5pPr marL="1828800" algn="l" defTabSz="914400" rtl="0" eaLnBrk="1" latinLnBrk="0" hangingPunct="1">
                        <a:defRPr sz="1800" kern="1200">
                          <a:solidFill>
                            <a:schemeClr val="tx1"/>
                          </a:solidFill>
                          <a:latin typeface="Book Antiqua"/>
                        </a:defRPr>
                      </a:lvl5pPr>
                      <a:lvl6pPr marL="2286000" algn="l" defTabSz="914400" rtl="0" eaLnBrk="1" latinLnBrk="0" hangingPunct="1">
                        <a:defRPr sz="1800" kern="1200">
                          <a:solidFill>
                            <a:schemeClr val="tx1"/>
                          </a:solidFill>
                          <a:latin typeface="Book Antiqua"/>
                        </a:defRPr>
                      </a:lvl6pPr>
                      <a:lvl7pPr marL="2743200" algn="l" defTabSz="914400" rtl="0" eaLnBrk="1" latinLnBrk="0" hangingPunct="1">
                        <a:defRPr sz="1800" kern="1200">
                          <a:solidFill>
                            <a:schemeClr val="tx1"/>
                          </a:solidFill>
                          <a:latin typeface="Book Antiqua"/>
                        </a:defRPr>
                      </a:lvl7pPr>
                      <a:lvl8pPr marL="3200400" algn="l" defTabSz="914400" rtl="0" eaLnBrk="1" latinLnBrk="0" hangingPunct="1">
                        <a:defRPr sz="1800" kern="1200">
                          <a:solidFill>
                            <a:schemeClr val="tx1"/>
                          </a:solidFill>
                          <a:latin typeface="Book Antiqua"/>
                        </a:defRPr>
                      </a:lvl8pPr>
                      <a:lvl9pPr marL="3657600" algn="l" defTabSz="914400" rtl="0" eaLnBrk="1" latinLnBrk="0" hangingPunct="1">
                        <a:defRPr sz="1800" kern="1200">
                          <a:solidFill>
                            <a:schemeClr val="tx1"/>
                          </a:solidFill>
                          <a:latin typeface="Book Antiqua"/>
                        </a:defRPr>
                      </a:lvl9pPr>
                    </a:lstStyle>
                    <a:p>
                      <a:pPr algn="ctr" rtl="1">
                        <a:lnSpc>
                          <a:spcPct val="150000"/>
                        </a:lnSpc>
                        <a:spcAft>
                          <a:spcPts val="1000"/>
                        </a:spcAft>
                      </a:pPr>
                      <a:r>
                        <a:rPr lang="en-US" sz="1800" dirty="0" err="1">
                          <a:latin typeface="Calibri"/>
                          <a:ea typeface="Calibri"/>
                          <a:cs typeface="B Yagut"/>
                        </a:rPr>
                        <a:t>Losar</a:t>
                      </a:r>
                      <a:endParaRPr lang="en-US" sz="1800" dirty="0">
                        <a:latin typeface="Calibri"/>
                        <a:ea typeface="Calibri"/>
                        <a:cs typeface="B Yagut"/>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en-US"/>
                    </a:p>
                  </a:txBody>
                  <a:tcPr/>
                </a:tc>
                <a:extLst>
                  <a:ext uri="{0D108BD9-81ED-4DB2-BD59-A6C34878D82A}">
                    <a16:rowId xmlns:a16="http://schemas.microsoft.com/office/drawing/2014/main" val="10005"/>
                  </a:ext>
                </a:extLst>
              </a:tr>
              <a:tr h="411616">
                <a:tc>
                  <a:txBody>
                    <a:bodyPr/>
                    <a:lstStyle>
                      <a:lvl1pPr marL="0" algn="l" defTabSz="914400" rtl="0" eaLnBrk="1" latinLnBrk="0" hangingPunct="1">
                        <a:defRPr sz="1800" kern="1200">
                          <a:solidFill>
                            <a:schemeClr val="tx1"/>
                          </a:solidFill>
                          <a:latin typeface="Book Antiqua"/>
                        </a:defRPr>
                      </a:lvl1pPr>
                      <a:lvl2pPr marL="457200" algn="l" defTabSz="914400" rtl="0" eaLnBrk="1" latinLnBrk="0" hangingPunct="1">
                        <a:defRPr sz="1800" kern="1200">
                          <a:solidFill>
                            <a:schemeClr val="tx1"/>
                          </a:solidFill>
                          <a:latin typeface="Book Antiqua"/>
                        </a:defRPr>
                      </a:lvl2pPr>
                      <a:lvl3pPr marL="914400" algn="l" defTabSz="914400" rtl="0" eaLnBrk="1" latinLnBrk="0" hangingPunct="1">
                        <a:defRPr sz="1800" kern="1200">
                          <a:solidFill>
                            <a:schemeClr val="tx1"/>
                          </a:solidFill>
                          <a:latin typeface="Book Antiqua"/>
                        </a:defRPr>
                      </a:lvl3pPr>
                      <a:lvl4pPr marL="1371600" algn="l" defTabSz="914400" rtl="0" eaLnBrk="1" latinLnBrk="0" hangingPunct="1">
                        <a:defRPr sz="1800" kern="1200">
                          <a:solidFill>
                            <a:schemeClr val="tx1"/>
                          </a:solidFill>
                          <a:latin typeface="Book Antiqua"/>
                        </a:defRPr>
                      </a:lvl4pPr>
                      <a:lvl5pPr marL="1828800" algn="l" defTabSz="914400" rtl="0" eaLnBrk="1" latinLnBrk="0" hangingPunct="1">
                        <a:defRPr sz="1800" kern="1200">
                          <a:solidFill>
                            <a:schemeClr val="tx1"/>
                          </a:solidFill>
                          <a:latin typeface="Book Antiqua"/>
                        </a:defRPr>
                      </a:lvl5pPr>
                      <a:lvl6pPr marL="2286000" algn="l" defTabSz="914400" rtl="0" eaLnBrk="1" latinLnBrk="0" hangingPunct="1">
                        <a:defRPr sz="1800" kern="1200">
                          <a:solidFill>
                            <a:schemeClr val="tx1"/>
                          </a:solidFill>
                          <a:latin typeface="Book Antiqua"/>
                        </a:defRPr>
                      </a:lvl6pPr>
                      <a:lvl7pPr marL="2743200" algn="l" defTabSz="914400" rtl="0" eaLnBrk="1" latinLnBrk="0" hangingPunct="1">
                        <a:defRPr sz="1800" kern="1200">
                          <a:solidFill>
                            <a:schemeClr val="tx1"/>
                          </a:solidFill>
                          <a:latin typeface="Book Antiqua"/>
                        </a:defRPr>
                      </a:lvl7pPr>
                      <a:lvl8pPr marL="3200400" algn="l" defTabSz="914400" rtl="0" eaLnBrk="1" latinLnBrk="0" hangingPunct="1">
                        <a:defRPr sz="1800" kern="1200">
                          <a:solidFill>
                            <a:schemeClr val="tx1"/>
                          </a:solidFill>
                          <a:latin typeface="Book Antiqua"/>
                        </a:defRPr>
                      </a:lvl8pPr>
                      <a:lvl9pPr marL="3657600" algn="l" defTabSz="914400" rtl="0" eaLnBrk="1" latinLnBrk="0" hangingPunct="1">
                        <a:defRPr sz="1800" kern="1200">
                          <a:solidFill>
                            <a:schemeClr val="tx1"/>
                          </a:solidFill>
                          <a:latin typeface="Book Antiqua"/>
                        </a:defRPr>
                      </a:lvl9pPr>
                    </a:lstStyle>
                    <a:p>
                      <a:pPr algn="ctr" rtl="1">
                        <a:lnSpc>
                          <a:spcPct val="150000"/>
                        </a:lnSpc>
                        <a:spcAft>
                          <a:spcPts val="1000"/>
                        </a:spcAft>
                      </a:pPr>
                      <a:r>
                        <a:rPr lang="en-US" sz="1800">
                          <a:latin typeface="Calibri"/>
                          <a:ea typeface="Calibri"/>
                          <a:cs typeface="B Yagut"/>
                        </a:rPr>
                        <a:t>Pursina _ Iran</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gridSpan="2">
                  <a:txBody>
                    <a:bodyPr/>
                    <a:lstStyle>
                      <a:lvl1pPr marL="0" algn="l" defTabSz="914400" rtl="0" eaLnBrk="1" latinLnBrk="0" hangingPunct="1">
                        <a:defRPr sz="1800" kern="1200">
                          <a:solidFill>
                            <a:schemeClr val="tx1"/>
                          </a:solidFill>
                          <a:latin typeface="Book Antiqua"/>
                        </a:defRPr>
                      </a:lvl1pPr>
                      <a:lvl2pPr marL="457200" algn="l" defTabSz="914400" rtl="0" eaLnBrk="1" latinLnBrk="0" hangingPunct="1">
                        <a:defRPr sz="1800" kern="1200">
                          <a:solidFill>
                            <a:schemeClr val="tx1"/>
                          </a:solidFill>
                          <a:latin typeface="Book Antiqua"/>
                        </a:defRPr>
                      </a:lvl2pPr>
                      <a:lvl3pPr marL="914400" algn="l" defTabSz="914400" rtl="0" eaLnBrk="1" latinLnBrk="0" hangingPunct="1">
                        <a:defRPr sz="1800" kern="1200">
                          <a:solidFill>
                            <a:schemeClr val="tx1"/>
                          </a:solidFill>
                          <a:latin typeface="Book Antiqua"/>
                        </a:defRPr>
                      </a:lvl3pPr>
                      <a:lvl4pPr marL="1371600" algn="l" defTabSz="914400" rtl="0" eaLnBrk="1" latinLnBrk="0" hangingPunct="1">
                        <a:defRPr sz="1800" kern="1200">
                          <a:solidFill>
                            <a:schemeClr val="tx1"/>
                          </a:solidFill>
                          <a:latin typeface="Book Antiqua"/>
                        </a:defRPr>
                      </a:lvl4pPr>
                      <a:lvl5pPr marL="1828800" algn="l" defTabSz="914400" rtl="0" eaLnBrk="1" latinLnBrk="0" hangingPunct="1">
                        <a:defRPr sz="1800" kern="1200">
                          <a:solidFill>
                            <a:schemeClr val="tx1"/>
                          </a:solidFill>
                          <a:latin typeface="Book Antiqua"/>
                        </a:defRPr>
                      </a:lvl5pPr>
                      <a:lvl6pPr marL="2286000" algn="l" defTabSz="914400" rtl="0" eaLnBrk="1" latinLnBrk="0" hangingPunct="1">
                        <a:defRPr sz="1800" kern="1200">
                          <a:solidFill>
                            <a:schemeClr val="tx1"/>
                          </a:solidFill>
                          <a:latin typeface="Book Antiqua"/>
                        </a:defRPr>
                      </a:lvl6pPr>
                      <a:lvl7pPr marL="2743200" algn="l" defTabSz="914400" rtl="0" eaLnBrk="1" latinLnBrk="0" hangingPunct="1">
                        <a:defRPr sz="1800" kern="1200">
                          <a:solidFill>
                            <a:schemeClr val="tx1"/>
                          </a:solidFill>
                          <a:latin typeface="Book Antiqua"/>
                        </a:defRPr>
                      </a:lvl7pPr>
                      <a:lvl8pPr marL="3200400" algn="l" defTabSz="914400" rtl="0" eaLnBrk="1" latinLnBrk="0" hangingPunct="1">
                        <a:defRPr sz="1800" kern="1200">
                          <a:solidFill>
                            <a:schemeClr val="tx1"/>
                          </a:solidFill>
                          <a:latin typeface="Book Antiqua"/>
                        </a:defRPr>
                      </a:lvl8pPr>
                      <a:lvl9pPr marL="3657600" algn="l" defTabSz="914400" rtl="0" eaLnBrk="1" latinLnBrk="0" hangingPunct="1">
                        <a:defRPr sz="1800" kern="1200">
                          <a:solidFill>
                            <a:schemeClr val="tx1"/>
                          </a:solidFill>
                          <a:latin typeface="Book Antiqua"/>
                        </a:defRPr>
                      </a:lvl9pPr>
                    </a:lstStyle>
                    <a:p>
                      <a:pPr algn="ctr" rtl="1">
                        <a:lnSpc>
                          <a:spcPct val="150000"/>
                        </a:lnSpc>
                        <a:spcAft>
                          <a:spcPts val="1000"/>
                        </a:spcAft>
                      </a:pPr>
                      <a:r>
                        <a:rPr lang="en-US" sz="1800" dirty="0" err="1">
                          <a:latin typeface="Calibri"/>
                          <a:ea typeface="Calibri"/>
                          <a:cs typeface="B Yagut"/>
                        </a:rPr>
                        <a:t>Pozzarex</a:t>
                      </a:r>
                      <a:endParaRPr lang="en-US" sz="1800" dirty="0">
                        <a:latin typeface="Calibri"/>
                        <a:ea typeface="Calibri"/>
                        <a:cs typeface="B Yagut"/>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en-US"/>
                    </a:p>
                  </a:txBody>
                  <a:tcPr/>
                </a:tc>
                <a:extLst>
                  <a:ext uri="{0D108BD9-81ED-4DB2-BD59-A6C34878D82A}">
                    <a16:rowId xmlns:a16="http://schemas.microsoft.com/office/drawing/2014/main" val="10006"/>
                  </a:ext>
                </a:extLst>
              </a:tr>
            </a:tbl>
          </a:graphicData>
        </a:graphic>
      </p:graphicFrame>
      <p:sp>
        <p:nvSpPr>
          <p:cNvPr id="3" name="Rectangle 2"/>
          <p:cNvSpPr>
            <a:spLocks noChangeArrowheads="1"/>
          </p:cNvSpPr>
          <p:nvPr/>
        </p:nvSpPr>
        <p:spPr bwMode="auto">
          <a:xfrm>
            <a:off x="2057400" y="3958162"/>
            <a:ext cx="55530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bg2"/>
              </a:buClr>
              <a:buSzPct val="75000"/>
              <a:buFont typeface="Wingdings" panose="05000000000000000000" pitchFamily="2" charset="2"/>
              <a:buChar char="p"/>
              <a:defRPr sz="2800">
                <a:solidFill>
                  <a:schemeClr val="tx1"/>
                </a:solidFill>
                <a:latin typeface="Verdana" panose="020B0604030504040204" pitchFamily="34" charset="0"/>
                <a:cs typeface="Arial" panose="020B0604020202020204" pitchFamily="34" charset="0"/>
              </a:defRPr>
            </a:lvl1pPr>
            <a:lvl2pPr marL="742950" indent="-285750">
              <a:spcBef>
                <a:spcPct val="20000"/>
              </a:spcBef>
              <a:buClr>
                <a:schemeClr val="tx2"/>
              </a:buClr>
              <a:buSzPct val="75000"/>
              <a:buFont typeface="Wingdings" panose="05000000000000000000" pitchFamily="2" charset="2"/>
              <a:buChar char="n"/>
              <a:defRPr sz="2400">
                <a:solidFill>
                  <a:schemeClr val="tx1"/>
                </a:solidFill>
                <a:latin typeface="Verdana" panose="020B0604030504040204" pitchFamily="34" charset="0"/>
                <a:cs typeface="Arial" panose="020B0604020202020204" pitchFamily="34" charset="0"/>
              </a:defRPr>
            </a:lvl2pPr>
            <a:lvl3pPr marL="1143000" indent="-228600">
              <a:spcBef>
                <a:spcPct val="20000"/>
              </a:spcBef>
              <a:buClr>
                <a:schemeClr val="accent1"/>
              </a:buClr>
              <a:buSzPct val="65000"/>
              <a:buFont typeface="Wingdings" panose="05000000000000000000" pitchFamily="2" charset="2"/>
              <a:buChar char="p"/>
              <a:defRPr sz="2000">
                <a:solidFill>
                  <a:schemeClr val="tx1"/>
                </a:solidFill>
                <a:latin typeface="Verdana" panose="020B0604030504040204" pitchFamily="34" charset="0"/>
                <a:cs typeface="Arial" panose="020B0604020202020204" pitchFamily="34" charset="0"/>
              </a:defRPr>
            </a:lvl3pPr>
            <a:lvl4pPr marL="1600200" indent="-228600">
              <a:spcBef>
                <a:spcPct val="20000"/>
              </a:spcBef>
              <a:buClr>
                <a:schemeClr val="bg2"/>
              </a:buClr>
              <a:buFont typeface="Wingdings" panose="05000000000000000000" pitchFamily="2" charset="2"/>
              <a:buChar char="§"/>
              <a:defRPr sz="2000">
                <a:solidFill>
                  <a:schemeClr val="tx1"/>
                </a:solidFill>
                <a:latin typeface="Verdana" panose="020B0604030504040204" pitchFamily="34" charset="0"/>
                <a:cs typeface="Arial" panose="020B0604020202020204" pitchFamily="34" charset="0"/>
              </a:defRPr>
            </a:lvl4pPr>
            <a:lvl5pPr marL="2057400" indent="-228600">
              <a:spcBef>
                <a:spcPct val="20000"/>
              </a:spcBef>
              <a:buClr>
                <a:schemeClr val="tx2"/>
              </a:buClr>
              <a:buSzPct val="80000"/>
              <a:buFont typeface="Wingdings" panose="05000000000000000000" pitchFamily="2" charset="2"/>
              <a:buChar char="§"/>
              <a:defRPr sz="2000">
                <a:solidFill>
                  <a:schemeClr val="tx1"/>
                </a:solidFill>
                <a:latin typeface="Verdana" panose="020B0604030504040204" pitchFamily="34" charset="0"/>
                <a:cs typeface="Arial" panose="020B0604020202020204" pitchFamily="34" charset="0"/>
              </a:defRPr>
            </a:lvl5pPr>
            <a:lvl6pPr marL="2514600" indent="-228600" eaLnBrk="0" fontAlgn="base" hangingPunct="0">
              <a:spcBef>
                <a:spcPct val="20000"/>
              </a:spcBef>
              <a:spcAft>
                <a:spcPct val="0"/>
              </a:spcAft>
              <a:buClr>
                <a:schemeClr val="tx2"/>
              </a:buClr>
              <a:buSzPct val="80000"/>
              <a:buFont typeface="Wingdings" panose="05000000000000000000" pitchFamily="2" charset="2"/>
              <a:buChar char="§"/>
              <a:defRPr sz="2000">
                <a:solidFill>
                  <a:schemeClr val="tx1"/>
                </a:solidFill>
                <a:latin typeface="Verdana" panose="020B0604030504040204" pitchFamily="34" charset="0"/>
                <a:cs typeface="Arial" panose="020B0604020202020204" pitchFamily="34" charset="0"/>
              </a:defRPr>
            </a:lvl6pPr>
            <a:lvl7pPr marL="2971800" indent="-228600" eaLnBrk="0" fontAlgn="base" hangingPunct="0">
              <a:spcBef>
                <a:spcPct val="20000"/>
              </a:spcBef>
              <a:spcAft>
                <a:spcPct val="0"/>
              </a:spcAft>
              <a:buClr>
                <a:schemeClr val="tx2"/>
              </a:buClr>
              <a:buSzPct val="80000"/>
              <a:buFont typeface="Wingdings" panose="05000000000000000000" pitchFamily="2" charset="2"/>
              <a:buChar char="§"/>
              <a:defRPr sz="2000">
                <a:solidFill>
                  <a:schemeClr val="tx1"/>
                </a:solidFill>
                <a:latin typeface="Verdana" panose="020B0604030504040204" pitchFamily="34" charset="0"/>
                <a:cs typeface="Arial" panose="020B0604020202020204" pitchFamily="34" charset="0"/>
              </a:defRPr>
            </a:lvl7pPr>
            <a:lvl8pPr marL="3429000" indent="-228600" eaLnBrk="0" fontAlgn="base" hangingPunct="0">
              <a:spcBef>
                <a:spcPct val="20000"/>
              </a:spcBef>
              <a:spcAft>
                <a:spcPct val="0"/>
              </a:spcAft>
              <a:buClr>
                <a:schemeClr val="tx2"/>
              </a:buClr>
              <a:buSzPct val="80000"/>
              <a:buFont typeface="Wingdings" panose="05000000000000000000" pitchFamily="2" charset="2"/>
              <a:buChar char="§"/>
              <a:defRPr sz="2000">
                <a:solidFill>
                  <a:schemeClr val="tx1"/>
                </a:solidFill>
                <a:latin typeface="Verdana" panose="020B0604030504040204" pitchFamily="34" charset="0"/>
                <a:cs typeface="Arial" panose="020B0604020202020204" pitchFamily="34" charset="0"/>
              </a:defRPr>
            </a:lvl8pPr>
            <a:lvl9pPr marL="3886200" indent="-228600" eaLnBrk="0" fontAlgn="base" hangingPunct="0">
              <a:spcBef>
                <a:spcPct val="20000"/>
              </a:spcBef>
              <a:spcAft>
                <a:spcPct val="0"/>
              </a:spcAft>
              <a:buClr>
                <a:schemeClr val="tx2"/>
              </a:buClr>
              <a:buSzPct val="80000"/>
              <a:buFont typeface="Wingdings" panose="05000000000000000000" pitchFamily="2" charset="2"/>
              <a:buChar char="§"/>
              <a:defRPr sz="2000">
                <a:solidFill>
                  <a:schemeClr val="tx1"/>
                </a:solidFill>
                <a:latin typeface="Verdana" panose="020B0604030504040204" pitchFamily="34" charset="0"/>
                <a:cs typeface="Arial" panose="020B0604020202020204" pitchFamily="34" charset="0"/>
              </a:defRPr>
            </a:lvl9pPr>
          </a:lstStyle>
          <a:p>
            <a:pPr algn="ctr" rtl="1">
              <a:spcBef>
                <a:spcPct val="0"/>
              </a:spcBef>
              <a:buClrTx/>
              <a:buSzTx/>
              <a:buFontTx/>
              <a:buNone/>
            </a:pPr>
            <a:r>
              <a:rPr lang="fa-IR" altLang="en-US" sz="1800" b="1" i="1" dirty="0"/>
              <a:t>داروی فوق دارای یک ترکیب درمانی نیز می باشد:</a:t>
            </a:r>
            <a:endParaRPr lang="en-US" altLang="en-US" sz="1800" b="1" i="1" dirty="0"/>
          </a:p>
        </p:txBody>
      </p:sp>
      <p:graphicFrame>
        <p:nvGraphicFramePr>
          <p:cNvPr id="4" name="Table 3"/>
          <p:cNvGraphicFramePr>
            <a:graphicFrameLocks noGrp="1"/>
          </p:cNvGraphicFramePr>
          <p:nvPr>
            <p:extLst>
              <p:ext uri="{D42A27DB-BD31-4B8C-83A1-F6EECF244321}">
                <p14:modId xmlns:p14="http://schemas.microsoft.com/office/powerpoint/2010/main" val="1620768318"/>
              </p:ext>
            </p:extLst>
          </p:nvPr>
        </p:nvGraphicFramePr>
        <p:xfrm>
          <a:off x="562087" y="4674761"/>
          <a:ext cx="8358188" cy="1646240"/>
        </p:xfrm>
        <a:graphic>
          <a:graphicData uri="http://schemas.openxmlformats.org/drawingml/2006/table">
            <a:tbl>
              <a:tblPr rtl="1"/>
              <a:tblGrid>
                <a:gridCol w="3517095">
                  <a:extLst>
                    <a:ext uri="{9D8B030D-6E8A-4147-A177-3AD203B41FA5}">
                      <a16:colId xmlns:a16="http://schemas.microsoft.com/office/drawing/2014/main" val="20000"/>
                    </a:ext>
                  </a:extLst>
                </a:gridCol>
                <a:gridCol w="3461024">
                  <a:extLst>
                    <a:ext uri="{9D8B030D-6E8A-4147-A177-3AD203B41FA5}">
                      <a16:colId xmlns:a16="http://schemas.microsoft.com/office/drawing/2014/main" val="20001"/>
                    </a:ext>
                  </a:extLst>
                </a:gridCol>
                <a:gridCol w="1380069">
                  <a:extLst>
                    <a:ext uri="{9D8B030D-6E8A-4147-A177-3AD203B41FA5}">
                      <a16:colId xmlns:a16="http://schemas.microsoft.com/office/drawing/2014/main" val="20002"/>
                    </a:ext>
                  </a:extLst>
                </a:gridCol>
              </a:tblGrid>
              <a:tr h="411560">
                <a:tc>
                  <a:txBody>
                    <a:bodyPr/>
                    <a:lstStyle>
                      <a:lvl1pPr marL="0" algn="l" defTabSz="914400" rtl="0" eaLnBrk="1" latinLnBrk="0" hangingPunct="1">
                        <a:defRPr sz="1800" kern="1200">
                          <a:solidFill>
                            <a:schemeClr val="tx1"/>
                          </a:solidFill>
                          <a:latin typeface="Book Antiqua"/>
                        </a:defRPr>
                      </a:lvl1pPr>
                      <a:lvl2pPr marL="457200" algn="l" defTabSz="914400" rtl="0" eaLnBrk="1" latinLnBrk="0" hangingPunct="1">
                        <a:defRPr sz="1800" kern="1200">
                          <a:solidFill>
                            <a:schemeClr val="tx1"/>
                          </a:solidFill>
                          <a:latin typeface="Book Antiqua"/>
                        </a:defRPr>
                      </a:lvl2pPr>
                      <a:lvl3pPr marL="914400" algn="l" defTabSz="914400" rtl="0" eaLnBrk="1" latinLnBrk="0" hangingPunct="1">
                        <a:defRPr sz="1800" kern="1200">
                          <a:solidFill>
                            <a:schemeClr val="tx1"/>
                          </a:solidFill>
                          <a:latin typeface="Book Antiqua"/>
                        </a:defRPr>
                      </a:lvl3pPr>
                      <a:lvl4pPr marL="1371600" algn="l" defTabSz="914400" rtl="0" eaLnBrk="1" latinLnBrk="0" hangingPunct="1">
                        <a:defRPr sz="1800" kern="1200">
                          <a:solidFill>
                            <a:schemeClr val="tx1"/>
                          </a:solidFill>
                          <a:latin typeface="Book Antiqua"/>
                        </a:defRPr>
                      </a:lvl4pPr>
                      <a:lvl5pPr marL="1828800" algn="l" defTabSz="914400" rtl="0" eaLnBrk="1" latinLnBrk="0" hangingPunct="1">
                        <a:defRPr sz="1800" kern="1200">
                          <a:solidFill>
                            <a:schemeClr val="tx1"/>
                          </a:solidFill>
                          <a:latin typeface="Book Antiqua"/>
                        </a:defRPr>
                      </a:lvl5pPr>
                      <a:lvl6pPr marL="2286000" algn="l" defTabSz="914400" rtl="0" eaLnBrk="1" latinLnBrk="0" hangingPunct="1">
                        <a:defRPr sz="1800" kern="1200">
                          <a:solidFill>
                            <a:schemeClr val="tx1"/>
                          </a:solidFill>
                          <a:latin typeface="Book Antiqua"/>
                        </a:defRPr>
                      </a:lvl6pPr>
                      <a:lvl7pPr marL="2743200" algn="l" defTabSz="914400" rtl="0" eaLnBrk="1" latinLnBrk="0" hangingPunct="1">
                        <a:defRPr sz="1800" kern="1200">
                          <a:solidFill>
                            <a:schemeClr val="tx1"/>
                          </a:solidFill>
                          <a:latin typeface="Book Antiqua"/>
                        </a:defRPr>
                      </a:lvl7pPr>
                      <a:lvl8pPr marL="3200400" algn="l" defTabSz="914400" rtl="0" eaLnBrk="1" latinLnBrk="0" hangingPunct="1">
                        <a:defRPr sz="1800" kern="1200">
                          <a:solidFill>
                            <a:schemeClr val="tx1"/>
                          </a:solidFill>
                          <a:latin typeface="Book Antiqua"/>
                        </a:defRPr>
                      </a:lvl8pPr>
                      <a:lvl9pPr marL="3657600" algn="l" defTabSz="914400" rtl="0" eaLnBrk="1" latinLnBrk="0" hangingPunct="1">
                        <a:defRPr sz="1800" kern="1200">
                          <a:solidFill>
                            <a:schemeClr val="tx1"/>
                          </a:solidFill>
                          <a:latin typeface="Book Antiqua"/>
                        </a:defRPr>
                      </a:lvl9pPr>
                    </a:lstStyle>
                    <a:p>
                      <a:pPr algn="ctr" rtl="1">
                        <a:lnSpc>
                          <a:spcPct val="150000"/>
                        </a:lnSpc>
                        <a:spcAft>
                          <a:spcPts val="1000"/>
                        </a:spcAft>
                      </a:pPr>
                      <a:r>
                        <a:rPr lang="fa-IR" sz="1800" b="1" dirty="0">
                          <a:latin typeface="Calibri"/>
                          <a:ea typeface="Calibri"/>
                          <a:cs typeface="B Yagut"/>
                        </a:rPr>
                        <a:t>دوز</a:t>
                      </a:r>
                      <a:endParaRPr lang="en-US" sz="1800" dirty="0">
                        <a:latin typeface="Calibri"/>
                        <a:ea typeface="Calibri"/>
                        <a:cs typeface="B Yagut"/>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8DB3E2"/>
                    </a:solidFill>
                  </a:tcPr>
                </a:tc>
                <a:tc>
                  <a:txBody>
                    <a:bodyPr/>
                    <a:lstStyle>
                      <a:lvl1pPr marL="0" algn="l" defTabSz="914400" rtl="0" eaLnBrk="1" latinLnBrk="0" hangingPunct="1">
                        <a:defRPr sz="1800" kern="1200">
                          <a:solidFill>
                            <a:schemeClr val="tx1"/>
                          </a:solidFill>
                          <a:latin typeface="Book Antiqua"/>
                        </a:defRPr>
                      </a:lvl1pPr>
                      <a:lvl2pPr marL="457200" algn="l" defTabSz="914400" rtl="0" eaLnBrk="1" latinLnBrk="0" hangingPunct="1">
                        <a:defRPr sz="1800" kern="1200">
                          <a:solidFill>
                            <a:schemeClr val="tx1"/>
                          </a:solidFill>
                          <a:latin typeface="Book Antiqua"/>
                        </a:defRPr>
                      </a:lvl2pPr>
                      <a:lvl3pPr marL="914400" algn="l" defTabSz="914400" rtl="0" eaLnBrk="1" latinLnBrk="0" hangingPunct="1">
                        <a:defRPr sz="1800" kern="1200">
                          <a:solidFill>
                            <a:schemeClr val="tx1"/>
                          </a:solidFill>
                          <a:latin typeface="Book Antiqua"/>
                        </a:defRPr>
                      </a:lvl3pPr>
                      <a:lvl4pPr marL="1371600" algn="l" defTabSz="914400" rtl="0" eaLnBrk="1" latinLnBrk="0" hangingPunct="1">
                        <a:defRPr sz="1800" kern="1200">
                          <a:solidFill>
                            <a:schemeClr val="tx1"/>
                          </a:solidFill>
                          <a:latin typeface="Book Antiqua"/>
                        </a:defRPr>
                      </a:lvl4pPr>
                      <a:lvl5pPr marL="1828800" algn="l" defTabSz="914400" rtl="0" eaLnBrk="1" latinLnBrk="0" hangingPunct="1">
                        <a:defRPr sz="1800" kern="1200">
                          <a:solidFill>
                            <a:schemeClr val="tx1"/>
                          </a:solidFill>
                          <a:latin typeface="Book Antiqua"/>
                        </a:defRPr>
                      </a:lvl5pPr>
                      <a:lvl6pPr marL="2286000" algn="l" defTabSz="914400" rtl="0" eaLnBrk="1" latinLnBrk="0" hangingPunct="1">
                        <a:defRPr sz="1800" kern="1200">
                          <a:solidFill>
                            <a:schemeClr val="tx1"/>
                          </a:solidFill>
                          <a:latin typeface="Book Antiqua"/>
                        </a:defRPr>
                      </a:lvl6pPr>
                      <a:lvl7pPr marL="2743200" algn="l" defTabSz="914400" rtl="0" eaLnBrk="1" latinLnBrk="0" hangingPunct="1">
                        <a:defRPr sz="1800" kern="1200">
                          <a:solidFill>
                            <a:schemeClr val="tx1"/>
                          </a:solidFill>
                          <a:latin typeface="Book Antiqua"/>
                        </a:defRPr>
                      </a:lvl7pPr>
                      <a:lvl8pPr marL="3200400" algn="l" defTabSz="914400" rtl="0" eaLnBrk="1" latinLnBrk="0" hangingPunct="1">
                        <a:defRPr sz="1800" kern="1200">
                          <a:solidFill>
                            <a:schemeClr val="tx1"/>
                          </a:solidFill>
                          <a:latin typeface="Book Antiqua"/>
                        </a:defRPr>
                      </a:lvl8pPr>
                      <a:lvl9pPr marL="3657600" algn="l" defTabSz="914400" rtl="0" eaLnBrk="1" latinLnBrk="0" hangingPunct="1">
                        <a:defRPr sz="1800" kern="1200">
                          <a:solidFill>
                            <a:schemeClr val="tx1"/>
                          </a:solidFill>
                          <a:latin typeface="Book Antiqua"/>
                        </a:defRPr>
                      </a:lvl9pPr>
                    </a:lstStyle>
                    <a:p>
                      <a:pPr algn="ctr" rtl="1">
                        <a:lnSpc>
                          <a:spcPct val="150000"/>
                        </a:lnSpc>
                        <a:spcAft>
                          <a:spcPts val="1000"/>
                        </a:spcAft>
                      </a:pPr>
                      <a:r>
                        <a:rPr lang="fa-IR" sz="1800" b="1" dirty="0">
                          <a:latin typeface="Calibri"/>
                          <a:ea typeface="Calibri"/>
                          <a:cs typeface="B Yagut"/>
                        </a:rPr>
                        <a:t>نام ژنريك</a:t>
                      </a:r>
                      <a:endParaRPr lang="en-US" sz="1800" dirty="0">
                        <a:latin typeface="Calibri"/>
                        <a:ea typeface="Calibri"/>
                        <a:cs typeface="B Yagut"/>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8DB3E2"/>
                    </a:solidFill>
                  </a:tcPr>
                </a:tc>
                <a:tc>
                  <a:txBody>
                    <a:bodyPr/>
                    <a:lstStyle>
                      <a:lvl1pPr marL="0" algn="l" defTabSz="914400" rtl="0" eaLnBrk="1" latinLnBrk="0" hangingPunct="1">
                        <a:defRPr sz="1800" kern="1200">
                          <a:solidFill>
                            <a:schemeClr val="tx1"/>
                          </a:solidFill>
                          <a:latin typeface="Book Antiqua"/>
                        </a:defRPr>
                      </a:lvl1pPr>
                      <a:lvl2pPr marL="457200" algn="l" defTabSz="914400" rtl="0" eaLnBrk="1" latinLnBrk="0" hangingPunct="1">
                        <a:defRPr sz="1800" kern="1200">
                          <a:solidFill>
                            <a:schemeClr val="tx1"/>
                          </a:solidFill>
                          <a:latin typeface="Book Antiqua"/>
                        </a:defRPr>
                      </a:lvl2pPr>
                      <a:lvl3pPr marL="914400" algn="l" defTabSz="914400" rtl="0" eaLnBrk="1" latinLnBrk="0" hangingPunct="1">
                        <a:defRPr sz="1800" kern="1200">
                          <a:solidFill>
                            <a:schemeClr val="tx1"/>
                          </a:solidFill>
                          <a:latin typeface="Book Antiqua"/>
                        </a:defRPr>
                      </a:lvl3pPr>
                      <a:lvl4pPr marL="1371600" algn="l" defTabSz="914400" rtl="0" eaLnBrk="1" latinLnBrk="0" hangingPunct="1">
                        <a:defRPr sz="1800" kern="1200">
                          <a:solidFill>
                            <a:schemeClr val="tx1"/>
                          </a:solidFill>
                          <a:latin typeface="Book Antiqua"/>
                        </a:defRPr>
                      </a:lvl4pPr>
                      <a:lvl5pPr marL="1828800" algn="l" defTabSz="914400" rtl="0" eaLnBrk="1" latinLnBrk="0" hangingPunct="1">
                        <a:defRPr sz="1800" kern="1200">
                          <a:solidFill>
                            <a:schemeClr val="tx1"/>
                          </a:solidFill>
                          <a:latin typeface="Book Antiqua"/>
                        </a:defRPr>
                      </a:lvl5pPr>
                      <a:lvl6pPr marL="2286000" algn="l" defTabSz="914400" rtl="0" eaLnBrk="1" latinLnBrk="0" hangingPunct="1">
                        <a:defRPr sz="1800" kern="1200">
                          <a:solidFill>
                            <a:schemeClr val="tx1"/>
                          </a:solidFill>
                          <a:latin typeface="Book Antiqua"/>
                        </a:defRPr>
                      </a:lvl6pPr>
                      <a:lvl7pPr marL="2743200" algn="l" defTabSz="914400" rtl="0" eaLnBrk="1" latinLnBrk="0" hangingPunct="1">
                        <a:defRPr sz="1800" kern="1200">
                          <a:solidFill>
                            <a:schemeClr val="tx1"/>
                          </a:solidFill>
                          <a:latin typeface="Book Antiqua"/>
                        </a:defRPr>
                      </a:lvl7pPr>
                      <a:lvl8pPr marL="3200400" algn="l" defTabSz="914400" rtl="0" eaLnBrk="1" latinLnBrk="0" hangingPunct="1">
                        <a:defRPr sz="1800" kern="1200">
                          <a:solidFill>
                            <a:schemeClr val="tx1"/>
                          </a:solidFill>
                          <a:latin typeface="Book Antiqua"/>
                        </a:defRPr>
                      </a:lvl8pPr>
                      <a:lvl9pPr marL="3657600" algn="l" defTabSz="914400" rtl="0" eaLnBrk="1" latinLnBrk="0" hangingPunct="1">
                        <a:defRPr sz="1800" kern="1200">
                          <a:solidFill>
                            <a:schemeClr val="tx1"/>
                          </a:solidFill>
                          <a:latin typeface="Book Antiqua"/>
                        </a:defRPr>
                      </a:lvl9pPr>
                    </a:lstStyle>
                    <a:p>
                      <a:pPr algn="ctr" rtl="1">
                        <a:lnSpc>
                          <a:spcPct val="150000"/>
                        </a:lnSpc>
                        <a:spcAft>
                          <a:spcPts val="1000"/>
                        </a:spcAft>
                      </a:pPr>
                      <a:r>
                        <a:rPr lang="fa-IR" sz="1800" b="1">
                          <a:latin typeface="Calibri"/>
                          <a:ea typeface="Calibri"/>
                          <a:cs typeface="B Yagut"/>
                        </a:rPr>
                        <a:t>شکل دارویی</a:t>
                      </a:r>
                      <a:endParaRPr lang="en-US" sz="1800">
                        <a:latin typeface="Calibri"/>
                        <a:ea typeface="Calibri"/>
                        <a:cs typeface="B Yagut"/>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8DB3E2"/>
                    </a:solidFill>
                  </a:tcPr>
                </a:tc>
                <a:extLst>
                  <a:ext uri="{0D108BD9-81ED-4DB2-BD59-A6C34878D82A}">
                    <a16:rowId xmlns:a16="http://schemas.microsoft.com/office/drawing/2014/main" val="10000"/>
                  </a:ext>
                </a:extLst>
              </a:tr>
              <a:tr h="411560">
                <a:tc>
                  <a:txBody>
                    <a:bodyPr/>
                    <a:lstStyle>
                      <a:lvl1pPr marL="0" algn="l" defTabSz="914400" rtl="0" eaLnBrk="1" latinLnBrk="0" hangingPunct="1">
                        <a:defRPr sz="1800" kern="1200">
                          <a:solidFill>
                            <a:schemeClr val="tx1"/>
                          </a:solidFill>
                          <a:latin typeface="Book Antiqua"/>
                        </a:defRPr>
                      </a:lvl1pPr>
                      <a:lvl2pPr marL="457200" algn="l" defTabSz="914400" rtl="0" eaLnBrk="1" latinLnBrk="0" hangingPunct="1">
                        <a:defRPr sz="1800" kern="1200">
                          <a:solidFill>
                            <a:schemeClr val="tx1"/>
                          </a:solidFill>
                          <a:latin typeface="Book Antiqua"/>
                        </a:defRPr>
                      </a:lvl2pPr>
                      <a:lvl3pPr marL="914400" algn="l" defTabSz="914400" rtl="0" eaLnBrk="1" latinLnBrk="0" hangingPunct="1">
                        <a:defRPr sz="1800" kern="1200">
                          <a:solidFill>
                            <a:schemeClr val="tx1"/>
                          </a:solidFill>
                          <a:latin typeface="Book Antiqua"/>
                        </a:defRPr>
                      </a:lvl3pPr>
                      <a:lvl4pPr marL="1371600" algn="l" defTabSz="914400" rtl="0" eaLnBrk="1" latinLnBrk="0" hangingPunct="1">
                        <a:defRPr sz="1800" kern="1200">
                          <a:solidFill>
                            <a:schemeClr val="tx1"/>
                          </a:solidFill>
                          <a:latin typeface="Book Antiqua"/>
                        </a:defRPr>
                      </a:lvl4pPr>
                      <a:lvl5pPr marL="1828800" algn="l" defTabSz="914400" rtl="0" eaLnBrk="1" latinLnBrk="0" hangingPunct="1">
                        <a:defRPr sz="1800" kern="1200">
                          <a:solidFill>
                            <a:schemeClr val="tx1"/>
                          </a:solidFill>
                          <a:latin typeface="Book Antiqua"/>
                        </a:defRPr>
                      </a:lvl5pPr>
                      <a:lvl6pPr marL="2286000" algn="l" defTabSz="914400" rtl="0" eaLnBrk="1" latinLnBrk="0" hangingPunct="1">
                        <a:defRPr sz="1800" kern="1200">
                          <a:solidFill>
                            <a:schemeClr val="tx1"/>
                          </a:solidFill>
                          <a:latin typeface="Book Antiqua"/>
                        </a:defRPr>
                      </a:lvl6pPr>
                      <a:lvl7pPr marL="2743200" algn="l" defTabSz="914400" rtl="0" eaLnBrk="1" latinLnBrk="0" hangingPunct="1">
                        <a:defRPr sz="1800" kern="1200">
                          <a:solidFill>
                            <a:schemeClr val="tx1"/>
                          </a:solidFill>
                          <a:latin typeface="Book Antiqua"/>
                        </a:defRPr>
                      </a:lvl7pPr>
                      <a:lvl8pPr marL="3200400" algn="l" defTabSz="914400" rtl="0" eaLnBrk="1" latinLnBrk="0" hangingPunct="1">
                        <a:defRPr sz="1800" kern="1200">
                          <a:solidFill>
                            <a:schemeClr val="tx1"/>
                          </a:solidFill>
                          <a:latin typeface="Book Antiqua"/>
                        </a:defRPr>
                      </a:lvl8pPr>
                      <a:lvl9pPr marL="3657600" algn="l" defTabSz="914400" rtl="0" eaLnBrk="1" latinLnBrk="0" hangingPunct="1">
                        <a:defRPr sz="1800" kern="1200">
                          <a:solidFill>
                            <a:schemeClr val="tx1"/>
                          </a:solidFill>
                          <a:latin typeface="Book Antiqua"/>
                        </a:defRPr>
                      </a:lvl9pPr>
                    </a:lstStyle>
                    <a:p>
                      <a:pPr algn="ctr" rtl="0">
                        <a:lnSpc>
                          <a:spcPct val="150000"/>
                        </a:lnSpc>
                        <a:spcAft>
                          <a:spcPts val="1000"/>
                        </a:spcAft>
                      </a:pPr>
                      <a:r>
                        <a:rPr lang="en-US" sz="1800">
                          <a:latin typeface="Calibri"/>
                          <a:ea typeface="Calibri"/>
                          <a:cs typeface="B Yagut"/>
                        </a:rPr>
                        <a:t>50 _ 100/12.5 mg</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Book Antiqua"/>
                        </a:defRPr>
                      </a:lvl1pPr>
                      <a:lvl2pPr marL="457200" algn="l" defTabSz="914400" rtl="0" eaLnBrk="1" latinLnBrk="0" hangingPunct="1">
                        <a:defRPr sz="1800" kern="1200">
                          <a:solidFill>
                            <a:schemeClr val="tx1"/>
                          </a:solidFill>
                          <a:latin typeface="Book Antiqua"/>
                        </a:defRPr>
                      </a:lvl2pPr>
                      <a:lvl3pPr marL="914400" algn="l" defTabSz="914400" rtl="0" eaLnBrk="1" latinLnBrk="0" hangingPunct="1">
                        <a:defRPr sz="1800" kern="1200">
                          <a:solidFill>
                            <a:schemeClr val="tx1"/>
                          </a:solidFill>
                          <a:latin typeface="Book Antiqua"/>
                        </a:defRPr>
                      </a:lvl3pPr>
                      <a:lvl4pPr marL="1371600" algn="l" defTabSz="914400" rtl="0" eaLnBrk="1" latinLnBrk="0" hangingPunct="1">
                        <a:defRPr sz="1800" kern="1200">
                          <a:solidFill>
                            <a:schemeClr val="tx1"/>
                          </a:solidFill>
                          <a:latin typeface="Book Antiqua"/>
                        </a:defRPr>
                      </a:lvl4pPr>
                      <a:lvl5pPr marL="1828800" algn="l" defTabSz="914400" rtl="0" eaLnBrk="1" latinLnBrk="0" hangingPunct="1">
                        <a:defRPr sz="1800" kern="1200">
                          <a:solidFill>
                            <a:schemeClr val="tx1"/>
                          </a:solidFill>
                          <a:latin typeface="Book Antiqua"/>
                        </a:defRPr>
                      </a:lvl5pPr>
                      <a:lvl6pPr marL="2286000" algn="l" defTabSz="914400" rtl="0" eaLnBrk="1" latinLnBrk="0" hangingPunct="1">
                        <a:defRPr sz="1800" kern="1200">
                          <a:solidFill>
                            <a:schemeClr val="tx1"/>
                          </a:solidFill>
                          <a:latin typeface="Book Antiqua"/>
                        </a:defRPr>
                      </a:lvl6pPr>
                      <a:lvl7pPr marL="2743200" algn="l" defTabSz="914400" rtl="0" eaLnBrk="1" latinLnBrk="0" hangingPunct="1">
                        <a:defRPr sz="1800" kern="1200">
                          <a:solidFill>
                            <a:schemeClr val="tx1"/>
                          </a:solidFill>
                          <a:latin typeface="Book Antiqua"/>
                        </a:defRPr>
                      </a:lvl7pPr>
                      <a:lvl8pPr marL="3200400" algn="l" defTabSz="914400" rtl="0" eaLnBrk="1" latinLnBrk="0" hangingPunct="1">
                        <a:defRPr sz="1800" kern="1200">
                          <a:solidFill>
                            <a:schemeClr val="tx1"/>
                          </a:solidFill>
                          <a:latin typeface="Book Antiqua"/>
                        </a:defRPr>
                      </a:lvl8pPr>
                      <a:lvl9pPr marL="3657600" algn="l" defTabSz="914400" rtl="0" eaLnBrk="1" latinLnBrk="0" hangingPunct="1">
                        <a:defRPr sz="1800" kern="1200">
                          <a:solidFill>
                            <a:schemeClr val="tx1"/>
                          </a:solidFill>
                          <a:latin typeface="Book Antiqua"/>
                        </a:defRPr>
                      </a:lvl9pPr>
                    </a:lstStyle>
                    <a:p>
                      <a:pPr algn="ctr" rtl="1">
                        <a:lnSpc>
                          <a:spcPct val="115000"/>
                        </a:lnSpc>
                        <a:spcAft>
                          <a:spcPts val="0"/>
                        </a:spcAft>
                      </a:pPr>
                      <a:r>
                        <a:rPr lang="en-US" sz="1800">
                          <a:latin typeface="Calibri"/>
                          <a:ea typeface="Calibri"/>
                          <a:cs typeface="B Titr"/>
                        </a:rPr>
                        <a:t>Losartan+Hydrochlorothiazide</a:t>
                      </a:r>
                      <a:endParaRPr lang="en-US" sz="1400">
                        <a:latin typeface="Calibri"/>
                        <a:ea typeface="Calibri"/>
                        <a:cs typeface="B Titr"/>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Book Antiqua"/>
                        </a:defRPr>
                      </a:lvl1pPr>
                      <a:lvl2pPr marL="457200" algn="l" defTabSz="914400" rtl="0" eaLnBrk="1" latinLnBrk="0" hangingPunct="1">
                        <a:defRPr sz="1800" kern="1200">
                          <a:solidFill>
                            <a:schemeClr val="tx1"/>
                          </a:solidFill>
                          <a:latin typeface="Book Antiqua"/>
                        </a:defRPr>
                      </a:lvl2pPr>
                      <a:lvl3pPr marL="914400" algn="l" defTabSz="914400" rtl="0" eaLnBrk="1" latinLnBrk="0" hangingPunct="1">
                        <a:defRPr sz="1800" kern="1200">
                          <a:solidFill>
                            <a:schemeClr val="tx1"/>
                          </a:solidFill>
                          <a:latin typeface="Book Antiqua"/>
                        </a:defRPr>
                      </a:lvl3pPr>
                      <a:lvl4pPr marL="1371600" algn="l" defTabSz="914400" rtl="0" eaLnBrk="1" latinLnBrk="0" hangingPunct="1">
                        <a:defRPr sz="1800" kern="1200">
                          <a:solidFill>
                            <a:schemeClr val="tx1"/>
                          </a:solidFill>
                          <a:latin typeface="Book Antiqua"/>
                        </a:defRPr>
                      </a:lvl4pPr>
                      <a:lvl5pPr marL="1828800" algn="l" defTabSz="914400" rtl="0" eaLnBrk="1" latinLnBrk="0" hangingPunct="1">
                        <a:defRPr sz="1800" kern="1200">
                          <a:solidFill>
                            <a:schemeClr val="tx1"/>
                          </a:solidFill>
                          <a:latin typeface="Book Antiqua"/>
                        </a:defRPr>
                      </a:lvl5pPr>
                      <a:lvl6pPr marL="2286000" algn="l" defTabSz="914400" rtl="0" eaLnBrk="1" latinLnBrk="0" hangingPunct="1">
                        <a:defRPr sz="1800" kern="1200">
                          <a:solidFill>
                            <a:schemeClr val="tx1"/>
                          </a:solidFill>
                          <a:latin typeface="Book Antiqua"/>
                        </a:defRPr>
                      </a:lvl6pPr>
                      <a:lvl7pPr marL="2743200" algn="l" defTabSz="914400" rtl="0" eaLnBrk="1" latinLnBrk="0" hangingPunct="1">
                        <a:defRPr sz="1800" kern="1200">
                          <a:solidFill>
                            <a:schemeClr val="tx1"/>
                          </a:solidFill>
                          <a:latin typeface="Book Antiqua"/>
                        </a:defRPr>
                      </a:lvl7pPr>
                      <a:lvl8pPr marL="3200400" algn="l" defTabSz="914400" rtl="0" eaLnBrk="1" latinLnBrk="0" hangingPunct="1">
                        <a:defRPr sz="1800" kern="1200">
                          <a:solidFill>
                            <a:schemeClr val="tx1"/>
                          </a:solidFill>
                          <a:latin typeface="Book Antiqua"/>
                        </a:defRPr>
                      </a:lvl8pPr>
                      <a:lvl9pPr marL="3657600" algn="l" defTabSz="914400" rtl="0" eaLnBrk="1" latinLnBrk="0" hangingPunct="1">
                        <a:defRPr sz="1800" kern="1200">
                          <a:solidFill>
                            <a:schemeClr val="tx1"/>
                          </a:solidFill>
                          <a:latin typeface="Book Antiqua"/>
                        </a:defRPr>
                      </a:lvl9pPr>
                    </a:lstStyle>
                    <a:p>
                      <a:pPr algn="ctr" rtl="1">
                        <a:lnSpc>
                          <a:spcPct val="150000"/>
                        </a:lnSpc>
                        <a:spcAft>
                          <a:spcPts val="1000"/>
                        </a:spcAft>
                      </a:pPr>
                      <a:r>
                        <a:rPr lang="en-US" sz="1800">
                          <a:latin typeface="Calibri"/>
                          <a:ea typeface="Calibri"/>
                          <a:cs typeface="B Yagut"/>
                        </a:rPr>
                        <a:t>Tab</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1"/>
                  </a:ext>
                </a:extLst>
              </a:tr>
              <a:tr h="411560">
                <a:tc>
                  <a:txBody>
                    <a:bodyPr/>
                    <a:lstStyle>
                      <a:lvl1pPr marL="0" algn="l" defTabSz="914400" rtl="0" eaLnBrk="1" latinLnBrk="0" hangingPunct="1">
                        <a:defRPr sz="1800" kern="1200">
                          <a:solidFill>
                            <a:schemeClr val="tx1"/>
                          </a:solidFill>
                          <a:latin typeface="Book Antiqua"/>
                        </a:defRPr>
                      </a:lvl1pPr>
                      <a:lvl2pPr marL="457200" algn="l" defTabSz="914400" rtl="0" eaLnBrk="1" latinLnBrk="0" hangingPunct="1">
                        <a:defRPr sz="1800" kern="1200">
                          <a:solidFill>
                            <a:schemeClr val="tx1"/>
                          </a:solidFill>
                          <a:latin typeface="Book Antiqua"/>
                        </a:defRPr>
                      </a:lvl2pPr>
                      <a:lvl3pPr marL="914400" algn="l" defTabSz="914400" rtl="0" eaLnBrk="1" latinLnBrk="0" hangingPunct="1">
                        <a:defRPr sz="1800" kern="1200">
                          <a:solidFill>
                            <a:schemeClr val="tx1"/>
                          </a:solidFill>
                          <a:latin typeface="Book Antiqua"/>
                        </a:defRPr>
                      </a:lvl3pPr>
                      <a:lvl4pPr marL="1371600" algn="l" defTabSz="914400" rtl="0" eaLnBrk="1" latinLnBrk="0" hangingPunct="1">
                        <a:defRPr sz="1800" kern="1200">
                          <a:solidFill>
                            <a:schemeClr val="tx1"/>
                          </a:solidFill>
                          <a:latin typeface="Book Antiqua"/>
                        </a:defRPr>
                      </a:lvl4pPr>
                      <a:lvl5pPr marL="1828800" algn="l" defTabSz="914400" rtl="0" eaLnBrk="1" latinLnBrk="0" hangingPunct="1">
                        <a:defRPr sz="1800" kern="1200">
                          <a:solidFill>
                            <a:schemeClr val="tx1"/>
                          </a:solidFill>
                          <a:latin typeface="Book Antiqua"/>
                        </a:defRPr>
                      </a:lvl5pPr>
                      <a:lvl6pPr marL="2286000" algn="l" defTabSz="914400" rtl="0" eaLnBrk="1" latinLnBrk="0" hangingPunct="1">
                        <a:defRPr sz="1800" kern="1200">
                          <a:solidFill>
                            <a:schemeClr val="tx1"/>
                          </a:solidFill>
                          <a:latin typeface="Book Antiqua"/>
                        </a:defRPr>
                      </a:lvl6pPr>
                      <a:lvl7pPr marL="2743200" algn="l" defTabSz="914400" rtl="0" eaLnBrk="1" latinLnBrk="0" hangingPunct="1">
                        <a:defRPr sz="1800" kern="1200">
                          <a:solidFill>
                            <a:schemeClr val="tx1"/>
                          </a:solidFill>
                          <a:latin typeface="Book Antiqua"/>
                        </a:defRPr>
                      </a:lvl7pPr>
                      <a:lvl8pPr marL="3200400" algn="l" defTabSz="914400" rtl="0" eaLnBrk="1" latinLnBrk="0" hangingPunct="1">
                        <a:defRPr sz="1800" kern="1200">
                          <a:solidFill>
                            <a:schemeClr val="tx1"/>
                          </a:solidFill>
                          <a:latin typeface="Book Antiqua"/>
                        </a:defRPr>
                      </a:lvl8pPr>
                      <a:lvl9pPr marL="3657600" algn="l" defTabSz="914400" rtl="0" eaLnBrk="1" latinLnBrk="0" hangingPunct="1">
                        <a:defRPr sz="1800" kern="1200">
                          <a:solidFill>
                            <a:schemeClr val="tx1"/>
                          </a:solidFill>
                          <a:latin typeface="Book Antiqua"/>
                        </a:defRPr>
                      </a:lvl9pPr>
                    </a:lstStyle>
                    <a:p>
                      <a:pPr algn="ctr" rtl="1">
                        <a:lnSpc>
                          <a:spcPct val="150000"/>
                        </a:lnSpc>
                        <a:spcAft>
                          <a:spcPts val="1000"/>
                        </a:spcAft>
                      </a:pPr>
                      <a:r>
                        <a:rPr lang="fa-IR" sz="1800" dirty="0">
                          <a:latin typeface="Calibri"/>
                          <a:ea typeface="Calibri"/>
                          <a:cs typeface="B Yagut"/>
                        </a:rPr>
                        <a:t>کارخانه و کشور سازنده</a:t>
                      </a:r>
                      <a:endParaRPr lang="en-US" sz="1800" dirty="0">
                        <a:latin typeface="Calibri"/>
                        <a:ea typeface="Calibri"/>
                        <a:cs typeface="B Yagut"/>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8DB3E2"/>
                    </a:solidFill>
                  </a:tcPr>
                </a:tc>
                <a:tc gridSpan="2">
                  <a:txBody>
                    <a:bodyPr/>
                    <a:lstStyle>
                      <a:lvl1pPr marL="0" algn="l" defTabSz="914400" rtl="0" eaLnBrk="1" latinLnBrk="0" hangingPunct="1">
                        <a:defRPr sz="1800" kern="1200">
                          <a:solidFill>
                            <a:schemeClr val="tx1"/>
                          </a:solidFill>
                          <a:latin typeface="Book Antiqua"/>
                        </a:defRPr>
                      </a:lvl1pPr>
                      <a:lvl2pPr marL="457200" algn="l" defTabSz="914400" rtl="0" eaLnBrk="1" latinLnBrk="0" hangingPunct="1">
                        <a:defRPr sz="1800" kern="1200">
                          <a:solidFill>
                            <a:schemeClr val="tx1"/>
                          </a:solidFill>
                          <a:latin typeface="Book Antiqua"/>
                        </a:defRPr>
                      </a:lvl2pPr>
                      <a:lvl3pPr marL="914400" algn="l" defTabSz="914400" rtl="0" eaLnBrk="1" latinLnBrk="0" hangingPunct="1">
                        <a:defRPr sz="1800" kern="1200">
                          <a:solidFill>
                            <a:schemeClr val="tx1"/>
                          </a:solidFill>
                          <a:latin typeface="Book Antiqua"/>
                        </a:defRPr>
                      </a:lvl3pPr>
                      <a:lvl4pPr marL="1371600" algn="l" defTabSz="914400" rtl="0" eaLnBrk="1" latinLnBrk="0" hangingPunct="1">
                        <a:defRPr sz="1800" kern="1200">
                          <a:solidFill>
                            <a:schemeClr val="tx1"/>
                          </a:solidFill>
                          <a:latin typeface="Book Antiqua"/>
                        </a:defRPr>
                      </a:lvl4pPr>
                      <a:lvl5pPr marL="1828800" algn="l" defTabSz="914400" rtl="0" eaLnBrk="1" latinLnBrk="0" hangingPunct="1">
                        <a:defRPr sz="1800" kern="1200">
                          <a:solidFill>
                            <a:schemeClr val="tx1"/>
                          </a:solidFill>
                          <a:latin typeface="Book Antiqua"/>
                        </a:defRPr>
                      </a:lvl5pPr>
                      <a:lvl6pPr marL="2286000" algn="l" defTabSz="914400" rtl="0" eaLnBrk="1" latinLnBrk="0" hangingPunct="1">
                        <a:defRPr sz="1800" kern="1200">
                          <a:solidFill>
                            <a:schemeClr val="tx1"/>
                          </a:solidFill>
                          <a:latin typeface="Book Antiqua"/>
                        </a:defRPr>
                      </a:lvl6pPr>
                      <a:lvl7pPr marL="2743200" algn="l" defTabSz="914400" rtl="0" eaLnBrk="1" latinLnBrk="0" hangingPunct="1">
                        <a:defRPr sz="1800" kern="1200">
                          <a:solidFill>
                            <a:schemeClr val="tx1"/>
                          </a:solidFill>
                          <a:latin typeface="Book Antiqua"/>
                        </a:defRPr>
                      </a:lvl7pPr>
                      <a:lvl8pPr marL="3200400" algn="l" defTabSz="914400" rtl="0" eaLnBrk="1" latinLnBrk="0" hangingPunct="1">
                        <a:defRPr sz="1800" kern="1200">
                          <a:solidFill>
                            <a:schemeClr val="tx1"/>
                          </a:solidFill>
                          <a:latin typeface="Book Antiqua"/>
                        </a:defRPr>
                      </a:lvl8pPr>
                      <a:lvl9pPr marL="3657600" algn="l" defTabSz="914400" rtl="0" eaLnBrk="1" latinLnBrk="0" hangingPunct="1">
                        <a:defRPr sz="1800" kern="1200">
                          <a:solidFill>
                            <a:schemeClr val="tx1"/>
                          </a:solidFill>
                          <a:latin typeface="Book Antiqua"/>
                        </a:defRPr>
                      </a:lvl9pPr>
                    </a:lstStyle>
                    <a:p>
                      <a:pPr algn="ctr" rtl="1">
                        <a:lnSpc>
                          <a:spcPct val="150000"/>
                        </a:lnSpc>
                        <a:spcAft>
                          <a:spcPts val="1000"/>
                        </a:spcAft>
                      </a:pPr>
                      <a:r>
                        <a:rPr lang="fa-IR" sz="1800" dirty="0">
                          <a:latin typeface="Calibri"/>
                          <a:ea typeface="Calibri"/>
                          <a:cs typeface="B Yagut"/>
                        </a:rPr>
                        <a:t>نام تجاری</a:t>
                      </a:r>
                      <a:endParaRPr lang="en-US" sz="1800" dirty="0">
                        <a:latin typeface="Calibri"/>
                        <a:ea typeface="Calibri"/>
                        <a:cs typeface="B Yagut"/>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8DB3E2"/>
                    </a:solidFill>
                  </a:tcPr>
                </a:tc>
                <a:tc hMerge="1">
                  <a:txBody>
                    <a:bodyPr/>
                    <a:lstStyle/>
                    <a:p>
                      <a:endParaRPr lang="en-US"/>
                    </a:p>
                  </a:txBody>
                  <a:tcPr/>
                </a:tc>
                <a:extLst>
                  <a:ext uri="{0D108BD9-81ED-4DB2-BD59-A6C34878D82A}">
                    <a16:rowId xmlns:a16="http://schemas.microsoft.com/office/drawing/2014/main" val="10002"/>
                  </a:ext>
                </a:extLst>
              </a:tr>
              <a:tr h="411560">
                <a:tc>
                  <a:txBody>
                    <a:bodyPr/>
                    <a:lstStyle>
                      <a:lvl1pPr marL="0" algn="l" defTabSz="914400" rtl="0" eaLnBrk="1" latinLnBrk="0" hangingPunct="1">
                        <a:defRPr sz="1800" kern="1200">
                          <a:solidFill>
                            <a:schemeClr val="tx1"/>
                          </a:solidFill>
                          <a:latin typeface="Book Antiqua"/>
                        </a:defRPr>
                      </a:lvl1pPr>
                      <a:lvl2pPr marL="457200" algn="l" defTabSz="914400" rtl="0" eaLnBrk="1" latinLnBrk="0" hangingPunct="1">
                        <a:defRPr sz="1800" kern="1200">
                          <a:solidFill>
                            <a:schemeClr val="tx1"/>
                          </a:solidFill>
                          <a:latin typeface="Book Antiqua"/>
                        </a:defRPr>
                      </a:lvl2pPr>
                      <a:lvl3pPr marL="914400" algn="l" defTabSz="914400" rtl="0" eaLnBrk="1" latinLnBrk="0" hangingPunct="1">
                        <a:defRPr sz="1800" kern="1200">
                          <a:solidFill>
                            <a:schemeClr val="tx1"/>
                          </a:solidFill>
                          <a:latin typeface="Book Antiqua"/>
                        </a:defRPr>
                      </a:lvl3pPr>
                      <a:lvl4pPr marL="1371600" algn="l" defTabSz="914400" rtl="0" eaLnBrk="1" latinLnBrk="0" hangingPunct="1">
                        <a:defRPr sz="1800" kern="1200">
                          <a:solidFill>
                            <a:schemeClr val="tx1"/>
                          </a:solidFill>
                          <a:latin typeface="Book Antiqua"/>
                        </a:defRPr>
                      </a:lvl4pPr>
                      <a:lvl5pPr marL="1828800" algn="l" defTabSz="914400" rtl="0" eaLnBrk="1" latinLnBrk="0" hangingPunct="1">
                        <a:defRPr sz="1800" kern="1200">
                          <a:solidFill>
                            <a:schemeClr val="tx1"/>
                          </a:solidFill>
                          <a:latin typeface="Book Antiqua"/>
                        </a:defRPr>
                      </a:lvl5pPr>
                      <a:lvl6pPr marL="2286000" algn="l" defTabSz="914400" rtl="0" eaLnBrk="1" latinLnBrk="0" hangingPunct="1">
                        <a:defRPr sz="1800" kern="1200">
                          <a:solidFill>
                            <a:schemeClr val="tx1"/>
                          </a:solidFill>
                          <a:latin typeface="Book Antiqua"/>
                        </a:defRPr>
                      </a:lvl6pPr>
                      <a:lvl7pPr marL="2743200" algn="l" defTabSz="914400" rtl="0" eaLnBrk="1" latinLnBrk="0" hangingPunct="1">
                        <a:defRPr sz="1800" kern="1200">
                          <a:solidFill>
                            <a:schemeClr val="tx1"/>
                          </a:solidFill>
                          <a:latin typeface="Book Antiqua"/>
                        </a:defRPr>
                      </a:lvl7pPr>
                      <a:lvl8pPr marL="3200400" algn="l" defTabSz="914400" rtl="0" eaLnBrk="1" latinLnBrk="0" hangingPunct="1">
                        <a:defRPr sz="1800" kern="1200">
                          <a:solidFill>
                            <a:schemeClr val="tx1"/>
                          </a:solidFill>
                          <a:latin typeface="Book Antiqua"/>
                        </a:defRPr>
                      </a:lvl8pPr>
                      <a:lvl9pPr marL="3657600" algn="l" defTabSz="914400" rtl="0" eaLnBrk="1" latinLnBrk="0" hangingPunct="1">
                        <a:defRPr sz="1800" kern="1200">
                          <a:solidFill>
                            <a:schemeClr val="tx1"/>
                          </a:solidFill>
                          <a:latin typeface="Book Antiqua"/>
                        </a:defRPr>
                      </a:lvl9pPr>
                    </a:lstStyle>
                    <a:p>
                      <a:pPr algn="ctr" rtl="1">
                        <a:lnSpc>
                          <a:spcPct val="150000"/>
                        </a:lnSpc>
                        <a:spcAft>
                          <a:spcPts val="1000"/>
                        </a:spcAft>
                      </a:pPr>
                      <a:r>
                        <a:rPr lang="en-US" sz="1800">
                          <a:latin typeface="Calibri"/>
                          <a:ea typeface="Calibri"/>
                          <a:cs typeface="B Yagut"/>
                        </a:rPr>
                        <a:t>MSD _ USA</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gridSpan="2">
                  <a:txBody>
                    <a:bodyPr/>
                    <a:lstStyle>
                      <a:lvl1pPr marL="0" algn="l" defTabSz="914400" rtl="0" eaLnBrk="1" latinLnBrk="0" hangingPunct="1">
                        <a:defRPr sz="1800" kern="1200">
                          <a:solidFill>
                            <a:schemeClr val="tx1"/>
                          </a:solidFill>
                          <a:latin typeface="Book Antiqua"/>
                        </a:defRPr>
                      </a:lvl1pPr>
                      <a:lvl2pPr marL="457200" algn="l" defTabSz="914400" rtl="0" eaLnBrk="1" latinLnBrk="0" hangingPunct="1">
                        <a:defRPr sz="1800" kern="1200">
                          <a:solidFill>
                            <a:schemeClr val="tx1"/>
                          </a:solidFill>
                          <a:latin typeface="Book Antiqua"/>
                        </a:defRPr>
                      </a:lvl2pPr>
                      <a:lvl3pPr marL="914400" algn="l" defTabSz="914400" rtl="0" eaLnBrk="1" latinLnBrk="0" hangingPunct="1">
                        <a:defRPr sz="1800" kern="1200">
                          <a:solidFill>
                            <a:schemeClr val="tx1"/>
                          </a:solidFill>
                          <a:latin typeface="Book Antiqua"/>
                        </a:defRPr>
                      </a:lvl3pPr>
                      <a:lvl4pPr marL="1371600" algn="l" defTabSz="914400" rtl="0" eaLnBrk="1" latinLnBrk="0" hangingPunct="1">
                        <a:defRPr sz="1800" kern="1200">
                          <a:solidFill>
                            <a:schemeClr val="tx1"/>
                          </a:solidFill>
                          <a:latin typeface="Book Antiqua"/>
                        </a:defRPr>
                      </a:lvl4pPr>
                      <a:lvl5pPr marL="1828800" algn="l" defTabSz="914400" rtl="0" eaLnBrk="1" latinLnBrk="0" hangingPunct="1">
                        <a:defRPr sz="1800" kern="1200">
                          <a:solidFill>
                            <a:schemeClr val="tx1"/>
                          </a:solidFill>
                          <a:latin typeface="Book Antiqua"/>
                        </a:defRPr>
                      </a:lvl5pPr>
                      <a:lvl6pPr marL="2286000" algn="l" defTabSz="914400" rtl="0" eaLnBrk="1" latinLnBrk="0" hangingPunct="1">
                        <a:defRPr sz="1800" kern="1200">
                          <a:solidFill>
                            <a:schemeClr val="tx1"/>
                          </a:solidFill>
                          <a:latin typeface="Book Antiqua"/>
                        </a:defRPr>
                      </a:lvl6pPr>
                      <a:lvl7pPr marL="2743200" algn="l" defTabSz="914400" rtl="0" eaLnBrk="1" latinLnBrk="0" hangingPunct="1">
                        <a:defRPr sz="1800" kern="1200">
                          <a:solidFill>
                            <a:schemeClr val="tx1"/>
                          </a:solidFill>
                          <a:latin typeface="Book Antiqua"/>
                        </a:defRPr>
                      </a:lvl7pPr>
                      <a:lvl8pPr marL="3200400" algn="l" defTabSz="914400" rtl="0" eaLnBrk="1" latinLnBrk="0" hangingPunct="1">
                        <a:defRPr sz="1800" kern="1200">
                          <a:solidFill>
                            <a:schemeClr val="tx1"/>
                          </a:solidFill>
                          <a:latin typeface="Book Antiqua"/>
                        </a:defRPr>
                      </a:lvl8pPr>
                      <a:lvl9pPr marL="3657600" algn="l" defTabSz="914400" rtl="0" eaLnBrk="1" latinLnBrk="0" hangingPunct="1">
                        <a:defRPr sz="1800" kern="1200">
                          <a:solidFill>
                            <a:schemeClr val="tx1"/>
                          </a:solidFill>
                          <a:latin typeface="Book Antiqua"/>
                        </a:defRPr>
                      </a:lvl9pPr>
                    </a:lstStyle>
                    <a:p>
                      <a:pPr algn="ctr" rtl="0">
                        <a:lnSpc>
                          <a:spcPct val="150000"/>
                        </a:lnSpc>
                        <a:spcAft>
                          <a:spcPts val="1000"/>
                        </a:spcAft>
                      </a:pPr>
                      <a:r>
                        <a:rPr lang="fa-IR" sz="1800" dirty="0" smtClean="0">
                          <a:latin typeface="Calibri"/>
                          <a:ea typeface="Calibri"/>
                          <a:cs typeface="B Yagut"/>
                        </a:rPr>
                        <a:t>، لوزامیکس اچ</a:t>
                      </a:r>
                      <a:r>
                        <a:rPr lang="en-US" sz="1800" dirty="0" err="1" smtClean="0">
                          <a:latin typeface="Calibri"/>
                          <a:ea typeface="Calibri"/>
                          <a:cs typeface="B Yagut"/>
                        </a:rPr>
                        <a:t>Hyzar</a:t>
                      </a:r>
                      <a:endParaRPr lang="en-US" sz="1800" dirty="0">
                        <a:latin typeface="Calibri"/>
                        <a:ea typeface="Calibri"/>
                        <a:cs typeface="B Yagut"/>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en-US"/>
                    </a:p>
                  </a:txBody>
                  <a:tcPr/>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1261482171"/>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Scale>
                                      <p:cBhvr>
                                        <p:cTn id="7" dur="2000" decel="50000" fill="hold">
                                          <p:stCondLst>
                                            <p:cond delay="0"/>
                                          </p:stCondLst>
                                        </p:cTn>
                                        <p:tgtEl>
                                          <p:spTgt spid="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2000" decel="50000" fill="hold">
                                          <p:stCondLst>
                                            <p:cond delay="0"/>
                                          </p:stCondLst>
                                        </p:cTn>
                                        <p:tgtEl>
                                          <p:spTgt spid="2"/>
                                        </p:tgtEl>
                                        <p:attrNameLst>
                                          <p:attrName>ppt_x</p:attrName>
                                          <p:attrName>ppt_y</p:attrName>
                                        </p:attrNameLst>
                                      </p:cBhvr>
                                    </p:animMotion>
                                    <p:animEffect transition="in" filter="fade">
                                      <p:cBhvr>
                                        <p:cTn id="9" dur="2000"/>
                                        <p:tgtEl>
                                          <p:spTgt spid="2"/>
                                        </p:tgtEl>
                                      </p:cBhvr>
                                    </p:animEffect>
                                  </p:childTnLst>
                                </p:cTn>
                              </p:par>
                            </p:childTnLst>
                          </p:cTn>
                        </p:par>
                        <p:par>
                          <p:cTn id="10" fill="hold" nodeType="afterGroup">
                            <p:stCondLst>
                              <p:cond delay="2000"/>
                            </p:stCondLst>
                            <p:childTnLst>
                              <p:par>
                                <p:cTn id="11" presetID="54" presetClass="entr" presetSubtype="0" accel="100000"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p:cTn id="13" dur="2000" fill="hold"/>
                                        <p:tgtEl>
                                          <p:spTgt spid="3"/>
                                        </p:tgtEl>
                                        <p:attrNameLst>
                                          <p:attrName>ppt_w</p:attrName>
                                        </p:attrNameLst>
                                      </p:cBhvr>
                                      <p:tavLst>
                                        <p:tav tm="0">
                                          <p:val>
                                            <p:strVal val="#ppt_w*0.05"/>
                                          </p:val>
                                        </p:tav>
                                        <p:tav tm="100000">
                                          <p:val>
                                            <p:strVal val="#ppt_w"/>
                                          </p:val>
                                        </p:tav>
                                      </p:tavLst>
                                    </p:anim>
                                    <p:anim calcmode="lin" valueType="num">
                                      <p:cBhvr>
                                        <p:cTn id="14" dur="2000" fill="hold"/>
                                        <p:tgtEl>
                                          <p:spTgt spid="3"/>
                                        </p:tgtEl>
                                        <p:attrNameLst>
                                          <p:attrName>ppt_h</p:attrName>
                                        </p:attrNameLst>
                                      </p:cBhvr>
                                      <p:tavLst>
                                        <p:tav tm="0">
                                          <p:val>
                                            <p:strVal val="#ppt_h"/>
                                          </p:val>
                                        </p:tav>
                                        <p:tav tm="100000">
                                          <p:val>
                                            <p:strVal val="#ppt_h"/>
                                          </p:val>
                                        </p:tav>
                                      </p:tavLst>
                                    </p:anim>
                                    <p:anim calcmode="lin" valueType="num">
                                      <p:cBhvr>
                                        <p:cTn id="15" dur="2000" fill="hold"/>
                                        <p:tgtEl>
                                          <p:spTgt spid="3"/>
                                        </p:tgtEl>
                                        <p:attrNameLst>
                                          <p:attrName>ppt_x</p:attrName>
                                        </p:attrNameLst>
                                      </p:cBhvr>
                                      <p:tavLst>
                                        <p:tav tm="0">
                                          <p:val>
                                            <p:strVal val="#ppt_x-.2"/>
                                          </p:val>
                                        </p:tav>
                                        <p:tav tm="100000">
                                          <p:val>
                                            <p:strVal val="#ppt_x"/>
                                          </p:val>
                                        </p:tav>
                                      </p:tavLst>
                                    </p:anim>
                                    <p:anim calcmode="lin" valueType="num">
                                      <p:cBhvr>
                                        <p:cTn id="16" dur="2000" fill="hold"/>
                                        <p:tgtEl>
                                          <p:spTgt spid="3"/>
                                        </p:tgtEl>
                                        <p:attrNameLst>
                                          <p:attrName>ppt_y</p:attrName>
                                        </p:attrNameLst>
                                      </p:cBhvr>
                                      <p:tavLst>
                                        <p:tav tm="0">
                                          <p:val>
                                            <p:strVal val="#ppt_y"/>
                                          </p:val>
                                        </p:tav>
                                        <p:tav tm="100000">
                                          <p:val>
                                            <p:strVal val="#ppt_y"/>
                                          </p:val>
                                        </p:tav>
                                      </p:tavLst>
                                    </p:anim>
                                    <p:animEffect transition="in" filter="fade">
                                      <p:cBhvr>
                                        <p:cTn id="17" dur="2000"/>
                                        <p:tgtEl>
                                          <p:spTgt spid="3"/>
                                        </p:tgtEl>
                                      </p:cBhvr>
                                    </p:animEffect>
                                  </p:childTnLst>
                                </p:cTn>
                              </p:par>
                            </p:childTnLst>
                          </p:cTn>
                        </p:par>
                        <p:par>
                          <p:cTn id="18" fill="hold" nodeType="afterGroup">
                            <p:stCondLst>
                              <p:cond delay="4000"/>
                            </p:stCondLst>
                            <p:childTnLst>
                              <p:par>
                                <p:cTn id="19" presetID="15" presetClass="entr" presetSubtype="0" fill="hold" nodeType="afterEffect">
                                  <p:stCondLst>
                                    <p:cond delay="0"/>
                                  </p:stCondLst>
                                  <p:childTnLst>
                                    <p:set>
                                      <p:cBhvr>
                                        <p:cTn id="20" dur="1" fill="hold">
                                          <p:stCondLst>
                                            <p:cond delay="0"/>
                                          </p:stCondLst>
                                        </p:cTn>
                                        <p:tgtEl>
                                          <p:spTgt spid="4"/>
                                        </p:tgtEl>
                                        <p:attrNameLst>
                                          <p:attrName>style.visibility</p:attrName>
                                        </p:attrNameLst>
                                      </p:cBhvr>
                                      <p:to>
                                        <p:strVal val="visible"/>
                                      </p:to>
                                    </p:set>
                                    <p:anim calcmode="lin" valueType="num">
                                      <p:cBhvr>
                                        <p:cTn id="21" dur="5000" fill="hold"/>
                                        <p:tgtEl>
                                          <p:spTgt spid="4"/>
                                        </p:tgtEl>
                                        <p:attrNameLst>
                                          <p:attrName>ppt_w</p:attrName>
                                        </p:attrNameLst>
                                      </p:cBhvr>
                                      <p:tavLst>
                                        <p:tav tm="0">
                                          <p:val>
                                            <p:fltVal val="0"/>
                                          </p:val>
                                        </p:tav>
                                        <p:tav tm="100000">
                                          <p:val>
                                            <p:strVal val="#ppt_w"/>
                                          </p:val>
                                        </p:tav>
                                      </p:tavLst>
                                    </p:anim>
                                    <p:anim calcmode="lin" valueType="num">
                                      <p:cBhvr>
                                        <p:cTn id="22" dur="5000" fill="hold"/>
                                        <p:tgtEl>
                                          <p:spTgt spid="4"/>
                                        </p:tgtEl>
                                        <p:attrNameLst>
                                          <p:attrName>ppt_h</p:attrName>
                                        </p:attrNameLst>
                                      </p:cBhvr>
                                      <p:tavLst>
                                        <p:tav tm="0">
                                          <p:val>
                                            <p:fltVal val="0"/>
                                          </p:val>
                                        </p:tav>
                                        <p:tav tm="100000">
                                          <p:val>
                                            <p:strVal val="#ppt_h"/>
                                          </p:val>
                                        </p:tav>
                                      </p:tavLst>
                                    </p:anim>
                                    <p:anim calcmode="lin" valueType="num">
                                      <p:cBhvr>
                                        <p:cTn id="23" dur="5000" fill="hold"/>
                                        <p:tgtEl>
                                          <p:spTgt spid="4"/>
                                        </p:tgtEl>
                                        <p:attrNameLst>
                                          <p:attrName>ppt_x</p:attrName>
                                        </p:attrNameLst>
                                      </p:cBhvr>
                                      <p:tavLst>
                                        <p:tav tm="0" fmla="#ppt_x+(cos(-2*pi*(1-$))*-#ppt_x-sin(-2*pi*(1-$))*(1-#ppt_y))*(1-$)">
                                          <p:val>
                                            <p:fltVal val="0"/>
                                          </p:val>
                                        </p:tav>
                                        <p:tav tm="100000">
                                          <p:val>
                                            <p:fltVal val="1"/>
                                          </p:val>
                                        </p:tav>
                                      </p:tavLst>
                                    </p:anim>
                                    <p:anim calcmode="lin" valueType="num">
                                      <p:cBhvr>
                                        <p:cTn id="24" dur="5000" fill="hold"/>
                                        <p:tgtEl>
                                          <p:spTgt spid="4"/>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ext uri="{D42A27DB-BD31-4B8C-83A1-F6EECF244321}">
                <p14:modId xmlns:p14="http://schemas.microsoft.com/office/powerpoint/2010/main" val="3309713693"/>
              </p:ext>
            </p:extLst>
          </p:nvPr>
        </p:nvGraphicFramePr>
        <p:xfrm>
          <a:off x="812876" y="1004945"/>
          <a:ext cx="8143875" cy="2401911"/>
        </p:xfrm>
        <a:graphic>
          <a:graphicData uri="http://schemas.openxmlformats.org/drawingml/2006/table">
            <a:tbl>
              <a:tblPr rtl="1"/>
              <a:tblGrid>
                <a:gridCol w="3426913">
                  <a:extLst>
                    <a:ext uri="{9D8B030D-6E8A-4147-A177-3AD203B41FA5}">
                      <a16:colId xmlns:a16="http://schemas.microsoft.com/office/drawing/2014/main" val="20000"/>
                    </a:ext>
                  </a:extLst>
                </a:gridCol>
                <a:gridCol w="3372279">
                  <a:extLst>
                    <a:ext uri="{9D8B030D-6E8A-4147-A177-3AD203B41FA5}">
                      <a16:colId xmlns:a16="http://schemas.microsoft.com/office/drawing/2014/main" val="20001"/>
                    </a:ext>
                  </a:extLst>
                </a:gridCol>
                <a:gridCol w="1344683">
                  <a:extLst>
                    <a:ext uri="{9D8B030D-6E8A-4147-A177-3AD203B41FA5}">
                      <a16:colId xmlns:a16="http://schemas.microsoft.com/office/drawing/2014/main" val="20002"/>
                    </a:ext>
                  </a:extLst>
                </a:gridCol>
              </a:tblGrid>
              <a:tr h="755991">
                <a:tc>
                  <a:txBody>
                    <a:bodyPr/>
                    <a:lstStyle>
                      <a:lvl1pPr marL="0" algn="l" defTabSz="914400" rtl="0" eaLnBrk="1" latinLnBrk="0" hangingPunct="1">
                        <a:defRPr sz="1800" kern="1200">
                          <a:solidFill>
                            <a:schemeClr val="tx1"/>
                          </a:solidFill>
                          <a:latin typeface="Book Antiqua"/>
                        </a:defRPr>
                      </a:lvl1pPr>
                      <a:lvl2pPr marL="457200" algn="l" defTabSz="914400" rtl="0" eaLnBrk="1" latinLnBrk="0" hangingPunct="1">
                        <a:defRPr sz="1800" kern="1200">
                          <a:solidFill>
                            <a:schemeClr val="tx1"/>
                          </a:solidFill>
                          <a:latin typeface="Book Antiqua"/>
                        </a:defRPr>
                      </a:lvl2pPr>
                      <a:lvl3pPr marL="914400" algn="l" defTabSz="914400" rtl="0" eaLnBrk="1" latinLnBrk="0" hangingPunct="1">
                        <a:defRPr sz="1800" kern="1200">
                          <a:solidFill>
                            <a:schemeClr val="tx1"/>
                          </a:solidFill>
                          <a:latin typeface="Book Antiqua"/>
                        </a:defRPr>
                      </a:lvl3pPr>
                      <a:lvl4pPr marL="1371600" algn="l" defTabSz="914400" rtl="0" eaLnBrk="1" latinLnBrk="0" hangingPunct="1">
                        <a:defRPr sz="1800" kern="1200">
                          <a:solidFill>
                            <a:schemeClr val="tx1"/>
                          </a:solidFill>
                          <a:latin typeface="Book Antiqua"/>
                        </a:defRPr>
                      </a:lvl4pPr>
                      <a:lvl5pPr marL="1828800" algn="l" defTabSz="914400" rtl="0" eaLnBrk="1" latinLnBrk="0" hangingPunct="1">
                        <a:defRPr sz="1800" kern="1200">
                          <a:solidFill>
                            <a:schemeClr val="tx1"/>
                          </a:solidFill>
                          <a:latin typeface="Book Antiqua"/>
                        </a:defRPr>
                      </a:lvl5pPr>
                      <a:lvl6pPr marL="2286000" algn="l" defTabSz="914400" rtl="0" eaLnBrk="1" latinLnBrk="0" hangingPunct="1">
                        <a:defRPr sz="1800" kern="1200">
                          <a:solidFill>
                            <a:schemeClr val="tx1"/>
                          </a:solidFill>
                          <a:latin typeface="Book Antiqua"/>
                        </a:defRPr>
                      </a:lvl6pPr>
                      <a:lvl7pPr marL="2743200" algn="l" defTabSz="914400" rtl="0" eaLnBrk="1" latinLnBrk="0" hangingPunct="1">
                        <a:defRPr sz="1800" kern="1200">
                          <a:solidFill>
                            <a:schemeClr val="tx1"/>
                          </a:solidFill>
                          <a:latin typeface="Book Antiqua"/>
                        </a:defRPr>
                      </a:lvl7pPr>
                      <a:lvl8pPr marL="3200400" algn="l" defTabSz="914400" rtl="0" eaLnBrk="1" latinLnBrk="0" hangingPunct="1">
                        <a:defRPr sz="1800" kern="1200">
                          <a:solidFill>
                            <a:schemeClr val="tx1"/>
                          </a:solidFill>
                          <a:latin typeface="Book Antiqua"/>
                        </a:defRPr>
                      </a:lvl8pPr>
                      <a:lvl9pPr marL="3657600" algn="l" defTabSz="914400" rtl="0" eaLnBrk="1" latinLnBrk="0" hangingPunct="1">
                        <a:defRPr sz="1800" kern="1200">
                          <a:solidFill>
                            <a:schemeClr val="tx1"/>
                          </a:solidFill>
                          <a:latin typeface="Book Antiqua"/>
                        </a:defRPr>
                      </a:lvl9pPr>
                    </a:lstStyle>
                    <a:p>
                      <a:pPr algn="ctr" rtl="1">
                        <a:lnSpc>
                          <a:spcPct val="150000"/>
                        </a:lnSpc>
                        <a:spcAft>
                          <a:spcPts val="1000"/>
                        </a:spcAft>
                      </a:pPr>
                      <a:r>
                        <a:rPr lang="fa-IR" sz="1800" b="1" dirty="0">
                          <a:latin typeface="Calibri"/>
                          <a:ea typeface="Calibri"/>
                          <a:cs typeface="B Yagut"/>
                        </a:rPr>
                        <a:t>دوز</a:t>
                      </a:r>
                      <a:endParaRPr lang="en-US" sz="1800" dirty="0">
                        <a:latin typeface="Calibri"/>
                        <a:ea typeface="Calibri"/>
                        <a:cs typeface="B Yagut"/>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8DB3E2"/>
                    </a:solidFill>
                  </a:tcPr>
                </a:tc>
                <a:tc>
                  <a:txBody>
                    <a:bodyPr/>
                    <a:lstStyle>
                      <a:lvl1pPr marL="0" algn="l" defTabSz="914400" rtl="0" eaLnBrk="1" latinLnBrk="0" hangingPunct="1">
                        <a:defRPr sz="1800" kern="1200">
                          <a:solidFill>
                            <a:schemeClr val="tx1"/>
                          </a:solidFill>
                          <a:latin typeface="Book Antiqua"/>
                        </a:defRPr>
                      </a:lvl1pPr>
                      <a:lvl2pPr marL="457200" algn="l" defTabSz="914400" rtl="0" eaLnBrk="1" latinLnBrk="0" hangingPunct="1">
                        <a:defRPr sz="1800" kern="1200">
                          <a:solidFill>
                            <a:schemeClr val="tx1"/>
                          </a:solidFill>
                          <a:latin typeface="Book Antiqua"/>
                        </a:defRPr>
                      </a:lvl2pPr>
                      <a:lvl3pPr marL="914400" algn="l" defTabSz="914400" rtl="0" eaLnBrk="1" latinLnBrk="0" hangingPunct="1">
                        <a:defRPr sz="1800" kern="1200">
                          <a:solidFill>
                            <a:schemeClr val="tx1"/>
                          </a:solidFill>
                          <a:latin typeface="Book Antiqua"/>
                        </a:defRPr>
                      </a:lvl3pPr>
                      <a:lvl4pPr marL="1371600" algn="l" defTabSz="914400" rtl="0" eaLnBrk="1" latinLnBrk="0" hangingPunct="1">
                        <a:defRPr sz="1800" kern="1200">
                          <a:solidFill>
                            <a:schemeClr val="tx1"/>
                          </a:solidFill>
                          <a:latin typeface="Book Antiqua"/>
                        </a:defRPr>
                      </a:lvl4pPr>
                      <a:lvl5pPr marL="1828800" algn="l" defTabSz="914400" rtl="0" eaLnBrk="1" latinLnBrk="0" hangingPunct="1">
                        <a:defRPr sz="1800" kern="1200">
                          <a:solidFill>
                            <a:schemeClr val="tx1"/>
                          </a:solidFill>
                          <a:latin typeface="Book Antiqua"/>
                        </a:defRPr>
                      </a:lvl5pPr>
                      <a:lvl6pPr marL="2286000" algn="l" defTabSz="914400" rtl="0" eaLnBrk="1" latinLnBrk="0" hangingPunct="1">
                        <a:defRPr sz="1800" kern="1200">
                          <a:solidFill>
                            <a:schemeClr val="tx1"/>
                          </a:solidFill>
                          <a:latin typeface="Book Antiqua"/>
                        </a:defRPr>
                      </a:lvl6pPr>
                      <a:lvl7pPr marL="2743200" algn="l" defTabSz="914400" rtl="0" eaLnBrk="1" latinLnBrk="0" hangingPunct="1">
                        <a:defRPr sz="1800" kern="1200">
                          <a:solidFill>
                            <a:schemeClr val="tx1"/>
                          </a:solidFill>
                          <a:latin typeface="Book Antiqua"/>
                        </a:defRPr>
                      </a:lvl7pPr>
                      <a:lvl8pPr marL="3200400" algn="l" defTabSz="914400" rtl="0" eaLnBrk="1" latinLnBrk="0" hangingPunct="1">
                        <a:defRPr sz="1800" kern="1200">
                          <a:solidFill>
                            <a:schemeClr val="tx1"/>
                          </a:solidFill>
                          <a:latin typeface="Book Antiqua"/>
                        </a:defRPr>
                      </a:lvl8pPr>
                      <a:lvl9pPr marL="3657600" algn="l" defTabSz="914400" rtl="0" eaLnBrk="1" latinLnBrk="0" hangingPunct="1">
                        <a:defRPr sz="1800" kern="1200">
                          <a:solidFill>
                            <a:schemeClr val="tx1"/>
                          </a:solidFill>
                          <a:latin typeface="Book Antiqua"/>
                        </a:defRPr>
                      </a:lvl9pPr>
                    </a:lstStyle>
                    <a:p>
                      <a:pPr algn="ctr" rtl="1">
                        <a:lnSpc>
                          <a:spcPct val="150000"/>
                        </a:lnSpc>
                        <a:spcAft>
                          <a:spcPts val="1000"/>
                        </a:spcAft>
                      </a:pPr>
                      <a:r>
                        <a:rPr lang="fa-IR" sz="1800" b="1" dirty="0">
                          <a:latin typeface="Calibri"/>
                          <a:ea typeface="Calibri"/>
                          <a:cs typeface="B Yagut"/>
                        </a:rPr>
                        <a:t>نام ژنريك</a:t>
                      </a:r>
                      <a:endParaRPr lang="en-US" sz="1800" dirty="0">
                        <a:latin typeface="Calibri"/>
                        <a:ea typeface="Calibri"/>
                        <a:cs typeface="B Yagut"/>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8DB3E2"/>
                    </a:solidFill>
                  </a:tcPr>
                </a:tc>
                <a:tc>
                  <a:txBody>
                    <a:bodyPr/>
                    <a:lstStyle>
                      <a:lvl1pPr marL="0" algn="l" defTabSz="914400" rtl="0" eaLnBrk="1" latinLnBrk="0" hangingPunct="1">
                        <a:defRPr sz="1800" kern="1200">
                          <a:solidFill>
                            <a:schemeClr val="tx1"/>
                          </a:solidFill>
                          <a:latin typeface="Book Antiqua"/>
                        </a:defRPr>
                      </a:lvl1pPr>
                      <a:lvl2pPr marL="457200" algn="l" defTabSz="914400" rtl="0" eaLnBrk="1" latinLnBrk="0" hangingPunct="1">
                        <a:defRPr sz="1800" kern="1200">
                          <a:solidFill>
                            <a:schemeClr val="tx1"/>
                          </a:solidFill>
                          <a:latin typeface="Book Antiqua"/>
                        </a:defRPr>
                      </a:lvl2pPr>
                      <a:lvl3pPr marL="914400" algn="l" defTabSz="914400" rtl="0" eaLnBrk="1" latinLnBrk="0" hangingPunct="1">
                        <a:defRPr sz="1800" kern="1200">
                          <a:solidFill>
                            <a:schemeClr val="tx1"/>
                          </a:solidFill>
                          <a:latin typeface="Book Antiqua"/>
                        </a:defRPr>
                      </a:lvl3pPr>
                      <a:lvl4pPr marL="1371600" algn="l" defTabSz="914400" rtl="0" eaLnBrk="1" latinLnBrk="0" hangingPunct="1">
                        <a:defRPr sz="1800" kern="1200">
                          <a:solidFill>
                            <a:schemeClr val="tx1"/>
                          </a:solidFill>
                          <a:latin typeface="Book Antiqua"/>
                        </a:defRPr>
                      </a:lvl4pPr>
                      <a:lvl5pPr marL="1828800" algn="l" defTabSz="914400" rtl="0" eaLnBrk="1" latinLnBrk="0" hangingPunct="1">
                        <a:defRPr sz="1800" kern="1200">
                          <a:solidFill>
                            <a:schemeClr val="tx1"/>
                          </a:solidFill>
                          <a:latin typeface="Book Antiqua"/>
                        </a:defRPr>
                      </a:lvl5pPr>
                      <a:lvl6pPr marL="2286000" algn="l" defTabSz="914400" rtl="0" eaLnBrk="1" latinLnBrk="0" hangingPunct="1">
                        <a:defRPr sz="1800" kern="1200">
                          <a:solidFill>
                            <a:schemeClr val="tx1"/>
                          </a:solidFill>
                          <a:latin typeface="Book Antiqua"/>
                        </a:defRPr>
                      </a:lvl6pPr>
                      <a:lvl7pPr marL="2743200" algn="l" defTabSz="914400" rtl="0" eaLnBrk="1" latinLnBrk="0" hangingPunct="1">
                        <a:defRPr sz="1800" kern="1200">
                          <a:solidFill>
                            <a:schemeClr val="tx1"/>
                          </a:solidFill>
                          <a:latin typeface="Book Antiqua"/>
                        </a:defRPr>
                      </a:lvl7pPr>
                      <a:lvl8pPr marL="3200400" algn="l" defTabSz="914400" rtl="0" eaLnBrk="1" latinLnBrk="0" hangingPunct="1">
                        <a:defRPr sz="1800" kern="1200">
                          <a:solidFill>
                            <a:schemeClr val="tx1"/>
                          </a:solidFill>
                          <a:latin typeface="Book Antiqua"/>
                        </a:defRPr>
                      </a:lvl8pPr>
                      <a:lvl9pPr marL="3657600" algn="l" defTabSz="914400" rtl="0" eaLnBrk="1" latinLnBrk="0" hangingPunct="1">
                        <a:defRPr sz="1800" kern="1200">
                          <a:solidFill>
                            <a:schemeClr val="tx1"/>
                          </a:solidFill>
                          <a:latin typeface="Book Antiqua"/>
                        </a:defRPr>
                      </a:lvl9pPr>
                    </a:lstStyle>
                    <a:p>
                      <a:pPr algn="ctr" rtl="1">
                        <a:lnSpc>
                          <a:spcPct val="150000"/>
                        </a:lnSpc>
                        <a:spcAft>
                          <a:spcPts val="1000"/>
                        </a:spcAft>
                      </a:pPr>
                      <a:r>
                        <a:rPr lang="fa-IR" sz="1800" b="1">
                          <a:latin typeface="Calibri"/>
                          <a:ea typeface="Calibri"/>
                          <a:cs typeface="B Yagut"/>
                        </a:rPr>
                        <a:t>شکل دارویی</a:t>
                      </a:r>
                      <a:endParaRPr lang="en-US" sz="1800">
                        <a:latin typeface="Calibri"/>
                        <a:ea typeface="Calibri"/>
                        <a:cs typeface="B Yagut"/>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8DB3E2"/>
                    </a:solidFill>
                  </a:tcPr>
                </a:tc>
                <a:extLst>
                  <a:ext uri="{0D108BD9-81ED-4DB2-BD59-A6C34878D82A}">
                    <a16:rowId xmlns:a16="http://schemas.microsoft.com/office/drawing/2014/main" val="10000"/>
                  </a:ext>
                </a:extLst>
              </a:tr>
              <a:tr h="411474">
                <a:tc>
                  <a:txBody>
                    <a:bodyPr/>
                    <a:lstStyle>
                      <a:lvl1pPr marL="0" algn="l" defTabSz="914400" rtl="0" eaLnBrk="1" latinLnBrk="0" hangingPunct="1">
                        <a:defRPr sz="1800" kern="1200">
                          <a:solidFill>
                            <a:schemeClr val="tx1"/>
                          </a:solidFill>
                          <a:latin typeface="Book Antiqua"/>
                        </a:defRPr>
                      </a:lvl1pPr>
                      <a:lvl2pPr marL="457200" algn="l" defTabSz="914400" rtl="0" eaLnBrk="1" latinLnBrk="0" hangingPunct="1">
                        <a:defRPr sz="1800" kern="1200">
                          <a:solidFill>
                            <a:schemeClr val="tx1"/>
                          </a:solidFill>
                          <a:latin typeface="Book Antiqua"/>
                        </a:defRPr>
                      </a:lvl2pPr>
                      <a:lvl3pPr marL="914400" algn="l" defTabSz="914400" rtl="0" eaLnBrk="1" latinLnBrk="0" hangingPunct="1">
                        <a:defRPr sz="1800" kern="1200">
                          <a:solidFill>
                            <a:schemeClr val="tx1"/>
                          </a:solidFill>
                          <a:latin typeface="Book Antiqua"/>
                        </a:defRPr>
                      </a:lvl3pPr>
                      <a:lvl4pPr marL="1371600" algn="l" defTabSz="914400" rtl="0" eaLnBrk="1" latinLnBrk="0" hangingPunct="1">
                        <a:defRPr sz="1800" kern="1200">
                          <a:solidFill>
                            <a:schemeClr val="tx1"/>
                          </a:solidFill>
                          <a:latin typeface="Book Antiqua"/>
                        </a:defRPr>
                      </a:lvl4pPr>
                      <a:lvl5pPr marL="1828800" algn="l" defTabSz="914400" rtl="0" eaLnBrk="1" latinLnBrk="0" hangingPunct="1">
                        <a:defRPr sz="1800" kern="1200">
                          <a:solidFill>
                            <a:schemeClr val="tx1"/>
                          </a:solidFill>
                          <a:latin typeface="Book Antiqua"/>
                        </a:defRPr>
                      </a:lvl5pPr>
                      <a:lvl6pPr marL="2286000" algn="l" defTabSz="914400" rtl="0" eaLnBrk="1" latinLnBrk="0" hangingPunct="1">
                        <a:defRPr sz="1800" kern="1200">
                          <a:solidFill>
                            <a:schemeClr val="tx1"/>
                          </a:solidFill>
                          <a:latin typeface="Book Antiqua"/>
                        </a:defRPr>
                      </a:lvl6pPr>
                      <a:lvl7pPr marL="2743200" algn="l" defTabSz="914400" rtl="0" eaLnBrk="1" latinLnBrk="0" hangingPunct="1">
                        <a:defRPr sz="1800" kern="1200">
                          <a:solidFill>
                            <a:schemeClr val="tx1"/>
                          </a:solidFill>
                          <a:latin typeface="Book Antiqua"/>
                        </a:defRPr>
                      </a:lvl7pPr>
                      <a:lvl8pPr marL="3200400" algn="l" defTabSz="914400" rtl="0" eaLnBrk="1" latinLnBrk="0" hangingPunct="1">
                        <a:defRPr sz="1800" kern="1200">
                          <a:solidFill>
                            <a:schemeClr val="tx1"/>
                          </a:solidFill>
                          <a:latin typeface="Book Antiqua"/>
                        </a:defRPr>
                      </a:lvl8pPr>
                      <a:lvl9pPr marL="3657600" algn="l" defTabSz="914400" rtl="0" eaLnBrk="1" latinLnBrk="0" hangingPunct="1">
                        <a:defRPr sz="1800" kern="1200">
                          <a:solidFill>
                            <a:schemeClr val="tx1"/>
                          </a:solidFill>
                          <a:latin typeface="Book Antiqua"/>
                        </a:defRPr>
                      </a:lvl9pPr>
                    </a:lstStyle>
                    <a:p>
                      <a:pPr algn="ctr" rtl="1">
                        <a:lnSpc>
                          <a:spcPct val="150000"/>
                        </a:lnSpc>
                        <a:spcAft>
                          <a:spcPts val="1000"/>
                        </a:spcAft>
                      </a:pPr>
                      <a:r>
                        <a:rPr lang="en-US" sz="1800" dirty="0">
                          <a:latin typeface="Calibri"/>
                          <a:ea typeface="Calibri"/>
                          <a:cs typeface="B Yagut"/>
                        </a:rPr>
                        <a:t>80 _ 160 </a:t>
                      </a:r>
                      <a:r>
                        <a:rPr lang="en-US" sz="1800" dirty="0" smtClean="0">
                          <a:latin typeface="Calibri"/>
                          <a:ea typeface="Calibri"/>
                          <a:cs typeface="B Yagut"/>
                        </a:rPr>
                        <a:t>mg</a:t>
                      </a:r>
                      <a:r>
                        <a:rPr lang="fa-IR" sz="1800" dirty="0" smtClean="0">
                          <a:latin typeface="Calibri"/>
                          <a:ea typeface="Calibri"/>
                          <a:cs typeface="B Yagut"/>
                        </a:rPr>
                        <a:t> </a:t>
                      </a:r>
                      <a:r>
                        <a:rPr lang="en-US" sz="1800" baseline="0" dirty="0" smtClean="0">
                          <a:latin typeface="Calibri"/>
                          <a:ea typeface="Calibri"/>
                          <a:cs typeface="B Yagut"/>
                        </a:rPr>
                        <a:t> 40 _</a:t>
                      </a:r>
                      <a:endParaRPr lang="en-US" sz="1800" dirty="0">
                        <a:latin typeface="Calibri"/>
                        <a:ea typeface="Calibri"/>
                        <a:cs typeface="B Yagut"/>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Book Antiqua"/>
                        </a:defRPr>
                      </a:lvl1pPr>
                      <a:lvl2pPr marL="457200" algn="l" defTabSz="914400" rtl="0" eaLnBrk="1" latinLnBrk="0" hangingPunct="1">
                        <a:defRPr sz="1800" kern="1200">
                          <a:solidFill>
                            <a:schemeClr val="tx1"/>
                          </a:solidFill>
                          <a:latin typeface="Book Antiqua"/>
                        </a:defRPr>
                      </a:lvl2pPr>
                      <a:lvl3pPr marL="914400" algn="l" defTabSz="914400" rtl="0" eaLnBrk="1" latinLnBrk="0" hangingPunct="1">
                        <a:defRPr sz="1800" kern="1200">
                          <a:solidFill>
                            <a:schemeClr val="tx1"/>
                          </a:solidFill>
                          <a:latin typeface="Book Antiqua"/>
                        </a:defRPr>
                      </a:lvl3pPr>
                      <a:lvl4pPr marL="1371600" algn="l" defTabSz="914400" rtl="0" eaLnBrk="1" latinLnBrk="0" hangingPunct="1">
                        <a:defRPr sz="1800" kern="1200">
                          <a:solidFill>
                            <a:schemeClr val="tx1"/>
                          </a:solidFill>
                          <a:latin typeface="Book Antiqua"/>
                        </a:defRPr>
                      </a:lvl4pPr>
                      <a:lvl5pPr marL="1828800" algn="l" defTabSz="914400" rtl="0" eaLnBrk="1" latinLnBrk="0" hangingPunct="1">
                        <a:defRPr sz="1800" kern="1200">
                          <a:solidFill>
                            <a:schemeClr val="tx1"/>
                          </a:solidFill>
                          <a:latin typeface="Book Antiqua"/>
                        </a:defRPr>
                      </a:lvl5pPr>
                      <a:lvl6pPr marL="2286000" algn="l" defTabSz="914400" rtl="0" eaLnBrk="1" latinLnBrk="0" hangingPunct="1">
                        <a:defRPr sz="1800" kern="1200">
                          <a:solidFill>
                            <a:schemeClr val="tx1"/>
                          </a:solidFill>
                          <a:latin typeface="Book Antiqua"/>
                        </a:defRPr>
                      </a:lvl6pPr>
                      <a:lvl7pPr marL="2743200" algn="l" defTabSz="914400" rtl="0" eaLnBrk="1" latinLnBrk="0" hangingPunct="1">
                        <a:defRPr sz="1800" kern="1200">
                          <a:solidFill>
                            <a:schemeClr val="tx1"/>
                          </a:solidFill>
                          <a:latin typeface="Book Antiqua"/>
                        </a:defRPr>
                      </a:lvl7pPr>
                      <a:lvl8pPr marL="3200400" algn="l" defTabSz="914400" rtl="0" eaLnBrk="1" latinLnBrk="0" hangingPunct="1">
                        <a:defRPr sz="1800" kern="1200">
                          <a:solidFill>
                            <a:schemeClr val="tx1"/>
                          </a:solidFill>
                          <a:latin typeface="Book Antiqua"/>
                        </a:defRPr>
                      </a:lvl8pPr>
                      <a:lvl9pPr marL="3657600" algn="l" defTabSz="914400" rtl="0" eaLnBrk="1" latinLnBrk="0" hangingPunct="1">
                        <a:defRPr sz="1800" kern="1200">
                          <a:solidFill>
                            <a:schemeClr val="tx1"/>
                          </a:solidFill>
                          <a:latin typeface="Book Antiqua"/>
                        </a:defRPr>
                      </a:lvl9pPr>
                    </a:lstStyle>
                    <a:p>
                      <a:pPr algn="ctr" rtl="1">
                        <a:lnSpc>
                          <a:spcPct val="150000"/>
                        </a:lnSpc>
                        <a:spcAft>
                          <a:spcPts val="1000"/>
                        </a:spcAft>
                      </a:pPr>
                      <a:r>
                        <a:rPr lang="en-US" sz="1800">
                          <a:latin typeface="Calibri"/>
                          <a:ea typeface="Calibri"/>
                          <a:cs typeface="B Yagut"/>
                        </a:rPr>
                        <a:t>Valsartan</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Book Antiqua"/>
                        </a:defRPr>
                      </a:lvl1pPr>
                      <a:lvl2pPr marL="457200" algn="l" defTabSz="914400" rtl="0" eaLnBrk="1" latinLnBrk="0" hangingPunct="1">
                        <a:defRPr sz="1800" kern="1200">
                          <a:solidFill>
                            <a:schemeClr val="tx1"/>
                          </a:solidFill>
                          <a:latin typeface="Book Antiqua"/>
                        </a:defRPr>
                      </a:lvl2pPr>
                      <a:lvl3pPr marL="914400" algn="l" defTabSz="914400" rtl="0" eaLnBrk="1" latinLnBrk="0" hangingPunct="1">
                        <a:defRPr sz="1800" kern="1200">
                          <a:solidFill>
                            <a:schemeClr val="tx1"/>
                          </a:solidFill>
                          <a:latin typeface="Book Antiqua"/>
                        </a:defRPr>
                      </a:lvl3pPr>
                      <a:lvl4pPr marL="1371600" algn="l" defTabSz="914400" rtl="0" eaLnBrk="1" latinLnBrk="0" hangingPunct="1">
                        <a:defRPr sz="1800" kern="1200">
                          <a:solidFill>
                            <a:schemeClr val="tx1"/>
                          </a:solidFill>
                          <a:latin typeface="Book Antiqua"/>
                        </a:defRPr>
                      </a:lvl4pPr>
                      <a:lvl5pPr marL="1828800" algn="l" defTabSz="914400" rtl="0" eaLnBrk="1" latinLnBrk="0" hangingPunct="1">
                        <a:defRPr sz="1800" kern="1200">
                          <a:solidFill>
                            <a:schemeClr val="tx1"/>
                          </a:solidFill>
                          <a:latin typeface="Book Antiqua"/>
                        </a:defRPr>
                      </a:lvl5pPr>
                      <a:lvl6pPr marL="2286000" algn="l" defTabSz="914400" rtl="0" eaLnBrk="1" latinLnBrk="0" hangingPunct="1">
                        <a:defRPr sz="1800" kern="1200">
                          <a:solidFill>
                            <a:schemeClr val="tx1"/>
                          </a:solidFill>
                          <a:latin typeface="Book Antiqua"/>
                        </a:defRPr>
                      </a:lvl6pPr>
                      <a:lvl7pPr marL="2743200" algn="l" defTabSz="914400" rtl="0" eaLnBrk="1" latinLnBrk="0" hangingPunct="1">
                        <a:defRPr sz="1800" kern="1200">
                          <a:solidFill>
                            <a:schemeClr val="tx1"/>
                          </a:solidFill>
                          <a:latin typeface="Book Antiqua"/>
                        </a:defRPr>
                      </a:lvl7pPr>
                      <a:lvl8pPr marL="3200400" algn="l" defTabSz="914400" rtl="0" eaLnBrk="1" latinLnBrk="0" hangingPunct="1">
                        <a:defRPr sz="1800" kern="1200">
                          <a:solidFill>
                            <a:schemeClr val="tx1"/>
                          </a:solidFill>
                          <a:latin typeface="Book Antiqua"/>
                        </a:defRPr>
                      </a:lvl8pPr>
                      <a:lvl9pPr marL="3657600" algn="l" defTabSz="914400" rtl="0" eaLnBrk="1" latinLnBrk="0" hangingPunct="1">
                        <a:defRPr sz="1800" kern="1200">
                          <a:solidFill>
                            <a:schemeClr val="tx1"/>
                          </a:solidFill>
                          <a:latin typeface="Book Antiqua"/>
                        </a:defRPr>
                      </a:lvl9pPr>
                    </a:lstStyle>
                    <a:p>
                      <a:pPr algn="ctr" rtl="1">
                        <a:lnSpc>
                          <a:spcPct val="150000"/>
                        </a:lnSpc>
                        <a:spcAft>
                          <a:spcPts val="1000"/>
                        </a:spcAft>
                      </a:pPr>
                      <a:r>
                        <a:rPr lang="en-US" sz="1800">
                          <a:latin typeface="Calibri"/>
                          <a:ea typeface="Calibri"/>
                          <a:cs typeface="B Yagut"/>
                        </a:rPr>
                        <a:t>Tab/Cap</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1"/>
                  </a:ext>
                </a:extLst>
              </a:tr>
              <a:tr h="411474">
                <a:tc>
                  <a:txBody>
                    <a:bodyPr/>
                    <a:lstStyle>
                      <a:lvl1pPr marL="0" algn="l" defTabSz="914400" rtl="0" eaLnBrk="1" latinLnBrk="0" hangingPunct="1">
                        <a:defRPr sz="1800" kern="1200">
                          <a:solidFill>
                            <a:schemeClr val="tx1"/>
                          </a:solidFill>
                          <a:latin typeface="Book Antiqua"/>
                        </a:defRPr>
                      </a:lvl1pPr>
                      <a:lvl2pPr marL="457200" algn="l" defTabSz="914400" rtl="0" eaLnBrk="1" latinLnBrk="0" hangingPunct="1">
                        <a:defRPr sz="1800" kern="1200">
                          <a:solidFill>
                            <a:schemeClr val="tx1"/>
                          </a:solidFill>
                          <a:latin typeface="Book Antiqua"/>
                        </a:defRPr>
                      </a:lvl2pPr>
                      <a:lvl3pPr marL="914400" algn="l" defTabSz="914400" rtl="0" eaLnBrk="1" latinLnBrk="0" hangingPunct="1">
                        <a:defRPr sz="1800" kern="1200">
                          <a:solidFill>
                            <a:schemeClr val="tx1"/>
                          </a:solidFill>
                          <a:latin typeface="Book Antiqua"/>
                        </a:defRPr>
                      </a:lvl3pPr>
                      <a:lvl4pPr marL="1371600" algn="l" defTabSz="914400" rtl="0" eaLnBrk="1" latinLnBrk="0" hangingPunct="1">
                        <a:defRPr sz="1800" kern="1200">
                          <a:solidFill>
                            <a:schemeClr val="tx1"/>
                          </a:solidFill>
                          <a:latin typeface="Book Antiqua"/>
                        </a:defRPr>
                      </a:lvl4pPr>
                      <a:lvl5pPr marL="1828800" algn="l" defTabSz="914400" rtl="0" eaLnBrk="1" latinLnBrk="0" hangingPunct="1">
                        <a:defRPr sz="1800" kern="1200">
                          <a:solidFill>
                            <a:schemeClr val="tx1"/>
                          </a:solidFill>
                          <a:latin typeface="Book Antiqua"/>
                        </a:defRPr>
                      </a:lvl5pPr>
                      <a:lvl6pPr marL="2286000" algn="l" defTabSz="914400" rtl="0" eaLnBrk="1" latinLnBrk="0" hangingPunct="1">
                        <a:defRPr sz="1800" kern="1200">
                          <a:solidFill>
                            <a:schemeClr val="tx1"/>
                          </a:solidFill>
                          <a:latin typeface="Book Antiqua"/>
                        </a:defRPr>
                      </a:lvl6pPr>
                      <a:lvl7pPr marL="2743200" algn="l" defTabSz="914400" rtl="0" eaLnBrk="1" latinLnBrk="0" hangingPunct="1">
                        <a:defRPr sz="1800" kern="1200">
                          <a:solidFill>
                            <a:schemeClr val="tx1"/>
                          </a:solidFill>
                          <a:latin typeface="Book Antiqua"/>
                        </a:defRPr>
                      </a:lvl7pPr>
                      <a:lvl8pPr marL="3200400" algn="l" defTabSz="914400" rtl="0" eaLnBrk="1" latinLnBrk="0" hangingPunct="1">
                        <a:defRPr sz="1800" kern="1200">
                          <a:solidFill>
                            <a:schemeClr val="tx1"/>
                          </a:solidFill>
                          <a:latin typeface="Book Antiqua"/>
                        </a:defRPr>
                      </a:lvl8pPr>
                      <a:lvl9pPr marL="3657600" algn="l" defTabSz="914400" rtl="0" eaLnBrk="1" latinLnBrk="0" hangingPunct="1">
                        <a:defRPr sz="1800" kern="1200">
                          <a:solidFill>
                            <a:schemeClr val="tx1"/>
                          </a:solidFill>
                          <a:latin typeface="Book Antiqua"/>
                        </a:defRPr>
                      </a:lvl9pPr>
                    </a:lstStyle>
                    <a:p>
                      <a:pPr algn="ctr" rtl="1">
                        <a:lnSpc>
                          <a:spcPct val="150000"/>
                        </a:lnSpc>
                        <a:spcAft>
                          <a:spcPts val="1000"/>
                        </a:spcAft>
                      </a:pPr>
                      <a:r>
                        <a:rPr lang="fa-IR" sz="1800">
                          <a:latin typeface="Calibri"/>
                          <a:ea typeface="Calibri"/>
                          <a:cs typeface="B Yagut"/>
                        </a:rPr>
                        <a:t>کارخانه و کشور سازنده</a:t>
                      </a:r>
                      <a:endParaRPr lang="en-US" sz="1800">
                        <a:latin typeface="Calibri"/>
                        <a:ea typeface="Calibri"/>
                        <a:cs typeface="B Yagut"/>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8DB3E2"/>
                    </a:solidFill>
                  </a:tcPr>
                </a:tc>
                <a:tc gridSpan="2">
                  <a:txBody>
                    <a:bodyPr/>
                    <a:lstStyle>
                      <a:lvl1pPr marL="0" algn="l" defTabSz="914400" rtl="0" eaLnBrk="1" latinLnBrk="0" hangingPunct="1">
                        <a:defRPr sz="1800" kern="1200">
                          <a:solidFill>
                            <a:schemeClr val="tx1"/>
                          </a:solidFill>
                          <a:latin typeface="Book Antiqua"/>
                        </a:defRPr>
                      </a:lvl1pPr>
                      <a:lvl2pPr marL="457200" algn="l" defTabSz="914400" rtl="0" eaLnBrk="1" latinLnBrk="0" hangingPunct="1">
                        <a:defRPr sz="1800" kern="1200">
                          <a:solidFill>
                            <a:schemeClr val="tx1"/>
                          </a:solidFill>
                          <a:latin typeface="Book Antiqua"/>
                        </a:defRPr>
                      </a:lvl2pPr>
                      <a:lvl3pPr marL="914400" algn="l" defTabSz="914400" rtl="0" eaLnBrk="1" latinLnBrk="0" hangingPunct="1">
                        <a:defRPr sz="1800" kern="1200">
                          <a:solidFill>
                            <a:schemeClr val="tx1"/>
                          </a:solidFill>
                          <a:latin typeface="Book Antiqua"/>
                        </a:defRPr>
                      </a:lvl3pPr>
                      <a:lvl4pPr marL="1371600" algn="l" defTabSz="914400" rtl="0" eaLnBrk="1" latinLnBrk="0" hangingPunct="1">
                        <a:defRPr sz="1800" kern="1200">
                          <a:solidFill>
                            <a:schemeClr val="tx1"/>
                          </a:solidFill>
                          <a:latin typeface="Book Antiqua"/>
                        </a:defRPr>
                      </a:lvl4pPr>
                      <a:lvl5pPr marL="1828800" algn="l" defTabSz="914400" rtl="0" eaLnBrk="1" latinLnBrk="0" hangingPunct="1">
                        <a:defRPr sz="1800" kern="1200">
                          <a:solidFill>
                            <a:schemeClr val="tx1"/>
                          </a:solidFill>
                          <a:latin typeface="Book Antiqua"/>
                        </a:defRPr>
                      </a:lvl5pPr>
                      <a:lvl6pPr marL="2286000" algn="l" defTabSz="914400" rtl="0" eaLnBrk="1" latinLnBrk="0" hangingPunct="1">
                        <a:defRPr sz="1800" kern="1200">
                          <a:solidFill>
                            <a:schemeClr val="tx1"/>
                          </a:solidFill>
                          <a:latin typeface="Book Antiqua"/>
                        </a:defRPr>
                      </a:lvl6pPr>
                      <a:lvl7pPr marL="2743200" algn="l" defTabSz="914400" rtl="0" eaLnBrk="1" latinLnBrk="0" hangingPunct="1">
                        <a:defRPr sz="1800" kern="1200">
                          <a:solidFill>
                            <a:schemeClr val="tx1"/>
                          </a:solidFill>
                          <a:latin typeface="Book Antiqua"/>
                        </a:defRPr>
                      </a:lvl7pPr>
                      <a:lvl8pPr marL="3200400" algn="l" defTabSz="914400" rtl="0" eaLnBrk="1" latinLnBrk="0" hangingPunct="1">
                        <a:defRPr sz="1800" kern="1200">
                          <a:solidFill>
                            <a:schemeClr val="tx1"/>
                          </a:solidFill>
                          <a:latin typeface="Book Antiqua"/>
                        </a:defRPr>
                      </a:lvl8pPr>
                      <a:lvl9pPr marL="3657600" algn="l" defTabSz="914400" rtl="0" eaLnBrk="1" latinLnBrk="0" hangingPunct="1">
                        <a:defRPr sz="1800" kern="1200">
                          <a:solidFill>
                            <a:schemeClr val="tx1"/>
                          </a:solidFill>
                          <a:latin typeface="Book Antiqua"/>
                        </a:defRPr>
                      </a:lvl9pPr>
                    </a:lstStyle>
                    <a:p>
                      <a:pPr algn="ctr" rtl="1">
                        <a:lnSpc>
                          <a:spcPct val="150000"/>
                        </a:lnSpc>
                        <a:spcAft>
                          <a:spcPts val="1000"/>
                        </a:spcAft>
                      </a:pPr>
                      <a:r>
                        <a:rPr lang="fa-IR" sz="1800">
                          <a:latin typeface="Calibri"/>
                          <a:ea typeface="Calibri"/>
                          <a:cs typeface="B Yagut"/>
                        </a:rPr>
                        <a:t>نام تجاری</a:t>
                      </a:r>
                      <a:endParaRPr lang="en-US" sz="1800">
                        <a:latin typeface="Calibri"/>
                        <a:ea typeface="Calibri"/>
                        <a:cs typeface="B Yagut"/>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8DB3E2"/>
                    </a:solidFill>
                  </a:tcPr>
                </a:tc>
                <a:tc hMerge="1">
                  <a:txBody>
                    <a:bodyPr/>
                    <a:lstStyle/>
                    <a:p>
                      <a:endParaRPr lang="en-US"/>
                    </a:p>
                  </a:txBody>
                  <a:tcPr/>
                </a:tc>
                <a:extLst>
                  <a:ext uri="{0D108BD9-81ED-4DB2-BD59-A6C34878D82A}">
                    <a16:rowId xmlns:a16="http://schemas.microsoft.com/office/drawing/2014/main" val="10002"/>
                  </a:ext>
                </a:extLst>
              </a:tr>
              <a:tr h="411474">
                <a:tc>
                  <a:txBody>
                    <a:bodyPr/>
                    <a:lstStyle>
                      <a:lvl1pPr marL="0" algn="l" defTabSz="914400" rtl="0" eaLnBrk="1" latinLnBrk="0" hangingPunct="1">
                        <a:defRPr sz="1800" kern="1200">
                          <a:solidFill>
                            <a:schemeClr val="tx1"/>
                          </a:solidFill>
                          <a:latin typeface="Book Antiqua"/>
                        </a:defRPr>
                      </a:lvl1pPr>
                      <a:lvl2pPr marL="457200" algn="l" defTabSz="914400" rtl="0" eaLnBrk="1" latinLnBrk="0" hangingPunct="1">
                        <a:defRPr sz="1800" kern="1200">
                          <a:solidFill>
                            <a:schemeClr val="tx1"/>
                          </a:solidFill>
                          <a:latin typeface="Book Antiqua"/>
                        </a:defRPr>
                      </a:lvl2pPr>
                      <a:lvl3pPr marL="914400" algn="l" defTabSz="914400" rtl="0" eaLnBrk="1" latinLnBrk="0" hangingPunct="1">
                        <a:defRPr sz="1800" kern="1200">
                          <a:solidFill>
                            <a:schemeClr val="tx1"/>
                          </a:solidFill>
                          <a:latin typeface="Book Antiqua"/>
                        </a:defRPr>
                      </a:lvl3pPr>
                      <a:lvl4pPr marL="1371600" algn="l" defTabSz="914400" rtl="0" eaLnBrk="1" latinLnBrk="0" hangingPunct="1">
                        <a:defRPr sz="1800" kern="1200">
                          <a:solidFill>
                            <a:schemeClr val="tx1"/>
                          </a:solidFill>
                          <a:latin typeface="Book Antiqua"/>
                        </a:defRPr>
                      </a:lvl4pPr>
                      <a:lvl5pPr marL="1828800" algn="l" defTabSz="914400" rtl="0" eaLnBrk="1" latinLnBrk="0" hangingPunct="1">
                        <a:defRPr sz="1800" kern="1200">
                          <a:solidFill>
                            <a:schemeClr val="tx1"/>
                          </a:solidFill>
                          <a:latin typeface="Book Antiqua"/>
                        </a:defRPr>
                      </a:lvl5pPr>
                      <a:lvl6pPr marL="2286000" algn="l" defTabSz="914400" rtl="0" eaLnBrk="1" latinLnBrk="0" hangingPunct="1">
                        <a:defRPr sz="1800" kern="1200">
                          <a:solidFill>
                            <a:schemeClr val="tx1"/>
                          </a:solidFill>
                          <a:latin typeface="Book Antiqua"/>
                        </a:defRPr>
                      </a:lvl6pPr>
                      <a:lvl7pPr marL="2743200" algn="l" defTabSz="914400" rtl="0" eaLnBrk="1" latinLnBrk="0" hangingPunct="1">
                        <a:defRPr sz="1800" kern="1200">
                          <a:solidFill>
                            <a:schemeClr val="tx1"/>
                          </a:solidFill>
                          <a:latin typeface="Book Antiqua"/>
                        </a:defRPr>
                      </a:lvl7pPr>
                      <a:lvl8pPr marL="3200400" algn="l" defTabSz="914400" rtl="0" eaLnBrk="1" latinLnBrk="0" hangingPunct="1">
                        <a:defRPr sz="1800" kern="1200">
                          <a:solidFill>
                            <a:schemeClr val="tx1"/>
                          </a:solidFill>
                          <a:latin typeface="Book Antiqua"/>
                        </a:defRPr>
                      </a:lvl8pPr>
                      <a:lvl9pPr marL="3657600" algn="l" defTabSz="914400" rtl="0" eaLnBrk="1" latinLnBrk="0" hangingPunct="1">
                        <a:defRPr sz="1800" kern="1200">
                          <a:solidFill>
                            <a:schemeClr val="tx1"/>
                          </a:solidFill>
                          <a:latin typeface="Book Antiqua"/>
                        </a:defRPr>
                      </a:lvl9pPr>
                    </a:lstStyle>
                    <a:p>
                      <a:pPr algn="ctr" rtl="1">
                        <a:lnSpc>
                          <a:spcPct val="150000"/>
                        </a:lnSpc>
                        <a:spcAft>
                          <a:spcPts val="1000"/>
                        </a:spcAft>
                      </a:pPr>
                      <a:r>
                        <a:rPr lang="en-US" sz="1800" dirty="0">
                          <a:latin typeface="Calibri"/>
                          <a:ea typeface="Calibri"/>
                          <a:cs typeface="B Yagut"/>
                        </a:rPr>
                        <a:t>Novartis _ Switzerland</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gridSpan="2">
                  <a:txBody>
                    <a:bodyPr/>
                    <a:lstStyle>
                      <a:lvl1pPr marL="0" algn="l" defTabSz="914400" rtl="0" eaLnBrk="1" latinLnBrk="0" hangingPunct="1">
                        <a:defRPr sz="1800" kern="1200">
                          <a:solidFill>
                            <a:schemeClr val="tx1"/>
                          </a:solidFill>
                          <a:latin typeface="Book Antiqua"/>
                        </a:defRPr>
                      </a:lvl1pPr>
                      <a:lvl2pPr marL="457200" algn="l" defTabSz="914400" rtl="0" eaLnBrk="1" latinLnBrk="0" hangingPunct="1">
                        <a:defRPr sz="1800" kern="1200">
                          <a:solidFill>
                            <a:schemeClr val="tx1"/>
                          </a:solidFill>
                          <a:latin typeface="Book Antiqua"/>
                        </a:defRPr>
                      </a:lvl2pPr>
                      <a:lvl3pPr marL="914400" algn="l" defTabSz="914400" rtl="0" eaLnBrk="1" latinLnBrk="0" hangingPunct="1">
                        <a:defRPr sz="1800" kern="1200">
                          <a:solidFill>
                            <a:schemeClr val="tx1"/>
                          </a:solidFill>
                          <a:latin typeface="Book Antiqua"/>
                        </a:defRPr>
                      </a:lvl3pPr>
                      <a:lvl4pPr marL="1371600" algn="l" defTabSz="914400" rtl="0" eaLnBrk="1" latinLnBrk="0" hangingPunct="1">
                        <a:defRPr sz="1800" kern="1200">
                          <a:solidFill>
                            <a:schemeClr val="tx1"/>
                          </a:solidFill>
                          <a:latin typeface="Book Antiqua"/>
                        </a:defRPr>
                      </a:lvl4pPr>
                      <a:lvl5pPr marL="1828800" algn="l" defTabSz="914400" rtl="0" eaLnBrk="1" latinLnBrk="0" hangingPunct="1">
                        <a:defRPr sz="1800" kern="1200">
                          <a:solidFill>
                            <a:schemeClr val="tx1"/>
                          </a:solidFill>
                          <a:latin typeface="Book Antiqua"/>
                        </a:defRPr>
                      </a:lvl5pPr>
                      <a:lvl6pPr marL="2286000" algn="l" defTabSz="914400" rtl="0" eaLnBrk="1" latinLnBrk="0" hangingPunct="1">
                        <a:defRPr sz="1800" kern="1200">
                          <a:solidFill>
                            <a:schemeClr val="tx1"/>
                          </a:solidFill>
                          <a:latin typeface="Book Antiqua"/>
                        </a:defRPr>
                      </a:lvl6pPr>
                      <a:lvl7pPr marL="2743200" algn="l" defTabSz="914400" rtl="0" eaLnBrk="1" latinLnBrk="0" hangingPunct="1">
                        <a:defRPr sz="1800" kern="1200">
                          <a:solidFill>
                            <a:schemeClr val="tx1"/>
                          </a:solidFill>
                          <a:latin typeface="Book Antiqua"/>
                        </a:defRPr>
                      </a:lvl7pPr>
                      <a:lvl8pPr marL="3200400" algn="l" defTabSz="914400" rtl="0" eaLnBrk="1" latinLnBrk="0" hangingPunct="1">
                        <a:defRPr sz="1800" kern="1200">
                          <a:solidFill>
                            <a:schemeClr val="tx1"/>
                          </a:solidFill>
                          <a:latin typeface="Book Antiqua"/>
                        </a:defRPr>
                      </a:lvl8pPr>
                      <a:lvl9pPr marL="3657600" algn="l" defTabSz="914400" rtl="0" eaLnBrk="1" latinLnBrk="0" hangingPunct="1">
                        <a:defRPr sz="1800" kern="1200">
                          <a:solidFill>
                            <a:schemeClr val="tx1"/>
                          </a:solidFill>
                          <a:latin typeface="Book Antiqua"/>
                        </a:defRPr>
                      </a:lvl9pPr>
                    </a:lstStyle>
                    <a:p>
                      <a:pPr algn="ctr" rtl="1">
                        <a:lnSpc>
                          <a:spcPct val="150000"/>
                        </a:lnSpc>
                        <a:spcAft>
                          <a:spcPts val="1000"/>
                        </a:spcAft>
                      </a:pPr>
                      <a:r>
                        <a:rPr lang="en-US" sz="1800" dirty="0" err="1">
                          <a:latin typeface="Calibri"/>
                          <a:ea typeface="Calibri"/>
                          <a:cs typeface="B Yagut"/>
                        </a:rPr>
                        <a:t>Diovan</a:t>
                      </a:r>
                      <a:endParaRPr lang="en-US" sz="1800" dirty="0">
                        <a:latin typeface="Calibri"/>
                        <a:ea typeface="Calibri"/>
                        <a:cs typeface="B Yagut"/>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en-US"/>
                    </a:p>
                  </a:txBody>
                  <a:tcPr/>
                </a:tc>
                <a:extLst>
                  <a:ext uri="{0D108BD9-81ED-4DB2-BD59-A6C34878D82A}">
                    <a16:rowId xmlns:a16="http://schemas.microsoft.com/office/drawing/2014/main" val="10003"/>
                  </a:ext>
                </a:extLst>
              </a:tr>
              <a:tr h="411474">
                <a:tc>
                  <a:txBody>
                    <a:bodyPr/>
                    <a:lstStyle>
                      <a:lvl1pPr marL="0" algn="l" defTabSz="914400" rtl="0" eaLnBrk="1" latinLnBrk="0" hangingPunct="1">
                        <a:defRPr sz="1800" kern="1200">
                          <a:solidFill>
                            <a:schemeClr val="tx1"/>
                          </a:solidFill>
                          <a:latin typeface="Book Antiqua"/>
                        </a:defRPr>
                      </a:lvl1pPr>
                      <a:lvl2pPr marL="457200" algn="l" defTabSz="914400" rtl="0" eaLnBrk="1" latinLnBrk="0" hangingPunct="1">
                        <a:defRPr sz="1800" kern="1200">
                          <a:solidFill>
                            <a:schemeClr val="tx1"/>
                          </a:solidFill>
                          <a:latin typeface="Book Antiqua"/>
                        </a:defRPr>
                      </a:lvl2pPr>
                      <a:lvl3pPr marL="914400" algn="l" defTabSz="914400" rtl="0" eaLnBrk="1" latinLnBrk="0" hangingPunct="1">
                        <a:defRPr sz="1800" kern="1200">
                          <a:solidFill>
                            <a:schemeClr val="tx1"/>
                          </a:solidFill>
                          <a:latin typeface="Book Antiqua"/>
                        </a:defRPr>
                      </a:lvl3pPr>
                      <a:lvl4pPr marL="1371600" algn="l" defTabSz="914400" rtl="0" eaLnBrk="1" latinLnBrk="0" hangingPunct="1">
                        <a:defRPr sz="1800" kern="1200">
                          <a:solidFill>
                            <a:schemeClr val="tx1"/>
                          </a:solidFill>
                          <a:latin typeface="Book Antiqua"/>
                        </a:defRPr>
                      </a:lvl4pPr>
                      <a:lvl5pPr marL="1828800" algn="l" defTabSz="914400" rtl="0" eaLnBrk="1" latinLnBrk="0" hangingPunct="1">
                        <a:defRPr sz="1800" kern="1200">
                          <a:solidFill>
                            <a:schemeClr val="tx1"/>
                          </a:solidFill>
                          <a:latin typeface="Book Antiqua"/>
                        </a:defRPr>
                      </a:lvl5pPr>
                      <a:lvl6pPr marL="2286000" algn="l" defTabSz="914400" rtl="0" eaLnBrk="1" latinLnBrk="0" hangingPunct="1">
                        <a:defRPr sz="1800" kern="1200">
                          <a:solidFill>
                            <a:schemeClr val="tx1"/>
                          </a:solidFill>
                          <a:latin typeface="Book Antiqua"/>
                        </a:defRPr>
                      </a:lvl6pPr>
                      <a:lvl7pPr marL="2743200" algn="l" defTabSz="914400" rtl="0" eaLnBrk="1" latinLnBrk="0" hangingPunct="1">
                        <a:defRPr sz="1800" kern="1200">
                          <a:solidFill>
                            <a:schemeClr val="tx1"/>
                          </a:solidFill>
                          <a:latin typeface="Book Antiqua"/>
                        </a:defRPr>
                      </a:lvl7pPr>
                      <a:lvl8pPr marL="3200400" algn="l" defTabSz="914400" rtl="0" eaLnBrk="1" latinLnBrk="0" hangingPunct="1">
                        <a:defRPr sz="1800" kern="1200">
                          <a:solidFill>
                            <a:schemeClr val="tx1"/>
                          </a:solidFill>
                          <a:latin typeface="Book Antiqua"/>
                        </a:defRPr>
                      </a:lvl8pPr>
                      <a:lvl9pPr marL="3657600" algn="l" defTabSz="914400" rtl="0" eaLnBrk="1" latinLnBrk="0" hangingPunct="1">
                        <a:defRPr sz="1800" kern="1200">
                          <a:solidFill>
                            <a:schemeClr val="tx1"/>
                          </a:solidFill>
                          <a:latin typeface="Book Antiqua"/>
                        </a:defRPr>
                      </a:lvl9pPr>
                    </a:lstStyle>
                    <a:p>
                      <a:pPr algn="ctr" rtl="1">
                        <a:lnSpc>
                          <a:spcPct val="150000"/>
                        </a:lnSpc>
                        <a:spcAft>
                          <a:spcPts val="1000"/>
                        </a:spcAft>
                      </a:pPr>
                      <a:r>
                        <a:rPr lang="en-US" sz="1800" dirty="0" err="1">
                          <a:latin typeface="Calibri"/>
                          <a:ea typeface="Calibri"/>
                          <a:cs typeface="B Yagut"/>
                        </a:rPr>
                        <a:t>Actover.Co</a:t>
                      </a:r>
                      <a:r>
                        <a:rPr lang="en-US" sz="1800" dirty="0">
                          <a:latin typeface="Calibri"/>
                          <a:ea typeface="Calibri"/>
                          <a:cs typeface="B Yagut"/>
                        </a:rPr>
                        <a:t> _ Slovenia</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gridSpan="2">
                  <a:txBody>
                    <a:bodyPr/>
                    <a:lstStyle>
                      <a:lvl1pPr marL="0" algn="l" defTabSz="914400" rtl="0" eaLnBrk="1" latinLnBrk="0" hangingPunct="1">
                        <a:defRPr sz="1800" kern="1200">
                          <a:solidFill>
                            <a:schemeClr val="tx1"/>
                          </a:solidFill>
                          <a:latin typeface="Book Antiqua"/>
                        </a:defRPr>
                      </a:lvl1pPr>
                      <a:lvl2pPr marL="457200" algn="l" defTabSz="914400" rtl="0" eaLnBrk="1" latinLnBrk="0" hangingPunct="1">
                        <a:defRPr sz="1800" kern="1200">
                          <a:solidFill>
                            <a:schemeClr val="tx1"/>
                          </a:solidFill>
                          <a:latin typeface="Book Antiqua"/>
                        </a:defRPr>
                      </a:lvl2pPr>
                      <a:lvl3pPr marL="914400" algn="l" defTabSz="914400" rtl="0" eaLnBrk="1" latinLnBrk="0" hangingPunct="1">
                        <a:defRPr sz="1800" kern="1200">
                          <a:solidFill>
                            <a:schemeClr val="tx1"/>
                          </a:solidFill>
                          <a:latin typeface="Book Antiqua"/>
                        </a:defRPr>
                      </a:lvl3pPr>
                      <a:lvl4pPr marL="1371600" algn="l" defTabSz="914400" rtl="0" eaLnBrk="1" latinLnBrk="0" hangingPunct="1">
                        <a:defRPr sz="1800" kern="1200">
                          <a:solidFill>
                            <a:schemeClr val="tx1"/>
                          </a:solidFill>
                          <a:latin typeface="Book Antiqua"/>
                        </a:defRPr>
                      </a:lvl4pPr>
                      <a:lvl5pPr marL="1828800" algn="l" defTabSz="914400" rtl="0" eaLnBrk="1" latinLnBrk="0" hangingPunct="1">
                        <a:defRPr sz="1800" kern="1200">
                          <a:solidFill>
                            <a:schemeClr val="tx1"/>
                          </a:solidFill>
                          <a:latin typeface="Book Antiqua"/>
                        </a:defRPr>
                      </a:lvl5pPr>
                      <a:lvl6pPr marL="2286000" algn="l" defTabSz="914400" rtl="0" eaLnBrk="1" latinLnBrk="0" hangingPunct="1">
                        <a:defRPr sz="1800" kern="1200">
                          <a:solidFill>
                            <a:schemeClr val="tx1"/>
                          </a:solidFill>
                          <a:latin typeface="Book Antiqua"/>
                        </a:defRPr>
                      </a:lvl6pPr>
                      <a:lvl7pPr marL="2743200" algn="l" defTabSz="914400" rtl="0" eaLnBrk="1" latinLnBrk="0" hangingPunct="1">
                        <a:defRPr sz="1800" kern="1200">
                          <a:solidFill>
                            <a:schemeClr val="tx1"/>
                          </a:solidFill>
                          <a:latin typeface="Book Antiqua"/>
                        </a:defRPr>
                      </a:lvl7pPr>
                      <a:lvl8pPr marL="3200400" algn="l" defTabSz="914400" rtl="0" eaLnBrk="1" latinLnBrk="0" hangingPunct="1">
                        <a:defRPr sz="1800" kern="1200">
                          <a:solidFill>
                            <a:schemeClr val="tx1"/>
                          </a:solidFill>
                          <a:latin typeface="Book Antiqua"/>
                        </a:defRPr>
                      </a:lvl8pPr>
                      <a:lvl9pPr marL="3657600" algn="l" defTabSz="914400" rtl="0" eaLnBrk="1" latinLnBrk="0" hangingPunct="1">
                        <a:defRPr sz="1800" kern="1200">
                          <a:solidFill>
                            <a:schemeClr val="tx1"/>
                          </a:solidFill>
                          <a:latin typeface="Book Antiqua"/>
                        </a:defRPr>
                      </a:lvl9pPr>
                    </a:lstStyle>
                    <a:p>
                      <a:pPr algn="ctr" rtl="1">
                        <a:lnSpc>
                          <a:spcPct val="150000"/>
                        </a:lnSpc>
                        <a:spcAft>
                          <a:spcPts val="1000"/>
                        </a:spcAft>
                      </a:pPr>
                      <a:r>
                        <a:rPr lang="en-US" sz="1800" dirty="0" err="1">
                          <a:latin typeface="Calibri"/>
                          <a:ea typeface="Calibri"/>
                          <a:cs typeface="B Yagut"/>
                        </a:rPr>
                        <a:t>Valsacor</a:t>
                      </a:r>
                      <a:endParaRPr lang="en-US" sz="1800" dirty="0">
                        <a:latin typeface="Calibri"/>
                        <a:ea typeface="Calibri"/>
                        <a:cs typeface="B Yagut"/>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en-US"/>
                    </a:p>
                  </a:txBody>
                  <a:tcPr/>
                </a:tc>
                <a:extLst>
                  <a:ext uri="{0D108BD9-81ED-4DB2-BD59-A6C34878D82A}">
                    <a16:rowId xmlns:a16="http://schemas.microsoft.com/office/drawing/2014/main" val="10004"/>
                  </a:ext>
                </a:extLst>
              </a:tr>
            </a:tbl>
          </a:graphicData>
        </a:graphic>
      </p:graphicFrame>
      <p:sp>
        <p:nvSpPr>
          <p:cNvPr id="3" name="Rectangle 1"/>
          <p:cNvSpPr>
            <a:spLocks noChangeArrowheads="1"/>
          </p:cNvSpPr>
          <p:nvPr/>
        </p:nvSpPr>
        <p:spPr bwMode="auto">
          <a:xfrm>
            <a:off x="1548205" y="3799722"/>
            <a:ext cx="7038975"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lr>
                <a:schemeClr val="bg2"/>
              </a:buClr>
              <a:buSzPct val="75000"/>
              <a:buFont typeface="Wingdings" panose="05000000000000000000" pitchFamily="2" charset="2"/>
              <a:buChar char="p"/>
              <a:defRPr sz="2800">
                <a:solidFill>
                  <a:schemeClr val="tx1"/>
                </a:solidFill>
                <a:latin typeface="Verdana" panose="020B0604030504040204" pitchFamily="34" charset="0"/>
                <a:cs typeface="Arial" panose="020B0604020202020204" pitchFamily="34" charset="0"/>
              </a:defRPr>
            </a:lvl1pPr>
            <a:lvl2pPr marL="742950" indent="-285750">
              <a:spcBef>
                <a:spcPct val="20000"/>
              </a:spcBef>
              <a:buClr>
                <a:schemeClr val="tx2"/>
              </a:buClr>
              <a:buSzPct val="75000"/>
              <a:buFont typeface="Wingdings" panose="05000000000000000000" pitchFamily="2" charset="2"/>
              <a:buChar char="n"/>
              <a:defRPr sz="2400">
                <a:solidFill>
                  <a:schemeClr val="tx1"/>
                </a:solidFill>
                <a:latin typeface="Verdana" panose="020B0604030504040204" pitchFamily="34" charset="0"/>
                <a:cs typeface="Arial" panose="020B0604020202020204" pitchFamily="34" charset="0"/>
              </a:defRPr>
            </a:lvl2pPr>
            <a:lvl3pPr marL="1143000" indent="-228600">
              <a:spcBef>
                <a:spcPct val="20000"/>
              </a:spcBef>
              <a:buClr>
                <a:schemeClr val="accent1"/>
              </a:buClr>
              <a:buSzPct val="65000"/>
              <a:buFont typeface="Wingdings" panose="05000000000000000000" pitchFamily="2" charset="2"/>
              <a:buChar char="p"/>
              <a:defRPr sz="2000">
                <a:solidFill>
                  <a:schemeClr val="tx1"/>
                </a:solidFill>
                <a:latin typeface="Verdana" panose="020B0604030504040204" pitchFamily="34" charset="0"/>
                <a:cs typeface="Arial" panose="020B0604020202020204" pitchFamily="34" charset="0"/>
              </a:defRPr>
            </a:lvl3pPr>
            <a:lvl4pPr marL="1600200" indent="-228600">
              <a:spcBef>
                <a:spcPct val="20000"/>
              </a:spcBef>
              <a:buClr>
                <a:schemeClr val="bg2"/>
              </a:buClr>
              <a:buFont typeface="Wingdings" panose="05000000000000000000" pitchFamily="2" charset="2"/>
              <a:buChar char="§"/>
              <a:defRPr sz="2000">
                <a:solidFill>
                  <a:schemeClr val="tx1"/>
                </a:solidFill>
                <a:latin typeface="Verdana" panose="020B0604030504040204" pitchFamily="34" charset="0"/>
                <a:cs typeface="Arial" panose="020B0604020202020204" pitchFamily="34" charset="0"/>
              </a:defRPr>
            </a:lvl4pPr>
            <a:lvl5pPr marL="2057400" indent="-228600">
              <a:spcBef>
                <a:spcPct val="20000"/>
              </a:spcBef>
              <a:buClr>
                <a:schemeClr val="tx2"/>
              </a:buClr>
              <a:buSzPct val="80000"/>
              <a:buFont typeface="Wingdings" panose="05000000000000000000" pitchFamily="2" charset="2"/>
              <a:buChar char="§"/>
              <a:defRPr sz="2000">
                <a:solidFill>
                  <a:schemeClr val="tx1"/>
                </a:solidFill>
                <a:latin typeface="Verdana" panose="020B0604030504040204" pitchFamily="34" charset="0"/>
                <a:cs typeface="Arial" panose="020B0604020202020204" pitchFamily="34" charset="0"/>
              </a:defRPr>
            </a:lvl5pPr>
            <a:lvl6pPr marL="2514600" indent="-228600" eaLnBrk="0" fontAlgn="base" hangingPunct="0">
              <a:spcBef>
                <a:spcPct val="20000"/>
              </a:spcBef>
              <a:spcAft>
                <a:spcPct val="0"/>
              </a:spcAft>
              <a:buClr>
                <a:schemeClr val="tx2"/>
              </a:buClr>
              <a:buSzPct val="80000"/>
              <a:buFont typeface="Wingdings" panose="05000000000000000000" pitchFamily="2" charset="2"/>
              <a:buChar char="§"/>
              <a:defRPr sz="2000">
                <a:solidFill>
                  <a:schemeClr val="tx1"/>
                </a:solidFill>
                <a:latin typeface="Verdana" panose="020B0604030504040204" pitchFamily="34" charset="0"/>
                <a:cs typeface="Arial" panose="020B0604020202020204" pitchFamily="34" charset="0"/>
              </a:defRPr>
            </a:lvl6pPr>
            <a:lvl7pPr marL="2971800" indent="-228600" eaLnBrk="0" fontAlgn="base" hangingPunct="0">
              <a:spcBef>
                <a:spcPct val="20000"/>
              </a:spcBef>
              <a:spcAft>
                <a:spcPct val="0"/>
              </a:spcAft>
              <a:buClr>
                <a:schemeClr val="tx2"/>
              </a:buClr>
              <a:buSzPct val="80000"/>
              <a:buFont typeface="Wingdings" panose="05000000000000000000" pitchFamily="2" charset="2"/>
              <a:buChar char="§"/>
              <a:defRPr sz="2000">
                <a:solidFill>
                  <a:schemeClr val="tx1"/>
                </a:solidFill>
                <a:latin typeface="Verdana" panose="020B0604030504040204" pitchFamily="34" charset="0"/>
                <a:cs typeface="Arial" panose="020B0604020202020204" pitchFamily="34" charset="0"/>
              </a:defRPr>
            </a:lvl7pPr>
            <a:lvl8pPr marL="3429000" indent="-228600" eaLnBrk="0" fontAlgn="base" hangingPunct="0">
              <a:spcBef>
                <a:spcPct val="20000"/>
              </a:spcBef>
              <a:spcAft>
                <a:spcPct val="0"/>
              </a:spcAft>
              <a:buClr>
                <a:schemeClr val="tx2"/>
              </a:buClr>
              <a:buSzPct val="80000"/>
              <a:buFont typeface="Wingdings" panose="05000000000000000000" pitchFamily="2" charset="2"/>
              <a:buChar char="§"/>
              <a:defRPr sz="2000">
                <a:solidFill>
                  <a:schemeClr val="tx1"/>
                </a:solidFill>
                <a:latin typeface="Verdana" panose="020B0604030504040204" pitchFamily="34" charset="0"/>
                <a:cs typeface="Arial" panose="020B0604020202020204" pitchFamily="34" charset="0"/>
              </a:defRPr>
            </a:lvl8pPr>
            <a:lvl9pPr marL="3886200" indent="-228600" eaLnBrk="0" fontAlgn="base" hangingPunct="0">
              <a:spcBef>
                <a:spcPct val="20000"/>
              </a:spcBef>
              <a:spcAft>
                <a:spcPct val="0"/>
              </a:spcAft>
              <a:buClr>
                <a:schemeClr val="tx2"/>
              </a:buClr>
              <a:buSzPct val="80000"/>
              <a:buFont typeface="Wingdings" panose="05000000000000000000" pitchFamily="2" charset="2"/>
              <a:buChar char="§"/>
              <a:defRPr sz="2000">
                <a:solidFill>
                  <a:schemeClr val="tx1"/>
                </a:solidFill>
                <a:latin typeface="Verdana" panose="020B0604030504040204" pitchFamily="34" charset="0"/>
                <a:cs typeface="Arial" panose="020B0604020202020204" pitchFamily="34" charset="0"/>
              </a:defRPr>
            </a:lvl9pPr>
          </a:lstStyle>
          <a:p>
            <a:pPr algn="ctr" rtl="1" eaLnBrk="1" hangingPunct="1">
              <a:spcBef>
                <a:spcPct val="0"/>
              </a:spcBef>
              <a:buClrTx/>
              <a:buSzTx/>
              <a:buFontTx/>
              <a:buNone/>
            </a:pPr>
            <a:r>
              <a:rPr lang="fa-IR" altLang="en-US" sz="1600" b="1" i="1">
                <a:latin typeface="Calibri" panose="020F0502020204030204" pitchFamily="34" charset="0"/>
                <a:ea typeface="Calibri" panose="020F0502020204030204" pitchFamily="34" charset="0"/>
                <a:cs typeface="B Yagut" panose="00000400000000000000" pitchFamily="2" charset="-78"/>
              </a:rPr>
              <a:t>نکته: یک ترکیب درمانی در بخش داروهای فشار خون مربوط به داروی تک نسخه ای </a:t>
            </a:r>
            <a:r>
              <a:rPr lang="fa-IR" altLang="en-US" sz="1600" b="1" i="1">
                <a:latin typeface="Calibri" panose="020F0502020204030204" pitchFamily="34" charset="0"/>
                <a:ea typeface="Times New Roman" panose="02020603050405020304" pitchFamily="18" charset="0"/>
                <a:cs typeface="B Yagut" panose="00000400000000000000" pitchFamily="2" charset="-78"/>
              </a:rPr>
              <a:t> زیر است:</a:t>
            </a:r>
            <a:endParaRPr lang="fa-IR" altLang="en-US" sz="2000" b="1" i="1">
              <a:latin typeface="Arial" panose="020B0604020202020204" pitchFamily="34" charset="0"/>
            </a:endParaRPr>
          </a:p>
        </p:txBody>
      </p:sp>
      <p:graphicFrame>
        <p:nvGraphicFramePr>
          <p:cNvPr id="4" name="Table 3"/>
          <p:cNvGraphicFramePr>
            <a:graphicFrameLocks noGrp="1"/>
          </p:cNvGraphicFramePr>
          <p:nvPr>
            <p:extLst>
              <p:ext uri="{D42A27DB-BD31-4B8C-83A1-F6EECF244321}">
                <p14:modId xmlns:p14="http://schemas.microsoft.com/office/powerpoint/2010/main" val="1675282645"/>
              </p:ext>
            </p:extLst>
          </p:nvPr>
        </p:nvGraphicFramePr>
        <p:xfrm>
          <a:off x="812876" y="4530725"/>
          <a:ext cx="8215313" cy="1646240"/>
        </p:xfrm>
        <a:graphic>
          <a:graphicData uri="http://schemas.openxmlformats.org/drawingml/2006/table">
            <a:tbl>
              <a:tblPr rtl="1"/>
              <a:tblGrid>
                <a:gridCol w="3456974">
                  <a:extLst>
                    <a:ext uri="{9D8B030D-6E8A-4147-A177-3AD203B41FA5}">
                      <a16:colId xmlns:a16="http://schemas.microsoft.com/office/drawing/2014/main" val="20000"/>
                    </a:ext>
                  </a:extLst>
                </a:gridCol>
                <a:gridCol w="3401861">
                  <a:extLst>
                    <a:ext uri="{9D8B030D-6E8A-4147-A177-3AD203B41FA5}">
                      <a16:colId xmlns:a16="http://schemas.microsoft.com/office/drawing/2014/main" val="20001"/>
                    </a:ext>
                  </a:extLst>
                </a:gridCol>
                <a:gridCol w="1356478">
                  <a:extLst>
                    <a:ext uri="{9D8B030D-6E8A-4147-A177-3AD203B41FA5}">
                      <a16:colId xmlns:a16="http://schemas.microsoft.com/office/drawing/2014/main" val="20002"/>
                    </a:ext>
                  </a:extLst>
                </a:gridCol>
              </a:tblGrid>
              <a:tr h="411560">
                <a:tc>
                  <a:txBody>
                    <a:bodyPr/>
                    <a:lstStyle/>
                    <a:p>
                      <a:pPr algn="ctr" rtl="1">
                        <a:lnSpc>
                          <a:spcPct val="150000"/>
                        </a:lnSpc>
                        <a:spcAft>
                          <a:spcPts val="1000"/>
                        </a:spcAft>
                      </a:pPr>
                      <a:r>
                        <a:rPr lang="fa-IR" sz="1800" b="1" dirty="0">
                          <a:latin typeface="Calibri"/>
                          <a:ea typeface="Calibri"/>
                          <a:cs typeface="B Yagut"/>
                        </a:rPr>
                        <a:t>دوز</a:t>
                      </a:r>
                      <a:endParaRPr lang="en-US" sz="1800" dirty="0">
                        <a:latin typeface="Calibri"/>
                        <a:ea typeface="Calibri"/>
                        <a:cs typeface="B Yagut"/>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8DB3E2"/>
                    </a:solidFill>
                  </a:tcPr>
                </a:tc>
                <a:tc>
                  <a:txBody>
                    <a:bodyPr/>
                    <a:lstStyle/>
                    <a:p>
                      <a:pPr algn="ctr" rtl="1">
                        <a:lnSpc>
                          <a:spcPct val="150000"/>
                        </a:lnSpc>
                        <a:spcAft>
                          <a:spcPts val="1000"/>
                        </a:spcAft>
                      </a:pPr>
                      <a:r>
                        <a:rPr lang="fa-IR" sz="1800" b="1">
                          <a:latin typeface="Calibri"/>
                          <a:ea typeface="Calibri"/>
                          <a:cs typeface="B Yagut"/>
                        </a:rPr>
                        <a:t>نام ژنريك</a:t>
                      </a:r>
                      <a:endParaRPr lang="en-US" sz="1800">
                        <a:latin typeface="Calibri"/>
                        <a:ea typeface="Calibri"/>
                        <a:cs typeface="B Yagut"/>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8DB3E2"/>
                    </a:solidFill>
                  </a:tcPr>
                </a:tc>
                <a:tc>
                  <a:txBody>
                    <a:bodyPr/>
                    <a:lstStyle/>
                    <a:p>
                      <a:pPr algn="ctr" rtl="1">
                        <a:lnSpc>
                          <a:spcPct val="150000"/>
                        </a:lnSpc>
                        <a:spcAft>
                          <a:spcPts val="1000"/>
                        </a:spcAft>
                      </a:pPr>
                      <a:r>
                        <a:rPr lang="fa-IR" sz="1800" b="1">
                          <a:latin typeface="Calibri"/>
                          <a:ea typeface="Calibri"/>
                          <a:cs typeface="B Yagut"/>
                        </a:rPr>
                        <a:t>شکل دارویی</a:t>
                      </a:r>
                      <a:endParaRPr lang="en-US" sz="1800">
                        <a:latin typeface="Calibri"/>
                        <a:ea typeface="Calibri"/>
                        <a:cs typeface="B Yagut"/>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8DB3E2"/>
                    </a:solidFill>
                  </a:tcPr>
                </a:tc>
                <a:extLst>
                  <a:ext uri="{0D108BD9-81ED-4DB2-BD59-A6C34878D82A}">
                    <a16:rowId xmlns:a16="http://schemas.microsoft.com/office/drawing/2014/main" val="10000"/>
                  </a:ext>
                </a:extLst>
              </a:tr>
              <a:tr h="411560">
                <a:tc>
                  <a:txBody>
                    <a:bodyPr/>
                    <a:lstStyle/>
                    <a:p>
                      <a:pPr algn="ctr" rtl="0">
                        <a:lnSpc>
                          <a:spcPct val="150000"/>
                        </a:lnSpc>
                        <a:spcAft>
                          <a:spcPts val="1000"/>
                        </a:spcAft>
                      </a:pPr>
                      <a:r>
                        <a:rPr lang="en-US" sz="1800" dirty="0" smtClean="0">
                          <a:latin typeface="Calibri"/>
                          <a:ea typeface="Calibri"/>
                          <a:cs typeface="B Yagut"/>
                        </a:rPr>
                        <a:t>80</a:t>
                      </a:r>
                      <a:r>
                        <a:rPr lang="en-US" sz="1800" baseline="0" dirty="0" smtClean="0">
                          <a:latin typeface="Calibri"/>
                          <a:ea typeface="Calibri"/>
                          <a:cs typeface="B Yagut"/>
                        </a:rPr>
                        <a:t> _</a:t>
                      </a:r>
                      <a:r>
                        <a:rPr lang="en-US" sz="1800" dirty="0" smtClean="0">
                          <a:latin typeface="Calibri"/>
                          <a:ea typeface="Calibri"/>
                          <a:cs typeface="B Yagut"/>
                        </a:rPr>
                        <a:t>160</a:t>
                      </a:r>
                      <a:r>
                        <a:rPr lang="en-US" sz="1800" dirty="0">
                          <a:latin typeface="Calibri"/>
                          <a:ea typeface="Calibri"/>
                          <a:cs typeface="B Yagut"/>
                        </a:rPr>
                        <a:t>/ 5 _10 mg</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15000"/>
                        </a:lnSpc>
                        <a:spcAft>
                          <a:spcPts val="0"/>
                        </a:spcAft>
                      </a:pPr>
                      <a:r>
                        <a:rPr lang="en-US" sz="1800" dirty="0" err="1">
                          <a:latin typeface="Calibri"/>
                          <a:ea typeface="Calibri"/>
                          <a:cs typeface="B Titr"/>
                        </a:rPr>
                        <a:t>Valsartan+amlodipine</a:t>
                      </a:r>
                      <a:endParaRPr lang="en-US" sz="1400" dirty="0">
                        <a:latin typeface="Calibri"/>
                        <a:ea typeface="Calibri"/>
                        <a:cs typeface="B Titr"/>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50000"/>
                        </a:lnSpc>
                        <a:spcAft>
                          <a:spcPts val="1000"/>
                        </a:spcAft>
                      </a:pPr>
                      <a:r>
                        <a:rPr lang="en-US" sz="1800">
                          <a:latin typeface="Calibri"/>
                          <a:ea typeface="Calibri"/>
                          <a:cs typeface="B Yagut"/>
                        </a:rPr>
                        <a:t>Tab</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411560">
                <a:tc>
                  <a:txBody>
                    <a:bodyPr/>
                    <a:lstStyle/>
                    <a:p>
                      <a:pPr algn="ctr" rtl="1">
                        <a:lnSpc>
                          <a:spcPct val="150000"/>
                        </a:lnSpc>
                        <a:spcAft>
                          <a:spcPts val="1000"/>
                        </a:spcAft>
                      </a:pPr>
                      <a:r>
                        <a:rPr lang="fa-IR" sz="1800" dirty="0">
                          <a:latin typeface="Calibri"/>
                          <a:ea typeface="Calibri"/>
                          <a:cs typeface="B Yagut"/>
                        </a:rPr>
                        <a:t>کارخانه و کشور سازنده</a:t>
                      </a:r>
                      <a:endParaRPr lang="en-US" sz="1800" dirty="0">
                        <a:latin typeface="Calibri"/>
                        <a:ea typeface="Calibri"/>
                        <a:cs typeface="B Yagut"/>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8DB3E2"/>
                    </a:solidFill>
                  </a:tcPr>
                </a:tc>
                <a:tc gridSpan="2">
                  <a:txBody>
                    <a:bodyPr/>
                    <a:lstStyle/>
                    <a:p>
                      <a:pPr algn="ctr" rtl="1">
                        <a:lnSpc>
                          <a:spcPct val="150000"/>
                        </a:lnSpc>
                        <a:spcAft>
                          <a:spcPts val="1000"/>
                        </a:spcAft>
                      </a:pPr>
                      <a:r>
                        <a:rPr lang="fa-IR" sz="1800" dirty="0">
                          <a:latin typeface="Calibri"/>
                          <a:ea typeface="Calibri"/>
                          <a:cs typeface="B Yagut"/>
                        </a:rPr>
                        <a:t>نام تجاری</a:t>
                      </a:r>
                      <a:endParaRPr lang="en-US" sz="1800" dirty="0">
                        <a:latin typeface="Calibri"/>
                        <a:ea typeface="Calibri"/>
                        <a:cs typeface="B Yagut"/>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8DB3E2"/>
                    </a:solidFill>
                  </a:tcPr>
                </a:tc>
                <a:tc hMerge="1">
                  <a:txBody>
                    <a:bodyPr/>
                    <a:lstStyle/>
                    <a:p>
                      <a:endParaRPr lang="en-US"/>
                    </a:p>
                  </a:txBody>
                  <a:tcPr/>
                </a:tc>
                <a:extLst>
                  <a:ext uri="{0D108BD9-81ED-4DB2-BD59-A6C34878D82A}">
                    <a16:rowId xmlns:a16="http://schemas.microsoft.com/office/drawing/2014/main" val="10002"/>
                  </a:ext>
                </a:extLst>
              </a:tr>
              <a:tr h="411560">
                <a:tc>
                  <a:txBody>
                    <a:bodyPr/>
                    <a:lstStyle/>
                    <a:p>
                      <a:pPr algn="ctr" rtl="1">
                        <a:lnSpc>
                          <a:spcPct val="150000"/>
                        </a:lnSpc>
                        <a:spcAft>
                          <a:spcPts val="1000"/>
                        </a:spcAft>
                      </a:pPr>
                      <a:r>
                        <a:rPr lang="en-US" sz="1800">
                          <a:latin typeface="Calibri"/>
                          <a:ea typeface="Calibri"/>
                          <a:cs typeface="B Yagut"/>
                        </a:rPr>
                        <a:t>Novartis _ Switzerland</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algn="ctr" rtl="0">
                        <a:lnSpc>
                          <a:spcPct val="150000"/>
                        </a:lnSpc>
                        <a:spcAft>
                          <a:spcPts val="1000"/>
                        </a:spcAft>
                      </a:pPr>
                      <a:r>
                        <a:rPr lang="fa-IR" sz="1800" dirty="0" smtClean="0">
                          <a:latin typeface="Calibri"/>
                          <a:ea typeface="Calibri"/>
                          <a:cs typeface="B Yagut"/>
                        </a:rPr>
                        <a:t>،</a:t>
                      </a:r>
                      <a:r>
                        <a:rPr lang="fa-IR" sz="1800" baseline="0" dirty="0" smtClean="0">
                          <a:latin typeface="Calibri"/>
                          <a:ea typeface="Calibri"/>
                          <a:cs typeface="B Yagut"/>
                        </a:rPr>
                        <a:t> والزومیکس</a:t>
                      </a:r>
                      <a:r>
                        <a:rPr lang="en-US" sz="1800" dirty="0" err="1" smtClean="0">
                          <a:latin typeface="Calibri"/>
                          <a:ea typeface="Calibri"/>
                          <a:cs typeface="B Yagut"/>
                        </a:rPr>
                        <a:t>Exforge</a:t>
                      </a:r>
                      <a:endParaRPr lang="en-US" sz="1800" dirty="0">
                        <a:latin typeface="Calibri"/>
                        <a:ea typeface="Calibri"/>
                        <a:cs typeface="B Yagut"/>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471224483"/>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amond(in)">
                                      <p:cBhvr>
                                        <p:cTn id="7" dur="2000"/>
                                        <p:tgtEl>
                                          <p:spTgt spid="2"/>
                                        </p:tgtEl>
                                      </p:cBhvr>
                                    </p:animEffect>
                                  </p:childTnLst>
                                </p:cTn>
                              </p:par>
                              <p:par>
                                <p:cTn id="8" presetID="48" presetClass="entr" presetSubtype="0" accel="50000"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 calcmode="lin" valueType="num">
                                      <p:cBhvr>
                                        <p:cTn id="10" dur="1000" fill="hold"/>
                                        <p:tgtEl>
                                          <p:spTgt spid="3"/>
                                        </p:tgtEl>
                                        <p:attrNameLst>
                                          <p:attrName>style.rotation</p:attrName>
                                        </p:attrNameLst>
                                      </p:cBhvr>
                                      <p:tavLst>
                                        <p:tav tm="0">
                                          <p:val>
                                            <p:fltVal val="90"/>
                                          </p:val>
                                        </p:tav>
                                        <p:tav tm="80000">
                                          <p:val>
                                            <p:fltVal val="90"/>
                                          </p:val>
                                        </p:tav>
                                        <p:tav tm="80000">
                                          <p:val>
                                            <p:fltVal val="90"/>
                                          </p:val>
                                        </p:tav>
                                        <p:tav tm="100000">
                                          <p:val>
                                            <p:fltVal val="0"/>
                                          </p:val>
                                        </p:tav>
                                      </p:tavLst>
                                    </p:anim>
                                    <p:anim calcmode="lin" valueType="num">
                                      <p:cBhvr>
                                        <p:cTn id="11" dur="1000" fill="hold"/>
                                        <p:tgtEl>
                                          <p:spTgt spid="3"/>
                                        </p:tgtEl>
                                        <p:attrNameLst>
                                          <p:attrName>ppt_x</p:attrName>
                                        </p:attrNameLst>
                                      </p:cBhvr>
                                      <p:tavLst>
                                        <p:tav tm="0">
                                          <p:val>
                                            <p:fltVal val="-1"/>
                                          </p:val>
                                        </p:tav>
                                        <p:tav tm="50000">
                                          <p:val>
                                            <p:fltVal val="0.95"/>
                                          </p:val>
                                        </p:tav>
                                        <p:tav tm="100000">
                                          <p:val>
                                            <p:strVal val="#ppt_x"/>
                                          </p:val>
                                        </p:tav>
                                      </p:tavLst>
                                    </p:anim>
                                    <p:anim calcmode="lin" valueType="num">
                                      <p:cBhvr>
                                        <p:cTn id="12" dur="1000" fill="hold"/>
                                        <p:tgtEl>
                                          <p:spTgt spid="3"/>
                                        </p:tgtEl>
                                        <p:attrNameLst>
                                          <p:attrName>ppt_y</p:attrName>
                                        </p:attrNameLst>
                                      </p:cBhvr>
                                      <p:tavLst>
                                        <p:tav tm="0">
                                          <p:val>
                                            <p:strVal val="#ppt_y"/>
                                          </p:val>
                                        </p:tav>
                                        <p:tav tm="100000">
                                          <p:val>
                                            <p:strVal val="#ppt_y"/>
                                          </p:val>
                                        </p:tav>
                                      </p:tavLst>
                                    </p:anim>
                                    <p:animEffect transition="in" filter="fade">
                                      <p:cBhvr>
                                        <p:cTn id="13" dur="1000"/>
                                        <p:tgtEl>
                                          <p:spTgt spid="3"/>
                                        </p:tgtEl>
                                      </p:cBhvr>
                                    </p:animEffect>
                                  </p:childTnLst>
                                </p:cTn>
                              </p:par>
                            </p:childTnLst>
                          </p:cTn>
                        </p:par>
                        <p:par>
                          <p:cTn id="14" fill="hold" nodeType="afterGroup">
                            <p:stCondLst>
                              <p:cond delay="2000"/>
                            </p:stCondLst>
                            <p:childTnLst>
                              <p:par>
                                <p:cTn id="15" presetID="7" presetClass="entr" presetSubtype="4" fill="hold" nodeType="after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additive="base">
                                        <p:cTn id="17" dur="5000" fill="hold"/>
                                        <p:tgtEl>
                                          <p:spTgt spid="4"/>
                                        </p:tgtEl>
                                        <p:attrNameLst>
                                          <p:attrName>ppt_x</p:attrName>
                                        </p:attrNameLst>
                                      </p:cBhvr>
                                      <p:tavLst>
                                        <p:tav tm="0">
                                          <p:val>
                                            <p:strVal val="#ppt_x"/>
                                          </p:val>
                                        </p:tav>
                                        <p:tav tm="100000">
                                          <p:val>
                                            <p:strVal val="#ppt_x"/>
                                          </p:val>
                                        </p:tav>
                                      </p:tavLst>
                                    </p:anim>
                                    <p:anim calcmode="lin" valueType="num">
                                      <p:cBhvr additive="base">
                                        <p:cTn id="18" dur="50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ext uri="{D42A27DB-BD31-4B8C-83A1-F6EECF244321}">
                <p14:modId xmlns:p14="http://schemas.microsoft.com/office/powerpoint/2010/main" val="1469963388"/>
              </p:ext>
            </p:extLst>
          </p:nvPr>
        </p:nvGraphicFramePr>
        <p:xfrm>
          <a:off x="870195" y="817413"/>
          <a:ext cx="7962899" cy="1828800"/>
        </p:xfrm>
        <a:graphic>
          <a:graphicData uri="http://schemas.openxmlformats.org/drawingml/2006/table">
            <a:tbl>
              <a:tblPr rtl="1"/>
              <a:tblGrid>
                <a:gridCol w="3350759">
                  <a:extLst>
                    <a:ext uri="{9D8B030D-6E8A-4147-A177-3AD203B41FA5}">
                      <a16:colId xmlns:a16="http://schemas.microsoft.com/office/drawing/2014/main" val="20000"/>
                    </a:ext>
                  </a:extLst>
                </a:gridCol>
                <a:gridCol w="3297340">
                  <a:extLst>
                    <a:ext uri="{9D8B030D-6E8A-4147-A177-3AD203B41FA5}">
                      <a16:colId xmlns:a16="http://schemas.microsoft.com/office/drawing/2014/main" val="20001"/>
                    </a:ext>
                  </a:extLst>
                </a:gridCol>
                <a:gridCol w="1314800">
                  <a:extLst>
                    <a:ext uri="{9D8B030D-6E8A-4147-A177-3AD203B41FA5}">
                      <a16:colId xmlns:a16="http://schemas.microsoft.com/office/drawing/2014/main" val="20002"/>
                    </a:ext>
                  </a:extLst>
                </a:gridCol>
              </a:tblGrid>
              <a:tr h="0">
                <a:tc>
                  <a:txBody>
                    <a:bodyPr/>
                    <a:lstStyle/>
                    <a:p>
                      <a:pPr algn="ctr" rtl="1">
                        <a:lnSpc>
                          <a:spcPct val="150000"/>
                        </a:lnSpc>
                        <a:spcAft>
                          <a:spcPts val="1000"/>
                        </a:spcAft>
                      </a:pPr>
                      <a:r>
                        <a:rPr lang="fa-IR" sz="2000" b="1" dirty="0">
                          <a:latin typeface="Calibri"/>
                          <a:ea typeface="Calibri"/>
                          <a:cs typeface="B Yagut"/>
                        </a:rPr>
                        <a:t>دوز</a:t>
                      </a:r>
                      <a:endParaRPr lang="en-US" sz="2000" dirty="0">
                        <a:latin typeface="Calibri"/>
                        <a:ea typeface="Calibri"/>
                        <a:cs typeface="B Yagut"/>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8DB3E2"/>
                    </a:solidFill>
                  </a:tcPr>
                </a:tc>
                <a:tc>
                  <a:txBody>
                    <a:bodyPr/>
                    <a:lstStyle/>
                    <a:p>
                      <a:pPr algn="ctr" rtl="1">
                        <a:lnSpc>
                          <a:spcPct val="150000"/>
                        </a:lnSpc>
                        <a:spcAft>
                          <a:spcPts val="1000"/>
                        </a:spcAft>
                      </a:pPr>
                      <a:r>
                        <a:rPr lang="fa-IR" sz="2000" b="1" dirty="0">
                          <a:latin typeface="Calibri"/>
                          <a:ea typeface="Calibri"/>
                          <a:cs typeface="B Yagut"/>
                        </a:rPr>
                        <a:t>نام ژنريك</a:t>
                      </a:r>
                      <a:endParaRPr lang="en-US" sz="2000" dirty="0">
                        <a:latin typeface="Calibri"/>
                        <a:ea typeface="Calibri"/>
                        <a:cs typeface="B Yagut"/>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8DB3E2"/>
                    </a:solidFill>
                  </a:tcPr>
                </a:tc>
                <a:tc>
                  <a:txBody>
                    <a:bodyPr/>
                    <a:lstStyle/>
                    <a:p>
                      <a:pPr algn="ctr" rtl="1">
                        <a:lnSpc>
                          <a:spcPct val="150000"/>
                        </a:lnSpc>
                        <a:spcAft>
                          <a:spcPts val="1000"/>
                        </a:spcAft>
                      </a:pPr>
                      <a:r>
                        <a:rPr lang="fa-IR" sz="2000" b="1">
                          <a:latin typeface="Calibri"/>
                          <a:ea typeface="Calibri"/>
                          <a:cs typeface="B Yagut"/>
                        </a:rPr>
                        <a:t>شکل دارویی</a:t>
                      </a:r>
                      <a:endParaRPr lang="en-US" sz="2000">
                        <a:latin typeface="Calibri"/>
                        <a:ea typeface="Calibri"/>
                        <a:cs typeface="B Yagut"/>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8DB3E2"/>
                    </a:solidFill>
                  </a:tcPr>
                </a:tc>
                <a:extLst>
                  <a:ext uri="{0D108BD9-81ED-4DB2-BD59-A6C34878D82A}">
                    <a16:rowId xmlns:a16="http://schemas.microsoft.com/office/drawing/2014/main" val="10000"/>
                  </a:ext>
                </a:extLst>
              </a:tr>
              <a:tr h="0">
                <a:tc>
                  <a:txBody>
                    <a:bodyPr/>
                    <a:lstStyle/>
                    <a:p>
                      <a:pPr algn="ctr" rtl="0">
                        <a:lnSpc>
                          <a:spcPct val="150000"/>
                        </a:lnSpc>
                        <a:spcAft>
                          <a:spcPts val="1000"/>
                        </a:spcAft>
                      </a:pPr>
                      <a:r>
                        <a:rPr lang="en-US" sz="2000">
                          <a:latin typeface="Calibri"/>
                          <a:ea typeface="Calibri"/>
                          <a:cs typeface="B Yagut"/>
                        </a:rPr>
                        <a:t>40 _ 80 mg</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15000"/>
                        </a:lnSpc>
                        <a:spcAft>
                          <a:spcPts val="0"/>
                        </a:spcAft>
                      </a:pPr>
                      <a:r>
                        <a:rPr lang="en-US" sz="1800">
                          <a:latin typeface="Arial"/>
                          <a:ea typeface="Calibri"/>
                          <a:cs typeface="B Titr"/>
                        </a:rPr>
                        <a:t>Telmisartan</a:t>
                      </a:r>
                      <a:endParaRPr lang="en-US" sz="1600">
                        <a:latin typeface="Calibri"/>
                        <a:ea typeface="Calibri"/>
                        <a:cs typeface="B Titr"/>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50000"/>
                        </a:lnSpc>
                        <a:spcAft>
                          <a:spcPts val="1000"/>
                        </a:spcAft>
                      </a:pPr>
                      <a:r>
                        <a:rPr lang="en-US" sz="2000">
                          <a:latin typeface="Calibri"/>
                          <a:ea typeface="Calibri"/>
                          <a:cs typeface="B Yagut"/>
                        </a:rPr>
                        <a:t>Tab</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0">
                <a:tc>
                  <a:txBody>
                    <a:bodyPr/>
                    <a:lstStyle/>
                    <a:p>
                      <a:pPr algn="ctr" rtl="1">
                        <a:lnSpc>
                          <a:spcPct val="150000"/>
                        </a:lnSpc>
                        <a:spcAft>
                          <a:spcPts val="1000"/>
                        </a:spcAft>
                      </a:pPr>
                      <a:r>
                        <a:rPr lang="fa-IR" sz="2000">
                          <a:latin typeface="Calibri"/>
                          <a:ea typeface="Calibri"/>
                          <a:cs typeface="B Yagut"/>
                        </a:rPr>
                        <a:t>کارخانه و کشور سازنده</a:t>
                      </a:r>
                      <a:endParaRPr lang="en-US" sz="2000">
                        <a:latin typeface="Calibri"/>
                        <a:ea typeface="Calibri"/>
                        <a:cs typeface="B Yagut"/>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8DB3E2"/>
                    </a:solidFill>
                  </a:tcPr>
                </a:tc>
                <a:tc gridSpan="2">
                  <a:txBody>
                    <a:bodyPr/>
                    <a:lstStyle/>
                    <a:p>
                      <a:pPr algn="ctr" rtl="1">
                        <a:lnSpc>
                          <a:spcPct val="150000"/>
                        </a:lnSpc>
                        <a:spcAft>
                          <a:spcPts val="1000"/>
                        </a:spcAft>
                      </a:pPr>
                      <a:r>
                        <a:rPr lang="fa-IR" sz="2000" dirty="0">
                          <a:latin typeface="Calibri"/>
                          <a:ea typeface="Calibri"/>
                          <a:cs typeface="B Yagut"/>
                        </a:rPr>
                        <a:t>نام تجاری</a:t>
                      </a:r>
                      <a:endParaRPr lang="en-US" sz="2000" dirty="0">
                        <a:latin typeface="Calibri"/>
                        <a:ea typeface="Calibri"/>
                        <a:cs typeface="B Yagut"/>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8DB3E2"/>
                    </a:solidFill>
                  </a:tcPr>
                </a:tc>
                <a:tc hMerge="1">
                  <a:txBody>
                    <a:bodyPr/>
                    <a:lstStyle/>
                    <a:p>
                      <a:endParaRPr lang="en-US"/>
                    </a:p>
                  </a:txBody>
                  <a:tcPr/>
                </a:tc>
                <a:extLst>
                  <a:ext uri="{0D108BD9-81ED-4DB2-BD59-A6C34878D82A}">
                    <a16:rowId xmlns:a16="http://schemas.microsoft.com/office/drawing/2014/main" val="10002"/>
                  </a:ext>
                </a:extLst>
              </a:tr>
              <a:tr h="0">
                <a:tc>
                  <a:txBody>
                    <a:bodyPr/>
                    <a:lstStyle/>
                    <a:p>
                      <a:pPr algn="ctr" rtl="1">
                        <a:lnSpc>
                          <a:spcPct val="150000"/>
                        </a:lnSpc>
                        <a:spcAft>
                          <a:spcPts val="1000"/>
                        </a:spcAft>
                      </a:pPr>
                      <a:r>
                        <a:rPr lang="en-US" sz="2000">
                          <a:latin typeface="Calibri"/>
                          <a:ea typeface="Calibri"/>
                          <a:cs typeface="B Yagut"/>
                        </a:rPr>
                        <a:t>Boehringer _ Germany</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algn="ctr" rtl="0">
                        <a:lnSpc>
                          <a:spcPct val="150000"/>
                        </a:lnSpc>
                        <a:spcAft>
                          <a:spcPts val="1000"/>
                        </a:spcAft>
                      </a:pPr>
                      <a:r>
                        <a:rPr lang="en-US" sz="2000" dirty="0" err="1">
                          <a:latin typeface="Calibri"/>
                          <a:ea typeface="Calibri"/>
                          <a:cs typeface="B Yagut"/>
                        </a:rPr>
                        <a:t>Micardis</a:t>
                      </a:r>
                      <a:endParaRPr lang="en-US" sz="2000" dirty="0">
                        <a:latin typeface="Calibri"/>
                        <a:ea typeface="Calibri"/>
                        <a:cs typeface="B Yagut"/>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extLst>
                  <a:ext uri="{0D108BD9-81ED-4DB2-BD59-A6C34878D82A}">
                    <a16:rowId xmlns:a16="http://schemas.microsoft.com/office/drawing/2014/main" val="10003"/>
                  </a:ext>
                </a:extLst>
              </a:tr>
            </a:tbl>
          </a:graphicData>
        </a:graphic>
      </p:graphicFrame>
      <p:sp>
        <p:nvSpPr>
          <p:cNvPr id="3" name="Rectangle 1"/>
          <p:cNvSpPr>
            <a:spLocks noChangeArrowheads="1"/>
          </p:cNvSpPr>
          <p:nvPr/>
        </p:nvSpPr>
        <p:spPr bwMode="auto">
          <a:xfrm>
            <a:off x="734434" y="3567037"/>
            <a:ext cx="7653338"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lr>
                <a:schemeClr val="bg2"/>
              </a:buClr>
              <a:buSzPct val="75000"/>
              <a:buFont typeface="Wingdings" panose="05000000000000000000" pitchFamily="2" charset="2"/>
              <a:buChar char="p"/>
              <a:defRPr sz="2800">
                <a:solidFill>
                  <a:schemeClr val="tx1"/>
                </a:solidFill>
                <a:latin typeface="Verdana" panose="020B0604030504040204" pitchFamily="34" charset="0"/>
                <a:cs typeface="Arial" panose="020B0604020202020204" pitchFamily="34" charset="0"/>
              </a:defRPr>
            </a:lvl1pPr>
            <a:lvl2pPr marL="742950" indent="-285750">
              <a:spcBef>
                <a:spcPct val="20000"/>
              </a:spcBef>
              <a:buClr>
                <a:schemeClr val="tx2"/>
              </a:buClr>
              <a:buSzPct val="75000"/>
              <a:buFont typeface="Wingdings" panose="05000000000000000000" pitchFamily="2" charset="2"/>
              <a:buChar char="n"/>
              <a:defRPr sz="2400">
                <a:solidFill>
                  <a:schemeClr val="tx1"/>
                </a:solidFill>
                <a:latin typeface="Verdana" panose="020B0604030504040204" pitchFamily="34" charset="0"/>
                <a:cs typeface="Arial" panose="020B0604020202020204" pitchFamily="34" charset="0"/>
              </a:defRPr>
            </a:lvl2pPr>
            <a:lvl3pPr marL="1143000" indent="-228600">
              <a:spcBef>
                <a:spcPct val="20000"/>
              </a:spcBef>
              <a:buClr>
                <a:schemeClr val="accent1"/>
              </a:buClr>
              <a:buSzPct val="65000"/>
              <a:buFont typeface="Wingdings" panose="05000000000000000000" pitchFamily="2" charset="2"/>
              <a:buChar char="p"/>
              <a:defRPr sz="2000">
                <a:solidFill>
                  <a:schemeClr val="tx1"/>
                </a:solidFill>
                <a:latin typeface="Verdana" panose="020B0604030504040204" pitchFamily="34" charset="0"/>
                <a:cs typeface="Arial" panose="020B0604020202020204" pitchFamily="34" charset="0"/>
              </a:defRPr>
            </a:lvl3pPr>
            <a:lvl4pPr marL="1600200" indent="-228600">
              <a:spcBef>
                <a:spcPct val="20000"/>
              </a:spcBef>
              <a:buClr>
                <a:schemeClr val="bg2"/>
              </a:buClr>
              <a:buFont typeface="Wingdings" panose="05000000000000000000" pitchFamily="2" charset="2"/>
              <a:buChar char="§"/>
              <a:defRPr sz="2000">
                <a:solidFill>
                  <a:schemeClr val="tx1"/>
                </a:solidFill>
                <a:latin typeface="Verdana" panose="020B0604030504040204" pitchFamily="34" charset="0"/>
                <a:cs typeface="Arial" panose="020B0604020202020204" pitchFamily="34" charset="0"/>
              </a:defRPr>
            </a:lvl4pPr>
            <a:lvl5pPr marL="2057400" indent="-228600">
              <a:spcBef>
                <a:spcPct val="20000"/>
              </a:spcBef>
              <a:buClr>
                <a:schemeClr val="tx2"/>
              </a:buClr>
              <a:buSzPct val="80000"/>
              <a:buFont typeface="Wingdings" panose="05000000000000000000" pitchFamily="2" charset="2"/>
              <a:buChar char="§"/>
              <a:defRPr sz="2000">
                <a:solidFill>
                  <a:schemeClr val="tx1"/>
                </a:solidFill>
                <a:latin typeface="Verdana" panose="020B0604030504040204" pitchFamily="34" charset="0"/>
                <a:cs typeface="Arial" panose="020B0604020202020204" pitchFamily="34" charset="0"/>
              </a:defRPr>
            </a:lvl5pPr>
            <a:lvl6pPr marL="2514600" indent="-228600" eaLnBrk="0" fontAlgn="base" hangingPunct="0">
              <a:spcBef>
                <a:spcPct val="20000"/>
              </a:spcBef>
              <a:spcAft>
                <a:spcPct val="0"/>
              </a:spcAft>
              <a:buClr>
                <a:schemeClr val="tx2"/>
              </a:buClr>
              <a:buSzPct val="80000"/>
              <a:buFont typeface="Wingdings" panose="05000000000000000000" pitchFamily="2" charset="2"/>
              <a:buChar char="§"/>
              <a:defRPr sz="2000">
                <a:solidFill>
                  <a:schemeClr val="tx1"/>
                </a:solidFill>
                <a:latin typeface="Verdana" panose="020B0604030504040204" pitchFamily="34" charset="0"/>
                <a:cs typeface="Arial" panose="020B0604020202020204" pitchFamily="34" charset="0"/>
              </a:defRPr>
            </a:lvl6pPr>
            <a:lvl7pPr marL="2971800" indent="-228600" eaLnBrk="0" fontAlgn="base" hangingPunct="0">
              <a:spcBef>
                <a:spcPct val="20000"/>
              </a:spcBef>
              <a:spcAft>
                <a:spcPct val="0"/>
              </a:spcAft>
              <a:buClr>
                <a:schemeClr val="tx2"/>
              </a:buClr>
              <a:buSzPct val="80000"/>
              <a:buFont typeface="Wingdings" panose="05000000000000000000" pitchFamily="2" charset="2"/>
              <a:buChar char="§"/>
              <a:defRPr sz="2000">
                <a:solidFill>
                  <a:schemeClr val="tx1"/>
                </a:solidFill>
                <a:latin typeface="Verdana" panose="020B0604030504040204" pitchFamily="34" charset="0"/>
                <a:cs typeface="Arial" panose="020B0604020202020204" pitchFamily="34" charset="0"/>
              </a:defRPr>
            </a:lvl7pPr>
            <a:lvl8pPr marL="3429000" indent="-228600" eaLnBrk="0" fontAlgn="base" hangingPunct="0">
              <a:spcBef>
                <a:spcPct val="20000"/>
              </a:spcBef>
              <a:spcAft>
                <a:spcPct val="0"/>
              </a:spcAft>
              <a:buClr>
                <a:schemeClr val="tx2"/>
              </a:buClr>
              <a:buSzPct val="80000"/>
              <a:buFont typeface="Wingdings" panose="05000000000000000000" pitchFamily="2" charset="2"/>
              <a:buChar char="§"/>
              <a:defRPr sz="2000">
                <a:solidFill>
                  <a:schemeClr val="tx1"/>
                </a:solidFill>
                <a:latin typeface="Verdana" panose="020B0604030504040204" pitchFamily="34" charset="0"/>
                <a:cs typeface="Arial" panose="020B0604020202020204" pitchFamily="34" charset="0"/>
              </a:defRPr>
            </a:lvl8pPr>
            <a:lvl9pPr marL="3886200" indent="-228600" eaLnBrk="0" fontAlgn="base" hangingPunct="0">
              <a:spcBef>
                <a:spcPct val="20000"/>
              </a:spcBef>
              <a:spcAft>
                <a:spcPct val="0"/>
              </a:spcAft>
              <a:buClr>
                <a:schemeClr val="tx2"/>
              </a:buClr>
              <a:buSzPct val="80000"/>
              <a:buFont typeface="Wingdings" panose="05000000000000000000" pitchFamily="2" charset="2"/>
              <a:buChar char="§"/>
              <a:defRPr sz="2000">
                <a:solidFill>
                  <a:schemeClr val="tx1"/>
                </a:solidFill>
                <a:latin typeface="Verdana" panose="020B0604030504040204" pitchFamily="34" charset="0"/>
                <a:cs typeface="Arial" panose="020B0604020202020204" pitchFamily="34" charset="0"/>
              </a:defRPr>
            </a:lvl9pPr>
          </a:lstStyle>
          <a:p>
            <a:pPr algn="ctr" rtl="1" eaLnBrk="1" hangingPunct="1">
              <a:spcBef>
                <a:spcPct val="0"/>
              </a:spcBef>
              <a:buClrTx/>
              <a:buSzTx/>
              <a:buFontTx/>
              <a:buNone/>
            </a:pPr>
            <a:r>
              <a:rPr lang="fa-IR" altLang="en-US" sz="1600" b="1" i="1">
                <a:latin typeface="Calibri" panose="020F0502020204030204" pitchFamily="34" charset="0"/>
                <a:ea typeface="Calibri" panose="020F0502020204030204" pitchFamily="34" charset="0"/>
                <a:cs typeface="B Yagut" panose="00000400000000000000" pitchFamily="2" charset="-78"/>
              </a:rPr>
              <a:t>یک ترکیب درمانی در بخش داروهای فشار خون مربوط به داروی تک نسخه ای </a:t>
            </a:r>
            <a:r>
              <a:rPr lang="fa-IR" altLang="en-US" sz="1600" b="1" i="1">
                <a:latin typeface="Calibri" panose="020F0502020204030204" pitchFamily="34" charset="0"/>
                <a:ea typeface="Times New Roman" panose="02020603050405020304" pitchFamily="18" charset="0"/>
                <a:cs typeface="B Yagut" panose="00000400000000000000" pitchFamily="2" charset="-78"/>
              </a:rPr>
              <a:t> زیر است</a:t>
            </a:r>
            <a:endParaRPr lang="fa-IR" altLang="en-US" sz="2000" b="1" i="1">
              <a:latin typeface="Arial" panose="020B0604020202020204" pitchFamily="34" charset="0"/>
            </a:endParaRPr>
          </a:p>
        </p:txBody>
      </p:sp>
      <p:graphicFrame>
        <p:nvGraphicFramePr>
          <p:cNvPr id="4" name="Table 3"/>
          <p:cNvGraphicFramePr>
            <a:graphicFrameLocks noGrp="1"/>
          </p:cNvGraphicFramePr>
          <p:nvPr>
            <p:extLst>
              <p:ext uri="{D42A27DB-BD31-4B8C-83A1-F6EECF244321}">
                <p14:modId xmlns:p14="http://schemas.microsoft.com/office/powerpoint/2010/main" val="2559422266"/>
              </p:ext>
            </p:extLst>
          </p:nvPr>
        </p:nvGraphicFramePr>
        <p:xfrm>
          <a:off x="574920" y="4325041"/>
          <a:ext cx="8258174" cy="1828800"/>
        </p:xfrm>
        <a:graphic>
          <a:graphicData uri="http://schemas.openxmlformats.org/drawingml/2006/table">
            <a:tbl>
              <a:tblPr rtl="1"/>
              <a:tblGrid>
                <a:gridCol w="3318965">
                  <a:extLst>
                    <a:ext uri="{9D8B030D-6E8A-4147-A177-3AD203B41FA5}">
                      <a16:colId xmlns:a16="http://schemas.microsoft.com/office/drawing/2014/main" val="20000"/>
                    </a:ext>
                  </a:extLst>
                </a:gridCol>
                <a:gridCol w="3575654">
                  <a:extLst>
                    <a:ext uri="{9D8B030D-6E8A-4147-A177-3AD203B41FA5}">
                      <a16:colId xmlns:a16="http://schemas.microsoft.com/office/drawing/2014/main" val="20001"/>
                    </a:ext>
                  </a:extLst>
                </a:gridCol>
                <a:gridCol w="1363555">
                  <a:extLst>
                    <a:ext uri="{9D8B030D-6E8A-4147-A177-3AD203B41FA5}">
                      <a16:colId xmlns:a16="http://schemas.microsoft.com/office/drawing/2014/main" val="20002"/>
                    </a:ext>
                  </a:extLst>
                </a:gridCol>
              </a:tblGrid>
              <a:tr h="0">
                <a:tc>
                  <a:txBody>
                    <a:bodyPr/>
                    <a:lstStyle/>
                    <a:p>
                      <a:pPr algn="ctr" rtl="1">
                        <a:lnSpc>
                          <a:spcPct val="150000"/>
                        </a:lnSpc>
                        <a:spcAft>
                          <a:spcPts val="1000"/>
                        </a:spcAft>
                      </a:pPr>
                      <a:r>
                        <a:rPr lang="fa-IR" sz="2000" b="1" dirty="0">
                          <a:latin typeface="Calibri"/>
                          <a:ea typeface="Calibri"/>
                          <a:cs typeface="B Yagut"/>
                        </a:rPr>
                        <a:t>دوز</a:t>
                      </a:r>
                      <a:endParaRPr lang="en-US" sz="2000" dirty="0">
                        <a:latin typeface="Calibri"/>
                        <a:ea typeface="Calibri"/>
                        <a:cs typeface="B Yagut"/>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8DB3E2"/>
                    </a:solidFill>
                  </a:tcPr>
                </a:tc>
                <a:tc>
                  <a:txBody>
                    <a:bodyPr/>
                    <a:lstStyle/>
                    <a:p>
                      <a:pPr algn="ctr" rtl="1">
                        <a:lnSpc>
                          <a:spcPct val="150000"/>
                        </a:lnSpc>
                        <a:spcAft>
                          <a:spcPts val="1000"/>
                        </a:spcAft>
                      </a:pPr>
                      <a:r>
                        <a:rPr lang="fa-IR" sz="2000" b="1" dirty="0">
                          <a:latin typeface="Calibri"/>
                          <a:ea typeface="Calibri"/>
                          <a:cs typeface="B Yagut"/>
                        </a:rPr>
                        <a:t>نام ژنريك</a:t>
                      </a:r>
                      <a:endParaRPr lang="en-US" sz="2000" dirty="0">
                        <a:latin typeface="Calibri"/>
                        <a:ea typeface="Calibri"/>
                        <a:cs typeface="B Yagut"/>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8DB3E2"/>
                    </a:solidFill>
                  </a:tcPr>
                </a:tc>
                <a:tc>
                  <a:txBody>
                    <a:bodyPr/>
                    <a:lstStyle/>
                    <a:p>
                      <a:pPr algn="ctr" rtl="1">
                        <a:lnSpc>
                          <a:spcPct val="150000"/>
                        </a:lnSpc>
                        <a:spcAft>
                          <a:spcPts val="1000"/>
                        </a:spcAft>
                      </a:pPr>
                      <a:r>
                        <a:rPr lang="fa-IR" sz="2000" b="1" dirty="0">
                          <a:latin typeface="Calibri"/>
                          <a:ea typeface="Calibri"/>
                          <a:cs typeface="B Yagut"/>
                        </a:rPr>
                        <a:t>شکل دارویی</a:t>
                      </a:r>
                      <a:endParaRPr lang="en-US" sz="2000" dirty="0">
                        <a:latin typeface="Calibri"/>
                        <a:ea typeface="Calibri"/>
                        <a:cs typeface="B Yagut"/>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8DB3E2"/>
                    </a:solidFill>
                  </a:tcPr>
                </a:tc>
                <a:extLst>
                  <a:ext uri="{0D108BD9-81ED-4DB2-BD59-A6C34878D82A}">
                    <a16:rowId xmlns:a16="http://schemas.microsoft.com/office/drawing/2014/main" val="10000"/>
                  </a:ext>
                </a:extLst>
              </a:tr>
              <a:tr h="0">
                <a:tc>
                  <a:txBody>
                    <a:bodyPr/>
                    <a:lstStyle/>
                    <a:p>
                      <a:pPr algn="ctr" rtl="0">
                        <a:lnSpc>
                          <a:spcPct val="150000"/>
                        </a:lnSpc>
                        <a:spcAft>
                          <a:spcPts val="1000"/>
                        </a:spcAft>
                      </a:pPr>
                      <a:r>
                        <a:rPr lang="en-US" sz="2000">
                          <a:latin typeface="Calibri"/>
                          <a:ea typeface="Calibri"/>
                          <a:cs typeface="B Yagut"/>
                        </a:rPr>
                        <a:t>40_80/12.5 mg</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15000"/>
                        </a:lnSpc>
                        <a:spcAft>
                          <a:spcPts val="0"/>
                        </a:spcAft>
                      </a:pPr>
                      <a:r>
                        <a:rPr lang="en-US" sz="1800" dirty="0" err="1">
                          <a:latin typeface="Arial"/>
                          <a:ea typeface="Calibri"/>
                          <a:cs typeface="B Titr"/>
                        </a:rPr>
                        <a:t>Telmisartan+Hydrochlorothiazide</a:t>
                      </a:r>
                      <a:endParaRPr lang="en-US" sz="1600" dirty="0">
                        <a:latin typeface="Calibri"/>
                        <a:ea typeface="Calibri"/>
                        <a:cs typeface="B Titr"/>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50000"/>
                        </a:lnSpc>
                        <a:spcAft>
                          <a:spcPts val="1000"/>
                        </a:spcAft>
                      </a:pPr>
                      <a:r>
                        <a:rPr lang="en-US" sz="2000" dirty="0">
                          <a:latin typeface="Calibri"/>
                          <a:ea typeface="Calibri"/>
                          <a:cs typeface="B Yagut"/>
                        </a:rPr>
                        <a:t>Tab</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0">
                <a:tc>
                  <a:txBody>
                    <a:bodyPr/>
                    <a:lstStyle/>
                    <a:p>
                      <a:pPr algn="ctr" rtl="1">
                        <a:lnSpc>
                          <a:spcPct val="150000"/>
                        </a:lnSpc>
                        <a:spcAft>
                          <a:spcPts val="1000"/>
                        </a:spcAft>
                      </a:pPr>
                      <a:r>
                        <a:rPr lang="fa-IR" sz="2000">
                          <a:latin typeface="Calibri"/>
                          <a:ea typeface="Calibri"/>
                          <a:cs typeface="B Yagut"/>
                        </a:rPr>
                        <a:t>کارخانه و کشور سازنده</a:t>
                      </a:r>
                      <a:endParaRPr lang="en-US" sz="2000">
                        <a:latin typeface="Calibri"/>
                        <a:ea typeface="Calibri"/>
                        <a:cs typeface="B Yagut"/>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8DB3E2"/>
                    </a:solidFill>
                  </a:tcPr>
                </a:tc>
                <a:tc gridSpan="2">
                  <a:txBody>
                    <a:bodyPr/>
                    <a:lstStyle/>
                    <a:p>
                      <a:pPr algn="ctr" rtl="1">
                        <a:lnSpc>
                          <a:spcPct val="150000"/>
                        </a:lnSpc>
                        <a:spcAft>
                          <a:spcPts val="1000"/>
                        </a:spcAft>
                      </a:pPr>
                      <a:r>
                        <a:rPr lang="fa-IR" sz="2000">
                          <a:latin typeface="Calibri"/>
                          <a:ea typeface="Calibri"/>
                          <a:cs typeface="B Yagut"/>
                        </a:rPr>
                        <a:t>نام تجاری</a:t>
                      </a:r>
                      <a:endParaRPr lang="en-US" sz="2000">
                        <a:latin typeface="Calibri"/>
                        <a:ea typeface="Calibri"/>
                        <a:cs typeface="B Yagut"/>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8DB3E2"/>
                    </a:solidFill>
                  </a:tcPr>
                </a:tc>
                <a:tc hMerge="1">
                  <a:txBody>
                    <a:bodyPr/>
                    <a:lstStyle/>
                    <a:p>
                      <a:endParaRPr lang="en-US"/>
                    </a:p>
                  </a:txBody>
                  <a:tcPr/>
                </a:tc>
                <a:extLst>
                  <a:ext uri="{0D108BD9-81ED-4DB2-BD59-A6C34878D82A}">
                    <a16:rowId xmlns:a16="http://schemas.microsoft.com/office/drawing/2014/main" val="10002"/>
                  </a:ext>
                </a:extLst>
              </a:tr>
              <a:tr h="0">
                <a:tc>
                  <a:txBody>
                    <a:bodyPr/>
                    <a:lstStyle/>
                    <a:p>
                      <a:pPr algn="ctr" rtl="1">
                        <a:lnSpc>
                          <a:spcPct val="150000"/>
                        </a:lnSpc>
                        <a:spcAft>
                          <a:spcPts val="1000"/>
                        </a:spcAft>
                      </a:pPr>
                      <a:r>
                        <a:rPr lang="en-US" sz="2000">
                          <a:latin typeface="Calibri"/>
                          <a:ea typeface="Calibri"/>
                          <a:cs typeface="B Yagut"/>
                        </a:rPr>
                        <a:t>Boehringer _ Germany</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algn="ctr" rtl="0">
                        <a:lnSpc>
                          <a:spcPct val="150000"/>
                        </a:lnSpc>
                        <a:spcAft>
                          <a:spcPts val="1000"/>
                        </a:spcAft>
                      </a:pPr>
                      <a:r>
                        <a:rPr lang="en-US" sz="2000" dirty="0" err="1">
                          <a:latin typeface="Calibri"/>
                          <a:ea typeface="Calibri"/>
                          <a:cs typeface="B Yagut"/>
                        </a:rPr>
                        <a:t>Micardis</a:t>
                      </a:r>
                      <a:r>
                        <a:rPr lang="en-US" sz="2000" dirty="0">
                          <a:latin typeface="Calibri"/>
                          <a:ea typeface="Calibri"/>
                          <a:cs typeface="B Yagut"/>
                        </a:rPr>
                        <a:t> Plus</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1187645617"/>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 presetClass="entr" presetSubtype="1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2000"/>
                                        <p:tgtEl>
                                          <p:spTgt spid="2"/>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randombar(horizontal)">
                                      <p:cBhvr>
                                        <p:cTn id="10" dur="2000"/>
                                        <p:tgtEl>
                                          <p:spTgt spid="3"/>
                                        </p:tgtEl>
                                      </p:cBhvr>
                                    </p:animEffect>
                                  </p:childTnLst>
                                </p:cTn>
                              </p:par>
                            </p:childTnLst>
                          </p:cTn>
                        </p:par>
                        <p:par>
                          <p:cTn id="11" fill="hold" nodeType="afterGroup">
                            <p:stCondLst>
                              <p:cond delay="2000"/>
                            </p:stCondLst>
                            <p:childTnLst>
                              <p:par>
                                <p:cTn id="12" presetID="37" presetClass="entr" presetSubtype="0" fill="hold" nodeType="after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fade">
                                      <p:cBhvr>
                                        <p:cTn id="14" dur="2000"/>
                                        <p:tgtEl>
                                          <p:spTgt spid="4"/>
                                        </p:tgtEl>
                                      </p:cBhvr>
                                    </p:animEffect>
                                    <p:anim calcmode="lin" valueType="num">
                                      <p:cBhvr>
                                        <p:cTn id="15" dur="2000" fill="hold"/>
                                        <p:tgtEl>
                                          <p:spTgt spid="4"/>
                                        </p:tgtEl>
                                        <p:attrNameLst>
                                          <p:attrName>ppt_x</p:attrName>
                                        </p:attrNameLst>
                                      </p:cBhvr>
                                      <p:tavLst>
                                        <p:tav tm="0">
                                          <p:val>
                                            <p:strVal val="#ppt_x"/>
                                          </p:val>
                                        </p:tav>
                                        <p:tav tm="100000">
                                          <p:val>
                                            <p:strVal val="#ppt_x"/>
                                          </p:val>
                                        </p:tav>
                                      </p:tavLst>
                                    </p:anim>
                                    <p:anim calcmode="lin" valueType="num">
                                      <p:cBhvr>
                                        <p:cTn id="16" dur="1800" decel="100000" fill="hold"/>
                                        <p:tgtEl>
                                          <p:spTgt spid="4"/>
                                        </p:tgtEl>
                                        <p:attrNameLst>
                                          <p:attrName>ppt_y</p:attrName>
                                        </p:attrNameLst>
                                      </p:cBhvr>
                                      <p:tavLst>
                                        <p:tav tm="0">
                                          <p:val>
                                            <p:strVal val="#ppt_y+1"/>
                                          </p:val>
                                        </p:tav>
                                        <p:tav tm="100000">
                                          <p:val>
                                            <p:strVal val="#ppt_y-.03"/>
                                          </p:val>
                                        </p:tav>
                                      </p:tavLst>
                                    </p:anim>
                                    <p:anim calcmode="lin" valueType="num">
                                      <p:cBhvr>
                                        <p:cTn id="17" dur="200" accel="100000" fill="hold">
                                          <p:stCondLst>
                                            <p:cond delay="1800"/>
                                          </p:stCondLst>
                                        </p:cTn>
                                        <p:tgtEl>
                                          <p:spTgt spid="4"/>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09" name="Rectangle 1"/>
          <p:cNvSpPr>
            <a:spLocks noChangeArrowheads="1"/>
          </p:cNvSpPr>
          <p:nvPr/>
        </p:nvSpPr>
        <p:spPr bwMode="auto">
          <a:xfrm>
            <a:off x="1031838" y="264459"/>
            <a:ext cx="72390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lr>
                <a:schemeClr val="bg2"/>
              </a:buClr>
              <a:buSzPct val="75000"/>
              <a:buFont typeface="Wingdings" panose="05000000000000000000" pitchFamily="2" charset="2"/>
              <a:buChar char="p"/>
              <a:defRPr sz="2800">
                <a:solidFill>
                  <a:schemeClr val="tx1"/>
                </a:solidFill>
                <a:latin typeface="Verdana" panose="020B0604030504040204" pitchFamily="34" charset="0"/>
                <a:cs typeface="Arial" panose="020B0604020202020204" pitchFamily="34" charset="0"/>
              </a:defRPr>
            </a:lvl1pPr>
            <a:lvl2pPr marL="742950" indent="-285750">
              <a:spcBef>
                <a:spcPct val="20000"/>
              </a:spcBef>
              <a:buClr>
                <a:schemeClr val="tx2"/>
              </a:buClr>
              <a:buSzPct val="75000"/>
              <a:buFont typeface="Wingdings" panose="05000000000000000000" pitchFamily="2" charset="2"/>
              <a:buChar char="n"/>
              <a:defRPr sz="2400">
                <a:solidFill>
                  <a:schemeClr val="tx1"/>
                </a:solidFill>
                <a:latin typeface="Verdana" panose="020B0604030504040204" pitchFamily="34" charset="0"/>
                <a:cs typeface="Arial" panose="020B0604020202020204" pitchFamily="34" charset="0"/>
              </a:defRPr>
            </a:lvl2pPr>
            <a:lvl3pPr marL="1143000" indent="-228600">
              <a:spcBef>
                <a:spcPct val="20000"/>
              </a:spcBef>
              <a:buClr>
                <a:schemeClr val="accent1"/>
              </a:buClr>
              <a:buSzPct val="65000"/>
              <a:buFont typeface="Wingdings" panose="05000000000000000000" pitchFamily="2" charset="2"/>
              <a:buChar char="p"/>
              <a:defRPr sz="2000">
                <a:solidFill>
                  <a:schemeClr val="tx1"/>
                </a:solidFill>
                <a:latin typeface="Verdana" panose="020B0604030504040204" pitchFamily="34" charset="0"/>
                <a:cs typeface="Arial" panose="020B0604020202020204" pitchFamily="34" charset="0"/>
              </a:defRPr>
            </a:lvl3pPr>
            <a:lvl4pPr marL="1600200" indent="-228600">
              <a:spcBef>
                <a:spcPct val="20000"/>
              </a:spcBef>
              <a:buClr>
                <a:schemeClr val="bg2"/>
              </a:buClr>
              <a:buFont typeface="Wingdings" panose="05000000000000000000" pitchFamily="2" charset="2"/>
              <a:buChar char="§"/>
              <a:defRPr sz="2000">
                <a:solidFill>
                  <a:schemeClr val="tx1"/>
                </a:solidFill>
                <a:latin typeface="Verdana" panose="020B0604030504040204" pitchFamily="34" charset="0"/>
                <a:cs typeface="Arial" panose="020B0604020202020204" pitchFamily="34" charset="0"/>
              </a:defRPr>
            </a:lvl4pPr>
            <a:lvl5pPr marL="2057400" indent="-228600">
              <a:spcBef>
                <a:spcPct val="20000"/>
              </a:spcBef>
              <a:buClr>
                <a:schemeClr val="tx2"/>
              </a:buClr>
              <a:buSzPct val="80000"/>
              <a:buFont typeface="Wingdings" panose="05000000000000000000" pitchFamily="2" charset="2"/>
              <a:buChar char="§"/>
              <a:defRPr sz="2000">
                <a:solidFill>
                  <a:schemeClr val="tx1"/>
                </a:solidFill>
                <a:latin typeface="Verdana" panose="020B0604030504040204" pitchFamily="34" charset="0"/>
                <a:cs typeface="Arial" panose="020B0604020202020204" pitchFamily="34" charset="0"/>
              </a:defRPr>
            </a:lvl5pPr>
            <a:lvl6pPr marL="2514600" indent="-228600" eaLnBrk="0" fontAlgn="base" hangingPunct="0">
              <a:spcBef>
                <a:spcPct val="20000"/>
              </a:spcBef>
              <a:spcAft>
                <a:spcPct val="0"/>
              </a:spcAft>
              <a:buClr>
                <a:schemeClr val="tx2"/>
              </a:buClr>
              <a:buSzPct val="80000"/>
              <a:buFont typeface="Wingdings" panose="05000000000000000000" pitchFamily="2" charset="2"/>
              <a:buChar char="§"/>
              <a:defRPr sz="2000">
                <a:solidFill>
                  <a:schemeClr val="tx1"/>
                </a:solidFill>
                <a:latin typeface="Verdana" panose="020B0604030504040204" pitchFamily="34" charset="0"/>
                <a:cs typeface="Arial" panose="020B0604020202020204" pitchFamily="34" charset="0"/>
              </a:defRPr>
            </a:lvl6pPr>
            <a:lvl7pPr marL="2971800" indent="-228600" eaLnBrk="0" fontAlgn="base" hangingPunct="0">
              <a:spcBef>
                <a:spcPct val="20000"/>
              </a:spcBef>
              <a:spcAft>
                <a:spcPct val="0"/>
              </a:spcAft>
              <a:buClr>
                <a:schemeClr val="tx2"/>
              </a:buClr>
              <a:buSzPct val="80000"/>
              <a:buFont typeface="Wingdings" panose="05000000000000000000" pitchFamily="2" charset="2"/>
              <a:buChar char="§"/>
              <a:defRPr sz="2000">
                <a:solidFill>
                  <a:schemeClr val="tx1"/>
                </a:solidFill>
                <a:latin typeface="Verdana" panose="020B0604030504040204" pitchFamily="34" charset="0"/>
                <a:cs typeface="Arial" panose="020B0604020202020204" pitchFamily="34" charset="0"/>
              </a:defRPr>
            </a:lvl7pPr>
            <a:lvl8pPr marL="3429000" indent="-228600" eaLnBrk="0" fontAlgn="base" hangingPunct="0">
              <a:spcBef>
                <a:spcPct val="20000"/>
              </a:spcBef>
              <a:spcAft>
                <a:spcPct val="0"/>
              </a:spcAft>
              <a:buClr>
                <a:schemeClr val="tx2"/>
              </a:buClr>
              <a:buSzPct val="80000"/>
              <a:buFont typeface="Wingdings" panose="05000000000000000000" pitchFamily="2" charset="2"/>
              <a:buChar char="§"/>
              <a:defRPr sz="2000">
                <a:solidFill>
                  <a:schemeClr val="tx1"/>
                </a:solidFill>
                <a:latin typeface="Verdana" panose="020B0604030504040204" pitchFamily="34" charset="0"/>
                <a:cs typeface="Arial" panose="020B0604020202020204" pitchFamily="34" charset="0"/>
              </a:defRPr>
            </a:lvl8pPr>
            <a:lvl9pPr marL="3886200" indent="-228600" eaLnBrk="0" fontAlgn="base" hangingPunct="0">
              <a:spcBef>
                <a:spcPct val="20000"/>
              </a:spcBef>
              <a:spcAft>
                <a:spcPct val="0"/>
              </a:spcAft>
              <a:buClr>
                <a:schemeClr val="tx2"/>
              </a:buClr>
              <a:buSzPct val="80000"/>
              <a:buFont typeface="Wingdings" panose="05000000000000000000" pitchFamily="2" charset="2"/>
              <a:buChar char="§"/>
              <a:defRPr sz="2000">
                <a:solidFill>
                  <a:schemeClr val="tx1"/>
                </a:solidFill>
                <a:latin typeface="Verdana" panose="020B0604030504040204" pitchFamily="34" charset="0"/>
                <a:cs typeface="Arial" panose="020B0604020202020204" pitchFamily="34" charset="0"/>
              </a:defRPr>
            </a:lvl9pPr>
          </a:lstStyle>
          <a:p>
            <a:pPr algn="ctr" rtl="1">
              <a:spcBef>
                <a:spcPct val="0"/>
              </a:spcBef>
              <a:buClrTx/>
              <a:buSzTx/>
              <a:buFontTx/>
              <a:buNone/>
            </a:pPr>
            <a:r>
              <a:rPr lang="fa-IR" altLang="fa-IR" b="1" dirty="0">
                <a:solidFill>
                  <a:srgbClr val="000000"/>
                </a:solidFill>
                <a:latin typeface="Arial" panose="020B0604020202020204" pitchFamily="34" charset="0"/>
                <a:cs typeface="B Nazanin" panose="00000400000000000000" pitchFamily="2" charset="-78"/>
              </a:rPr>
              <a:t>داروهای کاهنده فشارخون موجود در ایران </a:t>
            </a:r>
          </a:p>
        </p:txBody>
      </p:sp>
      <p:graphicFrame>
        <p:nvGraphicFramePr>
          <p:cNvPr id="11" name="Table 10"/>
          <p:cNvGraphicFramePr>
            <a:graphicFrameLocks noGrp="1"/>
          </p:cNvGraphicFramePr>
          <p:nvPr>
            <p:extLst>
              <p:ext uri="{D42A27DB-BD31-4B8C-83A1-F6EECF244321}">
                <p14:modId xmlns:p14="http://schemas.microsoft.com/office/powerpoint/2010/main" val="4050220219"/>
              </p:ext>
            </p:extLst>
          </p:nvPr>
        </p:nvGraphicFramePr>
        <p:xfrm>
          <a:off x="384137" y="957428"/>
          <a:ext cx="9028803" cy="5723070"/>
        </p:xfrm>
        <a:graphic>
          <a:graphicData uri="http://schemas.openxmlformats.org/drawingml/2006/table">
            <a:tbl>
              <a:tblPr/>
              <a:tblGrid>
                <a:gridCol w="1827429">
                  <a:extLst>
                    <a:ext uri="{9D8B030D-6E8A-4147-A177-3AD203B41FA5}">
                      <a16:colId xmlns:a16="http://schemas.microsoft.com/office/drawing/2014/main" val="20000"/>
                    </a:ext>
                  </a:extLst>
                </a:gridCol>
                <a:gridCol w="1971891">
                  <a:extLst>
                    <a:ext uri="{9D8B030D-6E8A-4147-A177-3AD203B41FA5}">
                      <a16:colId xmlns:a16="http://schemas.microsoft.com/office/drawing/2014/main" val="20001"/>
                    </a:ext>
                  </a:extLst>
                </a:gridCol>
                <a:gridCol w="1426551">
                  <a:extLst>
                    <a:ext uri="{9D8B030D-6E8A-4147-A177-3AD203B41FA5}">
                      <a16:colId xmlns:a16="http://schemas.microsoft.com/office/drawing/2014/main" val="20002"/>
                    </a:ext>
                  </a:extLst>
                </a:gridCol>
                <a:gridCol w="1552954">
                  <a:extLst>
                    <a:ext uri="{9D8B030D-6E8A-4147-A177-3AD203B41FA5}">
                      <a16:colId xmlns:a16="http://schemas.microsoft.com/office/drawing/2014/main" val="20003"/>
                    </a:ext>
                  </a:extLst>
                </a:gridCol>
                <a:gridCol w="1058176">
                  <a:extLst>
                    <a:ext uri="{9D8B030D-6E8A-4147-A177-3AD203B41FA5}">
                      <a16:colId xmlns:a16="http://schemas.microsoft.com/office/drawing/2014/main" val="20004"/>
                    </a:ext>
                  </a:extLst>
                </a:gridCol>
                <a:gridCol w="1191802">
                  <a:extLst>
                    <a:ext uri="{9D8B030D-6E8A-4147-A177-3AD203B41FA5}">
                      <a16:colId xmlns:a16="http://schemas.microsoft.com/office/drawing/2014/main" val="20005"/>
                    </a:ext>
                  </a:extLst>
                </a:gridCol>
              </a:tblGrid>
              <a:tr h="508440">
                <a:tc>
                  <a:txBody>
                    <a:bodyPr/>
                    <a:lstStyle/>
                    <a:p>
                      <a:pPr algn="ctr">
                        <a:spcAft>
                          <a:spcPts val="0"/>
                        </a:spcAft>
                      </a:pPr>
                      <a:r>
                        <a:rPr lang="en-ZA" sz="1100" b="1" dirty="0">
                          <a:latin typeface="Times New Roman"/>
                          <a:cs typeface="B Lotus"/>
                        </a:rPr>
                        <a:t>Drug</a:t>
                      </a:r>
                      <a:endParaRPr lang="en-US" sz="1100" dirty="0">
                        <a:latin typeface="Calibri"/>
                      </a:endParaRPr>
                    </a:p>
                  </a:txBody>
                  <a:tcPr marL="68580" marR="68580" marT="0" marB="0" anchor="ctr">
                    <a:lnL w="19050" cap="flat" cmpd="sng" algn="ctr">
                      <a:solidFill>
                        <a:srgbClr val="78C0D4"/>
                      </a:solidFill>
                      <a:prstDash val="solid"/>
                      <a:round/>
                      <a:headEnd type="none" w="med" len="med"/>
                      <a:tailEnd type="none" w="med" len="med"/>
                    </a:lnL>
                    <a:lnR w="19050" cap="flat" cmpd="sng" algn="ctr">
                      <a:solidFill>
                        <a:srgbClr val="78C0D4"/>
                      </a:solidFill>
                      <a:prstDash val="solid"/>
                      <a:round/>
                      <a:headEnd type="none" w="med" len="med"/>
                      <a:tailEnd type="none" w="med" len="med"/>
                    </a:lnR>
                    <a:lnT w="19050" cap="flat" cmpd="sng" algn="ctr">
                      <a:solidFill>
                        <a:srgbClr val="78C0D4"/>
                      </a:solidFill>
                      <a:prstDash val="solid"/>
                      <a:round/>
                      <a:headEnd type="none" w="med" len="med"/>
                      <a:tailEnd type="none" w="med" len="med"/>
                    </a:lnT>
                    <a:lnB w="19050" cap="flat" cmpd="sng" algn="ctr">
                      <a:solidFill>
                        <a:srgbClr val="78C0D4"/>
                      </a:solidFill>
                      <a:prstDash val="solid"/>
                      <a:round/>
                      <a:headEnd type="none" w="med" len="med"/>
                      <a:tailEnd type="none" w="med" len="med"/>
                    </a:lnB>
                    <a:solidFill>
                      <a:srgbClr val="92CDDC"/>
                    </a:solidFill>
                  </a:tcPr>
                </a:tc>
                <a:tc>
                  <a:txBody>
                    <a:bodyPr/>
                    <a:lstStyle/>
                    <a:p>
                      <a:pPr algn="ctr">
                        <a:spcAft>
                          <a:spcPts val="0"/>
                        </a:spcAft>
                      </a:pPr>
                      <a:r>
                        <a:rPr lang="en-ZA" sz="1100" b="1" dirty="0">
                          <a:latin typeface="Times New Roman"/>
                          <a:cs typeface="B Lotus"/>
                        </a:rPr>
                        <a:t>Dosage forms (mg)</a:t>
                      </a:r>
                      <a:endParaRPr lang="en-US" sz="1100" dirty="0">
                        <a:latin typeface="Calibri"/>
                      </a:endParaRPr>
                    </a:p>
                  </a:txBody>
                  <a:tcPr marL="68580" marR="68580" marT="0" marB="0" anchor="ctr">
                    <a:lnL w="19050" cap="flat" cmpd="sng" algn="ctr">
                      <a:solidFill>
                        <a:srgbClr val="78C0D4"/>
                      </a:solidFill>
                      <a:prstDash val="solid"/>
                      <a:round/>
                      <a:headEnd type="none" w="med" len="med"/>
                      <a:tailEnd type="none" w="med" len="med"/>
                    </a:lnL>
                    <a:lnR w="19050" cap="flat" cmpd="sng" algn="ctr">
                      <a:solidFill>
                        <a:srgbClr val="78C0D4"/>
                      </a:solidFill>
                      <a:prstDash val="solid"/>
                      <a:round/>
                      <a:headEnd type="none" w="med" len="med"/>
                      <a:tailEnd type="none" w="med" len="med"/>
                    </a:lnR>
                    <a:lnT w="19050" cap="flat" cmpd="sng" algn="ctr">
                      <a:solidFill>
                        <a:srgbClr val="78C0D4"/>
                      </a:solidFill>
                      <a:prstDash val="solid"/>
                      <a:round/>
                      <a:headEnd type="none" w="med" len="med"/>
                      <a:tailEnd type="none" w="med" len="med"/>
                    </a:lnT>
                    <a:lnB w="19050" cap="flat" cmpd="sng" algn="ctr">
                      <a:solidFill>
                        <a:srgbClr val="78C0D4"/>
                      </a:solidFill>
                      <a:prstDash val="solid"/>
                      <a:round/>
                      <a:headEnd type="none" w="med" len="med"/>
                      <a:tailEnd type="none" w="med" len="med"/>
                    </a:lnB>
                    <a:solidFill>
                      <a:srgbClr val="92CDDC"/>
                    </a:solidFill>
                  </a:tcPr>
                </a:tc>
                <a:tc>
                  <a:txBody>
                    <a:bodyPr/>
                    <a:lstStyle/>
                    <a:p>
                      <a:pPr algn="ctr">
                        <a:spcAft>
                          <a:spcPts val="0"/>
                        </a:spcAft>
                      </a:pPr>
                      <a:r>
                        <a:rPr lang="en-ZA" sz="1100" b="1">
                          <a:latin typeface="Times New Roman"/>
                          <a:cs typeface="B Lotus"/>
                        </a:rPr>
                        <a:t>Usual starting dose (mg/day)</a:t>
                      </a:r>
                      <a:endParaRPr lang="en-US" sz="1100">
                        <a:latin typeface="Calibri"/>
                      </a:endParaRPr>
                    </a:p>
                  </a:txBody>
                  <a:tcPr marL="68580" marR="68580" marT="0" marB="0" anchor="ctr">
                    <a:lnL w="19050" cap="flat" cmpd="sng" algn="ctr">
                      <a:solidFill>
                        <a:srgbClr val="78C0D4"/>
                      </a:solidFill>
                      <a:prstDash val="solid"/>
                      <a:round/>
                      <a:headEnd type="none" w="med" len="med"/>
                      <a:tailEnd type="none" w="med" len="med"/>
                    </a:lnL>
                    <a:lnR w="19050" cap="flat" cmpd="sng" algn="ctr">
                      <a:solidFill>
                        <a:srgbClr val="78C0D4"/>
                      </a:solidFill>
                      <a:prstDash val="solid"/>
                      <a:round/>
                      <a:headEnd type="none" w="med" len="med"/>
                      <a:tailEnd type="none" w="med" len="med"/>
                    </a:lnR>
                    <a:lnT w="19050" cap="flat" cmpd="sng" algn="ctr">
                      <a:solidFill>
                        <a:srgbClr val="78C0D4"/>
                      </a:solidFill>
                      <a:prstDash val="solid"/>
                      <a:round/>
                      <a:headEnd type="none" w="med" len="med"/>
                      <a:tailEnd type="none" w="med" len="med"/>
                    </a:lnT>
                    <a:lnB w="19050" cap="flat" cmpd="sng" algn="ctr">
                      <a:solidFill>
                        <a:srgbClr val="78C0D4"/>
                      </a:solidFill>
                      <a:prstDash val="solid"/>
                      <a:round/>
                      <a:headEnd type="none" w="med" len="med"/>
                      <a:tailEnd type="none" w="med" len="med"/>
                    </a:lnB>
                    <a:solidFill>
                      <a:srgbClr val="92CDDC"/>
                    </a:solidFill>
                  </a:tcPr>
                </a:tc>
                <a:tc>
                  <a:txBody>
                    <a:bodyPr/>
                    <a:lstStyle/>
                    <a:p>
                      <a:pPr algn="ctr">
                        <a:spcAft>
                          <a:spcPts val="0"/>
                        </a:spcAft>
                      </a:pPr>
                      <a:r>
                        <a:rPr lang="en-ZA" sz="1100" b="1">
                          <a:latin typeface="Times New Roman"/>
                          <a:cs typeface="B Lotus"/>
                        </a:rPr>
                        <a:t>Usual dosage range (mg/day)</a:t>
                      </a:r>
                      <a:endParaRPr lang="en-US" sz="1100">
                        <a:latin typeface="Calibri"/>
                      </a:endParaRPr>
                    </a:p>
                  </a:txBody>
                  <a:tcPr marL="68580" marR="68580" marT="0" marB="0" anchor="ctr">
                    <a:lnL w="19050" cap="flat" cmpd="sng" algn="ctr">
                      <a:solidFill>
                        <a:srgbClr val="78C0D4"/>
                      </a:solidFill>
                      <a:prstDash val="solid"/>
                      <a:round/>
                      <a:headEnd type="none" w="med" len="med"/>
                      <a:tailEnd type="none" w="med" len="med"/>
                    </a:lnL>
                    <a:lnR w="19050" cap="flat" cmpd="sng" algn="ctr">
                      <a:solidFill>
                        <a:srgbClr val="78C0D4"/>
                      </a:solidFill>
                      <a:prstDash val="solid"/>
                      <a:round/>
                      <a:headEnd type="none" w="med" len="med"/>
                      <a:tailEnd type="none" w="med" len="med"/>
                    </a:lnR>
                    <a:lnT w="19050" cap="flat" cmpd="sng" algn="ctr">
                      <a:solidFill>
                        <a:srgbClr val="78C0D4"/>
                      </a:solidFill>
                      <a:prstDash val="solid"/>
                      <a:round/>
                      <a:headEnd type="none" w="med" len="med"/>
                      <a:tailEnd type="none" w="med" len="med"/>
                    </a:lnT>
                    <a:lnB w="19050" cap="flat" cmpd="sng" algn="ctr">
                      <a:solidFill>
                        <a:srgbClr val="78C0D4"/>
                      </a:solidFill>
                      <a:prstDash val="solid"/>
                      <a:round/>
                      <a:headEnd type="none" w="med" len="med"/>
                      <a:tailEnd type="none" w="med" len="med"/>
                    </a:lnB>
                    <a:solidFill>
                      <a:srgbClr val="92CDDC"/>
                    </a:solidFill>
                  </a:tcPr>
                </a:tc>
                <a:tc>
                  <a:txBody>
                    <a:bodyPr/>
                    <a:lstStyle/>
                    <a:p>
                      <a:pPr algn="ctr">
                        <a:spcAft>
                          <a:spcPts val="0"/>
                        </a:spcAft>
                      </a:pPr>
                      <a:r>
                        <a:rPr lang="en-ZA" sz="1100" b="1">
                          <a:latin typeface="Times New Roman"/>
                          <a:cs typeface="B Lotus"/>
                        </a:rPr>
                        <a:t>Max. dose (mg/day)</a:t>
                      </a:r>
                      <a:endParaRPr lang="en-US" sz="1100">
                        <a:latin typeface="Calibri"/>
                      </a:endParaRPr>
                    </a:p>
                  </a:txBody>
                  <a:tcPr marL="68580" marR="68580" marT="0" marB="0" anchor="ctr">
                    <a:lnL w="19050" cap="flat" cmpd="sng" algn="ctr">
                      <a:solidFill>
                        <a:srgbClr val="78C0D4"/>
                      </a:solidFill>
                      <a:prstDash val="solid"/>
                      <a:round/>
                      <a:headEnd type="none" w="med" len="med"/>
                      <a:tailEnd type="none" w="med" len="med"/>
                    </a:lnL>
                    <a:lnR w="19050" cap="flat" cmpd="sng" algn="ctr">
                      <a:solidFill>
                        <a:srgbClr val="78C0D4"/>
                      </a:solidFill>
                      <a:prstDash val="solid"/>
                      <a:round/>
                      <a:headEnd type="none" w="med" len="med"/>
                      <a:tailEnd type="none" w="med" len="med"/>
                    </a:lnR>
                    <a:lnT w="19050" cap="flat" cmpd="sng" algn="ctr">
                      <a:solidFill>
                        <a:srgbClr val="78C0D4"/>
                      </a:solidFill>
                      <a:prstDash val="solid"/>
                      <a:round/>
                      <a:headEnd type="none" w="med" len="med"/>
                      <a:tailEnd type="none" w="med" len="med"/>
                    </a:lnT>
                    <a:lnB w="19050" cap="flat" cmpd="sng" algn="ctr">
                      <a:solidFill>
                        <a:srgbClr val="78C0D4"/>
                      </a:solidFill>
                      <a:prstDash val="solid"/>
                      <a:round/>
                      <a:headEnd type="none" w="med" len="med"/>
                      <a:tailEnd type="none" w="med" len="med"/>
                    </a:lnB>
                    <a:solidFill>
                      <a:srgbClr val="92CDDC"/>
                    </a:solidFill>
                  </a:tcPr>
                </a:tc>
                <a:tc>
                  <a:txBody>
                    <a:bodyPr/>
                    <a:lstStyle/>
                    <a:p>
                      <a:pPr algn="ctr">
                        <a:spcAft>
                          <a:spcPts val="0"/>
                        </a:spcAft>
                      </a:pPr>
                      <a:r>
                        <a:rPr lang="en-ZA" sz="1100" b="1">
                          <a:latin typeface="Times New Roman"/>
                          <a:cs typeface="B Lotus"/>
                        </a:rPr>
                        <a:t>dosing frequency</a:t>
                      </a:r>
                      <a:endParaRPr lang="en-US" sz="1100">
                        <a:latin typeface="Calibri"/>
                      </a:endParaRPr>
                    </a:p>
                  </a:txBody>
                  <a:tcPr marL="68580" marR="68580" marT="0" marB="0" anchor="ctr">
                    <a:lnL w="19050" cap="flat" cmpd="sng" algn="ctr">
                      <a:solidFill>
                        <a:srgbClr val="78C0D4"/>
                      </a:solidFill>
                      <a:prstDash val="solid"/>
                      <a:round/>
                      <a:headEnd type="none" w="med" len="med"/>
                      <a:tailEnd type="none" w="med" len="med"/>
                    </a:lnL>
                    <a:lnR w="19050" cap="flat" cmpd="sng" algn="ctr">
                      <a:solidFill>
                        <a:srgbClr val="78C0D4"/>
                      </a:solidFill>
                      <a:prstDash val="solid"/>
                      <a:round/>
                      <a:headEnd type="none" w="med" len="med"/>
                      <a:tailEnd type="none" w="med" len="med"/>
                    </a:lnR>
                    <a:lnT w="19050" cap="flat" cmpd="sng" algn="ctr">
                      <a:solidFill>
                        <a:srgbClr val="78C0D4"/>
                      </a:solidFill>
                      <a:prstDash val="solid"/>
                      <a:round/>
                      <a:headEnd type="none" w="med" len="med"/>
                      <a:tailEnd type="none" w="med" len="med"/>
                    </a:lnT>
                    <a:lnB w="19050" cap="flat" cmpd="sng" algn="ctr">
                      <a:solidFill>
                        <a:srgbClr val="78C0D4"/>
                      </a:solidFill>
                      <a:prstDash val="solid"/>
                      <a:round/>
                      <a:headEnd type="none" w="med" len="med"/>
                      <a:tailEnd type="none" w="med" len="med"/>
                    </a:lnB>
                    <a:solidFill>
                      <a:srgbClr val="92CDDC"/>
                    </a:solidFill>
                  </a:tcPr>
                </a:tc>
                <a:extLst>
                  <a:ext uri="{0D108BD9-81ED-4DB2-BD59-A6C34878D82A}">
                    <a16:rowId xmlns:a16="http://schemas.microsoft.com/office/drawing/2014/main" val="10000"/>
                  </a:ext>
                </a:extLst>
              </a:tr>
              <a:tr h="228522">
                <a:tc gridSpan="6">
                  <a:txBody>
                    <a:bodyPr/>
                    <a:lstStyle/>
                    <a:p>
                      <a:pPr>
                        <a:spcAft>
                          <a:spcPts val="0"/>
                        </a:spcAft>
                      </a:pPr>
                      <a:r>
                        <a:rPr lang="en-ZA" sz="1100" b="1" dirty="0">
                          <a:latin typeface="Times New Roman"/>
                          <a:ea typeface="Calibri"/>
                          <a:cs typeface="B Lotus"/>
                        </a:rPr>
                        <a:t>Diuretics</a:t>
                      </a:r>
                      <a:endParaRPr lang="en-US" sz="1100" dirty="0">
                        <a:latin typeface="Calibri"/>
                        <a:ea typeface="Calibri"/>
                        <a:cs typeface="Arial"/>
                      </a:endParaRPr>
                    </a:p>
                  </a:txBody>
                  <a:tcPr marL="68580" marR="68580" marT="0" marB="0" anchor="ctr">
                    <a:lnL w="19050" cap="flat" cmpd="sng" algn="ctr">
                      <a:solidFill>
                        <a:srgbClr val="78C0D4"/>
                      </a:solidFill>
                      <a:prstDash val="solid"/>
                      <a:round/>
                      <a:headEnd type="none" w="med" len="med"/>
                      <a:tailEnd type="none" w="med" len="med"/>
                    </a:lnL>
                    <a:lnR w="19050" cap="flat" cmpd="sng" algn="ctr">
                      <a:solidFill>
                        <a:srgbClr val="78C0D4"/>
                      </a:solidFill>
                      <a:prstDash val="solid"/>
                      <a:round/>
                      <a:headEnd type="none" w="med" len="med"/>
                      <a:tailEnd type="none" w="med" len="med"/>
                    </a:lnR>
                    <a:lnT w="19050" cap="flat" cmpd="sng" algn="ctr">
                      <a:solidFill>
                        <a:srgbClr val="78C0D4"/>
                      </a:solidFill>
                      <a:prstDash val="solid"/>
                      <a:round/>
                      <a:headEnd type="none" w="med" len="med"/>
                      <a:tailEnd type="none" w="med" len="med"/>
                    </a:lnT>
                    <a:lnB w="19050" cap="flat" cmpd="sng" algn="ctr">
                      <a:solidFill>
                        <a:srgbClr val="78C0D4"/>
                      </a:solidFill>
                      <a:prstDash val="solid"/>
                      <a:round/>
                      <a:headEnd type="none" w="med" len="med"/>
                      <a:tailEnd type="none" w="med" len="med"/>
                    </a:lnB>
                    <a:solidFill>
                      <a:srgbClr val="D2EAF1"/>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1"/>
                  </a:ext>
                </a:extLst>
              </a:tr>
              <a:tr h="228522">
                <a:tc>
                  <a:txBody>
                    <a:bodyPr/>
                    <a:lstStyle/>
                    <a:p>
                      <a:pPr>
                        <a:spcAft>
                          <a:spcPts val="0"/>
                        </a:spcAft>
                      </a:pPr>
                      <a:r>
                        <a:rPr lang="en-ZA" sz="1100" dirty="0">
                          <a:latin typeface="Times New Roman"/>
                          <a:cs typeface="B Lotus"/>
                        </a:rPr>
                        <a:t>Hydrochlorothiazide</a:t>
                      </a:r>
                      <a:endParaRPr lang="en-US" sz="1100" dirty="0">
                        <a:latin typeface="Calibri"/>
                      </a:endParaRPr>
                    </a:p>
                  </a:txBody>
                  <a:tcPr marL="68580" marR="68580" marT="0" marB="0" anchor="ctr">
                    <a:lnL w="19050" cap="flat" cmpd="sng" algn="ctr">
                      <a:solidFill>
                        <a:srgbClr val="78C0D4"/>
                      </a:solidFill>
                      <a:prstDash val="solid"/>
                      <a:round/>
                      <a:headEnd type="none" w="med" len="med"/>
                      <a:tailEnd type="none" w="med" len="med"/>
                    </a:lnL>
                    <a:lnR w="19050" cap="flat" cmpd="sng" algn="ctr">
                      <a:solidFill>
                        <a:srgbClr val="78C0D4"/>
                      </a:solidFill>
                      <a:prstDash val="solid"/>
                      <a:round/>
                      <a:headEnd type="none" w="med" len="med"/>
                      <a:tailEnd type="none" w="med" len="med"/>
                    </a:lnR>
                    <a:lnT w="19050" cap="flat" cmpd="sng" algn="ctr">
                      <a:solidFill>
                        <a:srgbClr val="78C0D4"/>
                      </a:solidFill>
                      <a:prstDash val="solid"/>
                      <a:round/>
                      <a:headEnd type="none" w="med" len="med"/>
                      <a:tailEnd type="none" w="med" len="med"/>
                    </a:lnT>
                    <a:lnB w="19050" cap="flat" cmpd="sng" algn="ctr">
                      <a:solidFill>
                        <a:srgbClr val="78C0D4"/>
                      </a:solidFill>
                      <a:prstDash val="solid"/>
                      <a:round/>
                      <a:headEnd type="none" w="med" len="med"/>
                      <a:tailEnd type="none" w="med" len="med"/>
                    </a:lnB>
                  </a:tcPr>
                </a:tc>
                <a:tc>
                  <a:txBody>
                    <a:bodyPr/>
                    <a:lstStyle/>
                    <a:p>
                      <a:pPr>
                        <a:spcAft>
                          <a:spcPts val="0"/>
                        </a:spcAft>
                      </a:pPr>
                      <a:r>
                        <a:rPr lang="en-ZA" sz="1100">
                          <a:latin typeface="Times New Roman"/>
                          <a:cs typeface="B Lotus"/>
                        </a:rPr>
                        <a:t>Tab (50)</a:t>
                      </a:r>
                      <a:endParaRPr lang="en-US" sz="1100">
                        <a:latin typeface="Calibri"/>
                      </a:endParaRPr>
                    </a:p>
                  </a:txBody>
                  <a:tcPr marL="68580" marR="68580" marT="0" marB="0" anchor="ctr">
                    <a:lnL w="19050" cap="flat" cmpd="sng" algn="ctr">
                      <a:solidFill>
                        <a:srgbClr val="78C0D4"/>
                      </a:solidFill>
                      <a:prstDash val="solid"/>
                      <a:round/>
                      <a:headEnd type="none" w="med" len="med"/>
                      <a:tailEnd type="none" w="med" len="med"/>
                    </a:lnL>
                    <a:lnR w="19050" cap="flat" cmpd="sng" algn="ctr">
                      <a:solidFill>
                        <a:srgbClr val="78C0D4"/>
                      </a:solidFill>
                      <a:prstDash val="solid"/>
                      <a:round/>
                      <a:headEnd type="none" w="med" len="med"/>
                      <a:tailEnd type="none" w="med" len="med"/>
                    </a:lnR>
                    <a:lnT w="19050" cap="flat" cmpd="sng" algn="ctr">
                      <a:solidFill>
                        <a:srgbClr val="78C0D4"/>
                      </a:solidFill>
                      <a:prstDash val="solid"/>
                      <a:round/>
                      <a:headEnd type="none" w="med" len="med"/>
                      <a:tailEnd type="none" w="med" len="med"/>
                    </a:lnT>
                    <a:lnB w="19050" cap="flat" cmpd="sng" algn="ctr">
                      <a:solidFill>
                        <a:srgbClr val="78C0D4"/>
                      </a:solidFill>
                      <a:prstDash val="solid"/>
                      <a:round/>
                      <a:headEnd type="none" w="med" len="med"/>
                      <a:tailEnd type="none" w="med" len="med"/>
                    </a:lnB>
                  </a:tcPr>
                </a:tc>
                <a:tc>
                  <a:txBody>
                    <a:bodyPr/>
                    <a:lstStyle/>
                    <a:p>
                      <a:pPr>
                        <a:spcAft>
                          <a:spcPts val="0"/>
                        </a:spcAft>
                      </a:pPr>
                      <a:r>
                        <a:rPr lang="en-ZA" sz="1100">
                          <a:latin typeface="Times New Roman"/>
                          <a:cs typeface="B Lotus"/>
                        </a:rPr>
                        <a:t>12.5</a:t>
                      </a:r>
                      <a:endParaRPr lang="en-US" sz="1100">
                        <a:latin typeface="Calibri"/>
                      </a:endParaRPr>
                    </a:p>
                  </a:txBody>
                  <a:tcPr marL="68580" marR="68580" marT="0" marB="0" anchor="ctr">
                    <a:lnL w="19050" cap="flat" cmpd="sng" algn="ctr">
                      <a:solidFill>
                        <a:srgbClr val="78C0D4"/>
                      </a:solidFill>
                      <a:prstDash val="solid"/>
                      <a:round/>
                      <a:headEnd type="none" w="med" len="med"/>
                      <a:tailEnd type="none" w="med" len="med"/>
                    </a:lnL>
                    <a:lnR w="19050" cap="flat" cmpd="sng" algn="ctr">
                      <a:solidFill>
                        <a:srgbClr val="78C0D4"/>
                      </a:solidFill>
                      <a:prstDash val="solid"/>
                      <a:round/>
                      <a:headEnd type="none" w="med" len="med"/>
                      <a:tailEnd type="none" w="med" len="med"/>
                    </a:lnR>
                    <a:lnT w="19050" cap="flat" cmpd="sng" algn="ctr">
                      <a:solidFill>
                        <a:srgbClr val="78C0D4"/>
                      </a:solidFill>
                      <a:prstDash val="solid"/>
                      <a:round/>
                      <a:headEnd type="none" w="med" len="med"/>
                      <a:tailEnd type="none" w="med" len="med"/>
                    </a:lnT>
                    <a:lnB w="19050" cap="flat" cmpd="sng" algn="ctr">
                      <a:solidFill>
                        <a:srgbClr val="78C0D4"/>
                      </a:solidFill>
                      <a:prstDash val="solid"/>
                      <a:round/>
                      <a:headEnd type="none" w="med" len="med"/>
                      <a:tailEnd type="none" w="med" len="med"/>
                    </a:lnB>
                  </a:tcPr>
                </a:tc>
                <a:tc>
                  <a:txBody>
                    <a:bodyPr/>
                    <a:lstStyle/>
                    <a:p>
                      <a:pPr>
                        <a:spcAft>
                          <a:spcPts val="0"/>
                        </a:spcAft>
                      </a:pPr>
                      <a:r>
                        <a:rPr lang="en-ZA" sz="1100">
                          <a:latin typeface="Times New Roman"/>
                          <a:cs typeface="B Lotus"/>
                        </a:rPr>
                        <a:t>12.5-25</a:t>
                      </a:r>
                      <a:endParaRPr lang="en-US" sz="1100">
                        <a:latin typeface="Calibri"/>
                      </a:endParaRPr>
                    </a:p>
                  </a:txBody>
                  <a:tcPr marL="68580" marR="68580" marT="0" marB="0" anchor="ctr">
                    <a:lnL w="19050" cap="flat" cmpd="sng" algn="ctr">
                      <a:solidFill>
                        <a:srgbClr val="78C0D4"/>
                      </a:solidFill>
                      <a:prstDash val="solid"/>
                      <a:round/>
                      <a:headEnd type="none" w="med" len="med"/>
                      <a:tailEnd type="none" w="med" len="med"/>
                    </a:lnL>
                    <a:lnR w="19050" cap="flat" cmpd="sng" algn="ctr">
                      <a:solidFill>
                        <a:srgbClr val="78C0D4"/>
                      </a:solidFill>
                      <a:prstDash val="solid"/>
                      <a:round/>
                      <a:headEnd type="none" w="med" len="med"/>
                      <a:tailEnd type="none" w="med" len="med"/>
                    </a:lnR>
                    <a:lnT w="19050" cap="flat" cmpd="sng" algn="ctr">
                      <a:solidFill>
                        <a:srgbClr val="78C0D4"/>
                      </a:solidFill>
                      <a:prstDash val="solid"/>
                      <a:round/>
                      <a:headEnd type="none" w="med" len="med"/>
                      <a:tailEnd type="none" w="med" len="med"/>
                    </a:lnT>
                    <a:lnB w="19050" cap="flat" cmpd="sng" algn="ctr">
                      <a:solidFill>
                        <a:srgbClr val="78C0D4"/>
                      </a:solidFill>
                      <a:prstDash val="solid"/>
                      <a:round/>
                      <a:headEnd type="none" w="med" len="med"/>
                      <a:tailEnd type="none" w="med" len="med"/>
                    </a:lnB>
                  </a:tcPr>
                </a:tc>
                <a:tc>
                  <a:txBody>
                    <a:bodyPr/>
                    <a:lstStyle/>
                    <a:p>
                      <a:pPr>
                        <a:spcAft>
                          <a:spcPts val="0"/>
                        </a:spcAft>
                      </a:pPr>
                      <a:r>
                        <a:rPr lang="en-ZA" sz="1100">
                          <a:latin typeface="Times New Roman"/>
                          <a:cs typeface="B Lotus"/>
                        </a:rPr>
                        <a:t>50</a:t>
                      </a:r>
                      <a:endParaRPr lang="en-US" sz="1100">
                        <a:latin typeface="Calibri"/>
                      </a:endParaRPr>
                    </a:p>
                  </a:txBody>
                  <a:tcPr marL="68580" marR="68580" marT="0" marB="0" anchor="ctr">
                    <a:lnL w="19050" cap="flat" cmpd="sng" algn="ctr">
                      <a:solidFill>
                        <a:srgbClr val="78C0D4"/>
                      </a:solidFill>
                      <a:prstDash val="solid"/>
                      <a:round/>
                      <a:headEnd type="none" w="med" len="med"/>
                      <a:tailEnd type="none" w="med" len="med"/>
                    </a:lnL>
                    <a:lnR w="19050" cap="flat" cmpd="sng" algn="ctr">
                      <a:solidFill>
                        <a:srgbClr val="78C0D4"/>
                      </a:solidFill>
                      <a:prstDash val="solid"/>
                      <a:round/>
                      <a:headEnd type="none" w="med" len="med"/>
                      <a:tailEnd type="none" w="med" len="med"/>
                    </a:lnR>
                    <a:lnT w="19050" cap="flat" cmpd="sng" algn="ctr">
                      <a:solidFill>
                        <a:srgbClr val="78C0D4"/>
                      </a:solidFill>
                      <a:prstDash val="solid"/>
                      <a:round/>
                      <a:headEnd type="none" w="med" len="med"/>
                      <a:tailEnd type="none" w="med" len="med"/>
                    </a:lnT>
                    <a:lnB w="19050" cap="flat" cmpd="sng" algn="ctr">
                      <a:solidFill>
                        <a:srgbClr val="78C0D4"/>
                      </a:solidFill>
                      <a:prstDash val="solid"/>
                      <a:round/>
                      <a:headEnd type="none" w="med" len="med"/>
                      <a:tailEnd type="none" w="med" len="med"/>
                    </a:lnB>
                  </a:tcPr>
                </a:tc>
                <a:tc>
                  <a:txBody>
                    <a:bodyPr/>
                    <a:lstStyle/>
                    <a:p>
                      <a:pPr>
                        <a:spcAft>
                          <a:spcPts val="0"/>
                        </a:spcAft>
                      </a:pPr>
                      <a:r>
                        <a:rPr lang="en-ZA" sz="1100">
                          <a:latin typeface="Times New Roman"/>
                          <a:cs typeface="B Lotus"/>
                        </a:rPr>
                        <a:t>Daily</a:t>
                      </a:r>
                      <a:endParaRPr lang="en-US" sz="1100">
                        <a:latin typeface="Calibri"/>
                      </a:endParaRPr>
                    </a:p>
                  </a:txBody>
                  <a:tcPr marL="68580" marR="68580" marT="0" marB="0" anchor="ctr">
                    <a:lnL w="19050" cap="flat" cmpd="sng" algn="ctr">
                      <a:solidFill>
                        <a:srgbClr val="78C0D4"/>
                      </a:solidFill>
                      <a:prstDash val="solid"/>
                      <a:round/>
                      <a:headEnd type="none" w="med" len="med"/>
                      <a:tailEnd type="none" w="med" len="med"/>
                    </a:lnL>
                    <a:lnR w="19050" cap="flat" cmpd="sng" algn="ctr">
                      <a:solidFill>
                        <a:srgbClr val="78C0D4"/>
                      </a:solidFill>
                      <a:prstDash val="solid"/>
                      <a:round/>
                      <a:headEnd type="none" w="med" len="med"/>
                      <a:tailEnd type="none" w="med" len="med"/>
                    </a:lnR>
                    <a:lnT w="19050" cap="flat" cmpd="sng" algn="ctr">
                      <a:solidFill>
                        <a:srgbClr val="78C0D4"/>
                      </a:solidFill>
                      <a:prstDash val="solid"/>
                      <a:round/>
                      <a:headEnd type="none" w="med" len="med"/>
                      <a:tailEnd type="none" w="med" len="med"/>
                    </a:lnT>
                    <a:lnB w="19050" cap="flat" cmpd="sng" algn="ctr">
                      <a:solidFill>
                        <a:srgbClr val="78C0D4"/>
                      </a:solidFill>
                      <a:prstDash val="solid"/>
                      <a:round/>
                      <a:headEnd type="none" w="med" len="med"/>
                      <a:tailEnd type="none" w="med" len="med"/>
                    </a:lnB>
                  </a:tcPr>
                </a:tc>
                <a:extLst>
                  <a:ext uri="{0D108BD9-81ED-4DB2-BD59-A6C34878D82A}">
                    <a16:rowId xmlns:a16="http://schemas.microsoft.com/office/drawing/2014/main" val="10002"/>
                  </a:ext>
                </a:extLst>
              </a:tr>
              <a:tr h="357570">
                <a:tc>
                  <a:txBody>
                    <a:bodyPr/>
                    <a:lstStyle/>
                    <a:p>
                      <a:pPr>
                        <a:spcAft>
                          <a:spcPts val="0"/>
                        </a:spcAft>
                      </a:pPr>
                      <a:r>
                        <a:rPr lang="en-US" sz="1100" dirty="0">
                          <a:latin typeface="Times New Roman"/>
                          <a:cs typeface="B Lotus"/>
                        </a:rPr>
                        <a:t>*</a:t>
                      </a:r>
                      <a:r>
                        <a:rPr lang="en-ZA" sz="1100" dirty="0" err="1">
                          <a:latin typeface="Times New Roman"/>
                          <a:cs typeface="B Lotus"/>
                        </a:rPr>
                        <a:t>Triamterene</a:t>
                      </a:r>
                      <a:r>
                        <a:rPr lang="en-ZA" sz="1100" dirty="0">
                          <a:latin typeface="Times New Roman"/>
                          <a:cs typeface="B Lotus"/>
                        </a:rPr>
                        <a:t>/HCTZ</a:t>
                      </a:r>
                      <a:endParaRPr lang="en-US" sz="1100" dirty="0">
                        <a:latin typeface="Calibri"/>
                      </a:endParaRPr>
                    </a:p>
                  </a:txBody>
                  <a:tcPr marL="68580" marR="68580" marT="0" marB="0" anchor="ctr">
                    <a:lnL w="19050" cap="flat" cmpd="sng" algn="ctr">
                      <a:solidFill>
                        <a:srgbClr val="78C0D4"/>
                      </a:solidFill>
                      <a:prstDash val="solid"/>
                      <a:round/>
                      <a:headEnd type="none" w="med" len="med"/>
                      <a:tailEnd type="none" w="med" len="med"/>
                    </a:lnL>
                    <a:lnR w="19050" cap="flat" cmpd="sng" algn="ctr">
                      <a:solidFill>
                        <a:srgbClr val="78C0D4"/>
                      </a:solidFill>
                      <a:prstDash val="solid"/>
                      <a:round/>
                      <a:headEnd type="none" w="med" len="med"/>
                      <a:tailEnd type="none" w="med" len="med"/>
                    </a:lnR>
                    <a:lnT w="19050" cap="flat" cmpd="sng" algn="ctr">
                      <a:solidFill>
                        <a:srgbClr val="78C0D4"/>
                      </a:solidFill>
                      <a:prstDash val="solid"/>
                      <a:round/>
                      <a:headEnd type="none" w="med" len="med"/>
                      <a:tailEnd type="none" w="med" len="med"/>
                    </a:lnT>
                    <a:lnB w="19050" cap="flat" cmpd="sng" algn="ctr">
                      <a:solidFill>
                        <a:srgbClr val="78C0D4"/>
                      </a:solidFill>
                      <a:prstDash val="solid"/>
                      <a:round/>
                      <a:headEnd type="none" w="med" len="med"/>
                      <a:tailEnd type="none" w="med" len="med"/>
                    </a:lnB>
                  </a:tcPr>
                </a:tc>
                <a:tc>
                  <a:txBody>
                    <a:bodyPr/>
                    <a:lstStyle/>
                    <a:p>
                      <a:pPr>
                        <a:spcAft>
                          <a:spcPts val="0"/>
                        </a:spcAft>
                      </a:pPr>
                      <a:r>
                        <a:rPr lang="en-ZA" sz="1100">
                          <a:latin typeface="Times New Roman"/>
                          <a:cs typeface="B Lotus"/>
                        </a:rPr>
                        <a:t>Tab (50/25)</a:t>
                      </a:r>
                      <a:endParaRPr lang="en-US" sz="1100">
                        <a:latin typeface="Calibri"/>
                      </a:endParaRPr>
                    </a:p>
                  </a:txBody>
                  <a:tcPr marL="68580" marR="68580" marT="0" marB="0" anchor="ctr">
                    <a:lnL w="19050" cap="flat" cmpd="sng" algn="ctr">
                      <a:solidFill>
                        <a:srgbClr val="78C0D4"/>
                      </a:solidFill>
                      <a:prstDash val="solid"/>
                      <a:round/>
                      <a:headEnd type="none" w="med" len="med"/>
                      <a:tailEnd type="none" w="med" len="med"/>
                    </a:lnL>
                    <a:lnR w="19050" cap="flat" cmpd="sng" algn="ctr">
                      <a:solidFill>
                        <a:srgbClr val="78C0D4"/>
                      </a:solidFill>
                      <a:prstDash val="solid"/>
                      <a:round/>
                      <a:headEnd type="none" w="med" len="med"/>
                      <a:tailEnd type="none" w="med" len="med"/>
                    </a:lnR>
                    <a:lnT w="19050" cap="flat" cmpd="sng" algn="ctr">
                      <a:solidFill>
                        <a:srgbClr val="78C0D4"/>
                      </a:solidFill>
                      <a:prstDash val="solid"/>
                      <a:round/>
                      <a:headEnd type="none" w="med" len="med"/>
                      <a:tailEnd type="none" w="med" len="med"/>
                    </a:lnT>
                    <a:lnB w="19050" cap="flat" cmpd="sng" algn="ctr">
                      <a:solidFill>
                        <a:srgbClr val="78C0D4"/>
                      </a:solidFill>
                      <a:prstDash val="solid"/>
                      <a:round/>
                      <a:headEnd type="none" w="med" len="med"/>
                      <a:tailEnd type="none" w="med" len="med"/>
                    </a:lnB>
                  </a:tcPr>
                </a:tc>
                <a:tc>
                  <a:txBody>
                    <a:bodyPr/>
                    <a:lstStyle/>
                    <a:p>
                      <a:pPr>
                        <a:spcAft>
                          <a:spcPts val="0"/>
                        </a:spcAft>
                      </a:pPr>
                      <a:r>
                        <a:rPr lang="en-ZA" sz="1100" dirty="0">
                          <a:latin typeface="Times New Roman"/>
                          <a:cs typeface="B Lotus"/>
                        </a:rPr>
                        <a:t>1 Tab, daily</a:t>
                      </a:r>
                      <a:endParaRPr lang="en-US" sz="1100" dirty="0">
                        <a:latin typeface="Calibri"/>
                      </a:endParaRPr>
                    </a:p>
                  </a:txBody>
                  <a:tcPr marL="68580" marR="68580" marT="0" marB="0" anchor="ctr">
                    <a:lnL w="19050" cap="flat" cmpd="sng" algn="ctr">
                      <a:solidFill>
                        <a:srgbClr val="78C0D4"/>
                      </a:solidFill>
                      <a:prstDash val="solid"/>
                      <a:round/>
                      <a:headEnd type="none" w="med" len="med"/>
                      <a:tailEnd type="none" w="med" len="med"/>
                    </a:lnL>
                    <a:lnR w="19050" cap="flat" cmpd="sng" algn="ctr">
                      <a:solidFill>
                        <a:srgbClr val="78C0D4"/>
                      </a:solidFill>
                      <a:prstDash val="solid"/>
                      <a:round/>
                      <a:headEnd type="none" w="med" len="med"/>
                      <a:tailEnd type="none" w="med" len="med"/>
                    </a:lnR>
                    <a:lnT w="19050" cap="flat" cmpd="sng" algn="ctr">
                      <a:solidFill>
                        <a:srgbClr val="78C0D4"/>
                      </a:solidFill>
                      <a:prstDash val="solid"/>
                      <a:round/>
                      <a:headEnd type="none" w="med" len="med"/>
                      <a:tailEnd type="none" w="med" len="med"/>
                    </a:lnT>
                    <a:lnB w="19050" cap="flat" cmpd="sng" algn="ctr">
                      <a:solidFill>
                        <a:srgbClr val="78C0D4"/>
                      </a:solidFill>
                      <a:prstDash val="solid"/>
                      <a:round/>
                      <a:headEnd type="none" w="med" len="med"/>
                      <a:tailEnd type="none" w="med" len="med"/>
                    </a:lnB>
                  </a:tcPr>
                </a:tc>
                <a:tc>
                  <a:txBody>
                    <a:bodyPr/>
                    <a:lstStyle/>
                    <a:p>
                      <a:pPr>
                        <a:spcAft>
                          <a:spcPts val="0"/>
                        </a:spcAft>
                      </a:pPr>
                      <a:r>
                        <a:rPr lang="en-ZA" sz="1100">
                          <a:latin typeface="Times New Roman"/>
                          <a:cs typeface="B Lotus"/>
                        </a:rPr>
                        <a:t>1-2 Tab, daily</a:t>
                      </a:r>
                      <a:endParaRPr lang="en-US" sz="1100">
                        <a:latin typeface="Calibri"/>
                      </a:endParaRPr>
                    </a:p>
                  </a:txBody>
                  <a:tcPr marL="68580" marR="68580" marT="0" marB="0" anchor="ctr">
                    <a:lnL w="19050" cap="flat" cmpd="sng" algn="ctr">
                      <a:solidFill>
                        <a:srgbClr val="78C0D4"/>
                      </a:solidFill>
                      <a:prstDash val="solid"/>
                      <a:round/>
                      <a:headEnd type="none" w="med" len="med"/>
                      <a:tailEnd type="none" w="med" len="med"/>
                    </a:lnL>
                    <a:lnR w="19050" cap="flat" cmpd="sng" algn="ctr">
                      <a:solidFill>
                        <a:srgbClr val="78C0D4"/>
                      </a:solidFill>
                      <a:prstDash val="solid"/>
                      <a:round/>
                      <a:headEnd type="none" w="med" len="med"/>
                      <a:tailEnd type="none" w="med" len="med"/>
                    </a:lnR>
                    <a:lnT w="19050" cap="flat" cmpd="sng" algn="ctr">
                      <a:solidFill>
                        <a:srgbClr val="78C0D4"/>
                      </a:solidFill>
                      <a:prstDash val="solid"/>
                      <a:round/>
                      <a:headEnd type="none" w="med" len="med"/>
                      <a:tailEnd type="none" w="med" len="med"/>
                    </a:lnT>
                    <a:lnB w="19050" cap="flat" cmpd="sng" algn="ctr">
                      <a:solidFill>
                        <a:srgbClr val="78C0D4"/>
                      </a:solidFill>
                      <a:prstDash val="solid"/>
                      <a:round/>
                      <a:headEnd type="none" w="med" len="med"/>
                      <a:tailEnd type="none" w="med" len="med"/>
                    </a:lnB>
                  </a:tcPr>
                </a:tc>
                <a:tc>
                  <a:txBody>
                    <a:bodyPr/>
                    <a:lstStyle/>
                    <a:p>
                      <a:pPr>
                        <a:spcAft>
                          <a:spcPts val="0"/>
                        </a:spcAft>
                      </a:pPr>
                      <a:r>
                        <a:rPr lang="en-ZA" sz="1100">
                          <a:latin typeface="Times New Roman"/>
                          <a:cs typeface="B Lotus"/>
                        </a:rPr>
                        <a:t>2 Tab, daily</a:t>
                      </a:r>
                      <a:endParaRPr lang="en-US" sz="1100">
                        <a:latin typeface="Calibri"/>
                      </a:endParaRPr>
                    </a:p>
                  </a:txBody>
                  <a:tcPr marL="68580" marR="68580" marT="0" marB="0" anchor="ctr">
                    <a:lnL w="19050" cap="flat" cmpd="sng" algn="ctr">
                      <a:solidFill>
                        <a:srgbClr val="78C0D4"/>
                      </a:solidFill>
                      <a:prstDash val="solid"/>
                      <a:round/>
                      <a:headEnd type="none" w="med" len="med"/>
                      <a:tailEnd type="none" w="med" len="med"/>
                    </a:lnL>
                    <a:lnR w="19050" cap="flat" cmpd="sng" algn="ctr">
                      <a:solidFill>
                        <a:srgbClr val="78C0D4"/>
                      </a:solidFill>
                      <a:prstDash val="solid"/>
                      <a:round/>
                      <a:headEnd type="none" w="med" len="med"/>
                      <a:tailEnd type="none" w="med" len="med"/>
                    </a:lnR>
                    <a:lnT w="19050" cap="flat" cmpd="sng" algn="ctr">
                      <a:solidFill>
                        <a:srgbClr val="78C0D4"/>
                      </a:solidFill>
                      <a:prstDash val="solid"/>
                      <a:round/>
                      <a:headEnd type="none" w="med" len="med"/>
                      <a:tailEnd type="none" w="med" len="med"/>
                    </a:lnT>
                    <a:lnB w="19050" cap="flat" cmpd="sng" algn="ctr">
                      <a:solidFill>
                        <a:srgbClr val="78C0D4"/>
                      </a:solidFill>
                      <a:prstDash val="solid"/>
                      <a:round/>
                      <a:headEnd type="none" w="med" len="med"/>
                      <a:tailEnd type="none" w="med" len="med"/>
                    </a:lnB>
                  </a:tcPr>
                </a:tc>
                <a:tc>
                  <a:txBody>
                    <a:bodyPr/>
                    <a:lstStyle/>
                    <a:p>
                      <a:pPr>
                        <a:spcAft>
                          <a:spcPts val="0"/>
                        </a:spcAft>
                      </a:pPr>
                      <a:r>
                        <a:rPr lang="en-ZA" sz="1100">
                          <a:latin typeface="Times New Roman"/>
                          <a:cs typeface="B Lotus"/>
                        </a:rPr>
                        <a:t>Daily to BID</a:t>
                      </a:r>
                      <a:endParaRPr lang="en-US" sz="1100">
                        <a:latin typeface="Calibri"/>
                      </a:endParaRPr>
                    </a:p>
                  </a:txBody>
                  <a:tcPr marL="68580" marR="68580" marT="0" marB="0" anchor="ctr">
                    <a:lnL w="19050" cap="flat" cmpd="sng" algn="ctr">
                      <a:solidFill>
                        <a:srgbClr val="78C0D4"/>
                      </a:solidFill>
                      <a:prstDash val="solid"/>
                      <a:round/>
                      <a:headEnd type="none" w="med" len="med"/>
                      <a:tailEnd type="none" w="med" len="med"/>
                    </a:lnL>
                    <a:lnR w="19050" cap="flat" cmpd="sng" algn="ctr">
                      <a:solidFill>
                        <a:srgbClr val="78C0D4"/>
                      </a:solidFill>
                      <a:prstDash val="solid"/>
                      <a:round/>
                      <a:headEnd type="none" w="med" len="med"/>
                      <a:tailEnd type="none" w="med" len="med"/>
                    </a:lnR>
                    <a:lnT w="19050" cap="flat" cmpd="sng" algn="ctr">
                      <a:solidFill>
                        <a:srgbClr val="78C0D4"/>
                      </a:solidFill>
                      <a:prstDash val="solid"/>
                      <a:round/>
                      <a:headEnd type="none" w="med" len="med"/>
                      <a:tailEnd type="none" w="med" len="med"/>
                    </a:lnT>
                    <a:lnB w="19050" cap="flat" cmpd="sng" algn="ctr">
                      <a:solidFill>
                        <a:srgbClr val="78C0D4"/>
                      </a:solidFill>
                      <a:prstDash val="solid"/>
                      <a:round/>
                      <a:headEnd type="none" w="med" len="med"/>
                      <a:tailEnd type="none" w="med" len="med"/>
                    </a:lnB>
                  </a:tcPr>
                </a:tc>
                <a:extLst>
                  <a:ext uri="{0D108BD9-81ED-4DB2-BD59-A6C34878D82A}">
                    <a16:rowId xmlns:a16="http://schemas.microsoft.com/office/drawing/2014/main" val="10003"/>
                  </a:ext>
                </a:extLst>
              </a:tr>
              <a:tr h="457044">
                <a:tc>
                  <a:txBody>
                    <a:bodyPr/>
                    <a:lstStyle/>
                    <a:p>
                      <a:pPr>
                        <a:spcAft>
                          <a:spcPts val="0"/>
                        </a:spcAft>
                      </a:pPr>
                      <a:r>
                        <a:rPr lang="en-US" sz="1100" dirty="0">
                          <a:latin typeface="Times New Roman"/>
                          <a:cs typeface="B Lotus"/>
                        </a:rPr>
                        <a:t>*</a:t>
                      </a:r>
                      <a:r>
                        <a:rPr lang="en-ZA" sz="1100" dirty="0" err="1">
                          <a:latin typeface="Times New Roman"/>
                          <a:cs typeface="B Lotus"/>
                        </a:rPr>
                        <a:t>Furosemide</a:t>
                      </a:r>
                      <a:endParaRPr lang="en-US" sz="1100" dirty="0">
                        <a:latin typeface="Calibri"/>
                      </a:endParaRPr>
                    </a:p>
                  </a:txBody>
                  <a:tcPr marL="68580" marR="68580" marT="0" marB="0" anchor="ctr">
                    <a:lnL w="19050" cap="flat" cmpd="sng" algn="ctr">
                      <a:solidFill>
                        <a:srgbClr val="78C0D4"/>
                      </a:solidFill>
                      <a:prstDash val="solid"/>
                      <a:round/>
                      <a:headEnd type="none" w="med" len="med"/>
                      <a:tailEnd type="none" w="med" len="med"/>
                    </a:lnL>
                    <a:lnR w="19050" cap="flat" cmpd="sng" algn="ctr">
                      <a:solidFill>
                        <a:srgbClr val="78C0D4"/>
                      </a:solidFill>
                      <a:prstDash val="solid"/>
                      <a:round/>
                      <a:headEnd type="none" w="med" len="med"/>
                      <a:tailEnd type="none" w="med" len="med"/>
                    </a:lnR>
                    <a:lnT w="19050" cap="flat" cmpd="sng" algn="ctr">
                      <a:solidFill>
                        <a:srgbClr val="78C0D4"/>
                      </a:solidFill>
                      <a:prstDash val="solid"/>
                      <a:round/>
                      <a:headEnd type="none" w="med" len="med"/>
                      <a:tailEnd type="none" w="med" len="med"/>
                    </a:lnT>
                    <a:lnB w="19050" cap="flat" cmpd="sng" algn="ctr">
                      <a:solidFill>
                        <a:srgbClr val="78C0D4"/>
                      </a:solidFill>
                      <a:prstDash val="solid"/>
                      <a:round/>
                      <a:headEnd type="none" w="med" len="med"/>
                      <a:tailEnd type="none" w="med" len="med"/>
                    </a:lnB>
                  </a:tcPr>
                </a:tc>
                <a:tc>
                  <a:txBody>
                    <a:bodyPr/>
                    <a:lstStyle/>
                    <a:p>
                      <a:pPr>
                        <a:spcAft>
                          <a:spcPts val="0"/>
                        </a:spcAft>
                      </a:pPr>
                      <a:r>
                        <a:rPr lang="en-ZA" sz="1100">
                          <a:latin typeface="Times New Roman"/>
                          <a:cs typeface="B Lotus"/>
                        </a:rPr>
                        <a:t>Tab (40)</a:t>
                      </a:r>
                      <a:endParaRPr lang="en-US" sz="1100">
                        <a:latin typeface="Calibri"/>
                      </a:endParaRPr>
                    </a:p>
                    <a:p>
                      <a:pPr>
                        <a:spcAft>
                          <a:spcPts val="0"/>
                        </a:spcAft>
                      </a:pPr>
                      <a:r>
                        <a:rPr lang="en-ZA" sz="1100">
                          <a:latin typeface="Times New Roman"/>
                          <a:cs typeface="B Lotus"/>
                        </a:rPr>
                        <a:t>Inj (10 mg/mL; 4 mL)</a:t>
                      </a:r>
                      <a:endParaRPr lang="en-US" sz="1100">
                        <a:latin typeface="Calibri"/>
                      </a:endParaRPr>
                    </a:p>
                  </a:txBody>
                  <a:tcPr marL="68580" marR="68580" marT="0" marB="0" anchor="ctr">
                    <a:lnL w="19050" cap="flat" cmpd="sng" algn="ctr">
                      <a:solidFill>
                        <a:srgbClr val="78C0D4"/>
                      </a:solidFill>
                      <a:prstDash val="solid"/>
                      <a:round/>
                      <a:headEnd type="none" w="med" len="med"/>
                      <a:tailEnd type="none" w="med" len="med"/>
                    </a:lnL>
                    <a:lnR w="19050" cap="flat" cmpd="sng" algn="ctr">
                      <a:solidFill>
                        <a:srgbClr val="78C0D4"/>
                      </a:solidFill>
                      <a:prstDash val="solid"/>
                      <a:round/>
                      <a:headEnd type="none" w="med" len="med"/>
                      <a:tailEnd type="none" w="med" len="med"/>
                    </a:lnR>
                    <a:lnT w="19050" cap="flat" cmpd="sng" algn="ctr">
                      <a:solidFill>
                        <a:srgbClr val="78C0D4"/>
                      </a:solidFill>
                      <a:prstDash val="solid"/>
                      <a:round/>
                      <a:headEnd type="none" w="med" len="med"/>
                      <a:tailEnd type="none" w="med" len="med"/>
                    </a:lnT>
                    <a:lnB w="19050" cap="flat" cmpd="sng" algn="ctr">
                      <a:solidFill>
                        <a:srgbClr val="78C0D4"/>
                      </a:solidFill>
                      <a:prstDash val="solid"/>
                      <a:round/>
                      <a:headEnd type="none" w="med" len="med"/>
                      <a:tailEnd type="none" w="med" len="med"/>
                    </a:lnB>
                  </a:tcPr>
                </a:tc>
                <a:tc>
                  <a:txBody>
                    <a:bodyPr/>
                    <a:lstStyle/>
                    <a:p>
                      <a:pPr>
                        <a:spcAft>
                          <a:spcPts val="0"/>
                        </a:spcAft>
                      </a:pPr>
                      <a:r>
                        <a:rPr lang="en-ZA" sz="1100">
                          <a:latin typeface="Times New Roman"/>
                          <a:cs typeface="B Lotus"/>
                        </a:rPr>
                        <a:t>Oral: 20-40 mg/dose</a:t>
                      </a:r>
                      <a:endParaRPr lang="en-US" sz="1100">
                        <a:latin typeface="Calibri"/>
                      </a:endParaRPr>
                    </a:p>
                  </a:txBody>
                  <a:tcPr marL="68580" marR="68580" marT="0" marB="0" anchor="ctr">
                    <a:lnL w="19050" cap="flat" cmpd="sng" algn="ctr">
                      <a:solidFill>
                        <a:srgbClr val="78C0D4"/>
                      </a:solidFill>
                      <a:prstDash val="solid"/>
                      <a:round/>
                      <a:headEnd type="none" w="med" len="med"/>
                      <a:tailEnd type="none" w="med" len="med"/>
                    </a:lnL>
                    <a:lnR w="19050" cap="flat" cmpd="sng" algn="ctr">
                      <a:solidFill>
                        <a:srgbClr val="78C0D4"/>
                      </a:solidFill>
                      <a:prstDash val="solid"/>
                      <a:round/>
                      <a:headEnd type="none" w="med" len="med"/>
                      <a:tailEnd type="none" w="med" len="med"/>
                    </a:lnR>
                    <a:lnT w="19050" cap="flat" cmpd="sng" algn="ctr">
                      <a:solidFill>
                        <a:srgbClr val="78C0D4"/>
                      </a:solidFill>
                      <a:prstDash val="solid"/>
                      <a:round/>
                      <a:headEnd type="none" w="med" len="med"/>
                      <a:tailEnd type="none" w="med" len="med"/>
                    </a:lnT>
                    <a:lnB w="19050" cap="flat" cmpd="sng" algn="ctr">
                      <a:solidFill>
                        <a:srgbClr val="78C0D4"/>
                      </a:solidFill>
                      <a:prstDash val="solid"/>
                      <a:round/>
                      <a:headEnd type="none" w="med" len="med"/>
                      <a:tailEnd type="none" w="med" len="med"/>
                    </a:lnB>
                  </a:tcPr>
                </a:tc>
                <a:tc>
                  <a:txBody>
                    <a:bodyPr/>
                    <a:lstStyle/>
                    <a:p>
                      <a:pPr>
                        <a:spcAft>
                          <a:spcPts val="0"/>
                        </a:spcAft>
                      </a:pPr>
                      <a:r>
                        <a:rPr lang="en-ZA" sz="1100">
                          <a:latin typeface="Times New Roman"/>
                          <a:cs typeface="B Lotus"/>
                        </a:rPr>
                        <a:t>20-80</a:t>
                      </a:r>
                      <a:endParaRPr lang="en-US" sz="1100">
                        <a:latin typeface="Calibri"/>
                      </a:endParaRPr>
                    </a:p>
                  </a:txBody>
                  <a:tcPr marL="68580" marR="68580" marT="0" marB="0" anchor="ctr">
                    <a:lnL w="19050" cap="flat" cmpd="sng" algn="ctr">
                      <a:solidFill>
                        <a:srgbClr val="78C0D4"/>
                      </a:solidFill>
                      <a:prstDash val="solid"/>
                      <a:round/>
                      <a:headEnd type="none" w="med" len="med"/>
                      <a:tailEnd type="none" w="med" len="med"/>
                    </a:lnL>
                    <a:lnR w="19050" cap="flat" cmpd="sng" algn="ctr">
                      <a:solidFill>
                        <a:srgbClr val="78C0D4"/>
                      </a:solidFill>
                      <a:prstDash val="solid"/>
                      <a:round/>
                      <a:headEnd type="none" w="med" len="med"/>
                      <a:tailEnd type="none" w="med" len="med"/>
                    </a:lnR>
                    <a:lnT w="19050" cap="flat" cmpd="sng" algn="ctr">
                      <a:solidFill>
                        <a:srgbClr val="78C0D4"/>
                      </a:solidFill>
                      <a:prstDash val="solid"/>
                      <a:round/>
                      <a:headEnd type="none" w="med" len="med"/>
                      <a:tailEnd type="none" w="med" len="med"/>
                    </a:lnT>
                    <a:lnB w="19050" cap="flat" cmpd="sng" algn="ctr">
                      <a:solidFill>
                        <a:srgbClr val="78C0D4"/>
                      </a:solidFill>
                      <a:prstDash val="solid"/>
                      <a:round/>
                      <a:headEnd type="none" w="med" len="med"/>
                      <a:tailEnd type="none" w="med" len="med"/>
                    </a:lnB>
                  </a:tcPr>
                </a:tc>
                <a:tc>
                  <a:txBody>
                    <a:bodyPr/>
                    <a:lstStyle/>
                    <a:p>
                      <a:pPr>
                        <a:spcAft>
                          <a:spcPts val="0"/>
                        </a:spcAft>
                      </a:pPr>
                      <a:r>
                        <a:rPr lang="en-ZA" sz="1100" dirty="0">
                          <a:latin typeface="Times New Roman"/>
                          <a:cs typeface="B Lotus"/>
                        </a:rPr>
                        <a:t>-</a:t>
                      </a:r>
                      <a:endParaRPr lang="en-US" sz="1100" dirty="0">
                        <a:latin typeface="Calibri"/>
                      </a:endParaRPr>
                    </a:p>
                  </a:txBody>
                  <a:tcPr marL="68580" marR="68580" marT="0" marB="0" anchor="ctr">
                    <a:lnL w="19050" cap="flat" cmpd="sng" algn="ctr">
                      <a:solidFill>
                        <a:srgbClr val="78C0D4"/>
                      </a:solidFill>
                      <a:prstDash val="solid"/>
                      <a:round/>
                      <a:headEnd type="none" w="med" len="med"/>
                      <a:tailEnd type="none" w="med" len="med"/>
                    </a:lnL>
                    <a:lnR w="19050" cap="flat" cmpd="sng" algn="ctr">
                      <a:solidFill>
                        <a:srgbClr val="78C0D4"/>
                      </a:solidFill>
                      <a:prstDash val="solid"/>
                      <a:round/>
                      <a:headEnd type="none" w="med" len="med"/>
                      <a:tailEnd type="none" w="med" len="med"/>
                    </a:lnR>
                    <a:lnT w="19050" cap="flat" cmpd="sng" algn="ctr">
                      <a:solidFill>
                        <a:srgbClr val="78C0D4"/>
                      </a:solidFill>
                      <a:prstDash val="solid"/>
                      <a:round/>
                      <a:headEnd type="none" w="med" len="med"/>
                      <a:tailEnd type="none" w="med" len="med"/>
                    </a:lnT>
                    <a:lnB w="19050" cap="flat" cmpd="sng" algn="ctr">
                      <a:solidFill>
                        <a:srgbClr val="78C0D4"/>
                      </a:solidFill>
                      <a:prstDash val="solid"/>
                      <a:round/>
                      <a:headEnd type="none" w="med" len="med"/>
                      <a:tailEnd type="none" w="med" len="med"/>
                    </a:lnB>
                  </a:tcPr>
                </a:tc>
                <a:tc>
                  <a:txBody>
                    <a:bodyPr/>
                    <a:lstStyle/>
                    <a:p>
                      <a:pPr>
                        <a:spcAft>
                          <a:spcPts val="0"/>
                        </a:spcAft>
                      </a:pPr>
                      <a:r>
                        <a:rPr lang="en-ZA" sz="1100">
                          <a:latin typeface="Times New Roman"/>
                          <a:cs typeface="B Lotus"/>
                        </a:rPr>
                        <a:t>Daily to BID</a:t>
                      </a:r>
                      <a:r>
                        <a:rPr lang="en-ZA" sz="1100" baseline="30000">
                          <a:latin typeface="Times New Roman"/>
                          <a:cs typeface="B Lotus"/>
                        </a:rPr>
                        <a:t>*</a:t>
                      </a:r>
                      <a:endParaRPr lang="en-US" sz="1100">
                        <a:latin typeface="Calibri"/>
                      </a:endParaRPr>
                    </a:p>
                  </a:txBody>
                  <a:tcPr marL="68580" marR="68580" marT="0" marB="0" anchor="ctr">
                    <a:lnL w="19050" cap="flat" cmpd="sng" algn="ctr">
                      <a:solidFill>
                        <a:srgbClr val="78C0D4"/>
                      </a:solidFill>
                      <a:prstDash val="solid"/>
                      <a:round/>
                      <a:headEnd type="none" w="med" len="med"/>
                      <a:tailEnd type="none" w="med" len="med"/>
                    </a:lnL>
                    <a:lnR w="19050" cap="flat" cmpd="sng" algn="ctr">
                      <a:solidFill>
                        <a:srgbClr val="78C0D4"/>
                      </a:solidFill>
                      <a:prstDash val="solid"/>
                      <a:round/>
                      <a:headEnd type="none" w="med" len="med"/>
                      <a:tailEnd type="none" w="med" len="med"/>
                    </a:lnR>
                    <a:lnT w="19050" cap="flat" cmpd="sng" algn="ctr">
                      <a:solidFill>
                        <a:srgbClr val="78C0D4"/>
                      </a:solidFill>
                      <a:prstDash val="solid"/>
                      <a:round/>
                      <a:headEnd type="none" w="med" len="med"/>
                      <a:tailEnd type="none" w="med" len="med"/>
                    </a:lnT>
                    <a:lnB w="19050" cap="flat" cmpd="sng" algn="ctr">
                      <a:solidFill>
                        <a:srgbClr val="78C0D4"/>
                      </a:solidFill>
                      <a:prstDash val="solid"/>
                      <a:round/>
                      <a:headEnd type="none" w="med" len="med"/>
                      <a:tailEnd type="none" w="med" len="med"/>
                    </a:lnB>
                  </a:tcPr>
                </a:tc>
                <a:extLst>
                  <a:ext uri="{0D108BD9-81ED-4DB2-BD59-A6C34878D82A}">
                    <a16:rowId xmlns:a16="http://schemas.microsoft.com/office/drawing/2014/main" val="10004"/>
                  </a:ext>
                </a:extLst>
              </a:tr>
              <a:tr h="203130">
                <a:tc gridSpan="6">
                  <a:txBody>
                    <a:bodyPr/>
                    <a:lstStyle/>
                    <a:p>
                      <a:pPr>
                        <a:spcAft>
                          <a:spcPts val="0"/>
                        </a:spcAft>
                      </a:pPr>
                      <a:r>
                        <a:rPr lang="en-US" sz="1100" dirty="0">
                          <a:latin typeface="Times New Roman"/>
                          <a:cs typeface="B Lotus"/>
                        </a:rPr>
                        <a:t>* Dosing frequency may be adjusted based on patient-specific diuretic needs.</a:t>
                      </a:r>
                      <a:endParaRPr lang="en-US" sz="1100" dirty="0">
                        <a:latin typeface="Calibri"/>
                      </a:endParaRPr>
                    </a:p>
                  </a:txBody>
                  <a:tcPr marL="68580" marR="68580" marT="0" marB="0" anchor="ctr">
                    <a:lnL w="19050" cap="flat" cmpd="sng" algn="ctr">
                      <a:solidFill>
                        <a:srgbClr val="78C0D4"/>
                      </a:solidFill>
                      <a:prstDash val="solid"/>
                      <a:round/>
                      <a:headEnd type="none" w="med" len="med"/>
                      <a:tailEnd type="none" w="med" len="med"/>
                    </a:lnL>
                    <a:lnR w="19050" cap="flat" cmpd="sng" algn="ctr">
                      <a:solidFill>
                        <a:srgbClr val="78C0D4"/>
                      </a:solidFill>
                      <a:prstDash val="solid"/>
                      <a:round/>
                      <a:headEnd type="none" w="med" len="med"/>
                      <a:tailEnd type="none" w="med" len="med"/>
                    </a:lnR>
                    <a:lnT w="19050" cap="flat" cmpd="sng" algn="ctr">
                      <a:solidFill>
                        <a:srgbClr val="78C0D4"/>
                      </a:solidFill>
                      <a:prstDash val="solid"/>
                      <a:round/>
                      <a:headEnd type="none" w="med" len="med"/>
                      <a:tailEnd type="none" w="med" len="med"/>
                    </a:lnT>
                    <a:lnB w="19050" cap="flat" cmpd="sng" algn="ctr">
                      <a:solidFill>
                        <a:srgbClr val="78C0D4"/>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5"/>
                  </a:ext>
                </a:extLst>
              </a:tr>
              <a:tr h="228522">
                <a:tc gridSpan="6">
                  <a:txBody>
                    <a:bodyPr/>
                    <a:lstStyle/>
                    <a:p>
                      <a:pPr>
                        <a:spcAft>
                          <a:spcPts val="0"/>
                        </a:spcAft>
                      </a:pPr>
                      <a:r>
                        <a:rPr lang="en-ZA" sz="1100" b="1">
                          <a:latin typeface="Times New Roman"/>
                          <a:ea typeface="Calibri"/>
                          <a:cs typeface="B Lotus"/>
                        </a:rPr>
                        <a:t>Angiotensin Converting Enzyme Inhibitors (ACEIs)</a:t>
                      </a:r>
                      <a:endParaRPr lang="en-US" sz="1100">
                        <a:latin typeface="Calibri"/>
                        <a:ea typeface="Calibri"/>
                        <a:cs typeface="Arial"/>
                      </a:endParaRPr>
                    </a:p>
                  </a:txBody>
                  <a:tcPr marL="68580" marR="68580" marT="0" marB="0" anchor="ctr">
                    <a:lnL w="19050" cap="flat" cmpd="sng" algn="ctr">
                      <a:solidFill>
                        <a:srgbClr val="78C0D4"/>
                      </a:solidFill>
                      <a:prstDash val="solid"/>
                      <a:round/>
                      <a:headEnd type="none" w="med" len="med"/>
                      <a:tailEnd type="none" w="med" len="med"/>
                    </a:lnL>
                    <a:lnR w="19050" cap="flat" cmpd="sng" algn="ctr">
                      <a:solidFill>
                        <a:srgbClr val="78C0D4"/>
                      </a:solidFill>
                      <a:prstDash val="solid"/>
                      <a:round/>
                      <a:headEnd type="none" w="med" len="med"/>
                      <a:tailEnd type="none" w="med" len="med"/>
                    </a:lnR>
                    <a:lnT w="19050" cap="flat" cmpd="sng" algn="ctr">
                      <a:solidFill>
                        <a:srgbClr val="78C0D4"/>
                      </a:solidFill>
                      <a:prstDash val="solid"/>
                      <a:round/>
                      <a:headEnd type="none" w="med" len="med"/>
                      <a:tailEnd type="none" w="med" len="med"/>
                    </a:lnT>
                    <a:lnB w="19050" cap="flat" cmpd="sng" algn="ctr">
                      <a:solidFill>
                        <a:srgbClr val="78C0D4"/>
                      </a:solidFill>
                      <a:prstDash val="solid"/>
                      <a:round/>
                      <a:headEnd type="none" w="med" len="med"/>
                      <a:tailEnd type="none" w="med" len="med"/>
                    </a:lnB>
                    <a:solidFill>
                      <a:srgbClr val="D2EAF1"/>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6"/>
                  </a:ext>
                </a:extLst>
              </a:tr>
              <a:tr h="228522">
                <a:tc>
                  <a:txBody>
                    <a:bodyPr/>
                    <a:lstStyle/>
                    <a:p>
                      <a:pPr>
                        <a:spcAft>
                          <a:spcPts val="0"/>
                        </a:spcAft>
                      </a:pPr>
                      <a:r>
                        <a:rPr lang="en-ZA" sz="1100">
                          <a:latin typeface="Times New Roman"/>
                          <a:cs typeface="B Lotus"/>
                        </a:rPr>
                        <a:t>Captopril*</a:t>
                      </a:r>
                      <a:endParaRPr lang="en-US" sz="1100">
                        <a:latin typeface="Calibri"/>
                      </a:endParaRPr>
                    </a:p>
                  </a:txBody>
                  <a:tcPr marL="68580" marR="68580" marT="0" marB="0" anchor="ctr">
                    <a:lnL w="19050" cap="flat" cmpd="sng" algn="ctr">
                      <a:solidFill>
                        <a:srgbClr val="78C0D4"/>
                      </a:solidFill>
                      <a:prstDash val="solid"/>
                      <a:round/>
                      <a:headEnd type="none" w="med" len="med"/>
                      <a:tailEnd type="none" w="med" len="med"/>
                    </a:lnL>
                    <a:lnR w="19050" cap="flat" cmpd="sng" algn="ctr">
                      <a:solidFill>
                        <a:srgbClr val="78C0D4"/>
                      </a:solidFill>
                      <a:prstDash val="solid"/>
                      <a:round/>
                      <a:headEnd type="none" w="med" len="med"/>
                      <a:tailEnd type="none" w="med" len="med"/>
                    </a:lnR>
                    <a:lnT w="19050" cap="flat" cmpd="sng" algn="ctr">
                      <a:solidFill>
                        <a:srgbClr val="78C0D4"/>
                      </a:solidFill>
                      <a:prstDash val="solid"/>
                      <a:round/>
                      <a:headEnd type="none" w="med" len="med"/>
                      <a:tailEnd type="none" w="med" len="med"/>
                    </a:lnT>
                    <a:lnB w="19050" cap="flat" cmpd="sng" algn="ctr">
                      <a:solidFill>
                        <a:srgbClr val="78C0D4"/>
                      </a:solidFill>
                      <a:prstDash val="solid"/>
                      <a:round/>
                      <a:headEnd type="none" w="med" len="med"/>
                      <a:tailEnd type="none" w="med" len="med"/>
                    </a:lnB>
                  </a:tcPr>
                </a:tc>
                <a:tc>
                  <a:txBody>
                    <a:bodyPr/>
                    <a:lstStyle/>
                    <a:p>
                      <a:pPr>
                        <a:spcAft>
                          <a:spcPts val="0"/>
                        </a:spcAft>
                      </a:pPr>
                      <a:r>
                        <a:rPr lang="en-ZA" sz="1100">
                          <a:latin typeface="Times New Roman"/>
                          <a:cs typeface="B Lotus"/>
                        </a:rPr>
                        <a:t>Tab (25 , 50)</a:t>
                      </a:r>
                      <a:endParaRPr lang="en-US" sz="1100">
                        <a:latin typeface="Calibri"/>
                      </a:endParaRPr>
                    </a:p>
                  </a:txBody>
                  <a:tcPr marL="68580" marR="68580" marT="0" marB="0" anchor="ctr">
                    <a:lnL w="19050" cap="flat" cmpd="sng" algn="ctr">
                      <a:solidFill>
                        <a:srgbClr val="78C0D4"/>
                      </a:solidFill>
                      <a:prstDash val="solid"/>
                      <a:round/>
                      <a:headEnd type="none" w="med" len="med"/>
                      <a:tailEnd type="none" w="med" len="med"/>
                    </a:lnL>
                    <a:lnR w="19050" cap="flat" cmpd="sng" algn="ctr">
                      <a:solidFill>
                        <a:srgbClr val="78C0D4"/>
                      </a:solidFill>
                      <a:prstDash val="solid"/>
                      <a:round/>
                      <a:headEnd type="none" w="med" len="med"/>
                      <a:tailEnd type="none" w="med" len="med"/>
                    </a:lnR>
                    <a:lnT w="19050" cap="flat" cmpd="sng" algn="ctr">
                      <a:solidFill>
                        <a:srgbClr val="78C0D4"/>
                      </a:solidFill>
                      <a:prstDash val="solid"/>
                      <a:round/>
                      <a:headEnd type="none" w="med" len="med"/>
                      <a:tailEnd type="none" w="med" len="med"/>
                    </a:lnT>
                    <a:lnB w="19050" cap="flat" cmpd="sng" algn="ctr">
                      <a:solidFill>
                        <a:srgbClr val="78C0D4"/>
                      </a:solidFill>
                      <a:prstDash val="solid"/>
                      <a:round/>
                      <a:headEnd type="none" w="med" len="med"/>
                      <a:tailEnd type="none" w="med" len="med"/>
                    </a:lnB>
                  </a:tcPr>
                </a:tc>
                <a:tc>
                  <a:txBody>
                    <a:bodyPr/>
                    <a:lstStyle/>
                    <a:p>
                      <a:pPr>
                        <a:spcAft>
                          <a:spcPts val="0"/>
                        </a:spcAft>
                      </a:pPr>
                      <a:r>
                        <a:rPr lang="en-ZA" sz="1100">
                          <a:latin typeface="Times New Roman"/>
                          <a:cs typeface="B Lotus"/>
                        </a:rPr>
                        <a:t>25</a:t>
                      </a:r>
                      <a:endParaRPr lang="en-US" sz="1100">
                        <a:latin typeface="Calibri"/>
                      </a:endParaRPr>
                    </a:p>
                  </a:txBody>
                  <a:tcPr marL="68580" marR="68580" marT="0" marB="0" anchor="ctr">
                    <a:lnL w="19050" cap="flat" cmpd="sng" algn="ctr">
                      <a:solidFill>
                        <a:srgbClr val="78C0D4"/>
                      </a:solidFill>
                      <a:prstDash val="solid"/>
                      <a:round/>
                      <a:headEnd type="none" w="med" len="med"/>
                      <a:tailEnd type="none" w="med" len="med"/>
                    </a:lnL>
                    <a:lnR w="19050" cap="flat" cmpd="sng" algn="ctr">
                      <a:solidFill>
                        <a:srgbClr val="78C0D4"/>
                      </a:solidFill>
                      <a:prstDash val="solid"/>
                      <a:round/>
                      <a:headEnd type="none" w="med" len="med"/>
                      <a:tailEnd type="none" w="med" len="med"/>
                    </a:lnR>
                    <a:lnT w="19050" cap="flat" cmpd="sng" algn="ctr">
                      <a:solidFill>
                        <a:srgbClr val="78C0D4"/>
                      </a:solidFill>
                      <a:prstDash val="solid"/>
                      <a:round/>
                      <a:headEnd type="none" w="med" len="med"/>
                      <a:tailEnd type="none" w="med" len="med"/>
                    </a:lnT>
                    <a:lnB w="19050" cap="flat" cmpd="sng" algn="ctr">
                      <a:solidFill>
                        <a:srgbClr val="78C0D4"/>
                      </a:solidFill>
                      <a:prstDash val="solid"/>
                      <a:round/>
                      <a:headEnd type="none" w="med" len="med"/>
                      <a:tailEnd type="none" w="med" len="med"/>
                    </a:lnB>
                  </a:tcPr>
                </a:tc>
                <a:tc>
                  <a:txBody>
                    <a:bodyPr/>
                    <a:lstStyle/>
                    <a:p>
                      <a:pPr>
                        <a:spcAft>
                          <a:spcPts val="0"/>
                        </a:spcAft>
                      </a:pPr>
                      <a:r>
                        <a:rPr lang="en-ZA" sz="1100">
                          <a:latin typeface="Times New Roman"/>
                          <a:cs typeface="B Lotus"/>
                        </a:rPr>
                        <a:t>50-100</a:t>
                      </a:r>
                      <a:endParaRPr lang="en-US" sz="1100">
                        <a:latin typeface="Calibri"/>
                      </a:endParaRPr>
                    </a:p>
                  </a:txBody>
                  <a:tcPr marL="68580" marR="68580" marT="0" marB="0" anchor="ctr">
                    <a:lnL w="19050" cap="flat" cmpd="sng" algn="ctr">
                      <a:solidFill>
                        <a:srgbClr val="78C0D4"/>
                      </a:solidFill>
                      <a:prstDash val="solid"/>
                      <a:round/>
                      <a:headEnd type="none" w="med" len="med"/>
                      <a:tailEnd type="none" w="med" len="med"/>
                    </a:lnL>
                    <a:lnR w="19050" cap="flat" cmpd="sng" algn="ctr">
                      <a:solidFill>
                        <a:srgbClr val="78C0D4"/>
                      </a:solidFill>
                      <a:prstDash val="solid"/>
                      <a:round/>
                      <a:headEnd type="none" w="med" len="med"/>
                      <a:tailEnd type="none" w="med" len="med"/>
                    </a:lnR>
                    <a:lnT w="19050" cap="flat" cmpd="sng" algn="ctr">
                      <a:solidFill>
                        <a:srgbClr val="78C0D4"/>
                      </a:solidFill>
                      <a:prstDash val="solid"/>
                      <a:round/>
                      <a:headEnd type="none" w="med" len="med"/>
                      <a:tailEnd type="none" w="med" len="med"/>
                    </a:lnT>
                    <a:lnB w="19050" cap="flat" cmpd="sng" algn="ctr">
                      <a:solidFill>
                        <a:srgbClr val="78C0D4"/>
                      </a:solidFill>
                      <a:prstDash val="solid"/>
                      <a:round/>
                      <a:headEnd type="none" w="med" len="med"/>
                      <a:tailEnd type="none" w="med" len="med"/>
                    </a:lnB>
                  </a:tcPr>
                </a:tc>
                <a:tc>
                  <a:txBody>
                    <a:bodyPr/>
                    <a:lstStyle/>
                    <a:p>
                      <a:pPr>
                        <a:spcAft>
                          <a:spcPts val="0"/>
                        </a:spcAft>
                      </a:pPr>
                      <a:r>
                        <a:rPr lang="en-ZA" sz="1100">
                          <a:latin typeface="Times New Roman"/>
                          <a:cs typeface="B Lotus"/>
                        </a:rPr>
                        <a:t>150-200</a:t>
                      </a:r>
                      <a:endParaRPr lang="en-US" sz="1100">
                        <a:latin typeface="Calibri"/>
                      </a:endParaRPr>
                    </a:p>
                  </a:txBody>
                  <a:tcPr marL="68580" marR="68580" marT="0" marB="0" anchor="ctr">
                    <a:lnL w="19050" cap="flat" cmpd="sng" algn="ctr">
                      <a:solidFill>
                        <a:srgbClr val="78C0D4"/>
                      </a:solidFill>
                      <a:prstDash val="solid"/>
                      <a:round/>
                      <a:headEnd type="none" w="med" len="med"/>
                      <a:tailEnd type="none" w="med" len="med"/>
                    </a:lnL>
                    <a:lnR w="19050" cap="flat" cmpd="sng" algn="ctr">
                      <a:solidFill>
                        <a:srgbClr val="78C0D4"/>
                      </a:solidFill>
                      <a:prstDash val="solid"/>
                      <a:round/>
                      <a:headEnd type="none" w="med" len="med"/>
                      <a:tailEnd type="none" w="med" len="med"/>
                    </a:lnR>
                    <a:lnT w="19050" cap="flat" cmpd="sng" algn="ctr">
                      <a:solidFill>
                        <a:srgbClr val="78C0D4"/>
                      </a:solidFill>
                      <a:prstDash val="solid"/>
                      <a:round/>
                      <a:headEnd type="none" w="med" len="med"/>
                      <a:tailEnd type="none" w="med" len="med"/>
                    </a:lnT>
                    <a:lnB w="19050" cap="flat" cmpd="sng" algn="ctr">
                      <a:solidFill>
                        <a:srgbClr val="78C0D4"/>
                      </a:solidFill>
                      <a:prstDash val="solid"/>
                      <a:round/>
                      <a:headEnd type="none" w="med" len="med"/>
                      <a:tailEnd type="none" w="med" len="med"/>
                    </a:lnB>
                  </a:tcPr>
                </a:tc>
                <a:tc>
                  <a:txBody>
                    <a:bodyPr/>
                    <a:lstStyle/>
                    <a:p>
                      <a:pPr>
                        <a:spcAft>
                          <a:spcPts val="0"/>
                        </a:spcAft>
                      </a:pPr>
                      <a:r>
                        <a:rPr lang="en-ZA" sz="1100">
                          <a:latin typeface="Times New Roman"/>
                          <a:cs typeface="B Lotus"/>
                        </a:rPr>
                        <a:t>BID to TID</a:t>
                      </a:r>
                      <a:endParaRPr lang="en-US" sz="1100">
                        <a:latin typeface="Calibri"/>
                      </a:endParaRPr>
                    </a:p>
                  </a:txBody>
                  <a:tcPr marL="68580" marR="68580" marT="0" marB="0" anchor="ctr">
                    <a:lnL w="19050" cap="flat" cmpd="sng" algn="ctr">
                      <a:solidFill>
                        <a:srgbClr val="78C0D4"/>
                      </a:solidFill>
                      <a:prstDash val="solid"/>
                      <a:round/>
                      <a:headEnd type="none" w="med" len="med"/>
                      <a:tailEnd type="none" w="med" len="med"/>
                    </a:lnL>
                    <a:lnR w="19050" cap="flat" cmpd="sng" algn="ctr">
                      <a:solidFill>
                        <a:srgbClr val="78C0D4"/>
                      </a:solidFill>
                      <a:prstDash val="solid"/>
                      <a:round/>
                      <a:headEnd type="none" w="med" len="med"/>
                      <a:tailEnd type="none" w="med" len="med"/>
                    </a:lnR>
                    <a:lnT w="19050" cap="flat" cmpd="sng" algn="ctr">
                      <a:solidFill>
                        <a:srgbClr val="78C0D4"/>
                      </a:solidFill>
                      <a:prstDash val="solid"/>
                      <a:round/>
                      <a:headEnd type="none" w="med" len="med"/>
                      <a:tailEnd type="none" w="med" len="med"/>
                    </a:lnT>
                    <a:lnB w="19050" cap="flat" cmpd="sng" algn="ctr">
                      <a:solidFill>
                        <a:srgbClr val="78C0D4"/>
                      </a:solidFill>
                      <a:prstDash val="solid"/>
                      <a:round/>
                      <a:headEnd type="none" w="med" len="med"/>
                      <a:tailEnd type="none" w="med" len="med"/>
                    </a:lnB>
                  </a:tcPr>
                </a:tc>
                <a:extLst>
                  <a:ext uri="{0D108BD9-81ED-4DB2-BD59-A6C34878D82A}">
                    <a16:rowId xmlns:a16="http://schemas.microsoft.com/office/drawing/2014/main" val="10007"/>
                  </a:ext>
                </a:extLst>
              </a:tr>
              <a:tr h="357570">
                <a:tc>
                  <a:txBody>
                    <a:bodyPr/>
                    <a:lstStyle/>
                    <a:p>
                      <a:pPr>
                        <a:spcAft>
                          <a:spcPts val="0"/>
                        </a:spcAft>
                      </a:pPr>
                      <a:r>
                        <a:rPr lang="en-ZA" sz="1100" dirty="0">
                          <a:latin typeface="Times New Roman"/>
                          <a:cs typeface="B Lotus"/>
                        </a:rPr>
                        <a:t>-</a:t>
                      </a:r>
                      <a:r>
                        <a:rPr lang="en-ZA" sz="1100" dirty="0" err="1">
                          <a:latin typeface="Times New Roman"/>
                          <a:cs typeface="B Lotus"/>
                        </a:rPr>
                        <a:t>Enalapril</a:t>
                      </a:r>
                      <a:endParaRPr lang="en-US" sz="1100" dirty="0">
                        <a:latin typeface="Calibri"/>
                      </a:endParaRPr>
                    </a:p>
                  </a:txBody>
                  <a:tcPr marL="68580" marR="68580" marT="0" marB="0" anchor="ctr">
                    <a:lnL w="19050" cap="flat" cmpd="sng" algn="ctr">
                      <a:solidFill>
                        <a:srgbClr val="78C0D4"/>
                      </a:solidFill>
                      <a:prstDash val="solid"/>
                      <a:round/>
                      <a:headEnd type="none" w="med" len="med"/>
                      <a:tailEnd type="none" w="med" len="med"/>
                    </a:lnL>
                    <a:lnR w="19050" cap="flat" cmpd="sng" algn="ctr">
                      <a:solidFill>
                        <a:srgbClr val="78C0D4"/>
                      </a:solidFill>
                      <a:prstDash val="solid"/>
                      <a:round/>
                      <a:headEnd type="none" w="med" len="med"/>
                      <a:tailEnd type="none" w="med" len="med"/>
                    </a:lnR>
                    <a:lnT w="19050" cap="flat" cmpd="sng" algn="ctr">
                      <a:solidFill>
                        <a:srgbClr val="78C0D4"/>
                      </a:solidFill>
                      <a:prstDash val="solid"/>
                      <a:round/>
                      <a:headEnd type="none" w="med" len="med"/>
                      <a:tailEnd type="none" w="med" len="med"/>
                    </a:lnT>
                    <a:lnB w="19050" cap="flat" cmpd="sng" algn="ctr">
                      <a:solidFill>
                        <a:srgbClr val="78C0D4"/>
                      </a:solidFill>
                      <a:prstDash val="solid"/>
                      <a:round/>
                      <a:headEnd type="none" w="med" len="med"/>
                      <a:tailEnd type="none" w="med" len="med"/>
                    </a:lnB>
                  </a:tcPr>
                </a:tc>
                <a:tc>
                  <a:txBody>
                    <a:bodyPr/>
                    <a:lstStyle/>
                    <a:p>
                      <a:pPr>
                        <a:spcAft>
                          <a:spcPts val="0"/>
                        </a:spcAft>
                      </a:pPr>
                      <a:r>
                        <a:rPr lang="en-ZA" sz="1100" dirty="0">
                          <a:latin typeface="Times New Roman"/>
                          <a:cs typeface="B Lotus"/>
                        </a:rPr>
                        <a:t>Tab (</a:t>
                      </a:r>
                      <a:r>
                        <a:rPr lang="en-ZA" sz="1100" dirty="0" smtClean="0">
                          <a:latin typeface="Times New Roman"/>
                          <a:cs typeface="B Lotus"/>
                        </a:rPr>
                        <a:t>5,</a:t>
                      </a:r>
                      <a:r>
                        <a:rPr lang="en-US" sz="1100" dirty="0" smtClean="0">
                          <a:latin typeface="Times New Roman"/>
                          <a:cs typeface="B Lotus"/>
                        </a:rPr>
                        <a:t>10,</a:t>
                      </a:r>
                      <a:r>
                        <a:rPr lang="en-ZA" sz="1100" dirty="0" smtClean="0">
                          <a:latin typeface="B Lotus"/>
                        </a:rPr>
                        <a:t> </a:t>
                      </a:r>
                      <a:r>
                        <a:rPr lang="en-ZA" sz="1100" dirty="0">
                          <a:latin typeface="Times New Roman"/>
                          <a:cs typeface="B Lotus"/>
                        </a:rPr>
                        <a:t>20)</a:t>
                      </a:r>
                      <a:endParaRPr lang="en-US" sz="1100" dirty="0">
                        <a:latin typeface="Calibri"/>
                      </a:endParaRPr>
                    </a:p>
                  </a:txBody>
                  <a:tcPr marL="68580" marR="68580" marT="0" marB="0" anchor="ctr">
                    <a:lnL w="19050" cap="flat" cmpd="sng" algn="ctr">
                      <a:solidFill>
                        <a:srgbClr val="78C0D4"/>
                      </a:solidFill>
                      <a:prstDash val="solid"/>
                      <a:round/>
                      <a:headEnd type="none" w="med" len="med"/>
                      <a:tailEnd type="none" w="med" len="med"/>
                    </a:lnL>
                    <a:lnR w="19050" cap="flat" cmpd="sng" algn="ctr">
                      <a:solidFill>
                        <a:srgbClr val="78C0D4"/>
                      </a:solidFill>
                      <a:prstDash val="solid"/>
                      <a:round/>
                      <a:headEnd type="none" w="med" len="med"/>
                      <a:tailEnd type="none" w="med" len="med"/>
                    </a:lnR>
                    <a:lnT w="19050" cap="flat" cmpd="sng" algn="ctr">
                      <a:solidFill>
                        <a:srgbClr val="78C0D4"/>
                      </a:solidFill>
                      <a:prstDash val="solid"/>
                      <a:round/>
                      <a:headEnd type="none" w="med" len="med"/>
                      <a:tailEnd type="none" w="med" len="med"/>
                    </a:lnT>
                    <a:lnB w="19050" cap="flat" cmpd="sng" algn="ctr">
                      <a:solidFill>
                        <a:srgbClr val="78C0D4"/>
                      </a:solidFill>
                      <a:prstDash val="solid"/>
                      <a:round/>
                      <a:headEnd type="none" w="med" len="med"/>
                      <a:tailEnd type="none" w="med" len="med"/>
                    </a:lnB>
                  </a:tcPr>
                </a:tc>
                <a:tc>
                  <a:txBody>
                    <a:bodyPr/>
                    <a:lstStyle/>
                    <a:p>
                      <a:pPr rtl="0">
                        <a:spcAft>
                          <a:spcPts val="0"/>
                        </a:spcAft>
                      </a:pPr>
                      <a:r>
                        <a:rPr lang="en-ZA" sz="1100">
                          <a:latin typeface="Times New Roman"/>
                          <a:cs typeface="B Lotus"/>
                        </a:rPr>
                        <a:t>5</a:t>
                      </a:r>
                      <a:endParaRPr lang="en-US" sz="1100">
                        <a:latin typeface="Calibri"/>
                      </a:endParaRPr>
                    </a:p>
                  </a:txBody>
                  <a:tcPr marL="68580" marR="68580" marT="0" marB="0" anchor="ctr">
                    <a:lnL w="19050" cap="flat" cmpd="sng" algn="ctr">
                      <a:solidFill>
                        <a:srgbClr val="78C0D4"/>
                      </a:solidFill>
                      <a:prstDash val="solid"/>
                      <a:round/>
                      <a:headEnd type="none" w="med" len="med"/>
                      <a:tailEnd type="none" w="med" len="med"/>
                    </a:lnL>
                    <a:lnR w="19050" cap="flat" cmpd="sng" algn="ctr">
                      <a:solidFill>
                        <a:srgbClr val="78C0D4"/>
                      </a:solidFill>
                      <a:prstDash val="solid"/>
                      <a:round/>
                      <a:headEnd type="none" w="med" len="med"/>
                      <a:tailEnd type="none" w="med" len="med"/>
                    </a:lnR>
                    <a:lnT w="19050" cap="flat" cmpd="sng" algn="ctr">
                      <a:solidFill>
                        <a:srgbClr val="78C0D4"/>
                      </a:solidFill>
                      <a:prstDash val="solid"/>
                      <a:round/>
                      <a:headEnd type="none" w="med" len="med"/>
                      <a:tailEnd type="none" w="med" len="med"/>
                    </a:lnT>
                    <a:lnB w="19050" cap="flat" cmpd="sng" algn="ctr">
                      <a:solidFill>
                        <a:srgbClr val="78C0D4"/>
                      </a:solidFill>
                      <a:prstDash val="solid"/>
                      <a:round/>
                      <a:headEnd type="none" w="med" len="med"/>
                      <a:tailEnd type="none" w="med" len="med"/>
                    </a:lnB>
                  </a:tcPr>
                </a:tc>
                <a:tc>
                  <a:txBody>
                    <a:bodyPr/>
                    <a:lstStyle/>
                    <a:p>
                      <a:pPr>
                        <a:spcAft>
                          <a:spcPts val="0"/>
                        </a:spcAft>
                      </a:pPr>
                      <a:r>
                        <a:rPr lang="en-ZA" sz="1100">
                          <a:latin typeface="Times New Roman"/>
                          <a:cs typeface="B Lotus"/>
                        </a:rPr>
                        <a:t>10-40</a:t>
                      </a:r>
                      <a:endParaRPr lang="en-US" sz="1100">
                        <a:latin typeface="Calibri"/>
                      </a:endParaRPr>
                    </a:p>
                  </a:txBody>
                  <a:tcPr marL="68580" marR="68580" marT="0" marB="0" anchor="ctr">
                    <a:lnL w="19050" cap="flat" cmpd="sng" algn="ctr">
                      <a:solidFill>
                        <a:srgbClr val="78C0D4"/>
                      </a:solidFill>
                      <a:prstDash val="solid"/>
                      <a:round/>
                      <a:headEnd type="none" w="med" len="med"/>
                      <a:tailEnd type="none" w="med" len="med"/>
                    </a:lnL>
                    <a:lnR w="19050" cap="flat" cmpd="sng" algn="ctr">
                      <a:solidFill>
                        <a:srgbClr val="78C0D4"/>
                      </a:solidFill>
                      <a:prstDash val="solid"/>
                      <a:round/>
                      <a:headEnd type="none" w="med" len="med"/>
                      <a:tailEnd type="none" w="med" len="med"/>
                    </a:lnR>
                    <a:lnT w="19050" cap="flat" cmpd="sng" algn="ctr">
                      <a:solidFill>
                        <a:srgbClr val="78C0D4"/>
                      </a:solidFill>
                      <a:prstDash val="solid"/>
                      <a:round/>
                      <a:headEnd type="none" w="med" len="med"/>
                      <a:tailEnd type="none" w="med" len="med"/>
                    </a:lnT>
                    <a:lnB w="19050" cap="flat" cmpd="sng" algn="ctr">
                      <a:solidFill>
                        <a:srgbClr val="78C0D4"/>
                      </a:solidFill>
                      <a:prstDash val="solid"/>
                      <a:round/>
                      <a:headEnd type="none" w="med" len="med"/>
                      <a:tailEnd type="none" w="med" len="med"/>
                    </a:lnB>
                  </a:tcPr>
                </a:tc>
                <a:tc>
                  <a:txBody>
                    <a:bodyPr/>
                    <a:lstStyle/>
                    <a:p>
                      <a:pPr>
                        <a:spcAft>
                          <a:spcPts val="0"/>
                        </a:spcAft>
                      </a:pPr>
                      <a:r>
                        <a:rPr lang="en-ZA" sz="1100">
                          <a:latin typeface="Times New Roman"/>
                          <a:cs typeface="B Lotus"/>
                        </a:rPr>
                        <a:t>40</a:t>
                      </a:r>
                      <a:endParaRPr lang="en-US" sz="1100">
                        <a:latin typeface="Calibri"/>
                      </a:endParaRPr>
                    </a:p>
                  </a:txBody>
                  <a:tcPr marL="68580" marR="68580" marT="0" marB="0" anchor="ctr">
                    <a:lnL w="19050" cap="flat" cmpd="sng" algn="ctr">
                      <a:solidFill>
                        <a:srgbClr val="78C0D4"/>
                      </a:solidFill>
                      <a:prstDash val="solid"/>
                      <a:round/>
                      <a:headEnd type="none" w="med" len="med"/>
                      <a:tailEnd type="none" w="med" len="med"/>
                    </a:lnL>
                    <a:lnR w="19050" cap="flat" cmpd="sng" algn="ctr">
                      <a:solidFill>
                        <a:srgbClr val="78C0D4"/>
                      </a:solidFill>
                      <a:prstDash val="solid"/>
                      <a:round/>
                      <a:headEnd type="none" w="med" len="med"/>
                      <a:tailEnd type="none" w="med" len="med"/>
                    </a:lnR>
                    <a:lnT w="19050" cap="flat" cmpd="sng" algn="ctr">
                      <a:solidFill>
                        <a:srgbClr val="78C0D4"/>
                      </a:solidFill>
                      <a:prstDash val="solid"/>
                      <a:round/>
                      <a:headEnd type="none" w="med" len="med"/>
                      <a:tailEnd type="none" w="med" len="med"/>
                    </a:lnT>
                    <a:lnB w="19050" cap="flat" cmpd="sng" algn="ctr">
                      <a:solidFill>
                        <a:srgbClr val="78C0D4"/>
                      </a:solidFill>
                      <a:prstDash val="solid"/>
                      <a:round/>
                      <a:headEnd type="none" w="med" len="med"/>
                      <a:tailEnd type="none" w="med" len="med"/>
                    </a:lnB>
                  </a:tcPr>
                </a:tc>
                <a:tc>
                  <a:txBody>
                    <a:bodyPr/>
                    <a:lstStyle/>
                    <a:p>
                      <a:pPr>
                        <a:spcAft>
                          <a:spcPts val="0"/>
                        </a:spcAft>
                      </a:pPr>
                      <a:r>
                        <a:rPr lang="en-ZA" sz="1100">
                          <a:latin typeface="Times New Roman"/>
                          <a:cs typeface="B Lotus"/>
                        </a:rPr>
                        <a:t>Daily to BID</a:t>
                      </a:r>
                      <a:endParaRPr lang="en-US" sz="1100">
                        <a:latin typeface="Calibri"/>
                      </a:endParaRPr>
                    </a:p>
                  </a:txBody>
                  <a:tcPr marL="68580" marR="68580" marT="0" marB="0" anchor="ctr">
                    <a:lnL w="19050" cap="flat" cmpd="sng" algn="ctr">
                      <a:solidFill>
                        <a:srgbClr val="78C0D4"/>
                      </a:solidFill>
                      <a:prstDash val="solid"/>
                      <a:round/>
                      <a:headEnd type="none" w="med" len="med"/>
                      <a:tailEnd type="none" w="med" len="med"/>
                    </a:lnL>
                    <a:lnR w="19050" cap="flat" cmpd="sng" algn="ctr">
                      <a:solidFill>
                        <a:srgbClr val="78C0D4"/>
                      </a:solidFill>
                      <a:prstDash val="solid"/>
                      <a:round/>
                      <a:headEnd type="none" w="med" len="med"/>
                      <a:tailEnd type="none" w="med" len="med"/>
                    </a:lnR>
                    <a:lnT w="19050" cap="flat" cmpd="sng" algn="ctr">
                      <a:solidFill>
                        <a:srgbClr val="78C0D4"/>
                      </a:solidFill>
                      <a:prstDash val="solid"/>
                      <a:round/>
                      <a:headEnd type="none" w="med" len="med"/>
                      <a:tailEnd type="none" w="med" len="med"/>
                    </a:lnT>
                    <a:lnB w="19050" cap="flat" cmpd="sng" algn="ctr">
                      <a:solidFill>
                        <a:srgbClr val="78C0D4"/>
                      </a:solidFill>
                      <a:prstDash val="solid"/>
                      <a:round/>
                      <a:headEnd type="none" w="med" len="med"/>
                      <a:tailEnd type="none" w="med" len="med"/>
                    </a:lnB>
                  </a:tcPr>
                </a:tc>
                <a:extLst>
                  <a:ext uri="{0D108BD9-81ED-4DB2-BD59-A6C34878D82A}">
                    <a16:rowId xmlns:a16="http://schemas.microsoft.com/office/drawing/2014/main" val="10008"/>
                  </a:ext>
                </a:extLst>
              </a:tr>
              <a:tr h="228522">
                <a:tc>
                  <a:txBody>
                    <a:bodyPr/>
                    <a:lstStyle/>
                    <a:p>
                      <a:pPr>
                        <a:spcAft>
                          <a:spcPts val="0"/>
                        </a:spcAft>
                      </a:pPr>
                      <a:r>
                        <a:rPr lang="en-ZA" sz="1100" dirty="0">
                          <a:latin typeface="Times New Roman"/>
                          <a:cs typeface="B Lotus"/>
                        </a:rPr>
                        <a:t>-</a:t>
                      </a:r>
                      <a:r>
                        <a:rPr lang="en-ZA" sz="1100" dirty="0" err="1">
                          <a:latin typeface="Times New Roman"/>
                          <a:cs typeface="B Lotus"/>
                        </a:rPr>
                        <a:t>Lisinopril</a:t>
                      </a:r>
                      <a:endParaRPr lang="en-US" sz="1100" dirty="0">
                        <a:latin typeface="Calibri"/>
                      </a:endParaRPr>
                    </a:p>
                  </a:txBody>
                  <a:tcPr marL="68580" marR="68580" marT="0" marB="0" anchor="ctr">
                    <a:lnL w="19050" cap="flat" cmpd="sng" algn="ctr">
                      <a:solidFill>
                        <a:srgbClr val="78C0D4"/>
                      </a:solidFill>
                      <a:prstDash val="solid"/>
                      <a:round/>
                      <a:headEnd type="none" w="med" len="med"/>
                      <a:tailEnd type="none" w="med" len="med"/>
                    </a:lnL>
                    <a:lnR w="19050" cap="flat" cmpd="sng" algn="ctr">
                      <a:solidFill>
                        <a:srgbClr val="78C0D4"/>
                      </a:solidFill>
                      <a:prstDash val="solid"/>
                      <a:round/>
                      <a:headEnd type="none" w="med" len="med"/>
                      <a:tailEnd type="none" w="med" len="med"/>
                    </a:lnR>
                    <a:lnT w="19050" cap="flat" cmpd="sng" algn="ctr">
                      <a:solidFill>
                        <a:srgbClr val="78C0D4"/>
                      </a:solidFill>
                      <a:prstDash val="solid"/>
                      <a:round/>
                      <a:headEnd type="none" w="med" len="med"/>
                      <a:tailEnd type="none" w="med" len="med"/>
                    </a:lnT>
                    <a:lnB w="19050" cap="flat" cmpd="sng" algn="ctr">
                      <a:solidFill>
                        <a:srgbClr val="78C0D4"/>
                      </a:solidFill>
                      <a:prstDash val="solid"/>
                      <a:round/>
                      <a:headEnd type="none" w="med" len="med"/>
                      <a:tailEnd type="none" w="med" len="med"/>
                    </a:lnB>
                  </a:tcPr>
                </a:tc>
                <a:tc>
                  <a:txBody>
                    <a:bodyPr/>
                    <a:lstStyle/>
                    <a:p>
                      <a:pPr>
                        <a:spcAft>
                          <a:spcPts val="0"/>
                        </a:spcAft>
                      </a:pPr>
                      <a:r>
                        <a:rPr lang="en-ZA" sz="1100">
                          <a:latin typeface="Times New Roman"/>
                          <a:cs typeface="B Lotus"/>
                        </a:rPr>
                        <a:t>Tab (5 , 10 , 20)</a:t>
                      </a:r>
                      <a:endParaRPr lang="en-US" sz="1100">
                        <a:latin typeface="Calibri"/>
                      </a:endParaRPr>
                    </a:p>
                  </a:txBody>
                  <a:tcPr marL="68580" marR="68580" marT="0" marB="0" anchor="ctr">
                    <a:lnL w="19050" cap="flat" cmpd="sng" algn="ctr">
                      <a:solidFill>
                        <a:srgbClr val="78C0D4"/>
                      </a:solidFill>
                      <a:prstDash val="solid"/>
                      <a:round/>
                      <a:headEnd type="none" w="med" len="med"/>
                      <a:tailEnd type="none" w="med" len="med"/>
                    </a:lnL>
                    <a:lnR w="19050" cap="flat" cmpd="sng" algn="ctr">
                      <a:solidFill>
                        <a:srgbClr val="78C0D4"/>
                      </a:solidFill>
                      <a:prstDash val="solid"/>
                      <a:round/>
                      <a:headEnd type="none" w="med" len="med"/>
                      <a:tailEnd type="none" w="med" len="med"/>
                    </a:lnR>
                    <a:lnT w="19050" cap="flat" cmpd="sng" algn="ctr">
                      <a:solidFill>
                        <a:srgbClr val="78C0D4"/>
                      </a:solidFill>
                      <a:prstDash val="solid"/>
                      <a:round/>
                      <a:headEnd type="none" w="med" len="med"/>
                      <a:tailEnd type="none" w="med" len="med"/>
                    </a:lnT>
                    <a:lnB w="19050" cap="flat" cmpd="sng" algn="ctr">
                      <a:solidFill>
                        <a:srgbClr val="78C0D4"/>
                      </a:solidFill>
                      <a:prstDash val="solid"/>
                      <a:round/>
                      <a:headEnd type="none" w="med" len="med"/>
                      <a:tailEnd type="none" w="med" len="med"/>
                    </a:lnB>
                  </a:tcPr>
                </a:tc>
                <a:tc>
                  <a:txBody>
                    <a:bodyPr/>
                    <a:lstStyle/>
                    <a:p>
                      <a:pPr>
                        <a:spcAft>
                          <a:spcPts val="0"/>
                        </a:spcAft>
                      </a:pPr>
                      <a:r>
                        <a:rPr lang="en-ZA" sz="1100">
                          <a:latin typeface="Times New Roman"/>
                          <a:cs typeface="B Lotus"/>
                        </a:rPr>
                        <a:t>10</a:t>
                      </a:r>
                      <a:endParaRPr lang="en-US" sz="1100">
                        <a:latin typeface="Calibri"/>
                      </a:endParaRPr>
                    </a:p>
                  </a:txBody>
                  <a:tcPr marL="68580" marR="68580" marT="0" marB="0" anchor="ctr">
                    <a:lnL w="19050" cap="flat" cmpd="sng" algn="ctr">
                      <a:solidFill>
                        <a:srgbClr val="78C0D4"/>
                      </a:solidFill>
                      <a:prstDash val="solid"/>
                      <a:round/>
                      <a:headEnd type="none" w="med" len="med"/>
                      <a:tailEnd type="none" w="med" len="med"/>
                    </a:lnL>
                    <a:lnR w="19050" cap="flat" cmpd="sng" algn="ctr">
                      <a:solidFill>
                        <a:srgbClr val="78C0D4"/>
                      </a:solidFill>
                      <a:prstDash val="solid"/>
                      <a:round/>
                      <a:headEnd type="none" w="med" len="med"/>
                      <a:tailEnd type="none" w="med" len="med"/>
                    </a:lnR>
                    <a:lnT w="19050" cap="flat" cmpd="sng" algn="ctr">
                      <a:solidFill>
                        <a:srgbClr val="78C0D4"/>
                      </a:solidFill>
                      <a:prstDash val="solid"/>
                      <a:round/>
                      <a:headEnd type="none" w="med" len="med"/>
                      <a:tailEnd type="none" w="med" len="med"/>
                    </a:lnT>
                    <a:lnB w="19050" cap="flat" cmpd="sng" algn="ctr">
                      <a:solidFill>
                        <a:srgbClr val="78C0D4"/>
                      </a:solidFill>
                      <a:prstDash val="solid"/>
                      <a:round/>
                      <a:headEnd type="none" w="med" len="med"/>
                      <a:tailEnd type="none" w="med" len="med"/>
                    </a:lnB>
                  </a:tcPr>
                </a:tc>
                <a:tc>
                  <a:txBody>
                    <a:bodyPr/>
                    <a:lstStyle/>
                    <a:p>
                      <a:pPr>
                        <a:spcAft>
                          <a:spcPts val="0"/>
                        </a:spcAft>
                      </a:pPr>
                      <a:r>
                        <a:rPr lang="en-ZA" sz="1100">
                          <a:latin typeface="Times New Roman"/>
                          <a:cs typeface="B Lotus"/>
                        </a:rPr>
                        <a:t>20-40</a:t>
                      </a:r>
                      <a:endParaRPr lang="en-US" sz="1100">
                        <a:latin typeface="Calibri"/>
                      </a:endParaRPr>
                    </a:p>
                  </a:txBody>
                  <a:tcPr marL="68580" marR="68580" marT="0" marB="0" anchor="ctr">
                    <a:lnL w="19050" cap="flat" cmpd="sng" algn="ctr">
                      <a:solidFill>
                        <a:srgbClr val="78C0D4"/>
                      </a:solidFill>
                      <a:prstDash val="solid"/>
                      <a:round/>
                      <a:headEnd type="none" w="med" len="med"/>
                      <a:tailEnd type="none" w="med" len="med"/>
                    </a:lnL>
                    <a:lnR w="19050" cap="flat" cmpd="sng" algn="ctr">
                      <a:solidFill>
                        <a:srgbClr val="78C0D4"/>
                      </a:solidFill>
                      <a:prstDash val="solid"/>
                      <a:round/>
                      <a:headEnd type="none" w="med" len="med"/>
                      <a:tailEnd type="none" w="med" len="med"/>
                    </a:lnR>
                    <a:lnT w="19050" cap="flat" cmpd="sng" algn="ctr">
                      <a:solidFill>
                        <a:srgbClr val="78C0D4"/>
                      </a:solidFill>
                      <a:prstDash val="solid"/>
                      <a:round/>
                      <a:headEnd type="none" w="med" len="med"/>
                      <a:tailEnd type="none" w="med" len="med"/>
                    </a:lnT>
                    <a:lnB w="19050" cap="flat" cmpd="sng" algn="ctr">
                      <a:solidFill>
                        <a:srgbClr val="78C0D4"/>
                      </a:solidFill>
                      <a:prstDash val="solid"/>
                      <a:round/>
                      <a:headEnd type="none" w="med" len="med"/>
                      <a:tailEnd type="none" w="med" len="med"/>
                    </a:lnB>
                  </a:tcPr>
                </a:tc>
                <a:tc>
                  <a:txBody>
                    <a:bodyPr/>
                    <a:lstStyle/>
                    <a:p>
                      <a:pPr>
                        <a:spcAft>
                          <a:spcPts val="0"/>
                        </a:spcAft>
                      </a:pPr>
                      <a:r>
                        <a:rPr lang="en-ZA" sz="1100">
                          <a:latin typeface="Times New Roman"/>
                          <a:cs typeface="B Lotus"/>
                        </a:rPr>
                        <a:t>40</a:t>
                      </a:r>
                      <a:endParaRPr lang="en-US" sz="1100">
                        <a:latin typeface="Calibri"/>
                      </a:endParaRPr>
                    </a:p>
                  </a:txBody>
                  <a:tcPr marL="68580" marR="68580" marT="0" marB="0" anchor="ctr">
                    <a:lnL w="19050" cap="flat" cmpd="sng" algn="ctr">
                      <a:solidFill>
                        <a:srgbClr val="78C0D4"/>
                      </a:solidFill>
                      <a:prstDash val="solid"/>
                      <a:round/>
                      <a:headEnd type="none" w="med" len="med"/>
                      <a:tailEnd type="none" w="med" len="med"/>
                    </a:lnL>
                    <a:lnR w="19050" cap="flat" cmpd="sng" algn="ctr">
                      <a:solidFill>
                        <a:srgbClr val="78C0D4"/>
                      </a:solidFill>
                      <a:prstDash val="solid"/>
                      <a:round/>
                      <a:headEnd type="none" w="med" len="med"/>
                      <a:tailEnd type="none" w="med" len="med"/>
                    </a:lnR>
                    <a:lnT w="19050" cap="flat" cmpd="sng" algn="ctr">
                      <a:solidFill>
                        <a:srgbClr val="78C0D4"/>
                      </a:solidFill>
                      <a:prstDash val="solid"/>
                      <a:round/>
                      <a:headEnd type="none" w="med" len="med"/>
                      <a:tailEnd type="none" w="med" len="med"/>
                    </a:lnT>
                    <a:lnB w="19050" cap="flat" cmpd="sng" algn="ctr">
                      <a:solidFill>
                        <a:srgbClr val="78C0D4"/>
                      </a:solidFill>
                      <a:prstDash val="solid"/>
                      <a:round/>
                      <a:headEnd type="none" w="med" len="med"/>
                      <a:tailEnd type="none" w="med" len="med"/>
                    </a:lnB>
                  </a:tcPr>
                </a:tc>
                <a:tc>
                  <a:txBody>
                    <a:bodyPr/>
                    <a:lstStyle/>
                    <a:p>
                      <a:pPr>
                        <a:spcAft>
                          <a:spcPts val="0"/>
                        </a:spcAft>
                      </a:pPr>
                      <a:r>
                        <a:rPr lang="en-ZA" sz="1100">
                          <a:latin typeface="Times New Roman"/>
                          <a:cs typeface="B Lotus"/>
                        </a:rPr>
                        <a:t>Daily</a:t>
                      </a:r>
                      <a:endParaRPr lang="en-US" sz="1100">
                        <a:latin typeface="Calibri"/>
                      </a:endParaRPr>
                    </a:p>
                  </a:txBody>
                  <a:tcPr marL="68580" marR="68580" marT="0" marB="0" anchor="ctr">
                    <a:lnL w="19050" cap="flat" cmpd="sng" algn="ctr">
                      <a:solidFill>
                        <a:srgbClr val="78C0D4"/>
                      </a:solidFill>
                      <a:prstDash val="solid"/>
                      <a:round/>
                      <a:headEnd type="none" w="med" len="med"/>
                      <a:tailEnd type="none" w="med" len="med"/>
                    </a:lnL>
                    <a:lnR w="19050" cap="flat" cmpd="sng" algn="ctr">
                      <a:solidFill>
                        <a:srgbClr val="78C0D4"/>
                      </a:solidFill>
                      <a:prstDash val="solid"/>
                      <a:round/>
                      <a:headEnd type="none" w="med" len="med"/>
                      <a:tailEnd type="none" w="med" len="med"/>
                    </a:lnR>
                    <a:lnT w="19050" cap="flat" cmpd="sng" algn="ctr">
                      <a:solidFill>
                        <a:srgbClr val="78C0D4"/>
                      </a:solidFill>
                      <a:prstDash val="solid"/>
                      <a:round/>
                      <a:headEnd type="none" w="med" len="med"/>
                      <a:tailEnd type="none" w="med" len="med"/>
                    </a:lnT>
                    <a:lnB w="19050" cap="flat" cmpd="sng" algn="ctr">
                      <a:solidFill>
                        <a:srgbClr val="78C0D4"/>
                      </a:solidFill>
                      <a:prstDash val="solid"/>
                      <a:round/>
                      <a:headEnd type="none" w="med" len="med"/>
                      <a:tailEnd type="none" w="med" len="med"/>
                    </a:lnB>
                  </a:tcPr>
                </a:tc>
                <a:extLst>
                  <a:ext uri="{0D108BD9-81ED-4DB2-BD59-A6C34878D82A}">
                    <a16:rowId xmlns:a16="http://schemas.microsoft.com/office/drawing/2014/main" val="10009"/>
                  </a:ext>
                </a:extLst>
              </a:tr>
              <a:tr h="536352">
                <a:tc gridSpan="6">
                  <a:txBody>
                    <a:bodyPr/>
                    <a:lstStyle/>
                    <a:p>
                      <a:pPr>
                        <a:spcAft>
                          <a:spcPts val="0"/>
                        </a:spcAft>
                      </a:pPr>
                      <a:r>
                        <a:rPr lang="en-US" sz="1100" dirty="0">
                          <a:latin typeface="Times New Roman"/>
                          <a:cs typeface="B Lotus"/>
                        </a:rPr>
                        <a:t>- Starting dose may be decreased 50% if patient is volume depleted, in acute heart failure exacerbation, or very elderly (≥ 75 year).</a:t>
                      </a:r>
                      <a:endParaRPr lang="en-US" sz="1100" dirty="0">
                        <a:latin typeface="Calibri"/>
                      </a:endParaRPr>
                    </a:p>
                    <a:p>
                      <a:pPr>
                        <a:spcAft>
                          <a:spcPts val="0"/>
                        </a:spcAft>
                      </a:pPr>
                      <a:r>
                        <a:rPr lang="en-ZA" sz="1100" dirty="0">
                          <a:latin typeface="Times New Roman"/>
                          <a:cs typeface="B Lotus"/>
                        </a:rPr>
                        <a:t>* In patients with CHF, target dose could be 50 mg, TID.</a:t>
                      </a:r>
                      <a:endParaRPr lang="en-US" sz="1100" dirty="0">
                        <a:latin typeface="Calibri"/>
                      </a:endParaRPr>
                    </a:p>
                  </a:txBody>
                  <a:tcPr marL="68580" marR="68580" marT="0" marB="0" anchor="ctr">
                    <a:lnL w="19050" cap="flat" cmpd="sng" algn="ctr">
                      <a:solidFill>
                        <a:srgbClr val="78C0D4"/>
                      </a:solidFill>
                      <a:prstDash val="solid"/>
                      <a:round/>
                      <a:headEnd type="none" w="med" len="med"/>
                      <a:tailEnd type="none" w="med" len="med"/>
                    </a:lnL>
                    <a:lnR w="19050" cap="flat" cmpd="sng" algn="ctr">
                      <a:solidFill>
                        <a:srgbClr val="78C0D4"/>
                      </a:solidFill>
                      <a:prstDash val="solid"/>
                      <a:round/>
                      <a:headEnd type="none" w="med" len="med"/>
                      <a:tailEnd type="none" w="med" len="med"/>
                    </a:lnR>
                    <a:lnT w="19050" cap="flat" cmpd="sng" algn="ctr">
                      <a:solidFill>
                        <a:srgbClr val="78C0D4"/>
                      </a:solidFill>
                      <a:prstDash val="solid"/>
                      <a:round/>
                      <a:headEnd type="none" w="med" len="med"/>
                      <a:tailEnd type="none" w="med" len="med"/>
                    </a:lnT>
                    <a:lnB w="19050" cap="flat" cmpd="sng" algn="ctr">
                      <a:solidFill>
                        <a:srgbClr val="78C0D4"/>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10"/>
                  </a:ext>
                </a:extLst>
              </a:tr>
              <a:tr h="228522">
                <a:tc gridSpan="6">
                  <a:txBody>
                    <a:bodyPr/>
                    <a:lstStyle/>
                    <a:p>
                      <a:pPr>
                        <a:spcAft>
                          <a:spcPts val="0"/>
                        </a:spcAft>
                      </a:pPr>
                      <a:r>
                        <a:rPr lang="en-ZA" sz="1100" b="1" dirty="0">
                          <a:latin typeface="Times New Roman"/>
                          <a:ea typeface="Calibri"/>
                          <a:cs typeface="B Lotus"/>
                        </a:rPr>
                        <a:t>Angiotensin Receptor Blockers (ARBs)</a:t>
                      </a:r>
                      <a:endParaRPr lang="en-US" sz="1100" dirty="0">
                        <a:latin typeface="Calibri"/>
                        <a:ea typeface="Calibri"/>
                        <a:cs typeface="Arial"/>
                      </a:endParaRPr>
                    </a:p>
                  </a:txBody>
                  <a:tcPr marL="68580" marR="68580" marT="0" marB="0" anchor="ctr">
                    <a:lnL w="19050" cap="flat" cmpd="sng" algn="ctr">
                      <a:solidFill>
                        <a:srgbClr val="78C0D4"/>
                      </a:solidFill>
                      <a:prstDash val="solid"/>
                      <a:round/>
                      <a:headEnd type="none" w="med" len="med"/>
                      <a:tailEnd type="none" w="med" len="med"/>
                    </a:lnL>
                    <a:lnR w="19050" cap="flat" cmpd="sng" algn="ctr">
                      <a:solidFill>
                        <a:srgbClr val="78C0D4"/>
                      </a:solidFill>
                      <a:prstDash val="solid"/>
                      <a:round/>
                      <a:headEnd type="none" w="med" len="med"/>
                      <a:tailEnd type="none" w="med" len="med"/>
                    </a:lnR>
                    <a:lnT w="19050" cap="flat" cmpd="sng" algn="ctr">
                      <a:solidFill>
                        <a:srgbClr val="78C0D4"/>
                      </a:solidFill>
                      <a:prstDash val="solid"/>
                      <a:round/>
                      <a:headEnd type="none" w="med" len="med"/>
                      <a:tailEnd type="none" w="med" len="med"/>
                    </a:lnT>
                    <a:lnB w="19050" cap="flat" cmpd="sng" algn="ctr">
                      <a:solidFill>
                        <a:srgbClr val="78C0D4"/>
                      </a:solidFill>
                      <a:prstDash val="solid"/>
                      <a:round/>
                      <a:headEnd type="none" w="med" len="med"/>
                      <a:tailEnd type="none" w="med" len="med"/>
                    </a:lnB>
                    <a:solidFill>
                      <a:srgbClr val="D2EAF1"/>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11"/>
                  </a:ext>
                </a:extLst>
              </a:tr>
              <a:tr h="357570">
                <a:tc>
                  <a:txBody>
                    <a:bodyPr/>
                    <a:lstStyle/>
                    <a:p>
                      <a:pPr>
                        <a:spcAft>
                          <a:spcPts val="0"/>
                        </a:spcAft>
                      </a:pPr>
                      <a:r>
                        <a:rPr lang="en-ZA" sz="1100" dirty="0" err="1">
                          <a:latin typeface="Times New Roman"/>
                          <a:cs typeface="B Lotus"/>
                        </a:rPr>
                        <a:t>Losartan</a:t>
                      </a:r>
                      <a:endParaRPr lang="en-US" sz="1100" dirty="0">
                        <a:latin typeface="Calibri"/>
                      </a:endParaRPr>
                    </a:p>
                  </a:txBody>
                  <a:tcPr marL="68580" marR="68580" marT="0" marB="0" anchor="ctr">
                    <a:lnL w="19050" cap="flat" cmpd="sng" algn="ctr">
                      <a:solidFill>
                        <a:srgbClr val="78C0D4"/>
                      </a:solidFill>
                      <a:prstDash val="solid"/>
                      <a:round/>
                      <a:headEnd type="none" w="med" len="med"/>
                      <a:tailEnd type="none" w="med" len="med"/>
                    </a:lnL>
                    <a:lnR w="19050" cap="flat" cmpd="sng" algn="ctr">
                      <a:solidFill>
                        <a:srgbClr val="78C0D4"/>
                      </a:solidFill>
                      <a:prstDash val="solid"/>
                      <a:round/>
                      <a:headEnd type="none" w="med" len="med"/>
                      <a:tailEnd type="none" w="med" len="med"/>
                    </a:lnR>
                    <a:lnT w="19050" cap="flat" cmpd="sng" algn="ctr">
                      <a:solidFill>
                        <a:srgbClr val="78C0D4"/>
                      </a:solidFill>
                      <a:prstDash val="solid"/>
                      <a:round/>
                      <a:headEnd type="none" w="med" len="med"/>
                      <a:tailEnd type="none" w="med" len="med"/>
                    </a:lnT>
                    <a:lnB w="19050" cap="flat" cmpd="sng" algn="ctr">
                      <a:solidFill>
                        <a:srgbClr val="78C0D4"/>
                      </a:solidFill>
                      <a:prstDash val="solid"/>
                      <a:round/>
                      <a:headEnd type="none" w="med" len="med"/>
                      <a:tailEnd type="none" w="med" len="med"/>
                    </a:lnB>
                  </a:tcPr>
                </a:tc>
                <a:tc>
                  <a:txBody>
                    <a:bodyPr/>
                    <a:lstStyle/>
                    <a:p>
                      <a:pPr algn="just">
                        <a:spcAft>
                          <a:spcPts val="0"/>
                        </a:spcAft>
                      </a:pPr>
                      <a:r>
                        <a:rPr lang="en-ZA" sz="1100">
                          <a:latin typeface="Times New Roman"/>
                          <a:cs typeface="B Lotus"/>
                        </a:rPr>
                        <a:t>Tab (25 , 50)</a:t>
                      </a:r>
                      <a:endParaRPr lang="en-US" sz="1100">
                        <a:latin typeface="Calibri"/>
                      </a:endParaRPr>
                    </a:p>
                  </a:txBody>
                  <a:tcPr marL="68580" marR="68580" marT="0" marB="0" anchor="ctr">
                    <a:lnL w="19050" cap="flat" cmpd="sng" algn="ctr">
                      <a:solidFill>
                        <a:srgbClr val="78C0D4"/>
                      </a:solidFill>
                      <a:prstDash val="solid"/>
                      <a:round/>
                      <a:headEnd type="none" w="med" len="med"/>
                      <a:tailEnd type="none" w="med" len="med"/>
                    </a:lnL>
                    <a:lnR w="19050" cap="flat" cmpd="sng" algn="ctr">
                      <a:solidFill>
                        <a:srgbClr val="78C0D4"/>
                      </a:solidFill>
                      <a:prstDash val="solid"/>
                      <a:round/>
                      <a:headEnd type="none" w="med" len="med"/>
                      <a:tailEnd type="none" w="med" len="med"/>
                    </a:lnR>
                    <a:lnT w="19050" cap="flat" cmpd="sng" algn="ctr">
                      <a:solidFill>
                        <a:srgbClr val="78C0D4"/>
                      </a:solidFill>
                      <a:prstDash val="solid"/>
                      <a:round/>
                      <a:headEnd type="none" w="med" len="med"/>
                      <a:tailEnd type="none" w="med" len="med"/>
                    </a:lnT>
                    <a:lnB w="19050" cap="flat" cmpd="sng" algn="ctr">
                      <a:solidFill>
                        <a:srgbClr val="78C0D4"/>
                      </a:solidFill>
                      <a:prstDash val="solid"/>
                      <a:round/>
                      <a:headEnd type="none" w="med" len="med"/>
                      <a:tailEnd type="none" w="med" len="med"/>
                    </a:lnB>
                  </a:tcPr>
                </a:tc>
                <a:tc>
                  <a:txBody>
                    <a:bodyPr/>
                    <a:lstStyle/>
                    <a:p>
                      <a:pPr algn="just">
                        <a:spcAft>
                          <a:spcPts val="0"/>
                        </a:spcAft>
                      </a:pPr>
                      <a:r>
                        <a:rPr lang="en-ZA" sz="1100">
                          <a:latin typeface="Times New Roman"/>
                          <a:cs typeface="B Lotus"/>
                        </a:rPr>
                        <a:t>50</a:t>
                      </a:r>
                      <a:endParaRPr lang="en-US" sz="1100">
                        <a:latin typeface="Calibri"/>
                      </a:endParaRPr>
                    </a:p>
                  </a:txBody>
                  <a:tcPr marL="68580" marR="68580" marT="0" marB="0" anchor="ctr">
                    <a:lnL w="19050" cap="flat" cmpd="sng" algn="ctr">
                      <a:solidFill>
                        <a:srgbClr val="78C0D4"/>
                      </a:solidFill>
                      <a:prstDash val="solid"/>
                      <a:round/>
                      <a:headEnd type="none" w="med" len="med"/>
                      <a:tailEnd type="none" w="med" len="med"/>
                    </a:lnL>
                    <a:lnR w="19050" cap="flat" cmpd="sng" algn="ctr">
                      <a:solidFill>
                        <a:srgbClr val="78C0D4"/>
                      </a:solidFill>
                      <a:prstDash val="solid"/>
                      <a:round/>
                      <a:headEnd type="none" w="med" len="med"/>
                      <a:tailEnd type="none" w="med" len="med"/>
                    </a:lnR>
                    <a:lnT w="19050" cap="flat" cmpd="sng" algn="ctr">
                      <a:solidFill>
                        <a:srgbClr val="78C0D4"/>
                      </a:solidFill>
                      <a:prstDash val="solid"/>
                      <a:round/>
                      <a:headEnd type="none" w="med" len="med"/>
                      <a:tailEnd type="none" w="med" len="med"/>
                    </a:lnT>
                    <a:lnB w="19050" cap="flat" cmpd="sng" algn="ctr">
                      <a:solidFill>
                        <a:srgbClr val="78C0D4"/>
                      </a:solidFill>
                      <a:prstDash val="solid"/>
                      <a:round/>
                      <a:headEnd type="none" w="med" len="med"/>
                      <a:tailEnd type="none" w="med" len="med"/>
                    </a:lnB>
                  </a:tcPr>
                </a:tc>
                <a:tc>
                  <a:txBody>
                    <a:bodyPr/>
                    <a:lstStyle/>
                    <a:p>
                      <a:pPr algn="just">
                        <a:spcAft>
                          <a:spcPts val="0"/>
                        </a:spcAft>
                      </a:pPr>
                      <a:r>
                        <a:rPr lang="en-ZA" sz="1100">
                          <a:latin typeface="Times New Roman"/>
                          <a:cs typeface="B Lotus"/>
                        </a:rPr>
                        <a:t>25-100</a:t>
                      </a:r>
                      <a:endParaRPr lang="en-US" sz="1100">
                        <a:latin typeface="Calibri"/>
                      </a:endParaRPr>
                    </a:p>
                  </a:txBody>
                  <a:tcPr marL="68580" marR="68580" marT="0" marB="0" anchor="ctr">
                    <a:lnL w="19050" cap="flat" cmpd="sng" algn="ctr">
                      <a:solidFill>
                        <a:srgbClr val="78C0D4"/>
                      </a:solidFill>
                      <a:prstDash val="solid"/>
                      <a:round/>
                      <a:headEnd type="none" w="med" len="med"/>
                      <a:tailEnd type="none" w="med" len="med"/>
                    </a:lnL>
                    <a:lnR w="19050" cap="flat" cmpd="sng" algn="ctr">
                      <a:solidFill>
                        <a:srgbClr val="78C0D4"/>
                      </a:solidFill>
                      <a:prstDash val="solid"/>
                      <a:round/>
                      <a:headEnd type="none" w="med" len="med"/>
                      <a:tailEnd type="none" w="med" len="med"/>
                    </a:lnR>
                    <a:lnT w="19050" cap="flat" cmpd="sng" algn="ctr">
                      <a:solidFill>
                        <a:srgbClr val="78C0D4"/>
                      </a:solidFill>
                      <a:prstDash val="solid"/>
                      <a:round/>
                      <a:headEnd type="none" w="med" len="med"/>
                      <a:tailEnd type="none" w="med" len="med"/>
                    </a:lnT>
                    <a:lnB w="19050" cap="flat" cmpd="sng" algn="ctr">
                      <a:solidFill>
                        <a:srgbClr val="78C0D4"/>
                      </a:solidFill>
                      <a:prstDash val="solid"/>
                      <a:round/>
                      <a:headEnd type="none" w="med" len="med"/>
                      <a:tailEnd type="none" w="med" len="med"/>
                    </a:lnB>
                  </a:tcPr>
                </a:tc>
                <a:tc>
                  <a:txBody>
                    <a:bodyPr/>
                    <a:lstStyle/>
                    <a:p>
                      <a:pPr algn="just">
                        <a:spcAft>
                          <a:spcPts val="0"/>
                        </a:spcAft>
                      </a:pPr>
                      <a:r>
                        <a:rPr lang="en-ZA" sz="1100">
                          <a:latin typeface="Times New Roman"/>
                          <a:cs typeface="B Lotus"/>
                        </a:rPr>
                        <a:t>100</a:t>
                      </a:r>
                      <a:endParaRPr lang="en-US" sz="1100">
                        <a:latin typeface="Calibri"/>
                      </a:endParaRPr>
                    </a:p>
                  </a:txBody>
                  <a:tcPr marL="68580" marR="68580" marT="0" marB="0" anchor="ctr">
                    <a:lnL w="19050" cap="flat" cmpd="sng" algn="ctr">
                      <a:solidFill>
                        <a:srgbClr val="78C0D4"/>
                      </a:solidFill>
                      <a:prstDash val="solid"/>
                      <a:round/>
                      <a:headEnd type="none" w="med" len="med"/>
                      <a:tailEnd type="none" w="med" len="med"/>
                    </a:lnL>
                    <a:lnR w="19050" cap="flat" cmpd="sng" algn="ctr">
                      <a:solidFill>
                        <a:srgbClr val="78C0D4"/>
                      </a:solidFill>
                      <a:prstDash val="solid"/>
                      <a:round/>
                      <a:headEnd type="none" w="med" len="med"/>
                      <a:tailEnd type="none" w="med" len="med"/>
                    </a:lnR>
                    <a:lnT w="19050" cap="flat" cmpd="sng" algn="ctr">
                      <a:solidFill>
                        <a:srgbClr val="78C0D4"/>
                      </a:solidFill>
                      <a:prstDash val="solid"/>
                      <a:round/>
                      <a:headEnd type="none" w="med" len="med"/>
                      <a:tailEnd type="none" w="med" len="med"/>
                    </a:lnT>
                    <a:lnB w="19050" cap="flat" cmpd="sng" algn="ctr">
                      <a:solidFill>
                        <a:srgbClr val="78C0D4"/>
                      </a:solidFill>
                      <a:prstDash val="solid"/>
                      <a:round/>
                      <a:headEnd type="none" w="med" len="med"/>
                      <a:tailEnd type="none" w="med" len="med"/>
                    </a:lnB>
                  </a:tcPr>
                </a:tc>
                <a:tc>
                  <a:txBody>
                    <a:bodyPr/>
                    <a:lstStyle/>
                    <a:p>
                      <a:pPr algn="just">
                        <a:spcAft>
                          <a:spcPts val="0"/>
                        </a:spcAft>
                      </a:pPr>
                      <a:r>
                        <a:rPr lang="en-ZA" sz="1100">
                          <a:latin typeface="Times New Roman"/>
                          <a:cs typeface="B Lotus"/>
                        </a:rPr>
                        <a:t>Daily to BID</a:t>
                      </a:r>
                      <a:endParaRPr lang="en-US" sz="1100">
                        <a:latin typeface="Calibri"/>
                      </a:endParaRPr>
                    </a:p>
                  </a:txBody>
                  <a:tcPr marL="68580" marR="68580" marT="0" marB="0" anchor="ctr">
                    <a:lnL w="19050" cap="flat" cmpd="sng" algn="ctr">
                      <a:solidFill>
                        <a:srgbClr val="78C0D4"/>
                      </a:solidFill>
                      <a:prstDash val="solid"/>
                      <a:round/>
                      <a:headEnd type="none" w="med" len="med"/>
                      <a:tailEnd type="none" w="med" len="med"/>
                    </a:lnL>
                    <a:lnR w="19050" cap="flat" cmpd="sng" algn="ctr">
                      <a:solidFill>
                        <a:srgbClr val="78C0D4"/>
                      </a:solidFill>
                      <a:prstDash val="solid"/>
                      <a:round/>
                      <a:headEnd type="none" w="med" len="med"/>
                      <a:tailEnd type="none" w="med" len="med"/>
                    </a:lnR>
                    <a:lnT w="19050" cap="flat" cmpd="sng" algn="ctr">
                      <a:solidFill>
                        <a:srgbClr val="78C0D4"/>
                      </a:solidFill>
                      <a:prstDash val="solid"/>
                      <a:round/>
                      <a:headEnd type="none" w="med" len="med"/>
                      <a:tailEnd type="none" w="med" len="med"/>
                    </a:lnT>
                    <a:lnB w="19050" cap="flat" cmpd="sng" algn="ctr">
                      <a:solidFill>
                        <a:srgbClr val="78C0D4"/>
                      </a:solidFill>
                      <a:prstDash val="solid"/>
                      <a:round/>
                      <a:headEnd type="none" w="med" len="med"/>
                      <a:tailEnd type="none" w="med" len="med"/>
                    </a:lnB>
                  </a:tcPr>
                </a:tc>
                <a:extLst>
                  <a:ext uri="{0D108BD9-81ED-4DB2-BD59-A6C34878D82A}">
                    <a16:rowId xmlns:a16="http://schemas.microsoft.com/office/drawing/2014/main" val="10012"/>
                  </a:ext>
                </a:extLst>
              </a:tr>
              <a:tr h="228522">
                <a:tc>
                  <a:txBody>
                    <a:bodyPr/>
                    <a:lstStyle/>
                    <a:p>
                      <a:pPr>
                        <a:spcAft>
                          <a:spcPts val="0"/>
                        </a:spcAft>
                      </a:pPr>
                      <a:r>
                        <a:rPr lang="en-ZA" sz="1100" dirty="0" err="1">
                          <a:latin typeface="Times New Roman"/>
                          <a:cs typeface="B Lotus"/>
                        </a:rPr>
                        <a:t>Losartan</a:t>
                      </a:r>
                      <a:r>
                        <a:rPr lang="en-ZA" sz="1100" dirty="0">
                          <a:latin typeface="Times New Roman"/>
                          <a:cs typeface="B Lotus"/>
                        </a:rPr>
                        <a:t>/HCTZ</a:t>
                      </a:r>
                      <a:endParaRPr lang="en-US" sz="1100" dirty="0">
                        <a:latin typeface="Calibri"/>
                      </a:endParaRPr>
                    </a:p>
                  </a:txBody>
                  <a:tcPr marL="68580" marR="68580" marT="0" marB="0" anchor="ctr">
                    <a:lnL w="19050" cap="flat" cmpd="sng" algn="ctr">
                      <a:solidFill>
                        <a:srgbClr val="78C0D4"/>
                      </a:solidFill>
                      <a:prstDash val="solid"/>
                      <a:round/>
                      <a:headEnd type="none" w="med" len="med"/>
                      <a:tailEnd type="none" w="med" len="med"/>
                    </a:lnL>
                    <a:lnR w="19050" cap="flat" cmpd="sng" algn="ctr">
                      <a:solidFill>
                        <a:srgbClr val="78C0D4"/>
                      </a:solidFill>
                      <a:prstDash val="solid"/>
                      <a:round/>
                      <a:headEnd type="none" w="med" len="med"/>
                      <a:tailEnd type="none" w="med" len="med"/>
                    </a:lnR>
                    <a:lnT w="19050" cap="flat" cmpd="sng" algn="ctr">
                      <a:solidFill>
                        <a:srgbClr val="78C0D4"/>
                      </a:solidFill>
                      <a:prstDash val="solid"/>
                      <a:round/>
                      <a:headEnd type="none" w="med" len="med"/>
                      <a:tailEnd type="none" w="med" len="med"/>
                    </a:lnT>
                    <a:lnB w="19050" cap="flat" cmpd="sng" algn="ctr">
                      <a:solidFill>
                        <a:srgbClr val="78C0D4"/>
                      </a:solidFill>
                      <a:prstDash val="solid"/>
                      <a:round/>
                      <a:headEnd type="none" w="med" len="med"/>
                      <a:tailEnd type="none" w="med" len="med"/>
                    </a:lnB>
                  </a:tcPr>
                </a:tc>
                <a:tc>
                  <a:txBody>
                    <a:bodyPr/>
                    <a:lstStyle/>
                    <a:p>
                      <a:pPr algn="just">
                        <a:spcAft>
                          <a:spcPts val="0"/>
                        </a:spcAft>
                      </a:pPr>
                      <a:r>
                        <a:rPr lang="en-ZA" sz="1100">
                          <a:latin typeface="Times New Roman"/>
                          <a:cs typeface="B Lotus"/>
                        </a:rPr>
                        <a:t>Tab (50/12.5)</a:t>
                      </a:r>
                      <a:endParaRPr lang="en-US" sz="1100">
                        <a:latin typeface="Calibri"/>
                      </a:endParaRPr>
                    </a:p>
                  </a:txBody>
                  <a:tcPr marL="68580" marR="68580" marT="0" marB="0" anchor="ctr">
                    <a:lnL w="19050" cap="flat" cmpd="sng" algn="ctr">
                      <a:solidFill>
                        <a:srgbClr val="78C0D4"/>
                      </a:solidFill>
                      <a:prstDash val="solid"/>
                      <a:round/>
                      <a:headEnd type="none" w="med" len="med"/>
                      <a:tailEnd type="none" w="med" len="med"/>
                    </a:lnL>
                    <a:lnR w="19050" cap="flat" cmpd="sng" algn="ctr">
                      <a:solidFill>
                        <a:srgbClr val="78C0D4"/>
                      </a:solidFill>
                      <a:prstDash val="solid"/>
                      <a:round/>
                      <a:headEnd type="none" w="med" len="med"/>
                      <a:tailEnd type="none" w="med" len="med"/>
                    </a:lnR>
                    <a:lnT w="19050" cap="flat" cmpd="sng" algn="ctr">
                      <a:solidFill>
                        <a:srgbClr val="78C0D4"/>
                      </a:solidFill>
                      <a:prstDash val="solid"/>
                      <a:round/>
                      <a:headEnd type="none" w="med" len="med"/>
                      <a:tailEnd type="none" w="med" len="med"/>
                    </a:lnT>
                    <a:lnB w="19050" cap="flat" cmpd="sng" algn="ctr">
                      <a:solidFill>
                        <a:srgbClr val="78C0D4"/>
                      </a:solidFill>
                      <a:prstDash val="solid"/>
                      <a:round/>
                      <a:headEnd type="none" w="med" len="med"/>
                      <a:tailEnd type="none" w="med" len="med"/>
                    </a:lnB>
                  </a:tcPr>
                </a:tc>
                <a:tc>
                  <a:txBody>
                    <a:bodyPr/>
                    <a:lstStyle/>
                    <a:p>
                      <a:pPr algn="just">
                        <a:spcAft>
                          <a:spcPts val="0"/>
                        </a:spcAft>
                      </a:pPr>
                      <a:r>
                        <a:rPr lang="en-ZA" sz="1100">
                          <a:latin typeface="Times New Roman"/>
                          <a:cs typeface="B Lotus"/>
                        </a:rPr>
                        <a:t>-</a:t>
                      </a:r>
                      <a:endParaRPr lang="en-US" sz="1100">
                        <a:latin typeface="Calibri"/>
                      </a:endParaRPr>
                    </a:p>
                  </a:txBody>
                  <a:tcPr marL="68580" marR="68580" marT="0" marB="0" anchor="ctr">
                    <a:lnL w="19050" cap="flat" cmpd="sng" algn="ctr">
                      <a:solidFill>
                        <a:srgbClr val="78C0D4"/>
                      </a:solidFill>
                      <a:prstDash val="solid"/>
                      <a:round/>
                      <a:headEnd type="none" w="med" len="med"/>
                      <a:tailEnd type="none" w="med" len="med"/>
                    </a:lnL>
                    <a:lnR w="19050" cap="flat" cmpd="sng" algn="ctr">
                      <a:solidFill>
                        <a:srgbClr val="78C0D4"/>
                      </a:solidFill>
                      <a:prstDash val="solid"/>
                      <a:round/>
                      <a:headEnd type="none" w="med" len="med"/>
                      <a:tailEnd type="none" w="med" len="med"/>
                    </a:lnR>
                    <a:lnT w="19050" cap="flat" cmpd="sng" algn="ctr">
                      <a:solidFill>
                        <a:srgbClr val="78C0D4"/>
                      </a:solidFill>
                      <a:prstDash val="solid"/>
                      <a:round/>
                      <a:headEnd type="none" w="med" len="med"/>
                      <a:tailEnd type="none" w="med" len="med"/>
                    </a:lnT>
                    <a:lnB w="19050" cap="flat" cmpd="sng" algn="ctr">
                      <a:solidFill>
                        <a:srgbClr val="78C0D4"/>
                      </a:solidFill>
                      <a:prstDash val="solid"/>
                      <a:round/>
                      <a:headEnd type="none" w="med" len="med"/>
                      <a:tailEnd type="none" w="med" len="med"/>
                    </a:lnB>
                  </a:tcPr>
                </a:tc>
                <a:tc>
                  <a:txBody>
                    <a:bodyPr/>
                    <a:lstStyle/>
                    <a:p>
                      <a:pPr algn="just">
                        <a:spcAft>
                          <a:spcPts val="0"/>
                        </a:spcAft>
                      </a:pPr>
                      <a:r>
                        <a:rPr lang="en-ZA" sz="1100">
                          <a:latin typeface="Times New Roman"/>
                          <a:cs typeface="B Lotus"/>
                        </a:rPr>
                        <a:t>-</a:t>
                      </a:r>
                      <a:endParaRPr lang="en-US" sz="1100">
                        <a:latin typeface="Calibri"/>
                      </a:endParaRPr>
                    </a:p>
                  </a:txBody>
                  <a:tcPr marL="68580" marR="68580" marT="0" marB="0" anchor="ctr">
                    <a:lnL w="19050" cap="flat" cmpd="sng" algn="ctr">
                      <a:solidFill>
                        <a:srgbClr val="78C0D4"/>
                      </a:solidFill>
                      <a:prstDash val="solid"/>
                      <a:round/>
                      <a:headEnd type="none" w="med" len="med"/>
                      <a:tailEnd type="none" w="med" len="med"/>
                    </a:lnL>
                    <a:lnR w="19050" cap="flat" cmpd="sng" algn="ctr">
                      <a:solidFill>
                        <a:srgbClr val="78C0D4"/>
                      </a:solidFill>
                      <a:prstDash val="solid"/>
                      <a:round/>
                      <a:headEnd type="none" w="med" len="med"/>
                      <a:tailEnd type="none" w="med" len="med"/>
                    </a:lnR>
                    <a:lnT w="19050" cap="flat" cmpd="sng" algn="ctr">
                      <a:solidFill>
                        <a:srgbClr val="78C0D4"/>
                      </a:solidFill>
                      <a:prstDash val="solid"/>
                      <a:round/>
                      <a:headEnd type="none" w="med" len="med"/>
                      <a:tailEnd type="none" w="med" len="med"/>
                    </a:lnT>
                    <a:lnB w="19050" cap="flat" cmpd="sng" algn="ctr">
                      <a:solidFill>
                        <a:srgbClr val="78C0D4"/>
                      </a:solidFill>
                      <a:prstDash val="solid"/>
                      <a:round/>
                      <a:headEnd type="none" w="med" len="med"/>
                      <a:tailEnd type="none" w="med" len="med"/>
                    </a:lnB>
                  </a:tcPr>
                </a:tc>
                <a:tc>
                  <a:txBody>
                    <a:bodyPr/>
                    <a:lstStyle/>
                    <a:p>
                      <a:pPr algn="just">
                        <a:spcAft>
                          <a:spcPts val="0"/>
                        </a:spcAft>
                      </a:pPr>
                      <a:r>
                        <a:rPr lang="en-ZA" sz="1100">
                          <a:latin typeface="Times New Roman"/>
                          <a:cs typeface="B Lotus"/>
                        </a:rPr>
                        <a:t>-</a:t>
                      </a:r>
                      <a:endParaRPr lang="en-US" sz="1100">
                        <a:latin typeface="Calibri"/>
                      </a:endParaRPr>
                    </a:p>
                  </a:txBody>
                  <a:tcPr marL="68580" marR="68580" marT="0" marB="0" anchor="ctr">
                    <a:lnL w="19050" cap="flat" cmpd="sng" algn="ctr">
                      <a:solidFill>
                        <a:srgbClr val="78C0D4"/>
                      </a:solidFill>
                      <a:prstDash val="solid"/>
                      <a:round/>
                      <a:headEnd type="none" w="med" len="med"/>
                      <a:tailEnd type="none" w="med" len="med"/>
                    </a:lnL>
                    <a:lnR w="19050" cap="flat" cmpd="sng" algn="ctr">
                      <a:solidFill>
                        <a:srgbClr val="78C0D4"/>
                      </a:solidFill>
                      <a:prstDash val="solid"/>
                      <a:round/>
                      <a:headEnd type="none" w="med" len="med"/>
                      <a:tailEnd type="none" w="med" len="med"/>
                    </a:lnR>
                    <a:lnT w="19050" cap="flat" cmpd="sng" algn="ctr">
                      <a:solidFill>
                        <a:srgbClr val="78C0D4"/>
                      </a:solidFill>
                      <a:prstDash val="solid"/>
                      <a:round/>
                      <a:headEnd type="none" w="med" len="med"/>
                      <a:tailEnd type="none" w="med" len="med"/>
                    </a:lnT>
                    <a:lnB w="19050" cap="flat" cmpd="sng" algn="ctr">
                      <a:solidFill>
                        <a:srgbClr val="78C0D4"/>
                      </a:solidFill>
                      <a:prstDash val="solid"/>
                      <a:round/>
                      <a:headEnd type="none" w="med" len="med"/>
                      <a:tailEnd type="none" w="med" len="med"/>
                    </a:lnB>
                  </a:tcPr>
                </a:tc>
                <a:tc>
                  <a:txBody>
                    <a:bodyPr/>
                    <a:lstStyle/>
                    <a:p>
                      <a:pPr algn="just">
                        <a:spcAft>
                          <a:spcPts val="0"/>
                        </a:spcAft>
                      </a:pPr>
                      <a:r>
                        <a:rPr lang="en-ZA" sz="1100">
                          <a:latin typeface="Times New Roman"/>
                          <a:cs typeface="B Lotus"/>
                        </a:rPr>
                        <a:t>-</a:t>
                      </a:r>
                      <a:endParaRPr lang="en-US" sz="1100">
                        <a:latin typeface="Calibri"/>
                      </a:endParaRPr>
                    </a:p>
                  </a:txBody>
                  <a:tcPr marL="68580" marR="68580" marT="0" marB="0" anchor="ctr">
                    <a:lnL w="19050" cap="flat" cmpd="sng" algn="ctr">
                      <a:solidFill>
                        <a:srgbClr val="78C0D4"/>
                      </a:solidFill>
                      <a:prstDash val="solid"/>
                      <a:round/>
                      <a:headEnd type="none" w="med" len="med"/>
                      <a:tailEnd type="none" w="med" len="med"/>
                    </a:lnL>
                    <a:lnR w="19050" cap="flat" cmpd="sng" algn="ctr">
                      <a:solidFill>
                        <a:srgbClr val="78C0D4"/>
                      </a:solidFill>
                      <a:prstDash val="solid"/>
                      <a:round/>
                      <a:headEnd type="none" w="med" len="med"/>
                      <a:tailEnd type="none" w="med" len="med"/>
                    </a:lnR>
                    <a:lnT w="19050" cap="flat" cmpd="sng" algn="ctr">
                      <a:solidFill>
                        <a:srgbClr val="78C0D4"/>
                      </a:solidFill>
                      <a:prstDash val="solid"/>
                      <a:round/>
                      <a:headEnd type="none" w="med" len="med"/>
                      <a:tailEnd type="none" w="med" len="med"/>
                    </a:lnT>
                    <a:lnB w="19050" cap="flat" cmpd="sng" algn="ctr">
                      <a:solidFill>
                        <a:srgbClr val="78C0D4"/>
                      </a:solidFill>
                      <a:prstDash val="solid"/>
                      <a:round/>
                      <a:headEnd type="none" w="med" len="med"/>
                      <a:tailEnd type="none" w="med" len="med"/>
                    </a:lnB>
                  </a:tcPr>
                </a:tc>
                <a:extLst>
                  <a:ext uri="{0D108BD9-81ED-4DB2-BD59-A6C34878D82A}">
                    <a16:rowId xmlns:a16="http://schemas.microsoft.com/office/drawing/2014/main" val="10013"/>
                  </a:ext>
                </a:extLst>
              </a:tr>
              <a:tr h="457044">
                <a:tc>
                  <a:txBody>
                    <a:bodyPr/>
                    <a:lstStyle/>
                    <a:p>
                      <a:pPr>
                        <a:spcAft>
                          <a:spcPts val="0"/>
                        </a:spcAft>
                      </a:pPr>
                      <a:r>
                        <a:rPr lang="en-ZA" sz="1100" dirty="0" err="1">
                          <a:latin typeface="Times New Roman"/>
                          <a:cs typeface="B Lotus"/>
                        </a:rPr>
                        <a:t>Telmisartan</a:t>
                      </a:r>
                      <a:r>
                        <a:rPr lang="en-ZA" sz="1100" dirty="0">
                          <a:latin typeface="Times New Roman"/>
                          <a:cs typeface="B Lotus"/>
                        </a:rPr>
                        <a:t> (</a:t>
                      </a:r>
                      <a:r>
                        <a:rPr lang="en-ZA" sz="1100" dirty="0" err="1">
                          <a:latin typeface="Times New Roman"/>
                          <a:cs typeface="B Lotus"/>
                        </a:rPr>
                        <a:t>Micardis</a:t>
                      </a:r>
                      <a:r>
                        <a:rPr lang="en-ZA" sz="1100" dirty="0">
                          <a:latin typeface="Times New Roman"/>
                          <a:cs typeface="B Lotus"/>
                        </a:rPr>
                        <a:t>®)</a:t>
                      </a:r>
                      <a:endParaRPr lang="en-US" sz="1100" dirty="0">
                        <a:latin typeface="Calibri"/>
                      </a:endParaRPr>
                    </a:p>
                  </a:txBody>
                  <a:tcPr marL="68580" marR="68580" marT="0" marB="0" anchor="ctr">
                    <a:lnL w="19050" cap="flat" cmpd="sng" algn="ctr">
                      <a:solidFill>
                        <a:srgbClr val="78C0D4"/>
                      </a:solidFill>
                      <a:prstDash val="solid"/>
                      <a:round/>
                      <a:headEnd type="none" w="med" len="med"/>
                      <a:tailEnd type="none" w="med" len="med"/>
                    </a:lnL>
                    <a:lnR w="19050" cap="flat" cmpd="sng" algn="ctr">
                      <a:solidFill>
                        <a:srgbClr val="78C0D4"/>
                      </a:solidFill>
                      <a:prstDash val="solid"/>
                      <a:round/>
                      <a:headEnd type="none" w="med" len="med"/>
                      <a:tailEnd type="none" w="med" len="med"/>
                    </a:lnR>
                    <a:lnT w="19050" cap="flat" cmpd="sng" algn="ctr">
                      <a:solidFill>
                        <a:srgbClr val="78C0D4"/>
                      </a:solidFill>
                      <a:prstDash val="solid"/>
                      <a:round/>
                      <a:headEnd type="none" w="med" len="med"/>
                      <a:tailEnd type="none" w="med" len="med"/>
                    </a:lnT>
                    <a:lnB w="19050" cap="flat" cmpd="sng" algn="ctr">
                      <a:solidFill>
                        <a:srgbClr val="78C0D4"/>
                      </a:solidFill>
                      <a:prstDash val="solid"/>
                      <a:round/>
                      <a:headEnd type="none" w="med" len="med"/>
                      <a:tailEnd type="none" w="med" len="med"/>
                    </a:lnB>
                  </a:tcPr>
                </a:tc>
                <a:tc>
                  <a:txBody>
                    <a:bodyPr/>
                    <a:lstStyle/>
                    <a:p>
                      <a:pPr algn="just">
                        <a:spcAft>
                          <a:spcPts val="0"/>
                        </a:spcAft>
                      </a:pPr>
                      <a:r>
                        <a:rPr lang="en-ZA" sz="1100">
                          <a:latin typeface="Times New Roman"/>
                          <a:cs typeface="B Lotus"/>
                        </a:rPr>
                        <a:t>Tab (80)</a:t>
                      </a:r>
                      <a:endParaRPr lang="en-US" sz="1100">
                        <a:latin typeface="Calibri"/>
                      </a:endParaRPr>
                    </a:p>
                  </a:txBody>
                  <a:tcPr marL="68580" marR="68580" marT="0" marB="0" anchor="ctr">
                    <a:lnL w="19050" cap="flat" cmpd="sng" algn="ctr">
                      <a:solidFill>
                        <a:srgbClr val="78C0D4"/>
                      </a:solidFill>
                      <a:prstDash val="solid"/>
                      <a:round/>
                      <a:headEnd type="none" w="med" len="med"/>
                      <a:tailEnd type="none" w="med" len="med"/>
                    </a:lnL>
                    <a:lnR w="19050" cap="flat" cmpd="sng" algn="ctr">
                      <a:solidFill>
                        <a:srgbClr val="78C0D4"/>
                      </a:solidFill>
                      <a:prstDash val="solid"/>
                      <a:round/>
                      <a:headEnd type="none" w="med" len="med"/>
                      <a:tailEnd type="none" w="med" len="med"/>
                    </a:lnR>
                    <a:lnT w="19050" cap="flat" cmpd="sng" algn="ctr">
                      <a:solidFill>
                        <a:srgbClr val="78C0D4"/>
                      </a:solidFill>
                      <a:prstDash val="solid"/>
                      <a:round/>
                      <a:headEnd type="none" w="med" len="med"/>
                      <a:tailEnd type="none" w="med" len="med"/>
                    </a:lnT>
                    <a:lnB w="19050" cap="flat" cmpd="sng" algn="ctr">
                      <a:solidFill>
                        <a:srgbClr val="78C0D4"/>
                      </a:solidFill>
                      <a:prstDash val="solid"/>
                      <a:round/>
                      <a:headEnd type="none" w="med" len="med"/>
                      <a:tailEnd type="none" w="med" len="med"/>
                    </a:lnB>
                  </a:tcPr>
                </a:tc>
                <a:tc>
                  <a:txBody>
                    <a:bodyPr/>
                    <a:lstStyle/>
                    <a:p>
                      <a:pPr algn="just">
                        <a:spcAft>
                          <a:spcPts val="0"/>
                        </a:spcAft>
                      </a:pPr>
                      <a:r>
                        <a:rPr lang="en-ZA" sz="1100">
                          <a:latin typeface="Times New Roman"/>
                          <a:cs typeface="B Lotus"/>
                        </a:rPr>
                        <a:t>40</a:t>
                      </a:r>
                      <a:endParaRPr lang="en-US" sz="1100">
                        <a:latin typeface="Calibri"/>
                      </a:endParaRPr>
                    </a:p>
                  </a:txBody>
                  <a:tcPr marL="68580" marR="68580" marT="0" marB="0" anchor="ctr">
                    <a:lnL w="19050" cap="flat" cmpd="sng" algn="ctr">
                      <a:solidFill>
                        <a:srgbClr val="78C0D4"/>
                      </a:solidFill>
                      <a:prstDash val="solid"/>
                      <a:round/>
                      <a:headEnd type="none" w="med" len="med"/>
                      <a:tailEnd type="none" w="med" len="med"/>
                    </a:lnL>
                    <a:lnR w="19050" cap="flat" cmpd="sng" algn="ctr">
                      <a:solidFill>
                        <a:srgbClr val="78C0D4"/>
                      </a:solidFill>
                      <a:prstDash val="solid"/>
                      <a:round/>
                      <a:headEnd type="none" w="med" len="med"/>
                      <a:tailEnd type="none" w="med" len="med"/>
                    </a:lnR>
                    <a:lnT w="19050" cap="flat" cmpd="sng" algn="ctr">
                      <a:solidFill>
                        <a:srgbClr val="78C0D4"/>
                      </a:solidFill>
                      <a:prstDash val="solid"/>
                      <a:round/>
                      <a:headEnd type="none" w="med" len="med"/>
                      <a:tailEnd type="none" w="med" len="med"/>
                    </a:lnT>
                    <a:lnB w="19050" cap="flat" cmpd="sng" algn="ctr">
                      <a:solidFill>
                        <a:srgbClr val="78C0D4"/>
                      </a:solidFill>
                      <a:prstDash val="solid"/>
                      <a:round/>
                      <a:headEnd type="none" w="med" len="med"/>
                      <a:tailEnd type="none" w="med" len="med"/>
                    </a:lnB>
                  </a:tcPr>
                </a:tc>
                <a:tc>
                  <a:txBody>
                    <a:bodyPr/>
                    <a:lstStyle/>
                    <a:p>
                      <a:pPr algn="just">
                        <a:spcAft>
                          <a:spcPts val="0"/>
                        </a:spcAft>
                      </a:pPr>
                      <a:r>
                        <a:rPr lang="en-ZA" sz="1100">
                          <a:latin typeface="Times New Roman"/>
                          <a:cs typeface="B Lotus"/>
                        </a:rPr>
                        <a:t>20-80</a:t>
                      </a:r>
                      <a:endParaRPr lang="en-US" sz="1100">
                        <a:latin typeface="Calibri"/>
                      </a:endParaRPr>
                    </a:p>
                  </a:txBody>
                  <a:tcPr marL="68580" marR="68580" marT="0" marB="0" anchor="ctr">
                    <a:lnL w="19050" cap="flat" cmpd="sng" algn="ctr">
                      <a:solidFill>
                        <a:srgbClr val="78C0D4"/>
                      </a:solidFill>
                      <a:prstDash val="solid"/>
                      <a:round/>
                      <a:headEnd type="none" w="med" len="med"/>
                      <a:tailEnd type="none" w="med" len="med"/>
                    </a:lnL>
                    <a:lnR w="19050" cap="flat" cmpd="sng" algn="ctr">
                      <a:solidFill>
                        <a:srgbClr val="78C0D4"/>
                      </a:solidFill>
                      <a:prstDash val="solid"/>
                      <a:round/>
                      <a:headEnd type="none" w="med" len="med"/>
                      <a:tailEnd type="none" w="med" len="med"/>
                    </a:lnR>
                    <a:lnT w="19050" cap="flat" cmpd="sng" algn="ctr">
                      <a:solidFill>
                        <a:srgbClr val="78C0D4"/>
                      </a:solidFill>
                      <a:prstDash val="solid"/>
                      <a:round/>
                      <a:headEnd type="none" w="med" len="med"/>
                      <a:tailEnd type="none" w="med" len="med"/>
                    </a:lnT>
                    <a:lnB w="19050" cap="flat" cmpd="sng" algn="ctr">
                      <a:solidFill>
                        <a:srgbClr val="78C0D4"/>
                      </a:solidFill>
                      <a:prstDash val="solid"/>
                      <a:round/>
                      <a:headEnd type="none" w="med" len="med"/>
                      <a:tailEnd type="none" w="med" len="med"/>
                    </a:lnB>
                  </a:tcPr>
                </a:tc>
                <a:tc>
                  <a:txBody>
                    <a:bodyPr/>
                    <a:lstStyle/>
                    <a:p>
                      <a:pPr algn="just">
                        <a:spcAft>
                          <a:spcPts val="0"/>
                        </a:spcAft>
                      </a:pPr>
                      <a:r>
                        <a:rPr lang="en-ZA" sz="1100">
                          <a:latin typeface="Times New Roman"/>
                          <a:cs typeface="B Lotus"/>
                        </a:rPr>
                        <a:t>80</a:t>
                      </a:r>
                      <a:endParaRPr lang="en-US" sz="1100">
                        <a:latin typeface="Calibri"/>
                      </a:endParaRPr>
                    </a:p>
                  </a:txBody>
                  <a:tcPr marL="68580" marR="68580" marT="0" marB="0" anchor="ctr">
                    <a:lnL w="19050" cap="flat" cmpd="sng" algn="ctr">
                      <a:solidFill>
                        <a:srgbClr val="78C0D4"/>
                      </a:solidFill>
                      <a:prstDash val="solid"/>
                      <a:round/>
                      <a:headEnd type="none" w="med" len="med"/>
                      <a:tailEnd type="none" w="med" len="med"/>
                    </a:lnL>
                    <a:lnR w="19050" cap="flat" cmpd="sng" algn="ctr">
                      <a:solidFill>
                        <a:srgbClr val="78C0D4"/>
                      </a:solidFill>
                      <a:prstDash val="solid"/>
                      <a:round/>
                      <a:headEnd type="none" w="med" len="med"/>
                      <a:tailEnd type="none" w="med" len="med"/>
                    </a:lnR>
                    <a:lnT w="19050" cap="flat" cmpd="sng" algn="ctr">
                      <a:solidFill>
                        <a:srgbClr val="78C0D4"/>
                      </a:solidFill>
                      <a:prstDash val="solid"/>
                      <a:round/>
                      <a:headEnd type="none" w="med" len="med"/>
                      <a:tailEnd type="none" w="med" len="med"/>
                    </a:lnT>
                    <a:lnB w="19050" cap="flat" cmpd="sng" algn="ctr">
                      <a:solidFill>
                        <a:srgbClr val="78C0D4"/>
                      </a:solidFill>
                      <a:prstDash val="solid"/>
                      <a:round/>
                      <a:headEnd type="none" w="med" len="med"/>
                      <a:tailEnd type="none" w="med" len="med"/>
                    </a:lnB>
                  </a:tcPr>
                </a:tc>
                <a:tc>
                  <a:txBody>
                    <a:bodyPr/>
                    <a:lstStyle/>
                    <a:p>
                      <a:pPr algn="just">
                        <a:spcAft>
                          <a:spcPts val="0"/>
                        </a:spcAft>
                      </a:pPr>
                      <a:r>
                        <a:rPr lang="en-ZA" sz="1100">
                          <a:latin typeface="Times New Roman"/>
                          <a:cs typeface="B Lotus"/>
                        </a:rPr>
                        <a:t>Daily</a:t>
                      </a:r>
                      <a:endParaRPr lang="en-US" sz="1100">
                        <a:latin typeface="Calibri"/>
                      </a:endParaRPr>
                    </a:p>
                  </a:txBody>
                  <a:tcPr marL="68580" marR="68580" marT="0" marB="0" anchor="ctr">
                    <a:lnL w="19050" cap="flat" cmpd="sng" algn="ctr">
                      <a:solidFill>
                        <a:srgbClr val="78C0D4"/>
                      </a:solidFill>
                      <a:prstDash val="solid"/>
                      <a:round/>
                      <a:headEnd type="none" w="med" len="med"/>
                      <a:tailEnd type="none" w="med" len="med"/>
                    </a:lnL>
                    <a:lnR w="19050" cap="flat" cmpd="sng" algn="ctr">
                      <a:solidFill>
                        <a:srgbClr val="78C0D4"/>
                      </a:solidFill>
                      <a:prstDash val="solid"/>
                      <a:round/>
                      <a:headEnd type="none" w="med" len="med"/>
                      <a:tailEnd type="none" w="med" len="med"/>
                    </a:lnR>
                    <a:lnT w="19050" cap="flat" cmpd="sng" algn="ctr">
                      <a:solidFill>
                        <a:srgbClr val="78C0D4"/>
                      </a:solidFill>
                      <a:prstDash val="solid"/>
                      <a:round/>
                      <a:headEnd type="none" w="med" len="med"/>
                      <a:tailEnd type="none" w="med" len="med"/>
                    </a:lnT>
                    <a:lnB w="19050" cap="flat" cmpd="sng" algn="ctr">
                      <a:solidFill>
                        <a:srgbClr val="78C0D4"/>
                      </a:solidFill>
                      <a:prstDash val="solid"/>
                      <a:round/>
                      <a:headEnd type="none" w="med" len="med"/>
                      <a:tailEnd type="none" w="med" len="med"/>
                    </a:lnB>
                  </a:tcPr>
                </a:tc>
                <a:extLst>
                  <a:ext uri="{0D108BD9-81ED-4DB2-BD59-A6C34878D82A}">
                    <a16:rowId xmlns:a16="http://schemas.microsoft.com/office/drawing/2014/main" val="10014"/>
                  </a:ext>
                </a:extLst>
              </a:tr>
              <a:tr h="457044">
                <a:tc>
                  <a:txBody>
                    <a:bodyPr/>
                    <a:lstStyle/>
                    <a:p>
                      <a:pPr>
                        <a:spcAft>
                          <a:spcPts val="0"/>
                        </a:spcAft>
                      </a:pPr>
                      <a:r>
                        <a:rPr lang="en-ZA" sz="1100">
                          <a:latin typeface="Times New Roman"/>
                          <a:cs typeface="B Lotus"/>
                        </a:rPr>
                        <a:t>Telmisartan/HCTZ (Micardis plus®)</a:t>
                      </a:r>
                      <a:endParaRPr lang="en-US" sz="1100">
                        <a:latin typeface="Calibri"/>
                      </a:endParaRPr>
                    </a:p>
                  </a:txBody>
                  <a:tcPr marL="68580" marR="68580" marT="0" marB="0" anchor="ctr">
                    <a:lnL w="19050" cap="flat" cmpd="sng" algn="ctr">
                      <a:solidFill>
                        <a:srgbClr val="78C0D4"/>
                      </a:solidFill>
                      <a:prstDash val="solid"/>
                      <a:round/>
                      <a:headEnd type="none" w="med" len="med"/>
                      <a:tailEnd type="none" w="med" len="med"/>
                    </a:lnL>
                    <a:lnR w="19050" cap="flat" cmpd="sng" algn="ctr">
                      <a:solidFill>
                        <a:srgbClr val="78C0D4"/>
                      </a:solidFill>
                      <a:prstDash val="solid"/>
                      <a:round/>
                      <a:headEnd type="none" w="med" len="med"/>
                      <a:tailEnd type="none" w="med" len="med"/>
                    </a:lnR>
                    <a:lnT w="19050" cap="flat" cmpd="sng" algn="ctr">
                      <a:solidFill>
                        <a:srgbClr val="78C0D4"/>
                      </a:solidFill>
                      <a:prstDash val="solid"/>
                      <a:round/>
                      <a:headEnd type="none" w="med" len="med"/>
                      <a:tailEnd type="none" w="med" len="med"/>
                    </a:lnT>
                    <a:lnB w="19050" cap="flat" cmpd="sng" algn="ctr">
                      <a:solidFill>
                        <a:srgbClr val="78C0D4"/>
                      </a:solidFill>
                      <a:prstDash val="solid"/>
                      <a:round/>
                      <a:headEnd type="none" w="med" len="med"/>
                      <a:tailEnd type="none" w="med" len="med"/>
                    </a:lnB>
                  </a:tcPr>
                </a:tc>
                <a:tc>
                  <a:txBody>
                    <a:bodyPr/>
                    <a:lstStyle/>
                    <a:p>
                      <a:pPr algn="just">
                        <a:spcAft>
                          <a:spcPts val="0"/>
                        </a:spcAft>
                      </a:pPr>
                      <a:r>
                        <a:rPr lang="en-ZA" sz="1100" dirty="0">
                          <a:latin typeface="Times New Roman"/>
                          <a:cs typeface="B Lotus"/>
                        </a:rPr>
                        <a:t>Tab (80/12.5)</a:t>
                      </a:r>
                      <a:endParaRPr lang="en-US" sz="1100" dirty="0">
                        <a:latin typeface="Calibri"/>
                      </a:endParaRPr>
                    </a:p>
                  </a:txBody>
                  <a:tcPr marL="68580" marR="68580" marT="0" marB="0" anchor="ctr">
                    <a:lnL w="19050" cap="flat" cmpd="sng" algn="ctr">
                      <a:solidFill>
                        <a:srgbClr val="78C0D4"/>
                      </a:solidFill>
                      <a:prstDash val="solid"/>
                      <a:round/>
                      <a:headEnd type="none" w="med" len="med"/>
                      <a:tailEnd type="none" w="med" len="med"/>
                    </a:lnL>
                    <a:lnR w="19050" cap="flat" cmpd="sng" algn="ctr">
                      <a:solidFill>
                        <a:srgbClr val="78C0D4"/>
                      </a:solidFill>
                      <a:prstDash val="solid"/>
                      <a:round/>
                      <a:headEnd type="none" w="med" len="med"/>
                      <a:tailEnd type="none" w="med" len="med"/>
                    </a:lnR>
                    <a:lnT w="19050" cap="flat" cmpd="sng" algn="ctr">
                      <a:solidFill>
                        <a:srgbClr val="78C0D4"/>
                      </a:solidFill>
                      <a:prstDash val="solid"/>
                      <a:round/>
                      <a:headEnd type="none" w="med" len="med"/>
                      <a:tailEnd type="none" w="med" len="med"/>
                    </a:lnT>
                    <a:lnB w="19050" cap="flat" cmpd="sng" algn="ctr">
                      <a:solidFill>
                        <a:srgbClr val="78C0D4"/>
                      </a:solidFill>
                      <a:prstDash val="solid"/>
                      <a:round/>
                      <a:headEnd type="none" w="med" len="med"/>
                      <a:tailEnd type="none" w="med" len="med"/>
                    </a:lnB>
                  </a:tcPr>
                </a:tc>
                <a:tc>
                  <a:txBody>
                    <a:bodyPr/>
                    <a:lstStyle/>
                    <a:p>
                      <a:pPr algn="just">
                        <a:spcAft>
                          <a:spcPts val="0"/>
                        </a:spcAft>
                      </a:pPr>
                      <a:r>
                        <a:rPr lang="en-ZA" sz="1100">
                          <a:latin typeface="Times New Roman"/>
                          <a:cs typeface="B Lotus"/>
                        </a:rPr>
                        <a:t>-</a:t>
                      </a:r>
                      <a:endParaRPr lang="en-US" sz="1100">
                        <a:latin typeface="Calibri"/>
                      </a:endParaRPr>
                    </a:p>
                  </a:txBody>
                  <a:tcPr marL="68580" marR="68580" marT="0" marB="0" anchor="ctr">
                    <a:lnL w="19050" cap="flat" cmpd="sng" algn="ctr">
                      <a:solidFill>
                        <a:srgbClr val="78C0D4"/>
                      </a:solidFill>
                      <a:prstDash val="solid"/>
                      <a:round/>
                      <a:headEnd type="none" w="med" len="med"/>
                      <a:tailEnd type="none" w="med" len="med"/>
                    </a:lnL>
                    <a:lnR w="19050" cap="flat" cmpd="sng" algn="ctr">
                      <a:solidFill>
                        <a:srgbClr val="78C0D4"/>
                      </a:solidFill>
                      <a:prstDash val="solid"/>
                      <a:round/>
                      <a:headEnd type="none" w="med" len="med"/>
                      <a:tailEnd type="none" w="med" len="med"/>
                    </a:lnR>
                    <a:lnT w="19050" cap="flat" cmpd="sng" algn="ctr">
                      <a:solidFill>
                        <a:srgbClr val="78C0D4"/>
                      </a:solidFill>
                      <a:prstDash val="solid"/>
                      <a:round/>
                      <a:headEnd type="none" w="med" len="med"/>
                      <a:tailEnd type="none" w="med" len="med"/>
                    </a:lnT>
                    <a:lnB w="19050" cap="flat" cmpd="sng" algn="ctr">
                      <a:solidFill>
                        <a:srgbClr val="78C0D4"/>
                      </a:solidFill>
                      <a:prstDash val="solid"/>
                      <a:round/>
                      <a:headEnd type="none" w="med" len="med"/>
                      <a:tailEnd type="none" w="med" len="med"/>
                    </a:lnB>
                  </a:tcPr>
                </a:tc>
                <a:tc>
                  <a:txBody>
                    <a:bodyPr/>
                    <a:lstStyle/>
                    <a:p>
                      <a:pPr algn="just">
                        <a:spcAft>
                          <a:spcPts val="0"/>
                        </a:spcAft>
                      </a:pPr>
                      <a:r>
                        <a:rPr lang="en-ZA" sz="1100">
                          <a:latin typeface="Times New Roman"/>
                          <a:cs typeface="B Lotus"/>
                        </a:rPr>
                        <a:t>-</a:t>
                      </a:r>
                      <a:endParaRPr lang="en-US" sz="1100">
                        <a:latin typeface="Calibri"/>
                      </a:endParaRPr>
                    </a:p>
                  </a:txBody>
                  <a:tcPr marL="68580" marR="68580" marT="0" marB="0" anchor="ctr">
                    <a:lnL w="19050" cap="flat" cmpd="sng" algn="ctr">
                      <a:solidFill>
                        <a:srgbClr val="78C0D4"/>
                      </a:solidFill>
                      <a:prstDash val="solid"/>
                      <a:round/>
                      <a:headEnd type="none" w="med" len="med"/>
                      <a:tailEnd type="none" w="med" len="med"/>
                    </a:lnL>
                    <a:lnR w="19050" cap="flat" cmpd="sng" algn="ctr">
                      <a:solidFill>
                        <a:srgbClr val="78C0D4"/>
                      </a:solidFill>
                      <a:prstDash val="solid"/>
                      <a:round/>
                      <a:headEnd type="none" w="med" len="med"/>
                      <a:tailEnd type="none" w="med" len="med"/>
                    </a:lnR>
                    <a:lnT w="19050" cap="flat" cmpd="sng" algn="ctr">
                      <a:solidFill>
                        <a:srgbClr val="78C0D4"/>
                      </a:solidFill>
                      <a:prstDash val="solid"/>
                      <a:round/>
                      <a:headEnd type="none" w="med" len="med"/>
                      <a:tailEnd type="none" w="med" len="med"/>
                    </a:lnT>
                    <a:lnB w="19050" cap="flat" cmpd="sng" algn="ctr">
                      <a:solidFill>
                        <a:srgbClr val="78C0D4"/>
                      </a:solidFill>
                      <a:prstDash val="solid"/>
                      <a:round/>
                      <a:headEnd type="none" w="med" len="med"/>
                      <a:tailEnd type="none" w="med" len="med"/>
                    </a:lnB>
                  </a:tcPr>
                </a:tc>
                <a:tc>
                  <a:txBody>
                    <a:bodyPr/>
                    <a:lstStyle/>
                    <a:p>
                      <a:pPr algn="just">
                        <a:spcAft>
                          <a:spcPts val="0"/>
                        </a:spcAft>
                      </a:pPr>
                      <a:r>
                        <a:rPr lang="en-ZA" sz="1100">
                          <a:latin typeface="Times New Roman"/>
                          <a:cs typeface="B Lotus"/>
                        </a:rPr>
                        <a:t>-</a:t>
                      </a:r>
                      <a:endParaRPr lang="en-US" sz="1100">
                        <a:latin typeface="Calibri"/>
                      </a:endParaRPr>
                    </a:p>
                  </a:txBody>
                  <a:tcPr marL="68580" marR="68580" marT="0" marB="0" anchor="ctr">
                    <a:lnL w="19050" cap="flat" cmpd="sng" algn="ctr">
                      <a:solidFill>
                        <a:srgbClr val="78C0D4"/>
                      </a:solidFill>
                      <a:prstDash val="solid"/>
                      <a:round/>
                      <a:headEnd type="none" w="med" len="med"/>
                      <a:tailEnd type="none" w="med" len="med"/>
                    </a:lnL>
                    <a:lnR w="19050" cap="flat" cmpd="sng" algn="ctr">
                      <a:solidFill>
                        <a:srgbClr val="78C0D4"/>
                      </a:solidFill>
                      <a:prstDash val="solid"/>
                      <a:round/>
                      <a:headEnd type="none" w="med" len="med"/>
                      <a:tailEnd type="none" w="med" len="med"/>
                    </a:lnR>
                    <a:lnT w="19050" cap="flat" cmpd="sng" algn="ctr">
                      <a:solidFill>
                        <a:srgbClr val="78C0D4"/>
                      </a:solidFill>
                      <a:prstDash val="solid"/>
                      <a:round/>
                      <a:headEnd type="none" w="med" len="med"/>
                      <a:tailEnd type="none" w="med" len="med"/>
                    </a:lnT>
                    <a:lnB w="19050" cap="flat" cmpd="sng" algn="ctr">
                      <a:solidFill>
                        <a:srgbClr val="78C0D4"/>
                      </a:solidFill>
                      <a:prstDash val="solid"/>
                      <a:round/>
                      <a:headEnd type="none" w="med" len="med"/>
                      <a:tailEnd type="none" w="med" len="med"/>
                    </a:lnB>
                  </a:tcPr>
                </a:tc>
                <a:tc>
                  <a:txBody>
                    <a:bodyPr/>
                    <a:lstStyle/>
                    <a:p>
                      <a:pPr algn="just">
                        <a:spcAft>
                          <a:spcPts val="0"/>
                        </a:spcAft>
                      </a:pPr>
                      <a:r>
                        <a:rPr lang="en-ZA" sz="1100">
                          <a:latin typeface="Times New Roman"/>
                          <a:cs typeface="B Lotus"/>
                        </a:rPr>
                        <a:t>-</a:t>
                      </a:r>
                      <a:endParaRPr lang="en-US" sz="1100">
                        <a:latin typeface="Calibri"/>
                      </a:endParaRPr>
                    </a:p>
                  </a:txBody>
                  <a:tcPr marL="68580" marR="68580" marT="0" marB="0" anchor="ctr">
                    <a:lnL w="19050" cap="flat" cmpd="sng" algn="ctr">
                      <a:solidFill>
                        <a:srgbClr val="78C0D4"/>
                      </a:solidFill>
                      <a:prstDash val="solid"/>
                      <a:round/>
                      <a:headEnd type="none" w="med" len="med"/>
                      <a:tailEnd type="none" w="med" len="med"/>
                    </a:lnL>
                    <a:lnR w="19050" cap="flat" cmpd="sng" algn="ctr">
                      <a:solidFill>
                        <a:srgbClr val="78C0D4"/>
                      </a:solidFill>
                      <a:prstDash val="solid"/>
                      <a:round/>
                      <a:headEnd type="none" w="med" len="med"/>
                      <a:tailEnd type="none" w="med" len="med"/>
                    </a:lnR>
                    <a:lnT w="19050" cap="flat" cmpd="sng" algn="ctr">
                      <a:solidFill>
                        <a:srgbClr val="78C0D4"/>
                      </a:solidFill>
                      <a:prstDash val="solid"/>
                      <a:round/>
                      <a:headEnd type="none" w="med" len="med"/>
                      <a:tailEnd type="none" w="med" len="med"/>
                    </a:lnT>
                    <a:lnB w="19050" cap="flat" cmpd="sng" algn="ctr">
                      <a:solidFill>
                        <a:srgbClr val="78C0D4"/>
                      </a:solidFill>
                      <a:prstDash val="solid"/>
                      <a:round/>
                      <a:headEnd type="none" w="med" len="med"/>
                      <a:tailEnd type="none" w="med" len="med"/>
                    </a:lnB>
                  </a:tcPr>
                </a:tc>
                <a:extLst>
                  <a:ext uri="{0D108BD9-81ED-4DB2-BD59-A6C34878D82A}">
                    <a16:rowId xmlns:a16="http://schemas.microsoft.com/office/drawing/2014/main" val="10015"/>
                  </a:ext>
                </a:extLst>
              </a:tr>
              <a:tr h="228522">
                <a:tc>
                  <a:txBody>
                    <a:bodyPr/>
                    <a:lstStyle/>
                    <a:p>
                      <a:pPr>
                        <a:spcAft>
                          <a:spcPts val="0"/>
                        </a:spcAft>
                      </a:pPr>
                      <a:r>
                        <a:rPr lang="en-ZA" sz="1100">
                          <a:latin typeface="Times New Roman"/>
                          <a:cs typeface="B Lotus"/>
                        </a:rPr>
                        <a:t>Valsartan</a:t>
                      </a:r>
                      <a:endParaRPr lang="en-US" sz="1100">
                        <a:latin typeface="Calibri"/>
                      </a:endParaRPr>
                    </a:p>
                  </a:txBody>
                  <a:tcPr marL="68580" marR="68580" marT="0" marB="0" anchor="ctr">
                    <a:lnL w="19050" cap="flat" cmpd="sng" algn="ctr">
                      <a:solidFill>
                        <a:srgbClr val="78C0D4"/>
                      </a:solidFill>
                      <a:prstDash val="solid"/>
                      <a:round/>
                      <a:headEnd type="none" w="med" len="med"/>
                      <a:tailEnd type="none" w="med" len="med"/>
                    </a:lnL>
                    <a:lnR w="19050" cap="flat" cmpd="sng" algn="ctr">
                      <a:solidFill>
                        <a:srgbClr val="78C0D4"/>
                      </a:solidFill>
                      <a:prstDash val="solid"/>
                      <a:round/>
                      <a:headEnd type="none" w="med" len="med"/>
                      <a:tailEnd type="none" w="med" len="med"/>
                    </a:lnR>
                    <a:lnT w="19050" cap="flat" cmpd="sng" algn="ctr">
                      <a:solidFill>
                        <a:srgbClr val="78C0D4"/>
                      </a:solidFill>
                      <a:prstDash val="solid"/>
                      <a:round/>
                      <a:headEnd type="none" w="med" len="med"/>
                      <a:tailEnd type="none" w="med" len="med"/>
                    </a:lnT>
                    <a:lnB w="19050" cap="flat" cmpd="sng" algn="ctr">
                      <a:solidFill>
                        <a:srgbClr val="78C0D4"/>
                      </a:solidFill>
                      <a:prstDash val="solid"/>
                      <a:round/>
                      <a:headEnd type="none" w="med" len="med"/>
                      <a:tailEnd type="none" w="med" len="med"/>
                    </a:lnB>
                  </a:tcPr>
                </a:tc>
                <a:tc>
                  <a:txBody>
                    <a:bodyPr/>
                    <a:lstStyle/>
                    <a:p>
                      <a:pPr>
                        <a:spcAft>
                          <a:spcPts val="0"/>
                        </a:spcAft>
                      </a:pPr>
                      <a:r>
                        <a:rPr lang="en-ZA" sz="1100" dirty="0">
                          <a:latin typeface="Times New Roman"/>
                          <a:cs typeface="B Lotus"/>
                        </a:rPr>
                        <a:t>Tab , Cap (80 , 160)</a:t>
                      </a:r>
                      <a:endParaRPr lang="en-US" sz="1100" dirty="0">
                        <a:latin typeface="Calibri"/>
                      </a:endParaRPr>
                    </a:p>
                  </a:txBody>
                  <a:tcPr marL="68580" marR="68580" marT="0" marB="0" anchor="ctr">
                    <a:lnL w="19050" cap="flat" cmpd="sng" algn="ctr">
                      <a:solidFill>
                        <a:srgbClr val="78C0D4"/>
                      </a:solidFill>
                      <a:prstDash val="solid"/>
                      <a:round/>
                      <a:headEnd type="none" w="med" len="med"/>
                      <a:tailEnd type="none" w="med" len="med"/>
                    </a:lnL>
                    <a:lnR w="19050" cap="flat" cmpd="sng" algn="ctr">
                      <a:solidFill>
                        <a:srgbClr val="78C0D4"/>
                      </a:solidFill>
                      <a:prstDash val="solid"/>
                      <a:round/>
                      <a:headEnd type="none" w="med" len="med"/>
                      <a:tailEnd type="none" w="med" len="med"/>
                    </a:lnR>
                    <a:lnT w="19050" cap="flat" cmpd="sng" algn="ctr">
                      <a:solidFill>
                        <a:srgbClr val="78C0D4"/>
                      </a:solidFill>
                      <a:prstDash val="solid"/>
                      <a:round/>
                      <a:headEnd type="none" w="med" len="med"/>
                      <a:tailEnd type="none" w="med" len="med"/>
                    </a:lnT>
                    <a:lnB w="19050" cap="flat" cmpd="sng" algn="ctr">
                      <a:solidFill>
                        <a:srgbClr val="78C0D4"/>
                      </a:solidFill>
                      <a:prstDash val="solid"/>
                      <a:round/>
                      <a:headEnd type="none" w="med" len="med"/>
                      <a:tailEnd type="none" w="med" len="med"/>
                    </a:lnB>
                  </a:tcPr>
                </a:tc>
                <a:tc>
                  <a:txBody>
                    <a:bodyPr/>
                    <a:lstStyle/>
                    <a:p>
                      <a:pPr algn="just">
                        <a:spcAft>
                          <a:spcPts val="0"/>
                        </a:spcAft>
                      </a:pPr>
                      <a:r>
                        <a:rPr lang="en-ZA" sz="1100" dirty="0">
                          <a:latin typeface="Times New Roman"/>
                          <a:cs typeface="B Lotus"/>
                        </a:rPr>
                        <a:t>40-80</a:t>
                      </a:r>
                      <a:endParaRPr lang="en-US" sz="1100" dirty="0">
                        <a:latin typeface="Calibri"/>
                      </a:endParaRPr>
                    </a:p>
                  </a:txBody>
                  <a:tcPr marL="68580" marR="68580" marT="0" marB="0" anchor="ctr">
                    <a:lnL w="19050" cap="flat" cmpd="sng" algn="ctr">
                      <a:solidFill>
                        <a:srgbClr val="78C0D4"/>
                      </a:solidFill>
                      <a:prstDash val="solid"/>
                      <a:round/>
                      <a:headEnd type="none" w="med" len="med"/>
                      <a:tailEnd type="none" w="med" len="med"/>
                    </a:lnL>
                    <a:lnR w="19050" cap="flat" cmpd="sng" algn="ctr">
                      <a:solidFill>
                        <a:srgbClr val="78C0D4"/>
                      </a:solidFill>
                      <a:prstDash val="solid"/>
                      <a:round/>
                      <a:headEnd type="none" w="med" len="med"/>
                      <a:tailEnd type="none" w="med" len="med"/>
                    </a:lnR>
                    <a:lnT w="19050" cap="flat" cmpd="sng" algn="ctr">
                      <a:solidFill>
                        <a:srgbClr val="78C0D4"/>
                      </a:solidFill>
                      <a:prstDash val="solid"/>
                      <a:round/>
                      <a:headEnd type="none" w="med" len="med"/>
                      <a:tailEnd type="none" w="med" len="med"/>
                    </a:lnT>
                    <a:lnB w="19050" cap="flat" cmpd="sng" algn="ctr">
                      <a:solidFill>
                        <a:srgbClr val="78C0D4"/>
                      </a:solidFill>
                      <a:prstDash val="solid"/>
                      <a:round/>
                      <a:headEnd type="none" w="med" len="med"/>
                      <a:tailEnd type="none" w="med" len="med"/>
                    </a:lnB>
                  </a:tcPr>
                </a:tc>
                <a:tc>
                  <a:txBody>
                    <a:bodyPr/>
                    <a:lstStyle/>
                    <a:p>
                      <a:pPr algn="just">
                        <a:spcAft>
                          <a:spcPts val="0"/>
                        </a:spcAft>
                      </a:pPr>
                      <a:r>
                        <a:rPr lang="en-ZA" sz="1100">
                          <a:latin typeface="Times New Roman"/>
                          <a:cs typeface="B Lotus"/>
                        </a:rPr>
                        <a:t>80-320</a:t>
                      </a:r>
                      <a:endParaRPr lang="en-US" sz="1100">
                        <a:latin typeface="Calibri"/>
                      </a:endParaRPr>
                    </a:p>
                  </a:txBody>
                  <a:tcPr marL="68580" marR="68580" marT="0" marB="0" anchor="ctr">
                    <a:lnL w="19050" cap="flat" cmpd="sng" algn="ctr">
                      <a:solidFill>
                        <a:srgbClr val="78C0D4"/>
                      </a:solidFill>
                      <a:prstDash val="solid"/>
                      <a:round/>
                      <a:headEnd type="none" w="med" len="med"/>
                      <a:tailEnd type="none" w="med" len="med"/>
                    </a:lnL>
                    <a:lnR w="19050" cap="flat" cmpd="sng" algn="ctr">
                      <a:solidFill>
                        <a:srgbClr val="78C0D4"/>
                      </a:solidFill>
                      <a:prstDash val="solid"/>
                      <a:round/>
                      <a:headEnd type="none" w="med" len="med"/>
                      <a:tailEnd type="none" w="med" len="med"/>
                    </a:lnR>
                    <a:lnT w="19050" cap="flat" cmpd="sng" algn="ctr">
                      <a:solidFill>
                        <a:srgbClr val="78C0D4"/>
                      </a:solidFill>
                      <a:prstDash val="solid"/>
                      <a:round/>
                      <a:headEnd type="none" w="med" len="med"/>
                      <a:tailEnd type="none" w="med" len="med"/>
                    </a:lnT>
                    <a:lnB w="19050" cap="flat" cmpd="sng" algn="ctr">
                      <a:solidFill>
                        <a:srgbClr val="78C0D4"/>
                      </a:solidFill>
                      <a:prstDash val="solid"/>
                      <a:round/>
                      <a:headEnd type="none" w="med" len="med"/>
                      <a:tailEnd type="none" w="med" len="med"/>
                    </a:lnB>
                  </a:tcPr>
                </a:tc>
                <a:tc>
                  <a:txBody>
                    <a:bodyPr/>
                    <a:lstStyle/>
                    <a:p>
                      <a:pPr algn="just">
                        <a:spcAft>
                          <a:spcPts val="0"/>
                        </a:spcAft>
                      </a:pPr>
                      <a:r>
                        <a:rPr lang="en-ZA" sz="1100">
                          <a:latin typeface="Times New Roman"/>
                          <a:cs typeface="B Lotus"/>
                        </a:rPr>
                        <a:t>320</a:t>
                      </a:r>
                      <a:endParaRPr lang="en-US" sz="1100">
                        <a:latin typeface="Calibri"/>
                      </a:endParaRPr>
                    </a:p>
                  </a:txBody>
                  <a:tcPr marL="68580" marR="68580" marT="0" marB="0" anchor="ctr">
                    <a:lnL w="19050" cap="flat" cmpd="sng" algn="ctr">
                      <a:solidFill>
                        <a:srgbClr val="78C0D4"/>
                      </a:solidFill>
                      <a:prstDash val="solid"/>
                      <a:round/>
                      <a:headEnd type="none" w="med" len="med"/>
                      <a:tailEnd type="none" w="med" len="med"/>
                    </a:lnL>
                    <a:lnR w="19050" cap="flat" cmpd="sng" algn="ctr">
                      <a:solidFill>
                        <a:srgbClr val="78C0D4"/>
                      </a:solidFill>
                      <a:prstDash val="solid"/>
                      <a:round/>
                      <a:headEnd type="none" w="med" len="med"/>
                      <a:tailEnd type="none" w="med" len="med"/>
                    </a:lnR>
                    <a:lnT w="19050" cap="flat" cmpd="sng" algn="ctr">
                      <a:solidFill>
                        <a:srgbClr val="78C0D4"/>
                      </a:solidFill>
                      <a:prstDash val="solid"/>
                      <a:round/>
                      <a:headEnd type="none" w="med" len="med"/>
                      <a:tailEnd type="none" w="med" len="med"/>
                    </a:lnT>
                    <a:lnB w="19050" cap="flat" cmpd="sng" algn="ctr">
                      <a:solidFill>
                        <a:srgbClr val="78C0D4"/>
                      </a:solidFill>
                      <a:prstDash val="solid"/>
                      <a:round/>
                      <a:headEnd type="none" w="med" len="med"/>
                      <a:tailEnd type="none" w="med" len="med"/>
                    </a:lnB>
                  </a:tcPr>
                </a:tc>
                <a:tc>
                  <a:txBody>
                    <a:bodyPr/>
                    <a:lstStyle/>
                    <a:p>
                      <a:pPr algn="just">
                        <a:spcAft>
                          <a:spcPts val="0"/>
                        </a:spcAft>
                      </a:pPr>
                      <a:r>
                        <a:rPr lang="en-ZA" sz="1100">
                          <a:latin typeface="Times New Roman"/>
                          <a:cs typeface="B Lotus"/>
                        </a:rPr>
                        <a:t>Daily</a:t>
                      </a:r>
                      <a:endParaRPr lang="en-US" sz="1100">
                        <a:latin typeface="Calibri"/>
                      </a:endParaRPr>
                    </a:p>
                  </a:txBody>
                  <a:tcPr marL="68580" marR="68580" marT="0" marB="0" anchor="ctr">
                    <a:lnL w="19050" cap="flat" cmpd="sng" algn="ctr">
                      <a:solidFill>
                        <a:srgbClr val="78C0D4"/>
                      </a:solidFill>
                      <a:prstDash val="solid"/>
                      <a:round/>
                      <a:headEnd type="none" w="med" len="med"/>
                      <a:tailEnd type="none" w="med" len="med"/>
                    </a:lnL>
                    <a:lnR w="19050" cap="flat" cmpd="sng" algn="ctr">
                      <a:solidFill>
                        <a:srgbClr val="78C0D4"/>
                      </a:solidFill>
                      <a:prstDash val="solid"/>
                      <a:round/>
                      <a:headEnd type="none" w="med" len="med"/>
                      <a:tailEnd type="none" w="med" len="med"/>
                    </a:lnR>
                    <a:lnT w="19050" cap="flat" cmpd="sng" algn="ctr">
                      <a:solidFill>
                        <a:srgbClr val="78C0D4"/>
                      </a:solidFill>
                      <a:prstDash val="solid"/>
                      <a:round/>
                      <a:headEnd type="none" w="med" len="med"/>
                      <a:tailEnd type="none" w="med" len="med"/>
                    </a:lnT>
                    <a:lnB w="19050" cap="flat" cmpd="sng" algn="ctr">
                      <a:solidFill>
                        <a:srgbClr val="78C0D4"/>
                      </a:solidFill>
                      <a:prstDash val="solid"/>
                      <a:round/>
                      <a:headEnd type="none" w="med" len="med"/>
                      <a:tailEnd type="none" w="med" len="med"/>
                    </a:lnB>
                  </a:tcPr>
                </a:tc>
                <a:extLst>
                  <a:ext uri="{0D108BD9-81ED-4DB2-BD59-A6C34878D82A}">
                    <a16:rowId xmlns:a16="http://schemas.microsoft.com/office/drawing/2014/main" val="10016"/>
                  </a:ext>
                </a:extLst>
              </a:tr>
              <a:tr h="203130">
                <a:tc gridSpan="6">
                  <a:txBody>
                    <a:bodyPr/>
                    <a:lstStyle/>
                    <a:p>
                      <a:pPr>
                        <a:spcAft>
                          <a:spcPts val="0"/>
                        </a:spcAft>
                      </a:pPr>
                      <a:r>
                        <a:rPr lang="en-ZA" sz="1100" dirty="0">
                          <a:latin typeface="Times New Roman"/>
                          <a:cs typeface="B Lotus"/>
                        </a:rPr>
                        <a:t>Starting dose may be decreased 50% if patient is volume depleted, very elderly (≥ 75 year), or taking a diuretic.</a:t>
                      </a:r>
                      <a:endParaRPr lang="en-US" sz="1100" dirty="0">
                        <a:latin typeface="Calibri"/>
                      </a:endParaRPr>
                    </a:p>
                  </a:txBody>
                  <a:tcPr marL="68580" marR="68580" marT="0" marB="0" anchor="ctr">
                    <a:lnL w="19050" cap="flat" cmpd="sng" algn="ctr">
                      <a:solidFill>
                        <a:srgbClr val="78C0D4"/>
                      </a:solidFill>
                      <a:prstDash val="solid"/>
                      <a:round/>
                      <a:headEnd type="none" w="med" len="med"/>
                      <a:tailEnd type="none" w="med" len="med"/>
                    </a:lnL>
                    <a:lnR w="19050" cap="flat" cmpd="sng" algn="ctr">
                      <a:solidFill>
                        <a:srgbClr val="78C0D4"/>
                      </a:solidFill>
                      <a:prstDash val="solid"/>
                      <a:round/>
                      <a:headEnd type="none" w="med" len="med"/>
                      <a:tailEnd type="none" w="med" len="med"/>
                    </a:lnR>
                    <a:lnT w="19050" cap="flat" cmpd="sng" algn="ctr">
                      <a:solidFill>
                        <a:srgbClr val="78C0D4"/>
                      </a:solidFill>
                      <a:prstDash val="solid"/>
                      <a:round/>
                      <a:headEnd type="none" w="med" len="med"/>
                      <a:tailEnd type="none" w="med" len="med"/>
                    </a:lnT>
                    <a:lnB w="19050" cap="flat" cmpd="sng" algn="ctr">
                      <a:solidFill>
                        <a:srgbClr val="78C0D4"/>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17"/>
                  </a:ext>
                </a:extLst>
              </a:tr>
            </a:tbl>
          </a:graphicData>
        </a:graphic>
      </p:graphicFrame>
    </p:spTree>
    <p:extLst>
      <p:ext uri="{BB962C8B-B14F-4D97-AF65-F5344CB8AC3E}">
        <p14:creationId xmlns:p14="http://schemas.microsoft.com/office/powerpoint/2010/main" val="495703223"/>
      </p:ext>
    </p:extLst>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68609"/>
                                        </p:tgtEl>
                                        <p:attrNameLst>
                                          <p:attrName>style.visibility</p:attrName>
                                        </p:attrNameLst>
                                      </p:cBhvr>
                                      <p:to>
                                        <p:strVal val="visible"/>
                                      </p:to>
                                    </p:set>
                                    <p:animEffect transition="in" filter="checkerboard(across)">
                                      <p:cBhvr>
                                        <p:cTn id="7" dur="500"/>
                                        <p:tgtEl>
                                          <p:spTgt spid="68609"/>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 presetClass="entr" presetSubtype="4" fill="hold" nodeType="click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additive="base">
                                        <p:cTn id="12" dur="500" fill="hold"/>
                                        <p:tgtEl>
                                          <p:spTgt spid="11"/>
                                        </p:tgtEl>
                                        <p:attrNameLst>
                                          <p:attrName>ppt_x</p:attrName>
                                        </p:attrNameLst>
                                      </p:cBhvr>
                                      <p:tavLst>
                                        <p:tav tm="0">
                                          <p:val>
                                            <p:strVal val="#ppt_x"/>
                                          </p:val>
                                        </p:tav>
                                        <p:tav tm="100000">
                                          <p:val>
                                            <p:strVal val="#ppt_x"/>
                                          </p:val>
                                        </p:tav>
                                      </p:tavLst>
                                    </p:anim>
                                    <p:anim calcmode="lin" valueType="num">
                                      <p:cBhvr additive="base">
                                        <p:cTn id="13"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8609" grpId="0"/>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Picture 1"/>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58675" y="191846"/>
            <a:ext cx="9144000" cy="7440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txBox="1">
            <a:spLocks/>
          </p:cNvSpPr>
          <p:nvPr/>
        </p:nvSpPr>
        <p:spPr>
          <a:xfrm>
            <a:off x="476025" y="1707777"/>
            <a:ext cx="9259645" cy="4194175"/>
          </a:xfrm>
          <a:prstGeom prst="rect">
            <a:avLst/>
          </a:prstGeom>
        </p:spPr>
        <p:txBody>
          <a:bodyPr/>
          <a:lstStyle>
            <a:lvl1pPr marL="342900" indent="-342900" algn="l" rtl="0" eaLnBrk="0" fontAlgn="base" hangingPunct="0">
              <a:spcBef>
                <a:spcPct val="20000"/>
              </a:spcBef>
              <a:spcAft>
                <a:spcPct val="0"/>
              </a:spcAft>
              <a:buClr>
                <a:schemeClr val="bg2"/>
              </a:buClr>
              <a:buSzPct val="75000"/>
              <a:buFont typeface="Wingdings" panose="05000000000000000000" pitchFamily="2" charset="2"/>
              <a:buChar char="p"/>
              <a:defRPr sz="2800">
                <a:solidFill>
                  <a:schemeClr val="tx1"/>
                </a:solidFill>
                <a:latin typeface="+mn-lt"/>
                <a:ea typeface="+mn-ea"/>
                <a:cs typeface="+mn-cs"/>
              </a:defRPr>
            </a:lvl1pPr>
            <a:lvl2pPr marL="742950" indent="-285750" algn="l" rtl="0" eaLnBrk="0" fontAlgn="base" hangingPunct="0">
              <a:spcBef>
                <a:spcPct val="20000"/>
              </a:spcBef>
              <a:spcAft>
                <a:spcPct val="0"/>
              </a:spcAft>
              <a:buClr>
                <a:schemeClr val="tx2"/>
              </a:buClr>
              <a:buSzPct val="75000"/>
              <a:buFont typeface="Wingdings" panose="05000000000000000000" pitchFamily="2" charset="2"/>
              <a:buChar char="n"/>
              <a:defRPr sz="2400">
                <a:solidFill>
                  <a:schemeClr val="tx1"/>
                </a:solidFill>
                <a:latin typeface="+mn-lt"/>
                <a:cs typeface="+mn-cs"/>
              </a:defRPr>
            </a:lvl2pPr>
            <a:lvl3pPr marL="1143000" indent="-228600" algn="l" rtl="0" eaLnBrk="0" fontAlgn="base" hangingPunct="0">
              <a:spcBef>
                <a:spcPct val="20000"/>
              </a:spcBef>
              <a:spcAft>
                <a:spcPct val="0"/>
              </a:spcAft>
              <a:buClr>
                <a:schemeClr val="accent1"/>
              </a:buClr>
              <a:buSzPct val="65000"/>
              <a:buFont typeface="Wingdings" panose="05000000000000000000" pitchFamily="2" charset="2"/>
              <a:buChar char="p"/>
              <a:defRPr sz="2000">
                <a:solidFill>
                  <a:schemeClr val="tx1"/>
                </a:solidFill>
                <a:latin typeface="+mn-lt"/>
                <a:cs typeface="+mn-cs"/>
              </a:defRPr>
            </a:lvl3pPr>
            <a:lvl4pPr marL="1600200" indent="-228600" algn="l" rtl="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mn-lt"/>
                <a:cs typeface="+mn-cs"/>
              </a:defRPr>
            </a:lvl4pPr>
            <a:lvl5pPr marL="2057400" indent="-228600" algn="l" rtl="0" eaLnBrk="0" fontAlgn="base" hangingPunct="0">
              <a:spcBef>
                <a:spcPct val="20000"/>
              </a:spcBef>
              <a:spcAft>
                <a:spcPct val="0"/>
              </a:spcAft>
              <a:buClr>
                <a:schemeClr val="tx2"/>
              </a:buClr>
              <a:buSzPct val="80000"/>
              <a:buFont typeface="Wingdings" panose="05000000000000000000" pitchFamily="2" charset="2"/>
              <a:buChar char="§"/>
              <a:defRPr sz="2000">
                <a:solidFill>
                  <a:schemeClr val="tx1"/>
                </a:solidFill>
                <a:latin typeface="+mn-lt"/>
                <a:cs typeface="+mn-cs"/>
              </a:defRPr>
            </a:lvl5pPr>
            <a:lvl6pPr marL="2514600" indent="-228600" algn="l" rtl="0" fontAlgn="base">
              <a:spcBef>
                <a:spcPct val="20000"/>
              </a:spcBef>
              <a:spcAft>
                <a:spcPct val="0"/>
              </a:spcAft>
              <a:buClr>
                <a:schemeClr val="tx2"/>
              </a:buClr>
              <a:buSzPct val="80000"/>
              <a:buFont typeface="Wingdings" pitchFamily="2" charset="2"/>
              <a:buChar char="§"/>
              <a:defRPr>
                <a:solidFill>
                  <a:schemeClr val="tx1"/>
                </a:solidFill>
                <a:latin typeface="+mn-lt"/>
                <a:cs typeface="+mn-cs"/>
              </a:defRPr>
            </a:lvl6pPr>
            <a:lvl7pPr marL="2971800" indent="-228600" algn="l" rtl="0" fontAlgn="base">
              <a:spcBef>
                <a:spcPct val="20000"/>
              </a:spcBef>
              <a:spcAft>
                <a:spcPct val="0"/>
              </a:spcAft>
              <a:buClr>
                <a:schemeClr val="tx2"/>
              </a:buClr>
              <a:buSzPct val="80000"/>
              <a:buFont typeface="Wingdings" pitchFamily="2" charset="2"/>
              <a:buChar char="§"/>
              <a:defRPr>
                <a:solidFill>
                  <a:schemeClr val="tx1"/>
                </a:solidFill>
                <a:latin typeface="+mn-lt"/>
                <a:cs typeface="+mn-cs"/>
              </a:defRPr>
            </a:lvl7pPr>
            <a:lvl8pPr marL="3429000" indent="-228600" algn="l" rtl="0" fontAlgn="base">
              <a:spcBef>
                <a:spcPct val="20000"/>
              </a:spcBef>
              <a:spcAft>
                <a:spcPct val="0"/>
              </a:spcAft>
              <a:buClr>
                <a:schemeClr val="tx2"/>
              </a:buClr>
              <a:buSzPct val="80000"/>
              <a:buFont typeface="Wingdings" pitchFamily="2" charset="2"/>
              <a:buChar char="§"/>
              <a:defRPr>
                <a:solidFill>
                  <a:schemeClr val="tx1"/>
                </a:solidFill>
                <a:latin typeface="+mn-lt"/>
                <a:cs typeface="+mn-cs"/>
              </a:defRPr>
            </a:lvl8pPr>
            <a:lvl9pPr marL="3886200" indent="-228600" algn="l" rtl="0" fontAlgn="base">
              <a:spcBef>
                <a:spcPct val="20000"/>
              </a:spcBef>
              <a:spcAft>
                <a:spcPct val="0"/>
              </a:spcAft>
              <a:buClr>
                <a:schemeClr val="tx2"/>
              </a:buClr>
              <a:buSzPct val="80000"/>
              <a:buFont typeface="Wingdings" pitchFamily="2" charset="2"/>
              <a:buChar char="§"/>
              <a:defRPr>
                <a:solidFill>
                  <a:schemeClr val="tx1"/>
                </a:solidFill>
                <a:latin typeface="+mn-lt"/>
                <a:cs typeface="+mn-cs"/>
              </a:defRPr>
            </a:lvl9pPr>
          </a:lstStyle>
          <a:p>
            <a:pPr algn="just" rtl="1">
              <a:buFont typeface="Wingdings" panose="05000000000000000000" pitchFamily="2" charset="2"/>
              <a:buNone/>
              <a:defRPr/>
            </a:pPr>
            <a:r>
              <a:rPr lang="en-US" kern="0" dirty="0" smtClean="0">
                <a:cs typeface="B Nazanin" pitchFamily="2" charset="-78"/>
              </a:rPr>
              <a:t>   </a:t>
            </a:r>
            <a:r>
              <a:rPr lang="fa-IR" kern="0" dirty="0" smtClean="0">
                <a:cs typeface="B Nazanin" pitchFamily="2" charset="-78"/>
              </a:rPr>
              <a:t>کار </a:t>
            </a:r>
            <a:r>
              <a:rPr lang="fa-IR" kern="0" dirty="0">
                <a:cs typeface="B Nazanin" pitchFamily="2" charset="-78"/>
              </a:rPr>
              <a:t>اصلی آنها انسداد کانال های کلسیم در قلب است.</a:t>
            </a:r>
            <a:endParaRPr lang="en-US" kern="0" dirty="0">
              <a:cs typeface="B Nazanin" pitchFamily="2" charset="-78"/>
            </a:endParaRPr>
          </a:p>
          <a:p>
            <a:pPr algn="just" rtl="1">
              <a:buFont typeface="Wingdings" panose="05000000000000000000" pitchFamily="2" charset="2"/>
              <a:buNone/>
              <a:defRPr/>
            </a:pPr>
            <a:r>
              <a:rPr lang="en-US" kern="0" dirty="0" smtClean="0">
                <a:cs typeface="B Nazanin" pitchFamily="2" charset="-78"/>
              </a:rPr>
              <a:t>   </a:t>
            </a:r>
            <a:r>
              <a:rPr lang="fa-IR" kern="0" dirty="0" smtClean="0">
                <a:cs typeface="B Nazanin" pitchFamily="2" charset="-78"/>
              </a:rPr>
              <a:t>ماهیچه </a:t>
            </a:r>
            <a:r>
              <a:rPr lang="fa-IR" kern="0" dirty="0">
                <a:cs typeface="B Nazanin" pitchFamily="2" charset="-78"/>
              </a:rPr>
              <a:t>ها و همچنین ماهیچه های قلب برای انقباض و انبساط، احتیاج به یون کلسیم </a:t>
            </a:r>
            <a:r>
              <a:rPr lang="en-US" kern="0" dirty="0">
                <a:cs typeface="B Nazanin" pitchFamily="2" charset="-78"/>
              </a:rPr>
              <a:t>Ca</a:t>
            </a:r>
            <a:r>
              <a:rPr lang="en-US" kern="0" baseline="30000" dirty="0">
                <a:cs typeface="B Nazanin" pitchFamily="2" charset="-78"/>
              </a:rPr>
              <a:t>2+</a:t>
            </a:r>
            <a:r>
              <a:rPr lang="fa-IR" kern="0" dirty="0">
                <a:cs typeface="B Nazanin" pitchFamily="2" charset="-78"/>
              </a:rPr>
              <a:t> دارند. اما ورود همین یون در قلب باعث افزایش ضربان قلب و در نتیجه فشار خون بالا می شود به همین دلیل گروهی از داروها </a:t>
            </a:r>
            <a:r>
              <a:rPr lang="en-US" sz="2400" kern="0" dirty="0"/>
              <a:t>Calcium channel Blockers</a:t>
            </a:r>
            <a:r>
              <a:rPr lang="fa-IR" sz="2400" kern="0" dirty="0"/>
              <a:t> </a:t>
            </a:r>
            <a:r>
              <a:rPr lang="fa-IR" kern="0" dirty="0">
                <a:cs typeface="B Nazanin" pitchFamily="2" charset="-78"/>
              </a:rPr>
              <a:t>هستند که باعث بلوک کردن کانال های کلسیم شده و بدین ترتیب ضربان قلب پایین تر و در نتیجه فشار خون را پایین می آورند</a:t>
            </a:r>
            <a:r>
              <a:rPr lang="fa-IR" kern="0" dirty="0" smtClean="0">
                <a:cs typeface="B Nazanin" pitchFamily="2" charset="-78"/>
              </a:rPr>
              <a:t>. از عوارض آن ادم در اندام تحتانی می باشد.</a:t>
            </a:r>
            <a:endParaRPr lang="en-US" kern="0" dirty="0" smtClean="0">
              <a:cs typeface="B Nazanin" pitchFamily="2" charset="-78"/>
            </a:endParaRPr>
          </a:p>
          <a:p>
            <a:pPr algn="just" rtl="1">
              <a:buFont typeface="Wingdings" panose="05000000000000000000" pitchFamily="2" charset="2"/>
              <a:buNone/>
              <a:defRPr/>
            </a:pPr>
            <a:endParaRPr lang="en-US" kern="0" dirty="0" smtClean="0">
              <a:cs typeface="B Nazanin" pitchFamily="2" charset="-78"/>
            </a:endParaRPr>
          </a:p>
          <a:p>
            <a:pPr algn="just" rtl="1">
              <a:buFont typeface="Wingdings" panose="05000000000000000000" pitchFamily="2" charset="2"/>
              <a:buNone/>
              <a:defRPr/>
            </a:pPr>
            <a:r>
              <a:rPr lang="en-US" kern="0" dirty="0" smtClean="0">
                <a:cs typeface="B Nazanin" pitchFamily="2" charset="-78"/>
              </a:rPr>
              <a:t>   </a:t>
            </a:r>
            <a:r>
              <a:rPr lang="fa-IR" kern="0" dirty="0" smtClean="0">
                <a:cs typeface="B Nazanin" pitchFamily="2" charset="-78"/>
              </a:rPr>
              <a:t>در </a:t>
            </a:r>
            <a:r>
              <a:rPr lang="fa-IR" kern="0" dirty="0">
                <a:cs typeface="B Nazanin" pitchFamily="2" charset="-78"/>
              </a:rPr>
              <a:t>این دسته داروهای زیر را می توان نام برد:</a:t>
            </a:r>
            <a:endParaRPr lang="en-US" kern="0" dirty="0">
              <a:cs typeface="B Nazanin" pitchFamily="2" charset="-78"/>
            </a:endParaRPr>
          </a:p>
        </p:txBody>
      </p:sp>
    </p:spTree>
    <p:extLst>
      <p:ext uri="{BB962C8B-B14F-4D97-AF65-F5344CB8AC3E}">
        <p14:creationId xmlns:p14="http://schemas.microsoft.com/office/powerpoint/2010/main" val="2735351560"/>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ext uri="{D42A27DB-BD31-4B8C-83A1-F6EECF244321}">
                <p14:modId xmlns:p14="http://schemas.microsoft.com/office/powerpoint/2010/main" val="4268739544"/>
              </p:ext>
            </p:extLst>
          </p:nvPr>
        </p:nvGraphicFramePr>
        <p:xfrm>
          <a:off x="448330" y="620208"/>
          <a:ext cx="8286750" cy="3200400"/>
        </p:xfrm>
        <a:graphic>
          <a:graphicData uri="http://schemas.openxmlformats.org/drawingml/2006/table">
            <a:tbl>
              <a:tblPr rtl="1"/>
              <a:tblGrid>
                <a:gridCol w="3487034">
                  <a:extLst>
                    <a:ext uri="{9D8B030D-6E8A-4147-A177-3AD203B41FA5}">
                      <a16:colId xmlns:a16="http://schemas.microsoft.com/office/drawing/2014/main" val="20000"/>
                    </a:ext>
                  </a:extLst>
                </a:gridCol>
                <a:gridCol w="3431443">
                  <a:extLst>
                    <a:ext uri="{9D8B030D-6E8A-4147-A177-3AD203B41FA5}">
                      <a16:colId xmlns:a16="http://schemas.microsoft.com/office/drawing/2014/main" val="20001"/>
                    </a:ext>
                  </a:extLst>
                </a:gridCol>
                <a:gridCol w="1368273">
                  <a:extLst>
                    <a:ext uri="{9D8B030D-6E8A-4147-A177-3AD203B41FA5}">
                      <a16:colId xmlns:a16="http://schemas.microsoft.com/office/drawing/2014/main" val="20002"/>
                    </a:ext>
                  </a:extLst>
                </a:gridCol>
              </a:tblGrid>
              <a:tr h="0">
                <a:tc>
                  <a:txBody>
                    <a:bodyPr/>
                    <a:lstStyle>
                      <a:lvl1pPr marL="0" algn="l" defTabSz="914400" rtl="0" eaLnBrk="1" latinLnBrk="0" hangingPunct="1">
                        <a:defRPr sz="1800" kern="1200">
                          <a:solidFill>
                            <a:schemeClr val="tx1"/>
                          </a:solidFill>
                          <a:latin typeface="Book Antiqua"/>
                        </a:defRPr>
                      </a:lvl1pPr>
                      <a:lvl2pPr marL="457200" algn="l" defTabSz="914400" rtl="0" eaLnBrk="1" latinLnBrk="0" hangingPunct="1">
                        <a:defRPr sz="1800" kern="1200">
                          <a:solidFill>
                            <a:schemeClr val="tx1"/>
                          </a:solidFill>
                          <a:latin typeface="Book Antiqua"/>
                        </a:defRPr>
                      </a:lvl2pPr>
                      <a:lvl3pPr marL="914400" algn="l" defTabSz="914400" rtl="0" eaLnBrk="1" latinLnBrk="0" hangingPunct="1">
                        <a:defRPr sz="1800" kern="1200">
                          <a:solidFill>
                            <a:schemeClr val="tx1"/>
                          </a:solidFill>
                          <a:latin typeface="Book Antiqua"/>
                        </a:defRPr>
                      </a:lvl3pPr>
                      <a:lvl4pPr marL="1371600" algn="l" defTabSz="914400" rtl="0" eaLnBrk="1" latinLnBrk="0" hangingPunct="1">
                        <a:defRPr sz="1800" kern="1200">
                          <a:solidFill>
                            <a:schemeClr val="tx1"/>
                          </a:solidFill>
                          <a:latin typeface="Book Antiqua"/>
                        </a:defRPr>
                      </a:lvl4pPr>
                      <a:lvl5pPr marL="1828800" algn="l" defTabSz="914400" rtl="0" eaLnBrk="1" latinLnBrk="0" hangingPunct="1">
                        <a:defRPr sz="1800" kern="1200">
                          <a:solidFill>
                            <a:schemeClr val="tx1"/>
                          </a:solidFill>
                          <a:latin typeface="Book Antiqua"/>
                        </a:defRPr>
                      </a:lvl5pPr>
                      <a:lvl6pPr marL="2286000" algn="l" defTabSz="914400" rtl="0" eaLnBrk="1" latinLnBrk="0" hangingPunct="1">
                        <a:defRPr sz="1800" kern="1200">
                          <a:solidFill>
                            <a:schemeClr val="tx1"/>
                          </a:solidFill>
                          <a:latin typeface="Book Antiqua"/>
                        </a:defRPr>
                      </a:lvl6pPr>
                      <a:lvl7pPr marL="2743200" algn="l" defTabSz="914400" rtl="0" eaLnBrk="1" latinLnBrk="0" hangingPunct="1">
                        <a:defRPr sz="1800" kern="1200">
                          <a:solidFill>
                            <a:schemeClr val="tx1"/>
                          </a:solidFill>
                          <a:latin typeface="Book Antiqua"/>
                        </a:defRPr>
                      </a:lvl7pPr>
                      <a:lvl8pPr marL="3200400" algn="l" defTabSz="914400" rtl="0" eaLnBrk="1" latinLnBrk="0" hangingPunct="1">
                        <a:defRPr sz="1800" kern="1200">
                          <a:solidFill>
                            <a:schemeClr val="tx1"/>
                          </a:solidFill>
                          <a:latin typeface="Book Antiqua"/>
                        </a:defRPr>
                      </a:lvl8pPr>
                      <a:lvl9pPr marL="3657600" algn="l" defTabSz="914400" rtl="0" eaLnBrk="1" latinLnBrk="0" hangingPunct="1">
                        <a:defRPr sz="1800" kern="1200">
                          <a:solidFill>
                            <a:schemeClr val="tx1"/>
                          </a:solidFill>
                          <a:latin typeface="Book Antiqua"/>
                        </a:defRPr>
                      </a:lvl9pPr>
                    </a:lstStyle>
                    <a:p>
                      <a:pPr algn="ctr" rtl="1">
                        <a:lnSpc>
                          <a:spcPct val="150000"/>
                        </a:lnSpc>
                        <a:spcAft>
                          <a:spcPts val="1000"/>
                        </a:spcAft>
                      </a:pPr>
                      <a:r>
                        <a:rPr lang="fa-IR" sz="2000" b="1">
                          <a:latin typeface="Calibri"/>
                          <a:ea typeface="Calibri"/>
                          <a:cs typeface="B Yagut"/>
                        </a:rPr>
                        <a:t>دوز</a:t>
                      </a:r>
                      <a:endParaRPr lang="en-US" sz="2000">
                        <a:latin typeface="Calibri"/>
                        <a:ea typeface="Calibri"/>
                        <a:cs typeface="B Yagut"/>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8DB3E2"/>
                    </a:solidFill>
                  </a:tcPr>
                </a:tc>
                <a:tc>
                  <a:txBody>
                    <a:bodyPr/>
                    <a:lstStyle>
                      <a:lvl1pPr marL="0" algn="l" defTabSz="914400" rtl="0" eaLnBrk="1" latinLnBrk="0" hangingPunct="1">
                        <a:defRPr sz="1800" kern="1200">
                          <a:solidFill>
                            <a:schemeClr val="tx1"/>
                          </a:solidFill>
                          <a:latin typeface="Book Antiqua"/>
                        </a:defRPr>
                      </a:lvl1pPr>
                      <a:lvl2pPr marL="457200" algn="l" defTabSz="914400" rtl="0" eaLnBrk="1" latinLnBrk="0" hangingPunct="1">
                        <a:defRPr sz="1800" kern="1200">
                          <a:solidFill>
                            <a:schemeClr val="tx1"/>
                          </a:solidFill>
                          <a:latin typeface="Book Antiqua"/>
                        </a:defRPr>
                      </a:lvl2pPr>
                      <a:lvl3pPr marL="914400" algn="l" defTabSz="914400" rtl="0" eaLnBrk="1" latinLnBrk="0" hangingPunct="1">
                        <a:defRPr sz="1800" kern="1200">
                          <a:solidFill>
                            <a:schemeClr val="tx1"/>
                          </a:solidFill>
                          <a:latin typeface="Book Antiqua"/>
                        </a:defRPr>
                      </a:lvl3pPr>
                      <a:lvl4pPr marL="1371600" algn="l" defTabSz="914400" rtl="0" eaLnBrk="1" latinLnBrk="0" hangingPunct="1">
                        <a:defRPr sz="1800" kern="1200">
                          <a:solidFill>
                            <a:schemeClr val="tx1"/>
                          </a:solidFill>
                          <a:latin typeface="Book Antiqua"/>
                        </a:defRPr>
                      </a:lvl4pPr>
                      <a:lvl5pPr marL="1828800" algn="l" defTabSz="914400" rtl="0" eaLnBrk="1" latinLnBrk="0" hangingPunct="1">
                        <a:defRPr sz="1800" kern="1200">
                          <a:solidFill>
                            <a:schemeClr val="tx1"/>
                          </a:solidFill>
                          <a:latin typeface="Book Antiqua"/>
                        </a:defRPr>
                      </a:lvl5pPr>
                      <a:lvl6pPr marL="2286000" algn="l" defTabSz="914400" rtl="0" eaLnBrk="1" latinLnBrk="0" hangingPunct="1">
                        <a:defRPr sz="1800" kern="1200">
                          <a:solidFill>
                            <a:schemeClr val="tx1"/>
                          </a:solidFill>
                          <a:latin typeface="Book Antiqua"/>
                        </a:defRPr>
                      </a:lvl6pPr>
                      <a:lvl7pPr marL="2743200" algn="l" defTabSz="914400" rtl="0" eaLnBrk="1" latinLnBrk="0" hangingPunct="1">
                        <a:defRPr sz="1800" kern="1200">
                          <a:solidFill>
                            <a:schemeClr val="tx1"/>
                          </a:solidFill>
                          <a:latin typeface="Book Antiqua"/>
                        </a:defRPr>
                      </a:lvl7pPr>
                      <a:lvl8pPr marL="3200400" algn="l" defTabSz="914400" rtl="0" eaLnBrk="1" latinLnBrk="0" hangingPunct="1">
                        <a:defRPr sz="1800" kern="1200">
                          <a:solidFill>
                            <a:schemeClr val="tx1"/>
                          </a:solidFill>
                          <a:latin typeface="Book Antiqua"/>
                        </a:defRPr>
                      </a:lvl8pPr>
                      <a:lvl9pPr marL="3657600" algn="l" defTabSz="914400" rtl="0" eaLnBrk="1" latinLnBrk="0" hangingPunct="1">
                        <a:defRPr sz="1800" kern="1200">
                          <a:solidFill>
                            <a:schemeClr val="tx1"/>
                          </a:solidFill>
                          <a:latin typeface="Book Antiqua"/>
                        </a:defRPr>
                      </a:lvl9pPr>
                    </a:lstStyle>
                    <a:p>
                      <a:pPr algn="ctr" rtl="1">
                        <a:lnSpc>
                          <a:spcPct val="150000"/>
                        </a:lnSpc>
                        <a:spcAft>
                          <a:spcPts val="1000"/>
                        </a:spcAft>
                      </a:pPr>
                      <a:r>
                        <a:rPr lang="fa-IR" sz="2000" b="1">
                          <a:latin typeface="Calibri"/>
                          <a:ea typeface="Calibri"/>
                          <a:cs typeface="B Yagut"/>
                        </a:rPr>
                        <a:t>نام ژنريك</a:t>
                      </a:r>
                      <a:endParaRPr lang="en-US" sz="2000">
                        <a:latin typeface="Calibri"/>
                        <a:ea typeface="Calibri"/>
                        <a:cs typeface="B Yagut"/>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8DB3E2"/>
                    </a:solidFill>
                  </a:tcPr>
                </a:tc>
                <a:tc>
                  <a:txBody>
                    <a:bodyPr/>
                    <a:lstStyle>
                      <a:lvl1pPr marL="0" algn="l" defTabSz="914400" rtl="0" eaLnBrk="1" latinLnBrk="0" hangingPunct="1">
                        <a:defRPr sz="1800" kern="1200">
                          <a:solidFill>
                            <a:schemeClr val="tx1"/>
                          </a:solidFill>
                          <a:latin typeface="Book Antiqua"/>
                        </a:defRPr>
                      </a:lvl1pPr>
                      <a:lvl2pPr marL="457200" algn="l" defTabSz="914400" rtl="0" eaLnBrk="1" latinLnBrk="0" hangingPunct="1">
                        <a:defRPr sz="1800" kern="1200">
                          <a:solidFill>
                            <a:schemeClr val="tx1"/>
                          </a:solidFill>
                          <a:latin typeface="Book Antiqua"/>
                        </a:defRPr>
                      </a:lvl2pPr>
                      <a:lvl3pPr marL="914400" algn="l" defTabSz="914400" rtl="0" eaLnBrk="1" latinLnBrk="0" hangingPunct="1">
                        <a:defRPr sz="1800" kern="1200">
                          <a:solidFill>
                            <a:schemeClr val="tx1"/>
                          </a:solidFill>
                          <a:latin typeface="Book Antiqua"/>
                        </a:defRPr>
                      </a:lvl3pPr>
                      <a:lvl4pPr marL="1371600" algn="l" defTabSz="914400" rtl="0" eaLnBrk="1" latinLnBrk="0" hangingPunct="1">
                        <a:defRPr sz="1800" kern="1200">
                          <a:solidFill>
                            <a:schemeClr val="tx1"/>
                          </a:solidFill>
                          <a:latin typeface="Book Antiqua"/>
                        </a:defRPr>
                      </a:lvl4pPr>
                      <a:lvl5pPr marL="1828800" algn="l" defTabSz="914400" rtl="0" eaLnBrk="1" latinLnBrk="0" hangingPunct="1">
                        <a:defRPr sz="1800" kern="1200">
                          <a:solidFill>
                            <a:schemeClr val="tx1"/>
                          </a:solidFill>
                          <a:latin typeface="Book Antiqua"/>
                        </a:defRPr>
                      </a:lvl5pPr>
                      <a:lvl6pPr marL="2286000" algn="l" defTabSz="914400" rtl="0" eaLnBrk="1" latinLnBrk="0" hangingPunct="1">
                        <a:defRPr sz="1800" kern="1200">
                          <a:solidFill>
                            <a:schemeClr val="tx1"/>
                          </a:solidFill>
                          <a:latin typeface="Book Antiqua"/>
                        </a:defRPr>
                      </a:lvl6pPr>
                      <a:lvl7pPr marL="2743200" algn="l" defTabSz="914400" rtl="0" eaLnBrk="1" latinLnBrk="0" hangingPunct="1">
                        <a:defRPr sz="1800" kern="1200">
                          <a:solidFill>
                            <a:schemeClr val="tx1"/>
                          </a:solidFill>
                          <a:latin typeface="Book Antiqua"/>
                        </a:defRPr>
                      </a:lvl7pPr>
                      <a:lvl8pPr marL="3200400" algn="l" defTabSz="914400" rtl="0" eaLnBrk="1" latinLnBrk="0" hangingPunct="1">
                        <a:defRPr sz="1800" kern="1200">
                          <a:solidFill>
                            <a:schemeClr val="tx1"/>
                          </a:solidFill>
                          <a:latin typeface="Book Antiqua"/>
                        </a:defRPr>
                      </a:lvl8pPr>
                      <a:lvl9pPr marL="3657600" algn="l" defTabSz="914400" rtl="0" eaLnBrk="1" latinLnBrk="0" hangingPunct="1">
                        <a:defRPr sz="1800" kern="1200">
                          <a:solidFill>
                            <a:schemeClr val="tx1"/>
                          </a:solidFill>
                          <a:latin typeface="Book Antiqua"/>
                        </a:defRPr>
                      </a:lvl9pPr>
                    </a:lstStyle>
                    <a:p>
                      <a:pPr algn="ctr" rtl="1">
                        <a:lnSpc>
                          <a:spcPct val="150000"/>
                        </a:lnSpc>
                        <a:spcAft>
                          <a:spcPts val="1000"/>
                        </a:spcAft>
                      </a:pPr>
                      <a:r>
                        <a:rPr lang="fa-IR" sz="2000" b="1">
                          <a:latin typeface="Calibri"/>
                          <a:ea typeface="Calibri"/>
                          <a:cs typeface="B Yagut"/>
                        </a:rPr>
                        <a:t>شکل دارویی</a:t>
                      </a:r>
                      <a:endParaRPr lang="en-US" sz="2000">
                        <a:latin typeface="Calibri"/>
                        <a:ea typeface="Calibri"/>
                        <a:cs typeface="B Yagut"/>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8DB3E2"/>
                    </a:solidFill>
                  </a:tcPr>
                </a:tc>
                <a:extLst>
                  <a:ext uri="{0D108BD9-81ED-4DB2-BD59-A6C34878D82A}">
                    <a16:rowId xmlns:a16="http://schemas.microsoft.com/office/drawing/2014/main" val="10000"/>
                  </a:ext>
                </a:extLst>
              </a:tr>
              <a:tr h="0">
                <a:tc>
                  <a:txBody>
                    <a:bodyPr/>
                    <a:lstStyle>
                      <a:lvl1pPr marL="0" algn="l" defTabSz="914400" rtl="0" eaLnBrk="1" latinLnBrk="0" hangingPunct="1">
                        <a:defRPr sz="1800" kern="1200">
                          <a:solidFill>
                            <a:schemeClr val="tx1"/>
                          </a:solidFill>
                          <a:latin typeface="Book Antiqua"/>
                        </a:defRPr>
                      </a:lvl1pPr>
                      <a:lvl2pPr marL="457200" algn="l" defTabSz="914400" rtl="0" eaLnBrk="1" latinLnBrk="0" hangingPunct="1">
                        <a:defRPr sz="1800" kern="1200">
                          <a:solidFill>
                            <a:schemeClr val="tx1"/>
                          </a:solidFill>
                          <a:latin typeface="Book Antiqua"/>
                        </a:defRPr>
                      </a:lvl2pPr>
                      <a:lvl3pPr marL="914400" algn="l" defTabSz="914400" rtl="0" eaLnBrk="1" latinLnBrk="0" hangingPunct="1">
                        <a:defRPr sz="1800" kern="1200">
                          <a:solidFill>
                            <a:schemeClr val="tx1"/>
                          </a:solidFill>
                          <a:latin typeface="Book Antiqua"/>
                        </a:defRPr>
                      </a:lvl3pPr>
                      <a:lvl4pPr marL="1371600" algn="l" defTabSz="914400" rtl="0" eaLnBrk="1" latinLnBrk="0" hangingPunct="1">
                        <a:defRPr sz="1800" kern="1200">
                          <a:solidFill>
                            <a:schemeClr val="tx1"/>
                          </a:solidFill>
                          <a:latin typeface="Book Antiqua"/>
                        </a:defRPr>
                      </a:lvl4pPr>
                      <a:lvl5pPr marL="1828800" algn="l" defTabSz="914400" rtl="0" eaLnBrk="1" latinLnBrk="0" hangingPunct="1">
                        <a:defRPr sz="1800" kern="1200">
                          <a:solidFill>
                            <a:schemeClr val="tx1"/>
                          </a:solidFill>
                          <a:latin typeface="Book Antiqua"/>
                        </a:defRPr>
                      </a:lvl5pPr>
                      <a:lvl6pPr marL="2286000" algn="l" defTabSz="914400" rtl="0" eaLnBrk="1" latinLnBrk="0" hangingPunct="1">
                        <a:defRPr sz="1800" kern="1200">
                          <a:solidFill>
                            <a:schemeClr val="tx1"/>
                          </a:solidFill>
                          <a:latin typeface="Book Antiqua"/>
                        </a:defRPr>
                      </a:lvl6pPr>
                      <a:lvl7pPr marL="2743200" algn="l" defTabSz="914400" rtl="0" eaLnBrk="1" latinLnBrk="0" hangingPunct="1">
                        <a:defRPr sz="1800" kern="1200">
                          <a:solidFill>
                            <a:schemeClr val="tx1"/>
                          </a:solidFill>
                          <a:latin typeface="Book Antiqua"/>
                        </a:defRPr>
                      </a:lvl7pPr>
                      <a:lvl8pPr marL="3200400" algn="l" defTabSz="914400" rtl="0" eaLnBrk="1" latinLnBrk="0" hangingPunct="1">
                        <a:defRPr sz="1800" kern="1200">
                          <a:solidFill>
                            <a:schemeClr val="tx1"/>
                          </a:solidFill>
                          <a:latin typeface="Book Antiqua"/>
                        </a:defRPr>
                      </a:lvl8pPr>
                      <a:lvl9pPr marL="3657600" algn="l" defTabSz="914400" rtl="0" eaLnBrk="1" latinLnBrk="0" hangingPunct="1">
                        <a:defRPr sz="1800" kern="1200">
                          <a:solidFill>
                            <a:schemeClr val="tx1"/>
                          </a:solidFill>
                          <a:latin typeface="Book Antiqua"/>
                        </a:defRPr>
                      </a:lvl9pPr>
                    </a:lstStyle>
                    <a:p>
                      <a:pPr algn="ctr" rtl="1">
                        <a:lnSpc>
                          <a:spcPct val="150000"/>
                        </a:lnSpc>
                        <a:spcAft>
                          <a:spcPts val="1000"/>
                        </a:spcAft>
                      </a:pPr>
                      <a:r>
                        <a:rPr lang="en-US" sz="2000">
                          <a:latin typeface="Calibri"/>
                          <a:ea typeface="Calibri"/>
                          <a:cs typeface="B Yagut"/>
                        </a:rPr>
                        <a:t>5 mg</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Book Antiqua"/>
                        </a:defRPr>
                      </a:lvl1pPr>
                      <a:lvl2pPr marL="457200" algn="l" defTabSz="914400" rtl="0" eaLnBrk="1" latinLnBrk="0" hangingPunct="1">
                        <a:defRPr sz="1800" kern="1200">
                          <a:solidFill>
                            <a:schemeClr val="tx1"/>
                          </a:solidFill>
                          <a:latin typeface="Book Antiqua"/>
                        </a:defRPr>
                      </a:lvl2pPr>
                      <a:lvl3pPr marL="914400" algn="l" defTabSz="914400" rtl="0" eaLnBrk="1" latinLnBrk="0" hangingPunct="1">
                        <a:defRPr sz="1800" kern="1200">
                          <a:solidFill>
                            <a:schemeClr val="tx1"/>
                          </a:solidFill>
                          <a:latin typeface="Book Antiqua"/>
                        </a:defRPr>
                      </a:lvl3pPr>
                      <a:lvl4pPr marL="1371600" algn="l" defTabSz="914400" rtl="0" eaLnBrk="1" latinLnBrk="0" hangingPunct="1">
                        <a:defRPr sz="1800" kern="1200">
                          <a:solidFill>
                            <a:schemeClr val="tx1"/>
                          </a:solidFill>
                          <a:latin typeface="Book Antiqua"/>
                        </a:defRPr>
                      </a:lvl4pPr>
                      <a:lvl5pPr marL="1828800" algn="l" defTabSz="914400" rtl="0" eaLnBrk="1" latinLnBrk="0" hangingPunct="1">
                        <a:defRPr sz="1800" kern="1200">
                          <a:solidFill>
                            <a:schemeClr val="tx1"/>
                          </a:solidFill>
                          <a:latin typeface="Book Antiqua"/>
                        </a:defRPr>
                      </a:lvl5pPr>
                      <a:lvl6pPr marL="2286000" algn="l" defTabSz="914400" rtl="0" eaLnBrk="1" latinLnBrk="0" hangingPunct="1">
                        <a:defRPr sz="1800" kern="1200">
                          <a:solidFill>
                            <a:schemeClr val="tx1"/>
                          </a:solidFill>
                          <a:latin typeface="Book Antiqua"/>
                        </a:defRPr>
                      </a:lvl6pPr>
                      <a:lvl7pPr marL="2743200" algn="l" defTabSz="914400" rtl="0" eaLnBrk="1" latinLnBrk="0" hangingPunct="1">
                        <a:defRPr sz="1800" kern="1200">
                          <a:solidFill>
                            <a:schemeClr val="tx1"/>
                          </a:solidFill>
                          <a:latin typeface="Book Antiqua"/>
                        </a:defRPr>
                      </a:lvl7pPr>
                      <a:lvl8pPr marL="3200400" algn="l" defTabSz="914400" rtl="0" eaLnBrk="1" latinLnBrk="0" hangingPunct="1">
                        <a:defRPr sz="1800" kern="1200">
                          <a:solidFill>
                            <a:schemeClr val="tx1"/>
                          </a:solidFill>
                          <a:latin typeface="Book Antiqua"/>
                        </a:defRPr>
                      </a:lvl8pPr>
                      <a:lvl9pPr marL="3657600" algn="l" defTabSz="914400" rtl="0" eaLnBrk="1" latinLnBrk="0" hangingPunct="1">
                        <a:defRPr sz="1800" kern="1200">
                          <a:solidFill>
                            <a:schemeClr val="tx1"/>
                          </a:solidFill>
                          <a:latin typeface="Book Antiqua"/>
                        </a:defRPr>
                      </a:lvl9pPr>
                    </a:lstStyle>
                    <a:p>
                      <a:pPr algn="ctr" rtl="1">
                        <a:lnSpc>
                          <a:spcPct val="150000"/>
                        </a:lnSpc>
                        <a:spcAft>
                          <a:spcPts val="1000"/>
                        </a:spcAft>
                      </a:pPr>
                      <a:r>
                        <a:rPr lang="en-US" sz="2000">
                          <a:latin typeface="Calibri"/>
                          <a:ea typeface="Calibri"/>
                          <a:cs typeface="B Yagut"/>
                        </a:rPr>
                        <a:t>Amlodinpine</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Book Antiqua"/>
                        </a:defRPr>
                      </a:lvl1pPr>
                      <a:lvl2pPr marL="457200" algn="l" defTabSz="914400" rtl="0" eaLnBrk="1" latinLnBrk="0" hangingPunct="1">
                        <a:defRPr sz="1800" kern="1200">
                          <a:solidFill>
                            <a:schemeClr val="tx1"/>
                          </a:solidFill>
                          <a:latin typeface="Book Antiqua"/>
                        </a:defRPr>
                      </a:lvl2pPr>
                      <a:lvl3pPr marL="914400" algn="l" defTabSz="914400" rtl="0" eaLnBrk="1" latinLnBrk="0" hangingPunct="1">
                        <a:defRPr sz="1800" kern="1200">
                          <a:solidFill>
                            <a:schemeClr val="tx1"/>
                          </a:solidFill>
                          <a:latin typeface="Book Antiqua"/>
                        </a:defRPr>
                      </a:lvl3pPr>
                      <a:lvl4pPr marL="1371600" algn="l" defTabSz="914400" rtl="0" eaLnBrk="1" latinLnBrk="0" hangingPunct="1">
                        <a:defRPr sz="1800" kern="1200">
                          <a:solidFill>
                            <a:schemeClr val="tx1"/>
                          </a:solidFill>
                          <a:latin typeface="Book Antiqua"/>
                        </a:defRPr>
                      </a:lvl4pPr>
                      <a:lvl5pPr marL="1828800" algn="l" defTabSz="914400" rtl="0" eaLnBrk="1" latinLnBrk="0" hangingPunct="1">
                        <a:defRPr sz="1800" kern="1200">
                          <a:solidFill>
                            <a:schemeClr val="tx1"/>
                          </a:solidFill>
                          <a:latin typeface="Book Antiqua"/>
                        </a:defRPr>
                      </a:lvl5pPr>
                      <a:lvl6pPr marL="2286000" algn="l" defTabSz="914400" rtl="0" eaLnBrk="1" latinLnBrk="0" hangingPunct="1">
                        <a:defRPr sz="1800" kern="1200">
                          <a:solidFill>
                            <a:schemeClr val="tx1"/>
                          </a:solidFill>
                          <a:latin typeface="Book Antiqua"/>
                        </a:defRPr>
                      </a:lvl6pPr>
                      <a:lvl7pPr marL="2743200" algn="l" defTabSz="914400" rtl="0" eaLnBrk="1" latinLnBrk="0" hangingPunct="1">
                        <a:defRPr sz="1800" kern="1200">
                          <a:solidFill>
                            <a:schemeClr val="tx1"/>
                          </a:solidFill>
                          <a:latin typeface="Book Antiqua"/>
                        </a:defRPr>
                      </a:lvl7pPr>
                      <a:lvl8pPr marL="3200400" algn="l" defTabSz="914400" rtl="0" eaLnBrk="1" latinLnBrk="0" hangingPunct="1">
                        <a:defRPr sz="1800" kern="1200">
                          <a:solidFill>
                            <a:schemeClr val="tx1"/>
                          </a:solidFill>
                          <a:latin typeface="Book Antiqua"/>
                        </a:defRPr>
                      </a:lvl8pPr>
                      <a:lvl9pPr marL="3657600" algn="l" defTabSz="914400" rtl="0" eaLnBrk="1" latinLnBrk="0" hangingPunct="1">
                        <a:defRPr sz="1800" kern="1200">
                          <a:solidFill>
                            <a:schemeClr val="tx1"/>
                          </a:solidFill>
                          <a:latin typeface="Book Antiqua"/>
                        </a:defRPr>
                      </a:lvl9pPr>
                    </a:lstStyle>
                    <a:p>
                      <a:pPr algn="ctr" rtl="1">
                        <a:lnSpc>
                          <a:spcPct val="150000"/>
                        </a:lnSpc>
                        <a:spcAft>
                          <a:spcPts val="1000"/>
                        </a:spcAft>
                      </a:pPr>
                      <a:r>
                        <a:rPr lang="en-US" sz="2000">
                          <a:latin typeface="Calibri"/>
                          <a:ea typeface="Calibri"/>
                          <a:cs typeface="B Yagut"/>
                        </a:rPr>
                        <a:t>Tab</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1"/>
                  </a:ext>
                </a:extLst>
              </a:tr>
              <a:tr h="0">
                <a:tc>
                  <a:txBody>
                    <a:bodyPr/>
                    <a:lstStyle>
                      <a:lvl1pPr marL="0" algn="l" defTabSz="914400" rtl="0" eaLnBrk="1" latinLnBrk="0" hangingPunct="1">
                        <a:defRPr sz="1800" kern="1200">
                          <a:solidFill>
                            <a:schemeClr val="tx1"/>
                          </a:solidFill>
                          <a:latin typeface="Book Antiqua"/>
                        </a:defRPr>
                      </a:lvl1pPr>
                      <a:lvl2pPr marL="457200" algn="l" defTabSz="914400" rtl="0" eaLnBrk="1" latinLnBrk="0" hangingPunct="1">
                        <a:defRPr sz="1800" kern="1200">
                          <a:solidFill>
                            <a:schemeClr val="tx1"/>
                          </a:solidFill>
                          <a:latin typeface="Book Antiqua"/>
                        </a:defRPr>
                      </a:lvl2pPr>
                      <a:lvl3pPr marL="914400" algn="l" defTabSz="914400" rtl="0" eaLnBrk="1" latinLnBrk="0" hangingPunct="1">
                        <a:defRPr sz="1800" kern="1200">
                          <a:solidFill>
                            <a:schemeClr val="tx1"/>
                          </a:solidFill>
                          <a:latin typeface="Book Antiqua"/>
                        </a:defRPr>
                      </a:lvl3pPr>
                      <a:lvl4pPr marL="1371600" algn="l" defTabSz="914400" rtl="0" eaLnBrk="1" latinLnBrk="0" hangingPunct="1">
                        <a:defRPr sz="1800" kern="1200">
                          <a:solidFill>
                            <a:schemeClr val="tx1"/>
                          </a:solidFill>
                          <a:latin typeface="Book Antiqua"/>
                        </a:defRPr>
                      </a:lvl4pPr>
                      <a:lvl5pPr marL="1828800" algn="l" defTabSz="914400" rtl="0" eaLnBrk="1" latinLnBrk="0" hangingPunct="1">
                        <a:defRPr sz="1800" kern="1200">
                          <a:solidFill>
                            <a:schemeClr val="tx1"/>
                          </a:solidFill>
                          <a:latin typeface="Book Antiqua"/>
                        </a:defRPr>
                      </a:lvl5pPr>
                      <a:lvl6pPr marL="2286000" algn="l" defTabSz="914400" rtl="0" eaLnBrk="1" latinLnBrk="0" hangingPunct="1">
                        <a:defRPr sz="1800" kern="1200">
                          <a:solidFill>
                            <a:schemeClr val="tx1"/>
                          </a:solidFill>
                          <a:latin typeface="Book Antiqua"/>
                        </a:defRPr>
                      </a:lvl6pPr>
                      <a:lvl7pPr marL="2743200" algn="l" defTabSz="914400" rtl="0" eaLnBrk="1" latinLnBrk="0" hangingPunct="1">
                        <a:defRPr sz="1800" kern="1200">
                          <a:solidFill>
                            <a:schemeClr val="tx1"/>
                          </a:solidFill>
                          <a:latin typeface="Book Antiqua"/>
                        </a:defRPr>
                      </a:lvl7pPr>
                      <a:lvl8pPr marL="3200400" algn="l" defTabSz="914400" rtl="0" eaLnBrk="1" latinLnBrk="0" hangingPunct="1">
                        <a:defRPr sz="1800" kern="1200">
                          <a:solidFill>
                            <a:schemeClr val="tx1"/>
                          </a:solidFill>
                          <a:latin typeface="Book Antiqua"/>
                        </a:defRPr>
                      </a:lvl8pPr>
                      <a:lvl9pPr marL="3657600" algn="l" defTabSz="914400" rtl="0" eaLnBrk="1" latinLnBrk="0" hangingPunct="1">
                        <a:defRPr sz="1800" kern="1200">
                          <a:solidFill>
                            <a:schemeClr val="tx1"/>
                          </a:solidFill>
                          <a:latin typeface="Book Antiqua"/>
                        </a:defRPr>
                      </a:lvl9pPr>
                    </a:lstStyle>
                    <a:p>
                      <a:pPr algn="ctr" rtl="1">
                        <a:lnSpc>
                          <a:spcPct val="150000"/>
                        </a:lnSpc>
                        <a:spcAft>
                          <a:spcPts val="1000"/>
                        </a:spcAft>
                      </a:pPr>
                      <a:r>
                        <a:rPr lang="fa-IR" sz="2000">
                          <a:latin typeface="Calibri"/>
                          <a:ea typeface="Calibri"/>
                          <a:cs typeface="B Yagut"/>
                        </a:rPr>
                        <a:t>کارخانه و کشور سازنده</a:t>
                      </a:r>
                      <a:endParaRPr lang="en-US" sz="2000">
                        <a:latin typeface="Calibri"/>
                        <a:ea typeface="Calibri"/>
                        <a:cs typeface="B Yagut"/>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8DB3E2"/>
                    </a:solidFill>
                  </a:tcPr>
                </a:tc>
                <a:tc gridSpan="2">
                  <a:txBody>
                    <a:bodyPr/>
                    <a:lstStyle>
                      <a:lvl1pPr marL="0" algn="l" defTabSz="914400" rtl="0" eaLnBrk="1" latinLnBrk="0" hangingPunct="1">
                        <a:defRPr sz="1800" kern="1200">
                          <a:solidFill>
                            <a:schemeClr val="tx1"/>
                          </a:solidFill>
                          <a:latin typeface="Book Antiqua"/>
                        </a:defRPr>
                      </a:lvl1pPr>
                      <a:lvl2pPr marL="457200" algn="l" defTabSz="914400" rtl="0" eaLnBrk="1" latinLnBrk="0" hangingPunct="1">
                        <a:defRPr sz="1800" kern="1200">
                          <a:solidFill>
                            <a:schemeClr val="tx1"/>
                          </a:solidFill>
                          <a:latin typeface="Book Antiqua"/>
                        </a:defRPr>
                      </a:lvl2pPr>
                      <a:lvl3pPr marL="914400" algn="l" defTabSz="914400" rtl="0" eaLnBrk="1" latinLnBrk="0" hangingPunct="1">
                        <a:defRPr sz="1800" kern="1200">
                          <a:solidFill>
                            <a:schemeClr val="tx1"/>
                          </a:solidFill>
                          <a:latin typeface="Book Antiqua"/>
                        </a:defRPr>
                      </a:lvl3pPr>
                      <a:lvl4pPr marL="1371600" algn="l" defTabSz="914400" rtl="0" eaLnBrk="1" latinLnBrk="0" hangingPunct="1">
                        <a:defRPr sz="1800" kern="1200">
                          <a:solidFill>
                            <a:schemeClr val="tx1"/>
                          </a:solidFill>
                          <a:latin typeface="Book Antiqua"/>
                        </a:defRPr>
                      </a:lvl4pPr>
                      <a:lvl5pPr marL="1828800" algn="l" defTabSz="914400" rtl="0" eaLnBrk="1" latinLnBrk="0" hangingPunct="1">
                        <a:defRPr sz="1800" kern="1200">
                          <a:solidFill>
                            <a:schemeClr val="tx1"/>
                          </a:solidFill>
                          <a:latin typeface="Book Antiqua"/>
                        </a:defRPr>
                      </a:lvl5pPr>
                      <a:lvl6pPr marL="2286000" algn="l" defTabSz="914400" rtl="0" eaLnBrk="1" latinLnBrk="0" hangingPunct="1">
                        <a:defRPr sz="1800" kern="1200">
                          <a:solidFill>
                            <a:schemeClr val="tx1"/>
                          </a:solidFill>
                          <a:latin typeface="Book Antiqua"/>
                        </a:defRPr>
                      </a:lvl6pPr>
                      <a:lvl7pPr marL="2743200" algn="l" defTabSz="914400" rtl="0" eaLnBrk="1" latinLnBrk="0" hangingPunct="1">
                        <a:defRPr sz="1800" kern="1200">
                          <a:solidFill>
                            <a:schemeClr val="tx1"/>
                          </a:solidFill>
                          <a:latin typeface="Book Antiqua"/>
                        </a:defRPr>
                      </a:lvl7pPr>
                      <a:lvl8pPr marL="3200400" algn="l" defTabSz="914400" rtl="0" eaLnBrk="1" latinLnBrk="0" hangingPunct="1">
                        <a:defRPr sz="1800" kern="1200">
                          <a:solidFill>
                            <a:schemeClr val="tx1"/>
                          </a:solidFill>
                          <a:latin typeface="Book Antiqua"/>
                        </a:defRPr>
                      </a:lvl8pPr>
                      <a:lvl9pPr marL="3657600" algn="l" defTabSz="914400" rtl="0" eaLnBrk="1" latinLnBrk="0" hangingPunct="1">
                        <a:defRPr sz="1800" kern="1200">
                          <a:solidFill>
                            <a:schemeClr val="tx1"/>
                          </a:solidFill>
                          <a:latin typeface="Book Antiqua"/>
                        </a:defRPr>
                      </a:lvl9pPr>
                    </a:lstStyle>
                    <a:p>
                      <a:pPr algn="ctr" rtl="1">
                        <a:lnSpc>
                          <a:spcPct val="150000"/>
                        </a:lnSpc>
                        <a:spcAft>
                          <a:spcPts val="1000"/>
                        </a:spcAft>
                      </a:pPr>
                      <a:r>
                        <a:rPr lang="fa-IR" sz="2000">
                          <a:latin typeface="Calibri"/>
                          <a:ea typeface="Calibri"/>
                          <a:cs typeface="B Yagut"/>
                        </a:rPr>
                        <a:t>نام تجاری</a:t>
                      </a:r>
                      <a:endParaRPr lang="en-US" sz="2000">
                        <a:latin typeface="Calibri"/>
                        <a:ea typeface="Calibri"/>
                        <a:cs typeface="B Yagut"/>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8DB3E2"/>
                    </a:solidFill>
                  </a:tcPr>
                </a:tc>
                <a:tc hMerge="1">
                  <a:txBody>
                    <a:bodyPr/>
                    <a:lstStyle/>
                    <a:p>
                      <a:endParaRPr lang="en-US"/>
                    </a:p>
                  </a:txBody>
                  <a:tcPr/>
                </a:tc>
                <a:extLst>
                  <a:ext uri="{0D108BD9-81ED-4DB2-BD59-A6C34878D82A}">
                    <a16:rowId xmlns:a16="http://schemas.microsoft.com/office/drawing/2014/main" val="10002"/>
                  </a:ext>
                </a:extLst>
              </a:tr>
              <a:tr h="0">
                <a:tc>
                  <a:txBody>
                    <a:bodyPr/>
                    <a:lstStyle>
                      <a:lvl1pPr marL="0" algn="l" defTabSz="914400" rtl="0" eaLnBrk="1" latinLnBrk="0" hangingPunct="1">
                        <a:defRPr sz="1800" kern="1200">
                          <a:solidFill>
                            <a:schemeClr val="tx1"/>
                          </a:solidFill>
                          <a:latin typeface="Book Antiqua"/>
                        </a:defRPr>
                      </a:lvl1pPr>
                      <a:lvl2pPr marL="457200" algn="l" defTabSz="914400" rtl="0" eaLnBrk="1" latinLnBrk="0" hangingPunct="1">
                        <a:defRPr sz="1800" kern="1200">
                          <a:solidFill>
                            <a:schemeClr val="tx1"/>
                          </a:solidFill>
                          <a:latin typeface="Book Antiqua"/>
                        </a:defRPr>
                      </a:lvl2pPr>
                      <a:lvl3pPr marL="914400" algn="l" defTabSz="914400" rtl="0" eaLnBrk="1" latinLnBrk="0" hangingPunct="1">
                        <a:defRPr sz="1800" kern="1200">
                          <a:solidFill>
                            <a:schemeClr val="tx1"/>
                          </a:solidFill>
                          <a:latin typeface="Book Antiqua"/>
                        </a:defRPr>
                      </a:lvl3pPr>
                      <a:lvl4pPr marL="1371600" algn="l" defTabSz="914400" rtl="0" eaLnBrk="1" latinLnBrk="0" hangingPunct="1">
                        <a:defRPr sz="1800" kern="1200">
                          <a:solidFill>
                            <a:schemeClr val="tx1"/>
                          </a:solidFill>
                          <a:latin typeface="Book Antiqua"/>
                        </a:defRPr>
                      </a:lvl4pPr>
                      <a:lvl5pPr marL="1828800" algn="l" defTabSz="914400" rtl="0" eaLnBrk="1" latinLnBrk="0" hangingPunct="1">
                        <a:defRPr sz="1800" kern="1200">
                          <a:solidFill>
                            <a:schemeClr val="tx1"/>
                          </a:solidFill>
                          <a:latin typeface="Book Antiqua"/>
                        </a:defRPr>
                      </a:lvl5pPr>
                      <a:lvl6pPr marL="2286000" algn="l" defTabSz="914400" rtl="0" eaLnBrk="1" latinLnBrk="0" hangingPunct="1">
                        <a:defRPr sz="1800" kern="1200">
                          <a:solidFill>
                            <a:schemeClr val="tx1"/>
                          </a:solidFill>
                          <a:latin typeface="Book Antiqua"/>
                        </a:defRPr>
                      </a:lvl6pPr>
                      <a:lvl7pPr marL="2743200" algn="l" defTabSz="914400" rtl="0" eaLnBrk="1" latinLnBrk="0" hangingPunct="1">
                        <a:defRPr sz="1800" kern="1200">
                          <a:solidFill>
                            <a:schemeClr val="tx1"/>
                          </a:solidFill>
                          <a:latin typeface="Book Antiqua"/>
                        </a:defRPr>
                      </a:lvl7pPr>
                      <a:lvl8pPr marL="3200400" algn="l" defTabSz="914400" rtl="0" eaLnBrk="1" latinLnBrk="0" hangingPunct="1">
                        <a:defRPr sz="1800" kern="1200">
                          <a:solidFill>
                            <a:schemeClr val="tx1"/>
                          </a:solidFill>
                          <a:latin typeface="Book Antiqua"/>
                        </a:defRPr>
                      </a:lvl8pPr>
                      <a:lvl9pPr marL="3657600" algn="l" defTabSz="914400" rtl="0" eaLnBrk="1" latinLnBrk="0" hangingPunct="1">
                        <a:defRPr sz="1800" kern="1200">
                          <a:solidFill>
                            <a:schemeClr val="tx1"/>
                          </a:solidFill>
                          <a:latin typeface="Book Antiqua"/>
                        </a:defRPr>
                      </a:lvl9pPr>
                    </a:lstStyle>
                    <a:p>
                      <a:pPr algn="ctr" rtl="1">
                        <a:lnSpc>
                          <a:spcPct val="150000"/>
                        </a:lnSpc>
                        <a:spcAft>
                          <a:spcPts val="1000"/>
                        </a:spcAft>
                      </a:pPr>
                      <a:r>
                        <a:rPr lang="en-US" sz="2000">
                          <a:latin typeface="Calibri"/>
                          <a:ea typeface="Calibri"/>
                          <a:cs typeface="B Yagut"/>
                        </a:rPr>
                        <a:t>Pfizer _ USA</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gridSpan="2">
                  <a:txBody>
                    <a:bodyPr/>
                    <a:lstStyle>
                      <a:lvl1pPr marL="0" algn="l" defTabSz="914400" rtl="0" eaLnBrk="1" latinLnBrk="0" hangingPunct="1">
                        <a:defRPr sz="1800" kern="1200">
                          <a:solidFill>
                            <a:schemeClr val="tx1"/>
                          </a:solidFill>
                          <a:latin typeface="Book Antiqua"/>
                        </a:defRPr>
                      </a:lvl1pPr>
                      <a:lvl2pPr marL="457200" algn="l" defTabSz="914400" rtl="0" eaLnBrk="1" latinLnBrk="0" hangingPunct="1">
                        <a:defRPr sz="1800" kern="1200">
                          <a:solidFill>
                            <a:schemeClr val="tx1"/>
                          </a:solidFill>
                          <a:latin typeface="Book Antiqua"/>
                        </a:defRPr>
                      </a:lvl2pPr>
                      <a:lvl3pPr marL="914400" algn="l" defTabSz="914400" rtl="0" eaLnBrk="1" latinLnBrk="0" hangingPunct="1">
                        <a:defRPr sz="1800" kern="1200">
                          <a:solidFill>
                            <a:schemeClr val="tx1"/>
                          </a:solidFill>
                          <a:latin typeface="Book Antiqua"/>
                        </a:defRPr>
                      </a:lvl3pPr>
                      <a:lvl4pPr marL="1371600" algn="l" defTabSz="914400" rtl="0" eaLnBrk="1" latinLnBrk="0" hangingPunct="1">
                        <a:defRPr sz="1800" kern="1200">
                          <a:solidFill>
                            <a:schemeClr val="tx1"/>
                          </a:solidFill>
                          <a:latin typeface="Book Antiqua"/>
                        </a:defRPr>
                      </a:lvl4pPr>
                      <a:lvl5pPr marL="1828800" algn="l" defTabSz="914400" rtl="0" eaLnBrk="1" latinLnBrk="0" hangingPunct="1">
                        <a:defRPr sz="1800" kern="1200">
                          <a:solidFill>
                            <a:schemeClr val="tx1"/>
                          </a:solidFill>
                          <a:latin typeface="Book Antiqua"/>
                        </a:defRPr>
                      </a:lvl5pPr>
                      <a:lvl6pPr marL="2286000" algn="l" defTabSz="914400" rtl="0" eaLnBrk="1" latinLnBrk="0" hangingPunct="1">
                        <a:defRPr sz="1800" kern="1200">
                          <a:solidFill>
                            <a:schemeClr val="tx1"/>
                          </a:solidFill>
                          <a:latin typeface="Book Antiqua"/>
                        </a:defRPr>
                      </a:lvl6pPr>
                      <a:lvl7pPr marL="2743200" algn="l" defTabSz="914400" rtl="0" eaLnBrk="1" latinLnBrk="0" hangingPunct="1">
                        <a:defRPr sz="1800" kern="1200">
                          <a:solidFill>
                            <a:schemeClr val="tx1"/>
                          </a:solidFill>
                          <a:latin typeface="Book Antiqua"/>
                        </a:defRPr>
                      </a:lvl7pPr>
                      <a:lvl8pPr marL="3200400" algn="l" defTabSz="914400" rtl="0" eaLnBrk="1" latinLnBrk="0" hangingPunct="1">
                        <a:defRPr sz="1800" kern="1200">
                          <a:solidFill>
                            <a:schemeClr val="tx1"/>
                          </a:solidFill>
                          <a:latin typeface="Book Antiqua"/>
                        </a:defRPr>
                      </a:lvl8pPr>
                      <a:lvl9pPr marL="3657600" algn="l" defTabSz="914400" rtl="0" eaLnBrk="1" latinLnBrk="0" hangingPunct="1">
                        <a:defRPr sz="1800" kern="1200">
                          <a:solidFill>
                            <a:schemeClr val="tx1"/>
                          </a:solidFill>
                          <a:latin typeface="Book Antiqua"/>
                        </a:defRPr>
                      </a:lvl9pPr>
                    </a:lstStyle>
                    <a:p>
                      <a:pPr algn="ctr" rtl="1">
                        <a:lnSpc>
                          <a:spcPct val="150000"/>
                        </a:lnSpc>
                        <a:spcAft>
                          <a:spcPts val="1000"/>
                        </a:spcAft>
                      </a:pPr>
                      <a:r>
                        <a:rPr lang="en-US" sz="2000">
                          <a:latin typeface="Calibri"/>
                          <a:ea typeface="Calibri"/>
                          <a:cs typeface="B Yagut"/>
                        </a:rPr>
                        <a:t>Norvasc</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en-US"/>
                    </a:p>
                  </a:txBody>
                  <a:tcPr/>
                </a:tc>
                <a:extLst>
                  <a:ext uri="{0D108BD9-81ED-4DB2-BD59-A6C34878D82A}">
                    <a16:rowId xmlns:a16="http://schemas.microsoft.com/office/drawing/2014/main" val="10003"/>
                  </a:ext>
                </a:extLst>
              </a:tr>
              <a:tr h="0">
                <a:tc>
                  <a:txBody>
                    <a:bodyPr/>
                    <a:lstStyle>
                      <a:lvl1pPr marL="0" algn="l" defTabSz="914400" rtl="0" eaLnBrk="1" latinLnBrk="0" hangingPunct="1">
                        <a:defRPr sz="1800" kern="1200">
                          <a:solidFill>
                            <a:schemeClr val="tx1"/>
                          </a:solidFill>
                          <a:latin typeface="Book Antiqua"/>
                        </a:defRPr>
                      </a:lvl1pPr>
                      <a:lvl2pPr marL="457200" algn="l" defTabSz="914400" rtl="0" eaLnBrk="1" latinLnBrk="0" hangingPunct="1">
                        <a:defRPr sz="1800" kern="1200">
                          <a:solidFill>
                            <a:schemeClr val="tx1"/>
                          </a:solidFill>
                          <a:latin typeface="Book Antiqua"/>
                        </a:defRPr>
                      </a:lvl2pPr>
                      <a:lvl3pPr marL="914400" algn="l" defTabSz="914400" rtl="0" eaLnBrk="1" latinLnBrk="0" hangingPunct="1">
                        <a:defRPr sz="1800" kern="1200">
                          <a:solidFill>
                            <a:schemeClr val="tx1"/>
                          </a:solidFill>
                          <a:latin typeface="Book Antiqua"/>
                        </a:defRPr>
                      </a:lvl3pPr>
                      <a:lvl4pPr marL="1371600" algn="l" defTabSz="914400" rtl="0" eaLnBrk="1" latinLnBrk="0" hangingPunct="1">
                        <a:defRPr sz="1800" kern="1200">
                          <a:solidFill>
                            <a:schemeClr val="tx1"/>
                          </a:solidFill>
                          <a:latin typeface="Book Antiqua"/>
                        </a:defRPr>
                      </a:lvl4pPr>
                      <a:lvl5pPr marL="1828800" algn="l" defTabSz="914400" rtl="0" eaLnBrk="1" latinLnBrk="0" hangingPunct="1">
                        <a:defRPr sz="1800" kern="1200">
                          <a:solidFill>
                            <a:schemeClr val="tx1"/>
                          </a:solidFill>
                          <a:latin typeface="Book Antiqua"/>
                        </a:defRPr>
                      </a:lvl5pPr>
                      <a:lvl6pPr marL="2286000" algn="l" defTabSz="914400" rtl="0" eaLnBrk="1" latinLnBrk="0" hangingPunct="1">
                        <a:defRPr sz="1800" kern="1200">
                          <a:solidFill>
                            <a:schemeClr val="tx1"/>
                          </a:solidFill>
                          <a:latin typeface="Book Antiqua"/>
                        </a:defRPr>
                      </a:lvl6pPr>
                      <a:lvl7pPr marL="2743200" algn="l" defTabSz="914400" rtl="0" eaLnBrk="1" latinLnBrk="0" hangingPunct="1">
                        <a:defRPr sz="1800" kern="1200">
                          <a:solidFill>
                            <a:schemeClr val="tx1"/>
                          </a:solidFill>
                          <a:latin typeface="Book Antiqua"/>
                        </a:defRPr>
                      </a:lvl7pPr>
                      <a:lvl8pPr marL="3200400" algn="l" defTabSz="914400" rtl="0" eaLnBrk="1" latinLnBrk="0" hangingPunct="1">
                        <a:defRPr sz="1800" kern="1200">
                          <a:solidFill>
                            <a:schemeClr val="tx1"/>
                          </a:solidFill>
                          <a:latin typeface="Book Antiqua"/>
                        </a:defRPr>
                      </a:lvl8pPr>
                      <a:lvl9pPr marL="3657600" algn="l" defTabSz="914400" rtl="0" eaLnBrk="1" latinLnBrk="0" hangingPunct="1">
                        <a:defRPr sz="1800" kern="1200">
                          <a:solidFill>
                            <a:schemeClr val="tx1"/>
                          </a:solidFill>
                          <a:latin typeface="Book Antiqua"/>
                        </a:defRPr>
                      </a:lvl9pPr>
                    </a:lstStyle>
                    <a:p>
                      <a:pPr algn="ctr" rtl="1">
                        <a:lnSpc>
                          <a:spcPct val="150000"/>
                        </a:lnSpc>
                        <a:spcAft>
                          <a:spcPts val="1000"/>
                        </a:spcAft>
                      </a:pPr>
                      <a:r>
                        <a:rPr lang="en-US" sz="2000">
                          <a:latin typeface="Calibri"/>
                          <a:ea typeface="Calibri"/>
                          <a:cs typeface="B Yagut"/>
                        </a:rPr>
                        <a:t>Hexal _ Germany</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gridSpan="2">
                  <a:txBody>
                    <a:bodyPr/>
                    <a:lstStyle>
                      <a:lvl1pPr marL="0" algn="l" defTabSz="914400" rtl="0" eaLnBrk="1" latinLnBrk="0" hangingPunct="1">
                        <a:defRPr sz="1800" kern="1200">
                          <a:solidFill>
                            <a:schemeClr val="tx1"/>
                          </a:solidFill>
                          <a:latin typeface="Book Antiqua"/>
                        </a:defRPr>
                      </a:lvl1pPr>
                      <a:lvl2pPr marL="457200" algn="l" defTabSz="914400" rtl="0" eaLnBrk="1" latinLnBrk="0" hangingPunct="1">
                        <a:defRPr sz="1800" kern="1200">
                          <a:solidFill>
                            <a:schemeClr val="tx1"/>
                          </a:solidFill>
                          <a:latin typeface="Book Antiqua"/>
                        </a:defRPr>
                      </a:lvl2pPr>
                      <a:lvl3pPr marL="914400" algn="l" defTabSz="914400" rtl="0" eaLnBrk="1" latinLnBrk="0" hangingPunct="1">
                        <a:defRPr sz="1800" kern="1200">
                          <a:solidFill>
                            <a:schemeClr val="tx1"/>
                          </a:solidFill>
                          <a:latin typeface="Book Antiqua"/>
                        </a:defRPr>
                      </a:lvl3pPr>
                      <a:lvl4pPr marL="1371600" algn="l" defTabSz="914400" rtl="0" eaLnBrk="1" latinLnBrk="0" hangingPunct="1">
                        <a:defRPr sz="1800" kern="1200">
                          <a:solidFill>
                            <a:schemeClr val="tx1"/>
                          </a:solidFill>
                          <a:latin typeface="Book Antiqua"/>
                        </a:defRPr>
                      </a:lvl4pPr>
                      <a:lvl5pPr marL="1828800" algn="l" defTabSz="914400" rtl="0" eaLnBrk="1" latinLnBrk="0" hangingPunct="1">
                        <a:defRPr sz="1800" kern="1200">
                          <a:solidFill>
                            <a:schemeClr val="tx1"/>
                          </a:solidFill>
                          <a:latin typeface="Book Antiqua"/>
                        </a:defRPr>
                      </a:lvl5pPr>
                      <a:lvl6pPr marL="2286000" algn="l" defTabSz="914400" rtl="0" eaLnBrk="1" latinLnBrk="0" hangingPunct="1">
                        <a:defRPr sz="1800" kern="1200">
                          <a:solidFill>
                            <a:schemeClr val="tx1"/>
                          </a:solidFill>
                          <a:latin typeface="Book Antiqua"/>
                        </a:defRPr>
                      </a:lvl6pPr>
                      <a:lvl7pPr marL="2743200" algn="l" defTabSz="914400" rtl="0" eaLnBrk="1" latinLnBrk="0" hangingPunct="1">
                        <a:defRPr sz="1800" kern="1200">
                          <a:solidFill>
                            <a:schemeClr val="tx1"/>
                          </a:solidFill>
                          <a:latin typeface="Book Antiqua"/>
                        </a:defRPr>
                      </a:lvl7pPr>
                      <a:lvl8pPr marL="3200400" algn="l" defTabSz="914400" rtl="0" eaLnBrk="1" latinLnBrk="0" hangingPunct="1">
                        <a:defRPr sz="1800" kern="1200">
                          <a:solidFill>
                            <a:schemeClr val="tx1"/>
                          </a:solidFill>
                          <a:latin typeface="Book Antiqua"/>
                        </a:defRPr>
                      </a:lvl8pPr>
                      <a:lvl9pPr marL="3657600" algn="l" defTabSz="914400" rtl="0" eaLnBrk="1" latinLnBrk="0" hangingPunct="1">
                        <a:defRPr sz="1800" kern="1200">
                          <a:solidFill>
                            <a:schemeClr val="tx1"/>
                          </a:solidFill>
                          <a:latin typeface="Book Antiqua"/>
                        </a:defRPr>
                      </a:lvl9pPr>
                    </a:lstStyle>
                    <a:p>
                      <a:pPr algn="ctr" rtl="1">
                        <a:lnSpc>
                          <a:spcPct val="150000"/>
                        </a:lnSpc>
                        <a:spcAft>
                          <a:spcPts val="1000"/>
                        </a:spcAft>
                      </a:pPr>
                      <a:r>
                        <a:rPr lang="en-US" sz="1800" dirty="0" err="1">
                          <a:latin typeface="Calibri"/>
                          <a:ea typeface="Calibri"/>
                          <a:cs typeface="B Yagut"/>
                        </a:rPr>
                        <a:t>Amlodipin</a:t>
                      </a:r>
                      <a:r>
                        <a:rPr lang="en-US" sz="1800" dirty="0">
                          <a:latin typeface="Calibri"/>
                          <a:ea typeface="Calibri"/>
                          <a:cs typeface="B Yagut"/>
                        </a:rPr>
                        <a:t> </a:t>
                      </a:r>
                      <a:r>
                        <a:rPr lang="en-US" sz="1800" dirty="0" err="1">
                          <a:latin typeface="Calibri"/>
                          <a:ea typeface="Calibri"/>
                          <a:cs typeface="B Yagut"/>
                        </a:rPr>
                        <a:t>Hexal</a:t>
                      </a:r>
                      <a:endParaRPr lang="en-US" sz="2000" dirty="0">
                        <a:latin typeface="Calibri"/>
                        <a:ea typeface="Calibri"/>
                        <a:cs typeface="B Yagut"/>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en-US"/>
                    </a:p>
                  </a:txBody>
                  <a:tcPr/>
                </a:tc>
                <a:extLst>
                  <a:ext uri="{0D108BD9-81ED-4DB2-BD59-A6C34878D82A}">
                    <a16:rowId xmlns:a16="http://schemas.microsoft.com/office/drawing/2014/main" val="10004"/>
                  </a:ext>
                </a:extLst>
              </a:tr>
              <a:tr h="0">
                <a:tc>
                  <a:txBody>
                    <a:bodyPr/>
                    <a:lstStyle>
                      <a:lvl1pPr marL="0" algn="l" defTabSz="914400" rtl="0" eaLnBrk="1" latinLnBrk="0" hangingPunct="1">
                        <a:defRPr sz="1800" kern="1200">
                          <a:solidFill>
                            <a:schemeClr val="tx1"/>
                          </a:solidFill>
                          <a:latin typeface="Book Antiqua"/>
                        </a:defRPr>
                      </a:lvl1pPr>
                      <a:lvl2pPr marL="457200" algn="l" defTabSz="914400" rtl="0" eaLnBrk="1" latinLnBrk="0" hangingPunct="1">
                        <a:defRPr sz="1800" kern="1200">
                          <a:solidFill>
                            <a:schemeClr val="tx1"/>
                          </a:solidFill>
                          <a:latin typeface="Book Antiqua"/>
                        </a:defRPr>
                      </a:lvl2pPr>
                      <a:lvl3pPr marL="914400" algn="l" defTabSz="914400" rtl="0" eaLnBrk="1" latinLnBrk="0" hangingPunct="1">
                        <a:defRPr sz="1800" kern="1200">
                          <a:solidFill>
                            <a:schemeClr val="tx1"/>
                          </a:solidFill>
                          <a:latin typeface="Book Antiqua"/>
                        </a:defRPr>
                      </a:lvl3pPr>
                      <a:lvl4pPr marL="1371600" algn="l" defTabSz="914400" rtl="0" eaLnBrk="1" latinLnBrk="0" hangingPunct="1">
                        <a:defRPr sz="1800" kern="1200">
                          <a:solidFill>
                            <a:schemeClr val="tx1"/>
                          </a:solidFill>
                          <a:latin typeface="Book Antiqua"/>
                        </a:defRPr>
                      </a:lvl4pPr>
                      <a:lvl5pPr marL="1828800" algn="l" defTabSz="914400" rtl="0" eaLnBrk="1" latinLnBrk="0" hangingPunct="1">
                        <a:defRPr sz="1800" kern="1200">
                          <a:solidFill>
                            <a:schemeClr val="tx1"/>
                          </a:solidFill>
                          <a:latin typeface="Book Antiqua"/>
                        </a:defRPr>
                      </a:lvl5pPr>
                      <a:lvl6pPr marL="2286000" algn="l" defTabSz="914400" rtl="0" eaLnBrk="1" latinLnBrk="0" hangingPunct="1">
                        <a:defRPr sz="1800" kern="1200">
                          <a:solidFill>
                            <a:schemeClr val="tx1"/>
                          </a:solidFill>
                          <a:latin typeface="Book Antiqua"/>
                        </a:defRPr>
                      </a:lvl6pPr>
                      <a:lvl7pPr marL="2743200" algn="l" defTabSz="914400" rtl="0" eaLnBrk="1" latinLnBrk="0" hangingPunct="1">
                        <a:defRPr sz="1800" kern="1200">
                          <a:solidFill>
                            <a:schemeClr val="tx1"/>
                          </a:solidFill>
                          <a:latin typeface="Book Antiqua"/>
                        </a:defRPr>
                      </a:lvl7pPr>
                      <a:lvl8pPr marL="3200400" algn="l" defTabSz="914400" rtl="0" eaLnBrk="1" latinLnBrk="0" hangingPunct="1">
                        <a:defRPr sz="1800" kern="1200">
                          <a:solidFill>
                            <a:schemeClr val="tx1"/>
                          </a:solidFill>
                          <a:latin typeface="Book Antiqua"/>
                        </a:defRPr>
                      </a:lvl8pPr>
                      <a:lvl9pPr marL="3657600" algn="l" defTabSz="914400" rtl="0" eaLnBrk="1" latinLnBrk="0" hangingPunct="1">
                        <a:defRPr sz="1800" kern="1200">
                          <a:solidFill>
                            <a:schemeClr val="tx1"/>
                          </a:solidFill>
                          <a:latin typeface="Book Antiqua"/>
                        </a:defRPr>
                      </a:lvl9pPr>
                    </a:lstStyle>
                    <a:p>
                      <a:pPr algn="ctr" rtl="1">
                        <a:lnSpc>
                          <a:spcPct val="150000"/>
                        </a:lnSpc>
                        <a:spcAft>
                          <a:spcPts val="1000"/>
                        </a:spcAft>
                      </a:pPr>
                      <a:r>
                        <a:rPr lang="en-US" sz="2000" dirty="0" err="1">
                          <a:latin typeface="Calibri"/>
                          <a:ea typeface="Calibri"/>
                          <a:cs typeface="B Yagut"/>
                        </a:rPr>
                        <a:t>Actover.Co</a:t>
                      </a:r>
                      <a:r>
                        <a:rPr lang="en-US" sz="2000" dirty="0">
                          <a:latin typeface="Calibri"/>
                          <a:ea typeface="Calibri"/>
                          <a:cs typeface="B Yagut"/>
                        </a:rPr>
                        <a:t> _ Slovenia</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gridSpan="2">
                  <a:txBody>
                    <a:bodyPr/>
                    <a:lstStyle>
                      <a:lvl1pPr marL="0" algn="l" defTabSz="914400" rtl="0" eaLnBrk="1" latinLnBrk="0" hangingPunct="1">
                        <a:defRPr sz="1800" kern="1200">
                          <a:solidFill>
                            <a:schemeClr val="tx1"/>
                          </a:solidFill>
                          <a:latin typeface="Book Antiqua"/>
                        </a:defRPr>
                      </a:lvl1pPr>
                      <a:lvl2pPr marL="457200" algn="l" defTabSz="914400" rtl="0" eaLnBrk="1" latinLnBrk="0" hangingPunct="1">
                        <a:defRPr sz="1800" kern="1200">
                          <a:solidFill>
                            <a:schemeClr val="tx1"/>
                          </a:solidFill>
                          <a:latin typeface="Book Antiqua"/>
                        </a:defRPr>
                      </a:lvl2pPr>
                      <a:lvl3pPr marL="914400" algn="l" defTabSz="914400" rtl="0" eaLnBrk="1" latinLnBrk="0" hangingPunct="1">
                        <a:defRPr sz="1800" kern="1200">
                          <a:solidFill>
                            <a:schemeClr val="tx1"/>
                          </a:solidFill>
                          <a:latin typeface="Book Antiqua"/>
                        </a:defRPr>
                      </a:lvl3pPr>
                      <a:lvl4pPr marL="1371600" algn="l" defTabSz="914400" rtl="0" eaLnBrk="1" latinLnBrk="0" hangingPunct="1">
                        <a:defRPr sz="1800" kern="1200">
                          <a:solidFill>
                            <a:schemeClr val="tx1"/>
                          </a:solidFill>
                          <a:latin typeface="Book Antiqua"/>
                        </a:defRPr>
                      </a:lvl4pPr>
                      <a:lvl5pPr marL="1828800" algn="l" defTabSz="914400" rtl="0" eaLnBrk="1" latinLnBrk="0" hangingPunct="1">
                        <a:defRPr sz="1800" kern="1200">
                          <a:solidFill>
                            <a:schemeClr val="tx1"/>
                          </a:solidFill>
                          <a:latin typeface="Book Antiqua"/>
                        </a:defRPr>
                      </a:lvl5pPr>
                      <a:lvl6pPr marL="2286000" algn="l" defTabSz="914400" rtl="0" eaLnBrk="1" latinLnBrk="0" hangingPunct="1">
                        <a:defRPr sz="1800" kern="1200">
                          <a:solidFill>
                            <a:schemeClr val="tx1"/>
                          </a:solidFill>
                          <a:latin typeface="Book Antiqua"/>
                        </a:defRPr>
                      </a:lvl6pPr>
                      <a:lvl7pPr marL="2743200" algn="l" defTabSz="914400" rtl="0" eaLnBrk="1" latinLnBrk="0" hangingPunct="1">
                        <a:defRPr sz="1800" kern="1200">
                          <a:solidFill>
                            <a:schemeClr val="tx1"/>
                          </a:solidFill>
                          <a:latin typeface="Book Antiqua"/>
                        </a:defRPr>
                      </a:lvl7pPr>
                      <a:lvl8pPr marL="3200400" algn="l" defTabSz="914400" rtl="0" eaLnBrk="1" latinLnBrk="0" hangingPunct="1">
                        <a:defRPr sz="1800" kern="1200">
                          <a:solidFill>
                            <a:schemeClr val="tx1"/>
                          </a:solidFill>
                          <a:latin typeface="Book Antiqua"/>
                        </a:defRPr>
                      </a:lvl8pPr>
                      <a:lvl9pPr marL="3657600" algn="l" defTabSz="914400" rtl="0" eaLnBrk="1" latinLnBrk="0" hangingPunct="1">
                        <a:defRPr sz="1800" kern="1200">
                          <a:solidFill>
                            <a:schemeClr val="tx1"/>
                          </a:solidFill>
                          <a:latin typeface="Book Antiqua"/>
                        </a:defRPr>
                      </a:lvl9pPr>
                    </a:lstStyle>
                    <a:p>
                      <a:pPr algn="ctr" rtl="1">
                        <a:lnSpc>
                          <a:spcPct val="150000"/>
                        </a:lnSpc>
                        <a:spcAft>
                          <a:spcPts val="1000"/>
                        </a:spcAft>
                      </a:pPr>
                      <a:r>
                        <a:rPr lang="en-US" sz="2000" dirty="0" err="1">
                          <a:latin typeface="Calibri"/>
                          <a:ea typeface="Calibri"/>
                          <a:cs typeface="B Yagut"/>
                        </a:rPr>
                        <a:t>Amlober</a:t>
                      </a:r>
                      <a:endParaRPr lang="en-US" sz="2000" dirty="0">
                        <a:latin typeface="Calibri"/>
                        <a:ea typeface="Calibri"/>
                        <a:cs typeface="B Yagut"/>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en-US"/>
                    </a:p>
                  </a:txBody>
                  <a:tcPr/>
                </a:tc>
                <a:extLst>
                  <a:ext uri="{0D108BD9-81ED-4DB2-BD59-A6C34878D82A}">
                    <a16:rowId xmlns:a16="http://schemas.microsoft.com/office/drawing/2014/main" val="10005"/>
                  </a:ext>
                </a:extLst>
              </a:tr>
              <a:tr h="0">
                <a:tc>
                  <a:txBody>
                    <a:bodyPr/>
                    <a:lstStyle>
                      <a:lvl1pPr marL="0" algn="l" defTabSz="914400" rtl="0" eaLnBrk="1" latinLnBrk="0" hangingPunct="1">
                        <a:defRPr sz="1800" kern="1200">
                          <a:solidFill>
                            <a:schemeClr val="tx1"/>
                          </a:solidFill>
                          <a:latin typeface="Book Antiqua"/>
                        </a:defRPr>
                      </a:lvl1pPr>
                      <a:lvl2pPr marL="457200" algn="l" defTabSz="914400" rtl="0" eaLnBrk="1" latinLnBrk="0" hangingPunct="1">
                        <a:defRPr sz="1800" kern="1200">
                          <a:solidFill>
                            <a:schemeClr val="tx1"/>
                          </a:solidFill>
                          <a:latin typeface="Book Antiqua"/>
                        </a:defRPr>
                      </a:lvl2pPr>
                      <a:lvl3pPr marL="914400" algn="l" defTabSz="914400" rtl="0" eaLnBrk="1" latinLnBrk="0" hangingPunct="1">
                        <a:defRPr sz="1800" kern="1200">
                          <a:solidFill>
                            <a:schemeClr val="tx1"/>
                          </a:solidFill>
                          <a:latin typeface="Book Antiqua"/>
                        </a:defRPr>
                      </a:lvl3pPr>
                      <a:lvl4pPr marL="1371600" algn="l" defTabSz="914400" rtl="0" eaLnBrk="1" latinLnBrk="0" hangingPunct="1">
                        <a:defRPr sz="1800" kern="1200">
                          <a:solidFill>
                            <a:schemeClr val="tx1"/>
                          </a:solidFill>
                          <a:latin typeface="Book Antiqua"/>
                        </a:defRPr>
                      </a:lvl4pPr>
                      <a:lvl5pPr marL="1828800" algn="l" defTabSz="914400" rtl="0" eaLnBrk="1" latinLnBrk="0" hangingPunct="1">
                        <a:defRPr sz="1800" kern="1200">
                          <a:solidFill>
                            <a:schemeClr val="tx1"/>
                          </a:solidFill>
                          <a:latin typeface="Book Antiqua"/>
                        </a:defRPr>
                      </a:lvl5pPr>
                      <a:lvl6pPr marL="2286000" algn="l" defTabSz="914400" rtl="0" eaLnBrk="1" latinLnBrk="0" hangingPunct="1">
                        <a:defRPr sz="1800" kern="1200">
                          <a:solidFill>
                            <a:schemeClr val="tx1"/>
                          </a:solidFill>
                          <a:latin typeface="Book Antiqua"/>
                        </a:defRPr>
                      </a:lvl6pPr>
                      <a:lvl7pPr marL="2743200" algn="l" defTabSz="914400" rtl="0" eaLnBrk="1" latinLnBrk="0" hangingPunct="1">
                        <a:defRPr sz="1800" kern="1200">
                          <a:solidFill>
                            <a:schemeClr val="tx1"/>
                          </a:solidFill>
                          <a:latin typeface="Book Antiqua"/>
                        </a:defRPr>
                      </a:lvl7pPr>
                      <a:lvl8pPr marL="3200400" algn="l" defTabSz="914400" rtl="0" eaLnBrk="1" latinLnBrk="0" hangingPunct="1">
                        <a:defRPr sz="1800" kern="1200">
                          <a:solidFill>
                            <a:schemeClr val="tx1"/>
                          </a:solidFill>
                          <a:latin typeface="Book Antiqua"/>
                        </a:defRPr>
                      </a:lvl8pPr>
                      <a:lvl9pPr marL="3657600" algn="l" defTabSz="914400" rtl="0" eaLnBrk="1" latinLnBrk="0" hangingPunct="1">
                        <a:defRPr sz="1800" kern="1200">
                          <a:solidFill>
                            <a:schemeClr val="tx1"/>
                          </a:solidFill>
                          <a:latin typeface="Book Antiqua"/>
                        </a:defRPr>
                      </a:lvl9pPr>
                    </a:lstStyle>
                    <a:p>
                      <a:pPr algn="ctr" rtl="1">
                        <a:lnSpc>
                          <a:spcPct val="150000"/>
                        </a:lnSpc>
                        <a:spcAft>
                          <a:spcPts val="1000"/>
                        </a:spcAft>
                      </a:pPr>
                      <a:r>
                        <a:rPr lang="en-US" sz="2000">
                          <a:latin typeface="Calibri"/>
                          <a:ea typeface="Calibri"/>
                          <a:cs typeface="B Yagut"/>
                        </a:rPr>
                        <a:t>Cipla _ India</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gridSpan="2">
                  <a:txBody>
                    <a:bodyPr/>
                    <a:lstStyle>
                      <a:lvl1pPr marL="0" algn="l" defTabSz="914400" rtl="0" eaLnBrk="1" latinLnBrk="0" hangingPunct="1">
                        <a:defRPr sz="1800" kern="1200">
                          <a:solidFill>
                            <a:schemeClr val="tx1"/>
                          </a:solidFill>
                          <a:latin typeface="Book Antiqua"/>
                        </a:defRPr>
                      </a:lvl1pPr>
                      <a:lvl2pPr marL="457200" algn="l" defTabSz="914400" rtl="0" eaLnBrk="1" latinLnBrk="0" hangingPunct="1">
                        <a:defRPr sz="1800" kern="1200">
                          <a:solidFill>
                            <a:schemeClr val="tx1"/>
                          </a:solidFill>
                          <a:latin typeface="Book Antiqua"/>
                        </a:defRPr>
                      </a:lvl2pPr>
                      <a:lvl3pPr marL="914400" algn="l" defTabSz="914400" rtl="0" eaLnBrk="1" latinLnBrk="0" hangingPunct="1">
                        <a:defRPr sz="1800" kern="1200">
                          <a:solidFill>
                            <a:schemeClr val="tx1"/>
                          </a:solidFill>
                          <a:latin typeface="Book Antiqua"/>
                        </a:defRPr>
                      </a:lvl3pPr>
                      <a:lvl4pPr marL="1371600" algn="l" defTabSz="914400" rtl="0" eaLnBrk="1" latinLnBrk="0" hangingPunct="1">
                        <a:defRPr sz="1800" kern="1200">
                          <a:solidFill>
                            <a:schemeClr val="tx1"/>
                          </a:solidFill>
                          <a:latin typeface="Book Antiqua"/>
                        </a:defRPr>
                      </a:lvl4pPr>
                      <a:lvl5pPr marL="1828800" algn="l" defTabSz="914400" rtl="0" eaLnBrk="1" latinLnBrk="0" hangingPunct="1">
                        <a:defRPr sz="1800" kern="1200">
                          <a:solidFill>
                            <a:schemeClr val="tx1"/>
                          </a:solidFill>
                          <a:latin typeface="Book Antiqua"/>
                        </a:defRPr>
                      </a:lvl5pPr>
                      <a:lvl6pPr marL="2286000" algn="l" defTabSz="914400" rtl="0" eaLnBrk="1" latinLnBrk="0" hangingPunct="1">
                        <a:defRPr sz="1800" kern="1200">
                          <a:solidFill>
                            <a:schemeClr val="tx1"/>
                          </a:solidFill>
                          <a:latin typeface="Book Antiqua"/>
                        </a:defRPr>
                      </a:lvl6pPr>
                      <a:lvl7pPr marL="2743200" algn="l" defTabSz="914400" rtl="0" eaLnBrk="1" latinLnBrk="0" hangingPunct="1">
                        <a:defRPr sz="1800" kern="1200">
                          <a:solidFill>
                            <a:schemeClr val="tx1"/>
                          </a:solidFill>
                          <a:latin typeface="Book Antiqua"/>
                        </a:defRPr>
                      </a:lvl7pPr>
                      <a:lvl8pPr marL="3200400" algn="l" defTabSz="914400" rtl="0" eaLnBrk="1" latinLnBrk="0" hangingPunct="1">
                        <a:defRPr sz="1800" kern="1200">
                          <a:solidFill>
                            <a:schemeClr val="tx1"/>
                          </a:solidFill>
                          <a:latin typeface="Book Antiqua"/>
                        </a:defRPr>
                      </a:lvl8pPr>
                      <a:lvl9pPr marL="3657600" algn="l" defTabSz="914400" rtl="0" eaLnBrk="1" latinLnBrk="0" hangingPunct="1">
                        <a:defRPr sz="1800" kern="1200">
                          <a:solidFill>
                            <a:schemeClr val="tx1"/>
                          </a:solidFill>
                          <a:latin typeface="Book Antiqua"/>
                        </a:defRPr>
                      </a:lvl9pPr>
                    </a:lstStyle>
                    <a:p>
                      <a:pPr algn="ctr" rtl="1">
                        <a:lnSpc>
                          <a:spcPct val="150000"/>
                        </a:lnSpc>
                        <a:spcAft>
                          <a:spcPts val="1000"/>
                        </a:spcAft>
                      </a:pPr>
                      <a:r>
                        <a:rPr lang="en-US" sz="1800" dirty="0" err="1">
                          <a:latin typeface="Calibri"/>
                          <a:ea typeface="Calibri"/>
                          <a:cs typeface="B Yagut"/>
                        </a:rPr>
                        <a:t>Amlopress</a:t>
                      </a:r>
                      <a:endParaRPr lang="en-US" sz="2000" dirty="0">
                        <a:latin typeface="Calibri"/>
                        <a:ea typeface="Calibri"/>
                        <a:cs typeface="B Yagut"/>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en-US"/>
                    </a:p>
                  </a:txBody>
                  <a:tcPr/>
                </a:tc>
                <a:extLst>
                  <a:ext uri="{0D108BD9-81ED-4DB2-BD59-A6C34878D82A}">
                    <a16:rowId xmlns:a16="http://schemas.microsoft.com/office/drawing/2014/main" val="10006"/>
                  </a:ext>
                </a:extLst>
              </a:tr>
            </a:tbl>
          </a:graphicData>
        </a:graphic>
      </p:graphicFrame>
      <p:graphicFrame>
        <p:nvGraphicFramePr>
          <p:cNvPr id="3" name="Table 2"/>
          <p:cNvGraphicFramePr>
            <a:graphicFrameLocks noGrp="1"/>
          </p:cNvGraphicFramePr>
          <p:nvPr>
            <p:extLst>
              <p:ext uri="{D42A27DB-BD31-4B8C-83A1-F6EECF244321}">
                <p14:modId xmlns:p14="http://schemas.microsoft.com/office/powerpoint/2010/main" val="1764158819"/>
              </p:ext>
            </p:extLst>
          </p:nvPr>
        </p:nvGraphicFramePr>
        <p:xfrm>
          <a:off x="448330" y="5091019"/>
          <a:ext cx="8358188" cy="822960"/>
        </p:xfrm>
        <a:graphic>
          <a:graphicData uri="http://schemas.openxmlformats.org/drawingml/2006/table">
            <a:tbl>
              <a:tblPr rtl="1"/>
              <a:tblGrid>
                <a:gridCol w="3517096">
                  <a:extLst>
                    <a:ext uri="{9D8B030D-6E8A-4147-A177-3AD203B41FA5}">
                      <a16:colId xmlns:a16="http://schemas.microsoft.com/office/drawing/2014/main" val="20000"/>
                    </a:ext>
                  </a:extLst>
                </a:gridCol>
                <a:gridCol w="3461024">
                  <a:extLst>
                    <a:ext uri="{9D8B030D-6E8A-4147-A177-3AD203B41FA5}">
                      <a16:colId xmlns:a16="http://schemas.microsoft.com/office/drawing/2014/main" val="20001"/>
                    </a:ext>
                  </a:extLst>
                </a:gridCol>
                <a:gridCol w="1380068">
                  <a:extLst>
                    <a:ext uri="{9D8B030D-6E8A-4147-A177-3AD203B41FA5}">
                      <a16:colId xmlns:a16="http://schemas.microsoft.com/office/drawing/2014/main" val="20002"/>
                    </a:ext>
                  </a:extLst>
                </a:gridCol>
              </a:tblGrid>
              <a:tr h="411163">
                <a:tc>
                  <a:txBody>
                    <a:bodyPr/>
                    <a:lstStyle>
                      <a:lvl1pPr marL="0" algn="l" defTabSz="914400" rtl="0" eaLnBrk="1" latinLnBrk="0" hangingPunct="1">
                        <a:defRPr sz="1800" kern="1200">
                          <a:solidFill>
                            <a:schemeClr val="tx1"/>
                          </a:solidFill>
                          <a:latin typeface="Book Antiqua"/>
                        </a:defRPr>
                      </a:lvl1pPr>
                      <a:lvl2pPr marL="457200" algn="l" defTabSz="914400" rtl="0" eaLnBrk="1" latinLnBrk="0" hangingPunct="1">
                        <a:defRPr sz="1800" kern="1200">
                          <a:solidFill>
                            <a:schemeClr val="tx1"/>
                          </a:solidFill>
                          <a:latin typeface="Book Antiqua"/>
                        </a:defRPr>
                      </a:lvl2pPr>
                      <a:lvl3pPr marL="914400" algn="l" defTabSz="914400" rtl="0" eaLnBrk="1" latinLnBrk="0" hangingPunct="1">
                        <a:defRPr sz="1800" kern="1200">
                          <a:solidFill>
                            <a:schemeClr val="tx1"/>
                          </a:solidFill>
                          <a:latin typeface="Book Antiqua"/>
                        </a:defRPr>
                      </a:lvl3pPr>
                      <a:lvl4pPr marL="1371600" algn="l" defTabSz="914400" rtl="0" eaLnBrk="1" latinLnBrk="0" hangingPunct="1">
                        <a:defRPr sz="1800" kern="1200">
                          <a:solidFill>
                            <a:schemeClr val="tx1"/>
                          </a:solidFill>
                          <a:latin typeface="Book Antiqua"/>
                        </a:defRPr>
                      </a:lvl4pPr>
                      <a:lvl5pPr marL="1828800" algn="l" defTabSz="914400" rtl="0" eaLnBrk="1" latinLnBrk="0" hangingPunct="1">
                        <a:defRPr sz="1800" kern="1200">
                          <a:solidFill>
                            <a:schemeClr val="tx1"/>
                          </a:solidFill>
                          <a:latin typeface="Book Antiqua"/>
                        </a:defRPr>
                      </a:lvl5pPr>
                      <a:lvl6pPr marL="2286000" algn="l" defTabSz="914400" rtl="0" eaLnBrk="1" latinLnBrk="0" hangingPunct="1">
                        <a:defRPr sz="1800" kern="1200">
                          <a:solidFill>
                            <a:schemeClr val="tx1"/>
                          </a:solidFill>
                          <a:latin typeface="Book Antiqua"/>
                        </a:defRPr>
                      </a:lvl6pPr>
                      <a:lvl7pPr marL="2743200" algn="l" defTabSz="914400" rtl="0" eaLnBrk="1" latinLnBrk="0" hangingPunct="1">
                        <a:defRPr sz="1800" kern="1200">
                          <a:solidFill>
                            <a:schemeClr val="tx1"/>
                          </a:solidFill>
                          <a:latin typeface="Book Antiqua"/>
                        </a:defRPr>
                      </a:lvl7pPr>
                      <a:lvl8pPr marL="3200400" algn="l" defTabSz="914400" rtl="0" eaLnBrk="1" latinLnBrk="0" hangingPunct="1">
                        <a:defRPr sz="1800" kern="1200">
                          <a:solidFill>
                            <a:schemeClr val="tx1"/>
                          </a:solidFill>
                          <a:latin typeface="Book Antiqua"/>
                        </a:defRPr>
                      </a:lvl8pPr>
                      <a:lvl9pPr marL="3657600" algn="l" defTabSz="914400" rtl="0" eaLnBrk="1" latinLnBrk="0" hangingPunct="1">
                        <a:defRPr sz="1800" kern="1200">
                          <a:solidFill>
                            <a:schemeClr val="tx1"/>
                          </a:solidFill>
                          <a:latin typeface="Book Antiqua"/>
                        </a:defRPr>
                      </a:lvl9pPr>
                    </a:lstStyle>
                    <a:p>
                      <a:pPr algn="ctr" rtl="0">
                        <a:lnSpc>
                          <a:spcPct val="150000"/>
                        </a:lnSpc>
                        <a:spcAft>
                          <a:spcPts val="1000"/>
                        </a:spcAft>
                      </a:pPr>
                      <a:r>
                        <a:rPr lang="fa-IR" sz="1800" b="1" dirty="0">
                          <a:latin typeface="Calibri"/>
                          <a:ea typeface="Calibri"/>
                          <a:cs typeface="B Yagut"/>
                        </a:rPr>
                        <a:t>دوز</a:t>
                      </a:r>
                      <a:endParaRPr lang="en-US" sz="1800" dirty="0">
                        <a:latin typeface="Calibri"/>
                        <a:ea typeface="Calibri"/>
                        <a:cs typeface="B Yagut"/>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8DB3E2"/>
                    </a:solidFill>
                  </a:tcPr>
                </a:tc>
                <a:tc>
                  <a:txBody>
                    <a:bodyPr/>
                    <a:lstStyle>
                      <a:lvl1pPr marL="0" algn="l" defTabSz="914400" rtl="0" eaLnBrk="1" latinLnBrk="0" hangingPunct="1">
                        <a:defRPr sz="1800" kern="1200">
                          <a:solidFill>
                            <a:schemeClr val="tx1"/>
                          </a:solidFill>
                          <a:latin typeface="Book Antiqua"/>
                        </a:defRPr>
                      </a:lvl1pPr>
                      <a:lvl2pPr marL="457200" algn="l" defTabSz="914400" rtl="0" eaLnBrk="1" latinLnBrk="0" hangingPunct="1">
                        <a:defRPr sz="1800" kern="1200">
                          <a:solidFill>
                            <a:schemeClr val="tx1"/>
                          </a:solidFill>
                          <a:latin typeface="Book Antiqua"/>
                        </a:defRPr>
                      </a:lvl2pPr>
                      <a:lvl3pPr marL="914400" algn="l" defTabSz="914400" rtl="0" eaLnBrk="1" latinLnBrk="0" hangingPunct="1">
                        <a:defRPr sz="1800" kern="1200">
                          <a:solidFill>
                            <a:schemeClr val="tx1"/>
                          </a:solidFill>
                          <a:latin typeface="Book Antiqua"/>
                        </a:defRPr>
                      </a:lvl3pPr>
                      <a:lvl4pPr marL="1371600" algn="l" defTabSz="914400" rtl="0" eaLnBrk="1" latinLnBrk="0" hangingPunct="1">
                        <a:defRPr sz="1800" kern="1200">
                          <a:solidFill>
                            <a:schemeClr val="tx1"/>
                          </a:solidFill>
                          <a:latin typeface="Book Antiqua"/>
                        </a:defRPr>
                      </a:lvl4pPr>
                      <a:lvl5pPr marL="1828800" algn="l" defTabSz="914400" rtl="0" eaLnBrk="1" latinLnBrk="0" hangingPunct="1">
                        <a:defRPr sz="1800" kern="1200">
                          <a:solidFill>
                            <a:schemeClr val="tx1"/>
                          </a:solidFill>
                          <a:latin typeface="Book Antiqua"/>
                        </a:defRPr>
                      </a:lvl5pPr>
                      <a:lvl6pPr marL="2286000" algn="l" defTabSz="914400" rtl="0" eaLnBrk="1" latinLnBrk="0" hangingPunct="1">
                        <a:defRPr sz="1800" kern="1200">
                          <a:solidFill>
                            <a:schemeClr val="tx1"/>
                          </a:solidFill>
                          <a:latin typeface="Book Antiqua"/>
                        </a:defRPr>
                      </a:lvl6pPr>
                      <a:lvl7pPr marL="2743200" algn="l" defTabSz="914400" rtl="0" eaLnBrk="1" latinLnBrk="0" hangingPunct="1">
                        <a:defRPr sz="1800" kern="1200">
                          <a:solidFill>
                            <a:schemeClr val="tx1"/>
                          </a:solidFill>
                          <a:latin typeface="Book Antiqua"/>
                        </a:defRPr>
                      </a:lvl7pPr>
                      <a:lvl8pPr marL="3200400" algn="l" defTabSz="914400" rtl="0" eaLnBrk="1" latinLnBrk="0" hangingPunct="1">
                        <a:defRPr sz="1800" kern="1200">
                          <a:solidFill>
                            <a:schemeClr val="tx1"/>
                          </a:solidFill>
                          <a:latin typeface="Book Antiqua"/>
                        </a:defRPr>
                      </a:lvl8pPr>
                      <a:lvl9pPr marL="3657600" algn="l" defTabSz="914400" rtl="0" eaLnBrk="1" latinLnBrk="0" hangingPunct="1">
                        <a:defRPr sz="1800" kern="1200">
                          <a:solidFill>
                            <a:schemeClr val="tx1"/>
                          </a:solidFill>
                          <a:latin typeface="Book Antiqua"/>
                        </a:defRPr>
                      </a:lvl9pPr>
                    </a:lstStyle>
                    <a:p>
                      <a:pPr algn="ctr" rtl="0">
                        <a:lnSpc>
                          <a:spcPct val="150000"/>
                        </a:lnSpc>
                        <a:spcAft>
                          <a:spcPts val="1000"/>
                        </a:spcAft>
                      </a:pPr>
                      <a:r>
                        <a:rPr lang="fa-IR" sz="1800" b="1" dirty="0">
                          <a:latin typeface="Calibri"/>
                          <a:ea typeface="Calibri"/>
                          <a:cs typeface="B Yagut"/>
                        </a:rPr>
                        <a:t>نام ژنريك</a:t>
                      </a:r>
                      <a:endParaRPr lang="en-US" sz="1800" dirty="0">
                        <a:latin typeface="Calibri"/>
                        <a:ea typeface="Calibri"/>
                        <a:cs typeface="B Yagut"/>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8DB3E2"/>
                    </a:solidFill>
                  </a:tcPr>
                </a:tc>
                <a:tc>
                  <a:txBody>
                    <a:bodyPr/>
                    <a:lstStyle>
                      <a:lvl1pPr marL="0" algn="l" defTabSz="914400" rtl="0" eaLnBrk="1" latinLnBrk="0" hangingPunct="1">
                        <a:defRPr sz="1800" kern="1200">
                          <a:solidFill>
                            <a:schemeClr val="tx1"/>
                          </a:solidFill>
                          <a:latin typeface="Book Antiqua"/>
                        </a:defRPr>
                      </a:lvl1pPr>
                      <a:lvl2pPr marL="457200" algn="l" defTabSz="914400" rtl="0" eaLnBrk="1" latinLnBrk="0" hangingPunct="1">
                        <a:defRPr sz="1800" kern="1200">
                          <a:solidFill>
                            <a:schemeClr val="tx1"/>
                          </a:solidFill>
                          <a:latin typeface="Book Antiqua"/>
                        </a:defRPr>
                      </a:lvl2pPr>
                      <a:lvl3pPr marL="914400" algn="l" defTabSz="914400" rtl="0" eaLnBrk="1" latinLnBrk="0" hangingPunct="1">
                        <a:defRPr sz="1800" kern="1200">
                          <a:solidFill>
                            <a:schemeClr val="tx1"/>
                          </a:solidFill>
                          <a:latin typeface="Book Antiqua"/>
                        </a:defRPr>
                      </a:lvl3pPr>
                      <a:lvl4pPr marL="1371600" algn="l" defTabSz="914400" rtl="0" eaLnBrk="1" latinLnBrk="0" hangingPunct="1">
                        <a:defRPr sz="1800" kern="1200">
                          <a:solidFill>
                            <a:schemeClr val="tx1"/>
                          </a:solidFill>
                          <a:latin typeface="Book Antiqua"/>
                        </a:defRPr>
                      </a:lvl4pPr>
                      <a:lvl5pPr marL="1828800" algn="l" defTabSz="914400" rtl="0" eaLnBrk="1" latinLnBrk="0" hangingPunct="1">
                        <a:defRPr sz="1800" kern="1200">
                          <a:solidFill>
                            <a:schemeClr val="tx1"/>
                          </a:solidFill>
                          <a:latin typeface="Book Antiqua"/>
                        </a:defRPr>
                      </a:lvl5pPr>
                      <a:lvl6pPr marL="2286000" algn="l" defTabSz="914400" rtl="0" eaLnBrk="1" latinLnBrk="0" hangingPunct="1">
                        <a:defRPr sz="1800" kern="1200">
                          <a:solidFill>
                            <a:schemeClr val="tx1"/>
                          </a:solidFill>
                          <a:latin typeface="Book Antiqua"/>
                        </a:defRPr>
                      </a:lvl6pPr>
                      <a:lvl7pPr marL="2743200" algn="l" defTabSz="914400" rtl="0" eaLnBrk="1" latinLnBrk="0" hangingPunct="1">
                        <a:defRPr sz="1800" kern="1200">
                          <a:solidFill>
                            <a:schemeClr val="tx1"/>
                          </a:solidFill>
                          <a:latin typeface="Book Antiqua"/>
                        </a:defRPr>
                      </a:lvl7pPr>
                      <a:lvl8pPr marL="3200400" algn="l" defTabSz="914400" rtl="0" eaLnBrk="1" latinLnBrk="0" hangingPunct="1">
                        <a:defRPr sz="1800" kern="1200">
                          <a:solidFill>
                            <a:schemeClr val="tx1"/>
                          </a:solidFill>
                          <a:latin typeface="Book Antiqua"/>
                        </a:defRPr>
                      </a:lvl8pPr>
                      <a:lvl9pPr marL="3657600" algn="l" defTabSz="914400" rtl="0" eaLnBrk="1" latinLnBrk="0" hangingPunct="1">
                        <a:defRPr sz="1800" kern="1200">
                          <a:solidFill>
                            <a:schemeClr val="tx1"/>
                          </a:solidFill>
                          <a:latin typeface="Book Antiqua"/>
                        </a:defRPr>
                      </a:lvl9pPr>
                    </a:lstStyle>
                    <a:p>
                      <a:pPr algn="ctr" rtl="0">
                        <a:lnSpc>
                          <a:spcPct val="150000"/>
                        </a:lnSpc>
                        <a:spcAft>
                          <a:spcPts val="1000"/>
                        </a:spcAft>
                      </a:pPr>
                      <a:r>
                        <a:rPr lang="fa-IR" sz="1800" b="1">
                          <a:latin typeface="Calibri"/>
                          <a:ea typeface="Calibri"/>
                          <a:cs typeface="B Yagut"/>
                        </a:rPr>
                        <a:t>شکل دارویی</a:t>
                      </a:r>
                      <a:endParaRPr lang="en-US" sz="1800">
                        <a:latin typeface="Calibri"/>
                        <a:ea typeface="Calibri"/>
                        <a:cs typeface="B Yagut"/>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8DB3E2"/>
                    </a:solidFill>
                  </a:tcPr>
                </a:tc>
                <a:extLst>
                  <a:ext uri="{0D108BD9-81ED-4DB2-BD59-A6C34878D82A}">
                    <a16:rowId xmlns:a16="http://schemas.microsoft.com/office/drawing/2014/main" val="10000"/>
                  </a:ext>
                </a:extLst>
              </a:tr>
              <a:tr h="411163">
                <a:tc>
                  <a:txBody>
                    <a:bodyPr/>
                    <a:lstStyle>
                      <a:lvl1pPr marL="0" algn="l" defTabSz="914400" rtl="0" eaLnBrk="1" latinLnBrk="0" hangingPunct="1">
                        <a:defRPr sz="1800" kern="1200">
                          <a:solidFill>
                            <a:schemeClr val="tx1"/>
                          </a:solidFill>
                          <a:latin typeface="Book Antiqua"/>
                        </a:defRPr>
                      </a:lvl1pPr>
                      <a:lvl2pPr marL="457200" algn="l" defTabSz="914400" rtl="0" eaLnBrk="1" latinLnBrk="0" hangingPunct="1">
                        <a:defRPr sz="1800" kern="1200">
                          <a:solidFill>
                            <a:schemeClr val="tx1"/>
                          </a:solidFill>
                          <a:latin typeface="Book Antiqua"/>
                        </a:defRPr>
                      </a:lvl2pPr>
                      <a:lvl3pPr marL="914400" algn="l" defTabSz="914400" rtl="0" eaLnBrk="1" latinLnBrk="0" hangingPunct="1">
                        <a:defRPr sz="1800" kern="1200">
                          <a:solidFill>
                            <a:schemeClr val="tx1"/>
                          </a:solidFill>
                          <a:latin typeface="Book Antiqua"/>
                        </a:defRPr>
                      </a:lvl3pPr>
                      <a:lvl4pPr marL="1371600" algn="l" defTabSz="914400" rtl="0" eaLnBrk="1" latinLnBrk="0" hangingPunct="1">
                        <a:defRPr sz="1800" kern="1200">
                          <a:solidFill>
                            <a:schemeClr val="tx1"/>
                          </a:solidFill>
                          <a:latin typeface="Book Antiqua"/>
                        </a:defRPr>
                      </a:lvl4pPr>
                      <a:lvl5pPr marL="1828800" algn="l" defTabSz="914400" rtl="0" eaLnBrk="1" latinLnBrk="0" hangingPunct="1">
                        <a:defRPr sz="1800" kern="1200">
                          <a:solidFill>
                            <a:schemeClr val="tx1"/>
                          </a:solidFill>
                          <a:latin typeface="Book Antiqua"/>
                        </a:defRPr>
                      </a:lvl5pPr>
                      <a:lvl6pPr marL="2286000" algn="l" defTabSz="914400" rtl="0" eaLnBrk="1" latinLnBrk="0" hangingPunct="1">
                        <a:defRPr sz="1800" kern="1200">
                          <a:solidFill>
                            <a:schemeClr val="tx1"/>
                          </a:solidFill>
                          <a:latin typeface="Book Antiqua"/>
                        </a:defRPr>
                      </a:lvl6pPr>
                      <a:lvl7pPr marL="2743200" algn="l" defTabSz="914400" rtl="0" eaLnBrk="1" latinLnBrk="0" hangingPunct="1">
                        <a:defRPr sz="1800" kern="1200">
                          <a:solidFill>
                            <a:schemeClr val="tx1"/>
                          </a:solidFill>
                          <a:latin typeface="Book Antiqua"/>
                        </a:defRPr>
                      </a:lvl7pPr>
                      <a:lvl8pPr marL="3200400" algn="l" defTabSz="914400" rtl="0" eaLnBrk="1" latinLnBrk="0" hangingPunct="1">
                        <a:defRPr sz="1800" kern="1200">
                          <a:solidFill>
                            <a:schemeClr val="tx1"/>
                          </a:solidFill>
                          <a:latin typeface="Book Antiqua"/>
                        </a:defRPr>
                      </a:lvl8pPr>
                      <a:lvl9pPr marL="3657600" algn="l" defTabSz="914400" rtl="0" eaLnBrk="1" latinLnBrk="0" hangingPunct="1">
                        <a:defRPr sz="1800" kern="1200">
                          <a:solidFill>
                            <a:schemeClr val="tx1"/>
                          </a:solidFill>
                          <a:latin typeface="Book Antiqua"/>
                        </a:defRPr>
                      </a:lvl9pPr>
                    </a:lstStyle>
                    <a:p>
                      <a:pPr algn="ctr" rtl="0">
                        <a:lnSpc>
                          <a:spcPct val="150000"/>
                        </a:lnSpc>
                        <a:spcAft>
                          <a:spcPts val="1000"/>
                        </a:spcAft>
                      </a:pPr>
                      <a:r>
                        <a:rPr lang="en-US" sz="1800" dirty="0">
                          <a:latin typeface="Calibri"/>
                          <a:ea typeface="Calibri"/>
                          <a:cs typeface="B Yagut"/>
                        </a:rPr>
                        <a:t>60 _ 120 mg</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Book Antiqua"/>
                        </a:defRPr>
                      </a:lvl1pPr>
                      <a:lvl2pPr marL="457200" algn="l" defTabSz="914400" rtl="0" eaLnBrk="1" latinLnBrk="0" hangingPunct="1">
                        <a:defRPr sz="1800" kern="1200">
                          <a:solidFill>
                            <a:schemeClr val="tx1"/>
                          </a:solidFill>
                          <a:latin typeface="Book Antiqua"/>
                        </a:defRPr>
                      </a:lvl2pPr>
                      <a:lvl3pPr marL="914400" algn="l" defTabSz="914400" rtl="0" eaLnBrk="1" latinLnBrk="0" hangingPunct="1">
                        <a:defRPr sz="1800" kern="1200">
                          <a:solidFill>
                            <a:schemeClr val="tx1"/>
                          </a:solidFill>
                          <a:latin typeface="Book Antiqua"/>
                        </a:defRPr>
                      </a:lvl3pPr>
                      <a:lvl4pPr marL="1371600" algn="l" defTabSz="914400" rtl="0" eaLnBrk="1" latinLnBrk="0" hangingPunct="1">
                        <a:defRPr sz="1800" kern="1200">
                          <a:solidFill>
                            <a:schemeClr val="tx1"/>
                          </a:solidFill>
                          <a:latin typeface="Book Antiqua"/>
                        </a:defRPr>
                      </a:lvl4pPr>
                      <a:lvl5pPr marL="1828800" algn="l" defTabSz="914400" rtl="0" eaLnBrk="1" latinLnBrk="0" hangingPunct="1">
                        <a:defRPr sz="1800" kern="1200">
                          <a:solidFill>
                            <a:schemeClr val="tx1"/>
                          </a:solidFill>
                          <a:latin typeface="Book Antiqua"/>
                        </a:defRPr>
                      </a:lvl5pPr>
                      <a:lvl6pPr marL="2286000" algn="l" defTabSz="914400" rtl="0" eaLnBrk="1" latinLnBrk="0" hangingPunct="1">
                        <a:defRPr sz="1800" kern="1200">
                          <a:solidFill>
                            <a:schemeClr val="tx1"/>
                          </a:solidFill>
                          <a:latin typeface="Book Antiqua"/>
                        </a:defRPr>
                      </a:lvl6pPr>
                      <a:lvl7pPr marL="2743200" algn="l" defTabSz="914400" rtl="0" eaLnBrk="1" latinLnBrk="0" hangingPunct="1">
                        <a:defRPr sz="1800" kern="1200">
                          <a:solidFill>
                            <a:schemeClr val="tx1"/>
                          </a:solidFill>
                          <a:latin typeface="Book Antiqua"/>
                        </a:defRPr>
                      </a:lvl7pPr>
                      <a:lvl8pPr marL="3200400" algn="l" defTabSz="914400" rtl="0" eaLnBrk="1" latinLnBrk="0" hangingPunct="1">
                        <a:defRPr sz="1800" kern="1200">
                          <a:solidFill>
                            <a:schemeClr val="tx1"/>
                          </a:solidFill>
                          <a:latin typeface="Book Antiqua"/>
                        </a:defRPr>
                      </a:lvl8pPr>
                      <a:lvl9pPr marL="3657600" algn="l" defTabSz="914400" rtl="0" eaLnBrk="1" latinLnBrk="0" hangingPunct="1">
                        <a:defRPr sz="1800" kern="1200">
                          <a:solidFill>
                            <a:schemeClr val="tx1"/>
                          </a:solidFill>
                          <a:latin typeface="Book Antiqua"/>
                        </a:defRPr>
                      </a:lvl9pPr>
                    </a:lstStyle>
                    <a:p>
                      <a:pPr algn="ctr" rtl="0">
                        <a:lnSpc>
                          <a:spcPct val="150000"/>
                        </a:lnSpc>
                        <a:spcAft>
                          <a:spcPts val="1000"/>
                        </a:spcAft>
                      </a:pPr>
                      <a:r>
                        <a:rPr lang="en-US" sz="1800" dirty="0" err="1">
                          <a:latin typeface="Calibri"/>
                          <a:ea typeface="Calibri"/>
                          <a:cs typeface="B Yagut"/>
                        </a:rPr>
                        <a:t>Diltiazem</a:t>
                      </a:r>
                      <a:endParaRPr lang="en-US" sz="1800" dirty="0">
                        <a:latin typeface="Calibri"/>
                        <a:ea typeface="Calibri"/>
                        <a:cs typeface="B Yagut"/>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Book Antiqua"/>
                        </a:defRPr>
                      </a:lvl1pPr>
                      <a:lvl2pPr marL="457200" algn="l" defTabSz="914400" rtl="0" eaLnBrk="1" latinLnBrk="0" hangingPunct="1">
                        <a:defRPr sz="1800" kern="1200">
                          <a:solidFill>
                            <a:schemeClr val="tx1"/>
                          </a:solidFill>
                          <a:latin typeface="Book Antiqua"/>
                        </a:defRPr>
                      </a:lvl2pPr>
                      <a:lvl3pPr marL="914400" algn="l" defTabSz="914400" rtl="0" eaLnBrk="1" latinLnBrk="0" hangingPunct="1">
                        <a:defRPr sz="1800" kern="1200">
                          <a:solidFill>
                            <a:schemeClr val="tx1"/>
                          </a:solidFill>
                          <a:latin typeface="Book Antiqua"/>
                        </a:defRPr>
                      </a:lvl3pPr>
                      <a:lvl4pPr marL="1371600" algn="l" defTabSz="914400" rtl="0" eaLnBrk="1" latinLnBrk="0" hangingPunct="1">
                        <a:defRPr sz="1800" kern="1200">
                          <a:solidFill>
                            <a:schemeClr val="tx1"/>
                          </a:solidFill>
                          <a:latin typeface="Book Antiqua"/>
                        </a:defRPr>
                      </a:lvl4pPr>
                      <a:lvl5pPr marL="1828800" algn="l" defTabSz="914400" rtl="0" eaLnBrk="1" latinLnBrk="0" hangingPunct="1">
                        <a:defRPr sz="1800" kern="1200">
                          <a:solidFill>
                            <a:schemeClr val="tx1"/>
                          </a:solidFill>
                          <a:latin typeface="Book Antiqua"/>
                        </a:defRPr>
                      </a:lvl5pPr>
                      <a:lvl6pPr marL="2286000" algn="l" defTabSz="914400" rtl="0" eaLnBrk="1" latinLnBrk="0" hangingPunct="1">
                        <a:defRPr sz="1800" kern="1200">
                          <a:solidFill>
                            <a:schemeClr val="tx1"/>
                          </a:solidFill>
                          <a:latin typeface="Book Antiqua"/>
                        </a:defRPr>
                      </a:lvl6pPr>
                      <a:lvl7pPr marL="2743200" algn="l" defTabSz="914400" rtl="0" eaLnBrk="1" latinLnBrk="0" hangingPunct="1">
                        <a:defRPr sz="1800" kern="1200">
                          <a:solidFill>
                            <a:schemeClr val="tx1"/>
                          </a:solidFill>
                          <a:latin typeface="Book Antiqua"/>
                        </a:defRPr>
                      </a:lvl7pPr>
                      <a:lvl8pPr marL="3200400" algn="l" defTabSz="914400" rtl="0" eaLnBrk="1" latinLnBrk="0" hangingPunct="1">
                        <a:defRPr sz="1800" kern="1200">
                          <a:solidFill>
                            <a:schemeClr val="tx1"/>
                          </a:solidFill>
                          <a:latin typeface="Book Antiqua"/>
                        </a:defRPr>
                      </a:lvl8pPr>
                      <a:lvl9pPr marL="3657600" algn="l" defTabSz="914400" rtl="0" eaLnBrk="1" latinLnBrk="0" hangingPunct="1">
                        <a:defRPr sz="1800" kern="1200">
                          <a:solidFill>
                            <a:schemeClr val="tx1"/>
                          </a:solidFill>
                          <a:latin typeface="Book Antiqua"/>
                        </a:defRPr>
                      </a:lvl9pPr>
                    </a:lstStyle>
                    <a:p>
                      <a:pPr algn="ctr" rtl="0">
                        <a:lnSpc>
                          <a:spcPct val="150000"/>
                        </a:lnSpc>
                        <a:spcAft>
                          <a:spcPts val="1000"/>
                        </a:spcAft>
                      </a:pPr>
                      <a:r>
                        <a:rPr lang="en-US" sz="1800" dirty="0">
                          <a:latin typeface="Calibri"/>
                          <a:ea typeface="Calibri"/>
                          <a:cs typeface="B Yagut"/>
                        </a:rPr>
                        <a:t>Tab</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1279349393"/>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lide(fromTop)">
                                      <p:cBhvr>
                                        <p:cTn id="7" dur="2000"/>
                                        <p:tgtEl>
                                          <p:spTgt spid="2"/>
                                        </p:tgtEl>
                                      </p:cBhvr>
                                    </p:animEffect>
                                  </p:childTnLst>
                                </p:cTn>
                              </p:par>
                              <p:par>
                                <p:cTn id="8" presetID="21" presetClass="entr" presetSubtype="4"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wheel(4)">
                                      <p:cBhvr>
                                        <p:cTn id="10" dur="3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465268" y="103991"/>
            <a:ext cx="8229600" cy="627529"/>
          </a:xfrm>
        </p:spPr>
        <p:txBody>
          <a:bodyPr>
            <a:normAutofit fontScale="90000"/>
          </a:bodyPr>
          <a:lstStyle/>
          <a:p>
            <a:pPr algn="ctr" rtl="1" eaLnBrk="1" hangingPunct="1"/>
            <a:r>
              <a:rPr lang="fa-IR" altLang="fa-IR" sz="3400" b="1" dirty="0">
                <a:solidFill>
                  <a:schemeClr val="tx1"/>
                </a:solidFill>
                <a:cs typeface="B Nazanin" panose="00000400000000000000" pitchFamily="2" charset="-78"/>
              </a:rPr>
              <a:t>بتابلوکرها</a:t>
            </a:r>
            <a:r>
              <a:rPr lang="en-US" altLang="fa-IR" sz="3400" b="1" dirty="0">
                <a:solidFill>
                  <a:schemeClr val="tx1"/>
                </a:solidFill>
                <a:cs typeface="B Nazanin" panose="00000400000000000000" pitchFamily="2" charset="-78"/>
              </a:rPr>
              <a:t/>
            </a:r>
            <a:br>
              <a:rPr lang="en-US" altLang="fa-IR" sz="3400" b="1" dirty="0">
                <a:solidFill>
                  <a:schemeClr val="tx1"/>
                </a:solidFill>
                <a:cs typeface="B Nazanin" panose="00000400000000000000" pitchFamily="2" charset="-78"/>
              </a:rPr>
            </a:br>
            <a:endParaRPr lang="en-US" altLang="fa-IR" sz="3400" b="1" dirty="0">
              <a:solidFill>
                <a:schemeClr val="tx1"/>
              </a:solidFill>
              <a:cs typeface="B Nazanin" panose="00000400000000000000" pitchFamily="2" charset="-78"/>
            </a:endParaRPr>
          </a:p>
        </p:txBody>
      </p:sp>
      <p:sp>
        <p:nvSpPr>
          <p:cNvPr id="7" name="Content Placeholder 6"/>
          <p:cNvSpPr>
            <a:spLocks noGrp="1"/>
          </p:cNvSpPr>
          <p:nvPr>
            <p:ph idx="1"/>
          </p:nvPr>
        </p:nvSpPr>
        <p:spPr>
          <a:xfrm>
            <a:off x="465267" y="731520"/>
            <a:ext cx="9195099" cy="5647765"/>
          </a:xfrm>
        </p:spPr>
        <p:txBody>
          <a:bodyPr>
            <a:normAutofit/>
          </a:bodyPr>
          <a:lstStyle/>
          <a:p>
            <a:pPr algn="just" rtl="1" eaLnBrk="1" hangingPunct="1"/>
            <a:r>
              <a:rPr lang="fa-IR" altLang="fa-IR" dirty="0" smtClean="0">
                <a:cs typeface="B Nazanin" panose="00000400000000000000" pitchFamily="2" charset="-78"/>
              </a:rPr>
              <a:t>بتابلوکرها دیر زمانی است که در درمان فشار خون استفاده می‌شوند. آنها به‌ویژه در بیماراني كه فشار خون همراه با آنژین هنگام فعالیت (آنژین کوششی)، تاکی‌آریتمی یا سابقه سکته قلبی دارند، مفیدند، زیرا نشان داده شده که مرگ و عوارض قلبی‌عروقی را کاهش می‌دهند.</a:t>
            </a:r>
            <a:endParaRPr lang="en-US" altLang="fa-IR" dirty="0" smtClean="0">
              <a:cs typeface="B Nazanin" panose="00000400000000000000" pitchFamily="2" charset="-78"/>
            </a:endParaRPr>
          </a:p>
          <a:p>
            <a:pPr algn="just" rtl="1" eaLnBrk="1" hangingPunct="1"/>
            <a:endParaRPr lang="fa-IR" altLang="fa-IR" dirty="0" smtClean="0">
              <a:cs typeface="B Nazanin" panose="00000400000000000000" pitchFamily="2" charset="-78"/>
            </a:endParaRPr>
          </a:p>
          <a:p>
            <a:pPr algn="just" rtl="1" eaLnBrk="1" hangingPunct="1"/>
            <a:r>
              <a:rPr lang="fa-IR" altLang="fa-IR" dirty="0" smtClean="0">
                <a:cs typeface="B Nazanin" panose="00000400000000000000" pitchFamily="2" charset="-78"/>
              </a:rPr>
              <a:t>این داروها اغلب به خوبی تحمل می‌شوند. عوارض گزارش شده آنها عبارتند از دیس‌لیپیدمی، ماسکه کردن هیپوگلیسمی، افزایش میزان بروز موارد جدید دیابت، اختلال نعوظ، کابوس‌های شبانه و سردی در انتهاها و برادی کاردی یا کاهش ضربان قلب. تغییرات متابولیکی عموماً موقتی بوده و اهمیت بالینی آنها اندک و یا ناچیز است.</a:t>
            </a:r>
            <a:endParaRPr lang="en-US" altLang="fa-IR" dirty="0" smtClean="0">
              <a:cs typeface="B Nazanin" panose="00000400000000000000" pitchFamily="2" charset="-78"/>
            </a:endParaRPr>
          </a:p>
          <a:p>
            <a:pPr algn="just" rtl="1" eaLnBrk="1" hangingPunct="1"/>
            <a:endParaRPr lang="en-US" altLang="fa-IR" dirty="0">
              <a:cs typeface="B Nazanin" panose="00000400000000000000" pitchFamily="2" charset="-78"/>
            </a:endParaRPr>
          </a:p>
          <a:p>
            <a:pPr algn="just" rtl="1" eaLnBrk="1" hangingPunct="1"/>
            <a:endParaRPr lang="en-US" altLang="fa-IR" dirty="0" smtClean="0">
              <a:cs typeface="B Nazanin" panose="00000400000000000000" pitchFamily="2" charset="-78"/>
            </a:endParaRPr>
          </a:p>
          <a:p>
            <a:pPr algn="just" rtl="1" eaLnBrk="1" hangingPunct="1"/>
            <a:endParaRPr lang="en-US" altLang="fa-IR" dirty="0">
              <a:cs typeface="B Nazanin" panose="00000400000000000000" pitchFamily="2" charset="-78"/>
            </a:endParaRPr>
          </a:p>
          <a:p>
            <a:pPr algn="just" rtl="1" eaLnBrk="1" hangingPunct="1"/>
            <a:endParaRPr lang="en-US" altLang="fa-IR" dirty="0" smtClean="0">
              <a:cs typeface="B Nazanin" panose="00000400000000000000" pitchFamily="2" charset="-78"/>
            </a:endParaRPr>
          </a:p>
          <a:p>
            <a:pPr algn="just" rtl="1" eaLnBrk="1" hangingPunct="1"/>
            <a:endParaRPr lang="en-US" altLang="fa-IR" dirty="0">
              <a:cs typeface="B Nazanin" panose="00000400000000000000" pitchFamily="2" charset="-78"/>
            </a:endParaRPr>
          </a:p>
          <a:p>
            <a:pPr algn="just" rtl="1" eaLnBrk="1" hangingPunct="1"/>
            <a:endParaRPr lang="en-US" altLang="fa-IR" dirty="0" smtClean="0">
              <a:cs typeface="B Nazanin" panose="00000400000000000000" pitchFamily="2" charset="-78"/>
            </a:endParaRPr>
          </a:p>
          <a:p>
            <a:pPr algn="just" rtl="1">
              <a:buFont typeface="Wingdings" panose="05000000000000000000" pitchFamily="2" charset="2"/>
              <a:buNone/>
              <a:defRPr/>
            </a:pPr>
            <a:r>
              <a:rPr lang="fa-IR" b="1" i="1" kern="0" dirty="0" smtClean="0">
                <a:solidFill>
                  <a:srgbClr val="92D050"/>
                </a:solidFill>
                <a:cs typeface="B Nazanin" panose="00000400000000000000" pitchFamily="2" charset="-78"/>
              </a:rPr>
              <a:t> </a:t>
            </a:r>
            <a:r>
              <a:rPr lang="fa-IR" b="1" i="1" kern="0" dirty="0">
                <a:solidFill>
                  <a:srgbClr val="92D050"/>
                </a:solidFill>
                <a:cs typeface="B Nazanin" panose="00000400000000000000" pitchFamily="2" charset="-78"/>
              </a:rPr>
              <a:t>این دارو برای افراد مبتلا به آسم، منع مصرف دارد</a:t>
            </a:r>
            <a:r>
              <a:rPr lang="fa-IR" kern="0" dirty="0">
                <a:solidFill>
                  <a:srgbClr val="92D050"/>
                </a:solidFill>
                <a:cs typeface="B Nazanin" panose="00000400000000000000" pitchFamily="2" charset="-78"/>
              </a:rPr>
              <a:t>. </a:t>
            </a:r>
            <a:r>
              <a:rPr lang="fa-IR" kern="0" dirty="0" smtClean="0">
                <a:cs typeface="B Nazanin" panose="00000400000000000000" pitchFamily="2" charset="-78"/>
              </a:rPr>
              <a:t>همچنین منجر </a:t>
            </a:r>
            <a:r>
              <a:rPr lang="fa-IR" kern="0" dirty="0">
                <a:cs typeface="B Nazanin" panose="00000400000000000000" pitchFamily="2" charset="-78"/>
              </a:rPr>
              <a:t>به خواب های آشفته و گیجی و منگی می شود.</a:t>
            </a:r>
            <a:endParaRPr lang="en-US" kern="0" dirty="0">
              <a:cs typeface="B Nazanin" pitchFamily="2" charset="-78"/>
            </a:endParaRPr>
          </a:p>
          <a:p>
            <a:pPr algn="just" rtl="1" eaLnBrk="1" hangingPunct="1"/>
            <a:endParaRPr lang="en-US" altLang="fa-IR" dirty="0" smtClean="0">
              <a:cs typeface="B Nazanin" panose="00000400000000000000" pitchFamily="2" charset="-78"/>
            </a:endParaRPr>
          </a:p>
        </p:txBody>
      </p:sp>
      <p:pic>
        <p:nvPicPr>
          <p:cNvPr id="2" name="Picture 1"/>
          <p:cNvPicPr>
            <a:picLocks noChangeAspect="1"/>
          </p:cNvPicPr>
          <p:nvPr/>
        </p:nvPicPr>
        <p:blipFill>
          <a:blip r:embed="rId2"/>
          <a:stretch>
            <a:fillRect/>
          </a:stretch>
        </p:blipFill>
        <p:spPr>
          <a:xfrm>
            <a:off x="676364" y="3051307"/>
            <a:ext cx="8772904" cy="2304488"/>
          </a:xfrm>
          <a:prstGeom prst="rect">
            <a:avLst/>
          </a:prstGeom>
        </p:spPr>
      </p:pic>
    </p:spTree>
    <p:extLst>
      <p:ext uri="{BB962C8B-B14F-4D97-AF65-F5344CB8AC3E}">
        <p14:creationId xmlns:p14="http://schemas.microsoft.com/office/powerpoint/2010/main" val="3604287380"/>
      </p:ext>
    </p:extLst>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checkerboard(across)">
                                      <p:cBhvr>
                                        <p:cTn id="7" dur="500"/>
                                        <p:tgtEl>
                                          <p:spTgt spid="6"/>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4" presetClass="entr" presetSubtype="32" fill="hold" nodeType="clickEffect">
                                  <p:stCondLst>
                                    <p:cond delay="0"/>
                                  </p:stCondLst>
                                  <p:childTnLst>
                                    <p:set>
                                      <p:cBhvr>
                                        <p:cTn id="11" dur="1" fill="hold">
                                          <p:stCondLst>
                                            <p:cond delay="0"/>
                                          </p:stCondLst>
                                        </p:cTn>
                                        <p:tgtEl>
                                          <p:spTgt spid="7">
                                            <p:txEl>
                                              <p:pRg st="0" end="0"/>
                                            </p:txEl>
                                          </p:spTgt>
                                        </p:tgtEl>
                                        <p:attrNameLst>
                                          <p:attrName>style.visibility</p:attrName>
                                        </p:attrNameLst>
                                      </p:cBhvr>
                                      <p:to>
                                        <p:strVal val="visible"/>
                                      </p:to>
                                    </p:set>
                                    <p:animEffect transition="in" filter="box(out)">
                                      <p:cBhvr>
                                        <p:cTn id="12" dur="500"/>
                                        <p:tgtEl>
                                          <p:spTgt spid="7">
                                            <p:txEl>
                                              <p:pRg st="0" end="0"/>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4" presetClass="entr" presetSubtype="32" fill="hold" nodeType="clickEffect">
                                  <p:stCondLst>
                                    <p:cond delay="0"/>
                                  </p:stCondLst>
                                  <p:childTnLst>
                                    <p:set>
                                      <p:cBhvr>
                                        <p:cTn id="16" dur="1" fill="hold">
                                          <p:stCondLst>
                                            <p:cond delay="0"/>
                                          </p:stCondLst>
                                        </p:cTn>
                                        <p:tgtEl>
                                          <p:spTgt spid="7">
                                            <p:txEl>
                                              <p:pRg st="2" end="2"/>
                                            </p:txEl>
                                          </p:spTgt>
                                        </p:tgtEl>
                                        <p:attrNameLst>
                                          <p:attrName>style.visibility</p:attrName>
                                        </p:attrNameLst>
                                      </p:cBhvr>
                                      <p:to>
                                        <p:strVal val="visible"/>
                                      </p:to>
                                    </p:set>
                                    <p:animEffect transition="in" filter="box(out)">
                                      <p:cBhvr>
                                        <p:cTn id="17" dur="500"/>
                                        <p:tgtEl>
                                          <p:spTgt spid="7">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317787" y="152400"/>
            <a:ext cx="7808652" cy="485732"/>
          </a:xfrm>
        </p:spPr>
        <p:txBody>
          <a:bodyPr>
            <a:normAutofit fontScale="90000"/>
          </a:bodyPr>
          <a:lstStyle/>
          <a:p>
            <a:r>
              <a:rPr lang="fa-IR" dirty="0"/>
              <a:t>خطرسنجی قلبی عروقی</a:t>
            </a:r>
          </a:p>
        </p:txBody>
      </p:sp>
      <p:pic>
        <p:nvPicPr>
          <p:cNvPr id="5" name="Content Placeholder 4"/>
          <p:cNvPicPr>
            <a:picLocks noGrp="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328247" y="838200"/>
            <a:ext cx="9015045" cy="5890846"/>
          </a:xfrm>
          <a:prstGeom prst="rect">
            <a:avLst/>
          </a:prstGeom>
          <a:noFill/>
          <a:ln>
            <a:noFill/>
          </a:ln>
        </p:spPr>
      </p:pic>
    </p:spTree>
    <p:extLst>
      <p:ext uri="{BB962C8B-B14F-4D97-AF65-F5344CB8AC3E}">
        <p14:creationId xmlns:p14="http://schemas.microsoft.com/office/powerpoint/2010/main" val="2073573519"/>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le 4"/>
          <p:cNvGraphicFramePr>
            <a:graphicFrameLocks noGrp="1"/>
          </p:cNvGraphicFramePr>
          <p:nvPr>
            <p:extLst>
              <p:ext uri="{D42A27DB-BD31-4B8C-83A1-F6EECF244321}">
                <p14:modId xmlns:p14="http://schemas.microsoft.com/office/powerpoint/2010/main" val="850115965"/>
              </p:ext>
            </p:extLst>
          </p:nvPr>
        </p:nvGraphicFramePr>
        <p:xfrm>
          <a:off x="530298" y="2275618"/>
          <a:ext cx="8501063" cy="2057400"/>
        </p:xfrm>
        <a:graphic>
          <a:graphicData uri="http://schemas.openxmlformats.org/drawingml/2006/table">
            <a:tbl>
              <a:tblPr rtl="1"/>
              <a:tblGrid>
                <a:gridCol w="3577217">
                  <a:extLst>
                    <a:ext uri="{9D8B030D-6E8A-4147-A177-3AD203B41FA5}">
                      <a16:colId xmlns:a16="http://schemas.microsoft.com/office/drawing/2014/main" val="20000"/>
                    </a:ext>
                  </a:extLst>
                </a:gridCol>
                <a:gridCol w="3520187">
                  <a:extLst>
                    <a:ext uri="{9D8B030D-6E8A-4147-A177-3AD203B41FA5}">
                      <a16:colId xmlns:a16="http://schemas.microsoft.com/office/drawing/2014/main" val="20001"/>
                    </a:ext>
                  </a:extLst>
                </a:gridCol>
                <a:gridCol w="1403659">
                  <a:extLst>
                    <a:ext uri="{9D8B030D-6E8A-4147-A177-3AD203B41FA5}">
                      <a16:colId xmlns:a16="http://schemas.microsoft.com/office/drawing/2014/main" val="20002"/>
                    </a:ext>
                  </a:extLst>
                </a:gridCol>
              </a:tblGrid>
              <a:tr h="0">
                <a:tc>
                  <a:txBody>
                    <a:bodyPr/>
                    <a:lstStyle/>
                    <a:p>
                      <a:pPr algn="ctr" rtl="1">
                        <a:lnSpc>
                          <a:spcPct val="150000"/>
                        </a:lnSpc>
                        <a:spcAft>
                          <a:spcPts val="1000"/>
                        </a:spcAft>
                      </a:pPr>
                      <a:r>
                        <a:rPr lang="fa-IR" sz="1800" b="1" dirty="0">
                          <a:latin typeface="Calibri"/>
                          <a:ea typeface="Calibri"/>
                          <a:cs typeface="B Yagut"/>
                        </a:rPr>
                        <a:t>دوز</a:t>
                      </a:r>
                      <a:endParaRPr lang="en-US" sz="1800" dirty="0">
                        <a:latin typeface="Calibri"/>
                        <a:ea typeface="Calibri"/>
                        <a:cs typeface="B Yagut"/>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8DB3E2"/>
                    </a:solidFill>
                  </a:tcPr>
                </a:tc>
                <a:tc>
                  <a:txBody>
                    <a:bodyPr/>
                    <a:lstStyle/>
                    <a:p>
                      <a:pPr algn="ctr" rtl="1">
                        <a:lnSpc>
                          <a:spcPct val="150000"/>
                        </a:lnSpc>
                        <a:spcAft>
                          <a:spcPts val="1000"/>
                        </a:spcAft>
                      </a:pPr>
                      <a:r>
                        <a:rPr lang="fa-IR" sz="1800" b="1" dirty="0">
                          <a:latin typeface="Calibri"/>
                          <a:ea typeface="Calibri"/>
                          <a:cs typeface="B Yagut"/>
                        </a:rPr>
                        <a:t>نام ژنريك</a:t>
                      </a:r>
                      <a:endParaRPr lang="en-US" sz="1800" dirty="0">
                        <a:latin typeface="Calibri"/>
                        <a:ea typeface="Calibri"/>
                        <a:cs typeface="B Yagut"/>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8DB3E2"/>
                    </a:solidFill>
                  </a:tcPr>
                </a:tc>
                <a:tc>
                  <a:txBody>
                    <a:bodyPr/>
                    <a:lstStyle/>
                    <a:p>
                      <a:pPr algn="ctr" rtl="1">
                        <a:lnSpc>
                          <a:spcPct val="150000"/>
                        </a:lnSpc>
                        <a:spcAft>
                          <a:spcPts val="1000"/>
                        </a:spcAft>
                      </a:pPr>
                      <a:r>
                        <a:rPr lang="fa-IR" sz="1800" b="1">
                          <a:latin typeface="Calibri"/>
                          <a:ea typeface="Calibri"/>
                          <a:cs typeface="B Yagut"/>
                        </a:rPr>
                        <a:t>شکل دارویی</a:t>
                      </a:r>
                      <a:endParaRPr lang="en-US" sz="1800">
                        <a:latin typeface="Calibri"/>
                        <a:ea typeface="Calibri"/>
                        <a:cs typeface="B Yagut"/>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8DB3E2"/>
                    </a:solidFill>
                  </a:tcPr>
                </a:tc>
                <a:extLst>
                  <a:ext uri="{0D108BD9-81ED-4DB2-BD59-A6C34878D82A}">
                    <a16:rowId xmlns:a16="http://schemas.microsoft.com/office/drawing/2014/main" val="10000"/>
                  </a:ext>
                </a:extLst>
              </a:tr>
              <a:tr h="0">
                <a:tc>
                  <a:txBody>
                    <a:bodyPr/>
                    <a:lstStyle/>
                    <a:p>
                      <a:pPr algn="ctr" rtl="1">
                        <a:lnSpc>
                          <a:spcPct val="150000"/>
                        </a:lnSpc>
                        <a:spcAft>
                          <a:spcPts val="1000"/>
                        </a:spcAft>
                      </a:pPr>
                      <a:r>
                        <a:rPr lang="en-US" sz="1800" dirty="0">
                          <a:latin typeface="Calibri"/>
                          <a:ea typeface="Calibri"/>
                          <a:cs typeface="B Yagut"/>
                        </a:rPr>
                        <a:t>---------------</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50000"/>
                        </a:lnSpc>
                        <a:spcAft>
                          <a:spcPts val="1000"/>
                        </a:spcAft>
                      </a:pPr>
                      <a:r>
                        <a:rPr lang="en-US" sz="1800">
                          <a:latin typeface="Calibri"/>
                          <a:ea typeface="Calibri"/>
                          <a:cs typeface="B Yagut"/>
                        </a:rPr>
                        <a:t>Metoprolol</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50000"/>
                        </a:lnSpc>
                        <a:spcAft>
                          <a:spcPts val="1000"/>
                        </a:spcAft>
                      </a:pPr>
                      <a:r>
                        <a:rPr lang="en-US" sz="1800">
                          <a:latin typeface="Calibri"/>
                          <a:ea typeface="Calibri"/>
                          <a:cs typeface="B Yagut"/>
                        </a:rPr>
                        <a:t>Tab</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0">
                <a:tc>
                  <a:txBody>
                    <a:bodyPr/>
                    <a:lstStyle/>
                    <a:p>
                      <a:pPr algn="ctr" rtl="1">
                        <a:lnSpc>
                          <a:spcPct val="150000"/>
                        </a:lnSpc>
                        <a:spcAft>
                          <a:spcPts val="1000"/>
                        </a:spcAft>
                      </a:pPr>
                      <a:r>
                        <a:rPr lang="fa-IR" sz="1800" dirty="0">
                          <a:latin typeface="Calibri"/>
                          <a:ea typeface="Calibri"/>
                          <a:cs typeface="B Yagut"/>
                        </a:rPr>
                        <a:t>کارخانه و کشور سازنده</a:t>
                      </a:r>
                      <a:endParaRPr lang="en-US" sz="1800" dirty="0">
                        <a:latin typeface="Calibri"/>
                        <a:ea typeface="Calibri"/>
                        <a:cs typeface="B Yagut"/>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8DB3E2"/>
                    </a:solidFill>
                  </a:tcPr>
                </a:tc>
                <a:tc gridSpan="2">
                  <a:txBody>
                    <a:bodyPr/>
                    <a:lstStyle/>
                    <a:p>
                      <a:pPr algn="ctr" rtl="1">
                        <a:lnSpc>
                          <a:spcPct val="150000"/>
                        </a:lnSpc>
                        <a:spcAft>
                          <a:spcPts val="1000"/>
                        </a:spcAft>
                      </a:pPr>
                      <a:r>
                        <a:rPr lang="fa-IR" sz="1800">
                          <a:latin typeface="Calibri"/>
                          <a:ea typeface="Calibri"/>
                          <a:cs typeface="B Yagut"/>
                        </a:rPr>
                        <a:t>نام تجاری</a:t>
                      </a:r>
                      <a:endParaRPr lang="en-US" sz="1800">
                        <a:latin typeface="Calibri"/>
                        <a:ea typeface="Calibri"/>
                        <a:cs typeface="B Yagut"/>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8DB3E2"/>
                    </a:solidFill>
                  </a:tcPr>
                </a:tc>
                <a:tc hMerge="1">
                  <a:txBody>
                    <a:bodyPr/>
                    <a:lstStyle/>
                    <a:p>
                      <a:endParaRPr lang="en-US"/>
                    </a:p>
                  </a:txBody>
                  <a:tcPr/>
                </a:tc>
                <a:extLst>
                  <a:ext uri="{0D108BD9-81ED-4DB2-BD59-A6C34878D82A}">
                    <a16:rowId xmlns:a16="http://schemas.microsoft.com/office/drawing/2014/main" val="10002"/>
                  </a:ext>
                </a:extLst>
              </a:tr>
              <a:tr h="0">
                <a:tc>
                  <a:txBody>
                    <a:bodyPr/>
                    <a:lstStyle/>
                    <a:p>
                      <a:pPr algn="ctr" rtl="1">
                        <a:lnSpc>
                          <a:spcPct val="150000"/>
                        </a:lnSpc>
                        <a:spcAft>
                          <a:spcPts val="1000"/>
                        </a:spcAft>
                      </a:pPr>
                      <a:r>
                        <a:rPr lang="en-US" sz="1800">
                          <a:latin typeface="Calibri"/>
                          <a:ea typeface="Calibri"/>
                          <a:cs typeface="B Yagut"/>
                        </a:rPr>
                        <a:t>Alborz Daru _ Iran</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algn="ctr" rtl="1">
                        <a:lnSpc>
                          <a:spcPct val="150000"/>
                        </a:lnSpc>
                        <a:spcAft>
                          <a:spcPts val="1000"/>
                        </a:spcAft>
                      </a:pPr>
                      <a:r>
                        <a:rPr lang="en-US" sz="1800" dirty="0" err="1">
                          <a:latin typeface="Calibri"/>
                          <a:ea typeface="Calibri"/>
                          <a:cs typeface="B Yagut"/>
                        </a:rPr>
                        <a:t>Metoral</a:t>
                      </a:r>
                      <a:r>
                        <a:rPr lang="en-US" sz="1800" dirty="0">
                          <a:latin typeface="Calibri"/>
                          <a:ea typeface="Calibri"/>
                          <a:cs typeface="B Yagut"/>
                        </a:rPr>
                        <a:t> ( 50 mg )</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extLst>
                  <a:ext uri="{0D108BD9-81ED-4DB2-BD59-A6C34878D82A}">
                    <a16:rowId xmlns:a16="http://schemas.microsoft.com/office/drawing/2014/main" val="10003"/>
                  </a:ext>
                </a:extLst>
              </a:tr>
              <a:tr h="0">
                <a:tc>
                  <a:txBody>
                    <a:bodyPr/>
                    <a:lstStyle/>
                    <a:p>
                      <a:pPr algn="ctr" rtl="1">
                        <a:lnSpc>
                          <a:spcPct val="150000"/>
                        </a:lnSpc>
                        <a:spcAft>
                          <a:spcPts val="1000"/>
                        </a:spcAft>
                      </a:pPr>
                      <a:r>
                        <a:rPr lang="en-US" sz="1800" dirty="0" err="1">
                          <a:latin typeface="Calibri"/>
                          <a:ea typeface="Calibri"/>
                          <a:cs typeface="B Yagut"/>
                        </a:rPr>
                        <a:t>Hexal</a:t>
                      </a:r>
                      <a:r>
                        <a:rPr lang="en-US" sz="1800" dirty="0">
                          <a:latin typeface="Calibri"/>
                          <a:ea typeface="Calibri"/>
                          <a:cs typeface="B Yagut"/>
                        </a:rPr>
                        <a:t> _ Germany</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algn="ctr" rtl="1">
                        <a:lnSpc>
                          <a:spcPct val="150000"/>
                        </a:lnSpc>
                        <a:spcAft>
                          <a:spcPts val="1000"/>
                        </a:spcAft>
                      </a:pPr>
                      <a:r>
                        <a:rPr lang="en-US" sz="1800" dirty="0" err="1">
                          <a:latin typeface="Calibri"/>
                          <a:ea typeface="Calibri"/>
                          <a:cs typeface="B Yagut"/>
                        </a:rPr>
                        <a:t>Meto</a:t>
                      </a:r>
                      <a:r>
                        <a:rPr lang="en-US" sz="1800" dirty="0">
                          <a:latin typeface="Calibri"/>
                          <a:ea typeface="Calibri"/>
                          <a:cs typeface="B Yagut"/>
                        </a:rPr>
                        <a:t> </a:t>
                      </a:r>
                      <a:r>
                        <a:rPr lang="en-US" sz="1800" dirty="0" err="1">
                          <a:latin typeface="Calibri"/>
                          <a:ea typeface="Calibri"/>
                          <a:cs typeface="B Yagut"/>
                        </a:rPr>
                        <a:t>Hexal</a:t>
                      </a:r>
                      <a:r>
                        <a:rPr lang="en-US" sz="1800" dirty="0">
                          <a:latin typeface="Calibri"/>
                          <a:ea typeface="Calibri"/>
                          <a:cs typeface="B Yagut"/>
                        </a:rPr>
                        <a:t> ( 47.5 _ 95 ) SR</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extLst>
                  <a:ext uri="{0D108BD9-81ED-4DB2-BD59-A6C34878D82A}">
                    <a16:rowId xmlns:a16="http://schemas.microsoft.com/office/drawing/2014/main" val="10004"/>
                  </a:ext>
                </a:extLst>
              </a:tr>
            </a:tbl>
          </a:graphicData>
        </a:graphic>
      </p:graphicFrame>
      <p:graphicFrame>
        <p:nvGraphicFramePr>
          <p:cNvPr id="6" name="Table 5"/>
          <p:cNvGraphicFramePr>
            <a:graphicFrameLocks noGrp="1"/>
          </p:cNvGraphicFramePr>
          <p:nvPr>
            <p:extLst>
              <p:ext uri="{D42A27DB-BD31-4B8C-83A1-F6EECF244321}">
                <p14:modId xmlns:p14="http://schemas.microsoft.com/office/powerpoint/2010/main" val="1885219214"/>
              </p:ext>
            </p:extLst>
          </p:nvPr>
        </p:nvGraphicFramePr>
        <p:xfrm>
          <a:off x="530299" y="231140"/>
          <a:ext cx="8501063" cy="1828800"/>
        </p:xfrm>
        <a:graphic>
          <a:graphicData uri="http://schemas.openxmlformats.org/drawingml/2006/table">
            <a:tbl>
              <a:tblPr rtl="1"/>
              <a:tblGrid>
                <a:gridCol w="3577216">
                  <a:extLst>
                    <a:ext uri="{9D8B030D-6E8A-4147-A177-3AD203B41FA5}">
                      <a16:colId xmlns:a16="http://schemas.microsoft.com/office/drawing/2014/main" val="20000"/>
                    </a:ext>
                  </a:extLst>
                </a:gridCol>
                <a:gridCol w="3520187">
                  <a:extLst>
                    <a:ext uri="{9D8B030D-6E8A-4147-A177-3AD203B41FA5}">
                      <a16:colId xmlns:a16="http://schemas.microsoft.com/office/drawing/2014/main" val="20001"/>
                    </a:ext>
                  </a:extLst>
                </a:gridCol>
                <a:gridCol w="1403660">
                  <a:extLst>
                    <a:ext uri="{9D8B030D-6E8A-4147-A177-3AD203B41FA5}">
                      <a16:colId xmlns:a16="http://schemas.microsoft.com/office/drawing/2014/main" val="20002"/>
                    </a:ext>
                  </a:extLst>
                </a:gridCol>
              </a:tblGrid>
              <a:tr h="0">
                <a:tc>
                  <a:txBody>
                    <a:bodyPr/>
                    <a:lstStyle/>
                    <a:p>
                      <a:pPr algn="ctr" rtl="1">
                        <a:lnSpc>
                          <a:spcPct val="150000"/>
                        </a:lnSpc>
                        <a:spcAft>
                          <a:spcPts val="1000"/>
                        </a:spcAft>
                      </a:pPr>
                      <a:r>
                        <a:rPr lang="fa-IR" sz="2000" b="1" dirty="0">
                          <a:latin typeface="Calibri"/>
                          <a:ea typeface="Calibri"/>
                          <a:cs typeface="B Yagut"/>
                        </a:rPr>
                        <a:t>دوز</a:t>
                      </a:r>
                      <a:endParaRPr lang="en-US" sz="2000" dirty="0">
                        <a:latin typeface="Calibri"/>
                        <a:ea typeface="Calibri"/>
                        <a:cs typeface="B Yagut"/>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8DB3E2"/>
                    </a:solidFill>
                  </a:tcPr>
                </a:tc>
                <a:tc>
                  <a:txBody>
                    <a:bodyPr/>
                    <a:lstStyle/>
                    <a:p>
                      <a:pPr algn="ctr" rtl="1">
                        <a:lnSpc>
                          <a:spcPct val="150000"/>
                        </a:lnSpc>
                        <a:spcAft>
                          <a:spcPts val="1000"/>
                        </a:spcAft>
                      </a:pPr>
                      <a:r>
                        <a:rPr lang="fa-IR" sz="2000" b="1" dirty="0">
                          <a:latin typeface="Calibri"/>
                          <a:ea typeface="Calibri"/>
                          <a:cs typeface="B Yagut"/>
                        </a:rPr>
                        <a:t>نام ژنريك</a:t>
                      </a:r>
                      <a:endParaRPr lang="en-US" sz="2000" dirty="0">
                        <a:latin typeface="Calibri"/>
                        <a:ea typeface="Calibri"/>
                        <a:cs typeface="B Yagut"/>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8DB3E2"/>
                    </a:solidFill>
                  </a:tcPr>
                </a:tc>
                <a:tc>
                  <a:txBody>
                    <a:bodyPr/>
                    <a:lstStyle/>
                    <a:p>
                      <a:pPr algn="ctr" rtl="1">
                        <a:lnSpc>
                          <a:spcPct val="150000"/>
                        </a:lnSpc>
                        <a:spcAft>
                          <a:spcPts val="1000"/>
                        </a:spcAft>
                      </a:pPr>
                      <a:r>
                        <a:rPr lang="fa-IR" sz="2000" b="1">
                          <a:latin typeface="Calibri"/>
                          <a:ea typeface="Calibri"/>
                          <a:cs typeface="B Yagut"/>
                        </a:rPr>
                        <a:t>شکل دارویی</a:t>
                      </a:r>
                      <a:endParaRPr lang="en-US" sz="2000">
                        <a:latin typeface="Calibri"/>
                        <a:ea typeface="Calibri"/>
                        <a:cs typeface="B Yagut"/>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8DB3E2"/>
                    </a:solidFill>
                  </a:tcPr>
                </a:tc>
                <a:extLst>
                  <a:ext uri="{0D108BD9-81ED-4DB2-BD59-A6C34878D82A}">
                    <a16:rowId xmlns:a16="http://schemas.microsoft.com/office/drawing/2014/main" val="10000"/>
                  </a:ext>
                </a:extLst>
              </a:tr>
              <a:tr h="0">
                <a:tc>
                  <a:txBody>
                    <a:bodyPr/>
                    <a:lstStyle/>
                    <a:p>
                      <a:pPr algn="ctr" rtl="0">
                        <a:lnSpc>
                          <a:spcPct val="150000"/>
                        </a:lnSpc>
                        <a:spcAft>
                          <a:spcPts val="1000"/>
                        </a:spcAft>
                      </a:pPr>
                      <a:r>
                        <a:rPr lang="en-US" sz="2000" dirty="0">
                          <a:latin typeface="Calibri"/>
                          <a:ea typeface="Calibri"/>
                          <a:cs typeface="B Yagut"/>
                        </a:rPr>
                        <a:t>50 _ 100 mg</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15000"/>
                        </a:lnSpc>
                        <a:spcAft>
                          <a:spcPts val="0"/>
                        </a:spcAft>
                      </a:pPr>
                      <a:r>
                        <a:rPr lang="en-US" sz="1800" dirty="0">
                          <a:latin typeface="Arial"/>
                          <a:ea typeface="Calibri"/>
                          <a:cs typeface="B Titr"/>
                        </a:rPr>
                        <a:t>Atenolol</a:t>
                      </a:r>
                      <a:endParaRPr lang="en-US" sz="1600" dirty="0">
                        <a:latin typeface="Calibri"/>
                        <a:ea typeface="Calibri"/>
                        <a:cs typeface="B Titr"/>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50000"/>
                        </a:lnSpc>
                        <a:spcAft>
                          <a:spcPts val="1000"/>
                        </a:spcAft>
                      </a:pPr>
                      <a:r>
                        <a:rPr lang="en-US" sz="2000">
                          <a:latin typeface="Calibri"/>
                          <a:ea typeface="Calibri"/>
                          <a:cs typeface="B Yagut"/>
                        </a:rPr>
                        <a:t>Tab</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0">
                <a:tc>
                  <a:txBody>
                    <a:bodyPr/>
                    <a:lstStyle/>
                    <a:p>
                      <a:pPr algn="ctr" rtl="1">
                        <a:lnSpc>
                          <a:spcPct val="150000"/>
                        </a:lnSpc>
                        <a:spcAft>
                          <a:spcPts val="1000"/>
                        </a:spcAft>
                      </a:pPr>
                      <a:r>
                        <a:rPr lang="fa-IR" sz="2000">
                          <a:latin typeface="Calibri"/>
                          <a:ea typeface="Calibri"/>
                          <a:cs typeface="B Yagut"/>
                        </a:rPr>
                        <a:t>کارخانه و کشور سازنده</a:t>
                      </a:r>
                      <a:endParaRPr lang="en-US" sz="2000">
                        <a:latin typeface="Calibri"/>
                        <a:ea typeface="Calibri"/>
                        <a:cs typeface="B Yagut"/>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8DB3E2"/>
                    </a:solidFill>
                  </a:tcPr>
                </a:tc>
                <a:tc gridSpan="2">
                  <a:txBody>
                    <a:bodyPr/>
                    <a:lstStyle/>
                    <a:p>
                      <a:pPr algn="ctr" rtl="1">
                        <a:lnSpc>
                          <a:spcPct val="150000"/>
                        </a:lnSpc>
                        <a:spcAft>
                          <a:spcPts val="1000"/>
                        </a:spcAft>
                      </a:pPr>
                      <a:r>
                        <a:rPr lang="fa-IR" sz="2000" dirty="0">
                          <a:latin typeface="Calibri"/>
                          <a:ea typeface="Calibri"/>
                          <a:cs typeface="B Yagut"/>
                        </a:rPr>
                        <a:t>نام تجاری</a:t>
                      </a:r>
                      <a:endParaRPr lang="en-US" sz="2000" dirty="0">
                        <a:latin typeface="Calibri"/>
                        <a:ea typeface="Calibri"/>
                        <a:cs typeface="B Yagut"/>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8DB3E2"/>
                    </a:solidFill>
                  </a:tcPr>
                </a:tc>
                <a:tc hMerge="1">
                  <a:txBody>
                    <a:bodyPr/>
                    <a:lstStyle/>
                    <a:p>
                      <a:endParaRPr lang="en-US"/>
                    </a:p>
                  </a:txBody>
                  <a:tcPr/>
                </a:tc>
                <a:extLst>
                  <a:ext uri="{0D108BD9-81ED-4DB2-BD59-A6C34878D82A}">
                    <a16:rowId xmlns:a16="http://schemas.microsoft.com/office/drawing/2014/main" val="10002"/>
                  </a:ext>
                </a:extLst>
              </a:tr>
              <a:tr h="0">
                <a:tc>
                  <a:txBody>
                    <a:bodyPr/>
                    <a:lstStyle/>
                    <a:p>
                      <a:pPr algn="ctr" rtl="1">
                        <a:lnSpc>
                          <a:spcPct val="150000"/>
                        </a:lnSpc>
                        <a:spcAft>
                          <a:spcPts val="1000"/>
                        </a:spcAft>
                      </a:pPr>
                      <a:r>
                        <a:rPr lang="en-US" sz="2000" dirty="0">
                          <a:latin typeface="Calibri"/>
                          <a:ea typeface="Calibri"/>
                          <a:cs typeface="B Yagut"/>
                        </a:rPr>
                        <a:t>Astra Zeneca _ Sweden</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algn="ctr" rtl="0">
                        <a:lnSpc>
                          <a:spcPct val="150000"/>
                        </a:lnSpc>
                        <a:spcAft>
                          <a:spcPts val="1000"/>
                        </a:spcAft>
                      </a:pPr>
                      <a:r>
                        <a:rPr lang="en-US" sz="2000" dirty="0" err="1">
                          <a:latin typeface="Calibri"/>
                          <a:ea typeface="Calibri"/>
                          <a:cs typeface="B Yagut"/>
                        </a:rPr>
                        <a:t>Tensinor</a:t>
                      </a:r>
                      <a:endParaRPr lang="en-US" sz="2000" dirty="0">
                        <a:latin typeface="Calibri"/>
                        <a:ea typeface="Calibri"/>
                        <a:cs typeface="B Yagut"/>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extLst>
                  <a:ext uri="{0D108BD9-81ED-4DB2-BD59-A6C34878D82A}">
                    <a16:rowId xmlns:a16="http://schemas.microsoft.com/office/drawing/2014/main" val="10003"/>
                  </a:ext>
                </a:extLst>
              </a:tr>
            </a:tbl>
          </a:graphicData>
        </a:graphic>
      </p:graphicFrame>
      <p:graphicFrame>
        <p:nvGraphicFramePr>
          <p:cNvPr id="7" name="Table 6"/>
          <p:cNvGraphicFramePr>
            <a:graphicFrameLocks noGrp="1"/>
          </p:cNvGraphicFramePr>
          <p:nvPr>
            <p:extLst>
              <p:ext uri="{D42A27DB-BD31-4B8C-83A1-F6EECF244321}">
                <p14:modId xmlns:p14="http://schemas.microsoft.com/office/powerpoint/2010/main" val="1071762891"/>
              </p:ext>
            </p:extLst>
          </p:nvPr>
        </p:nvGraphicFramePr>
        <p:xfrm>
          <a:off x="530298" y="4548696"/>
          <a:ext cx="8286750" cy="2057400"/>
        </p:xfrm>
        <a:graphic>
          <a:graphicData uri="http://schemas.openxmlformats.org/drawingml/2006/table">
            <a:tbl>
              <a:tblPr rtl="1"/>
              <a:tblGrid>
                <a:gridCol w="3487034">
                  <a:extLst>
                    <a:ext uri="{9D8B030D-6E8A-4147-A177-3AD203B41FA5}">
                      <a16:colId xmlns:a16="http://schemas.microsoft.com/office/drawing/2014/main" val="20000"/>
                    </a:ext>
                  </a:extLst>
                </a:gridCol>
                <a:gridCol w="3431443">
                  <a:extLst>
                    <a:ext uri="{9D8B030D-6E8A-4147-A177-3AD203B41FA5}">
                      <a16:colId xmlns:a16="http://schemas.microsoft.com/office/drawing/2014/main" val="20001"/>
                    </a:ext>
                  </a:extLst>
                </a:gridCol>
                <a:gridCol w="1368273">
                  <a:extLst>
                    <a:ext uri="{9D8B030D-6E8A-4147-A177-3AD203B41FA5}">
                      <a16:colId xmlns:a16="http://schemas.microsoft.com/office/drawing/2014/main" val="20002"/>
                    </a:ext>
                  </a:extLst>
                </a:gridCol>
              </a:tblGrid>
              <a:tr h="0">
                <a:tc>
                  <a:txBody>
                    <a:bodyPr/>
                    <a:lstStyle/>
                    <a:p>
                      <a:pPr algn="ctr" rtl="1">
                        <a:lnSpc>
                          <a:spcPct val="150000"/>
                        </a:lnSpc>
                        <a:spcAft>
                          <a:spcPts val="1000"/>
                        </a:spcAft>
                      </a:pPr>
                      <a:r>
                        <a:rPr lang="fa-IR" sz="1800" b="1" dirty="0">
                          <a:latin typeface="Calibri"/>
                          <a:ea typeface="Calibri"/>
                          <a:cs typeface="B Yagut"/>
                        </a:rPr>
                        <a:t>دوز</a:t>
                      </a:r>
                      <a:endParaRPr lang="en-US" sz="1800" dirty="0">
                        <a:latin typeface="Calibri"/>
                        <a:ea typeface="Calibri"/>
                        <a:cs typeface="B Yagut"/>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8DB3E2"/>
                    </a:solidFill>
                  </a:tcPr>
                </a:tc>
                <a:tc>
                  <a:txBody>
                    <a:bodyPr/>
                    <a:lstStyle/>
                    <a:p>
                      <a:pPr algn="ctr" rtl="1">
                        <a:lnSpc>
                          <a:spcPct val="150000"/>
                        </a:lnSpc>
                        <a:spcAft>
                          <a:spcPts val="1000"/>
                        </a:spcAft>
                      </a:pPr>
                      <a:r>
                        <a:rPr lang="fa-IR" sz="1800" b="1" dirty="0">
                          <a:latin typeface="Calibri"/>
                          <a:ea typeface="Calibri"/>
                          <a:cs typeface="B Yagut"/>
                        </a:rPr>
                        <a:t>نام ژنريك</a:t>
                      </a:r>
                      <a:endParaRPr lang="en-US" sz="1800" dirty="0">
                        <a:latin typeface="Calibri"/>
                        <a:ea typeface="Calibri"/>
                        <a:cs typeface="B Yagut"/>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8DB3E2"/>
                    </a:solidFill>
                  </a:tcPr>
                </a:tc>
                <a:tc>
                  <a:txBody>
                    <a:bodyPr/>
                    <a:lstStyle/>
                    <a:p>
                      <a:pPr algn="ctr" rtl="1">
                        <a:lnSpc>
                          <a:spcPct val="150000"/>
                        </a:lnSpc>
                        <a:spcAft>
                          <a:spcPts val="1000"/>
                        </a:spcAft>
                      </a:pPr>
                      <a:r>
                        <a:rPr lang="fa-IR" sz="1800" b="1">
                          <a:latin typeface="Calibri"/>
                          <a:ea typeface="Calibri"/>
                          <a:cs typeface="B Yagut"/>
                        </a:rPr>
                        <a:t>شکل دارویی</a:t>
                      </a:r>
                      <a:endParaRPr lang="en-US" sz="1800">
                        <a:latin typeface="Calibri"/>
                        <a:ea typeface="Calibri"/>
                        <a:cs typeface="B Yagut"/>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8DB3E2"/>
                    </a:solidFill>
                  </a:tcPr>
                </a:tc>
                <a:extLst>
                  <a:ext uri="{0D108BD9-81ED-4DB2-BD59-A6C34878D82A}">
                    <a16:rowId xmlns:a16="http://schemas.microsoft.com/office/drawing/2014/main" val="10000"/>
                  </a:ext>
                </a:extLst>
              </a:tr>
              <a:tr h="0">
                <a:tc>
                  <a:txBody>
                    <a:bodyPr/>
                    <a:lstStyle/>
                    <a:p>
                      <a:pPr algn="ctr" rtl="1">
                        <a:lnSpc>
                          <a:spcPct val="150000"/>
                        </a:lnSpc>
                        <a:spcAft>
                          <a:spcPts val="1000"/>
                        </a:spcAft>
                      </a:pPr>
                      <a:r>
                        <a:rPr lang="en-US" sz="1800" dirty="0">
                          <a:latin typeface="Calibri"/>
                          <a:ea typeface="Calibri"/>
                          <a:cs typeface="B Yagut"/>
                        </a:rPr>
                        <a:t>6.25 _ 12.5 _ 25 mg</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50000"/>
                        </a:lnSpc>
                        <a:spcAft>
                          <a:spcPts val="1000"/>
                        </a:spcAft>
                      </a:pPr>
                      <a:r>
                        <a:rPr lang="en-US" sz="1800" dirty="0">
                          <a:latin typeface="Calibri"/>
                          <a:ea typeface="Calibri"/>
                          <a:cs typeface="B Yagut"/>
                        </a:rPr>
                        <a:t>Carvedilol</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50000"/>
                        </a:lnSpc>
                        <a:spcAft>
                          <a:spcPts val="1000"/>
                        </a:spcAft>
                      </a:pPr>
                      <a:r>
                        <a:rPr lang="en-US" sz="1800" dirty="0">
                          <a:latin typeface="Calibri"/>
                          <a:ea typeface="Calibri"/>
                          <a:cs typeface="B Yagut"/>
                        </a:rPr>
                        <a:t>Tab</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0">
                <a:tc>
                  <a:txBody>
                    <a:bodyPr/>
                    <a:lstStyle/>
                    <a:p>
                      <a:pPr algn="ctr" rtl="1">
                        <a:lnSpc>
                          <a:spcPct val="150000"/>
                        </a:lnSpc>
                        <a:spcAft>
                          <a:spcPts val="1000"/>
                        </a:spcAft>
                      </a:pPr>
                      <a:r>
                        <a:rPr lang="fa-IR" sz="1800">
                          <a:latin typeface="Calibri"/>
                          <a:ea typeface="Calibri"/>
                          <a:cs typeface="B Yagut"/>
                        </a:rPr>
                        <a:t>کارخانه و کشور سازنده</a:t>
                      </a:r>
                      <a:endParaRPr lang="en-US" sz="1800">
                        <a:latin typeface="Calibri"/>
                        <a:ea typeface="Calibri"/>
                        <a:cs typeface="B Yagut"/>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8DB3E2"/>
                    </a:solidFill>
                  </a:tcPr>
                </a:tc>
                <a:tc gridSpan="2">
                  <a:txBody>
                    <a:bodyPr/>
                    <a:lstStyle/>
                    <a:p>
                      <a:pPr algn="ctr" rtl="1">
                        <a:lnSpc>
                          <a:spcPct val="150000"/>
                        </a:lnSpc>
                        <a:spcAft>
                          <a:spcPts val="1000"/>
                        </a:spcAft>
                      </a:pPr>
                      <a:r>
                        <a:rPr lang="fa-IR" sz="1800" dirty="0">
                          <a:latin typeface="Calibri"/>
                          <a:ea typeface="Calibri"/>
                          <a:cs typeface="B Yagut"/>
                        </a:rPr>
                        <a:t>نام تجاری</a:t>
                      </a:r>
                      <a:endParaRPr lang="en-US" sz="1800" dirty="0">
                        <a:latin typeface="Calibri"/>
                        <a:ea typeface="Calibri"/>
                        <a:cs typeface="B Yagut"/>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8DB3E2"/>
                    </a:solidFill>
                  </a:tcPr>
                </a:tc>
                <a:tc hMerge="1">
                  <a:txBody>
                    <a:bodyPr/>
                    <a:lstStyle/>
                    <a:p>
                      <a:endParaRPr lang="en-US"/>
                    </a:p>
                  </a:txBody>
                  <a:tcPr/>
                </a:tc>
                <a:extLst>
                  <a:ext uri="{0D108BD9-81ED-4DB2-BD59-A6C34878D82A}">
                    <a16:rowId xmlns:a16="http://schemas.microsoft.com/office/drawing/2014/main" val="10002"/>
                  </a:ext>
                </a:extLst>
              </a:tr>
              <a:tr h="0">
                <a:tc>
                  <a:txBody>
                    <a:bodyPr/>
                    <a:lstStyle/>
                    <a:p>
                      <a:pPr algn="ctr" rtl="1">
                        <a:lnSpc>
                          <a:spcPct val="150000"/>
                        </a:lnSpc>
                        <a:spcAft>
                          <a:spcPts val="1000"/>
                        </a:spcAft>
                      </a:pPr>
                      <a:r>
                        <a:rPr lang="en-US" sz="1800">
                          <a:latin typeface="Calibri"/>
                          <a:ea typeface="Calibri"/>
                          <a:cs typeface="B Yagut"/>
                        </a:rPr>
                        <a:t>Actover.Co _ Slovenia</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algn="ctr" rtl="1">
                        <a:lnSpc>
                          <a:spcPct val="150000"/>
                        </a:lnSpc>
                        <a:spcAft>
                          <a:spcPts val="1000"/>
                        </a:spcAft>
                      </a:pPr>
                      <a:r>
                        <a:rPr lang="en-US" sz="1800" dirty="0" err="1">
                          <a:latin typeface="Calibri"/>
                          <a:ea typeface="Calibri"/>
                          <a:cs typeface="B Yagut"/>
                        </a:rPr>
                        <a:t>Coryol</a:t>
                      </a:r>
                      <a:endParaRPr lang="en-US" sz="1800" dirty="0">
                        <a:latin typeface="Calibri"/>
                        <a:ea typeface="Calibri"/>
                        <a:cs typeface="B Yagut"/>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extLst>
                  <a:ext uri="{0D108BD9-81ED-4DB2-BD59-A6C34878D82A}">
                    <a16:rowId xmlns:a16="http://schemas.microsoft.com/office/drawing/2014/main" val="10003"/>
                  </a:ext>
                </a:extLst>
              </a:tr>
              <a:tr h="0">
                <a:tc>
                  <a:txBody>
                    <a:bodyPr/>
                    <a:lstStyle/>
                    <a:p>
                      <a:pPr algn="ctr" rtl="1">
                        <a:lnSpc>
                          <a:spcPct val="150000"/>
                        </a:lnSpc>
                        <a:spcAft>
                          <a:spcPts val="1000"/>
                        </a:spcAft>
                      </a:pPr>
                      <a:r>
                        <a:rPr lang="en-US" sz="1800">
                          <a:latin typeface="Calibri"/>
                          <a:ea typeface="Calibri"/>
                          <a:cs typeface="B Yagut"/>
                        </a:rPr>
                        <a:t>Hexal _ Germany</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algn="ctr" rtl="1">
                        <a:lnSpc>
                          <a:spcPct val="150000"/>
                        </a:lnSpc>
                        <a:spcAft>
                          <a:spcPts val="1000"/>
                        </a:spcAft>
                      </a:pPr>
                      <a:r>
                        <a:rPr lang="en-US" sz="1800" dirty="0" err="1">
                          <a:latin typeface="Calibri"/>
                          <a:ea typeface="Calibri"/>
                          <a:cs typeface="B Yagut"/>
                        </a:rPr>
                        <a:t>Carvedilol</a:t>
                      </a:r>
                      <a:r>
                        <a:rPr lang="en-US" sz="1800" dirty="0">
                          <a:latin typeface="Calibri"/>
                          <a:ea typeface="Calibri"/>
                          <a:cs typeface="B Yagut"/>
                        </a:rPr>
                        <a:t> </a:t>
                      </a:r>
                      <a:r>
                        <a:rPr lang="en-US" sz="1800" dirty="0" err="1">
                          <a:latin typeface="Calibri"/>
                          <a:ea typeface="Calibri"/>
                          <a:cs typeface="B Yagut"/>
                        </a:rPr>
                        <a:t>Hexal</a:t>
                      </a:r>
                      <a:endParaRPr lang="en-US" sz="1800" dirty="0">
                        <a:latin typeface="Calibri"/>
                        <a:ea typeface="Calibri"/>
                        <a:cs typeface="B Yagut"/>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extLst>
                  <a:ext uri="{0D108BD9-81ED-4DB2-BD59-A6C34878D82A}">
                    <a16:rowId xmlns:a16="http://schemas.microsoft.com/office/drawing/2014/main" val="10004"/>
                  </a:ext>
                </a:extLst>
              </a:tr>
            </a:tbl>
          </a:graphicData>
        </a:graphic>
      </p:graphicFrame>
    </p:spTree>
    <p:extLst>
      <p:ext uri="{BB962C8B-B14F-4D97-AF65-F5344CB8AC3E}">
        <p14:creationId xmlns:p14="http://schemas.microsoft.com/office/powerpoint/2010/main" val="386451601"/>
      </p:ext>
    </p:extLst>
  </p:cSld>
  <p:clrMapOvr>
    <a:masterClrMapping/>
  </p:clrMapOvr>
  <p:transition spd="slow">
    <p:wheel spokes="2"/>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5"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2000" fill="hold"/>
                                        <p:tgtEl>
                                          <p:spTgt spid="5"/>
                                        </p:tgtEl>
                                        <p:attrNameLst>
                                          <p:attrName>ppt_w</p:attrName>
                                        </p:attrNameLst>
                                      </p:cBhvr>
                                      <p:tavLst>
                                        <p:tav tm="0">
                                          <p:val>
                                            <p:strVal val="#ppt_w*0.70"/>
                                          </p:val>
                                        </p:tav>
                                        <p:tav tm="100000">
                                          <p:val>
                                            <p:strVal val="#ppt_w"/>
                                          </p:val>
                                        </p:tav>
                                      </p:tavLst>
                                    </p:anim>
                                    <p:anim calcmode="lin" valueType="num">
                                      <p:cBhvr>
                                        <p:cTn id="8" dur="2000" fill="hold"/>
                                        <p:tgtEl>
                                          <p:spTgt spid="5"/>
                                        </p:tgtEl>
                                        <p:attrNameLst>
                                          <p:attrName>ppt_h</p:attrName>
                                        </p:attrNameLst>
                                      </p:cBhvr>
                                      <p:tavLst>
                                        <p:tav tm="0">
                                          <p:val>
                                            <p:strVal val="#ppt_h"/>
                                          </p:val>
                                        </p:tav>
                                        <p:tav tm="100000">
                                          <p:val>
                                            <p:strVal val="#ppt_h"/>
                                          </p:val>
                                        </p:tav>
                                      </p:tavLst>
                                    </p:anim>
                                    <p:animEffect transition="in" filter="fade">
                                      <p:cBhvr>
                                        <p:cTn id="9" dur="2000"/>
                                        <p:tgtEl>
                                          <p:spTgt spid="5"/>
                                        </p:tgtEl>
                                      </p:cBhvr>
                                    </p:animEffect>
                                  </p:childTnLst>
                                </p:cTn>
                              </p:par>
                            </p:childTnLst>
                          </p:cTn>
                        </p:par>
                        <p:par>
                          <p:cTn id="10" fill="hold" nodeType="afterGroup">
                            <p:stCondLst>
                              <p:cond delay="2000"/>
                            </p:stCondLst>
                            <p:childTnLst>
                              <p:par>
                                <p:cTn id="11" presetID="17" presetClass="entr" presetSubtype="8" fill="hold" nodeType="after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p:cTn id="13" dur="3000" fill="hold"/>
                                        <p:tgtEl>
                                          <p:spTgt spid="6"/>
                                        </p:tgtEl>
                                        <p:attrNameLst>
                                          <p:attrName>ppt_x</p:attrName>
                                        </p:attrNameLst>
                                      </p:cBhvr>
                                      <p:tavLst>
                                        <p:tav tm="0">
                                          <p:val>
                                            <p:strVal val="#ppt_x-#ppt_w/2"/>
                                          </p:val>
                                        </p:tav>
                                        <p:tav tm="100000">
                                          <p:val>
                                            <p:strVal val="#ppt_x"/>
                                          </p:val>
                                        </p:tav>
                                      </p:tavLst>
                                    </p:anim>
                                    <p:anim calcmode="lin" valueType="num">
                                      <p:cBhvr>
                                        <p:cTn id="14" dur="3000" fill="hold"/>
                                        <p:tgtEl>
                                          <p:spTgt spid="6"/>
                                        </p:tgtEl>
                                        <p:attrNameLst>
                                          <p:attrName>ppt_y</p:attrName>
                                        </p:attrNameLst>
                                      </p:cBhvr>
                                      <p:tavLst>
                                        <p:tav tm="0">
                                          <p:val>
                                            <p:strVal val="#ppt_y"/>
                                          </p:val>
                                        </p:tav>
                                        <p:tav tm="100000">
                                          <p:val>
                                            <p:strVal val="#ppt_y"/>
                                          </p:val>
                                        </p:tav>
                                      </p:tavLst>
                                    </p:anim>
                                    <p:anim calcmode="lin" valueType="num">
                                      <p:cBhvr>
                                        <p:cTn id="15" dur="3000" fill="hold"/>
                                        <p:tgtEl>
                                          <p:spTgt spid="6"/>
                                        </p:tgtEl>
                                        <p:attrNameLst>
                                          <p:attrName>ppt_w</p:attrName>
                                        </p:attrNameLst>
                                      </p:cBhvr>
                                      <p:tavLst>
                                        <p:tav tm="0">
                                          <p:val>
                                            <p:fltVal val="0"/>
                                          </p:val>
                                        </p:tav>
                                        <p:tav tm="100000">
                                          <p:val>
                                            <p:strVal val="#ppt_w"/>
                                          </p:val>
                                        </p:tav>
                                      </p:tavLst>
                                    </p:anim>
                                    <p:anim calcmode="lin" valueType="num">
                                      <p:cBhvr>
                                        <p:cTn id="16" dur="3000" fill="hold"/>
                                        <p:tgtEl>
                                          <p:spTgt spid="6"/>
                                        </p:tgtEl>
                                        <p:attrNameLst>
                                          <p:attrName>ppt_h</p:attrName>
                                        </p:attrNameLst>
                                      </p:cBhvr>
                                      <p:tavLst>
                                        <p:tav tm="0">
                                          <p:val>
                                            <p:strVal val="#ppt_h"/>
                                          </p:val>
                                        </p:tav>
                                        <p:tav tm="100000">
                                          <p:val>
                                            <p:strVal val="#ppt_h"/>
                                          </p:val>
                                        </p:tav>
                                      </p:tavLst>
                                    </p:anim>
                                  </p:childTnLst>
                                </p:cTn>
                              </p:par>
                            </p:childTnLst>
                          </p:cTn>
                        </p:par>
                        <p:par>
                          <p:cTn id="17" fill="hold">
                            <p:stCondLst>
                              <p:cond delay="5000"/>
                            </p:stCondLst>
                            <p:childTnLst>
                              <p:par>
                                <p:cTn id="18" presetID="17" presetClass="entr" presetSubtype="4" fill="hold" nodeType="afterEffect">
                                  <p:stCondLst>
                                    <p:cond delay="0"/>
                                  </p:stCondLst>
                                  <p:childTnLst>
                                    <p:set>
                                      <p:cBhvr>
                                        <p:cTn id="19" dur="1" fill="hold">
                                          <p:stCondLst>
                                            <p:cond delay="0"/>
                                          </p:stCondLst>
                                        </p:cTn>
                                        <p:tgtEl>
                                          <p:spTgt spid="7"/>
                                        </p:tgtEl>
                                        <p:attrNameLst>
                                          <p:attrName>style.visibility</p:attrName>
                                        </p:attrNameLst>
                                      </p:cBhvr>
                                      <p:to>
                                        <p:strVal val="visible"/>
                                      </p:to>
                                    </p:set>
                                    <p:anim calcmode="lin" valueType="num">
                                      <p:cBhvr>
                                        <p:cTn id="20" dur="2000" fill="hold"/>
                                        <p:tgtEl>
                                          <p:spTgt spid="7"/>
                                        </p:tgtEl>
                                        <p:attrNameLst>
                                          <p:attrName>ppt_x</p:attrName>
                                        </p:attrNameLst>
                                      </p:cBhvr>
                                      <p:tavLst>
                                        <p:tav tm="0">
                                          <p:val>
                                            <p:strVal val="#ppt_x"/>
                                          </p:val>
                                        </p:tav>
                                        <p:tav tm="100000">
                                          <p:val>
                                            <p:strVal val="#ppt_x"/>
                                          </p:val>
                                        </p:tav>
                                      </p:tavLst>
                                    </p:anim>
                                    <p:anim calcmode="lin" valueType="num">
                                      <p:cBhvr>
                                        <p:cTn id="21" dur="2000" fill="hold"/>
                                        <p:tgtEl>
                                          <p:spTgt spid="7"/>
                                        </p:tgtEl>
                                        <p:attrNameLst>
                                          <p:attrName>ppt_y</p:attrName>
                                        </p:attrNameLst>
                                      </p:cBhvr>
                                      <p:tavLst>
                                        <p:tav tm="0">
                                          <p:val>
                                            <p:strVal val="#ppt_y+#ppt_h/2"/>
                                          </p:val>
                                        </p:tav>
                                        <p:tav tm="100000">
                                          <p:val>
                                            <p:strVal val="#ppt_y"/>
                                          </p:val>
                                        </p:tav>
                                      </p:tavLst>
                                    </p:anim>
                                    <p:anim calcmode="lin" valueType="num">
                                      <p:cBhvr>
                                        <p:cTn id="22" dur="2000" fill="hold"/>
                                        <p:tgtEl>
                                          <p:spTgt spid="7"/>
                                        </p:tgtEl>
                                        <p:attrNameLst>
                                          <p:attrName>ppt_w</p:attrName>
                                        </p:attrNameLst>
                                      </p:cBhvr>
                                      <p:tavLst>
                                        <p:tav tm="0">
                                          <p:val>
                                            <p:strVal val="#ppt_w"/>
                                          </p:val>
                                        </p:tav>
                                        <p:tav tm="100000">
                                          <p:val>
                                            <p:strVal val="#ppt_w"/>
                                          </p:val>
                                        </p:tav>
                                      </p:tavLst>
                                    </p:anim>
                                    <p:anim calcmode="lin" valueType="num">
                                      <p:cBhvr>
                                        <p:cTn id="23" dur="2000" fill="hold"/>
                                        <p:tgtEl>
                                          <p:spTgt spid="7"/>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Table 5"/>
          <p:cNvGraphicFramePr>
            <a:graphicFrameLocks noGrp="1"/>
          </p:cNvGraphicFramePr>
          <p:nvPr>
            <p:extLst>
              <p:ext uri="{D42A27DB-BD31-4B8C-83A1-F6EECF244321}">
                <p14:modId xmlns:p14="http://schemas.microsoft.com/office/powerpoint/2010/main" val="1871597190"/>
              </p:ext>
            </p:extLst>
          </p:nvPr>
        </p:nvGraphicFramePr>
        <p:xfrm>
          <a:off x="498026" y="1905000"/>
          <a:ext cx="8501063" cy="1828800"/>
        </p:xfrm>
        <a:graphic>
          <a:graphicData uri="http://schemas.openxmlformats.org/drawingml/2006/table">
            <a:tbl>
              <a:tblPr rtl="1"/>
              <a:tblGrid>
                <a:gridCol w="3577216">
                  <a:extLst>
                    <a:ext uri="{9D8B030D-6E8A-4147-A177-3AD203B41FA5}">
                      <a16:colId xmlns:a16="http://schemas.microsoft.com/office/drawing/2014/main" val="20000"/>
                    </a:ext>
                  </a:extLst>
                </a:gridCol>
                <a:gridCol w="3520187">
                  <a:extLst>
                    <a:ext uri="{9D8B030D-6E8A-4147-A177-3AD203B41FA5}">
                      <a16:colId xmlns:a16="http://schemas.microsoft.com/office/drawing/2014/main" val="20001"/>
                    </a:ext>
                  </a:extLst>
                </a:gridCol>
                <a:gridCol w="1403660">
                  <a:extLst>
                    <a:ext uri="{9D8B030D-6E8A-4147-A177-3AD203B41FA5}">
                      <a16:colId xmlns:a16="http://schemas.microsoft.com/office/drawing/2014/main" val="20002"/>
                    </a:ext>
                  </a:extLst>
                </a:gridCol>
              </a:tblGrid>
              <a:tr h="0">
                <a:tc>
                  <a:txBody>
                    <a:bodyPr/>
                    <a:lstStyle/>
                    <a:p>
                      <a:pPr algn="ctr" rtl="1">
                        <a:lnSpc>
                          <a:spcPct val="150000"/>
                        </a:lnSpc>
                        <a:spcAft>
                          <a:spcPts val="1000"/>
                        </a:spcAft>
                      </a:pPr>
                      <a:r>
                        <a:rPr lang="fa-IR" sz="2000" b="1" dirty="0">
                          <a:latin typeface="Calibri"/>
                          <a:ea typeface="Calibri"/>
                          <a:cs typeface="B Yagut"/>
                        </a:rPr>
                        <a:t>دوز</a:t>
                      </a:r>
                      <a:endParaRPr lang="en-US" sz="2000" dirty="0">
                        <a:latin typeface="Calibri"/>
                        <a:ea typeface="Calibri"/>
                        <a:cs typeface="B Yagut"/>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8DB3E2"/>
                    </a:solidFill>
                  </a:tcPr>
                </a:tc>
                <a:tc>
                  <a:txBody>
                    <a:bodyPr/>
                    <a:lstStyle/>
                    <a:p>
                      <a:pPr algn="ctr" rtl="1">
                        <a:lnSpc>
                          <a:spcPct val="150000"/>
                        </a:lnSpc>
                        <a:spcAft>
                          <a:spcPts val="1000"/>
                        </a:spcAft>
                      </a:pPr>
                      <a:r>
                        <a:rPr lang="fa-IR" sz="2000" b="1" dirty="0">
                          <a:latin typeface="Calibri"/>
                          <a:ea typeface="Calibri"/>
                          <a:cs typeface="B Yagut"/>
                        </a:rPr>
                        <a:t>نام ژنريك</a:t>
                      </a:r>
                      <a:endParaRPr lang="en-US" sz="2000" dirty="0">
                        <a:latin typeface="Calibri"/>
                        <a:ea typeface="Calibri"/>
                        <a:cs typeface="B Yagut"/>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8DB3E2"/>
                    </a:solidFill>
                  </a:tcPr>
                </a:tc>
                <a:tc>
                  <a:txBody>
                    <a:bodyPr/>
                    <a:lstStyle/>
                    <a:p>
                      <a:pPr algn="ctr" rtl="1">
                        <a:lnSpc>
                          <a:spcPct val="150000"/>
                        </a:lnSpc>
                        <a:spcAft>
                          <a:spcPts val="1000"/>
                        </a:spcAft>
                      </a:pPr>
                      <a:r>
                        <a:rPr lang="fa-IR" sz="2000" b="1">
                          <a:latin typeface="Calibri"/>
                          <a:ea typeface="Calibri"/>
                          <a:cs typeface="B Yagut"/>
                        </a:rPr>
                        <a:t>شکل دارویی</a:t>
                      </a:r>
                      <a:endParaRPr lang="en-US" sz="2000">
                        <a:latin typeface="Calibri"/>
                        <a:ea typeface="Calibri"/>
                        <a:cs typeface="B Yagut"/>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8DB3E2"/>
                    </a:solidFill>
                  </a:tcPr>
                </a:tc>
                <a:extLst>
                  <a:ext uri="{0D108BD9-81ED-4DB2-BD59-A6C34878D82A}">
                    <a16:rowId xmlns:a16="http://schemas.microsoft.com/office/drawing/2014/main" val="10000"/>
                  </a:ext>
                </a:extLst>
              </a:tr>
              <a:tr h="0">
                <a:tc>
                  <a:txBody>
                    <a:bodyPr/>
                    <a:lstStyle/>
                    <a:p>
                      <a:pPr algn="ctr" rtl="0">
                        <a:lnSpc>
                          <a:spcPct val="150000"/>
                        </a:lnSpc>
                        <a:spcAft>
                          <a:spcPts val="1000"/>
                        </a:spcAft>
                      </a:pPr>
                      <a:r>
                        <a:rPr lang="en-US" sz="2000" dirty="0" smtClean="0">
                          <a:latin typeface="Calibri"/>
                          <a:ea typeface="Calibri"/>
                          <a:cs typeface="B Yagut"/>
                        </a:rPr>
                        <a:t>2.5 _ 5 mg</a:t>
                      </a:r>
                      <a:endParaRPr lang="en-US" sz="2000" dirty="0">
                        <a:latin typeface="Calibri"/>
                        <a:ea typeface="Calibri"/>
                        <a:cs typeface="B Yagut"/>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15000"/>
                        </a:lnSpc>
                        <a:spcAft>
                          <a:spcPts val="0"/>
                        </a:spcAft>
                      </a:pPr>
                      <a:r>
                        <a:rPr lang="en-US" sz="1800" dirty="0" err="1" smtClean="0">
                          <a:latin typeface="Arial"/>
                          <a:ea typeface="Calibri"/>
                          <a:cs typeface="B Titr"/>
                        </a:rPr>
                        <a:t>Bisoprolol</a:t>
                      </a:r>
                      <a:endParaRPr lang="en-US" sz="1600" dirty="0">
                        <a:latin typeface="Calibri"/>
                        <a:ea typeface="Calibri"/>
                        <a:cs typeface="B Titr"/>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50000"/>
                        </a:lnSpc>
                        <a:spcAft>
                          <a:spcPts val="1000"/>
                        </a:spcAft>
                      </a:pPr>
                      <a:r>
                        <a:rPr lang="en-US" sz="2000">
                          <a:latin typeface="Calibri"/>
                          <a:ea typeface="Calibri"/>
                          <a:cs typeface="B Yagut"/>
                        </a:rPr>
                        <a:t>Tab</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0">
                <a:tc>
                  <a:txBody>
                    <a:bodyPr/>
                    <a:lstStyle/>
                    <a:p>
                      <a:pPr algn="ctr" rtl="1">
                        <a:lnSpc>
                          <a:spcPct val="150000"/>
                        </a:lnSpc>
                        <a:spcAft>
                          <a:spcPts val="1000"/>
                        </a:spcAft>
                      </a:pPr>
                      <a:r>
                        <a:rPr lang="fa-IR" sz="2000">
                          <a:latin typeface="Calibri"/>
                          <a:ea typeface="Calibri"/>
                          <a:cs typeface="B Yagut"/>
                        </a:rPr>
                        <a:t>کارخانه و کشور سازنده</a:t>
                      </a:r>
                      <a:endParaRPr lang="en-US" sz="2000">
                        <a:latin typeface="Calibri"/>
                        <a:ea typeface="Calibri"/>
                        <a:cs typeface="B Yagut"/>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8DB3E2"/>
                    </a:solidFill>
                  </a:tcPr>
                </a:tc>
                <a:tc gridSpan="2">
                  <a:txBody>
                    <a:bodyPr/>
                    <a:lstStyle/>
                    <a:p>
                      <a:pPr algn="ctr" rtl="1">
                        <a:lnSpc>
                          <a:spcPct val="150000"/>
                        </a:lnSpc>
                        <a:spcAft>
                          <a:spcPts val="1000"/>
                        </a:spcAft>
                      </a:pPr>
                      <a:r>
                        <a:rPr lang="fa-IR" sz="2000" dirty="0">
                          <a:latin typeface="Calibri"/>
                          <a:ea typeface="Calibri"/>
                          <a:cs typeface="B Yagut"/>
                        </a:rPr>
                        <a:t>نام تجاری</a:t>
                      </a:r>
                      <a:endParaRPr lang="en-US" sz="2000" dirty="0">
                        <a:latin typeface="Calibri"/>
                        <a:ea typeface="Calibri"/>
                        <a:cs typeface="B Yagut"/>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8DB3E2"/>
                    </a:solidFill>
                  </a:tcPr>
                </a:tc>
                <a:tc hMerge="1">
                  <a:txBody>
                    <a:bodyPr/>
                    <a:lstStyle/>
                    <a:p>
                      <a:endParaRPr lang="en-US"/>
                    </a:p>
                  </a:txBody>
                  <a:tcPr/>
                </a:tc>
                <a:extLst>
                  <a:ext uri="{0D108BD9-81ED-4DB2-BD59-A6C34878D82A}">
                    <a16:rowId xmlns:a16="http://schemas.microsoft.com/office/drawing/2014/main" val="10002"/>
                  </a:ext>
                </a:extLst>
              </a:tr>
              <a:tr h="0">
                <a:tc>
                  <a:txBody>
                    <a:bodyPr/>
                    <a:lstStyle/>
                    <a:p>
                      <a:pPr algn="ctr" rtl="1">
                        <a:lnSpc>
                          <a:spcPct val="150000"/>
                        </a:lnSpc>
                        <a:spcAft>
                          <a:spcPts val="1000"/>
                        </a:spcAft>
                      </a:pPr>
                      <a:endParaRPr lang="en-US" sz="2000" dirty="0">
                        <a:latin typeface="Calibri"/>
                        <a:ea typeface="Calibri"/>
                        <a:cs typeface="B Yagut"/>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algn="ctr" rtl="0">
                        <a:lnSpc>
                          <a:spcPct val="150000"/>
                        </a:lnSpc>
                        <a:spcAft>
                          <a:spcPts val="1000"/>
                        </a:spcAft>
                      </a:pPr>
                      <a:r>
                        <a:rPr lang="en-US" sz="2000" dirty="0" err="1" smtClean="0">
                          <a:latin typeface="Calibri"/>
                          <a:ea typeface="Calibri"/>
                          <a:cs typeface="B Yagut"/>
                        </a:rPr>
                        <a:t>concor</a:t>
                      </a:r>
                      <a:endParaRPr lang="en-US" sz="2000" dirty="0">
                        <a:latin typeface="Calibri"/>
                        <a:ea typeface="Calibri"/>
                        <a:cs typeface="B Yagut"/>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4092631603"/>
      </p:ext>
    </p:extLst>
  </p:cSld>
  <p:clrMapOvr>
    <a:masterClrMapping/>
  </p:clrMapOvr>
  <p:transition spd="slow">
    <p:wheel spokes="2"/>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7" presetClass="entr" presetSubtype="8"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3000" fill="hold"/>
                                        <p:tgtEl>
                                          <p:spTgt spid="6"/>
                                        </p:tgtEl>
                                        <p:attrNameLst>
                                          <p:attrName>ppt_x</p:attrName>
                                        </p:attrNameLst>
                                      </p:cBhvr>
                                      <p:tavLst>
                                        <p:tav tm="0">
                                          <p:val>
                                            <p:strVal val="#ppt_x-#ppt_w/2"/>
                                          </p:val>
                                        </p:tav>
                                        <p:tav tm="100000">
                                          <p:val>
                                            <p:strVal val="#ppt_x"/>
                                          </p:val>
                                        </p:tav>
                                      </p:tavLst>
                                    </p:anim>
                                    <p:anim calcmode="lin" valueType="num">
                                      <p:cBhvr>
                                        <p:cTn id="8" dur="3000" fill="hold"/>
                                        <p:tgtEl>
                                          <p:spTgt spid="6"/>
                                        </p:tgtEl>
                                        <p:attrNameLst>
                                          <p:attrName>ppt_y</p:attrName>
                                        </p:attrNameLst>
                                      </p:cBhvr>
                                      <p:tavLst>
                                        <p:tav tm="0">
                                          <p:val>
                                            <p:strVal val="#ppt_y"/>
                                          </p:val>
                                        </p:tav>
                                        <p:tav tm="100000">
                                          <p:val>
                                            <p:strVal val="#ppt_y"/>
                                          </p:val>
                                        </p:tav>
                                      </p:tavLst>
                                    </p:anim>
                                    <p:anim calcmode="lin" valueType="num">
                                      <p:cBhvr>
                                        <p:cTn id="9" dur="3000" fill="hold"/>
                                        <p:tgtEl>
                                          <p:spTgt spid="6"/>
                                        </p:tgtEl>
                                        <p:attrNameLst>
                                          <p:attrName>ppt_w</p:attrName>
                                        </p:attrNameLst>
                                      </p:cBhvr>
                                      <p:tavLst>
                                        <p:tav tm="0">
                                          <p:val>
                                            <p:fltVal val="0"/>
                                          </p:val>
                                        </p:tav>
                                        <p:tav tm="100000">
                                          <p:val>
                                            <p:strVal val="#ppt_w"/>
                                          </p:val>
                                        </p:tav>
                                      </p:tavLst>
                                    </p:anim>
                                    <p:anim calcmode="lin" valueType="num">
                                      <p:cBhvr>
                                        <p:cTn id="10" dur="3000" fill="hold"/>
                                        <p:tgtEl>
                                          <p:spTgt spid="6"/>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Table 8"/>
          <p:cNvGraphicFramePr>
            <a:graphicFrameLocks noGrp="1"/>
          </p:cNvGraphicFramePr>
          <p:nvPr>
            <p:extLst>
              <p:ext uri="{D42A27DB-BD31-4B8C-83A1-F6EECF244321}">
                <p14:modId xmlns:p14="http://schemas.microsoft.com/office/powerpoint/2010/main" val="2783293134"/>
              </p:ext>
            </p:extLst>
          </p:nvPr>
        </p:nvGraphicFramePr>
        <p:xfrm>
          <a:off x="604221" y="683111"/>
          <a:ext cx="8382002" cy="5486399"/>
        </p:xfrm>
        <a:graphic>
          <a:graphicData uri="http://schemas.openxmlformats.org/drawingml/2006/table">
            <a:tbl>
              <a:tblPr/>
              <a:tblGrid>
                <a:gridCol w="1696517">
                  <a:extLst>
                    <a:ext uri="{9D8B030D-6E8A-4147-A177-3AD203B41FA5}">
                      <a16:colId xmlns:a16="http://schemas.microsoft.com/office/drawing/2014/main" val="20000"/>
                    </a:ext>
                  </a:extLst>
                </a:gridCol>
                <a:gridCol w="1830628">
                  <a:extLst>
                    <a:ext uri="{9D8B030D-6E8A-4147-A177-3AD203B41FA5}">
                      <a16:colId xmlns:a16="http://schemas.microsoft.com/office/drawing/2014/main" val="20001"/>
                    </a:ext>
                  </a:extLst>
                </a:gridCol>
                <a:gridCol w="1324357">
                  <a:extLst>
                    <a:ext uri="{9D8B030D-6E8A-4147-A177-3AD203B41FA5}">
                      <a16:colId xmlns:a16="http://schemas.microsoft.com/office/drawing/2014/main" val="20002"/>
                    </a:ext>
                  </a:extLst>
                </a:gridCol>
                <a:gridCol w="1441705">
                  <a:extLst>
                    <a:ext uri="{9D8B030D-6E8A-4147-A177-3AD203B41FA5}">
                      <a16:colId xmlns:a16="http://schemas.microsoft.com/office/drawing/2014/main" val="20003"/>
                    </a:ext>
                  </a:extLst>
                </a:gridCol>
                <a:gridCol w="982371">
                  <a:extLst>
                    <a:ext uri="{9D8B030D-6E8A-4147-A177-3AD203B41FA5}">
                      <a16:colId xmlns:a16="http://schemas.microsoft.com/office/drawing/2014/main" val="20004"/>
                    </a:ext>
                  </a:extLst>
                </a:gridCol>
                <a:gridCol w="1106424">
                  <a:extLst>
                    <a:ext uri="{9D8B030D-6E8A-4147-A177-3AD203B41FA5}">
                      <a16:colId xmlns:a16="http://schemas.microsoft.com/office/drawing/2014/main" val="20005"/>
                    </a:ext>
                  </a:extLst>
                </a:gridCol>
              </a:tblGrid>
              <a:tr h="253564">
                <a:tc gridSpan="6">
                  <a:txBody>
                    <a:bodyPr/>
                    <a:lstStyle/>
                    <a:p>
                      <a:pPr>
                        <a:spcAft>
                          <a:spcPts val="0"/>
                        </a:spcAft>
                      </a:pPr>
                      <a:r>
                        <a:rPr lang="en-ZA" sz="1100" b="1" dirty="0">
                          <a:latin typeface="Times New Roman"/>
                          <a:ea typeface="Calibri"/>
                          <a:cs typeface="B Lotus"/>
                        </a:rPr>
                        <a:t>Calcium Channel Blockers (CCBs)</a:t>
                      </a:r>
                      <a:endParaRPr lang="en-US" sz="1100" dirty="0">
                        <a:latin typeface="Calibri"/>
                        <a:ea typeface="Calibri"/>
                        <a:cs typeface="Arial"/>
                      </a:endParaRPr>
                    </a:p>
                  </a:txBody>
                  <a:tcPr marL="68580" marR="68580" marT="0" marB="0" anchor="ctr">
                    <a:lnL w="19050" cap="flat" cmpd="sng" algn="ctr">
                      <a:solidFill>
                        <a:srgbClr val="78C0D4"/>
                      </a:solidFill>
                      <a:prstDash val="solid"/>
                      <a:round/>
                      <a:headEnd type="none" w="med" len="med"/>
                      <a:tailEnd type="none" w="med" len="med"/>
                    </a:lnL>
                    <a:lnR w="19050" cap="flat" cmpd="sng" algn="ctr">
                      <a:solidFill>
                        <a:srgbClr val="78C0D4"/>
                      </a:solidFill>
                      <a:prstDash val="solid"/>
                      <a:round/>
                      <a:headEnd type="none" w="med" len="med"/>
                      <a:tailEnd type="none" w="med" len="med"/>
                    </a:lnR>
                    <a:lnT w="19050" cap="flat" cmpd="sng" algn="ctr">
                      <a:solidFill>
                        <a:srgbClr val="78C0D4"/>
                      </a:solidFill>
                      <a:prstDash val="solid"/>
                      <a:round/>
                      <a:headEnd type="none" w="med" len="med"/>
                      <a:tailEnd type="none" w="med" len="med"/>
                    </a:lnT>
                    <a:lnB w="19050" cap="flat" cmpd="sng" algn="ctr">
                      <a:solidFill>
                        <a:srgbClr val="78C0D4"/>
                      </a:solidFill>
                      <a:prstDash val="solid"/>
                      <a:round/>
                      <a:headEnd type="none" w="med" len="med"/>
                      <a:tailEnd type="none" w="med" len="med"/>
                    </a:lnB>
                    <a:solidFill>
                      <a:srgbClr val="D2EAF1"/>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0"/>
                  </a:ext>
                </a:extLst>
              </a:tr>
              <a:tr h="253564">
                <a:tc gridSpan="6">
                  <a:txBody>
                    <a:bodyPr/>
                    <a:lstStyle/>
                    <a:p>
                      <a:pPr>
                        <a:spcAft>
                          <a:spcPts val="0"/>
                        </a:spcAft>
                      </a:pPr>
                      <a:r>
                        <a:rPr lang="en-ZA" sz="1100" b="1" dirty="0">
                          <a:latin typeface="Times New Roman"/>
                          <a:ea typeface="Calibri"/>
                          <a:cs typeface="B Lotus"/>
                        </a:rPr>
                        <a:t>Non-</a:t>
                      </a:r>
                      <a:r>
                        <a:rPr lang="en-ZA" sz="1100" b="1" dirty="0" err="1">
                          <a:latin typeface="Times New Roman"/>
                          <a:ea typeface="Calibri"/>
                          <a:cs typeface="B Lotus"/>
                        </a:rPr>
                        <a:t>Dihydropyridines</a:t>
                      </a:r>
                      <a:r>
                        <a:rPr lang="en-ZA" sz="1100" b="1" dirty="0">
                          <a:latin typeface="Times New Roman"/>
                          <a:ea typeface="Calibri"/>
                          <a:cs typeface="B Lotus"/>
                        </a:rPr>
                        <a:t>**</a:t>
                      </a:r>
                      <a:endParaRPr lang="en-US" sz="1100" dirty="0">
                        <a:latin typeface="Calibri"/>
                        <a:ea typeface="Calibri"/>
                        <a:cs typeface="Arial"/>
                      </a:endParaRPr>
                    </a:p>
                  </a:txBody>
                  <a:tcPr marL="68580" marR="68580" marT="0" marB="0" anchor="ctr">
                    <a:lnL w="19050" cap="flat" cmpd="sng" algn="ctr">
                      <a:solidFill>
                        <a:srgbClr val="78C0D4"/>
                      </a:solidFill>
                      <a:prstDash val="solid"/>
                      <a:round/>
                      <a:headEnd type="none" w="med" len="med"/>
                      <a:tailEnd type="none" w="med" len="med"/>
                    </a:lnL>
                    <a:lnR w="19050" cap="flat" cmpd="sng" algn="ctr">
                      <a:solidFill>
                        <a:srgbClr val="78C0D4"/>
                      </a:solidFill>
                      <a:prstDash val="solid"/>
                      <a:round/>
                      <a:headEnd type="none" w="med" len="med"/>
                      <a:tailEnd type="none" w="med" len="med"/>
                    </a:lnR>
                    <a:lnT w="19050" cap="flat" cmpd="sng" algn="ctr">
                      <a:solidFill>
                        <a:srgbClr val="78C0D4"/>
                      </a:solidFill>
                      <a:prstDash val="solid"/>
                      <a:round/>
                      <a:headEnd type="none" w="med" len="med"/>
                      <a:tailEnd type="none" w="med" len="med"/>
                    </a:lnT>
                    <a:lnB w="19050" cap="flat" cmpd="sng" algn="ctr">
                      <a:solidFill>
                        <a:srgbClr val="78C0D4"/>
                      </a:solidFill>
                      <a:prstDash val="solid"/>
                      <a:round/>
                      <a:headEnd type="none" w="med" len="med"/>
                      <a:tailEnd type="none" w="med" len="med"/>
                    </a:lnB>
                    <a:solidFill>
                      <a:srgbClr val="D2EAF1"/>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1"/>
                  </a:ext>
                </a:extLst>
              </a:tr>
              <a:tr h="507126">
                <a:tc>
                  <a:txBody>
                    <a:bodyPr/>
                    <a:lstStyle/>
                    <a:p>
                      <a:pPr algn="just">
                        <a:spcAft>
                          <a:spcPts val="0"/>
                        </a:spcAft>
                      </a:pPr>
                      <a:r>
                        <a:rPr lang="en-ZA" sz="1100" dirty="0" err="1">
                          <a:latin typeface="Times New Roman"/>
                          <a:cs typeface="B Lotus"/>
                        </a:rPr>
                        <a:t>Diltiazem</a:t>
                      </a:r>
                      <a:r>
                        <a:rPr lang="en-ZA" sz="1100" dirty="0">
                          <a:latin typeface="Times New Roman"/>
                          <a:cs typeface="B Lotus"/>
                        </a:rPr>
                        <a:t> (</a:t>
                      </a:r>
                      <a:r>
                        <a:rPr lang="en-ZA" sz="1100" dirty="0" err="1">
                          <a:latin typeface="Times New Roman"/>
                          <a:cs typeface="B Lotus"/>
                        </a:rPr>
                        <a:t>Cardizem</a:t>
                      </a:r>
                      <a:r>
                        <a:rPr lang="en-ZA" sz="1100" dirty="0">
                          <a:latin typeface="Times New Roman"/>
                          <a:cs typeface="B Lotus"/>
                        </a:rPr>
                        <a:t>®)</a:t>
                      </a:r>
                      <a:endParaRPr lang="en-US" sz="1100" dirty="0">
                        <a:latin typeface="Calibri"/>
                      </a:endParaRPr>
                    </a:p>
                  </a:txBody>
                  <a:tcPr marL="68580" marR="68580" marT="0" marB="0" anchor="ctr">
                    <a:lnL w="19050" cap="flat" cmpd="sng" algn="ctr">
                      <a:solidFill>
                        <a:srgbClr val="78C0D4"/>
                      </a:solidFill>
                      <a:prstDash val="solid"/>
                      <a:round/>
                      <a:headEnd type="none" w="med" len="med"/>
                      <a:tailEnd type="none" w="med" len="med"/>
                    </a:lnL>
                    <a:lnR w="19050" cap="flat" cmpd="sng" algn="ctr">
                      <a:solidFill>
                        <a:srgbClr val="78C0D4"/>
                      </a:solidFill>
                      <a:prstDash val="solid"/>
                      <a:round/>
                      <a:headEnd type="none" w="med" len="med"/>
                      <a:tailEnd type="none" w="med" len="med"/>
                    </a:lnR>
                    <a:lnT w="19050" cap="flat" cmpd="sng" algn="ctr">
                      <a:solidFill>
                        <a:srgbClr val="78C0D4"/>
                      </a:solidFill>
                      <a:prstDash val="solid"/>
                      <a:round/>
                      <a:headEnd type="none" w="med" len="med"/>
                      <a:tailEnd type="none" w="med" len="med"/>
                    </a:lnT>
                    <a:lnB w="19050" cap="flat" cmpd="sng" algn="ctr">
                      <a:solidFill>
                        <a:srgbClr val="78C0D4"/>
                      </a:solidFill>
                      <a:prstDash val="solid"/>
                      <a:round/>
                      <a:headEnd type="none" w="med" len="med"/>
                      <a:tailEnd type="none" w="med" len="med"/>
                    </a:lnB>
                  </a:tcPr>
                </a:tc>
                <a:tc>
                  <a:txBody>
                    <a:bodyPr/>
                    <a:lstStyle/>
                    <a:p>
                      <a:pPr>
                        <a:spcAft>
                          <a:spcPts val="0"/>
                        </a:spcAft>
                      </a:pPr>
                      <a:r>
                        <a:rPr lang="en-ZA" sz="1100">
                          <a:latin typeface="Times New Roman"/>
                          <a:cs typeface="B Lotus"/>
                        </a:rPr>
                        <a:t>Sustained-release Cap. (120)</a:t>
                      </a:r>
                      <a:endParaRPr lang="en-US" sz="1100">
                        <a:latin typeface="Calibri"/>
                      </a:endParaRPr>
                    </a:p>
                  </a:txBody>
                  <a:tcPr marL="68580" marR="68580" marT="0" marB="0" anchor="ctr">
                    <a:lnL w="19050" cap="flat" cmpd="sng" algn="ctr">
                      <a:solidFill>
                        <a:srgbClr val="78C0D4"/>
                      </a:solidFill>
                      <a:prstDash val="solid"/>
                      <a:round/>
                      <a:headEnd type="none" w="med" len="med"/>
                      <a:tailEnd type="none" w="med" len="med"/>
                    </a:lnL>
                    <a:lnR w="19050" cap="flat" cmpd="sng" algn="ctr">
                      <a:solidFill>
                        <a:srgbClr val="78C0D4"/>
                      </a:solidFill>
                      <a:prstDash val="solid"/>
                      <a:round/>
                      <a:headEnd type="none" w="med" len="med"/>
                      <a:tailEnd type="none" w="med" len="med"/>
                    </a:lnR>
                    <a:lnT w="19050" cap="flat" cmpd="sng" algn="ctr">
                      <a:solidFill>
                        <a:srgbClr val="78C0D4"/>
                      </a:solidFill>
                      <a:prstDash val="solid"/>
                      <a:round/>
                      <a:headEnd type="none" w="med" len="med"/>
                      <a:tailEnd type="none" w="med" len="med"/>
                    </a:lnT>
                    <a:lnB w="19050" cap="flat" cmpd="sng" algn="ctr">
                      <a:solidFill>
                        <a:srgbClr val="78C0D4"/>
                      </a:solidFill>
                      <a:prstDash val="solid"/>
                      <a:round/>
                      <a:headEnd type="none" w="med" len="med"/>
                      <a:tailEnd type="none" w="med" len="med"/>
                    </a:lnB>
                  </a:tcPr>
                </a:tc>
                <a:tc>
                  <a:txBody>
                    <a:bodyPr/>
                    <a:lstStyle/>
                    <a:p>
                      <a:pPr>
                        <a:spcAft>
                          <a:spcPts val="0"/>
                        </a:spcAft>
                      </a:pPr>
                      <a:r>
                        <a:rPr lang="en-ZA" sz="1100">
                          <a:latin typeface="Times New Roman"/>
                          <a:cs typeface="B Lotus"/>
                        </a:rPr>
                        <a:t>120-240</a:t>
                      </a:r>
                      <a:endParaRPr lang="en-US" sz="1100">
                        <a:latin typeface="Calibri"/>
                      </a:endParaRPr>
                    </a:p>
                  </a:txBody>
                  <a:tcPr marL="68580" marR="68580" marT="0" marB="0" anchor="ctr">
                    <a:lnL w="19050" cap="flat" cmpd="sng" algn="ctr">
                      <a:solidFill>
                        <a:srgbClr val="78C0D4"/>
                      </a:solidFill>
                      <a:prstDash val="solid"/>
                      <a:round/>
                      <a:headEnd type="none" w="med" len="med"/>
                      <a:tailEnd type="none" w="med" len="med"/>
                    </a:lnL>
                    <a:lnR w="19050" cap="flat" cmpd="sng" algn="ctr">
                      <a:solidFill>
                        <a:srgbClr val="78C0D4"/>
                      </a:solidFill>
                      <a:prstDash val="solid"/>
                      <a:round/>
                      <a:headEnd type="none" w="med" len="med"/>
                      <a:tailEnd type="none" w="med" len="med"/>
                    </a:lnR>
                    <a:lnT w="19050" cap="flat" cmpd="sng" algn="ctr">
                      <a:solidFill>
                        <a:srgbClr val="78C0D4"/>
                      </a:solidFill>
                      <a:prstDash val="solid"/>
                      <a:round/>
                      <a:headEnd type="none" w="med" len="med"/>
                      <a:tailEnd type="none" w="med" len="med"/>
                    </a:lnT>
                    <a:lnB w="19050" cap="flat" cmpd="sng" algn="ctr">
                      <a:solidFill>
                        <a:srgbClr val="78C0D4"/>
                      </a:solidFill>
                      <a:prstDash val="solid"/>
                      <a:round/>
                      <a:headEnd type="none" w="med" len="med"/>
                      <a:tailEnd type="none" w="med" len="med"/>
                    </a:lnB>
                  </a:tcPr>
                </a:tc>
                <a:tc>
                  <a:txBody>
                    <a:bodyPr/>
                    <a:lstStyle/>
                    <a:p>
                      <a:pPr>
                        <a:spcAft>
                          <a:spcPts val="0"/>
                        </a:spcAft>
                      </a:pPr>
                      <a:r>
                        <a:rPr lang="en-ZA" sz="1100">
                          <a:latin typeface="Times New Roman"/>
                          <a:cs typeface="B Lotus"/>
                        </a:rPr>
                        <a:t>180-420</a:t>
                      </a:r>
                      <a:endParaRPr lang="en-US" sz="1100">
                        <a:latin typeface="Calibri"/>
                      </a:endParaRPr>
                    </a:p>
                  </a:txBody>
                  <a:tcPr marL="68580" marR="68580" marT="0" marB="0" anchor="ctr">
                    <a:lnL w="19050" cap="flat" cmpd="sng" algn="ctr">
                      <a:solidFill>
                        <a:srgbClr val="78C0D4"/>
                      </a:solidFill>
                      <a:prstDash val="solid"/>
                      <a:round/>
                      <a:headEnd type="none" w="med" len="med"/>
                      <a:tailEnd type="none" w="med" len="med"/>
                    </a:lnL>
                    <a:lnR w="19050" cap="flat" cmpd="sng" algn="ctr">
                      <a:solidFill>
                        <a:srgbClr val="78C0D4"/>
                      </a:solidFill>
                      <a:prstDash val="solid"/>
                      <a:round/>
                      <a:headEnd type="none" w="med" len="med"/>
                      <a:tailEnd type="none" w="med" len="med"/>
                    </a:lnR>
                    <a:lnT w="19050" cap="flat" cmpd="sng" algn="ctr">
                      <a:solidFill>
                        <a:srgbClr val="78C0D4"/>
                      </a:solidFill>
                      <a:prstDash val="solid"/>
                      <a:round/>
                      <a:headEnd type="none" w="med" len="med"/>
                      <a:tailEnd type="none" w="med" len="med"/>
                    </a:lnT>
                    <a:lnB w="19050" cap="flat" cmpd="sng" algn="ctr">
                      <a:solidFill>
                        <a:srgbClr val="78C0D4"/>
                      </a:solidFill>
                      <a:prstDash val="solid"/>
                      <a:round/>
                      <a:headEnd type="none" w="med" len="med"/>
                      <a:tailEnd type="none" w="med" len="med"/>
                    </a:lnB>
                  </a:tcPr>
                </a:tc>
                <a:tc>
                  <a:txBody>
                    <a:bodyPr/>
                    <a:lstStyle/>
                    <a:p>
                      <a:pPr>
                        <a:spcAft>
                          <a:spcPts val="0"/>
                        </a:spcAft>
                      </a:pPr>
                      <a:r>
                        <a:rPr lang="en-ZA" sz="1100">
                          <a:latin typeface="Times New Roman"/>
                          <a:cs typeface="B Lotus"/>
                        </a:rPr>
                        <a:t>480</a:t>
                      </a:r>
                      <a:endParaRPr lang="en-US" sz="1100">
                        <a:latin typeface="Calibri"/>
                      </a:endParaRPr>
                    </a:p>
                  </a:txBody>
                  <a:tcPr marL="68580" marR="68580" marT="0" marB="0" anchor="ctr">
                    <a:lnL w="19050" cap="flat" cmpd="sng" algn="ctr">
                      <a:solidFill>
                        <a:srgbClr val="78C0D4"/>
                      </a:solidFill>
                      <a:prstDash val="solid"/>
                      <a:round/>
                      <a:headEnd type="none" w="med" len="med"/>
                      <a:tailEnd type="none" w="med" len="med"/>
                    </a:lnL>
                    <a:lnR w="19050" cap="flat" cmpd="sng" algn="ctr">
                      <a:solidFill>
                        <a:srgbClr val="78C0D4"/>
                      </a:solidFill>
                      <a:prstDash val="solid"/>
                      <a:round/>
                      <a:headEnd type="none" w="med" len="med"/>
                      <a:tailEnd type="none" w="med" len="med"/>
                    </a:lnR>
                    <a:lnT w="19050" cap="flat" cmpd="sng" algn="ctr">
                      <a:solidFill>
                        <a:srgbClr val="78C0D4"/>
                      </a:solidFill>
                      <a:prstDash val="solid"/>
                      <a:round/>
                      <a:headEnd type="none" w="med" len="med"/>
                      <a:tailEnd type="none" w="med" len="med"/>
                    </a:lnT>
                    <a:lnB w="19050" cap="flat" cmpd="sng" algn="ctr">
                      <a:solidFill>
                        <a:srgbClr val="78C0D4"/>
                      </a:solidFill>
                      <a:prstDash val="solid"/>
                      <a:round/>
                      <a:headEnd type="none" w="med" len="med"/>
                      <a:tailEnd type="none" w="med" len="med"/>
                    </a:lnB>
                  </a:tcPr>
                </a:tc>
                <a:tc>
                  <a:txBody>
                    <a:bodyPr/>
                    <a:lstStyle/>
                    <a:p>
                      <a:pPr algn="just">
                        <a:spcAft>
                          <a:spcPts val="0"/>
                        </a:spcAft>
                      </a:pPr>
                      <a:r>
                        <a:rPr lang="en-ZA" sz="1100" dirty="0">
                          <a:latin typeface="Times New Roman"/>
                          <a:cs typeface="B Lotus"/>
                        </a:rPr>
                        <a:t>Daily</a:t>
                      </a:r>
                      <a:endParaRPr lang="en-US" sz="1100" dirty="0">
                        <a:latin typeface="Calibri"/>
                      </a:endParaRPr>
                    </a:p>
                  </a:txBody>
                  <a:tcPr marL="68580" marR="68580" marT="0" marB="0" anchor="ctr">
                    <a:lnL w="19050" cap="flat" cmpd="sng" algn="ctr">
                      <a:solidFill>
                        <a:srgbClr val="78C0D4"/>
                      </a:solidFill>
                      <a:prstDash val="solid"/>
                      <a:round/>
                      <a:headEnd type="none" w="med" len="med"/>
                      <a:tailEnd type="none" w="med" len="med"/>
                    </a:lnL>
                    <a:lnR w="19050" cap="flat" cmpd="sng" algn="ctr">
                      <a:solidFill>
                        <a:srgbClr val="78C0D4"/>
                      </a:solidFill>
                      <a:prstDash val="solid"/>
                      <a:round/>
                      <a:headEnd type="none" w="med" len="med"/>
                      <a:tailEnd type="none" w="med" len="med"/>
                    </a:lnR>
                    <a:lnT w="19050" cap="flat" cmpd="sng" algn="ctr">
                      <a:solidFill>
                        <a:srgbClr val="78C0D4"/>
                      </a:solidFill>
                      <a:prstDash val="solid"/>
                      <a:round/>
                      <a:headEnd type="none" w="med" len="med"/>
                      <a:tailEnd type="none" w="med" len="med"/>
                    </a:lnT>
                    <a:lnB w="19050" cap="flat" cmpd="sng" algn="ctr">
                      <a:solidFill>
                        <a:srgbClr val="78C0D4"/>
                      </a:solidFill>
                      <a:prstDash val="solid"/>
                      <a:round/>
                      <a:headEnd type="none" w="med" len="med"/>
                      <a:tailEnd type="none" w="med" len="med"/>
                    </a:lnB>
                  </a:tcPr>
                </a:tc>
                <a:extLst>
                  <a:ext uri="{0D108BD9-81ED-4DB2-BD59-A6C34878D82A}">
                    <a16:rowId xmlns:a16="http://schemas.microsoft.com/office/drawing/2014/main" val="10002"/>
                  </a:ext>
                </a:extLst>
              </a:tr>
              <a:tr h="253564">
                <a:tc gridSpan="6">
                  <a:txBody>
                    <a:bodyPr/>
                    <a:lstStyle/>
                    <a:p>
                      <a:pPr>
                        <a:spcAft>
                          <a:spcPts val="0"/>
                        </a:spcAft>
                      </a:pPr>
                      <a:r>
                        <a:rPr lang="en-ZA" sz="1100" b="1" dirty="0" err="1">
                          <a:latin typeface="Times New Roman"/>
                          <a:ea typeface="Calibri"/>
                          <a:cs typeface="B Lotus"/>
                        </a:rPr>
                        <a:t>Dihydropyridines</a:t>
                      </a:r>
                      <a:endParaRPr lang="en-US" sz="1100" dirty="0">
                        <a:latin typeface="Calibri"/>
                        <a:ea typeface="Calibri"/>
                        <a:cs typeface="Arial"/>
                      </a:endParaRPr>
                    </a:p>
                  </a:txBody>
                  <a:tcPr marL="68580" marR="68580" marT="0" marB="0" anchor="ctr">
                    <a:lnL w="19050" cap="flat" cmpd="sng" algn="ctr">
                      <a:solidFill>
                        <a:srgbClr val="78C0D4"/>
                      </a:solidFill>
                      <a:prstDash val="solid"/>
                      <a:round/>
                      <a:headEnd type="none" w="med" len="med"/>
                      <a:tailEnd type="none" w="med" len="med"/>
                    </a:lnL>
                    <a:lnR w="19050" cap="flat" cmpd="sng" algn="ctr">
                      <a:solidFill>
                        <a:srgbClr val="78C0D4"/>
                      </a:solidFill>
                      <a:prstDash val="solid"/>
                      <a:round/>
                      <a:headEnd type="none" w="med" len="med"/>
                      <a:tailEnd type="none" w="med" len="med"/>
                    </a:lnR>
                    <a:lnT w="19050" cap="flat" cmpd="sng" algn="ctr">
                      <a:solidFill>
                        <a:srgbClr val="78C0D4"/>
                      </a:solidFill>
                      <a:prstDash val="solid"/>
                      <a:round/>
                      <a:headEnd type="none" w="med" len="med"/>
                      <a:tailEnd type="none" w="med" len="med"/>
                    </a:lnT>
                    <a:lnB w="19050" cap="flat" cmpd="sng" algn="ctr">
                      <a:solidFill>
                        <a:srgbClr val="78C0D4"/>
                      </a:solidFill>
                      <a:prstDash val="solid"/>
                      <a:round/>
                      <a:headEnd type="none" w="med" len="med"/>
                      <a:tailEnd type="none" w="med" len="med"/>
                    </a:lnB>
                    <a:solidFill>
                      <a:srgbClr val="D2EAF1"/>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3"/>
                  </a:ext>
                </a:extLst>
              </a:tr>
              <a:tr h="253564">
                <a:tc>
                  <a:txBody>
                    <a:bodyPr/>
                    <a:lstStyle/>
                    <a:p>
                      <a:pPr algn="just">
                        <a:spcAft>
                          <a:spcPts val="0"/>
                        </a:spcAft>
                      </a:pPr>
                      <a:r>
                        <a:rPr lang="en-ZA" sz="1100" dirty="0" err="1">
                          <a:latin typeface="Times New Roman"/>
                          <a:cs typeface="B Lotus"/>
                        </a:rPr>
                        <a:t>Amlodipine</a:t>
                      </a:r>
                      <a:endParaRPr lang="en-US" sz="1100" dirty="0">
                        <a:latin typeface="Calibri"/>
                      </a:endParaRPr>
                    </a:p>
                  </a:txBody>
                  <a:tcPr marL="68580" marR="68580" marT="0" marB="0" anchor="ctr">
                    <a:lnL w="19050" cap="flat" cmpd="sng" algn="ctr">
                      <a:solidFill>
                        <a:srgbClr val="78C0D4"/>
                      </a:solidFill>
                      <a:prstDash val="solid"/>
                      <a:round/>
                      <a:headEnd type="none" w="med" len="med"/>
                      <a:tailEnd type="none" w="med" len="med"/>
                    </a:lnL>
                    <a:lnR w="19050" cap="flat" cmpd="sng" algn="ctr">
                      <a:solidFill>
                        <a:srgbClr val="78C0D4"/>
                      </a:solidFill>
                      <a:prstDash val="solid"/>
                      <a:round/>
                      <a:headEnd type="none" w="med" len="med"/>
                      <a:tailEnd type="none" w="med" len="med"/>
                    </a:lnR>
                    <a:lnT w="19050" cap="flat" cmpd="sng" algn="ctr">
                      <a:solidFill>
                        <a:srgbClr val="78C0D4"/>
                      </a:solidFill>
                      <a:prstDash val="solid"/>
                      <a:round/>
                      <a:headEnd type="none" w="med" len="med"/>
                      <a:tailEnd type="none" w="med" len="med"/>
                    </a:lnT>
                    <a:lnB w="19050" cap="flat" cmpd="sng" algn="ctr">
                      <a:solidFill>
                        <a:srgbClr val="78C0D4"/>
                      </a:solidFill>
                      <a:prstDash val="solid"/>
                      <a:round/>
                      <a:headEnd type="none" w="med" len="med"/>
                      <a:tailEnd type="none" w="med" len="med"/>
                    </a:lnB>
                  </a:tcPr>
                </a:tc>
                <a:tc>
                  <a:txBody>
                    <a:bodyPr/>
                    <a:lstStyle/>
                    <a:p>
                      <a:pPr algn="just">
                        <a:spcAft>
                          <a:spcPts val="0"/>
                        </a:spcAft>
                      </a:pPr>
                      <a:r>
                        <a:rPr lang="en-ZA" sz="1100">
                          <a:latin typeface="Times New Roman"/>
                          <a:cs typeface="B Lotus"/>
                        </a:rPr>
                        <a:t>Tab (5 , 10)</a:t>
                      </a:r>
                      <a:endParaRPr lang="en-US" sz="1100">
                        <a:latin typeface="Calibri"/>
                      </a:endParaRPr>
                    </a:p>
                  </a:txBody>
                  <a:tcPr marL="68580" marR="68580" marT="0" marB="0" anchor="ctr">
                    <a:lnL w="19050" cap="flat" cmpd="sng" algn="ctr">
                      <a:solidFill>
                        <a:srgbClr val="78C0D4"/>
                      </a:solidFill>
                      <a:prstDash val="solid"/>
                      <a:round/>
                      <a:headEnd type="none" w="med" len="med"/>
                      <a:tailEnd type="none" w="med" len="med"/>
                    </a:lnL>
                    <a:lnR w="19050" cap="flat" cmpd="sng" algn="ctr">
                      <a:solidFill>
                        <a:srgbClr val="78C0D4"/>
                      </a:solidFill>
                      <a:prstDash val="solid"/>
                      <a:round/>
                      <a:headEnd type="none" w="med" len="med"/>
                      <a:tailEnd type="none" w="med" len="med"/>
                    </a:lnR>
                    <a:lnT w="19050" cap="flat" cmpd="sng" algn="ctr">
                      <a:solidFill>
                        <a:srgbClr val="78C0D4"/>
                      </a:solidFill>
                      <a:prstDash val="solid"/>
                      <a:round/>
                      <a:headEnd type="none" w="med" len="med"/>
                      <a:tailEnd type="none" w="med" len="med"/>
                    </a:lnT>
                    <a:lnB w="19050" cap="flat" cmpd="sng" algn="ctr">
                      <a:solidFill>
                        <a:srgbClr val="78C0D4"/>
                      </a:solidFill>
                      <a:prstDash val="solid"/>
                      <a:round/>
                      <a:headEnd type="none" w="med" len="med"/>
                      <a:tailEnd type="none" w="med" len="med"/>
                    </a:lnB>
                  </a:tcPr>
                </a:tc>
                <a:tc>
                  <a:txBody>
                    <a:bodyPr/>
                    <a:lstStyle/>
                    <a:p>
                      <a:pPr algn="just">
                        <a:spcAft>
                          <a:spcPts val="0"/>
                        </a:spcAft>
                      </a:pPr>
                      <a:r>
                        <a:rPr lang="en-ZA" sz="1100">
                          <a:latin typeface="Times New Roman"/>
                          <a:cs typeface="B Lotus"/>
                        </a:rPr>
                        <a:t>2.5</a:t>
                      </a:r>
                      <a:endParaRPr lang="en-US" sz="1100">
                        <a:latin typeface="Calibri"/>
                      </a:endParaRPr>
                    </a:p>
                  </a:txBody>
                  <a:tcPr marL="68580" marR="68580" marT="0" marB="0" anchor="ctr">
                    <a:lnL w="19050" cap="flat" cmpd="sng" algn="ctr">
                      <a:solidFill>
                        <a:srgbClr val="78C0D4"/>
                      </a:solidFill>
                      <a:prstDash val="solid"/>
                      <a:round/>
                      <a:headEnd type="none" w="med" len="med"/>
                      <a:tailEnd type="none" w="med" len="med"/>
                    </a:lnL>
                    <a:lnR w="19050" cap="flat" cmpd="sng" algn="ctr">
                      <a:solidFill>
                        <a:srgbClr val="78C0D4"/>
                      </a:solidFill>
                      <a:prstDash val="solid"/>
                      <a:round/>
                      <a:headEnd type="none" w="med" len="med"/>
                      <a:tailEnd type="none" w="med" len="med"/>
                    </a:lnR>
                    <a:lnT w="19050" cap="flat" cmpd="sng" algn="ctr">
                      <a:solidFill>
                        <a:srgbClr val="78C0D4"/>
                      </a:solidFill>
                      <a:prstDash val="solid"/>
                      <a:round/>
                      <a:headEnd type="none" w="med" len="med"/>
                      <a:tailEnd type="none" w="med" len="med"/>
                    </a:lnT>
                    <a:lnB w="19050" cap="flat" cmpd="sng" algn="ctr">
                      <a:solidFill>
                        <a:srgbClr val="78C0D4"/>
                      </a:solidFill>
                      <a:prstDash val="solid"/>
                      <a:round/>
                      <a:headEnd type="none" w="med" len="med"/>
                      <a:tailEnd type="none" w="med" len="med"/>
                    </a:lnB>
                  </a:tcPr>
                </a:tc>
                <a:tc>
                  <a:txBody>
                    <a:bodyPr/>
                    <a:lstStyle/>
                    <a:p>
                      <a:pPr algn="just">
                        <a:spcAft>
                          <a:spcPts val="0"/>
                        </a:spcAft>
                      </a:pPr>
                      <a:r>
                        <a:rPr lang="en-ZA" sz="1100" dirty="0">
                          <a:latin typeface="Times New Roman"/>
                          <a:cs typeface="B Lotus"/>
                        </a:rPr>
                        <a:t>2.5-10</a:t>
                      </a:r>
                      <a:endParaRPr lang="en-US" sz="1100" dirty="0">
                        <a:latin typeface="Calibri"/>
                      </a:endParaRPr>
                    </a:p>
                  </a:txBody>
                  <a:tcPr marL="68580" marR="68580" marT="0" marB="0" anchor="ctr">
                    <a:lnL w="19050" cap="flat" cmpd="sng" algn="ctr">
                      <a:solidFill>
                        <a:srgbClr val="78C0D4"/>
                      </a:solidFill>
                      <a:prstDash val="solid"/>
                      <a:round/>
                      <a:headEnd type="none" w="med" len="med"/>
                      <a:tailEnd type="none" w="med" len="med"/>
                    </a:lnL>
                    <a:lnR w="19050" cap="flat" cmpd="sng" algn="ctr">
                      <a:solidFill>
                        <a:srgbClr val="78C0D4"/>
                      </a:solidFill>
                      <a:prstDash val="solid"/>
                      <a:round/>
                      <a:headEnd type="none" w="med" len="med"/>
                      <a:tailEnd type="none" w="med" len="med"/>
                    </a:lnR>
                    <a:lnT w="19050" cap="flat" cmpd="sng" algn="ctr">
                      <a:solidFill>
                        <a:srgbClr val="78C0D4"/>
                      </a:solidFill>
                      <a:prstDash val="solid"/>
                      <a:round/>
                      <a:headEnd type="none" w="med" len="med"/>
                      <a:tailEnd type="none" w="med" len="med"/>
                    </a:lnT>
                    <a:lnB w="19050" cap="flat" cmpd="sng" algn="ctr">
                      <a:solidFill>
                        <a:srgbClr val="78C0D4"/>
                      </a:solidFill>
                      <a:prstDash val="solid"/>
                      <a:round/>
                      <a:headEnd type="none" w="med" len="med"/>
                      <a:tailEnd type="none" w="med" len="med"/>
                    </a:lnB>
                  </a:tcPr>
                </a:tc>
                <a:tc>
                  <a:txBody>
                    <a:bodyPr/>
                    <a:lstStyle/>
                    <a:p>
                      <a:pPr algn="just">
                        <a:spcAft>
                          <a:spcPts val="0"/>
                        </a:spcAft>
                      </a:pPr>
                      <a:r>
                        <a:rPr lang="en-ZA" sz="1100">
                          <a:latin typeface="Times New Roman"/>
                          <a:cs typeface="B Lotus"/>
                        </a:rPr>
                        <a:t>10</a:t>
                      </a:r>
                      <a:endParaRPr lang="en-US" sz="1100">
                        <a:latin typeface="Calibri"/>
                      </a:endParaRPr>
                    </a:p>
                  </a:txBody>
                  <a:tcPr marL="68580" marR="68580" marT="0" marB="0" anchor="ctr">
                    <a:lnL w="19050" cap="flat" cmpd="sng" algn="ctr">
                      <a:solidFill>
                        <a:srgbClr val="78C0D4"/>
                      </a:solidFill>
                      <a:prstDash val="solid"/>
                      <a:round/>
                      <a:headEnd type="none" w="med" len="med"/>
                      <a:tailEnd type="none" w="med" len="med"/>
                    </a:lnL>
                    <a:lnR w="19050" cap="flat" cmpd="sng" algn="ctr">
                      <a:solidFill>
                        <a:srgbClr val="78C0D4"/>
                      </a:solidFill>
                      <a:prstDash val="solid"/>
                      <a:round/>
                      <a:headEnd type="none" w="med" len="med"/>
                      <a:tailEnd type="none" w="med" len="med"/>
                    </a:lnR>
                    <a:lnT w="19050" cap="flat" cmpd="sng" algn="ctr">
                      <a:solidFill>
                        <a:srgbClr val="78C0D4"/>
                      </a:solidFill>
                      <a:prstDash val="solid"/>
                      <a:round/>
                      <a:headEnd type="none" w="med" len="med"/>
                      <a:tailEnd type="none" w="med" len="med"/>
                    </a:lnT>
                    <a:lnB w="19050" cap="flat" cmpd="sng" algn="ctr">
                      <a:solidFill>
                        <a:srgbClr val="78C0D4"/>
                      </a:solidFill>
                      <a:prstDash val="solid"/>
                      <a:round/>
                      <a:headEnd type="none" w="med" len="med"/>
                      <a:tailEnd type="none" w="med" len="med"/>
                    </a:lnB>
                  </a:tcPr>
                </a:tc>
                <a:tc>
                  <a:txBody>
                    <a:bodyPr/>
                    <a:lstStyle/>
                    <a:p>
                      <a:pPr algn="just">
                        <a:spcAft>
                          <a:spcPts val="0"/>
                        </a:spcAft>
                      </a:pPr>
                      <a:r>
                        <a:rPr lang="en-ZA" sz="1100">
                          <a:latin typeface="Times New Roman"/>
                          <a:cs typeface="B Lotus"/>
                        </a:rPr>
                        <a:t>Daily</a:t>
                      </a:r>
                      <a:endParaRPr lang="en-US" sz="1100">
                        <a:latin typeface="Calibri"/>
                      </a:endParaRPr>
                    </a:p>
                  </a:txBody>
                  <a:tcPr marL="68580" marR="68580" marT="0" marB="0" anchor="ctr">
                    <a:lnL w="19050" cap="flat" cmpd="sng" algn="ctr">
                      <a:solidFill>
                        <a:srgbClr val="78C0D4"/>
                      </a:solidFill>
                      <a:prstDash val="solid"/>
                      <a:round/>
                      <a:headEnd type="none" w="med" len="med"/>
                      <a:tailEnd type="none" w="med" len="med"/>
                    </a:lnL>
                    <a:lnR w="19050" cap="flat" cmpd="sng" algn="ctr">
                      <a:solidFill>
                        <a:srgbClr val="78C0D4"/>
                      </a:solidFill>
                      <a:prstDash val="solid"/>
                      <a:round/>
                      <a:headEnd type="none" w="med" len="med"/>
                      <a:tailEnd type="none" w="med" len="med"/>
                    </a:lnR>
                    <a:lnT w="19050" cap="flat" cmpd="sng" algn="ctr">
                      <a:solidFill>
                        <a:srgbClr val="78C0D4"/>
                      </a:solidFill>
                      <a:prstDash val="solid"/>
                      <a:round/>
                      <a:headEnd type="none" w="med" len="med"/>
                      <a:tailEnd type="none" w="med" len="med"/>
                    </a:lnT>
                    <a:lnB w="19050" cap="flat" cmpd="sng" algn="ctr">
                      <a:solidFill>
                        <a:srgbClr val="78C0D4"/>
                      </a:solidFill>
                      <a:prstDash val="solid"/>
                      <a:round/>
                      <a:headEnd type="none" w="med" len="med"/>
                      <a:tailEnd type="none" w="med" len="med"/>
                    </a:lnB>
                  </a:tcPr>
                </a:tc>
                <a:extLst>
                  <a:ext uri="{0D108BD9-81ED-4DB2-BD59-A6C34878D82A}">
                    <a16:rowId xmlns:a16="http://schemas.microsoft.com/office/drawing/2014/main" val="10004"/>
                  </a:ext>
                </a:extLst>
              </a:tr>
              <a:tr h="507126">
                <a:tc>
                  <a:txBody>
                    <a:bodyPr/>
                    <a:lstStyle/>
                    <a:p>
                      <a:pPr algn="just">
                        <a:spcAft>
                          <a:spcPts val="0"/>
                        </a:spcAft>
                      </a:pPr>
                      <a:r>
                        <a:rPr lang="en-ZA" sz="1100" dirty="0" err="1">
                          <a:latin typeface="Times New Roman"/>
                          <a:cs typeface="B Lotus"/>
                        </a:rPr>
                        <a:t>Nifedipine</a:t>
                      </a:r>
                      <a:r>
                        <a:rPr lang="en-ZA" sz="1100" dirty="0">
                          <a:latin typeface="Times New Roman"/>
                          <a:cs typeface="B Lotus"/>
                        </a:rPr>
                        <a:t>* (</a:t>
                      </a:r>
                      <a:r>
                        <a:rPr lang="en-ZA" sz="1100" dirty="0" err="1">
                          <a:latin typeface="Times New Roman"/>
                          <a:cs typeface="B Lotus"/>
                        </a:rPr>
                        <a:t>Adalat</a:t>
                      </a:r>
                      <a:r>
                        <a:rPr lang="en-ZA" sz="1100" dirty="0">
                          <a:latin typeface="Times New Roman"/>
                          <a:cs typeface="B Lotus"/>
                        </a:rPr>
                        <a:t> LA®)</a:t>
                      </a:r>
                      <a:endParaRPr lang="en-US" sz="1100" dirty="0">
                        <a:latin typeface="Calibri"/>
                      </a:endParaRPr>
                    </a:p>
                  </a:txBody>
                  <a:tcPr marL="68580" marR="68580" marT="0" marB="0" anchor="ctr">
                    <a:lnL w="19050" cap="flat" cmpd="sng" algn="ctr">
                      <a:solidFill>
                        <a:srgbClr val="78C0D4"/>
                      </a:solidFill>
                      <a:prstDash val="solid"/>
                      <a:round/>
                      <a:headEnd type="none" w="med" len="med"/>
                      <a:tailEnd type="none" w="med" len="med"/>
                    </a:lnL>
                    <a:lnR w="19050" cap="flat" cmpd="sng" algn="ctr">
                      <a:solidFill>
                        <a:srgbClr val="78C0D4"/>
                      </a:solidFill>
                      <a:prstDash val="solid"/>
                      <a:round/>
                      <a:headEnd type="none" w="med" len="med"/>
                      <a:tailEnd type="none" w="med" len="med"/>
                    </a:lnR>
                    <a:lnT w="19050" cap="flat" cmpd="sng" algn="ctr">
                      <a:solidFill>
                        <a:srgbClr val="78C0D4"/>
                      </a:solidFill>
                      <a:prstDash val="solid"/>
                      <a:round/>
                      <a:headEnd type="none" w="med" len="med"/>
                      <a:tailEnd type="none" w="med" len="med"/>
                    </a:lnT>
                    <a:lnB w="19050" cap="flat" cmpd="sng" algn="ctr">
                      <a:solidFill>
                        <a:srgbClr val="78C0D4"/>
                      </a:solidFill>
                      <a:prstDash val="solid"/>
                      <a:round/>
                      <a:headEnd type="none" w="med" len="med"/>
                      <a:tailEnd type="none" w="med" len="med"/>
                    </a:lnB>
                  </a:tcPr>
                </a:tc>
                <a:tc>
                  <a:txBody>
                    <a:bodyPr/>
                    <a:lstStyle/>
                    <a:p>
                      <a:pPr>
                        <a:spcAft>
                          <a:spcPts val="0"/>
                        </a:spcAft>
                      </a:pPr>
                      <a:r>
                        <a:rPr lang="en-ZA" sz="1100">
                          <a:latin typeface="Times New Roman"/>
                          <a:cs typeface="B Lotus"/>
                        </a:rPr>
                        <a:t>Sustained-release tab (30)</a:t>
                      </a:r>
                      <a:endParaRPr lang="en-US" sz="1100">
                        <a:latin typeface="Calibri"/>
                      </a:endParaRPr>
                    </a:p>
                  </a:txBody>
                  <a:tcPr marL="68580" marR="68580" marT="0" marB="0" anchor="ctr">
                    <a:lnL w="19050" cap="flat" cmpd="sng" algn="ctr">
                      <a:solidFill>
                        <a:srgbClr val="78C0D4"/>
                      </a:solidFill>
                      <a:prstDash val="solid"/>
                      <a:round/>
                      <a:headEnd type="none" w="med" len="med"/>
                      <a:tailEnd type="none" w="med" len="med"/>
                    </a:lnL>
                    <a:lnR w="19050" cap="flat" cmpd="sng" algn="ctr">
                      <a:solidFill>
                        <a:srgbClr val="78C0D4"/>
                      </a:solidFill>
                      <a:prstDash val="solid"/>
                      <a:round/>
                      <a:headEnd type="none" w="med" len="med"/>
                      <a:tailEnd type="none" w="med" len="med"/>
                    </a:lnR>
                    <a:lnT w="19050" cap="flat" cmpd="sng" algn="ctr">
                      <a:solidFill>
                        <a:srgbClr val="78C0D4"/>
                      </a:solidFill>
                      <a:prstDash val="solid"/>
                      <a:round/>
                      <a:headEnd type="none" w="med" len="med"/>
                      <a:tailEnd type="none" w="med" len="med"/>
                    </a:lnT>
                    <a:lnB w="19050" cap="flat" cmpd="sng" algn="ctr">
                      <a:solidFill>
                        <a:srgbClr val="78C0D4"/>
                      </a:solidFill>
                      <a:prstDash val="solid"/>
                      <a:round/>
                      <a:headEnd type="none" w="med" len="med"/>
                      <a:tailEnd type="none" w="med" len="med"/>
                    </a:lnB>
                  </a:tcPr>
                </a:tc>
                <a:tc>
                  <a:txBody>
                    <a:bodyPr/>
                    <a:lstStyle/>
                    <a:p>
                      <a:pPr algn="just">
                        <a:spcAft>
                          <a:spcPts val="0"/>
                        </a:spcAft>
                      </a:pPr>
                      <a:r>
                        <a:rPr lang="en-ZA" sz="1100" dirty="0">
                          <a:latin typeface="Times New Roman"/>
                          <a:cs typeface="B Lotus"/>
                        </a:rPr>
                        <a:t>30-60</a:t>
                      </a:r>
                      <a:endParaRPr lang="en-US" sz="1100" dirty="0">
                        <a:latin typeface="Calibri"/>
                      </a:endParaRPr>
                    </a:p>
                  </a:txBody>
                  <a:tcPr marL="68580" marR="68580" marT="0" marB="0" anchor="ctr">
                    <a:lnL w="19050" cap="flat" cmpd="sng" algn="ctr">
                      <a:solidFill>
                        <a:srgbClr val="78C0D4"/>
                      </a:solidFill>
                      <a:prstDash val="solid"/>
                      <a:round/>
                      <a:headEnd type="none" w="med" len="med"/>
                      <a:tailEnd type="none" w="med" len="med"/>
                    </a:lnL>
                    <a:lnR w="19050" cap="flat" cmpd="sng" algn="ctr">
                      <a:solidFill>
                        <a:srgbClr val="78C0D4"/>
                      </a:solidFill>
                      <a:prstDash val="solid"/>
                      <a:round/>
                      <a:headEnd type="none" w="med" len="med"/>
                      <a:tailEnd type="none" w="med" len="med"/>
                    </a:lnR>
                    <a:lnT w="19050" cap="flat" cmpd="sng" algn="ctr">
                      <a:solidFill>
                        <a:srgbClr val="78C0D4"/>
                      </a:solidFill>
                      <a:prstDash val="solid"/>
                      <a:round/>
                      <a:headEnd type="none" w="med" len="med"/>
                      <a:tailEnd type="none" w="med" len="med"/>
                    </a:lnT>
                    <a:lnB w="19050" cap="flat" cmpd="sng" algn="ctr">
                      <a:solidFill>
                        <a:srgbClr val="78C0D4"/>
                      </a:solidFill>
                      <a:prstDash val="solid"/>
                      <a:round/>
                      <a:headEnd type="none" w="med" len="med"/>
                      <a:tailEnd type="none" w="med" len="med"/>
                    </a:lnB>
                  </a:tcPr>
                </a:tc>
                <a:tc>
                  <a:txBody>
                    <a:bodyPr/>
                    <a:lstStyle/>
                    <a:p>
                      <a:pPr algn="just">
                        <a:spcAft>
                          <a:spcPts val="0"/>
                        </a:spcAft>
                      </a:pPr>
                      <a:r>
                        <a:rPr lang="en-ZA" sz="1100">
                          <a:latin typeface="Times New Roman"/>
                          <a:cs typeface="B Lotus"/>
                        </a:rPr>
                        <a:t>30-90</a:t>
                      </a:r>
                      <a:endParaRPr lang="en-US" sz="1100">
                        <a:latin typeface="Calibri"/>
                      </a:endParaRPr>
                    </a:p>
                  </a:txBody>
                  <a:tcPr marL="68580" marR="68580" marT="0" marB="0" anchor="ctr">
                    <a:lnL w="19050" cap="flat" cmpd="sng" algn="ctr">
                      <a:solidFill>
                        <a:srgbClr val="78C0D4"/>
                      </a:solidFill>
                      <a:prstDash val="solid"/>
                      <a:round/>
                      <a:headEnd type="none" w="med" len="med"/>
                      <a:tailEnd type="none" w="med" len="med"/>
                    </a:lnL>
                    <a:lnR w="19050" cap="flat" cmpd="sng" algn="ctr">
                      <a:solidFill>
                        <a:srgbClr val="78C0D4"/>
                      </a:solidFill>
                      <a:prstDash val="solid"/>
                      <a:round/>
                      <a:headEnd type="none" w="med" len="med"/>
                      <a:tailEnd type="none" w="med" len="med"/>
                    </a:lnR>
                    <a:lnT w="19050" cap="flat" cmpd="sng" algn="ctr">
                      <a:solidFill>
                        <a:srgbClr val="78C0D4"/>
                      </a:solidFill>
                      <a:prstDash val="solid"/>
                      <a:round/>
                      <a:headEnd type="none" w="med" len="med"/>
                      <a:tailEnd type="none" w="med" len="med"/>
                    </a:lnT>
                    <a:lnB w="19050" cap="flat" cmpd="sng" algn="ctr">
                      <a:solidFill>
                        <a:srgbClr val="78C0D4"/>
                      </a:solidFill>
                      <a:prstDash val="solid"/>
                      <a:round/>
                      <a:headEnd type="none" w="med" len="med"/>
                      <a:tailEnd type="none" w="med" len="med"/>
                    </a:lnB>
                  </a:tcPr>
                </a:tc>
                <a:tc>
                  <a:txBody>
                    <a:bodyPr/>
                    <a:lstStyle/>
                    <a:p>
                      <a:pPr algn="just">
                        <a:spcAft>
                          <a:spcPts val="0"/>
                        </a:spcAft>
                      </a:pPr>
                      <a:r>
                        <a:rPr lang="en-ZA" sz="1100">
                          <a:latin typeface="Times New Roman"/>
                          <a:cs typeface="B Lotus"/>
                        </a:rPr>
                        <a:t>90-120</a:t>
                      </a:r>
                      <a:endParaRPr lang="en-US" sz="1100">
                        <a:latin typeface="Calibri"/>
                      </a:endParaRPr>
                    </a:p>
                  </a:txBody>
                  <a:tcPr marL="68580" marR="68580" marT="0" marB="0" anchor="ctr">
                    <a:lnL w="19050" cap="flat" cmpd="sng" algn="ctr">
                      <a:solidFill>
                        <a:srgbClr val="78C0D4"/>
                      </a:solidFill>
                      <a:prstDash val="solid"/>
                      <a:round/>
                      <a:headEnd type="none" w="med" len="med"/>
                      <a:tailEnd type="none" w="med" len="med"/>
                    </a:lnL>
                    <a:lnR w="19050" cap="flat" cmpd="sng" algn="ctr">
                      <a:solidFill>
                        <a:srgbClr val="78C0D4"/>
                      </a:solidFill>
                      <a:prstDash val="solid"/>
                      <a:round/>
                      <a:headEnd type="none" w="med" len="med"/>
                      <a:tailEnd type="none" w="med" len="med"/>
                    </a:lnR>
                    <a:lnT w="19050" cap="flat" cmpd="sng" algn="ctr">
                      <a:solidFill>
                        <a:srgbClr val="78C0D4"/>
                      </a:solidFill>
                      <a:prstDash val="solid"/>
                      <a:round/>
                      <a:headEnd type="none" w="med" len="med"/>
                      <a:tailEnd type="none" w="med" len="med"/>
                    </a:lnT>
                    <a:lnB w="19050" cap="flat" cmpd="sng" algn="ctr">
                      <a:solidFill>
                        <a:srgbClr val="78C0D4"/>
                      </a:solidFill>
                      <a:prstDash val="solid"/>
                      <a:round/>
                      <a:headEnd type="none" w="med" len="med"/>
                      <a:tailEnd type="none" w="med" len="med"/>
                    </a:lnB>
                  </a:tcPr>
                </a:tc>
                <a:tc>
                  <a:txBody>
                    <a:bodyPr/>
                    <a:lstStyle/>
                    <a:p>
                      <a:pPr algn="just">
                        <a:spcAft>
                          <a:spcPts val="0"/>
                        </a:spcAft>
                      </a:pPr>
                      <a:r>
                        <a:rPr lang="en-ZA" sz="1100">
                          <a:latin typeface="Times New Roman"/>
                          <a:cs typeface="B Lotus"/>
                        </a:rPr>
                        <a:t>Daily</a:t>
                      </a:r>
                      <a:endParaRPr lang="en-US" sz="1100">
                        <a:latin typeface="Calibri"/>
                      </a:endParaRPr>
                    </a:p>
                  </a:txBody>
                  <a:tcPr marL="68580" marR="68580" marT="0" marB="0" anchor="ctr">
                    <a:lnL w="19050" cap="flat" cmpd="sng" algn="ctr">
                      <a:solidFill>
                        <a:srgbClr val="78C0D4"/>
                      </a:solidFill>
                      <a:prstDash val="solid"/>
                      <a:round/>
                      <a:headEnd type="none" w="med" len="med"/>
                      <a:tailEnd type="none" w="med" len="med"/>
                    </a:lnL>
                    <a:lnR w="19050" cap="flat" cmpd="sng" algn="ctr">
                      <a:solidFill>
                        <a:srgbClr val="78C0D4"/>
                      </a:solidFill>
                      <a:prstDash val="solid"/>
                      <a:round/>
                      <a:headEnd type="none" w="med" len="med"/>
                      <a:tailEnd type="none" w="med" len="med"/>
                    </a:lnR>
                    <a:lnT w="19050" cap="flat" cmpd="sng" algn="ctr">
                      <a:solidFill>
                        <a:srgbClr val="78C0D4"/>
                      </a:solidFill>
                      <a:prstDash val="solid"/>
                      <a:round/>
                      <a:headEnd type="none" w="med" len="med"/>
                      <a:tailEnd type="none" w="med" len="med"/>
                    </a:lnT>
                    <a:lnB w="19050" cap="flat" cmpd="sng" algn="ctr">
                      <a:solidFill>
                        <a:srgbClr val="78C0D4"/>
                      </a:solidFill>
                      <a:prstDash val="solid"/>
                      <a:round/>
                      <a:headEnd type="none" w="med" len="med"/>
                      <a:tailEnd type="none" w="med" len="med"/>
                    </a:lnB>
                  </a:tcPr>
                </a:tc>
                <a:extLst>
                  <a:ext uri="{0D108BD9-81ED-4DB2-BD59-A6C34878D82A}">
                    <a16:rowId xmlns:a16="http://schemas.microsoft.com/office/drawing/2014/main" val="10005"/>
                  </a:ext>
                </a:extLst>
              </a:tr>
              <a:tr h="450779">
                <a:tc gridSpan="6">
                  <a:txBody>
                    <a:bodyPr/>
                    <a:lstStyle/>
                    <a:p>
                      <a:pPr>
                        <a:spcAft>
                          <a:spcPts val="0"/>
                        </a:spcAft>
                      </a:pPr>
                      <a:r>
                        <a:rPr lang="en-ZA" sz="1100" dirty="0">
                          <a:latin typeface="Times New Roman"/>
                          <a:cs typeface="B Lotus"/>
                        </a:rPr>
                        <a:t>* Only sustained-release (SR) </a:t>
                      </a:r>
                      <a:r>
                        <a:rPr lang="en-ZA" sz="1100" dirty="0" err="1">
                          <a:latin typeface="Times New Roman"/>
                          <a:cs typeface="B Lotus"/>
                        </a:rPr>
                        <a:t>nifedipine</a:t>
                      </a:r>
                      <a:r>
                        <a:rPr lang="en-ZA" sz="1100" dirty="0">
                          <a:latin typeface="Times New Roman"/>
                          <a:cs typeface="B Lotus"/>
                        </a:rPr>
                        <a:t> is approved for hypertension. Immediate-release (IR) </a:t>
                      </a:r>
                      <a:r>
                        <a:rPr lang="en-ZA" sz="1100" dirty="0" err="1">
                          <a:latin typeface="Times New Roman"/>
                          <a:cs typeface="B Lotus"/>
                        </a:rPr>
                        <a:t>nifedipine</a:t>
                      </a:r>
                      <a:r>
                        <a:rPr lang="en-ZA" sz="1100" dirty="0">
                          <a:latin typeface="Times New Roman"/>
                          <a:cs typeface="B Lotus"/>
                        </a:rPr>
                        <a:t> should be avoided for the management of hypertension.</a:t>
                      </a:r>
                      <a:endParaRPr lang="en-US" sz="1100" dirty="0">
                        <a:latin typeface="Calibri"/>
                      </a:endParaRPr>
                    </a:p>
                  </a:txBody>
                  <a:tcPr marL="68580" marR="68580" marT="0" marB="0" anchor="ctr">
                    <a:lnL w="19050" cap="flat" cmpd="sng" algn="ctr">
                      <a:solidFill>
                        <a:srgbClr val="78C0D4"/>
                      </a:solidFill>
                      <a:prstDash val="solid"/>
                      <a:round/>
                      <a:headEnd type="none" w="med" len="med"/>
                      <a:tailEnd type="none" w="med" len="med"/>
                    </a:lnL>
                    <a:lnR w="19050" cap="flat" cmpd="sng" algn="ctr">
                      <a:solidFill>
                        <a:srgbClr val="78C0D4"/>
                      </a:solidFill>
                      <a:prstDash val="solid"/>
                      <a:round/>
                      <a:headEnd type="none" w="med" len="med"/>
                      <a:tailEnd type="none" w="med" len="med"/>
                    </a:lnR>
                    <a:lnT w="19050" cap="flat" cmpd="sng" algn="ctr">
                      <a:solidFill>
                        <a:srgbClr val="78C0D4"/>
                      </a:solidFill>
                      <a:prstDash val="solid"/>
                      <a:round/>
                      <a:headEnd type="none" w="med" len="med"/>
                      <a:tailEnd type="none" w="med" len="med"/>
                    </a:lnT>
                    <a:lnB w="19050" cap="flat" cmpd="sng" algn="ctr">
                      <a:solidFill>
                        <a:srgbClr val="78C0D4"/>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6"/>
                  </a:ext>
                </a:extLst>
              </a:tr>
              <a:tr h="253564">
                <a:tc gridSpan="6">
                  <a:txBody>
                    <a:bodyPr/>
                    <a:lstStyle/>
                    <a:p>
                      <a:pPr>
                        <a:spcAft>
                          <a:spcPts val="0"/>
                        </a:spcAft>
                      </a:pPr>
                      <a:r>
                        <a:rPr lang="en-ZA" sz="1100" b="1" dirty="0">
                          <a:latin typeface="Times New Roman"/>
                          <a:ea typeface="Calibri"/>
                          <a:cs typeface="B Lotus"/>
                        </a:rPr>
                        <a:t>β-Blockers</a:t>
                      </a:r>
                      <a:endParaRPr lang="en-US" sz="1100" dirty="0">
                        <a:latin typeface="Calibri"/>
                        <a:ea typeface="Calibri"/>
                        <a:cs typeface="Arial"/>
                      </a:endParaRPr>
                    </a:p>
                  </a:txBody>
                  <a:tcPr marL="68580" marR="68580" marT="0" marB="0" anchor="ctr">
                    <a:lnL w="19050" cap="flat" cmpd="sng" algn="ctr">
                      <a:solidFill>
                        <a:srgbClr val="78C0D4"/>
                      </a:solidFill>
                      <a:prstDash val="solid"/>
                      <a:round/>
                      <a:headEnd type="none" w="med" len="med"/>
                      <a:tailEnd type="none" w="med" len="med"/>
                    </a:lnL>
                    <a:lnR w="19050" cap="flat" cmpd="sng" algn="ctr">
                      <a:solidFill>
                        <a:srgbClr val="78C0D4"/>
                      </a:solidFill>
                      <a:prstDash val="solid"/>
                      <a:round/>
                      <a:headEnd type="none" w="med" len="med"/>
                      <a:tailEnd type="none" w="med" len="med"/>
                    </a:lnR>
                    <a:lnT w="19050" cap="flat" cmpd="sng" algn="ctr">
                      <a:solidFill>
                        <a:srgbClr val="78C0D4"/>
                      </a:solidFill>
                      <a:prstDash val="solid"/>
                      <a:round/>
                      <a:headEnd type="none" w="med" len="med"/>
                      <a:tailEnd type="none" w="med" len="med"/>
                    </a:lnT>
                    <a:lnB w="19050" cap="flat" cmpd="sng" algn="ctr">
                      <a:solidFill>
                        <a:srgbClr val="78C0D4"/>
                      </a:solidFill>
                      <a:prstDash val="solid"/>
                      <a:round/>
                      <a:headEnd type="none" w="med" len="med"/>
                      <a:tailEnd type="none" w="med" len="med"/>
                    </a:lnB>
                    <a:solidFill>
                      <a:srgbClr val="D2EAF1"/>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7"/>
                  </a:ext>
                </a:extLst>
              </a:tr>
              <a:tr h="353055">
                <a:tc>
                  <a:txBody>
                    <a:bodyPr/>
                    <a:lstStyle/>
                    <a:p>
                      <a:pPr algn="just">
                        <a:spcAft>
                          <a:spcPts val="0"/>
                        </a:spcAft>
                      </a:pPr>
                      <a:r>
                        <a:rPr lang="en-ZA" sz="1100" dirty="0" err="1">
                          <a:latin typeface="Times New Roman"/>
                          <a:cs typeface="B Lotus"/>
                        </a:rPr>
                        <a:t>Atenolol</a:t>
                      </a:r>
                      <a:r>
                        <a:rPr lang="en-ZA" sz="1100" dirty="0">
                          <a:latin typeface="Times New Roman"/>
                          <a:cs typeface="B Lotus"/>
                        </a:rPr>
                        <a:t>*</a:t>
                      </a:r>
                      <a:endParaRPr lang="en-US" sz="1100" dirty="0">
                        <a:latin typeface="Calibri"/>
                      </a:endParaRPr>
                    </a:p>
                  </a:txBody>
                  <a:tcPr marL="68580" marR="68580" marT="0" marB="0" anchor="ctr">
                    <a:lnL w="19050" cap="flat" cmpd="sng" algn="ctr">
                      <a:solidFill>
                        <a:srgbClr val="78C0D4"/>
                      </a:solidFill>
                      <a:prstDash val="solid"/>
                      <a:round/>
                      <a:headEnd type="none" w="med" len="med"/>
                      <a:tailEnd type="none" w="med" len="med"/>
                    </a:lnL>
                    <a:lnR w="19050" cap="flat" cmpd="sng" algn="ctr">
                      <a:solidFill>
                        <a:srgbClr val="78C0D4"/>
                      </a:solidFill>
                      <a:prstDash val="solid"/>
                      <a:round/>
                      <a:headEnd type="none" w="med" len="med"/>
                      <a:tailEnd type="none" w="med" len="med"/>
                    </a:lnR>
                    <a:lnT w="19050" cap="flat" cmpd="sng" algn="ctr">
                      <a:solidFill>
                        <a:srgbClr val="78C0D4"/>
                      </a:solidFill>
                      <a:prstDash val="solid"/>
                      <a:round/>
                      <a:headEnd type="none" w="med" len="med"/>
                      <a:tailEnd type="none" w="med" len="med"/>
                    </a:lnT>
                    <a:lnB w="19050" cap="flat" cmpd="sng" algn="ctr">
                      <a:solidFill>
                        <a:srgbClr val="78C0D4"/>
                      </a:solidFill>
                      <a:prstDash val="solid"/>
                      <a:round/>
                      <a:headEnd type="none" w="med" len="med"/>
                      <a:tailEnd type="none" w="med" len="med"/>
                    </a:lnB>
                  </a:tcPr>
                </a:tc>
                <a:tc>
                  <a:txBody>
                    <a:bodyPr/>
                    <a:lstStyle/>
                    <a:p>
                      <a:pPr algn="just">
                        <a:spcAft>
                          <a:spcPts val="0"/>
                        </a:spcAft>
                      </a:pPr>
                      <a:r>
                        <a:rPr lang="en-ZA" sz="1100">
                          <a:latin typeface="Times New Roman"/>
                          <a:cs typeface="B Lotus"/>
                        </a:rPr>
                        <a:t>Tab (50 , 100)</a:t>
                      </a:r>
                      <a:endParaRPr lang="en-US" sz="1100">
                        <a:latin typeface="Calibri"/>
                      </a:endParaRPr>
                    </a:p>
                  </a:txBody>
                  <a:tcPr marL="68580" marR="68580" marT="0" marB="0" anchor="ctr">
                    <a:lnL w="19050" cap="flat" cmpd="sng" algn="ctr">
                      <a:solidFill>
                        <a:srgbClr val="78C0D4"/>
                      </a:solidFill>
                      <a:prstDash val="solid"/>
                      <a:round/>
                      <a:headEnd type="none" w="med" len="med"/>
                      <a:tailEnd type="none" w="med" len="med"/>
                    </a:lnL>
                    <a:lnR w="19050" cap="flat" cmpd="sng" algn="ctr">
                      <a:solidFill>
                        <a:srgbClr val="78C0D4"/>
                      </a:solidFill>
                      <a:prstDash val="solid"/>
                      <a:round/>
                      <a:headEnd type="none" w="med" len="med"/>
                      <a:tailEnd type="none" w="med" len="med"/>
                    </a:lnR>
                    <a:lnT w="19050" cap="flat" cmpd="sng" algn="ctr">
                      <a:solidFill>
                        <a:srgbClr val="78C0D4"/>
                      </a:solidFill>
                      <a:prstDash val="solid"/>
                      <a:round/>
                      <a:headEnd type="none" w="med" len="med"/>
                      <a:tailEnd type="none" w="med" len="med"/>
                    </a:lnT>
                    <a:lnB w="19050" cap="flat" cmpd="sng" algn="ctr">
                      <a:solidFill>
                        <a:srgbClr val="78C0D4"/>
                      </a:solidFill>
                      <a:prstDash val="solid"/>
                      <a:round/>
                      <a:headEnd type="none" w="med" len="med"/>
                      <a:tailEnd type="none" w="med" len="med"/>
                    </a:lnB>
                  </a:tcPr>
                </a:tc>
                <a:tc>
                  <a:txBody>
                    <a:bodyPr/>
                    <a:lstStyle/>
                    <a:p>
                      <a:pPr algn="just">
                        <a:spcAft>
                          <a:spcPts val="0"/>
                        </a:spcAft>
                      </a:pPr>
                      <a:r>
                        <a:rPr lang="en-ZA" sz="1100">
                          <a:latin typeface="Times New Roman"/>
                          <a:cs typeface="B Lotus"/>
                        </a:rPr>
                        <a:t>25</a:t>
                      </a:r>
                      <a:endParaRPr lang="en-US" sz="1100">
                        <a:latin typeface="Calibri"/>
                      </a:endParaRPr>
                    </a:p>
                  </a:txBody>
                  <a:tcPr marL="68580" marR="68580" marT="0" marB="0" anchor="ctr">
                    <a:lnL w="19050" cap="flat" cmpd="sng" algn="ctr">
                      <a:solidFill>
                        <a:srgbClr val="78C0D4"/>
                      </a:solidFill>
                      <a:prstDash val="solid"/>
                      <a:round/>
                      <a:headEnd type="none" w="med" len="med"/>
                      <a:tailEnd type="none" w="med" len="med"/>
                    </a:lnL>
                    <a:lnR w="19050" cap="flat" cmpd="sng" algn="ctr">
                      <a:solidFill>
                        <a:srgbClr val="78C0D4"/>
                      </a:solidFill>
                      <a:prstDash val="solid"/>
                      <a:round/>
                      <a:headEnd type="none" w="med" len="med"/>
                      <a:tailEnd type="none" w="med" len="med"/>
                    </a:lnR>
                    <a:lnT w="19050" cap="flat" cmpd="sng" algn="ctr">
                      <a:solidFill>
                        <a:srgbClr val="78C0D4"/>
                      </a:solidFill>
                      <a:prstDash val="solid"/>
                      <a:round/>
                      <a:headEnd type="none" w="med" len="med"/>
                      <a:tailEnd type="none" w="med" len="med"/>
                    </a:lnT>
                    <a:lnB w="19050" cap="flat" cmpd="sng" algn="ctr">
                      <a:solidFill>
                        <a:srgbClr val="78C0D4"/>
                      </a:solidFill>
                      <a:prstDash val="solid"/>
                      <a:round/>
                      <a:headEnd type="none" w="med" len="med"/>
                      <a:tailEnd type="none" w="med" len="med"/>
                    </a:lnB>
                  </a:tcPr>
                </a:tc>
                <a:tc>
                  <a:txBody>
                    <a:bodyPr/>
                    <a:lstStyle/>
                    <a:p>
                      <a:pPr algn="just">
                        <a:spcAft>
                          <a:spcPts val="0"/>
                        </a:spcAft>
                      </a:pPr>
                      <a:r>
                        <a:rPr lang="en-ZA" sz="1100">
                          <a:latin typeface="Times New Roman"/>
                          <a:cs typeface="B Lotus"/>
                        </a:rPr>
                        <a:t>25-100</a:t>
                      </a:r>
                      <a:endParaRPr lang="en-US" sz="1100">
                        <a:latin typeface="Calibri"/>
                      </a:endParaRPr>
                    </a:p>
                  </a:txBody>
                  <a:tcPr marL="68580" marR="68580" marT="0" marB="0" anchor="ctr">
                    <a:lnL w="19050" cap="flat" cmpd="sng" algn="ctr">
                      <a:solidFill>
                        <a:srgbClr val="78C0D4"/>
                      </a:solidFill>
                      <a:prstDash val="solid"/>
                      <a:round/>
                      <a:headEnd type="none" w="med" len="med"/>
                      <a:tailEnd type="none" w="med" len="med"/>
                    </a:lnL>
                    <a:lnR w="19050" cap="flat" cmpd="sng" algn="ctr">
                      <a:solidFill>
                        <a:srgbClr val="78C0D4"/>
                      </a:solidFill>
                      <a:prstDash val="solid"/>
                      <a:round/>
                      <a:headEnd type="none" w="med" len="med"/>
                      <a:tailEnd type="none" w="med" len="med"/>
                    </a:lnR>
                    <a:lnT w="19050" cap="flat" cmpd="sng" algn="ctr">
                      <a:solidFill>
                        <a:srgbClr val="78C0D4"/>
                      </a:solidFill>
                      <a:prstDash val="solid"/>
                      <a:round/>
                      <a:headEnd type="none" w="med" len="med"/>
                      <a:tailEnd type="none" w="med" len="med"/>
                    </a:lnT>
                    <a:lnB w="19050" cap="flat" cmpd="sng" algn="ctr">
                      <a:solidFill>
                        <a:srgbClr val="78C0D4"/>
                      </a:solidFill>
                      <a:prstDash val="solid"/>
                      <a:round/>
                      <a:headEnd type="none" w="med" len="med"/>
                      <a:tailEnd type="none" w="med" len="med"/>
                    </a:lnB>
                  </a:tcPr>
                </a:tc>
                <a:tc>
                  <a:txBody>
                    <a:bodyPr/>
                    <a:lstStyle/>
                    <a:p>
                      <a:pPr algn="just">
                        <a:spcAft>
                          <a:spcPts val="0"/>
                        </a:spcAft>
                      </a:pPr>
                      <a:r>
                        <a:rPr lang="en-ZA" sz="1100">
                          <a:latin typeface="Times New Roman"/>
                          <a:cs typeface="B Lotus"/>
                        </a:rPr>
                        <a:t>100*</a:t>
                      </a:r>
                      <a:endParaRPr lang="en-US" sz="1100">
                        <a:latin typeface="Calibri"/>
                      </a:endParaRPr>
                    </a:p>
                  </a:txBody>
                  <a:tcPr marL="68580" marR="68580" marT="0" marB="0" anchor="ctr">
                    <a:lnL w="19050" cap="flat" cmpd="sng" algn="ctr">
                      <a:solidFill>
                        <a:srgbClr val="78C0D4"/>
                      </a:solidFill>
                      <a:prstDash val="solid"/>
                      <a:round/>
                      <a:headEnd type="none" w="med" len="med"/>
                      <a:tailEnd type="none" w="med" len="med"/>
                    </a:lnL>
                    <a:lnR w="19050" cap="flat" cmpd="sng" algn="ctr">
                      <a:solidFill>
                        <a:srgbClr val="78C0D4"/>
                      </a:solidFill>
                      <a:prstDash val="solid"/>
                      <a:round/>
                      <a:headEnd type="none" w="med" len="med"/>
                      <a:tailEnd type="none" w="med" len="med"/>
                    </a:lnR>
                    <a:lnT w="19050" cap="flat" cmpd="sng" algn="ctr">
                      <a:solidFill>
                        <a:srgbClr val="78C0D4"/>
                      </a:solidFill>
                      <a:prstDash val="solid"/>
                      <a:round/>
                      <a:headEnd type="none" w="med" len="med"/>
                      <a:tailEnd type="none" w="med" len="med"/>
                    </a:lnT>
                    <a:lnB w="19050" cap="flat" cmpd="sng" algn="ctr">
                      <a:solidFill>
                        <a:srgbClr val="78C0D4"/>
                      </a:solidFill>
                      <a:prstDash val="solid"/>
                      <a:round/>
                      <a:headEnd type="none" w="med" len="med"/>
                      <a:tailEnd type="none" w="med" len="med"/>
                    </a:lnB>
                  </a:tcPr>
                </a:tc>
                <a:tc>
                  <a:txBody>
                    <a:bodyPr/>
                    <a:lstStyle/>
                    <a:p>
                      <a:pPr algn="just">
                        <a:spcAft>
                          <a:spcPts val="0"/>
                        </a:spcAft>
                      </a:pPr>
                      <a:r>
                        <a:rPr lang="en-ZA" sz="1100">
                          <a:latin typeface="Times New Roman"/>
                          <a:cs typeface="B Lotus"/>
                        </a:rPr>
                        <a:t>Daily to BID</a:t>
                      </a:r>
                      <a:endParaRPr lang="en-US" sz="1100">
                        <a:latin typeface="Calibri"/>
                      </a:endParaRPr>
                    </a:p>
                  </a:txBody>
                  <a:tcPr marL="68580" marR="68580" marT="0" marB="0" anchor="ctr">
                    <a:lnL w="19050" cap="flat" cmpd="sng" algn="ctr">
                      <a:solidFill>
                        <a:srgbClr val="78C0D4"/>
                      </a:solidFill>
                      <a:prstDash val="solid"/>
                      <a:round/>
                      <a:headEnd type="none" w="med" len="med"/>
                      <a:tailEnd type="none" w="med" len="med"/>
                    </a:lnL>
                    <a:lnR w="19050" cap="flat" cmpd="sng" algn="ctr">
                      <a:solidFill>
                        <a:srgbClr val="78C0D4"/>
                      </a:solidFill>
                      <a:prstDash val="solid"/>
                      <a:round/>
                      <a:headEnd type="none" w="med" len="med"/>
                      <a:tailEnd type="none" w="med" len="med"/>
                    </a:lnR>
                    <a:lnT w="19050" cap="flat" cmpd="sng" algn="ctr">
                      <a:solidFill>
                        <a:srgbClr val="78C0D4"/>
                      </a:solidFill>
                      <a:prstDash val="solid"/>
                      <a:round/>
                      <a:headEnd type="none" w="med" len="med"/>
                      <a:tailEnd type="none" w="med" len="med"/>
                    </a:lnT>
                    <a:lnB w="19050" cap="flat" cmpd="sng" algn="ctr">
                      <a:solidFill>
                        <a:srgbClr val="78C0D4"/>
                      </a:solidFill>
                      <a:prstDash val="solid"/>
                      <a:round/>
                      <a:headEnd type="none" w="med" len="med"/>
                      <a:tailEnd type="none" w="med" len="med"/>
                    </a:lnB>
                  </a:tcPr>
                </a:tc>
                <a:extLst>
                  <a:ext uri="{0D108BD9-81ED-4DB2-BD59-A6C34878D82A}">
                    <a16:rowId xmlns:a16="http://schemas.microsoft.com/office/drawing/2014/main" val="10008"/>
                  </a:ext>
                </a:extLst>
              </a:tr>
              <a:tr h="507126">
                <a:tc>
                  <a:txBody>
                    <a:bodyPr/>
                    <a:lstStyle/>
                    <a:p>
                      <a:pPr algn="just">
                        <a:spcAft>
                          <a:spcPts val="0"/>
                        </a:spcAft>
                      </a:pPr>
                      <a:r>
                        <a:rPr lang="en-ZA" sz="1100" dirty="0" err="1">
                          <a:latin typeface="Times New Roman"/>
                          <a:cs typeface="B Lotus"/>
                        </a:rPr>
                        <a:t>Metoprolol</a:t>
                      </a:r>
                      <a:r>
                        <a:rPr lang="en-ZA" sz="1100" dirty="0">
                          <a:latin typeface="Times New Roman"/>
                          <a:cs typeface="B Lotus"/>
                        </a:rPr>
                        <a:t> </a:t>
                      </a:r>
                      <a:r>
                        <a:rPr lang="en-ZA" sz="1100" dirty="0" err="1">
                          <a:latin typeface="Times New Roman"/>
                          <a:cs typeface="B Lotus"/>
                        </a:rPr>
                        <a:t>tartrate</a:t>
                      </a:r>
                      <a:endParaRPr lang="en-US" sz="1100" dirty="0">
                        <a:latin typeface="Calibri"/>
                      </a:endParaRPr>
                    </a:p>
                  </a:txBody>
                  <a:tcPr marL="68580" marR="68580" marT="0" marB="0" anchor="ctr">
                    <a:lnL w="19050" cap="flat" cmpd="sng" algn="ctr">
                      <a:solidFill>
                        <a:srgbClr val="78C0D4"/>
                      </a:solidFill>
                      <a:prstDash val="solid"/>
                      <a:round/>
                      <a:headEnd type="none" w="med" len="med"/>
                      <a:tailEnd type="none" w="med" len="med"/>
                    </a:lnL>
                    <a:lnR w="19050" cap="flat" cmpd="sng" algn="ctr">
                      <a:solidFill>
                        <a:srgbClr val="78C0D4"/>
                      </a:solidFill>
                      <a:prstDash val="solid"/>
                      <a:round/>
                      <a:headEnd type="none" w="med" len="med"/>
                      <a:tailEnd type="none" w="med" len="med"/>
                    </a:lnR>
                    <a:lnT w="19050" cap="flat" cmpd="sng" algn="ctr">
                      <a:solidFill>
                        <a:srgbClr val="78C0D4"/>
                      </a:solidFill>
                      <a:prstDash val="solid"/>
                      <a:round/>
                      <a:headEnd type="none" w="med" len="med"/>
                      <a:tailEnd type="none" w="med" len="med"/>
                    </a:lnT>
                    <a:lnB w="19050" cap="flat" cmpd="sng" algn="ctr">
                      <a:solidFill>
                        <a:srgbClr val="78C0D4"/>
                      </a:solidFill>
                      <a:prstDash val="solid"/>
                      <a:round/>
                      <a:headEnd type="none" w="med" len="med"/>
                      <a:tailEnd type="none" w="med" len="med"/>
                    </a:lnB>
                  </a:tcPr>
                </a:tc>
                <a:tc>
                  <a:txBody>
                    <a:bodyPr/>
                    <a:lstStyle/>
                    <a:p>
                      <a:pPr>
                        <a:spcAft>
                          <a:spcPts val="0"/>
                        </a:spcAft>
                      </a:pPr>
                      <a:r>
                        <a:rPr lang="en-ZA" sz="1100">
                          <a:latin typeface="Times New Roman"/>
                          <a:cs typeface="B Lotus"/>
                        </a:rPr>
                        <a:t>Immediate-release tab (50)</a:t>
                      </a:r>
                      <a:endParaRPr lang="en-US" sz="1100">
                        <a:latin typeface="Calibri"/>
                      </a:endParaRPr>
                    </a:p>
                  </a:txBody>
                  <a:tcPr marL="68580" marR="68580" marT="0" marB="0" anchor="ctr">
                    <a:lnL w="19050" cap="flat" cmpd="sng" algn="ctr">
                      <a:solidFill>
                        <a:srgbClr val="78C0D4"/>
                      </a:solidFill>
                      <a:prstDash val="solid"/>
                      <a:round/>
                      <a:headEnd type="none" w="med" len="med"/>
                      <a:tailEnd type="none" w="med" len="med"/>
                    </a:lnL>
                    <a:lnR w="19050" cap="flat" cmpd="sng" algn="ctr">
                      <a:solidFill>
                        <a:srgbClr val="78C0D4"/>
                      </a:solidFill>
                      <a:prstDash val="solid"/>
                      <a:round/>
                      <a:headEnd type="none" w="med" len="med"/>
                      <a:tailEnd type="none" w="med" len="med"/>
                    </a:lnR>
                    <a:lnT w="19050" cap="flat" cmpd="sng" algn="ctr">
                      <a:solidFill>
                        <a:srgbClr val="78C0D4"/>
                      </a:solidFill>
                      <a:prstDash val="solid"/>
                      <a:round/>
                      <a:headEnd type="none" w="med" len="med"/>
                      <a:tailEnd type="none" w="med" len="med"/>
                    </a:lnT>
                    <a:lnB w="19050" cap="flat" cmpd="sng" algn="ctr">
                      <a:solidFill>
                        <a:srgbClr val="78C0D4"/>
                      </a:solidFill>
                      <a:prstDash val="solid"/>
                      <a:round/>
                      <a:headEnd type="none" w="med" len="med"/>
                      <a:tailEnd type="none" w="med" len="med"/>
                    </a:lnB>
                  </a:tcPr>
                </a:tc>
                <a:tc>
                  <a:txBody>
                    <a:bodyPr/>
                    <a:lstStyle/>
                    <a:p>
                      <a:pPr algn="just">
                        <a:spcAft>
                          <a:spcPts val="0"/>
                        </a:spcAft>
                      </a:pPr>
                      <a:r>
                        <a:rPr lang="en-ZA" sz="1100">
                          <a:latin typeface="Times New Roman"/>
                          <a:cs typeface="B Lotus"/>
                        </a:rPr>
                        <a:t>50</a:t>
                      </a:r>
                      <a:endParaRPr lang="en-US" sz="1100">
                        <a:latin typeface="Calibri"/>
                      </a:endParaRPr>
                    </a:p>
                  </a:txBody>
                  <a:tcPr marL="68580" marR="68580" marT="0" marB="0" anchor="ctr">
                    <a:lnL w="19050" cap="flat" cmpd="sng" algn="ctr">
                      <a:solidFill>
                        <a:srgbClr val="78C0D4"/>
                      </a:solidFill>
                      <a:prstDash val="solid"/>
                      <a:round/>
                      <a:headEnd type="none" w="med" len="med"/>
                      <a:tailEnd type="none" w="med" len="med"/>
                    </a:lnL>
                    <a:lnR w="19050" cap="flat" cmpd="sng" algn="ctr">
                      <a:solidFill>
                        <a:srgbClr val="78C0D4"/>
                      </a:solidFill>
                      <a:prstDash val="solid"/>
                      <a:round/>
                      <a:headEnd type="none" w="med" len="med"/>
                      <a:tailEnd type="none" w="med" len="med"/>
                    </a:lnR>
                    <a:lnT w="19050" cap="flat" cmpd="sng" algn="ctr">
                      <a:solidFill>
                        <a:srgbClr val="78C0D4"/>
                      </a:solidFill>
                      <a:prstDash val="solid"/>
                      <a:round/>
                      <a:headEnd type="none" w="med" len="med"/>
                      <a:tailEnd type="none" w="med" len="med"/>
                    </a:lnT>
                    <a:lnB w="19050" cap="flat" cmpd="sng" algn="ctr">
                      <a:solidFill>
                        <a:srgbClr val="78C0D4"/>
                      </a:solidFill>
                      <a:prstDash val="solid"/>
                      <a:round/>
                      <a:headEnd type="none" w="med" len="med"/>
                      <a:tailEnd type="none" w="med" len="med"/>
                    </a:lnB>
                  </a:tcPr>
                </a:tc>
                <a:tc>
                  <a:txBody>
                    <a:bodyPr/>
                    <a:lstStyle/>
                    <a:p>
                      <a:pPr algn="just">
                        <a:spcAft>
                          <a:spcPts val="0"/>
                        </a:spcAft>
                      </a:pPr>
                      <a:r>
                        <a:rPr lang="en-ZA" sz="1100">
                          <a:latin typeface="Times New Roman"/>
                          <a:cs typeface="B Lotus"/>
                        </a:rPr>
                        <a:t>100-400</a:t>
                      </a:r>
                      <a:endParaRPr lang="en-US" sz="1100">
                        <a:latin typeface="Calibri"/>
                      </a:endParaRPr>
                    </a:p>
                  </a:txBody>
                  <a:tcPr marL="68580" marR="68580" marT="0" marB="0" anchor="ctr">
                    <a:lnL w="19050" cap="flat" cmpd="sng" algn="ctr">
                      <a:solidFill>
                        <a:srgbClr val="78C0D4"/>
                      </a:solidFill>
                      <a:prstDash val="solid"/>
                      <a:round/>
                      <a:headEnd type="none" w="med" len="med"/>
                      <a:tailEnd type="none" w="med" len="med"/>
                    </a:lnL>
                    <a:lnR w="19050" cap="flat" cmpd="sng" algn="ctr">
                      <a:solidFill>
                        <a:srgbClr val="78C0D4"/>
                      </a:solidFill>
                      <a:prstDash val="solid"/>
                      <a:round/>
                      <a:headEnd type="none" w="med" len="med"/>
                      <a:tailEnd type="none" w="med" len="med"/>
                    </a:lnR>
                    <a:lnT w="19050" cap="flat" cmpd="sng" algn="ctr">
                      <a:solidFill>
                        <a:srgbClr val="78C0D4"/>
                      </a:solidFill>
                      <a:prstDash val="solid"/>
                      <a:round/>
                      <a:headEnd type="none" w="med" len="med"/>
                      <a:tailEnd type="none" w="med" len="med"/>
                    </a:lnT>
                    <a:lnB w="19050" cap="flat" cmpd="sng" algn="ctr">
                      <a:solidFill>
                        <a:srgbClr val="78C0D4"/>
                      </a:solidFill>
                      <a:prstDash val="solid"/>
                      <a:round/>
                      <a:headEnd type="none" w="med" len="med"/>
                      <a:tailEnd type="none" w="med" len="med"/>
                    </a:lnB>
                  </a:tcPr>
                </a:tc>
                <a:tc>
                  <a:txBody>
                    <a:bodyPr/>
                    <a:lstStyle/>
                    <a:p>
                      <a:pPr algn="just">
                        <a:spcAft>
                          <a:spcPts val="0"/>
                        </a:spcAft>
                      </a:pPr>
                      <a:r>
                        <a:rPr lang="en-ZA" sz="1100">
                          <a:latin typeface="Times New Roman"/>
                          <a:cs typeface="B Lotus"/>
                        </a:rPr>
                        <a:t>400</a:t>
                      </a:r>
                      <a:endParaRPr lang="en-US" sz="1100">
                        <a:latin typeface="Calibri"/>
                      </a:endParaRPr>
                    </a:p>
                  </a:txBody>
                  <a:tcPr marL="68580" marR="68580" marT="0" marB="0" anchor="ctr">
                    <a:lnL w="19050" cap="flat" cmpd="sng" algn="ctr">
                      <a:solidFill>
                        <a:srgbClr val="78C0D4"/>
                      </a:solidFill>
                      <a:prstDash val="solid"/>
                      <a:round/>
                      <a:headEnd type="none" w="med" len="med"/>
                      <a:tailEnd type="none" w="med" len="med"/>
                    </a:lnL>
                    <a:lnR w="19050" cap="flat" cmpd="sng" algn="ctr">
                      <a:solidFill>
                        <a:srgbClr val="78C0D4"/>
                      </a:solidFill>
                      <a:prstDash val="solid"/>
                      <a:round/>
                      <a:headEnd type="none" w="med" len="med"/>
                      <a:tailEnd type="none" w="med" len="med"/>
                    </a:lnR>
                    <a:lnT w="19050" cap="flat" cmpd="sng" algn="ctr">
                      <a:solidFill>
                        <a:srgbClr val="78C0D4"/>
                      </a:solidFill>
                      <a:prstDash val="solid"/>
                      <a:round/>
                      <a:headEnd type="none" w="med" len="med"/>
                      <a:tailEnd type="none" w="med" len="med"/>
                    </a:lnT>
                    <a:lnB w="19050" cap="flat" cmpd="sng" algn="ctr">
                      <a:solidFill>
                        <a:srgbClr val="78C0D4"/>
                      </a:solidFill>
                      <a:prstDash val="solid"/>
                      <a:round/>
                      <a:headEnd type="none" w="med" len="med"/>
                      <a:tailEnd type="none" w="med" len="med"/>
                    </a:lnB>
                  </a:tcPr>
                </a:tc>
                <a:tc>
                  <a:txBody>
                    <a:bodyPr/>
                    <a:lstStyle/>
                    <a:p>
                      <a:pPr algn="just">
                        <a:spcAft>
                          <a:spcPts val="0"/>
                        </a:spcAft>
                      </a:pPr>
                      <a:r>
                        <a:rPr lang="en-ZA" sz="1100">
                          <a:latin typeface="Times New Roman"/>
                          <a:cs typeface="B Lotus"/>
                        </a:rPr>
                        <a:t>BID</a:t>
                      </a:r>
                      <a:endParaRPr lang="en-US" sz="1100">
                        <a:latin typeface="Calibri"/>
                      </a:endParaRPr>
                    </a:p>
                  </a:txBody>
                  <a:tcPr marL="68580" marR="68580" marT="0" marB="0" anchor="ctr">
                    <a:lnL w="19050" cap="flat" cmpd="sng" algn="ctr">
                      <a:solidFill>
                        <a:srgbClr val="78C0D4"/>
                      </a:solidFill>
                      <a:prstDash val="solid"/>
                      <a:round/>
                      <a:headEnd type="none" w="med" len="med"/>
                      <a:tailEnd type="none" w="med" len="med"/>
                    </a:lnL>
                    <a:lnR w="19050" cap="flat" cmpd="sng" algn="ctr">
                      <a:solidFill>
                        <a:srgbClr val="78C0D4"/>
                      </a:solidFill>
                      <a:prstDash val="solid"/>
                      <a:round/>
                      <a:headEnd type="none" w="med" len="med"/>
                      <a:tailEnd type="none" w="med" len="med"/>
                    </a:lnR>
                    <a:lnT w="19050" cap="flat" cmpd="sng" algn="ctr">
                      <a:solidFill>
                        <a:srgbClr val="78C0D4"/>
                      </a:solidFill>
                      <a:prstDash val="solid"/>
                      <a:round/>
                      <a:headEnd type="none" w="med" len="med"/>
                      <a:tailEnd type="none" w="med" len="med"/>
                    </a:lnT>
                    <a:lnB w="19050" cap="flat" cmpd="sng" algn="ctr">
                      <a:solidFill>
                        <a:srgbClr val="78C0D4"/>
                      </a:solidFill>
                      <a:prstDash val="solid"/>
                      <a:round/>
                      <a:headEnd type="none" w="med" len="med"/>
                      <a:tailEnd type="none" w="med" len="med"/>
                    </a:lnB>
                  </a:tcPr>
                </a:tc>
                <a:extLst>
                  <a:ext uri="{0D108BD9-81ED-4DB2-BD59-A6C34878D82A}">
                    <a16:rowId xmlns:a16="http://schemas.microsoft.com/office/drawing/2014/main" val="10009"/>
                  </a:ext>
                </a:extLst>
              </a:tr>
              <a:tr h="529582">
                <a:tc>
                  <a:txBody>
                    <a:bodyPr/>
                    <a:lstStyle/>
                    <a:p>
                      <a:pPr>
                        <a:spcAft>
                          <a:spcPts val="0"/>
                        </a:spcAft>
                      </a:pPr>
                      <a:r>
                        <a:rPr lang="en-ZA" sz="1100" dirty="0" err="1">
                          <a:latin typeface="Times New Roman"/>
                          <a:cs typeface="B Lotus"/>
                        </a:rPr>
                        <a:t>Metoprolol</a:t>
                      </a:r>
                      <a:r>
                        <a:rPr lang="en-ZA" sz="1100" dirty="0">
                          <a:latin typeface="Times New Roman"/>
                          <a:cs typeface="B Lotus"/>
                        </a:rPr>
                        <a:t> </a:t>
                      </a:r>
                      <a:r>
                        <a:rPr lang="en-ZA" sz="1100" dirty="0" err="1">
                          <a:latin typeface="Times New Roman"/>
                          <a:cs typeface="B Lotus"/>
                        </a:rPr>
                        <a:t>succinate</a:t>
                      </a:r>
                      <a:r>
                        <a:rPr lang="en-ZA" sz="1100" dirty="0">
                          <a:latin typeface="Times New Roman"/>
                          <a:cs typeface="B Lotus"/>
                        </a:rPr>
                        <a:t> (</a:t>
                      </a:r>
                      <a:r>
                        <a:rPr lang="en-ZA" sz="1100" dirty="0" err="1">
                          <a:latin typeface="Times New Roman"/>
                          <a:cs typeface="B Lotus"/>
                        </a:rPr>
                        <a:t>MetoHEXAL</a:t>
                      </a:r>
                      <a:r>
                        <a:rPr lang="en-ZA" sz="1100" dirty="0">
                          <a:latin typeface="Times New Roman"/>
                          <a:cs typeface="B Lotus"/>
                        </a:rPr>
                        <a:t>®)</a:t>
                      </a:r>
                      <a:endParaRPr lang="en-US" sz="1100" dirty="0">
                        <a:latin typeface="Calibri"/>
                      </a:endParaRPr>
                    </a:p>
                  </a:txBody>
                  <a:tcPr marL="68580" marR="68580" marT="0" marB="0" anchor="ctr">
                    <a:lnL w="19050" cap="flat" cmpd="sng" algn="ctr">
                      <a:solidFill>
                        <a:srgbClr val="78C0D4"/>
                      </a:solidFill>
                      <a:prstDash val="solid"/>
                      <a:round/>
                      <a:headEnd type="none" w="med" len="med"/>
                      <a:tailEnd type="none" w="med" len="med"/>
                    </a:lnL>
                    <a:lnR w="19050" cap="flat" cmpd="sng" algn="ctr">
                      <a:solidFill>
                        <a:srgbClr val="78C0D4"/>
                      </a:solidFill>
                      <a:prstDash val="solid"/>
                      <a:round/>
                      <a:headEnd type="none" w="med" len="med"/>
                      <a:tailEnd type="none" w="med" len="med"/>
                    </a:lnR>
                    <a:lnT w="19050" cap="flat" cmpd="sng" algn="ctr">
                      <a:solidFill>
                        <a:srgbClr val="78C0D4"/>
                      </a:solidFill>
                      <a:prstDash val="solid"/>
                      <a:round/>
                      <a:headEnd type="none" w="med" len="med"/>
                      <a:tailEnd type="none" w="med" len="med"/>
                    </a:lnT>
                    <a:lnB w="19050" cap="flat" cmpd="sng" algn="ctr">
                      <a:solidFill>
                        <a:srgbClr val="78C0D4"/>
                      </a:solidFill>
                      <a:prstDash val="solid"/>
                      <a:round/>
                      <a:headEnd type="none" w="med" len="med"/>
                      <a:tailEnd type="none" w="med" len="med"/>
                    </a:lnB>
                  </a:tcPr>
                </a:tc>
                <a:tc>
                  <a:txBody>
                    <a:bodyPr/>
                    <a:lstStyle/>
                    <a:p>
                      <a:pPr>
                        <a:spcAft>
                          <a:spcPts val="0"/>
                        </a:spcAft>
                      </a:pPr>
                      <a:r>
                        <a:rPr lang="en-ZA" sz="1100">
                          <a:latin typeface="Times New Roman"/>
                          <a:cs typeface="B Lotus"/>
                        </a:rPr>
                        <a:t>Extended-release tab (47.5 , 95 , 190)</a:t>
                      </a:r>
                      <a:endParaRPr lang="en-US" sz="1100">
                        <a:latin typeface="Calibri"/>
                      </a:endParaRPr>
                    </a:p>
                  </a:txBody>
                  <a:tcPr marL="68580" marR="68580" marT="0" marB="0" anchor="ctr">
                    <a:lnL w="19050" cap="flat" cmpd="sng" algn="ctr">
                      <a:solidFill>
                        <a:srgbClr val="78C0D4"/>
                      </a:solidFill>
                      <a:prstDash val="solid"/>
                      <a:round/>
                      <a:headEnd type="none" w="med" len="med"/>
                      <a:tailEnd type="none" w="med" len="med"/>
                    </a:lnL>
                    <a:lnR w="19050" cap="flat" cmpd="sng" algn="ctr">
                      <a:solidFill>
                        <a:srgbClr val="78C0D4"/>
                      </a:solidFill>
                      <a:prstDash val="solid"/>
                      <a:round/>
                      <a:headEnd type="none" w="med" len="med"/>
                      <a:tailEnd type="none" w="med" len="med"/>
                    </a:lnR>
                    <a:lnT w="19050" cap="flat" cmpd="sng" algn="ctr">
                      <a:solidFill>
                        <a:srgbClr val="78C0D4"/>
                      </a:solidFill>
                      <a:prstDash val="solid"/>
                      <a:round/>
                      <a:headEnd type="none" w="med" len="med"/>
                      <a:tailEnd type="none" w="med" len="med"/>
                    </a:lnT>
                    <a:lnB w="19050" cap="flat" cmpd="sng" algn="ctr">
                      <a:solidFill>
                        <a:srgbClr val="78C0D4"/>
                      </a:solidFill>
                      <a:prstDash val="solid"/>
                      <a:round/>
                      <a:headEnd type="none" w="med" len="med"/>
                      <a:tailEnd type="none" w="med" len="med"/>
                    </a:lnB>
                  </a:tcPr>
                </a:tc>
                <a:tc>
                  <a:txBody>
                    <a:bodyPr/>
                    <a:lstStyle/>
                    <a:p>
                      <a:pPr algn="just">
                        <a:spcAft>
                          <a:spcPts val="0"/>
                        </a:spcAft>
                      </a:pPr>
                      <a:r>
                        <a:rPr lang="en-ZA" sz="1100">
                          <a:latin typeface="Times New Roman"/>
                          <a:cs typeface="B Lotus"/>
                        </a:rPr>
                        <a:t>47.5</a:t>
                      </a:r>
                      <a:endParaRPr lang="en-US" sz="1100">
                        <a:latin typeface="Calibri"/>
                      </a:endParaRPr>
                    </a:p>
                  </a:txBody>
                  <a:tcPr marL="68580" marR="68580" marT="0" marB="0" anchor="ctr">
                    <a:lnL w="19050" cap="flat" cmpd="sng" algn="ctr">
                      <a:solidFill>
                        <a:srgbClr val="78C0D4"/>
                      </a:solidFill>
                      <a:prstDash val="solid"/>
                      <a:round/>
                      <a:headEnd type="none" w="med" len="med"/>
                      <a:tailEnd type="none" w="med" len="med"/>
                    </a:lnL>
                    <a:lnR w="19050" cap="flat" cmpd="sng" algn="ctr">
                      <a:solidFill>
                        <a:srgbClr val="78C0D4"/>
                      </a:solidFill>
                      <a:prstDash val="solid"/>
                      <a:round/>
                      <a:headEnd type="none" w="med" len="med"/>
                      <a:tailEnd type="none" w="med" len="med"/>
                    </a:lnR>
                    <a:lnT w="19050" cap="flat" cmpd="sng" algn="ctr">
                      <a:solidFill>
                        <a:srgbClr val="78C0D4"/>
                      </a:solidFill>
                      <a:prstDash val="solid"/>
                      <a:round/>
                      <a:headEnd type="none" w="med" len="med"/>
                      <a:tailEnd type="none" w="med" len="med"/>
                    </a:lnT>
                    <a:lnB w="19050" cap="flat" cmpd="sng" algn="ctr">
                      <a:solidFill>
                        <a:srgbClr val="78C0D4"/>
                      </a:solidFill>
                      <a:prstDash val="solid"/>
                      <a:round/>
                      <a:headEnd type="none" w="med" len="med"/>
                      <a:tailEnd type="none" w="med" len="med"/>
                    </a:lnB>
                  </a:tcPr>
                </a:tc>
                <a:tc>
                  <a:txBody>
                    <a:bodyPr/>
                    <a:lstStyle/>
                    <a:p>
                      <a:pPr algn="just">
                        <a:spcAft>
                          <a:spcPts val="0"/>
                        </a:spcAft>
                      </a:pPr>
                      <a:r>
                        <a:rPr lang="en-ZA" sz="1100">
                          <a:latin typeface="Times New Roman"/>
                          <a:cs typeface="B Lotus"/>
                        </a:rPr>
                        <a:t>47.5-190</a:t>
                      </a:r>
                      <a:endParaRPr lang="en-US" sz="1100">
                        <a:latin typeface="Calibri"/>
                      </a:endParaRPr>
                    </a:p>
                  </a:txBody>
                  <a:tcPr marL="68580" marR="68580" marT="0" marB="0" anchor="ctr">
                    <a:lnL w="19050" cap="flat" cmpd="sng" algn="ctr">
                      <a:solidFill>
                        <a:srgbClr val="78C0D4"/>
                      </a:solidFill>
                      <a:prstDash val="solid"/>
                      <a:round/>
                      <a:headEnd type="none" w="med" len="med"/>
                      <a:tailEnd type="none" w="med" len="med"/>
                    </a:lnL>
                    <a:lnR w="19050" cap="flat" cmpd="sng" algn="ctr">
                      <a:solidFill>
                        <a:srgbClr val="78C0D4"/>
                      </a:solidFill>
                      <a:prstDash val="solid"/>
                      <a:round/>
                      <a:headEnd type="none" w="med" len="med"/>
                      <a:tailEnd type="none" w="med" len="med"/>
                    </a:lnR>
                    <a:lnT w="19050" cap="flat" cmpd="sng" algn="ctr">
                      <a:solidFill>
                        <a:srgbClr val="78C0D4"/>
                      </a:solidFill>
                      <a:prstDash val="solid"/>
                      <a:round/>
                      <a:headEnd type="none" w="med" len="med"/>
                      <a:tailEnd type="none" w="med" len="med"/>
                    </a:lnT>
                    <a:lnB w="19050" cap="flat" cmpd="sng" algn="ctr">
                      <a:solidFill>
                        <a:srgbClr val="78C0D4"/>
                      </a:solidFill>
                      <a:prstDash val="solid"/>
                      <a:round/>
                      <a:headEnd type="none" w="med" len="med"/>
                      <a:tailEnd type="none" w="med" len="med"/>
                    </a:lnB>
                  </a:tcPr>
                </a:tc>
                <a:tc>
                  <a:txBody>
                    <a:bodyPr/>
                    <a:lstStyle/>
                    <a:p>
                      <a:pPr algn="just">
                        <a:spcAft>
                          <a:spcPts val="0"/>
                        </a:spcAft>
                      </a:pPr>
                      <a:r>
                        <a:rPr lang="en-ZA" sz="1100">
                          <a:latin typeface="Times New Roman"/>
                          <a:cs typeface="B Lotus"/>
                        </a:rPr>
                        <a:t>190</a:t>
                      </a:r>
                      <a:endParaRPr lang="en-US" sz="1100">
                        <a:latin typeface="Calibri"/>
                      </a:endParaRPr>
                    </a:p>
                  </a:txBody>
                  <a:tcPr marL="68580" marR="68580" marT="0" marB="0" anchor="ctr">
                    <a:lnL w="19050" cap="flat" cmpd="sng" algn="ctr">
                      <a:solidFill>
                        <a:srgbClr val="78C0D4"/>
                      </a:solidFill>
                      <a:prstDash val="solid"/>
                      <a:round/>
                      <a:headEnd type="none" w="med" len="med"/>
                      <a:tailEnd type="none" w="med" len="med"/>
                    </a:lnL>
                    <a:lnR w="19050" cap="flat" cmpd="sng" algn="ctr">
                      <a:solidFill>
                        <a:srgbClr val="78C0D4"/>
                      </a:solidFill>
                      <a:prstDash val="solid"/>
                      <a:round/>
                      <a:headEnd type="none" w="med" len="med"/>
                      <a:tailEnd type="none" w="med" len="med"/>
                    </a:lnR>
                    <a:lnT w="19050" cap="flat" cmpd="sng" algn="ctr">
                      <a:solidFill>
                        <a:srgbClr val="78C0D4"/>
                      </a:solidFill>
                      <a:prstDash val="solid"/>
                      <a:round/>
                      <a:headEnd type="none" w="med" len="med"/>
                      <a:tailEnd type="none" w="med" len="med"/>
                    </a:lnT>
                    <a:lnB w="19050" cap="flat" cmpd="sng" algn="ctr">
                      <a:solidFill>
                        <a:srgbClr val="78C0D4"/>
                      </a:solidFill>
                      <a:prstDash val="solid"/>
                      <a:round/>
                      <a:headEnd type="none" w="med" len="med"/>
                      <a:tailEnd type="none" w="med" len="med"/>
                    </a:lnB>
                  </a:tcPr>
                </a:tc>
                <a:tc>
                  <a:txBody>
                    <a:bodyPr/>
                    <a:lstStyle/>
                    <a:p>
                      <a:pPr algn="just">
                        <a:spcAft>
                          <a:spcPts val="0"/>
                        </a:spcAft>
                      </a:pPr>
                      <a:r>
                        <a:rPr lang="en-ZA" sz="1100">
                          <a:latin typeface="Times New Roman"/>
                          <a:cs typeface="B Lotus"/>
                        </a:rPr>
                        <a:t>Daily</a:t>
                      </a:r>
                      <a:endParaRPr lang="en-US" sz="1100">
                        <a:latin typeface="Calibri"/>
                      </a:endParaRPr>
                    </a:p>
                  </a:txBody>
                  <a:tcPr marL="68580" marR="68580" marT="0" marB="0" anchor="ctr">
                    <a:lnL w="19050" cap="flat" cmpd="sng" algn="ctr">
                      <a:solidFill>
                        <a:srgbClr val="78C0D4"/>
                      </a:solidFill>
                      <a:prstDash val="solid"/>
                      <a:round/>
                      <a:headEnd type="none" w="med" len="med"/>
                      <a:tailEnd type="none" w="med" len="med"/>
                    </a:lnL>
                    <a:lnR w="19050" cap="flat" cmpd="sng" algn="ctr">
                      <a:solidFill>
                        <a:srgbClr val="78C0D4"/>
                      </a:solidFill>
                      <a:prstDash val="solid"/>
                      <a:round/>
                      <a:headEnd type="none" w="med" len="med"/>
                      <a:tailEnd type="none" w="med" len="med"/>
                    </a:lnR>
                    <a:lnT w="19050" cap="flat" cmpd="sng" algn="ctr">
                      <a:solidFill>
                        <a:srgbClr val="78C0D4"/>
                      </a:solidFill>
                      <a:prstDash val="solid"/>
                      <a:round/>
                      <a:headEnd type="none" w="med" len="med"/>
                      <a:tailEnd type="none" w="med" len="med"/>
                    </a:lnT>
                    <a:lnB w="19050" cap="flat" cmpd="sng" algn="ctr">
                      <a:solidFill>
                        <a:srgbClr val="78C0D4"/>
                      </a:solidFill>
                      <a:prstDash val="solid"/>
                      <a:round/>
                      <a:headEnd type="none" w="med" len="med"/>
                      <a:tailEnd type="none" w="med" len="med"/>
                    </a:lnB>
                  </a:tcPr>
                </a:tc>
                <a:extLst>
                  <a:ext uri="{0D108BD9-81ED-4DB2-BD59-A6C34878D82A}">
                    <a16:rowId xmlns:a16="http://schemas.microsoft.com/office/drawing/2014/main" val="10010"/>
                  </a:ext>
                </a:extLst>
              </a:tr>
              <a:tr h="507126">
                <a:tc>
                  <a:txBody>
                    <a:bodyPr/>
                    <a:lstStyle/>
                    <a:p>
                      <a:pPr algn="just">
                        <a:spcAft>
                          <a:spcPts val="0"/>
                        </a:spcAft>
                      </a:pPr>
                      <a:r>
                        <a:rPr lang="en-ZA" sz="1100" dirty="0" err="1">
                          <a:latin typeface="Times New Roman"/>
                          <a:cs typeface="B Lotus"/>
                        </a:rPr>
                        <a:t>Propranolol</a:t>
                      </a:r>
                      <a:endParaRPr lang="en-US" sz="1100" dirty="0">
                        <a:latin typeface="Calibri"/>
                      </a:endParaRPr>
                    </a:p>
                  </a:txBody>
                  <a:tcPr marL="68580" marR="68580" marT="0" marB="0" anchor="ctr">
                    <a:lnL w="19050" cap="flat" cmpd="sng" algn="ctr">
                      <a:solidFill>
                        <a:srgbClr val="78C0D4"/>
                      </a:solidFill>
                      <a:prstDash val="solid"/>
                      <a:round/>
                      <a:headEnd type="none" w="med" len="med"/>
                      <a:tailEnd type="none" w="med" len="med"/>
                    </a:lnL>
                    <a:lnR w="19050" cap="flat" cmpd="sng" algn="ctr">
                      <a:solidFill>
                        <a:srgbClr val="78C0D4"/>
                      </a:solidFill>
                      <a:prstDash val="solid"/>
                      <a:round/>
                      <a:headEnd type="none" w="med" len="med"/>
                      <a:tailEnd type="none" w="med" len="med"/>
                    </a:lnR>
                    <a:lnT w="19050" cap="flat" cmpd="sng" algn="ctr">
                      <a:solidFill>
                        <a:srgbClr val="78C0D4"/>
                      </a:solidFill>
                      <a:prstDash val="solid"/>
                      <a:round/>
                      <a:headEnd type="none" w="med" len="med"/>
                      <a:tailEnd type="none" w="med" len="med"/>
                    </a:lnT>
                    <a:lnB w="19050" cap="flat" cmpd="sng" algn="ctr">
                      <a:solidFill>
                        <a:srgbClr val="78C0D4"/>
                      </a:solidFill>
                      <a:prstDash val="solid"/>
                      <a:round/>
                      <a:headEnd type="none" w="med" len="med"/>
                      <a:tailEnd type="none" w="med" len="med"/>
                    </a:lnB>
                  </a:tcPr>
                </a:tc>
                <a:tc>
                  <a:txBody>
                    <a:bodyPr/>
                    <a:lstStyle/>
                    <a:p>
                      <a:pPr algn="just">
                        <a:spcAft>
                          <a:spcPts val="0"/>
                        </a:spcAft>
                      </a:pPr>
                      <a:r>
                        <a:rPr lang="en-ZA" sz="1100">
                          <a:latin typeface="Times New Roman"/>
                          <a:cs typeface="B Lotus"/>
                        </a:rPr>
                        <a:t>Tab (10 , 20 , 40)</a:t>
                      </a:r>
                      <a:endParaRPr lang="en-US" sz="1100">
                        <a:latin typeface="Calibri"/>
                      </a:endParaRPr>
                    </a:p>
                    <a:p>
                      <a:pPr algn="just">
                        <a:spcAft>
                          <a:spcPts val="0"/>
                        </a:spcAft>
                      </a:pPr>
                      <a:r>
                        <a:rPr lang="en-ZA" sz="1100">
                          <a:latin typeface="Times New Roman"/>
                          <a:cs typeface="B Lotus"/>
                        </a:rPr>
                        <a:t>Inj (1 mg/mL)</a:t>
                      </a:r>
                      <a:endParaRPr lang="en-US" sz="1100">
                        <a:latin typeface="Calibri"/>
                      </a:endParaRPr>
                    </a:p>
                  </a:txBody>
                  <a:tcPr marL="68580" marR="68580" marT="0" marB="0" anchor="ctr">
                    <a:lnL w="19050" cap="flat" cmpd="sng" algn="ctr">
                      <a:solidFill>
                        <a:srgbClr val="78C0D4"/>
                      </a:solidFill>
                      <a:prstDash val="solid"/>
                      <a:round/>
                      <a:headEnd type="none" w="med" len="med"/>
                      <a:tailEnd type="none" w="med" len="med"/>
                    </a:lnL>
                    <a:lnR w="19050" cap="flat" cmpd="sng" algn="ctr">
                      <a:solidFill>
                        <a:srgbClr val="78C0D4"/>
                      </a:solidFill>
                      <a:prstDash val="solid"/>
                      <a:round/>
                      <a:headEnd type="none" w="med" len="med"/>
                      <a:tailEnd type="none" w="med" len="med"/>
                    </a:lnR>
                    <a:lnT w="19050" cap="flat" cmpd="sng" algn="ctr">
                      <a:solidFill>
                        <a:srgbClr val="78C0D4"/>
                      </a:solidFill>
                      <a:prstDash val="solid"/>
                      <a:round/>
                      <a:headEnd type="none" w="med" len="med"/>
                      <a:tailEnd type="none" w="med" len="med"/>
                    </a:lnT>
                    <a:lnB w="19050" cap="flat" cmpd="sng" algn="ctr">
                      <a:solidFill>
                        <a:srgbClr val="78C0D4"/>
                      </a:solidFill>
                      <a:prstDash val="solid"/>
                      <a:round/>
                      <a:headEnd type="none" w="med" len="med"/>
                      <a:tailEnd type="none" w="med" len="med"/>
                    </a:lnB>
                  </a:tcPr>
                </a:tc>
                <a:tc>
                  <a:txBody>
                    <a:bodyPr/>
                    <a:lstStyle/>
                    <a:p>
                      <a:pPr algn="just">
                        <a:spcAft>
                          <a:spcPts val="0"/>
                        </a:spcAft>
                      </a:pPr>
                      <a:r>
                        <a:rPr lang="en-ZA" sz="1100">
                          <a:latin typeface="Times New Roman"/>
                          <a:cs typeface="B Lotus"/>
                        </a:rPr>
                        <a:t>40</a:t>
                      </a:r>
                      <a:endParaRPr lang="en-US" sz="1100">
                        <a:latin typeface="Calibri"/>
                      </a:endParaRPr>
                    </a:p>
                  </a:txBody>
                  <a:tcPr marL="68580" marR="68580" marT="0" marB="0" anchor="ctr">
                    <a:lnL w="19050" cap="flat" cmpd="sng" algn="ctr">
                      <a:solidFill>
                        <a:srgbClr val="78C0D4"/>
                      </a:solidFill>
                      <a:prstDash val="solid"/>
                      <a:round/>
                      <a:headEnd type="none" w="med" len="med"/>
                      <a:tailEnd type="none" w="med" len="med"/>
                    </a:lnL>
                    <a:lnR w="19050" cap="flat" cmpd="sng" algn="ctr">
                      <a:solidFill>
                        <a:srgbClr val="78C0D4"/>
                      </a:solidFill>
                      <a:prstDash val="solid"/>
                      <a:round/>
                      <a:headEnd type="none" w="med" len="med"/>
                      <a:tailEnd type="none" w="med" len="med"/>
                    </a:lnR>
                    <a:lnT w="19050" cap="flat" cmpd="sng" algn="ctr">
                      <a:solidFill>
                        <a:srgbClr val="78C0D4"/>
                      </a:solidFill>
                      <a:prstDash val="solid"/>
                      <a:round/>
                      <a:headEnd type="none" w="med" len="med"/>
                      <a:tailEnd type="none" w="med" len="med"/>
                    </a:lnT>
                    <a:lnB w="19050" cap="flat" cmpd="sng" algn="ctr">
                      <a:solidFill>
                        <a:srgbClr val="78C0D4"/>
                      </a:solidFill>
                      <a:prstDash val="solid"/>
                      <a:round/>
                      <a:headEnd type="none" w="med" len="med"/>
                      <a:tailEnd type="none" w="med" len="med"/>
                    </a:lnB>
                  </a:tcPr>
                </a:tc>
                <a:tc>
                  <a:txBody>
                    <a:bodyPr/>
                    <a:lstStyle/>
                    <a:p>
                      <a:pPr algn="just">
                        <a:spcAft>
                          <a:spcPts val="0"/>
                        </a:spcAft>
                      </a:pPr>
                      <a:r>
                        <a:rPr lang="en-ZA" sz="1100">
                          <a:latin typeface="Times New Roman"/>
                          <a:cs typeface="B Lotus"/>
                        </a:rPr>
                        <a:t>40-160</a:t>
                      </a:r>
                      <a:endParaRPr lang="en-US" sz="1100">
                        <a:latin typeface="Calibri"/>
                      </a:endParaRPr>
                    </a:p>
                  </a:txBody>
                  <a:tcPr marL="68580" marR="68580" marT="0" marB="0" anchor="ctr">
                    <a:lnL w="19050" cap="flat" cmpd="sng" algn="ctr">
                      <a:solidFill>
                        <a:srgbClr val="78C0D4"/>
                      </a:solidFill>
                      <a:prstDash val="solid"/>
                      <a:round/>
                      <a:headEnd type="none" w="med" len="med"/>
                      <a:tailEnd type="none" w="med" len="med"/>
                    </a:lnL>
                    <a:lnR w="19050" cap="flat" cmpd="sng" algn="ctr">
                      <a:solidFill>
                        <a:srgbClr val="78C0D4"/>
                      </a:solidFill>
                      <a:prstDash val="solid"/>
                      <a:round/>
                      <a:headEnd type="none" w="med" len="med"/>
                      <a:tailEnd type="none" w="med" len="med"/>
                    </a:lnR>
                    <a:lnT w="19050" cap="flat" cmpd="sng" algn="ctr">
                      <a:solidFill>
                        <a:srgbClr val="78C0D4"/>
                      </a:solidFill>
                      <a:prstDash val="solid"/>
                      <a:round/>
                      <a:headEnd type="none" w="med" len="med"/>
                      <a:tailEnd type="none" w="med" len="med"/>
                    </a:lnT>
                    <a:lnB w="19050" cap="flat" cmpd="sng" algn="ctr">
                      <a:solidFill>
                        <a:srgbClr val="78C0D4"/>
                      </a:solidFill>
                      <a:prstDash val="solid"/>
                      <a:round/>
                      <a:headEnd type="none" w="med" len="med"/>
                      <a:tailEnd type="none" w="med" len="med"/>
                    </a:lnB>
                  </a:tcPr>
                </a:tc>
                <a:tc>
                  <a:txBody>
                    <a:bodyPr/>
                    <a:lstStyle/>
                    <a:p>
                      <a:pPr algn="just">
                        <a:spcAft>
                          <a:spcPts val="0"/>
                        </a:spcAft>
                      </a:pPr>
                      <a:r>
                        <a:rPr lang="en-ZA" sz="1100">
                          <a:latin typeface="Times New Roman"/>
                          <a:cs typeface="B Lotus"/>
                        </a:rPr>
                        <a:t>160</a:t>
                      </a:r>
                      <a:endParaRPr lang="en-US" sz="1100">
                        <a:latin typeface="Calibri"/>
                      </a:endParaRPr>
                    </a:p>
                  </a:txBody>
                  <a:tcPr marL="68580" marR="68580" marT="0" marB="0" anchor="ctr">
                    <a:lnL w="19050" cap="flat" cmpd="sng" algn="ctr">
                      <a:solidFill>
                        <a:srgbClr val="78C0D4"/>
                      </a:solidFill>
                      <a:prstDash val="solid"/>
                      <a:round/>
                      <a:headEnd type="none" w="med" len="med"/>
                      <a:tailEnd type="none" w="med" len="med"/>
                    </a:lnL>
                    <a:lnR w="19050" cap="flat" cmpd="sng" algn="ctr">
                      <a:solidFill>
                        <a:srgbClr val="78C0D4"/>
                      </a:solidFill>
                      <a:prstDash val="solid"/>
                      <a:round/>
                      <a:headEnd type="none" w="med" len="med"/>
                      <a:tailEnd type="none" w="med" len="med"/>
                    </a:lnR>
                    <a:lnT w="19050" cap="flat" cmpd="sng" algn="ctr">
                      <a:solidFill>
                        <a:srgbClr val="78C0D4"/>
                      </a:solidFill>
                      <a:prstDash val="solid"/>
                      <a:round/>
                      <a:headEnd type="none" w="med" len="med"/>
                      <a:tailEnd type="none" w="med" len="med"/>
                    </a:lnT>
                    <a:lnB w="19050" cap="flat" cmpd="sng" algn="ctr">
                      <a:solidFill>
                        <a:srgbClr val="78C0D4"/>
                      </a:solidFill>
                      <a:prstDash val="solid"/>
                      <a:round/>
                      <a:headEnd type="none" w="med" len="med"/>
                      <a:tailEnd type="none" w="med" len="med"/>
                    </a:lnB>
                  </a:tcPr>
                </a:tc>
                <a:tc>
                  <a:txBody>
                    <a:bodyPr/>
                    <a:lstStyle/>
                    <a:p>
                      <a:pPr algn="just">
                        <a:spcAft>
                          <a:spcPts val="0"/>
                        </a:spcAft>
                      </a:pPr>
                      <a:r>
                        <a:rPr lang="en-ZA" sz="1100">
                          <a:latin typeface="Times New Roman"/>
                          <a:cs typeface="B Lotus"/>
                        </a:rPr>
                        <a:t>BID</a:t>
                      </a:r>
                      <a:endParaRPr lang="en-US" sz="1100">
                        <a:latin typeface="Calibri"/>
                      </a:endParaRPr>
                    </a:p>
                  </a:txBody>
                  <a:tcPr marL="68580" marR="68580" marT="0" marB="0" anchor="ctr">
                    <a:lnL w="19050" cap="flat" cmpd="sng" algn="ctr">
                      <a:solidFill>
                        <a:srgbClr val="78C0D4"/>
                      </a:solidFill>
                      <a:prstDash val="solid"/>
                      <a:round/>
                      <a:headEnd type="none" w="med" len="med"/>
                      <a:tailEnd type="none" w="med" len="med"/>
                    </a:lnL>
                    <a:lnR w="19050" cap="flat" cmpd="sng" algn="ctr">
                      <a:solidFill>
                        <a:srgbClr val="78C0D4"/>
                      </a:solidFill>
                      <a:prstDash val="solid"/>
                      <a:round/>
                      <a:headEnd type="none" w="med" len="med"/>
                      <a:tailEnd type="none" w="med" len="med"/>
                    </a:lnR>
                    <a:lnT w="19050" cap="flat" cmpd="sng" algn="ctr">
                      <a:solidFill>
                        <a:srgbClr val="78C0D4"/>
                      </a:solidFill>
                      <a:prstDash val="solid"/>
                      <a:round/>
                      <a:headEnd type="none" w="med" len="med"/>
                      <a:tailEnd type="none" w="med" len="med"/>
                    </a:lnT>
                    <a:lnB w="19050" cap="flat" cmpd="sng" algn="ctr">
                      <a:solidFill>
                        <a:srgbClr val="78C0D4"/>
                      </a:solidFill>
                      <a:prstDash val="solid"/>
                      <a:round/>
                      <a:headEnd type="none" w="med" len="med"/>
                      <a:tailEnd type="none" w="med" len="med"/>
                    </a:lnB>
                  </a:tcPr>
                </a:tc>
                <a:extLst>
                  <a:ext uri="{0D108BD9-81ED-4DB2-BD59-A6C34878D82A}">
                    <a16:rowId xmlns:a16="http://schemas.microsoft.com/office/drawing/2014/main" val="10011"/>
                  </a:ext>
                </a:extLst>
              </a:tr>
              <a:tr h="250040">
                <a:tc gridSpan="6">
                  <a:txBody>
                    <a:bodyPr/>
                    <a:lstStyle/>
                    <a:p>
                      <a:pPr>
                        <a:spcAft>
                          <a:spcPts val="0"/>
                        </a:spcAft>
                      </a:pPr>
                      <a:r>
                        <a:rPr lang="en-ZA" sz="1100" dirty="0">
                          <a:latin typeface="Times New Roman"/>
                          <a:cs typeface="B Lotus"/>
                        </a:rPr>
                        <a:t>* Doses &gt;100 mg are unlikely to produce any further benefit.</a:t>
                      </a:r>
                      <a:endParaRPr lang="en-US" sz="1100" dirty="0">
                        <a:latin typeface="Calibri"/>
                      </a:endParaRPr>
                    </a:p>
                  </a:txBody>
                  <a:tcPr marL="68580" marR="68580" marT="0" marB="0" anchor="ctr">
                    <a:lnL w="19050" cap="flat" cmpd="sng" algn="ctr">
                      <a:solidFill>
                        <a:srgbClr val="78C0D4"/>
                      </a:solidFill>
                      <a:prstDash val="solid"/>
                      <a:round/>
                      <a:headEnd type="none" w="med" len="med"/>
                      <a:tailEnd type="none" w="med" len="med"/>
                    </a:lnL>
                    <a:lnR w="19050" cap="flat" cmpd="sng" algn="ctr">
                      <a:solidFill>
                        <a:srgbClr val="78C0D4"/>
                      </a:solidFill>
                      <a:prstDash val="solid"/>
                      <a:round/>
                      <a:headEnd type="none" w="med" len="med"/>
                      <a:tailEnd type="none" w="med" len="med"/>
                    </a:lnR>
                    <a:lnT w="19050" cap="flat" cmpd="sng" algn="ctr">
                      <a:solidFill>
                        <a:srgbClr val="78C0D4"/>
                      </a:solidFill>
                      <a:prstDash val="solid"/>
                      <a:round/>
                      <a:headEnd type="none" w="med" len="med"/>
                      <a:tailEnd type="none" w="med" len="med"/>
                    </a:lnT>
                    <a:lnB w="19050" cap="flat" cmpd="sng" algn="ctr">
                      <a:solidFill>
                        <a:srgbClr val="78C0D4"/>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12"/>
                  </a:ext>
                </a:extLst>
              </a:tr>
              <a:tr h="253564">
                <a:tc gridSpan="6">
                  <a:txBody>
                    <a:bodyPr/>
                    <a:lstStyle/>
                    <a:p>
                      <a:pPr>
                        <a:spcAft>
                          <a:spcPts val="0"/>
                        </a:spcAft>
                      </a:pPr>
                      <a:r>
                        <a:rPr lang="en-ZA" sz="1100" b="1" dirty="0" err="1">
                          <a:latin typeface="Times New Roman"/>
                          <a:ea typeface="Calibri"/>
                          <a:cs typeface="B Lotus"/>
                        </a:rPr>
                        <a:t>Aldosterone</a:t>
                      </a:r>
                      <a:r>
                        <a:rPr lang="en-ZA" sz="1100" b="1" dirty="0">
                          <a:latin typeface="Times New Roman"/>
                          <a:ea typeface="Calibri"/>
                          <a:cs typeface="B Lotus"/>
                        </a:rPr>
                        <a:t> Antagonists</a:t>
                      </a:r>
                      <a:endParaRPr lang="en-US" sz="1100" dirty="0">
                        <a:latin typeface="Calibri"/>
                        <a:ea typeface="Calibri"/>
                        <a:cs typeface="Arial"/>
                      </a:endParaRPr>
                    </a:p>
                  </a:txBody>
                  <a:tcPr marL="68580" marR="68580" marT="0" marB="0" anchor="ctr">
                    <a:lnL w="19050" cap="flat" cmpd="sng" algn="ctr">
                      <a:solidFill>
                        <a:srgbClr val="78C0D4"/>
                      </a:solidFill>
                      <a:prstDash val="solid"/>
                      <a:round/>
                      <a:headEnd type="none" w="med" len="med"/>
                      <a:tailEnd type="none" w="med" len="med"/>
                    </a:lnL>
                    <a:lnR w="19050" cap="flat" cmpd="sng" algn="ctr">
                      <a:solidFill>
                        <a:srgbClr val="78C0D4"/>
                      </a:solidFill>
                      <a:prstDash val="solid"/>
                      <a:round/>
                      <a:headEnd type="none" w="med" len="med"/>
                      <a:tailEnd type="none" w="med" len="med"/>
                    </a:lnR>
                    <a:lnT w="19050" cap="flat" cmpd="sng" algn="ctr">
                      <a:solidFill>
                        <a:srgbClr val="78C0D4"/>
                      </a:solidFill>
                      <a:prstDash val="solid"/>
                      <a:round/>
                      <a:headEnd type="none" w="med" len="med"/>
                      <a:tailEnd type="none" w="med" len="med"/>
                    </a:lnT>
                    <a:lnB w="19050" cap="flat" cmpd="sng" algn="ctr">
                      <a:solidFill>
                        <a:srgbClr val="78C0D4"/>
                      </a:solidFill>
                      <a:prstDash val="solid"/>
                      <a:round/>
                      <a:headEnd type="none" w="med" len="med"/>
                      <a:tailEnd type="none" w="med" len="med"/>
                    </a:lnB>
                    <a:solidFill>
                      <a:srgbClr val="D2EAF1"/>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13"/>
                  </a:ext>
                </a:extLst>
              </a:tr>
              <a:tr h="353055">
                <a:tc>
                  <a:txBody>
                    <a:bodyPr/>
                    <a:lstStyle/>
                    <a:p>
                      <a:pPr algn="just">
                        <a:spcAft>
                          <a:spcPts val="0"/>
                        </a:spcAft>
                      </a:pPr>
                      <a:r>
                        <a:rPr lang="en-ZA" sz="1100">
                          <a:latin typeface="Times New Roman"/>
                          <a:cs typeface="B Lotus"/>
                        </a:rPr>
                        <a:t>Spironolactone</a:t>
                      </a:r>
                      <a:endParaRPr lang="en-US" sz="1100">
                        <a:latin typeface="Calibri"/>
                      </a:endParaRPr>
                    </a:p>
                  </a:txBody>
                  <a:tcPr marL="68580" marR="68580" marT="0" marB="0" anchor="ctr">
                    <a:lnL w="19050" cap="flat" cmpd="sng" algn="ctr">
                      <a:solidFill>
                        <a:srgbClr val="78C0D4"/>
                      </a:solidFill>
                      <a:prstDash val="solid"/>
                      <a:round/>
                      <a:headEnd type="none" w="med" len="med"/>
                      <a:tailEnd type="none" w="med" len="med"/>
                    </a:lnL>
                    <a:lnR w="19050" cap="flat" cmpd="sng" algn="ctr">
                      <a:solidFill>
                        <a:srgbClr val="78C0D4"/>
                      </a:solidFill>
                      <a:prstDash val="solid"/>
                      <a:round/>
                      <a:headEnd type="none" w="med" len="med"/>
                      <a:tailEnd type="none" w="med" len="med"/>
                    </a:lnR>
                    <a:lnT w="19050" cap="flat" cmpd="sng" algn="ctr">
                      <a:solidFill>
                        <a:srgbClr val="78C0D4"/>
                      </a:solidFill>
                      <a:prstDash val="solid"/>
                      <a:round/>
                      <a:headEnd type="none" w="med" len="med"/>
                      <a:tailEnd type="none" w="med" len="med"/>
                    </a:lnT>
                    <a:lnB w="19050" cap="flat" cmpd="sng" algn="ctr">
                      <a:solidFill>
                        <a:srgbClr val="78C0D4"/>
                      </a:solidFill>
                      <a:prstDash val="solid"/>
                      <a:round/>
                      <a:headEnd type="none" w="med" len="med"/>
                      <a:tailEnd type="none" w="med" len="med"/>
                    </a:lnB>
                  </a:tcPr>
                </a:tc>
                <a:tc>
                  <a:txBody>
                    <a:bodyPr/>
                    <a:lstStyle/>
                    <a:p>
                      <a:pPr algn="just">
                        <a:spcAft>
                          <a:spcPts val="0"/>
                        </a:spcAft>
                      </a:pPr>
                      <a:r>
                        <a:rPr lang="en-ZA" sz="1100" dirty="0">
                          <a:latin typeface="Times New Roman"/>
                          <a:cs typeface="B Lotus"/>
                        </a:rPr>
                        <a:t>Tab (25 , 100)</a:t>
                      </a:r>
                      <a:endParaRPr lang="en-US" sz="1100" dirty="0">
                        <a:latin typeface="Calibri"/>
                      </a:endParaRPr>
                    </a:p>
                  </a:txBody>
                  <a:tcPr marL="68580" marR="68580" marT="0" marB="0" anchor="ctr">
                    <a:lnL w="19050" cap="flat" cmpd="sng" algn="ctr">
                      <a:solidFill>
                        <a:srgbClr val="78C0D4"/>
                      </a:solidFill>
                      <a:prstDash val="solid"/>
                      <a:round/>
                      <a:headEnd type="none" w="med" len="med"/>
                      <a:tailEnd type="none" w="med" len="med"/>
                    </a:lnL>
                    <a:lnR w="19050" cap="flat" cmpd="sng" algn="ctr">
                      <a:solidFill>
                        <a:srgbClr val="78C0D4"/>
                      </a:solidFill>
                      <a:prstDash val="solid"/>
                      <a:round/>
                      <a:headEnd type="none" w="med" len="med"/>
                      <a:tailEnd type="none" w="med" len="med"/>
                    </a:lnR>
                    <a:lnT w="19050" cap="flat" cmpd="sng" algn="ctr">
                      <a:solidFill>
                        <a:srgbClr val="78C0D4"/>
                      </a:solidFill>
                      <a:prstDash val="solid"/>
                      <a:round/>
                      <a:headEnd type="none" w="med" len="med"/>
                      <a:tailEnd type="none" w="med" len="med"/>
                    </a:lnT>
                    <a:lnB w="19050" cap="flat" cmpd="sng" algn="ctr">
                      <a:solidFill>
                        <a:srgbClr val="78C0D4"/>
                      </a:solidFill>
                      <a:prstDash val="solid"/>
                      <a:round/>
                      <a:headEnd type="none" w="med" len="med"/>
                      <a:tailEnd type="none" w="med" len="med"/>
                    </a:lnB>
                  </a:tcPr>
                </a:tc>
                <a:tc>
                  <a:txBody>
                    <a:bodyPr/>
                    <a:lstStyle/>
                    <a:p>
                      <a:pPr algn="just">
                        <a:spcAft>
                          <a:spcPts val="0"/>
                        </a:spcAft>
                      </a:pPr>
                      <a:r>
                        <a:rPr lang="en-ZA" sz="1100" dirty="0">
                          <a:latin typeface="Times New Roman"/>
                          <a:cs typeface="B Lotus"/>
                        </a:rPr>
                        <a:t>25</a:t>
                      </a:r>
                      <a:endParaRPr lang="en-US" sz="1100" dirty="0">
                        <a:latin typeface="Calibri"/>
                      </a:endParaRPr>
                    </a:p>
                  </a:txBody>
                  <a:tcPr marL="68580" marR="68580" marT="0" marB="0" anchor="ctr">
                    <a:lnL w="19050" cap="flat" cmpd="sng" algn="ctr">
                      <a:solidFill>
                        <a:srgbClr val="78C0D4"/>
                      </a:solidFill>
                      <a:prstDash val="solid"/>
                      <a:round/>
                      <a:headEnd type="none" w="med" len="med"/>
                      <a:tailEnd type="none" w="med" len="med"/>
                    </a:lnL>
                    <a:lnR w="19050" cap="flat" cmpd="sng" algn="ctr">
                      <a:solidFill>
                        <a:srgbClr val="78C0D4"/>
                      </a:solidFill>
                      <a:prstDash val="solid"/>
                      <a:round/>
                      <a:headEnd type="none" w="med" len="med"/>
                      <a:tailEnd type="none" w="med" len="med"/>
                    </a:lnR>
                    <a:lnT w="19050" cap="flat" cmpd="sng" algn="ctr">
                      <a:solidFill>
                        <a:srgbClr val="78C0D4"/>
                      </a:solidFill>
                      <a:prstDash val="solid"/>
                      <a:round/>
                      <a:headEnd type="none" w="med" len="med"/>
                      <a:tailEnd type="none" w="med" len="med"/>
                    </a:lnT>
                    <a:lnB w="19050" cap="flat" cmpd="sng" algn="ctr">
                      <a:solidFill>
                        <a:srgbClr val="78C0D4"/>
                      </a:solidFill>
                      <a:prstDash val="solid"/>
                      <a:round/>
                      <a:headEnd type="none" w="med" len="med"/>
                      <a:tailEnd type="none" w="med" len="med"/>
                    </a:lnB>
                  </a:tcPr>
                </a:tc>
                <a:tc>
                  <a:txBody>
                    <a:bodyPr/>
                    <a:lstStyle/>
                    <a:p>
                      <a:pPr algn="just">
                        <a:spcAft>
                          <a:spcPts val="0"/>
                        </a:spcAft>
                      </a:pPr>
                      <a:r>
                        <a:rPr lang="en-ZA" sz="1100" dirty="0">
                          <a:latin typeface="Times New Roman"/>
                          <a:cs typeface="B Lotus"/>
                        </a:rPr>
                        <a:t>25-50</a:t>
                      </a:r>
                      <a:endParaRPr lang="en-US" sz="1100" dirty="0">
                        <a:latin typeface="Calibri"/>
                      </a:endParaRPr>
                    </a:p>
                  </a:txBody>
                  <a:tcPr marL="68580" marR="68580" marT="0" marB="0" anchor="ctr">
                    <a:lnL w="19050" cap="flat" cmpd="sng" algn="ctr">
                      <a:solidFill>
                        <a:srgbClr val="78C0D4"/>
                      </a:solidFill>
                      <a:prstDash val="solid"/>
                      <a:round/>
                      <a:headEnd type="none" w="med" len="med"/>
                      <a:tailEnd type="none" w="med" len="med"/>
                    </a:lnL>
                    <a:lnR w="19050" cap="flat" cmpd="sng" algn="ctr">
                      <a:solidFill>
                        <a:srgbClr val="78C0D4"/>
                      </a:solidFill>
                      <a:prstDash val="solid"/>
                      <a:round/>
                      <a:headEnd type="none" w="med" len="med"/>
                      <a:tailEnd type="none" w="med" len="med"/>
                    </a:lnR>
                    <a:lnT w="19050" cap="flat" cmpd="sng" algn="ctr">
                      <a:solidFill>
                        <a:srgbClr val="78C0D4"/>
                      </a:solidFill>
                      <a:prstDash val="solid"/>
                      <a:round/>
                      <a:headEnd type="none" w="med" len="med"/>
                      <a:tailEnd type="none" w="med" len="med"/>
                    </a:lnT>
                    <a:lnB w="19050" cap="flat" cmpd="sng" algn="ctr">
                      <a:solidFill>
                        <a:srgbClr val="78C0D4"/>
                      </a:solidFill>
                      <a:prstDash val="solid"/>
                      <a:round/>
                      <a:headEnd type="none" w="med" len="med"/>
                      <a:tailEnd type="none" w="med" len="med"/>
                    </a:lnB>
                  </a:tcPr>
                </a:tc>
                <a:tc>
                  <a:txBody>
                    <a:bodyPr/>
                    <a:lstStyle/>
                    <a:p>
                      <a:pPr algn="just">
                        <a:spcAft>
                          <a:spcPts val="0"/>
                        </a:spcAft>
                      </a:pPr>
                      <a:r>
                        <a:rPr lang="en-ZA" sz="1100" dirty="0">
                          <a:latin typeface="Times New Roman"/>
                          <a:cs typeface="B Lotus"/>
                        </a:rPr>
                        <a:t>50</a:t>
                      </a:r>
                      <a:endParaRPr lang="en-US" sz="1100" dirty="0">
                        <a:latin typeface="Calibri"/>
                      </a:endParaRPr>
                    </a:p>
                  </a:txBody>
                  <a:tcPr marL="68580" marR="68580" marT="0" marB="0" anchor="ctr">
                    <a:lnL w="19050" cap="flat" cmpd="sng" algn="ctr">
                      <a:solidFill>
                        <a:srgbClr val="78C0D4"/>
                      </a:solidFill>
                      <a:prstDash val="solid"/>
                      <a:round/>
                      <a:headEnd type="none" w="med" len="med"/>
                      <a:tailEnd type="none" w="med" len="med"/>
                    </a:lnL>
                    <a:lnR w="19050" cap="flat" cmpd="sng" algn="ctr">
                      <a:solidFill>
                        <a:srgbClr val="78C0D4"/>
                      </a:solidFill>
                      <a:prstDash val="solid"/>
                      <a:round/>
                      <a:headEnd type="none" w="med" len="med"/>
                      <a:tailEnd type="none" w="med" len="med"/>
                    </a:lnR>
                    <a:lnT w="19050" cap="flat" cmpd="sng" algn="ctr">
                      <a:solidFill>
                        <a:srgbClr val="78C0D4"/>
                      </a:solidFill>
                      <a:prstDash val="solid"/>
                      <a:round/>
                      <a:headEnd type="none" w="med" len="med"/>
                      <a:tailEnd type="none" w="med" len="med"/>
                    </a:lnT>
                    <a:lnB w="19050" cap="flat" cmpd="sng" algn="ctr">
                      <a:solidFill>
                        <a:srgbClr val="78C0D4"/>
                      </a:solidFill>
                      <a:prstDash val="solid"/>
                      <a:round/>
                      <a:headEnd type="none" w="med" len="med"/>
                      <a:tailEnd type="none" w="med" len="med"/>
                    </a:lnB>
                  </a:tcPr>
                </a:tc>
                <a:tc>
                  <a:txBody>
                    <a:bodyPr/>
                    <a:lstStyle/>
                    <a:p>
                      <a:pPr algn="just">
                        <a:spcAft>
                          <a:spcPts val="0"/>
                        </a:spcAft>
                      </a:pPr>
                      <a:r>
                        <a:rPr lang="en-ZA" sz="1100" dirty="0">
                          <a:latin typeface="Times New Roman"/>
                          <a:cs typeface="B Lotus"/>
                        </a:rPr>
                        <a:t>Daily to BID</a:t>
                      </a:r>
                      <a:endParaRPr lang="en-US" sz="1100" dirty="0">
                        <a:latin typeface="Calibri"/>
                      </a:endParaRPr>
                    </a:p>
                  </a:txBody>
                  <a:tcPr marL="68580" marR="68580" marT="0" marB="0" anchor="ctr">
                    <a:lnL w="19050" cap="flat" cmpd="sng" algn="ctr">
                      <a:solidFill>
                        <a:srgbClr val="78C0D4"/>
                      </a:solidFill>
                      <a:prstDash val="solid"/>
                      <a:round/>
                      <a:headEnd type="none" w="med" len="med"/>
                      <a:tailEnd type="none" w="med" len="med"/>
                    </a:lnL>
                    <a:lnR w="19050" cap="flat" cmpd="sng" algn="ctr">
                      <a:solidFill>
                        <a:srgbClr val="78C0D4"/>
                      </a:solidFill>
                      <a:prstDash val="solid"/>
                      <a:round/>
                      <a:headEnd type="none" w="med" len="med"/>
                      <a:tailEnd type="none" w="med" len="med"/>
                    </a:lnR>
                    <a:lnT w="19050" cap="flat" cmpd="sng" algn="ctr">
                      <a:solidFill>
                        <a:srgbClr val="78C0D4"/>
                      </a:solidFill>
                      <a:prstDash val="solid"/>
                      <a:round/>
                      <a:headEnd type="none" w="med" len="med"/>
                      <a:tailEnd type="none" w="med" len="med"/>
                    </a:lnT>
                    <a:lnB w="19050" cap="flat" cmpd="sng" algn="ctr">
                      <a:solidFill>
                        <a:srgbClr val="78C0D4"/>
                      </a:solidFill>
                      <a:prstDash val="solid"/>
                      <a:round/>
                      <a:headEnd type="none" w="med" len="med"/>
                      <a:tailEnd type="none" w="med" len="med"/>
                    </a:lnB>
                  </a:tcPr>
                </a:tc>
                <a:extLst>
                  <a:ext uri="{0D108BD9-81ED-4DB2-BD59-A6C34878D82A}">
                    <a16:rowId xmlns:a16="http://schemas.microsoft.com/office/drawing/2014/main" val="10014"/>
                  </a:ext>
                </a:extLst>
              </a:tr>
            </a:tbl>
          </a:graphicData>
        </a:graphic>
      </p:graphicFrame>
    </p:spTree>
    <p:extLst>
      <p:ext uri="{BB962C8B-B14F-4D97-AF65-F5344CB8AC3E}">
        <p14:creationId xmlns:p14="http://schemas.microsoft.com/office/powerpoint/2010/main" val="2734470410"/>
      </p:ext>
    </p:extLst>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1"/>
          <p:cNvSpPr>
            <a:spLocks noGrp="1"/>
          </p:cNvSpPr>
          <p:nvPr>
            <p:ph type="title"/>
          </p:nvPr>
        </p:nvSpPr>
        <p:spPr>
          <a:xfrm>
            <a:off x="421341" y="221206"/>
            <a:ext cx="8229600" cy="1139825"/>
          </a:xfrm>
        </p:spPr>
        <p:txBody>
          <a:bodyPr/>
          <a:lstStyle/>
          <a:p>
            <a:pPr algn="ctr" rtl="1"/>
            <a:r>
              <a:rPr lang="fa-IR" altLang="en-US" dirty="0" smtClean="0"/>
              <a:t>آلفابلوکرها</a:t>
            </a:r>
            <a:endParaRPr lang="en-US" altLang="en-US" dirty="0" smtClean="0"/>
          </a:p>
        </p:txBody>
      </p:sp>
      <p:sp>
        <p:nvSpPr>
          <p:cNvPr id="29699" name="Content Placeholder 2"/>
          <p:cNvSpPr>
            <a:spLocks noGrp="1"/>
          </p:cNvSpPr>
          <p:nvPr>
            <p:ph idx="1"/>
          </p:nvPr>
        </p:nvSpPr>
        <p:spPr>
          <a:xfrm>
            <a:off x="335280" y="1587464"/>
            <a:ext cx="8572052" cy="4530725"/>
          </a:xfrm>
        </p:spPr>
        <p:txBody>
          <a:bodyPr/>
          <a:lstStyle/>
          <a:p>
            <a:pPr algn="r" rtl="1"/>
            <a:r>
              <a:rPr lang="fa-IR" altLang="en-US" dirty="0" smtClean="0"/>
              <a:t>در مردان مسن مصرف می شود به منظور کاهش فشار خون و در صورت وجود بزرگی پروستات نقشی در جلوگیری از روند هیپرپلازی پروستات دارد. از عوارض آن هیپوتنشن ارتوستاتیک است که باید به بیمار آموزش های لازم جهت پیشگیری از این عارضه داده شود. </a:t>
            </a:r>
          </a:p>
          <a:p>
            <a:pPr algn="r" rtl="1"/>
            <a:r>
              <a:rPr lang="fa-IR" altLang="en-US" dirty="0" smtClean="0"/>
              <a:t>پرازوسین 1 و 5 میلیگرمی</a:t>
            </a:r>
          </a:p>
          <a:p>
            <a:pPr algn="r" rtl="1"/>
            <a:r>
              <a:rPr lang="fa-IR" altLang="en-US" dirty="0" smtClean="0"/>
              <a:t>ترازوسین 2 و 5 میلیگرمی</a:t>
            </a:r>
            <a:endParaRPr lang="en-US" altLang="en-US" dirty="0" smtClean="0"/>
          </a:p>
        </p:txBody>
      </p:sp>
    </p:spTree>
    <p:extLst>
      <p:ext uri="{BB962C8B-B14F-4D97-AF65-F5344CB8AC3E}">
        <p14:creationId xmlns:p14="http://schemas.microsoft.com/office/powerpoint/2010/main" val="1665058133"/>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itle 1"/>
          <p:cNvSpPr>
            <a:spLocks noGrp="1"/>
          </p:cNvSpPr>
          <p:nvPr>
            <p:ph type="title"/>
          </p:nvPr>
        </p:nvSpPr>
        <p:spPr>
          <a:xfrm>
            <a:off x="876094" y="577328"/>
            <a:ext cx="8596668" cy="907228"/>
          </a:xfrm>
        </p:spPr>
        <p:txBody>
          <a:bodyPr/>
          <a:lstStyle/>
          <a:p>
            <a:pPr algn="ctr" rtl="1"/>
            <a:r>
              <a:rPr lang="fa-IR" altLang="en-US" dirty="0" smtClean="0"/>
              <a:t>فشار خون و بارداری</a:t>
            </a:r>
          </a:p>
        </p:txBody>
      </p:sp>
      <p:sp>
        <p:nvSpPr>
          <p:cNvPr id="30723" name="Content Placeholder 2"/>
          <p:cNvSpPr>
            <a:spLocks noGrp="1"/>
          </p:cNvSpPr>
          <p:nvPr>
            <p:ph sz="half" idx="1"/>
          </p:nvPr>
        </p:nvSpPr>
        <p:spPr>
          <a:xfrm>
            <a:off x="236668" y="1344706"/>
            <a:ext cx="9402184" cy="5190565"/>
          </a:xfrm>
        </p:spPr>
        <p:txBody>
          <a:bodyPr/>
          <a:lstStyle/>
          <a:p>
            <a:pPr marL="0" indent="0" algn="just" rtl="1"/>
            <a:r>
              <a:rPr lang="fa-IR" altLang="en-US" sz="3200" dirty="0"/>
              <a:t> </a:t>
            </a:r>
            <a:r>
              <a:rPr lang="fa-IR" altLang="en-US" sz="2400" dirty="0"/>
              <a:t>استفاده از متیل دوپا و نیفیدیپین</a:t>
            </a:r>
            <a:r>
              <a:rPr lang="en-US" altLang="en-US" sz="2400" dirty="0"/>
              <a:t> </a:t>
            </a:r>
            <a:r>
              <a:rPr lang="fa-IR" altLang="en-US" sz="2400" dirty="0"/>
              <a:t>در حاملگی قابل تأیید هستند</a:t>
            </a:r>
            <a:r>
              <a:rPr lang="fa-IR" altLang="en-US" sz="2400" dirty="0" smtClean="0"/>
              <a:t>.</a:t>
            </a:r>
          </a:p>
          <a:p>
            <a:pPr marL="0" indent="0" algn="just" rtl="1">
              <a:buNone/>
            </a:pPr>
            <a:endParaRPr lang="fa-IR" altLang="en-US" sz="2400" dirty="0"/>
          </a:p>
          <a:p>
            <a:pPr marL="0" indent="0" algn="just" rtl="1"/>
            <a:r>
              <a:rPr lang="fa-IR" altLang="en-US" sz="2400" dirty="0"/>
              <a:t> بتا بلوکرها ( در تجویز در اوایل حاملگی احتمالاً موجب تأخیر رشد جنین می شوند</a:t>
            </a:r>
            <a:r>
              <a:rPr lang="fa-IR" altLang="en-US" sz="2400" dirty="0" smtClean="0"/>
              <a:t>)</a:t>
            </a:r>
          </a:p>
          <a:p>
            <a:pPr marL="0" indent="0" algn="just" rtl="1">
              <a:buNone/>
            </a:pPr>
            <a:endParaRPr lang="fa-IR" altLang="en-US" sz="2400" dirty="0"/>
          </a:p>
          <a:p>
            <a:pPr marL="0" indent="0" algn="just" rtl="1"/>
            <a:r>
              <a:rPr lang="fa-IR" altLang="en-US" sz="2400" dirty="0"/>
              <a:t> دیورتیک ها ( درصورتیکه همزمان کاهش حجم وجود داشته باشد) باید با احتیاط تجویز </a:t>
            </a:r>
            <a:r>
              <a:rPr lang="fa-IR" altLang="en-US" sz="2400" dirty="0" smtClean="0"/>
              <a:t>شوند</a:t>
            </a:r>
          </a:p>
          <a:p>
            <a:pPr marL="0" indent="0" algn="just" rtl="1">
              <a:buNone/>
            </a:pPr>
            <a:endParaRPr lang="en-US" altLang="en-US" sz="2400" dirty="0"/>
          </a:p>
          <a:p>
            <a:pPr marL="0" indent="0" algn="just" rtl="1"/>
            <a:r>
              <a:rPr lang="en-ZA" altLang="en-US" sz="2400" dirty="0"/>
              <a:t>ACEIs</a:t>
            </a:r>
            <a:r>
              <a:rPr lang="fa-IR" altLang="en-US" sz="2400" dirty="0"/>
              <a:t>، </a:t>
            </a:r>
            <a:r>
              <a:rPr lang="en-ZA" altLang="en-US" sz="2400" dirty="0"/>
              <a:t>ARBs</a:t>
            </a:r>
            <a:r>
              <a:rPr lang="fa-IR" altLang="en-US" sz="2400" dirty="0"/>
              <a:t> و </a:t>
            </a:r>
            <a:r>
              <a:rPr lang="en-ZA" altLang="en-US" sz="2400" dirty="0"/>
              <a:t>RAS</a:t>
            </a:r>
            <a:r>
              <a:rPr lang="fa-IR" altLang="en-US" sz="2400" dirty="0"/>
              <a:t> بلوکرها بدلیل خطر بالقوه آنها برای جنین نباید در دوران حاملگی استفاده شوند. </a:t>
            </a:r>
          </a:p>
        </p:txBody>
      </p:sp>
    </p:spTree>
    <p:extLst>
      <p:ext uri="{BB962C8B-B14F-4D97-AF65-F5344CB8AC3E}">
        <p14:creationId xmlns:p14="http://schemas.microsoft.com/office/powerpoint/2010/main" val="1889387424"/>
      </p:ext>
    </p:ext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tle 1"/>
          <p:cNvSpPr>
            <a:spLocks noGrp="1"/>
          </p:cNvSpPr>
          <p:nvPr>
            <p:ph type="title"/>
          </p:nvPr>
        </p:nvSpPr>
        <p:spPr>
          <a:xfrm>
            <a:off x="225911" y="301214"/>
            <a:ext cx="9423697" cy="6082740"/>
          </a:xfrm>
        </p:spPr>
        <p:txBody>
          <a:bodyPr>
            <a:normAutofit/>
          </a:bodyPr>
          <a:lstStyle/>
          <a:p>
            <a:pPr algn="r" rtl="1"/>
            <a:r>
              <a:rPr lang="fa-IR" altLang="en-US" sz="2400" b="1" dirty="0">
                <a:solidFill>
                  <a:srgbClr val="FF0000"/>
                </a:solidFill>
                <a:latin typeface="Calibri" panose="020F0502020204030204" pitchFamily="34" charset="0"/>
                <a:cs typeface="B Titr" panose="00000700000000000000" pitchFamily="2" charset="-78"/>
              </a:rPr>
              <a:t>اورژانس فشار خون چیست؟</a:t>
            </a:r>
            <a:r>
              <a:rPr lang="en-US" altLang="en-US" sz="2400" b="1" dirty="0">
                <a:solidFill>
                  <a:srgbClr val="FF0000"/>
                </a:solidFill>
                <a:latin typeface="Calibri" panose="020F0502020204030204" pitchFamily="34" charset="0"/>
                <a:cs typeface="B Titr" panose="00000700000000000000" pitchFamily="2" charset="-78"/>
              </a:rPr>
              <a:t/>
            </a:r>
            <a:br>
              <a:rPr lang="en-US" altLang="en-US" sz="2400" b="1" dirty="0">
                <a:solidFill>
                  <a:srgbClr val="FF0000"/>
                </a:solidFill>
                <a:latin typeface="Calibri" panose="020F0502020204030204" pitchFamily="34" charset="0"/>
                <a:cs typeface="B Titr" panose="00000700000000000000" pitchFamily="2" charset="-78"/>
              </a:rPr>
            </a:br>
            <a:r>
              <a:rPr lang="fa-IR" altLang="en-US" sz="2400" dirty="0">
                <a:solidFill>
                  <a:srgbClr val="000000"/>
                </a:solidFill>
                <a:latin typeface="Calibri" panose="020F0502020204030204" pitchFamily="34" charset="0"/>
                <a:ea typeface="Calibri" panose="020F0502020204030204" pitchFamily="34" charset="0"/>
                <a:cs typeface="Nazanin"/>
              </a:rPr>
              <a:t>ممکن است فشار خون به شکل شدید و ناگهانی بالا رود و باعث ایجاد اورژانس فشار خون شود. زمانی که فشار خون حداکثر(سیستول) بیشتر از 180 میلیمتر جیوه و یا فشار خون حداقل(دیاستول) بیشتر از 110 میلیمتر جیوه افزایش یابد، فشار خون اورژانس نامیده میشود</a:t>
            </a:r>
            <a:r>
              <a:rPr lang="fa-IR" altLang="en-US" sz="2400" dirty="0" smtClean="0">
                <a:solidFill>
                  <a:srgbClr val="000000"/>
                </a:solidFill>
                <a:latin typeface="Calibri" panose="020F0502020204030204" pitchFamily="34" charset="0"/>
                <a:ea typeface="Calibri" panose="020F0502020204030204" pitchFamily="34" charset="0"/>
                <a:cs typeface="Nazanin"/>
              </a:rPr>
              <a:t>.</a:t>
            </a:r>
            <a:br>
              <a:rPr lang="fa-IR" altLang="en-US" sz="2400" dirty="0" smtClean="0">
                <a:solidFill>
                  <a:srgbClr val="000000"/>
                </a:solidFill>
                <a:latin typeface="Calibri" panose="020F0502020204030204" pitchFamily="34" charset="0"/>
                <a:ea typeface="Calibri" panose="020F0502020204030204" pitchFamily="34" charset="0"/>
                <a:cs typeface="Nazanin"/>
              </a:rPr>
            </a:br>
            <a:r>
              <a:rPr lang="en-US" altLang="en-US" sz="2400" dirty="0">
                <a:solidFill>
                  <a:srgbClr val="000000"/>
                </a:solidFill>
                <a:latin typeface="Calibri" panose="020F0502020204030204" pitchFamily="34" charset="0"/>
                <a:ea typeface="Calibri" panose="020F0502020204030204" pitchFamily="34" charset="0"/>
                <a:cs typeface="Nazanin"/>
              </a:rPr>
              <a:t/>
            </a:r>
            <a:br>
              <a:rPr lang="en-US" altLang="en-US" sz="2400" dirty="0">
                <a:solidFill>
                  <a:srgbClr val="000000"/>
                </a:solidFill>
                <a:latin typeface="Calibri" panose="020F0502020204030204" pitchFamily="34" charset="0"/>
                <a:ea typeface="Calibri" panose="020F0502020204030204" pitchFamily="34" charset="0"/>
                <a:cs typeface="Nazanin"/>
              </a:rPr>
            </a:br>
            <a:r>
              <a:rPr lang="fa-IR" altLang="en-US" sz="2400" b="1" dirty="0">
                <a:solidFill>
                  <a:srgbClr val="FF0000"/>
                </a:solidFill>
                <a:latin typeface="Calibri" panose="020F0502020204030204" pitchFamily="34" charset="0"/>
                <a:ea typeface="Calibri" panose="020F0502020204030204" pitchFamily="34" charset="0"/>
                <a:cs typeface="B Titr" panose="00000700000000000000" pitchFamily="2" charset="-78"/>
              </a:rPr>
              <a:t>آیا اورژانس فشار خون علامت دارد؟</a:t>
            </a:r>
            <a:r>
              <a:rPr lang="en-US" altLang="en-US" sz="2400" b="1" dirty="0">
                <a:solidFill>
                  <a:srgbClr val="FF0000"/>
                </a:solidFill>
                <a:latin typeface="Calibri" panose="020F0502020204030204" pitchFamily="34" charset="0"/>
                <a:ea typeface="Calibri" panose="020F0502020204030204" pitchFamily="34" charset="0"/>
                <a:cs typeface="B Titr" panose="00000700000000000000" pitchFamily="2" charset="-78"/>
              </a:rPr>
              <a:t/>
            </a:r>
            <a:br>
              <a:rPr lang="en-US" altLang="en-US" sz="2400" b="1" dirty="0">
                <a:solidFill>
                  <a:srgbClr val="FF0000"/>
                </a:solidFill>
                <a:latin typeface="Calibri" panose="020F0502020204030204" pitchFamily="34" charset="0"/>
                <a:ea typeface="Calibri" panose="020F0502020204030204" pitchFamily="34" charset="0"/>
                <a:cs typeface="B Titr" panose="00000700000000000000" pitchFamily="2" charset="-78"/>
              </a:rPr>
            </a:br>
            <a:r>
              <a:rPr lang="fa-IR" altLang="en-US" sz="2400" dirty="0">
                <a:solidFill>
                  <a:srgbClr val="000000"/>
                </a:solidFill>
                <a:latin typeface="Calibri" panose="020F0502020204030204" pitchFamily="34" charset="0"/>
                <a:ea typeface="Nazanin"/>
                <a:cs typeface="Nazanin"/>
              </a:rPr>
              <a:t>می تواند بدون علامت یا همراه با علامت خفیف یا شدید باشد. در اغلب موارد علائمی مانند سردرد و خونریزی از بینی دارد که علائم خفیف است که شواهدی دال برمفید بودن کاهش فوری و مجدّانه ی فشار خون نبوده و کاهش ندادن پرفشاری اورژانسی در بخش اورژانس بیمارستان، با افزایش خطر کوتاه </a:t>
            </a:r>
            <a:r>
              <a:rPr lang="fa-IR" altLang="en-US" sz="2400" dirty="0" smtClean="0">
                <a:solidFill>
                  <a:srgbClr val="000000"/>
                </a:solidFill>
                <a:latin typeface="Calibri" panose="020F0502020204030204" pitchFamily="34" charset="0"/>
                <a:ea typeface="Nazanin"/>
                <a:cs typeface="Nazanin"/>
              </a:rPr>
              <a:t>مدت </a:t>
            </a:r>
            <a:r>
              <a:rPr lang="fa-IR" altLang="en-US" sz="2400" dirty="0">
                <a:solidFill>
                  <a:srgbClr val="000000"/>
                </a:solidFill>
                <a:latin typeface="Calibri" panose="020F0502020204030204" pitchFamily="34" charset="0"/>
                <a:ea typeface="Nazanin"/>
                <a:cs typeface="Nazanin"/>
              </a:rPr>
              <a:t>همراه نمی باشد. بهتر است درمان را با استفاده از همان داروهایی که در دراز مدت تجویز می شود آغاز نمود</a:t>
            </a:r>
            <a:r>
              <a:rPr lang="fa-IR" altLang="en-US" sz="2400" dirty="0" smtClean="0">
                <a:solidFill>
                  <a:srgbClr val="000000"/>
                </a:solidFill>
                <a:latin typeface="Calibri" panose="020F0502020204030204" pitchFamily="34" charset="0"/>
                <a:ea typeface="Nazanin"/>
                <a:cs typeface="Nazanin"/>
              </a:rPr>
              <a:t>.</a:t>
            </a:r>
            <a:r>
              <a:rPr lang="en-US" altLang="en-US" sz="2400" dirty="0" smtClean="0">
                <a:solidFill>
                  <a:srgbClr val="000000"/>
                </a:solidFill>
                <a:latin typeface="Calibri" panose="020F0502020204030204" pitchFamily="34" charset="0"/>
                <a:ea typeface="Nazanin"/>
                <a:cs typeface="Nazanin"/>
              </a:rPr>
              <a:t> </a:t>
            </a:r>
            <a:r>
              <a:rPr lang="fa-IR" altLang="en-US" sz="2400" dirty="0" smtClean="0">
                <a:solidFill>
                  <a:srgbClr val="000000"/>
                </a:solidFill>
                <a:latin typeface="Calibri" panose="020F0502020204030204" pitchFamily="34" charset="0"/>
                <a:ea typeface="Nazanin"/>
                <a:cs typeface="Nazanin"/>
              </a:rPr>
              <a:t>در </a:t>
            </a:r>
            <a:r>
              <a:rPr lang="fa-IR" altLang="en-US" sz="2400" dirty="0">
                <a:solidFill>
                  <a:srgbClr val="000000"/>
                </a:solidFill>
                <a:latin typeface="Calibri" panose="020F0502020204030204" pitchFamily="34" charset="0"/>
                <a:ea typeface="Nazanin"/>
                <a:cs typeface="Nazanin"/>
              </a:rPr>
              <a:t>موارد علامت دار مثل درد قفسه سینه و تنگی نفس شدید که احتمال ایجاد سکته قلبی یا مغزی وجود دارد نباید منتظر بمانید تا فشار خون پایین بیاید و فوری از اورژانس کمک درخواست کرده یا به بیمارستان مراجعه کنید.</a:t>
            </a:r>
            <a:endParaRPr lang="en-US" altLang="en-US" dirty="0" smtClean="0"/>
          </a:p>
        </p:txBody>
      </p:sp>
    </p:spTree>
    <p:extLst>
      <p:ext uri="{BB962C8B-B14F-4D97-AF65-F5344CB8AC3E}">
        <p14:creationId xmlns:p14="http://schemas.microsoft.com/office/powerpoint/2010/main" val="2120706093"/>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72122" y="552225"/>
            <a:ext cx="9111727" cy="5799793"/>
          </a:xfrm>
          <a:prstGeom prst="rect">
            <a:avLst/>
          </a:prstGeom>
        </p:spPr>
        <p:txBody>
          <a:bodyPr wrap="square">
            <a:spAutoFit/>
          </a:bodyPr>
          <a:lstStyle/>
          <a:p>
            <a:pPr algn="r" rtl="1">
              <a:defRPr/>
            </a:pPr>
            <a:r>
              <a:rPr lang="fa-IR" sz="2400" b="1" dirty="0">
                <a:solidFill>
                  <a:srgbClr val="FF0000"/>
                </a:solidFill>
                <a:latin typeface="Calibri" panose="020F0502020204030204" pitchFamily="34" charset="0"/>
                <a:cs typeface="B Titr" panose="00000700000000000000" pitchFamily="2" charset="-78"/>
              </a:rPr>
              <a:t>جهت نگهداری داروها چه مواردی باید رعایت شود</a:t>
            </a:r>
            <a:r>
              <a:rPr lang="fa-IR" sz="2400" b="1" dirty="0" smtClean="0">
                <a:solidFill>
                  <a:srgbClr val="FF0000"/>
                </a:solidFill>
                <a:latin typeface="Calibri" panose="020F0502020204030204" pitchFamily="34" charset="0"/>
                <a:cs typeface="B Titr" panose="00000700000000000000" pitchFamily="2" charset="-78"/>
              </a:rPr>
              <a:t>؟</a:t>
            </a:r>
          </a:p>
          <a:p>
            <a:pPr algn="r" rtl="1">
              <a:defRPr/>
            </a:pPr>
            <a:endParaRPr lang="en-US" sz="2400" b="1" dirty="0">
              <a:solidFill>
                <a:srgbClr val="FF0000"/>
              </a:solidFill>
              <a:latin typeface="Calibri" panose="020F0502020204030204" pitchFamily="34" charset="0"/>
              <a:cs typeface="B Titr" panose="00000700000000000000" pitchFamily="2" charset="-78"/>
            </a:endParaRPr>
          </a:p>
          <a:p>
            <a:pPr marL="342900" indent="-342900" algn="r" rtl="1">
              <a:lnSpc>
                <a:spcPct val="107000"/>
              </a:lnSpc>
              <a:spcAft>
                <a:spcPts val="800"/>
              </a:spcAft>
              <a:buFont typeface="+mj-lt"/>
              <a:buAutoNum type="arabicParenR"/>
              <a:defRPr/>
            </a:pPr>
            <a:r>
              <a:rPr lang="fa-IR" dirty="0">
                <a:solidFill>
                  <a:srgbClr val="000000"/>
                </a:solidFill>
                <a:latin typeface="Calibri" panose="020F0502020204030204" pitchFamily="34" charset="0"/>
                <a:ea typeface="Calibri" panose="020F0502020204030204" pitchFamily="34" charset="0"/>
                <a:cs typeface="Nazanin"/>
              </a:rPr>
              <a:t>داروها دور از نور آفتاب و رطوبت و گرما نگهداری شوند.</a:t>
            </a:r>
            <a:endParaRPr lang="en-US" dirty="0">
              <a:solidFill>
                <a:srgbClr val="000000"/>
              </a:solidFill>
              <a:latin typeface="Calibri" panose="020F0502020204030204" pitchFamily="34" charset="0"/>
              <a:ea typeface="Calibri" panose="020F0502020204030204" pitchFamily="34" charset="0"/>
              <a:cs typeface="Nazanin"/>
            </a:endParaRPr>
          </a:p>
          <a:p>
            <a:pPr marL="342900" indent="-342900" algn="r" rtl="1">
              <a:lnSpc>
                <a:spcPct val="107000"/>
              </a:lnSpc>
              <a:spcAft>
                <a:spcPts val="800"/>
              </a:spcAft>
              <a:buFont typeface="+mj-lt"/>
              <a:buAutoNum type="arabicParenR"/>
              <a:defRPr/>
            </a:pPr>
            <a:r>
              <a:rPr lang="fa-IR" dirty="0">
                <a:solidFill>
                  <a:srgbClr val="000000"/>
                </a:solidFill>
                <a:latin typeface="Calibri" panose="020F0502020204030204" pitchFamily="34" charset="0"/>
                <a:ea typeface="Calibri" panose="020F0502020204030204" pitchFamily="34" charset="0"/>
                <a:cs typeface="Nazanin"/>
              </a:rPr>
              <a:t>خارج کردن داروها از پوشش بسته بندی باعث سایش </a:t>
            </a:r>
            <a:r>
              <a:rPr lang="fa-IR" dirty="0" smtClean="0">
                <a:solidFill>
                  <a:srgbClr val="000000"/>
                </a:solidFill>
                <a:latin typeface="Calibri" panose="020F0502020204030204" pitchFamily="34" charset="0"/>
                <a:ea typeface="Calibri" panose="020F0502020204030204" pitchFamily="34" charset="0"/>
                <a:cs typeface="Nazanin"/>
              </a:rPr>
              <a:t>داروها </a:t>
            </a:r>
            <a:r>
              <a:rPr lang="fa-IR" dirty="0">
                <a:solidFill>
                  <a:srgbClr val="000000"/>
                </a:solidFill>
                <a:latin typeface="Calibri" panose="020F0502020204030204" pitchFamily="34" charset="0"/>
                <a:ea typeface="Calibri" panose="020F0502020204030204" pitchFamily="34" charset="0"/>
                <a:cs typeface="Nazanin"/>
              </a:rPr>
              <a:t>و کاهش خواص انها میشود.</a:t>
            </a:r>
            <a:endParaRPr lang="en-US" dirty="0">
              <a:solidFill>
                <a:srgbClr val="000000"/>
              </a:solidFill>
              <a:latin typeface="Calibri" panose="020F0502020204030204" pitchFamily="34" charset="0"/>
              <a:ea typeface="Calibri" panose="020F0502020204030204" pitchFamily="34" charset="0"/>
              <a:cs typeface="Nazanin"/>
            </a:endParaRPr>
          </a:p>
          <a:p>
            <a:pPr marL="342900" indent="-342900" algn="r" rtl="1">
              <a:lnSpc>
                <a:spcPct val="107000"/>
              </a:lnSpc>
              <a:spcAft>
                <a:spcPts val="800"/>
              </a:spcAft>
              <a:buFont typeface="+mj-lt"/>
              <a:buAutoNum type="arabicParenR"/>
              <a:defRPr/>
            </a:pPr>
            <a:r>
              <a:rPr lang="fa-IR" dirty="0">
                <a:solidFill>
                  <a:srgbClr val="000000"/>
                </a:solidFill>
                <a:latin typeface="Calibri" panose="020F0502020204030204" pitchFamily="34" charset="0"/>
                <a:ea typeface="Calibri" panose="020F0502020204030204" pitchFamily="34" charset="0"/>
                <a:cs typeface="Nazanin"/>
              </a:rPr>
              <a:t>توجه به تاریخ انقضا درج شده روی دارو بسیار مهم است.</a:t>
            </a:r>
            <a:endParaRPr lang="en-US" dirty="0">
              <a:solidFill>
                <a:srgbClr val="000000"/>
              </a:solidFill>
              <a:latin typeface="Calibri" panose="020F0502020204030204" pitchFamily="34" charset="0"/>
              <a:ea typeface="Calibri" panose="020F0502020204030204" pitchFamily="34" charset="0"/>
              <a:cs typeface="Nazanin"/>
            </a:endParaRPr>
          </a:p>
          <a:p>
            <a:pPr algn="r" rtl="1">
              <a:defRPr/>
            </a:pPr>
            <a:r>
              <a:rPr lang="fa-IR" sz="2400" b="1" dirty="0">
                <a:solidFill>
                  <a:srgbClr val="FF0000"/>
                </a:solidFill>
                <a:latin typeface="Calibri" panose="020F0502020204030204" pitchFamily="34" charset="0"/>
                <a:cs typeface="B Titr" panose="00000700000000000000" pitchFamily="2" charset="-78"/>
              </a:rPr>
              <a:t> </a:t>
            </a:r>
            <a:endParaRPr lang="en-US" sz="2400" b="1" dirty="0">
              <a:solidFill>
                <a:srgbClr val="FF0000"/>
              </a:solidFill>
              <a:latin typeface="Calibri" panose="020F0502020204030204" pitchFamily="34" charset="0"/>
              <a:cs typeface="B Titr" panose="00000700000000000000" pitchFamily="2" charset="-78"/>
            </a:endParaRPr>
          </a:p>
          <a:p>
            <a:pPr algn="r" rtl="1">
              <a:defRPr/>
            </a:pPr>
            <a:r>
              <a:rPr lang="fa-IR" sz="2400" b="1" dirty="0">
                <a:solidFill>
                  <a:srgbClr val="FF0000"/>
                </a:solidFill>
                <a:latin typeface="Calibri" panose="020F0502020204030204" pitchFamily="34" charset="0"/>
                <a:cs typeface="B Titr" panose="00000700000000000000" pitchFamily="2" charset="-78"/>
              </a:rPr>
              <a:t>بهترین نوشیدنی جهت مصرف قرص های فشار خون چیست</a:t>
            </a:r>
            <a:r>
              <a:rPr lang="fa-IR" sz="2400" b="1" dirty="0" smtClean="0">
                <a:solidFill>
                  <a:srgbClr val="FF0000"/>
                </a:solidFill>
                <a:latin typeface="Calibri" panose="020F0502020204030204" pitchFamily="34" charset="0"/>
                <a:cs typeface="B Titr" panose="00000700000000000000" pitchFamily="2" charset="-78"/>
              </a:rPr>
              <a:t>؟</a:t>
            </a:r>
          </a:p>
          <a:p>
            <a:pPr algn="r" rtl="1">
              <a:defRPr/>
            </a:pPr>
            <a:endParaRPr lang="en-US" sz="2400" b="1" dirty="0">
              <a:solidFill>
                <a:srgbClr val="FF0000"/>
              </a:solidFill>
              <a:latin typeface="Calibri" panose="020F0502020204030204" pitchFamily="34" charset="0"/>
              <a:cs typeface="B Titr" panose="00000700000000000000" pitchFamily="2" charset="-78"/>
            </a:endParaRPr>
          </a:p>
          <a:p>
            <a:pPr algn="r" rtl="1">
              <a:lnSpc>
                <a:spcPct val="107000"/>
              </a:lnSpc>
              <a:spcAft>
                <a:spcPts val="800"/>
              </a:spcAft>
              <a:defRPr/>
            </a:pPr>
            <a:r>
              <a:rPr lang="fa-IR" dirty="0">
                <a:solidFill>
                  <a:srgbClr val="000000"/>
                </a:solidFill>
                <a:latin typeface="Calibri" panose="020F0502020204030204" pitchFamily="34" charset="0"/>
                <a:ea typeface="Calibri" panose="020F0502020204030204" pitchFamily="34" charset="0"/>
                <a:cs typeface="Nazanin"/>
              </a:rPr>
              <a:t>گرچه هیچ تحقیقی مبنی بر اینکه استفاده از شیر و لبنیات یا آب میوه باعث کاهش یا افزایش اثر دارو </a:t>
            </a:r>
            <a:r>
              <a:rPr lang="fa-IR" dirty="0" smtClean="0">
                <a:solidFill>
                  <a:srgbClr val="000000"/>
                </a:solidFill>
                <a:latin typeface="Calibri" panose="020F0502020204030204" pitchFamily="34" charset="0"/>
                <a:ea typeface="Calibri" panose="020F0502020204030204" pitchFamily="34" charset="0"/>
                <a:cs typeface="Nazanin"/>
              </a:rPr>
              <a:t>می شود</a:t>
            </a:r>
            <a:r>
              <a:rPr lang="fa-IR" dirty="0">
                <a:solidFill>
                  <a:srgbClr val="000000"/>
                </a:solidFill>
                <a:latin typeface="Calibri" panose="020F0502020204030204" pitchFamily="34" charset="0"/>
                <a:ea typeface="Calibri" panose="020F0502020204030204" pitchFamily="34" charset="0"/>
                <a:cs typeface="Nazanin"/>
              </a:rPr>
              <a:t>، وجود ندارد اما بهتر است قرص های ضد فشار خون همراه با یک لیوان آب مصرف شوند</a:t>
            </a:r>
            <a:r>
              <a:rPr lang="fa-IR" dirty="0" smtClean="0">
                <a:solidFill>
                  <a:srgbClr val="000000"/>
                </a:solidFill>
                <a:latin typeface="Calibri" panose="020F0502020204030204" pitchFamily="34" charset="0"/>
                <a:ea typeface="Calibri" panose="020F0502020204030204" pitchFamily="34" charset="0"/>
                <a:cs typeface="Nazanin"/>
              </a:rPr>
              <a:t>.</a:t>
            </a:r>
          </a:p>
          <a:p>
            <a:pPr algn="r" rtl="1">
              <a:lnSpc>
                <a:spcPct val="107000"/>
              </a:lnSpc>
              <a:spcAft>
                <a:spcPts val="800"/>
              </a:spcAft>
              <a:defRPr/>
            </a:pPr>
            <a:endParaRPr lang="fa-IR" dirty="0">
              <a:solidFill>
                <a:srgbClr val="000000"/>
              </a:solidFill>
              <a:latin typeface="Calibri" panose="020F0502020204030204" pitchFamily="34" charset="0"/>
              <a:ea typeface="Calibri" panose="020F0502020204030204" pitchFamily="34" charset="0"/>
              <a:cs typeface="Nazanin"/>
            </a:endParaRPr>
          </a:p>
          <a:p>
            <a:pPr algn="r" rtl="1">
              <a:defRPr/>
            </a:pPr>
            <a:r>
              <a:rPr lang="fa-IR" sz="2400" b="1" dirty="0">
                <a:solidFill>
                  <a:srgbClr val="FF0000"/>
                </a:solidFill>
                <a:latin typeface="Calibri" panose="020F0502020204030204" pitchFamily="34" charset="0"/>
                <a:cs typeface="B Titr" panose="00000700000000000000" pitchFamily="2" charset="-78"/>
              </a:rPr>
              <a:t>روش صحیح مصرف دارو های فشار خون چگونه است</a:t>
            </a:r>
            <a:r>
              <a:rPr lang="fa-IR" sz="2400" b="1" dirty="0" smtClean="0">
                <a:solidFill>
                  <a:srgbClr val="FF0000"/>
                </a:solidFill>
                <a:latin typeface="Calibri" panose="020F0502020204030204" pitchFamily="34" charset="0"/>
                <a:cs typeface="B Titr" panose="00000700000000000000" pitchFamily="2" charset="-78"/>
              </a:rPr>
              <a:t>؟</a:t>
            </a:r>
          </a:p>
          <a:p>
            <a:pPr algn="r" rtl="1">
              <a:defRPr/>
            </a:pPr>
            <a:endParaRPr lang="en-US" sz="2400" b="1" dirty="0">
              <a:solidFill>
                <a:srgbClr val="FF0000"/>
              </a:solidFill>
              <a:latin typeface="Calibri" panose="020F0502020204030204" pitchFamily="34" charset="0"/>
              <a:cs typeface="B Titr" panose="00000700000000000000" pitchFamily="2" charset="-78"/>
            </a:endParaRPr>
          </a:p>
          <a:p>
            <a:pPr algn="r" rtl="1">
              <a:defRPr/>
            </a:pPr>
            <a:r>
              <a:rPr lang="fa-IR" dirty="0">
                <a:solidFill>
                  <a:srgbClr val="000000"/>
                </a:solidFill>
                <a:latin typeface="Calibri" panose="020F0502020204030204" pitchFamily="34" charset="0"/>
                <a:ea typeface="Calibri" panose="020F0502020204030204" pitchFamily="34" charset="0"/>
                <a:cs typeface="Nazanin"/>
              </a:rPr>
              <a:t>چنانچه طبق نظر پزشک معالج برای درمان فشار خون چند دارو تجویز شده است، بهتر است هر دارو را به طور جداگانه در وقت معین خود مصرف کنید. مصرف چند قرص همراه با هم شاید باعث احتمال افت فشار خون و عوارض ناشی از ان شود</a:t>
            </a:r>
            <a:endParaRPr lang="en-US" dirty="0">
              <a:solidFill>
                <a:srgbClr val="000000"/>
              </a:solidFill>
              <a:latin typeface="Calibri" panose="020F0502020204030204" pitchFamily="34" charset="0"/>
              <a:ea typeface="Calibri" panose="020F0502020204030204" pitchFamily="34" charset="0"/>
              <a:cs typeface="Nazanin"/>
            </a:endParaRPr>
          </a:p>
        </p:txBody>
      </p:sp>
    </p:spTree>
    <p:extLst>
      <p:ext uri="{BB962C8B-B14F-4D97-AF65-F5344CB8AC3E}">
        <p14:creationId xmlns:p14="http://schemas.microsoft.com/office/powerpoint/2010/main" val="2505767651"/>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1"/>
          <p:cNvSpPr>
            <a:spLocks noChangeArrowheads="1"/>
          </p:cNvSpPr>
          <p:nvPr/>
        </p:nvSpPr>
        <p:spPr bwMode="auto">
          <a:xfrm>
            <a:off x="344244" y="614082"/>
            <a:ext cx="8896574" cy="57415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Verdana" panose="020B0604030504040204" pitchFamily="34" charset="0"/>
                <a:cs typeface="Arial" panose="020B0604020202020204" pitchFamily="34" charset="0"/>
              </a:defRPr>
            </a:lvl1pPr>
            <a:lvl2pPr marL="742950" indent="-285750">
              <a:defRPr>
                <a:solidFill>
                  <a:schemeClr val="tx1"/>
                </a:solidFill>
                <a:latin typeface="Verdana" panose="020B0604030504040204" pitchFamily="34" charset="0"/>
                <a:cs typeface="Arial" panose="020B0604020202020204" pitchFamily="34" charset="0"/>
              </a:defRPr>
            </a:lvl2pPr>
            <a:lvl3pPr marL="1143000" indent="-228600">
              <a:defRPr>
                <a:solidFill>
                  <a:schemeClr val="tx1"/>
                </a:solidFill>
                <a:latin typeface="Verdana" panose="020B0604030504040204" pitchFamily="34" charset="0"/>
                <a:cs typeface="Arial" panose="020B0604020202020204" pitchFamily="34" charset="0"/>
              </a:defRPr>
            </a:lvl3pPr>
            <a:lvl4pPr marL="1600200" indent="-228600">
              <a:defRPr>
                <a:solidFill>
                  <a:schemeClr val="tx1"/>
                </a:solidFill>
                <a:latin typeface="Verdana" panose="020B0604030504040204" pitchFamily="34" charset="0"/>
                <a:cs typeface="Arial" panose="020B0604020202020204" pitchFamily="34" charset="0"/>
              </a:defRPr>
            </a:lvl4pPr>
            <a:lvl5pPr marL="2057400" indent="-228600">
              <a:defRPr>
                <a:solidFill>
                  <a:schemeClr val="tx1"/>
                </a:solidFill>
                <a:latin typeface="Verdana" panose="020B060403050404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9pPr>
          </a:lstStyle>
          <a:p>
            <a:pPr algn="r" rtl="1"/>
            <a:r>
              <a:rPr lang="fa-IR" altLang="en-US" sz="2400" b="1" dirty="0">
                <a:solidFill>
                  <a:srgbClr val="FF0000"/>
                </a:solidFill>
                <a:latin typeface="Calibri" panose="020F0502020204030204" pitchFamily="34" charset="0"/>
                <a:cs typeface="B Titr" panose="00000700000000000000" pitchFamily="2" charset="-78"/>
              </a:rPr>
              <a:t>آیا میتوان مصرف داروهای فشار خون را بعد از کنترل بیماری قطع کرد؟</a:t>
            </a:r>
            <a:endParaRPr lang="en-US" altLang="en-US" sz="2400" b="1" dirty="0">
              <a:solidFill>
                <a:srgbClr val="FF0000"/>
              </a:solidFill>
              <a:latin typeface="Calibri" panose="020F0502020204030204" pitchFamily="34" charset="0"/>
              <a:cs typeface="B Titr" panose="00000700000000000000" pitchFamily="2" charset="-78"/>
            </a:endParaRPr>
          </a:p>
          <a:p>
            <a:pPr algn="r" rtl="1">
              <a:lnSpc>
                <a:spcPct val="107000"/>
              </a:lnSpc>
              <a:spcAft>
                <a:spcPts val="800"/>
              </a:spcAft>
            </a:pPr>
            <a:r>
              <a:rPr lang="fa-IR" altLang="en-US" dirty="0">
                <a:solidFill>
                  <a:srgbClr val="000000"/>
                </a:solidFill>
                <a:latin typeface="Calibri" panose="020F0502020204030204" pitchFamily="34" charset="0"/>
                <a:ea typeface="Calibri" panose="020F0502020204030204" pitchFamily="34" charset="0"/>
                <a:cs typeface="Nazanin"/>
              </a:rPr>
              <a:t>مصرف </a:t>
            </a:r>
            <a:r>
              <a:rPr lang="fa-IR" altLang="en-US" dirty="0" smtClean="0">
                <a:solidFill>
                  <a:srgbClr val="000000"/>
                </a:solidFill>
                <a:latin typeface="Calibri" panose="020F0502020204030204" pitchFamily="34" charset="0"/>
                <a:ea typeface="Calibri" panose="020F0502020204030204" pitchFamily="34" charset="0"/>
                <a:cs typeface="Nazanin"/>
              </a:rPr>
              <a:t>داروهای </a:t>
            </a:r>
            <a:r>
              <a:rPr lang="fa-IR" altLang="en-US" dirty="0">
                <a:solidFill>
                  <a:srgbClr val="000000"/>
                </a:solidFill>
                <a:latin typeface="Calibri" panose="020F0502020204030204" pitchFamily="34" charset="0"/>
                <a:ea typeface="Calibri" panose="020F0502020204030204" pitchFamily="34" charset="0"/>
                <a:cs typeface="Nazanin"/>
              </a:rPr>
              <a:t>کاهنده </a:t>
            </a:r>
            <a:r>
              <a:rPr lang="fa-IR" altLang="en-US" dirty="0" smtClean="0">
                <a:solidFill>
                  <a:srgbClr val="000000"/>
                </a:solidFill>
                <a:latin typeface="Calibri" panose="020F0502020204030204" pitchFamily="34" charset="0"/>
                <a:ea typeface="Calibri" panose="020F0502020204030204" pitchFamily="34" charset="0"/>
                <a:cs typeface="Nazanin"/>
              </a:rPr>
              <a:t>فشارخون </a:t>
            </a:r>
            <a:r>
              <a:rPr lang="fa-IR" altLang="en-US" dirty="0">
                <a:solidFill>
                  <a:srgbClr val="000000"/>
                </a:solidFill>
                <a:latin typeface="Calibri" panose="020F0502020204030204" pitchFamily="34" charset="0"/>
                <a:ea typeface="Calibri" panose="020F0502020204030204" pitchFamily="34" charset="0"/>
                <a:cs typeface="Nazanin"/>
              </a:rPr>
              <a:t>تا پایان عمر الزامی است و باید بدانیم که قطع دارو باعث برگشتن فشار خون به میزان بالاتر از حد طبیعی میشود کنترل مجدد آن مشکل خواهد بود</a:t>
            </a:r>
            <a:r>
              <a:rPr lang="fa-IR" altLang="en-US" dirty="0" smtClean="0">
                <a:solidFill>
                  <a:srgbClr val="000000"/>
                </a:solidFill>
                <a:latin typeface="Calibri" panose="020F0502020204030204" pitchFamily="34" charset="0"/>
                <a:ea typeface="Calibri" panose="020F0502020204030204" pitchFamily="34" charset="0"/>
                <a:cs typeface="Nazanin"/>
              </a:rPr>
              <a:t>.</a:t>
            </a:r>
          </a:p>
          <a:p>
            <a:pPr algn="r" rtl="1">
              <a:lnSpc>
                <a:spcPct val="107000"/>
              </a:lnSpc>
              <a:spcAft>
                <a:spcPts val="800"/>
              </a:spcAft>
            </a:pPr>
            <a:endParaRPr lang="fa-IR" altLang="en-US" dirty="0">
              <a:solidFill>
                <a:srgbClr val="000000"/>
              </a:solidFill>
              <a:latin typeface="Calibri" panose="020F0502020204030204" pitchFamily="34" charset="0"/>
              <a:ea typeface="Calibri" panose="020F0502020204030204" pitchFamily="34" charset="0"/>
              <a:cs typeface="Nazanin"/>
            </a:endParaRPr>
          </a:p>
          <a:p>
            <a:pPr algn="r" rtl="1"/>
            <a:r>
              <a:rPr lang="fa-IR" altLang="en-US" sz="2400" b="1" dirty="0">
                <a:solidFill>
                  <a:srgbClr val="FF0000"/>
                </a:solidFill>
                <a:latin typeface="Calibri" panose="020F0502020204030204" pitchFamily="34" charset="0"/>
                <a:ea typeface="Calibri" panose="020F0502020204030204" pitchFamily="34" charset="0"/>
                <a:cs typeface="B Titr" panose="00000700000000000000" pitchFamily="2" charset="-78"/>
              </a:rPr>
              <a:t>مصرف داروهای فشار خون همزمان با کدام داروها ممنوع است؟</a:t>
            </a:r>
            <a:endParaRPr lang="en-US" altLang="en-US" sz="2400" b="1" dirty="0">
              <a:solidFill>
                <a:srgbClr val="FF0000"/>
              </a:solidFill>
              <a:latin typeface="Calibri" panose="020F0502020204030204" pitchFamily="34" charset="0"/>
              <a:ea typeface="Calibri" panose="020F0502020204030204" pitchFamily="34" charset="0"/>
              <a:cs typeface="B Titr" panose="00000700000000000000" pitchFamily="2" charset="-78"/>
            </a:endParaRPr>
          </a:p>
          <a:p>
            <a:pPr algn="r" rtl="1">
              <a:lnSpc>
                <a:spcPct val="107000"/>
              </a:lnSpc>
              <a:spcAft>
                <a:spcPts val="800"/>
              </a:spcAft>
            </a:pPr>
            <a:r>
              <a:rPr lang="fa-IR" altLang="en-US" dirty="0">
                <a:solidFill>
                  <a:srgbClr val="000000"/>
                </a:solidFill>
                <a:latin typeface="Calibri" panose="020F0502020204030204" pitchFamily="34" charset="0"/>
                <a:ea typeface="Calibri" panose="020F0502020204030204" pitchFamily="34" charset="0"/>
                <a:cs typeface="Nazanin"/>
              </a:rPr>
              <a:t>مصرف داروهای فشار خون با مسکن ها مثل استامینوفن و بروفن </a:t>
            </a:r>
            <a:r>
              <a:rPr lang="fa-IR" altLang="en-US" dirty="0">
                <a:solidFill>
                  <a:srgbClr val="000000"/>
                </a:solidFill>
                <a:latin typeface="Calibri" panose="020F0502020204030204" pitchFamily="34" charset="0"/>
                <a:cs typeface="Times New Roman" panose="02020603050405020304" pitchFamily="18" charset="0"/>
              </a:rPr>
              <a:t>–</a:t>
            </a:r>
            <a:r>
              <a:rPr lang="fa-IR" altLang="en-US" dirty="0">
                <a:solidFill>
                  <a:srgbClr val="000000"/>
                </a:solidFill>
                <a:latin typeface="Calibri" panose="020F0502020204030204" pitchFamily="34" charset="0"/>
                <a:ea typeface="Nazanin"/>
                <a:cs typeface="Nazanin"/>
              </a:rPr>
              <a:t> کورتون ها مثل آمپول دگزامتازون </a:t>
            </a:r>
            <a:r>
              <a:rPr lang="fa-IR" altLang="en-US" dirty="0">
                <a:solidFill>
                  <a:srgbClr val="000000"/>
                </a:solidFill>
                <a:latin typeface="Calibri" panose="020F0502020204030204" pitchFamily="34" charset="0"/>
                <a:ea typeface="Calibri" panose="020F0502020204030204" pitchFamily="34" charset="0"/>
                <a:cs typeface="Times New Roman" panose="02020603050405020304" pitchFamily="18" charset="0"/>
              </a:rPr>
              <a:t>–</a:t>
            </a:r>
            <a:r>
              <a:rPr lang="fa-IR" altLang="en-US" dirty="0">
                <a:solidFill>
                  <a:srgbClr val="000000"/>
                </a:solidFill>
                <a:latin typeface="Calibri" panose="020F0502020204030204" pitchFamily="34" charset="0"/>
                <a:ea typeface="Calibri" panose="020F0502020204030204" pitchFamily="34" charset="0"/>
                <a:cs typeface="Nazanin"/>
              </a:rPr>
              <a:t> داروهای سرماخوردگی </a:t>
            </a:r>
            <a:r>
              <a:rPr lang="fa-IR" altLang="en-US" dirty="0">
                <a:solidFill>
                  <a:srgbClr val="000000"/>
                </a:solidFill>
                <a:latin typeface="Calibri" panose="020F0502020204030204" pitchFamily="34" charset="0"/>
                <a:cs typeface="Times New Roman" panose="02020603050405020304" pitchFamily="18" charset="0"/>
              </a:rPr>
              <a:t>–</a:t>
            </a:r>
            <a:r>
              <a:rPr lang="fa-IR" altLang="en-US" dirty="0">
                <a:solidFill>
                  <a:srgbClr val="000000"/>
                </a:solidFill>
                <a:latin typeface="Calibri" panose="020F0502020204030204" pitchFamily="34" charset="0"/>
                <a:ea typeface="Nazanin"/>
                <a:cs typeface="Nazanin"/>
              </a:rPr>
              <a:t> داروهای اعصاب </a:t>
            </a:r>
            <a:r>
              <a:rPr lang="fa-IR" altLang="en-US" dirty="0">
                <a:solidFill>
                  <a:srgbClr val="000000"/>
                </a:solidFill>
                <a:latin typeface="Calibri" panose="020F0502020204030204" pitchFamily="34" charset="0"/>
                <a:cs typeface="Times New Roman" panose="02020603050405020304" pitchFamily="18" charset="0"/>
              </a:rPr>
              <a:t>–</a:t>
            </a:r>
            <a:r>
              <a:rPr lang="fa-IR" altLang="en-US" dirty="0">
                <a:solidFill>
                  <a:srgbClr val="000000"/>
                </a:solidFill>
                <a:latin typeface="Calibri" panose="020F0502020204030204" pitchFamily="34" charset="0"/>
                <a:ea typeface="Nazanin"/>
                <a:cs typeface="Nazanin"/>
              </a:rPr>
              <a:t> داروهای ضد بارداری ممنوع است</a:t>
            </a:r>
            <a:r>
              <a:rPr lang="fa-IR" altLang="en-US" dirty="0" smtClean="0">
                <a:solidFill>
                  <a:srgbClr val="000000"/>
                </a:solidFill>
                <a:latin typeface="Calibri" panose="020F0502020204030204" pitchFamily="34" charset="0"/>
                <a:ea typeface="Nazanin"/>
                <a:cs typeface="Nazanin"/>
              </a:rPr>
              <a:t>.</a:t>
            </a:r>
          </a:p>
          <a:p>
            <a:pPr algn="r" rtl="1">
              <a:lnSpc>
                <a:spcPct val="107000"/>
              </a:lnSpc>
              <a:spcAft>
                <a:spcPts val="800"/>
              </a:spcAft>
            </a:pPr>
            <a:endParaRPr lang="fa-IR" altLang="en-US" dirty="0">
              <a:solidFill>
                <a:srgbClr val="000000"/>
              </a:solidFill>
              <a:latin typeface="Calibri" panose="020F0502020204030204" pitchFamily="34" charset="0"/>
              <a:ea typeface="Nazanin"/>
              <a:cs typeface="Nazanin"/>
            </a:endParaRPr>
          </a:p>
          <a:p>
            <a:pPr algn="r" rtl="1"/>
            <a:r>
              <a:rPr lang="fa-IR" altLang="en-US" sz="2400" b="1" dirty="0">
                <a:solidFill>
                  <a:srgbClr val="FF0000"/>
                </a:solidFill>
                <a:latin typeface="Calibri" panose="020F0502020204030204" pitchFamily="34" charset="0"/>
                <a:cs typeface="B Titr" panose="00000700000000000000" pitchFamily="2" charset="-78"/>
              </a:rPr>
              <a:t>آیا مصرف قرص فراموش شده همزمان با قرص بعدی درست است؟</a:t>
            </a:r>
            <a:endParaRPr lang="en-US" altLang="en-US" sz="2400" b="1" dirty="0">
              <a:solidFill>
                <a:srgbClr val="FF0000"/>
              </a:solidFill>
              <a:latin typeface="Calibri" panose="020F0502020204030204" pitchFamily="34" charset="0"/>
              <a:cs typeface="B Titr" panose="00000700000000000000" pitchFamily="2" charset="-78"/>
            </a:endParaRPr>
          </a:p>
          <a:p>
            <a:pPr algn="r" rtl="1">
              <a:lnSpc>
                <a:spcPct val="107000"/>
              </a:lnSpc>
              <a:spcAft>
                <a:spcPts val="800"/>
              </a:spcAft>
            </a:pPr>
            <a:r>
              <a:rPr lang="fa-IR" altLang="en-US" dirty="0">
                <a:solidFill>
                  <a:srgbClr val="000000"/>
                </a:solidFill>
                <a:latin typeface="Calibri" panose="020F0502020204030204" pitchFamily="34" charset="0"/>
                <a:ea typeface="Nazanin"/>
                <a:cs typeface="Nazanin"/>
              </a:rPr>
              <a:t>خیر زیرا مصرف بیش از نیاز قرص فشار خون میتواند باعث خطر سرگیجه </a:t>
            </a:r>
            <a:r>
              <a:rPr lang="fa-IR" altLang="en-US" dirty="0">
                <a:solidFill>
                  <a:srgbClr val="000000"/>
                </a:solidFill>
                <a:latin typeface="Calibri" panose="020F0502020204030204" pitchFamily="34" charset="0"/>
                <a:cs typeface="Times New Roman" panose="02020603050405020304" pitchFamily="18" charset="0"/>
              </a:rPr>
              <a:t>–</a:t>
            </a:r>
            <a:r>
              <a:rPr lang="fa-IR" altLang="en-US" dirty="0">
                <a:solidFill>
                  <a:srgbClr val="000000"/>
                </a:solidFill>
                <a:latin typeface="Calibri" panose="020F0502020204030204" pitchFamily="34" charset="0"/>
                <a:ea typeface="Nazanin"/>
                <a:cs typeface="Nazanin"/>
              </a:rPr>
              <a:t> گیجی </a:t>
            </a:r>
            <a:r>
              <a:rPr lang="fa-IR" altLang="en-US" dirty="0">
                <a:solidFill>
                  <a:srgbClr val="000000"/>
                </a:solidFill>
                <a:latin typeface="Calibri" panose="020F0502020204030204" pitchFamily="34" charset="0"/>
                <a:cs typeface="Times New Roman" panose="02020603050405020304" pitchFamily="18" charset="0"/>
              </a:rPr>
              <a:t>–</a:t>
            </a:r>
            <a:r>
              <a:rPr lang="fa-IR" altLang="en-US" dirty="0">
                <a:solidFill>
                  <a:srgbClr val="000000"/>
                </a:solidFill>
                <a:latin typeface="Calibri" panose="020F0502020204030204" pitchFamily="34" charset="0"/>
                <a:ea typeface="Nazanin"/>
                <a:cs typeface="Nazanin"/>
              </a:rPr>
              <a:t> عدم تعادل شود در صورت فراموش کردن یک نوبت قرص اگر بعد از دو تا سه ساعت به یاد آورده شود میتوان دارو را مصرف کرد</a:t>
            </a:r>
            <a:r>
              <a:rPr lang="fa-IR" altLang="en-US" dirty="0" smtClean="0">
                <a:solidFill>
                  <a:srgbClr val="000000"/>
                </a:solidFill>
                <a:latin typeface="Calibri" panose="020F0502020204030204" pitchFamily="34" charset="0"/>
                <a:ea typeface="Nazanin"/>
                <a:cs typeface="Nazanin"/>
              </a:rPr>
              <a:t>.</a:t>
            </a:r>
          </a:p>
          <a:p>
            <a:pPr algn="r" rtl="1">
              <a:lnSpc>
                <a:spcPct val="107000"/>
              </a:lnSpc>
              <a:spcAft>
                <a:spcPts val="800"/>
              </a:spcAft>
            </a:pPr>
            <a:endParaRPr lang="en-US" altLang="en-US" dirty="0">
              <a:solidFill>
                <a:srgbClr val="000000"/>
              </a:solidFill>
              <a:latin typeface="Calibri" panose="020F0502020204030204" pitchFamily="34" charset="0"/>
              <a:ea typeface="Nazanin"/>
              <a:cs typeface="Nazanin"/>
            </a:endParaRPr>
          </a:p>
          <a:p>
            <a:pPr algn="r" rtl="1"/>
            <a:r>
              <a:rPr lang="fa-IR" altLang="en-US" sz="2400" b="1" dirty="0">
                <a:solidFill>
                  <a:srgbClr val="FF0000"/>
                </a:solidFill>
                <a:latin typeface="Calibri" panose="020F0502020204030204" pitchFamily="34" charset="0"/>
                <a:cs typeface="B Titr" panose="00000700000000000000" pitchFamily="2" charset="-78"/>
              </a:rPr>
              <a:t>بهترین زمان مصرف قرص های فشار خون چه زمانی است؟</a:t>
            </a:r>
            <a:endParaRPr lang="en-US" altLang="en-US" sz="2400" b="1" dirty="0">
              <a:solidFill>
                <a:srgbClr val="FF0000"/>
              </a:solidFill>
              <a:latin typeface="Calibri" panose="020F0502020204030204" pitchFamily="34" charset="0"/>
              <a:cs typeface="B Titr" panose="00000700000000000000" pitchFamily="2" charset="-78"/>
            </a:endParaRPr>
          </a:p>
          <a:p>
            <a:pPr algn="r" rtl="1">
              <a:lnSpc>
                <a:spcPct val="107000"/>
              </a:lnSpc>
              <a:spcAft>
                <a:spcPts val="800"/>
              </a:spcAft>
            </a:pPr>
            <a:r>
              <a:rPr lang="fa-IR" altLang="en-US" dirty="0">
                <a:solidFill>
                  <a:srgbClr val="000000"/>
                </a:solidFill>
                <a:latin typeface="Calibri" panose="020F0502020204030204" pitchFamily="34" charset="0"/>
                <a:ea typeface="Nazanin"/>
                <a:cs typeface="Nazanin"/>
              </a:rPr>
              <a:t>یکی از انواع داروها برای کنترل فشار خون </a:t>
            </a:r>
            <a:r>
              <a:rPr lang="fa-IR" altLang="en-US" dirty="0" smtClean="0">
                <a:solidFill>
                  <a:srgbClr val="000000"/>
                </a:solidFill>
                <a:latin typeface="Calibri" panose="020F0502020204030204" pitchFamily="34" charset="0"/>
                <a:ea typeface="Nazanin"/>
                <a:cs typeface="Nazanin"/>
              </a:rPr>
              <a:t>داروهای </a:t>
            </a:r>
            <a:r>
              <a:rPr lang="fa-IR" altLang="en-US" dirty="0">
                <a:solidFill>
                  <a:srgbClr val="000000"/>
                </a:solidFill>
                <a:latin typeface="Calibri" panose="020F0502020204030204" pitchFamily="34" charset="0"/>
                <a:ea typeface="Nazanin"/>
                <a:cs typeface="Nazanin"/>
              </a:rPr>
              <a:t>ادرار آور است و پیشنهاد میشود این داروها صبح ها مصرف شوند تا باعث اختلال در خواب شب به علت نیاز به دفع ادرار نباشد. در مورد سایر داروها اگر فقط یک نوبت است مصرف آن در عصر یا شب بهتر است. </a:t>
            </a:r>
            <a:endParaRPr lang="en-US" altLang="en-US" dirty="0">
              <a:solidFill>
                <a:srgbClr val="000000"/>
              </a:solidFill>
              <a:latin typeface="Calibri" panose="020F0502020204030204" pitchFamily="34" charset="0"/>
              <a:ea typeface="Nazanin"/>
              <a:cs typeface="Nazanin"/>
            </a:endParaRPr>
          </a:p>
        </p:txBody>
      </p:sp>
    </p:spTree>
    <p:extLst>
      <p:ext uri="{BB962C8B-B14F-4D97-AF65-F5344CB8AC3E}">
        <p14:creationId xmlns:p14="http://schemas.microsoft.com/office/powerpoint/2010/main" val="596929595"/>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Title 1"/>
          <p:cNvSpPr>
            <a:spLocks noGrp="1"/>
          </p:cNvSpPr>
          <p:nvPr>
            <p:ph type="title"/>
          </p:nvPr>
        </p:nvSpPr>
        <p:spPr>
          <a:xfrm>
            <a:off x="481125" y="140748"/>
            <a:ext cx="8229600" cy="676834"/>
          </a:xfrm>
        </p:spPr>
        <p:txBody>
          <a:bodyPr/>
          <a:lstStyle/>
          <a:p>
            <a:pPr algn="ctr" rtl="1"/>
            <a:r>
              <a:rPr lang="fa-IR" altLang="en-US" dirty="0" smtClean="0"/>
              <a:t>پیگیری بیمار مبتلا به فشار خون بالا</a:t>
            </a:r>
            <a:endParaRPr lang="en-US" altLang="en-US" dirty="0" smtClean="0"/>
          </a:p>
        </p:txBody>
      </p:sp>
      <p:sp>
        <p:nvSpPr>
          <p:cNvPr id="3" name="Content Placeholder 2"/>
          <p:cNvSpPr>
            <a:spLocks noGrp="1"/>
          </p:cNvSpPr>
          <p:nvPr>
            <p:ph idx="1"/>
          </p:nvPr>
        </p:nvSpPr>
        <p:spPr>
          <a:xfrm>
            <a:off x="0" y="1075765"/>
            <a:ext cx="9660367" cy="4658957"/>
          </a:xfrm>
        </p:spPr>
        <p:txBody>
          <a:bodyPr/>
          <a:lstStyle/>
          <a:p>
            <a:pPr algn="r" rtl="1">
              <a:defRPr/>
            </a:pPr>
            <a:r>
              <a:rPr lang="fa-IR" dirty="0" smtClean="0"/>
              <a:t>بیمار باید از عدد فشار خون خود مطلع باشد و در هر ویزیت عدد فشار خون خود را از پزشک بپرسد. همچنین باید از هدف فشار خون نیز با اطلاع باشد که معمولا عدد کمتر از140/90  می باشد.</a:t>
            </a:r>
          </a:p>
          <a:p>
            <a:pPr marL="0" indent="0" algn="r" rtl="1">
              <a:buNone/>
              <a:defRPr/>
            </a:pPr>
            <a:endParaRPr lang="fa-IR" dirty="0" smtClean="0"/>
          </a:p>
          <a:p>
            <a:pPr algn="r" rtl="1">
              <a:defRPr/>
            </a:pPr>
            <a:r>
              <a:rPr lang="fa-IR" dirty="0" smtClean="0"/>
              <a:t>بهتر است بیماران دستگاه فشارسنج دیجیتالی در منزل داشته باشند و روش اندازه گیری صحیح و شرایط اندازه گیری صحیح را بدانند.  </a:t>
            </a:r>
          </a:p>
          <a:p>
            <a:pPr marL="0" indent="0" algn="r" rtl="1">
              <a:buNone/>
              <a:defRPr/>
            </a:pPr>
            <a:endParaRPr lang="fa-IR" dirty="0" smtClean="0"/>
          </a:p>
          <a:p>
            <a:pPr algn="r" rtl="1"/>
            <a:r>
              <a:rPr lang="fa-IR" dirty="0" smtClean="0"/>
              <a:t>  </a:t>
            </a:r>
            <a:r>
              <a:rPr lang="fa-IR" altLang="en-US" dirty="0"/>
              <a:t>پس از رسیدن اعداد فشارخون به اهداف کنترل فشار خون لازم است بیمار هر سه ماه یک بار جهت بررسی عوارض بیماری و عوارض دارویی و گرفتن نسخه دارویی به پزشک مراجعه نماید و هر ماه فشار خون خود را در منزل یا مرکز بهداشتی درمانی بگیرد چرا که فشار خون علامت ندارد و تنها راه با خبر شدن از کنترل آن، اندازه گیری می باشد. </a:t>
            </a:r>
            <a:endParaRPr lang="fa-IR" altLang="en-US" dirty="0" smtClean="0"/>
          </a:p>
          <a:p>
            <a:pPr marL="0" indent="0" algn="r" rtl="1">
              <a:buNone/>
            </a:pPr>
            <a:endParaRPr lang="fa-IR" altLang="en-US" dirty="0"/>
          </a:p>
          <a:p>
            <a:pPr algn="r" rtl="1"/>
            <a:r>
              <a:rPr lang="fa-IR" altLang="en-US" dirty="0"/>
              <a:t>در صورتی که فشار خون کنترل نیست بر حسب دستور پزشک ماهانه یا هر دو هفته یک بار یا زودتر باید به پزشک مراجعه کند تا فشارش به عدد کنترل برسد.</a:t>
            </a:r>
          </a:p>
          <a:p>
            <a:pPr algn="r" rtl="1"/>
            <a:endParaRPr lang="en-US" altLang="en-US" dirty="0"/>
          </a:p>
          <a:p>
            <a:pPr marL="0" indent="0" algn="r" rtl="1">
              <a:buNone/>
              <a:defRPr/>
            </a:pPr>
            <a:endParaRPr lang="en-US" dirty="0"/>
          </a:p>
        </p:txBody>
      </p:sp>
    </p:spTree>
    <p:extLst>
      <p:ext uri="{BB962C8B-B14F-4D97-AF65-F5344CB8AC3E}">
        <p14:creationId xmlns:p14="http://schemas.microsoft.com/office/powerpoint/2010/main" val="3894804322"/>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Title 1"/>
          <p:cNvSpPr>
            <a:spLocks noGrp="1"/>
          </p:cNvSpPr>
          <p:nvPr>
            <p:ph type="title"/>
          </p:nvPr>
        </p:nvSpPr>
        <p:spPr>
          <a:xfrm>
            <a:off x="475130" y="415963"/>
            <a:ext cx="8229600" cy="788988"/>
          </a:xfrm>
        </p:spPr>
        <p:txBody>
          <a:bodyPr/>
          <a:lstStyle/>
          <a:p>
            <a:pPr algn="ctr"/>
            <a:r>
              <a:rPr lang="fa-IR" altLang="en-US" dirty="0" smtClean="0"/>
              <a:t>پیگیری بیمار مبتلا به فشار خون بالا</a:t>
            </a:r>
            <a:endParaRPr lang="en-US" altLang="en-US" dirty="0" smtClean="0"/>
          </a:p>
        </p:txBody>
      </p:sp>
      <p:sp>
        <p:nvSpPr>
          <p:cNvPr id="36867" name="Content Placeholder 2"/>
          <p:cNvSpPr>
            <a:spLocks noGrp="1"/>
          </p:cNvSpPr>
          <p:nvPr>
            <p:ph idx="1"/>
          </p:nvPr>
        </p:nvSpPr>
        <p:spPr>
          <a:xfrm>
            <a:off x="182880" y="1855545"/>
            <a:ext cx="8918089" cy="4419600"/>
          </a:xfrm>
        </p:spPr>
        <p:txBody>
          <a:bodyPr/>
          <a:lstStyle/>
          <a:p>
            <a:pPr algn="r" rtl="1"/>
            <a:r>
              <a:rPr lang="fa-IR" altLang="en-US" dirty="0" smtClean="0"/>
              <a:t>بررسی سالانه عوارض فشار خون بر عهده پزشک است</a:t>
            </a:r>
          </a:p>
          <a:p>
            <a:pPr algn="r" rtl="1"/>
            <a:r>
              <a:rPr lang="fa-IR" altLang="en-US" dirty="0" smtClean="0"/>
              <a:t>سالانه یک نوار قلب </a:t>
            </a:r>
          </a:p>
          <a:p>
            <a:pPr algn="r" rtl="1"/>
            <a:r>
              <a:rPr lang="fa-IR" altLang="en-US" dirty="0" smtClean="0"/>
              <a:t>سالانه آزمایش قند و چربی و ...</a:t>
            </a:r>
          </a:p>
          <a:p>
            <a:pPr algn="r" rtl="1"/>
            <a:r>
              <a:rPr lang="fa-IR" altLang="en-US" dirty="0" smtClean="0"/>
              <a:t>سالانه آزمایش بررسی کلیه جهت دفع آلبومین و تعیین </a:t>
            </a:r>
            <a:r>
              <a:rPr lang="en-US" altLang="en-US" dirty="0" smtClean="0"/>
              <a:t>GFR</a:t>
            </a:r>
            <a:r>
              <a:rPr lang="fa-IR" altLang="en-US" dirty="0" smtClean="0"/>
              <a:t> </a:t>
            </a:r>
          </a:p>
          <a:p>
            <a:pPr algn="r" rtl="1"/>
            <a:r>
              <a:rPr lang="fa-IR" altLang="en-US" dirty="0" smtClean="0"/>
              <a:t>در شروع مصرف یا افزایش دوز داروهای </a:t>
            </a:r>
            <a:r>
              <a:rPr lang="en-US" altLang="en-US" dirty="0" smtClean="0"/>
              <a:t>ACEI </a:t>
            </a:r>
            <a:r>
              <a:rPr lang="fa-IR" altLang="en-US" dirty="0" smtClean="0"/>
              <a:t> و </a:t>
            </a:r>
            <a:r>
              <a:rPr lang="en-US" altLang="en-US" dirty="0" smtClean="0"/>
              <a:t>ARB</a:t>
            </a:r>
            <a:r>
              <a:rPr lang="fa-IR" altLang="en-US" dirty="0" smtClean="0"/>
              <a:t> چک پتاسیم و کراتینین یک هفته بعد ضرورت دارد همچنین قبل از شروع باید چک شوند.  </a:t>
            </a:r>
          </a:p>
          <a:p>
            <a:pPr algn="r" rtl="1"/>
            <a:r>
              <a:rPr lang="fa-IR" altLang="en-US" dirty="0" smtClean="0"/>
              <a:t>ارجاع به چشم پزشک جهت بررسی رتینوپاتی هیپرتانسیو در صورت فشار خون مرحله 2 </a:t>
            </a:r>
            <a:endParaRPr lang="en-US" altLang="en-US" dirty="0" smtClean="0"/>
          </a:p>
        </p:txBody>
      </p:sp>
    </p:spTree>
    <p:extLst>
      <p:ext uri="{BB962C8B-B14F-4D97-AF65-F5344CB8AC3E}">
        <p14:creationId xmlns:p14="http://schemas.microsoft.com/office/powerpoint/2010/main" val="284850347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41331" y="1325332"/>
            <a:ext cx="7911128" cy="960668"/>
          </a:xfrm>
        </p:spPr>
        <p:txBody>
          <a:bodyPr/>
          <a:lstStyle/>
          <a:p>
            <a:endParaRPr lang="fa-IR" dirty="0"/>
          </a:p>
        </p:txBody>
      </p:sp>
      <p:pic>
        <p:nvPicPr>
          <p:cNvPr id="4" name="Content Placeholder 3"/>
          <p:cNvPicPr>
            <a:picLocks noGrp="1" noChangeAspect="1"/>
          </p:cNvPicPr>
          <p:nvPr>
            <p:ph idx="1"/>
          </p:nvPr>
        </p:nvPicPr>
        <p:blipFill>
          <a:blip r:embed="rId2"/>
          <a:stretch>
            <a:fillRect/>
          </a:stretch>
        </p:blipFill>
        <p:spPr>
          <a:xfrm>
            <a:off x="-1" y="108787"/>
            <a:ext cx="9952893" cy="6749213"/>
          </a:xfrm>
          <a:prstGeom prst="rect">
            <a:avLst/>
          </a:prstGeom>
        </p:spPr>
      </p:pic>
    </p:spTree>
    <p:extLst>
      <p:ext uri="{BB962C8B-B14F-4D97-AF65-F5344CB8AC3E}">
        <p14:creationId xmlns:p14="http://schemas.microsoft.com/office/powerpoint/2010/main" val="4147599975"/>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0779162" cy="6858000"/>
          </a:xfrm>
          <a:prstGeom prst="rect">
            <a:avLst/>
          </a:prstGeom>
        </p:spPr>
      </p:pic>
    </p:spTree>
    <p:extLst>
      <p:ext uri="{BB962C8B-B14F-4D97-AF65-F5344CB8AC3E}">
        <p14:creationId xmlns:p14="http://schemas.microsoft.com/office/powerpoint/2010/main" val="213057044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extLst>
              <p:ext uri="{D42A27DB-BD31-4B8C-83A1-F6EECF244321}">
                <p14:modId xmlns:p14="http://schemas.microsoft.com/office/powerpoint/2010/main" val="1992925127"/>
              </p:ext>
            </p:extLst>
          </p:nvPr>
        </p:nvGraphicFramePr>
        <p:xfrm>
          <a:off x="203200" y="304800"/>
          <a:ext cx="9672320" cy="6400800"/>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60001304"/>
      </p:ext>
    </p:extLst>
  </p:cSld>
  <p:clrMapOvr>
    <a:masterClrMapping/>
  </p:clrMapOvr>
</p:sld>
</file>

<file path=ppt/theme/theme1.xml><?xml version="1.0" encoding="utf-8"?>
<a:theme xmlns:a="http://schemas.openxmlformats.org/drawingml/2006/main" name="Facet">
  <a:themeElements>
    <a:clrScheme name="Facet">
      <a:dk1>
        <a:sysClr val="windowText" lastClr="000000"/>
      </a:dk1>
      <a:lt1>
        <a:sysClr val="window" lastClr="FFFFFF"/>
      </a:lt1>
      <a:dk2>
        <a:srgbClr val="2C3C43"/>
      </a:dk2>
      <a:lt2>
        <a:srgbClr val="EBEBEB"/>
      </a:lt2>
      <a:accent1>
        <a:srgbClr val="90C226"/>
      </a:accent1>
      <a:accent2>
        <a:srgbClr val="54A021"/>
      </a:accent2>
      <a:accent3>
        <a:srgbClr val="E6B91E"/>
      </a:accent3>
      <a:accent4>
        <a:srgbClr val="E76618"/>
      </a:accent4>
      <a:accent5>
        <a:srgbClr val="C42F1A"/>
      </a:accent5>
      <a:accent6>
        <a:srgbClr val="918655"/>
      </a:accent6>
      <a:hlink>
        <a:srgbClr val="99CA3C"/>
      </a:hlink>
      <a:folHlink>
        <a:srgbClr val="B9D18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CFBC31BA-B70F-4F30-BCAA-4F3011E16C4D}"/>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mbria"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10.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2.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3.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4.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5.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6.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7.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8.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9.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docProps/app.xml><?xml version="1.0" encoding="utf-8"?>
<Properties xmlns="http://schemas.openxmlformats.org/officeDocument/2006/extended-properties" xmlns:vt="http://schemas.openxmlformats.org/officeDocument/2006/docPropsVTypes">
  <Template>Facet</Template>
  <TotalTime>3683</TotalTime>
  <Words>6236</Words>
  <Application>Microsoft Office PowerPoint</Application>
  <PresentationFormat>Widescreen</PresentationFormat>
  <Paragraphs>622</Paragraphs>
  <Slides>80</Slides>
  <Notes>1</Notes>
  <HiddenSlides>0</HiddenSlides>
  <MMClips>0</MMClips>
  <ScaleCrop>false</ScaleCrop>
  <HeadingPairs>
    <vt:vector size="6" baseType="variant">
      <vt:variant>
        <vt:lpstr>Fonts Used</vt:lpstr>
      </vt:variant>
      <vt:variant>
        <vt:i4>20</vt:i4>
      </vt:variant>
      <vt:variant>
        <vt:lpstr>Theme</vt:lpstr>
      </vt:variant>
      <vt:variant>
        <vt:i4>1</vt:i4>
      </vt:variant>
      <vt:variant>
        <vt:lpstr>Slide Titles</vt:lpstr>
      </vt:variant>
      <vt:variant>
        <vt:i4>80</vt:i4>
      </vt:variant>
    </vt:vector>
  </HeadingPairs>
  <TitlesOfParts>
    <vt:vector size="101" baseType="lpstr">
      <vt:lpstr>Arial</vt:lpstr>
      <vt:lpstr>B Lotus</vt:lpstr>
      <vt:lpstr>B Mitra</vt:lpstr>
      <vt:lpstr>B Nazanin</vt:lpstr>
      <vt:lpstr>B Titr</vt:lpstr>
      <vt:lpstr>B Yagut</vt:lpstr>
      <vt:lpstr>Book Antiqua</vt:lpstr>
      <vt:lpstr>Calibri</vt:lpstr>
      <vt:lpstr>Constantia</vt:lpstr>
      <vt:lpstr>Lucida Sans</vt:lpstr>
      <vt:lpstr>Majalla UI</vt:lpstr>
      <vt:lpstr>Nazanin</vt:lpstr>
      <vt:lpstr>Tahoma</vt:lpstr>
      <vt:lpstr>Times</vt:lpstr>
      <vt:lpstr>Times New Roman</vt:lpstr>
      <vt:lpstr>Trebuchet MS</vt:lpstr>
      <vt:lpstr>Verdana</vt:lpstr>
      <vt:lpstr>Wingdings</vt:lpstr>
      <vt:lpstr>Wingdings 2</vt:lpstr>
      <vt:lpstr>Wingdings 3</vt:lpstr>
      <vt:lpstr>Facet</vt:lpstr>
      <vt:lpstr>PowerPoint Presentation</vt:lpstr>
      <vt:lpstr>آگاهی از فشار خون بالا</vt:lpstr>
      <vt:lpstr>پيشگيري از سکته هاي قلبي و مغزي از طريق خطرسنجي و مراقبت ادغام يافته ديابت، فشارخون بالا و اختلالات چربي هاي خون - غيرپزشک</vt:lpstr>
      <vt:lpstr>PowerPoint Presentation</vt:lpstr>
      <vt:lpstr>گزارش دوره اي خطرسنجي 1401</vt:lpstr>
      <vt:lpstr>PowerPoint Presentation</vt:lpstr>
      <vt:lpstr>خطرسنجی قلبی عروقی</vt:lpstr>
      <vt:lpstr>PowerPoint Presentation</vt:lpstr>
      <vt:lpstr>PowerPoint Presentation</vt:lpstr>
      <vt:lpstr>PowerPoint Presentation</vt:lpstr>
      <vt:lpstr>PowerPoint Presentation</vt:lpstr>
      <vt:lpstr>PowerPoint Presentation</vt:lpstr>
      <vt:lpstr>PowerPoint Presentation</vt:lpstr>
      <vt:lpstr>شهرستان هایی که شیوع فشار خون آن ها از شیوع فشار خون بدست آمده در استپس کمتر است باید:  </vt:lpstr>
      <vt:lpstr>PowerPoint Presentation</vt:lpstr>
      <vt:lpstr>PowerPoint Presentation</vt:lpstr>
      <vt:lpstr>PowerPoint Presentation</vt:lpstr>
      <vt:lpstr>PowerPoint Presentation</vt:lpstr>
      <vt:lpstr>PowerPoint Presentation</vt:lpstr>
      <vt:lpstr>مراقبت فشارخون پزشک</vt:lpstr>
      <vt:lpstr>PowerPoint Presentation</vt:lpstr>
      <vt:lpstr>PowerPoint Presentation</vt:lpstr>
      <vt:lpstr>PowerPoint Presentation</vt:lpstr>
      <vt:lpstr>PowerPoint Presentation</vt:lpstr>
      <vt:lpstr>PowerPoint Presentation</vt:lpstr>
      <vt:lpstr>فشار خون کنترل شده</vt:lpstr>
      <vt:lpstr>PowerPoint Presentation</vt:lpstr>
      <vt:lpstr>PowerPoint Presentation</vt:lpstr>
      <vt:lpstr>PowerPoint Presentation</vt:lpstr>
      <vt:lpstr>PowerPoint Presentation</vt:lpstr>
      <vt:lpstr>مراقبت بیمار مبتلا به فشارخون بالا غیر پزشک</vt:lpstr>
      <vt:lpstr>مراقبت بیمار مبتلا به فشارخون بالا غیر پزشک</vt:lpstr>
      <vt:lpstr>PowerPoint Presentation</vt:lpstr>
      <vt:lpstr>تعريف فشارخون و فشارخون بالا</vt:lpstr>
      <vt:lpstr>PowerPoint Presentation</vt:lpstr>
      <vt:lpstr>PowerPoint Presentation</vt:lpstr>
      <vt:lpstr>PowerPoint Presentation</vt:lpstr>
      <vt:lpstr>عوامل مؤثر بر فشارخون</vt:lpstr>
      <vt:lpstr>PowerPoint Presentation</vt:lpstr>
      <vt:lpstr>انواع فشار خون بالا: </vt:lpstr>
      <vt:lpstr>عوامل مؤثر برایجاد فشارخون بالا</vt:lpstr>
      <vt:lpstr>شايع ترين عوامل مؤثر بر فشارخون بالا در نوع ثانويه </vt:lpstr>
      <vt:lpstr>علايم باليني فشار خون بالا </vt:lpstr>
      <vt:lpstr>عوارض شايع فشارخون بالا</vt:lpstr>
      <vt:lpstr>بررسی عوارض فشارخون بالا </vt:lpstr>
      <vt:lpstr>PowerPoint Presentation</vt:lpstr>
      <vt:lpstr>درمان فشارخون بالا </vt:lpstr>
      <vt:lpstr>PowerPoint Presentation</vt:lpstr>
      <vt:lpstr>درمان غيردارويي </vt:lpstr>
      <vt:lpstr>كنترل مطلوب فشارخون </vt:lpstr>
      <vt:lpstr>آموزش به بیمار مبتلا به فشار خون</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بتابلوکرها </vt:lpstr>
      <vt:lpstr>PowerPoint Presentation</vt:lpstr>
      <vt:lpstr>PowerPoint Presentation</vt:lpstr>
      <vt:lpstr>PowerPoint Presentation</vt:lpstr>
      <vt:lpstr>آلفابلوکرها</vt:lpstr>
      <vt:lpstr>فشار خون و بارداری</vt:lpstr>
      <vt:lpstr>اورژانس فشار خون چیست؟ ممکن است فشار خون به شکل شدید و ناگهانی بالا رود و باعث ایجاد اورژانس فشار خون شود. زمانی که فشار خون حداکثر(سیستول) بیشتر از 180 میلیمتر جیوه و یا فشار خون حداقل(دیاستول) بیشتر از 110 میلیمتر جیوه افزایش یابد، فشار خون اورژانس نامیده میشود.  آیا اورژانس فشار خون علامت دارد؟ می تواند بدون علامت یا همراه با علامت خفیف یا شدید باشد. در اغلب موارد علائمی مانند سردرد و خونریزی از بینی دارد که علائم خفیف است که شواهدی دال برمفید بودن کاهش فوری و مجدّانه ی فشار خون نبوده و کاهش ندادن پرفشاری اورژانسی در بخش اورژانس بیمارستان، با افزایش خطر کوتاه مدت همراه نمی باشد. بهتر است درمان را با استفاده از همان داروهایی که در دراز مدت تجویز می شود آغاز نمود. در موارد علامت دار مثل درد قفسه سینه و تنگی نفس شدید که احتمال ایجاد سکته قلبی یا مغزی وجود دارد نباید منتظر بمانید تا فشار خون پایین بیاید و فوری از اورژانس کمک درخواست کرده یا به بیمارستان مراجعه کنید.</vt:lpstr>
      <vt:lpstr>PowerPoint Presentation</vt:lpstr>
      <vt:lpstr>PowerPoint Presentation</vt:lpstr>
      <vt:lpstr>پیگیری بیمار مبتلا به فشار خون بالا</vt:lpstr>
      <vt:lpstr>پیگیری بیمار مبتلا به فشار خون بالا</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کارگروه پیشگیری و کنترل دیابت</dc:title>
  <dc:creator>gs</dc:creator>
  <cp:lastModifiedBy>GheyreVagir-ZE</cp:lastModifiedBy>
  <cp:revision>211</cp:revision>
  <dcterms:created xsi:type="dcterms:W3CDTF">2019-03-04T06:18:27Z</dcterms:created>
  <dcterms:modified xsi:type="dcterms:W3CDTF">2023-12-21T03:31:19Z</dcterms:modified>
</cp:coreProperties>
</file>