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266" r:id="rId2"/>
    <p:sldId id="294" r:id="rId3"/>
    <p:sldId id="377" r:id="rId4"/>
    <p:sldId id="375" r:id="rId5"/>
    <p:sldId id="378" r:id="rId6"/>
    <p:sldId id="379" r:id="rId7"/>
    <p:sldId id="430" r:id="rId8"/>
    <p:sldId id="394" r:id="rId9"/>
    <p:sldId id="395" r:id="rId10"/>
    <p:sldId id="329" r:id="rId11"/>
    <p:sldId id="380" r:id="rId12"/>
    <p:sldId id="330" r:id="rId13"/>
    <p:sldId id="434" r:id="rId14"/>
    <p:sldId id="333" r:id="rId15"/>
    <p:sldId id="431" r:id="rId16"/>
    <p:sldId id="328" r:id="rId17"/>
    <p:sldId id="331" r:id="rId18"/>
    <p:sldId id="435" r:id="rId19"/>
    <p:sldId id="334" r:id="rId20"/>
    <p:sldId id="340" r:id="rId21"/>
    <p:sldId id="342" r:id="rId22"/>
    <p:sldId id="343" r:id="rId23"/>
    <p:sldId id="344" r:id="rId24"/>
    <p:sldId id="345" r:id="rId25"/>
    <p:sldId id="336" r:id="rId26"/>
    <p:sldId id="337" r:id="rId27"/>
    <p:sldId id="338" r:id="rId28"/>
    <p:sldId id="339" r:id="rId29"/>
    <p:sldId id="346" r:id="rId30"/>
    <p:sldId id="347" r:id="rId31"/>
    <p:sldId id="349" r:id="rId32"/>
    <p:sldId id="350" r:id="rId33"/>
    <p:sldId id="353" r:id="rId34"/>
    <p:sldId id="398" r:id="rId35"/>
    <p:sldId id="354" r:id="rId36"/>
    <p:sldId id="355" r:id="rId37"/>
    <p:sldId id="356" r:id="rId38"/>
    <p:sldId id="358" r:id="rId39"/>
    <p:sldId id="359" r:id="rId40"/>
    <p:sldId id="360" r:id="rId41"/>
    <p:sldId id="362" r:id="rId42"/>
    <p:sldId id="287" r:id="rId43"/>
    <p:sldId id="317" r:id="rId44"/>
    <p:sldId id="357" r:id="rId45"/>
    <p:sldId id="289" r:id="rId46"/>
    <p:sldId id="433" r:id="rId47"/>
    <p:sldId id="307" r:id="rId48"/>
    <p:sldId id="272"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4" d="100"/>
          <a:sy n="74" d="100"/>
        </p:scale>
        <p:origin x="498"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rtl="1">
              <a:defRPr lang="fa-IR" sz="1800" b="1" i="0" u="none" strike="noStrike" kern="1200" baseline="0">
                <a:solidFill>
                  <a:srgbClr val="FF0000"/>
                </a:solidFill>
                <a:latin typeface="+mn-lt"/>
                <a:ea typeface="+mn-ea"/>
                <a:cs typeface="+mn-cs"/>
              </a:defRPr>
            </a:pPr>
            <a:r>
              <a:rPr lang="fa-IR" sz="1800" b="1" i="0" u="none" strike="noStrike" kern="1200" baseline="0">
                <a:solidFill>
                  <a:srgbClr val="FF0000"/>
                </a:solidFill>
                <a:latin typeface="+mn-lt"/>
                <a:ea typeface="+mn-ea"/>
                <a:cs typeface="+mn-cs"/>
              </a:rPr>
              <a:t>مقايسه درصد آگاهي از فشار خون بالا در دو استپس 95 و 99 در استان اصفهان و کشور</a:t>
            </a:r>
          </a:p>
        </c:rich>
      </c:tx>
      <c:overlay val="0"/>
    </c:title>
    <c:autoTitleDeleted val="0"/>
    <c:plotArea>
      <c:layout/>
      <c:barChart>
        <c:barDir val="col"/>
        <c:grouping val="clustered"/>
        <c:varyColors val="0"/>
        <c:ser>
          <c:idx val="0"/>
          <c:order val="0"/>
          <c:tx>
            <c:strRef>
              <c:f>Sheet1!$B$18</c:f>
              <c:strCache>
                <c:ptCount val="1"/>
                <c:pt idx="0">
                  <c:v>مقايسه درصد آگاهي از فشار خون بالا در دو استپس 95 و 99 در استان اصفهان و کشور</c:v>
                </c:pt>
              </c:strCache>
            </c:strRef>
          </c:tx>
          <c:invertIfNegative val="0"/>
          <c:dPt>
            <c:idx val="0"/>
            <c:invertIfNegative val="0"/>
            <c:bubble3D val="0"/>
            <c:spPr>
              <a:solidFill>
                <a:srgbClr val="00B050"/>
              </a:solidFill>
            </c:spPr>
            <c:extLst xmlns:c16r2="http://schemas.microsoft.com/office/drawing/2015/06/chart">
              <c:ext xmlns:c16="http://schemas.microsoft.com/office/drawing/2014/chart" uri="{C3380CC4-5D6E-409C-BE32-E72D297353CC}">
                <c16:uniqueId val="{00000001-B899-4C32-A52D-520F5623A7D4}"/>
              </c:ext>
            </c:extLst>
          </c:dPt>
          <c:dPt>
            <c:idx val="3"/>
            <c:invertIfNegative val="0"/>
            <c:bubble3D val="0"/>
            <c:spPr>
              <a:solidFill>
                <a:srgbClr val="00B050"/>
              </a:solidFill>
            </c:spPr>
            <c:extLst xmlns:c16r2="http://schemas.microsoft.com/office/drawing/2015/06/chart">
              <c:ext xmlns:c16="http://schemas.microsoft.com/office/drawing/2014/chart" uri="{C3380CC4-5D6E-409C-BE32-E72D297353CC}">
                <c16:uniqueId val="{00000003-B899-4C32-A52D-520F5623A7D4}"/>
              </c:ext>
            </c:extLst>
          </c:dPt>
          <c:dLbls>
            <c:spPr>
              <a:noFill/>
              <a:ln>
                <a:noFill/>
              </a:ln>
              <a:effectLst/>
            </c:spPr>
            <c:txPr>
              <a:bodyPr/>
              <a:lstStyle/>
              <a:p>
                <a:pPr>
                  <a:defRPr sz="1800" b="1">
                    <a:solidFill>
                      <a:srgbClr val="FF0000"/>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Sheet1!$A$19:$A$23</c:f>
              <c:strCache>
                <c:ptCount val="5"/>
                <c:pt idx="0">
                  <c:v>کشوري 1395</c:v>
                </c:pt>
                <c:pt idx="1">
                  <c:v>کشوري 1400</c:v>
                </c:pt>
                <c:pt idx="3">
                  <c:v>استان اصفهان 1395</c:v>
                </c:pt>
                <c:pt idx="4">
                  <c:v>استان اصفهان 1400</c:v>
                </c:pt>
              </c:strCache>
            </c:strRef>
          </c:cat>
          <c:val>
            <c:numRef>
              <c:f>Sheet1!$B$19:$B$23</c:f>
              <c:numCache>
                <c:formatCode>General</c:formatCode>
                <c:ptCount val="5"/>
                <c:pt idx="0">
                  <c:v>56.86</c:v>
                </c:pt>
                <c:pt idx="1">
                  <c:v>61.47</c:v>
                </c:pt>
                <c:pt idx="3">
                  <c:v>66.13</c:v>
                </c:pt>
                <c:pt idx="4">
                  <c:v>66.89</c:v>
                </c:pt>
              </c:numCache>
            </c:numRef>
          </c:val>
          <c:extLst xmlns:c16r2="http://schemas.microsoft.com/office/drawing/2015/06/chart">
            <c:ext xmlns:c16="http://schemas.microsoft.com/office/drawing/2014/chart" uri="{C3380CC4-5D6E-409C-BE32-E72D297353CC}">
              <c16:uniqueId val="{00000004-B899-4C32-A52D-520F5623A7D4}"/>
            </c:ext>
          </c:extLst>
        </c:ser>
        <c:dLbls>
          <c:showLegendKey val="0"/>
          <c:showVal val="0"/>
          <c:showCatName val="0"/>
          <c:showSerName val="0"/>
          <c:showPercent val="0"/>
          <c:showBubbleSize val="0"/>
        </c:dLbls>
        <c:gapWidth val="150"/>
        <c:axId val="1963173376"/>
        <c:axId val="1963173920"/>
      </c:barChart>
      <c:catAx>
        <c:axId val="1963173376"/>
        <c:scaling>
          <c:orientation val="minMax"/>
        </c:scaling>
        <c:delete val="0"/>
        <c:axPos val="b"/>
        <c:numFmt formatCode="General" sourceLinked="0"/>
        <c:majorTickMark val="out"/>
        <c:minorTickMark val="none"/>
        <c:tickLblPos val="nextTo"/>
        <c:txPr>
          <a:bodyPr/>
          <a:lstStyle/>
          <a:p>
            <a:pPr>
              <a:defRPr sz="1600" b="1"/>
            </a:pPr>
            <a:endParaRPr lang="en-US"/>
          </a:p>
        </c:txPr>
        <c:crossAx val="1963173920"/>
        <c:crosses val="autoZero"/>
        <c:auto val="1"/>
        <c:lblAlgn val="ctr"/>
        <c:lblOffset val="100"/>
        <c:noMultiLvlLbl val="0"/>
      </c:catAx>
      <c:valAx>
        <c:axId val="1963173920"/>
        <c:scaling>
          <c:orientation val="minMax"/>
          <c:max val="80"/>
          <c:min val="0"/>
        </c:scaling>
        <c:delete val="0"/>
        <c:axPos val="l"/>
        <c:majorGridlines/>
        <c:numFmt formatCode="General" sourceLinked="1"/>
        <c:majorTickMark val="out"/>
        <c:minorTickMark val="none"/>
        <c:tickLblPos val="nextTo"/>
        <c:crossAx val="1963173376"/>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800">
                <a:solidFill>
                  <a:srgbClr val="FF0000"/>
                </a:solidFill>
              </a:defRPr>
            </a:pPr>
            <a:r>
              <a:rPr lang="fa-IR" sz="1800" dirty="0">
                <a:solidFill>
                  <a:srgbClr val="FF0000"/>
                </a:solidFill>
              </a:rPr>
              <a:t>مقايسه درصد شیوع</a:t>
            </a:r>
            <a:r>
              <a:rPr lang="fa-IR" sz="1800" baseline="0" dirty="0">
                <a:solidFill>
                  <a:srgbClr val="FF0000"/>
                </a:solidFill>
              </a:rPr>
              <a:t> </a:t>
            </a:r>
            <a:r>
              <a:rPr lang="fa-IR" sz="1800" dirty="0">
                <a:solidFill>
                  <a:srgbClr val="FF0000"/>
                </a:solidFill>
              </a:rPr>
              <a:t>فشار خون بالا در دو استپس</a:t>
            </a:r>
            <a:r>
              <a:rPr lang="fa-IR" sz="1800" baseline="0" dirty="0">
                <a:solidFill>
                  <a:srgbClr val="FF0000"/>
                </a:solidFill>
              </a:rPr>
              <a:t> 1395 و 1399 و استان اصفهان با کشور</a:t>
            </a:r>
            <a:r>
              <a:rPr lang="fa-IR" sz="1800" dirty="0">
                <a:solidFill>
                  <a:srgbClr val="FF0000"/>
                </a:solidFill>
              </a:rPr>
              <a:t> </a:t>
            </a:r>
          </a:p>
        </c:rich>
      </c:tx>
      <c:overlay val="0"/>
    </c:title>
    <c:autoTitleDeleted val="0"/>
    <c:plotArea>
      <c:layout/>
      <c:barChart>
        <c:barDir val="col"/>
        <c:grouping val="clustered"/>
        <c:varyColors val="0"/>
        <c:ser>
          <c:idx val="0"/>
          <c:order val="0"/>
          <c:tx>
            <c:strRef>
              <c:f>Sheet1!$B$1</c:f>
              <c:strCache>
                <c:ptCount val="1"/>
                <c:pt idx="0">
                  <c:v>درصد</c:v>
                </c:pt>
              </c:strCache>
            </c:strRef>
          </c:tx>
          <c:invertIfNegative val="0"/>
          <c:dPt>
            <c:idx val="0"/>
            <c:invertIfNegative val="0"/>
            <c:bubble3D val="0"/>
            <c:spPr>
              <a:solidFill>
                <a:srgbClr val="00B050"/>
              </a:solidFill>
            </c:spPr>
            <c:extLst xmlns:c16r2="http://schemas.microsoft.com/office/drawing/2015/06/chart">
              <c:ext xmlns:c16="http://schemas.microsoft.com/office/drawing/2014/chart" uri="{C3380CC4-5D6E-409C-BE32-E72D297353CC}">
                <c16:uniqueId val="{00000001-C4B1-42C7-9C32-D48A23EC3468}"/>
              </c:ext>
            </c:extLst>
          </c:dPt>
          <c:dPt>
            <c:idx val="3"/>
            <c:invertIfNegative val="0"/>
            <c:bubble3D val="0"/>
            <c:spPr>
              <a:solidFill>
                <a:srgbClr val="00B050"/>
              </a:solidFill>
            </c:spPr>
            <c:extLst xmlns:c16r2="http://schemas.microsoft.com/office/drawing/2015/06/chart">
              <c:ext xmlns:c16="http://schemas.microsoft.com/office/drawing/2014/chart" uri="{C3380CC4-5D6E-409C-BE32-E72D297353CC}">
                <c16:uniqueId val="{00000003-C4B1-42C7-9C32-D48A23EC3468}"/>
              </c:ext>
            </c:extLst>
          </c:dPt>
          <c:dLbls>
            <c:spPr>
              <a:noFill/>
              <a:ln>
                <a:noFill/>
              </a:ln>
              <a:effectLst/>
            </c:spPr>
            <c:txPr>
              <a:bodyPr/>
              <a:lstStyle/>
              <a:p>
                <a:pPr>
                  <a:defRPr sz="1800" b="1">
                    <a:solidFill>
                      <a:srgbClr val="FF0000"/>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Sheet1!$A$2:$A$6</c:f>
              <c:strCache>
                <c:ptCount val="5"/>
                <c:pt idx="0">
                  <c:v>کشوري 1395</c:v>
                </c:pt>
                <c:pt idx="1">
                  <c:v>کشوري 1399</c:v>
                </c:pt>
                <c:pt idx="3">
                  <c:v>استان اصفهان 1395</c:v>
                </c:pt>
                <c:pt idx="4">
                  <c:v>استان اصفهان 1399</c:v>
                </c:pt>
              </c:strCache>
            </c:strRef>
          </c:cat>
          <c:val>
            <c:numRef>
              <c:f>Sheet1!$B$2:$B$6</c:f>
              <c:numCache>
                <c:formatCode>General</c:formatCode>
                <c:ptCount val="5"/>
                <c:pt idx="0">
                  <c:v>26.4</c:v>
                </c:pt>
                <c:pt idx="1">
                  <c:v>32.03</c:v>
                </c:pt>
                <c:pt idx="3">
                  <c:v>25.08</c:v>
                </c:pt>
                <c:pt idx="4">
                  <c:v>33.630000000000003</c:v>
                </c:pt>
              </c:numCache>
            </c:numRef>
          </c:val>
          <c:extLst xmlns:c16r2="http://schemas.microsoft.com/office/drawing/2015/06/chart">
            <c:ext xmlns:c16="http://schemas.microsoft.com/office/drawing/2014/chart" uri="{C3380CC4-5D6E-409C-BE32-E72D297353CC}">
              <c16:uniqueId val="{00000004-C4B1-42C7-9C32-D48A23EC3468}"/>
            </c:ext>
          </c:extLst>
        </c:ser>
        <c:dLbls>
          <c:showLegendKey val="0"/>
          <c:showVal val="0"/>
          <c:showCatName val="0"/>
          <c:showSerName val="0"/>
          <c:showPercent val="0"/>
          <c:showBubbleSize val="0"/>
        </c:dLbls>
        <c:gapWidth val="150"/>
        <c:axId val="11388656"/>
        <c:axId val="11397360"/>
      </c:barChart>
      <c:catAx>
        <c:axId val="11388656"/>
        <c:scaling>
          <c:orientation val="minMax"/>
        </c:scaling>
        <c:delete val="0"/>
        <c:axPos val="b"/>
        <c:numFmt formatCode="General" sourceLinked="0"/>
        <c:majorTickMark val="out"/>
        <c:minorTickMark val="none"/>
        <c:tickLblPos val="nextTo"/>
        <c:txPr>
          <a:bodyPr/>
          <a:lstStyle/>
          <a:p>
            <a:pPr>
              <a:defRPr sz="1800" b="1"/>
            </a:pPr>
            <a:endParaRPr lang="en-US"/>
          </a:p>
        </c:txPr>
        <c:crossAx val="11397360"/>
        <c:crosses val="autoZero"/>
        <c:auto val="1"/>
        <c:lblAlgn val="ctr"/>
        <c:lblOffset val="100"/>
        <c:noMultiLvlLbl val="0"/>
      </c:catAx>
      <c:valAx>
        <c:axId val="11397360"/>
        <c:scaling>
          <c:orientation val="minMax"/>
        </c:scaling>
        <c:delete val="0"/>
        <c:axPos val="l"/>
        <c:majorGridlines/>
        <c:numFmt formatCode="General" sourceLinked="1"/>
        <c:majorTickMark val="out"/>
        <c:minorTickMark val="none"/>
        <c:tickLblPos val="nextTo"/>
        <c:crossAx val="11388656"/>
        <c:crosses val="autoZero"/>
        <c:crossBetween val="between"/>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lgn="ctr" rtl="1">
            <a:defRPr lang="fa-IR" sz="1800" b="1" i="0" u="none" strike="noStrike" kern="1200" baseline="0">
              <a:solidFill>
                <a:srgbClr val="FF0000"/>
              </a:solidFill>
              <a:latin typeface="+mn-lt"/>
              <a:ea typeface="+mn-ea"/>
              <a:cs typeface="+mn-cs"/>
            </a:defRPr>
          </a:pPr>
          <a:endParaRPr lang="en-US"/>
        </a:p>
      </c:txPr>
    </c:title>
    <c:autoTitleDeleted val="0"/>
    <c:plotArea>
      <c:layout/>
      <c:barChart>
        <c:barDir val="col"/>
        <c:grouping val="clustered"/>
        <c:varyColors val="0"/>
        <c:ser>
          <c:idx val="0"/>
          <c:order val="0"/>
          <c:tx>
            <c:strRef>
              <c:f>Sheet1!$B$32</c:f>
              <c:strCache>
                <c:ptCount val="1"/>
                <c:pt idx="0">
                  <c:v>مقايسه درصد پوشش درمان فشار خون بالا در دو استپس 95 و 99 در استان اصفهان و کشور</c:v>
                </c:pt>
              </c:strCache>
            </c:strRef>
          </c:tx>
          <c:invertIfNegative val="0"/>
          <c:dPt>
            <c:idx val="0"/>
            <c:invertIfNegative val="0"/>
            <c:bubble3D val="0"/>
            <c:spPr>
              <a:solidFill>
                <a:srgbClr val="00B050"/>
              </a:solidFill>
            </c:spPr>
            <c:extLst xmlns:c16r2="http://schemas.microsoft.com/office/drawing/2015/06/chart">
              <c:ext xmlns:c16="http://schemas.microsoft.com/office/drawing/2014/chart" uri="{C3380CC4-5D6E-409C-BE32-E72D297353CC}">
                <c16:uniqueId val="{00000001-ACC5-4376-9F66-2C7744DC4F43}"/>
              </c:ext>
            </c:extLst>
          </c:dPt>
          <c:dPt>
            <c:idx val="3"/>
            <c:invertIfNegative val="0"/>
            <c:bubble3D val="0"/>
            <c:spPr>
              <a:solidFill>
                <a:srgbClr val="00B050"/>
              </a:solidFill>
            </c:spPr>
            <c:extLst xmlns:c16r2="http://schemas.microsoft.com/office/drawing/2015/06/chart">
              <c:ext xmlns:c16="http://schemas.microsoft.com/office/drawing/2014/chart" uri="{C3380CC4-5D6E-409C-BE32-E72D297353CC}">
                <c16:uniqueId val="{00000003-ACC5-4376-9F66-2C7744DC4F43}"/>
              </c:ext>
            </c:extLst>
          </c:dPt>
          <c:dLbls>
            <c:spPr>
              <a:noFill/>
              <a:ln>
                <a:noFill/>
              </a:ln>
              <a:effectLst/>
            </c:spPr>
            <c:txPr>
              <a:bodyPr/>
              <a:lstStyle/>
              <a:p>
                <a:pPr>
                  <a:defRPr sz="1800" b="1">
                    <a:solidFill>
                      <a:srgbClr val="FF0000"/>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Sheet1!$A$33:$A$37</c:f>
              <c:strCache>
                <c:ptCount val="5"/>
                <c:pt idx="0">
                  <c:v>کشوري 1395</c:v>
                </c:pt>
                <c:pt idx="1">
                  <c:v>کشوري 1400</c:v>
                </c:pt>
                <c:pt idx="3">
                  <c:v>استان اصفهان 1395</c:v>
                </c:pt>
                <c:pt idx="4">
                  <c:v>استان اصفهان 1400</c:v>
                </c:pt>
              </c:strCache>
            </c:strRef>
          </c:cat>
          <c:val>
            <c:numRef>
              <c:f>Sheet1!$B$33:$B$37</c:f>
              <c:numCache>
                <c:formatCode>General</c:formatCode>
                <c:ptCount val="5"/>
                <c:pt idx="0">
                  <c:v>39.799999999999997</c:v>
                </c:pt>
                <c:pt idx="1">
                  <c:v>52.01</c:v>
                </c:pt>
                <c:pt idx="3">
                  <c:v>45.07</c:v>
                </c:pt>
                <c:pt idx="4">
                  <c:v>56.94</c:v>
                </c:pt>
              </c:numCache>
            </c:numRef>
          </c:val>
          <c:extLst xmlns:c16r2="http://schemas.microsoft.com/office/drawing/2015/06/chart">
            <c:ext xmlns:c16="http://schemas.microsoft.com/office/drawing/2014/chart" uri="{C3380CC4-5D6E-409C-BE32-E72D297353CC}">
              <c16:uniqueId val="{00000004-ACC5-4376-9F66-2C7744DC4F43}"/>
            </c:ext>
          </c:extLst>
        </c:ser>
        <c:dLbls>
          <c:showLegendKey val="0"/>
          <c:showVal val="0"/>
          <c:showCatName val="0"/>
          <c:showSerName val="0"/>
          <c:showPercent val="0"/>
          <c:showBubbleSize val="0"/>
        </c:dLbls>
        <c:gapWidth val="150"/>
        <c:axId val="11396816"/>
        <c:axId val="11392464"/>
      </c:barChart>
      <c:catAx>
        <c:axId val="11396816"/>
        <c:scaling>
          <c:orientation val="minMax"/>
        </c:scaling>
        <c:delete val="0"/>
        <c:axPos val="b"/>
        <c:numFmt formatCode="General" sourceLinked="0"/>
        <c:majorTickMark val="out"/>
        <c:minorTickMark val="none"/>
        <c:tickLblPos val="nextTo"/>
        <c:txPr>
          <a:bodyPr/>
          <a:lstStyle/>
          <a:p>
            <a:pPr>
              <a:defRPr sz="1600" b="1"/>
            </a:pPr>
            <a:endParaRPr lang="en-US"/>
          </a:p>
        </c:txPr>
        <c:crossAx val="11392464"/>
        <c:crosses val="autoZero"/>
        <c:auto val="1"/>
        <c:lblAlgn val="ctr"/>
        <c:lblOffset val="100"/>
        <c:noMultiLvlLbl val="0"/>
      </c:catAx>
      <c:valAx>
        <c:axId val="11392464"/>
        <c:scaling>
          <c:orientation val="minMax"/>
        </c:scaling>
        <c:delete val="0"/>
        <c:axPos val="l"/>
        <c:majorGridlines/>
        <c:numFmt formatCode="General" sourceLinked="1"/>
        <c:majorTickMark val="out"/>
        <c:minorTickMark val="none"/>
        <c:tickLblPos val="nextTo"/>
        <c:crossAx val="11396816"/>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lgn="ctr" rtl="1">
            <a:defRPr lang="fa-IR" sz="1800" b="1" i="0" u="none" strike="noStrike" kern="1200" baseline="0">
              <a:solidFill>
                <a:srgbClr val="FF0000"/>
              </a:solidFill>
              <a:latin typeface="+mn-lt"/>
              <a:ea typeface="+mn-ea"/>
              <a:cs typeface="+mn-cs"/>
            </a:defRPr>
          </a:pPr>
          <a:endParaRPr lang="en-US"/>
        </a:p>
      </c:txPr>
    </c:title>
    <c:autoTitleDeleted val="0"/>
    <c:plotArea>
      <c:layout/>
      <c:barChart>
        <c:barDir val="col"/>
        <c:grouping val="clustered"/>
        <c:varyColors val="0"/>
        <c:ser>
          <c:idx val="0"/>
          <c:order val="0"/>
          <c:tx>
            <c:strRef>
              <c:f>Sheet1!$B$47</c:f>
              <c:strCache>
                <c:ptCount val="1"/>
                <c:pt idx="0">
                  <c:v>مقايسه درصد افراد با درمان موثر فشار خون بالا در دو استپس 95 و 99 در استان اصفهان و کشور</c:v>
                </c:pt>
              </c:strCache>
            </c:strRef>
          </c:tx>
          <c:invertIfNegative val="0"/>
          <c:dPt>
            <c:idx val="0"/>
            <c:invertIfNegative val="0"/>
            <c:bubble3D val="0"/>
            <c:spPr>
              <a:solidFill>
                <a:srgbClr val="00B050"/>
              </a:solidFill>
            </c:spPr>
            <c:extLst xmlns:c16r2="http://schemas.microsoft.com/office/drawing/2015/06/chart">
              <c:ext xmlns:c16="http://schemas.microsoft.com/office/drawing/2014/chart" uri="{C3380CC4-5D6E-409C-BE32-E72D297353CC}">
                <c16:uniqueId val="{00000001-984E-4430-AB6F-54479DA80FAE}"/>
              </c:ext>
            </c:extLst>
          </c:dPt>
          <c:dPt>
            <c:idx val="3"/>
            <c:invertIfNegative val="0"/>
            <c:bubble3D val="0"/>
            <c:spPr>
              <a:solidFill>
                <a:srgbClr val="00B050"/>
              </a:solidFill>
            </c:spPr>
            <c:extLst xmlns:c16r2="http://schemas.microsoft.com/office/drawing/2015/06/chart">
              <c:ext xmlns:c16="http://schemas.microsoft.com/office/drawing/2014/chart" uri="{C3380CC4-5D6E-409C-BE32-E72D297353CC}">
                <c16:uniqueId val="{00000003-984E-4430-AB6F-54479DA80FAE}"/>
              </c:ext>
            </c:extLst>
          </c:dPt>
          <c:dLbls>
            <c:spPr>
              <a:noFill/>
              <a:ln>
                <a:noFill/>
              </a:ln>
              <a:effectLst/>
            </c:spPr>
            <c:txPr>
              <a:bodyPr/>
              <a:lstStyle/>
              <a:p>
                <a:pPr>
                  <a:defRPr sz="1600" b="1">
                    <a:solidFill>
                      <a:srgbClr val="FF0000"/>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Sheet1!$A$48:$A$52</c:f>
              <c:strCache>
                <c:ptCount val="5"/>
                <c:pt idx="0">
                  <c:v>کشوري 1395</c:v>
                </c:pt>
                <c:pt idx="1">
                  <c:v>کشوري 1400</c:v>
                </c:pt>
                <c:pt idx="3">
                  <c:v>استان اصفهان 1395</c:v>
                </c:pt>
                <c:pt idx="4">
                  <c:v>استان اصفهان 1400</c:v>
                </c:pt>
              </c:strCache>
            </c:strRef>
          </c:cat>
          <c:val>
            <c:numRef>
              <c:f>Sheet1!$B$48:$B$52</c:f>
              <c:numCache>
                <c:formatCode>General</c:formatCode>
                <c:ptCount val="5"/>
                <c:pt idx="0">
                  <c:v>37.57</c:v>
                </c:pt>
                <c:pt idx="1">
                  <c:v>41.89</c:v>
                </c:pt>
                <c:pt idx="3">
                  <c:v>39.83</c:v>
                </c:pt>
                <c:pt idx="4">
                  <c:v>40.61</c:v>
                </c:pt>
              </c:numCache>
            </c:numRef>
          </c:val>
          <c:extLst xmlns:c16r2="http://schemas.microsoft.com/office/drawing/2015/06/chart">
            <c:ext xmlns:c16="http://schemas.microsoft.com/office/drawing/2014/chart" uri="{C3380CC4-5D6E-409C-BE32-E72D297353CC}">
              <c16:uniqueId val="{00000004-984E-4430-AB6F-54479DA80FAE}"/>
            </c:ext>
          </c:extLst>
        </c:ser>
        <c:dLbls>
          <c:showLegendKey val="0"/>
          <c:showVal val="0"/>
          <c:showCatName val="0"/>
          <c:showSerName val="0"/>
          <c:showPercent val="0"/>
          <c:showBubbleSize val="0"/>
        </c:dLbls>
        <c:gapWidth val="150"/>
        <c:axId val="11388112"/>
        <c:axId val="11391920"/>
      </c:barChart>
      <c:catAx>
        <c:axId val="11388112"/>
        <c:scaling>
          <c:orientation val="minMax"/>
        </c:scaling>
        <c:delete val="0"/>
        <c:axPos val="b"/>
        <c:numFmt formatCode="General" sourceLinked="0"/>
        <c:majorTickMark val="out"/>
        <c:minorTickMark val="none"/>
        <c:tickLblPos val="nextTo"/>
        <c:txPr>
          <a:bodyPr/>
          <a:lstStyle/>
          <a:p>
            <a:pPr>
              <a:defRPr sz="1400" b="1"/>
            </a:pPr>
            <a:endParaRPr lang="en-US"/>
          </a:p>
        </c:txPr>
        <c:crossAx val="11391920"/>
        <c:crosses val="autoZero"/>
        <c:auto val="1"/>
        <c:lblAlgn val="ctr"/>
        <c:lblOffset val="100"/>
        <c:noMultiLvlLbl val="0"/>
      </c:catAx>
      <c:valAx>
        <c:axId val="11391920"/>
        <c:scaling>
          <c:orientation val="minMax"/>
          <c:min val="0"/>
        </c:scaling>
        <c:delete val="0"/>
        <c:axPos val="l"/>
        <c:majorGridlines/>
        <c:numFmt formatCode="General" sourceLinked="1"/>
        <c:majorTickMark val="out"/>
        <c:minorTickMark val="none"/>
        <c:tickLblPos val="nextTo"/>
        <c:crossAx val="11388112"/>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B9D964-0214-4BE6-A56A-D37D4B3DB946}" type="datetimeFigureOut">
              <a:rPr lang="en-US" smtClean="0"/>
              <a:t>9/2/2024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1BF925-7338-4BB1-8E54-DA4F55AB2B64}" type="slidenum">
              <a:rPr lang="en-US" smtClean="0"/>
              <a:t>‹#›</a:t>
            </a:fld>
            <a:endParaRPr lang="en-US"/>
          </a:p>
        </p:txBody>
      </p:sp>
    </p:spTree>
    <p:extLst>
      <p:ext uri="{BB962C8B-B14F-4D97-AF65-F5344CB8AC3E}">
        <p14:creationId xmlns:p14="http://schemas.microsoft.com/office/powerpoint/2010/main" val="3274285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3633566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3250044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16725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28026727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47176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33650639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3301452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2128395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2644307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A5C43B-D657-416D-BBDA-840C58D7DCB5}" type="datetimeFigureOut">
              <a:rPr lang="en-US" smtClean="0"/>
              <a:t>9/2/2024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2179145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A5C43B-D657-416D-BBDA-840C58D7DCB5}" type="datetimeFigureOut">
              <a:rPr lang="en-US" smtClean="0"/>
              <a:t>9/2/2024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244282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2A5C43B-D657-416D-BBDA-840C58D7DCB5}" type="datetimeFigureOut">
              <a:rPr lang="en-US" smtClean="0"/>
              <a:t>9/2/2024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2771669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2A5C43B-D657-416D-BBDA-840C58D7DCB5}" type="datetimeFigureOut">
              <a:rPr lang="en-US" smtClean="0"/>
              <a:t>9/2/2024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3042966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A5C43B-D657-416D-BBDA-840C58D7DCB5}" type="datetimeFigureOut">
              <a:rPr lang="en-US" smtClean="0"/>
              <a:t>9/2/2024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2477861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2A5C43B-D657-416D-BBDA-840C58D7DCB5}" type="datetimeFigureOut">
              <a:rPr lang="en-US" smtClean="0"/>
              <a:t>9/2/2024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4098377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A5C43B-D657-416D-BBDA-840C58D7DCB5}" type="datetimeFigureOut">
              <a:rPr lang="en-US" smtClean="0"/>
              <a:t>9/2/2024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B23135-EE4A-4487-A804-C1E0BC87E143}" type="slidenum">
              <a:rPr lang="en-US" smtClean="0"/>
              <a:t>‹#›</a:t>
            </a:fld>
            <a:endParaRPr lang="en-US"/>
          </a:p>
        </p:txBody>
      </p:sp>
    </p:spTree>
    <p:extLst>
      <p:ext uri="{BB962C8B-B14F-4D97-AF65-F5344CB8AC3E}">
        <p14:creationId xmlns:p14="http://schemas.microsoft.com/office/powerpoint/2010/main" val="1559247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2A5C43B-D657-416D-BBDA-840C58D7DCB5}" type="datetimeFigureOut">
              <a:rPr lang="en-US" smtClean="0"/>
              <a:t>9/2/2024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8B23135-EE4A-4487-A804-C1E0BC87E143}" type="slidenum">
              <a:rPr lang="en-US" smtClean="0"/>
              <a:t>‹#›</a:t>
            </a:fld>
            <a:endParaRPr lang="en-US"/>
          </a:p>
        </p:txBody>
      </p:sp>
    </p:spTree>
    <p:extLst>
      <p:ext uri="{BB962C8B-B14F-4D97-AF65-F5344CB8AC3E}">
        <p14:creationId xmlns:p14="http://schemas.microsoft.com/office/powerpoint/2010/main" val="768620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828800" y="1066800"/>
            <a:ext cx="6934201" cy="4518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8101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83603" y="254954"/>
            <a:ext cx="8153400" cy="720725"/>
          </a:xfrm>
        </p:spPr>
        <p:txBody>
          <a:bodyPr/>
          <a:lstStyle/>
          <a:p>
            <a:pPr algn="ctr"/>
            <a:r>
              <a:rPr lang="fa-IR" altLang="en-US" dirty="0">
                <a:cs typeface="B Titr" panose="00000700000000000000" pitchFamily="2" charset="-78"/>
              </a:rPr>
              <a:t>كنترل مطلوب فشارخون </a:t>
            </a:r>
            <a:endParaRPr lang="en-US" altLang="en-US" dirty="0">
              <a:cs typeface="B Titr" panose="00000700000000000000" pitchFamily="2" charset="-78"/>
            </a:endParaRPr>
          </a:p>
        </p:txBody>
      </p:sp>
      <p:pic>
        <p:nvPicPr>
          <p:cNvPr id="3379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69900" y="2375648"/>
            <a:ext cx="3175000" cy="2379663"/>
          </a:xfrm>
        </p:spPr>
      </p:pic>
      <p:sp>
        <p:nvSpPr>
          <p:cNvPr id="4" name="Content Placeholder 3"/>
          <p:cNvSpPr>
            <a:spLocks noGrp="1"/>
          </p:cNvSpPr>
          <p:nvPr>
            <p:ph sz="half" idx="2"/>
          </p:nvPr>
        </p:nvSpPr>
        <p:spPr>
          <a:xfrm>
            <a:off x="3829722" y="1123166"/>
            <a:ext cx="5862918" cy="5146675"/>
          </a:xfrm>
        </p:spPr>
        <p:txBody>
          <a:bodyPr>
            <a:normAutofit fontScale="77500" lnSpcReduction="20000"/>
          </a:bodyPr>
          <a:lstStyle/>
          <a:p>
            <a:pPr algn="just" rtl="1"/>
            <a:r>
              <a:rPr lang="fa-IR" altLang="en-US" sz="2800" dirty="0">
                <a:latin typeface="Arial" panose="020B0604020202020204" pitchFamily="34" charset="0"/>
                <a:cs typeface="B Mitra" panose="00000400000000000000" pitchFamily="2" charset="-78"/>
              </a:rPr>
              <a:t>فشارخون بيماران بايد در هر ويزيت توسط پزشك اندازه گیری شود و در صورت غيرطبيعي بودن، بايد بيمار تحت درمان هاي غير دارويي و دارويي قرار گيرد و مراقبت هاي لازم در اين خصوص اعمال شود.</a:t>
            </a:r>
          </a:p>
          <a:p>
            <a:pPr algn="just" rtl="1"/>
            <a:r>
              <a:rPr lang="fa-IR" altLang="en-US" sz="2800" dirty="0">
                <a:latin typeface="Arial" panose="020B0604020202020204" pitchFamily="34" charset="0"/>
                <a:cs typeface="B Mitra" panose="00000400000000000000" pitchFamily="2" charset="-78"/>
              </a:rPr>
              <a:t>در این بيماران بهتر است خود مراقبتی فشار خون آموزش داده شود و در منزل نيز فشارخون خود را اندازه گيري كرده و در دفترچه اي ثبت کرده و به كارشناس مراقب سلامت و يا پزشك اطلاع دهند. </a:t>
            </a:r>
          </a:p>
          <a:p>
            <a:pPr algn="just" rtl="1"/>
            <a:r>
              <a:rPr lang="fa-IR" altLang="en-US" sz="2800" dirty="0">
                <a:latin typeface="Arial" panose="020B0604020202020204" pitchFamily="34" charset="0"/>
                <a:cs typeface="B Mitra" panose="00000400000000000000" pitchFamily="2" charset="-78"/>
              </a:rPr>
              <a:t>بنابراین به بیمار توصیه می شود در صورت امکان دستگاه فشارسنج دیجیتالی بازویی تهیه کند. </a:t>
            </a:r>
            <a:endParaRPr lang="en-US" altLang="en-US" sz="2800" dirty="0">
              <a:latin typeface="Arial" panose="020B0604020202020204" pitchFamily="34" charset="0"/>
              <a:cs typeface="B Mitra" panose="00000400000000000000" pitchFamily="2" charset="-78"/>
            </a:endParaRPr>
          </a:p>
        </p:txBody>
      </p:sp>
    </p:spTree>
    <p:extLst>
      <p:ext uri="{BB962C8B-B14F-4D97-AF65-F5344CB8AC3E}">
        <p14:creationId xmlns:p14="http://schemas.microsoft.com/office/powerpoint/2010/main" val="27204879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273" y="82475"/>
            <a:ext cx="8596668" cy="724349"/>
          </a:xfrm>
        </p:spPr>
        <p:txBody>
          <a:bodyPr/>
          <a:lstStyle/>
          <a:p>
            <a:pPr algn="ctr" rtl="1"/>
            <a:r>
              <a:rPr lang="fa-IR" dirty="0"/>
              <a:t>آموزش به بیمار مبتلا به </a:t>
            </a:r>
            <a:r>
              <a:rPr lang="fa-IR" dirty="0">
                <a:cs typeface="B Titr" panose="00000700000000000000" pitchFamily="2" charset="-78"/>
              </a:rPr>
              <a:t>فشار خون</a:t>
            </a:r>
            <a:endParaRPr lang="en-US" dirty="0">
              <a:cs typeface="B Titr" panose="00000700000000000000" pitchFamily="2" charset="-78"/>
            </a:endParaRPr>
          </a:p>
        </p:txBody>
      </p:sp>
      <p:sp>
        <p:nvSpPr>
          <p:cNvPr id="3" name="Content Placeholder 2"/>
          <p:cNvSpPr>
            <a:spLocks noGrp="1"/>
          </p:cNvSpPr>
          <p:nvPr>
            <p:ph sz="half" idx="1"/>
          </p:nvPr>
        </p:nvSpPr>
        <p:spPr>
          <a:xfrm>
            <a:off x="161365" y="1290918"/>
            <a:ext cx="9854004" cy="4750443"/>
          </a:xfrm>
        </p:spPr>
        <p:txBody>
          <a:bodyPr>
            <a:normAutofit fontScale="85000" lnSpcReduction="20000"/>
          </a:bodyPr>
          <a:lstStyle/>
          <a:p>
            <a:pPr algn="r" rtl="1"/>
            <a:r>
              <a:rPr lang="fa-IR" sz="2800" dirty="0">
                <a:latin typeface="Arial" panose="020B0604020202020204" pitchFamily="34" charset="0"/>
                <a:cs typeface="B Mitra" panose="00000400000000000000" pitchFamily="2" charset="-78"/>
              </a:rPr>
              <a:t>بیمار از عدد فشارخون خود باخبر باشد</a:t>
            </a:r>
          </a:p>
          <a:p>
            <a:pPr algn="r" rtl="1"/>
            <a:r>
              <a:rPr lang="fa-IR" sz="2800" dirty="0">
                <a:latin typeface="Arial" panose="020B0604020202020204" pitchFamily="34" charset="0"/>
                <a:cs typeface="B Mitra" panose="00000400000000000000" pitchFamily="2" charset="-78"/>
              </a:rPr>
              <a:t>بیمار معنی عدد فشارخون خود را بداند معنی کنترل بودن فشارخون را بداند ( در مطب و در منزل)</a:t>
            </a:r>
          </a:p>
          <a:p>
            <a:pPr algn="r" rtl="1"/>
            <a:r>
              <a:rPr lang="fa-IR" sz="2800" dirty="0">
                <a:latin typeface="Arial" panose="020B0604020202020204" pitchFamily="34" charset="0"/>
                <a:cs typeface="B Mitra" panose="00000400000000000000" pitchFamily="2" charset="-78"/>
              </a:rPr>
              <a:t>بیمار روش اندازه گیری و شرایط اندازه گیری درست را بداند چه فشارسنج داشته باشد یا نداشته باشد.</a:t>
            </a:r>
          </a:p>
          <a:p>
            <a:pPr algn="r" rtl="1"/>
            <a:r>
              <a:rPr lang="fa-IR" sz="2800" dirty="0">
                <a:latin typeface="Arial" panose="020B0604020202020204" pitchFamily="34" charset="0"/>
                <a:cs typeface="B Mitra" panose="00000400000000000000" pitchFamily="2" charset="-78"/>
              </a:rPr>
              <a:t>بیمار باید نام و دوز و زمان مصرف داروهای خود را بداند اگر توانمند نیست حتما با یک همراه یا اعضای خانواده مراجعه کند تا او هم آموزش ببیند. </a:t>
            </a:r>
          </a:p>
          <a:p>
            <a:pPr algn="r" rtl="1"/>
            <a:r>
              <a:rPr lang="fa-IR" sz="2800" dirty="0">
                <a:latin typeface="Arial" panose="020B0604020202020204" pitchFamily="34" charset="0"/>
                <a:cs typeface="B Mitra" panose="00000400000000000000" pitchFamily="2" charset="-78"/>
              </a:rPr>
              <a:t>بیمار باید همیشه در زمان مراجعه به هر پزشک دیگری به هر دلیل دیگری داروها و آزمایشات خود را با به همراه ببرد.</a:t>
            </a:r>
          </a:p>
          <a:p>
            <a:pPr algn="r" rtl="1"/>
            <a:r>
              <a:rPr lang="fa-IR" sz="2800" dirty="0">
                <a:latin typeface="Arial" panose="020B0604020202020204" pitchFamily="34" charset="0"/>
                <a:cs typeface="B Mitra" panose="00000400000000000000" pitchFamily="2" charset="-78"/>
              </a:rPr>
              <a:t>باید حین مراقبت بیمار توسط پرستار یا مراقب سلامت کلیه این موارد آموزش داده شود.</a:t>
            </a:r>
          </a:p>
          <a:p>
            <a:pPr algn="r" rtl="1"/>
            <a:endParaRPr lang="en-US" dirty="0"/>
          </a:p>
        </p:txBody>
      </p:sp>
    </p:spTree>
    <p:extLst>
      <p:ext uri="{BB962C8B-B14F-4D97-AF65-F5344CB8AC3E}">
        <p14:creationId xmlns:p14="http://schemas.microsoft.com/office/powerpoint/2010/main" val="2502263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ChangeArrowheads="1"/>
          </p:cNvSpPr>
          <p:nvPr/>
        </p:nvSpPr>
        <p:spPr bwMode="auto">
          <a:xfrm>
            <a:off x="0" y="305068"/>
            <a:ext cx="10004612" cy="581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ea typeface="Majalla UI"/>
                <a:cs typeface="Majalla UI"/>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ea typeface="Majalla UI"/>
                <a:cs typeface="Majalla UI"/>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ea typeface="Majalla UI"/>
                <a:cs typeface="Majalla UI"/>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9pPr>
          </a:lstStyle>
          <a:p>
            <a:pPr algn="ctr" rtl="1">
              <a:spcBef>
                <a:spcPct val="0"/>
              </a:spcBef>
              <a:buClrTx/>
              <a:buSzTx/>
              <a:buNone/>
            </a:pPr>
            <a:r>
              <a:rPr lang="fa-IR" altLang="en-US" sz="3200" dirty="0">
                <a:solidFill>
                  <a:srgbClr val="FF0000"/>
                </a:solidFill>
                <a:latin typeface="Arial" panose="020B0604020202020204" pitchFamily="34" charset="0"/>
                <a:cs typeface="B Titr" panose="00000700000000000000" pitchFamily="2" charset="-78"/>
              </a:rPr>
              <a:t>درمان دارویی در بیماران مبتلا به فشار خون بالا</a:t>
            </a:r>
          </a:p>
          <a:p>
            <a:pPr marL="457200" indent="-457200" algn="r" rtl="1">
              <a:spcBef>
                <a:spcPct val="0"/>
              </a:spcBef>
              <a:buClrTx/>
              <a:buSzTx/>
            </a:pPr>
            <a:r>
              <a:rPr lang="fa-IR" altLang="en-US" sz="2800" dirty="0">
                <a:latin typeface="Arial" panose="020B0604020202020204" pitchFamily="34" charset="0"/>
                <a:cs typeface="B Mitra" panose="00000400000000000000" pitchFamily="2" charset="-78"/>
              </a:rPr>
              <a:t>هدف اصلی درمان فشارخون، دست یافتن به فشارخون هدف و حفظ آن در این سطح  می باشد. </a:t>
            </a:r>
          </a:p>
          <a:p>
            <a:pPr marL="457200" indent="-457200" algn="r" rtl="1">
              <a:spcBef>
                <a:spcPct val="0"/>
              </a:spcBef>
              <a:buClrTx/>
              <a:buSzTx/>
            </a:pPr>
            <a:r>
              <a:rPr lang="fa-IR" altLang="en-US" sz="3200" b="1" dirty="0">
                <a:latin typeface="Times" panose="02020603050405020304" pitchFamily="18" charset="0"/>
              </a:rPr>
              <a:t>ا</a:t>
            </a:r>
            <a:r>
              <a:rPr lang="fa-IR" altLang="en-US" sz="3200" b="1" dirty="0">
                <a:latin typeface="Arial" panose="020B0604020202020204" pitchFamily="34" charset="0"/>
                <a:cs typeface="B Mitra" panose="00000400000000000000" pitchFamily="2" charset="-78"/>
              </a:rPr>
              <a:t>هداف فشار خون: </a:t>
            </a:r>
          </a:p>
          <a:p>
            <a:pPr marL="457200" indent="-457200" algn="r" rtl="1">
              <a:spcBef>
                <a:spcPct val="0"/>
              </a:spcBef>
              <a:buClrTx/>
              <a:buSzTx/>
            </a:pPr>
            <a:r>
              <a:rPr lang="fa-IR" altLang="en-US" sz="2800" dirty="0">
                <a:latin typeface="Arial" panose="020B0604020202020204" pitchFamily="34" charset="0"/>
                <a:cs typeface="B Mitra" panose="00000400000000000000" pitchFamily="2" charset="-78"/>
              </a:rPr>
              <a:t>فشار خون کمتر از  140/90 هدف کنترل فشارخون می باشد. </a:t>
            </a:r>
          </a:p>
          <a:p>
            <a:pPr marL="457200" indent="-457200" algn="r" rtl="1">
              <a:spcBef>
                <a:spcPct val="0"/>
              </a:spcBef>
              <a:buClrTx/>
              <a:buSzTx/>
            </a:pPr>
            <a:r>
              <a:rPr lang="fa-IR" altLang="en-US" sz="2800" dirty="0">
                <a:latin typeface="Arial" panose="020B0604020202020204" pitchFamily="34" charset="0"/>
                <a:cs typeface="B Mitra" panose="00000400000000000000" pitchFamily="2" charset="-78"/>
              </a:rPr>
              <a:t>در بیماران مبتلا به بیماری های قلبی عروقی و دیابت و نارسایی مزمن کلیه هدف کمتر از 130/80 می باشد.</a:t>
            </a:r>
          </a:p>
          <a:p>
            <a:pPr marL="457200" indent="-457200" algn="r" rtl="1">
              <a:spcBef>
                <a:spcPct val="0"/>
              </a:spcBef>
              <a:buClrTx/>
              <a:buSzTx/>
            </a:pPr>
            <a:r>
              <a:rPr lang="fa-IR" altLang="en-US" sz="2800" dirty="0">
                <a:latin typeface="Arial" panose="020B0604020202020204" pitchFamily="34" charset="0"/>
                <a:cs typeface="B Mitra" panose="00000400000000000000" pitchFamily="2" charset="-78"/>
              </a:rPr>
              <a:t>گاهي درمان با چند دارو معمولا برای رسیدن به کنترل فشار خون لازم است.</a:t>
            </a:r>
          </a:p>
          <a:p>
            <a:pPr marL="457200" indent="-457200" algn="r" rtl="1">
              <a:spcBef>
                <a:spcPct val="0"/>
              </a:spcBef>
              <a:buClrTx/>
              <a:buSzTx/>
            </a:pPr>
            <a:r>
              <a:rPr lang="fa-IR" altLang="en-US" sz="2800" dirty="0">
                <a:latin typeface="Arial" panose="020B0604020202020204" pitchFamily="34" charset="0"/>
                <a:cs typeface="B Mitra" panose="00000400000000000000" pitchFamily="2" charset="-78"/>
              </a:rPr>
              <a:t>در صورت فشار خون بالای 160/100 لازم است دو دارو مصرف شود. ( هر کدام از این اعداد)</a:t>
            </a:r>
          </a:p>
          <a:p>
            <a:pPr marL="457200" indent="-457200" algn="r" rtl="1">
              <a:spcBef>
                <a:spcPct val="0"/>
              </a:spcBef>
              <a:buClrTx/>
              <a:buSzTx/>
            </a:pPr>
            <a:r>
              <a:rPr lang="fa-IR" altLang="en-US" sz="2800" dirty="0">
                <a:latin typeface="Arial" panose="020B0604020202020204" pitchFamily="34" charset="0"/>
                <a:cs typeface="B Mitra" panose="00000400000000000000" pitchFamily="2" charset="-78"/>
              </a:rPr>
              <a:t>در صورت ابتلا به بیماری قلبی عروقی، دیابت و نارسایی مزمن کلیه و یا داشتن ریسک های متعدد قلبی عروقی باید از عدد فشارخون بالاتر از 140/90 با دو نوع دارو درمان صورت گیرد.</a:t>
            </a:r>
          </a:p>
          <a:p>
            <a:pPr marL="457200" indent="-457200" algn="r" rtl="1">
              <a:spcBef>
                <a:spcPct val="0"/>
              </a:spcBef>
              <a:buClrTx/>
              <a:buSzTx/>
            </a:pPr>
            <a:r>
              <a:rPr lang="fa-IR" altLang="en-US" sz="2800" dirty="0">
                <a:latin typeface="Arial" panose="020B0604020202020204" pitchFamily="34" charset="0"/>
                <a:cs typeface="B Mitra" panose="00000400000000000000" pitchFamily="2" charset="-78"/>
              </a:rPr>
              <a:t> هدف درمانی در افراد سالمند بستگی به توانمند بودن سالمند دارد چنانچه سالمند توانمند باشد معیار 140/90 است و چنانچه سالمند توانمند نباشد معیار 150/90 می باشد.</a:t>
            </a:r>
          </a:p>
          <a:p>
            <a:pPr marL="457200" indent="-457200" algn="r" rtl="1">
              <a:spcBef>
                <a:spcPct val="0"/>
              </a:spcBef>
              <a:buClrTx/>
              <a:buSzTx/>
            </a:pPr>
            <a:r>
              <a:rPr lang="fa-IR" altLang="en-US" sz="2800" dirty="0">
                <a:latin typeface="Arial" panose="020B0604020202020204" pitchFamily="34" charset="0"/>
                <a:cs typeface="B Mitra" panose="00000400000000000000" pitchFamily="2" charset="-78"/>
              </a:rPr>
              <a:t>در افراد مسن فشار دیاستول از 70 میلی متر جیوه کمتر نشود.</a:t>
            </a:r>
            <a:endParaRPr lang="en-US" altLang="en-US" sz="2800" dirty="0">
              <a:latin typeface="Arial" panose="020B0604020202020204" pitchFamily="34" charset="0"/>
              <a:cs typeface="B Mitra" panose="00000400000000000000" pitchFamily="2" charset="-78"/>
            </a:endParaRPr>
          </a:p>
        </p:txBody>
      </p:sp>
    </p:spTree>
    <p:extLst>
      <p:ext uri="{BB962C8B-B14F-4D97-AF65-F5344CB8AC3E}">
        <p14:creationId xmlns:p14="http://schemas.microsoft.com/office/powerpoint/2010/main" val="644792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0"/>
            <a:ext cx="10004612" cy="6924973"/>
          </a:xfrm>
          <a:prstGeom prst="rect">
            <a:avLst/>
          </a:prstGeom>
          <a:noFill/>
        </p:spPr>
        <p:txBody>
          <a:bodyPr wrap="square" rtlCol="0">
            <a:spAutoFit/>
          </a:bodyPr>
          <a:lstStyle/>
          <a:p>
            <a:pPr algn="r" rtl="1"/>
            <a:r>
              <a:rPr lang="en-US" sz="2400" b="1" dirty="0">
                <a:solidFill>
                  <a:srgbClr val="C00000"/>
                </a:solidFill>
              </a:rPr>
              <a:t>Frailty</a:t>
            </a:r>
            <a:endParaRPr lang="en-US" sz="2400" dirty="0">
              <a:solidFill>
                <a:srgbClr val="C00000"/>
              </a:solidFill>
            </a:endParaRPr>
          </a:p>
          <a:p>
            <a:pPr algn="r" rtl="1"/>
            <a:r>
              <a:rPr lang="fa-IR" b="1" dirty="0"/>
              <a:t> </a:t>
            </a:r>
            <a:r>
              <a:rPr lang="en-US" b="1" dirty="0"/>
              <a:t>Frailty   </a:t>
            </a:r>
            <a:r>
              <a:rPr lang="fa-IR" sz="2000" b="1" dirty="0">
                <a:solidFill>
                  <a:schemeClr val="tx1">
                    <a:lumMod val="75000"/>
                    <a:lumOff val="25000"/>
                  </a:schemeClr>
                </a:solidFill>
                <a:cs typeface="B Nazanin" panose="00000400000000000000" pitchFamily="2" charset="-78"/>
              </a:rPr>
              <a:t>یک سندرم بیولوژیک وابسته به سن است که با کاهش ذخایر فیزیولوژیک به علت اختلال در ارگان های مختلف تعریف   می گردد که فرد را هنگام مواجهه با محرک های استرس زا مانند بیماری، در معرض خطر بیشتری قرار می دهد. این سندرم با شیوع پیامد های نا مطلوبی چون ناتوانی، بستری شدن و مرگ و میر همراه است. </a:t>
            </a:r>
            <a:endParaRPr lang="en-US" sz="2000" b="1" dirty="0">
              <a:solidFill>
                <a:schemeClr val="tx1">
                  <a:lumMod val="75000"/>
                  <a:lumOff val="25000"/>
                </a:schemeClr>
              </a:solidFill>
              <a:cs typeface="B Nazanin" panose="00000400000000000000" pitchFamily="2" charset="-78"/>
            </a:endParaRPr>
          </a:p>
          <a:p>
            <a:pPr algn="r" rtl="1"/>
            <a:r>
              <a:rPr lang="ar-SA" sz="2000" b="1" dirty="0">
                <a:solidFill>
                  <a:srgbClr val="C00000"/>
                </a:solidFill>
                <a:cs typeface="B Nazanin" panose="00000400000000000000" pitchFamily="2" charset="-78"/>
              </a:rPr>
              <a:t>ارزیابی </a:t>
            </a:r>
            <a:r>
              <a:rPr lang="en-US" sz="2000" b="1" dirty="0">
                <a:solidFill>
                  <a:srgbClr val="C00000"/>
                </a:solidFill>
                <a:cs typeface="B Nazanin" panose="00000400000000000000" pitchFamily="2" charset="-78"/>
              </a:rPr>
              <a:t>Frailty</a:t>
            </a:r>
            <a:r>
              <a:rPr lang="ar-SA" sz="2000" b="1" dirty="0">
                <a:solidFill>
                  <a:srgbClr val="C00000"/>
                </a:solidFill>
                <a:cs typeface="B Nazanin" panose="00000400000000000000" pitchFamily="2" charset="-78"/>
              </a:rPr>
              <a:t> در بالین بر اساس ابزار </a:t>
            </a:r>
            <a:r>
              <a:rPr lang="en-US" sz="2000" b="1" dirty="0">
                <a:solidFill>
                  <a:srgbClr val="C00000"/>
                </a:solidFill>
                <a:cs typeface="B Nazanin" panose="00000400000000000000" pitchFamily="2" charset="-78"/>
              </a:rPr>
              <a:t>FRAIL</a:t>
            </a:r>
          </a:p>
          <a:p>
            <a:pPr algn="r" rtl="1"/>
            <a:r>
              <a:rPr lang="fa-IR" sz="2000" b="1" dirty="0">
                <a:solidFill>
                  <a:schemeClr val="tx1">
                    <a:lumMod val="75000"/>
                    <a:lumOff val="25000"/>
                  </a:schemeClr>
                </a:solidFill>
                <a:cs typeface="B Nazanin" panose="00000400000000000000" pitchFamily="2" charset="-78"/>
              </a:rPr>
              <a:t>برای ارائه خدمات سلامت به سالمندان، ابتدا باید آنان را از نظر </a:t>
            </a:r>
            <a:r>
              <a:rPr lang="en-US" sz="2000" b="1" dirty="0">
                <a:solidFill>
                  <a:schemeClr val="tx1">
                    <a:lumMod val="75000"/>
                    <a:lumOff val="25000"/>
                  </a:schemeClr>
                </a:solidFill>
                <a:cs typeface="B Nazanin" panose="00000400000000000000" pitchFamily="2" charset="-78"/>
              </a:rPr>
              <a:t>Frailty</a:t>
            </a:r>
            <a:r>
              <a:rPr lang="fa-IR" sz="2000" b="1" dirty="0">
                <a:solidFill>
                  <a:schemeClr val="tx1">
                    <a:lumMod val="75000"/>
                    <a:lumOff val="25000"/>
                  </a:schemeClr>
                </a:solidFill>
                <a:cs typeface="B Nazanin" panose="00000400000000000000" pitchFamily="2" charset="-78"/>
              </a:rPr>
              <a:t> بررسی نمود . جهت این ارزیابی می توان از ابزارهایی که به این منظور طراحی شده </a:t>
            </a:r>
            <a:r>
              <a:rPr lang="fa-IR" sz="2000" b="1" dirty="0" err="1">
                <a:solidFill>
                  <a:schemeClr val="tx1">
                    <a:lumMod val="75000"/>
                    <a:lumOff val="25000"/>
                  </a:schemeClr>
                </a:solidFill>
                <a:cs typeface="B Nazanin" panose="00000400000000000000" pitchFamily="2" charset="-78"/>
              </a:rPr>
              <a:t>اند</a:t>
            </a:r>
            <a:r>
              <a:rPr lang="fa-IR" sz="2000" b="1" dirty="0">
                <a:solidFill>
                  <a:schemeClr val="tx1">
                    <a:lumMod val="75000"/>
                    <a:lumOff val="25000"/>
                  </a:schemeClr>
                </a:solidFill>
                <a:cs typeface="B Nazanin" panose="00000400000000000000" pitchFamily="2" charset="-78"/>
              </a:rPr>
              <a:t> استفاده کرد و ابزاری که در اینجا مورد استفاده قرار می گیرد </a:t>
            </a:r>
            <a:r>
              <a:rPr lang="en-US" sz="2000" b="1" dirty="0">
                <a:solidFill>
                  <a:schemeClr val="tx1">
                    <a:lumMod val="75000"/>
                    <a:lumOff val="25000"/>
                  </a:schemeClr>
                </a:solidFill>
                <a:cs typeface="B Nazanin" panose="00000400000000000000" pitchFamily="2" charset="-78"/>
              </a:rPr>
              <a:t>Frailty Scale</a:t>
            </a:r>
            <a:r>
              <a:rPr lang="fa-IR" sz="2000" b="1" dirty="0">
                <a:solidFill>
                  <a:schemeClr val="tx1">
                    <a:lumMod val="75000"/>
                    <a:lumOff val="25000"/>
                  </a:schemeClr>
                </a:solidFill>
                <a:cs typeface="B Nazanin" panose="00000400000000000000" pitchFamily="2" charset="-78"/>
              </a:rPr>
              <a:t> است. در این ابزار پنج مورد بررسی می شود:</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1)خستگی: در طی یک ماه گذشته تا چه میزان خستگی و ضعف حین انجام کارهای روزمره داشته اید؟ همیشه/ اغلب اوقات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2) توانایی بالارفتن از یک طبقه (ده) پله</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3) آیا پیمودن مسافت حدود 400 متر برای بیمار مشکل است؟ تا حدودی / بله / قادر نیست</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4) آیا بیمار سابقه ابتلا به حداقل 5 بیماری از ده بیماری درج شده در پایین را دارد؟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فشار خون بالا، دیابت، سرطان (به جز سرطان های مینور پوستی)، بیماری مزمن تنفسی، بیماری </a:t>
            </a:r>
            <a:r>
              <a:rPr lang="fa-IR" sz="2000" b="1" dirty="0" err="1">
                <a:solidFill>
                  <a:schemeClr val="tx1">
                    <a:lumMod val="75000"/>
                    <a:lumOff val="25000"/>
                  </a:schemeClr>
                </a:solidFill>
                <a:cs typeface="B Nazanin" panose="00000400000000000000" pitchFamily="2" charset="-78"/>
              </a:rPr>
              <a:t>ایسکمیک</a:t>
            </a:r>
            <a:r>
              <a:rPr lang="fa-IR" sz="2000" b="1" dirty="0">
                <a:solidFill>
                  <a:schemeClr val="tx1">
                    <a:lumMod val="75000"/>
                    <a:lumOff val="25000"/>
                  </a:schemeClr>
                </a:solidFill>
                <a:cs typeface="B Nazanin" panose="00000400000000000000" pitchFamily="2" charset="-78"/>
              </a:rPr>
              <a:t> قلبی (</a:t>
            </a:r>
            <a:r>
              <a:rPr lang="en-US" sz="2000" b="1" dirty="0">
                <a:solidFill>
                  <a:schemeClr val="tx1">
                    <a:lumMod val="75000"/>
                    <a:lumOff val="25000"/>
                  </a:schemeClr>
                </a:solidFill>
                <a:cs typeface="B Nazanin" panose="00000400000000000000" pitchFamily="2" charset="-78"/>
              </a:rPr>
              <a:t>IHD</a:t>
            </a:r>
            <a:r>
              <a:rPr lang="fa-IR" sz="2000" b="1" dirty="0">
                <a:solidFill>
                  <a:schemeClr val="tx1">
                    <a:lumMod val="75000"/>
                    <a:lumOff val="25000"/>
                  </a:schemeClr>
                </a:solidFill>
                <a:cs typeface="B Nazanin" panose="00000400000000000000" pitchFamily="2" charset="-78"/>
              </a:rPr>
              <a:t>)، نارسایی احتقانی قلب (</a:t>
            </a:r>
            <a:r>
              <a:rPr lang="en-US" sz="2000" b="1" dirty="0">
                <a:solidFill>
                  <a:schemeClr val="tx1">
                    <a:lumMod val="75000"/>
                    <a:lumOff val="25000"/>
                  </a:schemeClr>
                </a:solidFill>
                <a:cs typeface="B Nazanin" panose="00000400000000000000" pitchFamily="2" charset="-78"/>
              </a:rPr>
              <a:t>CHF</a:t>
            </a:r>
            <a:r>
              <a:rPr lang="fa-IR" sz="2000" b="1" dirty="0">
                <a:solidFill>
                  <a:schemeClr val="tx1">
                    <a:lumMod val="75000"/>
                    <a:lumOff val="25000"/>
                  </a:schemeClr>
                </a:solidFill>
                <a:cs typeface="B Nazanin" panose="00000400000000000000" pitchFamily="2" charset="-78"/>
              </a:rPr>
              <a:t>)، آسم، آرتریت، سکته مغزی، بیماری کلیوی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5) آیا بیمار در شش ماه گذشته بیش از 5 درصد از وزن خود را از دست داده و / یا کاهش وزن ناخواسته داشته است؟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در صورتی که پاسخ به حداقل سه مورد از پنج مورد فوق، مطابق پاسخ های درج شده باشد، فرد </a:t>
            </a:r>
            <a:r>
              <a:rPr lang="en-US" sz="2000" b="1" dirty="0">
                <a:solidFill>
                  <a:schemeClr val="tx1">
                    <a:lumMod val="75000"/>
                    <a:lumOff val="25000"/>
                  </a:schemeClr>
                </a:solidFill>
                <a:cs typeface="B Nazanin" panose="00000400000000000000" pitchFamily="2" charset="-78"/>
              </a:rPr>
              <a:t>Frail</a:t>
            </a:r>
            <a:r>
              <a:rPr lang="fa-IR" sz="2000" b="1" dirty="0">
                <a:solidFill>
                  <a:schemeClr val="tx1">
                    <a:lumMod val="75000"/>
                    <a:lumOff val="25000"/>
                  </a:schemeClr>
                </a:solidFill>
                <a:cs typeface="B Nazanin" panose="00000400000000000000" pitchFamily="2" charset="-78"/>
              </a:rPr>
              <a:t> محسوب می شود.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در صورت مثبت بودن یک یا دو مورد، سالمند </a:t>
            </a:r>
            <a:r>
              <a:rPr lang="en-US" sz="2000" b="1" dirty="0">
                <a:solidFill>
                  <a:schemeClr val="tx1">
                    <a:lumMod val="75000"/>
                    <a:lumOff val="25000"/>
                  </a:schemeClr>
                </a:solidFill>
                <a:cs typeface="B Nazanin" panose="00000400000000000000" pitchFamily="2" charset="-78"/>
              </a:rPr>
              <a:t>Pre frail</a:t>
            </a:r>
            <a:r>
              <a:rPr lang="fa-IR" sz="2000" b="1" dirty="0">
                <a:solidFill>
                  <a:schemeClr val="tx1">
                    <a:lumMod val="75000"/>
                    <a:lumOff val="25000"/>
                  </a:schemeClr>
                </a:solidFill>
                <a:cs typeface="B Nazanin" panose="00000400000000000000" pitchFamily="2" charset="-78"/>
              </a:rPr>
              <a:t> است و اگر پاسخ به هیچ کدام از 5 سوال فوق، مطابق پاسخ های نوشته شده نباشد، فرد سالمند در گروه </a:t>
            </a:r>
            <a:r>
              <a:rPr lang="en-US" sz="2000" b="1" dirty="0">
                <a:solidFill>
                  <a:schemeClr val="tx1">
                    <a:lumMod val="75000"/>
                    <a:lumOff val="25000"/>
                  </a:schemeClr>
                </a:solidFill>
                <a:cs typeface="B Nazanin" panose="00000400000000000000" pitchFamily="2" charset="-78"/>
              </a:rPr>
              <a:t>Robust</a:t>
            </a:r>
            <a:r>
              <a:rPr lang="fa-IR" sz="2000" b="1" dirty="0">
                <a:solidFill>
                  <a:schemeClr val="tx1">
                    <a:lumMod val="75000"/>
                    <a:lumOff val="25000"/>
                  </a:schemeClr>
                </a:solidFill>
                <a:cs typeface="B Nazanin" panose="00000400000000000000" pitchFamily="2" charset="-78"/>
              </a:rPr>
              <a:t> قرار می گیرد.</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rgbClr val="C00000"/>
                </a:solidFill>
                <a:cs typeface="B Nazanin" panose="00000400000000000000" pitchFamily="2" charset="-78"/>
              </a:rPr>
              <a:t>نکته: </a:t>
            </a:r>
            <a:r>
              <a:rPr lang="fa-IR" sz="2000" b="1" dirty="0">
                <a:solidFill>
                  <a:schemeClr val="tx1">
                    <a:lumMod val="75000"/>
                    <a:lumOff val="25000"/>
                  </a:schemeClr>
                </a:solidFill>
                <a:cs typeface="B Nazanin" panose="00000400000000000000" pitchFamily="2" charset="-78"/>
              </a:rPr>
              <a:t>لازم است ارزیابی </a:t>
            </a:r>
            <a:r>
              <a:rPr lang="en-US" sz="2000" b="1" dirty="0">
                <a:solidFill>
                  <a:schemeClr val="tx1">
                    <a:lumMod val="75000"/>
                    <a:lumOff val="25000"/>
                  </a:schemeClr>
                </a:solidFill>
                <a:cs typeface="B Nazanin" panose="00000400000000000000" pitchFamily="2" charset="-78"/>
              </a:rPr>
              <a:t>Frailty</a:t>
            </a:r>
            <a:r>
              <a:rPr lang="fa-IR" sz="2000" b="1" dirty="0">
                <a:solidFill>
                  <a:schemeClr val="tx1">
                    <a:lumMod val="75000"/>
                    <a:lumOff val="25000"/>
                  </a:schemeClr>
                </a:solidFill>
                <a:cs typeface="B Nazanin" panose="00000400000000000000" pitchFamily="2" charset="-78"/>
              </a:rPr>
              <a:t> در بالین بر اساس </a:t>
            </a:r>
            <a:r>
              <a:rPr lang="en-US" sz="2000" b="1" dirty="0">
                <a:solidFill>
                  <a:schemeClr val="tx1">
                    <a:lumMod val="75000"/>
                    <a:lumOff val="25000"/>
                  </a:schemeClr>
                </a:solidFill>
                <a:cs typeface="B Nazanin" panose="00000400000000000000" pitchFamily="2" charset="-78"/>
              </a:rPr>
              <a:t>FRAIL Scale</a:t>
            </a:r>
            <a:r>
              <a:rPr lang="fa-IR" sz="2000" b="1" dirty="0">
                <a:solidFill>
                  <a:schemeClr val="tx1">
                    <a:lumMod val="75000"/>
                    <a:lumOff val="25000"/>
                  </a:schemeClr>
                </a:solidFill>
                <a:cs typeface="B Nazanin" panose="00000400000000000000" pitchFamily="2" charset="-78"/>
              </a:rPr>
              <a:t> به صورت سالانه، برای سالمندان تکرار شود.</a:t>
            </a:r>
            <a:endParaRPr lang="en-US" sz="2000" b="1" dirty="0">
              <a:solidFill>
                <a:schemeClr val="tx1">
                  <a:lumMod val="75000"/>
                  <a:lumOff val="25000"/>
                </a:schemeClr>
              </a:solidFill>
              <a:cs typeface="B Nazanin" panose="00000400000000000000" pitchFamily="2" charset="-78"/>
            </a:endParaRPr>
          </a:p>
        </p:txBody>
      </p:sp>
    </p:spTree>
    <p:extLst>
      <p:ext uri="{BB962C8B-B14F-4D97-AF65-F5344CB8AC3E}">
        <p14:creationId xmlns:p14="http://schemas.microsoft.com/office/powerpoint/2010/main" val="1501477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ChangeArrowheads="1"/>
          </p:cNvSpPr>
          <p:nvPr/>
        </p:nvSpPr>
        <p:spPr bwMode="auto">
          <a:xfrm>
            <a:off x="-1" y="366623"/>
            <a:ext cx="9854005"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marL="457200" indent="-457200" algn="r" rtl="1">
              <a:buFont typeface="Arial" panose="020B0604020202020204" pitchFamily="34" charset="0"/>
              <a:buChar char="•"/>
            </a:pPr>
            <a:r>
              <a:rPr lang="fa-IR" sz="2800" dirty="0"/>
              <a:t>دارو با دوز کم شروع می شود و به آرامی افزایش می یابد تا به کنترل برسد. </a:t>
            </a:r>
          </a:p>
          <a:p>
            <a:pPr marL="457200" indent="-457200" algn="r" rtl="1">
              <a:buFont typeface="Arial" panose="020B0604020202020204" pitchFamily="34" charset="0"/>
              <a:buChar char="•"/>
            </a:pPr>
            <a:r>
              <a:rPr lang="fa-IR" sz="2800" dirty="0"/>
              <a:t>بهتر است یک یا بیشتر داروی فشار خون شب، قبل از خواب مصرف شود چرا که معلوم شده ارتباط بین فشار خون هنگام خواب با شیوع سکته های قلبی و مغزی وجود دارد. </a:t>
            </a:r>
          </a:p>
          <a:p>
            <a:pPr marL="457200" indent="-457200" algn="r" rtl="1">
              <a:buFont typeface="Arial" panose="020B0604020202020204" pitchFamily="34" charset="0"/>
              <a:buChar char="•"/>
            </a:pPr>
            <a:r>
              <a:rPr lang="fa-IR" sz="2800" dirty="0"/>
              <a:t>پیشنهاد می شود هنگام شروع درمان دارویی یا در صورت هر گونه تغییر در نوع یا دوز داروهای کاهنده فشارخون، فواصل ویزیت تا زمان رسیدن به هدف درمان ماهیانه باشد.</a:t>
            </a:r>
            <a:endParaRPr lang="fa-IR" altLang="en-US" sz="2800" dirty="0">
              <a:latin typeface="Times" panose="02020603050405020304" pitchFamily="18" charset="0"/>
            </a:endParaRPr>
          </a:p>
          <a:p>
            <a:pPr marL="457200" indent="-457200" algn="r" rtl="1">
              <a:buFont typeface="Arial" panose="020B0604020202020204" pitchFamily="34" charset="0"/>
              <a:buChar char="•"/>
            </a:pPr>
            <a:r>
              <a:rPr lang="fa-IR" altLang="en-US" sz="2800" dirty="0">
                <a:latin typeface="Times" panose="02020603050405020304" pitchFamily="18" charset="0"/>
              </a:rPr>
              <a:t>در صورتی که بعد از یک ماه درمان فشارخون، هدف بدست نیامد، دوز دارو را افزوده و یا داروی دومی از یکی از گروه ها اضافه شود. تا حصول فشار خون هدف، پزشک باید همچنان به ارزیابی فشارخون و تعدیل رژیم دارویی ادامه دهد. اگر با دو دارو فشارخون هدف بدست نیامد داروی سوم اضافه شود. </a:t>
            </a:r>
          </a:p>
          <a:p>
            <a:pPr marL="457200" indent="-457200" algn="r" rtl="1">
              <a:buFont typeface="Arial" panose="020B0604020202020204" pitchFamily="34" charset="0"/>
              <a:buChar char="•"/>
            </a:pPr>
            <a:r>
              <a:rPr lang="fa-IR" altLang="en-US" sz="2800" dirty="0">
                <a:latin typeface="Times" panose="02020603050405020304" pitchFamily="18" charset="0"/>
              </a:rPr>
              <a:t>استفاده از </a:t>
            </a:r>
            <a:r>
              <a:rPr lang="en-ZA" altLang="en-US" sz="2800" dirty="0">
                <a:latin typeface="Times" panose="02020603050405020304" pitchFamily="18" charset="0"/>
              </a:rPr>
              <a:t>ACEI</a:t>
            </a:r>
            <a:r>
              <a:rPr lang="fa-IR" altLang="en-US" sz="2800" dirty="0">
                <a:latin typeface="Times" panose="02020603050405020304" pitchFamily="18" charset="0"/>
              </a:rPr>
              <a:t> و </a:t>
            </a:r>
            <a:r>
              <a:rPr lang="en-ZA" altLang="en-US" sz="2800" dirty="0">
                <a:latin typeface="Times" panose="02020603050405020304" pitchFamily="18" charset="0"/>
              </a:rPr>
              <a:t>ARB</a:t>
            </a:r>
            <a:r>
              <a:rPr lang="fa-IR" altLang="en-US" sz="2800" dirty="0">
                <a:latin typeface="Times" panose="02020603050405020304" pitchFamily="18" charset="0"/>
              </a:rPr>
              <a:t> بطور همزمان در یک بیمار ممنوع است. </a:t>
            </a:r>
          </a:p>
          <a:p>
            <a:pPr marL="457200" indent="-457200" algn="r" rtl="1">
              <a:buFont typeface="Arial" panose="020B0604020202020204" pitchFamily="34" charset="0"/>
              <a:buChar char="•"/>
            </a:pPr>
            <a:r>
              <a:rPr lang="fa-IR" altLang="en-US" sz="2800" dirty="0">
                <a:latin typeface="Times" panose="02020603050405020304" pitchFamily="18" charset="0"/>
              </a:rPr>
              <a:t>در بیمارانی که با وجود استفاده از 3 دارو فشارخون هدف حاصل نمی شود و یا در بیمارانی که به علت پیچیدگی وضعیت آن ها، نیاز به مشاوره کلینیکی بیشتری وجود دارد، ارجاع به متخصص ممکن است لازم شود.</a:t>
            </a:r>
          </a:p>
        </p:txBody>
      </p:sp>
    </p:spTree>
    <p:extLst>
      <p:ext uri="{BB962C8B-B14F-4D97-AF65-F5344CB8AC3E}">
        <p14:creationId xmlns:p14="http://schemas.microsoft.com/office/powerpoint/2010/main" val="1637108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141C2254-7D45-4657-B6B6-625438E7A06A}"/>
              </a:ext>
            </a:extLst>
          </p:cNvPr>
          <p:cNvSpPr txBox="1"/>
          <p:nvPr/>
        </p:nvSpPr>
        <p:spPr>
          <a:xfrm>
            <a:off x="2259106" y="720513"/>
            <a:ext cx="6610574" cy="4524315"/>
          </a:xfrm>
          <a:prstGeom prst="rect">
            <a:avLst/>
          </a:prstGeom>
          <a:noFill/>
        </p:spPr>
        <p:txBody>
          <a:bodyPr wrap="square">
            <a:spAutoFit/>
          </a:bodyPr>
          <a:lstStyle/>
          <a:p>
            <a:pPr marR="0" algn="r" rtl="1"/>
            <a:r>
              <a:rPr lang="fa-IR" sz="2400" b="1" dirty="0">
                <a:solidFill>
                  <a:srgbClr val="5C5C5C"/>
                </a:solidFill>
                <a:cs typeface="B Nazanin" panose="00000400000000000000" pitchFamily="2" charset="-78"/>
              </a:rPr>
              <a:t>شروع دو نوع دارو در فشارخون مرحله اول در موارد زیر:</a:t>
            </a:r>
            <a:endParaRPr lang="en-US" sz="2400" b="1" dirty="0">
              <a:solidFill>
                <a:srgbClr val="5C5C5C"/>
              </a:solidFill>
              <a:cs typeface="B Nazanin" panose="00000400000000000000" pitchFamily="2" charset="-78"/>
            </a:endParaRPr>
          </a:p>
          <a:p>
            <a:pPr marR="0" algn="r" rtl="1"/>
            <a:endParaRPr lang="fa-IR" sz="2400" b="1" dirty="0">
              <a:solidFill>
                <a:srgbClr val="5C5C5C"/>
              </a:solidFill>
              <a:cs typeface="B Nazanin" panose="00000400000000000000" pitchFamily="2" charset="-78"/>
            </a:endParaRPr>
          </a:p>
          <a:p>
            <a:pPr marR="0" algn="r" rtl="1"/>
            <a:r>
              <a:rPr lang="fa-IR" sz="2000" b="1" dirty="0">
                <a:solidFill>
                  <a:srgbClr val="5C5C5C"/>
                </a:solidFill>
                <a:cs typeface="B Nazanin" panose="00000400000000000000" pitchFamily="2" charset="-78"/>
              </a:rPr>
              <a:t>الف)داشتن حداقل سه عامل خطر از عوامل خطر زیر</a:t>
            </a:r>
          </a:p>
          <a:p>
            <a:pPr marR="0" algn="r" rtl="1"/>
            <a:r>
              <a:rPr lang="fa-IR" b="1" dirty="0">
                <a:solidFill>
                  <a:srgbClr val="5C5C5C"/>
                </a:solidFill>
                <a:cs typeface="B Nazanin" panose="00000400000000000000" pitchFamily="2" charset="-78"/>
              </a:rPr>
              <a:t>1- سن بالای 45 در مردان و بیش از 55 در زنان</a:t>
            </a:r>
          </a:p>
          <a:p>
            <a:pPr marR="0" algn="r" rtl="1"/>
            <a:r>
              <a:rPr lang="fa-IR" b="1" dirty="0">
                <a:solidFill>
                  <a:srgbClr val="5C5C5C"/>
                </a:solidFill>
                <a:cs typeface="B Nazanin" panose="00000400000000000000" pitchFamily="2" charset="-78"/>
              </a:rPr>
              <a:t>2- مصرف دخانیات</a:t>
            </a:r>
          </a:p>
          <a:p>
            <a:pPr marR="0" algn="r" rtl="1"/>
            <a:r>
              <a:rPr lang="fa-IR" b="1" dirty="0">
                <a:solidFill>
                  <a:srgbClr val="5C5C5C"/>
                </a:solidFill>
                <a:cs typeface="B Nazanin" panose="00000400000000000000" pitchFamily="2" charset="-78"/>
              </a:rPr>
              <a:t>3- دیس لیپیدمی</a:t>
            </a:r>
          </a:p>
          <a:p>
            <a:pPr marR="0" algn="r" rtl="1"/>
            <a:r>
              <a:rPr lang="fa-IR" b="1" dirty="0">
                <a:solidFill>
                  <a:srgbClr val="5C5C5C"/>
                </a:solidFill>
                <a:cs typeface="B Nazanin" panose="00000400000000000000" pitchFamily="2" charset="-78"/>
              </a:rPr>
              <a:t>4- اختلال قند ناشتا</a:t>
            </a:r>
          </a:p>
          <a:p>
            <a:pPr marR="0" algn="r" rtl="1"/>
            <a:r>
              <a:rPr lang="fa-IR" b="1" dirty="0">
                <a:solidFill>
                  <a:srgbClr val="5C5C5C"/>
                </a:solidFill>
                <a:cs typeface="B Nazanin" panose="00000400000000000000" pitchFamily="2" charset="-78"/>
              </a:rPr>
              <a:t>5- دور کمر 90 سانتیمتر و بیشتر</a:t>
            </a:r>
          </a:p>
          <a:p>
            <a:pPr marR="0" algn="r" rtl="1"/>
            <a:r>
              <a:rPr lang="fa-IR" b="1" dirty="0">
                <a:solidFill>
                  <a:srgbClr val="5C5C5C"/>
                </a:solidFill>
                <a:cs typeface="B Nazanin" panose="00000400000000000000" pitchFamily="2" charset="-78"/>
              </a:rPr>
              <a:t>6-سابقه خانوادگی بیماری قلبی عروقی زودرس(مردان کمتر از 55 سال و زنان کمتر از 65 سال)</a:t>
            </a:r>
            <a:endParaRPr lang="en-US" b="1" dirty="0">
              <a:solidFill>
                <a:srgbClr val="5C5C5C"/>
              </a:solidFill>
              <a:cs typeface="B Nazanin" panose="00000400000000000000" pitchFamily="2" charset="-78"/>
            </a:endParaRPr>
          </a:p>
          <a:p>
            <a:pPr marR="0" algn="r" rtl="1"/>
            <a:endParaRPr lang="fa-IR" b="1" dirty="0">
              <a:solidFill>
                <a:srgbClr val="5C5C5C"/>
              </a:solidFill>
              <a:cs typeface="B Nazanin" panose="00000400000000000000" pitchFamily="2" charset="-78"/>
            </a:endParaRPr>
          </a:p>
          <a:p>
            <a:pPr marR="0" algn="r" rtl="1"/>
            <a:r>
              <a:rPr lang="fa-IR" sz="2000" b="1" dirty="0">
                <a:solidFill>
                  <a:srgbClr val="5C5C5C"/>
                </a:solidFill>
                <a:cs typeface="B Nazanin" panose="00000400000000000000" pitchFamily="2" charset="-78"/>
              </a:rPr>
              <a:t>ب) بیماری های قلبی عروقی یا کلیوی یا دیابت تثبیت شده</a:t>
            </a:r>
            <a:endParaRPr lang="en-US" sz="2000" b="1" dirty="0">
              <a:solidFill>
                <a:srgbClr val="5C5C5C"/>
              </a:solidFill>
              <a:cs typeface="B Nazanin" panose="00000400000000000000" pitchFamily="2" charset="-78"/>
            </a:endParaRPr>
          </a:p>
          <a:p>
            <a:pPr marR="0" algn="r" rtl="1"/>
            <a:endParaRPr lang="fa-IR" b="1" dirty="0">
              <a:solidFill>
                <a:srgbClr val="5C5C5C"/>
              </a:solidFill>
              <a:cs typeface="B Nazanin" panose="00000400000000000000" pitchFamily="2" charset="-78"/>
            </a:endParaRPr>
          </a:p>
          <a:p>
            <a:pPr marR="0" algn="r" rtl="1"/>
            <a:r>
              <a:rPr lang="fa-IR" sz="2000" b="1" dirty="0">
                <a:solidFill>
                  <a:srgbClr val="5C5C5C"/>
                </a:solidFill>
                <a:cs typeface="B Nazanin" panose="00000400000000000000" pitchFamily="2" charset="-78"/>
              </a:rPr>
              <a:t>ج) خطر 20% و بالاتر قلبی عروقی طبق ارزیابی خطر در سامانه سیب و یا عدد بالاتر از 15 طبق </a:t>
            </a:r>
            <a:r>
              <a:rPr lang="en-US" sz="2000" b="1" dirty="0">
                <a:solidFill>
                  <a:srgbClr val="5C5C5C"/>
                </a:solidFill>
                <a:cs typeface="B Nazanin" panose="00000400000000000000" pitchFamily="2" charset="-78"/>
              </a:rPr>
              <a:t>ASCVD</a:t>
            </a:r>
            <a:endParaRPr lang="en-US" dirty="0"/>
          </a:p>
        </p:txBody>
      </p:sp>
    </p:spTree>
    <p:extLst>
      <p:ext uri="{BB962C8B-B14F-4D97-AF65-F5344CB8AC3E}">
        <p14:creationId xmlns:p14="http://schemas.microsoft.com/office/powerpoint/2010/main" val="1696407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4236" y="236668"/>
            <a:ext cx="11620830" cy="6271209"/>
          </a:xfrm>
          <a:prstGeom prst="rect">
            <a:avLst/>
          </a:prstGeom>
        </p:spPr>
      </p:pic>
    </p:spTree>
    <p:extLst>
      <p:ext uri="{BB962C8B-B14F-4D97-AF65-F5344CB8AC3E}">
        <p14:creationId xmlns:p14="http://schemas.microsoft.com/office/powerpoint/2010/main" val="2352288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nvSpPr>
        <p:spPr bwMode="auto">
          <a:xfrm>
            <a:off x="-1" y="112058"/>
            <a:ext cx="9972340" cy="6622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ea typeface="Majalla UI"/>
                <a:cs typeface="Majalla UI"/>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ea typeface="Majalla UI"/>
                <a:cs typeface="Majalla UI"/>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ea typeface="Majalla UI"/>
                <a:cs typeface="Majalla UI"/>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ea typeface="Majalla UI"/>
                <a:cs typeface="Majalla UI"/>
              </a:defRPr>
            </a:lvl9pPr>
          </a:lstStyle>
          <a:p>
            <a:pPr algn="r" rtl="1">
              <a:spcBef>
                <a:spcPts val="1200"/>
              </a:spcBef>
              <a:buClr>
                <a:srgbClr val="FBE905"/>
              </a:buClr>
              <a:buSzPct val="100000"/>
              <a:buNone/>
            </a:pPr>
            <a:r>
              <a:rPr lang="fa-IR" altLang="en-US" sz="2800" dirty="0">
                <a:latin typeface="Arial" panose="020B0604020202020204" pitchFamily="34" charset="0"/>
                <a:cs typeface="B Mitra" panose="00000400000000000000" pitchFamily="2" charset="-78"/>
              </a:rPr>
              <a:t>از دسته داروهای مناسب در درمان بیماران مبتلا به فشار خون</a:t>
            </a:r>
          </a:p>
          <a:p>
            <a:pPr marL="457200" indent="-457200" algn="r" rtl="1">
              <a:spcBef>
                <a:spcPts val="1200"/>
              </a:spcBef>
              <a:buClr>
                <a:srgbClr val="FBE905"/>
              </a:buClr>
              <a:buSzPct val="100000"/>
            </a:pPr>
            <a:r>
              <a:rPr lang="fa-IR" altLang="en-US" sz="2800" dirty="0">
                <a:latin typeface="Arial" panose="020B0604020202020204" pitchFamily="34" charset="0"/>
                <a:cs typeface="B Mitra" panose="00000400000000000000" pitchFamily="2" charset="-78"/>
              </a:rPr>
              <a:t>1</a:t>
            </a:r>
            <a:r>
              <a:rPr lang="fa-IR" altLang="en-US" sz="2400" dirty="0">
                <a:latin typeface="Arial" panose="020B0604020202020204" pitchFamily="34" charset="0"/>
                <a:cs typeface="B Mitra" panose="00000400000000000000" pitchFamily="2" charset="-78"/>
              </a:rPr>
              <a:t>) گروه داروهای مهار کننده آنزیم تبدیل کننده آنژیوتانسین (</a:t>
            </a:r>
            <a:r>
              <a:rPr lang="en-US" altLang="en-US" sz="2400" dirty="0">
                <a:latin typeface="Arial" panose="020B0604020202020204" pitchFamily="34" charset="0"/>
                <a:cs typeface="B Mitra" panose="00000400000000000000" pitchFamily="2" charset="-78"/>
              </a:rPr>
              <a:t>I</a:t>
            </a:r>
            <a:r>
              <a:rPr lang="fa-IR" altLang="en-US" sz="2400" dirty="0">
                <a:latin typeface="Arial" panose="020B0604020202020204" pitchFamily="34" charset="0"/>
                <a:cs typeface="B Mitra" panose="00000400000000000000" pitchFamily="2" charset="-78"/>
              </a:rPr>
              <a:t> </a:t>
            </a:r>
            <a:r>
              <a:rPr lang="en-US" altLang="en-US" sz="2400" dirty="0">
                <a:latin typeface="Arial" panose="020B0604020202020204" pitchFamily="34" charset="0"/>
                <a:cs typeface="B Mitra" panose="00000400000000000000" pitchFamily="2" charset="-78"/>
              </a:rPr>
              <a:t>ACE</a:t>
            </a:r>
            <a:r>
              <a:rPr lang="fa-IR" altLang="en-US" sz="2400" dirty="0">
                <a:latin typeface="Arial" panose="020B0604020202020204" pitchFamily="34" charset="0"/>
                <a:cs typeface="B Mitra" panose="00000400000000000000" pitchFamily="2" charset="-78"/>
              </a:rPr>
              <a:t> ) مثل کاپتوپریل ( 25 و 50 میلیگرمی) و انالاپریل (5 و 10 میلیگرمی ) که در صورت وجود عوارض دارویی ( سرفه) از دسته دارویی دیگر مثل </a:t>
            </a:r>
          </a:p>
          <a:p>
            <a:pPr marL="457200" indent="-457200" algn="r" rtl="1">
              <a:spcBef>
                <a:spcPts val="1200"/>
              </a:spcBef>
              <a:buClr>
                <a:srgbClr val="FBE905"/>
              </a:buClr>
              <a:buSzPct val="100000"/>
            </a:pPr>
            <a:r>
              <a:rPr lang="fa-IR" altLang="en-US" sz="2400" dirty="0">
                <a:latin typeface="Arial" panose="020B0604020202020204" pitchFamily="34" charset="0"/>
                <a:cs typeface="B Mitra" panose="00000400000000000000" pitchFamily="2" charset="-78"/>
              </a:rPr>
              <a:t>2) گروه داروهای بلوک کننده گیرنده های آلدوسترون ( </a:t>
            </a:r>
            <a:r>
              <a:rPr lang="en-US" altLang="en-US" sz="2400" dirty="0">
                <a:latin typeface="Arial" panose="020B0604020202020204" pitchFamily="34" charset="0"/>
                <a:cs typeface="B Mitra" panose="00000400000000000000" pitchFamily="2" charset="-78"/>
              </a:rPr>
              <a:t>ARB</a:t>
            </a:r>
            <a:r>
              <a:rPr lang="fa-IR" altLang="en-US" sz="2400" dirty="0">
                <a:latin typeface="Arial" panose="020B0604020202020204" pitchFamily="34" charset="0"/>
                <a:cs typeface="B Mitra" panose="00000400000000000000" pitchFamily="2" charset="-78"/>
              </a:rPr>
              <a:t>) مثل لوزارتان ( 25 و 50 میلیگرمی ) و والسارتان ( 40 و 80 و 160 میلیگرمی ) می توان استفاده کرد.</a:t>
            </a:r>
          </a:p>
          <a:p>
            <a:pPr marL="457200" indent="-457200" algn="r" rtl="1">
              <a:spcBef>
                <a:spcPts val="1200"/>
              </a:spcBef>
              <a:buClr>
                <a:srgbClr val="FBE905"/>
              </a:buClr>
              <a:buSzPct val="100000"/>
            </a:pPr>
            <a:r>
              <a:rPr lang="fa-IR" altLang="en-US" sz="2400" dirty="0">
                <a:latin typeface="Arial" panose="020B0604020202020204" pitchFamily="34" charset="0"/>
                <a:cs typeface="B Mitra" panose="00000400000000000000" pitchFamily="2" charset="-78"/>
              </a:rPr>
              <a:t>قبل و یک هفته پس از شروع این داروها لازم است کراتینین و پتاسیم چک شوند.</a:t>
            </a:r>
          </a:p>
          <a:p>
            <a:pPr marL="457200" indent="-457200" algn="r" rtl="1">
              <a:spcBef>
                <a:spcPts val="1200"/>
              </a:spcBef>
              <a:buClr>
                <a:srgbClr val="FBE905"/>
              </a:buClr>
              <a:buSzPct val="100000"/>
            </a:pPr>
            <a:r>
              <a:rPr lang="fa-IR" altLang="en-US" sz="2400" dirty="0">
                <a:latin typeface="Arial" panose="020B0604020202020204" pitchFamily="34" charset="0"/>
                <a:cs typeface="B Mitra" panose="00000400000000000000" pitchFamily="2" charset="-78"/>
              </a:rPr>
              <a:t>این دو دسته دارو در بارداری ممنوعیت مصرف دارند. بنابراین مصرف این داروها در زنان در دوره باروری با احتیاط کامل و اطمینان از عدم حاملگی تجویز می شود و توصیه به داشتن روش پیشگیری مناسب داده می شود.   </a:t>
            </a:r>
          </a:p>
          <a:p>
            <a:pPr marL="457200" indent="-457200" algn="r" rtl="1">
              <a:spcBef>
                <a:spcPts val="1200"/>
              </a:spcBef>
              <a:buClr>
                <a:srgbClr val="FBE905"/>
              </a:buClr>
              <a:buSzPct val="100000"/>
            </a:pPr>
            <a:r>
              <a:rPr lang="fa-IR" altLang="en-US" sz="2400" dirty="0">
                <a:latin typeface="Arial" panose="020B0604020202020204" pitchFamily="34" charset="0"/>
                <a:cs typeface="B Mitra" panose="00000400000000000000" pitchFamily="2" charset="-78"/>
              </a:rPr>
              <a:t>3) گروه داروهای بلوک کننده های کانال کلسیم</a:t>
            </a:r>
            <a:r>
              <a:rPr lang="en-US" altLang="en-US" sz="2400" dirty="0">
                <a:latin typeface="Arial" panose="020B0604020202020204" pitchFamily="34" charset="0"/>
                <a:cs typeface="B Mitra" panose="00000400000000000000" pitchFamily="2" charset="-78"/>
              </a:rPr>
              <a:t> (CCB )</a:t>
            </a:r>
            <a:r>
              <a:rPr lang="fa-IR" altLang="en-US" sz="2400" dirty="0">
                <a:latin typeface="Arial" panose="020B0604020202020204" pitchFamily="34" charset="0"/>
                <a:cs typeface="B Mitra" panose="00000400000000000000" pitchFamily="2" charset="-78"/>
              </a:rPr>
              <a:t> مثل آملودیپین 5 و 10 میلیگرمی </a:t>
            </a:r>
          </a:p>
          <a:p>
            <a:pPr marL="457200" indent="-457200" algn="r" rtl="1">
              <a:spcBef>
                <a:spcPts val="1200"/>
              </a:spcBef>
              <a:buClr>
                <a:srgbClr val="FBE905"/>
              </a:buClr>
              <a:buSzPct val="100000"/>
            </a:pPr>
            <a:r>
              <a:rPr lang="fa-IR" altLang="en-US" sz="2400" dirty="0">
                <a:latin typeface="Arial" panose="020B0604020202020204" pitchFamily="34" charset="0"/>
                <a:cs typeface="B Mitra" panose="00000400000000000000" pitchFamily="2" charset="-78"/>
              </a:rPr>
              <a:t>4) گروه داروهای ادرار آور یا دیورتیک</a:t>
            </a:r>
            <a:r>
              <a:rPr lang="en-US" altLang="en-US" sz="2400" dirty="0">
                <a:latin typeface="Arial" panose="020B0604020202020204" pitchFamily="34" charset="0"/>
                <a:cs typeface="B Mitra" panose="00000400000000000000" pitchFamily="2" charset="-78"/>
              </a:rPr>
              <a:t> </a:t>
            </a:r>
            <a:r>
              <a:rPr lang="fa-IR" altLang="en-US" sz="2400" dirty="0">
                <a:latin typeface="Arial" panose="020B0604020202020204" pitchFamily="34" charset="0"/>
                <a:cs typeface="B Mitra" panose="00000400000000000000" pitchFamily="2" charset="-78"/>
              </a:rPr>
              <a:t>ها مثل هیدروکلرتیازید قرص 25 و 50 میلیگرمی </a:t>
            </a:r>
          </a:p>
          <a:p>
            <a:pPr marL="457200" indent="-457200" algn="r" rtl="1">
              <a:spcBef>
                <a:spcPts val="1200"/>
              </a:spcBef>
              <a:buClr>
                <a:srgbClr val="FBE905"/>
              </a:buClr>
              <a:buSzPct val="100000"/>
            </a:pPr>
            <a:r>
              <a:rPr lang="fa-IR" altLang="en-US" sz="2400" dirty="0">
                <a:latin typeface="Arial" panose="020B0604020202020204" pitchFamily="34" charset="0"/>
                <a:cs typeface="B Mitra" panose="00000400000000000000" pitchFamily="2" charset="-78"/>
              </a:rPr>
              <a:t>5) گروه داروهای بتابلوکر مثل اتنولول 50 و 100 میلیگرمی، متورال 50 میلیگرمی، کارودیلول 6/5 و  12/5 و 25 میلیگرمی، بیزوپرولول 5 میلیگرمی (کنکور)</a:t>
            </a:r>
            <a:endParaRPr lang="en-US" altLang="en-US" sz="2400" dirty="0">
              <a:latin typeface="Arial" panose="020B0604020202020204" pitchFamily="34" charset="0"/>
              <a:cs typeface="B Mitra" panose="00000400000000000000" pitchFamily="2" charset="-78"/>
            </a:endParaRPr>
          </a:p>
          <a:p>
            <a:pPr algn="r" rtl="1">
              <a:spcBef>
                <a:spcPts val="1200"/>
              </a:spcBef>
              <a:buClr>
                <a:srgbClr val="FBE905"/>
              </a:buClr>
              <a:buSzPct val="100000"/>
              <a:buNone/>
            </a:pPr>
            <a:endParaRPr lang="en-US" altLang="en-US" sz="2800" b="1" dirty="0">
              <a:cs typeface="Arial" panose="020B0604020202020204" pitchFamily="34" charset="0"/>
            </a:endParaRPr>
          </a:p>
          <a:p>
            <a:pPr>
              <a:spcBef>
                <a:spcPts val="1200"/>
              </a:spcBef>
              <a:buClr>
                <a:srgbClr val="FBE905"/>
              </a:buClr>
              <a:buSzPct val="100000"/>
              <a:buFont typeface="Verdana" panose="020B0604030504040204" pitchFamily="34" charset="0"/>
              <a:buChar char="●"/>
            </a:pPr>
            <a:endParaRPr lang="en-US" altLang="en-US" sz="2800" b="1" dirty="0">
              <a:cs typeface="Arial" panose="020B0604020202020204" pitchFamily="34" charset="0"/>
            </a:endParaRPr>
          </a:p>
        </p:txBody>
      </p:sp>
    </p:spTree>
    <p:extLst>
      <p:ext uri="{BB962C8B-B14F-4D97-AF65-F5344CB8AC3E}">
        <p14:creationId xmlns:p14="http://schemas.microsoft.com/office/powerpoint/2010/main" val="3517992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8F49DC-B615-444E-9705-0D0F01938A2D}"/>
              </a:ext>
            </a:extLst>
          </p:cNvPr>
          <p:cNvSpPr>
            <a:spLocks noGrp="1"/>
          </p:cNvSpPr>
          <p:nvPr>
            <p:ph type="title"/>
          </p:nvPr>
        </p:nvSpPr>
        <p:spPr>
          <a:xfrm>
            <a:off x="580515" y="156238"/>
            <a:ext cx="8596668" cy="1320800"/>
          </a:xfrm>
        </p:spPr>
        <p:txBody>
          <a:bodyPr/>
          <a:lstStyle/>
          <a:p>
            <a:pPr algn="ctr" rtl="1"/>
            <a:r>
              <a:rPr lang="fa-IR" dirty="0"/>
              <a:t>خط اول درمان</a:t>
            </a:r>
            <a:endParaRPr lang="en-US" dirty="0"/>
          </a:p>
        </p:txBody>
      </p:sp>
      <p:sp>
        <p:nvSpPr>
          <p:cNvPr id="3" name="Content Placeholder 2">
            <a:extLst>
              <a:ext uri="{FF2B5EF4-FFF2-40B4-BE49-F238E27FC236}">
                <a16:creationId xmlns:a16="http://schemas.microsoft.com/office/drawing/2014/main" xmlns="" id="{2123F9F6-0E21-4173-BAAC-0A330C7EA48E}"/>
              </a:ext>
            </a:extLst>
          </p:cNvPr>
          <p:cNvSpPr>
            <a:spLocks noGrp="1"/>
          </p:cNvSpPr>
          <p:nvPr>
            <p:ph idx="1"/>
          </p:nvPr>
        </p:nvSpPr>
        <p:spPr>
          <a:xfrm>
            <a:off x="677334" y="1075765"/>
            <a:ext cx="8596668" cy="4965597"/>
          </a:xfrm>
        </p:spPr>
        <p:txBody>
          <a:bodyPr>
            <a:normAutofit/>
          </a:bodyPr>
          <a:lstStyle/>
          <a:p>
            <a:pPr algn="r" rtl="1"/>
            <a:r>
              <a:rPr lang="fa-IR" dirty="0"/>
              <a:t>1 توصیه می شود در افراد مبتلا به پرفشاری خون بدون بیماری همراه که نیاز به درمان دارویی دارند، خط اول درمان دارویی، یکی از داروهای دسته های دارویی ضد فشارخون شامل</a:t>
            </a:r>
          </a:p>
          <a:p>
            <a:pPr algn="r" rtl="1"/>
            <a:r>
              <a:rPr lang="fa-IR" dirty="0"/>
              <a:t>(</a:t>
            </a:r>
            <a:r>
              <a:rPr lang="en-US" dirty="0" err="1"/>
              <a:t>ACEi</a:t>
            </a:r>
            <a:r>
              <a:rPr lang="en-US" dirty="0"/>
              <a:t> (inhibitors enzyme converting-Angiotensin</a:t>
            </a:r>
          </a:p>
          <a:p>
            <a:pPr algn="r" rtl="1"/>
            <a:r>
              <a:rPr lang="en-US" dirty="0"/>
              <a:t>Angiotensin Receptor blockers (ARBs) </a:t>
            </a:r>
            <a:endParaRPr lang="fa-IR" dirty="0"/>
          </a:p>
          <a:p>
            <a:pPr algn="r" rtl="1"/>
            <a:r>
              <a:rPr lang="en-US" dirty="0" err="1"/>
              <a:t>CalciumChannel</a:t>
            </a:r>
            <a:r>
              <a:rPr lang="en-US" dirty="0"/>
              <a:t> Blockers (CCBs)</a:t>
            </a:r>
            <a:endParaRPr lang="fa-IR" dirty="0"/>
          </a:p>
          <a:p>
            <a:pPr algn="r" rtl="1"/>
            <a:r>
              <a:rPr lang="en-US" dirty="0"/>
              <a:t>Thiazide and Thiazide-Like Agents</a:t>
            </a:r>
            <a:endParaRPr lang="fa-IR" dirty="0"/>
          </a:p>
          <a:p>
            <a:pPr algn="r" rtl="1"/>
            <a:endParaRPr lang="fa-IR" dirty="0"/>
          </a:p>
          <a:p>
            <a:pPr algn="r" rtl="1"/>
            <a:r>
              <a:rPr lang="fa-IR" dirty="0"/>
              <a:t>2 توصیه می شود در افراد بالاتر از 75 سال مبتلا به پرفشاری خون، اولین اقدام دارویی استفاده از یکی از داروهای دسته دارویی زیر باشد. </a:t>
            </a:r>
          </a:p>
          <a:p>
            <a:pPr algn="r" rtl="1"/>
            <a:r>
              <a:rPr lang="en-US" dirty="0"/>
              <a:t>Thiazide and thiazide-like agents </a:t>
            </a:r>
            <a:endParaRPr lang="fa-IR" dirty="0"/>
          </a:p>
          <a:p>
            <a:pPr algn="r" rtl="1"/>
            <a:r>
              <a:rPr lang="en-US" dirty="0"/>
              <a:t>CCBs</a:t>
            </a:r>
          </a:p>
          <a:p>
            <a:pPr algn="r" rtl="1"/>
            <a:endParaRPr lang="en-US" dirty="0"/>
          </a:p>
        </p:txBody>
      </p:sp>
    </p:spTree>
    <p:extLst>
      <p:ext uri="{BB962C8B-B14F-4D97-AF65-F5344CB8AC3E}">
        <p14:creationId xmlns:p14="http://schemas.microsoft.com/office/powerpoint/2010/main" val="4040569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87232" y="237286"/>
            <a:ext cx="91440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ctr" rtl="1">
              <a:spcBef>
                <a:spcPct val="0"/>
              </a:spcBef>
              <a:buClrTx/>
              <a:buSzTx/>
              <a:buFontTx/>
              <a:buNone/>
            </a:pPr>
            <a:r>
              <a:rPr lang="fa-IR" altLang="fa-IR" sz="3200" b="1" dirty="0">
                <a:solidFill>
                  <a:srgbClr val="000000"/>
                </a:solidFill>
                <a:latin typeface="Arial" panose="020B0604020202020204" pitchFamily="34" charset="0"/>
                <a:cs typeface="B Nazanin" panose="00000400000000000000" pitchFamily="2" charset="-78"/>
              </a:rPr>
              <a:t>راهکارهای مربوط به دوز داروهای</a:t>
            </a:r>
            <a:r>
              <a:rPr lang="en-US" altLang="fa-IR" sz="3200" b="1" dirty="0">
                <a:solidFill>
                  <a:srgbClr val="000000"/>
                </a:solidFill>
                <a:latin typeface="Arial" panose="020B0604020202020204" pitchFamily="34" charset="0"/>
                <a:cs typeface="B Nazanin" panose="00000400000000000000" pitchFamily="2" charset="-78"/>
              </a:rPr>
              <a:t> </a:t>
            </a:r>
            <a:r>
              <a:rPr lang="fa-IR" altLang="fa-IR" sz="3200" b="1" dirty="0">
                <a:solidFill>
                  <a:srgbClr val="000000"/>
                </a:solidFill>
                <a:latin typeface="Arial" panose="020B0604020202020204" pitchFamily="34" charset="0"/>
                <a:cs typeface="B Nazanin" panose="00000400000000000000" pitchFamily="2" charset="-78"/>
              </a:rPr>
              <a:t>کاهنده فشار خون</a:t>
            </a:r>
          </a:p>
          <a:p>
            <a:pPr algn="ctr" rtl="1">
              <a:spcBef>
                <a:spcPct val="0"/>
              </a:spcBef>
              <a:buClrTx/>
              <a:buSzTx/>
              <a:buFontTx/>
              <a:buNone/>
            </a:pPr>
            <a:r>
              <a:rPr lang="fa-IR" altLang="fa-IR" sz="3200" b="1" dirty="0">
                <a:solidFill>
                  <a:srgbClr val="000000"/>
                </a:solidFill>
                <a:latin typeface="Arial" panose="020B0604020202020204" pitchFamily="34" charset="0"/>
                <a:cs typeface="B Nazanin" panose="00000400000000000000" pitchFamily="2" charset="-78"/>
              </a:rPr>
              <a:t> </a:t>
            </a:r>
          </a:p>
        </p:txBody>
      </p:sp>
      <p:graphicFrame>
        <p:nvGraphicFramePr>
          <p:cNvPr id="6" name="Table 5"/>
          <p:cNvGraphicFramePr>
            <a:graphicFrameLocks noGrp="1"/>
          </p:cNvGraphicFramePr>
          <p:nvPr>
            <p:extLst>
              <p:ext uri="{D42A27DB-BD31-4B8C-83A1-F6EECF244321}">
                <p14:modId xmlns:p14="http://schemas.microsoft.com/office/powerpoint/2010/main" val="3638904419"/>
              </p:ext>
            </p:extLst>
          </p:nvPr>
        </p:nvGraphicFramePr>
        <p:xfrm>
          <a:off x="147712" y="1021977"/>
          <a:ext cx="9183520" cy="5701552"/>
        </p:xfrm>
        <a:graphic>
          <a:graphicData uri="http://schemas.openxmlformats.org/drawingml/2006/table">
            <a:tbl>
              <a:tblPr rtl="1"/>
              <a:tblGrid>
                <a:gridCol w="875721">
                  <a:extLst>
                    <a:ext uri="{9D8B030D-6E8A-4147-A177-3AD203B41FA5}">
                      <a16:colId xmlns:a16="http://schemas.microsoft.com/office/drawing/2014/main" xmlns="" val="20000"/>
                    </a:ext>
                  </a:extLst>
                </a:gridCol>
                <a:gridCol w="2076226">
                  <a:extLst>
                    <a:ext uri="{9D8B030D-6E8A-4147-A177-3AD203B41FA5}">
                      <a16:colId xmlns:a16="http://schemas.microsoft.com/office/drawing/2014/main" xmlns="" val="20001"/>
                    </a:ext>
                  </a:extLst>
                </a:gridCol>
                <a:gridCol w="6231573">
                  <a:extLst>
                    <a:ext uri="{9D8B030D-6E8A-4147-A177-3AD203B41FA5}">
                      <a16:colId xmlns:a16="http://schemas.microsoft.com/office/drawing/2014/main" xmlns="" val="20002"/>
                    </a:ext>
                  </a:extLst>
                </a:gridCol>
              </a:tblGrid>
              <a:tr h="460273">
                <a:tc>
                  <a:txBody>
                    <a:bodyPr/>
                    <a:lstStyle/>
                    <a:p>
                      <a:pPr algn="ctr" rtl="1">
                        <a:lnSpc>
                          <a:spcPct val="90000"/>
                        </a:lnSpc>
                        <a:spcAft>
                          <a:spcPts val="0"/>
                        </a:spcAft>
                      </a:pPr>
                      <a:r>
                        <a:rPr lang="fa-IR" sz="1400" b="1" dirty="0">
                          <a:latin typeface="Calibri"/>
                          <a:cs typeface="B Lotus"/>
                        </a:rPr>
                        <a:t>راهکار</a:t>
                      </a:r>
                      <a:endParaRPr lang="en-US" sz="1400" b="1"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92CDDC"/>
                    </a:solidFill>
                  </a:tcPr>
                </a:tc>
                <a:tc>
                  <a:txBody>
                    <a:bodyPr/>
                    <a:lstStyle/>
                    <a:p>
                      <a:pPr algn="ctr" rtl="1">
                        <a:lnSpc>
                          <a:spcPct val="90000"/>
                        </a:lnSpc>
                        <a:spcAft>
                          <a:spcPts val="0"/>
                        </a:spcAft>
                      </a:pPr>
                      <a:r>
                        <a:rPr lang="fa-IR" sz="1400" b="1" dirty="0">
                          <a:latin typeface="Calibri"/>
                          <a:cs typeface="B Lotus"/>
                        </a:rPr>
                        <a:t>توصیف</a:t>
                      </a:r>
                      <a:endParaRPr lang="en-US" sz="1400" b="1"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92CDDC"/>
                    </a:solidFill>
                  </a:tcPr>
                </a:tc>
                <a:tc>
                  <a:txBody>
                    <a:bodyPr/>
                    <a:lstStyle/>
                    <a:p>
                      <a:pPr algn="ctr" rtl="1">
                        <a:lnSpc>
                          <a:spcPct val="90000"/>
                        </a:lnSpc>
                        <a:spcAft>
                          <a:spcPts val="0"/>
                        </a:spcAft>
                      </a:pPr>
                      <a:r>
                        <a:rPr lang="fa-IR" sz="1400" b="1" dirty="0">
                          <a:latin typeface="Calibri"/>
                          <a:cs typeface="B Lotus"/>
                        </a:rPr>
                        <a:t>جزئیات</a:t>
                      </a:r>
                      <a:endParaRPr lang="en-US" sz="1400" b="1"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92CDDC"/>
                    </a:solidFill>
                  </a:tcPr>
                </a:tc>
                <a:extLst>
                  <a:ext uri="{0D108BD9-81ED-4DB2-BD59-A6C34878D82A}">
                    <a16:rowId xmlns:a16="http://schemas.microsoft.com/office/drawing/2014/main" xmlns="" val="10000"/>
                  </a:ext>
                </a:extLst>
              </a:tr>
              <a:tr h="1841095">
                <a:tc>
                  <a:txBody>
                    <a:bodyPr/>
                    <a:lstStyle/>
                    <a:p>
                      <a:pPr algn="ctr" rtl="1">
                        <a:lnSpc>
                          <a:spcPct val="90000"/>
                        </a:lnSpc>
                        <a:spcAft>
                          <a:spcPts val="0"/>
                        </a:spcAft>
                      </a:pPr>
                      <a:r>
                        <a:rPr lang="en-US" sz="1400" b="1" dirty="0">
                          <a:latin typeface="Calibri"/>
                          <a:ea typeface="Calibri"/>
                          <a:cs typeface="B Lotus"/>
                        </a:rPr>
                        <a:t>A</a:t>
                      </a:r>
                      <a:endParaRPr lang="en-US" sz="1400" b="1"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rtl="1">
                        <a:lnSpc>
                          <a:spcPct val="90000"/>
                        </a:lnSpc>
                        <a:spcAft>
                          <a:spcPts val="0"/>
                        </a:spcAft>
                      </a:pPr>
                      <a:r>
                        <a:rPr lang="fa-IR" sz="1400" b="1" dirty="0">
                          <a:latin typeface="Calibri"/>
                          <a:cs typeface="B Lotus"/>
                        </a:rPr>
                        <a:t>با </a:t>
                      </a:r>
                      <a:r>
                        <a:rPr lang="fa-IR" sz="1400" b="1" dirty="0">
                          <a:solidFill>
                            <a:srgbClr val="FF0000"/>
                          </a:solidFill>
                          <a:latin typeface="Calibri"/>
                          <a:cs typeface="B Lotus"/>
                        </a:rPr>
                        <a:t>یک دارو </a:t>
                      </a:r>
                      <a:r>
                        <a:rPr lang="fa-IR" sz="1400" b="1" dirty="0">
                          <a:latin typeface="Calibri"/>
                          <a:cs typeface="B Lotus"/>
                        </a:rPr>
                        <a:t>شروع کنید، دوز دارو را تا </a:t>
                      </a:r>
                      <a:r>
                        <a:rPr lang="fa-IR" sz="1400" b="1" dirty="0">
                          <a:solidFill>
                            <a:srgbClr val="FF0000"/>
                          </a:solidFill>
                          <a:latin typeface="Calibri"/>
                          <a:cs typeface="B Lotus"/>
                        </a:rPr>
                        <a:t>حد ماکزیمم </a:t>
                      </a:r>
                      <a:r>
                        <a:rPr lang="fa-IR" sz="1400" b="1" dirty="0">
                          <a:latin typeface="Calibri"/>
                          <a:cs typeface="B Lotus"/>
                        </a:rPr>
                        <a:t>افزایش دهید و سپس یک </a:t>
                      </a:r>
                      <a:r>
                        <a:rPr lang="fa-IR" sz="1400" b="1" dirty="0">
                          <a:solidFill>
                            <a:srgbClr val="FF0000"/>
                          </a:solidFill>
                          <a:latin typeface="Calibri"/>
                          <a:cs typeface="B Lotus"/>
                        </a:rPr>
                        <a:t>داروی دوم </a:t>
                      </a:r>
                      <a:r>
                        <a:rPr lang="fa-IR" sz="1400" b="1" dirty="0">
                          <a:latin typeface="Calibri"/>
                          <a:cs typeface="B Lotus"/>
                        </a:rPr>
                        <a:t>اضافه کنید</a:t>
                      </a:r>
                      <a:endParaRPr lang="en-US" sz="1400" b="1"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rtl="1">
                        <a:lnSpc>
                          <a:spcPct val="90000"/>
                        </a:lnSpc>
                        <a:spcAft>
                          <a:spcPts val="0"/>
                        </a:spcAft>
                      </a:pPr>
                      <a:r>
                        <a:rPr lang="fa-IR" sz="1400" b="1" dirty="0">
                          <a:latin typeface="Calibri"/>
                          <a:cs typeface="B Lotus"/>
                        </a:rPr>
                        <a:t>اگر با داروی اول فشار هدف به دست نیامد، دوز داروی اول را </a:t>
                      </a:r>
                      <a:r>
                        <a:rPr lang="fa-IR" sz="1400" b="1" dirty="0">
                          <a:solidFill>
                            <a:srgbClr val="FF0000"/>
                          </a:solidFill>
                          <a:latin typeface="Calibri"/>
                          <a:cs typeface="B Lotus"/>
                        </a:rPr>
                        <a:t>تا حد ماکزیمم توصیه </a:t>
                      </a:r>
                      <a:r>
                        <a:rPr lang="fa-IR" sz="1400" b="1" dirty="0">
                          <a:latin typeface="Calibri"/>
                          <a:cs typeface="B Lotus"/>
                        </a:rPr>
                        <a:t>شده افزایش دهید تا فشار هدف حاصل شود. </a:t>
                      </a:r>
                      <a:endParaRPr lang="en-US" sz="1400" b="1" dirty="0">
                        <a:latin typeface="Calibri"/>
                        <a:cs typeface="B Lotus"/>
                      </a:endParaRPr>
                    </a:p>
                    <a:p>
                      <a:pPr algn="just" rtl="1">
                        <a:lnSpc>
                          <a:spcPct val="90000"/>
                        </a:lnSpc>
                        <a:spcAft>
                          <a:spcPts val="0"/>
                        </a:spcAft>
                      </a:pPr>
                      <a:r>
                        <a:rPr lang="fa-IR" sz="1400" b="1" dirty="0">
                          <a:latin typeface="Calibri"/>
                          <a:cs typeface="B Lotus"/>
                        </a:rPr>
                        <a:t>اگر با این وجود فشار هدف حاصل نشد داروی دوم (دیورتیک تیازیدی، </a:t>
                      </a:r>
                      <a:r>
                        <a:rPr lang="en-US" sz="1400" b="1" dirty="0">
                          <a:latin typeface="Calibri"/>
                          <a:cs typeface="B Lotus"/>
                        </a:rPr>
                        <a:t>CCBs</a:t>
                      </a:r>
                      <a:r>
                        <a:rPr lang="fa-IR" sz="1400" b="1" dirty="0">
                          <a:latin typeface="Calibri"/>
                          <a:cs typeface="B Lotus"/>
                        </a:rPr>
                        <a:t>، </a:t>
                      </a:r>
                      <a:r>
                        <a:rPr lang="en-US" sz="1400" b="1" dirty="0">
                          <a:latin typeface="Calibri"/>
                          <a:cs typeface="B Lotus"/>
                        </a:rPr>
                        <a:t>ACEIs</a:t>
                      </a:r>
                      <a:r>
                        <a:rPr lang="fa-IR" sz="1400" b="1" dirty="0">
                          <a:latin typeface="Calibri"/>
                          <a:cs typeface="B Lotus"/>
                        </a:rPr>
                        <a:t> و </a:t>
                      </a:r>
                      <a:r>
                        <a:rPr lang="en-US" sz="1400" b="1" dirty="0">
                          <a:latin typeface="Calibri"/>
                          <a:cs typeface="B Lotus"/>
                        </a:rPr>
                        <a:t>ARBs</a:t>
                      </a:r>
                      <a:r>
                        <a:rPr lang="fa-IR" sz="1400" b="1" dirty="0">
                          <a:latin typeface="Calibri"/>
                          <a:cs typeface="B Lotus"/>
                        </a:rPr>
                        <a:t>) اضافه شود و دوز داروی دوم را هم تا حد ماکزیمم توصیه شده افزایش دهید. </a:t>
                      </a:r>
                      <a:endParaRPr lang="en-US" sz="1400" b="1" dirty="0">
                        <a:latin typeface="Calibri"/>
                        <a:cs typeface="B Lotus"/>
                      </a:endParaRPr>
                    </a:p>
                    <a:p>
                      <a:pPr algn="just" rtl="1">
                        <a:lnSpc>
                          <a:spcPct val="90000"/>
                        </a:lnSpc>
                        <a:spcAft>
                          <a:spcPts val="0"/>
                        </a:spcAft>
                      </a:pPr>
                      <a:r>
                        <a:rPr lang="fa-IR" sz="1400" b="1" dirty="0">
                          <a:latin typeface="Calibri"/>
                          <a:cs typeface="B Lotus"/>
                        </a:rPr>
                        <a:t>اگر با دو دارو فشار هدف همچنان به دست نیامد، داروی سوم از همان گروه های فوق اضافه کنید با پرهیز از تجویز همزمان دو داروی </a:t>
                      </a:r>
                      <a:r>
                        <a:rPr lang="en-US" sz="1400" b="1" dirty="0">
                          <a:latin typeface="Calibri"/>
                          <a:cs typeface="B Lotus"/>
                        </a:rPr>
                        <a:t>ACEIs</a:t>
                      </a:r>
                      <a:r>
                        <a:rPr lang="fa-IR" sz="1400" b="1" dirty="0">
                          <a:latin typeface="Calibri"/>
                          <a:cs typeface="B Lotus"/>
                        </a:rPr>
                        <a:t> و </a:t>
                      </a:r>
                      <a:r>
                        <a:rPr lang="en-US" sz="1400" b="1" dirty="0">
                          <a:latin typeface="Calibri"/>
                          <a:cs typeface="B Lotus"/>
                        </a:rPr>
                        <a:t>ARB</a:t>
                      </a:r>
                      <a:r>
                        <a:rPr lang="fa-IR" sz="1400" b="1" dirty="0">
                          <a:latin typeface="Calibri"/>
                          <a:cs typeface="B Lotus"/>
                        </a:rPr>
                        <a:t>. سپس دوز داروی سوم را تا حد ماکزیمم توصیه شده افزایش دهید تا فشار هدف حاصل شود.</a:t>
                      </a:r>
                      <a:endParaRPr lang="en-US" sz="1400" b="1"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1"/>
                  </a:ext>
                </a:extLst>
              </a:tr>
              <a:tr h="1559089">
                <a:tc>
                  <a:txBody>
                    <a:bodyPr/>
                    <a:lstStyle/>
                    <a:p>
                      <a:pPr algn="ctr" rtl="1">
                        <a:lnSpc>
                          <a:spcPct val="90000"/>
                        </a:lnSpc>
                        <a:spcAft>
                          <a:spcPts val="0"/>
                        </a:spcAft>
                      </a:pPr>
                      <a:r>
                        <a:rPr lang="en-US" sz="1400" b="1" dirty="0">
                          <a:latin typeface="Calibri"/>
                          <a:ea typeface="Calibri"/>
                          <a:cs typeface="B Lotus"/>
                        </a:rPr>
                        <a:t>B</a:t>
                      </a:r>
                      <a:endParaRPr lang="en-US" sz="1400" b="1"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rtl="1">
                        <a:lnSpc>
                          <a:spcPct val="90000"/>
                        </a:lnSpc>
                        <a:spcAft>
                          <a:spcPts val="0"/>
                        </a:spcAft>
                      </a:pPr>
                      <a:r>
                        <a:rPr lang="fa-IR" sz="1400" b="1" dirty="0">
                          <a:latin typeface="Calibri"/>
                          <a:cs typeface="B Lotus"/>
                        </a:rPr>
                        <a:t>با </a:t>
                      </a:r>
                      <a:r>
                        <a:rPr lang="fa-IR" sz="1400" b="1" dirty="0">
                          <a:solidFill>
                            <a:srgbClr val="FF0000"/>
                          </a:solidFill>
                          <a:latin typeface="Calibri"/>
                          <a:cs typeface="B Lotus"/>
                        </a:rPr>
                        <a:t>یک دارو </a:t>
                      </a:r>
                      <a:r>
                        <a:rPr lang="fa-IR" sz="1400" b="1" dirty="0">
                          <a:latin typeface="Calibri"/>
                          <a:cs typeface="B Lotus"/>
                        </a:rPr>
                        <a:t>شروع کنید و سپس </a:t>
                      </a:r>
                      <a:r>
                        <a:rPr lang="fa-IR" sz="1400" b="1" dirty="0">
                          <a:solidFill>
                            <a:srgbClr val="FF0000"/>
                          </a:solidFill>
                          <a:latin typeface="Calibri"/>
                          <a:cs typeface="B Lotus"/>
                        </a:rPr>
                        <a:t>پیش ازرس</a:t>
                      </a:r>
                      <a:r>
                        <a:rPr lang="fa-IR" sz="1400" b="1" dirty="0">
                          <a:latin typeface="Calibri"/>
                          <a:cs typeface="B Lotus"/>
                        </a:rPr>
                        <a:t>یدن به دوز ماکزیمم داروی اول، </a:t>
                      </a:r>
                      <a:r>
                        <a:rPr lang="fa-IR" sz="1400" b="1" dirty="0">
                          <a:solidFill>
                            <a:srgbClr val="FF0000"/>
                          </a:solidFill>
                          <a:latin typeface="Calibri"/>
                          <a:cs typeface="B Lotus"/>
                        </a:rPr>
                        <a:t>یک داروی دوم</a:t>
                      </a:r>
                      <a:r>
                        <a:rPr lang="fa-IR" sz="1400" b="1" dirty="0">
                          <a:latin typeface="Calibri"/>
                          <a:cs typeface="B Lotus"/>
                        </a:rPr>
                        <a:t> را اضافه کنید</a:t>
                      </a:r>
                      <a:endParaRPr lang="en-US" sz="1400" b="1"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rtl="1">
                        <a:lnSpc>
                          <a:spcPct val="90000"/>
                        </a:lnSpc>
                        <a:spcAft>
                          <a:spcPts val="0"/>
                        </a:spcAft>
                      </a:pPr>
                      <a:r>
                        <a:rPr lang="fa-IR" sz="1400" b="1" dirty="0">
                          <a:latin typeface="Calibri"/>
                          <a:cs typeface="B Lotus"/>
                        </a:rPr>
                        <a:t>با یک دارو شروع کنید و سپس پیش از رسیدن به دوز ماکزیمم داروی اول، یک داروی دوم را اضافه کنید، </a:t>
                      </a:r>
                      <a:r>
                        <a:rPr lang="fa-IR" sz="1400" b="1" dirty="0">
                          <a:solidFill>
                            <a:srgbClr val="FF0000"/>
                          </a:solidFill>
                          <a:latin typeface="Calibri"/>
                          <a:cs typeface="B Lotus"/>
                        </a:rPr>
                        <a:t>سپس دوز هر دو دارو را تا حد ماکزیمم توصیه شده افزایش دهید تا فشار هدف حاصل شود</a:t>
                      </a:r>
                      <a:r>
                        <a:rPr lang="fa-IR" sz="1400" b="1" dirty="0">
                          <a:latin typeface="Calibri"/>
                          <a:cs typeface="B Lotus"/>
                        </a:rPr>
                        <a:t>. </a:t>
                      </a:r>
                      <a:endParaRPr lang="en-US" sz="1400" b="1" dirty="0">
                        <a:latin typeface="Calibri"/>
                        <a:cs typeface="B Lotus"/>
                      </a:endParaRPr>
                    </a:p>
                    <a:p>
                      <a:pPr algn="just" rtl="1">
                        <a:lnSpc>
                          <a:spcPct val="90000"/>
                        </a:lnSpc>
                        <a:spcAft>
                          <a:spcPts val="0"/>
                        </a:spcAft>
                      </a:pPr>
                      <a:r>
                        <a:rPr lang="fa-IR" sz="1400" b="1" dirty="0">
                          <a:latin typeface="Calibri"/>
                          <a:cs typeface="B Lotus"/>
                        </a:rPr>
                        <a:t>اگر با دو دارو </a:t>
                      </a:r>
                      <a:r>
                        <a:rPr lang="fa-IR" sz="1400" b="1" dirty="0">
                          <a:solidFill>
                            <a:srgbClr val="FF0000"/>
                          </a:solidFill>
                          <a:latin typeface="Calibri"/>
                          <a:cs typeface="B Lotus"/>
                        </a:rPr>
                        <a:t>فشار هدف همچنان به دست نیامد، داروی سوم </a:t>
                      </a:r>
                      <a:r>
                        <a:rPr lang="fa-IR" sz="1400" b="1" dirty="0">
                          <a:latin typeface="Calibri"/>
                          <a:cs typeface="B Lotus"/>
                        </a:rPr>
                        <a:t>(دیورتیک تیازیدی، </a:t>
                      </a:r>
                      <a:r>
                        <a:rPr lang="en-US" sz="1400" b="1" dirty="0">
                          <a:latin typeface="Calibri"/>
                          <a:cs typeface="B Lotus"/>
                        </a:rPr>
                        <a:t>CCBs</a:t>
                      </a:r>
                      <a:r>
                        <a:rPr lang="fa-IR" sz="1400" b="1" dirty="0">
                          <a:latin typeface="Calibri"/>
                          <a:cs typeface="B Lotus"/>
                        </a:rPr>
                        <a:t>، </a:t>
                      </a:r>
                      <a:r>
                        <a:rPr lang="en-US" sz="1400" b="1" dirty="0">
                          <a:latin typeface="Calibri"/>
                          <a:cs typeface="B Lotus"/>
                        </a:rPr>
                        <a:t>ACEIs</a:t>
                      </a:r>
                      <a:r>
                        <a:rPr lang="fa-IR" sz="1400" b="1" dirty="0">
                          <a:latin typeface="Calibri"/>
                          <a:cs typeface="B Lotus"/>
                        </a:rPr>
                        <a:t> و </a:t>
                      </a:r>
                      <a:r>
                        <a:rPr lang="en-US" sz="1400" b="1" dirty="0">
                          <a:latin typeface="Calibri"/>
                          <a:cs typeface="B Lotus"/>
                        </a:rPr>
                        <a:t>ARBs</a:t>
                      </a:r>
                      <a:r>
                        <a:rPr lang="fa-IR" sz="1400" b="1" dirty="0">
                          <a:latin typeface="Calibri"/>
                          <a:cs typeface="B Lotus"/>
                        </a:rPr>
                        <a:t>) را اضافه کنید با پرهیز از تجویز همزمان دو داروی </a:t>
                      </a:r>
                      <a:r>
                        <a:rPr lang="en-US" sz="1400" b="1" dirty="0">
                          <a:latin typeface="Calibri"/>
                          <a:cs typeface="B Lotus"/>
                        </a:rPr>
                        <a:t>ACEIs</a:t>
                      </a:r>
                      <a:r>
                        <a:rPr lang="fa-IR" sz="1400" b="1" dirty="0">
                          <a:latin typeface="Calibri"/>
                          <a:cs typeface="B Lotus"/>
                        </a:rPr>
                        <a:t> و </a:t>
                      </a:r>
                      <a:r>
                        <a:rPr lang="en-US" sz="1400" b="1" dirty="0">
                          <a:latin typeface="Calibri"/>
                          <a:cs typeface="B Lotus"/>
                        </a:rPr>
                        <a:t>ARB</a:t>
                      </a:r>
                      <a:r>
                        <a:rPr lang="fa-IR" sz="1400" b="1" dirty="0">
                          <a:latin typeface="Calibri"/>
                          <a:cs typeface="B Lotus"/>
                        </a:rPr>
                        <a:t>. </a:t>
                      </a:r>
                      <a:endParaRPr lang="en-US" sz="1400" b="1" dirty="0">
                        <a:latin typeface="Calibri"/>
                        <a:cs typeface="B Lotus"/>
                      </a:endParaRPr>
                    </a:p>
                    <a:p>
                      <a:pPr algn="just" rtl="1">
                        <a:lnSpc>
                          <a:spcPct val="90000"/>
                        </a:lnSpc>
                        <a:spcAft>
                          <a:spcPts val="0"/>
                        </a:spcAft>
                      </a:pPr>
                      <a:r>
                        <a:rPr lang="fa-IR" sz="1400" b="1" dirty="0">
                          <a:solidFill>
                            <a:srgbClr val="FF0000"/>
                          </a:solidFill>
                          <a:latin typeface="Calibri"/>
                          <a:cs typeface="B Lotus"/>
                        </a:rPr>
                        <a:t>سپس دوز داروی سوم را تا حد ماکزیمم توصیه شده افزایش دهید تا فشار هدف حاصل شود</a:t>
                      </a:r>
                      <a:r>
                        <a:rPr lang="fa-IR" sz="1400" b="1" dirty="0">
                          <a:latin typeface="Calibri"/>
                          <a:cs typeface="B Lotus"/>
                        </a:rPr>
                        <a:t>.</a:t>
                      </a:r>
                      <a:endParaRPr lang="en-US" sz="1400" b="1"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2"/>
                  </a:ext>
                </a:extLst>
              </a:tr>
              <a:tr h="1841095">
                <a:tc>
                  <a:txBody>
                    <a:bodyPr/>
                    <a:lstStyle/>
                    <a:p>
                      <a:pPr algn="ctr" rtl="1">
                        <a:lnSpc>
                          <a:spcPct val="90000"/>
                        </a:lnSpc>
                        <a:spcAft>
                          <a:spcPts val="0"/>
                        </a:spcAft>
                      </a:pPr>
                      <a:r>
                        <a:rPr lang="en-US" sz="1400" b="1" dirty="0">
                          <a:latin typeface="Calibri"/>
                          <a:ea typeface="Calibri"/>
                          <a:cs typeface="B Lotus"/>
                        </a:rPr>
                        <a:t>C</a:t>
                      </a:r>
                      <a:endParaRPr lang="en-US" sz="1400" b="1"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rtl="1">
                        <a:lnSpc>
                          <a:spcPct val="90000"/>
                        </a:lnSpc>
                        <a:spcAft>
                          <a:spcPts val="0"/>
                        </a:spcAft>
                      </a:pPr>
                      <a:r>
                        <a:rPr lang="fa-IR" sz="1400" b="1" dirty="0">
                          <a:latin typeface="Calibri"/>
                          <a:cs typeface="B Lotus"/>
                        </a:rPr>
                        <a:t>با </a:t>
                      </a:r>
                      <a:r>
                        <a:rPr lang="fa-IR" sz="1400" b="1" dirty="0">
                          <a:solidFill>
                            <a:srgbClr val="FF0000"/>
                          </a:solidFill>
                          <a:latin typeface="Calibri"/>
                          <a:cs typeface="B Lotus"/>
                        </a:rPr>
                        <a:t>دو دارو بطور همزمان شروع کنید </a:t>
                      </a:r>
                      <a:r>
                        <a:rPr lang="fa-IR" sz="1400" b="1" dirty="0">
                          <a:latin typeface="Calibri"/>
                          <a:cs typeface="B Lotus"/>
                        </a:rPr>
                        <a:t>(بصورت دو قرص مجزا و یا یک قرص محتوی دو دارو)</a:t>
                      </a:r>
                      <a:endParaRPr lang="en-US" sz="1400" b="1"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rtl="1">
                        <a:lnSpc>
                          <a:spcPct val="90000"/>
                        </a:lnSpc>
                        <a:spcAft>
                          <a:spcPts val="0"/>
                        </a:spcAft>
                      </a:pPr>
                      <a:r>
                        <a:rPr lang="fa-IR" sz="1400" b="1" dirty="0">
                          <a:latin typeface="Calibri"/>
                          <a:cs typeface="B Lotus"/>
                        </a:rPr>
                        <a:t>با دو دارو بطور همزمان شروع کنید (بصورت دو قرص مجزا و یا یک قرص محتوی دو دارو). گروهی توصیه می کنند با دو دارو یا بیشتر شروع کنید </a:t>
                      </a:r>
                      <a:endParaRPr lang="en-US" sz="1400" b="1" dirty="0">
                        <a:latin typeface="Calibri"/>
                        <a:cs typeface="B Lotus"/>
                      </a:endParaRPr>
                    </a:p>
                    <a:p>
                      <a:pPr algn="just" rtl="1">
                        <a:lnSpc>
                          <a:spcPct val="90000"/>
                        </a:lnSpc>
                        <a:spcAft>
                          <a:spcPts val="0"/>
                        </a:spcAft>
                      </a:pPr>
                      <a:r>
                        <a:rPr lang="fa-IR" sz="1400" b="1" dirty="0">
                          <a:latin typeface="Calibri"/>
                          <a:cs typeface="B Lotus"/>
                        </a:rPr>
                        <a:t>اگر </a:t>
                      </a:r>
                      <a:r>
                        <a:rPr lang="en-US" sz="1400" b="1" dirty="0">
                          <a:latin typeface="Calibri"/>
                          <a:cs typeface="B Lotus"/>
                        </a:rPr>
                        <a:t>SBP &gt; 160 mmHg</a:t>
                      </a:r>
                      <a:r>
                        <a:rPr lang="fa-IR" sz="1400" b="1" dirty="0">
                          <a:latin typeface="Calibri"/>
                          <a:cs typeface="B Lotus"/>
                        </a:rPr>
                        <a:t> و/یا </a:t>
                      </a:r>
                      <a:r>
                        <a:rPr lang="en-US" sz="1400" b="1" dirty="0">
                          <a:latin typeface="Calibri"/>
                          <a:cs typeface="B Lotus"/>
                        </a:rPr>
                        <a:t>DBP &gt; 100 mmHg</a:t>
                      </a:r>
                      <a:r>
                        <a:rPr lang="fa-IR" sz="1400" b="1" dirty="0">
                          <a:latin typeface="Calibri"/>
                          <a:cs typeface="B Lotus"/>
                        </a:rPr>
                        <a:t>، یا </a:t>
                      </a:r>
                      <a:r>
                        <a:rPr lang="en-US" sz="1400" b="1" dirty="0">
                          <a:latin typeface="Calibri"/>
                          <a:cs typeface="B Lotus"/>
                        </a:rPr>
                        <a:t>SBP &gt; 20 mmHg</a:t>
                      </a:r>
                      <a:r>
                        <a:rPr lang="en-US" sz="1400" b="1" dirty="0">
                          <a:latin typeface="B Lotus"/>
                        </a:rPr>
                        <a:t> </a:t>
                      </a:r>
                      <a:r>
                        <a:rPr lang="fa-IR" sz="1400" b="1" dirty="0">
                          <a:latin typeface="B Lotus"/>
                        </a:rPr>
                        <a:t>و/یا </a:t>
                      </a:r>
                      <a:r>
                        <a:rPr lang="en-US" sz="1400" b="1" dirty="0">
                          <a:latin typeface="Calibri"/>
                          <a:cs typeface="B Lotus"/>
                        </a:rPr>
                        <a:t>DBP &gt; 10 mmHg</a:t>
                      </a:r>
                      <a:r>
                        <a:rPr lang="fa-IR" sz="1400" b="1" dirty="0">
                          <a:latin typeface="Calibri"/>
                          <a:cs typeface="B Lotus"/>
                        </a:rPr>
                        <a:t> بالاتر از مقادیر فشار خون هدف باشد. </a:t>
                      </a:r>
                      <a:endParaRPr lang="en-US" sz="1400" b="1" dirty="0">
                        <a:latin typeface="Calibri"/>
                        <a:cs typeface="B Lotus"/>
                      </a:endParaRPr>
                    </a:p>
                    <a:p>
                      <a:pPr algn="just" rtl="1">
                        <a:lnSpc>
                          <a:spcPct val="90000"/>
                        </a:lnSpc>
                        <a:spcAft>
                          <a:spcPts val="0"/>
                        </a:spcAft>
                      </a:pPr>
                      <a:r>
                        <a:rPr lang="fa-IR" sz="1400" b="1" dirty="0">
                          <a:latin typeface="Calibri"/>
                          <a:cs typeface="B Lotus"/>
                        </a:rPr>
                        <a:t>اگر با دو دارو فشار هدف همچنان به دست نیامد، داروی سوم (دیورتیک تیازیدی، </a:t>
                      </a:r>
                      <a:r>
                        <a:rPr lang="en-US" sz="1400" b="1" dirty="0">
                          <a:latin typeface="Calibri"/>
                          <a:cs typeface="B Lotus"/>
                        </a:rPr>
                        <a:t>CCBs</a:t>
                      </a:r>
                      <a:r>
                        <a:rPr lang="fa-IR" sz="1400" b="1" dirty="0">
                          <a:latin typeface="Calibri"/>
                          <a:cs typeface="B Lotus"/>
                        </a:rPr>
                        <a:t>، </a:t>
                      </a:r>
                      <a:r>
                        <a:rPr lang="en-US" sz="1400" b="1" dirty="0">
                          <a:latin typeface="Calibri"/>
                          <a:cs typeface="B Lotus"/>
                        </a:rPr>
                        <a:t>ACEIs</a:t>
                      </a:r>
                      <a:r>
                        <a:rPr lang="fa-IR" sz="1400" b="1" dirty="0">
                          <a:latin typeface="Calibri"/>
                          <a:cs typeface="B Lotus"/>
                        </a:rPr>
                        <a:t> و </a:t>
                      </a:r>
                      <a:r>
                        <a:rPr lang="en-US" sz="1400" b="1" dirty="0">
                          <a:latin typeface="Calibri"/>
                          <a:cs typeface="B Lotus"/>
                        </a:rPr>
                        <a:t>ARBs</a:t>
                      </a:r>
                      <a:r>
                        <a:rPr lang="fa-IR" sz="1400" b="1" dirty="0">
                          <a:latin typeface="Calibri"/>
                          <a:cs typeface="B Lotus"/>
                        </a:rPr>
                        <a:t>) را اضافه کنید با پرهیز از تجویز همزمان دو داروی </a:t>
                      </a:r>
                      <a:r>
                        <a:rPr lang="en-US" sz="1400" b="1" dirty="0">
                          <a:latin typeface="Calibri"/>
                          <a:cs typeface="B Lotus"/>
                        </a:rPr>
                        <a:t>ACEIs</a:t>
                      </a:r>
                      <a:r>
                        <a:rPr lang="fa-IR" sz="1400" b="1" dirty="0">
                          <a:latin typeface="Calibri"/>
                          <a:cs typeface="B Lotus"/>
                        </a:rPr>
                        <a:t> و </a:t>
                      </a:r>
                      <a:r>
                        <a:rPr lang="en-US" sz="1400" b="1" dirty="0">
                          <a:latin typeface="Calibri"/>
                          <a:cs typeface="B Lotus"/>
                        </a:rPr>
                        <a:t>ARB</a:t>
                      </a:r>
                      <a:r>
                        <a:rPr lang="fa-IR" sz="1400" b="1" dirty="0">
                          <a:latin typeface="Calibri"/>
                          <a:cs typeface="B Lotus"/>
                        </a:rPr>
                        <a:t>. </a:t>
                      </a:r>
                      <a:r>
                        <a:rPr lang="fa-IR" sz="1400" b="1" dirty="0">
                          <a:solidFill>
                            <a:srgbClr val="FF0000"/>
                          </a:solidFill>
                          <a:latin typeface="Calibri"/>
                          <a:cs typeface="B Lotus"/>
                        </a:rPr>
                        <a:t>سپس دوز داروی سوم را تا حد ماکزیمم توصیه شده افزایش دهید تا فشار هدف حاصل شود</a:t>
                      </a:r>
                      <a:r>
                        <a:rPr lang="fa-IR" sz="1400" b="1" dirty="0">
                          <a:latin typeface="Calibri"/>
                          <a:cs typeface="B Lotus"/>
                        </a:rPr>
                        <a:t>.</a:t>
                      </a:r>
                      <a:endParaRPr lang="en-US" sz="1400" b="1"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781908062"/>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7649">
                                            <p:txEl>
                                              <p:pRg st="0" end="0"/>
                                            </p:txEl>
                                          </p:spTgt>
                                        </p:tgtEl>
                                        <p:attrNameLst>
                                          <p:attrName>style.visibility</p:attrName>
                                        </p:attrNameLst>
                                      </p:cBhvr>
                                      <p:to>
                                        <p:strVal val="visible"/>
                                      </p:to>
                                    </p:set>
                                    <p:animEffect transition="in" filter="checkerboard(across)">
                                      <p:cBhvr>
                                        <p:cTn id="7" dur="500"/>
                                        <p:tgtEl>
                                          <p:spTgt spid="2764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524000"/>
            <a:ext cx="7239000" cy="3261320"/>
          </a:xfrm>
          <a:prstGeom prst="rect">
            <a:avLst/>
          </a:prstGeom>
        </p:spPr>
        <p:txBody>
          <a:bodyPr>
            <a:normAutofit fontScale="70000" lnSpcReduction="20000"/>
          </a:bodyPr>
          <a:lstStyle/>
          <a:p>
            <a:pPr marL="0" indent="0" algn="ctr">
              <a:buNone/>
            </a:pPr>
            <a:r>
              <a:rPr lang="fa-IR" sz="3600" dirty="0">
                <a:solidFill>
                  <a:srgbClr val="0070C0"/>
                </a:solidFill>
                <a:cs typeface="B Titr" panose="00000700000000000000" pitchFamily="2" charset="-78"/>
              </a:rPr>
              <a:t>درمان دارویی در فشارخون بالا</a:t>
            </a:r>
            <a:endParaRPr lang="en-US" sz="3600" dirty="0">
              <a:solidFill>
                <a:srgbClr val="0070C0"/>
              </a:solidFill>
              <a:cs typeface="B Titr" panose="00000700000000000000" pitchFamily="2" charset="-78"/>
            </a:endParaRPr>
          </a:p>
          <a:p>
            <a:pPr marL="0" indent="0" algn="ctr">
              <a:buNone/>
            </a:pPr>
            <a:endParaRPr lang="en-US" sz="5400" dirty="0">
              <a:cs typeface="B Titr" panose="00000700000000000000" pitchFamily="2" charset="-78"/>
            </a:endParaRPr>
          </a:p>
          <a:p>
            <a:pPr marL="0" indent="0" algn="ctr">
              <a:buNone/>
            </a:pPr>
            <a:endParaRPr lang="en-US" sz="5400" dirty="0">
              <a:cs typeface="B Titr" panose="00000700000000000000" pitchFamily="2" charset="-78"/>
            </a:endParaRPr>
          </a:p>
          <a:p>
            <a:pPr marL="0" lvl="0" indent="0" algn="ctr" defTabSz="914400" rtl="1">
              <a:spcBef>
                <a:spcPct val="20000"/>
              </a:spcBef>
              <a:buClrTx/>
              <a:buSzTx/>
              <a:buNone/>
            </a:pPr>
            <a:r>
              <a:rPr lang="fa-IR" sz="3000" b="1" dirty="0" smtClean="0">
                <a:solidFill>
                  <a:srgbClr val="FF0000"/>
                </a:solidFill>
                <a:latin typeface="Calibri"/>
                <a:cs typeface="Arial" panose="020B0604020202020204" pitchFamily="34" charset="0"/>
              </a:rPr>
              <a:t>شبکه بهداشت ودرمان بویین میاندشت</a:t>
            </a:r>
            <a:endParaRPr lang="fa-IR" sz="3000" b="1" dirty="0">
              <a:solidFill>
                <a:srgbClr val="FF0000"/>
              </a:solidFill>
              <a:latin typeface="Calibri"/>
              <a:cs typeface="Arial" panose="020B0604020202020204" pitchFamily="34" charset="0"/>
            </a:endParaRPr>
          </a:p>
          <a:p>
            <a:pPr marL="0" lvl="0" indent="0" algn="ctr" defTabSz="914400" rtl="1">
              <a:spcBef>
                <a:spcPct val="20000"/>
              </a:spcBef>
              <a:buClrTx/>
              <a:buSzTx/>
              <a:buNone/>
            </a:pPr>
            <a:r>
              <a:rPr lang="fa-IR" sz="3000" b="1" dirty="0">
                <a:solidFill>
                  <a:srgbClr val="FF0000"/>
                </a:solidFill>
                <a:latin typeface="Calibri"/>
                <a:cs typeface="Arial" panose="020B0604020202020204" pitchFamily="34" charset="0"/>
              </a:rPr>
              <a:t>واحد مبارزه با بیماری های غیرواگیر</a:t>
            </a:r>
            <a:endParaRPr lang="en-US" sz="3000" b="1" dirty="0">
              <a:solidFill>
                <a:srgbClr val="FF0000"/>
              </a:solidFill>
              <a:latin typeface="Calibri"/>
              <a:cs typeface="Arial" panose="020B0604020202020204" pitchFamily="34" charset="0"/>
            </a:endParaRPr>
          </a:p>
          <a:p>
            <a:pPr marL="0" lvl="0" indent="0" algn="ctr" defTabSz="914400" rtl="1">
              <a:spcBef>
                <a:spcPct val="20000"/>
              </a:spcBef>
              <a:buClrTx/>
              <a:buSzTx/>
              <a:buNone/>
            </a:pPr>
            <a:endParaRPr lang="en-US" sz="3000" b="1" dirty="0">
              <a:solidFill>
                <a:srgbClr val="FF0000"/>
              </a:solidFill>
              <a:latin typeface="Calibri"/>
              <a:cs typeface="Arial" panose="020B0604020202020204" pitchFamily="34" charset="0"/>
            </a:endParaRPr>
          </a:p>
          <a:p>
            <a:pPr marL="0" lvl="0" indent="0" algn="ctr" defTabSz="914400" rtl="1">
              <a:spcBef>
                <a:spcPct val="20000"/>
              </a:spcBef>
              <a:buClrTx/>
              <a:buSzTx/>
              <a:buNone/>
            </a:pPr>
            <a:r>
              <a:rPr lang="fa-IR" sz="3000" b="1" dirty="0" smtClean="0">
                <a:solidFill>
                  <a:srgbClr val="FF0000"/>
                </a:solidFill>
                <a:latin typeface="Calibri"/>
                <a:cs typeface="Arial" panose="020B0604020202020204" pitchFamily="34" charset="0"/>
              </a:rPr>
              <a:t>تیرماه</a:t>
            </a:r>
            <a:r>
              <a:rPr lang="fa-IR" sz="3000" b="1" dirty="0" smtClean="0">
                <a:solidFill>
                  <a:srgbClr val="FF0000"/>
                </a:solidFill>
                <a:latin typeface="Calibri"/>
                <a:cs typeface="Arial" panose="020B0604020202020204" pitchFamily="34" charset="0"/>
              </a:rPr>
              <a:t> </a:t>
            </a:r>
            <a:r>
              <a:rPr lang="fa-IR" sz="3000" b="1" dirty="0">
                <a:solidFill>
                  <a:srgbClr val="FF0000"/>
                </a:solidFill>
                <a:latin typeface="Calibri"/>
                <a:cs typeface="Arial" panose="020B0604020202020204" pitchFamily="34" charset="0"/>
              </a:rPr>
              <a:t>1403</a:t>
            </a:r>
            <a:endParaRPr lang="en-US" sz="3000" b="1" dirty="0">
              <a:solidFill>
                <a:srgbClr val="FF0000"/>
              </a:solidFill>
              <a:latin typeface="Calibri"/>
              <a:cs typeface="Arial" panose="020B0604020202020204" pitchFamily="34" charset="0"/>
            </a:endParaRPr>
          </a:p>
          <a:p>
            <a:pPr marL="0" lvl="0" indent="0" algn="ctr" defTabSz="914400" rtl="1">
              <a:spcBef>
                <a:spcPct val="20000"/>
              </a:spcBef>
              <a:buClrTx/>
              <a:buSzTx/>
              <a:buNone/>
            </a:pPr>
            <a:r>
              <a:rPr lang="fa-IR" sz="3000" b="1" dirty="0" smtClean="0">
                <a:solidFill>
                  <a:srgbClr val="FF0000"/>
                </a:solidFill>
                <a:latin typeface="Calibri"/>
                <a:cs typeface="Arial" panose="020B0604020202020204" pitchFamily="34" charset="0"/>
              </a:rPr>
              <a:t>هاتف اسد</a:t>
            </a:r>
            <a:endParaRPr lang="fa-IR" sz="5400" dirty="0">
              <a:cs typeface="B Titr" panose="00000700000000000000" pitchFamily="2" charset="-78"/>
            </a:endParaRPr>
          </a:p>
        </p:txBody>
      </p:sp>
    </p:spTree>
    <p:extLst>
      <p:ext uri="{BB962C8B-B14F-4D97-AF65-F5344CB8AC3E}">
        <p14:creationId xmlns:p14="http://schemas.microsoft.com/office/powerpoint/2010/main" val="4131502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9411" y="230393"/>
            <a:ext cx="8991600" cy="571500"/>
          </a:xfrm>
          <a:prstGeom prst="rect">
            <a:avLst/>
          </a:prstGeom>
        </p:spPr>
        <p:txBody>
          <a:bodyPr anchor="ctr">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pPr rtl="1">
              <a:defRPr/>
            </a:pPr>
            <a:r>
              <a:rPr lang="fa-IR" sz="2000" dirty="0">
                <a:solidFill>
                  <a:srgbClr val="FF0000"/>
                </a:solidFill>
                <a:latin typeface="Lucida Sans"/>
                <a:cs typeface="Times New Roman" panose="02020603050405020304" pitchFamily="18" charset="0"/>
              </a:rPr>
              <a:t>خانواده </a:t>
            </a:r>
            <a:r>
              <a:rPr lang="en-US" sz="2000" i="1" dirty="0" err="1">
                <a:solidFill>
                  <a:srgbClr val="FF0000"/>
                </a:solidFill>
                <a:latin typeface="Lucida Sans"/>
              </a:rPr>
              <a:t>Angiothansin</a:t>
            </a:r>
            <a:r>
              <a:rPr lang="en-US" sz="2000" i="1" dirty="0">
                <a:solidFill>
                  <a:srgbClr val="FF0000"/>
                </a:solidFill>
                <a:latin typeface="Lucida Sans"/>
              </a:rPr>
              <a:t> Convertor Enzyme Inhibitor </a:t>
            </a:r>
            <a:r>
              <a:rPr lang="en-US" sz="2000" dirty="0">
                <a:solidFill>
                  <a:srgbClr val="FF0000"/>
                </a:solidFill>
                <a:latin typeface="Lucida Sans"/>
              </a:rPr>
              <a:t/>
            </a:r>
            <a:br>
              <a:rPr lang="en-US" sz="2000" dirty="0">
                <a:solidFill>
                  <a:srgbClr val="FF0000"/>
                </a:solidFill>
                <a:latin typeface="Lucida Sans"/>
              </a:rPr>
            </a:br>
            <a:r>
              <a:rPr lang="en-US" sz="2000" dirty="0">
                <a:solidFill>
                  <a:srgbClr val="FF0000"/>
                </a:solidFill>
                <a:latin typeface="Lucida Sans"/>
              </a:rPr>
              <a:t>(ACE -I)</a:t>
            </a:r>
          </a:p>
        </p:txBody>
      </p:sp>
      <p:sp>
        <p:nvSpPr>
          <p:cNvPr id="14339" name="Rectangle 2"/>
          <p:cNvSpPr>
            <a:spLocks noChangeArrowheads="1"/>
          </p:cNvSpPr>
          <p:nvPr/>
        </p:nvSpPr>
        <p:spPr bwMode="auto">
          <a:xfrm>
            <a:off x="471001" y="1019026"/>
            <a:ext cx="8763000" cy="171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47688" indent="-411163">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just" rtl="1" eaLnBrk="1" hangingPunct="1">
              <a:buClr>
                <a:srgbClr val="F9F9F9"/>
              </a:buClr>
              <a:buSzPct val="65000"/>
              <a:buFont typeface="Wingdings 2" panose="05020102010507070707" pitchFamily="18" charset="2"/>
              <a:buNone/>
            </a:pPr>
            <a:r>
              <a:rPr lang="en-US" altLang="en-US" sz="2400" dirty="0">
                <a:solidFill>
                  <a:srgbClr val="7030A0"/>
                </a:solidFill>
                <a:latin typeface="Book Antiqua" panose="02040602050305030304" pitchFamily="18" charset="0"/>
                <a:cs typeface="B Nazanin" panose="00000400000000000000" pitchFamily="2" charset="-78"/>
              </a:rPr>
              <a:t>     </a:t>
            </a:r>
            <a:r>
              <a:rPr lang="fa-IR" altLang="en-US" sz="2400" dirty="0">
                <a:solidFill>
                  <a:srgbClr val="7030A0"/>
                </a:solidFill>
                <a:latin typeface="Book Antiqua" panose="02040602050305030304" pitchFamily="18" charset="0"/>
                <a:cs typeface="B Nazanin" panose="00000400000000000000" pitchFamily="2" charset="-78"/>
              </a:rPr>
              <a:t>اگر بیمار مبتلا به دیابت هم باشد این گروه داروها بسیار خوب هستند. در نارسایی قلبی همراه با فشار خون هم انتخاب بسیار مناسبی هستند. </a:t>
            </a:r>
          </a:p>
          <a:p>
            <a:pPr algn="just" rtl="1" eaLnBrk="1" hangingPunct="1">
              <a:buClr>
                <a:srgbClr val="F9F9F9"/>
              </a:buClr>
              <a:buSzPct val="65000"/>
              <a:buFont typeface="Wingdings 2" panose="05020102010507070707" pitchFamily="18" charset="2"/>
              <a:buNone/>
            </a:pPr>
            <a:r>
              <a:rPr lang="en-US" altLang="en-US" sz="2400" dirty="0">
                <a:solidFill>
                  <a:srgbClr val="7030A0"/>
                </a:solidFill>
                <a:latin typeface="Book Antiqua" panose="02040602050305030304" pitchFamily="18" charset="0"/>
                <a:cs typeface="B Nazanin" panose="00000400000000000000" pitchFamily="2" charset="-78"/>
              </a:rPr>
              <a:t>     </a:t>
            </a:r>
            <a:r>
              <a:rPr lang="fa-IR" altLang="en-US" sz="2400" dirty="0">
                <a:solidFill>
                  <a:srgbClr val="7030A0"/>
                </a:solidFill>
                <a:latin typeface="Book Antiqua" panose="02040602050305030304" pitchFamily="18" charset="0"/>
                <a:cs typeface="B Nazanin" panose="00000400000000000000" pitchFamily="2" charset="-78"/>
              </a:rPr>
              <a:t>در بیماری های کلیه مناسب هستند. </a:t>
            </a:r>
            <a:endParaRPr lang="en-US" altLang="en-US" sz="2400" dirty="0">
              <a:solidFill>
                <a:srgbClr val="7030A0"/>
              </a:solidFill>
              <a:latin typeface="Book Antiqua" panose="02040602050305030304" pitchFamily="18" charset="0"/>
              <a:cs typeface="B Nazanin" panose="00000400000000000000" pitchFamily="2" charset="-78"/>
            </a:endParaRPr>
          </a:p>
          <a:p>
            <a:pPr algn="just" rtl="1" eaLnBrk="1" hangingPunct="1">
              <a:buClr>
                <a:srgbClr val="F9F9F9"/>
              </a:buClr>
              <a:buSzPct val="65000"/>
              <a:buFont typeface="Wingdings 2" panose="05020102010507070707" pitchFamily="18" charset="2"/>
              <a:buNone/>
            </a:pPr>
            <a:r>
              <a:rPr lang="fa-IR" altLang="en-US" sz="2400" dirty="0">
                <a:solidFill>
                  <a:srgbClr val="7030A0"/>
                </a:solidFill>
                <a:latin typeface="Book Antiqua" panose="02040602050305030304" pitchFamily="18" charset="0"/>
                <a:cs typeface="B Nazanin" panose="00000400000000000000" pitchFamily="2" charset="-78"/>
              </a:rPr>
              <a:t> </a:t>
            </a:r>
            <a:endParaRPr lang="en-US" altLang="en-US" sz="2400" dirty="0">
              <a:solidFill>
                <a:srgbClr val="7030A0"/>
              </a:solidFill>
              <a:latin typeface="Book Antiqua" panose="02040602050305030304" pitchFamily="18" charset="0"/>
              <a:cs typeface="B Nazanin" panose="00000400000000000000" pitchFamily="2" charset="-78"/>
            </a:endParaRPr>
          </a:p>
        </p:txBody>
      </p:sp>
      <p:pic>
        <p:nvPicPr>
          <p:cNvPr id="3" name="Picture 2"/>
          <p:cNvPicPr>
            <a:picLocks noChangeAspect="1"/>
          </p:cNvPicPr>
          <p:nvPr/>
        </p:nvPicPr>
        <p:blipFill>
          <a:blip r:embed="rId2"/>
          <a:stretch>
            <a:fillRect/>
          </a:stretch>
        </p:blipFill>
        <p:spPr>
          <a:xfrm>
            <a:off x="921663" y="2381299"/>
            <a:ext cx="8169348" cy="1944793"/>
          </a:xfrm>
          <a:prstGeom prst="rect">
            <a:avLst/>
          </a:prstGeom>
        </p:spPr>
      </p:pic>
      <p:sp>
        <p:nvSpPr>
          <p:cNvPr id="6" name="Content Placeholder 5"/>
          <p:cNvSpPr txBox="1">
            <a:spLocks/>
          </p:cNvSpPr>
          <p:nvPr/>
        </p:nvSpPr>
        <p:spPr bwMode="auto">
          <a:xfrm>
            <a:off x="710005" y="4465941"/>
            <a:ext cx="8523996"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47688" indent="-411163">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just" rtl="1" eaLnBrk="1" hangingPunct="1">
              <a:buClr>
                <a:srgbClr val="000000"/>
              </a:buClr>
              <a:buSzPct val="65000"/>
              <a:buFont typeface="Wingdings 2" panose="05020102010507070707" pitchFamily="18" charset="2"/>
              <a:buNone/>
            </a:pPr>
            <a:r>
              <a:rPr lang="en-US" altLang="en-US" sz="2400" dirty="0">
                <a:cs typeface="B Nazanin" panose="00000400000000000000" pitchFamily="2" charset="-78"/>
              </a:rPr>
              <a:t>   </a:t>
            </a:r>
            <a:r>
              <a:rPr lang="fa-IR" altLang="en-US" sz="2400" dirty="0">
                <a:cs typeface="B Nazanin" panose="00000400000000000000" pitchFamily="2" charset="-78"/>
              </a:rPr>
              <a:t>همان طور که ذکر شد، این گروه داروها تولید آنژیوتانسین </a:t>
            </a:r>
            <a:r>
              <a:rPr lang="en-US" altLang="en-US" sz="2400" dirty="0">
                <a:cs typeface="B Nazanin" panose="00000400000000000000" pitchFamily="2" charset="-78"/>
              </a:rPr>
              <a:t>II</a:t>
            </a:r>
            <a:r>
              <a:rPr lang="fa-IR" altLang="en-US" sz="2400" dirty="0">
                <a:cs typeface="B Nazanin" panose="00000400000000000000" pitchFamily="2" charset="-78"/>
              </a:rPr>
              <a:t> را متوقف می کنند به همین دلیل فشار خون را به خوبی پایین می آورند اما از جمله عوارضی که دارند این است که منجر به </a:t>
            </a:r>
            <a:r>
              <a:rPr lang="fa-IR" altLang="en-US" sz="2400" b="1" dirty="0">
                <a:cs typeface="B Nazanin" panose="00000400000000000000" pitchFamily="2" charset="-78"/>
              </a:rPr>
              <a:t>سرفه های خشک </a:t>
            </a:r>
            <a:r>
              <a:rPr lang="fa-IR" altLang="en-US" sz="2400" dirty="0">
                <a:cs typeface="B Nazanin" panose="00000400000000000000" pitchFamily="2" charset="-78"/>
              </a:rPr>
              <a:t>می شوند. چرا که وجود آنژیوتانسین </a:t>
            </a:r>
            <a:r>
              <a:rPr lang="en-US" altLang="en-US" sz="2400" dirty="0">
                <a:cs typeface="B Nazanin" panose="00000400000000000000" pitchFamily="2" charset="-78"/>
              </a:rPr>
              <a:t>II</a:t>
            </a:r>
            <a:r>
              <a:rPr lang="fa-IR" altLang="en-US" sz="2400" dirty="0">
                <a:cs typeface="B Nazanin" panose="00000400000000000000" pitchFamily="2" charset="-78"/>
              </a:rPr>
              <a:t> به طور طبیعی در بدن جهت عدم سرفه لازم است با توقف تولید این ماده، شاهد این عوارض خواهیم برد. در صورت وجود این عارضه دارو باید سریعا قطع شود و به جای آن از گروه دارویی دیگری استفاده شود. </a:t>
            </a:r>
            <a:endParaRPr lang="en-US" altLang="en-US" sz="2400" dirty="0">
              <a:cs typeface="B Nazanin" panose="00000400000000000000" pitchFamily="2" charset="-78"/>
            </a:endParaRPr>
          </a:p>
        </p:txBody>
      </p:sp>
    </p:spTree>
    <p:extLst>
      <p:ext uri="{BB962C8B-B14F-4D97-AF65-F5344CB8AC3E}">
        <p14:creationId xmlns:p14="http://schemas.microsoft.com/office/powerpoint/2010/main" val="1751433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54828" y="303904"/>
            <a:ext cx="8229600" cy="1143000"/>
          </a:xfrm>
          <a:prstGeom prst="rect">
            <a:avLst/>
          </a:prstGeom>
        </p:spPr>
        <p:txBody>
          <a:bodyPr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pPr rtl="1">
              <a:defRPr/>
            </a:pPr>
            <a:r>
              <a:rPr lang="fa-IR" dirty="0">
                <a:solidFill>
                  <a:srgbClr val="92D050"/>
                </a:solidFill>
                <a:latin typeface="Lucida Sans"/>
                <a:cs typeface="Times New Roman" panose="02020603050405020304" pitchFamily="18" charset="0"/>
              </a:rPr>
              <a:t>خانواده </a:t>
            </a:r>
            <a:r>
              <a:rPr lang="en-US" sz="3600" i="1" dirty="0" err="1">
                <a:solidFill>
                  <a:srgbClr val="92D050"/>
                </a:solidFill>
                <a:latin typeface="Lucida Sans"/>
              </a:rPr>
              <a:t>Angiothansin</a:t>
            </a:r>
            <a:r>
              <a:rPr lang="en-US" sz="3600" i="1" dirty="0">
                <a:solidFill>
                  <a:srgbClr val="92D050"/>
                </a:solidFill>
                <a:latin typeface="Lucida Sans"/>
              </a:rPr>
              <a:t> Receptor </a:t>
            </a:r>
            <a:r>
              <a:rPr lang="en-US" i="1" dirty="0">
                <a:solidFill>
                  <a:srgbClr val="92D050"/>
                </a:solidFill>
                <a:latin typeface="Lucida Sans"/>
              </a:rPr>
              <a:t>Blocker</a:t>
            </a:r>
            <a:r>
              <a:rPr lang="fa-IR" dirty="0">
                <a:solidFill>
                  <a:srgbClr val="92D050"/>
                </a:solidFill>
                <a:latin typeface="Lucida Sans"/>
                <a:cs typeface="Times New Roman" panose="02020603050405020304" pitchFamily="18" charset="0"/>
              </a:rPr>
              <a:t> یا </a:t>
            </a:r>
            <a:r>
              <a:rPr lang="en-US" dirty="0">
                <a:solidFill>
                  <a:srgbClr val="92D050"/>
                </a:solidFill>
                <a:latin typeface="Lucida Sans"/>
              </a:rPr>
              <a:t>ARB</a:t>
            </a:r>
          </a:p>
        </p:txBody>
      </p:sp>
      <p:sp>
        <p:nvSpPr>
          <p:cNvPr id="3" name="Content Placeholder 2"/>
          <p:cNvSpPr txBox="1">
            <a:spLocks/>
          </p:cNvSpPr>
          <p:nvPr/>
        </p:nvSpPr>
        <p:spPr>
          <a:xfrm>
            <a:off x="387275" y="1864659"/>
            <a:ext cx="9305365" cy="3652838"/>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a:lstStyle>
          <a:p>
            <a:pPr algn="just" rtl="1">
              <a:buFont typeface="Wingdings" panose="05000000000000000000" pitchFamily="2" charset="2"/>
              <a:buNone/>
              <a:defRPr/>
            </a:pPr>
            <a:r>
              <a:rPr lang="fa-IR" kern="0" dirty="0">
                <a:cs typeface="B Nazanin" pitchFamily="2" charset="-78"/>
              </a:rPr>
              <a:t>    کار آن ها بلوک کردن گیرنده های آنژیوتانسین است.</a:t>
            </a:r>
            <a:endParaRPr lang="en-US" kern="0" dirty="0">
              <a:cs typeface="B Nazanin" pitchFamily="2" charset="-78"/>
            </a:endParaRPr>
          </a:p>
          <a:p>
            <a:pPr algn="just" rtl="1">
              <a:buFont typeface="Wingdings" panose="05000000000000000000" pitchFamily="2" charset="2"/>
              <a:buNone/>
              <a:defRPr/>
            </a:pPr>
            <a:r>
              <a:rPr lang="fa-IR" kern="0" dirty="0">
                <a:cs typeface="B Nazanin" pitchFamily="2" charset="-78"/>
              </a:rPr>
              <a:t>    این دسته از داروها مانع تولید آنژیوتانسین </a:t>
            </a:r>
            <a:r>
              <a:rPr lang="en-US" kern="0" dirty="0">
                <a:cs typeface="B Nazanin" pitchFamily="2" charset="-78"/>
              </a:rPr>
              <a:t>II</a:t>
            </a:r>
            <a:r>
              <a:rPr lang="fa-IR" kern="0" dirty="0">
                <a:cs typeface="B Nazanin" pitchFamily="2" charset="-78"/>
              </a:rPr>
              <a:t> نمی شوند بلکه بر روی گیرنده های این ماده در رگ ها اثر گذاشته و آن ها را مهار (بلوک) می کند و بدین ترتیب مانع از انقباض رگ شده و فشار خون بالا نمی رود. در دیابت و بیماری کلیه انتخاب اول هستند. در افراد جوان مبتلا به فشار خون مناسب هستند. از عوارض این داروها </a:t>
            </a:r>
            <a:r>
              <a:rPr lang="fa-IR" b="1" kern="0" dirty="0">
                <a:cs typeface="B Nazanin" pitchFamily="2" charset="-78"/>
              </a:rPr>
              <a:t>سرفه و افزایش پتاسیم </a:t>
            </a:r>
            <a:r>
              <a:rPr lang="fa-IR" kern="0" dirty="0">
                <a:cs typeface="B Nazanin" pitchFamily="2" charset="-78"/>
              </a:rPr>
              <a:t>هست که این مورد باعث اختلالات قلبی می شود. </a:t>
            </a:r>
            <a:endParaRPr lang="en-US" kern="0" dirty="0">
              <a:cs typeface="B Nazanin" pitchFamily="2" charset="-78"/>
            </a:endParaRPr>
          </a:p>
          <a:p>
            <a:pPr algn="just" rtl="1">
              <a:buFont typeface="Wingdings" panose="05000000000000000000" pitchFamily="2" charset="2"/>
              <a:buNone/>
              <a:defRPr/>
            </a:pPr>
            <a:r>
              <a:rPr lang="fa-IR" kern="0" dirty="0">
                <a:cs typeface="B Nazanin" pitchFamily="2" charset="-78"/>
              </a:rPr>
              <a:t>    از داروهای این دسته می توان به موارد زیر اشاره کرد:</a:t>
            </a:r>
            <a:endParaRPr lang="en-US" kern="0" dirty="0">
              <a:cs typeface="B Nazanin" pitchFamily="2" charset="-78"/>
            </a:endParaRPr>
          </a:p>
          <a:p>
            <a:pPr algn="just" rtl="1">
              <a:buFont typeface="Wingdings" panose="05000000000000000000" pitchFamily="2" charset="2"/>
              <a:buNone/>
              <a:defRPr/>
            </a:pPr>
            <a:endParaRPr lang="en-US" kern="0" dirty="0">
              <a:cs typeface="B Nazanin" pitchFamily="2" charset="-78"/>
            </a:endParaRPr>
          </a:p>
        </p:txBody>
      </p:sp>
    </p:spTree>
    <p:extLst>
      <p:ext uri="{BB962C8B-B14F-4D97-AF65-F5344CB8AC3E}">
        <p14:creationId xmlns:p14="http://schemas.microsoft.com/office/powerpoint/2010/main" val="39970253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05"/>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 calcmode="lin" valueType="num">
                                      <p:cBhvr>
                                        <p:cTn id="9" dur="2000" fill="hold"/>
                                        <p:tgtEl>
                                          <p:spTgt spid="2"/>
                                        </p:tgtEl>
                                        <p:attrNameLst>
                                          <p:attrName>ppt_x</p:attrName>
                                        </p:attrNameLst>
                                      </p:cBhvr>
                                      <p:tavLst>
                                        <p:tav tm="0">
                                          <p:val>
                                            <p:strVal val="#ppt_x-.2"/>
                                          </p:val>
                                        </p:tav>
                                        <p:tav tm="100000">
                                          <p:val>
                                            <p:strVal val="#ppt_x"/>
                                          </p:val>
                                        </p:tav>
                                      </p:tavLst>
                                    </p:anim>
                                    <p:anim calcmode="lin" valueType="num">
                                      <p:cBhvr>
                                        <p:cTn id="10" dur="2000" fill="hold"/>
                                        <p:tgtEl>
                                          <p:spTgt spid="2"/>
                                        </p:tgtEl>
                                        <p:attrNameLst>
                                          <p:attrName>ppt_y</p:attrName>
                                        </p:attrNameLst>
                                      </p:cBhvr>
                                      <p:tavLst>
                                        <p:tav tm="0">
                                          <p:val>
                                            <p:strVal val="#ppt_y"/>
                                          </p:val>
                                        </p:tav>
                                        <p:tav tm="100000">
                                          <p:val>
                                            <p:strVal val="#ppt_y"/>
                                          </p:val>
                                        </p:tav>
                                      </p:tavLst>
                                    </p:anim>
                                    <p:animEffect transition="in" filter="fade">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26911720"/>
              </p:ext>
            </p:extLst>
          </p:nvPr>
        </p:nvGraphicFramePr>
        <p:xfrm>
          <a:off x="476026" y="730138"/>
          <a:ext cx="8358188" cy="2469696"/>
        </p:xfrm>
        <a:graphic>
          <a:graphicData uri="http://schemas.openxmlformats.org/drawingml/2006/table">
            <a:tbl>
              <a:tblPr rtl="1"/>
              <a:tblGrid>
                <a:gridCol w="3517095">
                  <a:extLst>
                    <a:ext uri="{9D8B030D-6E8A-4147-A177-3AD203B41FA5}">
                      <a16:colId xmlns:a16="http://schemas.microsoft.com/office/drawing/2014/main" xmlns="" val="20000"/>
                    </a:ext>
                  </a:extLst>
                </a:gridCol>
                <a:gridCol w="3461024">
                  <a:extLst>
                    <a:ext uri="{9D8B030D-6E8A-4147-A177-3AD203B41FA5}">
                      <a16:colId xmlns:a16="http://schemas.microsoft.com/office/drawing/2014/main" xmlns="" val="20001"/>
                    </a:ext>
                  </a:extLst>
                </a:gridCol>
                <a:gridCol w="1380069">
                  <a:extLst>
                    <a:ext uri="{9D8B030D-6E8A-4147-A177-3AD203B41FA5}">
                      <a16:colId xmlns:a16="http://schemas.microsoft.com/office/drawing/2014/main" xmlns="" val="20002"/>
                    </a:ext>
                  </a:extLst>
                </a:gridCol>
              </a:tblGrid>
              <a:tr h="411616">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extLst>
                  <a:ext uri="{0D108BD9-81ED-4DB2-BD59-A6C34878D82A}">
                    <a16:rowId xmlns:a16="http://schemas.microsoft.com/office/drawing/2014/main" xmlns="" val="10000"/>
                  </a:ext>
                </a:extLst>
              </a:tr>
              <a:tr h="411616">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25 _ 50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Losartan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411616">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a:latin typeface="Calibri"/>
                          <a:ea typeface="Calibri"/>
                          <a:cs typeface="B Yagut"/>
                        </a:rPr>
                        <a:t>کارخانه و کشور سازنده</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dirty="0">
                          <a:latin typeface="Calibri"/>
                          <a:ea typeface="Calibri"/>
                          <a:cs typeface="B Yagut"/>
                        </a:rPr>
                        <a:t>نام تجاری</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411616">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Actover.Co</a:t>
                      </a:r>
                      <a:r>
                        <a:rPr lang="en-US" sz="1800" dirty="0">
                          <a:latin typeface="Calibri"/>
                          <a:ea typeface="Calibri"/>
                          <a:cs typeface="B Yagut"/>
                        </a:rPr>
                        <a:t> _ Slovenia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Losaver</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4"/>
                  </a:ext>
                </a:extLst>
              </a:tr>
              <a:tr h="411616">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Razak _ Iran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Losar</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5"/>
                  </a:ext>
                </a:extLst>
              </a:tr>
              <a:tr h="411616">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Pursina _ Iran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Pozzarex</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6"/>
                  </a:ext>
                </a:extLst>
              </a:tr>
            </a:tbl>
          </a:graphicData>
        </a:graphic>
      </p:graphicFrame>
      <p:sp>
        <p:nvSpPr>
          <p:cNvPr id="3" name="Rectangle 2"/>
          <p:cNvSpPr>
            <a:spLocks noChangeArrowheads="1"/>
          </p:cNvSpPr>
          <p:nvPr/>
        </p:nvSpPr>
        <p:spPr bwMode="auto">
          <a:xfrm>
            <a:off x="2057400" y="3958162"/>
            <a:ext cx="5553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ctr" rtl="1">
              <a:spcBef>
                <a:spcPct val="0"/>
              </a:spcBef>
              <a:buClrTx/>
              <a:buSzTx/>
              <a:buFontTx/>
              <a:buNone/>
            </a:pPr>
            <a:r>
              <a:rPr lang="fa-IR" altLang="en-US" sz="1800" b="1" i="1" dirty="0"/>
              <a:t>داروی فوق دارای یک ترکیب درمانی نیز می باشد:</a:t>
            </a:r>
            <a:endParaRPr lang="en-US" altLang="en-US" sz="1800" b="1" i="1" dirty="0"/>
          </a:p>
        </p:txBody>
      </p:sp>
      <p:graphicFrame>
        <p:nvGraphicFramePr>
          <p:cNvPr id="4" name="Table 3"/>
          <p:cNvGraphicFramePr>
            <a:graphicFrameLocks noGrp="1"/>
          </p:cNvGraphicFramePr>
          <p:nvPr>
            <p:extLst>
              <p:ext uri="{D42A27DB-BD31-4B8C-83A1-F6EECF244321}">
                <p14:modId xmlns:p14="http://schemas.microsoft.com/office/powerpoint/2010/main" val="1620768318"/>
              </p:ext>
            </p:extLst>
          </p:nvPr>
        </p:nvGraphicFramePr>
        <p:xfrm>
          <a:off x="562087" y="4674761"/>
          <a:ext cx="8358188" cy="1646240"/>
        </p:xfrm>
        <a:graphic>
          <a:graphicData uri="http://schemas.openxmlformats.org/drawingml/2006/table">
            <a:tbl>
              <a:tblPr rtl="1"/>
              <a:tblGrid>
                <a:gridCol w="3517095">
                  <a:extLst>
                    <a:ext uri="{9D8B030D-6E8A-4147-A177-3AD203B41FA5}">
                      <a16:colId xmlns:a16="http://schemas.microsoft.com/office/drawing/2014/main" xmlns="" val="20000"/>
                    </a:ext>
                  </a:extLst>
                </a:gridCol>
                <a:gridCol w="3461024">
                  <a:extLst>
                    <a:ext uri="{9D8B030D-6E8A-4147-A177-3AD203B41FA5}">
                      <a16:colId xmlns:a16="http://schemas.microsoft.com/office/drawing/2014/main" xmlns="" val="20001"/>
                    </a:ext>
                  </a:extLst>
                </a:gridCol>
                <a:gridCol w="1380069">
                  <a:extLst>
                    <a:ext uri="{9D8B030D-6E8A-4147-A177-3AD203B41FA5}">
                      <a16:colId xmlns:a16="http://schemas.microsoft.com/office/drawing/2014/main" xmlns="" val="20002"/>
                    </a:ext>
                  </a:extLst>
                </a:gridCol>
              </a:tblGrid>
              <a:tr h="41156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extLst>
                  <a:ext uri="{0D108BD9-81ED-4DB2-BD59-A6C34878D82A}">
                    <a16:rowId xmlns:a16="http://schemas.microsoft.com/office/drawing/2014/main" xmlns="" val="10000"/>
                  </a:ext>
                </a:extLst>
              </a:tr>
              <a:tr h="41156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en-US" sz="1800">
                          <a:latin typeface="Calibri"/>
                          <a:ea typeface="Calibri"/>
                          <a:cs typeface="B Yagut"/>
                        </a:rPr>
                        <a:t>50 _ 100/12.5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15000"/>
                        </a:lnSpc>
                        <a:spcAft>
                          <a:spcPts val="0"/>
                        </a:spcAft>
                      </a:pPr>
                      <a:r>
                        <a:rPr lang="en-US" sz="1800">
                          <a:latin typeface="Calibri"/>
                          <a:ea typeface="Calibri"/>
                          <a:cs typeface="B Titr"/>
                        </a:rPr>
                        <a:t>Losartan+Hydrochlorothiazide</a:t>
                      </a:r>
                      <a:endParaRPr lang="en-US" sz="1400">
                        <a:latin typeface="Calibri"/>
                        <a:ea typeface="Calibri"/>
                        <a:cs typeface="B Titr"/>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41156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dirty="0">
                          <a:latin typeface="Calibri"/>
                          <a:ea typeface="Calibri"/>
                          <a:cs typeface="B Yagut"/>
                        </a:rPr>
                        <a:t>کارخانه و کشور سازنده</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dirty="0">
                          <a:latin typeface="Calibri"/>
                          <a:ea typeface="Calibri"/>
                          <a:cs typeface="B Yagut"/>
                        </a:rPr>
                        <a:t>نام تجاری</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41156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MSD _ USA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fa-IR" sz="1800" dirty="0">
                          <a:latin typeface="Calibri"/>
                          <a:ea typeface="Calibri"/>
                          <a:cs typeface="B Yagut"/>
                        </a:rPr>
                        <a:t>، لوزامیکس اچ</a:t>
                      </a:r>
                      <a:r>
                        <a:rPr lang="en-US" sz="1800" dirty="0" err="1">
                          <a:latin typeface="Calibri"/>
                          <a:ea typeface="Calibri"/>
                          <a:cs typeface="B Yagut"/>
                        </a:rPr>
                        <a:t>Hyzar</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2614821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2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
                                        </p:tgtEl>
                                        <p:attrNameLst>
                                          <p:attrName>ppt_x</p:attrName>
                                          <p:attrName>ppt_y</p:attrName>
                                        </p:attrNameLst>
                                      </p:cBhvr>
                                    </p:animMotion>
                                    <p:animEffect transition="in" filter="fade">
                                      <p:cBhvr>
                                        <p:cTn id="9" dur="2000"/>
                                        <p:tgtEl>
                                          <p:spTgt spid="2"/>
                                        </p:tgtEl>
                                      </p:cBhvr>
                                    </p:animEffect>
                                  </p:childTnLst>
                                </p:cTn>
                              </p:par>
                            </p:childTnLst>
                          </p:cTn>
                        </p:par>
                        <p:par>
                          <p:cTn id="10" fill="hold" nodeType="afterGroup">
                            <p:stCondLst>
                              <p:cond delay="2000"/>
                            </p:stCondLst>
                            <p:childTnLst>
                              <p:par>
                                <p:cTn id="11" presetID="54" presetClass="entr" presetSubtype="0" accel="10000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2000" fill="hold"/>
                                        <p:tgtEl>
                                          <p:spTgt spid="3"/>
                                        </p:tgtEl>
                                        <p:attrNameLst>
                                          <p:attrName>ppt_w</p:attrName>
                                        </p:attrNameLst>
                                      </p:cBhvr>
                                      <p:tavLst>
                                        <p:tav tm="0">
                                          <p:val>
                                            <p:strVal val="#ppt_w*0.05"/>
                                          </p:val>
                                        </p:tav>
                                        <p:tav tm="100000">
                                          <p:val>
                                            <p:strVal val="#ppt_w"/>
                                          </p:val>
                                        </p:tav>
                                      </p:tavLst>
                                    </p:anim>
                                    <p:anim calcmode="lin" valueType="num">
                                      <p:cBhvr>
                                        <p:cTn id="14" dur="2000" fill="hold"/>
                                        <p:tgtEl>
                                          <p:spTgt spid="3"/>
                                        </p:tgtEl>
                                        <p:attrNameLst>
                                          <p:attrName>ppt_h</p:attrName>
                                        </p:attrNameLst>
                                      </p:cBhvr>
                                      <p:tavLst>
                                        <p:tav tm="0">
                                          <p:val>
                                            <p:strVal val="#ppt_h"/>
                                          </p:val>
                                        </p:tav>
                                        <p:tav tm="100000">
                                          <p:val>
                                            <p:strVal val="#ppt_h"/>
                                          </p:val>
                                        </p:tav>
                                      </p:tavLst>
                                    </p:anim>
                                    <p:anim calcmode="lin" valueType="num">
                                      <p:cBhvr>
                                        <p:cTn id="15" dur="2000" fill="hold"/>
                                        <p:tgtEl>
                                          <p:spTgt spid="3"/>
                                        </p:tgtEl>
                                        <p:attrNameLst>
                                          <p:attrName>ppt_x</p:attrName>
                                        </p:attrNameLst>
                                      </p:cBhvr>
                                      <p:tavLst>
                                        <p:tav tm="0">
                                          <p:val>
                                            <p:strVal val="#ppt_x-.2"/>
                                          </p:val>
                                        </p:tav>
                                        <p:tav tm="100000">
                                          <p:val>
                                            <p:strVal val="#ppt_x"/>
                                          </p:val>
                                        </p:tav>
                                      </p:tavLst>
                                    </p:anim>
                                    <p:anim calcmode="lin" valueType="num">
                                      <p:cBhvr>
                                        <p:cTn id="16" dur="2000" fill="hold"/>
                                        <p:tgtEl>
                                          <p:spTgt spid="3"/>
                                        </p:tgtEl>
                                        <p:attrNameLst>
                                          <p:attrName>ppt_y</p:attrName>
                                        </p:attrNameLst>
                                      </p:cBhvr>
                                      <p:tavLst>
                                        <p:tav tm="0">
                                          <p:val>
                                            <p:strVal val="#ppt_y"/>
                                          </p:val>
                                        </p:tav>
                                        <p:tav tm="100000">
                                          <p:val>
                                            <p:strVal val="#ppt_y"/>
                                          </p:val>
                                        </p:tav>
                                      </p:tavLst>
                                    </p:anim>
                                    <p:animEffect transition="in" filter="fade">
                                      <p:cBhvr>
                                        <p:cTn id="17" dur="2000"/>
                                        <p:tgtEl>
                                          <p:spTgt spid="3"/>
                                        </p:tgtEl>
                                      </p:cBhvr>
                                    </p:animEffect>
                                  </p:childTnLst>
                                </p:cTn>
                              </p:par>
                            </p:childTnLst>
                          </p:cTn>
                        </p:par>
                        <p:par>
                          <p:cTn id="18" fill="hold" nodeType="afterGroup">
                            <p:stCondLst>
                              <p:cond delay="4000"/>
                            </p:stCondLst>
                            <p:childTnLst>
                              <p:par>
                                <p:cTn id="19" presetID="15"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0" fill="hold"/>
                                        <p:tgtEl>
                                          <p:spTgt spid="4"/>
                                        </p:tgtEl>
                                        <p:attrNameLst>
                                          <p:attrName>ppt_w</p:attrName>
                                        </p:attrNameLst>
                                      </p:cBhvr>
                                      <p:tavLst>
                                        <p:tav tm="0">
                                          <p:val>
                                            <p:fltVal val="0"/>
                                          </p:val>
                                        </p:tav>
                                        <p:tav tm="100000">
                                          <p:val>
                                            <p:strVal val="#ppt_w"/>
                                          </p:val>
                                        </p:tav>
                                      </p:tavLst>
                                    </p:anim>
                                    <p:anim calcmode="lin" valueType="num">
                                      <p:cBhvr>
                                        <p:cTn id="22" dur="5000" fill="hold"/>
                                        <p:tgtEl>
                                          <p:spTgt spid="4"/>
                                        </p:tgtEl>
                                        <p:attrNameLst>
                                          <p:attrName>ppt_h</p:attrName>
                                        </p:attrNameLst>
                                      </p:cBhvr>
                                      <p:tavLst>
                                        <p:tav tm="0">
                                          <p:val>
                                            <p:fltVal val="0"/>
                                          </p:val>
                                        </p:tav>
                                        <p:tav tm="100000">
                                          <p:val>
                                            <p:strVal val="#ppt_h"/>
                                          </p:val>
                                        </p:tav>
                                      </p:tavLst>
                                    </p:anim>
                                    <p:anim calcmode="lin" valueType="num">
                                      <p:cBhvr>
                                        <p:cTn id="23" dur="5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4" dur="5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1585235"/>
              </p:ext>
            </p:extLst>
          </p:nvPr>
        </p:nvGraphicFramePr>
        <p:xfrm>
          <a:off x="769846" y="24058"/>
          <a:ext cx="8143875" cy="2401887"/>
        </p:xfrm>
        <a:graphic>
          <a:graphicData uri="http://schemas.openxmlformats.org/drawingml/2006/table">
            <a:tbl>
              <a:tblPr rtl="1"/>
              <a:tblGrid>
                <a:gridCol w="3426913">
                  <a:extLst>
                    <a:ext uri="{9D8B030D-6E8A-4147-A177-3AD203B41FA5}">
                      <a16:colId xmlns:a16="http://schemas.microsoft.com/office/drawing/2014/main" xmlns="" val="20000"/>
                    </a:ext>
                  </a:extLst>
                </a:gridCol>
                <a:gridCol w="3372279">
                  <a:extLst>
                    <a:ext uri="{9D8B030D-6E8A-4147-A177-3AD203B41FA5}">
                      <a16:colId xmlns:a16="http://schemas.microsoft.com/office/drawing/2014/main" xmlns="" val="20001"/>
                    </a:ext>
                  </a:extLst>
                </a:gridCol>
                <a:gridCol w="1344683">
                  <a:extLst>
                    <a:ext uri="{9D8B030D-6E8A-4147-A177-3AD203B41FA5}">
                      <a16:colId xmlns:a16="http://schemas.microsoft.com/office/drawing/2014/main" xmlns="" val="20002"/>
                    </a:ext>
                  </a:extLst>
                </a:gridCol>
              </a:tblGrid>
              <a:tr h="755991">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extLst>
                  <a:ext uri="{0D108BD9-81ED-4DB2-BD59-A6C34878D82A}">
                    <a16:rowId xmlns:a16="http://schemas.microsoft.com/office/drawing/2014/main" xmlns="" val="10000"/>
                  </a:ext>
                </a:extLst>
              </a:tr>
              <a:tr h="411474">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a:latin typeface="Calibri"/>
                          <a:ea typeface="Calibri"/>
                          <a:cs typeface="B Yagut"/>
                        </a:rPr>
                        <a:t>80 _ 160 mg</a:t>
                      </a:r>
                      <a:r>
                        <a:rPr lang="fa-IR" sz="1800" dirty="0">
                          <a:latin typeface="Calibri"/>
                          <a:ea typeface="Calibri"/>
                          <a:cs typeface="B Yagut"/>
                        </a:rPr>
                        <a:t> </a:t>
                      </a:r>
                      <a:r>
                        <a:rPr lang="en-US" sz="1800" baseline="0" dirty="0">
                          <a:latin typeface="Calibri"/>
                          <a:ea typeface="Calibri"/>
                          <a:cs typeface="B Yagut"/>
                        </a:rPr>
                        <a:t> 40 _</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Valsartan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Tab/Cap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411474">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dirty="0">
                          <a:latin typeface="Calibri"/>
                          <a:ea typeface="Calibri"/>
                          <a:cs typeface="B Yagut"/>
                        </a:rPr>
                        <a:t>کارخانه و کشور سازنده</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a:latin typeface="Calibri"/>
                          <a:ea typeface="Calibri"/>
                          <a:cs typeface="B Yagut"/>
                        </a:rPr>
                        <a:t>نام تجاری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411474">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a:latin typeface="Calibri"/>
                          <a:ea typeface="Calibri"/>
                          <a:cs typeface="B Yagut"/>
                        </a:rPr>
                        <a:t>Novartis _ Switzerland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Diovan</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3"/>
                  </a:ext>
                </a:extLst>
              </a:tr>
              <a:tr h="411474">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Actover.Co</a:t>
                      </a:r>
                      <a:r>
                        <a:rPr lang="en-US" sz="1800" dirty="0">
                          <a:latin typeface="Calibri"/>
                          <a:ea typeface="Calibri"/>
                          <a:cs typeface="B Yagut"/>
                        </a:rPr>
                        <a:t> _ Slovenia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Valsacor</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4"/>
                  </a:ext>
                </a:extLst>
              </a:tr>
            </a:tbl>
          </a:graphicData>
        </a:graphic>
      </p:graphicFrame>
      <p:sp>
        <p:nvSpPr>
          <p:cNvPr id="3" name="Rectangle 1"/>
          <p:cNvSpPr>
            <a:spLocks noChangeArrowheads="1"/>
          </p:cNvSpPr>
          <p:nvPr/>
        </p:nvSpPr>
        <p:spPr bwMode="auto">
          <a:xfrm>
            <a:off x="1505173" y="2499367"/>
            <a:ext cx="7038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ctr" rtl="1" eaLnBrk="1" hangingPunct="1">
              <a:spcBef>
                <a:spcPct val="0"/>
              </a:spcBef>
              <a:buClrTx/>
              <a:buSzTx/>
              <a:buFontTx/>
              <a:buNone/>
            </a:pPr>
            <a:r>
              <a:rPr lang="fa-IR" altLang="en-US" sz="1600" b="1" i="1" dirty="0">
                <a:latin typeface="Calibri" panose="020F0502020204030204" pitchFamily="34" charset="0"/>
                <a:ea typeface="Calibri" panose="020F0502020204030204" pitchFamily="34" charset="0"/>
                <a:cs typeface="B Yagut" panose="00000400000000000000" pitchFamily="2" charset="-78"/>
              </a:rPr>
              <a:t>نکته: یک ترکیب درمانی در بخش داروهای فشار خون مربوط به داروی تک نسخه ای </a:t>
            </a:r>
            <a:r>
              <a:rPr lang="fa-IR" altLang="en-US" sz="1600" b="1" i="1" dirty="0">
                <a:latin typeface="Calibri" panose="020F0502020204030204" pitchFamily="34" charset="0"/>
                <a:ea typeface="Times New Roman" panose="02020603050405020304" pitchFamily="18" charset="0"/>
                <a:cs typeface="B Yagut" panose="00000400000000000000" pitchFamily="2" charset="-78"/>
              </a:rPr>
              <a:t> زیر است:</a:t>
            </a:r>
            <a:endParaRPr lang="fa-IR" altLang="en-US" sz="2000" b="1" i="1" dirty="0">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85918164"/>
              </p:ext>
            </p:extLst>
          </p:nvPr>
        </p:nvGraphicFramePr>
        <p:xfrm>
          <a:off x="917005" y="2910926"/>
          <a:ext cx="8215313" cy="1646240"/>
        </p:xfrm>
        <a:graphic>
          <a:graphicData uri="http://schemas.openxmlformats.org/drawingml/2006/table">
            <a:tbl>
              <a:tblPr rtl="1"/>
              <a:tblGrid>
                <a:gridCol w="3456974">
                  <a:extLst>
                    <a:ext uri="{9D8B030D-6E8A-4147-A177-3AD203B41FA5}">
                      <a16:colId xmlns:a16="http://schemas.microsoft.com/office/drawing/2014/main" xmlns="" val="20000"/>
                    </a:ext>
                  </a:extLst>
                </a:gridCol>
                <a:gridCol w="3401861">
                  <a:extLst>
                    <a:ext uri="{9D8B030D-6E8A-4147-A177-3AD203B41FA5}">
                      <a16:colId xmlns:a16="http://schemas.microsoft.com/office/drawing/2014/main" xmlns="" val="20001"/>
                    </a:ext>
                  </a:extLst>
                </a:gridCol>
                <a:gridCol w="1356478">
                  <a:extLst>
                    <a:ext uri="{9D8B030D-6E8A-4147-A177-3AD203B41FA5}">
                      <a16:colId xmlns:a16="http://schemas.microsoft.com/office/drawing/2014/main" xmlns="" val="20002"/>
                    </a:ext>
                  </a:extLst>
                </a:gridCol>
              </a:tblGrid>
              <a:tr h="411560">
                <a:tc>
                  <a:txBody>
                    <a:bodyPr/>
                    <a:lstStyle/>
                    <a:p>
                      <a:pPr algn="ctr" rtl="1">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411560">
                <a:tc>
                  <a:txBody>
                    <a:bodyPr/>
                    <a:lstStyle/>
                    <a:p>
                      <a:pPr algn="ctr" rtl="0">
                        <a:lnSpc>
                          <a:spcPct val="150000"/>
                        </a:lnSpc>
                        <a:spcAft>
                          <a:spcPts val="1000"/>
                        </a:spcAft>
                      </a:pPr>
                      <a:r>
                        <a:rPr lang="en-US" sz="1800" dirty="0">
                          <a:latin typeface="Calibri"/>
                          <a:ea typeface="Calibri"/>
                          <a:cs typeface="B Yagut"/>
                        </a:rPr>
                        <a:t>320_80</a:t>
                      </a:r>
                      <a:r>
                        <a:rPr lang="en-US" sz="1800" baseline="0" dirty="0">
                          <a:latin typeface="Calibri"/>
                          <a:ea typeface="Calibri"/>
                          <a:cs typeface="B Yagut"/>
                        </a:rPr>
                        <a:t> _</a:t>
                      </a:r>
                      <a:r>
                        <a:rPr lang="en-US" sz="1800" dirty="0">
                          <a:latin typeface="Calibri"/>
                          <a:ea typeface="Calibri"/>
                          <a:cs typeface="B Yagut"/>
                        </a:rPr>
                        <a:t>160/ 5 _10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err="1">
                          <a:latin typeface="Calibri"/>
                          <a:ea typeface="Calibri"/>
                          <a:cs typeface="B Titr"/>
                        </a:rPr>
                        <a:t>Valsartan+amlodipine</a:t>
                      </a:r>
                      <a:endParaRPr lang="en-US" sz="1400" dirty="0">
                        <a:latin typeface="Calibri"/>
                        <a:ea typeface="Calibri"/>
                        <a:cs typeface="B Titr"/>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18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11560">
                <a:tc>
                  <a:txBody>
                    <a:bodyPr/>
                    <a:lstStyle/>
                    <a:p>
                      <a:pPr algn="ctr" rtl="1">
                        <a:lnSpc>
                          <a:spcPct val="150000"/>
                        </a:lnSpc>
                        <a:spcAft>
                          <a:spcPts val="1000"/>
                        </a:spcAft>
                      </a:pPr>
                      <a:r>
                        <a:rPr lang="fa-IR" sz="1800" dirty="0">
                          <a:latin typeface="Calibri"/>
                          <a:ea typeface="Calibri"/>
                          <a:cs typeface="B Yagut"/>
                        </a:rPr>
                        <a:t>کارخانه و کشور سازنده</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gridSpan="2">
                  <a:txBody>
                    <a:bodyPr/>
                    <a:lstStyle/>
                    <a:p>
                      <a:pPr algn="ctr" rtl="1">
                        <a:lnSpc>
                          <a:spcPct val="150000"/>
                        </a:lnSpc>
                        <a:spcAft>
                          <a:spcPts val="1000"/>
                        </a:spcAft>
                      </a:pPr>
                      <a:r>
                        <a:rPr lang="fa-IR" sz="1800" dirty="0">
                          <a:latin typeface="Calibri"/>
                          <a:ea typeface="Calibri"/>
                          <a:cs typeface="B Yagut"/>
                        </a:rPr>
                        <a:t>نام تجاری</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411560">
                <a:tc>
                  <a:txBody>
                    <a:bodyPr/>
                    <a:lstStyle/>
                    <a:p>
                      <a:pPr algn="ctr" rtl="1">
                        <a:lnSpc>
                          <a:spcPct val="150000"/>
                        </a:lnSpc>
                        <a:spcAft>
                          <a:spcPts val="1000"/>
                        </a:spcAft>
                      </a:pPr>
                      <a:r>
                        <a:rPr lang="en-US" sz="1800" dirty="0">
                          <a:latin typeface="Calibri"/>
                          <a:ea typeface="Calibri"/>
                          <a:cs typeface="B Yagut"/>
                        </a:rPr>
                        <a:t>Novartis _ Switzerland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lnSpc>
                          <a:spcPct val="150000"/>
                        </a:lnSpc>
                        <a:spcAft>
                          <a:spcPts val="1000"/>
                        </a:spcAft>
                      </a:pPr>
                      <a:r>
                        <a:rPr lang="fa-IR" sz="1800" dirty="0">
                          <a:latin typeface="Calibri"/>
                          <a:ea typeface="Calibri"/>
                          <a:cs typeface="B Yagut"/>
                        </a:rPr>
                        <a:t>،</a:t>
                      </a:r>
                      <a:r>
                        <a:rPr lang="fa-IR" sz="1800" baseline="0" dirty="0">
                          <a:latin typeface="Calibri"/>
                          <a:ea typeface="Calibri"/>
                          <a:cs typeface="B Yagut"/>
                        </a:rPr>
                        <a:t> والزومیکس</a:t>
                      </a:r>
                      <a:r>
                        <a:rPr lang="en-US" sz="1800" dirty="0" err="1">
                          <a:latin typeface="Calibri"/>
                          <a:ea typeface="Calibri"/>
                          <a:cs typeface="B Yagut"/>
                        </a:rPr>
                        <a:t>Exforge</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3"/>
                  </a:ext>
                </a:extLst>
              </a:tr>
            </a:tbl>
          </a:graphicData>
        </a:graphic>
      </p:graphicFrame>
      <p:graphicFrame>
        <p:nvGraphicFramePr>
          <p:cNvPr id="5" name="Table 4">
            <a:extLst>
              <a:ext uri="{FF2B5EF4-FFF2-40B4-BE49-F238E27FC236}">
                <a16:creationId xmlns:a16="http://schemas.microsoft.com/office/drawing/2014/main" xmlns="" id="{B7A8B411-FF58-4D02-BEEA-EEAC6F2BD9E1}"/>
              </a:ext>
            </a:extLst>
          </p:cNvPr>
          <p:cNvGraphicFramePr>
            <a:graphicFrameLocks noGrp="1"/>
          </p:cNvGraphicFramePr>
          <p:nvPr>
            <p:extLst>
              <p:ext uri="{D42A27DB-BD31-4B8C-83A1-F6EECF244321}">
                <p14:modId xmlns:p14="http://schemas.microsoft.com/office/powerpoint/2010/main" val="785873052"/>
              </p:ext>
            </p:extLst>
          </p:nvPr>
        </p:nvGraphicFramePr>
        <p:xfrm>
          <a:off x="917005" y="4895305"/>
          <a:ext cx="8215313" cy="1611870"/>
        </p:xfrm>
        <a:graphic>
          <a:graphicData uri="http://schemas.openxmlformats.org/drawingml/2006/table">
            <a:tbl>
              <a:tblPr rtl="1"/>
              <a:tblGrid>
                <a:gridCol w="3456974">
                  <a:extLst>
                    <a:ext uri="{9D8B030D-6E8A-4147-A177-3AD203B41FA5}">
                      <a16:colId xmlns:a16="http://schemas.microsoft.com/office/drawing/2014/main" xmlns="" val="20000"/>
                    </a:ext>
                  </a:extLst>
                </a:gridCol>
                <a:gridCol w="3401861">
                  <a:extLst>
                    <a:ext uri="{9D8B030D-6E8A-4147-A177-3AD203B41FA5}">
                      <a16:colId xmlns:a16="http://schemas.microsoft.com/office/drawing/2014/main" xmlns="" val="20001"/>
                    </a:ext>
                  </a:extLst>
                </a:gridCol>
                <a:gridCol w="1356478">
                  <a:extLst>
                    <a:ext uri="{9D8B030D-6E8A-4147-A177-3AD203B41FA5}">
                      <a16:colId xmlns:a16="http://schemas.microsoft.com/office/drawing/2014/main" xmlns="" val="20002"/>
                    </a:ext>
                  </a:extLst>
                </a:gridCol>
              </a:tblGrid>
              <a:tr h="411560">
                <a:tc>
                  <a:txBody>
                    <a:bodyPr/>
                    <a:lstStyle/>
                    <a:p>
                      <a:pPr algn="ctr" rtl="1">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411560">
                <a:tc>
                  <a:txBody>
                    <a:bodyPr/>
                    <a:lstStyle/>
                    <a:p>
                      <a:pPr algn="ctr" rtl="0">
                        <a:lnSpc>
                          <a:spcPct val="150000"/>
                        </a:lnSpc>
                        <a:spcAft>
                          <a:spcPts val="1000"/>
                        </a:spcAft>
                      </a:pPr>
                      <a:r>
                        <a:rPr lang="en-US" sz="1800" dirty="0">
                          <a:latin typeface="Calibri"/>
                          <a:ea typeface="Calibri"/>
                          <a:cs typeface="B Yagut"/>
                        </a:rPr>
                        <a:t>80</a:t>
                      </a:r>
                      <a:r>
                        <a:rPr lang="en-US" sz="1800" baseline="0" dirty="0">
                          <a:latin typeface="Calibri"/>
                          <a:ea typeface="Calibri"/>
                          <a:cs typeface="B Yagut"/>
                        </a:rPr>
                        <a:t> _</a:t>
                      </a:r>
                      <a:r>
                        <a:rPr lang="en-US" sz="1800" dirty="0">
                          <a:latin typeface="Calibri"/>
                          <a:ea typeface="Calibri"/>
                          <a:cs typeface="B Yagut"/>
                        </a:rPr>
                        <a:t>160/ 5 _10/12.5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err="1">
                          <a:latin typeface="Calibri"/>
                          <a:ea typeface="Calibri"/>
                          <a:cs typeface="B Titr"/>
                        </a:rPr>
                        <a:t>Valsartan+amlodipine+HCZ</a:t>
                      </a:r>
                      <a:endParaRPr lang="en-US" sz="1400" dirty="0">
                        <a:latin typeface="Calibri"/>
                        <a:ea typeface="Calibri"/>
                        <a:cs typeface="B Titr"/>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18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11560">
                <a:tc>
                  <a:txBody>
                    <a:bodyPr/>
                    <a:lstStyle/>
                    <a:p>
                      <a:pPr algn="ctr" rtl="1">
                        <a:lnSpc>
                          <a:spcPct val="150000"/>
                        </a:lnSpc>
                        <a:spcAft>
                          <a:spcPts val="1000"/>
                        </a:spcAft>
                      </a:pPr>
                      <a:r>
                        <a:rPr lang="fa-IR" sz="1800" dirty="0">
                          <a:latin typeface="Calibri"/>
                          <a:ea typeface="Calibri"/>
                          <a:cs typeface="B Yagut"/>
                        </a:rPr>
                        <a:t>کارخانه و کشور سازنده</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gridSpan="2">
                  <a:txBody>
                    <a:bodyPr/>
                    <a:lstStyle/>
                    <a:p>
                      <a:pPr algn="ctr" rtl="1">
                        <a:lnSpc>
                          <a:spcPct val="150000"/>
                        </a:lnSpc>
                        <a:spcAft>
                          <a:spcPts val="1000"/>
                        </a:spcAft>
                      </a:pPr>
                      <a:r>
                        <a:rPr lang="fa-IR" sz="1800" dirty="0">
                          <a:latin typeface="Calibri"/>
                          <a:ea typeface="Calibri"/>
                          <a:cs typeface="B Yagut"/>
                        </a:rPr>
                        <a:t>نام تجاری</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346119">
                <a:tc>
                  <a:txBody>
                    <a:bodyPr/>
                    <a:lstStyle/>
                    <a:p>
                      <a:pPr algn="ctr" rtl="1">
                        <a:lnSpc>
                          <a:spcPct val="150000"/>
                        </a:lnSpc>
                        <a:spcAft>
                          <a:spcPts val="1000"/>
                        </a:spcAft>
                      </a:pP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lnSpc>
                          <a:spcPct val="150000"/>
                        </a:lnSpc>
                        <a:spcAft>
                          <a:spcPts val="1000"/>
                        </a:spcAft>
                      </a:pPr>
                      <a:r>
                        <a:rPr lang="en-US" sz="1800" baseline="0" dirty="0">
                          <a:latin typeface="Calibri"/>
                          <a:ea typeface="Calibri"/>
                          <a:cs typeface="B Yagut"/>
                        </a:rPr>
                        <a:t>H</a:t>
                      </a:r>
                      <a:r>
                        <a:rPr lang="fa-IR" sz="1800" baseline="0" dirty="0">
                          <a:latin typeface="Calibri"/>
                          <a:ea typeface="Calibri"/>
                          <a:cs typeface="B Yagut"/>
                        </a:rPr>
                        <a:t>والزومیکس</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4712244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48" presetClass="entr" presetSubtype="0" accel="5000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1" dur="1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12" dur="1000" fill="hold"/>
                                        <p:tgtEl>
                                          <p:spTgt spid="3"/>
                                        </p:tgtEl>
                                        <p:attrNameLst>
                                          <p:attrName>ppt_y</p:attrName>
                                        </p:attrNameLst>
                                      </p:cBhvr>
                                      <p:tavLst>
                                        <p:tav tm="0">
                                          <p:val>
                                            <p:strVal val="#ppt_y"/>
                                          </p:val>
                                        </p:tav>
                                        <p:tav tm="100000">
                                          <p:val>
                                            <p:strVal val="#ppt_y"/>
                                          </p:val>
                                        </p:tav>
                                      </p:tavLst>
                                    </p:anim>
                                    <p:animEffect transition="in" filter="fade">
                                      <p:cBhvr>
                                        <p:cTn id="13" dur="1000"/>
                                        <p:tgtEl>
                                          <p:spTgt spid="3"/>
                                        </p:tgtEl>
                                      </p:cBhvr>
                                    </p:animEffect>
                                  </p:childTnLst>
                                </p:cTn>
                              </p:par>
                            </p:childTnLst>
                          </p:cTn>
                        </p:par>
                        <p:par>
                          <p:cTn id="14" fill="hold" nodeType="afterGroup">
                            <p:stCondLst>
                              <p:cond delay="2000"/>
                            </p:stCondLst>
                            <p:childTnLst>
                              <p:par>
                                <p:cTn id="15" presetID="7"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0" fill="hold"/>
                                        <p:tgtEl>
                                          <p:spTgt spid="4"/>
                                        </p:tgtEl>
                                        <p:attrNameLst>
                                          <p:attrName>ppt_x</p:attrName>
                                        </p:attrNameLst>
                                      </p:cBhvr>
                                      <p:tavLst>
                                        <p:tav tm="0">
                                          <p:val>
                                            <p:strVal val="#ppt_x"/>
                                          </p:val>
                                        </p:tav>
                                        <p:tav tm="100000">
                                          <p:val>
                                            <p:strVal val="#ppt_x"/>
                                          </p:val>
                                        </p:tav>
                                      </p:tavLst>
                                    </p:anim>
                                    <p:anim calcmode="lin" valueType="num">
                                      <p:cBhvr additive="base">
                                        <p:cTn id="18" dur="50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7000"/>
                            </p:stCondLst>
                            <p:childTnLst>
                              <p:par>
                                <p:cTn id="20" presetID="7"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0" fill="hold"/>
                                        <p:tgtEl>
                                          <p:spTgt spid="5"/>
                                        </p:tgtEl>
                                        <p:attrNameLst>
                                          <p:attrName>ppt_x</p:attrName>
                                        </p:attrNameLst>
                                      </p:cBhvr>
                                      <p:tavLst>
                                        <p:tav tm="0">
                                          <p:val>
                                            <p:strVal val="#ppt_x"/>
                                          </p:val>
                                        </p:tav>
                                        <p:tav tm="100000">
                                          <p:val>
                                            <p:strVal val="#ppt_x"/>
                                          </p:val>
                                        </p:tav>
                                      </p:tavLst>
                                    </p:anim>
                                    <p:anim calcmode="lin" valueType="num">
                                      <p:cBhvr additive="base">
                                        <p:cTn id="23"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69963388"/>
              </p:ext>
            </p:extLst>
          </p:nvPr>
        </p:nvGraphicFramePr>
        <p:xfrm>
          <a:off x="870195" y="817413"/>
          <a:ext cx="7962899" cy="1658112"/>
        </p:xfrm>
        <a:graphic>
          <a:graphicData uri="http://schemas.openxmlformats.org/drawingml/2006/table">
            <a:tbl>
              <a:tblPr rtl="1"/>
              <a:tblGrid>
                <a:gridCol w="3350759">
                  <a:extLst>
                    <a:ext uri="{9D8B030D-6E8A-4147-A177-3AD203B41FA5}">
                      <a16:colId xmlns:a16="http://schemas.microsoft.com/office/drawing/2014/main" xmlns="" val="20000"/>
                    </a:ext>
                  </a:extLst>
                </a:gridCol>
                <a:gridCol w="3297340">
                  <a:extLst>
                    <a:ext uri="{9D8B030D-6E8A-4147-A177-3AD203B41FA5}">
                      <a16:colId xmlns:a16="http://schemas.microsoft.com/office/drawing/2014/main" xmlns="" val="20001"/>
                    </a:ext>
                  </a:extLst>
                </a:gridCol>
                <a:gridCol w="1314800">
                  <a:extLst>
                    <a:ext uri="{9D8B030D-6E8A-4147-A177-3AD203B41FA5}">
                      <a16:colId xmlns:a16="http://schemas.microsoft.com/office/drawing/2014/main" xmlns="" val="20002"/>
                    </a:ext>
                  </a:extLst>
                </a:gridCol>
              </a:tblGrid>
              <a:tr h="0">
                <a:tc>
                  <a:txBody>
                    <a:bodyPr/>
                    <a:lstStyle/>
                    <a:p>
                      <a:pPr algn="ctr" rtl="1">
                        <a:lnSpc>
                          <a:spcPct val="150000"/>
                        </a:lnSpc>
                        <a:spcAft>
                          <a:spcPts val="1000"/>
                        </a:spcAft>
                      </a:pPr>
                      <a:r>
                        <a:rPr lang="fa-IR" sz="2000" b="1" dirty="0">
                          <a:latin typeface="Calibri"/>
                          <a:ea typeface="Calibri"/>
                          <a:cs typeface="B Yagut"/>
                        </a:rPr>
                        <a:t>دوز</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2000" b="1" dirty="0">
                          <a:latin typeface="Calibri"/>
                          <a:ea typeface="Calibri"/>
                          <a:cs typeface="B Yagut"/>
                        </a:rPr>
                        <a:t>نام ژنريك</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2000" b="1">
                          <a:latin typeface="Calibri"/>
                          <a:ea typeface="Calibri"/>
                          <a:cs typeface="B Yagut"/>
                        </a:rPr>
                        <a:t>شکل دارویی</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0">
                <a:tc>
                  <a:txBody>
                    <a:bodyPr/>
                    <a:lstStyle/>
                    <a:p>
                      <a:pPr algn="ctr" rtl="0">
                        <a:lnSpc>
                          <a:spcPct val="150000"/>
                        </a:lnSpc>
                        <a:spcAft>
                          <a:spcPts val="1000"/>
                        </a:spcAft>
                      </a:pPr>
                      <a:r>
                        <a:rPr lang="en-US" sz="2000">
                          <a:latin typeface="Calibri"/>
                          <a:ea typeface="Calibri"/>
                          <a:cs typeface="B Yagut"/>
                        </a:rPr>
                        <a:t>40 _ 80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a:latin typeface="Arial"/>
                          <a:ea typeface="Calibri"/>
                          <a:cs typeface="B Titr"/>
                        </a:rPr>
                        <a:t>Telmisartan</a:t>
                      </a:r>
                      <a:endParaRPr lang="en-US" sz="1600">
                        <a:latin typeface="Calibri"/>
                        <a:ea typeface="Calibri"/>
                        <a:cs typeface="B Titr"/>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20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0">
                <a:tc>
                  <a:txBody>
                    <a:bodyPr/>
                    <a:lstStyle/>
                    <a:p>
                      <a:pPr algn="ctr" rtl="1">
                        <a:lnSpc>
                          <a:spcPct val="150000"/>
                        </a:lnSpc>
                        <a:spcAft>
                          <a:spcPts val="1000"/>
                        </a:spcAft>
                      </a:pPr>
                      <a:r>
                        <a:rPr lang="fa-IR" sz="2000">
                          <a:latin typeface="Calibri"/>
                          <a:ea typeface="Calibri"/>
                          <a:cs typeface="B Yagut"/>
                        </a:rPr>
                        <a:t>کارخانه و کشور سازنده</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gridSpan="2">
                  <a:txBody>
                    <a:bodyPr/>
                    <a:lstStyle/>
                    <a:p>
                      <a:pPr algn="ctr" rtl="1">
                        <a:lnSpc>
                          <a:spcPct val="150000"/>
                        </a:lnSpc>
                        <a:spcAft>
                          <a:spcPts val="1000"/>
                        </a:spcAft>
                      </a:pPr>
                      <a:r>
                        <a:rPr lang="fa-IR" sz="2000" dirty="0">
                          <a:latin typeface="Calibri"/>
                          <a:ea typeface="Calibri"/>
                          <a:cs typeface="B Yagut"/>
                        </a:rPr>
                        <a:t>نام تجاری</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0">
                <a:tc>
                  <a:txBody>
                    <a:bodyPr/>
                    <a:lstStyle/>
                    <a:p>
                      <a:pPr algn="ctr" rtl="1">
                        <a:lnSpc>
                          <a:spcPct val="150000"/>
                        </a:lnSpc>
                        <a:spcAft>
                          <a:spcPts val="1000"/>
                        </a:spcAft>
                      </a:pPr>
                      <a:r>
                        <a:rPr lang="en-US" sz="2000">
                          <a:latin typeface="Calibri"/>
                          <a:ea typeface="Calibri"/>
                          <a:cs typeface="B Yagut"/>
                        </a:rPr>
                        <a:t>Boehringer _ Germany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lnSpc>
                          <a:spcPct val="150000"/>
                        </a:lnSpc>
                        <a:spcAft>
                          <a:spcPts val="1000"/>
                        </a:spcAft>
                      </a:pPr>
                      <a:r>
                        <a:rPr lang="en-US" sz="2000" dirty="0" err="1">
                          <a:latin typeface="Calibri"/>
                          <a:ea typeface="Calibri"/>
                          <a:cs typeface="B Yagut"/>
                        </a:rPr>
                        <a:t>Micardis</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3"/>
                  </a:ext>
                </a:extLst>
              </a:tr>
            </a:tbl>
          </a:graphicData>
        </a:graphic>
      </p:graphicFrame>
      <p:sp>
        <p:nvSpPr>
          <p:cNvPr id="3" name="Rectangle 1"/>
          <p:cNvSpPr>
            <a:spLocks noChangeArrowheads="1"/>
          </p:cNvSpPr>
          <p:nvPr/>
        </p:nvSpPr>
        <p:spPr bwMode="auto">
          <a:xfrm>
            <a:off x="734434" y="3567037"/>
            <a:ext cx="7653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ctr" rtl="1" eaLnBrk="1" hangingPunct="1">
              <a:spcBef>
                <a:spcPct val="0"/>
              </a:spcBef>
              <a:buClrTx/>
              <a:buSzTx/>
              <a:buFontTx/>
              <a:buNone/>
            </a:pPr>
            <a:r>
              <a:rPr lang="fa-IR" altLang="en-US" sz="1600" b="1" i="1">
                <a:latin typeface="Calibri" panose="020F0502020204030204" pitchFamily="34" charset="0"/>
                <a:ea typeface="Calibri" panose="020F0502020204030204" pitchFamily="34" charset="0"/>
                <a:cs typeface="B Yagut" panose="00000400000000000000" pitchFamily="2" charset="-78"/>
              </a:rPr>
              <a:t>یک ترکیب درمانی در بخش داروهای فشار خون مربوط به داروی تک نسخه ای </a:t>
            </a:r>
            <a:r>
              <a:rPr lang="fa-IR" altLang="en-US" sz="1600" b="1" i="1">
                <a:latin typeface="Calibri" panose="020F0502020204030204" pitchFamily="34" charset="0"/>
                <a:ea typeface="Times New Roman" panose="02020603050405020304" pitchFamily="18" charset="0"/>
                <a:cs typeface="B Yagut" panose="00000400000000000000" pitchFamily="2" charset="-78"/>
              </a:rPr>
              <a:t> زیر است</a:t>
            </a:r>
            <a:endParaRPr lang="fa-IR" altLang="en-US" sz="2000" b="1" i="1">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559422266"/>
              </p:ext>
            </p:extLst>
          </p:nvPr>
        </p:nvGraphicFramePr>
        <p:xfrm>
          <a:off x="574920" y="4325041"/>
          <a:ext cx="8258174" cy="1658112"/>
        </p:xfrm>
        <a:graphic>
          <a:graphicData uri="http://schemas.openxmlformats.org/drawingml/2006/table">
            <a:tbl>
              <a:tblPr rtl="1"/>
              <a:tblGrid>
                <a:gridCol w="3318965">
                  <a:extLst>
                    <a:ext uri="{9D8B030D-6E8A-4147-A177-3AD203B41FA5}">
                      <a16:colId xmlns:a16="http://schemas.microsoft.com/office/drawing/2014/main" xmlns="" val="20000"/>
                    </a:ext>
                  </a:extLst>
                </a:gridCol>
                <a:gridCol w="3575654">
                  <a:extLst>
                    <a:ext uri="{9D8B030D-6E8A-4147-A177-3AD203B41FA5}">
                      <a16:colId xmlns:a16="http://schemas.microsoft.com/office/drawing/2014/main" xmlns="" val="20001"/>
                    </a:ext>
                  </a:extLst>
                </a:gridCol>
                <a:gridCol w="1363555">
                  <a:extLst>
                    <a:ext uri="{9D8B030D-6E8A-4147-A177-3AD203B41FA5}">
                      <a16:colId xmlns:a16="http://schemas.microsoft.com/office/drawing/2014/main" xmlns="" val="20002"/>
                    </a:ext>
                  </a:extLst>
                </a:gridCol>
              </a:tblGrid>
              <a:tr h="0">
                <a:tc>
                  <a:txBody>
                    <a:bodyPr/>
                    <a:lstStyle/>
                    <a:p>
                      <a:pPr algn="ctr" rtl="1">
                        <a:lnSpc>
                          <a:spcPct val="150000"/>
                        </a:lnSpc>
                        <a:spcAft>
                          <a:spcPts val="1000"/>
                        </a:spcAft>
                      </a:pPr>
                      <a:r>
                        <a:rPr lang="fa-IR" sz="2000" b="1" dirty="0">
                          <a:latin typeface="Calibri"/>
                          <a:ea typeface="Calibri"/>
                          <a:cs typeface="B Yagut"/>
                        </a:rPr>
                        <a:t>دوز</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2000" b="1" dirty="0">
                          <a:latin typeface="Calibri"/>
                          <a:ea typeface="Calibri"/>
                          <a:cs typeface="B Yagut"/>
                        </a:rPr>
                        <a:t>نام ژنريك</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2000" b="1" dirty="0">
                          <a:latin typeface="Calibri"/>
                          <a:ea typeface="Calibri"/>
                          <a:cs typeface="B Yagut"/>
                        </a:rPr>
                        <a:t>شکل دارویی</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0">
                <a:tc>
                  <a:txBody>
                    <a:bodyPr/>
                    <a:lstStyle/>
                    <a:p>
                      <a:pPr algn="ctr" rtl="0">
                        <a:lnSpc>
                          <a:spcPct val="150000"/>
                        </a:lnSpc>
                        <a:spcAft>
                          <a:spcPts val="1000"/>
                        </a:spcAft>
                      </a:pPr>
                      <a:r>
                        <a:rPr lang="en-US" sz="2000">
                          <a:latin typeface="Calibri"/>
                          <a:ea typeface="Calibri"/>
                          <a:cs typeface="B Yagut"/>
                        </a:rPr>
                        <a:t>40_80/12.5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err="1">
                          <a:latin typeface="Arial"/>
                          <a:ea typeface="Calibri"/>
                          <a:cs typeface="B Titr"/>
                        </a:rPr>
                        <a:t>Telmisartan+Hydrochlorothiazide</a:t>
                      </a:r>
                      <a:endParaRPr lang="en-US" sz="1600" dirty="0">
                        <a:latin typeface="Calibri"/>
                        <a:ea typeface="Calibri"/>
                        <a:cs typeface="B Titr"/>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2000" dirty="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0">
                <a:tc>
                  <a:txBody>
                    <a:bodyPr/>
                    <a:lstStyle/>
                    <a:p>
                      <a:pPr algn="ctr" rtl="1">
                        <a:lnSpc>
                          <a:spcPct val="150000"/>
                        </a:lnSpc>
                        <a:spcAft>
                          <a:spcPts val="1000"/>
                        </a:spcAft>
                      </a:pPr>
                      <a:r>
                        <a:rPr lang="fa-IR" sz="2000">
                          <a:latin typeface="Calibri"/>
                          <a:ea typeface="Calibri"/>
                          <a:cs typeface="B Yagut"/>
                        </a:rPr>
                        <a:t>کارخانه و کشور سازنده</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gridSpan="2">
                  <a:txBody>
                    <a:bodyPr/>
                    <a:lstStyle/>
                    <a:p>
                      <a:pPr algn="ctr" rtl="1">
                        <a:lnSpc>
                          <a:spcPct val="150000"/>
                        </a:lnSpc>
                        <a:spcAft>
                          <a:spcPts val="1000"/>
                        </a:spcAft>
                      </a:pPr>
                      <a:r>
                        <a:rPr lang="fa-IR" sz="2000">
                          <a:latin typeface="Calibri"/>
                          <a:ea typeface="Calibri"/>
                          <a:cs typeface="B Yagut"/>
                        </a:rPr>
                        <a:t>نام تجاری</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0">
                <a:tc>
                  <a:txBody>
                    <a:bodyPr/>
                    <a:lstStyle/>
                    <a:p>
                      <a:pPr algn="ctr" rtl="1">
                        <a:lnSpc>
                          <a:spcPct val="150000"/>
                        </a:lnSpc>
                        <a:spcAft>
                          <a:spcPts val="1000"/>
                        </a:spcAft>
                      </a:pPr>
                      <a:r>
                        <a:rPr lang="en-US" sz="2000">
                          <a:latin typeface="Calibri"/>
                          <a:ea typeface="Calibri"/>
                          <a:cs typeface="B Yagut"/>
                        </a:rPr>
                        <a:t>Boehringer _ Germany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lnSpc>
                          <a:spcPct val="150000"/>
                        </a:lnSpc>
                        <a:spcAft>
                          <a:spcPts val="1000"/>
                        </a:spcAft>
                      </a:pPr>
                      <a:r>
                        <a:rPr lang="en-US" sz="2000" dirty="0" err="1">
                          <a:latin typeface="Calibri"/>
                          <a:ea typeface="Calibri"/>
                          <a:cs typeface="B Yagut"/>
                        </a:rPr>
                        <a:t>Micardis</a:t>
                      </a:r>
                      <a:r>
                        <a:rPr lang="en-US" sz="2000" dirty="0">
                          <a:latin typeface="Calibri"/>
                          <a:ea typeface="Calibri"/>
                          <a:cs typeface="B Yagut"/>
                        </a:rPr>
                        <a:t> Plus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1876456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20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2000"/>
                                        <p:tgtEl>
                                          <p:spTgt spid="3"/>
                                        </p:tgtEl>
                                      </p:cBhvr>
                                    </p:animEffect>
                                  </p:childTnLst>
                                </p:cTn>
                              </p:par>
                            </p:childTnLst>
                          </p:cTn>
                        </p:par>
                        <p:par>
                          <p:cTn id="11" fill="hold" nodeType="afterGroup">
                            <p:stCondLst>
                              <p:cond delay="2000"/>
                            </p:stCondLst>
                            <p:childTnLst>
                              <p:par>
                                <p:cTn id="12" presetID="37"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ppt_x</p:attrName>
                                        </p:attrNameLst>
                                      </p:cBhvr>
                                      <p:tavLst>
                                        <p:tav tm="0">
                                          <p:val>
                                            <p:strVal val="#ppt_x"/>
                                          </p:val>
                                        </p:tav>
                                        <p:tav tm="100000">
                                          <p:val>
                                            <p:strVal val="#ppt_x"/>
                                          </p:val>
                                        </p:tav>
                                      </p:tavLst>
                                    </p:anim>
                                    <p:anim calcmode="lin" valueType="num">
                                      <p:cBhvr>
                                        <p:cTn id="16" dur="1800" decel="100000" fill="hold"/>
                                        <p:tgtEl>
                                          <p:spTgt spid="4"/>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29671" y="498900"/>
            <a:ext cx="8229600" cy="556696"/>
          </a:xfrm>
          <a:prstGeom prst="rect">
            <a:avLst/>
          </a:prstGeom>
        </p:spPr>
        <p:txBody>
          <a:bodyPr anchor="ctr">
            <a:noAutofit/>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pPr rtl="1">
              <a:defRPr/>
            </a:pPr>
            <a:r>
              <a:rPr lang="fa-IR" sz="3600" dirty="0">
                <a:solidFill>
                  <a:srgbClr val="92D050"/>
                </a:solidFill>
                <a:cs typeface="B Titr" panose="00000700000000000000" pitchFamily="2" charset="-78"/>
              </a:rPr>
              <a:t>خانواده دیورتیک </a:t>
            </a:r>
            <a:r>
              <a:rPr lang="en-US" sz="3600" dirty="0">
                <a:solidFill>
                  <a:srgbClr val="92D050"/>
                </a:solidFill>
                <a:latin typeface="Times New Roman" pitchFamily="18" charset="0"/>
                <a:cs typeface="B Titr" panose="00000700000000000000" pitchFamily="2" charset="-78"/>
              </a:rPr>
              <a:t>(Diuretics) </a:t>
            </a:r>
          </a:p>
        </p:txBody>
      </p:sp>
      <p:sp>
        <p:nvSpPr>
          <p:cNvPr id="10243" name="Rectangle 2"/>
          <p:cNvSpPr>
            <a:spLocks noChangeArrowheads="1"/>
          </p:cNvSpPr>
          <p:nvPr/>
        </p:nvSpPr>
        <p:spPr bwMode="auto">
          <a:xfrm>
            <a:off x="829671" y="1190943"/>
            <a:ext cx="8610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47688" indent="-411163">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just" rtl="1">
              <a:buClr>
                <a:srgbClr val="F9F9F9"/>
              </a:buClr>
              <a:buSzPct val="65000"/>
              <a:buNone/>
            </a:pPr>
            <a:r>
              <a:rPr lang="fa-IR" altLang="en-US" dirty="0">
                <a:solidFill>
                  <a:srgbClr val="7030A0"/>
                </a:solidFill>
                <a:latin typeface="Book Antiqua" panose="02040602050305030304" pitchFamily="18" charset="0"/>
                <a:cs typeface="B Nazanin" panose="00000400000000000000" pitchFamily="2" charset="-78"/>
              </a:rPr>
              <a:t>    خانواده دارویی فشار خون </a:t>
            </a:r>
            <a:r>
              <a:rPr lang="en-US" altLang="en-US" sz="2400" b="1" dirty="0">
                <a:solidFill>
                  <a:srgbClr val="7030A0"/>
                </a:solidFill>
                <a:latin typeface="Times New Roman" panose="02020603050405020304" pitchFamily="18" charset="0"/>
                <a:cs typeface="Times New Roman" panose="02020603050405020304" pitchFamily="18" charset="0"/>
              </a:rPr>
              <a:t>Safe</a:t>
            </a:r>
            <a:r>
              <a:rPr lang="fa-IR" altLang="en-US" sz="2400" b="1" dirty="0">
                <a:solidFill>
                  <a:srgbClr val="7030A0"/>
                </a:solidFill>
                <a:latin typeface="Times New Roman" panose="02020603050405020304" pitchFamily="18" charset="0"/>
                <a:cs typeface="Times New Roman" panose="02020603050405020304" pitchFamily="18" charset="0"/>
              </a:rPr>
              <a:t> و کم عارضه </a:t>
            </a:r>
            <a:r>
              <a:rPr lang="fa-IR" altLang="en-US" dirty="0">
                <a:solidFill>
                  <a:srgbClr val="7030A0"/>
                </a:solidFill>
                <a:latin typeface="Book Antiqua" panose="02040602050305030304" pitchFamily="18" charset="0"/>
                <a:cs typeface="B Nazanin" panose="00000400000000000000" pitchFamily="2" charset="-78"/>
              </a:rPr>
              <a:t>که ادرارآور هستند و باعث بهتر شدن اثرات درمانی سایر داروهای فشارخون شده و جزو داروهای مناسب فشارخون هستند و شامل داروهای زیر می شوند:</a:t>
            </a:r>
            <a:endParaRPr lang="en-US" altLang="en-US" dirty="0">
              <a:solidFill>
                <a:srgbClr val="7030A0"/>
              </a:solidFill>
              <a:latin typeface="Book Antiqua" panose="02040602050305030304" pitchFamily="18" charset="0"/>
              <a:cs typeface="B Nazanin" panose="000004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1261089230"/>
              </p:ext>
            </p:extLst>
          </p:nvPr>
        </p:nvGraphicFramePr>
        <p:xfrm>
          <a:off x="1277752" y="3037206"/>
          <a:ext cx="8072437" cy="822326"/>
        </p:xfrm>
        <a:graphic>
          <a:graphicData uri="http://schemas.openxmlformats.org/drawingml/2006/table">
            <a:tbl>
              <a:tblPr rtl="1"/>
              <a:tblGrid>
                <a:gridCol w="3396852">
                  <a:extLst>
                    <a:ext uri="{9D8B030D-6E8A-4147-A177-3AD203B41FA5}">
                      <a16:colId xmlns:a16="http://schemas.microsoft.com/office/drawing/2014/main" xmlns="" val="20000"/>
                    </a:ext>
                  </a:extLst>
                </a:gridCol>
                <a:gridCol w="3342698">
                  <a:extLst>
                    <a:ext uri="{9D8B030D-6E8A-4147-A177-3AD203B41FA5}">
                      <a16:colId xmlns:a16="http://schemas.microsoft.com/office/drawing/2014/main" xmlns="" val="20001"/>
                    </a:ext>
                  </a:extLst>
                </a:gridCol>
                <a:gridCol w="1332887">
                  <a:extLst>
                    <a:ext uri="{9D8B030D-6E8A-4147-A177-3AD203B41FA5}">
                      <a16:colId xmlns:a16="http://schemas.microsoft.com/office/drawing/2014/main" xmlns="" val="20002"/>
                    </a:ext>
                  </a:extLst>
                </a:gridCol>
              </a:tblGrid>
              <a:tr h="411163">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extLst>
                  <a:ext uri="{0D108BD9-81ED-4DB2-BD59-A6C34878D82A}">
                    <a16:rowId xmlns:a16="http://schemas.microsoft.com/office/drawing/2014/main" xmlns="" val="10000"/>
                  </a:ext>
                </a:extLst>
              </a:tr>
              <a:tr h="411163">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a:latin typeface="Calibri"/>
                          <a:ea typeface="Calibri"/>
                          <a:cs typeface="B Yagut"/>
                        </a:rPr>
                        <a:t>50 mg</a:t>
                      </a:r>
                      <a:r>
                        <a:rPr lang="fa-IR" sz="1800" dirty="0">
                          <a:latin typeface="Calibri"/>
                          <a:ea typeface="Calibri"/>
                          <a:cs typeface="B Yagut"/>
                        </a:rPr>
                        <a:t> – </a:t>
                      </a:r>
                      <a:r>
                        <a:rPr lang="en-US" sz="1800" dirty="0">
                          <a:latin typeface="Calibri"/>
                          <a:ea typeface="Calibri"/>
                          <a:cs typeface="B Yagut"/>
                        </a:rPr>
                        <a:t>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a:latin typeface="Calibri"/>
                          <a:ea typeface="Calibri"/>
                          <a:cs typeface="B Yagut"/>
                        </a:rPr>
                        <a:t>Hydrochlorothiazide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bl>
          </a:graphicData>
        </a:graphic>
      </p:graphicFrame>
      <p:sp>
        <p:nvSpPr>
          <p:cNvPr id="5" name="Rectangle 4"/>
          <p:cNvSpPr/>
          <p:nvPr/>
        </p:nvSpPr>
        <p:spPr>
          <a:xfrm>
            <a:off x="1544619" y="4013089"/>
            <a:ext cx="6291263" cy="461963"/>
          </a:xfrm>
          <a:prstGeom prst="rect">
            <a:avLst/>
          </a:prstGeom>
        </p:spPr>
        <p:txBody>
          <a:bodyPr>
            <a:spAutoFit/>
          </a:bodyPr>
          <a:lstStyle/>
          <a:p>
            <a:pPr algn="just" rtl="1">
              <a:defRPr/>
            </a:pPr>
            <a:r>
              <a:rPr lang="fa-IR" sz="2400" dirty="0">
                <a:solidFill>
                  <a:srgbClr val="7030A0"/>
                </a:solidFill>
                <a:latin typeface="Book Antiqua"/>
                <a:cs typeface="B Nazanin" pitchFamily="2" charset="-78"/>
              </a:rPr>
              <a:t>که در نسخه ها گاهی بصورت مخفف یعنی </a:t>
            </a:r>
            <a:r>
              <a:rPr lang="en-US" b="1" dirty="0">
                <a:solidFill>
                  <a:schemeClr val="tx2"/>
                </a:solidFill>
                <a:latin typeface="Book Antiqua"/>
              </a:rPr>
              <a:t>HCTZ</a:t>
            </a:r>
            <a:r>
              <a:rPr lang="fa-IR" dirty="0">
                <a:solidFill>
                  <a:srgbClr val="7030A0"/>
                </a:solidFill>
                <a:latin typeface="Book Antiqua"/>
                <a:cs typeface="Times New Roman" panose="02020603050405020304" pitchFamily="18" charset="0"/>
              </a:rPr>
              <a:t> </a:t>
            </a:r>
            <a:r>
              <a:rPr lang="fa-IR" sz="2400" dirty="0">
                <a:solidFill>
                  <a:srgbClr val="7030A0"/>
                </a:solidFill>
                <a:latin typeface="Book Antiqua"/>
                <a:cs typeface="B Nazanin" pitchFamily="2" charset="-78"/>
              </a:rPr>
              <a:t>نوشته می شود.</a:t>
            </a:r>
            <a:endParaRPr lang="en-US" dirty="0">
              <a:solidFill>
                <a:srgbClr val="7030A0"/>
              </a:solidFill>
              <a:latin typeface="Book Antiqua"/>
              <a:cs typeface="B Nazanin"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val="3965731453"/>
              </p:ext>
            </p:extLst>
          </p:nvPr>
        </p:nvGraphicFramePr>
        <p:xfrm>
          <a:off x="1063033" y="4475052"/>
          <a:ext cx="8143875" cy="2030730"/>
        </p:xfrm>
        <a:graphic>
          <a:graphicData uri="http://schemas.openxmlformats.org/drawingml/2006/table">
            <a:tbl>
              <a:tblPr rtl="1"/>
              <a:tblGrid>
                <a:gridCol w="3426913">
                  <a:extLst>
                    <a:ext uri="{9D8B030D-6E8A-4147-A177-3AD203B41FA5}">
                      <a16:colId xmlns:a16="http://schemas.microsoft.com/office/drawing/2014/main" xmlns="" val="20000"/>
                    </a:ext>
                  </a:extLst>
                </a:gridCol>
                <a:gridCol w="3372279">
                  <a:extLst>
                    <a:ext uri="{9D8B030D-6E8A-4147-A177-3AD203B41FA5}">
                      <a16:colId xmlns:a16="http://schemas.microsoft.com/office/drawing/2014/main" xmlns="" val="20001"/>
                    </a:ext>
                  </a:extLst>
                </a:gridCol>
                <a:gridCol w="1344683">
                  <a:extLst>
                    <a:ext uri="{9D8B030D-6E8A-4147-A177-3AD203B41FA5}">
                      <a16:colId xmlns:a16="http://schemas.microsoft.com/office/drawing/2014/main" xmlns="" val="20002"/>
                    </a:ext>
                  </a:extLst>
                </a:gridCol>
              </a:tblGrid>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extLst>
                  <a:ext uri="{0D108BD9-81ED-4DB2-BD59-A6C34878D82A}">
                    <a16:rowId xmlns:a16="http://schemas.microsoft.com/office/drawing/2014/main" xmlns="" val="10000"/>
                  </a:ext>
                </a:extLst>
              </a:tr>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en-US" sz="1800" dirty="0">
                          <a:latin typeface="Calibri"/>
                          <a:ea typeface="Calibri"/>
                          <a:cs typeface="B Yagut"/>
                        </a:rPr>
                        <a:t>40 mg</a:t>
                      </a:r>
                    </a:p>
                    <a:p>
                      <a:pPr algn="ctr" rtl="0">
                        <a:lnSpc>
                          <a:spcPct val="150000"/>
                        </a:lnSpc>
                        <a:spcAft>
                          <a:spcPts val="1000"/>
                        </a:spcAft>
                      </a:pPr>
                      <a:r>
                        <a:rPr lang="en-US" sz="1800" dirty="0">
                          <a:latin typeface="Calibri"/>
                          <a:ea typeface="Calibri"/>
                          <a:cs typeface="B Yagut"/>
                        </a:rPr>
                        <a:t>20 _ 40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en-US" sz="1800" dirty="0">
                          <a:latin typeface="Calibri"/>
                          <a:ea typeface="Calibri"/>
                          <a:cs typeface="B Yagut"/>
                        </a:rPr>
                        <a:t>Furosemide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en-US" sz="1800" dirty="0">
                          <a:latin typeface="Calibri"/>
                          <a:ea typeface="Calibri"/>
                          <a:cs typeface="B Yagut"/>
                        </a:rPr>
                        <a:t>Tab</a:t>
                      </a:r>
                    </a:p>
                    <a:p>
                      <a:pPr algn="ctr" rtl="0">
                        <a:lnSpc>
                          <a:spcPct val="150000"/>
                        </a:lnSpc>
                        <a:spcAft>
                          <a:spcPts val="1000"/>
                        </a:spcAft>
                      </a:pPr>
                      <a:r>
                        <a:rPr lang="en-US" sz="1800" dirty="0">
                          <a:latin typeface="Calibri"/>
                          <a:ea typeface="Calibri"/>
                          <a:cs typeface="B Yagut"/>
                        </a:rPr>
                        <a:t>Amp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fa-IR" sz="1800">
                          <a:latin typeface="Calibri"/>
                          <a:ea typeface="Calibri"/>
                          <a:cs typeface="B Yagut"/>
                        </a:rPr>
                        <a:t>کارخانه و کشور سازنده</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fa-IR" sz="1800">
                          <a:latin typeface="Calibri"/>
                          <a:ea typeface="Calibri"/>
                          <a:cs typeface="B Yagut"/>
                        </a:rPr>
                        <a:t>نام تجاری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en-US" sz="1800">
                          <a:latin typeface="Calibri"/>
                          <a:ea typeface="Calibri"/>
                          <a:cs typeface="B Yagut"/>
                        </a:rPr>
                        <a:t>Sanofi Aventis _ France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en-US" sz="1800" dirty="0" err="1">
                          <a:latin typeface="Calibri"/>
                          <a:ea typeface="Calibri"/>
                          <a:cs typeface="B Yagut"/>
                        </a:rPr>
                        <a:t>Lasix</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5583067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2000"/>
                                        <p:tgtEl>
                                          <p:spTgt spid="4"/>
                                        </p:tgtEl>
                                      </p:cBhvr>
                                    </p:animEffect>
                                  </p:childTnLst>
                                </p:cTn>
                              </p:par>
                              <p:par>
                                <p:cTn id="11" presetID="37"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0"/>
                                        <p:tgtEl>
                                          <p:spTgt spid="5"/>
                                        </p:tgtEl>
                                      </p:cBhvr>
                                    </p:animEffect>
                                    <p:anim calcmode="lin" valueType="num">
                                      <p:cBhvr>
                                        <p:cTn id="14" dur="5000" fill="hold"/>
                                        <p:tgtEl>
                                          <p:spTgt spid="5"/>
                                        </p:tgtEl>
                                        <p:attrNameLst>
                                          <p:attrName>ppt_x</p:attrName>
                                        </p:attrNameLst>
                                      </p:cBhvr>
                                      <p:tavLst>
                                        <p:tav tm="0">
                                          <p:val>
                                            <p:strVal val="#ppt_x"/>
                                          </p:val>
                                        </p:tav>
                                        <p:tav tm="100000">
                                          <p:val>
                                            <p:strVal val="#ppt_x"/>
                                          </p:val>
                                        </p:tav>
                                      </p:tavLst>
                                    </p:anim>
                                    <p:anim calcmode="lin" valueType="num">
                                      <p:cBhvr>
                                        <p:cTn id="15" dur="4500" decel="100000" fill="hold"/>
                                        <p:tgtEl>
                                          <p:spTgt spid="5"/>
                                        </p:tgtEl>
                                        <p:attrNameLst>
                                          <p:attrName>ppt_y</p:attrName>
                                        </p:attrNameLst>
                                      </p:cBhvr>
                                      <p:tavLst>
                                        <p:tav tm="0">
                                          <p:val>
                                            <p:strVal val="#ppt_y+1"/>
                                          </p:val>
                                        </p:tav>
                                        <p:tav tm="100000">
                                          <p:val>
                                            <p:strVal val="#ppt_y-.03"/>
                                          </p:val>
                                        </p:tav>
                                      </p:tavLst>
                                    </p:anim>
                                    <p:anim calcmode="lin" valueType="num">
                                      <p:cBhvr>
                                        <p:cTn id="16" dur="500" accel="100000" fill="hold">
                                          <p:stCondLst>
                                            <p:cond delay="4500"/>
                                          </p:stCondLst>
                                        </p:cTn>
                                        <p:tgtEl>
                                          <p:spTgt spid="5"/>
                                        </p:tgtEl>
                                        <p:attrNameLst>
                                          <p:attrName>ppt_y</p:attrName>
                                        </p:attrNameLst>
                                      </p:cBhvr>
                                      <p:tavLst>
                                        <p:tav tm="0">
                                          <p:val>
                                            <p:strVal val="#ppt_y-.03"/>
                                          </p:val>
                                        </p:tav>
                                        <p:tav tm="100000">
                                          <p:val>
                                            <p:strVal val="#ppt_y"/>
                                          </p:val>
                                        </p:tav>
                                      </p:tavLst>
                                    </p:anim>
                                  </p:childTnLst>
                                </p:cTn>
                              </p:par>
                            </p:childTnLst>
                          </p:cTn>
                        </p:par>
                        <p:par>
                          <p:cTn id="17" fill="hold" nodeType="afterGroup">
                            <p:stCondLst>
                              <p:cond delay="5000"/>
                            </p:stCondLst>
                            <p:childTnLst>
                              <p:par>
                                <p:cTn id="18" presetID="18" presetClass="entr" presetSubtype="12"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strips(downLeft)">
                                      <p:cBhvr>
                                        <p:cTn id="20"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62575" y="311374"/>
            <a:ext cx="3362325" cy="723900"/>
          </a:xfrm>
          <a:prstGeom prst="rect">
            <a:avLst/>
          </a:prstGeom>
        </p:spPr>
        <p:txBody>
          <a:bodyPr wrap="none">
            <a:spAutoFit/>
          </a:bodyPr>
          <a:lstStyle/>
          <a:p>
            <a:pPr>
              <a:defRPr/>
            </a:pPr>
            <a:r>
              <a:rPr lang="fa-IR" sz="4100" b="1" kern="0" dirty="0">
                <a:ln w="6350">
                  <a:noFill/>
                </a:ln>
                <a:solidFill>
                  <a:srgbClr val="92D050"/>
                </a:solidFill>
                <a:effectLst>
                  <a:outerShdw blurRad="114300" dist="101600" dir="2700000" algn="tl" rotWithShape="0">
                    <a:srgbClr val="000000">
                      <a:alpha val="40000"/>
                    </a:srgbClr>
                  </a:outerShdw>
                </a:effectLst>
                <a:latin typeface="Lucida Sans"/>
                <a:ea typeface="+mj-ea"/>
                <a:cs typeface="B Nazanin" pitchFamily="2" charset="-78"/>
              </a:rPr>
              <a:t>تفاوت این دو دارو</a:t>
            </a:r>
            <a:endParaRPr lang="en-US" kern="0" dirty="0">
              <a:solidFill>
                <a:sysClr val="windowText" lastClr="000000"/>
              </a:solidFill>
            </a:endParaRPr>
          </a:p>
        </p:txBody>
      </p:sp>
      <p:sp>
        <p:nvSpPr>
          <p:cNvPr id="3" name="Content Placeholder 2"/>
          <p:cNvSpPr txBox="1">
            <a:spLocks/>
          </p:cNvSpPr>
          <p:nvPr/>
        </p:nvSpPr>
        <p:spPr>
          <a:xfrm>
            <a:off x="322729" y="1368762"/>
            <a:ext cx="9477487" cy="4648200"/>
          </a:xfrm>
          <a:prstGeom prst="rect">
            <a:avLst/>
          </a:prstGeom>
        </p:spPr>
        <p:txBody>
          <a:bodyPr>
            <a:normAutofit/>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algn="just" rtl="1">
              <a:buClr>
                <a:sysClr val="window" lastClr="FFFFFF">
                  <a:shade val="95000"/>
                </a:sysClr>
              </a:buClr>
              <a:buNone/>
              <a:defRPr/>
            </a:pPr>
            <a:r>
              <a:rPr lang="en-US" dirty="0">
                <a:solidFill>
                  <a:srgbClr val="7030A0"/>
                </a:solidFill>
                <a:latin typeface="Book Antiqua"/>
                <a:cs typeface="B Nazanin" pitchFamily="2" charset="-78"/>
              </a:rPr>
              <a:t>    </a:t>
            </a:r>
            <a:r>
              <a:rPr lang="fa-IR" dirty="0">
                <a:solidFill>
                  <a:srgbClr val="7030A0"/>
                </a:solidFill>
                <a:latin typeface="Book Antiqua"/>
                <a:cs typeface="B Nazanin" pitchFamily="2" charset="-78"/>
              </a:rPr>
              <a:t>فوروزماید نسبت به هیدروکلروتیازید، قوی تر است و سریع تر اثر می کند. سریع تر هم دفع می شود پس کوتاه اثر است. برای همین با این دارو نمی توان ترکیب درمانی داشته باشیم. فوروزماید بیشتر در مواقع اورژانسی، مثل وقتی که فرد در مرحله ی </a:t>
            </a:r>
            <a:r>
              <a:rPr lang="en-US" dirty="0">
                <a:solidFill>
                  <a:srgbClr val="7030A0"/>
                </a:solidFill>
                <a:latin typeface="Book Antiqua"/>
                <a:cs typeface="B Nazanin" pitchFamily="2" charset="-78"/>
              </a:rPr>
              <a:t>Stage II</a:t>
            </a:r>
            <a:r>
              <a:rPr lang="fa-IR" dirty="0">
                <a:solidFill>
                  <a:srgbClr val="7030A0"/>
                </a:solidFill>
                <a:latin typeface="Book Antiqua"/>
                <a:cs typeface="B Nazanin" pitchFamily="2" charset="-78"/>
              </a:rPr>
              <a:t>، با فشار خون بیش از 180 مراجعه می کند، به صورت </a:t>
            </a:r>
            <a:r>
              <a:rPr lang="en-US" dirty="0">
                <a:solidFill>
                  <a:srgbClr val="7030A0"/>
                </a:solidFill>
                <a:latin typeface="Book Antiqua"/>
                <a:cs typeface="B Nazanin" pitchFamily="2" charset="-78"/>
              </a:rPr>
              <a:t>Amp</a:t>
            </a:r>
            <a:r>
              <a:rPr lang="fa-IR" dirty="0">
                <a:solidFill>
                  <a:srgbClr val="7030A0"/>
                </a:solidFill>
                <a:latin typeface="Book Antiqua"/>
                <a:cs typeface="B Nazanin" pitchFamily="2" charset="-78"/>
              </a:rPr>
              <a:t> تزریقی داخل رگ تجویز می شود.</a:t>
            </a:r>
            <a:endParaRPr lang="en-US" dirty="0">
              <a:solidFill>
                <a:srgbClr val="7030A0"/>
              </a:solidFill>
              <a:latin typeface="Book Antiqua"/>
              <a:cs typeface="B Nazanin" pitchFamily="2" charset="-78"/>
            </a:endParaRPr>
          </a:p>
          <a:p>
            <a:pPr algn="just" rtl="1">
              <a:buClr>
                <a:sysClr val="window" lastClr="FFFFFF">
                  <a:shade val="95000"/>
                </a:sysClr>
              </a:buClr>
              <a:buNone/>
              <a:defRPr/>
            </a:pPr>
            <a:r>
              <a:rPr lang="en-US" dirty="0">
                <a:solidFill>
                  <a:srgbClr val="7030A0"/>
                </a:solidFill>
                <a:latin typeface="Book Antiqua"/>
                <a:cs typeface="B Nazanin" pitchFamily="2" charset="-78"/>
              </a:rPr>
              <a:t>    </a:t>
            </a:r>
            <a:r>
              <a:rPr lang="fa-IR" dirty="0">
                <a:solidFill>
                  <a:srgbClr val="7030A0"/>
                </a:solidFill>
                <a:latin typeface="Book Antiqua"/>
                <a:cs typeface="B Nazanin" pitchFamily="2" charset="-78"/>
              </a:rPr>
              <a:t>اما هیدورکلروتیازید </a:t>
            </a:r>
            <a:r>
              <a:rPr lang="en-US" sz="2400" dirty="0">
                <a:solidFill>
                  <a:schemeClr val="accent1">
                    <a:lumMod val="75000"/>
                  </a:schemeClr>
                </a:solidFill>
                <a:latin typeface="Times New Roman" pitchFamily="18" charset="0"/>
                <a:cs typeface="Times New Roman" pitchFamily="18" charset="0"/>
              </a:rPr>
              <a:t>(HCTZ)</a:t>
            </a:r>
            <a:r>
              <a:rPr lang="fa-IR" sz="2400" dirty="0">
                <a:solidFill>
                  <a:srgbClr val="7030A0"/>
                </a:solidFill>
                <a:latin typeface="Book Antiqua"/>
                <a:cs typeface="B Nazanin" pitchFamily="2" charset="-78"/>
              </a:rPr>
              <a:t>، </a:t>
            </a:r>
            <a:r>
              <a:rPr lang="fa-IR" dirty="0">
                <a:solidFill>
                  <a:srgbClr val="7030A0"/>
                </a:solidFill>
                <a:latin typeface="Book Antiqua"/>
                <a:cs typeface="B Nazanin" pitchFamily="2" charset="-78"/>
              </a:rPr>
              <a:t>نگهدارنده </a:t>
            </a:r>
            <a:r>
              <a:rPr lang="en-US" sz="2400" dirty="0">
                <a:solidFill>
                  <a:schemeClr val="accent1">
                    <a:lumMod val="75000"/>
                  </a:schemeClr>
                </a:solidFill>
                <a:latin typeface="Book Antiqua"/>
              </a:rPr>
              <a:t>(</a:t>
            </a:r>
            <a:r>
              <a:rPr lang="en-US" sz="2400" dirty="0" err="1">
                <a:solidFill>
                  <a:schemeClr val="accent1">
                    <a:lumMod val="75000"/>
                  </a:schemeClr>
                </a:solidFill>
                <a:latin typeface="Book Antiqua"/>
              </a:rPr>
              <a:t>Maintanance</a:t>
            </a:r>
            <a:r>
              <a:rPr lang="en-US" sz="2400" dirty="0">
                <a:solidFill>
                  <a:schemeClr val="accent1">
                    <a:lumMod val="75000"/>
                  </a:schemeClr>
                </a:solidFill>
                <a:latin typeface="Book Antiqua"/>
              </a:rPr>
              <a:t>)</a:t>
            </a:r>
            <a:r>
              <a:rPr lang="fa-IR" sz="2400" dirty="0">
                <a:solidFill>
                  <a:schemeClr val="accent1">
                    <a:lumMod val="75000"/>
                  </a:schemeClr>
                </a:solidFill>
                <a:latin typeface="Book Antiqua"/>
                <a:cs typeface="Times New Roman" panose="02020603050405020304" pitchFamily="18" charset="0"/>
              </a:rPr>
              <a:t> </a:t>
            </a:r>
            <a:r>
              <a:rPr lang="fa-IR" dirty="0">
                <a:solidFill>
                  <a:srgbClr val="7030A0"/>
                </a:solidFill>
                <a:latin typeface="Book Antiqua"/>
                <a:cs typeface="B Nazanin" pitchFamily="2" charset="-78"/>
              </a:rPr>
              <a:t>بهتری دارد و در مواقعی که فرد در طولانی مدت تحت درمان است، تجویز می شود. چون طولانی اثر است پس فرد در روز دفعات کمتری دارو مصرف می کند.</a:t>
            </a:r>
            <a:endParaRPr lang="en-US" dirty="0">
              <a:solidFill>
                <a:srgbClr val="7030A0"/>
              </a:solidFill>
              <a:latin typeface="Book Antiqua"/>
              <a:cs typeface="B Nazanin" pitchFamily="2" charset="-78"/>
            </a:endParaRPr>
          </a:p>
          <a:p>
            <a:pPr algn="just" rtl="1">
              <a:buClr>
                <a:sysClr val="window" lastClr="FFFFFF">
                  <a:shade val="95000"/>
                </a:sysClr>
              </a:buClr>
              <a:buNone/>
              <a:defRPr/>
            </a:pPr>
            <a:r>
              <a:rPr lang="en-US" dirty="0">
                <a:solidFill>
                  <a:srgbClr val="7030A0"/>
                </a:solidFill>
                <a:latin typeface="Book Antiqua"/>
                <a:cs typeface="B Nazanin" pitchFamily="2" charset="-78"/>
              </a:rPr>
              <a:t>    </a:t>
            </a:r>
            <a:r>
              <a:rPr lang="fa-IR" dirty="0">
                <a:solidFill>
                  <a:srgbClr val="7030A0"/>
                </a:solidFill>
                <a:latin typeface="Book Antiqua"/>
                <a:cs typeface="B Nazanin" pitchFamily="2" charset="-78"/>
              </a:rPr>
              <a:t>در کل این داروها را در صبح مصرف کنند. (به علت ادرار آور بودنشان)</a:t>
            </a:r>
          </a:p>
          <a:p>
            <a:pPr algn="just" rtl="1">
              <a:buClr>
                <a:sysClr val="window" lastClr="FFFFFF">
                  <a:shade val="95000"/>
                </a:sysClr>
              </a:buClr>
              <a:buNone/>
              <a:defRPr/>
            </a:pPr>
            <a:endParaRPr lang="en-US" dirty="0">
              <a:solidFill>
                <a:sysClr val="window" lastClr="FFFFFF"/>
              </a:solidFill>
              <a:latin typeface="Book Antiqua"/>
              <a:cs typeface="B Nazanin" pitchFamily="2" charset="-78"/>
            </a:endParaRPr>
          </a:p>
        </p:txBody>
      </p:sp>
    </p:spTree>
    <p:extLst>
      <p:ext uri="{BB962C8B-B14F-4D97-AF65-F5344CB8AC3E}">
        <p14:creationId xmlns:p14="http://schemas.microsoft.com/office/powerpoint/2010/main" val="3246094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8766" y="768463"/>
            <a:ext cx="8905539" cy="5293757"/>
          </a:xfrm>
          <a:prstGeom prst="rect">
            <a:avLst/>
          </a:prstGeom>
        </p:spPr>
        <p:txBody>
          <a:bodyPr wrap="square">
            <a:spAutoFit/>
          </a:bodyPr>
          <a:lstStyle/>
          <a:p>
            <a:pPr algn="ctr" rtl="1">
              <a:defRPr/>
            </a:pPr>
            <a:r>
              <a:rPr lang="fa-IR" sz="3200" b="1" dirty="0">
                <a:ln w="6350">
                  <a:noFill/>
                </a:ln>
                <a:solidFill>
                  <a:srgbClr val="92D050"/>
                </a:solidFill>
                <a:effectLst>
                  <a:outerShdw blurRad="114300" dist="101600" dir="2700000" algn="tl" rotWithShape="0">
                    <a:srgbClr val="000000">
                      <a:alpha val="40000"/>
                    </a:srgbClr>
                  </a:outerShdw>
                </a:effectLst>
                <a:latin typeface="Lucida Sans"/>
                <a:cs typeface="B Nazanin" pitchFamily="2" charset="-78"/>
              </a:rPr>
              <a:t>عوارض این داروها</a:t>
            </a:r>
            <a:endParaRPr lang="en-US" sz="3200" b="1" dirty="0">
              <a:ln w="6350">
                <a:noFill/>
              </a:ln>
              <a:solidFill>
                <a:srgbClr val="92D050"/>
              </a:solidFill>
              <a:effectLst>
                <a:outerShdw blurRad="114300" dist="101600" dir="2700000" algn="tl" rotWithShape="0">
                  <a:srgbClr val="000000">
                    <a:alpha val="40000"/>
                  </a:srgbClr>
                </a:outerShdw>
              </a:effectLst>
              <a:latin typeface="Lucida Sans"/>
              <a:cs typeface="B Nazanin" pitchFamily="2" charset="-78"/>
            </a:endParaRPr>
          </a:p>
          <a:p>
            <a:pPr algn="ctr" rtl="1">
              <a:defRPr/>
            </a:pPr>
            <a:endParaRPr lang="fa-IR" dirty="0">
              <a:cs typeface="B Nazanin" pitchFamily="2" charset="-78"/>
            </a:endParaRPr>
          </a:p>
          <a:p>
            <a:pPr algn="just" rtl="1">
              <a:defRPr/>
            </a:pPr>
            <a:r>
              <a:rPr lang="fa-IR" sz="3200" dirty="0">
                <a:cs typeface="B Nazanin" pitchFamily="2" charset="-78"/>
              </a:rPr>
              <a:t>مصرف این داروها باعث دفع سدیم </a:t>
            </a:r>
            <a:r>
              <a:rPr lang="en-US" sz="3200" dirty="0">
                <a:solidFill>
                  <a:srgbClr val="FF0000"/>
                </a:solidFill>
              </a:rPr>
              <a:t>(Na</a:t>
            </a:r>
            <a:r>
              <a:rPr lang="en-US" sz="3200" baseline="30000" dirty="0">
                <a:solidFill>
                  <a:srgbClr val="FF0000"/>
                </a:solidFill>
              </a:rPr>
              <a:t>+</a:t>
            </a:r>
            <a:r>
              <a:rPr lang="en-US" sz="3200" dirty="0">
                <a:solidFill>
                  <a:srgbClr val="FF0000"/>
                </a:solidFill>
              </a:rPr>
              <a:t>)</a:t>
            </a:r>
            <a:r>
              <a:rPr lang="fa-IR" sz="3200" dirty="0">
                <a:solidFill>
                  <a:srgbClr val="FF0000"/>
                </a:solidFill>
              </a:rPr>
              <a:t> </a:t>
            </a:r>
            <a:r>
              <a:rPr lang="fa-IR" sz="3200" dirty="0">
                <a:cs typeface="B Nazanin" pitchFamily="2" charset="-78"/>
              </a:rPr>
              <a:t>و پتاسیم </a:t>
            </a:r>
            <a:r>
              <a:rPr lang="en-US" sz="3200" dirty="0">
                <a:solidFill>
                  <a:srgbClr val="FF0000"/>
                </a:solidFill>
              </a:rPr>
              <a:t>(K</a:t>
            </a:r>
            <a:r>
              <a:rPr lang="en-US" sz="3200" baseline="30000" dirty="0">
                <a:solidFill>
                  <a:srgbClr val="FF0000"/>
                </a:solidFill>
              </a:rPr>
              <a:t>+</a:t>
            </a:r>
            <a:r>
              <a:rPr lang="en-US" sz="3200" dirty="0">
                <a:solidFill>
                  <a:srgbClr val="FF0000"/>
                </a:solidFill>
              </a:rPr>
              <a:t>)</a:t>
            </a:r>
            <a:r>
              <a:rPr lang="fa-IR" sz="3200" dirty="0">
                <a:solidFill>
                  <a:srgbClr val="00B0F0"/>
                </a:solidFill>
              </a:rPr>
              <a:t> </a:t>
            </a:r>
            <a:r>
              <a:rPr lang="fa-IR" sz="3200" dirty="0">
                <a:cs typeface="B Nazanin" pitchFamily="2" charset="-78"/>
              </a:rPr>
              <a:t>از طریق ادرار می شود. از آنجایی که هر کجا نمک باشد، آب زیادی هم در آن قسمت وجود دارد، پس ازدیاد نمک و آب در مثانه باعث تکرر ادرار در فرد خواهد شد. اما از جمله عوارض مصرف این داروها می توان به دفع زیاد پتاسیم از طریق ادرار اشاره کرد که در طولانی مدت باعث اختلالات عصبی و اختلالات قلبی</a:t>
            </a:r>
            <a:r>
              <a:rPr lang="en-US" sz="3200" dirty="0">
                <a:cs typeface="B Nazanin" pitchFamily="2" charset="-78"/>
              </a:rPr>
              <a:t> </a:t>
            </a:r>
            <a:r>
              <a:rPr lang="fa-IR" sz="3200" dirty="0">
                <a:cs typeface="B Nazanin" pitchFamily="2" charset="-78"/>
              </a:rPr>
              <a:t>می شود. افزایش قند خون به دلیل عوارض مطرح شده، داروهای خانواده دیورتیک اصلاح شده به طوری که بتوانند پتاسیم را نگه دارد. از جمله این داروهای اصلاح شده می توان به موارد زیر اشاره کرد: </a:t>
            </a:r>
            <a:endParaRPr lang="en-US" sz="3200" dirty="0">
              <a:cs typeface="B Nazanin" pitchFamily="2" charset="-78"/>
            </a:endParaRPr>
          </a:p>
        </p:txBody>
      </p:sp>
    </p:spTree>
    <p:extLst>
      <p:ext uri="{BB962C8B-B14F-4D97-AF65-F5344CB8AC3E}">
        <p14:creationId xmlns:p14="http://schemas.microsoft.com/office/powerpoint/2010/main" val="25114572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46030" y="258314"/>
            <a:ext cx="8740775" cy="2286000"/>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a:lstStyle>
          <a:p>
            <a:pPr algn="just" rtl="1">
              <a:buFont typeface="Wingdings" panose="05000000000000000000" pitchFamily="2" charset="2"/>
              <a:buNone/>
              <a:defRPr/>
            </a:pPr>
            <a:r>
              <a:rPr lang="en-US" kern="0" dirty="0" err="1">
                <a:solidFill>
                  <a:srgbClr val="92D050"/>
                </a:solidFill>
                <a:latin typeface="Times New Roman" pitchFamily="18" charset="0"/>
                <a:cs typeface="Times New Roman" pitchFamily="18" charset="0"/>
              </a:rPr>
              <a:t>Triamtren</a:t>
            </a:r>
            <a:endParaRPr lang="en-US" kern="0" dirty="0">
              <a:solidFill>
                <a:srgbClr val="92D050"/>
              </a:solidFill>
              <a:latin typeface="Times New Roman" pitchFamily="18" charset="0"/>
              <a:cs typeface="Times New Roman" pitchFamily="18" charset="0"/>
            </a:endParaRPr>
          </a:p>
          <a:p>
            <a:pPr algn="just" rtl="1">
              <a:buFont typeface="Wingdings" panose="05000000000000000000" pitchFamily="2" charset="2"/>
              <a:buNone/>
              <a:defRPr/>
            </a:pPr>
            <a:r>
              <a:rPr lang="fa-IR" kern="0" dirty="0">
                <a:cs typeface="B Nazanin" pitchFamily="2" charset="-78"/>
              </a:rPr>
              <a:t>این دارو نگه دارنده پتاسیم است اما به تنهایی قدرت زیادی ندارد و با ترکیب درمانی جواب می دهد. 50/25 میلیگرمی</a:t>
            </a:r>
            <a:endParaRPr lang="en-US" kern="0" dirty="0">
              <a:cs typeface="B Nazanin" pitchFamily="2" charset="-78"/>
            </a:endParaRPr>
          </a:p>
          <a:p>
            <a:pPr rtl="1">
              <a:buFont typeface="Wingdings" panose="05000000000000000000" pitchFamily="2" charset="2"/>
              <a:buNone/>
              <a:defRPr/>
            </a:pPr>
            <a:r>
              <a:rPr lang="en-US" sz="2400" b="1" i="1" kern="0" dirty="0">
                <a:solidFill>
                  <a:srgbClr val="92D050"/>
                </a:solidFill>
                <a:latin typeface="Times New Roman" pitchFamily="18" charset="0"/>
                <a:cs typeface="Times New Roman" pitchFamily="18" charset="0"/>
              </a:rPr>
              <a:t>Tab </a:t>
            </a:r>
            <a:r>
              <a:rPr lang="en-US" sz="2400" b="1" i="1" kern="0" dirty="0" err="1">
                <a:solidFill>
                  <a:srgbClr val="92D050"/>
                </a:solidFill>
                <a:latin typeface="Times New Roman" pitchFamily="18" charset="0"/>
                <a:cs typeface="Times New Roman" pitchFamily="18" charset="0"/>
              </a:rPr>
              <a:t>Triamtren</a:t>
            </a:r>
            <a:r>
              <a:rPr lang="en-US" sz="2400" b="1" i="1" kern="0" dirty="0">
                <a:solidFill>
                  <a:srgbClr val="92D050"/>
                </a:solidFill>
                <a:latin typeface="Times New Roman" pitchFamily="18" charset="0"/>
                <a:cs typeface="Times New Roman" pitchFamily="18" charset="0"/>
              </a:rPr>
              <a:t> - H</a:t>
            </a:r>
            <a:r>
              <a:rPr lang="en-US" sz="2400" i="1" kern="0" dirty="0">
                <a:solidFill>
                  <a:srgbClr val="92D050"/>
                </a:solidFill>
                <a:latin typeface="Times New Roman" pitchFamily="18" charset="0"/>
                <a:cs typeface="Times New Roman" pitchFamily="18" charset="0"/>
              </a:rPr>
              <a:t> →Hydrochlorothiazide</a:t>
            </a:r>
          </a:p>
          <a:p>
            <a:pPr algn="just" rtl="1">
              <a:buFont typeface="Wingdings" panose="05000000000000000000" pitchFamily="2" charset="2"/>
              <a:buNone/>
              <a:defRPr/>
            </a:pPr>
            <a:r>
              <a:rPr lang="fa-IR" sz="2000" i="1" kern="0" dirty="0">
                <a:cs typeface="B Nazanin" pitchFamily="2" charset="-78"/>
              </a:rPr>
              <a:t>که به دلیل عوارض </a:t>
            </a:r>
            <a:r>
              <a:rPr lang="fa-IR" sz="2000" kern="0" dirty="0">
                <a:cs typeface="B Nazanin" pitchFamily="2" charset="-78"/>
              </a:rPr>
              <a:t>کمتری که دارد، بهترین دارو برای حالت نگهدارنده </a:t>
            </a:r>
            <a:r>
              <a:rPr lang="en-US" sz="2000" kern="0" dirty="0">
                <a:solidFill>
                  <a:srgbClr val="00B0F0"/>
                </a:solidFill>
              </a:rPr>
              <a:t>(</a:t>
            </a:r>
            <a:r>
              <a:rPr lang="en-US" sz="2000" kern="0" dirty="0" err="1">
                <a:solidFill>
                  <a:srgbClr val="00B0F0"/>
                </a:solidFill>
              </a:rPr>
              <a:t>Maintanance</a:t>
            </a:r>
            <a:r>
              <a:rPr lang="en-US" sz="2000" kern="0" dirty="0">
                <a:solidFill>
                  <a:srgbClr val="00B0F0"/>
                </a:solidFill>
              </a:rPr>
              <a:t>)</a:t>
            </a:r>
            <a:r>
              <a:rPr lang="fa-IR" sz="2000" kern="0" dirty="0">
                <a:solidFill>
                  <a:srgbClr val="00B0F0"/>
                </a:solidFill>
              </a:rPr>
              <a:t> </a:t>
            </a:r>
            <a:r>
              <a:rPr lang="fa-IR" sz="2000" kern="0" dirty="0">
                <a:cs typeface="B Nazanin" pitchFamily="2" charset="-78"/>
              </a:rPr>
              <a:t>است.</a:t>
            </a:r>
            <a:endParaRPr lang="en-US" sz="2000" kern="0" dirty="0">
              <a:cs typeface="B Nazanin"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3733070702"/>
              </p:ext>
            </p:extLst>
          </p:nvPr>
        </p:nvGraphicFramePr>
        <p:xfrm>
          <a:off x="657168" y="3125201"/>
          <a:ext cx="8143875" cy="1655762"/>
        </p:xfrm>
        <a:graphic>
          <a:graphicData uri="http://schemas.openxmlformats.org/drawingml/2006/table">
            <a:tbl>
              <a:tblPr rtl="1"/>
              <a:tblGrid>
                <a:gridCol w="3426913">
                  <a:extLst>
                    <a:ext uri="{9D8B030D-6E8A-4147-A177-3AD203B41FA5}">
                      <a16:colId xmlns:a16="http://schemas.microsoft.com/office/drawing/2014/main" xmlns="" val="20000"/>
                    </a:ext>
                  </a:extLst>
                </a:gridCol>
                <a:gridCol w="3372279">
                  <a:extLst>
                    <a:ext uri="{9D8B030D-6E8A-4147-A177-3AD203B41FA5}">
                      <a16:colId xmlns:a16="http://schemas.microsoft.com/office/drawing/2014/main" xmlns="" val="20001"/>
                    </a:ext>
                  </a:extLst>
                </a:gridCol>
                <a:gridCol w="1344683">
                  <a:extLst>
                    <a:ext uri="{9D8B030D-6E8A-4147-A177-3AD203B41FA5}">
                      <a16:colId xmlns:a16="http://schemas.microsoft.com/office/drawing/2014/main" xmlns="" val="20002"/>
                    </a:ext>
                  </a:extLst>
                </a:gridCol>
              </a:tblGrid>
              <a:tr h="411462">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extLst>
                  <a:ext uri="{0D108BD9-81ED-4DB2-BD59-A6C34878D82A}">
                    <a16:rowId xmlns:a16="http://schemas.microsoft.com/office/drawing/2014/main" xmlns="" val="10000"/>
                  </a:ext>
                </a:extLst>
              </a:tr>
              <a:tr h="411462">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25 _ 100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a:latin typeface="Calibri"/>
                          <a:ea typeface="Calibri"/>
                          <a:cs typeface="B Yagut"/>
                        </a:rPr>
                        <a:t>spironolactone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421376">
                <a:tc gridSpan="3">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1800" dirty="0">
                          <a:latin typeface="Calibri"/>
                          <a:ea typeface="Calibri"/>
                          <a:cs typeface="B Yagut"/>
                        </a:rPr>
                        <a:t>نام تجاری قدیمی</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2"/>
                  </a:ext>
                </a:extLst>
              </a:tr>
              <a:tr h="411462">
                <a:tc gridSpan="3">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Aldacton</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3"/>
                  </a:ext>
                </a:extLst>
              </a:tr>
            </a:tbl>
          </a:graphicData>
        </a:graphic>
      </p:graphicFrame>
      <p:sp>
        <p:nvSpPr>
          <p:cNvPr id="4" name="Rectangle 3"/>
          <p:cNvSpPr>
            <a:spLocks noChangeArrowheads="1"/>
          </p:cNvSpPr>
          <p:nvPr/>
        </p:nvSpPr>
        <p:spPr bwMode="auto">
          <a:xfrm>
            <a:off x="271405" y="5103720"/>
            <a:ext cx="89154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just" rtl="1">
              <a:spcBef>
                <a:spcPct val="0"/>
              </a:spcBef>
              <a:buClrTx/>
              <a:buSzTx/>
              <a:buFontTx/>
              <a:buNone/>
            </a:pPr>
            <a:r>
              <a:rPr lang="fa-IR" altLang="en-US" sz="2000" dirty="0"/>
              <a:t>این داروی فشار خون، در آخرین مرحله به بیمار تجویز می شود چرا که عوارض هورمونی داشته و هورمون ها را به سمت هورمون زنانه تغییر می دهد (ژینکوماستیا)</a:t>
            </a:r>
            <a:endParaRPr lang="en-US" altLang="en-US" sz="2000" dirty="0"/>
          </a:p>
          <a:p>
            <a:pPr algn="just" rtl="1">
              <a:spcBef>
                <a:spcPct val="0"/>
              </a:spcBef>
              <a:buClrTx/>
              <a:buSzTx/>
              <a:buFontTx/>
              <a:buNone/>
            </a:pPr>
            <a:r>
              <a:rPr lang="fa-IR" altLang="en-US" sz="2000" dirty="0"/>
              <a:t>معمولاً متخصصان پوست و مو این دارو را برای خانم هایی که مبتلا به هیرسوتیسم (پرمویی) اند تجویز می کنند.</a:t>
            </a:r>
            <a:endParaRPr lang="en-US" altLang="en-US" sz="2000" dirty="0"/>
          </a:p>
        </p:txBody>
      </p:sp>
    </p:spTree>
    <p:extLst>
      <p:ext uri="{BB962C8B-B14F-4D97-AF65-F5344CB8AC3E}">
        <p14:creationId xmlns:p14="http://schemas.microsoft.com/office/powerpoint/2010/main" val="29977018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par>
                                <p:cTn id="11" presetID="31" presetClass="entr" presetSubtype="0" fill="hold" nodeType="withEffect">
                                  <p:stCondLst>
                                    <p:cond delay="0"/>
                                  </p:stCondLst>
                                  <p:iterate type="lt">
                                    <p:tmPct val="5000"/>
                                  </p:iterate>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2">
                                            <p:txEl>
                                              <p:pRg st="1" end="1"/>
                                            </p:txEl>
                                          </p:spTgt>
                                        </p:tgtEl>
                                      </p:cBhvr>
                                    </p:animEffect>
                                  </p:childTnLst>
                                </p:cTn>
                              </p:par>
                              <p:par>
                                <p:cTn id="17" presetID="31" presetClass="entr" presetSubtype="0" fill="hold" nodeType="withEffect">
                                  <p:stCondLst>
                                    <p:cond delay="0"/>
                                  </p:stCondLst>
                                  <p:iterate type="lt">
                                    <p:tmPct val="5000"/>
                                  </p:iterate>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2">
                                            <p:txEl>
                                              <p:pRg st="2" end="2"/>
                                            </p:txEl>
                                          </p:spTgt>
                                        </p:tgtEl>
                                      </p:cBhvr>
                                    </p:animEffect>
                                  </p:childTnLst>
                                </p:cTn>
                              </p:par>
                              <p:par>
                                <p:cTn id="23" presetID="31" presetClass="entr" presetSubtype="0" fill="hold" nodeType="withEffect">
                                  <p:stCondLst>
                                    <p:cond delay="0"/>
                                  </p:stCondLst>
                                  <p:iterate type="lt">
                                    <p:tmPct val="5000"/>
                                  </p:iterate>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p:cTn id="25"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2">
                                            <p:txEl>
                                              <p:pRg st="3" end="3"/>
                                            </p:txEl>
                                          </p:spTgt>
                                        </p:tgtEl>
                                      </p:cBhvr>
                                    </p:animEffect>
                                  </p:childTnLst>
                                </p:cTn>
                              </p:par>
                            </p:childTnLst>
                          </p:cTn>
                        </p:par>
                        <p:par>
                          <p:cTn id="29" fill="hold" nodeType="afterGroup">
                            <p:stCondLst>
                              <p:cond delay="5300"/>
                            </p:stCondLst>
                            <p:childTnLst>
                              <p:par>
                                <p:cTn id="30" presetID="47"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2000"/>
                                        <p:tgtEl>
                                          <p:spTgt spid="3"/>
                                        </p:tgtEl>
                                      </p:cBhvr>
                                    </p:animEffect>
                                    <p:anim calcmode="lin" valueType="num">
                                      <p:cBhvr>
                                        <p:cTn id="33" dur="2000" fill="hold"/>
                                        <p:tgtEl>
                                          <p:spTgt spid="3"/>
                                        </p:tgtEl>
                                        <p:attrNameLst>
                                          <p:attrName>ppt_x</p:attrName>
                                        </p:attrNameLst>
                                      </p:cBhvr>
                                      <p:tavLst>
                                        <p:tav tm="0">
                                          <p:val>
                                            <p:strVal val="#ppt_x"/>
                                          </p:val>
                                        </p:tav>
                                        <p:tav tm="100000">
                                          <p:val>
                                            <p:strVal val="#ppt_x"/>
                                          </p:val>
                                        </p:tav>
                                      </p:tavLst>
                                    </p:anim>
                                    <p:anim calcmode="lin" valueType="num">
                                      <p:cBhvr>
                                        <p:cTn id="34" dur="2000" fill="hold"/>
                                        <p:tgtEl>
                                          <p:spTgt spid="3"/>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7300"/>
                            </p:stCondLst>
                            <p:childTnLst>
                              <p:par>
                                <p:cTn id="36" presetID="12" presetClass="entr" presetSubtype="4" fill="hold" nodeType="afterEffect">
                                  <p:stCondLst>
                                    <p:cond delay="0"/>
                                  </p:stCondLst>
                                  <p:childTnLst>
                                    <p:set>
                                      <p:cBhvr>
                                        <p:cTn id="37" dur="1" fill="hold">
                                          <p:stCondLst>
                                            <p:cond delay="0"/>
                                          </p:stCondLst>
                                        </p:cTn>
                                        <p:tgtEl>
                                          <p:spTgt spid="4">
                                            <p:txEl>
                                              <p:pRg st="0" end="0"/>
                                            </p:txEl>
                                          </p:spTgt>
                                        </p:tgtEl>
                                        <p:attrNameLst>
                                          <p:attrName>style.visibility</p:attrName>
                                        </p:attrNameLst>
                                      </p:cBhvr>
                                      <p:to>
                                        <p:strVal val="visible"/>
                                      </p:to>
                                    </p:set>
                                    <p:animEffect transition="in" filter="slide(fromBottom)">
                                      <p:cBhvr>
                                        <p:cTn id="38" dur="5000"/>
                                        <p:tgtEl>
                                          <p:spTgt spid="4">
                                            <p:txEl>
                                              <p:pRg st="0" end="0"/>
                                            </p:txEl>
                                          </p:spTgt>
                                        </p:tgtEl>
                                      </p:cBhvr>
                                    </p:animEffect>
                                  </p:childTnLst>
                                </p:cTn>
                              </p:par>
                            </p:childTnLst>
                          </p:cTn>
                        </p:par>
                        <p:par>
                          <p:cTn id="39" fill="hold" nodeType="afterGroup">
                            <p:stCondLst>
                              <p:cond delay="12300"/>
                            </p:stCondLst>
                            <p:childTnLst>
                              <p:par>
                                <p:cTn id="40" presetID="12" presetClass="entr" presetSubtype="4" fill="hold" nodeType="after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slide(fromBottom)">
                                      <p:cBhvr>
                                        <p:cTn id="42" dur="5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1"/>
          <p:cNvSpPr>
            <a:spLocks noChangeArrowheads="1"/>
          </p:cNvSpPr>
          <p:nvPr/>
        </p:nvSpPr>
        <p:spPr bwMode="auto">
          <a:xfrm>
            <a:off x="1031838" y="264459"/>
            <a:ext cx="7239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ctr" rtl="1">
              <a:spcBef>
                <a:spcPct val="0"/>
              </a:spcBef>
              <a:buClrTx/>
              <a:buSzTx/>
              <a:buFontTx/>
              <a:buNone/>
            </a:pPr>
            <a:r>
              <a:rPr lang="fa-IR" altLang="fa-IR" b="1" dirty="0">
                <a:solidFill>
                  <a:srgbClr val="000000"/>
                </a:solidFill>
                <a:latin typeface="Arial" panose="020B0604020202020204" pitchFamily="34" charset="0"/>
                <a:cs typeface="B Nazanin" panose="00000400000000000000" pitchFamily="2" charset="-78"/>
              </a:rPr>
              <a:t>داروهای کاهنده فشارخون موجود در ایران </a:t>
            </a:r>
          </a:p>
        </p:txBody>
      </p:sp>
      <p:graphicFrame>
        <p:nvGraphicFramePr>
          <p:cNvPr id="11" name="Table 10"/>
          <p:cNvGraphicFramePr>
            <a:graphicFrameLocks noGrp="1"/>
          </p:cNvGraphicFramePr>
          <p:nvPr>
            <p:extLst>
              <p:ext uri="{D42A27DB-BD31-4B8C-83A1-F6EECF244321}">
                <p14:modId xmlns:p14="http://schemas.microsoft.com/office/powerpoint/2010/main" val="4050220219"/>
              </p:ext>
            </p:extLst>
          </p:nvPr>
        </p:nvGraphicFramePr>
        <p:xfrm>
          <a:off x="384137" y="957428"/>
          <a:ext cx="9028803" cy="5723070"/>
        </p:xfrm>
        <a:graphic>
          <a:graphicData uri="http://schemas.openxmlformats.org/drawingml/2006/table">
            <a:tbl>
              <a:tblPr/>
              <a:tblGrid>
                <a:gridCol w="1827429">
                  <a:extLst>
                    <a:ext uri="{9D8B030D-6E8A-4147-A177-3AD203B41FA5}">
                      <a16:colId xmlns:a16="http://schemas.microsoft.com/office/drawing/2014/main" xmlns="" val="20000"/>
                    </a:ext>
                  </a:extLst>
                </a:gridCol>
                <a:gridCol w="1971891">
                  <a:extLst>
                    <a:ext uri="{9D8B030D-6E8A-4147-A177-3AD203B41FA5}">
                      <a16:colId xmlns:a16="http://schemas.microsoft.com/office/drawing/2014/main" xmlns="" val="20001"/>
                    </a:ext>
                  </a:extLst>
                </a:gridCol>
                <a:gridCol w="1426551">
                  <a:extLst>
                    <a:ext uri="{9D8B030D-6E8A-4147-A177-3AD203B41FA5}">
                      <a16:colId xmlns:a16="http://schemas.microsoft.com/office/drawing/2014/main" xmlns="" val="20002"/>
                    </a:ext>
                  </a:extLst>
                </a:gridCol>
                <a:gridCol w="1552954">
                  <a:extLst>
                    <a:ext uri="{9D8B030D-6E8A-4147-A177-3AD203B41FA5}">
                      <a16:colId xmlns:a16="http://schemas.microsoft.com/office/drawing/2014/main" xmlns="" val="20003"/>
                    </a:ext>
                  </a:extLst>
                </a:gridCol>
                <a:gridCol w="1058176">
                  <a:extLst>
                    <a:ext uri="{9D8B030D-6E8A-4147-A177-3AD203B41FA5}">
                      <a16:colId xmlns:a16="http://schemas.microsoft.com/office/drawing/2014/main" xmlns="" val="20004"/>
                    </a:ext>
                  </a:extLst>
                </a:gridCol>
                <a:gridCol w="1191802">
                  <a:extLst>
                    <a:ext uri="{9D8B030D-6E8A-4147-A177-3AD203B41FA5}">
                      <a16:colId xmlns:a16="http://schemas.microsoft.com/office/drawing/2014/main" xmlns="" val="20005"/>
                    </a:ext>
                  </a:extLst>
                </a:gridCol>
              </a:tblGrid>
              <a:tr h="508440">
                <a:tc>
                  <a:txBody>
                    <a:bodyPr/>
                    <a:lstStyle/>
                    <a:p>
                      <a:pPr algn="ctr">
                        <a:spcAft>
                          <a:spcPts val="0"/>
                        </a:spcAft>
                      </a:pPr>
                      <a:r>
                        <a:rPr lang="en-ZA" sz="1100" b="1" dirty="0">
                          <a:latin typeface="Times New Roman"/>
                          <a:cs typeface="B Lotus"/>
                        </a:rPr>
                        <a:t>Drug</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92CDDC"/>
                    </a:solidFill>
                  </a:tcPr>
                </a:tc>
                <a:tc>
                  <a:txBody>
                    <a:bodyPr/>
                    <a:lstStyle/>
                    <a:p>
                      <a:pPr algn="ctr">
                        <a:spcAft>
                          <a:spcPts val="0"/>
                        </a:spcAft>
                      </a:pPr>
                      <a:r>
                        <a:rPr lang="en-ZA" sz="1100" b="1" dirty="0">
                          <a:latin typeface="Times New Roman"/>
                          <a:cs typeface="B Lotus"/>
                        </a:rPr>
                        <a:t>Dosage forms (mg)</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92CDDC"/>
                    </a:solidFill>
                  </a:tcPr>
                </a:tc>
                <a:tc>
                  <a:txBody>
                    <a:bodyPr/>
                    <a:lstStyle/>
                    <a:p>
                      <a:pPr algn="ctr">
                        <a:spcAft>
                          <a:spcPts val="0"/>
                        </a:spcAft>
                      </a:pPr>
                      <a:r>
                        <a:rPr lang="en-ZA" sz="1100" b="1">
                          <a:latin typeface="Times New Roman"/>
                          <a:cs typeface="B Lotus"/>
                        </a:rPr>
                        <a:t>Usual starting dose (mg/day)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92CDDC"/>
                    </a:solidFill>
                  </a:tcPr>
                </a:tc>
                <a:tc>
                  <a:txBody>
                    <a:bodyPr/>
                    <a:lstStyle/>
                    <a:p>
                      <a:pPr algn="ctr">
                        <a:spcAft>
                          <a:spcPts val="0"/>
                        </a:spcAft>
                      </a:pPr>
                      <a:r>
                        <a:rPr lang="en-ZA" sz="1100" b="1">
                          <a:latin typeface="Times New Roman"/>
                          <a:cs typeface="B Lotus"/>
                        </a:rPr>
                        <a:t>Usual dosage range (mg/day)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92CDDC"/>
                    </a:solidFill>
                  </a:tcPr>
                </a:tc>
                <a:tc>
                  <a:txBody>
                    <a:bodyPr/>
                    <a:lstStyle/>
                    <a:p>
                      <a:pPr algn="ctr">
                        <a:spcAft>
                          <a:spcPts val="0"/>
                        </a:spcAft>
                      </a:pPr>
                      <a:r>
                        <a:rPr lang="en-ZA" sz="1100" b="1">
                          <a:latin typeface="Times New Roman"/>
                          <a:cs typeface="B Lotus"/>
                        </a:rPr>
                        <a:t>Max. dose (mg/day)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92CDDC"/>
                    </a:solidFill>
                  </a:tcPr>
                </a:tc>
                <a:tc>
                  <a:txBody>
                    <a:bodyPr/>
                    <a:lstStyle/>
                    <a:p>
                      <a:pPr algn="ctr">
                        <a:spcAft>
                          <a:spcPts val="0"/>
                        </a:spcAft>
                      </a:pPr>
                      <a:r>
                        <a:rPr lang="en-ZA" sz="1100" b="1">
                          <a:latin typeface="Times New Roman"/>
                          <a:cs typeface="B Lotus"/>
                        </a:rPr>
                        <a:t>dosing frequency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92CDDC"/>
                    </a:solidFill>
                  </a:tcPr>
                </a:tc>
                <a:extLst>
                  <a:ext uri="{0D108BD9-81ED-4DB2-BD59-A6C34878D82A}">
                    <a16:rowId xmlns:a16="http://schemas.microsoft.com/office/drawing/2014/main" xmlns="" val="10000"/>
                  </a:ext>
                </a:extLst>
              </a:tr>
              <a:tr h="228522">
                <a:tc gridSpan="6">
                  <a:txBody>
                    <a:bodyPr/>
                    <a:lstStyle/>
                    <a:p>
                      <a:pPr>
                        <a:spcAft>
                          <a:spcPts val="0"/>
                        </a:spcAft>
                      </a:pPr>
                      <a:r>
                        <a:rPr lang="en-ZA" sz="1100" b="1" dirty="0">
                          <a:latin typeface="Times New Roman"/>
                          <a:ea typeface="Calibri"/>
                          <a:cs typeface="B Lotus"/>
                        </a:rPr>
                        <a:t>Diuretics</a:t>
                      </a:r>
                      <a:endParaRPr lang="en-US" sz="1100"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D2EA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228522">
                <a:tc>
                  <a:txBody>
                    <a:bodyPr/>
                    <a:lstStyle/>
                    <a:p>
                      <a:pPr>
                        <a:spcAft>
                          <a:spcPts val="0"/>
                        </a:spcAft>
                      </a:pPr>
                      <a:r>
                        <a:rPr lang="en-ZA" sz="1100" dirty="0">
                          <a:latin typeface="Times New Roman"/>
                          <a:cs typeface="B Lotus"/>
                        </a:rPr>
                        <a:t>Hydrochlorothiazide</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Tab (50)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12.5</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12.5-25</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50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Daily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2"/>
                  </a:ext>
                </a:extLst>
              </a:tr>
              <a:tr h="357570">
                <a:tc>
                  <a:txBody>
                    <a:bodyPr/>
                    <a:lstStyle/>
                    <a:p>
                      <a:pPr>
                        <a:spcAft>
                          <a:spcPts val="0"/>
                        </a:spcAft>
                      </a:pPr>
                      <a:r>
                        <a:rPr lang="en-US" sz="1100" dirty="0">
                          <a:latin typeface="Times New Roman"/>
                          <a:cs typeface="B Lotus"/>
                        </a:rPr>
                        <a:t>*</a:t>
                      </a:r>
                      <a:r>
                        <a:rPr lang="en-ZA" sz="1100" dirty="0" err="1">
                          <a:latin typeface="Times New Roman"/>
                          <a:cs typeface="B Lotus"/>
                        </a:rPr>
                        <a:t>Triamterene</a:t>
                      </a:r>
                      <a:r>
                        <a:rPr lang="en-ZA" sz="1100" dirty="0">
                          <a:latin typeface="Times New Roman"/>
                          <a:cs typeface="B Lotus"/>
                        </a:rPr>
                        <a:t>/HCTZ</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Tab (50/25)</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dirty="0">
                          <a:latin typeface="Times New Roman"/>
                          <a:cs typeface="B Lotus"/>
                        </a:rPr>
                        <a:t>1 Tab, daily</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1-2 Tab, daily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2 Tab, daily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Daily to BID</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3"/>
                  </a:ext>
                </a:extLst>
              </a:tr>
              <a:tr h="457044">
                <a:tc>
                  <a:txBody>
                    <a:bodyPr/>
                    <a:lstStyle/>
                    <a:p>
                      <a:pPr>
                        <a:spcAft>
                          <a:spcPts val="0"/>
                        </a:spcAft>
                      </a:pPr>
                      <a:r>
                        <a:rPr lang="en-US" sz="1100" dirty="0">
                          <a:latin typeface="Times New Roman"/>
                          <a:cs typeface="B Lotus"/>
                        </a:rPr>
                        <a:t>*</a:t>
                      </a:r>
                      <a:r>
                        <a:rPr lang="en-ZA" sz="1100" dirty="0" err="1">
                          <a:latin typeface="Times New Roman"/>
                          <a:cs typeface="B Lotus"/>
                        </a:rPr>
                        <a:t>Furosemide</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Tab (40)</a:t>
                      </a:r>
                      <a:endParaRPr lang="en-US" sz="1100">
                        <a:latin typeface="Calibri"/>
                      </a:endParaRPr>
                    </a:p>
                    <a:p>
                      <a:pPr>
                        <a:spcAft>
                          <a:spcPts val="0"/>
                        </a:spcAft>
                      </a:pPr>
                      <a:r>
                        <a:rPr lang="en-ZA" sz="1100">
                          <a:latin typeface="Times New Roman"/>
                          <a:cs typeface="B Lotus"/>
                        </a:rPr>
                        <a:t>Inj (10 mg/mL; 4 mL)</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Oral: 20-40 mg/dose</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20-80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dirty="0">
                          <a:latin typeface="Times New Roman"/>
                          <a:cs typeface="B Lotus"/>
                        </a:rPr>
                        <a:t>-</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Daily to BID</a:t>
                      </a:r>
                      <a:r>
                        <a:rPr lang="en-ZA" sz="1100" baseline="30000">
                          <a:latin typeface="Times New Roman"/>
                          <a:cs typeface="B Lotus"/>
                        </a:rPr>
                        <a:t>*</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4"/>
                  </a:ext>
                </a:extLst>
              </a:tr>
              <a:tr h="203130">
                <a:tc gridSpan="6">
                  <a:txBody>
                    <a:bodyPr/>
                    <a:lstStyle/>
                    <a:p>
                      <a:pPr>
                        <a:spcAft>
                          <a:spcPts val="0"/>
                        </a:spcAft>
                      </a:pPr>
                      <a:r>
                        <a:rPr lang="en-US" sz="1100" dirty="0">
                          <a:latin typeface="Times New Roman"/>
                          <a:cs typeface="B Lotus"/>
                        </a:rPr>
                        <a:t>* Dosing frequency may be adjusted based on patient-specific diuretic needs.</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5"/>
                  </a:ext>
                </a:extLst>
              </a:tr>
              <a:tr h="228522">
                <a:tc gridSpan="6">
                  <a:txBody>
                    <a:bodyPr/>
                    <a:lstStyle/>
                    <a:p>
                      <a:pPr>
                        <a:spcAft>
                          <a:spcPts val="0"/>
                        </a:spcAft>
                      </a:pPr>
                      <a:r>
                        <a:rPr lang="en-ZA" sz="1100" b="1">
                          <a:latin typeface="Times New Roman"/>
                          <a:ea typeface="Calibri"/>
                          <a:cs typeface="B Lotus"/>
                        </a:rPr>
                        <a:t>Angiotensin Converting Enzyme Inhibitors (ACEIs)</a:t>
                      </a:r>
                      <a:endParaRPr lang="en-US" sz="110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D2EA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6"/>
                  </a:ext>
                </a:extLst>
              </a:tr>
              <a:tr h="228522">
                <a:tc>
                  <a:txBody>
                    <a:bodyPr/>
                    <a:lstStyle/>
                    <a:p>
                      <a:pPr>
                        <a:spcAft>
                          <a:spcPts val="0"/>
                        </a:spcAft>
                      </a:pPr>
                      <a:r>
                        <a:rPr lang="en-ZA" sz="1100">
                          <a:latin typeface="Times New Roman"/>
                          <a:cs typeface="B Lotus"/>
                        </a:rPr>
                        <a:t>Captopril*</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Tab (25 , 50)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25</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50-100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150-200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BID to TID</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7"/>
                  </a:ext>
                </a:extLst>
              </a:tr>
              <a:tr h="357570">
                <a:tc>
                  <a:txBody>
                    <a:bodyPr/>
                    <a:lstStyle/>
                    <a:p>
                      <a:pPr>
                        <a:spcAft>
                          <a:spcPts val="0"/>
                        </a:spcAft>
                      </a:pPr>
                      <a:r>
                        <a:rPr lang="en-ZA" sz="1100" dirty="0">
                          <a:latin typeface="Times New Roman"/>
                          <a:cs typeface="B Lotus"/>
                        </a:rPr>
                        <a:t>-</a:t>
                      </a:r>
                      <a:r>
                        <a:rPr lang="en-ZA" sz="1100" dirty="0" err="1">
                          <a:latin typeface="Times New Roman"/>
                          <a:cs typeface="B Lotus"/>
                        </a:rPr>
                        <a:t>Enalapril</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dirty="0">
                          <a:latin typeface="Times New Roman"/>
                          <a:cs typeface="B Lotus"/>
                        </a:rPr>
                        <a:t>Tab (5,</a:t>
                      </a:r>
                      <a:r>
                        <a:rPr lang="en-US" sz="1100" dirty="0">
                          <a:latin typeface="Times New Roman"/>
                          <a:cs typeface="B Lotus"/>
                        </a:rPr>
                        <a:t>10,</a:t>
                      </a:r>
                      <a:r>
                        <a:rPr lang="en-ZA" sz="1100" dirty="0">
                          <a:latin typeface="B Lotus"/>
                        </a:rPr>
                        <a:t> </a:t>
                      </a:r>
                      <a:r>
                        <a:rPr lang="en-ZA" sz="1100" dirty="0">
                          <a:latin typeface="Times New Roman"/>
                          <a:cs typeface="B Lotus"/>
                        </a:rPr>
                        <a:t>20)</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rtl="0">
                        <a:spcAft>
                          <a:spcPts val="0"/>
                        </a:spcAft>
                      </a:pPr>
                      <a:r>
                        <a:rPr lang="en-ZA" sz="1100">
                          <a:latin typeface="Times New Roman"/>
                          <a:cs typeface="B Lotus"/>
                        </a:rPr>
                        <a:t>5</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10-40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40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Daily to BID</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8"/>
                  </a:ext>
                </a:extLst>
              </a:tr>
              <a:tr h="228522">
                <a:tc>
                  <a:txBody>
                    <a:bodyPr/>
                    <a:lstStyle/>
                    <a:p>
                      <a:pPr>
                        <a:spcAft>
                          <a:spcPts val="0"/>
                        </a:spcAft>
                      </a:pPr>
                      <a:r>
                        <a:rPr lang="en-ZA" sz="1100" dirty="0">
                          <a:latin typeface="Times New Roman"/>
                          <a:cs typeface="B Lotus"/>
                        </a:rPr>
                        <a:t>-</a:t>
                      </a:r>
                      <a:r>
                        <a:rPr lang="en-ZA" sz="1100" dirty="0" err="1">
                          <a:latin typeface="Times New Roman"/>
                          <a:cs typeface="B Lotus"/>
                        </a:rPr>
                        <a:t>Lisinopril</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Tab (5 , 10 , 20)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10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20-40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40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Daily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9"/>
                  </a:ext>
                </a:extLst>
              </a:tr>
              <a:tr h="536352">
                <a:tc gridSpan="6">
                  <a:txBody>
                    <a:bodyPr/>
                    <a:lstStyle/>
                    <a:p>
                      <a:pPr>
                        <a:spcAft>
                          <a:spcPts val="0"/>
                        </a:spcAft>
                      </a:pPr>
                      <a:r>
                        <a:rPr lang="en-US" sz="1100" dirty="0">
                          <a:latin typeface="Times New Roman"/>
                          <a:cs typeface="B Lotus"/>
                        </a:rPr>
                        <a:t>- Starting dose may be decreased 50% if patient is volume depleted, in acute heart failure exacerbation, or very elderly (≥ 75 year).</a:t>
                      </a:r>
                      <a:endParaRPr lang="en-US" sz="1100" dirty="0">
                        <a:latin typeface="Calibri"/>
                      </a:endParaRPr>
                    </a:p>
                    <a:p>
                      <a:pPr>
                        <a:spcAft>
                          <a:spcPts val="0"/>
                        </a:spcAft>
                      </a:pPr>
                      <a:r>
                        <a:rPr lang="en-ZA" sz="1100" dirty="0">
                          <a:latin typeface="Times New Roman"/>
                          <a:cs typeface="B Lotus"/>
                        </a:rPr>
                        <a:t>* In patients with CHF, target dose could be 50 mg, TID.</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0"/>
                  </a:ext>
                </a:extLst>
              </a:tr>
              <a:tr h="228522">
                <a:tc gridSpan="6">
                  <a:txBody>
                    <a:bodyPr/>
                    <a:lstStyle/>
                    <a:p>
                      <a:pPr>
                        <a:spcAft>
                          <a:spcPts val="0"/>
                        </a:spcAft>
                      </a:pPr>
                      <a:r>
                        <a:rPr lang="en-ZA" sz="1100" b="1" dirty="0">
                          <a:latin typeface="Times New Roman"/>
                          <a:ea typeface="Calibri"/>
                          <a:cs typeface="B Lotus"/>
                        </a:rPr>
                        <a:t>Angiotensin Receptor Blockers (ARBs)</a:t>
                      </a:r>
                      <a:endParaRPr lang="en-US" sz="1100"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D2EA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1"/>
                  </a:ext>
                </a:extLst>
              </a:tr>
              <a:tr h="357570">
                <a:tc>
                  <a:txBody>
                    <a:bodyPr/>
                    <a:lstStyle/>
                    <a:p>
                      <a:pPr>
                        <a:spcAft>
                          <a:spcPts val="0"/>
                        </a:spcAft>
                      </a:pPr>
                      <a:r>
                        <a:rPr lang="en-ZA" sz="1100" dirty="0" err="1">
                          <a:latin typeface="Times New Roman"/>
                          <a:cs typeface="B Lotus"/>
                        </a:rPr>
                        <a:t>Losartan</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Tab (25 , 50)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50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25-100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100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Daily to BID</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12"/>
                  </a:ext>
                </a:extLst>
              </a:tr>
              <a:tr h="228522">
                <a:tc>
                  <a:txBody>
                    <a:bodyPr/>
                    <a:lstStyle/>
                    <a:p>
                      <a:pPr>
                        <a:spcAft>
                          <a:spcPts val="0"/>
                        </a:spcAft>
                      </a:pPr>
                      <a:r>
                        <a:rPr lang="en-ZA" sz="1100" dirty="0" err="1">
                          <a:latin typeface="Times New Roman"/>
                          <a:cs typeface="B Lotus"/>
                        </a:rPr>
                        <a:t>Losartan</a:t>
                      </a:r>
                      <a:r>
                        <a:rPr lang="en-ZA" sz="1100" dirty="0">
                          <a:latin typeface="Times New Roman"/>
                          <a:cs typeface="B Lotus"/>
                        </a:rPr>
                        <a:t>/HCTZ</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Tab (50/12.5)</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13"/>
                  </a:ext>
                </a:extLst>
              </a:tr>
              <a:tr h="457044">
                <a:tc>
                  <a:txBody>
                    <a:bodyPr/>
                    <a:lstStyle/>
                    <a:p>
                      <a:pPr>
                        <a:spcAft>
                          <a:spcPts val="0"/>
                        </a:spcAft>
                      </a:pPr>
                      <a:r>
                        <a:rPr lang="en-ZA" sz="1100" dirty="0" err="1">
                          <a:latin typeface="Times New Roman"/>
                          <a:cs typeface="B Lotus"/>
                        </a:rPr>
                        <a:t>Telmisartan</a:t>
                      </a:r>
                      <a:r>
                        <a:rPr lang="en-ZA" sz="1100" dirty="0">
                          <a:latin typeface="Times New Roman"/>
                          <a:cs typeface="B Lotus"/>
                        </a:rPr>
                        <a:t> (</a:t>
                      </a:r>
                      <a:r>
                        <a:rPr lang="en-ZA" sz="1100" dirty="0" err="1">
                          <a:latin typeface="Times New Roman"/>
                          <a:cs typeface="B Lotus"/>
                        </a:rPr>
                        <a:t>Micardis</a:t>
                      </a:r>
                      <a:r>
                        <a:rPr lang="en-ZA" sz="1100" dirty="0">
                          <a:latin typeface="Times New Roman"/>
                          <a:cs typeface="B Lotus"/>
                        </a:rPr>
                        <a:t>®)</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Tab (80)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40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20-80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80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Daily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14"/>
                  </a:ext>
                </a:extLst>
              </a:tr>
              <a:tr h="457044">
                <a:tc>
                  <a:txBody>
                    <a:bodyPr/>
                    <a:lstStyle/>
                    <a:p>
                      <a:pPr>
                        <a:spcAft>
                          <a:spcPts val="0"/>
                        </a:spcAft>
                      </a:pPr>
                      <a:r>
                        <a:rPr lang="en-ZA" sz="1100">
                          <a:latin typeface="Times New Roman"/>
                          <a:cs typeface="B Lotus"/>
                        </a:rPr>
                        <a:t>Telmisartan/HCTZ (Micardis plus®)</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Tab (80/12.5)</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15"/>
                  </a:ext>
                </a:extLst>
              </a:tr>
              <a:tr h="228522">
                <a:tc>
                  <a:txBody>
                    <a:bodyPr/>
                    <a:lstStyle/>
                    <a:p>
                      <a:pPr>
                        <a:spcAft>
                          <a:spcPts val="0"/>
                        </a:spcAft>
                      </a:pPr>
                      <a:r>
                        <a:rPr lang="en-ZA" sz="1100">
                          <a:latin typeface="Times New Roman"/>
                          <a:cs typeface="B Lotus"/>
                        </a:rPr>
                        <a:t>Valsartan</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dirty="0">
                          <a:latin typeface="Times New Roman"/>
                          <a:cs typeface="B Lotus"/>
                        </a:rPr>
                        <a:t>Tab , Cap (80 , 160)</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40-80</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80-320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320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Daily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16"/>
                  </a:ext>
                </a:extLst>
              </a:tr>
              <a:tr h="203130">
                <a:tc gridSpan="6">
                  <a:txBody>
                    <a:bodyPr/>
                    <a:lstStyle/>
                    <a:p>
                      <a:pPr>
                        <a:spcAft>
                          <a:spcPts val="0"/>
                        </a:spcAft>
                      </a:pPr>
                      <a:r>
                        <a:rPr lang="en-ZA" sz="1100" dirty="0">
                          <a:latin typeface="Times New Roman"/>
                          <a:cs typeface="B Lotus"/>
                        </a:rPr>
                        <a:t>Starting dose may be decreased 50% if patient is volume depleted, very elderly (≥ 75 year), or taking a diuretic.</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7"/>
                  </a:ext>
                </a:extLst>
              </a:tr>
            </a:tbl>
          </a:graphicData>
        </a:graphic>
      </p:graphicFrame>
    </p:spTree>
    <p:extLst>
      <p:ext uri="{BB962C8B-B14F-4D97-AF65-F5344CB8AC3E}">
        <p14:creationId xmlns:p14="http://schemas.microsoft.com/office/powerpoint/2010/main" val="49570322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8609"/>
                                        </p:tgtEl>
                                        <p:attrNameLst>
                                          <p:attrName>style.visibility</p:attrName>
                                        </p:attrNameLst>
                                      </p:cBhvr>
                                      <p:to>
                                        <p:strVal val="visible"/>
                                      </p:to>
                                    </p:set>
                                    <p:animEffect transition="in" filter="checkerboard(across)">
                                      <p:cBhvr>
                                        <p:cTn id="7" dur="500"/>
                                        <p:tgtEl>
                                          <p:spTgt spid="686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0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29179849"/>
              </p:ext>
            </p:extLst>
          </p:nvPr>
        </p:nvGraphicFramePr>
        <p:xfrm>
          <a:off x="508000" y="381000"/>
          <a:ext cx="9356762" cy="6019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110769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675" y="191846"/>
            <a:ext cx="9144000" cy="744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txBox="1">
            <a:spLocks/>
          </p:cNvSpPr>
          <p:nvPr/>
        </p:nvSpPr>
        <p:spPr>
          <a:xfrm>
            <a:off x="476025" y="1707777"/>
            <a:ext cx="9259645" cy="4194175"/>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a:lstStyle>
          <a:p>
            <a:pPr algn="just" rtl="1">
              <a:buFont typeface="Wingdings" panose="05000000000000000000" pitchFamily="2" charset="2"/>
              <a:buNone/>
              <a:defRPr/>
            </a:pPr>
            <a:r>
              <a:rPr lang="en-US" kern="0" dirty="0">
                <a:cs typeface="B Nazanin" pitchFamily="2" charset="-78"/>
              </a:rPr>
              <a:t>   </a:t>
            </a:r>
            <a:r>
              <a:rPr lang="fa-IR" kern="0" dirty="0">
                <a:cs typeface="B Nazanin" pitchFamily="2" charset="-78"/>
              </a:rPr>
              <a:t>کار اصلی آنها انسداد کانال های کلسیم در قلب است.</a:t>
            </a:r>
            <a:endParaRPr lang="en-US" kern="0" dirty="0">
              <a:cs typeface="B Nazanin" pitchFamily="2" charset="-78"/>
            </a:endParaRPr>
          </a:p>
          <a:p>
            <a:pPr algn="just" rtl="1">
              <a:buFont typeface="Wingdings" panose="05000000000000000000" pitchFamily="2" charset="2"/>
              <a:buNone/>
              <a:defRPr/>
            </a:pPr>
            <a:r>
              <a:rPr lang="en-US" kern="0" dirty="0">
                <a:cs typeface="B Nazanin" pitchFamily="2" charset="-78"/>
              </a:rPr>
              <a:t>   </a:t>
            </a:r>
            <a:r>
              <a:rPr lang="fa-IR" kern="0" dirty="0">
                <a:cs typeface="B Nazanin" pitchFamily="2" charset="-78"/>
              </a:rPr>
              <a:t>ماهیچه ها و همچنین ماهیچه های قلب برای انقباض و انبساط، احتیاج به یون کلسیم </a:t>
            </a:r>
            <a:r>
              <a:rPr lang="en-US" kern="0" dirty="0">
                <a:cs typeface="B Nazanin" pitchFamily="2" charset="-78"/>
              </a:rPr>
              <a:t>Ca</a:t>
            </a:r>
            <a:r>
              <a:rPr lang="en-US" kern="0" baseline="30000" dirty="0">
                <a:cs typeface="B Nazanin" pitchFamily="2" charset="-78"/>
              </a:rPr>
              <a:t>2+</a:t>
            </a:r>
            <a:r>
              <a:rPr lang="fa-IR" kern="0" dirty="0">
                <a:cs typeface="B Nazanin" pitchFamily="2" charset="-78"/>
              </a:rPr>
              <a:t> دارند. اما ورود همین یون در قلب باعث افزایش ضربان قلب و در نتیجه فشار خون بالا می شود به همین دلیل گروهی از داروها </a:t>
            </a:r>
            <a:r>
              <a:rPr lang="en-US" sz="2400" kern="0" dirty="0"/>
              <a:t>Calcium channel Blockers</a:t>
            </a:r>
            <a:r>
              <a:rPr lang="fa-IR" sz="2400" kern="0" dirty="0"/>
              <a:t> </a:t>
            </a:r>
            <a:r>
              <a:rPr lang="fa-IR" kern="0" dirty="0">
                <a:cs typeface="B Nazanin" pitchFamily="2" charset="-78"/>
              </a:rPr>
              <a:t>هستند که باعث بلوک کردن کانال های کلسیم شده و بدین ترتیب ضربان قلب پایین تر و در نتیجه فشار خون را پایین می آورند. از عوارض آن ادم در اندام تحتانی می باشد.</a:t>
            </a:r>
            <a:endParaRPr lang="en-US" kern="0" dirty="0">
              <a:cs typeface="B Nazanin" pitchFamily="2" charset="-78"/>
            </a:endParaRPr>
          </a:p>
          <a:p>
            <a:pPr algn="just" rtl="1">
              <a:buFont typeface="Wingdings" panose="05000000000000000000" pitchFamily="2" charset="2"/>
              <a:buNone/>
              <a:defRPr/>
            </a:pPr>
            <a:endParaRPr lang="en-US" kern="0" dirty="0">
              <a:cs typeface="B Nazanin" pitchFamily="2" charset="-78"/>
            </a:endParaRPr>
          </a:p>
          <a:p>
            <a:pPr algn="just" rtl="1">
              <a:buFont typeface="Wingdings" panose="05000000000000000000" pitchFamily="2" charset="2"/>
              <a:buNone/>
              <a:defRPr/>
            </a:pPr>
            <a:r>
              <a:rPr lang="en-US" kern="0" dirty="0">
                <a:cs typeface="B Nazanin" pitchFamily="2" charset="-78"/>
              </a:rPr>
              <a:t>   </a:t>
            </a:r>
            <a:r>
              <a:rPr lang="fa-IR" kern="0" dirty="0">
                <a:cs typeface="B Nazanin" pitchFamily="2" charset="-78"/>
              </a:rPr>
              <a:t>در این دسته داروهای زیر را می توان نام برد:</a:t>
            </a:r>
            <a:endParaRPr lang="en-US" kern="0" dirty="0">
              <a:cs typeface="B Nazanin" pitchFamily="2" charset="-78"/>
            </a:endParaRPr>
          </a:p>
        </p:txBody>
      </p:sp>
    </p:spTree>
    <p:extLst>
      <p:ext uri="{BB962C8B-B14F-4D97-AF65-F5344CB8AC3E}">
        <p14:creationId xmlns:p14="http://schemas.microsoft.com/office/powerpoint/2010/main" val="27353515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92796838"/>
              </p:ext>
            </p:extLst>
          </p:nvPr>
        </p:nvGraphicFramePr>
        <p:xfrm>
          <a:off x="448330" y="620208"/>
          <a:ext cx="8286750" cy="2887980"/>
        </p:xfrm>
        <a:graphic>
          <a:graphicData uri="http://schemas.openxmlformats.org/drawingml/2006/table">
            <a:tbl>
              <a:tblPr rtl="1"/>
              <a:tblGrid>
                <a:gridCol w="3487034">
                  <a:extLst>
                    <a:ext uri="{9D8B030D-6E8A-4147-A177-3AD203B41FA5}">
                      <a16:colId xmlns:a16="http://schemas.microsoft.com/office/drawing/2014/main" xmlns="" val="20000"/>
                    </a:ext>
                  </a:extLst>
                </a:gridCol>
                <a:gridCol w="3431443">
                  <a:extLst>
                    <a:ext uri="{9D8B030D-6E8A-4147-A177-3AD203B41FA5}">
                      <a16:colId xmlns:a16="http://schemas.microsoft.com/office/drawing/2014/main" xmlns="" val="20001"/>
                    </a:ext>
                  </a:extLst>
                </a:gridCol>
                <a:gridCol w="1368273">
                  <a:extLst>
                    <a:ext uri="{9D8B030D-6E8A-4147-A177-3AD203B41FA5}">
                      <a16:colId xmlns:a16="http://schemas.microsoft.com/office/drawing/2014/main" xmlns="" val="20002"/>
                    </a:ext>
                  </a:extLst>
                </a:gridCol>
              </a:tblGrid>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2000" b="1">
                          <a:latin typeface="Calibri"/>
                          <a:ea typeface="Calibri"/>
                          <a:cs typeface="B Yagut"/>
                        </a:rPr>
                        <a:t>دوز</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2000" b="1">
                          <a:latin typeface="Calibri"/>
                          <a:ea typeface="Calibri"/>
                          <a:cs typeface="B Yagut"/>
                        </a:rPr>
                        <a:t>نام ژنريك</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2000" b="1">
                          <a:latin typeface="Calibri"/>
                          <a:ea typeface="Calibri"/>
                          <a:cs typeface="B Yagut"/>
                        </a:rPr>
                        <a:t>شکل دارویی</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extLst>
                  <a:ext uri="{0D108BD9-81ED-4DB2-BD59-A6C34878D82A}">
                    <a16:rowId xmlns:a16="http://schemas.microsoft.com/office/drawing/2014/main" xmlns="" val="10000"/>
                  </a:ext>
                </a:extLst>
              </a:tr>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2000" dirty="0">
                          <a:latin typeface="Calibri"/>
                          <a:ea typeface="Calibri"/>
                          <a:cs typeface="B Yagut"/>
                        </a:rPr>
                        <a:t>5 mg_10mg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2000">
                          <a:latin typeface="Calibri"/>
                          <a:ea typeface="Calibri"/>
                          <a:cs typeface="B Yagut"/>
                        </a:rPr>
                        <a:t>Amlodinpine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20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2000">
                          <a:latin typeface="Calibri"/>
                          <a:ea typeface="Calibri"/>
                          <a:cs typeface="B Yagut"/>
                        </a:rPr>
                        <a:t>کارخانه و کشور سازنده</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fa-IR" sz="2000">
                          <a:latin typeface="Calibri"/>
                          <a:ea typeface="Calibri"/>
                          <a:cs typeface="B Yagut"/>
                        </a:rPr>
                        <a:t>نام تجاری</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2000">
                          <a:latin typeface="Calibri"/>
                          <a:ea typeface="Calibri"/>
                          <a:cs typeface="B Yagut"/>
                        </a:rPr>
                        <a:t>Pfizer _ USA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2000">
                          <a:latin typeface="Calibri"/>
                          <a:ea typeface="Calibri"/>
                          <a:cs typeface="B Yagut"/>
                        </a:rPr>
                        <a:t>Norvasc</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3"/>
                  </a:ext>
                </a:extLst>
              </a:tr>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2000">
                          <a:latin typeface="Calibri"/>
                          <a:ea typeface="Calibri"/>
                          <a:cs typeface="B Yagut"/>
                        </a:rPr>
                        <a:t>Hexal _ Germany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Amlodipin</a:t>
                      </a:r>
                      <a:r>
                        <a:rPr lang="en-US" sz="1800" dirty="0">
                          <a:latin typeface="Calibri"/>
                          <a:ea typeface="Calibri"/>
                          <a:cs typeface="B Yagut"/>
                        </a:rPr>
                        <a:t> </a:t>
                      </a:r>
                      <a:r>
                        <a:rPr lang="en-US" sz="1800" dirty="0" err="1">
                          <a:latin typeface="Calibri"/>
                          <a:ea typeface="Calibri"/>
                          <a:cs typeface="B Yagut"/>
                        </a:rPr>
                        <a:t>Hexal</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4"/>
                  </a:ext>
                </a:extLst>
              </a:tr>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2000" dirty="0" err="1">
                          <a:latin typeface="Calibri"/>
                          <a:ea typeface="Calibri"/>
                          <a:cs typeface="B Yagut"/>
                        </a:rPr>
                        <a:t>Actover.Co</a:t>
                      </a:r>
                      <a:r>
                        <a:rPr lang="en-US" sz="2000" dirty="0">
                          <a:latin typeface="Calibri"/>
                          <a:ea typeface="Calibri"/>
                          <a:cs typeface="B Yagut"/>
                        </a:rPr>
                        <a:t> _ Slovenia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2000" dirty="0" err="1">
                          <a:latin typeface="Calibri"/>
                          <a:ea typeface="Calibri"/>
                          <a:cs typeface="B Yagut"/>
                        </a:rPr>
                        <a:t>Amlober</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5"/>
                  </a:ext>
                </a:extLst>
              </a:tr>
              <a:tr h="0">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2000">
                          <a:latin typeface="Calibri"/>
                          <a:ea typeface="Calibri"/>
                          <a:cs typeface="B Yagut"/>
                        </a:rPr>
                        <a:t>Cipla _ India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1">
                        <a:lnSpc>
                          <a:spcPct val="150000"/>
                        </a:lnSpc>
                        <a:spcAft>
                          <a:spcPts val="1000"/>
                        </a:spcAft>
                      </a:pPr>
                      <a:r>
                        <a:rPr lang="en-US" sz="1800" dirty="0" err="1">
                          <a:latin typeface="Calibri"/>
                          <a:ea typeface="Calibri"/>
                          <a:cs typeface="B Yagut"/>
                        </a:rPr>
                        <a:t>Amlopress</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6"/>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764158819"/>
              </p:ext>
            </p:extLst>
          </p:nvPr>
        </p:nvGraphicFramePr>
        <p:xfrm>
          <a:off x="448330" y="5091019"/>
          <a:ext cx="8358188" cy="822326"/>
        </p:xfrm>
        <a:graphic>
          <a:graphicData uri="http://schemas.openxmlformats.org/drawingml/2006/table">
            <a:tbl>
              <a:tblPr rtl="1"/>
              <a:tblGrid>
                <a:gridCol w="3517096">
                  <a:extLst>
                    <a:ext uri="{9D8B030D-6E8A-4147-A177-3AD203B41FA5}">
                      <a16:colId xmlns:a16="http://schemas.microsoft.com/office/drawing/2014/main" xmlns="" val="20000"/>
                    </a:ext>
                  </a:extLst>
                </a:gridCol>
                <a:gridCol w="3461024">
                  <a:extLst>
                    <a:ext uri="{9D8B030D-6E8A-4147-A177-3AD203B41FA5}">
                      <a16:colId xmlns:a16="http://schemas.microsoft.com/office/drawing/2014/main" xmlns="" val="20001"/>
                    </a:ext>
                  </a:extLst>
                </a:gridCol>
                <a:gridCol w="1380068">
                  <a:extLst>
                    <a:ext uri="{9D8B030D-6E8A-4147-A177-3AD203B41FA5}">
                      <a16:colId xmlns:a16="http://schemas.microsoft.com/office/drawing/2014/main" xmlns="" val="20002"/>
                    </a:ext>
                  </a:extLst>
                </a:gridCol>
              </a:tblGrid>
              <a:tr h="411163">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DB3E2"/>
                    </a:solidFill>
                  </a:tcPr>
                </a:tc>
                <a:extLst>
                  <a:ext uri="{0D108BD9-81ED-4DB2-BD59-A6C34878D82A}">
                    <a16:rowId xmlns:a16="http://schemas.microsoft.com/office/drawing/2014/main" xmlns="" val="10000"/>
                  </a:ext>
                </a:extLst>
              </a:tr>
              <a:tr h="411163">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en-US" sz="1800" dirty="0">
                          <a:latin typeface="Calibri"/>
                          <a:ea typeface="Calibri"/>
                          <a:cs typeface="B Yagut"/>
                        </a:rPr>
                        <a:t>60 _ 120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en-US" sz="1800" dirty="0" err="1">
                          <a:latin typeface="Calibri"/>
                          <a:ea typeface="Calibri"/>
                          <a:cs typeface="B Yagut"/>
                        </a:rPr>
                        <a:t>Diltiazem</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Book Antiqua"/>
                        </a:defRPr>
                      </a:lvl1pPr>
                      <a:lvl2pPr marL="457200" algn="l" defTabSz="914400" rtl="0" eaLnBrk="1" latinLnBrk="0" hangingPunct="1">
                        <a:defRPr sz="1800" kern="1200">
                          <a:solidFill>
                            <a:schemeClr val="tx1"/>
                          </a:solidFill>
                          <a:latin typeface="Book Antiqua"/>
                        </a:defRPr>
                      </a:lvl2pPr>
                      <a:lvl3pPr marL="914400" algn="l" defTabSz="914400" rtl="0" eaLnBrk="1" latinLnBrk="0" hangingPunct="1">
                        <a:defRPr sz="1800" kern="1200">
                          <a:solidFill>
                            <a:schemeClr val="tx1"/>
                          </a:solidFill>
                          <a:latin typeface="Book Antiqua"/>
                        </a:defRPr>
                      </a:lvl3pPr>
                      <a:lvl4pPr marL="1371600" algn="l" defTabSz="914400" rtl="0" eaLnBrk="1" latinLnBrk="0" hangingPunct="1">
                        <a:defRPr sz="1800" kern="1200">
                          <a:solidFill>
                            <a:schemeClr val="tx1"/>
                          </a:solidFill>
                          <a:latin typeface="Book Antiqua"/>
                        </a:defRPr>
                      </a:lvl4pPr>
                      <a:lvl5pPr marL="1828800" algn="l" defTabSz="914400" rtl="0" eaLnBrk="1" latinLnBrk="0" hangingPunct="1">
                        <a:defRPr sz="1800" kern="1200">
                          <a:solidFill>
                            <a:schemeClr val="tx1"/>
                          </a:solidFill>
                          <a:latin typeface="Book Antiqua"/>
                        </a:defRPr>
                      </a:lvl5pPr>
                      <a:lvl6pPr marL="2286000" algn="l" defTabSz="914400" rtl="0" eaLnBrk="1" latinLnBrk="0" hangingPunct="1">
                        <a:defRPr sz="1800" kern="1200">
                          <a:solidFill>
                            <a:schemeClr val="tx1"/>
                          </a:solidFill>
                          <a:latin typeface="Book Antiqua"/>
                        </a:defRPr>
                      </a:lvl6pPr>
                      <a:lvl7pPr marL="2743200" algn="l" defTabSz="914400" rtl="0" eaLnBrk="1" latinLnBrk="0" hangingPunct="1">
                        <a:defRPr sz="1800" kern="1200">
                          <a:solidFill>
                            <a:schemeClr val="tx1"/>
                          </a:solidFill>
                          <a:latin typeface="Book Antiqua"/>
                        </a:defRPr>
                      </a:lvl7pPr>
                      <a:lvl8pPr marL="3200400" algn="l" defTabSz="914400" rtl="0" eaLnBrk="1" latinLnBrk="0" hangingPunct="1">
                        <a:defRPr sz="1800" kern="1200">
                          <a:solidFill>
                            <a:schemeClr val="tx1"/>
                          </a:solidFill>
                          <a:latin typeface="Book Antiqua"/>
                        </a:defRPr>
                      </a:lvl8pPr>
                      <a:lvl9pPr marL="3657600" algn="l" defTabSz="914400" rtl="0" eaLnBrk="1" latinLnBrk="0" hangingPunct="1">
                        <a:defRPr sz="1800" kern="1200">
                          <a:solidFill>
                            <a:schemeClr val="tx1"/>
                          </a:solidFill>
                          <a:latin typeface="Book Antiqua"/>
                        </a:defRPr>
                      </a:lvl9pPr>
                    </a:lstStyle>
                    <a:p>
                      <a:pPr algn="ctr" rtl="0">
                        <a:lnSpc>
                          <a:spcPct val="150000"/>
                        </a:lnSpc>
                        <a:spcAft>
                          <a:spcPts val="1000"/>
                        </a:spcAft>
                      </a:pPr>
                      <a:r>
                        <a:rPr lang="en-US" sz="1800" dirty="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2793493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Top)">
                                      <p:cBhvr>
                                        <p:cTn id="7" dur="2000"/>
                                        <p:tgtEl>
                                          <p:spTgt spid="2"/>
                                        </p:tgtEl>
                                      </p:cBhvr>
                                    </p:animEffect>
                                  </p:childTnLst>
                                </p:cTn>
                              </p:par>
                              <p:par>
                                <p:cTn id="8" presetID="21"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4)">
                                      <p:cBhvr>
                                        <p:cTn id="10"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5268" y="103991"/>
            <a:ext cx="8229600" cy="627529"/>
          </a:xfrm>
        </p:spPr>
        <p:txBody>
          <a:bodyPr>
            <a:normAutofit fontScale="90000"/>
          </a:bodyPr>
          <a:lstStyle/>
          <a:p>
            <a:pPr algn="ctr" rtl="1" eaLnBrk="1" hangingPunct="1"/>
            <a:r>
              <a:rPr lang="fa-IR" altLang="fa-IR" sz="3400" b="1" dirty="0">
                <a:solidFill>
                  <a:schemeClr val="tx1"/>
                </a:solidFill>
                <a:cs typeface="B Nazanin" panose="00000400000000000000" pitchFamily="2" charset="-78"/>
              </a:rPr>
              <a:t>بتابلوکرها</a:t>
            </a:r>
            <a:r>
              <a:rPr lang="en-US" altLang="fa-IR" sz="3400" b="1" dirty="0">
                <a:solidFill>
                  <a:schemeClr val="tx1"/>
                </a:solidFill>
                <a:cs typeface="B Nazanin" panose="00000400000000000000" pitchFamily="2" charset="-78"/>
              </a:rPr>
              <a:t/>
            </a:r>
            <a:br>
              <a:rPr lang="en-US" altLang="fa-IR" sz="3400" b="1" dirty="0">
                <a:solidFill>
                  <a:schemeClr val="tx1"/>
                </a:solidFill>
                <a:cs typeface="B Nazanin" panose="00000400000000000000" pitchFamily="2" charset="-78"/>
              </a:rPr>
            </a:br>
            <a:endParaRPr lang="en-US" altLang="fa-IR" sz="3400" b="1" dirty="0">
              <a:solidFill>
                <a:schemeClr val="tx1"/>
              </a:solidFill>
              <a:cs typeface="B Nazanin" panose="00000400000000000000" pitchFamily="2" charset="-78"/>
            </a:endParaRPr>
          </a:p>
        </p:txBody>
      </p:sp>
      <p:sp>
        <p:nvSpPr>
          <p:cNvPr id="7" name="Content Placeholder 6"/>
          <p:cNvSpPr>
            <a:spLocks noGrp="1"/>
          </p:cNvSpPr>
          <p:nvPr>
            <p:ph idx="1"/>
          </p:nvPr>
        </p:nvSpPr>
        <p:spPr>
          <a:xfrm>
            <a:off x="465267" y="731520"/>
            <a:ext cx="9195099" cy="5647765"/>
          </a:xfrm>
        </p:spPr>
        <p:txBody>
          <a:bodyPr>
            <a:normAutofit/>
          </a:bodyPr>
          <a:lstStyle/>
          <a:p>
            <a:pPr algn="just" rtl="1" eaLnBrk="1" hangingPunct="1"/>
            <a:r>
              <a:rPr lang="fa-IR" altLang="fa-IR" dirty="0">
                <a:cs typeface="B Nazanin" panose="00000400000000000000" pitchFamily="2" charset="-78"/>
              </a:rPr>
              <a:t>بتابلوکرها دیر زمانی است که در درمان فشار خون استفاده می‌شوند. آنها به‌ویژه در بیماراني كه فشار خون همراه با آنژین هنگام فعالیت (آنژین کوششی)، تاکی‌آریتمی یا سابقه سکته قلبی دارند، مفیدند، زیرا نشان داده شده که مرگ و عوارض قلبی‌عروقی را کاهش می‌دهند.</a:t>
            </a:r>
            <a:endParaRPr lang="en-US" altLang="fa-IR" dirty="0">
              <a:cs typeface="B Nazanin" panose="00000400000000000000" pitchFamily="2" charset="-78"/>
            </a:endParaRPr>
          </a:p>
          <a:p>
            <a:pPr algn="just" rtl="1" eaLnBrk="1" hangingPunct="1"/>
            <a:endParaRPr lang="fa-IR" altLang="fa-IR" dirty="0">
              <a:cs typeface="B Nazanin" panose="00000400000000000000" pitchFamily="2" charset="-78"/>
            </a:endParaRPr>
          </a:p>
          <a:p>
            <a:pPr algn="just" rtl="1" eaLnBrk="1" hangingPunct="1"/>
            <a:r>
              <a:rPr lang="fa-IR" altLang="fa-IR" dirty="0">
                <a:cs typeface="B Nazanin" panose="00000400000000000000" pitchFamily="2" charset="-78"/>
              </a:rPr>
              <a:t>این داروها اغلب به خوبی تحمل می‌شوند. عوارض گزارش شده آنها عبارتند از دیس‌لیپیدمی، ماسکه کردن هیپوگلیسمی، افزایش میزان بروز موارد جدید دیابت، اختلال نعوظ، کابوس‌های شبانه و سردی در انتهاها و برادی کاردی یا کاهش ضربان قلب. تغییرات متابولیکی عموماً موقتی بوده و اهمیت بالینی آنها اندک و یا ناچیز است.</a:t>
            </a:r>
            <a:endParaRPr lang="en-US" altLang="fa-IR" dirty="0">
              <a:cs typeface="B Nazanin" panose="00000400000000000000" pitchFamily="2" charset="-78"/>
            </a:endParaRPr>
          </a:p>
          <a:p>
            <a:pPr algn="just" rtl="1" eaLnBrk="1" hangingPunct="1"/>
            <a:endParaRPr lang="en-US" altLang="fa-IR" dirty="0">
              <a:cs typeface="B Nazanin" panose="00000400000000000000" pitchFamily="2" charset="-78"/>
            </a:endParaRPr>
          </a:p>
          <a:p>
            <a:pPr algn="just" rtl="1" eaLnBrk="1" hangingPunct="1"/>
            <a:endParaRPr lang="en-US" altLang="fa-IR" dirty="0">
              <a:cs typeface="B Nazanin" panose="00000400000000000000" pitchFamily="2" charset="-78"/>
            </a:endParaRPr>
          </a:p>
          <a:p>
            <a:pPr algn="just" rtl="1" eaLnBrk="1" hangingPunct="1"/>
            <a:endParaRPr lang="en-US" altLang="fa-IR" dirty="0">
              <a:cs typeface="B Nazanin" panose="00000400000000000000" pitchFamily="2" charset="-78"/>
            </a:endParaRPr>
          </a:p>
          <a:p>
            <a:pPr algn="just" rtl="1" eaLnBrk="1" hangingPunct="1"/>
            <a:endParaRPr lang="en-US" altLang="fa-IR" dirty="0">
              <a:cs typeface="B Nazanin" panose="00000400000000000000" pitchFamily="2" charset="-78"/>
            </a:endParaRPr>
          </a:p>
          <a:p>
            <a:pPr algn="just" rtl="1" eaLnBrk="1" hangingPunct="1"/>
            <a:endParaRPr lang="en-US" altLang="fa-IR" dirty="0">
              <a:cs typeface="B Nazanin" panose="00000400000000000000" pitchFamily="2" charset="-78"/>
            </a:endParaRPr>
          </a:p>
          <a:p>
            <a:pPr algn="just" rtl="1" eaLnBrk="1" hangingPunct="1"/>
            <a:endParaRPr lang="en-US" altLang="fa-IR" dirty="0">
              <a:cs typeface="B Nazanin" panose="00000400000000000000" pitchFamily="2" charset="-78"/>
            </a:endParaRPr>
          </a:p>
          <a:p>
            <a:pPr algn="just" rtl="1">
              <a:buFont typeface="Wingdings" panose="05000000000000000000" pitchFamily="2" charset="2"/>
              <a:buNone/>
              <a:defRPr/>
            </a:pPr>
            <a:r>
              <a:rPr lang="fa-IR" b="1" i="1" kern="0" dirty="0">
                <a:solidFill>
                  <a:srgbClr val="92D050"/>
                </a:solidFill>
                <a:cs typeface="B Nazanin" panose="00000400000000000000" pitchFamily="2" charset="-78"/>
              </a:rPr>
              <a:t> این دارو برای افراد مبتلا به آسم، منع مصرف دارد</a:t>
            </a:r>
            <a:r>
              <a:rPr lang="fa-IR" kern="0" dirty="0">
                <a:solidFill>
                  <a:srgbClr val="92D050"/>
                </a:solidFill>
                <a:cs typeface="B Nazanin" panose="00000400000000000000" pitchFamily="2" charset="-78"/>
              </a:rPr>
              <a:t>. </a:t>
            </a:r>
            <a:r>
              <a:rPr lang="fa-IR" kern="0" dirty="0">
                <a:cs typeface="B Nazanin" panose="00000400000000000000" pitchFamily="2" charset="-78"/>
              </a:rPr>
              <a:t>همچنین منجر به خواب های آشفته و گیجی و منگی می شود.</a:t>
            </a:r>
            <a:endParaRPr lang="en-US" kern="0" dirty="0">
              <a:cs typeface="B Nazanin" pitchFamily="2" charset="-78"/>
            </a:endParaRPr>
          </a:p>
          <a:p>
            <a:pPr algn="just" rtl="1" eaLnBrk="1" hangingPunct="1"/>
            <a:endParaRPr lang="en-US" altLang="fa-IR" dirty="0">
              <a:cs typeface="B Nazanin" panose="00000400000000000000" pitchFamily="2" charset="-78"/>
            </a:endParaRPr>
          </a:p>
        </p:txBody>
      </p:sp>
      <p:pic>
        <p:nvPicPr>
          <p:cNvPr id="2" name="Picture 1"/>
          <p:cNvPicPr>
            <a:picLocks noChangeAspect="1"/>
          </p:cNvPicPr>
          <p:nvPr/>
        </p:nvPicPr>
        <p:blipFill>
          <a:blip r:embed="rId2"/>
          <a:stretch>
            <a:fillRect/>
          </a:stretch>
        </p:blipFill>
        <p:spPr>
          <a:xfrm>
            <a:off x="676364" y="3051307"/>
            <a:ext cx="8772904" cy="2304488"/>
          </a:xfrm>
          <a:prstGeom prst="rect">
            <a:avLst/>
          </a:prstGeom>
        </p:spPr>
      </p:pic>
    </p:spTree>
    <p:extLst>
      <p:ext uri="{BB962C8B-B14F-4D97-AF65-F5344CB8AC3E}">
        <p14:creationId xmlns:p14="http://schemas.microsoft.com/office/powerpoint/2010/main" val="360428738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box(out)">
                                      <p:cBhvr>
                                        <p:cTn id="12" dur="500"/>
                                        <p:tgtEl>
                                          <p:spTgt spid="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box(out)">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850115965"/>
              </p:ext>
            </p:extLst>
          </p:nvPr>
        </p:nvGraphicFramePr>
        <p:xfrm>
          <a:off x="530298" y="2275618"/>
          <a:ext cx="8501063" cy="1861185"/>
        </p:xfrm>
        <a:graphic>
          <a:graphicData uri="http://schemas.openxmlformats.org/drawingml/2006/table">
            <a:tbl>
              <a:tblPr rtl="1"/>
              <a:tblGrid>
                <a:gridCol w="3577217">
                  <a:extLst>
                    <a:ext uri="{9D8B030D-6E8A-4147-A177-3AD203B41FA5}">
                      <a16:colId xmlns:a16="http://schemas.microsoft.com/office/drawing/2014/main" xmlns="" val="20000"/>
                    </a:ext>
                  </a:extLst>
                </a:gridCol>
                <a:gridCol w="3520187">
                  <a:extLst>
                    <a:ext uri="{9D8B030D-6E8A-4147-A177-3AD203B41FA5}">
                      <a16:colId xmlns:a16="http://schemas.microsoft.com/office/drawing/2014/main" xmlns="" val="20001"/>
                    </a:ext>
                  </a:extLst>
                </a:gridCol>
                <a:gridCol w="1403659">
                  <a:extLst>
                    <a:ext uri="{9D8B030D-6E8A-4147-A177-3AD203B41FA5}">
                      <a16:colId xmlns:a16="http://schemas.microsoft.com/office/drawing/2014/main" xmlns="" val="20002"/>
                    </a:ext>
                  </a:extLst>
                </a:gridCol>
              </a:tblGrid>
              <a:tr h="0">
                <a:tc>
                  <a:txBody>
                    <a:bodyPr/>
                    <a:lstStyle/>
                    <a:p>
                      <a:pPr algn="ctr" rtl="1">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0">
                <a:tc>
                  <a:txBody>
                    <a:bodyPr/>
                    <a:lstStyle/>
                    <a:p>
                      <a:pPr algn="ctr" rtl="1">
                        <a:lnSpc>
                          <a:spcPct val="150000"/>
                        </a:lnSpc>
                        <a:spcAft>
                          <a:spcPts val="1000"/>
                        </a:spcAft>
                      </a:pPr>
                      <a:r>
                        <a:rPr lang="en-US" sz="1800" dirty="0">
                          <a:latin typeface="Calibri"/>
                          <a:ea typeface="Calibri"/>
                          <a:cs typeface="B Yagut"/>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1800">
                          <a:latin typeface="Calibri"/>
                          <a:ea typeface="Calibri"/>
                          <a:cs typeface="B Yagut"/>
                        </a:rPr>
                        <a:t>Metoprolol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18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0">
                <a:tc>
                  <a:txBody>
                    <a:bodyPr/>
                    <a:lstStyle/>
                    <a:p>
                      <a:pPr algn="ctr" rtl="1">
                        <a:lnSpc>
                          <a:spcPct val="150000"/>
                        </a:lnSpc>
                        <a:spcAft>
                          <a:spcPts val="1000"/>
                        </a:spcAft>
                      </a:pPr>
                      <a:r>
                        <a:rPr lang="fa-IR" sz="1800" dirty="0">
                          <a:latin typeface="Calibri"/>
                          <a:ea typeface="Calibri"/>
                          <a:cs typeface="B Yagut"/>
                        </a:rPr>
                        <a:t>کارخانه و کشور سازنده</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gridSpan="2">
                  <a:txBody>
                    <a:bodyPr/>
                    <a:lstStyle/>
                    <a:p>
                      <a:pPr algn="ctr" rtl="1">
                        <a:lnSpc>
                          <a:spcPct val="150000"/>
                        </a:lnSpc>
                        <a:spcAft>
                          <a:spcPts val="1000"/>
                        </a:spcAft>
                      </a:pPr>
                      <a:r>
                        <a:rPr lang="fa-IR" sz="1800">
                          <a:latin typeface="Calibri"/>
                          <a:ea typeface="Calibri"/>
                          <a:cs typeface="B Yagut"/>
                        </a:rPr>
                        <a:t>نام تجاری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0">
                <a:tc>
                  <a:txBody>
                    <a:bodyPr/>
                    <a:lstStyle/>
                    <a:p>
                      <a:pPr algn="ctr" rtl="1">
                        <a:lnSpc>
                          <a:spcPct val="150000"/>
                        </a:lnSpc>
                        <a:spcAft>
                          <a:spcPts val="1000"/>
                        </a:spcAft>
                      </a:pPr>
                      <a:r>
                        <a:rPr lang="en-US" sz="1800">
                          <a:latin typeface="Calibri"/>
                          <a:ea typeface="Calibri"/>
                          <a:cs typeface="B Yagut"/>
                        </a:rPr>
                        <a:t>Alborz Daru _ Iran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lnSpc>
                          <a:spcPct val="150000"/>
                        </a:lnSpc>
                        <a:spcAft>
                          <a:spcPts val="1000"/>
                        </a:spcAft>
                      </a:pPr>
                      <a:r>
                        <a:rPr lang="en-US" sz="1800" dirty="0" err="1">
                          <a:latin typeface="Calibri"/>
                          <a:ea typeface="Calibri"/>
                          <a:cs typeface="B Yagut"/>
                        </a:rPr>
                        <a:t>Metoral</a:t>
                      </a:r>
                      <a:r>
                        <a:rPr lang="en-US" sz="1800" dirty="0">
                          <a:latin typeface="Calibri"/>
                          <a:ea typeface="Calibri"/>
                          <a:cs typeface="B Yagut"/>
                        </a:rPr>
                        <a:t> ( 50 mg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3"/>
                  </a:ext>
                </a:extLst>
              </a:tr>
              <a:tr h="0">
                <a:tc>
                  <a:txBody>
                    <a:bodyPr/>
                    <a:lstStyle/>
                    <a:p>
                      <a:pPr algn="ctr" rtl="1">
                        <a:lnSpc>
                          <a:spcPct val="150000"/>
                        </a:lnSpc>
                        <a:spcAft>
                          <a:spcPts val="1000"/>
                        </a:spcAft>
                      </a:pPr>
                      <a:r>
                        <a:rPr lang="en-US" sz="1800" dirty="0" err="1">
                          <a:latin typeface="Calibri"/>
                          <a:ea typeface="Calibri"/>
                          <a:cs typeface="B Yagut"/>
                        </a:rPr>
                        <a:t>Hexal</a:t>
                      </a:r>
                      <a:r>
                        <a:rPr lang="en-US" sz="1800" dirty="0">
                          <a:latin typeface="Calibri"/>
                          <a:ea typeface="Calibri"/>
                          <a:cs typeface="B Yagut"/>
                        </a:rPr>
                        <a:t> _ Germany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lnSpc>
                          <a:spcPct val="150000"/>
                        </a:lnSpc>
                        <a:spcAft>
                          <a:spcPts val="1000"/>
                        </a:spcAft>
                      </a:pPr>
                      <a:r>
                        <a:rPr lang="en-US" sz="1800" dirty="0" err="1">
                          <a:latin typeface="Calibri"/>
                          <a:ea typeface="Calibri"/>
                          <a:cs typeface="B Yagut"/>
                        </a:rPr>
                        <a:t>Meto</a:t>
                      </a:r>
                      <a:r>
                        <a:rPr lang="en-US" sz="1800" dirty="0">
                          <a:latin typeface="Calibri"/>
                          <a:ea typeface="Calibri"/>
                          <a:cs typeface="B Yagut"/>
                        </a:rPr>
                        <a:t> </a:t>
                      </a:r>
                      <a:r>
                        <a:rPr lang="en-US" sz="1800" dirty="0" err="1">
                          <a:latin typeface="Calibri"/>
                          <a:ea typeface="Calibri"/>
                          <a:cs typeface="B Yagut"/>
                        </a:rPr>
                        <a:t>Hexal</a:t>
                      </a:r>
                      <a:r>
                        <a:rPr lang="en-US" sz="1800" dirty="0">
                          <a:latin typeface="Calibri"/>
                          <a:ea typeface="Calibri"/>
                          <a:cs typeface="B Yagut"/>
                        </a:rPr>
                        <a:t> ( 47.5 _ 95 ) SR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4"/>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885219214"/>
              </p:ext>
            </p:extLst>
          </p:nvPr>
        </p:nvGraphicFramePr>
        <p:xfrm>
          <a:off x="530299" y="231140"/>
          <a:ext cx="8501063" cy="1658112"/>
        </p:xfrm>
        <a:graphic>
          <a:graphicData uri="http://schemas.openxmlformats.org/drawingml/2006/table">
            <a:tbl>
              <a:tblPr rtl="1"/>
              <a:tblGrid>
                <a:gridCol w="3577216">
                  <a:extLst>
                    <a:ext uri="{9D8B030D-6E8A-4147-A177-3AD203B41FA5}">
                      <a16:colId xmlns:a16="http://schemas.microsoft.com/office/drawing/2014/main" xmlns="" val="20000"/>
                    </a:ext>
                  </a:extLst>
                </a:gridCol>
                <a:gridCol w="3520187">
                  <a:extLst>
                    <a:ext uri="{9D8B030D-6E8A-4147-A177-3AD203B41FA5}">
                      <a16:colId xmlns:a16="http://schemas.microsoft.com/office/drawing/2014/main" xmlns="" val="20001"/>
                    </a:ext>
                  </a:extLst>
                </a:gridCol>
                <a:gridCol w="1403660">
                  <a:extLst>
                    <a:ext uri="{9D8B030D-6E8A-4147-A177-3AD203B41FA5}">
                      <a16:colId xmlns:a16="http://schemas.microsoft.com/office/drawing/2014/main" xmlns="" val="20002"/>
                    </a:ext>
                  </a:extLst>
                </a:gridCol>
              </a:tblGrid>
              <a:tr h="0">
                <a:tc>
                  <a:txBody>
                    <a:bodyPr/>
                    <a:lstStyle/>
                    <a:p>
                      <a:pPr algn="ctr" rtl="1">
                        <a:lnSpc>
                          <a:spcPct val="150000"/>
                        </a:lnSpc>
                        <a:spcAft>
                          <a:spcPts val="1000"/>
                        </a:spcAft>
                      </a:pPr>
                      <a:r>
                        <a:rPr lang="fa-IR" sz="2000" b="1" dirty="0">
                          <a:latin typeface="Calibri"/>
                          <a:ea typeface="Calibri"/>
                          <a:cs typeface="B Yagut"/>
                        </a:rPr>
                        <a:t>دوز</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2000" b="1" dirty="0">
                          <a:latin typeface="Calibri"/>
                          <a:ea typeface="Calibri"/>
                          <a:cs typeface="B Yagut"/>
                        </a:rPr>
                        <a:t>نام ژنريك</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2000" b="1">
                          <a:latin typeface="Calibri"/>
                          <a:ea typeface="Calibri"/>
                          <a:cs typeface="B Yagut"/>
                        </a:rPr>
                        <a:t>شکل دارویی</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0">
                <a:tc>
                  <a:txBody>
                    <a:bodyPr/>
                    <a:lstStyle/>
                    <a:p>
                      <a:pPr algn="ctr" rtl="0">
                        <a:lnSpc>
                          <a:spcPct val="150000"/>
                        </a:lnSpc>
                        <a:spcAft>
                          <a:spcPts val="1000"/>
                        </a:spcAft>
                      </a:pPr>
                      <a:r>
                        <a:rPr lang="en-US" sz="2000" dirty="0">
                          <a:latin typeface="Calibri"/>
                          <a:ea typeface="Calibri"/>
                          <a:cs typeface="B Yagut"/>
                        </a:rPr>
                        <a:t>50 _ 100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a:latin typeface="Arial"/>
                          <a:ea typeface="Calibri"/>
                          <a:cs typeface="B Titr"/>
                        </a:rPr>
                        <a:t>Atenolol</a:t>
                      </a:r>
                      <a:endParaRPr lang="en-US" sz="1600" dirty="0">
                        <a:latin typeface="Calibri"/>
                        <a:ea typeface="Calibri"/>
                        <a:cs typeface="B Titr"/>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20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0">
                <a:tc>
                  <a:txBody>
                    <a:bodyPr/>
                    <a:lstStyle/>
                    <a:p>
                      <a:pPr algn="ctr" rtl="1">
                        <a:lnSpc>
                          <a:spcPct val="150000"/>
                        </a:lnSpc>
                        <a:spcAft>
                          <a:spcPts val="1000"/>
                        </a:spcAft>
                      </a:pPr>
                      <a:r>
                        <a:rPr lang="fa-IR" sz="2000">
                          <a:latin typeface="Calibri"/>
                          <a:ea typeface="Calibri"/>
                          <a:cs typeface="B Yagut"/>
                        </a:rPr>
                        <a:t>کارخانه و کشور سازنده</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gridSpan="2">
                  <a:txBody>
                    <a:bodyPr/>
                    <a:lstStyle/>
                    <a:p>
                      <a:pPr algn="ctr" rtl="1">
                        <a:lnSpc>
                          <a:spcPct val="150000"/>
                        </a:lnSpc>
                        <a:spcAft>
                          <a:spcPts val="1000"/>
                        </a:spcAft>
                      </a:pPr>
                      <a:r>
                        <a:rPr lang="fa-IR" sz="2000" dirty="0">
                          <a:latin typeface="Calibri"/>
                          <a:ea typeface="Calibri"/>
                          <a:cs typeface="B Yagut"/>
                        </a:rPr>
                        <a:t>نام تجاری</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0">
                <a:tc>
                  <a:txBody>
                    <a:bodyPr/>
                    <a:lstStyle/>
                    <a:p>
                      <a:pPr algn="ctr" rtl="1">
                        <a:lnSpc>
                          <a:spcPct val="150000"/>
                        </a:lnSpc>
                        <a:spcAft>
                          <a:spcPts val="1000"/>
                        </a:spcAft>
                      </a:pPr>
                      <a:r>
                        <a:rPr lang="en-US" sz="2000" dirty="0">
                          <a:latin typeface="Calibri"/>
                          <a:ea typeface="Calibri"/>
                          <a:cs typeface="B Yagut"/>
                        </a:rPr>
                        <a:t>Astra Zeneca _ Sweden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lnSpc>
                          <a:spcPct val="150000"/>
                        </a:lnSpc>
                        <a:spcAft>
                          <a:spcPts val="1000"/>
                        </a:spcAft>
                      </a:pPr>
                      <a:r>
                        <a:rPr lang="en-US" sz="2000" dirty="0" err="1">
                          <a:latin typeface="Calibri"/>
                          <a:ea typeface="Calibri"/>
                          <a:cs typeface="B Yagut"/>
                        </a:rPr>
                        <a:t>Tensinor</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071762891"/>
              </p:ext>
            </p:extLst>
          </p:nvPr>
        </p:nvGraphicFramePr>
        <p:xfrm>
          <a:off x="530298" y="4548696"/>
          <a:ext cx="8286750" cy="1861185"/>
        </p:xfrm>
        <a:graphic>
          <a:graphicData uri="http://schemas.openxmlformats.org/drawingml/2006/table">
            <a:tbl>
              <a:tblPr rtl="1"/>
              <a:tblGrid>
                <a:gridCol w="3487034">
                  <a:extLst>
                    <a:ext uri="{9D8B030D-6E8A-4147-A177-3AD203B41FA5}">
                      <a16:colId xmlns:a16="http://schemas.microsoft.com/office/drawing/2014/main" xmlns="" val="20000"/>
                    </a:ext>
                  </a:extLst>
                </a:gridCol>
                <a:gridCol w="3431443">
                  <a:extLst>
                    <a:ext uri="{9D8B030D-6E8A-4147-A177-3AD203B41FA5}">
                      <a16:colId xmlns:a16="http://schemas.microsoft.com/office/drawing/2014/main" xmlns="" val="20001"/>
                    </a:ext>
                  </a:extLst>
                </a:gridCol>
                <a:gridCol w="1368273">
                  <a:extLst>
                    <a:ext uri="{9D8B030D-6E8A-4147-A177-3AD203B41FA5}">
                      <a16:colId xmlns:a16="http://schemas.microsoft.com/office/drawing/2014/main" xmlns="" val="20002"/>
                    </a:ext>
                  </a:extLst>
                </a:gridCol>
              </a:tblGrid>
              <a:tr h="0">
                <a:tc>
                  <a:txBody>
                    <a:bodyPr/>
                    <a:lstStyle/>
                    <a:p>
                      <a:pPr algn="ctr" rtl="1">
                        <a:lnSpc>
                          <a:spcPct val="150000"/>
                        </a:lnSpc>
                        <a:spcAft>
                          <a:spcPts val="1000"/>
                        </a:spcAft>
                      </a:pPr>
                      <a:r>
                        <a:rPr lang="fa-IR" sz="1800" b="1" dirty="0">
                          <a:latin typeface="Calibri"/>
                          <a:ea typeface="Calibri"/>
                          <a:cs typeface="B Yagut"/>
                        </a:rPr>
                        <a:t>دوز</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1800" b="1" dirty="0">
                          <a:latin typeface="Calibri"/>
                          <a:ea typeface="Calibri"/>
                          <a:cs typeface="B Yagut"/>
                        </a:rPr>
                        <a:t>نام ژنريك</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1800" b="1">
                          <a:latin typeface="Calibri"/>
                          <a:ea typeface="Calibri"/>
                          <a:cs typeface="B Yagut"/>
                        </a:rPr>
                        <a:t>شکل دارویی</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0">
                <a:tc>
                  <a:txBody>
                    <a:bodyPr/>
                    <a:lstStyle/>
                    <a:p>
                      <a:pPr algn="ctr" rtl="1">
                        <a:lnSpc>
                          <a:spcPct val="150000"/>
                        </a:lnSpc>
                        <a:spcAft>
                          <a:spcPts val="1000"/>
                        </a:spcAft>
                      </a:pPr>
                      <a:r>
                        <a:rPr lang="en-US" sz="1800" dirty="0">
                          <a:latin typeface="Calibri"/>
                          <a:ea typeface="Calibri"/>
                          <a:cs typeface="B Yagut"/>
                        </a:rPr>
                        <a:t>6.25 _ 12.5 _ 25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1800" dirty="0">
                          <a:latin typeface="Calibri"/>
                          <a:ea typeface="Calibri"/>
                          <a:cs typeface="B Yagut"/>
                        </a:rPr>
                        <a:t>Carvedilol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1800" dirty="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0">
                <a:tc>
                  <a:txBody>
                    <a:bodyPr/>
                    <a:lstStyle/>
                    <a:p>
                      <a:pPr algn="ctr" rtl="1">
                        <a:lnSpc>
                          <a:spcPct val="150000"/>
                        </a:lnSpc>
                        <a:spcAft>
                          <a:spcPts val="1000"/>
                        </a:spcAft>
                      </a:pPr>
                      <a:r>
                        <a:rPr lang="fa-IR" sz="1800">
                          <a:latin typeface="Calibri"/>
                          <a:ea typeface="Calibri"/>
                          <a:cs typeface="B Yagut"/>
                        </a:rPr>
                        <a:t>کارخانه و کشور سازنده</a:t>
                      </a:r>
                      <a:endParaRPr lang="en-US" sz="18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gridSpan="2">
                  <a:txBody>
                    <a:bodyPr/>
                    <a:lstStyle/>
                    <a:p>
                      <a:pPr algn="ctr" rtl="1">
                        <a:lnSpc>
                          <a:spcPct val="150000"/>
                        </a:lnSpc>
                        <a:spcAft>
                          <a:spcPts val="1000"/>
                        </a:spcAft>
                      </a:pPr>
                      <a:r>
                        <a:rPr lang="fa-IR" sz="1800" dirty="0">
                          <a:latin typeface="Calibri"/>
                          <a:ea typeface="Calibri"/>
                          <a:cs typeface="B Yagut"/>
                        </a:rPr>
                        <a:t>نام تجاری</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0">
                <a:tc>
                  <a:txBody>
                    <a:bodyPr/>
                    <a:lstStyle/>
                    <a:p>
                      <a:pPr algn="ctr" rtl="1">
                        <a:lnSpc>
                          <a:spcPct val="150000"/>
                        </a:lnSpc>
                        <a:spcAft>
                          <a:spcPts val="1000"/>
                        </a:spcAft>
                      </a:pPr>
                      <a:r>
                        <a:rPr lang="en-US" sz="1800">
                          <a:latin typeface="Calibri"/>
                          <a:ea typeface="Calibri"/>
                          <a:cs typeface="B Yagut"/>
                        </a:rPr>
                        <a:t>Actover.Co _ Slovenia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lnSpc>
                          <a:spcPct val="150000"/>
                        </a:lnSpc>
                        <a:spcAft>
                          <a:spcPts val="1000"/>
                        </a:spcAft>
                      </a:pPr>
                      <a:r>
                        <a:rPr lang="en-US" sz="1800" dirty="0" err="1">
                          <a:latin typeface="Calibri"/>
                          <a:ea typeface="Calibri"/>
                          <a:cs typeface="B Yagut"/>
                        </a:rPr>
                        <a:t>Coryol</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3"/>
                  </a:ext>
                </a:extLst>
              </a:tr>
              <a:tr h="0">
                <a:tc>
                  <a:txBody>
                    <a:bodyPr/>
                    <a:lstStyle/>
                    <a:p>
                      <a:pPr algn="ctr" rtl="1">
                        <a:lnSpc>
                          <a:spcPct val="150000"/>
                        </a:lnSpc>
                        <a:spcAft>
                          <a:spcPts val="1000"/>
                        </a:spcAft>
                      </a:pPr>
                      <a:r>
                        <a:rPr lang="en-US" sz="1800">
                          <a:latin typeface="Calibri"/>
                          <a:ea typeface="Calibri"/>
                          <a:cs typeface="B Yagut"/>
                        </a:rPr>
                        <a:t>Hexal _ Germany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lnSpc>
                          <a:spcPct val="150000"/>
                        </a:lnSpc>
                        <a:spcAft>
                          <a:spcPts val="1000"/>
                        </a:spcAft>
                      </a:pPr>
                      <a:r>
                        <a:rPr lang="en-US" sz="1800" dirty="0" err="1">
                          <a:latin typeface="Calibri"/>
                          <a:ea typeface="Calibri"/>
                          <a:cs typeface="B Yagut"/>
                        </a:rPr>
                        <a:t>Carvedilol</a:t>
                      </a:r>
                      <a:r>
                        <a:rPr lang="en-US" sz="1800" dirty="0">
                          <a:latin typeface="Calibri"/>
                          <a:ea typeface="Calibri"/>
                          <a:cs typeface="B Yagut"/>
                        </a:rPr>
                        <a:t> </a:t>
                      </a:r>
                      <a:r>
                        <a:rPr lang="en-US" sz="1800" dirty="0" err="1">
                          <a:latin typeface="Calibri"/>
                          <a:ea typeface="Calibri"/>
                          <a:cs typeface="B Yagut"/>
                        </a:rPr>
                        <a:t>Hexal</a:t>
                      </a:r>
                      <a:endParaRPr lang="en-US" sz="18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386451601"/>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par>
                          <p:cTn id="10" fill="hold" nodeType="afterGroup">
                            <p:stCondLst>
                              <p:cond delay="2000"/>
                            </p:stCondLst>
                            <p:childTnLst>
                              <p:par>
                                <p:cTn id="11" presetID="17"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3000" fill="hold"/>
                                        <p:tgtEl>
                                          <p:spTgt spid="6"/>
                                        </p:tgtEl>
                                        <p:attrNameLst>
                                          <p:attrName>ppt_x</p:attrName>
                                        </p:attrNameLst>
                                      </p:cBhvr>
                                      <p:tavLst>
                                        <p:tav tm="0">
                                          <p:val>
                                            <p:strVal val="#ppt_x-#ppt_w/2"/>
                                          </p:val>
                                        </p:tav>
                                        <p:tav tm="100000">
                                          <p:val>
                                            <p:strVal val="#ppt_x"/>
                                          </p:val>
                                        </p:tav>
                                      </p:tavLst>
                                    </p:anim>
                                    <p:anim calcmode="lin" valueType="num">
                                      <p:cBhvr>
                                        <p:cTn id="14" dur="3000" fill="hold"/>
                                        <p:tgtEl>
                                          <p:spTgt spid="6"/>
                                        </p:tgtEl>
                                        <p:attrNameLst>
                                          <p:attrName>ppt_y</p:attrName>
                                        </p:attrNameLst>
                                      </p:cBhvr>
                                      <p:tavLst>
                                        <p:tav tm="0">
                                          <p:val>
                                            <p:strVal val="#ppt_y"/>
                                          </p:val>
                                        </p:tav>
                                        <p:tav tm="100000">
                                          <p:val>
                                            <p:strVal val="#ppt_y"/>
                                          </p:val>
                                        </p:tav>
                                      </p:tavLst>
                                    </p:anim>
                                    <p:anim calcmode="lin" valueType="num">
                                      <p:cBhvr>
                                        <p:cTn id="15" dur="3000" fill="hold"/>
                                        <p:tgtEl>
                                          <p:spTgt spid="6"/>
                                        </p:tgtEl>
                                        <p:attrNameLst>
                                          <p:attrName>ppt_w</p:attrName>
                                        </p:attrNameLst>
                                      </p:cBhvr>
                                      <p:tavLst>
                                        <p:tav tm="0">
                                          <p:val>
                                            <p:fltVal val="0"/>
                                          </p:val>
                                        </p:tav>
                                        <p:tav tm="100000">
                                          <p:val>
                                            <p:strVal val="#ppt_w"/>
                                          </p:val>
                                        </p:tav>
                                      </p:tavLst>
                                    </p:anim>
                                    <p:anim calcmode="lin" valueType="num">
                                      <p:cBhvr>
                                        <p:cTn id="16" dur="3000" fill="hold"/>
                                        <p:tgtEl>
                                          <p:spTgt spid="6"/>
                                        </p:tgtEl>
                                        <p:attrNameLst>
                                          <p:attrName>ppt_h</p:attrName>
                                        </p:attrNameLst>
                                      </p:cBhvr>
                                      <p:tavLst>
                                        <p:tav tm="0">
                                          <p:val>
                                            <p:strVal val="#ppt_h"/>
                                          </p:val>
                                        </p:tav>
                                        <p:tav tm="100000">
                                          <p:val>
                                            <p:strVal val="#ppt_h"/>
                                          </p:val>
                                        </p:tav>
                                      </p:tavLst>
                                    </p:anim>
                                  </p:childTnLst>
                                </p:cTn>
                              </p:par>
                            </p:childTnLst>
                          </p:cTn>
                        </p:par>
                        <p:par>
                          <p:cTn id="17" fill="hold">
                            <p:stCondLst>
                              <p:cond delay="5000"/>
                            </p:stCondLst>
                            <p:childTnLst>
                              <p:par>
                                <p:cTn id="18" presetID="17" presetClass="entr" presetSubtype="4"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2000" fill="hold"/>
                                        <p:tgtEl>
                                          <p:spTgt spid="7"/>
                                        </p:tgtEl>
                                        <p:attrNameLst>
                                          <p:attrName>ppt_x</p:attrName>
                                        </p:attrNameLst>
                                      </p:cBhvr>
                                      <p:tavLst>
                                        <p:tav tm="0">
                                          <p:val>
                                            <p:strVal val="#ppt_x"/>
                                          </p:val>
                                        </p:tav>
                                        <p:tav tm="100000">
                                          <p:val>
                                            <p:strVal val="#ppt_x"/>
                                          </p:val>
                                        </p:tav>
                                      </p:tavLst>
                                    </p:anim>
                                    <p:anim calcmode="lin" valueType="num">
                                      <p:cBhvr>
                                        <p:cTn id="21" dur="2000" fill="hold"/>
                                        <p:tgtEl>
                                          <p:spTgt spid="7"/>
                                        </p:tgtEl>
                                        <p:attrNameLst>
                                          <p:attrName>ppt_y</p:attrName>
                                        </p:attrNameLst>
                                      </p:cBhvr>
                                      <p:tavLst>
                                        <p:tav tm="0">
                                          <p:val>
                                            <p:strVal val="#ppt_y+#ppt_h/2"/>
                                          </p:val>
                                        </p:tav>
                                        <p:tav tm="100000">
                                          <p:val>
                                            <p:strVal val="#ppt_y"/>
                                          </p:val>
                                        </p:tav>
                                      </p:tavLst>
                                    </p:anim>
                                    <p:anim calcmode="lin" valueType="num">
                                      <p:cBhvr>
                                        <p:cTn id="22" dur="2000" fill="hold"/>
                                        <p:tgtEl>
                                          <p:spTgt spid="7"/>
                                        </p:tgtEl>
                                        <p:attrNameLst>
                                          <p:attrName>ppt_w</p:attrName>
                                        </p:attrNameLst>
                                      </p:cBhvr>
                                      <p:tavLst>
                                        <p:tav tm="0">
                                          <p:val>
                                            <p:strVal val="#ppt_w"/>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871597190"/>
              </p:ext>
            </p:extLst>
          </p:nvPr>
        </p:nvGraphicFramePr>
        <p:xfrm>
          <a:off x="498026" y="1905000"/>
          <a:ext cx="8501063" cy="1658112"/>
        </p:xfrm>
        <a:graphic>
          <a:graphicData uri="http://schemas.openxmlformats.org/drawingml/2006/table">
            <a:tbl>
              <a:tblPr rtl="1"/>
              <a:tblGrid>
                <a:gridCol w="3577216">
                  <a:extLst>
                    <a:ext uri="{9D8B030D-6E8A-4147-A177-3AD203B41FA5}">
                      <a16:colId xmlns:a16="http://schemas.microsoft.com/office/drawing/2014/main" xmlns="" val="20000"/>
                    </a:ext>
                  </a:extLst>
                </a:gridCol>
                <a:gridCol w="3520187">
                  <a:extLst>
                    <a:ext uri="{9D8B030D-6E8A-4147-A177-3AD203B41FA5}">
                      <a16:colId xmlns:a16="http://schemas.microsoft.com/office/drawing/2014/main" xmlns="" val="20001"/>
                    </a:ext>
                  </a:extLst>
                </a:gridCol>
                <a:gridCol w="1403660">
                  <a:extLst>
                    <a:ext uri="{9D8B030D-6E8A-4147-A177-3AD203B41FA5}">
                      <a16:colId xmlns:a16="http://schemas.microsoft.com/office/drawing/2014/main" xmlns="" val="20002"/>
                    </a:ext>
                  </a:extLst>
                </a:gridCol>
              </a:tblGrid>
              <a:tr h="0">
                <a:tc>
                  <a:txBody>
                    <a:bodyPr/>
                    <a:lstStyle/>
                    <a:p>
                      <a:pPr algn="ctr" rtl="1">
                        <a:lnSpc>
                          <a:spcPct val="150000"/>
                        </a:lnSpc>
                        <a:spcAft>
                          <a:spcPts val="1000"/>
                        </a:spcAft>
                      </a:pPr>
                      <a:r>
                        <a:rPr lang="fa-IR" sz="2000" b="1" dirty="0">
                          <a:latin typeface="Calibri"/>
                          <a:ea typeface="Calibri"/>
                          <a:cs typeface="B Yagut"/>
                        </a:rPr>
                        <a:t>دوز</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2000" b="1" dirty="0">
                          <a:latin typeface="Calibri"/>
                          <a:ea typeface="Calibri"/>
                          <a:cs typeface="B Yagut"/>
                        </a:rPr>
                        <a:t>نام ژنريك</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algn="ctr" rtl="1">
                        <a:lnSpc>
                          <a:spcPct val="150000"/>
                        </a:lnSpc>
                        <a:spcAft>
                          <a:spcPts val="1000"/>
                        </a:spcAft>
                      </a:pPr>
                      <a:r>
                        <a:rPr lang="fa-IR" sz="2000" b="1">
                          <a:latin typeface="Calibri"/>
                          <a:ea typeface="Calibri"/>
                          <a:cs typeface="B Yagut"/>
                        </a:rPr>
                        <a:t>شکل دارویی</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0">
                <a:tc>
                  <a:txBody>
                    <a:bodyPr/>
                    <a:lstStyle/>
                    <a:p>
                      <a:pPr algn="ctr" rtl="0">
                        <a:lnSpc>
                          <a:spcPct val="150000"/>
                        </a:lnSpc>
                        <a:spcAft>
                          <a:spcPts val="1000"/>
                        </a:spcAft>
                      </a:pPr>
                      <a:r>
                        <a:rPr lang="en-US" sz="2000" dirty="0">
                          <a:latin typeface="Calibri"/>
                          <a:ea typeface="Calibri"/>
                          <a:cs typeface="B Yagut"/>
                        </a:rPr>
                        <a:t>2.5 _ 5 mg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800" dirty="0" err="1">
                          <a:latin typeface="Arial"/>
                          <a:ea typeface="Calibri"/>
                          <a:cs typeface="B Titr"/>
                        </a:rPr>
                        <a:t>Bisoprolol</a:t>
                      </a:r>
                      <a:endParaRPr lang="en-US" sz="1600" dirty="0">
                        <a:latin typeface="Calibri"/>
                        <a:ea typeface="Calibri"/>
                        <a:cs typeface="B Titr"/>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1000"/>
                        </a:spcAft>
                      </a:pPr>
                      <a:r>
                        <a:rPr lang="en-US" sz="2000">
                          <a:latin typeface="Calibri"/>
                          <a:ea typeface="Calibri"/>
                          <a:cs typeface="B Yagut"/>
                        </a:rPr>
                        <a:t>Tab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0">
                <a:tc>
                  <a:txBody>
                    <a:bodyPr/>
                    <a:lstStyle/>
                    <a:p>
                      <a:pPr algn="ctr" rtl="1">
                        <a:lnSpc>
                          <a:spcPct val="150000"/>
                        </a:lnSpc>
                        <a:spcAft>
                          <a:spcPts val="1000"/>
                        </a:spcAft>
                      </a:pPr>
                      <a:r>
                        <a:rPr lang="fa-IR" sz="2000">
                          <a:latin typeface="Calibri"/>
                          <a:ea typeface="Calibri"/>
                          <a:cs typeface="B Yagut"/>
                        </a:rPr>
                        <a:t>کارخانه و کشور سازنده</a:t>
                      </a:r>
                      <a:endParaRPr lang="en-US" sz="200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gridSpan="2">
                  <a:txBody>
                    <a:bodyPr/>
                    <a:lstStyle/>
                    <a:p>
                      <a:pPr algn="ctr" rtl="1">
                        <a:lnSpc>
                          <a:spcPct val="150000"/>
                        </a:lnSpc>
                        <a:spcAft>
                          <a:spcPts val="1000"/>
                        </a:spcAft>
                      </a:pPr>
                      <a:r>
                        <a:rPr lang="fa-IR" sz="2000" dirty="0">
                          <a:latin typeface="Calibri"/>
                          <a:ea typeface="Calibri"/>
                          <a:cs typeface="B Yagut"/>
                        </a:rPr>
                        <a:t>نام تجاری</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extLst>
                  <a:ext uri="{0D108BD9-81ED-4DB2-BD59-A6C34878D82A}">
                    <a16:rowId xmlns:a16="http://schemas.microsoft.com/office/drawing/2014/main" xmlns="" val="10002"/>
                  </a:ext>
                </a:extLst>
              </a:tr>
              <a:tr h="0">
                <a:tc>
                  <a:txBody>
                    <a:bodyPr/>
                    <a:lstStyle/>
                    <a:p>
                      <a:pPr algn="ctr" rtl="1">
                        <a:lnSpc>
                          <a:spcPct val="150000"/>
                        </a:lnSpc>
                        <a:spcAft>
                          <a:spcPts val="1000"/>
                        </a:spcAft>
                      </a:pP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lnSpc>
                          <a:spcPct val="150000"/>
                        </a:lnSpc>
                        <a:spcAft>
                          <a:spcPts val="1000"/>
                        </a:spcAft>
                      </a:pPr>
                      <a:r>
                        <a:rPr lang="en-US" sz="2000" dirty="0" err="1">
                          <a:latin typeface="Calibri"/>
                          <a:ea typeface="Calibri"/>
                          <a:cs typeface="B Yagut"/>
                        </a:rPr>
                        <a:t>concor</a:t>
                      </a:r>
                      <a:endParaRPr lang="en-US" sz="2000" dirty="0">
                        <a:latin typeface="Calibri"/>
                        <a:ea typeface="Calibri"/>
                        <a:cs typeface="B Yagu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4092631603"/>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7"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ppt_x</p:attrName>
                                        </p:attrNameLst>
                                      </p:cBhvr>
                                      <p:tavLst>
                                        <p:tav tm="0">
                                          <p:val>
                                            <p:strVal val="#ppt_x-#ppt_w/2"/>
                                          </p:val>
                                        </p:tav>
                                        <p:tav tm="100000">
                                          <p:val>
                                            <p:strVal val="#ppt_x"/>
                                          </p:val>
                                        </p:tav>
                                      </p:tavLst>
                                    </p:anim>
                                    <p:anim calcmode="lin" valueType="num">
                                      <p:cBhvr>
                                        <p:cTn id="8" dur="3000" fill="hold"/>
                                        <p:tgtEl>
                                          <p:spTgt spid="6"/>
                                        </p:tgtEl>
                                        <p:attrNameLst>
                                          <p:attrName>ppt_y</p:attrName>
                                        </p:attrNameLst>
                                      </p:cBhvr>
                                      <p:tavLst>
                                        <p:tav tm="0">
                                          <p:val>
                                            <p:strVal val="#ppt_y"/>
                                          </p:val>
                                        </p:tav>
                                        <p:tav tm="100000">
                                          <p:val>
                                            <p:strVal val="#ppt_y"/>
                                          </p:val>
                                        </p:tav>
                                      </p:tavLst>
                                    </p:anim>
                                    <p:anim calcmode="lin" valueType="num">
                                      <p:cBhvr>
                                        <p:cTn id="9" dur="3000" fill="hold"/>
                                        <p:tgtEl>
                                          <p:spTgt spid="6"/>
                                        </p:tgtEl>
                                        <p:attrNameLst>
                                          <p:attrName>ppt_w</p:attrName>
                                        </p:attrNameLst>
                                      </p:cBhvr>
                                      <p:tavLst>
                                        <p:tav tm="0">
                                          <p:val>
                                            <p:fltVal val="0"/>
                                          </p:val>
                                        </p:tav>
                                        <p:tav tm="100000">
                                          <p:val>
                                            <p:strVal val="#ppt_w"/>
                                          </p:val>
                                        </p:tav>
                                      </p:tavLst>
                                    </p:anim>
                                    <p:anim calcmode="lin" valueType="num">
                                      <p:cBhvr>
                                        <p:cTn id="10" dur="3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2783293134"/>
              </p:ext>
            </p:extLst>
          </p:nvPr>
        </p:nvGraphicFramePr>
        <p:xfrm>
          <a:off x="604221" y="683111"/>
          <a:ext cx="8382002" cy="5486399"/>
        </p:xfrm>
        <a:graphic>
          <a:graphicData uri="http://schemas.openxmlformats.org/drawingml/2006/table">
            <a:tbl>
              <a:tblPr/>
              <a:tblGrid>
                <a:gridCol w="1696517">
                  <a:extLst>
                    <a:ext uri="{9D8B030D-6E8A-4147-A177-3AD203B41FA5}">
                      <a16:colId xmlns:a16="http://schemas.microsoft.com/office/drawing/2014/main" xmlns="" val="20000"/>
                    </a:ext>
                  </a:extLst>
                </a:gridCol>
                <a:gridCol w="1830628">
                  <a:extLst>
                    <a:ext uri="{9D8B030D-6E8A-4147-A177-3AD203B41FA5}">
                      <a16:colId xmlns:a16="http://schemas.microsoft.com/office/drawing/2014/main" xmlns="" val="20001"/>
                    </a:ext>
                  </a:extLst>
                </a:gridCol>
                <a:gridCol w="1324357">
                  <a:extLst>
                    <a:ext uri="{9D8B030D-6E8A-4147-A177-3AD203B41FA5}">
                      <a16:colId xmlns:a16="http://schemas.microsoft.com/office/drawing/2014/main" xmlns="" val="20002"/>
                    </a:ext>
                  </a:extLst>
                </a:gridCol>
                <a:gridCol w="1441705">
                  <a:extLst>
                    <a:ext uri="{9D8B030D-6E8A-4147-A177-3AD203B41FA5}">
                      <a16:colId xmlns:a16="http://schemas.microsoft.com/office/drawing/2014/main" xmlns="" val="20003"/>
                    </a:ext>
                  </a:extLst>
                </a:gridCol>
                <a:gridCol w="982371">
                  <a:extLst>
                    <a:ext uri="{9D8B030D-6E8A-4147-A177-3AD203B41FA5}">
                      <a16:colId xmlns:a16="http://schemas.microsoft.com/office/drawing/2014/main" xmlns="" val="20004"/>
                    </a:ext>
                  </a:extLst>
                </a:gridCol>
                <a:gridCol w="1106424">
                  <a:extLst>
                    <a:ext uri="{9D8B030D-6E8A-4147-A177-3AD203B41FA5}">
                      <a16:colId xmlns:a16="http://schemas.microsoft.com/office/drawing/2014/main" xmlns="" val="20005"/>
                    </a:ext>
                  </a:extLst>
                </a:gridCol>
              </a:tblGrid>
              <a:tr h="253564">
                <a:tc gridSpan="6">
                  <a:txBody>
                    <a:bodyPr/>
                    <a:lstStyle/>
                    <a:p>
                      <a:pPr>
                        <a:spcAft>
                          <a:spcPts val="0"/>
                        </a:spcAft>
                      </a:pPr>
                      <a:r>
                        <a:rPr lang="en-ZA" sz="1100" b="1" dirty="0">
                          <a:latin typeface="Times New Roman"/>
                          <a:ea typeface="Calibri"/>
                          <a:cs typeface="B Lotus"/>
                        </a:rPr>
                        <a:t>Calcium Channel Blockers (CCBs)</a:t>
                      </a:r>
                      <a:endParaRPr lang="en-US" sz="1100"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D2EA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253564">
                <a:tc gridSpan="6">
                  <a:txBody>
                    <a:bodyPr/>
                    <a:lstStyle/>
                    <a:p>
                      <a:pPr>
                        <a:spcAft>
                          <a:spcPts val="0"/>
                        </a:spcAft>
                      </a:pPr>
                      <a:r>
                        <a:rPr lang="en-ZA" sz="1100" b="1" dirty="0">
                          <a:latin typeface="Times New Roman"/>
                          <a:ea typeface="Calibri"/>
                          <a:cs typeface="B Lotus"/>
                        </a:rPr>
                        <a:t>Non-</a:t>
                      </a:r>
                      <a:r>
                        <a:rPr lang="en-ZA" sz="1100" b="1" dirty="0" err="1">
                          <a:latin typeface="Times New Roman"/>
                          <a:ea typeface="Calibri"/>
                          <a:cs typeface="B Lotus"/>
                        </a:rPr>
                        <a:t>Dihydropyridines</a:t>
                      </a:r>
                      <a:r>
                        <a:rPr lang="en-ZA" sz="1100" b="1" dirty="0">
                          <a:latin typeface="Times New Roman"/>
                          <a:ea typeface="Calibri"/>
                          <a:cs typeface="B Lotus"/>
                        </a:rPr>
                        <a:t>**</a:t>
                      </a:r>
                      <a:endParaRPr lang="en-US" sz="1100"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D2EA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507126">
                <a:tc>
                  <a:txBody>
                    <a:bodyPr/>
                    <a:lstStyle/>
                    <a:p>
                      <a:pPr algn="just">
                        <a:spcAft>
                          <a:spcPts val="0"/>
                        </a:spcAft>
                      </a:pPr>
                      <a:r>
                        <a:rPr lang="en-ZA" sz="1100" dirty="0" err="1">
                          <a:latin typeface="Times New Roman"/>
                          <a:cs typeface="B Lotus"/>
                        </a:rPr>
                        <a:t>Diltiazem</a:t>
                      </a:r>
                      <a:r>
                        <a:rPr lang="en-ZA" sz="1100" dirty="0">
                          <a:latin typeface="Times New Roman"/>
                          <a:cs typeface="B Lotus"/>
                        </a:rPr>
                        <a:t> (</a:t>
                      </a:r>
                      <a:r>
                        <a:rPr lang="en-ZA" sz="1100" dirty="0" err="1">
                          <a:latin typeface="Times New Roman"/>
                          <a:cs typeface="B Lotus"/>
                        </a:rPr>
                        <a:t>Cardizem</a:t>
                      </a:r>
                      <a:r>
                        <a:rPr lang="en-ZA" sz="1100" dirty="0">
                          <a:latin typeface="Times New Roman"/>
                          <a:cs typeface="B Lotus"/>
                        </a:rPr>
                        <a:t>®)</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Sustained-release Cap. (120)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120-240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180-420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480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Daily</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2"/>
                  </a:ext>
                </a:extLst>
              </a:tr>
              <a:tr h="253564">
                <a:tc gridSpan="6">
                  <a:txBody>
                    <a:bodyPr/>
                    <a:lstStyle/>
                    <a:p>
                      <a:pPr>
                        <a:spcAft>
                          <a:spcPts val="0"/>
                        </a:spcAft>
                      </a:pPr>
                      <a:r>
                        <a:rPr lang="en-ZA" sz="1100" b="1" dirty="0" err="1">
                          <a:latin typeface="Times New Roman"/>
                          <a:ea typeface="Calibri"/>
                          <a:cs typeface="B Lotus"/>
                        </a:rPr>
                        <a:t>Dihydropyridines</a:t>
                      </a:r>
                      <a:endParaRPr lang="en-US" sz="1100"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D2EA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3"/>
                  </a:ext>
                </a:extLst>
              </a:tr>
              <a:tr h="253564">
                <a:tc>
                  <a:txBody>
                    <a:bodyPr/>
                    <a:lstStyle/>
                    <a:p>
                      <a:pPr algn="just">
                        <a:spcAft>
                          <a:spcPts val="0"/>
                        </a:spcAft>
                      </a:pPr>
                      <a:r>
                        <a:rPr lang="en-ZA" sz="1100" dirty="0" err="1">
                          <a:latin typeface="Times New Roman"/>
                          <a:cs typeface="B Lotus"/>
                        </a:rPr>
                        <a:t>Amlodipine</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Tab (5 , 10)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2.5</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2.5-10</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10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Daily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4"/>
                  </a:ext>
                </a:extLst>
              </a:tr>
              <a:tr h="507126">
                <a:tc>
                  <a:txBody>
                    <a:bodyPr/>
                    <a:lstStyle/>
                    <a:p>
                      <a:pPr algn="just">
                        <a:spcAft>
                          <a:spcPts val="0"/>
                        </a:spcAft>
                      </a:pPr>
                      <a:r>
                        <a:rPr lang="en-ZA" sz="1100" dirty="0" err="1">
                          <a:latin typeface="Times New Roman"/>
                          <a:cs typeface="B Lotus"/>
                        </a:rPr>
                        <a:t>Nifedipine</a:t>
                      </a:r>
                      <a:r>
                        <a:rPr lang="en-ZA" sz="1100" dirty="0">
                          <a:latin typeface="Times New Roman"/>
                          <a:cs typeface="B Lotus"/>
                        </a:rPr>
                        <a:t>* (</a:t>
                      </a:r>
                      <a:r>
                        <a:rPr lang="en-ZA" sz="1100" dirty="0" err="1">
                          <a:latin typeface="Times New Roman"/>
                          <a:cs typeface="B Lotus"/>
                        </a:rPr>
                        <a:t>Adalat</a:t>
                      </a:r>
                      <a:r>
                        <a:rPr lang="en-ZA" sz="1100" dirty="0">
                          <a:latin typeface="Times New Roman"/>
                          <a:cs typeface="B Lotus"/>
                        </a:rPr>
                        <a:t> LA®)</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Sustained-release tab (30)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30-60</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30-90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90-120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Daily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5"/>
                  </a:ext>
                </a:extLst>
              </a:tr>
              <a:tr h="450779">
                <a:tc gridSpan="6">
                  <a:txBody>
                    <a:bodyPr/>
                    <a:lstStyle/>
                    <a:p>
                      <a:pPr>
                        <a:spcAft>
                          <a:spcPts val="0"/>
                        </a:spcAft>
                      </a:pPr>
                      <a:r>
                        <a:rPr lang="en-ZA" sz="1100" dirty="0">
                          <a:latin typeface="Times New Roman"/>
                          <a:cs typeface="B Lotus"/>
                        </a:rPr>
                        <a:t>* Only sustained-release (SR) </a:t>
                      </a:r>
                      <a:r>
                        <a:rPr lang="en-ZA" sz="1100" dirty="0" err="1">
                          <a:latin typeface="Times New Roman"/>
                          <a:cs typeface="B Lotus"/>
                        </a:rPr>
                        <a:t>nifedipine</a:t>
                      </a:r>
                      <a:r>
                        <a:rPr lang="en-ZA" sz="1100" dirty="0">
                          <a:latin typeface="Times New Roman"/>
                          <a:cs typeface="B Lotus"/>
                        </a:rPr>
                        <a:t> is approved for hypertension. Immediate-release (IR) </a:t>
                      </a:r>
                      <a:r>
                        <a:rPr lang="en-ZA" sz="1100" dirty="0" err="1">
                          <a:latin typeface="Times New Roman"/>
                          <a:cs typeface="B Lotus"/>
                        </a:rPr>
                        <a:t>nifedipine</a:t>
                      </a:r>
                      <a:r>
                        <a:rPr lang="en-ZA" sz="1100" dirty="0">
                          <a:latin typeface="Times New Roman"/>
                          <a:cs typeface="B Lotus"/>
                        </a:rPr>
                        <a:t> should be avoided for the management of hypertension.</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6"/>
                  </a:ext>
                </a:extLst>
              </a:tr>
              <a:tr h="253564">
                <a:tc gridSpan="6">
                  <a:txBody>
                    <a:bodyPr/>
                    <a:lstStyle/>
                    <a:p>
                      <a:pPr>
                        <a:spcAft>
                          <a:spcPts val="0"/>
                        </a:spcAft>
                      </a:pPr>
                      <a:r>
                        <a:rPr lang="en-ZA" sz="1100" b="1" dirty="0">
                          <a:latin typeface="Times New Roman"/>
                          <a:ea typeface="Calibri"/>
                          <a:cs typeface="B Lotus"/>
                        </a:rPr>
                        <a:t>β-Blockers</a:t>
                      </a:r>
                      <a:endParaRPr lang="en-US" sz="1100"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D2EA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7"/>
                  </a:ext>
                </a:extLst>
              </a:tr>
              <a:tr h="353055">
                <a:tc>
                  <a:txBody>
                    <a:bodyPr/>
                    <a:lstStyle/>
                    <a:p>
                      <a:pPr algn="just">
                        <a:spcAft>
                          <a:spcPts val="0"/>
                        </a:spcAft>
                      </a:pPr>
                      <a:r>
                        <a:rPr lang="en-ZA" sz="1100" dirty="0" err="1">
                          <a:latin typeface="Times New Roman"/>
                          <a:cs typeface="B Lotus"/>
                        </a:rPr>
                        <a:t>Atenolol</a:t>
                      </a:r>
                      <a:r>
                        <a:rPr lang="en-ZA" sz="1100" dirty="0">
                          <a:latin typeface="Times New Roman"/>
                          <a:cs typeface="B Lotus"/>
                        </a:rPr>
                        <a:t>*</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Tab (50 , 100)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25</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25-100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100*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Daily to BID</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8"/>
                  </a:ext>
                </a:extLst>
              </a:tr>
              <a:tr h="507126">
                <a:tc>
                  <a:txBody>
                    <a:bodyPr/>
                    <a:lstStyle/>
                    <a:p>
                      <a:pPr algn="just">
                        <a:spcAft>
                          <a:spcPts val="0"/>
                        </a:spcAft>
                      </a:pPr>
                      <a:r>
                        <a:rPr lang="en-ZA" sz="1100" dirty="0" err="1">
                          <a:latin typeface="Times New Roman"/>
                          <a:cs typeface="B Lotus"/>
                        </a:rPr>
                        <a:t>Metoprolol</a:t>
                      </a:r>
                      <a:r>
                        <a:rPr lang="en-ZA" sz="1100" dirty="0">
                          <a:latin typeface="Times New Roman"/>
                          <a:cs typeface="B Lotus"/>
                        </a:rPr>
                        <a:t> </a:t>
                      </a:r>
                      <a:r>
                        <a:rPr lang="en-ZA" sz="1100" dirty="0" err="1">
                          <a:latin typeface="Times New Roman"/>
                          <a:cs typeface="B Lotus"/>
                        </a:rPr>
                        <a:t>tartrate</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Immediate-release tab (50)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50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100-400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400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BID</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09"/>
                  </a:ext>
                </a:extLst>
              </a:tr>
              <a:tr h="529582">
                <a:tc>
                  <a:txBody>
                    <a:bodyPr/>
                    <a:lstStyle/>
                    <a:p>
                      <a:pPr>
                        <a:spcAft>
                          <a:spcPts val="0"/>
                        </a:spcAft>
                      </a:pPr>
                      <a:r>
                        <a:rPr lang="en-ZA" sz="1100" dirty="0" err="1">
                          <a:latin typeface="Times New Roman"/>
                          <a:cs typeface="B Lotus"/>
                        </a:rPr>
                        <a:t>Metoprolol</a:t>
                      </a:r>
                      <a:r>
                        <a:rPr lang="en-ZA" sz="1100" dirty="0">
                          <a:latin typeface="Times New Roman"/>
                          <a:cs typeface="B Lotus"/>
                        </a:rPr>
                        <a:t> </a:t>
                      </a:r>
                      <a:r>
                        <a:rPr lang="en-ZA" sz="1100" dirty="0" err="1">
                          <a:latin typeface="Times New Roman"/>
                          <a:cs typeface="B Lotus"/>
                        </a:rPr>
                        <a:t>succinate</a:t>
                      </a:r>
                      <a:r>
                        <a:rPr lang="en-ZA" sz="1100" dirty="0">
                          <a:latin typeface="Times New Roman"/>
                          <a:cs typeface="B Lotus"/>
                        </a:rPr>
                        <a:t> (</a:t>
                      </a:r>
                      <a:r>
                        <a:rPr lang="en-ZA" sz="1100" dirty="0" err="1">
                          <a:latin typeface="Times New Roman"/>
                          <a:cs typeface="B Lotus"/>
                        </a:rPr>
                        <a:t>MetoHEXAL</a:t>
                      </a:r>
                      <a:r>
                        <a:rPr lang="en-ZA" sz="1100" dirty="0">
                          <a:latin typeface="Times New Roman"/>
                          <a:cs typeface="B Lotus"/>
                        </a:rPr>
                        <a:t>®)</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spcAft>
                          <a:spcPts val="0"/>
                        </a:spcAft>
                      </a:pPr>
                      <a:r>
                        <a:rPr lang="en-ZA" sz="1100">
                          <a:latin typeface="Times New Roman"/>
                          <a:cs typeface="B Lotus"/>
                        </a:rPr>
                        <a:t>Extended-release tab (47.5 , 95 , 190)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47.5</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47.5-190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190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Daily</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10"/>
                  </a:ext>
                </a:extLst>
              </a:tr>
              <a:tr h="507126">
                <a:tc>
                  <a:txBody>
                    <a:bodyPr/>
                    <a:lstStyle/>
                    <a:p>
                      <a:pPr algn="just">
                        <a:spcAft>
                          <a:spcPts val="0"/>
                        </a:spcAft>
                      </a:pPr>
                      <a:r>
                        <a:rPr lang="en-ZA" sz="1100" dirty="0" err="1">
                          <a:latin typeface="Times New Roman"/>
                          <a:cs typeface="B Lotus"/>
                        </a:rPr>
                        <a:t>Propranolol</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Tab (10 , 20 , 40)</a:t>
                      </a:r>
                      <a:endParaRPr lang="en-US" sz="1100">
                        <a:latin typeface="Calibri"/>
                      </a:endParaRPr>
                    </a:p>
                    <a:p>
                      <a:pPr algn="just">
                        <a:spcAft>
                          <a:spcPts val="0"/>
                        </a:spcAft>
                      </a:pPr>
                      <a:r>
                        <a:rPr lang="en-ZA" sz="1100">
                          <a:latin typeface="Times New Roman"/>
                          <a:cs typeface="B Lotus"/>
                        </a:rPr>
                        <a:t>Inj (1 mg/mL)</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40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40-160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160</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a:latin typeface="Times New Roman"/>
                          <a:cs typeface="B Lotus"/>
                        </a:rPr>
                        <a:t>BID</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11"/>
                  </a:ext>
                </a:extLst>
              </a:tr>
              <a:tr h="250040">
                <a:tc gridSpan="6">
                  <a:txBody>
                    <a:bodyPr/>
                    <a:lstStyle/>
                    <a:p>
                      <a:pPr>
                        <a:spcAft>
                          <a:spcPts val="0"/>
                        </a:spcAft>
                      </a:pPr>
                      <a:r>
                        <a:rPr lang="en-ZA" sz="1100" dirty="0">
                          <a:latin typeface="Times New Roman"/>
                          <a:cs typeface="B Lotus"/>
                        </a:rPr>
                        <a:t>* Doses &gt;100 mg are unlikely to produce any further benefit.</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2"/>
                  </a:ext>
                </a:extLst>
              </a:tr>
              <a:tr h="253564">
                <a:tc gridSpan="6">
                  <a:txBody>
                    <a:bodyPr/>
                    <a:lstStyle/>
                    <a:p>
                      <a:pPr>
                        <a:spcAft>
                          <a:spcPts val="0"/>
                        </a:spcAft>
                      </a:pPr>
                      <a:r>
                        <a:rPr lang="en-ZA" sz="1100" b="1" dirty="0" err="1">
                          <a:latin typeface="Times New Roman"/>
                          <a:ea typeface="Calibri"/>
                          <a:cs typeface="B Lotus"/>
                        </a:rPr>
                        <a:t>Aldosterone</a:t>
                      </a:r>
                      <a:r>
                        <a:rPr lang="en-ZA" sz="1100" b="1" dirty="0">
                          <a:latin typeface="Times New Roman"/>
                          <a:ea typeface="Calibri"/>
                          <a:cs typeface="B Lotus"/>
                        </a:rPr>
                        <a:t> Antagonists</a:t>
                      </a:r>
                      <a:endParaRPr lang="en-US" sz="1100" dirty="0">
                        <a:latin typeface="Calibri"/>
                        <a:ea typeface="Calibri"/>
                        <a:cs typeface="Arial"/>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solidFill>
                      <a:srgbClr val="D2EA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3"/>
                  </a:ext>
                </a:extLst>
              </a:tr>
              <a:tr h="353055">
                <a:tc>
                  <a:txBody>
                    <a:bodyPr/>
                    <a:lstStyle/>
                    <a:p>
                      <a:pPr algn="just">
                        <a:spcAft>
                          <a:spcPts val="0"/>
                        </a:spcAft>
                      </a:pPr>
                      <a:r>
                        <a:rPr lang="en-ZA" sz="1100">
                          <a:latin typeface="Times New Roman"/>
                          <a:cs typeface="B Lotus"/>
                        </a:rPr>
                        <a:t>Spironolactone</a:t>
                      </a:r>
                      <a:endParaRPr lang="en-US" sz="110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Tab (25 , 100)</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25</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25-50</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50</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tc>
                  <a:txBody>
                    <a:bodyPr/>
                    <a:lstStyle/>
                    <a:p>
                      <a:pPr algn="just">
                        <a:spcAft>
                          <a:spcPts val="0"/>
                        </a:spcAft>
                      </a:pPr>
                      <a:r>
                        <a:rPr lang="en-ZA" sz="1100" dirty="0">
                          <a:latin typeface="Times New Roman"/>
                          <a:cs typeface="B Lotus"/>
                        </a:rPr>
                        <a:t>Daily to BID</a:t>
                      </a:r>
                      <a:endParaRPr lang="en-US" sz="1100" dirty="0">
                        <a:latin typeface="Calibri"/>
                      </a:endParaRPr>
                    </a:p>
                  </a:txBody>
                  <a:tcPr marL="68580" marR="68580" marT="0" marB="0" anchor="ctr">
                    <a:lnL w="19050" cap="flat" cmpd="sng" algn="ctr">
                      <a:solidFill>
                        <a:srgbClr val="78C0D4"/>
                      </a:solidFill>
                      <a:prstDash val="solid"/>
                      <a:round/>
                      <a:headEnd type="none" w="med" len="med"/>
                      <a:tailEnd type="none" w="med" len="med"/>
                    </a:lnL>
                    <a:lnR w="19050" cap="flat" cmpd="sng" algn="ctr">
                      <a:solidFill>
                        <a:srgbClr val="78C0D4"/>
                      </a:solidFill>
                      <a:prstDash val="solid"/>
                      <a:round/>
                      <a:headEnd type="none" w="med" len="med"/>
                      <a:tailEnd type="none" w="med" len="med"/>
                    </a:lnR>
                    <a:lnT w="19050" cap="flat" cmpd="sng" algn="ctr">
                      <a:solidFill>
                        <a:srgbClr val="78C0D4"/>
                      </a:solidFill>
                      <a:prstDash val="solid"/>
                      <a:round/>
                      <a:headEnd type="none" w="med" len="med"/>
                      <a:tailEnd type="none" w="med" len="med"/>
                    </a:lnT>
                    <a:lnB w="19050" cap="flat" cmpd="sng" algn="ctr">
                      <a:solidFill>
                        <a:srgbClr val="78C0D4"/>
                      </a:solidFill>
                      <a:prstDash val="solid"/>
                      <a:round/>
                      <a:headEnd type="none" w="med" len="med"/>
                      <a:tailEnd type="none" w="med" len="med"/>
                    </a:lnB>
                  </a:tcPr>
                </a:tc>
                <a:extLst>
                  <a:ext uri="{0D108BD9-81ED-4DB2-BD59-A6C34878D82A}">
                    <a16:rowId xmlns:a16="http://schemas.microsoft.com/office/drawing/2014/main" xmlns="" val="10014"/>
                  </a:ext>
                </a:extLst>
              </a:tr>
            </a:tbl>
          </a:graphicData>
        </a:graphic>
      </p:graphicFrame>
    </p:spTree>
    <p:extLst>
      <p:ext uri="{BB962C8B-B14F-4D97-AF65-F5344CB8AC3E}">
        <p14:creationId xmlns:p14="http://schemas.microsoft.com/office/powerpoint/2010/main" val="273447041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21341" y="221206"/>
            <a:ext cx="8229600" cy="1139825"/>
          </a:xfrm>
        </p:spPr>
        <p:txBody>
          <a:bodyPr/>
          <a:lstStyle/>
          <a:p>
            <a:pPr algn="ctr" rtl="1"/>
            <a:r>
              <a:rPr lang="fa-IR" altLang="en-US" dirty="0"/>
              <a:t>آلفابلوکرها</a:t>
            </a:r>
            <a:endParaRPr lang="en-US" altLang="en-US" dirty="0"/>
          </a:p>
        </p:txBody>
      </p:sp>
      <p:sp>
        <p:nvSpPr>
          <p:cNvPr id="29699" name="Content Placeholder 2"/>
          <p:cNvSpPr>
            <a:spLocks noGrp="1"/>
          </p:cNvSpPr>
          <p:nvPr>
            <p:ph idx="1"/>
          </p:nvPr>
        </p:nvSpPr>
        <p:spPr>
          <a:xfrm>
            <a:off x="335280" y="1587464"/>
            <a:ext cx="8572052" cy="4530725"/>
          </a:xfrm>
        </p:spPr>
        <p:txBody>
          <a:bodyPr/>
          <a:lstStyle/>
          <a:p>
            <a:pPr algn="r" rtl="1"/>
            <a:r>
              <a:rPr lang="fa-IR" altLang="en-US" dirty="0"/>
              <a:t>در مردان مسن مصرف می شود به منظور کاهش فشار خون و در صورت وجود بزرگی پروستات نقشی در جلوگیری از روند هیپرپلازی پروستات دارد. از عوارض آن هیپوتنشن ارتوستاتیک است که باید به بیمار آموزش های لازم جهت پیشگیری از این عارضه داده شود. </a:t>
            </a:r>
          </a:p>
          <a:p>
            <a:pPr algn="r" rtl="1"/>
            <a:r>
              <a:rPr lang="fa-IR" altLang="en-US" dirty="0"/>
              <a:t>پرازوسین 1 و 5 میلیگرمی</a:t>
            </a:r>
          </a:p>
          <a:p>
            <a:pPr algn="r" rtl="1"/>
            <a:r>
              <a:rPr lang="fa-IR" altLang="en-US" dirty="0"/>
              <a:t>ترازوسین 2 و 5 میلیگرمی</a:t>
            </a:r>
            <a:endParaRPr lang="en-US" altLang="en-US" dirty="0"/>
          </a:p>
        </p:txBody>
      </p:sp>
    </p:spTree>
    <p:extLst>
      <p:ext uri="{BB962C8B-B14F-4D97-AF65-F5344CB8AC3E}">
        <p14:creationId xmlns:p14="http://schemas.microsoft.com/office/powerpoint/2010/main" val="16650581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876094" y="577328"/>
            <a:ext cx="8596668" cy="907228"/>
          </a:xfrm>
        </p:spPr>
        <p:txBody>
          <a:bodyPr/>
          <a:lstStyle/>
          <a:p>
            <a:pPr algn="ctr" rtl="1"/>
            <a:r>
              <a:rPr lang="fa-IR" altLang="en-US" dirty="0"/>
              <a:t>فشار خون و بارداری</a:t>
            </a:r>
          </a:p>
        </p:txBody>
      </p:sp>
      <p:sp>
        <p:nvSpPr>
          <p:cNvPr id="30723" name="Content Placeholder 2"/>
          <p:cNvSpPr>
            <a:spLocks noGrp="1"/>
          </p:cNvSpPr>
          <p:nvPr>
            <p:ph sz="half" idx="1"/>
          </p:nvPr>
        </p:nvSpPr>
        <p:spPr>
          <a:xfrm>
            <a:off x="236668" y="1344706"/>
            <a:ext cx="9402184" cy="5190565"/>
          </a:xfrm>
        </p:spPr>
        <p:txBody>
          <a:bodyPr/>
          <a:lstStyle/>
          <a:p>
            <a:pPr marL="0" indent="0" algn="just" rtl="1"/>
            <a:r>
              <a:rPr lang="fa-IR" altLang="en-US" sz="3200" dirty="0"/>
              <a:t> </a:t>
            </a:r>
            <a:r>
              <a:rPr lang="fa-IR" altLang="en-US" sz="2400" dirty="0"/>
              <a:t>استفاده از متیل دوپا و نیفیدیپین</a:t>
            </a:r>
            <a:r>
              <a:rPr lang="en-US" altLang="en-US" sz="2400" dirty="0"/>
              <a:t> </a:t>
            </a:r>
            <a:r>
              <a:rPr lang="fa-IR" altLang="en-US" sz="2400" dirty="0"/>
              <a:t>در حاملگی قابل تأیید هستند.</a:t>
            </a:r>
          </a:p>
          <a:p>
            <a:pPr marL="0" indent="0" algn="just" rtl="1">
              <a:buNone/>
            </a:pPr>
            <a:endParaRPr lang="fa-IR" altLang="en-US" sz="2400" dirty="0"/>
          </a:p>
          <a:p>
            <a:pPr marL="0" indent="0" algn="just" rtl="1"/>
            <a:r>
              <a:rPr lang="fa-IR" altLang="en-US" sz="2400" dirty="0"/>
              <a:t> بتا بلوکرها ( در تجویز در اوایل حاملگی احتمالاً موجب تأخیر رشد جنین می شوند)</a:t>
            </a:r>
          </a:p>
          <a:p>
            <a:pPr marL="0" indent="0" algn="just" rtl="1">
              <a:buNone/>
            </a:pPr>
            <a:endParaRPr lang="fa-IR" altLang="en-US" sz="2400" dirty="0"/>
          </a:p>
          <a:p>
            <a:pPr marL="0" indent="0" algn="just" rtl="1"/>
            <a:r>
              <a:rPr lang="fa-IR" altLang="en-US" sz="2400" dirty="0"/>
              <a:t> دیورتیک ها ( درصورتیکه همزمان کاهش حجم وجود داشته باشد) باید با احتیاط تجویز شوند</a:t>
            </a:r>
          </a:p>
          <a:p>
            <a:pPr marL="0" indent="0" algn="just" rtl="1">
              <a:buNone/>
            </a:pPr>
            <a:endParaRPr lang="en-US" altLang="en-US" sz="2400" dirty="0"/>
          </a:p>
          <a:p>
            <a:pPr marL="0" indent="0" algn="just" rtl="1"/>
            <a:r>
              <a:rPr lang="en-ZA" altLang="en-US" sz="2400" dirty="0"/>
              <a:t>ACEIs</a:t>
            </a:r>
            <a:r>
              <a:rPr lang="fa-IR" altLang="en-US" sz="2400" dirty="0"/>
              <a:t>، </a:t>
            </a:r>
            <a:r>
              <a:rPr lang="en-ZA" altLang="en-US" sz="2400" dirty="0"/>
              <a:t>ARBs</a:t>
            </a:r>
            <a:r>
              <a:rPr lang="fa-IR" altLang="en-US" sz="2400" dirty="0"/>
              <a:t> و </a:t>
            </a:r>
            <a:r>
              <a:rPr lang="en-ZA" altLang="en-US" sz="2400" dirty="0"/>
              <a:t>RAS</a:t>
            </a:r>
            <a:r>
              <a:rPr lang="fa-IR" altLang="en-US" sz="2400" dirty="0"/>
              <a:t> بلوکرها بدلیل خطر بالقوه آنها برای جنین نباید در دوران حاملگی استفاده شوند. </a:t>
            </a:r>
          </a:p>
        </p:txBody>
      </p:sp>
    </p:spTree>
    <p:extLst>
      <p:ext uri="{BB962C8B-B14F-4D97-AF65-F5344CB8AC3E}">
        <p14:creationId xmlns:p14="http://schemas.microsoft.com/office/powerpoint/2010/main" val="18893874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122" y="552225"/>
            <a:ext cx="9111727" cy="5799793"/>
          </a:xfrm>
          <a:prstGeom prst="rect">
            <a:avLst/>
          </a:prstGeom>
        </p:spPr>
        <p:txBody>
          <a:bodyPr wrap="square">
            <a:spAutoFit/>
          </a:bodyPr>
          <a:lstStyle/>
          <a:p>
            <a:pPr algn="r" rtl="1">
              <a:defRPr/>
            </a:pPr>
            <a:r>
              <a:rPr lang="fa-IR" sz="2400" b="1" dirty="0">
                <a:solidFill>
                  <a:srgbClr val="FF0000"/>
                </a:solidFill>
                <a:latin typeface="Calibri" panose="020F0502020204030204" pitchFamily="34" charset="0"/>
                <a:cs typeface="B Titr" panose="00000700000000000000" pitchFamily="2" charset="-78"/>
              </a:rPr>
              <a:t>جهت نگهداری داروها چه مواردی باید رعایت شود؟</a:t>
            </a:r>
          </a:p>
          <a:p>
            <a:pPr algn="r" rtl="1">
              <a:defRPr/>
            </a:pPr>
            <a:endParaRPr lang="en-US" sz="2400" b="1" dirty="0">
              <a:solidFill>
                <a:srgbClr val="FF0000"/>
              </a:solidFill>
              <a:latin typeface="Calibri" panose="020F0502020204030204" pitchFamily="34" charset="0"/>
              <a:cs typeface="B Titr" panose="00000700000000000000" pitchFamily="2" charset="-78"/>
            </a:endParaRPr>
          </a:p>
          <a:p>
            <a:pPr marL="342900" indent="-342900" algn="r" rtl="1">
              <a:lnSpc>
                <a:spcPct val="107000"/>
              </a:lnSpc>
              <a:spcAft>
                <a:spcPts val="800"/>
              </a:spcAft>
              <a:buFont typeface="+mj-lt"/>
              <a:buAutoNum type="arabicParenR"/>
              <a:defRPr/>
            </a:pPr>
            <a:r>
              <a:rPr lang="fa-IR" dirty="0">
                <a:solidFill>
                  <a:srgbClr val="000000"/>
                </a:solidFill>
                <a:latin typeface="Calibri" panose="020F0502020204030204" pitchFamily="34" charset="0"/>
                <a:ea typeface="Calibri" panose="020F0502020204030204" pitchFamily="34" charset="0"/>
                <a:cs typeface="Nazanin"/>
              </a:rPr>
              <a:t>داروها دور از نور آفتاب و رطوبت و گرما نگهداری شوند.</a:t>
            </a:r>
            <a:endParaRPr lang="en-US" dirty="0">
              <a:solidFill>
                <a:srgbClr val="000000"/>
              </a:solidFill>
              <a:latin typeface="Calibri" panose="020F0502020204030204" pitchFamily="34" charset="0"/>
              <a:ea typeface="Calibri" panose="020F0502020204030204" pitchFamily="34" charset="0"/>
              <a:cs typeface="Nazanin"/>
            </a:endParaRPr>
          </a:p>
          <a:p>
            <a:pPr marL="342900" indent="-342900" algn="r" rtl="1">
              <a:lnSpc>
                <a:spcPct val="107000"/>
              </a:lnSpc>
              <a:spcAft>
                <a:spcPts val="800"/>
              </a:spcAft>
              <a:buFont typeface="+mj-lt"/>
              <a:buAutoNum type="arabicParenR"/>
              <a:defRPr/>
            </a:pPr>
            <a:r>
              <a:rPr lang="fa-IR" dirty="0">
                <a:solidFill>
                  <a:srgbClr val="000000"/>
                </a:solidFill>
                <a:latin typeface="Calibri" panose="020F0502020204030204" pitchFamily="34" charset="0"/>
                <a:ea typeface="Calibri" panose="020F0502020204030204" pitchFamily="34" charset="0"/>
                <a:cs typeface="Nazanin"/>
              </a:rPr>
              <a:t>خارج کردن داروها از پوشش بسته بندی باعث سایش داروها و کاهش خواص انها میشود.</a:t>
            </a:r>
            <a:endParaRPr lang="en-US" dirty="0">
              <a:solidFill>
                <a:srgbClr val="000000"/>
              </a:solidFill>
              <a:latin typeface="Calibri" panose="020F0502020204030204" pitchFamily="34" charset="0"/>
              <a:ea typeface="Calibri" panose="020F0502020204030204" pitchFamily="34" charset="0"/>
              <a:cs typeface="Nazanin"/>
            </a:endParaRPr>
          </a:p>
          <a:p>
            <a:pPr marL="342900" indent="-342900" algn="r" rtl="1">
              <a:lnSpc>
                <a:spcPct val="107000"/>
              </a:lnSpc>
              <a:spcAft>
                <a:spcPts val="800"/>
              </a:spcAft>
              <a:buFont typeface="+mj-lt"/>
              <a:buAutoNum type="arabicParenR"/>
              <a:defRPr/>
            </a:pPr>
            <a:r>
              <a:rPr lang="fa-IR" dirty="0">
                <a:solidFill>
                  <a:srgbClr val="000000"/>
                </a:solidFill>
                <a:latin typeface="Calibri" panose="020F0502020204030204" pitchFamily="34" charset="0"/>
                <a:ea typeface="Calibri" panose="020F0502020204030204" pitchFamily="34" charset="0"/>
                <a:cs typeface="Nazanin"/>
              </a:rPr>
              <a:t>توجه به تاریخ انقضا درج شده روی دارو بسیار مهم است.</a:t>
            </a:r>
            <a:endParaRPr lang="en-US" dirty="0">
              <a:solidFill>
                <a:srgbClr val="000000"/>
              </a:solidFill>
              <a:latin typeface="Calibri" panose="020F0502020204030204" pitchFamily="34" charset="0"/>
              <a:ea typeface="Calibri" panose="020F0502020204030204" pitchFamily="34" charset="0"/>
              <a:cs typeface="Nazanin"/>
            </a:endParaRPr>
          </a:p>
          <a:p>
            <a:pPr algn="r" rtl="1">
              <a:defRPr/>
            </a:pPr>
            <a:r>
              <a:rPr lang="fa-IR" sz="2400" b="1" dirty="0">
                <a:solidFill>
                  <a:srgbClr val="FF0000"/>
                </a:solidFill>
                <a:latin typeface="Calibri" panose="020F0502020204030204" pitchFamily="34" charset="0"/>
                <a:cs typeface="B Titr" panose="00000700000000000000" pitchFamily="2" charset="-78"/>
              </a:rPr>
              <a:t> </a:t>
            </a:r>
            <a:endParaRPr lang="en-US" sz="2400" b="1" dirty="0">
              <a:solidFill>
                <a:srgbClr val="FF0000"/>
              </a:solidFill>
              <a:latin typeface="Calibri" panose="020F0502020204030204" pitchFamily="34" charset="0"/>
              <a:cs typeface="B Titr" panose="00000700000000000000" pitchFamily="2" charset="-78"/>
            </a:endParaRPr>
          </a:p>
          <a:p>
            <a:pPr algn="r" rtl="1">
              <a:defRPr/>
            </a:pPr>
            <a:r>
              <a:rPr lang="fa-IR" sz="2400" b="1" dirty="0">
                <a:solidFill>
                  <a:srgbClr val="FF0000"/>
                </a:solidFill>
                <a:latin typeface="Calibri" panose="020F0502020204030204" pitchFamily="34" charset="0"/>
                <a:cs typeface="B Titr" panose="00000700000000000000" pitchFamily="2" charset="-78"/>
              </a:rPr>
              <a:t>بهترین نوشیدنی جهت مصرف قرص های فشار خون چیست؟</a:t>
            </a:r>
          </a:p>
          <a:p>
            <a:pPr algn="r" rtl="1">
              <a:defRPr/>
            </a:pPr>
            <a:endParaRPr lang="en-US" sz="2400" b="1" dirty="0">
              <a:solidFill>
                <a:srgbClr val="FF0000"/>
              </a:solidFill>
              <a:latin typeface="Calibri" panose="020F0502020204030204" pitchFamily="34" charset="0"/>
              <a:cs typeface="B Titr" panose="00000700000000000000" pitchFamily="2" charset="-78"/>
            </a:endParaRPr>
          </a:p>
          <a:p>
            <a:pPr algn="r" rtl="1">
              <a:lnSpc>
                <a:spcPct val="107000"/>
              </a:lnSpc>
              <a:spcAft>
                <a:spcPts val="800"/>
              </a:spcAft>
              <a:defRPr/>
            </a:pPr>
            <a:r>
              <a:rPr lang="fa-IR" dirty="0">
                <a:solidFill>
                  <a:srgbClr val="000000"/>
                </a:solidFill>
                <a:latin typeface="Calibri" panose="020F0502020204030204" pitchFamily="34" charset="0"/>
                <a:ea typeface="Calibri" panose="020F0502020204030204" pitchFamily="34" charset="0"/>
                <a:cs typeface="Nazanin"/>
              </a:rPr>
              <a:t>گرچه هیچ تحقیقی مبنی بر اینکه استفاده از شیر و لبنیات یا آب میوه باعث کاهش یا افزایش اثر دارو می شود، وجود ندارد اما بهتر است قرص های ضد فشار خون همراه با یک لیوان آب مصرف شوند.</a:t>
            </a:r>
          </a:p>
          <a:p>
            <a:pPr algn="r" rtl="1">
              <a:lnSpc>
                <a:spcPct val="107000"/>
              </a:lnSpc>
              <a:spcAft>
                <a:spcPts val="800"/>
              </a:spcAft>
              <a:defRPr/>
            </a:pPr>
            <a:endParaRPr lang="fa-IR" dirty="0">
              <a:solidFill>
                <a:srgbClr val="000000"/>
              </a:solidFill>
              <a:latin typeface="Calibri" panose="020F0502020204030204" pitchFamily="34" charset="0"/>
              <a:ea typeface="Calibri" panose="020F0502020204030204" pitchFamily="34" charset="0"/>
              <a:cs typeface="Nazanin"/>
            </a:endParaRPr>
          </a:p>
          <a:p>
            <a:pPr algn="r" rtl="1">
              <a:defRPr/>
            </a:pPr>
            <a:r>
              <a:rPr lang="fa-IR" sz="2400" b="1" dirty="0">
                <a:solidFill>
                  <a:srgbClr val="FF0000"/>
                </a:solidFill>
                <a:latin typeface="Calibri" panose="020F0502020204030204" pitchFamily="34" charset="0"/>
                <a:cs typeface="B Titr" panose="00000700000000000000" pitchFamily="2" charset="-78"/>
              </a:rPr>
              <a:t>روش صحیح مصرف دارو های فشار خون چگونه است؟</a:t>
            </a:r>
          </a:p>
          <a:p>
            <a:pPr algn="r" rtl="1">
              <a:defRPr/>
            </a:pPr>
            <a:endParaRPr lang="en-US" sz="2400" b="1" dirty="0">
              <a:solidFill>
                <a:srgbClr val="FF0000"/>
              </a:solidFill>
              <a:latin typeface="Calibri" panose="020F0502020204030204" pitchFamily="34" charset="0"/>
              <a:cs typeface="B Titr" panose="00000700000000000000" pitchFamily="2" charset="-78"/>
            </a:endParaRPr>
          </a:p>
          <a:p>
            <a:pPr algn="r" rtl="1">
              <a:defRPr/>
            </a:pPr>
            <a:r>
              <a:rPr lang="fa-IR" dirty="0">
                <a:solidFill>
                  <a:srgbClr val="000000"/>
                </a:solidFill>
                <a:latin typeface="Calibri" panose="020F0502020204030204" pitchFamily="34" charset="0"/>
                <a:ea typeface="Calibri" panose="020F0502020204030204" pitchFamily="34" charset="0"/>
                <a:cs typeface="Nazanin"/>
              </a:rPr>
              <a:t>چنانچه طبق نظر پزشک معالج برای درمان فشار خون چند دارو تجویز شده است، بهتر است هر دارو را به طور جداگانه در وقت معین خود مصرف کنید. مصرف چند قرص همراه با هم شاید باعث احتمال افت فشار خون و عوارض ناشی از ان شود</a:t>
            </a:r>
            <a:endParaRPr lang="en-US" dirty="0">
              <a:solidFill>
                <a:srgbClr val="000000"/>
              </a:solidFill>
              <a:latin typeface="Calibri" panose="020F0502020204030204" pitchFamily="34" charset="0"/>
              <a:ea typeface="Calibri" panose="020F0502020204030204" pitchFamily="34" charset="0"/>
              <a:cs typeface="Nazanin"/>
            </a:endParaRPr>
          </a:p>
        </p:txBody>
      </p:sp>
    </p:spTree>
    <p:extLst>
      <p:ext uri="{BB962C8B-B14F-4D97-AF65-F5344CB8AC3E}">
        <p14:creationId xmlns:p14="http://schemas.microsoft.com/office/powerpoint/2010/main" val="25057676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ChangeArrowheads="1"/>
          </p:cNvSpPr>
          <p:nvPr/>
        </p:nvSpPr>
        <p:spPr bwMode="auto">
          <a:xfrm>
            <a:off x="344244" y="614082"/>
            <a:ext cx="8896574" cy="574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r" rtl="1"/>
            <a:r>
              <a:rPr lang="fa-IR" altLang="en-US" sz="2400" b="1" dirty="0">
                <a:solidFill>
                  <a:srgbClr val="FF0000"/>
                </a:solidFill>
                <a:latin typeface="Calibri" panose="020F0502020204030204" pitchFamily="34" charset="0"/>
                <a:cs typeface="B Titr" panose="00000700000000000000" pitchFamily="2" charset="-78"/>
              </a:rPr>
              <a:t>آیا میتوان مصرف داروهای فشار خون را بعد از کنترل بیماری قطع کرد؟</a:t>
            </a:r>
            <a:endParaRPr lang="en-US" altLang="en-US" sz="2400" b="1" dirty="0">
              <a:solidFill>
                <a:srgbClr val="FF0000"/>
              </a:solidFill>
              <a:latin typeface="Calibri" panose="020F0502020204030204" pitchFamily="34" charset="0"/>
              <a:cs typeface="B Titr" panose="00000700000000000000" pitchFamily="2" charset="-78"/>
            </a:endParaRPr>
          </a:p>
          <a:p>
            <a:pPr algn="r" rtl="1">
              <a:lnSpc>
                <a:spcPct val="107000"/>
              </a:lnSpc>
              <a:spcAft>
                <a:spcPts val="800"/>
              </a:spcAft>
            </a:pPr>
            <a:r>
              <a:rPr lang="fa-IR" altLang="en-US" dirty="0">
                <a:solidFill>
                  <a:srgbClr val="000000"/>
                </a:solidFill>
                <a:latin typeface="Calibri" panose="020F0502020204030204" pitchFamily="34" charset="0"/>
                <a:ea typeface="Calibri" panose="020F0502020204030204" pitchFamily="34" charset="0"/>
                <a:cs typeface="Nazanin"/>
              </a:rPr>
              <a:t>مصرف داروهای کاهنده فشارخون تا پایان عمر الزامی است و باید بدانیم که قطع دارو باعث برگشتن فشار خون به میزان بالاتر از حد طبیعی میشود کنترل مجدد آن مشکل خواهد بود.</a:t>
            </a:r>
          </a:p>
          <a:p>
            <a:pPr algn="r" rtl="1">
              <a:lnSpc>
                <a:spcPct val="107000"/>
              </a:lnSpc>
              <a:spcAft>
                <a:spcPts val="800"/>
              </a:spcAft>
            </a:pPr>
            <a:endParaRPr lang="fa-IR" altLang="en-US" dirty="0">
              <a:solidFill>
                <a:srgbClr val="000000"/>
              </a:solidFill>
              <a:latin typeface="Calibri" panose="020F0502020204030204" pitchFamily="34" charset="0"/>
              <a:ea typeface="Calibri" panose="020F0502020204030204" pitchFamily="34" charset="0"/>
              <a:cs typeface="Nazanin"/>
            </a:endParaRPr>
          </a:p>
          <a:p>
            <a:pPr algn="r" rtl="1"/>
            <a:r>
              <a:rPr lang="fa-IR" altLang="en-US" sz="2400" b="1" dirty="0">
                <a:solidFill>
                  <a:srgbClr val="FF0000"/>
                </a:solidFill>
                <a:latin typeface="Calibri" panose="020F0502020204030204" pitchFamily="34" charset="0"/>
                <a:ea typeface="Calibri" panose="020F0502020204030204" pitchFamily="34" charset="0"/>
                <a:cs typeface="B Titr" panose="00000700000000000000" pitchFamily="2" charset="-78"/>
              </a:rPr>
              <a:t>مصرف داروهای فشار خون همزمان با کدام داروها ممنوع است؟</a:t>
            </a:r>
            <a:endParaRPr lang="en-US" altLang="en-US" sz="2400" b="1" dirty="0">
              <a:solidFill>
                <a:srgbClr val="FF0000"/>
              </a:solidFill>
              <a:latin typeface="Calibri" panose="020F0502020204030204" pitchFamily="34" charset="0"/>
              <a:ea typeface="Calibri" panose="020F0502020204030204" pitchFamily="34" charset="0"/>
              <a:cs typeface="B Titr" panose="00000700000000000000" pitchFamily="2" charset="-78"/>
            </a:endParaRPr>
          </a:p>
          <a:p>
            <a:pPr algn="r" rtl="1">
              <a:lnSpc>
                <a:spcPct val="107000"/>
              </a:lnSpc>
              <a:spcAft>
                <a:spcPts val="800"/>
              </a:spcAft>
            </a:pPr>
            <a:r>
              <a:rPr lang="fa-IR" altLang="en-US" dirty="0">
                <a:solidFill>
                  <a:srgbClr val="000000"/>
                </a:solidFill>
                <a:latin typeface="Calibri" panose="020F0502020204030204" pitchFamily="34" charset="0"/>
                <a:ea typeface="Calibri" panose="020F0502020204030204" pitchFamily="34" charset="0"/>
                <a:cs typeface="Nazanin"/>
              </a:rPr>
              <a:t>مصرف داروهای فشار خون با مسکن ها مثل استامینوفن و بروفن </a:t>
            </a:r>
            <a:r>
              <a:rPr lang="fa-IR" altLang="en-US" dirty="0">
                <a:solidFill>
                  <a:srgbClr val="000000"/>
                </a:solidFill>
                <a:latin typeface="Calibri" panose="020F0502020204030204" pitchFamily="34" charset="0"/>
                <a:cs typeface="Times New Roman" panose="02020603050405020304" pitchFamily="18" charset="0"/>
              </a:rPr>
              <a:t>–</a:t>
            </a:r>
            <a:r>
              <a:rPr lang="fa-IR" altLang="en-US" dirty="0">
                <a:solidFill>
                  <a:srgbClr val="000000"/>
                </a:solidFill>
                <a:latin typeface="Calibri" panose="020F0502020204030204" pitchFamily="34" charset="0"/>
                <a:ea typeface="Nazanin"/>
                <a:cs typeface="Nazanin"/>
              </a:rPr>
              <a:t> کورتون ها مثل آمپول دگزامتازون </a:t>
            </a:r>
            <a:r>
              <a:rPr lang="fa-IR" altLang="en-US"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r>
              <a:rPr lang="fa-IR" altLang="en-US" dirty="0">
                <a:solidFill>
                  <a:srgbClr val="000000"/>
                </a:solidFill>
                <a:latin typeface="Calibri" panose="020F0502020204030204" pitchFamily="34" charset="0"/>
                <a:ea typeface="Calibri" panose="020F0502020204030204" pitchFamily="34" charset="0"/>
                <a:cs typeface="Nazanin"/>
              </a:rPr>
              <a:t> داروهای سرماخوردگی </a:t>
            </a:r>
            <a:r>
              <a:rPr lang="fa-IR" altLang="en-US" dirty="0">
                <a:solidFill>
                  <a:srgbClr val="000000"/>
                </a:solidFill>
                <a:latin typeface="Calibri" panose="020F0502020204030204" pitchFamily="34" charset="0"/>
                <a:cs typeface="Times New Roman" panose="02020603050405020304" pitchFamily="18" charset="0"/>
              </a:rPr>
              <a:t>–</a:t>
            </a:r>
            <a:r>
              <a:rPr lang="fa-IR" altLang="en-US" dirty="0">
                <a:solidFill>
                  <a:srgbClr val="000000"/>
                </a:solidFill>
                <a:latin typeface="Calibri" panose="020F0502020204030204" pitchFamily="34" charset="0"/>
                <a:ea typeface="Nazanin"/>
                <a:cs typeface="Nazanin"/>
              </a:rPr>
              <a:t> داروهای اعصاب </a:t>
            </a:r>
            <a:r>
              <a:rPr lang="fa-IR" altLang="en-US" dirty="0">
                <a:solidFill>
                  <a:srgbClr val="000000"/>
                </a:solidFill>
                <a:latin typeface="Calibri" panose="020F0502020204030204" pitchFamily="34" charset="0"/>
                <a:cs typeface="Times New Roman" panose="02020603050405020304" pitchFamily="18" charset="0"/>
              </a:rPr>
              <a:t>–</a:t>
            </a:r>
            <a:r>
              <a:rPr lang="fa-IR" altLang="en-US" dirty="0">
                <a:solidFill>
                  <a:srgbClr val="000000"/>
                </a:solidFill>
                <a:latin typeface="Calibri" panose="020F0502020204030204" pitchFamily="34" charset="0"/>
                <a:ea typeface="Nazanin"/>
                <a:cs typeface="Nazanin"/>
              </a:rPr>
              <a:t> داروهای ضد بارداری ممنوع است.</a:t>
            </a:r>
          </a:p>
          <a:p>
            <a:pPr algn="r" rtl="1">
              <a:lnSpc>
                <a:spcPct val="107000"/>
              </a:lnSpc>
              <a:spcAft>
                <a:spcPts val="800"/>
              </a:spcAft>
            </a:pPr>
            <a:endParaRPr lang="fa-IR" altLang="en-US" dirty="0">
              <a:solidFill>
                <a:srgbClr val="000000"/>
              </a:solidFill>
              <a:latin typeface="Calibri" panose="020F0502020204030204" pitchFamily="34" charset="0"/>
              <a:ea typeface="Nazanin"/>
              <a:cs typeface="Nazanin"/>
            </a:endParaRPr>
          </a:p>
          <a:p>
            <a:pPr algn="r" rtl="1"/>
            <a:r>
              <a:rPr lang="fa-IR" altLang="en-US" sz="2400" b="1" dirty="0">
                <a:solidFill>
                  <a:srgbClr val="FF0000"/>
                </a:solidFill>
                <a:latin typeface="Calibri" panose="020F0502020204030204" pitchFamily="34" charset="0"/>
                <a:cs typeface="B Titr" panose="00000700000000000000" pitchFamily="2" charset="-78"/>
              </a:rPr>
              <a:t>آیا مصرف قرص فراموش شده همزمان با قرص بعدی درست است؟</a:t>
            </a:r>
            <a:endParaRPr lang="en-US" altLang="en-US" sz="2400" b="1" dirty="0">
              <a:solidFill>
                <a:srgbClr val="FF0000"/>
              </a:solidFill>
              <a:latin typeface="Calibri" panose="020F0502020204030204" pitchFamily="34" charset="0"/>
              <a:cs typeface="B Titr" panose="00000700000000000000" pitchFamily="2" charset="-78"/>
            </a:endParaRPr>
          </a:p>
          <a:p>
            <a:pPr algn="r" rtl="1">
              <a:lnSpc>
                <a:spcPct val="107000"/>
              </a:lnSpc>
              <a:spcAft>
                <a:spcPts val="800"/>
              </a:spcAft>
            </a:pPr>
            <a:r>
              <a:rPr lang="fa-IR" altLang="en-US" dirty="0">
                <a:solidFill>
                  <a:srgbClr val="000000"/>
                </a:solidFill>
                <a:latin typeface="Calibri" panose="020F0502020204030204" pitchFamily="34" charset="0"/>
                <a:ea typeface="Nazanin"/>
                <a:cs typeface="Nazanin"/>
              </a:rPr>
              <a:t>خیر زیرا مصرف بیش از نیاز قرص فشار خون میتواند باعث خطر سرگیجه </a:t>
            </a:r>
            <a:r>
              <a:rPr lang="fa-IR" altLang="en-US" dirty="0">
                <a:solidFill>
                  <a:srgbClr val="000000"/>
                </a:solidFill>
                <a:latin typeface="Calibri" panose="020F0502020204030204" pitchFamily="34" charset="0"/>
                <a:cs typeface="Times New Roman" panose="02020603050405020304" pitchFamily="18" charset="0"/>
              </a:rPr>
              <a:t>–</a:t>
            </a:r>
            <a:r>
              <a:rPr lang="fa-IR" altLang="en-US" dirty="0">
                <a:solidFill>
                  <a:srgbClr val="000000"/>
                </a:solidFill>
                <a:latin typeface="Calibri" panose="020F0502020204030204" pitchFamily="34" charset="0"/>
                <a:ea typeface="Nazanin"/>
                <a:cs typeface="Nazanin"/>
              </a:rPr>
              <a:t> گیجی </a:t>
            </a:r>
            <a:r>
              <a:rPr lang="fa-IR" altLang="en-US" dirty="0">
                <a:solidFill>
                  <a:srgbClr val="000000"/>
                </a:solidFill>
                <a:latin typeface="Calibri" panose="020F0502020204030204" pitchFamily="34" charset="0"/>
                <a:cs typeface="Times New Roman" panose="02020603050405020304" pitchFamily="18" charset="0"/>
              </a:rPr>
              <a:t>–</a:t>
            </a:r>
            <a:r>
              <a:rPr lang="fa-IR" altLang="en-US" dirty="0">
                <a:solidFill>
                  <a:srgbClr val="000000"/>
                </a:solidFill>
                <a:latin typeface="Calibri" panose="020F0502020204030204" pitchFamily="34" charset="0"/>
                <a:ea typeface="Nazanin"/>
                <a:cs typeface="Nazanin"/>
              </a:rPr>
              <a:t> عدم تعادل شود در صورت فراموش کردن یک نوبت قرص اگر بعد از دو تا سه ساعت به یاد آورده شود میتوان دارو را مصرف کرد.</a:t>
            </a:r>
          </a:p>
          <a:p>
            <a:pPr algn="r" rtl="1">
              <a:lnSpc>
                <a:spcPct val="107000"/>
              </a:lnSpc>
              <a:spcAft>
                <a:spcPts val="800"/>
              </a:spcAft>
            </a:pPr>
            <a:endParaRPr lang="en-US" altLang="en-US" dirty="0">
              <a:solidFill>
                <a:srgbClr val="000000"/>
              </a:solidFill>
              <a:latin typeface="Calibri" panose="020F0502020204030204" pitchFamily="34" charset="0"/>
              <a:ea typeface="Nazanin"/>
              <a:cs typeface="Nazanin"/>
            </a:endParaRPr>
          </a:p>
          <a:p>
            <a:pPr algn="r" rtl="1"/>
            <a:r>
              <a:rPr lang="fa-IR" altLang="en-US" sz="2400" b="1" dirty="0">
                <a:solidFill>
                  <a:srgbClr val="FF0000"/>
                </a:solidFill>
                <a:latin typeface="Calibri" panose="020F0502020204030204" pitchFamily="34" charset="0"/>
                <a:cs typeface="B Titr" panose="00000700000000000000" pitchFamily="2" charset="-78"/>
              </a:rPr>
              <a:t>بهترین زمان مصرف قرص های فشار خون چه زمانی است؟</a:t>
            </a:r>
            <a:endParaRPr lang="en-US" altLang="en-US" sz="2400" b="1" dirty="0">
              <a:solidFill>
                <a:srgbClr val="FF0000"/>
              </a:solidFill>
              <a:latin typeface="Calibri" panose="020F0502020204030204" pitchFamily="34" charset="0"/>
              <a:cs typeface="B Titr" panose="00000700000000000000" pitchFamily="2" charset="-78"/>
            </a:endParaRPr>
          </a:p>
          <a:p>
            <a:pPr algn="r" rtl="1">
              <a:lnSpc>
                <a:spcPct val="107000"/>
              </a:lnSpc>
              <a:spcAft>
                <a:spcPts val="800"/>
              </a:spcAft>
            </a:pPr>
            <a:r>
              <a:rPr lang="fa-IR" altLang="en-US" dirty="0">
                <a:solidFill>
                  <a:srgbClr val="000000"/>
                </a:solidFill>
                <a:latin typeface="Calibri" panose="020F0502020204030204" pitchFamily="34" charset="0"/>
                <a:ea typeface="Nazanin"/>
                <a:cs typeface="Nazanin"/>
              </a:rPr>
              <a:t>یکی از انواع داروها برای کنترل فشار خون داروهای ادرار آور است و پیشنهاد میشود این داروها صبح ها مصرف شوند تا باعث اختلال در خواب شب به علت نیاز به دفع ادرار نباشد. در مورد سایر داروها اگر فقط یک نوبت است مصرف آن در عصر یا شب بهتر است. </a:t>
            </a:r>
            <a:endParaRPr lang="en-US" altLang="en-US" dirty="0">
              <a:solidFill>
                <a:srgbClr val="000000"/>
              </a:solidFill>
              <a:latin typeface="Calibri" panose="020F0502020204030204" pitchFamily="34" charset="0"/>
              <a:ea typeface="Nazanin"/>
              <a:cs typeface="Nazanin"/>
            </a:endParaRPr>
          </a:p>
        </p:txBody>
      </p:sp>
    </p:spTree>
    <p:extLst>
      <p:ext uri="{BB962C8B-B14F-4D97-AF65-F5344CB8AC3E}">
        <p14:creationId xmlns:p14="http://schemas.microsoft.com/office/powerpoint/2010/main" val="596929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92925127"/>
              </p:ext>
            </p:extLst>
          </p:nvPr>
        </p:nvGraphicFramePr>
        <p:xfrm>
          <a:off x="203200" y="304800"/>
          <a:ext cx="9672320" cy="6400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00013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81125" y="140748"/>
            <a:ext cx="8229600" cy="676834"/>
          </a:xfrm>
        </p:spPr>
        <p:txBody>
          <a:bodyPr/>
          <a:lstStyle/>
          <a:p>
            <a:pPr algn="ctr" rtl="1"/>
            <a:r>
              <a:rPr lang="fa-IR" altLang="en-US" dirty="0"/>
              <a:t>پیگیری بیمار مبتلا به فشار خون بالا</a:t>
            </a:r>
            <a:endParaRPr lang="en-US" altLang="en-US" dirty="0"/>
          </a:p>
        </p:txBody>
      </p:sp>
      <p:sp>
        <p:nvSpPr>
          <p:cNvPr id="3" name="Content Placeholder 2"/>
          <p:cNvSpPr>
            <a:spLocks noGrp="1"/>
          </p:cNvSpPr>
          <p:nvPr>
            <p:ph idx="1"/>
          </p:nvPr>
        </p:nvSpPr>
        <p:spPr>
          <a:xfrm>
            <a:off x="0" y="1075765"/>
            <a:ext cx="9660367" cy="4658957"/>
          </a:xfrm>
        </p:spPr>
        <p:txBody>
          <a:bodyPr/>
          <a:lstStyle/>
          <a:p>
            <a:pPr algn="r" rtl="1">
              <a:defRPr/>
            </a:pPr>
            <a:r>
              <a:rPr lang="fa-IR" dirty="0"/>
              <a:t>بیمار باید از عدد فشار خون خود مطلع باشد و در هر ویزیت عدد فشار خون خود را از پزشک بپرسد. همچنین باید از هدف فشار خون نیز با اطلاع باشد که معمولا عدد کمتر از140/90  می باشد.</a:t>
            </a:r>
          </a:p>
          <a:p>
            <a:pPr marL="0" indent="0" algn="r" rtl="1">
              <a:buNone/>
              <a:defRPr/>
            </a:pPr>
            <a:endParaRPr lang="fa-IR" dirty="0"/>
          </a:p>
          <a:p>
            <a:pPr algn="r" rtl="1">
              <a:defRPr/>
            </a:pPr>
            <a:r>
              <a:rPr lang="fa-IR" dirty="0"/>
              <a:t>بهتر است بیماران دستگاه فشارسنج دیجیتالی در منزل داشته باشند و روش اندازه گیری صحیح و شرایط اندازه گیری صحیح را بدانند.  </a:t>
            </a:r>
          </a:p>
          <a:p>
            <a:pPr marL="0" indent="0" algn="r" rtl="1">
              <a:buNone/>
              <a:defRPr/>
            </a:pPr>
            <a:endParaRPr lang="fa-IR" dirty="0"/>
          </a:p>
          <a:p>
            <a:pPr algn="r" rtl="1"/>
            <a:r>
              <a:rPr lang="fa-IR" dirty="0"/>
              <a:t>  </a:t>
            </a:r>
            <a:r>
              <a:rPr lang="fa-IR" altLang="en-US" dirty="0"/>
              <a:t>پس از رسیدن اعداد فشارخون به اهداف کنترل فشار خون لازم است بیمار هر سه ماه یک بار جهت بررسی عوارض بیماری و عوارض دارویی و گرفتن نسخه دارویی به پزشک مراجعه نماید و هر ماه فشار خون خود را در منزل یا مرکز بهداشتی درمانی بگیرد چرا که فشار خون علامت ندارد و تنها راه با خبر شدن از کنترل آن، اندازه گیری می باشد. </a:t>
            </a:r>
          </a:p>
          <a:p>
            <a:pPr marL="0" indent="0" algn="r" rtl="1">
              <a:buNone/>
            </a:pPr>
            <a:endParaRPr lang="fa-IR" altLang="en-US" dirty="0"/>
          </a:p>
          <a:p>
            <a:pPr algn="r" rtl="1"/>
            <a:r>
              <a:rPr lang="fa-IR" altLang="en-US" dirty="0"/>
              <a:t>در صورتی که فشار خون کنترل نیست بر حسب دستور پزشک ماهانه یا هر دو هفته یک بار یا زودتر باید به پزشک مراجعه کند تا فشارش به عدد کنترل برسد.</a:t>
            </a:r>
          </a:p>
          <a:p>
            <a:pPr algn="r" rtl="1"/>
            <a:endParaRPr lang="en-US" altLang="en-US" dirty="0"/>
          </a:p>
          <a:p>
            <a:pPr marL="0" indent="0" algn="r" rtl="1">
              <a:buNone/>
              <a:defRPr/>
            </a:pPr>
            <a:endParaRPr lang="en-US" dirty="0"/>
          </a:p>
        </p:txBody>
      </p:sp>
    </p:spTree>
    <p:extLst>
      <p:ext uri="{BB962C8B-B14F-4D97-AF65-F5344CB8AC3E}">
        <p14:creationId xmlns:p14="http://schemas.microsoft.com/office/powerpoint/2010/main" val="38948043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75130" y="415963"/>
            <a:ext cx="8229600" cy="788988"/>
          </a:xfrm>
        </p:spPr>
        <p:txBody>
          <a:bodyPr/>
          <a:lstStyle/>
          <a:p>
            <a:pPr algn="ctr"/>
            <a:r>
              <a:rPr lang="fa-IR" altLang="en-US" dirty="0"/>
              <a:t>پیگیری بیمار مبتلا به فشار خون بالا</a:t>
            </a:r>
            <a:endParaRPr lang="en-US" altLang="en-US" dirty="0"/>
          </a:p>
        </p:txBody>
      </p:sp>
      <p:sp>
        <p:nvSpPr>
          <p:cNvPr id="36867" name="Content Placeholder 2"/>
          <p:cNvSpPr>
            <a:spLocks noGrp="1"/>
          </p:cNvSpPr>
          <p:nvPr>
            <p:ph idx="1"/>
          </p:nvPr>
        </p:nvSpPr>
        <p:spPr>
          <a:xfrm>
            <a:off x="182880" y="1855545"/>
            <a:ext cx="8918089" cy="4419600"/>
          </a:xfrm>
        </p:spPr>
        <p:txBody>
          <a:bodyPr/>
          <a:lstStyle/>
          <a:p>
            <a:pPr algn="r" rtl="1"/>
            <a:r>
              <a:rPr lang="fa-IR" altLang="en-US" dirty="0"/>
              <a:t>بررسی سالانه عوارض فشار خون بر عهده پزشک است</a:t>
            </a:r>
          </a:p>
          <a:p>
            <a:pPr algn="r" rtl="1"/>
            <a:r>
              <a:rPr lang="fa-IR" altLang="en-US" dirty="0"/>
              <a:t>سالانه یک نوار قلب </a:t>
            </a:r>
          </a:p>
          <a:p>
            <a:pPr algn="r" rtl="1"/>
            <a:r>
              <a:rPr lang="fa-IR" altLang="en-US" dirty="0"/>
              <a:t>سالانه آزمایش قند و چربی و ...</a:t>
            </a:r>
          </a:p>
          <a:p>
            <a:pPr algn="r" rtl="1"/>
            <a:r>
              <a:rPr lang="fa-IR" altLang="en-US" dirty="0"/>
              <a:t>سالانه آزمایش بررسی کلیه جهت دفع آلبومین و تعیین </a:t>
            </a:r>
            <a:r>
              <a:rPr lang="en-US" altLang="en-US" dirty="0"/>
              <a:t>GFR</a:t>
            </a:r>
            <a:r>
              <a:rPr lang="fa-IR" altLang="en-US" dirty="0"/>
              <a:t> </a:t>
            </a:r>
          </a:p>
          <a:p>
            <a:pPr algn="r" rtl="1"/>
            <a:r>
              <a:rPr lang="fa-IR" altLang="en-US" dirty="0"/>
              <a:t>در شروع مصرف یا افزایش دوز داروهای </a:t>
            </a:r>
            <a:r>
              <a:rPr lang="en-US" altLang="en-US" dirty="0"/>
              <a:t>ACEI </a:t>
            </a:r>
            <a:r>
              <a:rPr lang="fa-IR" altLang="en-US" dirty="0"/>
              <a:t> و </a:t>
            </a:r>
            <a:r>
              <a:rPr lang="en-US" altLang="en-US" dirty="0"/>
              <a:t>ARB</a:t>
            </a:r>
            <a:r>
              <a:rPr lang="fa-IR" altLang="en-US" dirty="0"/>
              <a:t> چک پتاسیم و کراتینین یک هفته بعد ضرورت دارد همچنین قبل از شروع باید چک شوند.  </a:t>
            </a:r>
          </a:p>
          <a:p>
            <a:pPr algn="r" rtl="1"/>
            <a:r>
              <a:rPr lang="fa-IR" altLang="en-US" dirty="0"/>
              <a:t>ارجاع به چشم پزشک جهت بررسی رتینوپاتی هیپرتانسیو در صورت فشار خون مرحله 2 </a:t>
            </a:r>
            <a:endParaRPr lang="en-US" altLang="en-US" dirty="0"/>
          </a:p>
        </p:txBody>
      </p:sp>
    </p:spTree>
    <p:extLst>
      <p:ext uri="{BB962C8B-B14F-4D97-AF65-F5344CB8AC3E}">
        <p14:creationId xmlns:p14="http://schemas.microsoft.com/office/powerpoint/2010/main" val="28485034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200" dirty="0">
                <a:solidFill>
                  <a:schemeClr val="tx1"/>
                </a:solidFill>
                <a:latin typeface="Calibri" panose="020F0502020204030204" pitchFamily="34" charset="0"/>
                <a:ea typeface="Calibri" panose="020F0502020204030204" pitchFamily="34" charset="0"/>
                <a:cs typeface="B Titr" panose="00000700000000000000" pitchFamily="2" charset="-78"/>
              </a:rPr>
              <a:t>مداخلات </a:t>
            </a:r>
            <a:r>
              <a:rPr lang="fa-IR" sz="3200" dirty="0" err="1">
                <a:solidFill>
                  <a:schemeClr val="tx1"/>
                </a:solidFill>
                <a:latin typeface="Calibri" panose="020F0502020204030204" pitchFamily="34" charset="0"/>
                <a:ea typeface="Calibri" panose="020F0502020204030204" pitchFamily="34" charset="0"/>
                <a:cs typeface="B Titr" panose="00000700000000000000" pitchFamily="2" charset="-78"/>
              </a:rPr>
              <a:t>آموزشي</a:t>
            </a:r>
            <a:r>
              <a:rPr lang="fa-IR" sz="32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3200" dirty="0" err="1">
                <a:solidFill>
                  <a:schemeClr val="tx1"/>
                </a:solidFill>
                <a:latin typeface="Calibri" panose="020F0502020204030204" pitchFamily="34" charset="0"/>
                <a:ea typeface="Calibri" panose="020F0502020204030204" pitchFamily="34" charset="0"/>
                <a:cs typeface="B Titr" panose="00000700000000000000" pitchFamily="2" charset="-78"/>
              </a:rPr>
              <a:t>براي</a:t>
            </a:r>
            <a:r>
              <a:rPr lang="fa-IR" sz="32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3200" dirty="0" err="1">
                <a:solidFill>
                  <a:schemeClr val="tx1"/>
                </a:solidFill>
                <a:latin typeface="Calibri" panose="020F0502020204030204" pitchFamily="34" charset="0"/>
                <a:ea typeface="Calibri" panose="020F0502020204030204" pitchFamily="34" charset="0"/>
                <a:cs typeface="B Titr" panose="00000700000000000000" pitchFamily="2" charset="-78"/>
              </a:rPr>
              <a:t>كنترل</a:t>
            </a:r>
            <a:r>
              <a:rPr lang="fa-IR" sz="3200" dirty="0">
                <a:solidFill>
                  <a:schemeClr val="tx1"/>
                </a:solidFill>
                <a:latin typeface="Calibri" panose="020F0502020204030204" pitchFamily="34" charset="0"/>
                <a:ea typeface="Calibri" panose="020F0502020204030204" pitchFamily="34" charset="0"/>
                <a:cs typeface="B Titr" panose="00000700000000000000" pitchFamily="2" charset="-78"/>
              </a:rPr>
              <a:t> افت فشار خون </a:t>
            </a:r>
            <a:r>
              <a:rPr lang="fa-IR" sz="3200" dirty="0" err="1">
                <a:solidFill>
                  <a:schemeClr val="tx1"/>
                </a:solidFill>
                <a:latin typeface="Calibri" panose="020F0502020204030204" pitchFamily="34" charset="0"/>
                <a:ea typeface="Calibri" panose="020F0502020204030204" pitchFamily="34" charset="0"/>
                <a:cs typeface="B Titr" panose="00000700000000000000" pitchFamily="2" charset="-78"/>
              </a:rPr>
              <a:t>وضعيتي</a:t>
            </a:r>
            <a:endParaRPr lang="en-US" sz="3200" dirty="0">
              <a:solidFill>
                <a:schemeClr val="tx1"/>
              </a:solidFill>
            </a:endParaRPr>
          </a:p>
        </p:txBody>
      </p:sp>
      <p:sp>
        <p:nvSpPr>
          <p:cNvPr id="3" name="Content Placeholder 2"/>
          <p:cNvSpPr>
            <a:spLocks noGrp="1"/>
          </p:cNvSpPr>
          <p:nvPr>
            <p:ph idx="1"/>
          </p:nvPr>
        </p:nvSpPr>
        <p:spPr>
          <a:xfrm>
            <a:off x="202426" y="1712990"/>
            <a:ext cx="9756798" cy="4254321"/>
          </a:xfrm>
        </p:spPr>
        <p:txBody>
          <a:bodyPr>
            <a:normAutofit/>
          </a:bodyPr>
          <a:lstStyle/>
          <a:p>
            <a:pPr marL="0" indent="0" algn="just" rtl="1">
              <a:lnSpc>
                <a:spcPct val="115000"/>
              </a:lnSpc>
              <a:buNone/>
            </a:pPr>
            <a:r>
              <a:rPr lang="ar-SA" b="1" dirty="0">
                <a:latin typeface="Calibri" panose="020F0502020204030204" pitchFamily="34" charset="0"/>
                <a:ea typeface="Calibri" panose="020F0502020204030204" pitchFamily="34" charset="0"/>
                <a:cs typeface="B Nazanin" panose="00000400000000000000" pitchFamily="2" charset="-78"/>
              </a:rPr>
              <a:t>در ابتدای شروع درمان دارویی، ممکن است افت فشار خون وضعیتی رخ دهد. افت فشارخون می تواند ناشی از استراحت طولانی مدت در بستر، کم آبی بدن، استرس و اضطراب، عفونت و حتی عوارض جانبی برخی داروها باشد و شامل فشار خون کمتر از 60/90 میلی متر جیوه می شود. سبکی سر و سرگیجه، غش، عدم تمرکز، تهوع، خستگی، تنبلی، تپش قلب و ... از عوارض آن هستند. نمونه ای از مداخلات براي كنترل افت فشارخون وضعيتي به شرح ذیل می باشد:</a:t>
            </a:r>
            <a:endParaRPr lang="en-US" sz="1600" dirty="0">
              <a:latin typeface="Calibri" panose="020F0502020204030204" pitchFamily="34" charset="0"/>
              <a:ea typeface="Calibri" panose="020F0502020204030204" pitchFamily="34" charset="0"/>
              <a:cs typeface="Arial" panose="020B0604020202090204" pitchFamily="34" charset="0"/>
            </a:endParaRPr>
          </a:p>
          <a:p>
            <a:pPr lvl="1" algn="just" rtl="1">
              <a:lnSpc>
                <a:spcPct val="115000"/>
              </a:lnSpc>
              <a:buSzPts val="1100"/>
              <a:buFont typeface="Symbol" panose="05050102010706020507" pitchFamily="18" charset="2"/>
              <a:buChar char=""/>
              <a:tabLst>
                <a:tab pos="343535" algn="r"/>
                <a:tab pos="400050" algn="l"/>
                <a:tab pos="457835" algn="r"/>
              </a:tabLst>
            </a:pPr>
            <a:r>
              <a:rPr lang="fa-IR" b="1" dirty="0" err="1">
                <a:latin typeface="Tahoma" panose="020B0604030504040204" pitchFamily="34" charset="0"/>
                <a:ea typeface="Calibri" panose="020F0502020204030204" pitchFamily="34" charset="0"/>
                <a:cs typeface="B Nazanin" panose="00000400000000000000" pitchFamily="2" charset="-78"/>
              </a:rPr>
              <a:t>كاهش</a:t>
            </a:r>
            <a:r>
              <a:rPr lang="fa-IR" b="1" dirty="0">
                <a:latin typeface="Tahoma" panose="020B0604030504040204" pitchFamily="34" charset="0"/>
                <a:ea typeface="Calibri" panose="020F0502020204030204" pitchFamily="34" charset="0"/>
                <a:cs typeface="B Nazanin" panose="00000400000000000000" pitchFamily="2" charset="-78"/>
              </a:rPr>
              <a:t> دارو </a:t>
            </a:r>
            <a:r>
              <a:rPr lang="fa-IR" b="1" dirty="0" err="1">
                <a:latin typeface="Tahoma" panose="020B0604030504040204" pitchFamily="34" charset="0"/>
                <a:ea typeface="Calibri" panose="020F0502020204030204" pitchFamily="34" charset="0"/>
                <a:cs typeface="B Nazanin" panose="00000400000000000000" pitchFamily="2" charset="-78"/>
              </a:rPr>
              <a:t>هاي</a:t>
            </a:r>
            <a:r>
              <a:rPr lang="fa-IR" b="1" dirty="0">
                <a:latin typeface="Tahoma" panose="020B0604030504040204" pitchFamily="34" charset="0"/>
                <a:ea typeface="Calibri" panose="020F0502020204030204" pitchFamily="34" charset="0"/>
                <a:cs typeface="B Nazanin" panose="00000400000000000000" pitchFamily="2" charset="-78"/>
              </a:rPr>
              <a:t> آرام بخش</a:t>
            </a:r>
            <a:endParaRPr lang="en-US" dirty="0">
              <a:latin typeface="Calibri" panose="020F0502020204030204" pitchFamily="34" charset="0"/>
              <a:ea typeface="Calibri" panose="020F0502020204030204" pitchFamily="34" charset="0"/>
              <a:cs typeface="Arial" panose="020B0604020202090204" pitchFamily="34" charset="0"/>
            </a:endParaRPr>
          </a:p>
          <a:p>
            <a:pPr lvl="1" algn="just" rtl="1">
              <a:lnSpc>
                <a:spcPct val="115000"/>
              </a:lnSpc>
              <a:buSzPts val="1100"/>
              <a:buFont typeface="Symbol" panose="05050102010706020507" pitchFamily="18" charset="2"/>
              <a:buChar char=""/>
              <a:tabLst>
                <a:tab pos="343535" algn="r"/>
                <a:tab pos="400050" algn="l"/>
                <a:tab pos="457835" algn="r"/>
              </a:tabLst>
            </a:pPr>
            <a:r>
              <a:rPr lang="fa-IR" b="1" dirty="0">
                <a:latin typeface="Tahoma" panose="020B0604030504040204" pitchFamily="34" charset="0"/>
                <a:ea typeface="Calibri" panose="020F0502020204030204" pitchFamily="34" charset="0"/>
                <a:cs typeface="B Nazanin" panose="00000400000000000000" pitchFamily="2" charset="-78"/>
              </a:rPr>
              <a:t>حذف </a:t>
            </a:r>
            <a:r>
              <a:rPr lang="fa-IR" b="1" dirty="0" err="1">
                <a:latin typeface="Tahoma" panose="020B0604030504040204" pitchFamily="34" charset="0"/>
                <a:ea typeface="Calibri" panose="020F0502020204030204" pitchFamily="34" charset="0"/>
                <a:cs typeface="B Nazanin" panose="00000400000000000000" pitchFamily="2" charset="-78"/>
              </a:rPr>
              <a:t>داروهاي</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پايين</a:t>
            </a:r>
            <a:r>
              <a:rPr lang="fa-IR" b="1" dirty="0">
                <a:latin typeface="Tahoma" panose="020B0604030504040204" pitchFamily="34" charset="0"/>
                <a:ea typeface="Calibri" panose="020F0502020204030204" pitchFamily="34" charset="0"/>
                <a:cs typeface="B Nazanin" panose="00000400000000000000" pitchFamily="2" charset="-78"/>
              </a:rPr>
              <a:t> آورنده </a:t>
            </a:r>
            <a:r>
              <a:rPr lang="fa-IR" b="1" dirty="0" err="1">
                <a:latin typeface="Tahoma" panose="020B0604030504040204" pitchFamily="34" charset="0"/>
                <a:ea typeface="Calibri" panose="020F0502020204030204" pitchFamily="34" charset="0"/>
                <a:cs typeface="B Nazanin" panose="00000400000000000000" pitchFamily="2" charset="-78"/>
              </a:rPr>
              <a:t>فشارخون</a:t>
            </a:r>
            <a:r>
              <a:rPr lang="fa-IR" b="1" dirty="0">
                <a:latin typeface="Tahoma" panose="020B0604030504040204" pitchFamily="34" charset="0"/>
                <a:ea typeface="Calibri" panose="020F0502020204030204" pitchFamily="34" charset="0"/>
                <a:cs typeface="B Nazanin" panose="00000400000000000000" pitchFamily="2" charset="-78"/>
              </a:rPr>
              <a:t> با عارضه </a:t>
            </a:r>
            <a:r>
              <a:rPr lang="fa-IR" b="1" dirty="0" err="1">
                <a:latin typeface="Tahoma" panose="020B0604030504040204" pitchFamily="34" charset="0"/>
                <a:ea typeface="Calibri" panose="020F0502020204030204" pitchFamily="34" charset="0"/>
                <a:cs typeface="B Nazanin" panose="00000400000000000000" pitchFamily="2" charset="-78"/>
              </a:rPr>
              <a:t>جانبي</a:t>
            </a:r>
            <a:r>
              <a:rPr lang="fa-IR" b="1" dirty="0">
                <a:latin typeface="Tahoma" panose="020B0604030504040204" pitchFamily="34" charset="0"/>
                <a:ea typeface="Calibri" panose="020F0502020204030204" pitchFamily="34" charset="0"/>
                <a:cs typeface="B Nazanin" panose="00000400000000000000" pitchFamily="2" charset="-78"/>
              </a:rPr>
              <a:t> افت </a:t>
            </a:r>
            <a:r>
              <a:rPr lang="fa-IR" b="1" dirty="0" err="1">
                <a:latin typeface="Tahoma" panose="020B0604030504040204" pitchFamily="34" charset="0"/>
                <a:ea typeface="Calibri" panose="020F0502020204030204" pitchFamily="34" charset="0"/>
                <a:cs typeface="B Nazanin" panose="00000400000000000000" pitchFamily="2" charset="-78"/>
              </a:rPr>
              <a:t>فشارخون</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ارتوستاتيك</a:t>
            </a:r>
            <a:r>
              <a:rPr lang="fa-IR" b="1" dirty="0">
                <a:latin typeface="Tahoma" panose="020B0604030504040204" pitchFamily="34" charset="0"/>
                <a:ea typeface="Calibri" panose="020F0502020204030204" pitchFamily="34" charset="0"/>
                <a:cs typeface="B Nazanin" panose="00000400000000000000" pitchFamily="2" charset="-78"/>
              </a:rPr>
              <a:t> مثل </a:t>
            </a:r>
            <a:r>
              <a:rPr lang="fa-IR" b="1" dirty="0" err="1">
                <a:latin typeface="Tahoma" panose="020B0604030504040204" pitchFamily="34" charset="0"/>
                <a:ea typeface="Calibri" panose="020F0502020204030204" pitchFamily="34" charset="0"/>
                <a:cs typeface="B Nazanin" panose="00000400000000000000" pitchFamily="2" charset="-78"/>
              </a:rPr>
              <a:t>بلوكر</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هاي</a:t>
            </a:r>
            <a:r>
              <a:rPr lang="fa-IR" b="1" dirty="0">
                <a:latin typeface="Tahoma" panose="020B0604030504040204" pitchFamily="34" charset="0"/>
                <a:ea typeface="Calibri" panose="020F0502020204030204" pitchFamily="34" charset="0"/>
                <a:cs typeface="B Nazanin" panose="00000400000000000000" pitchFamily="2" charset="-78"/>
              </a:rPr>
              <a:t> آلفا </a:t>
            </a:r>
            <a:r>
              <a:rPr lang="fa-IR" b="1" dirty="0" err="1">
                <a:latin typeface="Tahoma" panose="020B0604030504040204" pitchFamily="34" charset="0"/>
                <a:ea typeface="Calibri" panose="020F0502020204030204" pitchFamily="34" charset="0"/>
                <a:cs typeface="B Nazanin" panose="00000400000000000000" pitchFamily="2" charset="-78"/>
              </a:rPr>
              <a:t>يك</a:t>
            </a:r>
            <a:endParaRPr lang="en-US" dirty="0">
              <a:latin typeface="Calibri" panose="020F0502020204030204" pitchFamily="34" charset="0"/>
              <a:ea typeface="Calibri" panose="020F0502020204030204" pitchFamily="34" charset="0"/>
              <a:cs typeface="Arial" panose="020B0604020202090204" pitchFamily="34" charset="0"/>
            </a:endParaRPr>
          </a:p>
          <a:p>
            <a:pPr lvl="1" algn="r" rtl="1">
              <a:lnSpc>
                <a:spcPct val="115000"/>
              </a:lnSpc>
              <a:buSzPts val="1100"/>
              <a:buFont typeface="Symbol" panose="05050102010706020507" pitchFamily="18" charset="2"/>
              <a:buChar char=""/>
              <a:tabLst>
                <a:tab pos="343535" algn="r"/>
                <a:tab pos="400050" algn="l"/>
                <a:tab pos="457835" algn="r"/>
              </a:tabLst>
            </a:pPr>
            <a:r>
              <a:rPr lang="fa-IR" b="1" dirty="0">
                <a:latin typeface="Tahoma" panose="020B0604030504040204" pitchFamily="34" charset="0"/>
                <a:ea typeface="Calibri" panose="020F0502020204030204" pitchFamily="34" charset="0"/>
                <a:cs typeface="B Nazanin" panose="00000400000000000000" pitchFamily="2" charset="-78"/>
              </a:rPr>
              <a:t>آرام بلند شدن از </a:t>
            </a:r>
            <a:r>
              <a:rPr lang="fa-IR" b="1" dirty="0" err="1">
                <a:latin typeface="Tahoma" panose="020B0604030504040204" pitchFamily="34" charset="0"/>
                <a:ea typeface="Calibri" panose="020F0502020204030204" pitchFamily="34" charset="0"/>
                <a:cs typeface="B Nazanin" panose="00000400000000000000" pitchFamily="2" charset="-78"/>
              </a:rPr>
              <a:t>صندلي</a:t>
            </a:r>
            <a:r>
              <a:rPr lang="fa-IR" b="1" dirty="0">
                <a:latin typeface="Tahoma" panose="020B0604030504040204" pitchFamily="34" charset="0"/>
                <a:ea typeface="Calibri" panose="020F0502020204030204" pitchFamily="34" charset="0"/>
                <a:cs typeface="B Nazanin" panose="00000400000000000000" pitchFamily="2" charset="-78"/>
              </a:rPr>
              <a:t> و چند مرحله </a:t>
            </a:r>
            <a:r>
              <a:rPr lang="fa-IR" b="1" dirty="0" err="1">
                <a:latin typeface="Tahoma" panose="020B0604030504040204" pitchFamily="34" charset="0"/>
                <a:ea typeface="Calibri" panose="020F0502020204030204" pitchFamily="34" charset="0"/>
                <a:cs typeface="B Nazanin" panose="00000400000000000000" pitchFamily="2" charset="-78"/>
              </a:rPr>
              <a:t>اي</a:t>
            </a:r>
            <a:r>
              <a:rPr lang="fa-IR" b="1" dirty="0">
                <a:latin typeface="Tahoma" panose="020B0604030504040204" pitchFamily="34" charset="0"/>
                <a:ea typeface="Calibri" panose="020F0502020204030204" pitchFamily="34" charset="0"/>
                <a:cs typeface="B Nazanin" panose="00000400000000000000" pitchFamily="2" charset="-78"/>
              </a:rPr>
              <a:t> بلند شدن از رختخواب</a:t>
            </a:r>
            <a:endParaRPr lang="en-US" dirty="0">
              <a:latin typeface="Calibri" panose="020F0502020204030204" pitchFamily="34" charset="0"/>
              <a:ea typeface="Calibri" panose="020F0502020204030204" pitchFamily="34" charset="0"/>
              <a:cs typeface="Arial" panose="020B0604020202090204" pitchFamily="34" charset="0"/>
            </a:endParaRPr>
          </a:p>
          <a:p>
            <a:pPr lvl="1" algn="r" rtl="1">
              <a:lnSpc>
                <a:spcPct val="115000"/>
              </a:lnSpc>
              <a:buSzPts val="1100"/>
              <a:buFont typeface="Symbol" panose="05050102010706020507" pitchFamily="18" charset="2"/>
              <a:buChar char=""/>
              <a:tabLst>
                <a:tab pos="343535" algn="r"/>
                <a:tab pos="400050" algn="l"/>
                <a:tab pos="457835" algn="r"/>
              </a:tabLst>
            </a:pPr>
            <a:r>
              <a:rPr lang="fa-IR" b="1" dirty="0" err="1">
                <a:latin typeface="Tahoma" panose="020B0604030504040204" pitchFamily="34" charset="0"/>
                <a:ea typeface="Calibri" panose="020F0502020204030204" pitchFamily="34" charset="0"/>
                <a:cs typeface="B Nazanin" panose="00000400000000000000" pitchFamily="2" charset="-78"/>
              </a:rPr>
              <a:t>نوشيدن</a:t>
            </a:r>
            <a:r>
              <a:rPr lang="fa-IR" b="1" dirty="0">
                <a:latin typeface="Tahoma" panose="020B0604030504040204" pitchFamily="34" charset="0"/>
                <a:ea typeface="Calibri" panose="020F0502020204030204" pitchFamily="34" charset="0"/>
                <a:cs typeface="B Nazanin" panose="00000400000000000000" pitchFamily="2" charset="-78"/>
              </a:rPr>
              <a:t> دو </a:t>
            </a:r>
            <a:r>
              <a:rPr lang="fa-IR" b="1" dirty="0" err="1">
                <a:latin typeface="Tahoma" panose="020B0604030504040204" pitchFamily="34" charset="0"/>
                <a:ea typeface="Calibri" panose="020F0502020204030204" pitchFamily="34" charset="0"/>
                <a:cs typeface="B Nazanin" panose="00000400000000000000" pitchFamily="2" charset="-78"/>
              </a:rPr>
              <a:t>ليوان</a:t>
            </a:r>
            <a:r>
              <a:rPr lang="fa-IR" b="1" dirty="0">
                <a:latin typeface="Tahoma" panose="020B0604030504040204" pitchFamily="34" charset="0"/>
                <a:ea typeface="Calibri" panose="020F0502020204030204" pitchFamily="34" charset="0"/>
                <a:cs typeface="B Nazanin" panose="00000400000000000000" pitchFamily="2" charset="-78"/>
              </a:rPr>
              <a:t> آب </a:t>
            </a:r>
            <a:r>
              <a:rPr lang="fa-IR" b="1" dirty="0" err="1">
                <a:latin typeface="Tahoma" panose="020B0604030504040204" pitchFamily="34" charset="0"/>
                <a:ea typeface="Calibri" panose="020F0502020204030204" pitchFamily="34" charset="0"/>
                <a:cs typeface="B Nazanin" panose="00000400000000000000" pitchFamily="2" charset="-78"/>
              </a:rPr>
              <a:t>يا</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مايعات</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جايگزين</a:t>
            </a:r>
            <a:r>
              <a:rPr lang="fa-IR" b="1" dirty="0">
                <a:latin typeface="Tahoma" panose="020B0604030504040204" pitchFamily="34" charset="0"/>
                <a:ea typeface="Calibri" panose="020F0502020204030204" pitchFamily="34" charset="0"/>
                <a:cs typeface="B Nazanin" panose="00000400000000000000" pitchFamily="2" charset="-78"/>
              </a:rPr>
              <a:t> صبح ناشتا قبل از بلند شدن</a:t>
            </a:r>
            <a:endParaRPr lang="en-US" dirty="0">
              <a:latin typeface="Calibri" panose="020F0502020204030204" pitchFamily="34" charset="0"/>
              <a:ea typeface="Calibri" panose="020F0502020204030204" pitchFamily="34" charset="0"/>
              <a:cs typeface="Arial" panose="020B0604020202090204" pitchFamily="34" charset="0"/>
            </a:endParaRPr>
          </a:p>
          <a:p>
            <a:pPr lvl="1" algn="r" rtl="1">
              <a:lnSpc>
                <a:spcPct val="115000"/>
              </a:lnSpc>
              <a:buSzPts val="1100"/>
              <a:buFont typeface="Symbol" panose="05050102010706020507" pitchFamily="18" charset="2"/>
              <a:buChar char=""/>
              <a:tabLst>
                <a:tab pos="343535" algn="r"/>
                <a:tab pos="400050" algn="l"/>
                <a:tab pos="457835" algn="r"/>
              </a:tabLst>
            </a:pPr>
            <a:r>
              <a:rPr lang="fa-IR" b="1" dirty="0">
                <a:latin typeface="Tahoma" panose="020B0604030504040204" pitchFamily="34" charset="0"/>
                <a:ea typeface="Calibri" panose="020F0502020204030204" pitchFamily="34" charset="0"/>
                <a:cs typeface="B Nazanin" panose="00000400000000000000" pitchFamily="2" charset="-78"/>
              </a:rPr>
              <a:t>استفاده از جوراب </a:t>
            </a:r>
            <a:r>
              <a:rPr lang="fa-IR" b="1" dirty="0" err="1">
                <a:latin typeface="Tahoma" panose="020B0604030504040204" pitchFamily="34" charset="0"/>
                <a:ea typeface="Calibri" panose="020F0502020204030204" pitchFamily="34" charset="0"/>
                <a:cs typeface="B Nazanin" panose="00000400000000000000" pitchFamily="2" charset="-78"/>
              </a:rPr>
              <a:t>هاي</a:t>
            </a:r>
            <a:r>
              <a:rPr lang="fa-IR" b="1" dirty="0">
                <a:latin typeface="Tahoma" panose="020B0604030504040204" pitchFamily="34" charset="0"/>
                <a:ea typeface="Calibri" panose="020F0502020204030204" pitchFamily="34" charset="0"/>
                <a:cs typeface="B Nazanin" panose="00000400000000000000" pitchFamily="2" charset="-78"/>
              </a:rPr>
              <a:t> ساق بلند </a:t>
            </a:r>
            <a:r>
              <a:rPr lang="fa-IR" b="1" dirty="0" err="1">
                <a:latin typeface="Tahoma" panose="020B0604030504040204" pitchFamily="34" charset="0"/>
                <a:ea typeface="Calibri" panose="020F0502020204030204" pitchFamily="34" charset="0"/>
                <a:cs typeface="B Nazanin" panose="00000400000000000000" pitchFamily="2" charset="-78"/>
              </a:rPr>
              <a:t>واريس</a:t>
            </a:r>
            <a:endParaRPr lang="en-US" dirty="0">
              <a:latin typeface="Calibri" panose="020F0502020204030204" pitchFamily="34" charset="0"/>
              <a:ea typeface="Calibri" panose="020F0502020204030204" pitchFamily="34" charset="0"/>
              <a:cs typeface="Arial" panose="020B0604020202090204" pitchFamily="34" charset="0"/>
            </a:endParaRPr>
          </a:p>
          <a:p>
            <a:endParaRPr lang="en-US" dirty="0"/>
          </a:p>
        </p:txBody>
      </p:sp>
    </p:spTree>
    <p:extLst>
      <p:ext uri="{BB962C8B-B14F-4D97-AF65-F5344CB8AC3E}">
        <p14:creationId xmlns:p14="http://schemas.microsoft.com/office/powerpoint/2010/main" val="19602411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آموزش به بیمار</a:t>
            </a:r>
            <a:r>
              <a:rPr lang="fa-IR" b="1" dirty="0">
                <a:solidFill>
                  <a:schemeClr val="tx1"/>
                </a:solidFill>
                <a:ea typeface="Calibri" panose="020F0502020204030204" pitchFamily="34" charset="0"/>
                <a:cs typeface="Calibri" panose="020F0502020204030204" pitchFamily="34" charset="0"/>
              </a:rPr>
              <a:t> </a:t>
            </a:r>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در خصوص شیوه زندگی سالم</a:t>
            </a:r>
            <a:endParaRPr lang="en-US" dirty="0">
              <a:solidFill>
                <a:schemeClr val="tx1"/>
              </a:solidFill>
            </a:endParaRPr>
          </a:p>
        </p:txBody>
      </p:sp>
      <p:sp>
        <p:nvSpPr>
          <p:cNvPr id="3" name="Content Placeholder 2"/>
          <p:cNvSpPr>
            <a:spLocks noGrp="1"/>
          </p:cNvSpPr>
          <p:nvPr>
            <p:ph idx="1"/>
          </p:nvPr>
        </p:nvSpPr>
        <p:spPr>
          <a:xfrm>
            <a:off x="0" y="1672107"/>
            <a:ext cx="10023542" cy="4576293"/>
          </a:xfrm>
        </p:spPr>
        <p:txBody>
          <a:bodyPr>
            <a:normAutofit fontScale="92500" lnSpcReduction="20000"/>
          </a:bodyPr>
          <a:lstStyle/>
          <a:p>
            <a:pPr algn="r" rtl="1">
              <a:lnSpc>
                <a:spcPct val="115000"/>
              </a:lnSpc>
            </a:pPr>
            <a:r>
              <a:rPr lang="fa-IR" sz="2000" b="1" dirty="0" err="1">
                <a:solidFill>
                  <a:srgbClr val="0070C0"/>
                </a:solidFill>
                <a:latin typeface="Calibri" panose="020F0502020204030204" pitchFamily="34" charset="0"/>
                <a:ea typeface="Calibri" panose="020F0502020204030204" pitchFamily="34" charset="0"/>
                <a:cs typeface="B Titr" panose="00000700000000000000" pitchFamily="2" charset="-78"/>
              </a:rPr>
              <a:t>رعايت</a:t>
            </a:r>
            <a:r>
              <a:rPr lang="fa-IR" sz="2000" b="1" dirty="0">
                <a:solidFill>
                  <a:srgbClr val="0070C0"/>
                </a:solidFill>
                <a:latin typeface="Calibri" panose="020F0502020204030204" pitchFamily="34" charset="0"/>
                <a:ea typeface="Calibri" panose="020F0502020204030204" pitchFamily="34" charset="0"/>
                <a:cs typeface="B Titr" panose="00000700000000000000" pitchFamily="2" charset="-78"/>
              </a:rPr>
              <a:t> دستورات و پیگیری منظم درمان(پای بندی به درمان )</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اگر دارویی برای بیمار تجویز شده است در مورد چگونگی مصرف آن در منزل به بیمار آموزش داده شود.</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توضیح دادن تفاوت بین داروهای با اثرات کنترل بلند مدت (به عنوان مثال داروهای </a:t>
            </a:r>
            <a:r>
              <a:rPr lang="fa-IR" sz="2000" dirty="0" err="1">
                <a:latin typeface="Calibri" panose="020F0502020204030204" pitchFamily="34" charset="0"/>
                <a:ea typeface="Calibri" panose="020F0502020204030204" pitchFamily="34" charset="0"/>
                <a:cs typeface="B Nazanin" panose="00000400000000000000" pitchFamily="2" charset="-78"/>
              </a:rPr>
              <a:t>فشارخون</a:t>
            </a:r>
            <a:r>
              <a:rPr lang="fa-IR" sz="2000" dirty="0">
                <a:latin typeface="Calibri" panose="020F0502020204030204" pitchFamily="34" charset="0"/>
                <a:ea typeface="Calibri" panose="020F0502020204030204" pitchFamily="34" charset="0"/>
                <a:cs typeface="B Nazanin" panose="00000400000000000000" pitchFamily="2" charset="-78"/>
              </a:rPr>
              <a:t>) و داروهایی که برای تسکین سریع تجویز می شود( به عنوان مثال خس </a:t>
            </a:r>
            <a:r>
              <a:rPr lang="fa-IR" sz="2000" dirty="0" err="1">
                <a:latin typeface="Calibri" panose="020F0502020204030204" pitchFamily="34" charset="0"/>
                <a:ea typeface="Calibri" panose="020F0502020204030204" pitchFamily="34" charset="0"/>
                <a:cs typeface="B Nazanin" panose="00000400000000000000" pitchFamily="2" charset="-78"/>
              </a:rPr>
              <a:t>خس</a:t>
            </a:r>
            <a:r>
              <a:rPr lang="fa-IR" sz="2000" dirty="0">
                <a:latin typeface="Calibri" panose="020F0502020204030204" pitchFamily="34" charset="0"/>
                <a:ea typeface="Calibri" panose="020F0502020204030204" pitchFamily="34" charset="0"/>
                <a:cs typeface="B Nazanin" panose="00000400000000000000" pitchFamily="2" charset="-78"/>
              </a:rPr>
              <a:t> سینه )</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Tahoma" panose="020B0604030504040204" pitchFamily="34" charset="0"/>
                <a:ea typeface="Calibri" panose="020F0502020204030204" pitchFamily="34" charset="0"/>
                <a:cs typeface="B Nazanin" panose="00000400000000000000" pitchFamily="2" charset="-78"/>
              </a:rPr>
              <a:t>بیان</a:t>
            </a:r>
            <a:r>
              <a:rPr lang="fa-IR" sz="2000" dirty="0">
                <a:latin typeface="Calibri" panose="020F0502020204030204" pitchFamily="34" charset="0"/>
                <a:ea typeface="Calibri" panose="020F0502020204030204" pitchFamily="34" charset="0"/>
                <a:cs typeface="B Nazanin" panose="00000400000000000000" pitchFamily="2" charset="-78"/>
              </a:rPr>
              <a:t> دلیل تجویز دارو / داروها به بیمار</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نشان دادن مقدار (</a:t>
            </a:r>
            <a:r>
              <a:rPr lang="en-US" sz="2000" dirty="0">
                <a:latin typeface="Calibri" panose="020F0502020204030204" pitchFamily="34" charset="0"/>
                <a:ea typeface="Calibri" panose="020F0502020204030204" pitchFamily="34" charset="0"/>
                <a:cs typeface="B Nazanin" panose="00000400000000000000" pitchFamily="2" charset="-78"/>
              </a:rPr>
              <a:t>dose</a:t>
            </a:r>
            <a:r>
              <a:rPr lang="fa-IR" sz="2000" dirty="0">
                <a:latin typeface="Calibri" panose="020F0502020204030204" pitchFamily="34" charset="0"/>
                <a:ea typeface="Calibri" panose="020F0502020204030204" pitchFamily="34" charset="0"/>
                <a:cs typeface="B Nazanin" panose="00000400000000000000" pitchFamily="2" charset="-78"/>
              </a:rPr>
              <a:t>) مناسب دارو به بیمار</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توضیح دادن در خصوص تعداد دفعات مصرف دارو در روز</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err="1">
                <a:latin typeface="Calibri" panose="020F0502020204030204" pitchFamily="34" charset="0"/>
                <a:ea typeface="Calibri" panose="020F0502020204030204" pitchFamily="34" charset="0"/>
                <a:cs typeface="B Nazanin" panose="00000400000000000000" pitchFamily="2" charset="-78"/>
              </a:rPr>
              <a:t>توضيح</a:t>
            </a:r>
            <a:r>
              <a:rPr lang="fa-IR" sz="2000" dirty="0">
                <a:latin typeface="Calibri" panose="020F0502020204030204" pitchFamily="34" charset="0"/>
                <a:ea typeface="Calibri" panose="020F0502020204030204" pitchFamily="34" charset="0"/>
                <a:cs typeface="B Nazanin" panose="00000400000000000000" pitchFamily="2" charset="-78"/>
              </a:rPr>
              <a:t> دادن در خصوص برچسب و بسته بندی قرص ها</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بررسی درک بیمار از مصرف داروی تجویز شده قبل از این که بیمار مرکز سلامت را ترک کند.</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Tahoma" panose="020B0604030504040204" pitchFamily="34" charset="0"/>
                <a:ea typeface="Calibri" panose="020F0502020204030204" pitchFamily="34" charset="0"/>
                <a:cs typeface="B Nazanin" panose="00000400000000000000" pitchFamily="2" charset="-78"/>
              </a:rPr>
              <a:t>توضیح در مورد</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a:latin typeface="Tahoma" panose="020B0604030504040204" pitchFamily="34" charset="0"/>
                <a:ea typeface="Calibri" panose="020F0502020204030204" pitchFamily="34" charset="0"/>
                <a:cs typeface="B Nazanin" panose="00000400000000000000" pitchFamily="2" charset="-78"/>
              </a:rPr>
              <a:t>اهمیت</a:t>
            </a:r>
            <a:r>
              <a:rPr lang="fa-IR" sz="2000" dirty="0">
                <a:latin typeface="Calibri" panose="020F0502020204030204" pitchFamily="34" charset="0"/>
                <a:ea typeface="Calibri" panose="020F0502020204030204" pitchFamily="34" charset="0"/>
                <a:cs typeface="B Nazanin" panose="00000400000000000000" pitchFamily="2" charset="-78"/>
              </a:rPr>
              <a:t> داشتن ذخیره کافی از داروها</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err="1">
                <a:latin typeface="Tahoma" panose="020B0604030504040204" pitchFamily="34" charset="0"/>
                <a:ea typeface="Calibri" panose="020F0502020204030204" pitchFamily="34" charset="0"/>
                <a:cs typeface="B Nazanin" panose="00000400000000000000" pitchFamily="2" charset="-78"/>
              </a:rPr>
              <a:t>توصيه</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a:latin typeface="Tahoma" panose="020B0604030504040204" pitchFamily="34" charset="0"/>
                <a:ea typeface="Calibri" panose="020F0502020204030204" pitchFamily="34" charset="0"/>
                <a:cs typeface="B Nazanin" panose="00000400000000000000" pitchFamily="2" charset="-78"/>
              </a:rPr>
              <a:t>و</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err="1">
                <a:latin typeface="Tahoma" panose="020B0604030504040204" pitchFamily="34" charset="0"/>
                <a:ea typeface="Calibri" panose="020F0502020204030204" pitchFamily="34" charset="0"/>
                <a:cs typeface="B Nazanin" panose="00000400000000000000" pitchFamily="2" charset="-78"/>
              </a:rPr>
              <a:t>تاكيد</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a:latin typeface="Tahoma" panose="020B0604030504040204" pitchFamily="34" charset="0"/>
                <a:ea typeface="Calibri" panose="020F0502020204030204" pitchFamily="34" charset="0"/>
                <a:cs typeface="B Nazanin" panose="00000400000000000000" pitchFamily="2" charset="-78"/>
              </a:rPr>
              <a:t>بر</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a:latin typeface="Tahoma" panose="020B0604030504040204" pitchFamily="34" charset="0"/>
                <a:ea typeface="Calibri" panose="020F0502020204030204" pitchFamily="34" charset="0"/>
                <a:cs typeface="B Nazanin" panose="00000400000000000000" pitchFamily="2" charset="-78"/>
              </a:rPr>
              <a:t>نیاز</a:t>
            </a:r>
            <a:r>
              <a:rPr lang="fa-IR" sz="2000" dirty="0">
                <a:latin typeface="Calibri" panose="020F0502020204030204" pitchFamily="34" charset="0"/>
                <a:ea typeface="Calibri" panose="020F0502020204030204" pitchFamily="34" charset="0"/>
                <a:cs typeface="B Nazanin" panose="00000400000000000000" pitchFamily="2" charset="-78"/>
              </a:rPr>
              <a:t> به مصرف داروها به طور منظم ،حتی اگر هیچ علامتی ندارد.</a:t>
            </a:r>
            <a:endParaRPr lang="en-US" sz="2000" dirty="0">
              <a:effectLst/>
              <a:latin typeface="Calibri" panose="020F0502020204030204" pitchFamily="34" charset="0"/>
              <a:ea typeface="Calibri" panose="020F0502020204030204" pitchFamily="34" charset="0"/>
              <a:cs typeface="Arial" panose="020B0604020202090204" pitchFamily="34" charset="0"/>
            </a:endParaRPr>
          </a:p>
        </p:txBody>
      </p:sp>
    </p:spTree>
    <p:extLst>
      <p:ext uri="{BB962C8B-B14F-4D97-AF65-F5344CB8AC3E}">
        <p14:creationId xmlns:p14="http://schemas.microsoft.com/office/powerpoint/2010/main" val="9454806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5911" y="301214"/>
            <a:ext cx="9423697" cy="6082740"/>
          </a:xfrm>
        </p:spPr>
        <p:txBody>
          <a:bodyPr>
            <a:normAutofit/>
          </a:bodyPr>
          <a:lstStyle/>
          <a:p>
            <a:pPr algn="r" rtl="1"/>
            <a:r>
              <a:rPr lang="fa-IR" altLang="en-US" sz="2400" b="1" dirty="0">
                <a:solidFill>
                  <a:srgbClr val="FF0000"/>
                </a:solidFill>
                <a:latin typeface="Calibri" panose="020F0502020204030204" pitchFamily="34" charset="0"/>
                <a:cs typeface="B Titr" panose="00000700000000000000" pitchFamily="2" charset="-78"/>
              </a:rPr>
              <a:t>اورژانس فشار خون چیست؟</a:t>
            </a:r>
            <a:r>
              <a:rPr lang="en-US" altLang="en-US" sz="2400" b="1" dirty="0">
                <a:solidFill>
                  <a:srgbClr val="FF0000"/>
                </a:solidFill>
                <a:latin typeface="Calibri" panose="020F0502020204030204" pitchFamily="34" charset="0"/>
                <a:cs typeface="B Titr" panose="00000700000000000000" pitchFamily="2" charset="-78"/>
              </a:rPr>
              <a:t/>
            </a:r>
            <a:br>
              <a:rPr lang="en-US" altLang="en-US" sz="2400" b="1" dirty="0">
                <a:solidFill>
                  <a:srgbClr val="FF0000"/>
                </a:solidFill>
                <a:latin typeface="Calibri" panose="020F0502020204030204" pitchFamily="34" charset="0"/>
                <a:cs typeface="B Titr" panose="00000700000000000000" pitchFamily="2" charset="-78"/>
              </a:rPr>
            </a:br>
            <a:r>
              <a:rPr lang="fa-IR" altLang="en-US" sz="2400" dirty="0">
                <a:solidFill>
                  <a:srgbClr val="000000"/>
                </a:solidFill>
                <a:latin typeface="Calibri" panose="020F0502020204030204" pitchFamily="34" charset="0"/>
                <a:ea typeface="Calibri" panose="020F0502020204030204" pitchFamily="34" charset="0"/>
                <a:cs typeface="Nazanin"/>
              </a:rPr>
              <a:t>ممکن است فشار خون به شکل شدید و ناگهانی بالا رود و باعث ایجاد اورژانس فشار خون شود. زمانی که فشار خون حداکثر(سیستول) بیشتر از 180 میلیمتر جیوه و یا فشار خون حداقل(دیاستول) بیشتر از 110 میلیمتر جیوه افزایش یابد، فشار خون اورژانس نامیده میشود.</a:t>
            </a:r>
            <a:br>
              <a:rPr lang="fa-IR" altLang="en-US" sz="2400" dirty="0">
                <a:solidFill>
                  <a:srgbClr val="000000"/>
                </a:solidFill>
                <a:latin typeface="Calibri" panose="020F0502020204030204" pitchFamily="34" charset="0"/>
                <a:ea typeface="Calibri" panose="020F0502020204030204" pitchFamily="34" charset="0"/>
                <a:cs typeface="Nazanin"/>
              </a:rPr>
            </a:br>
            <a:r>
              <a:rPr lang="en-US" altLang="en-US" sz="2400" dirty="0">
                <a:solidFill>
                  <a:srgbClr val="000000"/>
                </a:solidFill>
                <a:latin typeface="Calibri" panose="020F0502020204030204" pitchFamily="34" charset="0"/>
                <a:ea typeface="Calibri" panose="020F0502020204030204" pitchFamily="34" charset="0"/>
                <a:cs typeface="Nazanin"/>
              </a:rPr>
              <a:t/>
            </a:r>
            <a:br>
              <a:rPr lang="en-US" altLang="en-US" sz="2400" dirty="0">
                <a:solidFill>
                  <a:srgbClr val="000000"/>
                </a:solidFill>
                <a:latin typeface="Calibri" panose="020F0502020204030204" pitchFamily="34" charset="0"/>
                <a:ea typeface="Calibri" panose="020F0502020204030204" pitchFamily="34" charset="0"/>
                <a:cs typeface="Nazanin"/>
              </a:rPr>
            </a:br>
            <a:r>
              <a:rPr lang="fa-IR" altLang="en-US" sz="2400" b="1" dirty="0">
                <a:solidFill>
                  <a:srgbClr val="FF0000"/>
                </a:solidFill>
                <a:latin typeface="Calibri" panose="020F0502020204030204" pitchFamily="34" charset="0"/>
                <a:ea typeface="Calibri" panose="020F0502020204030204" pitchFamily="34" charset="0"/>
                <a:cs typeface="B Titr" panose="00000700000000000000" pitchFamily="2" charset="-78"/>
              </a:rPr>
              <a:t>آیا اورژانس فشار خون علامت دارد؟</a:t>
            </a:r>
            <a:r>
              <a:rPr lang="en-US" altLang="en-US" sz="2400" b="1" dirty="0">
                <a:solidFill>
                  <a:srgbClr val="FF0000"/>
                </a:solidFill>
                <a:latin typeface="Calibri" panose="020F0502020204030204" pitchFamily="34" charset="0"/>
                <a:ea typeface="Calibri" panose="020F0502020204030204" pitchFamily="34" charset="0"/>
                <a:cs typeface="B Titr" panose="00000700000000000000" pitchFamily="2" charset="-78"/>
              </a:rPr>
              <a:t/>
            </a:r>
            <a:br>
              <a:rPr lang="en-US" altLang="en-US" sz="2400" b="1" dirty="0">
                <a:solidFill>
                  <a:srgbClr val="FF0000"/>
                </a:solidFill>
                <a:latin typeface="Calibri" panose="020F0502020204030204" pitchFamily="34" charset="0"/>
                <a:ea typeface="Calibri" panose="020F0502020204030204" pitchFamily="34" charset="0"/>
                <a:cs typeface="B Titr" panose="00000700000000000000" pitchFamily="2" charset="-78"/>
              </a:rPr>
            </a:br>
            <a:r>
              <a:rPr lang="fa-IR" altLang="en-US" sz="2400" dirty="0">
                <a:solidFill>
                  <a:srgbClr val="000000"/>
                </a:solidFill>
                <a:latin typeface="Calibri" panose="020F0502020204030204" pitchFamily="34" charset="0"/>
                <a:ea typeface="Nazanin"/>
                <a:cs typeface="Nazanin"/>
              </a:rPr>
              <a:t>می تواند بدون علامت یا همراه با علامت خفیف یا شدید باشد. در اغلب موارد علائمی مانند سردرد و خونریزی از بینی دارد که علائم خفیف است که شواهدی دال برمفید بودن کاهش فوری و مجدّانه ی فشار خون نبوده و کاهش ندادن پرفشاری اورژانسی در بخش اورژانس بیمارستان، با افزایش خطر کوتاه مدت همراه نمی باشد. بهتر است درمان را با استفاده از همان داروهایی که در دراز مدت تجویز می شود آغاز نمود.</a:t>
            </a:r>
            <a:r>
              <a:rPr lang="en-US" altLang="en-US" sz="2400" dirty="0">
                <a:solidFill>
                  <a:srgbClr val="000000"/>
                </a:solidFill>
                <a:latin typeface="Calibri" panose="020F0502020204030204" pitchFamily="34" charset="0"/>
                <a:ea typeface="Nazanin"/>
                <a:cs typeface="Nazanin"/>
              </a:rPr>
              <a:t> </a:t>
            </a:r>
            <a:r>
              <a:rPr lang="fa-IR" altLang="en-US" sz="2400" dirty="0">
                <a:solidFill>
                  <a:srgbClr val="000000"/>
                </a:solidFill>
                <a:latin typeface="Calibri" panose="020F0502020204030204" pitchFamily="34" charset="0"/>
                <a:ea typeface="Nazanin"/>
                <a:cs typeface="Nazanin"/>
              </a:rPr>
              <a:t>در موارد علامت دار مثل درد قفسه سینه و تنگی نفس شدید که احتمال ایجاد سکته قلبی یا مغزی وجود دارد نباید منتظر بمانید تا فشار خون پایین بیاید و فوری از اورژانس کمک درخواست کرده یا به بیمارستان مراجعه کنید.</a:t>
            </a:r>
            <a:endParaRPr lang="en-US" altLang="en-US" dirty="0"/>
          </a:p>
        </p:txBody>
      </p:sp>
    </p:spTree>
    <p:extLst>
      <p:ext uri="{BB962C8B-B14F-4D97-AF65-F5344CB8AC3E}">
        <p14:creationId xmlns:p14="http://schemas.microsoft.com/office/powerpoint/2010/main" val="21207060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852710"/>
            <a:ext cx="10209007" cy="1280890"/>
          </a:xfrm>
        </p:spPr>
        <p:txBody>
          <a:bodyPr>
            <a:noAutofit/>
          </a:bodyPr>
          <a:lstStyle/>
          <a:p>
            <a:pPr algn="r"/>
            <a:r>
              <a:rPr lang="fa-IR" sz="2800" dirty="0">
                <a:solidFill>
                  <a:schemeClr val="tx1"/>
                </a:solidFill>
                <a:latin typeface="Tahoma" panose="020B0604030504040204" pitchFamily="34" charset="0"/>
                <a:ea typeface="Calibri" panose="020F0502020204030204" pitchFamily="34" charset="0"/>
                <a:cs typeface="B Titr" panose="00000700000000000000" pitchFamily="2" charset="-78"/>
              </a:rPr>
              <a:t>درمان</a:t>
            </a:r>
            <a:r>
              <a:rPr lang="fa-IR" sz="2800" dirty="0">
                <a:solidFill>
                  <a:schemeClr val="tx1"/>
                </a:solidFill>
                <a:latin typeface="Calibri" panose="020F0502020204030204" pitchFamily="34" charset="0"/>
                <a:ea typeface="Calibri" panose="020F0502020204030204" pitchFamily="34" charset="0"/>
                <a:cs typeface="B Titr" panose="00000700000000000000" pitchFamily="2" charset="-78"/>
              </a:rPr>
              <a:t> فشارخون 100/ 160  تا 110/180 میلیمتر جیوه  (فشارخون بالا مرحله دو) </a:t>
            </a:r>
            <a:r>
              <a:rPr lang="fa-IR" sz="2800" b="1" dirty="0">
                <a:solidFill>
                  <a:schemeClr val="tx1"/>
                </a:solidFill>
                <a:latin typeface="Calibri" panose="020F0502020204030204" pitchFamily="34" charset="0"/>
                <a:ea typeface="Calibri" panose="020F0502020204030204" pitchFamily="34" charset="0"/>
                <a:cs typeface="B Nazanin" panose="00000400000000000000" pitchFamily="2" charset="-78"/>
              </a:rPr>
              <a:t> </a:t>
            </a:r>
            <a:r>
              <a:rPr lang="en-US" sz="2800" dirty="0">
                <a:solidFill>
                  <a:schemeClr val="tx1"/>
                </a:solidFill>
                <a:latin typeface="Calibri" panose="020F0502020204030204" pitchFamily="34" charset="0"/>
                <a:ea typeface="Calibri" panose="020F0502020204030204" pitchFamily="34" charset="0"/>
                <a:cs typeface="Times New Roman" panose="02020603050405020304" pitchFamily="18" charset="0"/>
              </a:rPr>
              <a:t/>
            </a:r>
            <a:br>
              <a:rPr lang="en-US" sz="2800" dirty="0">
                <a:solidFill>
                  <a:schemeClr val="tx1"/>
                </a:solidFill>
                <a:latin typeface="Calibri" panose="020F0502020204030204" pitchFamily="34" charset="0"/>
                <a:ea typeface="Calibri" panose="020F0502020204030204" pitchFamily="34" charset="0"/>
                <a:cs typeface="Times New Roman" panose="02020603050405020304" pitchFamily="18" charset="0"/>
              </a:rPr>
            </a:br>
            <a:endParaRPr lang="en-US" sz="2800" dirty="0">
              <a:solidFill>
                <a:schemeClr val="tx1"/>
              </a:solidFill>
            </a:endParaRPr>
          </a:p>
        </p:txBody>
      </p:sp>
      <p:sp>
        <p:nvSpPr>
          <p:cNvPr id="3" name="Content Placeholder 2"/>
          <p:cNvSpPr>
            <a:spLocks noGrp="1"/>
          </p:cNvSpPr>
          <p:nvPr>
            <p:ph idx="1"/>
          </p:nvPr>
        </p:nvSpPr>
        <p:spPr>
          <a:xfrm>
            <a:off x="965766" y="2254876"/>
            <a:ext cx="8780663" cy="2348248"/>
          </a:xfrm>
        </p:spPr>
        <p:txBody>
          <a:bodyPr/>
          <a:lstStyle/>
          <a:p>
            <a:pPr algn="r" rtl="1">
              <a:lnSpc>
                <a:spcPct val="107000"/>
              </a:lnSpc>
              <a:spcAft>
                <a:spcPts val="800"/>
              </a:spcAft>
              <a:buSzPts val="1100"/>
            </a:pPr>
            <a:r>
              <a:rPr lang="fa-IR" b="1" dirty="0">
                <a:latin typeface="Tahoma" panose="020B0604030504040204" pitchFamily="34" charset="0"/>
                <a:ea typeface="Calibri" panose="020F0502020204030204" pitchFamily="34" charset="0"/>
                <a:cs typeface="B Nazanin" panose="00000400000000000000" pitchFamily="2" charset="-78"/>
              </a:rPr>
              <a:t>درمان </a:t>
            </a:r>
            <a:r>
              <a:rPr lang="fa-IR" b="1" dirty="0" err="1">
                <a:latin typeface="Tahoma" panose="020B0604030504040204" pitchFamily="34" charset="0"/>
                <a:ea typeface="Calibri" panose="020F0502020204030204" pitchFamily="34" charset="0"/>
                <a:cs typeface="B Nazanin" panose="00000400000000000000" pitchFamily="2" charset="-78"/>
              </a:rPr>
              <a:t>فشارخون</a:t>
            </a:r>
            <a:r>
              <a:rPr lang="fa-IR" b="1" dirty="0">
                <a:latin typeface="Tahoma" panose="020B0604030504040204" pitchFamily="34" charset="0"/>
                <a:ea typeface="Calibri" panose="020F0502020204030204" pitchFamily="34" charset="0"/>
                <a:cs typeface="B Nazanin" panose="00000400000000000000" pitchFamily="2" charset="-78"/>
              </a:rPr>
              <a:t>  100/ 160  تا 110/180 میلیمتر جیوه  و بالاتر با دو دارو توصیه می شود.</a:t>
            </a:r>
            <a:endParaRPr lang="en-US" dirty="0">
              <a:latin typeface="Calibri" panose="020F0502020204030204" pitchFamily="34" charset="0"/>
              <a:ea typeface="Calibri" panose="020F0502020204030204" pitchFamily="34" charset="0"/>
              <a:cs typeface="B Nazanin" panose="00000400000000000000" pitchFamily="2" charset="-78"/>
            </a:endParaRPr>
          </a:p>
          <a:p>
            <a:pPr lvl="0" algn="r" rtl="1">
              <a:lnSpc>
                <a:spcPct val="107000"/>
              </a:lnSpc>
              <a:spcAft>
                <a:spcPts val="800"/>
              </a:spcAft>
              <a:buSzPts val="1100"/>
            </a:pPr>
            <a:r>
              <a:rPr lang="fa-IR" b="1" dirty="0">
                <a:latin typeface="Tahoma" panose="020B0604030504040204" pitchFamily="34" charset="0"/>
                <a:ea typeface="Calibri" panose="020F0502020204030204" pitchFamily="34" charset="0"/>
                <a:cs typeface="B Nazanin" panose="00000400000000000000" pitchFamily="2" charset="-78"/>
              </a:rPr>
              <a:t>به کار بردن توأم </a:t>
            </a:r>
            <a:r>
              <a:rPr lang="fa-IR" b="1" dirty="0" err="1">
                <a:latin typeface="Tahoma" panose="020B0604030504040204" pitchFamily="34" charset="0"/>
                <a:ea typeface="Calibri" panose="020F0502020204030204" pitchFamily="34" charset="0"/>
                <a:cs typeface="B Nazanin" panose="00000400000000000000" pitchFamily="2" charset="-78"/>
              </a:rPr>
              <a:t>دیورتیک</a:t>
            </a:r>
            <a:r>
              <a:rPr lang="fa-IR" b="1" dirty="0">
                <a:latin typeface="Tahoma" panose="020B0604030504040204" pitchFamily="34" charset="0"/>
                <a:ea typeface="Calibri" panose="020F0502020204030204" pitchFamily="34" charset="0"/>
                <a:cs typeface="B Nazanin" panose="00000400000000000000" pitchFamily="2" charset="-78"/>
              </a:rPr>
              <a:t> های </a:t>
            </a:r>
            <a:r>
              <a:rPr lang="fa-IR" b="1" dirty="0" err="1">
                <a:latin typeface="Tahoma" panose="020B0604030504040204" pitchFamily="34" charset="0"/>
                <a:ea typeface="Calibri" panose="020F0502020204030204" pitchFamily="34" charset="0"/>
                <a:cs typeface="B Nazanin" panose="00000400000000000000" pitchFamily="2" charset="-78"/>
              </a:rPr>
              <a:t>تیازیدی</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هیدروکلروتیازید</a:t>
            </a:r>
            <a:r>
              <a:rPr lang="fa-IR" b="1" dirty="0">
                <a:latin typeface="Tahoma" panose="020B0604030504040204" pitchFamily="34" charset="0"/>
                <a:ea typeface="Calibri" panose="020F0502020204030204" pitchFamily="34" charset="0"/>
                <a:cs typeface="B Nazanin" panose="00000400000000000000" pitchFamily="2" charset="-78"/>
              </a:rPr>
              <a:t>) با داروهای </a:t>
            </a:r>
            <a:r>
              <a:rPr lang="en-US" b="1" dirty="0">
                <a:latin typeface="Tahoma" panose="020B0604030504040204" pitchFamily="34" charset="0"/>
                <a:ea typeface="Calibri" panose="020F0502020204030204" pitchFamily="34" charset="0"/>
                <a:cs typeface="B Nazanin" panose="00000400000000000000" pitchFamily="2" charset="-78"/>
              </a:rPr>
              <a:t>ARB</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لوزارتان</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والزارتان</a:t>
            </a:r>
            <a:r>
              <a:rPr lang="fa-IR" b="1" dirty="0">
                <a:latin typeface="Tahoma" panose="020B0604030504040204" pitchFamily="34" charset="0"/>
                <a:ea typeface="Calibri" panose="020F0502020204030204" pitchFamily="34" charset="0"/>
                <a:cs typeface="B Nazanin" panose="00000400000000000000" pitchFamily="2" charset="-78"/>
              </a:rPr>
              <a:t> و... ) یا </a:t>
            </a:r>
            <a:r>
              <a:rPr lang="en-US" b="1" dirty="0" err="1">
                <a:latin typeface="Tahoma" panose="020B0604030504040204" pitchFamily="34" charset="0"/>
                <a:ea typeface="Calibri" panose="020F0502020204030204" pitchFamily="34" charset="0"/>
                <a:cs typeface="B Nazanin" panose="00000400000000000000" pitchFamily="2" charset="-78"/>
              </a:rPr>
              <a:t>ACEi</a:t>
            </a:r>
            <a:r>
              <a:rPr lang="en-US" b="1" dirty="0">
                <a:latin typeface="Tahoma" panose="020B0604030504040204" pitchFamily="34" charset="0"/>
                <a:ea typeface="Calibri" panose="020F0502020204030204" pitchFamily="34" charset="0"/>
                <a:cs typeface="B Nazanin" panose="00000400000000000000" pitchFamily="2" charset="-78"/>
              </a:rPr>
              <a:t> </a:t>
            </a:r>
            <a:r>
              <a:rPr lang="fa-IR" b="1" dirty="0">
                <a:latin typeface="Tahoma" panose="020B0604030504040204" pitchFamily="34" charset="0"/>
                <a:ea typeface="Calibri" panose="020F0502020204030204" pitchFamily="34" charset="0"/>
                <a:cs typeface="B Nazanin" panose="00000400000000000000" pitchFamily="2" charset="-78"/>
              </a:rPr>
              <a:t>(</a:t>
            </a:r>
            <a:r>
              <a:rPr lang="fa-IR" b="1" dirty="0" err="1">
                <a:latin typeface="Tahoma" panose="020B0604030504040204" pitchFamily="34" charset="0"/>
                <a:ea typeface="Calibri" panose="020F0502020204030204" pitchFamily="34" charset="0"/>
                <a:cs typeface="B Nazanin" panose="00000400000000000000" pitchFamily="2" charset="-78"/>
              </a:rPr>
              <a:t>کاپتوپریل</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آنالاپریل</a:t>
            </a:r>
            <a:r>
              <a:rPr lang="fa-IR" b="1" dirty="0">
                <a:latin typeface="Tahoma" panose="020B0604030504040204" pitchFamily="34" charset="0"/>
                <a:ea typeface="Calibri" panose="020F0502020204030204" pitchFamily="34" charset="0"/>
                <a:cs typeface="B Nazanin" panose="00000400000000000000" pitchFamily="2" charset="-78"/>
              </a:rPr>
              <a:t> و ...) یا </a:t>
            </a:r>
            <a:r>
              <a:rPr lang="en-US" b="1" dirty="0">
                <a:latin typeface="Tahoma" panose="020B0604030504040204" pitchFamily="34" charset="0"/>
                <a:ea typeface="Calibri" panose="020F0502020204030204" pitchFamily="34" charset="0"/>
                <a:cs typeface="B Nazanin" panose="00000400000000000000" pitchFamily="2" charset="-78"/>
              </a:rPr>
              <a:t>CCB</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آملودیپین</a:t>
            </a:r>
            <a:r>
              <a:rPr lang="fa-IR" b="1" dirty="0">
                <a:latin typeface="Tahoma" panose="020B0604030504040204" pitchFamily="34" charset="0"/>
                <a:ea typeface="Calibri" panose="020F0502020204030204" pitchFamily="34" charset="0"/>
                <a:cs typeface="B Nazanin" panose="00000400000000000000" pitchFamily="2" charset="-78"/>
              </a:rPr>
              <a:t> و ...) اثر بهتری بر روی کنترل </a:t>
            </a:r>
            <a:r>
              <a:rPr lang="fa-IR" b="1" dirty="0" err="1">
                <a:latin typeface="Tahoma" panose="020B0604030504040204" pitchFamily="34" charset="0"/>
                <a:ea typeface="Calibri" panose="020F0502020204030204" pitchFamily="34" charset="0"/>
                <a:cs typeface="B Nazanin" panose="00000400000000000000" pitchFamily="2" charset="-78"/>
              </a:rPr>
              <a:t>فشارخون</a:t>
            </a:r>
            <a:r>
              <a:rPr lang="fa-IR" b="1" dirty="0">
                <a:latin typeface="Tahoma" panose="020B0604030504040204" pitchFamily="34" charset="0"/>
                <a:ea typeface="Calibri" panose="020F0502020204030204" pitchFamily="34" charset="0"/>
                <a:cs typeface="B Nazanin" panose="00000400000000000000" pitchFamily="2" charset="-78"/>
              </a:rPr>
              <a:t> بالا دارد.</a:t>
            </a:r>
            <a:endParaRPr lang="en-US" b="1" dirty="0">
              <a:latin typeface="Tahoma" panose="020B0604030504040204" pitchFamily="34" charset="0"/>
              <a:ea typeface="Calibri" panose="020F0502020204030204" pitchFamily="34" charset="0"/>
              <a:cs typeface="B Nazanin" panose="00000400000000000000" pitchFamily="2" charset="-78"/>
            </a:endParaRPr>
          </a:p>
          <a:p>
            <a:pPr lvl="0" algn="r" rtl="1">
              <a:lnSpc>
                <a:spcPct val="107000"/>
              </a:lnSpc>
              <a:spcAft>
                <a:spcPts val="800"/>
              </a:spcAft>
              <a:buSzPts val="1100"/>
            </a:pPr>
            <a:r>
              <a:rPr lang="fa-IR" b="1" dirty="0">
                <a:latin typeface="Tahoma" panose="020B0604030504040204" pitchFamily="34" charset="0"/>
                <a:ea typeface="Calibri" panose="020F0502020204030204" pitchFamily="34" charset="0"/>
                <a:cs typeface="B Nazanin" panose="00000400000000000000" pitchFamily="2" charset="-78"/>
              </a:rPr>
              <a:t>پیروی از سبک زندگی سالم و مصرف منظم داروها مورد تاکید قرار گیرد.</a:t>
            </a:r>
            <a:endParaRPr lang="en-US" b="1" dirty="0">
              <a:latin typeface="Tahoma" panose="020B0604030504040204" pitchFamily="34" charset="0"/>
              <a:ea typeface="Calibri" panose="020F0502020204030204" pitchFamily="34" charset="0"/>
              <a:cs typeface="B Nazanin" panose="00000400000000000000" pitchFamily="2" charset="-78"/>
            </a:endParaRPr>
          </a:p>
          <a:p>
            <a:endParaRPr lang="en-US" dirty="0"/>
          </a:p>
        </p:txBody>
      </p:sp>
    </p:spTree>
    <p:extLst>
      <p:ext uri="{BB962C8B-B14F-4D97-AF65-F5344CB8AC3E}">
        <p14:creationId xmlns:p14="http://schemas.microsoft.com/office/powerpoint/2010/main" val="41735303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91234"/>
            <a:ext cx="9961581" cy="5248656"/>
          </a:xfrm>
        </p:spPr>
        <p:txBody>
          <a:bodyPr>
            <a:normAutofit/>
          </a:bodyPr>
          <a:lstStyle/>
          <a:p>
            <a:pPr marL="0" lvl="0" indent="0" algn="just" rtl="1">
              <a:lnSpc>
                <a:spcPct val="107000"/>
              </a:lnSpc>
              <a:spcAft>
                <a:spcPts val="800"/>
              </a:spcAft>
              <a:buNone/>
            </a:pP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درمان</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err="1">
                <a:solidFill>
                  <a:schemeClr val="tx1"/>
                </a:solidFill>
                <a:latin typeface="Calibri" panose="020F0502020204030204" pitchFamily="34" charset="0"/>
                <a:ea typeface="Calibri" panose="020F0502020204030204" pitchFamily="34" charset="0"/>
                <a:cs typeface="B Titr" panose="00000700000000000000" pitchFamily="2" charset="-78"/>
              </a:rPr>
              <a:t>فشارخون</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180 روی 110 میلیمتر جیوه و بالاتر (</a:t>
            </a:r>
            <a:r>
              <a:rPr lang="fa-IR" sz="2400" dirty="0" err="1">
                <a:solidFill>
                  <a:schemeClr val="tx1"/>
                </a:solidFill>
                <a:latin typeface="Calibri" panose="020F0502020204030204" pitchFamily="34" charset="0"/>
                <a:ea typeface="Calibri" panose="020F0502020204030204" pitchFamily="34" charset="0"/>
                <a:cs typeface="B Titr" panose="00000700000000000000" pitchFamily="2" charset="-78"/>
              </a:rPr>
              <a:t>فشارخون</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بالای اضطراری </a:t>
            </a:r>
            <a:r>
              <a:rPr lang="en-US" sz="2400" dirty="0">
                <a:solidFill>
                  <a:schemeClr val="tx1"/>
                </a:solidFill>
                <a:latin typeface="Calibri" panose="020F0502020204030204" pitchFamily="34" charset="0"/>
                <a:ea typeface="Calibri" panose="020F0502020204030204" pitchFamily="34" charset="0"/>
                <a:cs typeface="B Titr" panose="00000700000000000000" pitchFamily="2" charset="-78"/>
              </a:rPr>
              <a:t>Urgency</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a:t>
            </a:r>
          </a:p>
          <a:p>
            <a:pPr marL="0" lvl="0" indent="0" algn="just" rtl="1">
              <a:lnSpc>
                <a:spcPct val="107000"/>
              </a:lnSpc>
              <a:spcAft>
                <a:spcPts val="800"/>
              </a:spcAft>
              <a:buNone/>
            </a:pP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بدون آسیب حاد </a:t>
            </a:r>
            <a:r>
              <a:rPr lang="fa-IR" sz="2400" b="1" dirty="0">
                <a:solidFill>
                  <a:schemeClr val="tx1"/>
                </a:solidFill>
                <a:latin typeface="Calibri" panose="020F0502020204030204" pitchFamily="34" charset="0"/>
                <a:ea typeface="Calibri" panose="020F0502020204030204" pitchFamily="34" charset="0"/>
                <a:cs typeface="B Titr" panose="00000700000000000000" pitchFamily="2" charset="-78"/>
              </a:rPr>
              <a:t>ارگان های هدف</a:t>
            </a:r>
          </a:p>
          <a:p>
            <a:pPr marL="0" lvl="0" indent="0" algn="just" rtl="1">
              <a:lnSpc>
                <a:spcPct val="107000"/>
              </a:lnSpc>
              <a:spcAft>
                <a:spcPts val="800"/>
              </a:spcAft>
              <a:buNone/>
            </a:pPr>
            <a:endParaRPr lang="en-US" sz="2000" dirty="0">
              <a:solidFill>
                <a:schemeClr val="tx1"/>
              </a:solidFill>
              <a:latin typeface="Calibri" panose="020F0502020204030204" pitchFamily="34" charset="0"/>
              <a:ea typeface="Calibri" panose="020F0502020204030204" pitchFamily="34" charset="0"/>
              <a:cs typeface="Arial" panose="020B0604020202090204" pitchFamily="34" charset="0"/>
            </a:endParaRPr>
          </a:p>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قرص </a:t>
            </a:r>
            <a:r>
              <a:rPr lang="fa-IR" b="1" dirty="0" err="1">
                <a:latin typeface="Calibri" panose="020F0502020204030204" pitchFamily="34" charset="0"/>
                <a:ea typeface="Calibri" panose="020F0502020204030204" pitchFamily="34" charset="0"/>
                <a:cs typeface="B Nazanin" panose="00000400000000000000" pitchFamily="2" charset="-78"/>
              </a:rPr>
              <a:t>کاپتوپریل</a:t>
            </a:r>
            <a:r>
              <a:rPr lang="fa-IR" b="1" dirty="0">
                <a:latin typeface="Calibri" panose="020F0502020204030204" pitchFamily="34" charset="0"/>
                <a:ea typeface="Calibri" panose="020F0502020204030204" pitchFamily="34" charset="0"/>
                <a:cs typeface="B Nazanin" panose="00000400000000000000" pitchFamily="2" charset="-78"/>
              </a:rPr>
              <a:t> 25 میلی گرم </a:t>
            </a:r>
            <a:r>
              <a:rPr lang="fa-IR" b="1" dirty="0" err="1">
                <a:latin typeface="Calibri" panose="020F0502020204030204" pitchFamily="34" charset="0"/>
                <a:ea typeface="Calibri" panose="020F0502020204030204" pitchFamily="34" charset="0"/>
                <a:cs typeface="B Nazanin" panose="00000400000000000000" pitchFamily="2" charset="-78"/>
              </a:rPr>
              <a:t>بصورت</a:t>
            </a:r>
            <a:r>
              <a:rPr lang="fa-IR" b="1" dirty="0">
                <a:latin typeface="Calibri" panose="020F0502020204030204" pitchFamily="34" charset="0"/>
                <a:ea typeface="Calibri" panose="020F0502020204030204" pitchFamily="34" charset="0"/>
                <a:cs typeface="B Nazanin" panose="00000400000000000000" pitchFamily="2" charset="-78"/>
              </a:rPr>
              <a:t> زیر زبانی تجویز کنید. طی چند ساعت و به آهستگی </a:t>
            </a:r>
            <a:r>
              <a:rPr lang="fa-IR" b="1" dirty="0" err="1">
                <a:latin typeface="Calibri" panose="020F0502020204030204" pitchFamily="34" charset="0"/>
                <a:ea typeface="Calibri" panose="020F0502020204030204" pitchFamily="34" charset="0"/>
                <a:cs typeface="B Nazanin" panose="00000400000000000000" pitchFamily="2" charset="-78"/>
              </a:rPr>
              <a:t>فشارخون</a:t>
            </a:r>
            <a:r>
              <a:rPr lang="fa-IR" b="1" dirty="0">
                <a:latin typeface="Calibri" panose="020F0502020204030204" pitchFamily="34" charset="0"/>
                <a:ea typeface="Calibri" panose="020F0502020204030204" pitchFamily="34" charset="0"/>
                <a:cs typeface="B Nazanin" panose="00000400000000000000" pitchFamily="2" charset="-78"/>
              </a:rPr>
              <a:t> را به کمتر از 160 روی 100 میلیمتر جیوه برسانید. سپس ضمن پیگیری بیمار طی 24 تا 48 ساعت فشار خون را برحسب سن بیمار به محدوده کنترل مطلوب برسانید (کمتر از 140 روی 90 میلیمتر جیوه برای اکثر بیماران)</a:t>
            </a:r>
            <a:endParaRPr lang="en-US" b="1" dirty="0">
              <a:latin typeface="Calibri" panose="020F0502020204030204" pitchFamily="34" charset="0"/>
              <a:ea typeface="Calibri" panose="020F0502020204030204" pitchFamily="34" charset="0"/>
              <a:cs typeface="B Nazanin" panose="00000400000000000000" pitchFamily="2" charset="-78"/>
            </a:endParaRPr>
          </a:p>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معمولا در شرح حال این بیماران عدم مصرف منظم داروها ذکر می گردد. بنابراین آموزش های لازم با دقت بیمار ارایه گردد. </a:t>
            </a:r>
            <a:endParaRPr lang="en-US" dirty="0">
              <a:latin typeface="Calibri" panose="020F0502020204030204" pitchFamily="34" charset="0"/>
              <a:ea typeface="Calibri" panose="020F0502020204030204" pitchFamily="34" charset="0"/>
              <a:cs typeface="Arial" panose="020B0604020202090204" pitchFamily="34" charset="0"/>
            </a:endParaRPr>
          </a:p>
          <a:p>
            <a:pPr marL="0" indent="0">
              <a:buNone/>
            </a:pPr>
            <a:endParaRPr lang="en-US" dirty="0"/>
          </a:p>
        </p:txBody>
      </p:sp>
    </p:spTree>
    <p:extLst>
      <p:ext uri="{BB962C8B-B14F-4D97-AF65-F5344CB8AC3E}">
        <p14:creationId xmlns:p14="http://schemas.microsoft.com/office/powerpoint/2010/main" val="4404664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804672"/>
            <a:ext cx="9757186" cy="5248656"/>
          </a:xfrm>
        </p:spPr>
        <p:txBody>
          <a:bodyPr>
            <a:normAutofit lnSpcReduction="10000"/>
          </a:bodyPr>
          <a:lstStyle/>
          <a:p>
            <a:pPr marL="0" lvl="0" indent="0" algn="just" rtl="1">
              <a:lnSpc>
                <a:spcPct val="107000"/>
              </a:lnSpc>
              <a:spcAft>
                <a:spcPts val="800"/>
              </a:spcAft>
              <a:buNone/>
            </a:pP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درمان</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err="1">
                <a:solidFill>
                  <a:schemeClr val="tx1"/>
                </a:solidFill>
                <a:latin typeface="Tahoma" panose="020B0604030504040204" pitchFamily="34" charset="0"/>
                <a:ea typeface="Calibri" panose="020F0502020204030204" pitchFamily="34" charset="0"/>
                <a:cs typeface="B Titr" panose="00000700000000000000" pitchFamily="2" charset="-78"/>
              </a:rPr>
              <a:t>فشارخون</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180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روی</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110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میلیمتر</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جیوه</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و</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بالاتر</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err="1">
                <a:solidFill>
                  <a:schemeClr val="tx1"/>
                </a:solidFill>
                <a:latin typeface="Tahoma" panose="020B0604030504040204" pitchFamily="34" charset="0"/>
                <a:ea typeface="Calibri" panose="020F0502020204030204" pitchFamily="34" charset="0"/>
                <a:cs typeface="B Titr" panose="00000700000000000000" pitchFamily="2" charset="-78"/>
              </a:rPr>
              <a:t>فشارخون</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بالای اضطراری </a:t>
            </a:r>
            <a:r>
              <a:rPr lang="en-US" sz="2400" dirty="0">
                <a:solidFill>
                  <a:schemeClr val="tx1"/>
                </a:solidFill>
                <a:latin typeface="Calibri" panose="020F0502020204030204" pitchFamily="34" charset="0"/>
                <a:ea typeface="Calibri" panose="020F0502020204030204" pitchFamily="34" charset="0"/>
                <a:cs typeface="B Titr" panose="00000700000000000000" pitchFamily="2" charset="-78"/>
              </a:rPr>
              <a:t>Emergency</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a:t>
            </a:r>
          </a:p>
          <a:p>
            <a:pPr marL="0" lvl="0" indent="0" algn="just" rtl="1">
              <a:lnSpc>
                <a:spcPct val="107000"/>
              </a:lnSpc>
              <a:spcAft>
                <a:spcPts val="800"/>
              </a:spcAft>
              <a:buNone/>
            </a:pP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همراه با آسیب حاد ارگان های هدف</a:t>
            </a:r>
            <a:endParaRPr lang="fa-IR" sz="2400" dirty="0">
              <a:solidFill>
                <a:schemeClr val="tx1"/>
              </a:solidFill>
              <a:latin typeface="Calibri" panose="020F0502020204030204" pitchFamily="34" charset="0"/>
              <a:ea typeface="Calibri" panose="020F0502020204030204" pitchFamily="34" charset="0"/>
              <a:cs typeface="B Nazanin" panose="00000400000000000000" pitchFamily="2" charset="-78"/>
            </a:endParaRPr>
          </a:p>
          <a:p>
            <a:pPr marL="0" lvl="0" indent="0" algn="just" rtl="1">
              <a:lnSpc>
                <a:spcPct val="107000"/>
              </a:lnSpc>
              <a:spcAft>
                <a:spcPts val="800"/>
              </a:spcAft>
              <a:buNone/>
            </a:pPr>
            <a:endParaRPr lang="en-US" dirty="0">
              <a:solidFill>
                <a:schemeClr val="tx1"/>
              </a:solidFill>
              <a:latin typeface="Calibri" panose="020F0502020204030204" pitchFamily="34" charset="0"/>
              <a:ea typeface="Calibri" panose="020F0502020204030204" pitchFamily="34" charset="0"/>
              <a:cs typeface="Arial" panose="020B0604020202090204" pitchFamily="34" charset="0"/>
            </a:endParaRPr>
          </a:p>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در صورت وجود آسیب ارگان های هدف {عصبی: </a:t>
            </a:r>
            <a:r>
              <a:rPr lang="fa-IR" b="1" dirty="0" err="1">
                <a:latin typeface="Calibri" panose="020F0502020204030204" pitchFamily="34" charset="0"/>
                <a:ea typeface="Calibri" panose="020F0502020204030204" pitchFamily="34" charset="0"/>
                <a:cs typeface="B Nazanin" panose="00000400000000000000" pitchFamily="2" charset="-78"/>
              </a:rPr>
              <a:t>انسفالوپاتی</a:t>
            </a:r>
            <a:r>
              <a:rPr lang="fa-IR" b="1" dirty="0">
                <a:latin typeface="Calibri" panose="020F0502020204030204" pitchFamily="34" charset="0"/>
                <a:ea typeface="Calibri" panose="020F0502020204030204" pitchFamily="34" charset="0"/>
                <a:cs typeface="B Nazanin" panose="00000400000000000000" pitchFamily="2" charset="-78"/>
              </a:rPr>
              <a:t>، تشنج و ... - سکته مغزی (</a:t>
            </a:r>
            <a:r>
              <a:rPr lang="en-US" b="1" dirty="0">
                <a:latin typeface="Calibri" panose="020F0502020204030204" pitchFamily="34" charset="0"/>
                <a:ea typeface="Calibri" panose="020F0502020204030204" pitchFamily="34" charset="0"/>
                <a:cs typeface="B Nazanin" panose="00000400000000000000" pitchFamily="2" charset="-78"/>
              </a:rPr>
              <a:t>CVA-TIA…</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سکته قلبی- سندرم حاد </a:t>
            </a:r>
            <a:r>
              <a:rPr lang="fa-IR" b="1" dirty="0" err="1">
                <a:latin typeface="Calibri" panose="020F0502020204030204" pitchFamily="34" charset="0"/>
                <a:ea typeface="Calibri" panose="020F0502020204030204" pitchFamily="34" charset="0"/>
                <a:cs typeface="B Nazanin" panose="00000400000000000000" pitchFamily="2" charset="-78"/>
              </a:rPr>
              <a:t>کرونری</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err="1">
                <a:latin typeface="Calibri" panose="020F0502020204030204" pitchFamily="34" charset="0"/>
                <a:ea typeface="Calibri" panose="020F0502020204030204" pitchFamily="34" charset="0"/>
                <a:cs typeface="B Nazanin" panose="00000400000000000000" pitchFamily="2" charset="-78"/>
              </a:rPr>
              <a:t>دایسکشن</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err="1">
                <a:latin typeface="Calibri" panose="020F0502020204030204" pitchFamily="34" charset="0"/>
                <a:ea typeface="Calibri" panose="020F0502020204030204" pitchFamily="34" charset="0"/>
                <a:cs typeface="B Nazanin" panose="00000400000000000000" pitchFamily="2" charset="-78"/>
              </a:rPr>
              <a:t>آئورت</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err="1">
                <a:latin typeface="Calibri" panose="020F0502020204030204" pitchFamily="34" charset="0"/>
                <a:ea typeface="Calibri" panose="020F0502020204030204" pitchFamily="34" charset="0"/>
                <a:cs typeface="B Nazanin" panose="00000400000000000000" pitchFamily="2" charset="-78"/>
              </a:rPr>
              <a:t>رتینوپاتی</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err="1">
                <a:latin typeface="Calibri" panose="020F0502020204030204" pitchFamily="34" charset="0"/>
                <a:ea typeface="Calibri" panose="020F0502020204030204" pitchFamily="34" charset="0"/>
                <a:cs typeface="B Nazanin" panose="00000400000000000000" pitchFamily="2" charset="-78"/>
              </a:rPr>
              <a:t>ادم</a:t>
            </a:r>
            <a:r>
              <a:rPr lang="fa-IR" b="1" dirty="0">
                <a:latin typeface="Calibri" panose="020F0502020204030204" pitchFamily="34" charset="0"/>
                <a:ea typeface="Calibri" panose="020F0502020204030204" pitchFamily="34" charset="0"/>
                <a:cs typeface="B Nazanin" panose="00000400000000000000" pitchFamily="2" charset="-78"/>
              </a:rPr>
              <a:t> ریوی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نارسائی حاد کلیوی}  درمان وریدی با </a:t>
            </a:r>
            <a:r>
              <a:rPr lang="fa-IR" b="1" dirty="0" err="1">
                <a:latin typeface="Calibri" panose="020F0502020204030204" pitchFamily="34" charset="0"/>
                <a:ea typeface="Calibri" panose="020F0502020204030204" pitchFamily="34" charset="0"/>
                <a:cs typeface="B Nazanin" panose="00000400000000000000" pitchFamily="2" charset="-78"/>
              </a:rPr>
              <a:t>لابتالول</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err="1">
                <a:latin typeface="Calibri" panose="020F0502020204030204" pitchFamily="34" charset="0"/>
                <a:ea typeface="Calibri" panose="020F0502020204030204" pitchFamily="34" charset="0"/>
                <a:cs typeface="B Nazanin" panose="00000400000000000000" pitchFamily="2" charset="-78"/>
              </a:rPr>
              <a:t>هبدرالازین</a:t>
            </a:r>
            <a:r>
              <a:rPr lang="fa-IR" b="1" dirty="0">
                <a:latin typeface="Calibri" panose="020F0502020204030204" pitchFamily="34" charset="0"/>
                <a:ea typeface="Calibri" panose="020F0502020204030204" pitchFamily="34" charset="0"/>
                <a:cs typeface="B Nazanin" panose="00000400000000000000" pitchFamily="2" charset="-78"/>
              </a:rPr>
              <a:t> و </a:t>
            </a:r>
            <a:r>
              <a:rPr lang="fa-IR" b="1" dirty="0" err="1">
                <a:latin typeface="Calibri" panose="020F0502020204030204" pitchFamily="34" charset="0"/>
                <a:ea typeface="Calibri" panose="020F0502020204030204" pitchFamily="34" charset="0"/>
                <a:cs typeface="B Nazanin" panose="00000400000000000000" pitchFamily="2" charset="-78"/>
              </a:rPr>
              <a:t>نیتروپروساید</a:t>
            </a:r>
            <a:r>
              <a:rPr lang="fa-IR" b="1" dirty="0">
                <a:latin typeface="Calibri" panose="020F0502020204030204" pitchFamily="34" charset="0"/>
                <a:ea typeface="Calibri" panose="020F0502020204030204" pitchFamily="34" charset="0"/>
                <a:cs typeface="B Nazanin" panose="00000400000000000000" pitchFamily="2" charset="-78"/>
              </a:rPr>
              <a:t> توصیه میشود. در این شرایط بیمار را </a:t>
            </a:r>
            <a:r>
              <a:rPr lang="fa-IR" b="1" dirty="0" err="1">
                <a:latin typeface="Calibri" panose="020F0502020204030204" pitchFamily="34" charset="0"/>
                <a:ea typeface="Calibri" panose="020F0502020204030204" pitchFamily="34" charset="0"/>
                <a:cs typeface="B Nazanin" panose="00000400000000000000" pitchFamily="2" charset="-78"/>
              </a:rPr>
              <a:t>فوراً</a:t>
            </a:r>
            <a:r>
              <a:rPr lang="fa-IR" b="1" dirty="0">
                <a:latin typeface="Calibri" panose="020F0502020204030204" pitchFamily="34" charset="0"/>
                <a:ea typeface="Calibri" panose="020F0502020204030204" pitchFamily="34" charset="0"/>
                <a:cs typeface="B Nazanin" panose="00000400000000000000" pitchFamily="2" charset="-78"/>
              </a:rPr>
              <a:t> به بیمارستان ارجاع دهید. اگر دسترسی به بیمارستان نیازمند زمانی بیش از 15 دقیقه است قرص </a:t>
            </a:r>
            <a:r>
              <a:rPr lang="fa-IR" b="1" dirty="0" err="1">
                <a:latin typeface="Calibri" panose="020F0502020204030204" pitchFamily="34" charset="0"/>
                <a:ea typeface="Calibri" panose="020F0502020204030204" pitchFamily="34" charset="0"/>
                <a:cs typeface="B Nazanin" panose="00000400000000000000" pitchFamily="2" charset="-78"/>
              </a:rPr>
              <a:t>کاپتوپریل</a:t>
            </a:r>
            <a:r>
              <a:rPr lang="fa-IR" b="1" dirty="0">
                <a:latin typeface="Calibri" panose="020F0502020204030204" pitchFamily="34" charset="0"/>
                <a:ea typeface="Calibri" panose="020F0502020204030204" pitchFamily="34" charset="0"/>
                <a:cs typeface="B Nazanin" panose="00000400000000000000" pitchFamily="2" charset="-78"/>
              </a:rPr>
              <a:t> را </a:t>
            </a:r>
            <a:r>
              <a:rPr lang="fa-IR" b="1" dirty="0" err="1">
                <a:latin typeface="Calibri" panose="020F0502020204030204" pitchFamily="34" charset="0"/>
                <a:ea typeface="Calibri" panose="020F0502020204030204" pitchFamily="34" charset="0"/>
                <a:cs typeface="B Nazanin" panose="00000400000000000000" pitchFamily="2" charset="-78"/>
              </a:rPr>
              <a:t>بصورت</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err="1">
                <a:latin typeface="Calibri" panose="020F0502020204030204" pitchFamily="34" charset="0"/>
                <a:ea typeface="Calibri" panose="020F0502020204030204" pitchFamily="34" charset="0"/>
                <a:cs typeface="B Nazanin" panose="00000400000000000000" pitchFamily="2" charset="-78"/>
              </a:rPr>
              <a:t>زیرزبانی</a:t>
            </a:r>
            <a:r>
              <a:rPr lang="fa-IR" b="1" dirty="0">
                <a:latin typeface="Calibri" panose="020F0502020204030204" pitchFamily="34" charset="0"/>
                <a:ea typeface="Calibri" panose="020F0502020204030204" pitchFamily="34" charset="0"/>
                <a:cs typeface="B Nazanin" panose="00000400000000000000" pitchFamily="2" charset="-78"/>
              </a:rPr>
              <a:t> تجویز کنید و سپس ارجاع دهید. </a:t>
            </a:r>
          </a:p>
          <a:p>
            <a:pPr marL="0" indent="0" algn="just" rtl="1">
              <a:lnSpc>
                <a:spcPct val="107000"/>
              </a:lnSpc>
              <a:spcAft>
                <a:spcPts val="800"/>
              </a:spcAft>
              <a:buNone/>
            </a:pPr>
            <a:endParaRPr lang="en-US" dirty="0">
              <a:latin typeface="Calibri" panose="020F0502020204030204" pitchFamily="34" charset="0"/>
              <a:ea typeface="Calibri" panose="020F0502020204030204" pitchFamily="34" charset="0"/>
              <a:cs typeface="Arial" panose="020B0604020202090204" pitchFamily="34" charset="0"/>
            </a:endParaRPr>
          </a:p>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هدف کاهش </a:t>
            </a:r>
            <a:r>
              <a:rPr lang="fa-IR" b="1" dirty="0" err="1">
                <a:latin typeface="Calibri" panose="020F0502020204030204" pitchFamily="34" charset="0"/>
                <a:ea typeface="Calibri" panose="020F0502020204030204" pitchFamily="34" charset="0"/>
                <a:cs typeface="B Nazanin" panose="00000400000000000000" pitchFamily="2" charset="-78"/>
              </a:rPr>
              <a:t>فشارخون</a:t>
            </a:r>
            <a:r>
              <a:rPr lang="fa-IR" b="1" dirty="0">
                <a:latin typeface="Calibri" panose="020F0502020204030204" pitchFamily="34" charset="0"/>
                <a:ea typeface="Calibri" panose="020F0502020204030204" pitchFamily="34" charset="0"/>
                <a:cs typeface="B Nazanin" panose="00000400000000000000" pitchFamily="2" charset="-78"/>
              </a:rPr>
              <a:t> به میزان 10 تا 20 درصد </a:t>
            </a:r>
            <a:r>
              <a:rPr lang="fa-IR" b="1" dirty="0" err="1">
                <a:latin typeface="Calibri" panose="020F0502020204030204" pitchFamily="34" charset="0"/>
                <a:ea typeface="Calibri" panose="020F0502020204030204" pitchFamily="34" charset="0"/>
                <a:cs typeface="B Nazanin" panose="00000400000000000000" pitchFamily="2" charset="-78"/>
              </a:rPr>
              <a:t>فشارخون</a:t>
            </a:r>
            <a:r>
              <a:rPr lang="fa-IR" b="1" dirty="0">
                <a:latin typeface="Calibri" panose="020F0502020204030204" pitchFamily="34" charset="0"/>
                <a:ea typeface="Calibri" panose="020F0502020204030204" pitchFamily="34" charset="0"/>
                <a:cs typeface="B Nazanin" panose="00000400000000000000" pitchFamily="2" charset="-78"/>
              </a:rPr>
              <a:t> متوسط شریانی (</a:t>
            </a:r>
            <a:r>
              <a:rPr lang="en-US" b="1" dirty="0">
                <a:latin typeface="Calibri" panose="020F0502020204030204" pitchFamily="34" charset="0"/>
                <a:ea typeface="Calibri" panose="020F0502020204030204" pitchFamily="34" charset="0"/>
                <a:cs typeface="B Nazanin" panose="00000400000000000000" pitchFamily="2" charset="-78"/>
              </a:rPr>
              <a:t>MAP</a:t>
            </a:r>
            <a:r>
              <a:rPr lang="fa-IR" b="1" dirty="0">
                <a:latin typeface="Calibri" panose="020F0502020204030204" pitchFamily="34" charset="0"/>
                <a:ea typeface="Calibri" panose="020F0502020204030204" pitchFamily="34" charset="0"/>
                <a:cs typeface="B Nazanin" panose="00000400000000000000" pitchFamily="2" charset="-78"/>
              </a:rPr>
              <a:t>) طی یکساعت است. کاهش </a:t>
            </a:r>
            <a:r>
              <a:rPr lang="fa-IR" b="1" dirty="0" err="1">
                <a:latin typeface="Calibri" panose="020F0502020204030204" pitchFamily="34" charset="0"/>
                <a:ea typeface="Calibri" panose="020F0502020204030204" pitchFamily="34" charset="0"/>
                <a:cs typeface="B Nazanin" panose="00000400000000000000" pitchFamily="2" charset="-78"/>
              </a:rPr>
              <a:t>فشارخون</a:t>
            </a:r>
            <a:r>
              <a:rPr lang="fa-IR" b="1" dirty="0">
                <a:latin typeface="Calibri" panose="020F0502020204030204" pitchFamily="34" charset="0"/>
                <a:ea typeface="Calibri" panose="020F0502020204030204" pitchFamily="34" charset="0"/>
                <a:cs typeface="B Nazanin" panose="00000400000000000000" pitchFamily="2" charset="-78"/>
              </a:rPr>
              <a:t> در 24 ساعت اول بیش از 25 درصد </a:t>
            </a:r>
            <a:r>
              <a:rPr lang="en-US" b="1" dirty="0">
                <a:latin typeface="Calibri" panose="020F0502020204030204" pitchFamily="34" charset="0"/>
                <a:ea typeface="Calibri" panose="020F0502020204030204" pitchFamily="34" charset="0"/>
                <a:cs typeface="B Nazanin" panose="00000400000000000000" pitchFamily="2" charset="-78"/>
              </a:rPr>
              <a:t>MAP</a:t>
            </a:r>
            <a:r>
              <a:rPr lang="fa-IR" b="1" dirty="0">
                <a:latin typeface="Calibri" panose="020F0502020204030204" pitchFamily="34" charset="0"/>
                <a:ea typeface="Calibri" panose="020F0502020204030204" pitchFamily="34" charset="0"/>
                <a:cs typeface="B Nazanin" panose="00000400000000000000" pitchFamily="2" charset="-78"/>
              </a:rPr>
              <a:t> مجاز نیست. پس از آن داروهای بیمار را به نحوی تنظیم کنید که طی 24 تا 48 ساعت </a:t>
            </a:r>
            <a:r>
              <a:rPr lang="fa-IR" b="1" dirty="0" err="1">
                <a:latin typeface="Calibri" panose="020F0502020204030204" pitchFamily="34" charset="0"/>
                <a:ea typeface="Calibri" panose="020F0502020204030204" pitchFamily="34" charset="0"/>
                <a:cs typeface="B Nazanin" panose="00000400000000000000" pitchFamily="2" charset="-78"/>
              </a:rPr>
              <a:t>فشارخون</a:t>
            </a:r>
            <a:r>
              <a:rPr lang="fa-IR" b="1" dirty="0">
                <a:latin typeface="Calibri" panose="020F0502020204030204" pitchFamily="34" charset="0"/>
                <a:ea typeface="Calibri" panose="020F0502020204030204" pitchFamily="34" charset="0"/>
                <a:cs typeface="B Nazanin" panose="00000400000000000000" pitchFamily="2" charset="-78"/>
              </a:rPr>
              <a:t> بیمار به محدوده کنترل مطلوب برسد.  (کمتر از 130 روی 90 میلیمتر جیوه در اکثر بیماران بدون بیماری های همراه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در سالمندان متناسب با شرایط سالمند بین 140 روی 90 تا 150 روی 90 میلیمتر جیوه)</a:t>
            </a:r>
            <a:endParaRPr lang="en-US" dirty="0">
              <a:latin typeface="Calibri" panose="020F0502020204030204" pitchFamily="34" charset="0"/>
              <a:ea typeface="Calibri" panose="020F0502020204030204" pitchFamily="34" charset="0"/>
              <a:cs typeface="Arial" panose="020B0604020202090204" pitchFamily="34" charset="0"/>
            </a:endParaRPr>
          </a:p>
          <a:p>
            <a:endParaRPr lang="en-US" dirty="0"/>
          </a:p>
        </p:txBody>
      </p:sp>
    </p:spTree>
    <p:extLst>
      <p:ext uri="{BB962C8B-B14F-4D97-AF65-F5344CB8AC3E}">
        <p14:creationId xmlns:p14="http://schemas.microsoft.com/office/powerpoint/2010/main" val="13817130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779162" cy="6858000"/>
          </a:xfrm>
          <a:prstGeom prst="rect">
            <a:avLst/>
          </a:prstGeom>
        </p:spPr>
      </p:pic>
    </p:spTree>
    <p:extLst>
      <p:ext uri="{BB962C8B-B14F-4D97-AF65-F5344CB8AC3E}">
        <p14:creationId xmlns:p14="http://schemas.microsoft.com/office/powerpoint/2010/main" val="2130570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82589799"/>
              </p:ext>
            </p:extLst>
          </p:nvPr>
        </p:nvGraphicFramePr>
        <p:xfrm>
          <a:off x="101600" y="76200"/>
          <a:ext cx="9569525" cy="655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33693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84933415"/>
              </p:ext>
            </p:extLst>
          </p:nvPr>
        </p:nvGraphicFramePr>
        <p:xfrm>
          <a:off x="508000" y="381000"/>
          <a:ext cx="9141609" cy="5943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42566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rtl="1"/>
            <a:r>
              <a:rPr lang="fa-IR" sz="4800" dirty="0"/>
              <a:t>درمان فشار خون بالا</a:t>
            </a:r>
            <a:endParaRPr lang="en-US" sz="4800" dirty="0"/>
          </a:p>
        </p:txBody>
      </p:sp>
    </p:spTree>
    <p:extLst>
      <p:ext uri="{BB962C8B-B14F-4D97-AF65-F5344CB8AC3E}">
        <p14:creationId xmlns:p14="http://schemas.microsoft.com/office/powerpoint/2010/main" val="206453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381" y="139849"/>
            <a:ext cx="8745711" cy="912887"/>
          </a:xfrm>
        </p:spPr>
        <p:txBody>
          <a:bodyPr>
            <a:normAutofit fontScale="90000"/>
          </a:bodyPr>
          <a:lstStyle/>
          <a:p>
            <a:pPr algn="ctr" rtl="1"/>
            <a:r>
              <a:rPr lang="fa-IR" sz="3100" b="1" dirty="0">
                <a:cs typeface="B Titr" pitchFamily="2" charset="-78"/>
              </a:rPr>
              <a:t>درمان فشارخون بالا</a:t>
            </a:r>
            <a:r>
              <a:rPr lang="fa-IR" b="1" dirty="0"/>
              <a:t/>
            </a:r>
            <a:br>
              <a:rPr lang="fa-IR" b="1" dirty="0"/>
            </a:br>
            <a:endParaRPr lang="en-US" dirty="0"/>
          </a:p>
        </p:txBody>
      </p:sp>
      <p:sp>
        <p:nvSpPr>
          <p:cNvPr id="3" name="Content Placeholder 2"/>
          <p:cNvSpPr>
            <a:spLocks noGrp="1"/>
          </p:cNvSpPr>
          <p:nvPr>
            <p:ph idx="1"/>
          </p:nvPr>
        </p:nvSpPr>
        <p:spPr>
          <a:xfrm>
            <a:off x="0" y="1124744"/>
            <a:ext cx="9983096" cy="5256584"/>
          </a:xfrm>
        </p:spPr>
        <p:txBody>
          <a:bodyPr>
            <a:normAutofit/>
          </a:bodyPr>
          <a:lstStyle/>
          <a:p>
            <a:pPr algn="r" rtl="1">
              <a:buNone/>
            </a:pPr>
            <a:r>
              <a:rPr lang="fa-IR" sz="2800" dirty="0">
                <a:cs typeface="B Mitra" pitchFamily="2" charset="-78"/>
              </a:rPr>
              <a:t>    </a:t>
            </a:r>
            <a:r>
              <a:rPr lang="fa-IR" sz="2400" dirty="0">
                <a:cs typeface="B Mitra" pitchFamily="2" charset="-78"/>
              </a:rPr>
              <a:t>فشارخون بالا در تمام طول عمر نياز به درمان دارد و لازم است بيمار و خانواده او تحت آموزش قرار بگيرند تا نسبت به بيماري فشار خون و عوارض آن آگاهي كامل پيدا كنند. براي درمان، مراقبت و پي گيري بيماري، مشاركت فرد مبتلا به فشار خون بالا و خانواده وي اهميت به سزايي دارد. درمان فشار خو ن بالا بايد متناسب با هر بيمار انجام شود و پرونده درماني او دقيقا كنترل گردد</a:t>
            </a:r>
            <a:r>
              <a:rPr lang="fa-IR" sz="2400" b="1" dirty="0">
                <a:cs typeface="B Mitra" pitchFamily="2" charset="-78"/>
              </a:rPr>
              <a:t>. از علل اصلي ناكامي در درمان فشارخون بالا بي علامت بودن بيماري و آگاهي ناكافي جامعه و به ويژه بيماران نسبت به بيماري و عوارض آن مي توان ذكر كرد . </a:t>
            </a:r>
            <a:endParaRPr lang="en-US" sz="2400" b="1" dirty="0">
              <a:cs typeface="B Mitra" pitchFamily="2" charset="-78"/>
            </a:endParaRPr>
          </a:p>
        </p:txBody>
      </p:sp>
      <p:pic>
        <p:nvPicPr>
          <p:cNvPr id="20482" name="Picture 2" descr="F:\R H\filip chart\Copy of ok-feshar khoon\jpg daroo\0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55" y="3582296"/>
            <a:ext cx="6011069" cy="3184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91507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80728"/>
            <a:ext cx="9326880" cy="5472608"/>
          </a:xfrm>
        </p:spPr>
        <p:txBody>
          <a:bodyPr>
            <a:normAutofit/>
          </a:bodyPr>
          <a:lstStyle/>
          <a:p>
            <a:pPr algn="just" rtl="1">
              <a:buNone/>
            </a:pPr>
            <a:r>
              <a:rPr lang="fa-IR" sz="2400" dirty="0">
                <a:cs typeface="B Mitra" pitchFamily="2" charset="-78"/>
              </a:rPr>
              <a:t>   درمان بيماري فشارخون بالا نه تنها به درمان داروئي بلكه شيوه زندگي مناسب نیز بستگي  دارد و درمان بيماران معمولاً تركيبي از درمان غيرداروئي و درمان دارويي مي باشد.</a:t>
            </a:r>
            <a:endParaRPr lang="en-US" sz="2400" dirty="0">
              <a:cs typeface="B Mitra" pitchFamily="2" charset="-78"/>
            </a:endParaRPr>
          </a:p>
        </p:txBody>
      </p:sp>
      <p:pic>
        <p:nvPicPr>
          <p:cNvPr id="4" name="Picture 2" descr="F:\R H\filip chart\Copy of ok-feshar khoon\jpg daroo\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42" y="2492896"/>
            <a:ext cx="7968601" cy="3953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35537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Facet</Template>
  <TotalTime>3938</TotalTime>
  <Words>4848</Words>
  <Application>Microsoft Office PowerPoint</Application>
  <PresentationFormat>Widescreen</PresentationFormat>
  <Paragraphs>538</Paragraphs>
  <Slides>48</Slides>
  <Notes>0</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48</vt:i4>
      </vt:variant>
    </vt:vector>
  </HeadingPairs>
  <TitlesOfParts>
    <vt:vector size="70" baseType="lpstr">
      <vt:lpstr>Arial</vt:lpstr>
      <vt:lpstr>B Lotus</vt:lpstr>
      <vt:lpstr>B Mitra</vt:lpstr>
      <vt:lpstr>B Nazanin</vt:lpstr>
      <vt:lpstr>B Titr</vt:lpstr>
      <vt:lpstr>B Yagut</vt:lpstr>
      <vt:lpstr>Book Antiqua</vt:lpstr>
      <vt:lpstr>Calibri</vt:lpstr>
      <vt:lpstr>Constantia</vt:lpstr>
      <vt:lpstr>Lucida Sans</vt:lpstr>
      <vt:lpstr>Majalla UI</vt:lpstr>
      <vt:lpstr>Nazanin</vt:lpstr>
      <vt:lpstr>Symbol</vt:lpstr>
      <vt:lpstr>Tahoma</vt:lpstr>
      <vt:lpstr>Times</vt:lpstr>
      <vt:lpstr>Times New Roman</vt:lpstr>
      <vt:lpstr>Trebuchet MS</vt:lpstr>
      <vt:lpstr>Verdana</vt:lpstr>
      <vt:lpstr>Wingdings</vt:lpstr>
      <vt:lpstr>Wingdings 2</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درمان فشارخون بالا </vt:lpstr>
      <vt:lpstr>PowerPoint Presentation</vt:lpstr>
      <vt:lpstr>كنترل مطلوب فشارخون </vt:lpstr>
      <vt:lpstr>آموزش به بیمار مبتلا به فشار خون</vt:lpstr>
      <vt:lpstr>PowerPoint Presentation</vt:lpstr>
      <vt:lpstr>PowerPoint Presentation</vt:lpstr>
      <vt:lpstr>PowerPoint Presentation</vt:lpstr>
      <vt:lpstr>PowerPoint Presentation</vt:lpstr>
      <vt:lpstr>PowerPoint Presentation</vt:lpstr>
      <vt:lpstr>PowerPoint Presentation</vt:lpstr>
      <vt:lpstr>خط اول درمان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بتابلوکرها </vt:lpstr>
      <vt:lpstr>PowerPoint Presentation</vt:lpstr>
      <vt:lpstr>PowerPoint Presentation</vt:lpstr>
      <vt:lpstr>PowerPoint Presentation</vt:lpstr>
      <vt:lpstr>آلفابلوکرها</vt:lpstr>
      <vt:lpstr>فشار خون و بارداری</vt:lpstr>
      <vt:lpstr>PowerPoint Presentation</vt:lpstr>
      <vt:lpstr>PowerPoint Presentation</vt:lpstr>
      <vt:lpstr>پیگیری بیمار مبتلا به فشار خون بالا</vt:lpstr>
      <vt:lpstr>پیگیری بیمار مبتلا به فشار خون بالا</vt:lpstr>
      <vt:lpstr>مداخلات آموزشي براي كنترل افت فشار خون وضعيتي</vt:lpstr>
      <vt:lpstr>آموزش به بیمار در خصوص شیوه زندگی سالم</vt:lpstr>
      <vt:lpstr>اورژانس فشار خون چیست؟ ممکن است فشار خون به شکل شدید و ناگهانی بالا رود و باعث ایجاد اورژانس فشار خون شود. زمانی که فشار خون حداکثر(سیستول) بیشتر از 180 میلیمتر جیوه و یا فشار خون حداقل(دیاستول) بیشتر از 110 میلیمتر جیوه افزایش یابد، فشار خون اورژانس نامیده میشود.  آیا اورژانس فشار خون علامت دارد؟ می تواند بدون علامت یا همراه با علامت خفیف یا شدید باشد. در اغلب موارد علائمی مانند سردرد و خونریزی از بینی دارد که علائم خفیف است که شواهدی دال برمفید بودن کاهش فوری و مجدّانه ی فشار خون نبوده و کاهش ندادن پرفشاری اورژانسی در بخش اورژانس بیمارستان، با افزایش خطر کوتاه مدت همراه نمی باشد. بهتر است درمان را با استفاده از همان داروهایی که در دراز مدت تجویز می شود آغاز نمود. در موارد علامت دار مثل درد قفسه سینه و تنگی نفس شدید که احتمال ایجاد سکته قلبی یا مغزی وجود دارد نباید منتظر بمانید تا فشار خون پایین بیاید و فوری از اورژانس کمک درخواست کرده یا به بیمارستان مراجعه کنید.</vt:lpstr>
      <vt:lpstr>درمان فشارخون 100/ 160  تا 110/180 میلیمتر جیوه  (فشارخون بالا مرحله دو)   </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کارگروه پیشگیری و کنترل دیابت</dc:title>
  <dc:creator>gs</dc:creator>
  <cp:lastModifiedBy>ASUS</cp:lastModifiedBy>
  <cp:revision>233</cp:revision>
  <dcterms:created xsi:type="dcterms:W3CDTF">2019-03-04T06:18:27Z</dcterms:created>
  <dcterms:modified xsi:type="dcterms:W3CDTF">2024-09-02T07:51:10Z</dcterms:modified>
</cp:coreProperties>
</file>