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5"/>
  </p:notesMasterIdLst>
  <p:handoutMasterIdLst>
    <p:handoutMasterId r:id="rId36"/>
  </p:handoutMasterIdLst>
  <p:sldIdLst>
    <p:sldId id="275" r:id="rId2"/>
    <p:sldId id="513" r:id="rId3"/>
    <p:sldId id="547" r:id="rId4"/>
    <p:sldId id="553" r:id="rId5"/>
    <p:sldId id="548" r:id="rId6"/>
    <p:sldId id="549" r:id="rId7"/>
    <p:sldId id="550" r:id="rId8"/>
    <p:sldId id="551" r:id="rId9"/>
    <p:sldId id="552" r:id="rId10"/>
    <p:sldId id="558" r:id="rId11"/>
    <p:sldId id="464" r:id="rId12"/>
    <p:sldId id="520" r:id="rId13"/>
    <p:sldId id="518" r:id="rId14"/>
    <p:sldId id="468" r:id="rId15"/>
    <p:sldId id="559" r:id="rId16"/>
    <p:sldId id="560" r:id="rId17"/>
    <p:sldId id="561" r:id="rId18"/>
    <p:sldId id="562" r:id="rId19"/>
    <p:sldId id="563" r:id="rId20"/>
    <p:sldId id="564" r:id="rId21"/>
    <p:sldId id="565" r:id="rId22"/>
    <p:sldId id="566" r:id="rId23"/>
    <p:sldId id="567" r:id="rId24"/>
    <p:sldId id="469" r:id="rId25"/>
    <p:sldId id="470" r:id="rId26"/>
    <p:sldId id="554" r:id="rId27"/>
    <p:sldId id="473" r:id="rId28"/>
    <p:sldId id="523" r:id="rId29"/>
    <p:sldId id="474" r:id="rId30"/>
    <p:sldId id="530" r:id="rId31"/>
    <p:sldId id="557" r:id="rId32"/>
    <p:sldId id="556" r:id="rId33"/>
    <p:sldId id="508" r:id="rId34"/>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8">
          <p15:clr>
            <a:srgbClr val="A4A3A4"/>
          </p15:clr>
        </p15:guide>
        <p15:guide id="3" orient="horz" pos="3792">
          <p15:clr>
            <a:srgbClr val="A4A3A4"/>
          </p15:clr>
        </p15:guide>
        <p15:guide id="4" orient="horz" pos="1152">
          <p15:clr>
            <a:srgbClr val="A4A3A4"/>
          </p15:clr>
        </p15:guide>
        <p15:guide id="5" orient="horz" pos="3360">
          <p15:clr>
            <a:srgbClr val="A4A3A4"/>
          </p15:clr>
        </p15:guide>
        <p15:guide id="6" orient="horz" pos="3072">
          <p15:clr>
            <a:srgbClr val="A4A3A4"/>
          </p15:clr>
        </p15:guide>
        <p15:guide id="7" orient="horz" pos="864">
          <p15:clr>
            <a:srgbClr val="A4A3A4"/>
          </p15:clr>
        </p15:guide>
        <p15:guide id="8" orient="horz" pos="528">
          <p15:clr>
            <a:srgbClr val="A4A3A4"/>
          </p15:clr>
        </p15:guide>
        <p15:guide id="9" orient="horz" pos="2784">
          <p15:clr>
            <a:srgbClr val="A4A3A4"/>
          </p15:clr>
        </p15:guide>
        <p15:guide id="10" pos="3839">
          <p15:clr>
            <a:srgbClr val="A4A3A4"/>
          </p15:clr>
        </p15:guide>
        <p15:guide id="11" pos="959">
          <p15:clr>
            <a:srgbClr val="A4A3A4"/>
          </p15:clr>
        </p15:guide>
        <p15:guide id="12" pos="7007">
          <p15:clr>
            <a:srgbClr val="A4A3A4"/>
          </p15:clr>
        </p15:guide>
        <p15:guide id="13" pos="6719">
          <p15:clr>
            <a:srgbClr val="A4A3A4"/>
          </p15:clr>
        </p15:guide>
        <p15:guide id="14" pos="6143">
          <p15:clr>
            <a:srgbClr val="A4A3A4"/>
          </p15:clr>
        </p15:guide>
        <p15:guide id="15" pos="3983">
          <p15:clr>
            <a:srgbClr val="A4A3A4"/>
          </p15:clr>
        </p15:guide>
        <p15:guide id="16" pos="527">
          <p15:clr>
            <a:srgbClr val="A4A3A4"/>
          </p15:clr>
        </p15:guide>
        <p15:guide id="17" pos="715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 initials="A" lastIdx="1" clrIdx="0">
    <p:extLst>
      <p:ext uri="{19B8F6BF-5375-455C-9EA6-DF929625EA0E}">
        <p15:presenceInfo xmlns:p15="http://schemas.microsoft.com/office/powerpoint/2012/main" userId="A.R.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518"/>
    <a:srgbClr val="FF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24" autoAdjust="0"/>
    <p:restoredTop sz="93466" autoAdjust="0"/>
  </p:normalViewPr>
  <p:slideViewPr>
    <p:cSldViewPr>
      <p:cViewPr varScale="1">
        <p:scale>
          <a:sx n="48" d="100"/>
          <a:sy n="48" d="100"/>
        </p:scale>
        <p:origin x="60" y="738"/>
      </p:cViewPr>
      <p:guideLst>
        <p:guide orient="horz" pos="2160"/>
        <p:guide orient="horz" pos="1008"/>
        <p:guide orient="horz" pos="3792"/>
        <p:guide orient="horz" pos="1152"/>
        <p:guide orient="horz" pos="3360"/>
        <p:guide orient="horz" pos="3072"/>
        <p:guide orient="horz" pos="864"/>
        <p:guide orient="horz" pos="528"/>
        <p:guide orient="horz" pos="2784"/>
        <p:guide pos="3839"/>
        <p:guide pos="959"/>
        <p:guide pos="7007"/>
        <p:guide pos="6719"/>
        <p:guide pos="6143"/>
        <p:guide pos="3983"/>
        <p:guide pos="527"/>
        <p:guide pos="7151"/>
      </p:guideLst>
    </p:cSldViewPr>
  </p:slideViewPr>
  <p:outlineViewPr>
    <p:cViewPr>
      <p:scale>
        <a:sx n="33" d="100"/>
        <a:sy n="33" d="100"/>
      </p:scale>
      <p:origin x="0" y="-9592"/>
    </p:cViewPr>
  </p:outlineViewPr>
  <p:notesTextViewPr>
    <p:cViewPr>
      <p:scale>
        <a:sx n="1" d="1"/>
        <a:sy n="1" d="1"/>
      </p:scale>
      <p:origin x="0" y="0"/>
    </p:cViewPr>
  </p:notesTextViewPr>
  <p:notesViewPr>
    <p:cSldViewPr>
      <p:cViewPr varScale="1">
        <p:scale>
          <a:sx n="84" d="100"/>
          <a:sy n="84" d="100"/>
        </p:scale>
        <p:origin x="1002" y="6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7" rIns="93172" bIns="46587" rtlCol="0"/>
          <a:lstStyle>
            <a:lvl1pPr algn="l">
              <a:defRPr sz="1200"/>
            </a:lvl1pPr>
          </a:lstStyle>
          <a:p>
            <a:endParaRPr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2" tIns="46587" rIns="93172" bIns="46587" rtlCol="0"/>
          <a:lstStyle>
            <a:lvl1pPr algn="r">
              <a:defRPr sz="1200"/>
            </a:lvl1pPr>
          </a:lstStyle>
          <a:p>
            <a:fld id="{004A8D02-4E65-4CCD-8312-4AB164C6C77D}" type="datetimeFigureOut">
              <a:rPr lang="en-US"/>
              <a:t>7/7/2026</a:t>
            </a:fld>
            <a:endParaRPr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7" rIns="93172" bIns="46587" rtlCol="0" anchor="b"/>
          <a:lstStyle>
            <a:lvl1pPr algn="l">
              <a:defRPr sz="1200"/>
            </a:lvl1pPr>
          </a:lstStyle>
          <a:p>
            <a:endParaRPr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7" rIns="93172" bIns="46587" rtlCol="0" anchor="b"/>
          <a:lstStyle>
            <a:lvl1pPr algn="r">
              <a:defRPr sz="1200"/>
            </a:lvl1pPr>
          </a:lstStyle>
          <a:p>
            <a:fld id="{7C119DBA-4540-49B3-8FA9-6259387ECF9E}" type="slidenum">
              <a:rPr/>
              <a:t>‹#›</a:t>
            </a:fld>
            <a:endParaRPr dirty="0"/>
          </a:p>
        </p:txBody>
      </p:sp>
    </p:spTree>
    <p:extLst>
      <p:ext uri="{BB962C8B-B14F-4D97-AF65-F5344CB8AC3E}">
        <p14:creationId xmlns:p14="http://schemas.microsoft.com/office/powerpoint/2010/main" val="35876198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2" tIns="46587" rIns="93172" bIns="46587" rtlCol="0"/>
          <a:lstStyle>
            <a:lvl1pPr algn="l">
              <a:defRPr sz="1200"/>
            </a:lvl1pPr>
          </a:lstStyle>
          <a:p>
            <a:endParaRPr dirty="0"/>
          </a:p>
        </p:txBody>
      </p:sp>
      <p:sp>
        <p:nvSpPr>
          <p:cNvPr id="3" name="Date Placeholder 2"/>
          <p:cNvSpPr>
            <a:spLocks noGrp="1"/>
          </p:cNvSpPr>
          <p:nvPr>
            <p:ph type="dt" idx="1"/>
          </p:nvPr>
        </p:nvSpPr>
        <p:spPr>
          <a:xfrm>
            <a:off x="3970938" y="0"/>
            <a:ext cx="3037840" cy="464820"/>
          </a:xfrm>
          <a:prstGeom prst="rect">
            <a:avLst/>
          </a:prstGeom>
        </p:spPr>
        <p:txBody>
          <a:bodyPr vert="horz" lIns="93172" tIns="46587" rIns="93172" bIns="46587" rtlCol="0"/>
          <a:lstStyle>
            <a:lvl1pPr algn="r">
              <a:defRPr sz="1200"/>
            </a:lvl1pPr>
          </a:lstStyle>
          <a:p>
            <a:fld id="{67A755D9-D361-47B8-9652-3B4EA9776CE5}" type="datetimeFigureOut">
              <a:rPr lang="en-US"/>
              <a:t>7/7/2026</a:t>
            </a:fld>
            <a:endParaRPr dirty="0"/>
          </a:p>
        </p:txBody>
      </p:sp>
      <p:sp>
        <p:nvSpPr>
          <p:cNvPr id="4" name="Slide Image Placeholder 3"/>
          <p:cNvSpPr>
            <a:spLocks noGrp="1" noRot="1" noChangeAspect="1"/>
          </p:cNvSpPr>
          <p:nvPr>
            <p:ph type="sldImg" idx="2"/>
          </p:nvPr>
        </p:nvSpPr>
        <p:spPr>
          <a:xfrm>
            <a:off x="407988" y="696913"/>
            <a:ext cx="6194425" cy="3486150"/>
          </a:xfrm>
          <a:prstGeom prst="rect">
            <a:avLst/>
          </a:prstGeom>
          <a:noFill/>
          <a:ln w="12700">
            <a:solidFill>
              <a:prstClr val="black"/>
            </a:solidFill>
          </a:ln>
        </p:spPr>
        <p:txBody>
          <a:bodyPr vert="horz" lIns="93172" tIns="46587" rIns="93172" bIns="46587" rtlCol="0" anchor="ctr"/>
          <a:lstStyle/>
          <a:p>
            <a:endParaRPr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2" tIns="46587" rIns="93172" bIns="46587"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7" rIns="93172" bIns="46587" rtlCol="0" anchor="b"/>
          <a:lstStyle>
            <a:lvl1pPr algn="l">
              <a:defRPr sz="1200"/>
            </a:lvl1pPr>
          </a:lstStyle>
          <a:p>
            <a:endParaRPr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7" rIns="93172" bIns="46587" rtlCol="0" anchor="b"/>
          <a:lstStyle>
            <a:lvl1pPr algn="r">
              <a:defRPr sz="1200"/>
            </a:lvl1pPr>
          </a:lstStyle>
          <a:p>
            <a:fld id="{E3B36274-F2B9-4C45-BBB4-0EDF4CD651A7}" type="slidenum">
              <a:rPr/>
              <a:t>‹#›</a:t>
            </a:fld>
            <a:endParaRPr dirty="0"/>
          </a:p>
        </p:txBody>
      </p:sp>
    </p:spTree>
    <p:extLst>
      <p:ext uri="{BB962C8B-B14F-4D97-AF65-F5344CB8AC3E}">
        <p14:creationId xmlns:p14="http://schemas.microsoft.com/office/powerpoint/2010/main" val="2147688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B36274-F2B9-4C45-BBB4-0EDF4CD651A7}" type="slidenum">
              <a:rPr lang="en-US" smtClean="0"/>
              <a:t>9</a:t>
            </a:fld>
            <a:endParaRPr lang="en-US" dirty="0"/>
          </a:p>
        </p:txBody>
      </p:sp>
    </p:spTree>
    <p:extLst>
      <p:ext uri="{BB962C8B-B14F-4D97-AF65-F5344CB8AC3E}">
        <p14:creationId xmlns:p14="http://schemas.microsoft.com/office/powerpoint/2010/main" val="28205154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371600"/>
            <a:ext cx="9144000" cy="3505200"/>
          </a:xfrm>
        </p:spPr>
        <p:txBody>
          <a:bodyPr>
            <a:noAutofit/>
          </a:bodyPr>
          <a:lstStyle>
            <a:lvl1pPr>
              <a:defRPr sz="7200"/>
            </a:lvl1pPr>
          </a:lstStyle>
          <a:p>
            <a:r>
              <a:rPr lang="en-US"/>
              <a:t>Click to edit Master title style</a:t>
            </a:r>
            <a:endParaRPr/>
          </a:p>
        </p:txBody>
      </p:sp>
      <p:sp>
        <p:nvSpPr>
          <p:cNvPr id="3" name="Subtitle 2"/>
          <p:cNvSpPr>
            <a:spLocks noGrp="1"/>
          </p:cNvSpPr>
          <p:nvPr>
            <p:ph type="subTitle" idx="1"/>
          </p:nvPr>
        </p:nvSpPr>
        <p:spPr>
          <a:xfrm>
            <a:off x="1522413" y="4953000"/>
            <a:ext cx="8229600" cy="1066800"/>
          </a:xfrm>
        </p:spPr>
        <p:txBody>
          <a:bodyPr>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5" name="Footer Placeholder 3"/>
          <p:cNvSpPr>
            <a:spLocks noGrp="1"/>
          </p:cNvSpPr>
          <p:nvPr>
            <p:ph type="ftr" sz="quarter" idx="11"/>
          </p:nvPr>
        </p:nvSpPr>
        <p:spPr/>
        <p:txBody>
          <a:bodyPr/>
          <a:lstStyle/>
          <a:p>
            <a:endParaRPr dirty="0"/>
          </a:p>
        </p:txBody>
      </p:sp>
      <p:sp>
        <p:nvSpPr>
          <p:cNvPr id="4" name="Date Placeholder 4"/>
          <p:cNvSpPr>
            <a:spLocks noGrp="1"/>
          </p:cNvSpPr>
          <p:nvPr>
            <p:ph type="dt" sz="half" idx="10"/>
          </p:nvPr>
        </p:nvSpPr>
        <p:spPr/>
        <p:txBody>
          <a:bodyPr/>
          <a:lstStyle/>
          <a:p>
            <a:fld id="{83829175-527E-46A3-863C-1BB1F163B849}" type="datetimeFigureOut">
              <a:rPr lang="en-US"/>
              <a:t>7/7/2026</a:t>
            </a:fld>
            <a:endParaRPr dirty="0"/>
          </a:p>
        </p:txBody>
      </p:sp>
      <p:sp>
        <p:nvSpPr>
          <p:cNvPr id="6" name="Slide Number Placeholder 5"/>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3828879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baseline="0"/>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endParaRPr dirty="0"/>
          </a:p>
        </p:txBody>
      </p:sp>
      <p:sp>
        <p:nvSpPr>
          <p:cNvPr id="4" name="Date Placeholder 4"/>
          <p:cNvSpPr>
            <a:spLocks noGrp="1"/>
          </p:cNvSpPr>
          <p:nvPr>
            <p:ph type="dt" sz="half" idx="10"/>
          </p:nvPr>
        </p:nvSpPr>
        <p:spPr/>
        <p:txBody>
          <a:bodyPr/>
          <a:lstStyle/>
          <a:p>
            <a:fld id="{83829175-527E-46A3-863C-1BB1F163B849}" type="datetimeFigureOut">
              <a:rPr lang="en-US"/>
              <a:t>7/7/2026</a:t>
            </a:fld>
            <a:endParaRPr dirty="0"/>
          </a:p>
        </p:txBody>
      </p:sp>
      <p:sp>
        <p:nvSpPr>
          <p:cNvPr id="6" name="Slide Number Placeholder 5"/>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1727045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52012" y="533400"/>
            <a:ext cx="1371600" cy="5592764"/>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411" y="533400"/>
            <a:ext cx="8077201" cy="5592764"/>
          </a:xfrm>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endParaRPr dirty="0"/>
          </a:p>
        </p:txBody>
      </p:sp>
      <p:sp>
        <p:nvSpPr>
          <p:cNvPr id="4" name="Date Placeholder 4"/>
          <p:cNvSpPr>
            <a:spLocks noGrp="1"/>
          </p:cNvSpPr>
          <p:nvPr>
            <p:ph type="dt" sz="half" idx="10"/>
          </p:nvPr>
        </p:nvSpPr>
        <p:spPr/>
        <p:txBody>
          <a:bodyPr/>
          <a:lstStyle/>
          <a:p>
            <a:fld id="{83829175-527E-46A3-863C-1BB1F163B849}" type="datetimeFigureOut">
              <a:rPr lang="en-US"/>
              <a:t>7/7/2026</a:t>
            </a:fld>
            <a:endParaRPr dirty="0"/>
          </a:p>
        </p:txBody>
      </p:sp>
      <p:sp>
        <p:nvSpPr>
          <p:cNvPr id="6" name="Slide Number Placeholder 5"/>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127016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0"/>
            <a:ext cx="12188825" cy="1179288"/>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527249" y="1508788"/>
            <a:ext cx="11326309" cy="614197"/>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541035" y="2411015"/>
            <a:ext cx="11326309" cy="3994316"/>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2842638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baseline="0"/>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3"/>
          <p:cNvSpPr>
            <a:spLocks noGrp="1"/>
          </p:cNvSpPr>
          <p:nvPr>
            <p:ph type="ftr" sz="quarter" idx="11"/>
          </p:nvPr>
        </p:nvSpPr>
        <p:spPr/>
        <p:txBody>
          <a:bodyPr/>
          <a:lstStyle/>
          <a:p>
            <a:endParaRPr dirty="0"/>
          </a:p>
        </p:txBody>
      </p:sp>
      <p:sp>
        <p:nvSpPr>
          <p:cNvPr id="4" name="Date Placeholder 4"/>
          <p:cNvSpPr>
            <a:spLocks noGrp="1"/>
          </p:cNvSpPr>
          <p:nvPr>
            <p:ph type="dt" sz="half" idx="10"/>
          </p:nvPr>
        </p:nvSpPr>
        <p:spPr/>
        <p:txBody>
          <a:bodyPr/>
          <a:lstStyle/>
          <a:p>
            <a:fld id="{83829175-527E-46A3-863C-1BB1F163B849}" type="datetimeFigureOut">
              <a:rPr lang="en-US"/>
              <a:t>7/7/2026</a:t>
            </a:fld>
            <a:endParaRPr dirty="0"/>
          </a:p>
        </p:txBody>
      </p:sp>
      <p:sp>
        <p:nvSpPr>
          <p:cNvPr id="6" name="Slide Number Placeholder 5"/>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1759239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2414" y="2514601"/>
            <a:ext cx="9144000" cy="2819400"/>
          </a:xfrm>
        </p:spPr>
        <p:txBody>
          <a:bodyPr anchor="b">
            <a:noAutofit/>
          </a:bodyPr>
          <a:lstStyle>
            <a:lvl1pPr algn="l">
              <a:defRPr sz="6600" b="0" i="0" cap="none" baseline="0"/>
            </a:lvl1pPr>
          </a:lstStyle>
          <a:p>
            <a:r>
              <a:rPr lang="en-US"/>
              <a:t>Click to edit Master title style</a:t>
            </a:r>
            <a:endParaRPr dirty="0"/>
          </a:p>
        </p:txBody>
      </p:sp>
      <p:sp>
        <p:nvSpPr>
          <p:cNvPr id="3" name="Text Placeholder 2"/>
          <p:cNvSpPr>
            <a:spLocks noGrp="1"/>
          </p:cNvSpPr>
          <p:nvPr>
            <p:ph type="body" idx="1"/>
          </p:nvPr>
        </p:nvSpPr>
        <p:spPr>
          <a:xfrm>
            <a:off x="1522413" y="990600"/>
            <a:ext cx="8229600"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3"/>
          <p:cNvSpPr>
            <a:spLocks noGrp="1"/>
          </p:cNvSpPr>
          <p:nvPr>
            <p:ph type="ftr" sz="quarter" idx="11"/>
          </p:nvPr>
        </p:nvSpPr>
        <p:spPr/>
        <p:txBody>
          <a:bodyPr/>
          <a:lstStyle/>
          <a:p>
            <a:endParaRPr dirty="0"/>
          </a:p>
        </p:txBody>
      </p:sp>
      <p:sp>
        <p:nvSpPr>
          <p:cNvPr id="4" name="Date Placeholder 4"/>
          <p:cNvSpPr>
            <a:spLocks noGrp="1"/>
          </p:cNvSpPr>
          <p:nvPr>
            <p:ph type="dt" sz="half" idx="10"/>
          </p:nvPr>
        </p:nvSpPr>
        <p:spPr/>
        <p:txBody>
          <a:bodyPr/>
          <a:lstStyle/>
          <a:p>
            <a:fld id="{83829175-527E-46A3-863C-1BB1F163B849}" type="datetimeFigureOut">
              <a:rPr lang="en-US"/>
              <a:t>7/7/2026</a:t>
            </a:fld>
            <a:endParaRPr dirty="0"/>
          </a:p>
        </p:txBody>
      </p:sp>
      <p:sp>
        <p:nvSpPr>
          <p:cNvPr id="6" name="Slide Number Placeholder 5"/>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3328000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2414" y="533400"/>
            <a:ext cx="9601200" cy="1143000"/>
          </a:xfrm>
        </p:spPr>
        <p:txBody>
          <a:bodyPr/>
          <a:lstStyle/>
          <a:p>
            <a:r>
              <a:rPr lang="en-US"/>
              <a:t>Click to edit Master title style</a:t>
            </a:r>
            <a:endParaRPr/>
          </a:p>
        </p:txBody>
      </p:sp>
      <p:sp>
        <p:nvSpPr>
          <p:cNvPr id="3" name="Content Placeholder 2"/>
          <p:cNvSpPr>
            <a:spLocks noGrp="1"/>
          </p:cNvSpPr>
          <p:nvPr>
            <p:ph sz="half" idx="1"/>
          </p:nvPr>
        </p:nvSpPr>
        <p:spPr>
          <a:xfrm>
            <a:off x="1522414" y="1828800"/>
            <a:ext cx="4645152"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475412" y="1828800"/>
            <a:ext cx="4648201"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4"/>
          <p:cNvSpPr>
            <a:spLocks noGrp="1"/>
          </p:cNvSpPr>
          <p:nvPr>
            <p:ph type="ftr" sz="quarter" idx="11"/>
          </p:nvPr>
        </p:nvSpPr>
        <p:spPr/>
        <p:txBody>
          <a:bodyPr/>
          <a:lstStyle/>
          <a:p>
            <a:endParaRPr dirty="0"/>
          </a:p>
        </p:txBody>
      </p:sp>
      <p:sp>
        <p:nvSpPr>
          <p:cNvPr id="5" name="Date Placeholder 5"/>
          <p:cNvSpPr>
            <a:spLocks noGrp="1"/>
          </p:cNvSpPr>
          <p:nvPr>
            <p:ph type="dt" sz="half" idx="10"/>
          </p:nvPr>
        </p:nvSpPr>
        <p:spPr/>
        <p:txBody>
          <a:bodyPr/>
          <a:lstStyle/>
          <a:p>
            <a:fld id="{83829175-527E-46A3-863C-1BB1F163B849}" type="datetimeFigureOut">
              <a:rPr lang="en-US"/>
              <a:t>7/7/2026</a:t>
            </a:fld>
            <a:endParaRPr dirty="0"/>
          </a:p>
        </p:txBody>
      </p:sp>
      <p:sp>
        <p:nvSpPr>
          <p:cNvPr id="7" name="Slide Number Placeholder 6"/>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144838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22414" y="533400"/>
            <a:ext cx="9601200" cy="11430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414" y="1828800"/>
            <a:ext cx="46451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22414" y="2667000"/>
            <a:ext cx="4645152" cy="3352800"/>
          </a:xfrm>
        </p:spPr>
        <p:txBody>
          <a:bodyPr>
            <a:normAutofit/>
          </a:bodyPr>
          <a:lstStyle>
            <a:lvl1pPr>
              <a:defRPr sz="2000"/>
            </a:lvl1pPr>
            <a:lvl2pPr>
              <a:defRPr sz="1800"/>
            </a:lvl2pPr>
            <a:lvl3pPr>
              <a:defRPr sz="1600"/>
            </a:lvl3pPr>
            <a:lvl4pPr>
              <a:defRPr sz="1400"/>
            </a:lvl4pPr>
            <a:lvl5pPr>
              <a:defRPr sz="1400"/>
            </a:lvl5pPr>
            <a:lvl6pPr>
              <a:defRPr sz="1400" baseline="0"/>
            </a:lvl6pPr>
            <a:lvl7pPr>
              <a:defRPr sz="1400" baseline="0"/>
            </a:lvl7pPr>
            <a:lvl8pPr>
              <a:defRPr sz="1400" baseline="0"/>
            </a:lvl8pPr>
            <a:lvl9pPr>
              <a:defRPr sz="14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478462" y="1828800"/>
            <a:ext cx="4645152" cy="762000"/>
          </a:xfrm>
        </p:spPr>
        <p:txBody>
          <a:bodyPr anchor="ctr"/>
          <a:lstStyle>
            <a:lvl1pPr marL="0" indent="0">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78462" y="2667000"/>
            <a:ext cx="4645152" cy="33528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6"/>
          <p:cNvSpPr>
            <a:spLocks noGrp="1"/>
          </p:cNvSpPr>
          <p:nvPr>
            <p:ph type="ftr" sz="quarter" idx="11"/>
          </p:nvPr>
        </p:nvSpPr>
        <p:spPr/>
        <p:txBody>
          <a:bodyPr/>
          <a:lstStyle/>
          <a:p>
            <a:endParaRPr dirty="0"/>
          </a:p>
        </p:txBody>
      </p:sp>
      <p:sp>
        <p:nvSpPr>
          <p:cNvPr id="7" name="Date Placeholder 7"/>
          <p:cNvSpPr>
            <a:spLocks noGrp="1"/>
          </p:cNvSpPr>
          <p:nvPr>
            <p:ph type="dt" sz="half" idx="10"/>
          </p:nvPr>
        </p:nvSpPr>
        <p:spPr/>
        <p:txBody>
          <a:bodyPr/>
          <a:lstStyle/>
          <a:p>
            <a:fld id="{83829175-527E-46A3-863C-1BB1F163B849}" type="datetimeFigureOut">
              <a:rPr lang="en-US"/>
              <a:t>7/7/2026</a:t>
            </a:fld>
            <a:endParaRPr dirty="0"/>
          </a:p>
        </p:txBody>
      </p:sp>
      <p:sp>
        <p:nvSpPr>
          <p:cNvPr id="9" name="Slide Number Placeholder 8"/>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3591428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2"/>
          <p:cNvSpPr>
            <a:spLocks noGrp="1"/>
          </p:cNvSpPr>
          <p:nvPr>
            <p:ph type="ftr" sz="quarter" idx="11"/>
          </p:nvPr>
        </p:nvSpPr>
        <p:spPr/>
        <p:txBody>
          <a:bodyPr/>
          <a:lstStyle/>
          <a:p>
            <a:endParaRPr dirty="0"/>
          </a:p>
        </p:txBody>
      </p:sp>
      <p:sp>
        <p:nvSpPr>
          <p:cNvPr id="3" name="Date Placeholder 3"/>
          <p:cNvSpPr>
            <a:spLocks noGrp="1"/>
          </p:cNvSpPr>
          <p:nvPr>
            <p:ph type="dt" sz="half" idx="10"/>
          </p:nvPr>
        </p:nvSpPr>
        <p:spPr/>
        <p:txBody>
          <a:bodyPr/>
          <a:lstStyle/>
          <a:p>
            <a:fld id="{83829175-527E-46A3-863C-1BB1F163B849}" type="datetimeFigureOut">
              <a:rPr lang="en-US"/>
              <a:t>7/7/2026</a:t>
            </a:fld>
            <a:endParaRPr dirty="0"/>
          </a:p>
        </p:txBody>
      </p:sp>
      <p:sp>
        <p:nvSpPr>
          <p:cNvPr id="5" name="Slide Number Placeholder 4"/>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234674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p:cNvSpPr>
            <a:spLocks noGrp="1"/>
          </p:cNvSpPr>
          <p:nvPr>
            <p:ph type="ftr" sz="quarter" idx="11"/>
          </p:nvPr>
        </p:nvSpPr>
        <p:spPr/>
        <p:txBody>
          <a:bodyPr/>
          <a:lstStyle/>
          <a:p>
            <a:endParaRPr dirty="0"/>
          </a:p>
        </p:txBody>
      </p:sp>
      <p:sp>
        <p:nvSpPr>
          <p:cNvPr id="2" name="Date Placeholder 2"/>
          <p:cNvSpPr>
            <a:spLocks noGrp="1"/>
          </p:cNvSpPr>
          <p:nvPr>
            <p:ph type="dt" sz="half" idx="10"/>
          </p:nvPr>
        </p:nvSpPr>
        <p:spPr/>
        <p:txBody>
          <a:bodyPr/>
          <a:lstStyle/>
          <a:p>
            <a:fld id="{83829175-527E-46A3-863C-1BB1F163B849}" type="datetimeFigureOut">
              <a:rPr lang="en-US"/>
              <a:t>7/7/2026</a:t>
            </a:fld>
            <a:endParaRPr dirty="0"/>
          </a:p>
        </p:txBody>
      </p:sp>
      <p:sp>
        <p:nvSpPr>
          <p:cNvPr id="4" name="Slide Number Placeholder 3"/>
          <p:cNvSpPr>
            <a:spLocks noGrp="1"/>
          </p:cNvSpPr>
          <p:nvPr>
            <p:ph type="sldNum" sz="quarter" idx="12"/>
          </p:nvPr>
        </p:nvSpPr>
        <p:spPr/>
        <p:txBody>
          <a:bodyPr/>
          <a:lstStyle/>
          <a:p>
            <a:fld id="{E5137D0E-4A4F-4307-8994-C1891D747D59}" type="slidenum">
              <a:rPr/>
              <a:t>‹#›</a:t>
            </a:fld>
            <a:endParaRPr dirty="0"/>
          </a:p>
        </p:txBody>
      </p:sp>
    </p:spTree>
    <p:extLst>
      <p:ext uri="{BB962C8B-B14F-4D97-AF65-F5344CB8AC3E}">
        <p14:creationId xmlns:p14="http://schemas.microsoft.com/office/powerpoint/2010/main" val="249295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613" y="2590800"/>
            <a:ext cx="3276599" cy="1924050"/>
          </a:xfrm>
        </p:spPr>
        <p:txBody>
          <a:bodyPr anchor="b">
            <a:normAutofit/>
          </a:bodyPr>
          <a:lstStyle>
            <a:lvl1pPr algn="l">
              <a:defRPr sz="3200" b="0"/>
            </a:lvl1pPr>
          </a:lstStyle>
          <a:p>
            <a:r>
              <a:rPr lang="en-US"/>
              <a:t>Click to edit Master title style</a:t>
            </a:r>
            <a:endParaRPr dirty="0"/>
          </a:p>
        </p:txBody>
      </p:sp>
      <p:sp>
        <p:nvSpPr>
          <p:cNvPr id="4" name="Text Placeholder 2"/>
          <p:cNvSpPr>
            <a:spLocks noGrp="1"/>
          </p:cNvSpPr>
          <p:nvPr>
            <p:ph type="body" sz="half" idx="2"/>
          </p:nvPr>
        </p:nvSpPr>
        <p:spPr>
          <a:xfrm>
            <a:off x="836613" y="4648200"/>
            <a:ext cx="3276599" cy="1371600"/>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Content Placeholder 3"/>
          <p:cNvSpPr>
            <a:spLocks noGrp="1"/>
          </p:cNvSpPr>
          <p:nvPr>
            <p:ph idx="1"/>
          </p:nvPr>
        </p:nvSpPr>
        <p:spPr>
          <a:xfrm>
            <a:off x="5180012" y="838200"/>
            <a:ext cx="6172201" cy="51816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9" name="Footer Placeholder 4"/>
          <p:cNvSpPr>
            <a:spLocks noGrp="1"/>
          </p:cNvSpPr>
          <p:nvPr>
            <p:ph type="ftr" sz="quarter" idx="11"/>
          </p:nvPr>
        </p:nvSpPr>
        <p:spPr/>
        <p:txBody>
          <a:bodyPr/>
          <a:lstStyle/>
          <a:p>
            <a:endParaRPr dirty="0"/>
          </a:p>
        </p:txBody>
      </p:sp>
      <p:sp>
        <p:nvSpPr>
          <p:cNvPr id="8" name="Date Placeholder 5"/>
          <p:cNvSpPr>
            <a:spLocks noGrp="1"/>
          </p:cNvSpPr>
          <p:nvPr>
            <p:ph type="dt" sz="half" idx="10"/>
          </p:nvPr>
        </p:nvSpPr>
        <p:spPr/>
        <p:txBody>
          <a:bodyPr/>
          <a:lstStyle/>
          <a:p>
            <a:fld id="{83829175-527E-46A3-863C-1BB1F163B849}" type="datetimeFigureOut">
              <a:rPr lang="en-US"/>
              <a:pPr/>
              <a:t>7/7/2026</a:t>
            </a:fld>
            <a:endParaRPr dirty="0"/>
          </a:p>
        </p:txBody>
      </p:sp>
      <p:sp>
        <p:nvSpPr>
          <p:cNvPr id="10" name="Slide Number Placeholder 6"/>
          <p:cNvSpPr>
            <a:spLocks noGrp="1"/>
          </p:cNvSpPr>
          <p:nvPr>
            <p:ph type="sldNum" sz="quarter" idx="12"/>
          </p:nvPr>
        </p:nvSpPr>
        <p:spPr/>
        <p:txBody>
          <a:bodyPr/>
          <a:lstStyle/>
          <a:p>
            <a:fld id="{E5137D0E-4A4F-4307-8994-C1891D747D59}" type="slidenum">
              <a:rPr/>
              <a:pPr/>
              <a:t>‹#›</a:t>
            </a:fld>
            <a:endParaRPr dirty="0"/>
          </a:p>
        </p:txBody>
      </p:sp>
    </p:spTree>
    <p:extLst>
      <p:ext uri="{BB962C8B-B14F-4D97-AF65-F5344CB8AC3E}">
        <p14:creationId xmlns:p14="http://schemas.microsoft.com/office/powerpoint/2010/main" val="333697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613" y="2590800"/>
            <a:ext cx="3276599" cy="1924050"/>
          </a:xfrm>
        </p:spPr>
        <p:txBody>
          <a:bodyPr anchor="b">
            <a:normAutofit/>
          </a:bodyPr>
          <a:lstStyle>
            <a:lvl1pPr algn="l">
              <a:defRPr sz="3200" b="0"/>
            </a:lvl1pPr>
          </a:lstStyle>
          <a:p>
            <a:r>
              <a:rPr lang="en-US"/>
              <a:t>Click to edit Master title style</a:t>
            </a:r>
            <a:endParaRPr/>
          </a:p>
        </p:txBody>
      </p:sp>
      <p:sp>
        <p:nvSpPr>
          <p:cNvPr id="4" name="Text Placeholder 2"/>
          <p:cNvSpPr>
            <a:spLocks noGrp="1"/>
          </p:cNvSpPr>
          <p:nvPr>
            <p:ph type="body" sz="half" idx="2"/>
          </p:nvPr>
        </p:nvSpPr>
        <p:spPr>
          <a:xfrm>
            <a:off x="836613" y="4648200"/>
            <a:ext cx="3276599" cy="1371600"/>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Picture Placeholder 3"/>
          <p:cNvSpPr>
            <a:spLocks noGrp="1"/>
          </p:cNvSpPr>
          <p:nvPr>
            <p:ph type="pic" idx="1"/>
          </p:nvPr>
        </p:nvSpPr>
        <p:spPr>
          <a:xfrm>
            <a:off x="5484812" y="836610"/>
            <a:ext cx="5867401" cy="5183190"/>
          </a:xfrm>
          <a:solidFill>
            <a:schemeClr val="bg2"/>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9" name="Picture 4" descr="An empty placeholder to add an image. Click on the placeholder and select the image that you wish to a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3812" y="458787"/>
            <a:ext cx="6626225" cy="5938837"/>
          </a:xfrm>
          <a:prstGeom prst="rect">
            <a:avLst/>
          </a:prstGeom>
          <a:noFill/>
          <a:ln>
            <a:noFill/>
          </a:ln>
          <a:effectLst>
            <a:outerShdw blurRad="292100" algn="ctr" rotWithShape="0">
              <a:prstClr val="black">
                <a:alpha val="36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949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2414" y="533400"/>
            <a:ext cx="9601200" cy="1143000"/>
          </a:xfrm>
          <a:prstGeom prst="rect">
            <a:avLst/>
          </a:prstGeom>
        </p:spPr>
        <p:txBody>
          <a:bodyPr vert="horz" lIns="91440" tIns="45720" rIns="91440" bIns="45720" rtlCol="0" anchor="b">
            <a:normAutofit/>
          </a:bodyPr>
          <a:lstStyle/>
          <a:p>
            <a:r>
              <a:rPr lang="en-US"/>
              <a:t>Click to edit Master title style</a:t>
            </a:r>
            <a:endParaRPr dirty="0"/>
          </a:p>
        </p:txBody>
      </p:sp>
      <p:sp>
        <p:nvSpPr>
          <p:cNvPr id="3" name="Text Placeholder 2"/>
          <p:cNvSpPr>
            <a:spLocks noGrp="1"/>
          </p:cNvSpPr>
          <p:nvPr>
            <p:ph type="body" idx="1"/>
          </p:nvPr>
        </p:nvSpPr>
        <p:spPr>
          <a:xfrm>
            <a:off x="1522414" y="1828800"/>
            <a:ext cx="9601200" cy="4191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3"/>
          <p:cNvSpPr>
            <a:spLocks noGrp="1"/>
          </p:cNvSpPr>
          <p:nvPr>
            <p:ph type="ftr" sz="quarter" idx="3"/>
          </p:nvPr>
        </p:nvSpPr>
        <p:spPr>
          <a:xfrm>
            <a:off x="1517950" y="6172200"/>
            <a:ext cx="6862462" cy="273049"/>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4"/>
          <p:cNvSpPr>
            <a:spLocks noGrp="1"/>
          </p:cNvSpPr>
          <p:nvPr>
            <p:ph type="dt" sz="half" idx="2"/>
          </p:nvPr>
        </p:nvSpPr>
        <p:spPr>
          <a:xfrm>
            <a:off x="8609012" y="6172200"/>
            <a:ext cx="1320059" cy="273049"/>
          </a:xfrm>
          <a:prstGeom prst="rect">
            <a:avLst/>
          </a:prstGeom>
        </p:spPr>
        <p:txBody>
          <a:bodyPr vert="horz" lIns="91440" tIns="45720" rIns="91440" bIns="45720" rtlCol="0" anchor="ctr"/>
          <a:lstStyle>
            <a:lvl1pPr algn="r">
              <a:defRPr sz="1100">
                <a:solidFill>
                  <a:schemeClr val="tx1"/>
                </a:solidFill>
              </a:defRPr>
            </a:lvl1pPr>
          </a:lstStyle>
          <a:p>
            <a:fld id="{83829175-527E-46A3-863C-1BB1F163B849}" type="datetimeFigureOut">
              <a:rPr lang="en-US" smtClean="0"/>
              <a:pPr/>
              <a:t>7/7/2026</a:t>
            </a:fld>
            <a:endParaRPr lang="en-US" dirty="0"/>
          </a:p>
        </p:txBody>
      </p:sp>
      <p:sp>
        <p:nvSpPr>
          <p:cNvPr id="6" name="Slide Number Placeholder 5"/>
          <p:cNvSpPr>
            <a:spLocks noGrp="1"/>
          </p:cNvSpPr>
          <p:nvPr>
            <p:ph type="sldNum" sz="quarter" idx="4"/>
          </p:nvPr>
        </p:nvSpPr>
        <p:spPr>
          <a:xfrm>
            <a:off x="10133012" y="6172200"/>
            <a:ext cx="990601" cy="273049"/>
          </a:xfrm>
          <a:prstGeom prst="rect">
            <a:avLst/>
          </a:prstGeom>
        </p:spPr>
        <p:txBody>
          <a:bodyPr vert="horz" lIns="91440" tIns="45720" rIns="91440" bIns="45720" rtlCol="0" anchor="ctr"/>
          <a:lstStyle>
            <a:lvl1pPr algn="r">
              <a:defRPr sz="1100">
                <a:solidFill>
                  <a:schemeClr val="tx1"/>
                </a:solidFill>
              </a:defRPr>
            </a:lvl1pPr>
          </a:lstStyle>
          <a:p>
            <a:fld id="{E5137D0E-4A4F-4307-8994-C1891D747D59}" type="slidenum">
              <a:rPr lang="en-US" smtClean="0"/>
              <a:pPr/>
              <a:t>‹#›</a:t>
            </a:fld>
            <a:endParaRPr lang="en-US" dirty="0"/>
          </a:p>
        </p:txBody>
      </p:sp>
    </p:spTree>
    <p:extLst>
      <p:ext uri="{BB962C8B-B14F-4D97-AF65-F5344CB8AC3E}">
        <p14:creationId xmlns:p14="http://schemas.microsoft.com/office/powerpoint/2010/main" val="75046682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73"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9" name="Picture 8"/>
          <p:cNvPicPr>
            <a:picLocks noChangeAspect="1"/>
          </p:cNvPicPr>
          <p:nvPr/>
        </p:nvPicPr>
        <p:blipFill>
          <a:blip r:embed="rId2"/>
          <a:stretch>
            <a:fillRect/>
          </a:stretch>
        </p:blipFill>
        <p:spPr>
          <a:xfrm>
            <a:off x="1141412" y="0"/>
            <a:ext cx="9862457" cy="6903720"/>
          </a:xfrm>
          <a:prstGeom prst="rect">
            <a:avLst/>
          </a:prstGeom>
        </p:spPr>
      </p:pic>
    </p:spTree>
    <p:extLst>
      <p:ext uri="{BB962C8B-B14F-4D97-AF65-F5344CB8AC3E}">
        <p14:creationId xmlns:p14="http://schemas.microsoft.com/office/powerpoint/2010/main" val="398899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30189" y="-1795008"/>
            <a:ext cx="12419013" cy="10976423"/>
          </a:xfrm>
          <a:prstGeom prst="rect">
            <a:avLst/>
          </a:prstGeom>
        </p:spPr>
        <p:style>
          <a:lnRef idx="1">
            <a:schemeClr val="accent3"/>
          </a:lnRef>
          <a:fillRef idx="2">
            <a:schemeClr val="accent3"/>
          </a:fillRef>
          <a:effectRef idx="1">
            <a:schemeClr val="accent3"/>
          </a:effectRef>
          <a:fontRef idx="minor">
            <a:schemeClr val="dk1"/>
          </a:fontRef>
        </p:style>
      </p:pic>
    </p:spTree>
    <p:extLst>
      <p:ext uri="{BB962C8B-B14F-4D97-AF65-F5344CB8AC3E}">
        <p14:creationId xmlns:p14="http://schemas.microsoft.com/office/powerpoint/2010/main" val="389736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4294967295"/>
          </p:nvPr>
        </p:nvSpPr>
        <p:spPr>
          <a:xfrm>
            <a:off x="191357" y="375696"/>
            <a:ext cx="11584264" cy="5902376"/>
          </a:xfrm>
        </p:spPr>
        <p:txBody>
          <a:bodyPr>
            <a:normAutofit lnSpcReduction="10000"/>
          </a:bodyPr>
          <a:lstStyle/>
          <a:p>
            <a:pPr algn="r" rtl="1"/>
            <a:r>
              <a:rPr lang="fa-IR" sz="3600" dirty="0">
                <a:cs typeface="B Nazanin" panose="00000400000000000000" pitchFamily="2" charset="-78"/>
              </a:rPr>
              <a:t>اندازه گیری ارتفاع زانو</a:t>
            </a:r>
            <a:r>
              <a:rPr lang="fa-IR" dirty="0"/>
              <a:t>:</a:t>
            </a:r>
            <a:endParaRPr lang="en-US" dirty="0"/>
          </a:p>
          <a:p>
            <a:pPr lvl="0" algn="r" rtl="1"/>
            <a:r>
              <a:rPr lang="fa-IR" sz="3200" dirty="0"/>
              <a:t>از اندازه قد زانو (ارتفاع زانو) تنها در سالمندان جهت تخمین قد در مواردی که :</a:t>
            </a:r>
            <a:endParaRPr lang="en-US" sz="3200" dirty="0"/>
          </a:p>
          <a:p>
            <a:pPr lvl="0" algn="r" rtl="1"/>
            <a:r>
              <a:rPr lang="fa-IR" sz="3200" dirty="0"/>
              <a:t>امکان اندازه گیری قد وجود ندارد.</a:t>
            </a:r>
            <a:endParaRPr lang="en-US" sz="3200" dirty="0"/>
          </a:p>
          <a:p>
            <a:pPr lvl="0" algn="r" rtl="1"/>
            <a:r>
              <a:rPr lang="fa-IR" sz="3200" dirty="0"/>
              <a:t>به دلیل خمیدگی پشت، اندازه گیری قابل انجام نیست</a:t>
            </a:r>
            <a:endParaRPr lang="en-US" sz="3200" dirty="0"/>
          </a:p>
          <a:p>
            <a:pPr lvl="0" algn="r" rtl="1"/>
            <a:r>
              <a:rPr lang="fa-IR" sz="3200" dirty="0"/>
              <a:t>یا برای تعیین تقریبی </a:t>
            </a:r>
            <a:r>
              <a:rPr lang="en-US" sz="3200" dirty="0"/>
              <a:t>BMI </a:t>
            </a:r>
            <a:r>
              <a:rPr lang="fa-IR" sz="3200" dirty="0"/>
              <a:t>در مواردی که امکان اندازه گیری وزن سالمند وجود ندارد، استفاده می شود. </a:t>
            </a:r>
            <a:endParaRPr lang="en-US" sz="3200" dirty="0"/>
          </a:p>
          <a:p>
            <a:pPr lvl="0" algn="r" rtl="1"/>
            <a:r>
              <a:rPr lang="fa-IR" sz="3200" dirty="0"/>
              <a:t>اندازه گیری ارتفاع زانو با استفاده از کالیپر انجام می شود.</a:t>
            </a:r>
            <a:endParaRPr lang="en-US" sz="3200" dirty="0"/>
          </a:p>
          <a:p>
            <a:pPr lvl="0" algn="r" rtl="1"/>
            <a:r>
              <a:rPr lang="fa-IR" sz="3200" dirty="0"/>
              <a:t>در صورت عدم دسترسی به کالیپر می توان از خط کش و گونیا با رعایت زاویه 90 درجه در زانو و ساق پا استفاده کرد.</a:t>
            </a:r>
            <a:endParaRPr lang="en-US" sz="3200" dirty="0"/>
          </a:p>
          <a:p>
            <a:pPr lvl="0" algn="r" rtl="1"/>
            <a:r>
              <a:rPr lang="fa-IR" sz="3200" dirty="0"/>
              <a:t>اندازه گیری در سه حالت " نشسته" ، "چمباتمه" و "خوابیده" انجام می گیرد.</a:t>
            </a:r>
            <a:endParaRPr lang="en-US" sz="3200" dirty="0"/>
          </a:p>
        </p:txBody>
      </p:sp>
    </p:spTree>
    <p:extLst>
      <p:ext uri="{BB962C8B-B14F-4D97-AF65-F5344CB8AC3E}">
        <p14:creationId xmlns:p14="http://schemas.microsoft.com/office/powerpoint/2010/main" val="233838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2569E95-3433-4847-BC5F-48425251AC2B}" type="slidenum">
              <a:rPr lang="fa-IR" smtClean="0"/>
              <a:t>12</a:t>
            </a:fld>
            <a:endParaRPr lang="fa-IR"/>
          </a:p>
        </p:txBody>
      </p:sp>
      <p:sp>
        <p:nvSpPr>
          <p:cNvPr id="7" name="Title 1"/>
          <p:cNvSpPr>
            <a:spLocks noGrp="1" noChangeArrowheads="1"/>
          </p:cNvSpPr>
          <p:nvPr>
            <p:ph type="title"/>
          </p:nvPr>
        </p:nvSpPr>
        <p:spPr>
          <a:xfrm>
            <a:off x="1217612" y="405601"/>
            <a:ext cx="8498532" cy="611028"/>
          </a:xfrm>
          <a:solidFill>
            <a:schemeClr val="bg1"/>
          </a:solidFill>
        </p:spPr>
        <p:txBody>
          <a:bodyPr>
            <a:normAutofit fontScale="90000"/>
          </a:bodyPr>
          <a:lstStyle/>
          <a:p>
            <a:pPr algn="ctr" rtl="1">
              <a:lnSpc>
                <a:spcPct val="107000"/>
              </a:lnSpc>
              <a:spcAft>
                <a:spcPts val="800"/>
              </a:spcAft>
            </a:pPr>
            <a:r>
              <a:rPr lang="fa-IR" b="1" dirty="0"/>
              <a:t>استاندارد اندازه گیری ارتفاع زانو در حالت </a:t>
            </a:r>
            <a:r>
              <a:rPr lang="fa-IR" b="1" dirty="0">
                <a:solidFill>
                  <a:srgbClr val="FF0000"/>
                </a:solidFill>
              </a:rPr>
              <a:t>نشسته/ چمباتمه/ خوابیده</a:t>
            </a:r>
            <a:endParaRPr lang="fa-IR" altLang="fa-IR" sz="2400" dirty="0">
              <a:solidFill>
                <a:srgbClr val="FF0000"/>
              </a:solidFill>
              <a:ea typeface="Calibri" panose="020F0502020204030204" pitchFamily="34" charset="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88004100"/>
              </p:ext>
            </p:extLst>
          </p:nvPr>
        </p:nvGraphicFramePr>
        <p:xfrm>
          <a:off x="-458788" y="1142998"/>
          <a:ext cx="12647613" cy="7696201"/>
        </p:xfrm>
        <a:graphic>
          <a:graphicData uri="http://schemas.openxmlformats.org/drawingml/2006/table">
            <a:tbl>
              <a:tblPr rtl="1" firstRow="1" firstCol="1" bandRow="1">
                <a:tableStyleId>{F5AB1C69-6EDB-4FF4-983F-18BD219EF322}</a:tableStyleId>
              </a:tblPr>
              <a:tblGrid>
                <a:gridCol w="12647613">
                  <a:extLst>
                    <a:ext uri="{9D8B030D-6E8A-4147-A177-3AD203B41FA5}">
                      <a16:colId xmlns:a16="http://schemas.microsoft.com/office/drawing/2014/main" val="1049257064"/>
                    </a:ext>
                  </a:extLst>
                </a:gridCol>
              </a:tblGrid>
              <a:tr h="567549">
                <a:tc>
                  <a:txBody>
                    <a:bodyPr/>
                    <a:lstStyle/>
                    <a:p>
                      <a:pPr algn="r" rtl="1">
                        <a:spcAft>
                          <a:spcPts val="0"/>
                        </a:spcAft>
                      </a:pPr>
                      <a:r>
                        <a:rPr lang="fa-IR" sz="3200" dirty="0">
                          <a:effectLst/>
                          <a:cs typeface="B Nazanin" panose="00000400000000000000" pitchFamily="2" charset="-78"/>
                        </a:rPr>
                        <a:t>رعایت زوایه 90 درجه زانو (در هر سه حالت)</a:t>
                      </a:r>
                      <a:endParaRPr lang="en-US" sz="3200" dirty="0">
                        <a:effectLst/>
                        <a:latin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508374624"/>
                  </a:ext>
                </a:extLst>
              </a:tr>
              <a:tr h="567549">
                <a:tc>
                  <a:txBody>
                    <a:bodyPr/>
                    <a:lstStyle/>
                    <a:p>
                      <a:pPr algn="r" rtl="1">
                        <a:spcAft>
                          <a:spcPts val="0"/>
                        </a:spcAft>
                      </a:pPr>
                      <a:r>
                        <a:rPr lang="fa-IR" sz="3200" dirty="0">
                          <a:effectLst/>
                          <a:cs typeface="B Nazanin" panose="00000400000000000000" pitchFamily="2" charset="-78"/>
                        </a:rPr>
                        <a:t>رعایت زاویه 90 درجه قوزک (در هر سه حالت)</a:t>
                      </a:r>
                      <a:endParaRPr lang="en-US" sz="3200" dirty="0">
                        <a:effectLst/>
                        <a:latin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261925448"/>
                  </a:ext>
                </a:extLst>
              </a:tr>
              <a:tr h="567549">
                <a:tc>
                  <a:txBody>
                    <a:bodyPr/>
                    <a:lstStyle/>
                    <a:p>
                      <a:pPr algn="r" rtl="1">
                        <a:spcAft>
                          <a:spcPts val="0"/>
                        </a:spcAft>
                      </a:pPr>
                      <a:r>
                        <a:rPr lang="fa-IR" sz="3200" dirty="0">
                          <a:effectLst/>
                          <a:cs typeface="B Nazanin" panose="00000400000000000000" pitchFamily="2" charset="-78"/>
                        </a:rPr>
                        <a:t>آویزان بودن پای فرد در حالت نشسته</a:t>
                      </a:r>
                      <a:endParaRPr lang="en-US" sz="3200" dirty="0">
                        <a:effectLst/>
                        <a:latin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512924617"/>
                  </a:ext>
                </a:extLst>
              </a:tr>
              <a:tr h="567549">
                <a:tc>
                  <a:txBody>
                    <a:bodyPr/>
                    <a:lstStyle/>
                    <a:p>
                      <a:pPr algn="r" rtl="1">
                        <a:spcAft>
                          <a:spcPts val="0"/>
                        </a:spcAft>
                      </a:pPr>
                      <a:r>
                        <a:rPr lang="fa-IR" sz="3200" dirty="0">
                          <a:effectLst/>
                          <a:cs typeface="B Nazanin" panose="00000400000000000000" pitchFamily="2" charset="-78"/>
                        </a:rPr>
                        <a:t>رعایت حالت طاقباز با کمر صاف، در حالت خوابیده.</a:t>
                      </a:r>
                      <a:endParaRPr lang="en-US" sz="3200" dirty="0">
                        <a:effectLst/>
                        <a:latin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781717780"/>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اندازه گیری در پای  راست </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226514782"/>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نشانه گذاری درست محل زانو (5 سانتی متر بالاتر از استخوان کشکک)</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695106451"/>
                  </a:ext>
                </a:extLst>
              </a:tr>
              <a:tr h="567549">
                <a:tc>
                  <a:txBody>
                    <a:bodyPr/>
                    <a:lstStyle/>
                    <a:p>
                      <a:pPr algn="r" rtl="1">
                        <a:spcAft>
                          <a:spcPts val="0"/>
                        </a:spcAft>
                      </a:pPr>
                      <a:r>
                        <a:rPr lang="fa-IR" sz="3200" dirty="0">
                          <a:effectLst/>
                          <a:cs typeface="B Nazanin" panose="00000400000000000000" pitchFamily="2" charset="-78"/>
                        </a:rPr>
                        <a:t>نشانه گذاری درست محل قوزک (پایین قوزک خارجی نازک نی)</a:t>
                      </a:r>
                      <a:endParaRPr lang="en-US" sz="3200" dirty="0">
                        <a:effectLst/>
                        <a:latin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99513745"/>
                  </a:ext>
                </a:extLst>
              </a:tr>
              <a:tr h="1214614">
                <a:tc>
                  <a:txBody>
                    <a:bodyPr/>
                    <a:lstStyle/>
                    <a:p>
                      <a:pPr marL="0" marR="0" algn="r" rtl="1">
                        <a:lnSpc>
                          <a:spcPct val="107000"/>
                        </a:lnSpc>
                        <a:spcBef>
                          <a:spcPts val="0"/>
                        </a:spcBef>
                        <a:spcAft>
                          <a:spcPts val="0"/>
                        </a:spcAft>
                      </a:pPr>
                      <a:r>
                        <a:rPr lang="fa-IR" sz="3200" dirty="0">
                          <a:effectLst/>
                          <a:cs typeface="B Nazanin" panose="00000400000000000000" pitchFamily="2" charset="-78"/>
                        </a:rPr>
                        <a:t>اندازه گیری از قسمت کنار ساق پا (متر/ محور کالیپر باید موازی محور استخوان درشت نی باشد) بدون تکیه دادن به ساق پا</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910350734"/>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ثبت عدد ارتفاع زانو را با دقت 1/0 سانتی متر انجام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510036664"/>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عدد را به درستی در فرمول چاملا قرار می دهد و عدد تخمینی قد را یادداشت می کند.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404313292"/>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حریم خصوصی بیمار را رعایت می کند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45513303"/>
                  </a:ext>
                </a:extLst>
              </a:tr>
              <a:tr h="607307">
                <a:tc>
                  <a:txBody>
                    <a:bodyPr/>
                    <a:lstStyle/>
                    <a:p>
                      <a:pPr marL="0" marR="0" algn="r" rtl="1">
                        <a:lnSpc>
                          <a:spcPct val="107000"/>
                        </a:lnSpc>
                        <a:spcBef>
                          <a:spcPts val="0"/>
                        </a:spcBef>
                        <a:spcAft>
                          <a:spcPts val="0"/>
                        </a:spcAft>
                      </a:pPr>
                      <a:r>
                        <a:rPr lang="fa-IR" sz="3200" dirty="0">
                          <a:effectLst/>
                          <a:cs typeface="B Nazanin" panose="00000400000000000000" pitchFamily="2" charset="-78"/>
                        </a:rPr>
                        <a:t>علت انجام این ارزیابی را برای سالمند/ همراه سالمند توضیح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086227376"/>
                  </a:ext>
                </a:extLst>
              </a:tr>
            </a:tbl>
          </a:graphicData>
        </a:graphic>
      </p:graphicFrame>
    </p:spTree>
    <p:extLst>
      <p:ext uri="{BB962C8B-B14F-4D97-AF65-F5344CB8AC3E}">
        <p14:creationId xmlns:p14="http://schemas.microsoft.com/office/powerpoint/2010/main" val="4131459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eft Arrow 1"/>
          <p:cNvSpPr/>
          <p:nvPr/>
        </p:nvSpPr>
        <p:spPr>
          <a:xfrm>
            <a:off x="6780212" y="2743200"/>
            <a:ext cx="4572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Left Arrow 4"/>
          <p:cNvSpPr/>
          <p:nvPr/>
        </p:nvSpPr>
        <p:spPr>
          <a:xfrm>
            <a:off x="3656012" y="3733800"/>
            <a:ext cx="4572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Content Placeholder 7" descr="استخوان نازک نی"/>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664" y="1295400"/>
            <a:ext cx="11885612" cy="10058400"/>
          </a:xfrm>
          <a:prstGeom prst="rect">
            <a:avLst/>
          </a:prstGeom>
          <a:noFill/>
          <a:ln>
            <a:noFill/>
          </a:ln>
        </p:spPr>
      </p:pic>
    </p:spTree>
    <p:extLst>
      <p:ext uri="{BB962C8B-B14F-4D97-AF65-F5344CB8AC3E}">
        <p14:creationId xmlns:p14="http://schemas.microsoft.com/office/powerpoint/2010/main" val="315926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idx="1"/>
          </p:nvPr>
        </p:nvPicPr>
        <p:blipFill rotWithShape="1">
          <a:blip r:embed="rId2">
            <a:extLst>
              <a:ext uri="{28A0092B-C50C-407E-A947-70E740481C1C}">
                <a14:useLocalDpi xmlns:a14="http://schemas.microsoft.com/office/drawing/2010/main" val="0"/>
              </a:ext>
            </a:extLst>
          </a:blip>
          <a:srcRect l="40619" t="37045" r="40286" b="41492"/>
          <a:stretch/>
        </p:blipFill>
        <p:spPr bwMode="auto">
          <a:xfrm>
            <a:off x="6475413" y="0"/>
            <a:ext cx="5713412" cy="6629400"/>
          </a:xfrm>
          <a:prstGeom prst="rect">
            <a:avLst/>
          </a:prstGeom>
          <a:noFill/>
          <a:ln>
            <a:noFill/>
          </a:ln>
          <a:extLst>
            <a:ext uri="{53640926-AAD7-44D8-BBD7-CCE9431645EC}">
              <a14:shadowObscured xmlns:a14="http://schemas.microsoft.com/office/drawing/2010/main"/>
            </a:ext>
          </a:extLst>
        </p:spPr>
      </p:pic>
      <p:pic>
        <p:nvPicPr>
          <p:cNvPr id="6" name="Picture 5"/>
          <p:cNvPicPr/>
          <p:nvPr/>
        </p:nvPicPr>
        <p:blipFill>
          <a:blip r:embed="rId3" cstate="print">
            <a:extLst>
              <a:ext uri="{28A0092B-C50C-407E-A947-70E740481C1C}">
                <a14:useLocalDpi xmlns:a14="http://schemas.microsoft.com/office/drawing/2010/main" val="0"/>
              </a:ext>
            </a:extLst>
          </a:blip>
          <a:srcRect l="19551" t="15425" r="23396" b="7051"/>
          <a:stretch>
            <a:fillRect/>
          </a:stretch>
        </p:blipFill>
        <p:spPr bwMode="auto">
          <a:xfrm>
            <a:off x="150812" y="0"/>
            <a:ext cx="6095999" cy="6858000"/>
          </a:xfrm>
          <a:prstGeom prst="rect">
            <a:avLst/>
          </a:prstGeom>
          <a:noFill/>
          <a:ln>
            <a:noFill/>
          </a:ln>
        </p:spPr>
      </p:pic>
    </p:spTree>
    <p:extLst>
      <p:ext uri="{BB962C8B-B14F-4D97-AF65-F5344CB8AC3E}">
        <p14:creationId xmlns:p14="http://schemas.microsoft.com/office/powerpoint/2010/main" val="74787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0"/>
            <a:ext cx="12188826" cy="6858000"/>
          </a:xfrm>
        </p:spPr>
        <p:txBody>
          <a:bodyPr>
            <a:normAutofit/>
          </a:bodyPr>
          <a:lstStyle/>
          <a:p>
            <a:pPr algn="r" rtl="1"/>
            <a:r>
              <a:rPr lang="fa-IR" sz="3600" dirty="0">
                <a:cs typeface="B Nazanin" panose="00000400000000000000" pitchFamily="2" charset="-78"/>
              </a:rPr>
              <a:t>اندازه‌گیری محیط وسط بازو (</a:t>
            </a:r>
            <a:r>
              <a:rPr lang="en-US" sz="3600" dirty="0">
                <a:cs typeface="B Nazanin" panose="00000400000000000000" pitchFamily="2" charset="-78"/>
              </a:rPr>
              <a:t>MAC</a:t>
            </a:r>
            <a:r>
              <a:rPr lang="fa-IR" sz="3600" dirty="0">
                <a:cs typeface="B Nazanin" panose="00000400000000000000" pitchFamily="2" charset="-78"/>
              </a:rPr>
              <a:t>)؛ </a:t>
            </a:r>
            <a:endParaRPr lang="en-US" sz="3600" dirty="0">
              <a:cs typeface="B Nazanin" panose="00000400000000000000" pitchFamily="2" charset="-78"/>
            </a:endParaRPr>
          </a:p>
          <a:p>
            <a:pPr lvl="0" algn="r" rtl="1"/>
            <a:r>
              <a:rPr lang="fa-IR" sz="3600" dirty="0">
                <a:cs typeface="B Nazanin" panose="00000400000000000000" pitchFamily="2" charset="-78"/>
              </a:rPr>
              <a:t>در مواردی که امکان اندازه گیری وزن سالمند وجود ندارد، استفاده می شود.</a:t>
            </a:r>
            <a:endParaRPr lang="en-US" sz="3600" dirty="0">
              <a:cs typeface="B Nazanin" panose="00000400000000000000" pitchFamily="2" charset="-78"/>
            </a:endParaRPr>
          </a:p>
          <a:p>
            <a:pPr lvl="0" algn="r" rtl="1"/>
            <a:r>
              <a:rPr lang="fa-IR" sz="3600" dirty="0">
                <a:cs typeface="B Nazanin" panose="00000400000000000000" pitchFamily="2" charset="-78"/>
              </a:rPr>
              <a:t>در دو حالت نشسته یا درازكشيده به پشت انجام می‌شود.</a:t>
            </a:r>
            <a:endParaRPr lang="en-US" sz="3600" dirty="0">
              <a:cs typeface="B Nazanin" panose="00000400000000000000" pitchFamily="2" charset="-78"/>
            </a:endParaRPr>
          </a:p>
          <a:p>
            <a:pPr lvl="0" algn="r" rtl="1"/>
            <a:r>
              <a:rPr lang="fa-IR" sz="3600" dirty="0">
                <a:cs typeface="B Nazanin" panose="00000400000000000000" pitchFamily="2" charset="-78"/>
              </a:rPr>
              <a:t>در صورت امکان و ترجیحاً از بازوی </a:t>
            </a:r>
            <a:r>
              <a:rPr lang="fa-IR" sz="3600" b="1" dirty="0">
                <a:cs typeface="B Nazanin" panose="00000400000000000000" pitchFamily="2" charset="-78"/>
              </a:rPr>
              <a:t>چپ</a:t>
            </a:r>
            <a:r>
              <a:rPr lang="fa-IR" sz="3600" dirty="0">
                <a:cs typeface="B Nazanin" panose="00000400000000000000" pitchFamily="2" charset="-78"/>
              </a:rPr>
              <a:t> بدون آستین لباس استفاده کنید. </a:t>
            </a:r>
            <a:endParaRPr lang="en-US" sz="3600" dirty="0">
              <a:cs typeface="B Nazanin" panose="00000400000000000000" pitchFamily="2" charset="-78"/>
            </a:endParaRPr>
          </a:p>
        </p:txBody>
      </p:sp>
    </p:spTree>
    <p:extLst>
      <p:ext uri="{BB962C8B-B14F-4D97-AF65-F5344CB8AC3E}">
        <p14:creationId xmlns:p14="http://schemas.microsoft.com/office/powerpoint/2010/main" val="411756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6212" y="533401"/>
            <a:ext cx="9677401" cy="685800"/>
          </a:xfrm>
        </p:spPr>
        <p:txBody>
          <a:bodyPr/>
          <a:lstStyle/>
          <a:p>
            <a:pPr algn="r"/>
            <a:r>
              <a:rPr lang="fa-IR" b="1" dirty="0"/>
              <a:t>استاندارد اندازه گیری دور وسط بازو </a:t>
            </a:r>
            <a:r>
              <a:rPr lang="en-US" b="1" dirty="0" smtClean="0"/>
              <a:t>MAC</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08992961"/>
              </p:ext>
            </p:extLst>
          </p:nvPr>
        </p:nvGraphicFramePr>
        <p:xfrm>
          <a:off x="0" y="1371600"/>
          <a:ext cx="12038011" cy="5668358"/>
        </p:xfrm>
        <a:graphic>
          <a:graphicData uri="http://schemas.openxmlformats.org/drawingml/2006/table">
            <a:tbl>
              <a:tblPr rtl="1" firstRow="1" firstCol="1" bandRow="1">
                <a:tableStyleId>{F5AB1C69-6EDB-4FF4-983F-18BD219EF322}</a:tableStyleId>
              </a:tblPr>
              <a:tblGrid>
                <a:gridCol w="12038011">
                  <a:extLst>
                    <a:ext uri="{9D8B030D-6E8A-4147-A177-3AD203B41FA5}">
                      <a16:colId xmlns:a16="http://schemas.microsoft.com/office/drawing/2014/main" val="903049663"/>
                    </a:ext>
                  </a:extLst>
                </a:gridCol>
              </a:tblGrid>
              <a:tr h="62513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بازوی چپ سالمند را خم می کند.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036070578"/>
                  </a:ext>
                </a:extLst>
              </a:tr>
              <a:tr h="62513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نشانه گذاری صحیح  برجستگی خارجی استخوان شانه (آکرومیون) را انجام می دهد.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876475725"/>
                  </a:ext>
                </a:extLst>
              </a:tr>
              <a:tr h="60074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نشانه گذاری صحیح  نوک آرنج (اوله کرانون) را انجام می دهد.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22858880"/>
                  </a:ext>
                </a:extLst>
              </a:tr>
              <a:tr h="60074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وسط دو نقطه را مشخص کرده و علامت می زند.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89719805"/>
                  </a:ext>
                </a:extLst>
              </a:tr>
              <a:tr h="60074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دور بازو را از روی نقطه‌ علامت‌زده شده ، در حالتی‌که دست موازی بدن و به حالت رها و شل قرار گرفته، اندازه‌گیری می کند .</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814901804"/>
                  </a:ext>
                </a:extLst>
              </a:tr>
              <a:tr h="123243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متر را کاملاً مماس بر بازوی فرد قرار می دهد نه آزاد و نه بیش از اندازه کشیده  (به علت شلی پوست و عضلات افراد مبتلا به سوءتغذیه ، کوچک‌ترین فشار اضافی دور بازو را کم‌تر از حد واقعی نشان می دهد)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57187002"/>
                  </a:ext>
                </a:extLst>
              </a:tr>
              <a:tr h="60074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اندازه‌گیری را دو بار انجام می دهد تا از صحت عدد قرائت شده اطمینان حاصل کند.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140933543"/>
                  </a:ext>
                </a:extLst>
              </a:tr>
              <a:tr h="600741">
                <a:tc>
                  <a:txBody>
                    <a:bodyPr/>
                    <a:lstStyle/>
                    <a:p>
                      <a:pPr marL="7620" marR="0" algn="just" rtl="1">
                        <a:lnSpc>
                          <a:spcPct val="107000"/>
                        </a:lnSpc>
                        <a:spcBef>
                          <a:spcPts val="0"/>
                        </a:spcBef>
                        <a:spcAft>
                          <a:spcPts val="0"/>
                        </a:spcAft>
                      </a:pPr>
                      <a:r>
                        <a:rPr lang="fa-IR" sz="2400" dirty="0">
                          <a:effectLst/>
                          <a:cs typeface="B Nazanin" panose="00000400000000000000" pitchFamily="2" charset="-78"/>
                        </a:rPr>
                        <a:t>عدد را به درستی و با یک رقم اعشار در فرمول چاملا قرار می دهد و عدد تخمینی وزن را محاسبه می کند.</a:t>
                      </a:r>
                      <a:endParaRPr lang="en-US" sz="24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38277101"/>
                  </a:ext>
                </a:extLst>
              </a:tr>
            </a:tbl>
          </a:graphicData>
        </a:graphic>
      </p:graphicFrame>
    </p:spTree>
    <p:extLst>
      <p:ext uri="{BB962C8B-B14F-4D97-AF65-F5344CB8AC3E}">
        <p14:creationId xmlns:p14="http://schemas.microsoft.com/office/powerpoint/2010/main" val="287587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533400"/>
            <a:ext cx="12571412" cy="8319293"/>
          </a:xfrm>
          <a:prstGeom prst="rect">
            <a:avLst/>
          </a:prstGeom>
        </p:spPr>
      </p:pic>
    </p:spTree>
    <p:extLst>
      <p:ext uri="{BB962C8B-B14F-4D97-AF65-F5344CB8AC3E}">
        <p14:creationId xmlns:p14="http://schemas.microsoft.com/office/powerpoint/2010/main" val="939602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038012" cy="6858000"/>
          </a:xfrm>
        </p:spPr>
        <p:txBody>
          <a:bodyPr>
            <a:normAutofit/>
          </a:bodyPr>
          <a:lstStyle/>
          <a:p>
            <a:pPr algn="r" rtl="1"/>
            <a:r>
              <a:rPr lang="fa-IR" sz="3200" b="1" dirty="0">
                <a:cs typeface="B Nazanin" panose="00000400000000000000" pitchFamily="2" charset="-78"/>
              </a:rPr>
              <a:t>ارزیابی سالمند را از نظر احتمال سقوط و عدم تعادل:</a:t>
            </a:r>
            <a:endParaRPr lang="en-US" sz="3200" b="1" dirty="0">
              <a:cs typeface="B Nazanin" panose="00000400000000000000" pitchFamily="2" charset="-78"/>
            </a:endParaRPr>
          </a:p>
          <a:p>
            <a:pPr algn="r" rtl="1"/>
            <a:r>
              <a:rPr lang="fa-IR" sz="3200" b="1" dirty="0">
                <a:cs typeface="B Nazanin" panose="00000400000000000000" pitchFamily="2" charset="-78"/>
              </a:rPr>
              <a:t>1.از سالمند يا همراه وي سؤال كنيد آیا در </a:t>
            </a:r>
            <a:r>
              <a:rPr lang="fa-IR" sz="3200" b="1" u="sng" dirty="0">
                <a:cs typeface="B Nazanin" panose="00000400000000000000" pitchFamily="2" charset="-78"/>
              </a:rPr>
              <a:t>یک سال </a:t>
            </a:r>
            <a:r>
              <a:rPr lang="fa-IR" sz="3200" b="1" dirty="0">
                <a:cs typeface="B Nazanin" panose="00000400000000000000" pitchFamily="2" charset="-78"/>
              </a:rPr>
              <a:t>اخیر سابقه سقوط داشته اید؟ </a:t>
            </a:r>
            <a:r>
              <a:rPr lang="fa-IR" sz="3200" dirty="0">
                <a:cs typeface="B Nazanin" panose="00000400000000000000" pitchFamily="2" charset="-78"/>
              </a:rPr>
              <a:t>اگر بلی چند بار ؟ در چه مکانی؟ در حین انجام چه فعالیتی؟ آیا دچار صدمه هم شده اید؟</a:t>
            </a:r>
            <a:endParaRPr lang="en-US" sz="3200" dirty="0">
              <a:cs typeface="B Nazanin" panose="00000400000000000000" pitchFamily="2" charset="-78"/>
            </a:endParaRPr>
          </a:p>
          <a:p>
            <a:pPr algn="r" rtl="1"/>
            <a:r>
              <a:rPr lang="fa-IR" sz="3200" b="1" dirty="0">
                <a:cs typeface="B Nazanin" panose="00000400000000000000" pitchFamily="2" charset="-78"/>
              </a:rPr>
              <a:t>2. آیا هنگام راه رفتن یا ایستادن احساس ناپایداری و عدم تعادل دارید؟ </a:t>
            </a:r>
            <a:r>
              <a:rPr lang="fa-IR" sz="3200" dirty="0">
                <a:cs typeface="B Nazanin" panose="00000400000000000000" pitchFamily="2" charset="-78"/>
              </a:rPr>
              <a:t>(احساس می کند که  اتاق اطراف در حال چرخش</a:t>
            </a:r>
            <a:r>
              <a:rPr lang="fa-IR" sz="3200" b="1" dirty="0">
                <a:cs typeface="B Nazanin" panose="00000400000000000000" pitchFamily="2" charset="-78"/>
              </a:rPr>
              <a:t> </a:t>
            </a:r>
            <a:r>
              <a:rPr lang="fa-IR" sz="3200" dirty="0">
                <a:cs typeface="B Nazanin" panose="00000400000000000000" pitchFamily="2" charset="-78"/>
              </a:rPr>
              <a:t>است/انگار در حال سقوط است یا در شرف سقوط /احساس سبکی در سر یا غش/احساس در حرکت بودن علی رغم ایستادن</a:t>
            </a:r>
            <a:endParaRPr lang="en-US" sz="3200" dirty="0">
              <a:cs typeface="B Nazanin" panose="00000400000000000000" pitchFamily="2" charset="-78"/>
            </a:endParaRPr>
          </a:p>
          <a:p>
            <a:pPr algn="r" rtl="1"/>
            <a:r>
              <a:rPr lang="fa-IR" sz="3200" dirty="0">
                <a:cs typeface="B Nazanin" panose="00000400000000000000" pitchFamily="2" charset="-78"/>
              </a:rPr>
              <a:t>سرگیجه یا اینکه درک خود را از زمان، مکان از دست می‌دهند)</a:t>
            </a:r>
            <a:endParaRPr lang="en-US" sz="3200" dirty="0">
              <a:cs typeface="B Nazanin" panose="00000400000000000000" pitchFamily="2" charset="-78"/>
            </a:endParaRPr>
          </a:p>
          <a:p>
            <a:pPr algn="r" rtl="1"/>
            <a:r>
              <a:rPr lang="fa-IR" sz="3200" b="1" dirty="0">
                <a:cs typeface="B Nazanin" panose="00000400000000000000" pitchFamily="2" charset="-78"/>
              </a:rPr>
              <a:t>3. آیا از اینکه سقوط کنید، می ترسید؟ </a:t>
            </a:r>
            <a:endParaRPr lang="en-US" sz="3200" dirty="0">
              <a:cs typeface="B Nazanin" panose="00000400000000000000" pitchFamily="2" charset="-78"/>
            </a:endParaRPr>
          </a:p>
          <a:p>
            <a:pPr algn="r" rtl="1"/>
            <a:r>
              <a:rPr lang="fa-IR" sz="3200" dirty="0">
                <a:cs typeface="B Nazanin" panose="00000400000000000000" pitchFamily="2" charset="-78"/>
              </a:rPr>
              <a:t>در صورت پاسخ مثبت به هر یک از سؤالات بالا، </a:t>
            </a:r>
            <a:r>
              <a:rPr lang="fa-IR" sz="3200" b="1" dirty="0">
                <a:cs typeface="B Nazanin" panose="00000400000000000000" pitchFamily="2" charset="-78"/>
              </a:rPr>
              <a:t>تست تعادل در وضعیت حرکت</a:t>
            </a:r>
            <a:r>
              <a:rPr lang="fa-IR" sz="3200" dirty="0">
                <a:cs typeface="B Nazanin" panose="00000400000000000000" pitchFamily="2" charset="-78"/>
              </a:rPr>
              <a:t> را انجام می دهد. </a:t>
            </a:r>
            <a:endParaRPr lang="en-US" sz="3200" dirty="0">
              <a:cs typeface="B Nazanin" panose="00000400000000000000" pitchFamily="2" charset="-78"/>
            </a:endParaRPr>
          </a:p>
          <a:p>
            <a:pPr algn="r"/>
            <a:endParaRPr lang="en-US" sz="3200" dirty="0">
              <a:cs typeface="B Nazanin" panose="00000400000000000000" pitchFamily="2" charset="-78"/>
            </a:endParaRPr>
          </a:p>
        </p:txBody>
      </p:sp>
    </p:spTree>
    <p:extLst>
      <p:ext uri="{BB962C8B-B14F-4D97-AF65-F5344CB8AC3E}">
        <p14:creationId xmlns:p14="http://schemas.microsoft.com/office/powerpoint/2010/main" val="3267922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استانداردهای انجام تست تعادل  در ارزیابی </a:t>
            </a:r>
            <a:r>
              <a:rPr lang="fa-IR" b="1" dirty="0">
                <a:solidFill>
                  <a:srgbClr val="FF0000"/>
                </a:solidFill>
              </a:rPr>
              <a:t>زمین خوردن و عدم تعادل</a:t>
            </a:r>
            <a:endParaRPr lang="en-US" dirty="0">
              <a:solidFill>
                <a:srgbClr val="FF000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73453291"/>
              </p:ext>
            </p:extLst>
          </p:nvPr>
        </p:nvGraphicFramePr>
        <p:xfrm>
          <a:off x="-2" y="1905000"/>
          <a:ext cx="12188826" cy="5186791"/>
        </p:xfrm>
        <a:graphic>
          <a:graphicData uri="http://schemas.openxmlformats.org/drawingml/2006/table">
            <a:tbl>
              <a:tblPr rtl="1">
                <a:tableStyleId>{F5AB1C69-6EDB-4FF4-983F-18BD219EF322}</a:tableStyleId>
              </a:tblPr>
              <a:tblGrid>
                <a:gridCol w="1505984">
                  <a:extLst>
                    <a:ext uri="{9D8B030D-6E8A-4147-A177-3AD203B41FA5}">
                      <a16:colId xmlns:a16="http://schemas.microsoft.com/office/drawing/2014/main" val="3123749638"/>
                    </a:ext>
                  </a:extLst>
                </a:gridCol>
                <a:gridCol w="10682842">
                  <a:extLst>
                    <a:ext uri="{9D8B030D-6E8A-4147-A177-3AD203B41FA5}">
                      <a16:colId xmlns:a16="http://schemas.microsoft.com/office/drawing/2014/main" val="821334666"/>
                    </a:ext>
                  </a:extLst>
                </a:gridCol>
              </a:tblGrid>
              <a:tr h="926790">
                <a:tc rowSpan="4">
                  <a:txBody>
                    <a:bodyPr/>
                    <a:lstStyle/>
                    <a:p>
                      <a:pPr marL="0" marR="0" algn="ctr" rtl="1">
                        <a:lnSpc>
                          <a:spcPct val="107000"/>
                        </a:lnSpc>
                        <a:spcBef>
                          <a:spcPts val="0"/>
                        </a:spcBef>
                        <a:spcAft>
                          <a:spcPts val="0"/>
                        </a:spcAft>
                      </a:pPr>
                      <a:r>
                        <a:rPr lang="fa-IR" sz="3200">
                          <a:effectLst/>
                          <a:cs typeface="B Nazanin" panose="00000400000000000000" pitchFamily="2" charset="-78"/>
                        </a:rPr>
                        <a:t>قبل از انجام تست</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tc>
                  <a:txBody>
                    <a:bodyPr/>
                    <a:lstStyle/>
                    <a:p>
                      <a:pPr marL="0" marR="0" algn="r" rtl="1">
                        <a:lnSpc>
                          <a:spcPct val="107000"/>
                        </a:lnSpc>
                        <a:spcBef>
                          <a:spcPts val="0"/>
                        </a:spcBef>
                        <a:spcAft>
                          <a:spcPts val="0"/>
                        </a:spcAft>
                      </a:pPr>
                      <a:r>
                        <a:rPr lang="fa-IR" sz="3200">
                          <a:effectLst/>
                          <a:cs typeface="B Nazanin" panose="00000400000000000000" pitchFamily="2" charset="-78"/>
                        </a:rPr>
                        <a:t>تعیین فاصله استاندارد تست تعادل روی زمین با رنگ مشخص (3 متر) و مشخص بودن ابتدا و انتهای محدوده</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1458669376"/>
                  </a:ext>
                </a:extLst>
              </a:tr>
              <a:tr h="2351884">
                <a:tc vMerge="1">
                  <a:txBody>
                    <a:bodyPr/>
                    <a:lstStyle/>
                    <a:p>
                      <a:endParaRPr lang="en-US"/>
                    </a:p>
                  </a:txBody>
                  <a:tcPr/>
                </a:tc>
                <a:tc>
                  <a:txBody>
                    <a:bodyPr/>
                    <a:lstStyle/>
                    <a:p>
                      <a:pPr marL="0" marR="0" algn="r" rtl="1">
                        <a:lnSpc>
                          <a:spcPct val="107000"/>
                        </a:lnSpc>
                        <a:spcBef>
                          <a:spcPts val="0"/>
                        </a:spcBef>
                        <a:spcAft>
                          <a:spcPts val="0"/>
                        </a:spcAft>
                      </a:pPr>
                      <a:r>
                        <a:rPr lang="fa-IR" sz="3200">
                          <a:effectLst/>
                          <a:cs typeface="B Nazanin" panose="00000400000000000000" pitchFamily="2" charset="-78"/>
                        </a:rPr>
                        <a:t>نحوه انجام تست و علت انجام آن را برای سالمند توضیح می دهد. (از زمانی که اعلام شروع حرکت می کند، فرد از صندلی بلند شده به اندازه سه متر در مسیر مستقیم، تا نقطه ای که روی زمین با علامت مشخص شده با </a:t>
                      </a:r>
                      <a:r>
                        <a:rPr lang="fa-IR" sz="3200" u="sng">
                          <a:effectLst/>
                          <a:cs typeface="B Nazanin" panose="00000400000000000000" pitchFamily="2" charset="-78"/>
                        </a:rPr>
                        <a:t>سرعت معمولی</a:t>
                      </a:r>
                      <a:r>
                        <a:rPr lang="fa-IR" sz="3200">
                          <a:effectLst/>
                          <a:cs typeface="B Nazanin" panose="00000400000000000000" pitchFamily="2" charset="-78"/>
                        </a:rPr>
                        <a:t> به طرف جلو برود، و سپس برگردد و به طرف صندلی آمده و مجدداً روی صندلی بنشیند)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191669580"/>
                  </a:ext>
                </a:extLst>
              </a:tr>
              <a:tr h="926790">
                <a:tc vMerge="1">
                  <a:txBody>
                    <a:bodyPr/>
                    <a:lstStyle/>
                    <a:p>
                      <a:endParaRPr lang="en-US"/>
                    </a:p>
                  </a:txBody>
                  <a:tcPr/>
                </a:tc>
                <a:tc>
                  <a:txBody>
                    <a:bodyPr/>
                    <a:lstStyle/>
                    <a:p>
                      <a:pPr marL="0" marR="0" algn="r" rtl="1">
                        <a:lnSpc>
                          <a:spcPct val="107000"/>
                        </a:lnSpc>
                        <a:spcBef>
                          <a:spcPts val="0"/>
                        </a:spcBef>
                        <a:spcAft>
                          <a:spcPts val="0"/>
                        </a:spcAft>
                      </a:pPr>
                      <a:r>
                        <a:rPr lang="fa-IR" sz="3200">
                          <a:effectLst/>
                          <a:cs typeface="B Nazanin" panose="00000400000000000000" pitchFamily="2" charset="-78"/>
                        </a:rPr>
                        <a:t>انجام تست ترجیحا توسط مراقب سلامت (حداقل یکبار) به صورت آزمایشی به منظور آشنایی سالمند با نحوه و مراحل انجام تست</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35179456"/>
                  </a:ext>
                </a:extLst>
              </a:tr>
              <a:tr h="747535">
                <a:tc vMerge="1">
                  <a:txBody>
                    <a:bodyPr/>
                    <a:lstStyle/>
                    <a:p>
                      <a:endParaRPr lang="en-US"/>
                    </a:p>
                  </a:txBody>
                  <a:tcPr/>
                </a:tc>
                <a:tc>
                  <a:txBody>
                    <a:bodyPr/>
                    <a:lstStyle/>
                    <a:p>
                      <a:pPr marL="0" marR="0" algn="r" rtl="1">
                        <a:lnSpc>
                          <a:spcPct val="107000"/>
                        </a:lnSpc>
                        <a:spcBef>
                          <a:spcPts val="0"/>
                        </a:spcBef>
                        <a:spcAft>
                          <a:spcPts val="0"/>
                        </a:spcAft>
                      </a:pPr>
                      <a:r>
                        <a:rPr lang="fa-IR" sz="3200" dirty="0">
                          <a:effectLst/>
                          <a:cs typeface="B Nazanin" panose="00000400000000000000" pitchFamily="2" charset="-78"/>
                        </a:rPr>
                        <a:t>قرار دادن پایه های جلوی صندلی( ترجیحا دسته دار) روی نقطه آغاز</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3055951246"/>
                  </a:ext>
                </a:extLst>
              </a:tr>
            </a:tbl>
          </a:graphicData>
        </a:graphic>
      </p:graphicFrame>
    </p:spTree>
    <p:extLst>
      <p:ext uri="{BB962C8B-B14F-4D97-AF65-F5344CB8AC3E}">
        <p14:creationId xmlns:p14="http://schemas.microsoft.com/office/powerpoint/2010/main" val="3695573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1371600"/>
            <a:ext cx="9144000" cy="4572000"/>
          </a:xfrm>
        </p:spPr>
        <p:txBody>
          <a:bodyPr/>
          <a:lstStyle/>
          <a:p>
            <a:pPr lvl="0" algn="ctr" rtl="1">
              <a:lnSpc>
                <a:spcPct val="150000"/>
              </a:lnSpc>
              <a:spcBef>
                <a:spcPts val="0"/>
              </a:spcBef>
            </a:pPr>
            <a:r>
              <a:rPr lang="en-US" sz="1400" b="1" dirty="0">
                <a:solidFill>
                  <a:prstClr val="black"/>
                </a:solidFill>
                <a:ea typeface="+mn-ea"/>
                <a:cs typeface="B Titr" panose="00000700000000000000" pitchFamily="2" charset="-78"/>
              </a:rPr>
              <a:t/>
            </a:r>
            <a:br>
              <a:rPr lang="en-US" sz="1400" b="1" dirty="0">
                <a:solidFill>
                  <a:prstClr val="black"/>
                </a:solidFill>
                <a:ea typeface="+mn-ea"/>
                <a:cs typeface="B Titr" panose="00000700000000000000" pitchFamily="2" charset="-78"/>
              </a:rPr>
            </a:br>
            <a:r>
              <a:rPr lang="fa-IR" sz="4000" b="1" dirty="0" smtClean="0">
                <a:solidFill>
                  <a:prstClr val="black"/>
                </a:solidFill>
                <a:ea typeface="+mn-ea"/>
                <a:cs typeface="B Titr" panose="00000700000000000000" pitchFamily="2" charset="-78"/>
              </a:rPr>
              <a:t>کارگاه بررسی مهارت عملی مراقبت سالمندام </a:t>
            </a:r>
            <a:r>
              <a:rPr lang="fa-IR" sz="3200" b="1" dirty="0" smtClean="0">
                <a:solidFill>
                  <a:prstClr val="black"/>
                </a:solidFill>
                <a:latin typeface="Arial"/>
                <a:ea typeface="+mn-ea"/>
                <a:cs typeface="B Nazanin" panose="00000400000000000000" pitchFamily="2" charset="-78"/>
              </a:rPr>
              <a:t>ویژه</a:t>
            </a:r>
            <a:br>
              <a:rPr lang="fa-IR" sz="3200" b="1" dirty="0" smtClean="0">
                <a:solidFill>
                  <a:prstClr val="black"/>
                </a:solidFill>
                <a:latin typeface="Arial"/>
                <a:ea typeface="+mn-ea"/>
                <a:cs typeface="B Nazanin" panose="00000400000000000000" pitchFamily="2" charset="-78"/>
              </a:rPr>
            </a:br>
            <a:r>
              <a:rPr lang="fa-IR" sz="3200" b="1" dirty="0" smtClean="0">
                <a:solidFill>
                  <a:prstClr val="black"/>
                </a:solidFill>
                <a:latin typeface="Arial"/>
                <a:ea typeface="+mn-ea"/>
                <a:cs typeface="B Nazanin" panose="00000400000000000000" pitchFamily="2" charset="-78"/>
              </a:rPr>
              <a:t>مراقب سلامت و بهورزان </a:t>
            </a:r>
            <a:r>
              <a:rPr lang="fa-IR" sz="2800" dirty="0">
                <a:solidFill>
                  <a:prstClr val="black"/>
                </a:solidFill>
                <a:latin typeface="Arial"/>
                <a:ea typeface="+mn-ea"/>
                <a:cs typeface="B Titr" panose="00000700000000000000" pitchFamily="2" charset="-78"/>
              </a:rPr>
              <a:t/>
            </a:r>
            <a:br>
              <a:rPr lang="fa-IR" sz="2800" dirty="0">
                <a:solidFill>
                  <a:prstClr val="black"/>
                </a:solidFill>
                <a:latin typeface="Arial"/>
                <a:ea typeface="+mn-ea"/>
                <a:cs typeface="B Titr" panose="00000700000000000000" pitchFamily="2" charset="-78"/>
              </a:rPr>
            </a:br>
            <a:r>
              <a:rPr lang="fa-IR" sz="1400" dirty="0">
                <a:solidFill>
                  <a:prstClr val="black"/>
                </a:solidFill>
                <a:latin typeface="Arial"/>
                <a:ea typeface="+mn-ea"/>
                <a:cs typeface="B Titr" panose="00000700000000000000" pitchFamily="2" charset="-78"/>
              </a:rPr>
              <a:t/>
            </a:r>
            <a:br>
              <a:rPr lang="fa-IR" sz="1400" dirty="0">
                <a:solidFill>
                  <a:prstClr val="black"/>
                </a:solidFill>
                <a:latin typeface="Arial"/>
                <a:ea typeface="+mn-ea"/>
                <a:cs typeface="B Titr" panose="00000700000000000000" pitchFamily="2" charset="-78"/>
              </a:rPr>
            </a:br>
            <a:r>
              <a:rPr lang="fa-IR" sz="1400" dirty="0">
                <a:solidFill>
                  <a:prstClr val="black"/>
                </a:solidFill>
                <a:latin typeface="Arial"/>
                <a:ea typeface="+mn-ea"/>
                <a:cs typeface="B Titr" panose="00000700000000000000" pitchFamily="2" charset="-78"/>
              </a:rPr>
              <a:t> </a:t>
            </a:r>
            <a:r>
              <a:rPr lang="en-US" sz="1400" dirty="0" smtClean="0">
                <a:solidFill>
                  <a:prstClr val="black"/>
                </a:solidFill>
                <a:latin typeface="Arial"/>
                <a:ea typeface="+mn-ea"/>
                <a:cs typeface="B Titr" panose="00000700000000000000" pitchFamily="2" charset="-78"/>
              </a:rPr>
              <a:t> </a:t>
            </a:r>
            <a:r>
              <a:rPr lang="fa-IR" sz="2400" b="1" dirty="0" smtClean="0">
                <a:solidFill>
                  <a:prstClr val="black"/>
                </a:solidFill>
                <a:ea typeface="+mn-ea"/>
                <a:cs typeface="B Titr" panose="00000700000000000000" pitchFamily="2" charset="-78"/>
              </a:rPr>
              <a:t>17 </a:t>
            </a:r>
            <a:r>
              <a:rPr lang="fa-IR" sz="2400" b="1" dirty="0">
                <a:solidFill>
                  <a:prstClr val="black"/>
                </a:solidFill>
                <a:ea typeface="+mn-ea"/>
                <a:cs typeface="B Titr" panose="00000700000000000000" pitchFamily="2" charset="-78"/>
              </a:rPr>
              <a:t>تیرماه </a:t>
            </a:r>
            <a:r>
              <a:rPr lang="fa-IR" sz="2400" b="1" dirty="0" smtClean="0">
                <a:solidFill>
                  <a:prstClr val="black"/>
                </a:solidFill>
                <a:ea typeface="+mn-ea"/>
                <a:cs typeface="B Titr" panose="00000700000000000000" pitchFamily="2" charset="-78"/>
              </a:rPr>
              <a:t>1405</a:t>
            </a:r>
            <a:endParaRPr lang="fa-IR" sz="28700" dirty="0"/>
          </a:p>
        </p:txBody>
      </p:sp>
      <p:pic>
        <p:nvPicPr>
          <p:cNvPr id="4" name="Picture 4" descr="F:\trustees\overal\arm\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212" y="0"/>
            <a:ext cx="1301671" cy="130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3"/>
          <p:cNvSpPr txBox="1">
            <a:spLocks/>
          </p:cNvSpPr>
          <p:nvPr/>
        </p:nvSpPr>
        <p:spPr bwMode="auto">
          <a:xfrm>
            <a:off x="-26987" y="1301670"/>
            <a:ext cx="1930400" cy="37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ctr" rtl="0" eaLnBrk="0" fontAlgn="base" hangingPunct="0">
              <a:spcBef>
                <a:spcPct val="20000"/>
              </a:spcBef>
              <a:spcAft>
                <a:spcPct val="0"/>
              </a:spcAft>
              <a:buNone/>
              <a:defRPr sz="2400" kern="1200">
                <a:solidFill>
                  <a:schemeClr val="tx1"/>
                </a:solidFill>
                <a:latin typeface="+mn-lt"/>
                <a:ea typeface="+mn-ea"/>
                <a:cs typeface="+mn-cs"/>
              </a:defRPr>
            </a:lvl1pPr>
            <a:lvl2pPr marL="457200" indent="0" algn="ctr" rtl="0" eaLnBrk="0" fontAlgn="base" hangingPunct="0">
              <a:spcBef>
                <a:spcPct val="20000"/>
              </a:spcBef>
              <a:spcAft>
                <a:spcPct val="0"/>
              </a:spcAft>
              <a:buNone/>
              <a:defRPr sz="2000" kern="1200">
                <a:solidFill>
                  <a:schemeClr val="tx1"/>
                </a:solidFill>
                <a:latin typeface="+mn-lt"/>
                <a:ea typeface="+mn-ea"/>
                <a:cs typeface="+mn-cs"/>
              </a:defRPr>
            </a:lvl2pPr>
            <a:lvl3pPr marL="914400" indent="0" algn="ctr" rtl="0" eaLnBrk="0" fontAlgn="base" hangingPunct="0">
              <a:spcBef>
                <a:spcPct val="20000"/>
              </a:spcBef>
              <a:spcAft>
                <a:spcPct val="0"/>
              </a:spcAft>
              <a:buNone/>
              <a:defRPr sz="1800" kern="1200">
                <a:solidFill>
                  <a:schemeClr val="tx1"/>
                </a:solidFill>
                <a:latin typeface="+mn-lt"/>
                <a:ea typeface="+mn-ea"/>
                <a:cs typeface="+mn-cs"/>
              </a:defRPr>
            </a:lvl3pPr>
            <a:lvl4pPr marL="1371600" indent="0" algn="ctr" rtl="0" eaLnBrk="0" fontAlgn="base" hangingPunct="0">
              <a:spcBef>
                <a:spcPct val="20000"/>
              </a:spcBef>
              <a:spcAft>
                <a:spcPct val="0"/>
              </a:spcAft>
              <a:buNone/>
              <a:defRPr sz="1600" kern="1200">
                <a:solidFill>
                  <a:schemeClr val="tx1"/>
                </a:solidFill>
                <a:latin typeface="+mn-lt"/>
                <a:ea typeface="+mn-ea"/>
                <a:cs typeface="+mn-cs"/>
              </a:defRPr>
            </a:lvl4pPr>
            <a:lvl5pPr marL="1828800" indent="0" algn="ctr" rtl="0" eaLnBrk="0" fontAlgn="base" hangingPunct="0">
              <a:spcBef>
                <a:spcPct val="20000"/>
              </a:spcBef>
              <a:spcAft>
                <a:spcPct val="0"/>
              </a:spcAft>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fa-IR" altLang="en-US" sz="1200" b="1" i="0" u="none" strike="noStrike" kern="1200" cap="none" spc="0" normalizeH="0" baseline="0" noProof="0" dirty="0">
                <a:ln>
                  <a:noFill/>
                </a:ln>
                <a:solidFill>
                  <a:prstClr val="black"/>
                </a:solidFill>
                <a:effectLst/>
                <a:uLnTx/>
                <a:uFillTx/>
                <a:latin typeface="Palatino Linotype"/>
                <a:ea typeface="+mn-ea"/>
                <a:cs typeface="B Mitra" pitchFamily="2" charset="-78"/>
              </a:rPr>
              <a:t>گروه سلامت خانواده و جمعیت </a:t>
            </a:r>
            <a:br>
              <a:rPr kumimoji="0" lang="fa-IR" altLang="en-US" sz="1200" b="1" i="0" u="none" strike="noStrike" kern="1200" cap="none" spc="0" normalizeH="0" baseline="0" noProof="0" dirty="0">
                <a:ln>
                  <a:noFill/>
                </a:ln>
                <a:solidFill>
                  <a:prstClr val="black"/>
                </a:solidFill>
                <a:effectLst/>
                <a:uLnTx/>
                <a:uFillTx/>
                <a:latin typeface="Palatino Linotype"/>
                <a:ea typeface="+mn-ea"/>
                <a:cs typeface="B Mitra" pitchFamily="2" charset="-78"/>
              </a:rPr>
            </a:br>
            <a:r>
              <a:rPr kumimoji="0" lang="fa-IR" altLang="en-US" sz="1200" b="1" i="0" u="none" strike="noStrike" kern="1200" cap="none" spc="0" normalizeH="0" baseline="0" noProof="0" dirty="0">
                <a:ln>
                  <a:noFill/>
                </a:ln>
                <a:solidFill>
                  <a:prstClr val="black"/>
                </a:solidFill>
                <a:effectLst/>
                <a:uLnTx/>
                <a:uFillTx/>
                <a:latin typeface="Palatino Linotype"/>
                <a:ea typeface="+mn-ea"/>
                <a:cs typeface="B Mitra" pitchFamily="2" charset="-78"/>
              </a:rPr>
              <a:t>معاونت بهداشتی استان اصفهان </a:t>
            </a:r>
            <a:r>
              <a:rPr kumimoji="0" lang="en-US" altLang="en-US" sz="1200" b="1" i="0" u="none" strike="noStrike" kern="1200" cap="none" spc="0" normalizeH="0" baseline="0" noProof="0" dirty="0">
                <a:ln>
                  <a:noFill/>
                </a:ln>
                <a:solidFill>
                  <a:prstClr val="black"/>
                </a:solidFill>
                <a:effectLst/>
                <a:uLnTx/>
                <a:uFillTx/>
                <a:latin typeface="Palatino Linotype"/>
                <a:ea typeface="+mn-ea"/>
                <a:cs typeface="B Mitra" pitchFamily="2" charset="-78"/>
              </a:rPr>
              <a:t> </a:t>
            </a:r>
          </a:p>
        </p:txBody>
      </p:sp>
    </p:spTree>
    <p:extLst>
      <p:ext uri="{BB962C8B-B14F-4D97-AF65-F5344CB8AC3E}">
        <p14:creationId xmlns:p14="http://schemas.microsoft.com/office/powerpoint/2010/main" val="374494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47757512"/>
              </p:ext>
            </p:extLst>
          </p:nvPr>
        </p:nvGraphicFramePr>
        <p:xfrm>
          <a:off x="150810" y="-1"/>
          <a:ext cx="12038014" cy="6858000"/>
        </p:xfrm>
        <a:graphic>
          <a:graphicData uri="http://schemas.openxmlformats.org/drawingml/2006/table">
            <a:tbl>
              <a:tblPr rtl="1">
                <a:tableStyleId>{F5AB1C69-6EDB-4FF4-983F-18BD219EF322}</a:tableStyleId>
              </a:tblPr>
              <a:tblGrid>
                <a:gridCol w="1671636">
                  <a:extLst>
                    <a:ext uri="{9D8B030D-6E8A-4147-A177-3AD203B41FA5}">
                      <a16:colId xmlns:a16="http://schemas.microsoft.com/office/drawing/2014/main" val="1653398112"/>
                    </a:ext>
                  </a:extLst>
                </a:gridCol>
                <a:gridCol w="10366378">
                  <a:extLst>
                    <a:ext uri="{9D8B030D-6E8A-4147-A177-3AD203B41FA5}">
                      <a16:colId xmlns:a16="http://schemas.microsoft.com/office/drawing/2014/main" val="2582999180"/>
                    </a:ext>
                  </a:extLst>
                </a:gridCol>
              </a:tblGrid>
              <a:tr h="2286000">
                <a:tc rowSpan="3">
                  <a:txBody>
                    <a:bodyPr/>
                    <a:lstStyle/>
                    <a:p>
                      <a:pPr marL="0" marR="0" algn="ctr" rtl="1">
                        <a:lnSpc>
                          <a:spcPct val="107000"/>
                        </a:lnSpc>
                        <a:spcBef>
                          <a:spcPts val="0"/>
                        </a:spcBef>
                        <a:spcAft>
                          <a:spcPts val="0"/>
                        </a:spcAft>
                      </a:pPr>
                      <a:r>
                        <a:rPr lang="fa-IR" sz="3600">
                          <a:effectLst/>
                          <a:cs typeface="B Nazanin" panose="00000400000000000000" pitchFamily="2" charset="-78"/>
                        </a:rPr>
                        <a:t>در زمان انجام تست</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tc>
                  <a:txBody>
                    <a:bodyPr/>
                    <a:lstStyle/>
                    <a:p>
                      <a:pPr marL="0" marR="0" algn="r" rtl="1">
                        <a:lnSpc>
                          <a:spcPct val="107000"/>
                        </a:lnSpc>
                        <a:spcBef>
                          <a:spcPts val="0"/>
                        </a:spcBef>
                        <a:spcAft>
                          <a:spcPts val="0"/>
                        </a:spcAft>
                      </a:pPr>
                      <a:r>
                        <a:rPr lang="fa-IR" sz="3600">
                          <a:effectLst/>
                          <a:cs typeface="B Nazanin" panose="00000400000000000000" pitchFamily="2" charset="-78"/>
                        </a:rPr>
                        <a:t>ثبت زمان با </a:t>
                      </a:r>
                      <a:r>
                        <a:rPr lang="fa-IR" sz="3600" u="sng">
                          <a:effectLst/>
                          <a:cs typeface="B Nazanin" panose="00000400000000000000" pitchFamily="2" charset="-78"/>
                        </a:rPr>
                        <a:t>ثانیه شمار</a:t>
                      </a:r>
                      <a:r>
                        <a:rPr lang="fa-IR" sz="3600">
                          <a:effectLst/>
                          <a:cs typeface="B Nazanin" panose="00000400000000000000" pitchFamily="2" charset="-78"/>
                        </a:rPr>
                        <a:t>: از زمان  برخاستن سالمند از صندلی تا نشستن مجدد وی روی صندلی</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120179869"/>
                  </a:ext>
                </a:extLst>
              </a:tr>
              <a:tr h="2286000">
                <a:tc vMerge="1">
                  <a:txBody>
                    <a:bodyPr/>
                    <a:lstStyle/>
                    <a:p>
                      <a:endParaRPr lang="en-US"/>
                    </a:p>
                  </a:txBody>
                  <a:tcPr/>
                </a:tc>
                <a:tc>
                  <a:txBody>
                    <a:bodyPr/>
                    <a:lstStyle/>
                    <a:p>
                      <a:pPr marL="0" marR="0" algn="r" rtl="1">
                        <a:lnSpc>
                          <a:spcPct val="107000"/>
                        </a:lnSpc>
                        <a:spcBef>
                          <a:spcPts val="0"/>
                        </a:spcBef>
                        <a:spcAft>
                          <a:spcPts val="0"/>
                        </a:spcAft>
                      </a:pPr>
                      <a:r>
                        <a:rPr lang="fa-IR" sz="3600">
                          <a:effectLst/>
                          <a:cs typeface="B Nazanin" panose="00000400000000000000" pitchFamily="2" charset="-78"/>
                        </a:rPr>
                        <a:t>اگر سالمند با ابزار کمکی مانند عصا یا واکر راه می رود، این تست با استفاده از آن انجام می نماید.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291997015"/>
                  </a:ext>
                </a:extLst>
              </a:tr>
              <a:tr h="2286000">
                <a:tc vMerge="1">
                  <a:txBody>
                    <a:bodyPr/>
                    <a:lstStyle/>
                    <a:p>
                      <a:endParaRPr lang="en-US"/>
                    </a:p>
                  </a:txBody>
                  <a:tcPr/>
                </a:tc>
                <a:tc>
                  <a:txBody>
                    <a:bodyPr/>
                    <a:lstStyle/>
                    <a:p>
                      <a:pPr marL="0" marR="0" algn="r" rtl="1">
                        <a:lnSpc>
                          <a:spcPct val="107000"/>
                        </a:lnSpc>
                        <a:spcBef>
                          <a:spcPts val="0"/>
                        </a:spcBef>
                        <a:spcAft>
                          <a:spcPts val="0"/>
                        </a:spcAft>
                      </a:pPr>
                      <a:r>
                        <a:rPr lang="fa-IR" sz="3600" dirty="0">
                          <a:effectLst/>
                          <a:cs typeface="B Nazanin" panose="00000400000000000000" pitchFamily="2" charset="-78"/>
                        </a:rPr>
                        <a:t>در زمان انجام تست، سالمند را به منظور پیشگیری از زمین خوردن، تحت نظر و حمایت دارد.</a:t>
                      </a:r>
                      <a:endParaRPr lang="en-US" sz="3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3050473475"/>
                  </a:ext>
                </a:extLst>
              </a:tr>
            </a:tbl>
          </a:graphicData>
        </a:graphic>
      </p:graphicFrame>
    </p:spTree>
    <p:extLst>
      <p:ext uri="{BB962C8B-B14F-4D97-AF65-F5344CB8AC3E}">
        <p14:creationId xmlns:p14="http://schemas.microsoft.com/office/powerpoint/2010/main" val="3364350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69681371"/>
              </p:ext>
            </p:extLst>
          </p:nvPr>
        </p:nvGraphicFramePr>
        <p:xfrm>
          <a:off x="150811" y="0"/>
          <a:ext cx="12038013" cy="6857999"/>
        </p:xfrm>
        <a:graphic>
          <a:graphicData uri="http://schemas.openxmlformats.org/drawingml/2006/table">
            <a:tbl>
              <a:tblPr rtl="1">
                <a:tableStyleId>{F5AB1C69-6EDB-4FF4-983F-18BD219EF322}</a:tableStyleId>
              </a:tblPr>
              <a:tblGrid>
                <a:gridCol w="1506874">
                  <a:extLst>
                    <a:ext uri="{9D8B030D-6E8A-4147-A177-3AD203B41FA5}">
                      <a16:colId xmlns:a16="http://schemas.microsoft.com/office/drawing/2014/main" val="1370771468"/>
                    </a:ext>
                  </a:extLst>
                </a:gridCol>
                <a:gridCol w="10531139">
                  <a:extLst>
                    <a:ext uri="{9D8B030D-6E8A-4147-A177-3AD203B41FA5}">
                      <a16:colId xmlns:a16="http://schemas.microsoft.com/office/drawing/2014/main" val="373581602"/>
                    </a:ext>
                  </a:extLst>
                </a:gridCol>
              </a:tblGrid>
              <a:tr h="6857999">
                <a:tc>
                  <a:txBody>
                    <a:bodyPr/>
                    <a:lstStyle/>
                    <a:p>
                      <a:pPr marL="0" marR="0" algn="ctr" rtl="1">
                        <a:lnSpc>
                          <a:spcPct val="107000"/>
                        </a:lnSpc>
                        <a:spcBef>
                          <a:spcPts val="0"/>
                        </a:spcBef>
                        <a:spcAft>
                          <a:spcPts val="0"/>
                        </a:spcAft>
                      </a:pPr>
                      <a:r>
                        <a:rPr lang="fa-IR" sz="4000">
                          <a:effectLst/>
                          <a:cs typeface="B Nazanin" panose="00000400000000000000" pitchFamily="2" charset="-78"/>
                        </a:rPr>
                        <a:t>نتیجه / تشخیص</a:t>
                      </a:r>
                      <a:endParaRPr lang="en-US" sz="40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tc>
                  <a:txBody>
                    <a:bodyPr/>
                    <a:lstStyle/>
                    <a:p>
                      <a:pPr marL="0" marR="0" algn="r" rtl="1">
                        <a:lnSpc>
                          <a:spcPct val="107000"/>
                        </a:lnSpc>
                        <a:spcBef>
                          <a:spcPts val="0"/>
                        </a:spcBef>
                        <a:spcAft>
                          <a:spcPts val="0"/>
                        </a:spcAft>
                      </a:pPr>
                      <a:r>
                        <a:rPr lang="fa-IR" sz="4000" dirty="0">
                          <a:effectLst/>
                          <a:cs typeface="B Nazanin" panose="00000400000000000000" pitchFamily="2" charset="-78"/>
                        </a:rPr>
                        <a:t>مدت زمان  طبیعی (حداکثر 12 ثانیه)  یا غیر طبیعی بودن ( بیشتر از 12 ثانیه)  تست را می داند </a:t>
                      </a:r>
                      <a:endParaRPr lang="en-US" sz="40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590417115"/>
                  </a:ext>
                </a:extLst>
              </a:tr>
            </a:tbl>
          </a:graphicData>
        </a:graphic>
      </p:graphicFrame>
    </p:spTree>
    <p:extLst>
      <p:ext uri="{BB962C8B-B14F-4D97-AF65-F5344CB8AC3E}">
        <p14:creationId xmlns:p14="http://schemas.microsoft.com/office/powerpoint/2010/main" val="283100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استاندارد عملی غربالگری افسردگی </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49173502"/>
              </p:ext>
            </p:extLst>
          </p:nvPr>
        </p:nvGraphicFramePr>
        <p:xfrm>
          <a:off x="0" y="1524001"/>
          <a:ext cx="12188825" cy="6130921"/>
        </p:xfrm>
        <a:graphic>
          <a:graphicData uri="http://schemas.openxmlformats.org/drawingml/2006/table">
            <a:tbl>
              <a:tblPr rtl="1" firstRow="1" firstCol="1" bandRow="1">
                <a:tableStyleId>{F5AB1C69-6EDB-4FF4-983F-18BD219EF322}</a:tableStyleId>
              </a:tblPr>
              <a:tblGrid>
                <a:gridCol w="12188825">
                  <a:extLst>
                    <a:ext uri="{9D8B030D-6E8A-4147-A177-3AD203B41FA5}">
                      <a16:colId xmlns:a16="http://schemas.microsoft.com/office/drawing/2014/main" val="484395504"/>
                    </a:ext>
                  </a:extLst>
                </a:gridCol>
              </a:tblGrid>
              <a:tr h="924334">
                <a:tc>
                  <a:txBody>
                    <a:bodyPr/>
                    <a:lstStyle/>
                    <a:p>
                      <a:pPr marL="0" marR="0" algn="just" rtl="1">
                        <a:lnSpc>
                          <a:spcPct val="107000"/>
                        </a:lnSpc>
                        <a:spcBef>
                          <a:spcPts val="0"/>
                        </a:spcBef>
                        <a:spcAft>
                          <a:spcPts val="0"/>
                        </a:spcAft>
                      </a:pPr>
                      <a:r>
                        <a:rPr lang="fa-IR" sz="3600">
                          <a:effectLst/>
                          <a:cs typeface="B Nazanin" panose="00000400000000000000" pitchFamily="2" charset="-78"/>
                        </a:rPr>
                        <a:t>در رابطه با هدف از پرسشگری که شناسائی زودرس ناراحتی های اعصاب و روان در مراجعین است توضیح می دهد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627035374"/>
                  </a:ext>
                </a:extLst>
              </a:tr>
              <a:tr h="924334">
                <a:tc>
                  <a:txBody>
                    <a:bodyPr/>
                    <a:lstStyle/>
                    <a:p>
                      <a:pPr marL="0" marR="0" algn="just" rtl="1">
                        <a:lnSpc>
                          <a:spcPct val="107000"/>
                        </a:lnSpc>
                        <a:spcBef>
                          <a:spcPts val="0"/>
                        </a:spcBef>
                        <a:spcAft>
                          <a:spcPts val="0"/>
                        </a:spcAft>
                      </a:pPr>
                      <a:r>
                        <a:rPr lang="fa-IR" sz="3600">
                          <a:effectLst/>
                          <a:cs typeface="B Nazanin" panose="00000400000000000000" pitchFamily="2" charset="-78"/>
                        </a:rPr>
                        <a:t>بر حفظ رازداری و محفوظ ماندن اطلاعات پرونده تاکید می کند.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3370113042"/>
                  </a:ext>
                </a:extLst>
              </a:tr>
              <a:tr h="859897">
                <a:tc>
                  <a:txBody>
                    <a:bodyPr/>
                    <a:lstStyle/>
                    <a:p>
                      <a:pPr marL="0" marR="0" algn="just" rtl="1">
                        <a:lnSpc>
                          <a:spcPct val="107000"/>
                        </a:lnSpc>
                        <a:spcBef>
                          <a:spcPts val="0"/>
                        </a:spcBef>
                        <a:spcAft>
                          <a:spcPts val="0"/>
                        </a:spcAft>
                      </a:pPr>
                      <a:r>
                        <a:rPr lang="fa-IR" sz="3600">
                          <a:effectLst/>
                          <a:cs typeface="B Nazanin" panose="00000400000000000000" pitchFamily="2" charset="-78"/>
                        </a:rPr>
                        <a:t>بر انجام این ارزیابی برای کلیه سالمندان تاکید می کند.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463805144"/>
                  </a:ext>
                </a:extLst>
              </a:tr>
              <a:tr h="824345">
                <a:tc>
                  <a:txBody>
                    <a:bodyPr/>
                    <a:lstStyle/>
                    <a:p>
                      <a:pPr marL="0" marR="0" algn="just" rtl="1">
                        <a:lnSpc>
                          <a:spcPct val="107000"/>
                        </a:lnSpc>
                        <a:spcBef>
                          <a:spcPts val="0"/>
                        </a:spcBef>
                        <a:spcAft>
                          <a:spcPts val="0"/>
                        </a:spcAft>
                      </a:pPr>
                      <a:r>
                        <a:rPr lang="fa-IR" sz="3600">
                          <a:effectLst/>
                          <a:cs typeface="B Nazanin" panose="00000400000000000000" pitchFamily="2" charset="-78"/>
                        </a:rPr>
                        <a:t>بر اهمیت پاسخ صادقانه جهت تشخیص ،  درمانی یا مشاوره مناسب تاکید می کند.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3188576493"/>
                  </a:ext>
                </a:extLst>
              </a:tr>
              <a:tr h="824345">
                <a:tc>
                  <a:txBody>
                    <a:bodyPr/>
                    <a:lstStyle/>
                    <a:p>
                      <a:pPr marL="0" marR="0" algn="just" rtl="1">
                        <a:lnSpc>
                          <a:spcPct val="107000"/>
                        </a:lnSpc>
                        <a:spcBef>
                          <a:spcPts val="0"/>
                        </a:spcBef>
                        <a:spcAft>
                          <a:spcPts val="0"/>
                        </a:spcAft>
                      </a:pPr>
                      <a:r>
                        <a:rPr lang="fa-IR" sz="3600">
                          <a:effectLst/>
                          <a:cs typeface="B Nazanin" panose="00000400000000000000" pitchFamily="2" charset="-78"/>
                        </a:rPr>
                        <a:t>بر گزارش وضعیت سلامت روان در یک هفته گذشته تاکید می کند.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2343879850"/>
                  </a:ext>
                </a:extLst>
              </a:tr>
              <a:tr h="824345">
                <a:tc>
                  <a:txBody>
                    <a:bodyPr/>
                    <a:lstStyle/>
                    <a:p>
                      <a:pPr marL="0" marR="0" algn="just" rtl="1">
                        <a:lnSpc>
                          <a:spcPct val="107000"/>
                        </a:lnSpc>
                        <a:spcBef>
                          <a:spcPts val="0"/>
                        </a:spcBef>
                        <a:spcAft>
                          <a:spcPts val="0"/>
                        </a:spcAft>
                      </a:pPr>
                      <a:r>
                        <a:rPr lang="fa-IR" sz="3600" dirty="0">
                          <a:effectLst/>
                          <a:cs typeface="B Nazanin" panose="00000400000000000000" pitchFamily="2" charset="-78"/>
                        </a:rPr>
                        <a:t>در مورد مسلط بودن سالمند به زبان فارسی یا نیاز به ترجمه متن پرسشنامه به زبان محلی سوال می پرسد.</a:t>
                      </a:r>
                      <a:endParaRPr lang="en-US" sz="3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200281589"/>
                  </a:ext>
                </a:extLst>
              </a:tr>
            </a:tbl>
          </a:graphicData>
        </a:graphic>
      </p:graphicFrame>
    </p:spTree>
    <p:extLst>
      <p:ext uri="{BB962C8B-B14F-4D97-AF65-F5344CB8AC3E}">
        <p14:creationId xmlns:p14="http://schemas.microsoft.com/office/powerpoint/2010/main" val="68613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44694791"/>
              </p:ext>
            </p:extLst>
          </p:nvPr>
        </p:nvGraphicFramePr>
        <p:xfrm>
          <a:off x="0" y="152397"/>
          <a:ext cx="11885612" cy="7274693"/>
        </p:xfrm>
        <a:graphic>
          <a:graphicData uri="http://schemas.openxmlformats.org/drawingml/2006/table">
            <a:tbl>
              <a:tblPr rtl="1" firstRow="1" firstCol="1" bandRow="1">
                <a:tableStyleId>{F5AB1C69-6EDB-4FF4-983F-18BD219EF322}</a:tableStyleId>
              </a:tblPr>
              <a:tblGrid>
                <a:gridCol w="839347">
                  <a:extLst>
                    <a:ext uri="{9D8B030D-6E8A-4147-A177-3AD203B41FA5}">
                      <a16:colId xmlns:a16="http://schemas.microsoft.com/office/drawing/2014/main" val="2484165854"/>
                    </a:ext>
                  </a:extLst>
                </a:gridCol>
                <a:gridCol w="11046265">
                  <a:extLst>
                    <a:ext uri="{9D8B030D-6E8A-4147-A177-3AD203B41FA5}">
                      <a16:colId xmlns:a16="http://schemas.microsoft.com/office/drawing/2014/main" val="446922608"/>
                    </a:ext>
                  </a:extLst>
                </a:gridCol>
              </a:tblGrid>
              <a:tr h="864082">
                <a:tc>
                  <a:txBody>
                    <a:bodyPr/>
                    <a:lstStyle/>
                    <a:p>
                      <a:pPr marL="0" marR="0" algn="ctr" rtl="1">
                        <a:lnSpc>
                          <a:spcPct val="107000"/>
                        </a:lnSpc>
                        <a:spcBef>
                          <a:spcPts val="0"/>
                        </a:spcBef>
                        <a:spcAft>
                          <a:spcPts val="0"/>
                        </a:spcAft>
                      </a:pPr>
                      <a:r>
                        <a:rPr lang="fa-IR" sz="3200">
                          <a:effectLst/>
                          <a:cs typeface="B Nazanin" panose="00000400000000000000" pitchFamily="2" charset="-78"/>
                        </a:rPr>
                        <a:t>7</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به سالمند در مورد پاسخگویی به سوالات به صورت بله/ خیر تاکید می نماید.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2197703261"/>
                  </a:ext>
                </a:extLst>
              </a:tr>
              <a:tr h="864082">
                <a:tc>
                  <a:txBody>
                    <a:bodyPr/>
                    <a:lstStyle/>
                    <a:p>
                      <a:pPr marL="0" marR="0" algn="ctr" rtl="1">
                        <a:lnSpc>
                          <a:spcPct val="107000"/>
                        </a:lnSpc>
                        <a:spcBef>
                          <a:spcPts val="0"/>
                        </a:spcBef>
                        <a:spcAft>
                          <a:spcPts val="0"/>
                        </a:spcAft>
                      </a:pPr>
                      <a:r>
                        <a:rPr lang="fa-IR" sz="3200">
                          <a:effectLst/>
                          <a:cs typeface="B Nazanin" panose="00000400000000000000" pitchFamily="2" charset="-78"/>
                        </a:rPr>
                        <a:t>8</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دقیقا از سوالات و اصطلاحات پرسشنامه</a:t>
                      </a:r>
                      <a:r>
                        <a:rPr lang="en-US" sz="3200">
                          <a:effectLst/>
                          <a:cs typeface="B Nazanin" panose="00000400000000000000" pitchFamily="2" charset="-78"/>
                        </a:rPr>
                        <a:t>GDS </a:t>
                      </a:r>
                      <a:r>
                        <a:rPr lang="fa-IR" sz="3200">
                          <a:effectLst/>
                          <a:cs typeface="B Nazanin" panose="00000400000000000000" pitchFamily="2" charset="-78"/>
                        </a:rPr>
                        <a:t> سامانه سیب استفاده می کند.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489638082"/>
                  </a:ext>
                </a:extLst>
              </a:tr>
              <a:tr h="1732821">
                <a:tc>
                  <a:txBody>
                    <a:bodyPr/>
                    <a:lstStyle/>
                    <a:p>
                      <a:pPr marL="0" marR="0" algn="ctr" rtl="1">
                        <a:lnSpc>
                          <a:spcPct val="107000"/>
                        </a:lnSpc>
                        <a:spcBef>
                          <a:spcPts val="0"/>
                        </a:spcBef>
                        <a:spcAft>
                          <a:spcPts val="0"/>
                        </a:spcAft>
                      </a:pPr>
                      <a:r>
                        <a:rPr lang="fa-IR" sz="3200">
                          <a:effectLst/>
                          <a:cs typeface="B Nazanin" panose="00000400000000000000" pitchFamily="2" charset="-78"/>
                        </a:rPr>
                        <a:t>9</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پرسشنامه "مقیاس افسردگی سالمندان" را برای سالمند تکمیل و بر اساس دستورالعمل «تفسیر پاسخ »، نمرات را جمع بندی و سپس طبقه بندی می نماید.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3835745649"/>
                  </a:ext>
                </a:extLst>
              </a:tr>
              <a:tr h="864082">
                <a:tc>
                  <a:txBody>
                    <a:bodyPr/>
                    <a:lstStyle/>
                    <a:p>
                      <a:pPr marL="0" marR="0" algn="ctr" rtl="1">
                        <a:lnSpc>
                          <a:spcPct val="107000"/>
                        </a:lnSpc>
                        <a:spcBef>
                          <a:spcPts val="0"/>
                        </a:spcBef>
                        <a:spcAft>
                          <a:spcPts val="0"/>
                        </a:spcAft>
                      </a:pPr>
                      <a:r>
                        <a:rPr lang="fa-IR" sz="3200">
                          <a:effectLst/>
                          <a:cs typeface="B Nazanin" panose="00000400000000000000" pitchFamily="2" charset="-78"/>
                        </a:rPr>
                        <a:t>6</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در طبقه بندی مشکل، نمره 6 و بیشتراز پرسشنامه مقیاس افسردگی،  را به عنوان  غربال مثبت افسردگی می شناسد.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542049132"/>
                  </a:ext>
                </a:extLst>
              </a:tr>
              <a:tr h="833803">
                <a:tc>
                  <a:txBody>
                    <a:bodyPr/>
                    <a:lstStyle/>
                    <a:p>
                      <a:pPr marL="0" marR="0" algn="ctr" rtl="1">
                        <a:lnSpc>
                          <a:spcPct val="107000"/>
                        </a:lnSpc>
                        <a:spcBef>
                          <a:spcPts val="0"/>
                        </a:spcBef>
                        <a:spcAft>
                          <a:spcPts val="0"/>
                        </a:spcAft>
                      </a:pPr>
                      <a:r>
                        <a:rPr lang="fa-IR" sz="3200">
                          <a:effectLst/>
                          <a:cs typeface="B Nazanin" panose="00000400000000000000" pitchFamily="2" charset="-78"/>
                        </a:rPr>
                        <a:t>10</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در طبقه بندی مشکل، نمره کمتر از 6 از پرسشنامه مقیاس افسردگی،  را به عنوان غربال منفی افسردگی می شناسد.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976482041"/>
                  </a:ext>
                </a:extLst>
              </a:tr>
              <a:tr h="864082">
                <a:tc>
                  <a:txBody>
                    <a:bodyPr/>
                    <a:lstStyle/>
                    <a:p>
                      <a:pPr marL="0" marR="0" algn="ctr" rtl="1">
                        <a:lnSpc>
                          <a:spcPct val="107000"/>
                        </a:lnSpc>
                        <a:spcBef>
                          <a:spcPts val="0"/>
                        </a:spcBef>
                        <a:spcAft>
                          <a:spcPts val="0"/>
                        </a:spcAft>
                      </a:pPr>
                      <a:r>
                        <a:rPr lang="fa-IR" sz="3200">
                          <a:effectLst/>
                          <a:cs typeface="B Nazanin" panose="00000400000000000000" pitchFamily="2" charset="-78"/>
                        </a:rPr>
                        <a:t>11</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a:effectLst/>
                          <a:cs typeface="B Nazanin" panose="00000400000000000000" pitchFamily="2" charset="-78"/>
                        </a:rPr>
                        <a:t>به منظور مقابله با افسردگی  مداخلات آموزش خودمراقبتی  برای اصلاح شیوه زندگی را ، به سالمند ارائه می نماید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3206061280"/>
                  </a:ext>
                </a:extLst>
              </a:tr>
              <a:tr h="682650">
                <a:tc>
                  <a:txBody>
                    <a:bodyPr/>
                    <a:lstStyle/>
                    <a:p>
                      <a:pPr marL="0" marR="0" algn="ctr" rtl="1">
                        <a:lnSpc>
                          <a:spcPct val="107000"/>
                        </a:lnSpc>
                        <a:spcBef>
                          <a:spcPts val="0"/>
                        </a:spcBef>
                        <a:spcAft>
                          <a:spcPts val="0"/>
                        </a:spcAft>
                      </a:pPr>
                      <a:r>
                        <a:rPr lang="fa-IR" sz="3200">
                          <a:effectLst/>
                          <a:cs typeface="B Nazanin" panose="00000400000000000000" pitchFamily="2" charset="-78"/>
                        </a:rPr>
                        <a:t>12</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just" rtl="1">
                        <a:lnSpc>
                          <a:spcPct val="107000"/>
                        </a:lnSpc>
                        <a:spcBef>
                          <a:spcPts val="0"/>
                        </a:spcBef>
                        <a:spcAft>
                          <a:spcPts val="0"/>
                        </a:spcAft>
                      </a:pPr>
                      <a:r>
                        <a:rPr lang="fa-IR" sz="3200" dirty="0">
                          <a:effectLst/>
                          <a:cs typeface="B Nazanin" panose="00000400000000000000" pitchFamily="2" charset="-78"/>
                        </a:rPr>
                        <a:t>در موارد غربال مثبت سالمند را به پزشک ارجاع غیرفوری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339243346"/>
                  </a:ext>
                </a:extLst>
              </a:tr>
            </a:tbl>
          </a:graphicData>
        </a:graphic>
      </p:graphicFrame>
    </p:spTree>
    <p:extLst>
      <p:ext uri="{BB962C8B-B14F-4D97-AF65-F5344CB8AC3E}">
        <p14:creationId xmlns:p14="http://schemas.microsoft.com/office/powerpoint/2010/main" val="224304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2983" y="357806"/>
            <a:ext cx="12138995" cy="461665"/>
          </a:xfrm>
          <a:prstGeom prst="rect">
            <a:avLst/>
          </a:prstGeom>
        </p:spPr>
        <p:txBody>
          <a:bodyPr wrap="square">
            <a:spAutoFit/>
          </a:bodyPr>
          <a:lstStyle/>
          <a:p>
            <a:pPr algn="ctr"/>
            <a:r>
              <a:rPr lang="fa-IR" sz="2400" b="1" dirty="0">
                <a:latin typeface="Calibri" panose="020F0502020204030204" pitchFamily="34" charset="0"/>
                <a:ea typeface="Calibri" panose="020F0502020204030204" pitchFamily="34" charset="0"/>
                <a:cs typeface="B Nazanin" panose="00000400000000000000" pitchFamily="2" charset="-78"/>
              </a:rPr>
              <a:t>استاندارد عملی غربالگری و تشخیص زودهنگام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سرطان روده بزرگ (کولورکتال)</a:t>
            </a:r>
            <a:endParaRPr lang="en-US" sz="2400" dirty="0">
              <a:cs typeface="B Nazanin" panose="000004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73349605"/>
              </p:ext>
            </p:extLst>
          </p:nvPr>
        </p:nvGraphicFramePr>
        <p:xfrm>
          <a:off x="-664334" y="1219199"/>
          <a:ext cx="12702345" cy="6705601"/>
        </p:xfrm>
        <a:graphic>
          <a:graphicData uri="http://schemas.openxmlformats.org/drawingml/2006/table">
            <a:tbl>
              <a:tblPr rtl="1" firstRow="1" firstCol="1" bandRow="1">
                <a:tableStyleId>{F5AB1C69-6EDB-4FF4-983F-18BD219EF322}</a:tableStyleId>
              </a:tblPr>
              <a:tblGrid>
                <a:gridCol w="2021093">
                  <a:extLst>
                    <a:ext uri="{9D8B030D-6E8A-4147-A177-3AD203B41FA5}">
                      <a16:colId xmlns:a16="http://schemas.microsoft.com/office/drawing/2014/main" val="3520930325"/>
                    </a:ext>
                  </a:extLst>
                </a:gridCol>
                <a:gridCol w="10681252">
                  <a:extLst>
                    <a:ext uri="{9D8B030D-6E8A-4147-A177-3AD203B41FA5}">
                      <a16:colId xmlns:a16="http://schemas.microsoft.com/office/drawing/2014/main" val="2515985784"/>
                    </a:ext>
                  </a:extLst>
                </a:gridCol>
              </a:tblGrid>
              <a:tr h="1600069">
                <a:tc rowSpan="3">
                  <a:txBody>
                    <a:bodyPr/>
                    <a:lstStyle/>
                    <a:p>
                      <a:pPr marL="0" marR="0" algn="ctr" rtl="1">
                        <a:lnSpc>
                          <a:spcPct val="107000"/>
                        </a:lnSpc>
                        <a:spcBef>
                          <a:spcPts val="0"/>
                        </a:spcBef>
                        <a:spcAft>
                          <a:spcPts val="0"/>
                        </a:spcAft>
                      </a:pPr>
                      <a:r>
                        <a:rPr lang="fa-IR" sz="2800" dirty="0">
                          <a:effectLst/>
                          <a:cs typeface="B Nazanin" panose="00000400000000000000" pitchFamily="2" charset="-78"/>
                        </a:rPr>
                        <a:t>گرفتن شرح حال</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07000"/>
                        </a:lnSpc>
                        <a:spcBef>
                          <a:spcPts val="0"/>
                        </a:spcBef>
                        <a:spcAft>
                          <a:spcPts val="0"/>
                        </a:spcAft>
                      </a:pPr>
                      <a:r>
                        <a:rPr lang="fa-IR" sz="2800" dirty="0">
                          <a:effectLst/>
                          <a:cs typeface="B Nazanin" panose="00000400000000000000" pitchFamily="2" charset="-78"/>
                        </a:rPr>
                        <a:t>خونریزی دستگاه گوارشی تحتانی (خونریزی از مقعد) در یک ماه اخیر مورد ارزیابی قرار می دهد.</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211783468"/>
                  </a:ext>
                </a:extLst>
              </a:tr>
              <a:tr h="3073524">
                <a:tc vMerge="1">
                  <a:txBody>
                    <a:bodyPr/>
                    <a:lstStyle/>
                    <a:p>
                      <a:endParaRPr lang="en-US"/>
                    </a:p>
                  </a:txBody>
                  <a:tcPr/>
                </a:tc>
                <a:tc>
                  <a:txBody>
                    <a:bodyPr/>
                    <a:lstStyle/>
                    <a:p>
                      <a:pPr marL="0" marR="0" algn="r" rtl="1">
                        <a:lnSpc>
                          <a:spcPct val="107000"/>
                        </a:lnSpc>
                        <a:spcBef>
                          <a:spcPts val="0"/>
                        </a:spcBef>
                        <a:spcAft>
                          <a:spcPts val="0"/>
                        </a:spcAft>
                      </a:pPr>
                      <a:r>
                        <a:rPr lang="fa-IR" sz="2800" dirty="0">
                          <a:effectLst/>
                          <a:cs typeface="B Nazanin" panose="00000400000000000000" pitchFamily="2" charset="-78"/>
                        </a:rPr>
                        <a:t>طی یک ماه اخیر، یبوست با یا بدون اسهال، درد شکم و احساس پر بودن مقعد پس از اجابت مزاج، کاهش قطر مدفوع را مورد ارزیابی قرار می دهد.</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594319401"/>
                  </a:ext>
                </a:extLst>
              </a:tr>
              <a:tr h="2032008">
                <a:tc vMerge="1">
                  <a:txBody>
                    <a:bodyPr/>
                    <a:lstStyle/>
                    <a:p>
                      <a:endParaRPr lang="en-US"/>
                    </a:p>
                  </a:txBody>
                  <a:tcPr/>
                </a:tc>
                <a:tc>
                  <a:txBody>
                    <a:bodyPr/>
                    <a:lstStyle/>
                    <a:p>
                      <a:pPr marL="0" marR="0" algn="r" rtl="1">
                        <a:lnSpc>
                          <a:spcPct val="107000"/>
                        </a:lnSpc>
                        <a:spcBef>
                          <a:spcPts val="0"/>
                        </a:spcBef>
                        <a:spcAft>
                          <a:spcPts val="0"/>
                        </a:spcAft>
                      </a:pPr>
                      <a:r>
                        <a:rPr lang="fa-IR" sz="2800" dirty="0">
                          <a:effectLst/>
                          <a:cs typeface="B Nazanin" panose="00000400000000000000" pitchFamily="2" charset="-78"/>
                        </a:rPr>
                        <a:t>کاهش وزن بدن بیش از 10 %  در طی شش ماه اخیر را ارزیابی می کند.</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692452153"/>
                  </a:ext>
                </a:extLst>
              </a:tr>
            </a:tbl>
          </a:graphicData>
        </a:graphic>
      </p:graphicFrame>
    </p:spTree>
    <p:extLst>
      <p:ext uri="{BB962C8B-B14F-4D97-AF65-F5344CB8AC3E}">
        <p14:creationId xmlns:p14="http://schemas.microsoft.com/office/powerpoint/2010/main" val="80243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70427476"/>
              </p:ext>
            </p:extLst>
          </p:nvPr>
        </p:nvGraphicFramePr>
        <p:xfrm>
          <a:off x="150811" y="1"/>
          <a:ext cx="12038014" cy="6629400"/>
        </p:xfrm>
        <a:graphic>
          <a:graphicData uri="http://schemas.openxmlformats.org/drawingml/2006/table">
            <a:tbl>
              <a:tblPr rtl="1" firstRow="1" firstCol="1" bandRow="1">
                <a:tableStyleId>{F5AB1C69-6EDB-4FF4-983F-18BD219EF322}</a:tableStyleId>
              </a:tblPr>
              <a:tblGrid>
                <a:gridCol w="1380089">
                  <a:extLst>
                    <a:ext uri="{9D8B030D-6E8A-4147-A177-3AD203B41FA5}">
                      <a16:colId xmlns:a16="http://schemas.microsoft.com/office/drawing/2014/main" val="1417467666"/>
                    </a:ext>
                  </a:extLst>
                </a:gridCol>
                <a:gridCol w="10657925">
                  <a:extLst>
                    <a:ext uri="{9D8B030D-6E8A-4147-A177-3AD203B41FA5}">
                      <a16:colId xmlns:a16="http://schemas.microsoft.com/office/drawing/2014/main" val="1105625903"/>
                    </a:ext>
                  </a:extLst>
                </a:gridCol>
              </a:tblGrid>
              <a:tr h="2665145">
                <a:tc rowSpan="3">
                  <a:txBody>
                    <a:bodyPr/>
                    <a:lstStyle/>
                    <a:p>
                      <a:pPr marL="0" marR="0" algn="ctr" rtl="1">
                        <a:lnSpc>
                          <a:spcPct val="107000"/>
                        </a:lnSpc>
                        <a:spcBef>
                          <a:spcPts val="0"/>
                        </a:spcBef>
                        <a:spcAft>
                          <a:spcPts val="0"/>
                        </a:spcAft>
                      </a:pPr>
                      <a:r>
                        <a:rPr lang="fa-IR" sz="3600">
                          <a:effectLst/>
                          <a:cs typeface="B Nazanin" panose="00000400000000000000" pitchFamily="2" charset="-78"/>
                        </a:rPr>
                        <a:t>بررسی سابقه فردی</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07000"/>
                        </a:lnSpc>
                        <a:spcBef>
                          <a:spcPts val="0"/>
                        </a:spcBef>
                        <a:spcAft>
                          <a:spcPts val="0"/>
                        </a:spcAft>
                      </a:pPr>
                      <a:r>
                        <a:rPr lang="fa-IR" sz="3600">
                          <a:effectLst/>
                          <a:cs typeface="B Nazanin" panose="00000400000000000000" pitchFamily="2" charset="-78"/>
                        </a:rPr>
                        <a:t>سابقه فردی سرطان روده بزرگ را در سالمند مورد بررسی قرار می دهد.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775560729"/>
                  </a:ext>
                </a:extLst>
              </a:tr>
              <a:tr h="1299110">
                <a:tc vMerge="1">
                  <a:txBody>
                    <a:bodyPr/>
                    <a:lstStyle/>
                    <a:p>
                      <a:endParaRPr lang="en-US"/>
                    </a:p>
                  </a:txBody>
                  <a:tcPr/>
                </a:tc>
                <a:tc>
                  <a:txBody>
                    <a:bodyPr/>
                    <a:lstStyle/>
                    <a:p>
                      <a:pPr marL="0" marR="0" algn="r" rtl="1">
                        <a:lnSpc>
                          <a:spcPct val="107000"/>
                        </a:lnSpc>
                        <a:spcBef>
                          <a:spcPts val="0"/>
                        </a:spcBef>
                        <a:spcAft>
                          <a:spcPts val="0"/>
                        </a:spcAft>
                      </a:pPr>
                      <a:r>
                        <a:rPr lang="fa-IR" sz="3600">
                          <a:effectLst/>
                          <a:cs typeface="B Nazanin" panose="00000400000000000000" pitchFamily="2" charset="-78"/>
                        </a:rPr>
                        <a:t>سابقه فردی پولیپ آدنوم روده بزرگ را در سالمند بررسی می کند.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573838888"/>
                  </a:ext>
                </a:extLst>
              </a:tr>
              <a:tr h="2665145">
                <a:tc vMerge="1">
                  <a:txBody>
                    <a:bodyPr/>
                    <a:lstStyle/>
                    <a:p>
                      <a:endParaRPr lang="en-US"/>
                    </a:p>
                  </a:txBody>
                  <a:tcPr/>
                </a:tc>
                <a:tc>
                  <a:txBody>
                    <a:bodyPr/>
                    <a:lstStyle/>
                    <a:p>
                      <a:pPr marL="0" marR="0" algn="r" rtl="1">
                        <a:lnSpc>
                          <a:spcPct val="107000"/>
                        </a:lnSpc>
                        <a:spcBef>
                          <a:spcPts val="0"/>
                        </a:spcBef>
                        <a:spcAft>
                          <a:spcPts val="0"/>
                        </a:spcAft>
                      </a:pPr>
                      <a:r>
                        <a:rPr lang="fa-IR" sz="3600" dirty="0">
                          <a:effectLst/>
                          <a:cs typeface="B Nazanin" panose="00000400000000000000" pitchFamily="2" charset="-78"/>
                        </a:rPr>
                        <a:t>سابقه بیماری التهابی روده بزرگ</a:t>
                      </a:r>
                      <a:r>
                        <a:rPr lang="en-US" sz="3600" dirty="0">
                          <a:effectLst/>
                          <a:cs typeface="B Nazanin" panose="00000400000000000000" pitchFamily="2" charset="-78"/>
                        </a:rPr>
                        <a:t> (IBD) </a:t>
                      </a:r>
                      <a:r>
                        <a:rPr lang="fa-IR" sz="3600" dirty="0">
                          <a:effectLst/>
                          <a:cs typeface="B Nazanin" panose="00000400000000000000" pitchFamily="2" charset="-78"/>
                        </a:rPr>
                        <a:t>(بیماری کرون یا کولیت اولسروز) در سالمند بررسی می گردد.</a:t>
                      </a:r>
                      <a:endParaRPr lang="en-US" sz="3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58199059"/>
                  </a:ext>
                </a:extLst>
              </a:tr>
            </a:tbl>
          </a:graphicData>
        </a:graphic>
      </p:graphicFrame>
    </p:spTree>
    <p:extLst>
      <p:ext uri="{BB962C8B-B14F-4D97-AF65-F5344CB8AC3E}">
        <p14:creationId xmlns:p14="http://schemas.microsoft.com/office/powerpoint/2010/main" val="376046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2"/>
          <p:cNvSpPr>
            <a:spLocks noGrp="1" noChangeArrowheads="1"/>
          </p:cNvSpPr>
          <p:nvPr>
            <p:ph idx="1"/>
          </p:nvPr>
        </p:nvSpPr>
        <p:spPr>
          <a:xfrm>
            <a:off x="1" y="1524000"/>
            <a:ext cx="11997468" cy="4876800"/>
          </a:xfrm>
        </p:spPr>
        <p:txBody>
          <a:bodyPr>
            <a:normAutofit/>
          </a:bodyPr>
          <a:lstStyle/>
          <a:p>
            <a:pPr marL="0" indent="0" algn="r" rtl="1">
              <a:lnSpc>
                <a:spcPct val="200000"/>
              </a:lnSpc>
              <a:spcBef>
                <a:spcPts val="0"/>
              </a:spcBef>
              <a:buNone/>
            </a:pPr>
            <a:endParaRPr lang="fa-IR" altLang="fa-IR" sz="2400" dirty="0">
              <a:cs typeface="B Nazanin"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1407733790"/>
              </p:ext>
            </p:extLst>
          </p:nvPr>
        </p:nvGraphicFramePr>
        <p:xfrm>
          <a:off x="1" y="0"/>
          <a:ext cx="11997468" cy="6858000"/>
        </p:xfrm>
        <a:graphic>
          <a:graphicData uri="http://schemas.openxmlformats.org/drawingml/2006/table">
            <a:tbl>
              <a:tblPr rtl="1" firstRow="1" firstCol="1" bandRow="1">
                <a:tableStyleId>{F5AB1C69-6EDB-4FF4-983F-18BD219EF322}</a:tableStyleId>
              </a:tblPr>
              <a:tblGrid>
                <a:gridCol w="2229029">
                  <a:extLst>
                    <a:ext uri="{9D8B030D-6E8A-4147-A177-3AD203B41FA5}">
                      <a16:colId xmlns:a16="http://schemas.microsoft.com/office/drawing/2014/main" val="444303033"/>
                    </a:ext>
                  </a:extLst>
                </a:gridCol>
                <a:gridCol w="9768439">
                  <a:extLst>
                    <a:ext uri="{9D8B030D-6E8A-4147-A177-3AD203B41FA5}">
                      <a16:colId xmlns:a16="http://schemas.microsoft.com/office/drawing/2014/main" val="1783376218"/>
                    </a:ext>
                  </a:extLst>
                </a:gridCol>
              </a:tblGrid>
              <a:tr h="4101448">
                <a:tc rowSpan="2">
                  <a:txBody>
                    <a:bodyPr/>
                    <a:lstStyle/>
                    <a:p>
                      <a:pPr marL="0" marR="0" algn="ctr" rtl="1">
                        <a:lnSpc>
                          <a:spcPct val="107000"/>
                        </a:lnSpc>
                        <a:spcBef>
                          <a:spcPts val="0"/>
                        </a:spcBef>
                        <a:spcAft>
                          <a:spcPts val="0"/>
                        </a:spcAft>
                      </a:pPr>
                      <a:r>
                        <a:rPr lang="fa-IR" sz="3200" dirty="0">
                          <a:effectLst/>
                          <a:cs typeface="B Nazanin" panose="00000400000000000000" pitchFamily="2" charset="-78"/>
                        </a:rPr>
                        <a:t>بررسی سابقه خانوادگی</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07000"/>
                        </a:lnSpc>
                        <a:spcBef>
                          <a:spcPts val="0"/>
                        </a:spcBef>
                        <a:spcAft>
                          <a:spcPts val="0"/>
                        </a:spcAft>
                      </a:pPr>
                      <a:r>
                        <a:rPr lang="fa-IR" sz="3200">
                          <a:effectLst/>
                          <a:cs typeface="B Nazanin" panose="00000400000000000000" pitchFamily="2" charset="-78"/>
                        </a:rPr>
                        <a:t>از سالمند در خصوص سابقه خانوادگی سرطان یا پولیپ آدنوم روده بزرگ در افراد درجه یک خانواده (پدر، مادر، برادر، خواهر یا فرزندان) سوال می کند.</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400468524"/>
                  </a:ext>
                </a:extLst>
              </a:tr>
              <a:tr h="2756552">
                <a:tc vMerge="1">
                  <a:txBody>
                    <a:bodyPr/>
                    <a:lstStyle/>
                    <a:p>
                      <a:endParaRPr lang="en-US"/>
                    </a:p>
                  </a:txBody>
                  <a:tcPr/>
                </a:tc>
                <a:tc>
                  <a:txBody>
                    <a:bodyPr/>
                    <a:lstStyle/>
                    <a:p>
                      <a:pPr marL="0" marR="0" algn="r" rtl="1">
                        <a:lnSpc>
                          <a:spcPct val="115000"/>
                        </a:lnSpc>
                        <a:spcBef>
                          <a:spcPts val="0"/>
                        </a:spcBef>
                        <a:spcAft>
                          <a:spcPts val="0"/>
                        </a:spcAft>
                      </a:pPr>
                      <a:r>
                        <a:rPr lang="fa-IR" sz="3200" dirty="0">
                          <a:effectLst/>
                          <a:cs typeface="B Nazanin" panose="00000400000000000000" pitchFamily="2" charset="-78"/>
                        </a:rPr>
                        <a:t>از سالمند در خصوص سابقه سرطان روده بزرگ در فامیل درجه 2 که در سن زیر 50 سال بروز کرده باشد (عمه، عمو، خاله، دایی، مادربزرگ، پدربزرگ) سوال می کند.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83543347"/>
                  </a:ext>
                </a:extLst>
              </a:tr>
            </a:tbl>
          </a:graphicData>
        </a:graphic>
      </p:graphicFrame>
    </p:spTree>
    <p:extLst>
      <p:ext uri="{BB962C8B-B14F-4D97-AF65-F5344CB8AC3E}">
        <p14:creationId xmlns:p14="http://schemas.microsoft.com/office/powerpoint/2010/main" val="3387121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3544821702"/>
              </p:ext>
            </p:extLst>
          </p:nvPr>
        </p:nvGraphicFramePr>
        <p:xfrm>
          <a:off x="-230188" y="0"/>
          <a:ext cx="12419012" cy="10088541"/>
        </p:xfrm>
        <a:graphic>
          <a:graphicData uri="http://schemas.openxmlformats.org/drawingml/2006/table">
            <a:tbl>
              <a:tblPr rtl="1" firstRow="1" firstCol="1" bandRow="1">
                <a:tableStyleId>{F5AB1C69-6EDB-4FF4-983F-18BD219EF322}</a:tableStyleId>
              </a:tblPr>
              <a:tblGrid>
                <a:gridCol w="1628566">
                  <a:extLst>
                    <a:ext uri="{9D8B030D-6E8A-4147-A177-3AD203B41FA5}">
                      <a16:colId xmlns:a16="http://schemas.microsoft.com/office/drawing/2014/main" val="528872292"/>
                    </a:ext>
                  </a:extLst>
                </a:gridCol>
                <a:gridCol w="10790446">
                  <a:extLst>
                    <a:ext uri="{9D8B030D-6E8A-4147-A177-3AD203B41FA5}">
                      <a16:colId xmlns:a16="http://schemas.microsoft.com/office/drawing/2014/main" val="634280309"/>
                    </a:ext>
                  </a:extLst>
                </a:gridCol>
              </a:tblGrid>
              <a:tr h="687554">
                <a:tc rowSpan="6">
                  <a:txBody>
                    <a:bodyPr/>
                    <a:lstStyle/>
                    <a:p>
                      <a:pPr marL="0" marR="0" algn="ctr" rtl="1">
                        <a:lnSpc>
                          <a:spcPct val="115000"/>
                        </a:lnSpc>
                        <a:spcBef>
                          <a:spcPts val="0"/>
                        </a:spcBef>
                        <a:spcAft>
                          <a:spcPts val="0"/>
                        </a:spcAft>
                      </a:pPr>
                      <a:r>
                        <a:rPr lang="fa-IR" sz="3200" dirty="0">
                          <a:effectLst/>
                        </a:rPr>
                        <a:t>انجام تست فیت</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tc>
                  <a:txBody>
                    <a:bodyPr/>
                    <a:lstStyle/>
                    <a:p>
                      <a:pPr marL="0" marR="0" algn="r" rtl="1">
                        <a:lnSpc>
                          <a:spcPct val="115000"/>
                        </a:lnSpc>
                        <a:spcBef>
                          <a:spcPts val="0"/>
                        </a:spcBef>
                        <a:spcAft>
                          <a:spcPts val="0"/>
                        </a:spcAft>
                      </a:pPr>
                      <a:r>
                        <a:rPr lang="fa-IR" sz="3200" dirty="0">
                          <a:effectLst/>
                        </a:rPr>
                        <a:t>قبل از تحویل کیت، تاریخ انقضای چاپ شده روی بسته بندی را چک می کند.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1272215877"/>
                  </a:ext>
                </a:extLst>
              </a:tr>
              <a:tr h="1031331">
                <a:tc vMerge="1">
                  <a:txBody>
                    <a:bodyPr/>
                    <a:lstStyle/>
                    <a:p>
                      <a:endParaRPr lang="en-US"/>
                    </a:p>
                  </a:txBody>
                  <a:tcPr/>
                </a:tc>
                <a:tc>
                  <a:txBody>
                    <a:bodyPr/>
                    <a:lstStyle/>
                    <a:p>
                      <a:pPr marL="0" marR="0" algn="r" rtl="1">
                        <a:lnSpc>
                          <a:spcPct val="115000"/>
                        </a:lnSpc>
                        <a:spcBef>
                          <a:spcPts val="0"/>
                        </a:spcBef>
                        <a:spcAft>
                          <a:spcPts val="0"/>
                        </a:spcAft>
                      </a:pPr>
                      <a:r>
                        <a:rPr lang="fa-IR" sz="3200" dirty="0">
                          <a:effectLst/>
                        </a:rPr>
                        <a:t>پيش از تحويل لوله جمع آوري نمونه به سالمند، نام و نام خانوادگي مراجعه‌کننده و تاريخ تحويل ظرف را با خودکار يا ماژيک روي برچسب آن درج می نماید.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1999348464"/>
                  </a:ext>
                </a:extLst>
              </a:tr>
              <a:tr h="639806">
                <a:tc vMerge="1">
                  <a:txBody>
                    <a:bodyPr/>
                    <a:lstStyle/>
                    <a:p>
                      <a:endParaRPr lang="en-US"/>
                    </a:p>
                  </a:txBody>
                  <a:tcPr/>
                </a:tc>
                <a:tc>
                  <a:txBody>
                    <a:bodyPr/>
                    <a:lstStyle/>
                    <a:p>
                      <a:pPr marL="0" marR="0" algn="r" rtl="1">
                        <a:lnSpc>
                          <a:spcPct val="107000"/>
                        </a:lnSpc>
                        <a:spcBef>
                          <a:spcPts val="0"/>
                        </a:spcBef>
                        <a:spcAft>
                          <a:spcPts val="0"/>
                        </a:spcAft>
                      </a:pPr>
                      <a:r>
                        <a:rPr lang="fa-IR" sz="3200" dirty="0">
                          <a:effectLst/>
                          <a:cs typeface="B Nazanin" panose="00000400000000000000" pitchFamily="2" charset="-78"/>
                        </a:rPr>
                        <a:t>آموزش</a:t>
                      </a:r>
                      <a:r>
                        <a:rPr lang="fa-IR" sz="3200" dirty="0">
                          <a:effectLst/>
                        </a:rPr>
                        <a:t> لازم در رابطه با اهمیت و علت انجام این تست به سالمند / همراه وی می دهد.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1564620080"/>
                  </a:ext>
                </a:extLst>
              </a:tr>
              <a:tr h="3518940">
                <a:tc vMerge="1">
                  <a:txBody>
                    <a:bodyPr/>
                    <a:lstStyle/>
                    <a:p>
                      <a:endParaRPr lang="en-US"/>
                    </a:p>
                  </a:txBody>
                  <a:tcPr/>
                </a:tc>
                <a:tc>
                  <a:txBody>
                    <a:bodyPr/>
                    <a:lstStyle/>
                    <a:p>
                      <a:pPr marL="0" marR="0" algn="just" rtl="1">
                        <a:lnSpc>
                          <a:spcPct val="107000"/>
                        </a:lnSpc>
                        <a:spcBef>
                          <a:spcPts val="0"/>
                        </a:spcBef>
                        <a:spcAft>
                          <a:spcPts val="0"/>
                        </a:spcAft>
                      </a:pPr>
                      <a:r>
                        <a:rPr lang="fa-IR" sz="3200" dirty="0">
                          <a:effectLst/>
                        </a:rPr>
                        <a:t>به سالمند در خصوص نحوه صحیح انجام تست آموزش می دهد. </a:t>
                      </a:r>
                      <a:endParaRPr lang="en-US" sz="3200" dirty="0">
                        <a:effectLst/>
                      </a:endParaRPr>
                    </a:p>
                    <a:p>
                      <a:pPr marL="342900" marR="0" lvl="0" indent="-342900" algn="just" rtl="1">
                        <a:lnSpc>
                          <a:spcPct val="107000"/>
                        </a:lnSpc>
                        <a:spcBef>
                          <a:spcPts val="0"/>
                        </a:spcBef>
                        <a:spcAft>
                          <a:spcPts val="0"/>
                        </a:spcAft>
                        <a:buFont typeface="Symbol" panose="05050102010706020507" pitchFamily="18" charset="2"/>
                        <a:buChar char=""/>
                        <a:tabLst>
                          <a:tab pos="90170" algn="l"/>
                        </a:tabLst>
                      </a:pPr>
                      <a:r>
                        <a:rPr lang="fa-IR" sz="3200" dirty="0">
                          <a:effectLst/>
                        </a:rPr>
                        <a:t>نمونه برداری از کاسه توالت یا کف توالت که کاملا شسته و عاری از مواد شوینده یا پاک کننده باشد، انجام شود.</a:t>
                      </a:r>
                      <a:endParaRPr lang="en-US" sz="3200" dirty="0">
                        <a:effectLst/>
                      </a:endParaRPr>
                    </a:p>
                    <a:p>
                      <a:pPr marL="342900" marR="0" lvl="0" indent="-342900" algn="just" rtl="1">
                        <a:lnSpc>
                          <a:spcPct val="107000"/>
                        </a:lnSpc>
                        <a:spcBef>
                          <a:spcPts val="0"/>
                        </a:spcBef>
                        <a:spcAft>
                          <a:spcPts val="0"/>
                        </a:spcAft>
                        <a:buFont typeface="Symbol" panose="05050102010706020507" pitchFamily="18" charset="2"/>
                        <a:buChar char=""/>
                        <a:tabLst>
                          <a:tab pos="90170" algn="l"/>
                        </a:tabLst>
                      </a:pPr>
                      <a:r>
                        <a:rPr lang="fa-IR" sz="3200" dirty="0">
                          <a:effectLst/>
                        </a:rPr>
                        <a:t>لوله جمع آوری نمونه را به صورت ایستاده نگه داشته و درپوش آن را باز نماید.</a:t>
                      </a:r>
                      <a:endParaRPr lang="en-US" sz="3200" dirty="0">
                        <a:effectLst/>
                      </a:endParaRPr>
                    </a:p>
                    <a:p>
                      <a:pPr marL="342900" marR="0" lvl="0" indent="-342900" algn="just" rtl="1">
                        <a:lnSpc>
                          <a:spcPct val="107000"/>
                        </a:lnSpc>
                        <a:spcBef>
                          <a:spcPts val="0"/>
                        </a:spcBef>
                        <a:spcAft>
                          <a:spcPts val="0"/>
                        </a:spcAft>
                        <a:buFont typeface="Symbol" panose="05050102010706020507" pitchFamily="18" charset="2"/>
                        <a:buChar char=""/>
                        <a:tabLst>
                          <a:tab pos="90170" algn="l"/>
                        </a:tabLst>
                      </a:pPr>
                      <a:r>
                        <a:rPr lang="fa-IR" sz="3200" dirty="0">
                          <a:effectLst/>
                        </a:rPr>
                        <a:t>قسمت میله متصل به درب ظرف (قاشقک جمع کننده نمونه) را در </a:t>
                      </a:r>
                      <a:r>
                        <a:rPr lang="fa-IR" sz="3200" u="sng" dirty="0">
                          <a:effectLst/>
                        </a:rPr>
                        <a:t>4 جای مختلف</a:t>
                      </a:r>
                      <a:r>
                        <a:rPr lang="fa-IR" sz="3200" dirty="0">
                          <a:effectLst/>
                        </a:rPr>
                        <a:t> از نمونه مدفوع فرو کرده و </a:t>
                      </a:r>
                      <a:r>
                        <a:rPr lang="fa-IR" sz="3200" u="sng" dirty="0">
                          <a:effectLst/>
                        </a:rPr>
                        <a:t>نهایتا</a:t>
                      </a:r>
                      <a:r>
                        <a:rPr lang="fa-IR" sz="3200" dirty="0">
                          <a:effectLst/>
                        </a:rPr>
                        <a:t> به اندازه یک عدس از مدفوع برداشته و به داخل لوله منتقل نماید؛ سپس قسمت میله متصل به درب ظرف را دوباره به جای خود برگردانده و بر روی ظرف ببندد و ظرف را چند بار تکان دهد تا نمونه مدفوع با بافر (مایع درون لوله) به خوبی مخلوط گردد.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808374489"/>
                  </a:ext>
                </a:extLst>
              </a:tr>
              <a:tr h="630258">
                <a:tc vMerge="1">
                  <a:txBody>
                    <a:bodyPr/>
                    <a:lstStyle/>
                    <a:p>
                      <a:endParaRPr lang="en-US"/>
                    </a:p>
                  </a:txBody>
                  <a:tcPr/>
                </a:tc>
                <a:tc>
                  <a:txBody>
                    <a:bodyPr/>
                    <a:lstStyle/>
                    <a:p>
                      <a:pPr marL="0" marR="0" algn="r" rtl="1">
                        <a:lnSpc>
                          <a:spcPct val="115000"/>
                        </a:lnSpc>
                        <a:spcBef>
                          <a:spcPts val="0"/>
                        </a:spcBef>
                        <a:spcAft>
                          <a:spcPts val="0"/>
                        </a:spcAft>
                      </a:pPr>
                      <a:r>
                        <a:rPr lang="fa-IR" sz="3200" dirty="0">
                          <a:effectLst/>
                        </a:rPr>
                        <a:t>برای سالمند توضیح می دهد که برای بهترين نتیجه، نمونه را  تا 6 ساعت بعد از نمونه‌گيري، تحویل مراقب سلامت دهد.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195501023"/>
                  </a:ext>
                </a:extLst>
              </a:tr>
              <a:tr h="959710">
                <a:tc vMerge="1">
                  <a:txBody>
                    <a:bodyPr/>
                    <a:lstStyle/>
                    <a:p>
                      <a:endParaRPr lang="en-US"/>
                    </a:p>
                  </a:txBody>
                  <a:tcPr/>
                </a:tc>
                <a:tc>
                  <a:txBody>
                    <a:bodyPr/>
                    <a:lstStyle/>
                    <a:p>
                      <a:pPr marL="0" marR="0" algn="r" rtl="1">
                        <a:lnSpc>
                          <a:spcPct val="107000"/>
                        </a:lnSpc>
                        <a:spcBef>
                          <a:spcPts val="0"/>
                        </a:spcBef>
                        <a:spcAft>
                          <a:spcPts val="0"/>
                        </a:spcAft>
                      </a:pPr>
                      <a:r>
                        <a:rPr lang="fa-IR" sz="3200" dirty="0">
                          <a:effectLst/>
                        </a:rPr>
                        <a:t>حداکثر زمان نگهداری نمونه جمع آوری شده در ظرف نمونه گیری  (48 ساعت در دمای اتاق و 4 روز در یخچال در دمای 2-8 درجه) را به سالمند و یا همراه وی آموزش می دهد.</a:t>
                      </a:r>
                      <a:endParaRPr lang="en-US" sz="3200" dirty="0">
                        <a:effectLst/>
                        <a:latin typeface="Calibri" panose="020F0502020204030204" pitchFamily="34" charset="0"/>
                        <a:ea typeface="Calibri" panose="020F0502020204030204" pitchFamily="34" charset="0"/>
                        <a:cs typeface="Arial" panose="020B0604020202020204" pitchFamily="34" charset="0"/>
                      </a:endParaRPr>
                    </a:p>
                  </a:txBody>
                  <a:tcPr marL="62914" marR="62914" marT="0" marB="0" anchor="ctr"/>
                </a:tc>
                <a:extLst>
                  <a:ext uri="{0D108BD9-81ED-4DB2-BD59-A6C34878D82A}">
                    <a16:rowId xmlns:a16="http://schemas.microsoft.com/office/drawing/2014/main" val="3617405284"/>
                  </a:ext>
                </a:extLst>
              </a:tr>
            </a:tbl>
          </a:graphicData>
        </a:graphic>
      </p:graphicFrame>
    </p:spTree>
    <p:extLst>
      <p:ext uri="{BB962C8B-B14F-4D97-AF65-F5344CB8AC3E}">
        <p14:creationId xmlns:p14="http://schemas.microsoft.com/office/powerpoint/2010/main" val="1510841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833217461"/>
              </p:ext>
            </p:extLst>
          </p:nvPr>
        </p:nvGraphicFramePr>
        <p:xfrm>
          <a:off x="-1" y="0"/>
          <a:ext cx="12188826" cy="8566788"/>
        </p:xfrm>
        <a:graphic>
          <a:graphicData uri="http://schemas.openxmlformats.org/drawingml/2006/table">
            <a:tbl>
              <a:tblPr rtl="1" firstRow="1" firstCol="1" bandRow="1">
                <a:tableStyleId>{F5AB1C69-6EDB-4FF4-983F-18BD219EF322}</a:tableStyleId>
              </a:tblPr>
              <a:tblGrid>
                <a:gridCol w="1505985">
                  <a:extLst>
                    <a:ext uri="{9D8B030D-6E8A-4147-A177-3AD203B41FA5}">
                      <a16:colId xmlns:a16="http://schemas.microsoft.com/office/drawing/2014/main" val="1933675206"/>
                    </a:ext>
                  </a:extLst>
                </a:gridCol>
                <a:gridCol w="10682841">
                  <a:extLst>
                    <a:ext uri="{9D8B030D-6E8A-4147-A177-3AD203B41FA5}">
                      <a16:colId xmlns:a16="http://schemas.microsoft.com/office/drawing/2014/main" val="2373738248"/>
                    </a:ext>
                  </a:extLst>
                </a:gridCol>
              </a:tblGrid>
              <a:tr h="4457385">
                <a:tc rowSpan="3">
                  <a:txBody>
                    <a:bodyPr/>
                    <a:lstStyle/>
                    <a:p>
                      <a:pPr marL="0" marR="0" algn="ctr" rtl="1">
                        <a:lnSpc>
                          <a:spcPct val="107000"/>
                        </a:lnSpc>
                        <a:spcBef>
                          <a:spcPts val="0"/>
                        </a:spcBef>
                        <a:spcAft>
                          <a:spcPts val="0"/>
                        </a:spcAft>
                      </a:pPr>
                      <a:r>
                        <a:rPr lang="fa-IR" sz="3600">
                          <a:effectLst/>
                          <a:cs typeface="B Nazanin" panose="00000400000000000000" pitchFamily="2" charset="-78"/>
                        </a:rPr>
                        <a:t>خواندن  و تفسیر تست</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07000"/>
                        </a:lnSpc>
                        <a:spcBef>
                          <a:spcPts val="0"/>
                        </a:spcBef>
                        <a:spcAft>
                          <a:spcPts val="0"/>
                        </a:spcAft>
                      </a:pPr>
                      <a:r>
                        <a:rPr lang="fa-IR" sz="3600">
                          <a:effectLst/>
                          <a:cs typeface="B Nazanin" panose="00000400000000000000" pitchFamily="2" charset="-78"/>
                        </a:rPr>
                        <a:t>قسمت زائده سر ظرف شیشه ای را میشکند و از مایع داخل ظرف 2 قطره بر روی کیت می چکاند.</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820481481"/>
                  </a:ext>
                </a:extLst>
              </a:tr>
              <a:tr h="896841">
                <a:tc vMerge="1">
                  <a:txBody>
                    <a:bodyPr/>
                    <a:lstStyle/>
                    <a:p>
                      <a:endParaRPr lang="en-US"/>
                    </a:p>
                  </a:txBody>
                  <a:tcPr/>
                </a:tc>
                <a:tc>
                  <a:txBody>
                    <a:bodyPr/>
                    <a:lstStyle/>
                    <a:p>
                      <a:pPr marL="0" marR="0" algn="r" rtl="1">
                        <a:lnSpc>
                          <a:spcPct val="107000"/>
                        </a:lnSpc>
                        <a:spcBef>
                          <a:spcPts val="0"/>
                        </a:spcBef>
                        <a:spcAft>
                          <a:spcPts val="0"/>
                        </a:spcAft>
                      </a:pPr>
                      <a:r>
                        <a:rPr lang="fa-IR" sz="3600">
                          <a:effectLst/>
                          <a:cs typeface="B Nazanin" panose="00000400000000000000" pitchFamily="2" charset="-78"/>
                        </a:rPr>
                        <a:t>زمان استاندارد 5 دقیقه را برای خواندن تست فیت رعایت می کند. (می داند در صورتی که کیت بعد از 10 دقیقا بررسی شود، ارزشی نخواهد داشت)</a:t>
                      </a:r>
                      <a:endParaRPr lang="en-US" sz="36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81905801"/>
                  </a:ext>
                </a:extLst>
              </a:tr>
              <a:tr h="1808574">
                <a:tc vMerge="1">
                  <a:txBody>
                    <a:bodyPr/>
                    <a:lstStyle/>
                    <a:p>
                      <a:endParaRPr lang="en-US"/>
                    </a:p>
                  </a:txBody>
                  <a:tcPr/>
                </a:tc>
                <a:tc>
                  <a:txBody>
                    <a:bodyPr/>
                    <a:lstStyle/>
                    <a:p>
                      <a:pPr marL="0" marR="0" algn="r" rtl="1">
                        <a:lnSpc>
                          <a:spcPct val="107000"/>
                        </a:lnSpc>
                        <a:spcBef>
                          <a:spcPts val="0"/>
                        </a:spcBef>
                        <a:spcAft>
                          <a:spcPts val="0"/>
                        </a:spcAft>
                      </a:pPr>
                      <a:r>
                        <a:rPr lang="fa-IR" sz="3600" dirty="0">
                          <a:effectLst/>
                          <a:cs typeface="B Nazanin" panose="00000400000000000000" pitchFamily="2" charset="-78"/>
                        </a:rPr>
                        <a:t> نتایج تست را به درستی تفسیر می کند.</a:t>
                      </a:r>
                      <a:endParaRPr lang="en-US" sz="3600" dirty="0">
                        <a:effectLst/>
                        <a:cs typeface="B Nazanin" panose="00000400000000000000" pitchFamily="2" charset="-78"/>
                      </a:endParaRPr>
                    </a:p>
                    <a:p>
                      <a:pPr marL="342900" marR="0" lvl="0" indent="-342900" algn="r" rtl="1">
                        <a:lnSpc>
                          <a:spcPct val="107000"/>
                        </a:lnSpc>
                        <a:spcBef>
                          <a:spcPts val="0"/>
                        </a:spcBef>
                        <a:spcAft>
                          <a:spcPts val="0"/>
                        </a:spcAft>
                        <a:buFont typeface="Times New Roman" panose="02020603050405020304" pitchFamily="18" charset="0"/>
                        <a:buChar char="-"/>
                        <a:tabLst>
                          <a:tab pos="90170" algn="l"/>
                        </a:tabLst>
                      </a:pPr>
                      <a:r>
                        <a:rPr lang="fa-IR" sz="3600" dirty="0">
                          <a:effectLst/>
                          <a:cs typeface="B Nazanin" panose="00000400000000000000" pitchFamily="2" charset="-78"/>
                        </a:rPr>
                        <a:t>علامت به صورت دو خط در کنار حروف</a:t>
                      </a:r>
                      <a:r>
                        <a:rPr lang="en-US" sz="3600" dirty="0">
                          <a:effectLst/>
                          <a:cs typeface="B Nazanin" panose="00000400000000000000" pitchFamily="2" charset="-78"/>
                        </a:rPr>
                        <a:t> C </a:t>
                      </a:r>
                      <a:r>
                        <a:rPr lang="fa-IR" sz="3600" dirty="0">
                          <a:effectLst/>
                          <a:cs typeface="B Nazanin" panose="00000400000000000000" pitchFamily="2" charset="-78"/>
                        </a:rPr>
                        <a:t>و</a:t>
                      </a:r>
                      <a:r>
                        <a:rPr lang="en-US" sz="3600" dirty="0">
                          <a:effectLst/>
                          <a:cs typeface="B Nazanin" panose="00000400000000000000" pitchFamily="2" charset="-78"/>
                        </a:rPr>
                        <a:t> T </a:t>
                      </a:r>
                      <a:r>
                        <a:rPr lang="fa-IR" sz="3600" dirty="0">
                          <a:effectLst/>
                          <a:cs typeface="B Nazanin" panose="00000400000000000000" pitchFamily="2" charset="-78"/>
                        </a:rPr>
                        <a:t>(نتیجه تست مثبت)  - علامت به صورت یک خط در کنار حرف</a:t>
                      </a:r>
                      <a:r>
                        <a:rPr lang="en-US" sz="3600" dirty="0">
                          <a:effectLst/>
                          <a:cs typeface="B Nazanin" panose="00000400000000000000" pitchFamily="2" charset="-78"/>
                        </a:rPr>
                        <a:t> C</a:t>
                      </a:r>
                      <a:r>
                        <a:rPr lang="fa-IR" sz="3600" dirty="0">
                          <a:effectLst/>
                          <a:cs typeface="B Nazanin" panose="00000400000000000000" pitchFamily="2" charset="-78"/>
                        </a:rPr>
                        <a:t> (نتیجه تست منفی)</a:t>
                      </a:r>
                      <a:endParaRPr lang="en-US" sz="3600" dirty="0">
                        <a:effectLst/>
                        <a:cs typeface="B Nazanin" panose="00000400000000000000" pitchFamily="2" charset="-78"/>
                      </a:endParaRPr>
                    </a:p>
                    <a:p>
                      <a:pPr marL="342900" marR="0" lvl="0" indent="-342900" algn="r" rtl="1">
                        <a:lnSpc>
                          <a:spcPct val="107000"/>
                        </a:lnSpc>
                        <a:spcBef>
                          <a:spcPts val="0"/>
                        </a:spcBef>
                        <a:spcAft>
                          <a:spcPts val="0"/>
                        </a:spcAft>
                        <a:buFont typeface="Times New Roman" panose="02020603050405020304" pitchFamily="18" charset="0"/>
                        <a:buChar char="-"/>
                        <a:tabLst>
                          <a:tab pos="90170" algn="l"/>
                        </a:tabLst>
                      </a:pPr>
                      <a:r>
                        <a:rPr lang="fa-IR" sz="3600" dirty="0">
                          <a:effectLst/>
                          <a:cs typeface="B Nazanin" panose="00000400000000000000" pitchFamily="2" charset="-78"/>
                        </a:rPr>
                        <a:t>علامت به صورت یک خط در کنار حرف</a:t>
                      </a:r>
                      <a:r>
                        <a:rPr lang="en-US" sz="3600" dirty="0">
                          <a:effectLst/>
                          <a:cs typeface="B Nazanin" panose="00000400000000000000" pitchFamily="2" charset="-78"/>
                        </a:rPr>
                        <a:t> T</a:t>
                      </a:r>
                      <a:r>
                        <a:rPr lang="fa-IR" sz="3600" dirty="0">
                          <a:effectLst/>
                          <a:cs typeface="B Nazanin" panose="00000400000000000000" pitchFamily="2" charset="-78"/>
                        </a:rPr>
                        <a:t>(نتیجه تست نامعتبر است و باید این تست مجدد انجام شود) </a:t>
                      </a:r>
                      <a:endParaRPr lang="en-US" sz="3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067226603"/>
                  </a:ext>
                </a:extLst>
              </a:tr>
            </a:tbl>
          </a:graphicData>
        </a:graphic>
      </p:graphicFrame>
    </p:spTree>
    <p:extLst>
      <p:ext uri="{BB962C8B-B14F-4D97-AF65-F5344CB8AC3E}">
        <p14:creationId xmlns:p14="http://schemas.microsoft.com/office/powerpoint/2010/main" val="352619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7233479"/>
              </p:ext>
            </p:extLst>
          </p:nvPr>
        </p:nvGraphicFramePr>
        <p:xfrm>
          <a:off x="-687388" y="0"/>
          <a:ext cx="12876212" cy="7239000"/>
        </p:xfrm>
        <a:graphic>
          <a:graphicData uri="http://schemas.openxmlformats.org/drawingml/2006/table">
            <a:tbl>
              <a:tblPr rtl="1" firstRow="1" firstCol="1" bandRow="1">
                <a:tableStyleId>{F5AB1C69-6EDB-4FF4-983F-18BD219EF322}</a:tableStyleId>
              </a:tblPr>
              <a:tblGrid>
                <a:gridCol w="1589174">
                  <a:extLst>
                    <a:ext uri="{9D8B030D-6E8A-4147-A177-3AD203B41FA5}">
                      <a16:colId xmlns:a16="http://schemas.microsoft.com/office/drawing/2014/main" val="2391961282"/>
                    </a:ext>
                  </a:extLst>
                </a:gridCol>
                <a:gridCol w="11287038">
                  <a:extLst>
                    <a:ext uri="{9D8B030D-6E8A-4147-A177-3AD203B41FA5}">
                      <a16:colId xmlns:a16="http://schemas.microsoft.com/office/drawing/2014/main" val="3650598806"/>
                    </a:ext>
                  </a:extLst>
                </a:gridCol>
              </a:tblGrid>
              <a:tr h="3619500">
                <a:tc rowSpan="2">
                  <a:txBody>
                    <a:bodyPr/>
                    <a:lstStyle/>
                    <a:p>
                      <a:pPr marL="0" marR="0" algn="ctr" rtl="1">
                        <a:lnSpc>
                          <a:spcPct val="107000"/>
                        </a:lnSpc>
                        <a:spcBef>
                          <a:spcPts val="0"/>
                        </a:spcBef>
                        <a:spcAft>
                          <a:spcPts val="0"/>
                        </a:spcAft>
                      </a:pPr>
                      <a:r>
                        <a:rPr lang="fa-IR" sz="3200">
                          <a:effectLst/>
                          <a:cs typeface="B Nazanin" panose="00000400000000000000" pitchFamily="2" charset="-78"/>
                        </a:rPr>
                        <a:t>آموزش</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r" rtl="1">
                        <a:lnSpc>
                          <a:spcPct val="107000"/>
                        </a:lnSpc>
                        <a:spcBef>
                          <a:spcPts val="0"/>
                        </a:spcBef>
                        <a:spcAft>
                          <a:spcPts val="0"/>
                        </a:spcAft>
                      </a:pPr>
                      <a:r>
                        <a:rPr lang="fa-IR" sz="3200" dirty="0">
                          <a:effectLst/>
                          <a:cs typeface="B Nazanin" panose="00000400000000000000" pitchFamily="2" charset="-78"/>
                        </a:rPr>
                        <a:t>آموزش لازم در زمینه پیشگیری از سرطان کولورکتال به سالمند/ همراه وی ارائه می گردد.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748739961"/>
                  </a:ext>
                </a:extLst>
              </a:tr>
              <a:tr h="3619500">
                <a:tc vMerge="1">
                  <a:txBody>
                    <a:bodyPr/>
                    <a:lstStyle/>
                    <a:p>
                      <a:endParaRPr lang="en-US"/>
                    </a:p>
                  </a:txBody>
                  <a:tcPr/>
                </a:tc>
                <a:tc>
                  <a:txBody>
                    <a:bodyPr/>
                    <a:lstStyle/>
                    <a:p>
                      <a:pPr marL="0" marR="0" algn="r" rtl="1">
                        <a:lnSpc>
                          <a:spcPct val="107000"/>
                        </a:lnSpc>
                        <a:spcBef>
                          <a:spcPts val="0"/>
                        </a:spcBef>
                        <a:spcAft>
                          <a:spcPts val="0"/>
                        </a:spcAft>
                      </a:pPr>
                      <a:r>
                        <a:rPr lang="fa-IR" sz="3200" dirty="0">
                          <a:effectLst/>
                          <a:cs typeface="B Nazanin" panose="00000400000000000000" pitchFamily="2" charset="-78"/>
                        </a:rPr>
                        <a:t>تناوب دو سال یکبار و گروه هدف سالمندان 60 تا 70 سال برای مراقبت غربالگری سرطان کولورکتال را می داند.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755153785"/>
                  </a:ext>
                </a:extLst>
              </a:tr>
            </a:tbl>
          </a:graphicData>
        </a:graphic>
      </p:graphicFrame>
    </p:spTree>
    <p:extLst>
      <p:ext uri="{BB962C8B-B14F-4D97-AF65-F5344CB8AC3E}">
        <p14:creationId xmlns:p14="http://schemas.microsoft.com/office/powerpoint/2010/main" val="13684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1412" y="76200"/>
            <a:ext cx="10515600" cy="1371599"/>
          </a:xfrm>
        </p:spPr>
        <p:txBody>
          <a:bodyPr>
            <a:noAutofit/>
          </a:bodyPr>
          <a:lstStyle/>
          <a:p>
            <a:pPr algn="ctr" rtl="1">
              <a:spcBef>
                <a:spcPct val="20000"/>
              </a:spcBef>
            </a:pPr>
            <a:r>
              <a:rPr lang="fa-IR" b="1" dirty="0"/>
              <a:t>استاندارد اندازه گیری فشارخون</a:t>
            </a:r>
            <a:endParaRPr lang="fa-IR" altLang="fa-IR" sz="5865" dirty="0">
              <a:cs typeface="B Nazanin" panose="00000400000000000000" pitchFamily="2" charset="-78"/>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792332602"/>
              </p:ext>
            </p:extLst>
          </p:nvPr>
        </p:nvGraphicFramePr>
        <p:xfrm>
          <a:off x="455612" y="1447799"/>
          <a:ext cx="11201399" cy="5094200"/>
        </p:xfrm>
        <a:graphic>
          <a:graphicData uri="http://schemas.openxmlformats.org/drawingml/2006/table">
            <a:tbl>
              <a:tblPr rtl="1" firstRow="1" firstCol="1" bandRow="1">
                <a:tableStyleId>{F5AB1C69-6EDB-4FF4-983F-18BD219EF322}</a:tableStyleId>
              </a:tblPr>
              <a:tblGrid>
                <a:gridCol w="11201399">
                  <a:extLst>
                    <a:ext uri="{9D8B030D-6E8A-4147-A177-3AD203B41FA5}">
                      <a16:colId xmlns:a16="http://schemas.microsoft.com/office/drawing/2014/main" val="3916211955"/>
                    </a:ext>
                  </a:extLst>
                </a:gridCol>
              </a:tblGrid>
              <a:tr h="1012625">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دستگاه فشارخون را نزدیک بازویی که می خواهد فشارخون را اندازه بگیرد، قرار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876379417"/>
                  </a:ext>
                </a:extLst>
              </a:tr>
              <a:tr h="1012625">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فاصله مناسب با معاینه شونده را رعایت می کند (کمتر از 1 متر).</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820583283"/>
                  </a:ext>
                </a:extLst>
              </a:tr>
              <a:tr h="950517">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اندازه گیری فشارخون در هر دو دست</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427788095"/>
                  </a:ext>
                </a:extLst>
              </a:tr>
              <a:tr h="950517">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سوال در خصوص عدم مصرف چای، قهوه، الکل و دخانیات حداقل 30 دقیقه قبل از اندازه گیری </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98659082"/>
                  </a:ext>
                </a:extLst>
              </a:tr>
              <a:tr h="950517">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سوال در خصوص نداشتن فعالیت بدنی شدید حداقل 30 دقیقه قبل از اندازه گیری</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823889576"/>
                  </a:ext>
                </a:extLst>
              </a:tr>
            </a:tbl>
          </a:graphicData>
        </a:graphic>
      </p:graphicFrame>
    </p:spTree>
    <p:extLst>
      <p:ext uri="{BB962C8B-B14F-4D97-AF65-F5344CB8AC3E}">
        <p14:creationId xmlns:p14="http://schemas.microsoft.com/office/powerpoint/2010/main" val="2989628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7002" y="2819400"/>
            <a:ext cx="2790824" cy="372109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3612" y="2832100"/>
            <a:ext cx="4731808" cy="34544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3812" y="2649291"/>
            <a:ext cx="2914650" cy="3891208"/>
          </a:xfrm>
          <a:prstGeom prst="rect">
            <a:avLst/>
          </a:prstGeom>
        </p:spPr>
      </p:pic>
      <p:sp>
        <p:nvSpPr>
          <p:cNvPr id="7" name="Title 1"/>
          <p:cNvSpPr>
            <a:spLocks noGrp="1" noChangeArrowheads="1"/>
          </p:cNvSpPr>
          <p:nvPr>
            <p:ph type="title"/>
          </p:nvPr>
        </p:nvSpPr>
        <p:spPr>
          <a:xfrm>
            <a:off x="2999594" y="405601"/>
            <a:ext cx="6716550" cy="611028"/>
          </a:xfrm>
          <a:solidFill>
            <a:schemeClr val="bg1"/>
          </a:solidFill>
        </p:spPr>
        <p:txBody>
          <a:bodyPr>
            <a:normAutofit/>
          </a:bodyPr>
          <a:lstStyle/>
          <a:p>
            <a:pPr algn="ctr" rtl="1">
              <a:lnSpc>
                <a:spcPct val="107000"/>
              </a:lnSpc>
              <a:spcAft>
                <a:spcPts val="800"/>
              </a:spcAft>
            </a:pPr>
            <a:r>
              <a:rPr lang="fa-IR" altLang="fa-IR" sz="2800" dirty="0" smtClean="0">
                <a:solidFill>
                  <a:srgbClr val="003296"/>
                </a:solidFill>
                <a:latin typeface="Calibri" panose="020F0502020204030204" pitchFamily="34" charset="0"/>
                <a:ea typeface="Calibri" panose="020F0502020204030204" pitchFamily="34" charset="0"/>
                <a:cs typeface="B Titr" panose="00000700000000000000" pitchFamily="2" charset="-78"/>
              </a:rPr>
              <a:t>اشکال مختلف کالیپر</a:t>
            </a:r>
            <a:endParaRPr lang="fa-IR" altLang="fa-IR" sz="2800" dirty="0">
              <a:solidFill>
                <a:srgbClr val="003296"/>
              </a:solidFill>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368981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1033208" y="533400"/>
            <a:ext cx="9252203" cy="5486400"/>
          </a:xfrm>
          <a:prstGeom prst="rect">
            <a:avLst/>
          </a:prstGeom>
        </p:spPr>
      </p:pic>
    </p:spTree>
    <p:extLst>
      <p:ext uri="{BB962C8B-B14F-4D97-AF65-F5344CB8AC3E}">
        <p14:creationId xmlns:p14="http://schemas.microsoft.com/office/powerpoint/2010/main" val="94476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Content Placeholder 5"/>
          <p:cNvPicPr>
            <a:picLocks noGrp="1" noChangeAspect="1"/>
          </p:cNvPicPr>
          <p:nvPr>
            <p:ph idx="1"/>
          </p:nvPr>
        </p:nvPicPr>
        <p:blipFill>
          <a:blip r:embed="rId2"/>
          <a:stretch>
            <a:fillRect/>
          </a:stretch>
        </p:blipFill>
        <p:spPr>
          <a:xfrm>
            <a:off x="1680319" y="381000"/>
            <a:ext cx="9443295" cy="5715000"/>
          </a:xfrm>
          <a:prstGeom prst="rect">
            <a:avLst/>
          </a:prstGeom>
        </p:spPr>
      </p:pic>
    </p:spTree>
    <p:extLst>
      <p:ext uri="{BB962C8B-B14F-4D97-AF65-F5344CB8AC3E}">
        <p14:creationId xmlns:p14="http://schemas.microsoft.com/office/powerpoint/2010/main" val="3848747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M.Arzani\Desktop\th.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21958" y="-20992"/>
            <a:ext cx="5066867" cy="68781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3610975" y="1189910"/>
            <a:ext cx="2849751" cy="48852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266" dirty="0">
                <a:cs typeface="B Zar" pitchFamily="2" charset="-78"/>
              </a:rPr>
              <a:t>به امید وسعت حمایت همه جانبه از سالمندان عزیز جامعه</a:t>
            </a:r>
          </a:p>
        </p:txBody>
      </p:sp>
    </p:spTree>
    <p:extLst>
      <p:ext uri="{BB962C8B-B14F-4D97-AF65-F5344CB8AC3E}">
        <p14:creationId xmlns:p14="http://schemas.microsoft.com/office/powerpoint/2010/main" val="157615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031854225"/>
              </p:ext>
            </p:extLst>
          </p:nvPr>
        </p:nvGraphicFramePr>
        <p:xfrm>
          <a:off x="379413" y="152399"/>
          <a:ext cx="11582400" cy="5638801"/>
        </p:xfrm>
        <a:graphic>
          <a:graphicData uri="http://schemas.openxmlformats.org/drawingml/2006/table">
            <a:tbl>
              <a:tblPr rtl="1" firstRow="1" firstCol="1" bandRow="1">
                <a:tableStyleId>{F5AB1C69-6EDB-4FF4-983F-18BD219EF322}</a:tableStyleId>
              </a:tblPr>
              <a:tblGrid>
                <a:gridCol w="11582400">
                  <a:extLst>
                    <a:ext uri="{9D8B030D-6E8A-4147-A177-3AD203B41FA5}">
                      <a16:colId xmlns:a16="http://schemas.microsoft.com/office/drawing/2014/main" val="1092023262"/>
                    </a:ext>
                  </a:extLst>
                </a:gridCol>
              </a:tblGrid>
              <a:tr h="805543">
                <a:tc>
                  <a:txBody>
                    <a:bodyPr/>
                    <a:lstStyle/>
                    <a:p>
                      <a:pPr marL="0" marR="0" algn="just" rtl="1">
                        <a:lnSpc>
                          <a:spcPct val="107000"/>
                        </a:lnSpc>
                        <a:spcBef>
                          <a:spcPts val="0"/>
                        </a:spcBef>
                        <a:spcAft>
                          <a:spcPts val="0"/>
                        </a:spcAft>
                      </a:pPr>
                      <a:r>
                        <a:rPr lang="fa-IR" sz="2800" dirty="0">
                          <a:effectLst/>
                          <a:cs typeface="B Nazanin" panose="00000400000000000000" pitchFamily="2" charset="-78"/>
                        </a:rPr>
                        <a:t>سوال در خصوص ناشتا نبودن </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770786406"/>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سوال در خصوص خالی بودن مثانه</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95671803"/>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رعایت 5 دقیقه استراحت قبل از اندازه گیری فشار خون با شرط صحبت نکردن</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86408346"/>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قرار گرفتن پاها روی زمین  </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123206056"/>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وضعیت راحت و آرام و تکیه پشت به یک تکیه گاه مناسب</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622744522"/>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قرار ندادن دست ها یا پاها روی هم</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186486340"/>
                  </a:ext>
                </a:extLst>
              </a:tr>
              <a:tr h="805543">
                <a:tc>
                  <a:txBody>
                    <a:bodyPr/>
                    <a:lstStyle/>
                    <a:p>
                      <a:pPr marL="7620" marR="0" algn="just" rtl="1">
                        <a:lnSpc>
                          <a:spcPct val="107000"/>
                        </a:lnSpc>
                        <a:spcBef>
                          <a:spcPts val="0"/>
                        </a:spcBef>
                        <a:spcAft>
                          <a:spcPts val="0"/>
                        </a:spcAft>
                      </a:pPr>
                      <a:r>
                        <a:rPr lang="fa-IR" sz="2800" dirty="0">
                          <a:effectLst/>
                          <a:cs typeface="B Nazanin" panose="00000400000000000000" pitchFamily="2" charset="-78"/>
                        </a:rPr>
                        <a:t>آرنج و ساعد فرد تکیه گاه  داشته باشد (دست آویزان یا فقط مچ دست روی تکیه گاه نباشد) </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057829456"/>
                  </a:ext>
                </a:extLst>
              </a:tr>
            </a:tbl>
          </a:graphicData>
        </a:graphic>
      </p:graphicFrame>
    </p:spTree>
    <p:extLst>
      <p:ext uri="{BB962C8B-B14F-4D97-AF65-F5344CB8AC3E}">
        <p14:creationId xmlns:p14="http://schemas.microsoft.com/office/powerpoint/2010/main" val="17210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28001729"/>
              </p:ext>
            </p:extLst>
          </p:nvPr>
        </p:nvGraphicFramePr>
        <p:xfrm>
          <a:off x="531812" y="228600"/>
          <a:ext cx="11429999" cy="6432028"/>
        </p:xfrm>
        <a:graphic>
          <a:graphicData uri="http://schemas.openxmlformats.org/drawingml/2006/table">
            <a:tbl>
              <a:tblPr rtl="1" firstRow="1" firstCol="1" bandRow="1">
                <a:tableStyleId>{F5AB1C69-6EDB-4FF4-983F-18BD219EF322}</a:tableStyleId>
              </a:tblPr>
              <a:tblGrid>
                <a:gridCol w="11429999">
                  <a:extLst>
                    <a:ext uri="{9D8B030D-6E8A-4147-A177-3AD203B41FA5}">
                      <a16:colId xmlns:a16="http://schemas.microsoft.com/office/drawing/2014/main" val="1768865593"/>
                    </a:ext>
                  </a:extLst>
                </a:gridCol>
              </a:tblGrid>
              <a:tr h="575721">
                <a:tc>
                  <a:txBody>
                    <a:bodyPr/>
                    <a:lstStyle/>
                    <a:p>
                      <a:pPr marL="7620" marR="0" algn="just" rtl="1">
                        <a:lnSpc>
                          <a:spcPct val="107000"/>
                        </a:lnSpc>
                        <a:spcBef>
                          <a:spcPts val="0"/>
                        </a:spcBef>
                        <a:spcAft>
                          <a:spcPts val="0"/>
                        </a:spcAft>
                      </a:pPr>
                      <a:r>
                        <a:rPr lang="fa-IR" sz="2800">
                          <a:effectLst/>
                          <a:cs typeface="B Nazanin" panose="00000400000000000000" pitchFamily="2" charset="-78"/>
                        </a:rPr>
                        <a:t>بازوی فرد به طور افقی و هم سطح قلب قرار می دهد.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040917106"/>
                  </a:ext>
                </a:extLst>
              </a:tr>
              <a:tr h="575721">
                <a:tc>
                  <a:txBody>
                    <a:bodyPr/>
                    <a:lstStyle/>
                    <a:p>
                      <a:pPr marL="7620" marR="0" algn="just" rtl="1">
                        <a:lnSpc>
                          <a:spcPct val="107000"/>
                        </a:lnSpc>
                        <a:spcBef>
                          <a:spcPts val="0"/>
                        </a:spcBef>
                        <a:spcAft>
                          <a:spcPts val="0"/>
                        </a:spcAft>
                      </a:pPr>
                      <a:r>
                        <a:rPr lang="fa-IR" sz="2800">
                          <a:effectLst/>
                          <a:cs typeface="B Nazanin" panose="00000400000000000000" pitchFamily="2" charset="-78"/>
                        </a:rPr>
                        <a:t>توجه می کند که دست فرد، مشت شده یا خیلی خم شده از آرنج نباشد.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237294932"/>
                  </a:ext>
                </a:extLst>
              </a:tr>
              <a:tr h="575721">
                <a:tc>
                  <a:txBody>
                    <a:bodyPr/>
                    <a:lstStyle/>
                    <a:p>
                      <a:pPr marL="7620" marR="0" algn="just" rtl="1">
                        <a:lnSpc>
                          <a:spcPct val="107000"/>
                        </a:lnSpc>
                        <a:spcBef>
                          <a:spcPts val="0"/>
                        </a:spcBef>
                        <a:spcAft>
                          <a:spcPts val="0"/>
                        </a:spcAft>
                      </a:pPr>
                      <a:r>
                        <a:rPr lang="fa-IR" sz="2800">
                          <a:effectLst/>
                          <a:cs typeface="B Nazanin" panose="00000400000000000000" pitchFamily="2" charset="-78"/>
                        </a:rPr>
                        <a:t>خودداری از صحبت یا شوخی با فرد حین اندازه گیری فشارخون</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313035420"/>
                  </a:ext>
                </a:extLst>
              </a:tr>
              <a:tr h="575721">
                <a:tc>
                  <a:txBody>
                    <a:bodyPr/>
                    <a:lstStyle/>
                    <a:p>
                      <a:pPr marL="0" marR="0" algn="just" rtl="1">
                        <a:lnSpc>
                          <a:spcPct val="107000"/>
                        </a:lnSpc>
                        <a:spcBef>
                          <a:spcPts val="0"/>
                        </a:spcBef>
                        <a:spcAft>
                          <a:spcPts val="0"/>
                        </a:spcAft>
                      </a:pPr>
                      <a:r>
                        <a:rPr lang="fa-IR" sz="2800">
                          <a:effectLst/>
                          <a:cs typeface="B Nazanin" panose="00000400000000000000" pitchFamily="2" charset="-78"/>
                        </a:rPr>
                        <a:t>بازو تا شانه لخت باشد در غیر این صورت آستین لباس نازک و به اندازه کافی گشاد باشد.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215515165"/>
                  </a:ext>
                </a:extLst>
              </a:tr>
              <a:tr h="575721">
                <a:tc>
                  <a:txBody>
                    <a:bodyPr/>
                    <a:lstStyle/>
                    <a:p>
                      <a:pPr marL="0" marR="0" algn="just" rtl="1">
                        <a:lnSpc>
                          <a:spcPct val="107000"/>
                        </a:lnSpc>
                        <a:spcBef>
                          <a:spcPts val="0"/>
                        </a:spcBef>
                        <a:spcAft>
                          <a:spcPts val="0"/>
                        </a:spcAft>
                      </a:pPr>
                      <a:r>
                        <a:rPr lang="fa-IR" sz="2800">
                          <a:effectLst/>
                          <a:cs typeface="B Nazanin" panose="00000400000000000000" pitchFamily="2" charset="-78"/>
                        </a:rPr>
                        <a:t>در صورت بالا زدن آستین، هیچ فشاری روی بازو وارد نباشد.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763806531"/>
                  </a:ext>
                </a:extLst>
              </a:tr>
              <a:tr h="821316">
                <a:tc>
                  <a:txBody>
                    <a:bodyPr/>
                    <a:lstStyle/>
                    <a:p>
                      <a:pPr marL="0" marR="0" algn="just" rtl="1">
                        <a:lnSpc>
                          <a:spcPct val="107000"/>
                        </a:lnSpc>
                        <a:spcBef>
                          <a:spcPts val="0"/>
                        </a:spcBef>
                        <a:spcAft>
                          <a:spcPts val="0"/>
                        </a:spcAft>
                      </a:pPr>
                      <a:r>
                        <a:rPr lang="fa-IR" sz="2800">
                          <a:effectLst/>
                          <a:cs typeface="B Nazanin" panose="00000400000000000000" pitchFamily="2" charset="-78"/>
                        </a:rPr>
                        <a:t>لبه پایینی بازوبند را 3-2 سانتی متر بالاتر از نقطه ضربان شریان بازویی (چین آرنج) قرار می دهد.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551118306"/>
                  </a:ext>
                </a:extLst>
              </a:tr>
              <a:tr h="821316">
                <a:tc>
                  <a:txBody>
                    <a:bodyPr/>
                    <a:lstStyle/>
                    <a:p>
                      <a:pPr marL="0" marR="0" algn="just" rtl="1">
                        <a:lnSpc>
                          <a:spcPct val="107000"/>
                        </a:lnSpc>
                        <a:spcBef>
                          <a:spcPts val="0"/>
                        </a:spcBef>
                        <a:spcAft>
                          <a:spcPts val="0"/>
                        </a:spcAft>
                      </a:pPr>
                      <a:r>
                        <a:rPr lang="fa-IR" sz="2800">
                          <a:effectLst/>
                          <a:cs typeface="B Nazanin" panose="00000400000000000000" pitchFamily="2" charset="-78"/>
                        </a:rPr>
                        <a:t>پس از بستن بازو بند از وجود فضای کافی برای قرار دادن یک انگشت زیر بازو بند، اطمینان حاصل می کند. </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760501299"/>
                  </a:ext>
                </a:extLst>
              </a:tr>
              <a:tr h="575721">
                <a:tc>
                  <a:txBody>
                    <a:bodyPr/>
                    <a:lstStyle/>
                    <a:p>
                      <a:pPr marL="0" marR="0" algn="just" rtl="1">
                        <a:lnSpc>
                          <a:spcPct val="107000"/>
                        </a:lnSpc>
                        <a:spcBef>
                          <a:spcPts val="0"/>
                        </a:spcBef>
                        <a:spcAft>
                          <a:spcPts val="0"/>
                        </a:spcAft>
                      </a:pPr>
                      <a:r>
                        <a:rPr lang="fa-IR" sz="2800">
                          <a:effectLst/>
                          <a:cs typeface="B Nazanin" panose="00000400000000000000" pitchFamily="2" charset="-78"/>
                        </a:rPr>
                        <a:t>دو بار اندازه گیری فشارخون در هر دست و ثبت میانگین (در صورت بالا بودن فشار)</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646275908"/>
                  </a:ext>
                </a:extLst>
              </a:tr>
              <a:tr h="575721">
                <a:tc>
                  <a:txBody>
                    <a:bodyPr/>
                    <a:lstStyle/>
                    <a:p>
                      <a:pPr marL="0" marR="0" algn="just" rtl="1">
                        <a:lnSpc>
                          <a:spcPct val="107000"/>
                        </a:lnSpc>
                        <a:spcBef>
                          <a:spcPts val="0"/>
                        </a:spcBef>
                        <a:spcAft>
                          <a:spcPts val="0"/>
                        </a:spcAft>
                      </a:pPr>
                      <a:r>
                        <a:rPr lang="fa-IR" sz="2800">
                          <a:effectLst/>
                          <a:cs typeface="B Nazanin" panose="00000400000000000000" pitchFamily="2" charset="-78"/>
                        </a:rPr>
                        <a:t>لوله های رابط را روی بازو و بدون پیچ خوردگی قرار می دهد.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687770351"/>
                  </a:ext>
                </a:extLst>
              </a:tr>
              <a:tr h="575721">
                <a:tc>
                  <a:txBody>
                    <a:bodyPr/>
                    <a:lstStyle/>
                    <a:p>
                      <a:pPr marL="0" marR="0" algn="just" rtl="1">
                        <a:lnSpc>
                          <a:spcPct val="107000"/>
                        </a:lnSpc>
                        <a:spcBef>
                          <a:spcPts val="0"/>
                        </a:spcBef>
                        <a:spcAft>
                          <a:spcPts val="0"/>
                        </a:spcAft>
                      </a:pPr>
                      <a:r>
                        <a:rPr lang="fa-IR" sz="2800" dirty="0">
                          <a:effectLst/>
                          <a:cs typeface="B Nazanin" panose="00000400000000000000" pitchFamily="2" charset="-78"/>
                        </a:rPr>
                        <a:t>خودداری از گرد نمودن عدد فشارخون و ثبت تا یک رقم اعشار (1/0)</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102235364"/>
                  </a:ext>
                </a:extLst>
              </a:tr>
            </a:tbl>
          </a:graphicData>
        </a:graphic>
      </p:graphicFrame>
    </p:spTree>
    <p:extLst>
      <p:ext uri="{BB962C8B-B14F-4D97-AF65-F5344CB8AC3E}">
        <p14:creationId xmlns:p14="http://schemas.microsoft.com/office/powerpoint/2010/main" val="12241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a:xfrm>
            <a:off x="191357" y="1828800"/>
            <a:ext cx="11602558" cy="3890367"/>
          </a:xfrm>
        </p:spPr>
        <p:txBody>
          <a:bodyPr>
            <a:normAutofit/>
          </a:bodyPr>
          <a:lstStyle/>
          <a:p>
            <a:pPr marL="0" indent="0" algn="r" rtl="1">
              <a:buNone/>
            </a:pPr>
            <a:endParaRPr lang="fa-IR" altLang="fa-IR" dirty="0">
              <a:cs typeface="B Nazanin" panose="00000400000000000000" pitchFamily="2" charset="-78"/>
            </a:endParaRPr>
          </a:p>
          <a:p>
            <a:pPr marL="0" indent="0" algn="r" rtl="1">
              <a:buNone/>
            </a:pPr>
            <a:endParaRPr lang="fa-IR" altLang="fa-IR" dirty="0">
              <a:cs typeface="B Nazanin" panose="00000400000000000000" pitchFamily="2" charset="-78"/>
            </a:endParaRPr>
          </a:p>
        </p:txBody>
      </p:sp>
      <p:sp>
        <p:nvSpPr>
          <p:cNvPr id="4" name="Content Placeholder 2"/>
          <p:cNvSpPr txBox="1">
            <a:spLocks/>
          </p:cNvSpPr>
          <p:nvPr/>
        </p:nvSpPr>
        <p:spPr>
          <a:xfrm>
            <a:off x="0" y="990600"/>
            <a:ext cx="12038012" cy="5715000"/>
          </a:xfrm>
          <a:prstGeom prst="rect">
            <a:avLst/>
          </a:prstGeom>
        </p:spPr>
        <p:txBody>
          <a:bodyPr vert="horz" lIns="91440" tIns="45720" rIns="91440" bIns="45720" rtlCol="0">
            <a:normAutofit/>
          </a:bodyPr>
          <a:lstStyle>
            <a:lvl1pPr marL="223838" indent="-223838" algn="l" defTabSz="914400" rtl="0" eaLnBrk="1" latinLnBrk="0" hangingPunct="1">
              <a:lnSpc>
                <a:spcPct val="90000"/>
              </a:lnSpc>
              <a:spcBef>
                <a:spcPts val="1800"/>
              </a:spcBef>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9pPr>
          </a:lstStyle>
          <a:p>
            <a:pPr marL="0" indent="0" algn="r" rtl="1">
              <a:buFont typeface="Arial" pitchFamily="34" charset="0"/>
              <a:buNone/>
            </a:pPr>
            <a:endParaRPr lang="fa-IR" altLang="fa-IR" sz="2400" dirty="0">
              <a:cs typeface="B Nazanin" panose="00000400000000000000" pitchFamily="2" charset="-78"/>
            </a:endParaRPr>
          </a:p>
        </p:txBody>
      </p:sp>
      <p:sp>
        <p:nvSpPr>
          <p:cNvPr id="2" name="Title 1"/>
          <p:cNvSpPr>
            <a:spLocks noGrp="1"/>
          </p:cNvSpPr>
          <p:nvPr>
            <p:ph type="title"/>
          </p:nvPr>
        </p:nvSpPr>
        <p:spPr/>
        <p:txBody>
          <a:bodyPr/>
          <a:lstStyle/>
          <a:p>
            <a:pPr algn="r"/>
            <a:r>
              <a:rPr lang="fa-IR" b="1" dirty="0"/>
              <a:t>استاندارد اندازه گیری فشارخون وضعیتی (اورتواستاتیک)</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89223204"/>
              </p:ext>
            </p:extLst>
          </p:nvPr>
        </p:nvGraphicFramePr>
        <p:xfrm>
          <a:off x="303212" y="1676400"/>
          <a:ext cx="11682060" cy="5097158"/>
        </p:xfrm>
        <a:graphic>
          <a:graphicData uri="http://schemas.openxmlformats.org/drawingml/2006/table">
            <a:tbl>
              <a:tblPr rtl="1" firstRow="1" firstCol="1" bandRow="1">
                <a:tableStyleId>{F5AB1C69-6EDB-4FF4-983F-18BD219EF322}</a:tableStyleId>
              </a:tblPr>
              <a:tblGrid>
                <a:gridCol w="11682060">
                  <a:extLst>
                    <a:ext uri="{9D8B030D-6E8A-4147-A177-3AD203B41FA5}">
                      <a16:colId xmlns:a16="http://schemas.microsoft.com/office/drawing/2014/main" val="484707506"/>
                    </a:ext>
                  </a:extLst>
                </a:gridCol>
              </a:tblGrid>
              <a:tr h="734347">
                <a:tc>
                  <a:txBody>
                    <a:bodyPr/>
                    <a:lstStyle/>
                    <a:p>
                      <a:pPr marL="7620" marR="0" algn="just" rtl="1">
                        <a:lnSpc>
                          <a:spcPct val="107000"/>
                        </a:lnSpc>
                        <a:spcBef>
                          <a:spcPts val="0"/>
                        </a:spcBef>
                        <a:spcAft>
                          <a:spcPts val="0"/>
                        </a:spcAft>
                      </a:pPr>
                      <a:r>
                        <a:rPr lang="fa-IR" sz="3200">
                          <a:effectLst/>
                          <a:cs typeface="B Nazanin" panose="00000400000000000000" pitchFamily="2" charset="-78"/>
                        </a:rPr>
                        <a:t>ایستادن سالمند به مدت 3-2 دقیقه در حالت ایستاده</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79562384"/>
                  </a:ext>
                </a:extLst>
              </a:tr>
              <a:tr h="734347">
                <a:tc>
                  <a:txBody>
                    <a:bodyPr/>
                    <a:lstStyle/>
                    <a:p>
                      <a:pPr marL="7620" marR="0" algn="just" rtl="1">
                        <a:lnSpc>
                          <a:spcPct val="107000"/>
                        </a:lnSpc>
                        <a:spcBef>
                          <a:spcPts val="0"/>
                        </a:spcBef>
                        <a:spcAft>
                          <a:spcPts val="0"/>
                        </a:spcAft>
                      </a:pPr>
                      <a:r>
                        <a:rPr lang="fa-IR" sz="3200">
                          <a:effectLst/>
                          <a:cs typeface="B Nazanin" panose="00000400000000000000" pitchFamily="2" charset="-78"/>
                        </a:rPr>
                        <a:t>حمایت از سالمند در مدتی که ایستاده به منظور پیشگیری از زمین خوردن</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51400959"/>
                  </a:ext>
                </a:extLst>
              </a:tr>
              <a:tr h="687645">
                <a:tc>
                  <a:txBody>
                    <a:bodyPr/>
                    <a:lstStyle/>
                    <a:p>
                      <a:pPr marL="7620" marR="0" algn="just" rtl="1">
                        <a:lnSpc>
                          <a:spcPct val="107000"/>
                        </a:lnSpc>
                        <a:spcBef>
                          <a:spcPts val="0"/>
                        </a:spcBef>
                        <a:spcAft>
                          <a:spcPts val="0"/>
                        </a:spcAft>
                      </a:pPr>
                      <a:r>
                        <a:rPr lang="fa-IR" sz="3200">
                          <a:effectLst/>
                          <a:cs typeface="B Nazanin" panose="00000400000000000000" pitchFamily="2" charset="-78"/>
                        </a:rPr>
                        <a:t>قرار دادن ساعد روی تکیه گاه مناسب و هم سطح قلب</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506464103"/>
                  </a:ext>
                </a:extLst>
              </a:tr>
              <a:tr h="687645">
                <a:tc>
                  <a:txBody>
                    <a:bodyPr/>
                    <a:lstStyle/>
                    <a:p>
                      <a:pPr marL="7620" marR="0" algn="just" rtl="1">
                        <a:lnSpc>
                          <a:spcPct val="107000"/>
                        </a:lnSpc>
                        <a:spcBef>
                          <a:spcPts val="0"/>
                        </a:spcBef>
                        <a:spcAft>
                          <a:spcPts val="0"/>
                        </a:spcAft>
                      </a:pPr>
                      <a:r>
                        <a:rPr lang="fa-IR" sz="3200">
                          <a:effectLst/>
                          <a:cs typeface="B Nazanin" panose="00000400000000000000" pitchFamily="2" charset="-78"/>
                        </a:rPr>
                        <a:t>عدم استفاده از دست دیگر معاینه شونده به عنوان تکیه گاه</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840657099"/>
                  </a:ext>
                </a:extLst>
              </a:tr>
              <a:tr h="687645">
                <a:tc>
                  <a:txBody>
                    <a:bodyPr/>
                    <a:lstStyle/>
                    <a:p>
                      <a:pPr marL="7620" marR="0" algn="just" rtl="1">
                        <a:lnSpc>
                          <a:spcPct val="107000"/>
                        </a:lnSpc>
                        <a:spcBef>
                          <a:spcPts val="0"/>
                        </a:spcBef>
                        <a:spcAft>
                          <a:spcPts val="0"/>
                        </a:spcAft>
                      </a:pPr>
                      <a:r>
                        <a:rPr lang="fa-IR" sz="3200">
                          <a:effectLst/>
                          <a:cs typeface="B Nazanin" panose="00000400000000000000" pitchFamily="2" charset="-78"/>
                        </a:rPr>
                        <a:t>اندازه گیری فشارخون در همان حالت ایستاده</a:t>
                      </a:r>
                      <a:endParaRPr lang="en-US" sz="32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188780140"/>
                  </a:ext>
                </a:extLst>
              </a:tr>
              <a:tr h="968340">
                <a:tc>
                  <a:txBody>
                    <a:bodyPr/>
                    <a:lstStyle/>
                    <a:p>
                      <a:pPr marL="7620" marR="0" algn="just" rtl="1">
                        <a:lnSpc>
                          <a:spcPct val="107000"/>
                        </a:lnSpc>
                        <a:spcBef>
                          <a:spcPts val="0"/>
                        </a:spcBef>
                        <a:spcAft>
                          <a:spcPts val="0"/>
                        </a:spcAft>
                      </a:pPr>
                      <a:r>
                        <a:rPr lang="fa-IR" sz="3200" dirty="0">
                          <a:effectLst/>
                          <a:cs typeface="B Nazanin" panose="00000400000000000000" pitchFamily="2" charset="-78"/>
                        </a:rPr>
                        <a:t>در صورت اختلاف 20 میلی متر جیوه در فشارخون سیستول یا 10 میلی متر جیوه در فشارخون دیاستول نسبت به حالت نشسته، ضمن ارجاع، آموزش های لازم به سالمند در خصوص پیشگیری از افت فشارخون وضعیتی را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266283434"/>
                  </a:ext>
                </a:extLst>
              </a:tr>
            </a:tbl>
          </a:graphicData>
        </a:graphic>
      </p:graphicFrame>
    </p:spTree>
    <p:extLst>
      <p:ext uri="{BB962C8B-B14F-4D97-AF65-F5344CB8AC3E}">
        <p14:creationId xmlns:p14="http://schemas.microsoft.com/office/powerpoint/2010/main" val="218155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1412" y="76201"/>
            <a:ext cx="10515600" cy="914400"/>
          </a:xfrm>
        </p:spPr>
        <p:txBody>
          <a:bodyPr>
            <a:noAutofit/>
          </a:bodyPr>
          <a:lstStyle/>
          <a:p>
            <a:pPr algn="ctr" rtl="1">
              <a:spcBef>
                <a:spcPct val="20000"/>
              </a:spcBef>
            </a:pPr>
            <a:r>
              <a:rPr lang="fa-IR" dirty="0"/>
              <a:t>اندازه گیری شاخص های آنتروپومتریک در سالمندان</a:t>
            </a:r>
            <a:r>
              <a:rPr lang="en-US" dirty="0"/>
              <a:t/>
            </a:r>
            <a:br>
              <a:rPr lang="en-US" dirty="0"/>
            </a:br>
            <a:endParaRPr lang="fa-IR" altLang="fa-IR" sz="3199" b="1" dirty="0">
              <a:solidFill>
                <a:srgbClr val="003296"/>
              </a:solidFill>
              <a:cs typeface="B Nazanin" panose="00000400000000000000" pitchFamily="2" charset="-78"/>
            </a:endParaRPr>
          </a:p>
        </p:txBody>
      </p:sp>
      <p:sp>
        <p:nvSpPr>
          <p:cNvPr id="3" name="Rectangle 2"/>
          <p:cNvSpPr/>
          <p:nvPr/>
        </p:nvSpPr>
        <p:spPr>
          <a:xfrm>
            <a:off x="227011" y="990600"/>
            <a:ext cx="11961813" cy="5532412"/>
          </a:xfrm>
          <a:prstGeom prst="rect">
            <a:avLst/>
          </a:prstGeom>
        </p:spPr>
        <p:txBody>
          <a:bodyPr wrap="square">
            <a:spAutoFit/>
          </a:bodyPr>
          <a:lstStyle/>
          <a:p>
            <a:pPr algn="r" rtl="1">
              <a:lnSpc>
                <a:spcPct val="107000"/>
              </a:lnSpc>
              <a:spcAft>
                <a:spcPts val="800"/>
              </a:spcAft>
            </a:pPr>
            <a:r>
              <a:rPr lang="fa-IR" sz="3200" b="1" dirty="0">
                <a:latin typeface="Calibri" panose="020F0502020204030204" pitchFamily="34" charset="0"/>
                <a:ea typeface="Calibri" panose="020F0502020204030204" pitchFamily="34" charset="0"/>
                <a:cs typeface="B Nazanin" panose="00000400000000000000" pitchFamily="2" charset="-78"/>
              </a:rPr>
              <a:t>اندازه گیری دور عضله ساق پا:</a:t>
            </a:r>
            <a:endParaRPr lang="en-US" sz="3200" b="1"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r" rtl="1">
              <a:lnSpc>
                <a:spcPct val="107000"/>
              </a:lnSpc>
              <a:spcBef>
                <a:spcPts val="0"/>
              </a:spcBef>
              <a:spcAft>
                <a:spcPts val="0"/>
              </a:spcAft>
              <a:buFont typeface="+mj-lt"/>
              <a:buAutoNum type="arabicPeriod"/>
              <a:tabLst>
                <a:tab pos="179705" algn="l"/>
                <a:tab pos="269875" algn="l"/>
              </a:tabLst>
            </a:pPr>
            <a:r>
              <a:rPr lang="fa-IR" sz="3200" dirty="0">
                <a:latin typeface="Calibri" panose="020F0502020204030204" pitchFamily="34" charset="0"/>
                <a:ea typeface="Calibri" panose="020F0502020204030204" pitchFamily="34" charset="0"/>
                <a:cs typeface="B Nazanin" panose="00000400000000000000" pitchFamily="2" charset="-78"/>
              </a:rPr>
              <a:t>برای  سالمندان با نمایه توده بدنی کمتر از 21 (پرسشنامه </a:t>
            </a:r>
            <a:r>
              <a:rPr lang="en-US" sz="3200" dirty="0">
                <a:latin typeface="Calibri" panose="020F0502020204030204" pitchFamily="34" charset="0"/>
                <a:ea typeface="Calibri" panose="020F0502020204030204" pitchFamily="34" charset="0"/>
                <a:cs typeface="B Nazanin" panose="00000400000000000000" pitchFamily="2" charset="-78"/>
              </a:rPr>
              <a:t>MNA</a:t>
            </a:r>
            <a:r>
              <a:rPr lang="fa-IR" sz="3200" dirty="0">
                <a:latin typeface="Calibri" panose="020F0502020204030204" pitchFamily="34" charset="0"/>
                <a:ea typeface="Calibri" panose="020F0502020204030204" pitchFamily="34" charset="0"/>
                <a:cs typeface="B Nazanin" panose="00000400000000000000" pitchFamily="2" charset="-78"/>
              </a:rPr>
              <a:t>) مورد استفاده قرار می گیرد. </a:t>
            </a:r>
            <a:endParaRPr lang="en-US" sz="32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r" rtl="1">
              <a:lnSpc>
                <a:spcPct val="107000"/>
              </a:lnSpc>
              <a:spcBef>
                <a:spcPts val="0"/>
              </a:spcBef>
              <a:spcAft>
                <a:spcPts val="0"/>
              </a:spcAft>
              <a:buFont typeface="+mj-lt"/>
              <a:buAutoNum type="arabicPeriod"/>
              <a:tabLst>
                <a:tab pos="179705" algn="l"/>
                <a:tab pos="269875" algn="l"/>
              </a:tabLst>
            </a:pPr>
            <a:r>
              <a:rPr lang="fa-IR" sz="3200" dirty="0">
                <a:latin typeface="Calibri" panose="020F0502020204030204" pitchFamily="34" charset="0"/>
                <a:ea typeface="Calibri" panose="020F0502020204030204" pitchFamily="34" charset="0"/>
                <a:cs typeface="B Nazanin" panose="00000400000000000000" pitchFamily="2" charset="-78"/>
              </a:rPr>
              <a:t>به عنوان معیاری برای تعیین میزان تحلیل عضلانی مورد ارزیابی قرار می گیرد. تحلیل عضلانی یک یافته شایع در سالمندان در معرض سوء تغذیه می باشد.</a:t>
            </a:r>
            <a:endParaRPr lang="en-US" sz="32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r" rtl="1">
              <a:lnSpc>
                <a:spcPct val="107000"/>
              </a:lnSpc>
              <a:spcBef>
                <a:spcPts val="0"/>
              </a:spcBef>
              <a:spcAft>
                <a:spcPts val="0"/>
              </a:spcAft>
              <a:buFont typeface="+mj-lt"/>
              <a:buAutoNum type="arabicPeriod"/>
              <a:tabLst>
                <a:tab pos="179705" algn="l"/>
                <a:tab pos="269875" algn="l"/>
              </a:tabLst>
            </a:pPr>
            <a:r>
              <a:rPr lang="fa-IR" sz="3200" dirty="0">
                <a:latin typeface="Calibri" panose="020F0502020204030204" pitchFamily="34" charset="0"/>
                <a:ea typeface="Calibri" panose="020F0502020204030204" pitchFamily="34" charset="0"/>
                <a:cs typeface="B Nazanin" panose="00000400000000000000" pitchFamily="2" charset="-78"/>
              </a:rPr>
              <a:t> به علت تحلیل بافت عضلانی و یا خمیدگی پشت در سالمندان، نمایه توده بدنی معیار قابل توجهی برای ارزیابی سوء تغذیه در سایر سنین است ولی معیار دقیقی در سالمندی نیست</a:t>
            </a:r>
            <a:endParaRPr lang="en-US" sz="32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r" rtl="1">
              <a:lnSpc>
                <a:spcPct val="107000"/>
              </a:lnSpc>
              <a:spcBef>
                <a:spcPts val="0"/>
              </a:spcBef>
              <a:spcAft>
                <a:spcPts val="800"/>
              </a:spcAft>
              <a:buFont typeface="+mj-lt"/>
              <a:buAutoNum type="arabicPeriod"/>
              <a:tabLst>
                <a:tab pos="179705" algn="l"/>
                <a:tab pos="269875" algn="l"/>
              </a:tabLst>
            </a:pPr>
            <a:r>
              <a:rPr lang="en-US" sz="3200" dirty="0">
                <a:latin typeface="B Nazanin" panose="00000400000000000000" pitchFamily="2" charset="-78"/>
                <a:ea typeface="Calibri" panose="020F0502020204030204" pitchFamily="34" charset="0"/>
                <a:cs typeface="B Nazanin" panose="00000400000000000000" pitchFamily="2" charset="-78"/>
              </a:rPr>
              <a:t> </a:t>
            </a:r>
            <a:r>
              <a:rPr lang="fa-IR" sz="3200" dirty="0">
                <a:latin typeface="B Nazanin" panose="00000400000000000000" pitchFamily="2" charset="-78"/>
                <a:ea typeface="Calibri" panose="020F0502020204030204" pitchFamily="34" charset="0"/>
                <a:cs typeface="B Nazanin" panose="00000400000000000000" pitchFamily="2" charset="-78"/>
              </a:rPr>
              <a:t>پرسشنامه استاندارد و بین المللی و مختصر شده </a:t>
            </a:r>
            <a:r>
              <a:rPr lang="en-US" sz="3200" dirty="0">
                <a:latin typeface="Calibri" panose="020F0502020204030204" pitchFamily="34" charset="0"/>
                <a:ea typeface="Calibri" panose="020F0502020204030204" pitchFamily="34" charset="0"/>
                <a:cs typeface="B Nazanin" panose="00000400000000000000" pitchFamily="2" charset="-78"/>
              </a:rPr>
              <a:t>MNA</a:t>
            </a:r>
            <a:r>
              <a:rPr lang="en-US" sz="3200" dirty="0">
                <a:latin typeface="B Nazanin" panose="00000400000000000000" pitchFamily="2" charset="-78"/>
                <a:ea typeface="Calibri" panose="020F0502020204030204" pitchFamily="34" charset="0"/>
                <a:cs typeface="B Nazanin" panose="00000400000000000000" pitchFamily="2" charset="-78"/>
              </a:rPr>
              <a:t> </a:t>
            </a:r>
            <a:r>
              <a:rPr lang="fa-IR" sz="3200" dirty="0">
                <a:latin typeface="B Nazanin" panose="00000400000000000000" pitchFamily="2" charset="-78"/>
                <a:ea typeface="Calibri" panose="020F0502020204030204" pitchFamily="34" charset="0"/>
                <a:cs typeface="B Nazanin" panose="00000400000000000000" pitchFamily="2" charset="-78"/>
              </a:rPr>
              <a:t>برای تشخیص سوء تغذیه در سالمندان استفاده می شود. </a:t>
            </a:r>
            <a:endParaRPr lang="en-US" sz="3200" dirty="0">
              <a:latin typeface="Calibri" panose="020F0502020204030204" pitchFamily="34" charset="0"/>
              <a:ea typeface="Calibri" panose="020F0502020204030204" pitchFamily="34" charset="0"/>
              <a:cs typeface="B Nazanin" panose="00000400000000000000" pitchFamily="2" charset="-78"/>
            </a:endParaRPr>
          </a:p>
          <a:p>
            <a:pPr algn="r"/>
            <a:r>
              <a:rPr lang="fa-IR" sz="3200" dirty="0">
                <a:latin typeface="Calibri" panose="020F0502020204030204" pitchFamily="34" charset="0"/>
                <a:ea typeface="Calibri" panose="020F0502020204030204" pitchFamily="34" charset="0"/>
                <a:cs typeface="B Nazanin" panose="00000400000000000000" pitchFamily="2" charset="-78"/>
              </a:rPr>
              <a:t>اندازه گیری در دو حالت "ایستاده/ نشسته" و "خوابیده" انجام می گیرد.</a:t>
            </a:r>
            <a:endParaRPr lang="en-US" sz="3200" dirty="0">
              <a:cs typeface="B Nazanin" panose="00000400000000000000" pitchFamily="2" charset="-78"/>
            </a:endParaRPr>
          </a:p>
        </p:txBody>
      </p:sp>
    </p:spTree>
    <p:extLst>
      <p:ext uri="{BB962C8B-B14F-4D97-AF65-F5344CB8AC3E}">
        <p14:creationId xmlns:p14="http://schemas.microsoft.com/office/powerpoint/2010/main" val="101107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256849" y="86139"/>
            <a:ext cx="10515600" cy="766167"/>
          </a:xfrm>
        </p:spPr>
        <p:txBody>
          <a:bodyPr>
            <a:noAutofit/>
          </a:bodyPr>
          <a:lstStyle/>
          <a:p>
            <a:pPr algn="ctr" rtl="1">
              <a:spcBef>
                <a:spcPct val="20000"/>
              </a:spcBef>
            </a:pPr>
            <a:r>
              <a:rPr lang="fa-IR" b="1" dirty="0"/>
              <a:t>استاندارد اندازه گیری دور عضله ساق پا در حالت </a:t>
            </a:r>
            <a:r>
              <a:rPr lang="fa-IR" b="1" dirty="0">
                <a:solidFill>
                  <a:srgbClr val="FF0000"/>
                </a:solidFill>
              </a:rPr>
              <a:t>ایستاده/ نشسته</a:t>
            </a:r>
            <a:endParaRPr lang="fa-IR" altLang="fa-IR" sz="3199" b="1" dirty="0">
              <a:solidFill>
                <a:srgbClr val="FF0000"/>
              </a:solidFill>
              <a:cs typeface="B Nazanin" panose="00000400000000000000" pitchFamily="2" charset="-78"/>
            </a:endParaRPr>
          </a:p>
        </p:txBody>
      </p:sp>
      <p:sp>
        <p:nvSpPr>
          <p:cNvPr id="25603" name="Content Placeholder 2"/>
          <p:cNvSpPr>
            <a:spLocks noGrp="1"/>
          </p:cNvSpPr>
          <p:nvPr>
            <p:ph idx="1"/>
          </p:nvPr>
        </p:nvSpPr>
        <p:spPr>
          <a:xfrm>
            <a:off x="191357" y="1828800"/>
            <a:ext cx="11602558" cy="3890367"/>
          </a:xfrm>
        </p:spPr>
        <p:txBody>
          <a:bodyPr>
            <a:normAutofit/>
          </a:bodyPr>
          <a:lstStyle/>
          <a:p>
            <a:pPr marL="0" indent="0" algn="r" rtl="1">
              <a:buNone/>
            </a:pPr>
            <a:endParaRPr lang="fa-IR" altLang="fa-IR" dirty="0">
              <a:cs typeface="B Nazanin" panose="00000400000000000000" pitchFamily="2" charset="-78"/>
            </a:endParaRPr>
          </a:p>
          <a:p>
            <a:pPr marL="0" indent="0" algn="r" rtl="1">
              <a:buNone/>
            </a:pPr>
            <a:endParaRPr lang="fa-IR" altLang="fa-IR" dirty="0">
              <a:cs typeface="B Nazanin" panose="00000400000000000000" pitchFamily="2" charset="-78"/>
            </a:endParaRPr>
          </a:p>
        </p:txBody>
      </p:sp>
      <p:sp>
        <p:nvSpPr>
          <p:cNvPr id="4" name="Content Placeholder 2"/>
          <p:cNvSpPr txBox="1">
            <a:spLocks/>
          </p:cNvSpPr>
          <p:nvPr/>
        </p:nvSpPr>
        <p:spPr>
          <a:xfrm>
            <a:off x="0" y="1295400"/>
            <a:ext cx="12038012" cy="5410200"/>
          </a:xfrm>
          <a:prstGeom prst="rect">
            <a:avLst/>
          </a:prstGeom>
        </p:spPr>
        <p:txBody>
          <a:bodyPr vert="horz" lIns="91440" tIns="45720" rIns="91440" bIns="45720" rtlCol="0">
            <a:normAutofit/>
          </a:bodyPr>
          <a:lstStyle>
            <a:lvl1pPr marL="223838" indent="-223838" algn="l" defTabSz="914400" rtl="0" eaLnBrk="1" latinLnBrk="0" hangingPunct="1">
              <a:lnSpc>
                <a:spcPct val="90000"/>
              </a:lnSpc>
              <a:spcBef>
                <a:spcPts val="1800"/>
              </a:spcBef>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9pPr>
          </a:lstStyle>
          <a:p>
            <a:pPr marL="457200" indent="-457200" algn="r" rtl="1">
              <a:lnSpc>
                <a:spcPct val="150000"/>
              </a:lnSpc>
              <a:buFont typeface="+mj-lt"/>
              <a:buAutoNum type="alphaLcParenR"/>
            </a:pPr>
            <a:endParaRPr lang="fa-IR" altLang="fa-IR" sz="2400" b="1" dirty="0" smtClean="0">
              <a:solidFill>
                <a:srgbClr val="0070C0"/>
              </a:solidFill>
              <a:cs typeface="B Nazanin" panose="000004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773958327"/>
              </p:ext>
            </p:extLst>
          </p:nvPr>
        </p:nvGraphicFramePr>
        <p:xfrm>
          <a:off x="191358" y="852309"/>
          <a:ext cx="11793914" cy="5716777"/>
        </p:xfrm>
        <a:graphic>
          <a:graphicData uri="http://schemas.openxmlformats.org/drawingml/2006/table">
            <a:tbl>
              <a:tblPr rtl="1" firstRow="1" firstCol="1" bandRow="1">
                <a:tableStyleId>{F5AB1C69-6EDB-4FF4-983F-18BD219EF322}</a:tableStyleId>
              </a:tblPr>
              <a:tblGrid>
                <a:gridCol w="11793914">
                  <a:extLst>
                    <a:ext uri="{9D8B030D-6E8A-4147-A177-3AD203B41FA5}">
                      <a16:colId xmlns:a16="http://schemas.microsoft.com/office/drawing/2014/main" val="1516444222"/>
                    </a:ext>
                  </a:extLst>
                </a:gridCol>
              </a:tblGrid>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در حالت ایستاده، وزن فرد روی هر دو پا به طور مساوی پخش شده است.</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3912978584"/>
                  </a:ext>
                </a:extLst>
              </a:tr>
              <a:tr h="1223963">
                <a:tc>
                  <a:txBody>
                    <a:bodyPr/>
                    <a:lstStyle/>
                    <a:p>
                      <a:pPr marL="0" marR="0" algn="r" rtl="1">
                        <a:lnSpc>
                          <a:spcPct val="107000"/>
                        </a:lnSpc>
                        <a:spcBef>
                          <a:spcPts val="0"/>
                        </a:spcBef>
                        <a:spcAft>
                          <a:spcPts val="0"/>
                        </a:spcAft>
                      </a:pPr>
                      <a:r>
                        <a:rPr lang="fa-IR" sz="2800">
                          <a:effectLst/>
                          <a:cs typeface="B Nazanin" panose="00000400000000000000" pitchFamily="2" charset="-78"/>
                        </a:rPr>
                        <a:t>در حالت نشسته، ترجیحا پای چپ به طور آزاد آویزان باشد. (در افرادی که پای چپ به هرعلتی آسیب دیده و غیر قابل ارزیابی است از پای راست استفاده شود).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561143304"/>
                  </a:ext>
                </a:extLst>
              </a:tr>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از فرد سالمند می خواهد پاچه شلوار خود را بالا زده تا ساق پا بطور کامل قابل دسترسی باشد.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30433398"/>
                  </a:ext>
                </a:extLst>
              </a:tr>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متر نواری را دور پهن ترین بخش ساق پا قرار داده و اندازه را یادداشت می نماید.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51293156"/>
                  </a:ext>
                </a:extLst>
              </a:tr>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متر را نه خیلی سفت و نه خیلی آزاد دور عضله قرار می دهد.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2210241351"/>
                  </a:ext>
                </a:extLst>
              </a:tr>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برای اطمینان از درستی کار، دو ناحیه (کمی بالاتر و پایین تر) از محل اندازه گیری شده را اندازه گیری می کند.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984432923"/>
                  </a:ext>
                </a:extLst>
              </a:tr>
              <a:tr h="596614">
                <a:tc>
                  <a:txBody>
                    <a:bodyPr/>
                    <a:lstStyle/>
                    <a:p>
                      <a:pPr marL="0" marR="0" algn="r" rtl="1">
                        <a:lnSpc>
                          <a:spcPct val="107000"/>
                        </a:lnSpc>
                        <a:spcBef>
                          <a:spcPts val="0"/>
                        </a:spcBef>
                        <a:spcAft>
                          <a:spcPts val="0"/>
                        </a:spcAft>
                      </a:pPr>
                      <a:r>
                        <a:rPr lang="fa-IR" sz="2800">
                          <a:effectLst/>
                          <a:cs typeface="B Nazanin" panose="00000400000000000000" pitchFamily="2" charset="-78"/>
                        </a:rPr>
                        <a:t>حریم خصوصی بیمار را رعایت می کند.</a:t>
                      </a:r>
                      <a:endParaRPr lang="en-US" sz="280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6971356"/>
                  </a:ext>
                </a:extLst>
              </a:tr>
              <a:tr h="596614">
                <a:tc>
                  <a:txBody>
                    <a:bodyPr/>
                    <a:lstStyle/>
                    <a:p>
                      <a:pPr marL="0" marR="0" algn="r" rtl="1">
                        <a:lnSpc>
                          <a:spcPct val="107000"/>
                        </a:lnSpc>
                        <a:spcBef>
                          <a:spcPts val="0"/>
                        </a:spcBef>
                        <a:spcAft>
                          <a:spcPts val="0"/>
                        </a:spcAft>
                      </a:pPr>
                      <a:r>
                        <a:rPr lang="fa-IR" sz="2800" dirty="0">
                          <a:effectLst/>
                          <a:cs typeface="B Nazanin" panose="00000400000000000000" pitchFamily="2" charset="-78"/>
                        </a:rPr>
                        <a:t>علت انجام این ارزیابی را برای سالمند/ همراه سالمند توضیح می دهد.</a:t>
                      </a:r>
                      <a:endParaRPr lang="en-US" sz="28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4225977801"/>
                  </a:ext>
                </a:extLst>
              </a:tr>
            </a:tbl>
          </a:graphicData>
        </a:graphic>
      </p:graphicFrame>
    </p:spTree>
    <p:extLst>
      <p:ext uri="{BB962C8B-B14F-4D97-AF65-F5344CB8AC3E}">
        <p14:creationId xmlns:p14="http://schemas.microsoft.com/office/powerpoint/2010/main" val="2197001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1412" y="1"/>
            <a:ext cx="10515600" cy="838200"/>
          </a:xfrm>
        </p:spPr>
        <p:txBody>
          <a:bodyPr>
            <a:noAutofit/>
          </a:bodyPr>
          <a:lstStyle/>
          <a:p>
            <a:pPr algn="ctr" rtl="1">
              <a:spcBef>
                <a:spcPct val="20000"/>
              </a:spcBef>
            </a:pPr>
            <a:r>
              <a:rPr lang="fa-IR" b="1" dirty="0"/>
              <a:t>استاندارد اندازه گیری دور عضله ساق پا در حالت خوابیده</a:t>
            </a:r>
            <a:endParaRPr lang="fa-IR" altLang="fa-IR" sz="3199" b="1" dirty="0">
              <a:solidFill>
                <a:srgbClr val="003296"/>
              </a:solidFill>
              <a:cs typeface="B Nazanin" panose="00000400000000000000" pitchFamily="2" charset="-78"/>
            </a:endParaRPr>
          </a:p>
        </p:txBody>
      </p:sp>
      <p:sp>
        <p:nvSpPr>
          <p:cNvPr id="25603" name="Content Placeholder 2"/>
          <p:cNvSpPr>
            <a:spLocks noGrp="1"/>
          </p:cNvSpPr>
          <p:nvPr>
            <p:ph idx="1"/>
          </p:nvPr>
        </p:nvSpPr>
        <p:spPr>
          <a:xfrm>
            <a:off x="191357" y="1828800"/>
            <a:ext cx="11602558" cy="3890367"/>
          </a:xfrm>
        </p:spPr>
        <p:txBody>
          <a:bodyPr>
            <a:normAutofit/>
          </a:bodyPr>
          <a:lstStyle/>
          <a:p>
            <a:pPr marL="0" indent="0" algn="r" rtl="1">
              <a:buNone/>
            </a:pPr>
            <a:endParaRPr lang="fa-IR" altLang="fa-IR" dirty="0">
              <a:cs typeface="B Nazanin" panose="00000400000000000000" pitchFamily="2" charset="-78"/>
            </a:endParaRPr>
          </a:p>
          <a:p>
            <a:pPr marL="0" indent="0" algn="r" rtl="1">
              <a:buNone/>
            </a:pPr>
            <a:endParaRPr lang="fa-IR" altLang="fa-IR" dirty="0">
              <a:cs typeface="B Nazanin" panose="00000400000000000000" pitchFamily="2" charset="-78"/>
            </a:endParaRPr>
          </a:p>
        </p:txBody>
      </p:sp>
      <p:sp>
        <p:nvSpPr>
          <p:cNvPr id="4" name="Content Placeholder 2"/>
          <p:cNvSpPr txBox="1">
            <a:spLocks/>
          </p:cNvSpPr>
          <p:nvPr/>
        </p:nvSpPr>
        <p:spPr>
          <a:xfrm>
            <a:off x="-59634" y="838201"/>
            <a:ext cx="12038012" cy="5867399"/>
          </a:xfrm>
          <a:prstGeom prst="rect">
            <a:avLst/>
          </a:prstGeom>
        </p:spPr>
        <p:txBody>
          <a:bodyPr vert="horz" lIns="91440" tIns="45720" rIns="91440" bIns="45720" rtlCol="0">
            <a:normAutofit/>
          </a:bodyPr>
          <a:lstStyle>
            <a:lvl1pPr marL="223838" indent="-223838" algn="l" defTabSz="914400" rtl="0" eaLnBrk="1" latinLnBrk="0" hangingPunct="1">
              <a:lnSpc>
                <a:spcPct val="90000"/>
              </a:lnSpc>
              <a:spcBef>
                <a:spcPts val="1800"/>
              </a:spcBef>
              <a:buFont typeface="Arial" pitchFamily="34" charset="0"/>
              <a:buChar char="•"/>
              <a:defRPr sz="2000" kern="1200">
                <a:solidFill>
                  <a:schemeClr val="tx1"/>
                </a:solidFill>
                <a:latin typeface="+mn-lt"/>
                <a:ea typeface="+mn-ea"/>
                <a:cs typeface="+mn-cs"/>
              </a:defRPr>
            </a:lvl1pPr>
            <a:lvl2pPr marL="502920" indent="-223838" algn="l" defTabSz="914400" rtl="0" eaLnBrk="1" latinLnBrk="0" hangingPunct="1">
              <a:lnSpc>
                <a:spcPct val="90000"/>
              </a:lnSpc>
              <a:spcBef>
                <a:spcPts val="800"/>
              </a:spcBef>
              <a:buFont typeface="Arial" pitchFamily="34" charset="0"/>
              <a:buChar char="–"/>
              <a:defRPr sz="1800" kern="1200">
                <a:solidFill>
                  <a:schemeClr val="tx1"/>
                </a:solidFill>
                <a:latin typeface="+mn-lt"/>
                <a:ea typeface="+mn-ea"/>
                <a:cs typeface="+mn-cs"/>
              </a:defRPr>
            </a:lvl2pPr>
            <a:lvl3pPr marL="741363" indent="-171450" algn="l" defTabSz="914400" rtl="0" eaLnBrk="1" latinLnBrk="0" hangingPunct="1">
              <a:lnSpc>
                <a:spcPct val="90000"/>
              </a:lnSpc>
              <a:spcBef>
                <a:spcPts val="600"/>
              </a:spcBef>
              <a:buFont typeface="Arial" pitchFamily="34" charset="0"/>
              <a:buChar char="•"/>
              <a:defRPr sz="1600" kern="1200">
                <a:solidFill>
                  <a:schemeClr val="tx1"/>
                </a:solidFill>
                <a:latin typeface="+mn-lt"/>
                <a:ea typeface="+mn-ea"/>
                <a:cs typeface="+mn-cs"/>
              </a:defRPr>
            </a:lvl3pPr>
            <a:lvl4pPr marL="9667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4pPr>
            <a:lvl5pPr marL="1208088" indent="-173038" algn="l" defTabSz="914400" rtl="0" eaLnBrk="1" latinLnBrk="0" hangingPunct="1">
              <a:lnSpc>
                <a:spcPct val="90000"/>
              </a:lnSpc>
              <a:spcBef>
                <a:spcPts val="600"/>
              </a:spcBef>
              <a:buFont typeface="Arial" pitchFamily="34" charset="0"/>
              <a:buChar char="•"/>
              <a:defRPr sz="1400" kern="1200">
                <a:solidFill>
                  <a:schemeClr val="tx1"/>
                </a:solidFill>
                <a:latin typeface="+mn-lt"/>
                <a:ea typeface="+mn-ea"/>
                <a:cs typeface="+mn-cs"/>
              </a:defRPr>
            </a:lvl5pPr>
            <a:lvl6pPr marL="1444752"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6pPr>
            <a:lvl7pPr marL="1682496"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7pPr>
            <a:lvl8pPr marL="1920240"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8pPr>
            <a:lvl9pPr marL="2157984" indent="-173736" algn="l" defTabSz="914400" rtl="0" eaLnBrk="1" latinLnBrk="0" hangingPunct="1">
              <a:lnSpc>
                <a:spcPct val="90000"/>
              </a:lnSpc>
              <a:spcBef>
                <a:spcPts val="600"/>
              </a:spcBef>
              <a:buFont typeface="Arial" pitchFamily="34" charset="0"/>
              <a:buChar char="•"/>
              <a:defRPr sz="1400" kern="1200" baseline="0">
                <a:solidFill>
                  <a:schemeClr val="tx1"/>
                </a:solidFill>
                <a:latin typeface="+mn-lt"/>
                <a:ea typeface="+mn-ea"/>
                <a:cs typeface="+mn-cs"/>
              </a:defRPr>
            </a:lvl9pPr>
          </a:lstStyle>
          <a:p>
            <a:pPr marL="0" indent="0" algn="r" rtl="1">
              <a:lnSpc>
                <a:spcPct val="150000"/>
              </a:lnSpc>
              <a:buNone/>
            </a:pPr>
            <a:endParaRPr lang="fa-IR" altLang="fa-IR" sz="2400" dirty="0">
              <a:cs typeface="B Nazanin"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119726582"/>
              </p:ext>
            </p:extLst>
          </p:nvPr>
        </p:nvGraphicFramePr>
        <p:xfrm>
          <a:off x="-59634" y="753846"/>
          <a:ext cx="12038012" cy="7856752"/>
        </p:xfrm>
        <a:graphic>
          <a:graphicData uri="http://schemas.openxmlformats.org/drawingml/2006/table">
            <a:tbl>
              <a:tblPr rtl="1" firstRow="1" firstCol="1" bandRow="1">
                <a:tableStyleId>{F5AB1C69-6EDB-4FF4-983F-18BD219EF322}</a:tableStyleId>
              </a:tblPr>
              <a:tblGrid>
                <a:gridCol w="12038012">
                  <a:extLst>
                    <a:ext uri="{9D8B030D-6E8A-4147-A177-3AD203B41FA5}">
                      <a16:colId xmlns:a16="http://schemas.microsoft.com/office/drawing/2014/main" val="1940049644"/>
                    </a:ext>
                  </a:extLst>
                </a:gridCol>
              </a:tblGrid>
              <a:tr h="695469">
                <a:tc>
                  <a:txBody>
                    <a:bodyPr/>
                    <a:lstStyle/>
                    <a:p>
                      <a:pPr algn="r" rtl="1">
                        <a:spcAft>
                          <a:spcPts val="0"/>
                        </a:spcAft>
                      </a:pPr>
                      <a:r>
                        <a:rPr lang="fa-IR" sz="3200" dirty="0">
                          <a:effectLst/>
                          <a:cs typeface="B Nazanin" panose="00000400000000000000" pitchFamily="2" charset="-78"/>
                        </a:rPr>
                        <a:t>فرد را در حالت طاقباز روی تخت می خواباند.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1805357696"/>
                  </a:ext>
                </a:extLst>
              </a:tr>
              <a:tr h="695469">
                <a:tc>
                  <a:txBody>
                    <a:bodyPr/>
                    <a:lstStyle/>
                    <a:p>
                      <a:pPr algn="r" rtl="1">
                        <a:spcAft>
                          <a:spcPts val="0"/>
                        </a:spcAft>
                      </a:pPr>
                      <a:r>
                        <a:rPr lang="fa-IR" sz="3200" dirty="0">
                          <a:effectLst/>
                          <a:cs typeface="B Nazanin" panose="00000400000000000000" pitchFamily="2" charset="-78"/>
                        </a:rPr>
                        <a:t>ارزیابی را برای پای چپ انجام می دهد.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1696256719"/>
                  </a:ext>
                </a:extLst>
              </a:tr>
              <a:tr h="1185534">
                <a:tc>
                  <a:txBody>
                    <a:bodyPr/>
                    <a:lstStyle/>
                    <a:p>
                      <a:pPr algn="r" rtl="1">
                        <a:spcAft>
                          <a:spcPts val="0"/>
                        </a:spcAft>
                      </a:pPr>
                      <a:r>
                        <a:rPr lang="fa-IR" sz="3200" dirty="0">
                          <a:effectLst/>
                          <a:cs typeface="B Nazanin" panose="00000400000000000000" pitchFamily="2" charset="-78"/>
                        </a:rPr>
                        <a:t>با کسب اجازه از سالمند، از وی یا مراقب سالمند می خواهد پاچه شلوار پای چپ را بالا زده تا ساق پا بطور کامل قابل دسترسی باشد.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3899450522"/>
                  </a:ext>
                </a:extLst>
              </a:tr>
              <a:tr h="695469">
                <a:tc>
                  <a:txBody>
                    <a:bodyPr/>
                    <a:lstStyle/>
                    <a:p>
                      <a:pPr algn="r" rtl="1">
                        <a:spcAft>
                          <a:spcPts val="0"/>
                        </a:spcAft>
                      </a:pPr>
                      <a:r>
                        <a:rPr lang="fa-IR" sz="3200" dirty="0">
                          <a:effectLst/>
                          <a:cs typeface="B Nazanin" panose="00000400000000000000" pitchFamily="2" charset="-78"/>
                        </a:rPr>
                        <a:t>زانوی چپ را در زاویه 90 درجه قرار می دهد.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1894854417"/>
                  </a:ext>
                </a:extLst>
              </a:tr>
              <a:tr h="695469">
                <a:tc>
                  <a:txBody>
                    <a:bodyPr/>
                    <a:lstStyle/>
                    <a:p>
                      <a:pPr algn="r" rtl="1">
                        <a:spcAft>
                          <a:spcPts val="0"/>
                        </a:spcAft>
                      </a:pPr>
                      <a:r>
                        <a:rPr lang="fa-IR" sz="3200" dirty="0">
                          <a:effectLst/>
                          <a:cs typeface="B Nazanin" panose="00000400000000000000" pitchFamily="2" charset="-78"/>
                        </a:rPr>
                        <a:t>متر نواری را دور بزرگترین/ پهن ترین بخش ساق پای چپ قرار می دهد. </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4044413620"/>
                  </a:ext>
                </a:extLst>
              </a:tr>
              <a:tr h="1778301">
                <a:tc>
                  <a:txBody>
                    <a:bodyPr/>
                    <a:lstStyle/>
                    <a:p>
                      <a:pPr algn="r" rtl="1">
                        <a:spcAft>
                          <a:spcPts val="0"/>
                        </a:spcAft>
                      </a:pPr>
                      <a:r>
                        <a:rPr lang="fa-IR" sz="3200" dirty="0">
                          <a:effectLst/>
                          <a:cs typeface="B Nazanin" panose="00000400000000000000" pitchFamily="2" charset="-78"/>
                        </a:rPr>
                        <a:t>برای اطمینان از درستی کار ، دو ناحیه (کمی بالاتر و پایین تر ) از محل اندازه گیری شده  را اندازه گیری می کند (در اندازه گیری مجدد، نباید بیش از 5/0 سانتی متر اختلاف وجود داشته باشد)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3521622061"/>
                  </a:ext>
                </a:extLst>
              </a:tr>
              <a:tr h="707786">
                <a:tc>
                  <a:txBody>
                    <a:bodyPr/>
                    <a:lstStyle/>
                    <a:p>
                      <a:pPr marL="0" marR="0" algn="r" rtl="1">
                        <a:lnSpc>
                          <a:spcPct val="107000"/>
                        </a:lnSpc>
                        <a:spcBef>
                          <a:spcPts val="0"/>
                        </a:spcBef>
                        <a:spcAft>
                          <a:spcPts val="0"/>
                        </a:spcAft>
                      </a:pPr>
                      <a:r>
                        <a:rPr lang="fa-IR" sz="3200" dirty="0">
                          <a:effectLst/>
                          <a:cs typeface="B Nazanin" panose="00000400000000000000" pitchFamily="2" charset="-78"/>
                        </a:rPr>
                        <a:t>حریم خصوصی بیمار را رعایت می کند.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2021111301"/>
                  </a:ext>
                </a:extLst>
              </a:tr>
              <a:tr h="707786">
                <a:tc>
                  <a:txBody>
                    <a:bodyPr/>
                    <a:lstStyle/>
                    <a:p>
                      <a:pPr marL="0" marR="0" algn="r" rtl="1">
                        <a:lnSpc>
                          <a:spcPct val="107000"/>
                        </a:lnSpc>
                        <a:spcBef>
                          <a:spcPts val="0"/>
                        </a:spcBef>
                        <a:spcAft>
                          <a:spcPts val="0"/>
                        </a:spcAft>
                      </a:pPr>
                      <a:r>
                        <a:rPr lang="fa-IR" sz="3200" dirty="0">
                          <a:effectLst/>
                          <a:cs typeface="B Nazanin" panose="00000400000000000000" pitchFamily="2" charset="-78"/>
                        </a:rPr>
                        <a:t>علت انجام این ارزیابی را برای سالمند/ همراه سالمند توضیح می دهد.</a:t>
                      </a:r>
                      <a:endParaRPr lang="en-US" sz="32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1401992020"/>
                  </a:ext>
                </a:extLst>
              </a:tr>
              <a:tr h="695469">
                <a:tc>
                  <a:txBody>
                    <a:bodyPr/>
                    <a:lstStyle/>
                    <a:p>
                      <a:pPr algn="r" rtl="1">
                        <a:spcAft>
                          <a:spcPts val="0"/>
                        </a:spcAft>
                      </a:pPr>
                      <a:r>
                        <a:rPr lang="fa-IR" sz="3200" dirty="0">
                          <a:effectLst/>
                          <a:cs typeface="B Nazanin" panose="00000400000000000000" pitchFamily="2" charset="-78"/>
                        </a:rPr>
                        <a:t>با دقت 1/0 سانتی متر اندازه روی  متر را یادداشت می کند</a:t>
                      </a:r>
                      <a:endParaRPr lang="en-US" sz="3200" dirty="0">
                        <a:effectLst/>
                        <a:latin typeface="Calibri" panose="020F0502020204030204" pitchFamily="34" charset="0"/>
                        <a:cs typeface="B Nazanin" panose="00000400000000000000" pitchFamily="2" charset="-78"/>
                      </a:endParaRPr>
                    </a:p>
                  </a:txBody>
                  <a:tcPr marL="68580" marR="68580" marT="0" marB="0" anchor="ctr">
                    <a:solidFill>
                      <a:schemeClr val="accent3">
                        <a:lumMod val="75000"/>
                      </a:schemeClr>
                    </a:solidFill>
                  </a:tcPr>
                </a:tc>
                <a:extLst>
                  <a:ext uri="{0D108BD9-81ED-4DB2-BD59-A6C34878D82A}">
                    <a16:rowId xmlns:a16="http://schemas.microsoft.com/office/drawing/2014/main" val="1266501619"/>
                  </a:ext>
                </a:extLst>
              </a:tr>
            </a:tbl>
          </a:graphicData>
        </a:graphic>
      </p:graphicFrame>
    </p:spTree>
    <p:extLst>
      <p:ext uri="{BB962C8B-B14F-4D97-AF65-F5344CB8AC3E}">
        <p14:creationId xmlns:p14="http://schemas.microsoft.com/office/powerpoint/2010/main" val="2765534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Watercolor_16x9">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2700"/>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F00001016.potx" id="{8AD53B0B-FC02-4342-9C97-FCB4E3E31C20}" vid="{17FAF719-7E74-4133-9EF7-340AA294087B}"/>
    </a:ext>
  </a:extLst>
</a:theme>
</file>

<file path=ppt/theme/theme2.xml><?xml version="1.0" encoding="utf-8"?>
<a:theme xmlns:a="http://schemas.openxmlformats.org/drawingml/2006/main" name="Office Theme">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Watercolor_16x9">
      <a:dk1>
        <a:sysClr val="windowText" lastClr="000000"/>
      </a:dk1>
      <a:lt1>
        <a:sysClr val="window" lastClr="FFFFFF"/>
      </a:lt1>
      <a:dk2>
        <a:srgbClr val="09AFA7"/>
      </a:dk2>
      <a:lt2>
        <a:srgbClr val="AEF1EA"/>
      </a:lt2>
      <a:accent1>
        <a:srgbClr val="08CAC1"/>
      </a:accent1>
      <a:accent2>
        <a:srgbClr val="76C714"/>
      </a:accent2>
      <a:accent3>
        <a:srgbClr val="0E70C2"/>
      </a:accent3>
      <a:accent4>
        <a:srgbClr val="259F39"/>
      </a:accent4>
      <a:accent5>
        <a:srgbClr val="C8C015"/>
      </a:accent5>
      <a:accent6>
        <a:srgbClr val="444FDC"/>
      </a:accent6>
      <a:hlink>
        <a:srgbClr val="76C714"/>
      </a:hlink>
      <a:folHlink>
        <a:srgbClr val="7F7F7F"/>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2194</TotalTime>
  <Words>2244</Words>
  <Application>Microsoft Office PowerPoint</Application>
  <PresentationFormat>Custom</PresentationFormat>
  <Paragraphs>166</Paragraphs>
  <Slides>33</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Malgun Gothic</vt:lpstr>
      <vt:lpstr>Arial</vt:lpstr>
      <vt:lpstr>B Mitra</vt:lpstr>
      <vt:lpstr>B Nazanin</vt:lpstr>
      <vt:lpstr>B Titr</vt:lpstr>
      <vt:lpstr>B Zar</vt:lpstr>
      <vt:lpstr>Calibri</vt:lpstr>
      <vt:lpstr>Palatino Linotype</vt:lpstr>
      <vt:lpstr>Symbol</vt:lpstr>
      <vt:lpstr>Times New Roman</vt:lpstr>
      <vt:lpstr>Watercolor_16x9</vt:lpstr>
      <vt:lpstr>PowerPoint Presentation</vt:lpstr>
      <vt:lpstr> کارگاه بررسی مهارت عملی مراقبت سالمندام ویژه مراقب سلامت و بهورزان     17 تیرماه 1405</vt:lpstr>
      <vt:lpstr>استاندارد اندازه گیری فشارخون</vt:lpstr>
      <vt:lpstr>PowerPoint Presentation</vt:lpstr>
      <vt:lpstr>PowerPoint Presentation</vt:lpstr>
      <vt:lpstr>استاندارد اندازه گیری فشارخون وضعیتی (اورتواستاتیک)</vt:lpstr>
      <vt:lpstr>اندازه گیری شاخص های آنتروپومتریک در سالمندان </vt:lpstr>
      <vt:lpstr>استاندارد اندازه گیری دور عضله ساق پا در حالت ایستاده/ نشسته</vt:lpstr>
      <vt:lpstr>استاندارد اندازه گیری دور عضله ساق پا در حالت خوابیده</vt:lpstr>
      <vt:lpstr>PowerPoint Presentation</vt:lpstr>
      <vt:lpstr>PowerPoint Presentation</vt:lpstr>
      <vt:lpstr>استاندارد اندازه گیری ارتفاع زانو در حالت نشسته/ چمباتمه/ خوابیده</vt:lpstr>
      <vt:lpstr>PowerPoint Presentation</vt:lpstr>
      <vt:lpstr>PowerPoint Presentation</vt:lpstr>
      <vt:lpstr>PowerPoint Presentation</vt:lpstr>
      <vt:lpstr>استاندارد اندازه گیری دور وسط بازو MAC</vt:lpstr>
      <vt:lpstr>PowerPoint Presentation</vt:lpstr>
      <vt:lpstr>PowerPoint Presentation</vt:lpstr>
      <vt:lpstr>استانداردهای انجام تست تعادل  در ارزیابی زمین خوردن و عدم تعادل</vt:lpstr>
      <vt:lpstr>PowerPoint Presentation</vt:lpstr>
      <vt:lpstr>PowerPoint Presentation</vt:lpstr>
      <vt:lpstr>استاندارد عملی غربالگری افسردگی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اشکال مختلف کالیپر</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hamrahrayane</dc:creator>
  <cp:lastModifiedBy>Salmandan-AK</cp:lastModifiedBy>
  <cp:revision>188</cp:revision>
  <cp:lastPrinted>2023-05-04T06:07:55Z</cp:lastPrinted>
  <dcterms:created xsi:type="dcterms:W3CDTF">2023-02-26T18:44:22Z</dcterms:created>
  <dcterms:modified xsi:type="dcterms:W3CDTF">2026-07-07T06:43:36Z</dcterms:modified>
</cp:coreProperties>
</file>