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sldIdLst>
    <p:sldId id="308" r:id="rId2"/>
    <p:sldId id="312" r:id="rId3"/>
    <p:sldId id="257" r:id="rId4"/>
    <p:sldId id="261" r:id="rId5"/>
    <p:sldId id="262" r:id="rId6"/>
    <p:sldId id="258" r:id="rId7"/>
    <p:sldId id="266" r:id="rId8"/>
    <p:sldId id="267" r:id="rId9"/>
    <p:sldId id="263" r:id="rId10"/>
    <p:sldId id="264" r:id="rId11"/>
    <p:sldId id="268" r:id="rId12"/>
    <p:sldId id="269" r:id="rId13"/>
    <p:sldId id="260" r:id="rId14"/>
    <p:sldId id="259" r:id="rId15"/>
    <p:sldId id="265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6" r:id="rId30"/>
    <p:sldId id="311" r:id="rId31"/>
    <p:sldId id="309" r:id="rId32"/>
    <p:sldId id="310" r:id="rId33"/>
    <p:sldId id="285" r:id="rId34"/>
    <p:sldId id="286" r:id="rId35"/>
    <p:sldId id="290" r:id="rId36"/>
    <p:sldId id="291" r:id="rId37"/>
    <p:sldId id="292" r:id="rId38"/>
    <p:sldId id="293" r:id="rId39"/>
    <p:sldId id="294" r:id="rId40"/>
    <p:sldId id="298" r:id="rId41"/>
    <p:sldId id="299" r:id="rId42"/>
    <p:sldId id="300" r:id="rId43"/>
    <p:sldId id="301" r:id="rId44"/>
    <p:sldId id="302" r:id="rId45"/>
    <p:sldId id="305" r:id="rId46"/>
    <p:sldId id="295" r:id="rId47"/>
    <p:sldId id="307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10" d="100"/>
          <a:sy n="110" d="100"/>
        </p:scale>
        <p:origin x="-186" y="-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1866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5834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3548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6228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0561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2817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030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908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463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1295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76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0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678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724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2900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3278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009C1-E45B-401F-8B7E-2C573F629145}" type="datetimeFigureOut">
              <a:rPr lang="fa-IR" smtClean="0"/>
              <a:t>27/06/1446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160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A0CD3-1DE5-417A-BDE8-4AA9204EF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625" y="456406"/>
            <a:ext cx="8670235" cy="959876"/>
          </a:xfrm>
        </p:spPr>
        <p:txBody>
          <a:bodyPr>
            <a:noAutofit/>
          </a:bodyPr>
          <a:lstStyle/>
          <a:p>
            <a:pPr algn="ctr" rtl="0"/>
            <a:endParaRPr lang="fa-I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61FFC05-1A59-457A-B3E8-F0354E29A152}"/>
              </a:ext>
            </a:extLst>
          </p:cNvPr>
          <p:cNvSpPr/>
          <p:nvPr/>
        </p:nvSpPr>
        <p:spPr>
          <a:xfrm>
            <a:off x="12524157" y="4206622"/>
            <a:ext cx="3670853" cy="402866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Directed by :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Dr. </a:t>
            </a: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Ensiyeh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 . Taheri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Assitant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 Professor of Isfahan Medical </a:t>
            </a: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Uneversity</a:t>
            </a:r>
            <a:endParaRPr kumimoji="0" lang="fa-IR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ssia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C:\Users\DELL\Downloads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653" y="1142748"/>
            <a:ext cx="6015821" cy="4391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2678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B871-31FA-4C3F-8E02-B6AEC3D00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629" y="236417"/>
            <a:ext cx="8610600" cy="481331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ترشحی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4CB284-31DC-46B5-849E-A255E9D9B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17748"/>
            <a:ext cx="9343850" cy="5565912"/>
          </a:xfrm>
        </p:spPr>
        <p:txBody>
          <a:bodyPr>
            <a:normAutofit/>
          </a:bodyPr>
          <a:lstStyle/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زمانی که ترشح مایع بیش از حد نسبت به جذب وجود دارد.</a:t>
            </a:r>
          </a:p>
          <a:p>
            <a:pPr marL="0" indent="0" algn="r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اغلب در نتیجه اختلال در انتقال الکترولیت ها( فعال سازی کانال های </a:t>
            </a:r>
            <a:r>
              <a:rPr lang="fa-IR" sz="2800" b="1" dirty="0" smtClean="0">
                <a:cs typeface="B Nazanin" panose="00000400000000000000" pitchFamily="2" charset="-78"/>
              </a:rPr>
              <a:t>کلریدی)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عفونت ها </a:t>
            </a:r>
            <a:r>
              <a:rPr lang="fa-IR" sz="2800" b="1" dirty="0" smtClean="0">
                <a:cs typeface="B Nazanin" panose="00000400000000000000" pitchFamily="2" charset="-78"/>
              </a:rPr>
              <a:t>: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en-US" sz="2400" b="1" dirty="0" smtClean="0">
                <a:cs typeface="+mj-cs"/>
              </a:rPr>
              <a:t>Vibrio </a:t>
            </a:r>
            <a:r>
              <a:rPr lang="en-US" sz="2400" b="1" dirty="0">
                <a:cs typeface="+mj-cs"/>
              </a:rPr>
              <a:t>cholerae toxin, heat-stable Escherichia coli       toxin,                rotavirus ,     HIV,        Cryptosporidium parvum and Giardia </a:t>
            </a:r>
            <a:r>
              <a:rPr lang="en-US" sz="2400" b="1" dirty="0" err="1" smtClean="0">
                <a:cs typeface="+mj-cs"/>
              </a:rPr>
              <a:t>lamblia</a:t>
            </a:r>
            <a:endParaRPr lang="fa-IR" sz="2400" b="1" dirty="0">
              <a:cs typeface="+mj-cs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دفع مدفوع شبانه به نفع اسهال ترشحی میباشد.</a:t>
            </a:r>
          </a:p>
        </p:txBody>
      </p:sp>
    </p:spTree>
    <p:extLst>
      <p:ext uri="{BB962C8B-B14F-4D97-AF65-F5344CB8AC3E}">
        <p14:creationId xmlns:p14="http://schemas.microsoft.com/office/powerpoint/2010/main" val="36171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9900F-BD1A-4996-82C4-ACE896F4A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6904" y="345640"/>
            <a:ext cx="8610600" cy="587349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ویروسی: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FB4DB-E2AE-4232-8829-6ED335E6C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194" y="639314"/>
            <a:ext cx="8610600" cy="5825620"/>
          </a:xfrm>
        </p:spPr>
        <p:txBody>
          <a:bodyPr>
            <a:normAutofit fontScale="92500"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شایعترین : </a:t>
            </a:r>
            <a:r>
              <a:rPr lang="fa-IR" sz="2400" b="1" dirty="0" err="1">
                <a:cs typeface="B Nazanin" panose="00000400000000000000" pitchFamily="2" charset="-78"/>
              </a:rPr>
              <a:t>روتا</a:t>
            </a:r>
            <a:r>
              <a:rPr lang="fa-IR" sz="2400" b="1" dirty="0">
                <a:cs typeface="B Nazanin" panose="00000400000000000000" pitchFamily="2" charset="-78"/>
              </a:rPr>
              <a:t> ویروس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اغلب با استفراغ و سپس دفع مکرر مدفوع آبکی و </a:t>
            </a:r>
            <a:r>
              <a:rPr lang="fa-IR" sz="2400" b="1" dirty="0" err="1">
                <a:cs typeface="B Nazanin" panose="00000400000000000000" pitchFamily="2" charset="-78"/>
              </a:rPr>
              <a:t>غیرخونی</a:t>
            </a:r>
            <a:r>
              <a:rPr lang="fa-IR" sz="2400" b="1" dirty="0">
                <a:cs typeface="B Nazanin" panose="00000400000000000000" pitchFamily="2" charset="-78"/>
              </a:rPr>
              <a:t> شروع میشود.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نیمی بیماران تب دارند.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در مدفوع گلبول سفید وجود ندارد.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20% بیماران اسهال </a:t>
            </a:r>
            <a:r>
              <a:rPr lang="fa-IR" sz="2400" b="1" dirty="0" err="1">
                <a:cs typeface="B Nazanin" panose="00000400000000000000" pitchFamily="2" charset="-78"/>
              </a:rPr>
              <a:t>موکوسی</a:t>
            </a:r>
            <a:r>
              <a:rPr lang="fa-IR" sz="2400" b="1" dirty="0">
                <a:cs typeface="B Nazanin" panose="00000400000000000000" pitchFamily="2" charset="-78"/>
              </a:rPr>
              <a:t> دارند.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بهبودی و رفع کامل علایم در عرض 7 روز رخ میدهد.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10-20% بیماران دچار </a:t>
            </a:r>
            <a:r>
              <a:rPr lang="fa-IR" sz="2400" b="1" dirty="0" err="1">
                <a:cs typeface="B Nazanin" panose="00000400000000000000" pitchFamily="2" charset="-78"/>
              </a:rPr>
              <a:t>سوجذب</a:t>
            </a:r>
            <a:r>
              <a:rPr lang="fa-IR" sz="2400" b="1" dirty="0">
                <a:cs typeface="B Nazanin" panose="00000400000000000000" pitchFamily="2" charset="-78"/>
              </a:rPr>
              <a:t> دی </a:t>
            </a:r>
            <a:r>
              <a:rPr lang="fa-IR" sz="2400" b="1" dirty="0" err="1">
                <a:cs typeface="B Nazanin" panose="00000400000000000000" pitchFamily="2" charset="-78"/>
              </a:rPr>
              <a:t>ساکاریدها</a:t>
            </a:r>
            <a:r>
              <a:rPr lang="fa-IR" sz="2400" b="1" dirty="0">
                <a:cs typeface="B Nazanin" panose="00000400000000000000" pitchFamily="2" charset="-78"/>
              </a:rPr>
              <a:t> میشوند.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سایر عوامل ویروسی بر اساس علایم بالینی قابل افتراق نیستند.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بیماریهای اسهالی ناشی از </a:t>
            </a:r>
            <a:r>
              <a:rPr lang="fa-IR" sz="2400" b="1" dirty="0" err="1">
                <a:cs typeface="B Nazanin" panose="00000400000000000000" pitchFamily="2" charset="-78"/>
              </a:rPr>
              <a:t>آدنوویروس</a:t>
            </a:r>
            <a:r>
              <a:rPr lang="fa-IR" sz="2400" b="1" dirty="0">
                <a:cs typeface="B Nazanin" panose="00000400000000000000" pitchFamily="2" charset="-78"/>
              </a:rPr>
              <a:t> طولانی تر از روتاویروس میباشد.(7-10 روز)</a:t>
            </a:r>
          </a:p>
        </p:txBody>
      </p:sp>
    </p:spTree>
    <p:extLst>
      <p:ext uri="{BB962C8B-B14F-4D97-AF65-F5344CB8AC3E}">
        <p14:creationId xmlns:p14="http://schemas.microsoft.com/office/powerpoint/2010/main" val="190353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A2CA5-D0C7-4240-AAE3-A7911A69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707" y="536076"/>
            <a:ext cx="8610600" cy="560844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باکتریایی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103DD-41BE-4B37-AFBA-345C9968D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50924" y="1232239"/>
            <a:ext cx="11161643" cy="5022574"/>
          </a:xfrm>
        </p:spPr>
        <p:txBody>
          <a:bodyPr/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تب بالای 40 درجه سانتی </a:t>
            </a:r>
            <a:r>
              <a:rPr lang="fa-IR" sz="2800" b="1" dirty="0" err="1">
                <a:cs typeface="B Nazanin" panose="00000400000000000000" pitchFamily="2" charset="-78"/>
              </a:rPr>
              <a:t>گراد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خون واضح در مدفوع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درد شکم 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فقدان استفراغ قبل از شروع اسهال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دفعات زیاد مدفوع(&gt;10 بار در روز)</a:t>
            </a:r>
          </a:p>
          <a:p>
            <a:pPr algn="r"/>
            <a:endParaRPr lang="fa-IR" dirty="0"/>
          </a:p>
          <a:p>
            <a:pPr algn="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61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0C29-EC16-4EE5-BD51-2D09F29B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130" y="337930"/>
            <a:ext cx="8610600" cy="311427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عوامل خطر بروز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E86F9-882A-42E7-B9EF-FFBFF0931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28" y="846642"/>
            <a:ext cx="8672053" cy="5658679"/>
          </a:xfrm>
        </p:spPr>
        <p:txBody>
          <a:bodyPr>
            <a:normAutofit lnSpcReduction="10000"/>
          </a:bodyPr>
          <a:lstStyle/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فاکتورهای وابسته به پیشرفت اقتصادی: 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عدم دسترسی به بهداشت، آب لوله کشی و آشامیدنی مناسب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استفاده بی رویه  </a:t>
            </a:r>
            <a:r>
              <a:rPr lang="fa-IR" b="1" dirty="0">
                <a:cs typeface="B Nazanin" panose="00000400000000000000" pitchFamily="2" charset="-78"/>
              </a:rPr>
              <a:t>از </a:t>
            </a:r>
            <a:r>
              <a:rPr lang="fa-IR" b="1" dirty="0" smtClean="0">
                <a:cs typeface="B Nazanin" panose="00000400000000000000" pitchFamily="2" charset="-78"/>
              </a:rPr>
              <a:t>آنتی بیوتیک ها : افزایش </a:t>
            </a:r>
            <a:r>
              <a:rPr lang="fa-IR" b="1" dirty="0">
                <a:cs typeface="B Nazanin" panose="00000400000000000000" pitchFamily="2" charset="-78"/>
              </a:rPr>
              <a:t>فرکانس مقاومت آنتی بیوتیکی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استفاده از </a:t>
            </a:r>
            <a:r>
              <a:rPr lang="fa-IR" b="1" dirty="0" err="1">
                <a:cs typeface="B Nazanin" panose="00000400000000000000" pitchFamily="2" charset="-78"/>
              </a:rPr>
              <a:t>گندزداها</a:t>
            </a:r>
            <a:r>
              <a:rPr lang="fa-IR" b="1" dirty="0">
                <a:cs typeface="B Nazanin" panose="00000400000000000000" pitchFamily="2" charset="-78"/>
              </a:rPr>
              <a:t> و گردش مجدد آب ها : کریپتوسپوریدیوم مقاوم به کلر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سالن های غذاخوری پرجمعیت، مهدکودک ها، زندان ها، خانه سالمندان 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بستری در بیمارستان و درمان دارویی پیشرفته : </a:t>
            </a:r>
            <a:r>
              <a:rPr lang="fa-IR" b="1" dirty="0" err="1">
                <a:cs typeface="B Nazanin" panose="00000400000000000000" pitchFamily="2" charset="-78"/>
              </a:rPr>
              <a:t>کلستریدیوم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دیفیسیل</a:t>
            </a:r>
            <a:endParaRPr lang="fa-IR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اندمیک : </a:t>
            </a:r>
            <a:r>
              <a:rPr lang="fa-IR" sz="2400" b="1" dirty="0">
                <a:cs typeface="B Nazanin" panose="00000400000000000000" pitchFamily="2" charset="-78"/>
              </a:rPr>
              <a:t>روتا ویروس ، </a:t>
            </a:r>
            <a:r>
              <a:rPr lang="fa-IR" sz="2400" b="1" dirty="0" smtClean="0">
                <a:cs typeface="B Nazanin" panose="00000400000000000000" pitchFamily="2" charset="-78"/>
              </a:rPr>
              <a:t>نوروویروس، آدنوویروس</a:t>
            </a: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انتقال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غذایی: </a:t>
            </a:r>
            <a:r>
              <a:rPr lang="fa-IR" sz="2400" b="1" dirty="0">
                <a:cs typeface="B Nazanin" panose="00000400000000000000" pitchFamily="2" charset="-78"/>
              </a:rPr>
              <a:t>عفونی،توکسین، آلودگی ها( فلزات سنگین)</a:t>
            </a: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اپیدمی های اسهال: </a:t>
            </a:r>
            <a:r>
              <a:rPr lang="fa-IR" sz="2400" b="1" dirty="0" err="1">
                <a:cs typeface="B Nazanin" panose="00000400000000000000" pitchFamily="2" charset="-78"/>
              </a:rPr>
              <a:t>نورویروس</a:t>
            </a:r>
            <a:r>
              <a:rPr lang="fa-IR" sz="2400" b="1" dirty="0">
                <a:cs typeface="B Nazanin" panose="00000400000000000000" pitchFamily="2" charset="-78"/>
              </a:rPr>
              <a:t> شایعترین</a:t>
            </a: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بیمارستانی: </a:t>
            </a:r>
            <a:r>
              <a:rPr lang="fa-IR" sz="2400" b="1" dirty="0">
                <a:cs typeface="B Nazanin" panose="00000400000000000000" pitchFamily="2" charset="-78"/>
              </a:rPr>
              <a:t>کلستریدیوم </a:t>
            </a:r>
            <a:r>
              <a:rPr lang="fa-IR" sz="2400" b="1" dirty="0" smtClean="0">
                <a:cs typeface="B Nazanin" panose="00000400000000000000" pitchFamily="2" charset="-78"/>
              </a:rPr>
              <a:t>دیفسیل</a:t>
            </a: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انتقال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از حیوانات</a:t>
            </a: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گسترش فصلی</a:t>
            </a:r>
          </a:p>
          <a:p>
            <a:pPr>
              <a:buFont typeface="Wingdings" panose="05000000000000000000" pitchFamily="2" charset="2"/>
              <a:buChar char="q"/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52681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EEB91-A069-47FF-AB17-DEC7FF0E2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852392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مورتالیتی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5790-C214-4FAC-A24A-2008000F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60987" y="1381005"/>
            <a:ext cx="10820400" cy="4734442"/>
          </a:xfrm>
        </p:spPr>
        <p:txBody>
          <a:bodyPr>
            <a:normAutofit/>
          </a:bodyPr>
          <a:lstStyle/>
          <a:p>
            <a:pPr algn="r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پیشگیرانه روتاویروس</a:t>
            </a:r>
          </a:p>
          <a:p>
            <a:pPr algn="r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تشخیص به موقع کمبود آب بدن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بهبود تغذیه در کودکان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درمان اسهال با جایگزینی مایعات در داخل و خارج بیمارستان</a:t>
            </a:r>
          </a:p>
        </p:txBody>
      </p:sp>
    </p:spTree>
    <p:extLst>
      <p:ext uri="{BB962C8B-B14F-4D97-AF65-F5344CB8AC3E}">
        <p14:creationId xmlns:p14="http://schemas.microsoft.com/office/powerpoint/2010/main" val="22943354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BC959-0CD9-46E7-B04F-918C252ED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618" y="241750"/>
            <a:ext cx="8610600" cy="795129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ارزیابی بالینی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16D32-0BB8-4D7E-8B82-A195D5245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184685" y="771408"/>
            <a:ext cx="11463130" cy="5383798"/>
          </a:xfrm>
        </p:spPr>
        <p:txBody>
          <a:bodyPr/>
          <a:lstStyle/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ارزیابی اولیه بیماران </a:t>
            </a:r>
            <a:r>
              <a:rPr lang="fa-IR" sz="2400" b="1" dirty="0" smtClean="0">
                <a:cs typeface="B Nazanin" panose="00000400000000000000" pitchFamily="2" charset="-78"/>
              </a:rPr>
              <a:t>با: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فاکتورهای خطر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علایم بالینی همراه  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سابقه تماس با موارد مشابه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</a:t>
            </a:r>
            <a:r>
              <a:rPr lang="fa-IR" sz="2400" b="1" dirty="0" err="1">
                <a:cs typeface="B Nazanin" panose="00000400000000000000" pitchFamily="2" charset="-78"/>
              </a:rPr>
              <a:t>هیدراتاسیون</a:t>
            </a:r>
            <a:r>
              <a:rPr lang="fa-IR" sz="2400" b="1" dirty="0">
                <a:cs typeface="B Nazanin" panose="00000400000000000000" pitchFamily="2" charset="-78"/>
              </a:rPr>
              <a:t> بیمار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a-I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اجزای اصلی شرح حال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97192F11-9C01-417A-A3E9-48D2076349C3}"/>
              </a:ext>
            </a:extLst>
          </p:cNvPr>
          <p:cNvSpPr/>
          <p:nvPr/>
        </p:nvSpPr>
        <p:spPr>
          <a:xfrm>
            <a:off x="5707626" y="4232787"/>
            <a:ext cx="582775" cy="2654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D730DF3-CF63-4F50-BE74-8492DE3CAE9D}"/>
              </a:ext>
            </a:extLst>
          </p:cNvPr>
          <p:cNvSpPr/>
          <p:nvPr/>
        </p:nvSpPr>
        <p:spPr>
          <a:xfrm>
            <a:off x="594586" y="3011022"/>
            <a:ext cx="4793225" cy="29744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مدت  زمان اسهال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شرح وضعیت مدفوع (دفعات ، مقدار، وجود خون یا </a:t>
            </a:r>
            <a:r>
              <a:rPr lang="fa-IR" sz="2000" dirty="0" err="1">
                <a:cs typeface="B Nazanin" panose="00000400000000000000" pitchFamily="2" charset="-78"/>
              </a:rPr>
              <a:t>موکوس</a:t>
            </a:r>
            <a:r>
              <a:rPr lang="fa-IR" sz="2000" dirty="0">
                <a:cs typeface="B Nazanin" panose="00000400000000000000" pitchFamily="2" charset="-78"/>
              </a:rPr>
              <a:t>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تب(مدت، شدت)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استفراغ(شروع ، مقدار ، دفعات)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مقدار و نوع ماده خوراکی مایع یا جامد دریافتی</a:t>
            </a:r>
          </a:p>
        </p:txBody>
      </p:sp>
    </p:spTree>
    <p:extLst>
      <p:ext uri="{BB962C8B-B14F-4D97-AF65-F5344CB8AC3E}">
        <p14:creationId xmlns:p14="http://schemas.microsoft.com/office/powerpoint/2010/main" val="22696709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BB7A2-574D-4ACF-A1F3-7F4BE11E1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005" y="349067"/>
            <a:ext cx="8113643" cy="719871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علایم بالینی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دهیدراتاسیون(کم آبی):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3BBF6-63FF-4133-9568-84A55C3B1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218" y="965699"/>
            <a:ext cx="9232491" cy="555266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هوشیاری و فعالیت کودک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تمایل به نوشیدن آب (شدت عطش به آب)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فرورفتگی چشم </a:t>
            </a:r>
            <a:r>
              <a:rPr lang="fa-IR" sz="2400" b="1" dirty="0" smtClean="0">
                <a:cs typeface="B Nazanin" panose="00000400000000000000" pitchFamily="2" charset="-78"/>
              </a:rPr>
              <a:t>ها</a:t>
            </a:r>
            <a:r>
              <a:rPr lang="en-US" sz="2400" b="1" dirty="0" smtClean="0">
                <a:cs typeface="B Nazanin" panose="00000400000000000000" pitchFamily="2" charset="-78"/>
              </a:rPr>
              <a:t>Sunken eye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آخرین توزین کودک 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وضعیت </a:t>
            </a:r>
            <a:r>
              <a:rPr lang="fa-IR" sz="2400" b="1" dirty="0">
                <a:cs typeface="B Nazanin" panose="00000400000000000000" pitchFamily="2" charset="-78"/>
              </a:rPr>
              <a:t>رطوبت مخاط و بررسی اشک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حرارت اندام (گرمی و سردی </a:t>
            </a:r>
            <a:r>
              <a:rPr lang="fa-IR" sz="2400" b="1" dirty="0" err="1">
                <a:cs typeface="B Nazanin" panose="00000400000000000000" pitchFamily="2" charset="-78"/>
              </a:rPr>
              <a:t>انتهاها</a:t>
            </a:r>
            <a:r>
              <a:rPr lang="fa-IR" sz="2400" b="1" dirty="0">
                <a:cs typeface="B Nazanin" panose="00000400000000000000" pitchFamily="2" charset="-78"/>
              </a:rPr>
              <a:t> ی بدن)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ادرار( تعداد خیس کردن پوشک در روز و زمان آخرین دفع ادرار)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795760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6EB2EA7C-FA27-4E68-983D-12D6A51AB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522258" y="513460"/>
            <a:ext cx="9107334" cy="5771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BC1215-1B0C-4349-A247-F72AFE7C2CDE}"/>
              </a:ext>
            </a:extLst>
          </p:cNvPr>
          <p:cNvCxnSpPr>
            <a:cxnSpLocks/>
          </p:cNvCxnSpPr>
          <p:nvPr/>
        </p:nvCxnSpPr>
        <p:spPr>
          <a:xfrm>
            <a:off x="2888974" y="328653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2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F07CE-69C9-4B01-B35A-99764815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1686" y="274044"/>
            <a:ext cx="5993295" cy="666862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تشخیص آزمایشگاهی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E10BB-2AE0-4FAF-9F35-F5B3E5C49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41" y="952664"/>
            <a:ext cx="9763433" cy="5817702"/>
          </a:xfrm>
        </p:spPr>
        <p:txBody>
          <a:bodyPr/>
          <a:lstStyle/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اکثر موارد </a:t>
            </a:r>
            <a:r>
              <a:rPr lang="fa-IR" sz="2400" b="1" dirty="0" smtClean="0">
                <a:cs typeface="B Nazanin" panose="00000400000000000000" pitchFamily="2" charset="-78"/>
              </a:rPr>
              <a:t>نیازی </a:t>
            </a:r>
            <a:r>
              <a:rPr lang="fa-IR" sz="2400" b="1" dirty="0">
                <a:cs typeface="B Nazanin" panose="00000400000000000000" pitchFamily="2" charset="-78"/>
              </a:rPr>
              <a:t>به تست های آزمایشگاهی ندارند.</a:t>
            </a: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نمونه های مدفوع را میتوان از نظر </a:t>
            </a:r>
            <a:r>
              <a:rPr lang="fa-IR" sz="2400" b="1" dirty="0" err="1">
                <a:cs typeface="B Nazanin" panose="00000400000000000000" pitchFamily="2" charset="-78"/>
              </a:rPr>
              <a:t>موکوس</a:t>
            </a:r>
            <a:r>
              <a:rPr lang="fa-IR" sz="2400" b="1" dirty="0">
                <a:cs typeface="B Nazanin" panose="00000400000000000000" pitchFamily="2" charset="-78"/>
              </a:rPr>
              <a:t> ، خون ، نوتروفیل یا فرآورده آن : </a:t>
            </a:r>
            <a:r>
              <a:rPr lang="fa-IR" sz="2400" b="1" dirty="0" err="1">
                <a:cs typeface="B Nazanin" panose="00000400000000000000" pitchFamily="2" charset="-78"/>
              </a:rPr>
              <a:t>لاکتوفرین</a:t>
            </a:r>
            <a:r>
              <a:rPr lang="fa-IR" sz="2400" b="1" dirty="0">
                <a:cs typeface="B Nazanin" panose="00000400000000000000" pitchFamily="2" charset="-78"/>
              </a:rPr>
              <a:t> بررسی کرد.</a:t>
            </a: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احتمال عفونت با یک انتروپاتوژن کلاسیک  : </a:t>
            </a:r>
            <a:r>
              <a:rPr lang="fa-IR" sz="2400" b="1" dirty="0" smtClean="0">
                <a:cs typeface="B Nazanin" panose="00000400000000000000" pitchFamily="2" charset="-78"/>
              </a:rPr>
              <a:t>گلبول سفید &gt; </a:t>
            </a:r>
            <a:r>
              <a:rPr lang="fa-IR" sz="2400" b="1" dirty="0">
                <a:cs typeface="B Nazanin" panose="00000400000000000000" pitchFamily="2" charset="-78"/>
              </a:rPr>
              <a:t>5 در </a:t>
            </a:r>
            <a:r>
              <a:rPr lang="fa-IR" sz="2400" b="1" dirty="0" smtClean="0">
                <a:cs typeface="B Nazanin" panose="00000400000000000000" pitchFamily="2" charset="-78"/>
              </a:rPr>
              <a:t>هر های پاور فیلد مدفوع 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                                                               </a:t>
            </a: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تشخیص آزمایشگاهی </a:t>
            </a:r>
            <a:r>
              <a:rPr lang="fa-IR" sz="2400" b="1" dirty="0" smtClean="0">
                <a:cs typeface="B Nazanin" panose="00000400000000000000" pitchFamily="2" charset="-78"/>
              </a:rPr>
              <a:t>ویروسی</a:t>
            </a:r>
            <a:r>
              <a:rPr lang="fa-IR" sz="2400" b="1" dirty="0">
                <a:cs typeface="B Nazanin" panose="00000400000000000000" pitchFamily="2" charset="-78"/>
              </a:rPr>
              <a:t>، وقتی شک به اپیدمی وجود دارد، </a:t>
            </a:r>
            <a:r>
              <a:rPr lang="fa-IR" sz="2400" b="1" dirty="0" smtClean="0">
                <a:cs typeface="B Nazanin" panose="00000400000000000000" pitchFamily="2" charset="-78"/>
              </a:rPr>
              <a:t>پی سی آر کمک </a:t>
            </a:r>
            <a:r>
              <a:rPr lang="fa-IR" sz="2400" b="1" dirty="0">
                <a:cs typeface="B Nazanin" panose="00000400000000000000" pitchFamily="2" charset="-78"/>
              </a:rPr>
              <a:t>کننده </a:t>
            </a:r>
            <a:r>
              <a:rPr lang="fa-IR" sz="2400" b="1" dirty="0" smtClean="0">
                <a:cs typeface="B Nazanin" panose="00000400000000000000" pitchFamily="2" charset="-78"/>
              </a:rPr>
              <a:t>است</a:t>
            </a: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 smtClean="0">
                <a:cs typeface="B Nazanin" panose="00000400000000000000" pitchFamily="2" charset="-78"/>
              </a:rPr>
              <a:t>کشت </a:t>
            </a:r>
            <a:r>
              <a:rPr lang="fa-IR" sz="2400" b="1" dirty="0">
                <a:cs typeface="B Nazanin" panose="00000400000000000000" pitchFamily="2" charset="-78"/>
              </a:rPr>
              <a:t>مدفوع گران هستند ، درخواست محدود به بیمارانی :</a:t>
            </a:r>
          </a:p>
          <a:p>
            <a:pPr algn="r"/>
            <a:endParaRPr lang="fa-I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8B5227-4DD8-4226-9583-140AEA81A069}"/>
              </a:ext>
            </a:extLst>
          </p:cNvPr>
          <p:cNvSpPr/>
          <p:nvPr/>
        </p:nvSpPr>
        <p:spPr>
          <a:xfrm>
            <a:off x="941152" y="4987434"/>
            <a:ext cx="5438626" cy="1657995"/>
          </a:xfrm>
          <a:prstGeom prst="roundRect">
            <a:avLst>
              <a:gd name="adj" fmla="val 99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شواهدی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بنفع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AGE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باکتریال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بیمارانی که بیماری متوسط تا شدید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بیمارانی که نقص ایمنی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اپیدمی های مشکوک به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HUS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و عفونت های باکتریال</a:t>
            </a:r>
          </a:p>
        </p:txBody>
      </p:sp>
    </p:spTree>
    <p:extLst>
      <p:ext uri="{BB962C8B-B14F-4D97-AF65-F5344CB8AC3E}">
        <p14:creationId xmlns:p14="http://schemas.microsoft.com/office/powerpoint/2010/main" val="139237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7C739-4C9B-4580-8B52-52538B6E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9164" y="231913"/>
            <a:ext cx="6612835" cy="377687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01ED1-80C1-4859-870C-D705784B8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696" y="1066373"/>
            <a:ext cx="9129253" cy="5294244"/>
          </a:xfrm>
        </p:spPr>
        <p:txBody>
          <a:bodyPr>
            <a:normAutofit/>
          </a:bodyPr>
          <a:lstStyle/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کشت مدفوع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که بصورت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روتین درآزمایشگاه های میکروبیولوژی بالینی انجام میشوند ، گونه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شیگلا و سالمونلا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را پیدا میکنند.</a:t>
            </a: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شک به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کمپیلوباکتر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یرسینا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انواع ویبریو باید به آزمایشگاه اطلاع داد.</a:t>
            </a:r>
          </a:p>
          <a:p>
            <a:pPr marL="0" indent="0" algn="r"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کودکان بزرگتر از 2 سال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که اخیرا آنتی بیوتیک مصرف کرده اند یا فاکتورهای خطر دیگری دارند ارزیابی از نظر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کلستریدیوم دیفیسیل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مناسب است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</a:t>
            </a:r>
            <a:endParaRPr lang="fa-IR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v"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بررسی از نظر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پورتوزوآ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بیمارانی اندیکاسیون دارد که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تازگی به مناطق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اندمیک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مسافرت کرده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 غیربهداشتی مصرف کرده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علایمی به نفع این آلودگی دارند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.( آنالیز 3 نمونه در 3 روز جداگانه)</a:t>
            </a:r>
          </a:p>
        </p:txBody>
      </p:sp>
    </p:spTree>
    <p:extLst>
      <p:ext uri="{BB962C8B-B14F-4D97-AF65-F5344CB8AC3E}">
        <p14:creationId xmlns:p14="http://schemas.microsoft.com/office/powerpoint/2010/main" val="2586226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00A12051-241A-415E-9676-323702D33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1733" y="4391527"/>
            <a:ext cx="7359761" cy="3442541"/>
          </a:xfrm>
        </p:spPr>
        <p:txBody>
          <a:bodyPr/>
          <a:lstStyle/>
          <a:p>
            <a:pPr marL="0" indent="0" algn="ctr">
              <a:buNone/>
            </a:pPr>
            <a:r>
              <a:rPr lang="fa-IR" sz="2400" b="1" dirty="0" smtClean="0">
                <a:solidFill>
                  <a:srgbClr val="FF0066"/>
                </a:solidFill>
              </a:rPr>
              <a:t>موضوع : اسهال و کم آبی در کودکان</a:t>
            </a: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FF0066"/>
                </a:solidFill>
              </a:rPr>
              <a:t>دکتر تواهن</a:t>
            </a:r>
          </a:p>
          <a:p>
            <a:pPr marL="0" indent="0" algn="ctr">
              <a:buNone/>
            </a:pPr>
            <a:r>
              <a:rPr lang="fa-IR" sz="2400" b="1" dirty="0" smtClean="0">
                <a:solidFill>
                  <a:srgbClr val="FF0066"/>
                </a:solidFill>
              </a:rPr>
              <a:t>متخصص کودکان و نوزادان. استاد دانشکاه اصفهان</a:t>
            </a:r>
            <a:endParaRPr lang="fa-IR" sz="2400" b="1" dirty="0">
              <a:solidFill>
                <a:srgbClr val="FF0066"/>
              </a:solidFill>
            </a:endParaRPr>
          </a:p>
        </p:txBody>
      </p:sp>
      <p:pic>
        <p:nvPicPr>
          <p:cNvPr id="9218" name="Picture 2" descr="C:\Users\DELL\Downloads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224" y="1081108"/>
            <a:ext cx="5072987" cy="3375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1659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29805-97FE-425A-9889-34A96A601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2895600" y="639315"/>
            <a:ext cx="8610600" cy="125058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17950-DDB7-4FFB-B535-51D77030E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84079" y="1135626"/>
            <a:ext cx="9846686" cy="5432964"/>
          </a:xfrm>
        </p:spPr>
        <p:txBody>
          <a:bodyPr/>
          <a:lstStyle/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اندازه گیری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الکترولیت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ها: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fa-IR" sz="2000" b="1" dirty="0">
                <a:latin typeface="Century Gothic" panose="020B0502020202020204"/>
                <a:cs typeface="B Nazanin" panose="00000400000000000000" pitchFamily="2" charset="-78"/>
              </a:rPr>
              <a:t>کودکان با دهیدراتاسیون شدید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در صورت تجویز مایع داخل وریدی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fa-IR" sz="2000" b="1" dirty="0">
                <a:latin typeface="Century Gothic" panose="020B0502020202020204"/>
                <a:cs typeface="B Nazanin" panose="00000400000000000000" pitchFamily="2" charset="-78"/>
              </a:rPr>
              <a:t>شرح حال دفع مکرر مدفوع </a:t>
            </a:r>
            <a:r>
              <a:rPr lang="fa-IR" sz="2000" b="1" dirty="0" smtClean="0">
                <a:latin typeface="Century Gothic" panose="020B0502020202020204"/>
                <a:cs typeface="B Nazanin" panose="00000400000000000000" pitchFamily="2" charset="-78"/>
              </a:rPr>
              <a:t>آبکی</a:t>
            </a:r>
            <a:endParaRPr lang="fa-IR" sz="2000" b="1" u="sng" dirty="0">
              <a:solidFill>
                <a:srgbClr val="FF0000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lvl="0" algn="r" defTabSz="914400" rtl="1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وجود قوام خمیری پوست بدو</a:t>
            </a:r>
            <a:r>
              <a:rPr lang="fa-IR" sz="2000" b="1" dirty="0">
                <a:latin typeface="Century Gothic" panose="020B0502020202020204"/>
                <a:cs typeface="B Nazanin" panose="00000400000000000000" pitchFamily="2" charset="-78"/>
              </a:rPr>
              <a:t>ن تاخیر در پرشدگی </a:t>
            </a:r>
            <a:r>
              <a:rPr lang="fa-IR" sz="2000" b="1" dirty="0" smtClean="0">
                <a:latin typeface="Century Gothic" panose="020B0502020202020204"/>
                <a:cs typeface="B Nazanin" panose="00000400000000000000" pitchFamily="2" charset="-78"/>
              </a:rPr>
              <a:t>مویرگی</a:t>
            </a:r>
            <a:r>
              <a:rPr lang="fa-IR" sz="20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                            احتمال </a:t>
            </a:r>
            <a:r>
              <a:rPr lang="fa-IR" sz="20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هیپرناترمی</a:t>
            </a:r>
            <a:endParaRPr lang="fa-IR" sz="2000" b="1" dirty="0">
              <a:latin typeface="Century Gothic" panose="020B050202020202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زمانی که در منزل ما</a:t>
            </a:r>
            <a:r>
              <a:rPr lang="fa-IR" sz="2000" b="1" dirty="0" err="1">
                <a:latin typeface="Century Gothic" panose="020B0502020202020204"/>
                <a:cs typeface="B Nazanin" panose="00000400000000000000" pitchFamily="2" charset="-78"/>
              </a:rPr>
              <a:t>یع</a:t>
            </a:r>
            <a:r>
              <a:rPr lang="fa-IR" sz="2000" b="1" dirty="0">
                <a:latin typeface="Century Gothic" panose="020B0502020202020204"/>
                <a:cs typeface="B Nazanin" panose="00000400000000000000" pitchFamily="2" charset="-78"/>
              </a:rPr>
              <a:t> درمانی نامناسب انجام شده باشد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400" b="1" dirty="0">
              <a:latin typeface="Century Gothic" panose="020B050202020202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شک به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HUS</a:t>
            </a:r>
            <a:r>
              <a:rPr lang="fa-IR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 :                   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CBC, PBS, PLT, </a:t>
            </a:r>
            <a:r>
              <a:rPr lang="en-US" sz="2400" b="1" dirty="0" err="1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BUN,Cr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Electrolits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1C4A39F3-CD36-4364-84D2-EBBA93F2A24C}"/>
              </a:ext>
            </a:extLst>
          </p:cNvPr>
          <p:cNvSpPr/>
          <p:nvPr/>
        </p:nvSpPr>
        <p:spPr>
          <a:xfrm>
            <a:off x="3165132" y="1460091"/>
            <a:ext cx="831681" cy="3134994"/>
          </a:xfrm>
          <a:prstGeom prst="leftBrace">
            <a:avLst>
              <a:gd name="adj1" fmla="val 8333"/>
              <a:gd name="adj2" fmla="val 49630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3094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C5187-6136-4D25-A781-323491980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03" y="348832"/>
            <a:ext cx="9055510" cy="6096000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ارسال کشت خون: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بیماران نقص ایمنی</a:t>
            </a:r>
            <a:endParaRPr lang="fa-I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مبتلایان به آنمی </a:t>
            </a:r>
            <a:r>
              <a:rPr lang="fa-IR" sz="2400" b="1" dirty="0" err="1">
                <a:cs typeface="B Nazanin" panose="00000400000000000000" pitchFamily="2" charset="-78"/>
              </a:rPr>
              <a:t>همولیتیک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شیرخوار زیر 3 ماه که تب دارند یا در مدفوع شان خون وجود دارد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بدون علت شناخته شده پایدار </a:t>
            </a:r>
            <a:r>
              <a:rPr lang="fa-IR" sz="2400" b="1" dirty="0">
                <a:cs typeface="B Nazanin" panose="00000400000000000000" pitchFamily="2" charset="-78"/>
              </a:rPr>
              <a:t>باشد،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بررسی </a:t>
            </a:r>
            <a:r>
              <a:rPr lang="fa-IR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اندوسکوپیک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ممکن است جهت تشخیص </a:t>
            </a:r>
            <a:r>
              <a:rPr lang="fa-IR" sz="2400" b="1" u="sng" dirty="0">
                <a:cs typeface="B Nazanin" panose="00000400000000000000" pitchFamily="2" charset="-78"/>
              </a:rPr>
              <a:t>بیماریهای </a:t>
            </a:r>
            <a:r>
              <a:rPr lang="fa-IR" sz="2400" b="1" u="sng" dirty="0" err="1">
                <a:cs typeface="B Nazanin" panose="00000400000000000000" pitchFamily="2" charset="-78"/>
              </a:rPr>
              <a:t>التهابی</a:t>
            </a:r>
            <a:r>
              <a:rPr lang="fa-IR" sz="2400" b="1" u="sng" dirty="0">
                <a:cs typeface="B Nazanin" panose="00000400000000000000" pitchFamily="2" charset="-78"/>
              </a:rPr>
              <a:t> یا عوامل عفونی </a:t>
            </a:r>
            <a:r>
              <a:rPr lang="fa-IR" sz="2400" b="1" dirty="0">
                <a:cs typeface="B Nazanin" panose="00000400000000000000" pitchFamily="2" charset="-78"/>
              </a:rPr>
              <a:t>کمک کننده باشد.</a:t>
            </a:r>
          </a:p>
          <a:p>
            <a:pPr marL="0" indent="0" algn="r">
              <a:lnSpc>
                <a:spcPct val="15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در صورت شک به بیماری </a:t>
            </a:r>
            <a:r>
              <a:rPr lang="fa-IR" sz="2800" b="1" dirty="0" smtClean="0">
                <a:cs typeface="B Nazanin" panose="00000400000000000000" pitchFamily="2" charset="-78"/>
              </a:rPr>
              <a:t>سی اف، </a:t>
            </a:r>
            <a:r>
              <a:rPr lang="fa-IR" sz="2800" b="1" dirty="0">
                <a:solidFill>
                  <a:srgbClr val="00B0F0"/>
                </a:solidFill>
                <a:cs typeface="B Nazanin" panose="00000400000000000000" pitchFamily="2" charset="-78"/>
              </a:rPr>
              <a:t>تست عرق </a:t>
            </a:r>
            <a:r>
              <a:rPr lang="fa-IR" sz="2800" b="1" dirty="0">
                <a:cs typeface="B Nazanin" panose="00000400000000000000" pitchFamily="2" charset="-78"/>
              </a:rPr>
              <a:t>ضروری میباشد.</a:t>
            </a:r>
          </a:p>
        </p:txBody>
      </p:sp>
    </p:spTree>
    <p:extLst>
      <p:ext uri="{BB962C8B-B14F-4D97-AF65-F5344CB8AC3E}">
        <p14:creationId xmlns:p14="http://schemas.microsoft.com/office/powerpoint/2010/main" val="8026735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8B158-1C8D-4588-BB6A-5986E315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C072B5-E736-42F1-9F2C-9542112DA3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673" y="2160588"/>
            <a:ext cx="7152691" cy="38814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13E865-6C5D-4780-9647-0FE726897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5C7576-5760-4499-892F-7AF48AEE8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7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54819-730D-43DE-B30B-6DEAEAAA0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140" y="192156"/>
            <a:ext cx="8610600" cy="791920"/>
          </a:xfrm>
        </p:spPr>
        <p:txBody>
          <a:bodyPr>
            <a:normAutofit fontScale="90000"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3ECA2-6868-4322-811A-903282FDF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12955" y="850272"/>
            <a:ext cx="9900976" cy="5383593"/>
          </a:xfrm>
        </p:spPr>
        <p:txBody>
          <a:bodyPr>
            <a:normAutofit/>
          </a:bodyPr>
          <a:lstStyle/>
          <a:p>
            <a:pPr algn="r"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اصول عمده و گسترده </a:t>
            </a:r>
            <a:r>
              <a:rPr lang="fa-IR" sz="2400" b="1" dirty="0" smtClean="0">
                <a:cs typeface="B Nazanin" panose="00000400000000000000" pitchFamily="2" charset="-78"/>
              </a:rPr>
              <a:t>درمان در </a:t>
            </a:r>
            <a:r>
              <a:rPr lang="fa-IR" sz="2400" b="1" dirty="0">
                <a:cs typeface="B Nazanin" panose="00000400000000000000" pitchFamily="2" charset="-78"/>
              </a:rPr>
              <a:t>کودکان شامل: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رهیدراتاسیون(مایع درمانی)</a:t>
            </a:r>
            <a:endParaRPr lang="fa-IR" sz="24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درمان نگهدارنده </a:t>
            </a:r>
            <a:r>
              <a:rPr lang="fa-IR" sz="24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با ا آر اس</a:t>
            </a:r>
            <a:endParaRPr lang="fa-IR" sz="24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جایگزینی مایعی که به صورت اسهال و استفراغ در حال ازدست رفتن </a:t>
            </a:r>
            <a:r>
              <a:rPr lang="fa-IR" sz="24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است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ادامه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شیر مادر و تغذیه با رژیم غذایی متناسب سن و بدون محدودیت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تجویز مکمل روی برای کودکان کشورهای در حال توسعه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استفاده از </a:t>
            </a:r>
            <a:r>
              <a:rPr lang="fa-IR" sz="24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پروبیوتیک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های حاوی باکتری های غیر پاتوژن برای پیشگیری و درمان</a:t>
            </a:r>
          </a:p>
        </p:txBody>
      </p:sp>
    </p:spTree>
    <p:extLst>
      <p:ext uri="{BB962C8B-B14F-4D97-AF65-F5344CB8AC3E}">
        <p14:creationId xmlns:p14="http://schemas.microsoft.com/office/powerpoint/2010/main" val="9879076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EDC4B-9E9A-45B8-89BF-AFB36A642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99330"/>
            <a:ext cx="8610600" cy="786131"/>
          </a:xfrm>
        </p:spPr>
        <p:txBody>
          <a:bodyPr/>
          <a:lstStyle/>
          <a:p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رهیدراتاسیون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 مایع درمانی)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197C2-7D93-4C1D-8112-0A0661A01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18407" y="1314196"/>
            <a:ext cx="10684565" cy="5073208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     شیرخواران </a:t>
            </a:r>
            <a:r>
              <a:rPr lang="fa-IR" sz="2400" b="1" dirty="0">
                <a:cs typeface="B Nazanin" panose="00000400000000000000" pitchFamily="2" charset="-78"/>
              </a:rPr>
              <a:t>نسبت به بالغین در خطر بیشتری برای دهیدراتاسیون هستند.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دهیدراتاسیون باید سریعا ارزیابی و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عرض4-6 ساعت</a:t>
            </a:r>
            <a:r>
              <a:rPr lang="fa-IR" sz="2400" b="1" dirty="0">
                <a:cs typeface="B Nazanin" panose="00000400000000000000" pitchFamily="2" charset="-78"/>
              </a:rPr>
              <a:t>، بسته به شدت دهیدراتاسیون و نیاز تخمینی روزانه ، درمان شود.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cs typeface="B Nazanin" panose="00000400000000000000" pitchFamily="2" charset="-78"/>
              </a:rPr>
              <a:t>استانداردترین</a:t>
            </a:r>
            <a:r>
              <a:rPr lang="fa-IR" sz="2400" b="1" dirty="0">
                <a:cs typeface="B Nazanin" panose="00000400000000000000" pitchFamily="2" charset="-78"/>
              </a:rPr>
              <a:t> محلول جهانی و موثرتر از مایعات خانگی       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783F63-7C2C-42A2-B6FC-A911817EA5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13" t="2770" r="25394" b="122"/>
          <a:stretch/>
        </p:blipFill>
        <p:spPr>
          <a:xfrm>
            <a:off x="355893" y="2850084"/>
            <a:ext cx="2286522" cy="2456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D76CFE34-39A0-4E79-8A21-8CEC763A7803}"/>
              </a:ext>
            </a:extLst>
          </p:cNvPr>
          <p:cNvSpPr/>
          <p:nvPr/>
        </p:nvSpPr>
        <p:spPr>
          <a:xfrm>
            <a:off x="2642415" y="3301180"/>
            <a:ext cx="1205948" cy="54333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565A223-1212-4F8A-96ED-ACFF12DB96CB}"/>
              </a:ext>
            </a:extLst>
          </p:cNvPr>
          <p:cNvSpPr/>
          <p:nvPr/>
        </p:nvSpPr>
        <p:spPr>
          <a:xfrm>
            <a:off x="3848363" y="3844519"/>
            <a:ext cx="5898437" cy="19932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>
              <a:lnSpc>
                <a:spcPct val="200000"/>
              </a:lnSpc>
            </a:pPr>
            <a:r>
              <a:rPr lang="fa-IR" sz="1600" b="1" dirty="0">
                <a:cs typeface="B Nazanin" panose="00000400000000000000" pitchFamily="2" charset="-78"/>
              </a:rPr>
              <a:t>کم </a:t>
            </a:r>
            <a:r>
              <a:rPr lang="fa-IR" sz="1600" b="1" dirty="0" err="1">
                <a:cs typeface="B Nazanin" panose="00000400000000000000" pitchFamily="2" charset="-78"/>
              </a:rPr>
              <a:t>اسمولار</a:t>
            </a:r>
            <a:endParaRPr lang="fa-IR" sz="16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1600" b="1" dirty="0">
                <a:cs typeface="B Nazanin" panose="00000400000000000000" pitchFamily="2" charset="-78"/>
              </a:rPr>
              <a:t> حاوی 75 میلی </a:t>
            </a:r>
            <a:r>
              <a:rPr lang="fa-IR" sz="1600" b="1" dirty="0" err="1">
                <a:cs typeface="B Nazanin" panose="00000400000000000000" pitchFamily="2" charset="-78"/>
              </a:rPr>
              <a:t>اکی</a:t>
            </a:r>
            <a:r>
              <a:rPr lang="fa-IR" sz="1600" b="1" dirty="0">
                <a:cs typeface="B Nazanin" panose="00000400000000000000" pitchFamily="2" charset="-78"/>
              </a:rPr>
              <a:t> </a:t>
            </a:r>
            <a:r>
              <a:rPr lang="fa-IR" sz="1600" b="1" dirty="0" err="1">
                <a:cs typeface="B Nazanin" panose="00000400000000000000" pitchFamily="2" charset="-78"/>
              </a:rPr>
              <a:t>والان</a:t>
            </a:r>
            <a:r>
              <a:rPr lang="fa-IR" sz="1600" b="1" dirty="0">
                <a:cs typeface="B Nazanin" panose="00000400000000000000" pitchFamily="2" charset="-78"/>
              </a:rPr>
              <a:t> سدیم ، 64 میلی </a:t>
            </a:r>
            <a:r>
              <a:rPr lang="fa-IR" sz="1600" b="1" dirty="0" err="1">
                <a:cs typeface="B Nazanin" panose="00000400000000000000" pitchFamily="2" charset="-78"/>
              </a:rPr>
              <a:t>اکی</a:t>
            </a:r>
            <a:r>
              <a:rPr lang="fa-IR" sz="1600" b="1" dirty="0">
                <a:cs typeface="B Nazanin" panose="00000400000000000000" pitchFamily="2" charset="-78"/>
              </a:rPr>
              <a:t> </a:t>
            </a:r>
            <a:r>
              <a:rPr lang="fa-IR" sz="1600" b="1" dirty="0" err="1">
                <a:cs typeface="B Nazanin" panose="00000400000000000000" pitchFamily="2" charset="-78"/>
              </a:rPr>
              <a:t>والان</a:t>
            </a:r>
            <a:r>
              <a:rPr lang="fa-IR" sz="1600" b="1" dirty="0">
                <a:cs typeface="B Nazanin" panose="00000400000000000000" pitchFamily="2" charset="-78"/>
              </a:rPr>
              <a:t> کلر ،</a:t>
            </a:r>
          </a:p>
          <a:p>
            <a:pPr algn="r">
              <a:lnSpc>
                <a:spcPct val="200000"/>
              </a:lnSpc>
            </a:pPr>
            <a:r>
              <a:rPr lang="fa-IR" sz="1600" b="1" dirty="0">
                <a:cs typeface="B Nazanin" panose="00000400000000000000" pitchFamily="2" charset="-78"/>
              </a:rPr>
              <a:t>20 میلی </a:t>
            </a:r>
            <a:r>
              <a:rPr lang="fa-IR" sz="1600" b="1" dirty="0" err="1">
                <a:cs typeface="B Nazanin" panose="00000400000000000000" pitchFamily="2" charset="-78"/>
              </a:rPr>
              <a:t>اکی</a:t>
            </a:r>
            <a:r>
              <a:rPr lang="fa-IR" sz="1600" b="1" dirty="0">
                <a:cs typeface="B Nazanin" panose="00000400000000000000" pitchFamily="2" charset="-78"/>
              </a:rPr>
              <a:t> </a:t>
            </a:r>
            <a:r>
              <a:rPr lang="fa-IR" sz="1600" b="1" dirty="0" err="1">
                <a:cs typeface="B Nazanin" panose="00000400000000000000" pitchFamily="2" charset="-78"/>
              </a:rPr>
              <a:t>والان</a:t>
            </a:r>
            <a:r>
              <a:rPr lang="fa-IR" sz="1600" b="1" dirty="0">
                <a:cs typeface="B Nazanin" panose="00000400000000000000" pitchFamily="2" charset="-78"/>
              </a:rPr>
              <a:t> پتاسیم، 75 میلی مول گلوکز در هر لیتر </a:t>
            </a:r>
          </a:p>
          <a:p>
            <a:pPr algn="r" rtl="1">
              <a:lnSpc>
                <a:spcPct val="200000"/>
              </a:lnSpc>
            </a:pPr>
            <a:r>
              <a:rPr lang="fa-IR" sz="1600" b="1" dirty="0" err="1">
                <a:cs typeface="B Nazanin" panose="00000400000000000000" pitchFamily="2" charset="-78"/>
              </a:rPr>
              <a:t>اسمولاریته</a:t>
            </a:r>
            <a:r>
              <a:rPr lang="fa-IR" sz="1600" b="1" dirty="0">
                <a:cs typeface="B Nazanin" panose="00000400000000000000" pitchFamily="2" charset="-78"/>
              </a:rPr>
              <a:t> کل : </a:t>
            </a:r>
            <a:r>
              <a:rPr lang="en-US" sz="1600" b="1" dirty="0">
                <a:cs typeface="B Nazanin" panose="00000400000000000000" pitchFamily="2" charset="-78"/>
              </a:rPr>
              <a:t>lit</a:t>
            </a:r>
            <a:r>
              <a:rPr lang="fa-IR" sz="1600" b="1" dirty="0">
                <a:cs typeface="B Nazanin" panose="00000400000000000000" pitchFamily="2" charset="-78"/>
              </a:rPr>
              <a:t>/</a:t>
            </a:r>
            <a:r>
              <a:rPr lang="en-US" sz="1600" b="1" dirty="0">
                <a:cs typeface="B Nazanin" panose="00000400000000000000" pitchFamily="2" charset="-78"/>
              </a:rPr>
              <a:t>245 </a:t>
            </a:r>
            <a:r>
              <a:rPr lang="en-US" sz="1600" b="1" dirty="0" err="1">
                <a:cs typeface="B Nazanin" panose="00000400000000000000" pitchFamily="2" charset="-78"/>
              </a:rPr>
              <a:t>mlOsmol</a:t>
            </a:r>
            <a:r>
              <a:rPr lang="fa-IR" sz="1600" b="1" dirty="0">
                <a:cs typeface="B Nazanin" panose="00000400000000000000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2443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0F79B-AAE1-42FD-970B-5C2B84C25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556" y="433068"/>
            <a:ext cx="6602896" cy="772879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rency" pitchFamily="2" charset="0"/>
              </a:rPr>
              <a:t>ORS</a:t>
            </a:r>
            <a:endParaRPr lang="fa-I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urrency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66EE-4BE6-43C2-A127-4D1826AC9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006309" y="1166191"/>
            <a:ext cx="11436626" cy="555266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در تمام گروه سنی و با هر نوع اسهال میتوان داد.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در صورت وجود </a:t>
            </a:r>
            <a:r>
              <a:rPr lang="fa-IR" sz="2400" b="1" dirty="0" err="1">
                <a:cs typeface="B Nazanin" panose="00000400000000000000" pitchFamily="2" charset="-78"/>
              </a:rPr>
              <a:t>هیپرناترمی</a:t>
            </a:r>
            <a:r>
              <a:rPr lang="fa-IR" sz="2400" b="1" dirty="0">
                <a:cs typeface="B Nazanin" panose="00000400000000000000" pitchFamily="2" charset="-78"/>
              </a:rPr>
              <a:t> و یا </a:t>
            </a:r>
            <a:r>
              <a:rPr lang="fa-IR" sz="2400" b="1" dirty="0" err="1">
                <a:cs typeface="B Nazanin" panose="00000400000000000000" pitchFamily="2" charset="-78"/>
              </a:rPr>
              <a:t>هیپوناترمی</a:t>
            </a:r>
            <a:r>
              <a:rPr lang="fa-IR" sz="2400" b="1" dirty="0">
                <a:cs typeface="B Nazanin" panose="00000400000000000000" pitchFamily="2" charset="-78"/>
              </a:rPr>
              <a:t> قابل استفاده است.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از افزودن شکر و ترکیبات شیرین کننده به محلول خودداری شود.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از حل کردن در غذای نوزادان ( شیرخشک) و کودکان خودداری شود.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محلول تهیه شده به مدت 24 ساعت در یخچال و در ظرف بسته قابل نگهداری میباشد</a:t>
            </a:r>
            <a:r>
              <a:rPr lang="fa-IR" sz="2800" b="1" dirty="0"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7E40351-A0AA-4BFA-BD18-00D2E8DD0DDE}"/>
              </a:ext>
            </a:extLst>
          </p:cNvPr>
          <p:cNvSpPr/>
          <p:nvPr/>
        </p:nvSpPr>
        <p:spPr>
          <a:xfrm>
            <a:off x="1872742" y="4487778"/>
            <a:ext cx="8606763" cy="14490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28600" marR="0" lvl="0" indent="-228600" algn="r" defTabSz="914400" rtl="1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از نوشیدنی های معمولی مانند: آب سیب ، نوشابه های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گازدار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، آب میوه ها، چای و مایعات صاف شده تجاری در موارد دهیدراتاسیون نباید استفاده کرد. </a:t>
            </a:r>
          </a:p>
          <a:p>
            <a:pPr marR="0" lvl="0" algn="ctr" defTabSz="914400" rtl="1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(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بدلیل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غلظت بالای گلوکز ،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اسمولاریته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بالا و سدیم پایین)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BBDE7B-BADC-4F00-8055-52E866D3A7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73" b="7072"/>
          <a:stretch/>
        </p:blipFill>
        <p:spPr>
          <a:xfrm>
            <a:off x="748922" y="517358"/>
            <a:ext cx="2015329" cy="113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C0E56-6F9D-45AA-829A-516696C04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84788"/>
            <a:ext cx="8610600" cy="309053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78686-5112-4655-9294-CF27B7675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7616" y="1293029"/>
            <a:ext cx="7119731" cy="49994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000" b="1" dirty="0">
                <a:cs typeface="B Nazanin" panose="00000400000000000000" pitchFamily="2" charset="-78"/>
              </a:rPr>
              <a:t>اگر کودک </a:t>
            </a:r>
            <a:r>
              <a:rPr lang="fa-IR" sz="2000" b="1" dirty="0" err="1">
                <a:cs typeface="B Nazanin" panose="00000400000000000000" pitchFamily="2" charset="-78"/>
              </a:rPr>
              <a:t>هیپرناترمیک</a:t>
            </a:r>
            <a:r>
              <a:rPr lang="fa-IR" sz="2000" b="1" dirty="0">
                <a:cs typeface="B Nazanin" panose="00000400000000000000" pitchFamily="2" charset="-78"/>
              </a:rPr>
              <a:t> باشد ممکن است علایم دهیدراتاسیون پوشانده شوند.</a:t>
            </a:r>
          </a:p>
          <a:p>
            <a:pPr algn="r">
              <a:buFont typeface="Wingdings" panose="05000000000000000000" pitchFamily="2" charset="2"/>
              <a:buChar char="ü"/>
            </a:pPr>
            <a:endParaRPr lang="fa-IR" sz="20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WHO</a:t>
            </a:r>
            <a:r>
              <a:rPr lang="fa-I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                        وجود 2 یا بیشتر از علایم دهیدراتاسیون 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بر اساس : </a:t>
            </a:r>
            <a:r>
              <a:rPr lang="fa-IR" sz="2000" b="1" dirty="0">
                <a:cs typeface="B Nazanin" panose="00000400000000000000" pitchFamily="2" charset="-78"/>
              </a:rPr>
              <a:t>وضعیت هوشیاری، </a:t>
            </a:r>
            <a:r>
              <a:rPr lang="fa-IR" sz="2000" b="1" dirty="0" err="1">
                <a:cs typeface="B Nazanin" panose="00000400000000000000" pitchFamily="2" charset="-78"/>
              </a:rPr>
              <a:t>گودافتادگی</a:t>
            </a:r>
            <a:r>
              <a:rPr lang="fa-IR" sz="2000" b="1" dirty="0">
                <a:cs typeface="B Nazanin" panose="00000400000000000000" pitchFamily="2" charset="-78"/>
              </a:rPr>
              <a:t> چشم </a:t>
            </a:r>
            <a:r>
              <a:rPr lang="fa-IR" sz="2000" b="1" dirty="0" err="1">
                <a:cs typeface="B Nazanin" panose="00000400000000000000" pitchFamily="2" charset="-78"/>
              </a:rPr>
              <a:t>ها،ولع</a:t>
            </a:r>
            <a:r>
              <a:rPr lang="fa-IR" sz="2000" b="1" dirty="0">
                <a:cs typeface="B Nazanin" panose="00000400000000000000" pitchFamily="2" charset="-78"/>
              </a:rPr>
              <a:t> نوشیدن ، بازگشت </a:t>
            </a:r>
            <a:r>
              <a:rPr lang="fa-IR" sz="2000" b="1" dirty="0" err="1">
                <a:cs typeface="B Nazanin" panose="00000400000000000000" pitchFamily="2" charset="-78"/>
              </a:rPr>
              <a:t>نیشگون</a:t>
            </a:r>
            <a:r>
              <a:rPr lang="fa-IR" sz="2000" b="1" dirty="0">
                <a:cs typeface="B Nazanin" panose="00000400000000000000" pitchFamily="2" charset="-78"/>
              </a:rPr>
              <a:t> پوستی</a:t>
            </a:r>
          </a:p>
          <a:p>
            <a:endParaRPr lang="fa-IR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46224-A4D9-48FA-BA82-2E45DF190F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7" r="6289"/>
          <a:stretch/>
        </p:blipFill>
        <p:spPr>
          <a:xfrm>
            <a:off x="668537" y="565484"/>
            <a:ext cx="3530319" cy="5366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63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4DFE3-C847-45E4-ADFC-99515C886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DELL\Downloads\IMG_932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33" y="-385011"/>
            <a:ext cx="11283340" cy="750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82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5746D-2C2D-49A4-BF00-04E7487F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 descr="C:\Users\DELL\Downloads\IMG_932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10324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391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5F6CD-7BB0-443D-AF12-8946FB017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7408" y="764373"/>
            <a:ext cx="2918791" cy="839140"/>
          </a:xfrm>
        </p:spPr>
        <p:txBody>
          <a:bodyPr>
            <a:normAutofit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3074" name="Picture 2" descr="C:\Users\DELL\Downloads\IMG_942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20" y="288757"/>
            <a:ext cx="10500453" cy="659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48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982F4-33FB-4CD4-9ABE-0CD23C384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63659" y="461857"/>
            <a:ext cx="10515600" cy="64204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تعاریف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B9E17-0D16-4DCC-ADDC-A760EDDD2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004" y="1303875"/>
            <a:ext cx="8561438" cy="5277399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buNone/>
            </a:pP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Gastroenteritis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گاستروانتریت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):</a:t>
            </a:r>
          </a:p>
          <a:p>
            <a:pPr marL="0" indent="0" algn="r" rtl="1">
              <a:buNone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عفونت دستگاه گوارش ناشی از پاتوژن های باکتریایی ، ویروسی، انگلی یا مواد غذایی</a:t>
            </a:r>
          </a:p>
          <a:p>
            <a:pPr marL="0" indent="0" algn="r" rtl="1">
              <a:buNone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گاستروانتریت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 حاد: 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عمدتا شامل موارد عفونی میشود</a:t>
            </a:r>
            <a:r>
              <a:rPr lang="fa-IR" sz="2600" dirty="0">
                <a:latin typeface="Calibri" panose="020F0502020204030204"/>
                <a:cs typeface="B Nazanin" panose="00000400000000000000" pitchFamily="2" charset="-78"/>
              </a:rPr>
              <a:t>. </a:t>
            </a:r>
          </a:p>
          <a:p>
            <a:pPr marL="0" indent="0" algn="r" rtl="1">
              <a:buNone/>
            </a:pP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شایعترین علایم: اسهال، استفراغ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گاها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همراه با علایم سیستمیک مثل درد شکم و تب</a:t>
            </a:r>
          </a:p>
          <a:p>
            <a:pPr marL="0" indent="0" algn="r" rtl="1">
              <a:buNone/>
            </a:pPr>
            <a:endParaRPr lang="fa-IR" sz="2600" dirty="0"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دیسانتری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(</a:t>
            </a:r>
            <a:r>
              <a:rPr lang="en-US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Dysentry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): 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به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سندرمی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اطلاق میشود که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بصورت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دفع مکرر مدفوع با خون واضح همراه با تب،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تنسموس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و درد شکم است</a:t>
            </a:r>
            <a:r>
              <a:rPr lang="fa-IR" sz="2400" dirty="0">
                <a:latin typeface="Calibri" panose="020F0502020204030204"/>
                <a:cs typeface="B Nazanin" panose="00000400000000000000" pitchFamily="2" charset="-78"/>
              </a:rPr>
              <a:t>.</a:t>
            </a:r>
          </a:p>
          <a:p>
            <a:pPr marL="0" indent="0" algn="ctr" rtl="1">
              <a:buNone/>
            </a:pPr>
            <a:endParaRPr lang="fa-IR" sz="2400" b="1" u="sng" dirty="0">
              <a:solidFill>
                <a:srgbClr val="00206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اسهال طول کشیده: </a:t>
            </a: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7-13 روز</a:t>
            </a:r>
          </a:p>
          <a:p>
            <a:pPr marL="0" indent="0" algn="r" rtl="1">
              <a:buNone/>
            </a:pPr>
            <a:endParaRPr lang="fa-IR" sz="2400" b="1" dirty="0"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اسهال پایدار:  </a:t>
            </a: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14روز یا بیشتر</a:t>
            </a:r>
          </a:p>
          <a:p>
            <a:pPr marL="0" indent="0" algn="r" rtl="1">
              <a:buNone/>
            </a:pP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81778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122" name="Picture 2" descr="C:\Users\DELL\Downloads\IMG_932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95" y="433138"/>
            <a:ext cx="8613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8244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ELL\Downloads\IMG_932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654" y="433137"/>
            <a:ext cx="7158788" cy="607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0447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146" name="Picture 2" descr="C:\Users\DELL\Downloads\IMG_933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17" y="0"/>
            <a:ext cx="101991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31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19C12-207C-47DC-AC77-3135B98C6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391" y="433068"/>
            <a:ext cx="7596809" cy="613853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محدودیت های مایع درمانی خوراکی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209B1-2F4C-4AF8-BCA4-9C17791B2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549" y="1378226"/>
            <a:ext cx="8331957" cy="5046706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دهیدراتاسیون شدید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شوک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ایلئوس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اینتوساسپشن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 درد شدید شکم و دفع خون)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استفراغ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شدید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حجم زیاد مدفوع (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&gt;10 ml/kg/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hr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40801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A25C1-D571-4D10-ACDD-77A8747B6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557" y="427280"/>
            <a:ext cx="6589643" cy="878897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تغذیه </a:t>
            </a:r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انترال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انتخاب رژیم غذایی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00C77B4-CFFC-4407-B735-643F67D8F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981" y="1805507"/>
            <a:ext cx="9316408" cy="4933224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پس از ایجاد </a:t>
            </a:r>
            <a:r>
              <a:rPr lang="fa-IR" sz="2400" b="1" dirty="0" err="1">
                <a:cs typeface="B Nazanin" panose="00000400000000000000" pitchFamily="2" charset="-78"/>
              </a:rPr>
              <a:t>هیدراتاسیون</a:t>
            </a:r>
            <a:r>
              <a:rPr lang="fa-IR" sz="2400" b="1" dirty="0">
                <a:cs typeface="B Nazanin" panose="00000400000000000000" pitchFamily="2" charset="-78"/>
              </a:rPr>
              <a:t> کامل ، مایع درمانی نگه دارنده و تغذیه مناسب با سن شروع گردد.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غذاهای حاوی کربوهیدرات کمپلکس( برنج ، گندم ، سیب زمینی ، نان و غلات) ، میوه های تازه ، گوشت بدون چربی، ماست ، </a:t>
            </a:r>
            <a:r>
              <a:rPr lang="fa-IR" sz="2400" b="1" dirty="0" err="1">
                <a:cs typeface="B Nazanin" panose="00000400000000000000" pitchFamily="2" charset="-78"/>
              </a:rPr>
              <a:t>سبزیحات</a:t>
            </a:r>
            <a:r>
              <a:rPr lang="fa-IR" sz="2400" b="1" dirty="0">
                <a:cs typeface="B Nazanin" panose="00000400000000000000" pitchFamily="2" charset="-78"/>
              </a:rPr>
              <a:t> و ... داده شود.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از غذاهای چرب و حاوی مقدار زیاد قند ساده ( آب میوه ، نوشابه ها) اجتناب کرد.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اگر شیر کودک شیرخشک است نباید آن را رقیق کرد و یا به شیر بدون لاکتوز تغییر داد مگر آنکه شواهد </a:t>
            </a:r>
            <a:r>
              <a:rPr lang="fa-IR" sz="2400" b="1" dirty="0" err="1">
                <a:cs typeface="B Nazanin" panose="00000400000000000000" pitchFamily="2" charset="-78"/>
              </a:rPr>
              <a:t>سوءجذب</a:t>
            </a:r>
            <a:r>
              <a:rPr lang="fa-IR" sz="2400" b="1" dirty="0">
                <a:cs typeface="B Nazanin" panose="00000400000000000000" pitchFamily="2" charset="-78"/>
              </a:rPr>
              <a:t> لاکتوز موجود باشد.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قطع شیر و جایگزینی آن با فرمولاسیون های 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اختصاصی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 گران لازم نیست.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F00D44-A739-44BE-AD0A-579B1D02B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041" y="533245"/>
            <a:ext cx="2327863" cy="143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3654E7-39FB-4451-A2FD-2747A6EED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42" y="697831"/>
            <a:ext cx="2092040" cy="127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318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4CBF9-BC76-42AF-9B3A-749E2BA5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435" y="639315"/>
            <a:ext cx="5940286" cy="640357"/>
          </a:xfrm>
        </p:spPr>
        <p:txBody>
          <a:bodyPr>
            <a:noAutofit/>
          </a:bodyPr>
          <a:lstStyle/>
          <a:p>
            <a:r>
              <a:rPr lang="fa-I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:مکمل روی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zinc</a:t>
            </a:r>
            <a:endParaRPr lang="fa-I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FE7AF-F1AB-436A-A2E2-A096C9232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79672"/>
            <a:ext cx="9505119" cy="4774198"/>
          </a:xfrm>
        </p:spPr>
        <p:txBody>
          <a:bodyPr>
            <a:normAutofit/>
          </a:bodyPr>
          <a:lstStyle/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شواهد قوی وجود دارد که استفاده از روی، موجب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کاهش </a:t>
            </a:r>
            <a:r>
              <a:rPr lang="fa-IR" sz="2800" b="1" dirty="0">
                <a:cs typeface="B Nazanin" panose="00000400000000000000" pitchFamily="2" charset="-78"/>
              </a:rPr>
              <a:t>: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F1279-0D47-4F28-AE7F-B3214A696077}"/>
              </a:ext>
            </a:extLst>
          </p:cNvPr>
          <p:cNvSpPr/>
          <p:nvPr/>
        </p:nvSpPr>
        <p:spPr>
          <a:xfrm>
            <a:off x="8891508" y="1955692"/>
            <a:ext cx="1446445" cy="900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مدت </a:t>
            </a:r>
            <a:endParaRPr lang="fa-I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2A9AB5-AFC7-4462-9122-3693E075027F}"/>
              </a:ext>
            </a:extLst>
          </p:cNvPr>
          <p:cNvSpPr/>
          <p:nvPr/>
        </p:nvSpPr>
        <p:spPr>
          <a:xfrm>
            <a:off x="2260435" y="3258313"/>
            <a:ext cx="4293705" cy="14673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مصرف نابجای آنتی بیوتیک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DAA1504-A363-4418-AB98-68BF3CBB0152}"/>
              </a:ext>
            </a:extLst>
          </p:cNvPr>
          <p:cNvSpPr/>
          <p:nvPr/>
        </p:nvSpPr>
        <p:spPr>
          <a:xfrm>
            <a:off x="6962833" y="2013121"/>
            <a:ext cx="1709531" cy="9243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شدت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DED72AA-71A7-42E9-ADCE-7BCA948C87C1}"/>
              </a:ext>
            </a:extLst>
          </p:cNvPr>
          <p:cNvSpPr/>
          <p:nvPr/>
        </p:nvSpPr>
        <p:spPr>
          <a:xfrm>
            <a:off x="4834566" y="1955692"/>
            <a:ext cx="1921566" cy="10573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عود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9FD3A73-B1C3-4923-869E-670CB554F7F9}"/>
              </a:ext>
            </a:extLst>
          </p:cNvPr>
          <p:cNvSpPr/>
          <p:nvPr/>
        </p:nvSpPr>
        <p:spPr>
          <a:xfrm>
            <a:off x="2375940" y="1906312"/>
            <a:ext cx="2319130" cy="10573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مورتالیتی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BA4D581-FFF0-4253-BA91-2C3294A38B71}"/>
              </a:ext>
            </a:extLst>
          </p:cNvPr>
          <p:cNvSpPr/>
          <p:nvPr/>
        </p:nvSpPr>
        <p:spPr>
          <a:xfrm>
            <a:off x="6756132" y="3142957"/>
            <a:ext cx="3952460" cy="14673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بستری در بیمارستان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1AC9AD4-A930-4124-A9D0-8937A0D5E2FB}"/>
              </a:ext>
            </a:extLst>
          </p:cNvPr>
          <p:cNvSpPr/>
          <p:nvPr/>
        </p:nvSpPr>
        <p:spPr>
          <a:xfrm>
            <a:off x="685800" y="4922178"/>
            <a:ext cx="10951563" cy="1701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تمام کودکان بالای 6 ماه ، دچار اسهال حاد، در مناطق پرخطر، باید از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فرآورده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روی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میزان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20 میلیگرم در روز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مدت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10-14 روز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زمان اسهال و بعد از آن استفاده کنند.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4872F0C-7332-4EF6-BD9B-DC2035A914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73"/>
          <a:stretch/>
        </p:blipFill>
        <p:spPr>
          <a:xfrm rot="768094">
            <a:off x="391722" y="2056186"/>
            <a:ext cx="1622516" cy="240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1499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6BC7A-F4E0-4B2C-BF49-A11DB0458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427" y="549760"/>
            <a:ext cx="4336773" cy="719870"/>
          </a:xfrm>
        </p:spPr>
        <p:txBody>
          <a:bodyPr>
            <a:normAutofit fontScale="90000"/>
          </a:bodyPr>
          <a:lstStyle/>
          <a:p>
            <a:r>
              <a:rPr lang="fa-IR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پروبیوتیک</a:t>
            </a:r>
            <a:endParaRPr lang="fa-I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9A2E8-6538-436A-AC7C-8670127E5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7264" y="1431236"/>
            <a:ext cx="7364024" cy="5088834"/>
          </a:xfrm>
        </p:spPr>
        <p:txBody>
          <a:bodyPr/>
          <a:lstStyle/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حاوی باکتری های </a:t>
            </a:r>
            <a:r>
              <a:rPr lang="fa-IR" sz="2800" b="1" dirty="0" err="1">
                <a:cs typeface="B Nazanin" panose="00000400000000000000" pitchFamily="2" charset="-78"/>
              </a:rPr>
              <a:t>غیرپاتوژن</a:t>
            </a:r>
            <a:r>
              <a:rPr lang="fa-IR" sz="2800" b="1" dirty="0">
                <a:cs typeface="B Nazanin" panose="00000400000000000000" pitchFamily="2" charset="-78"/>
              </a:rPr>
              <a:t> برای پیشگیری و درمان اسهال در کشورهای در حال توسعه موثر بوده است.</a:t>
            </a:r>
          </a:p>
          <a:p>
            <a:pPr marL="0" indent="0" algn="r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 درمان هنوز استاندارد نشده و اغلب ارگانیسم ها شناخته شده نیستند.</a:t>
            </a:r>
          </a:p>
          <a:p>
            <a:pPr algn="r"/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192802A-8367-415E-A662-80AD6312754C}"/>
              </a:ext>
            </a:extLst>
          </p:cNvPr>
          <p:cNvSpPr/>
          <p:nvPr/>
        </p:nvSpPr>
        <p:spPr>
          <a:xfrm>
            <a:off x="6514315" y="3945835"/>
            <a:ext cx="3167270" cy="15438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بهبود آسیب  دستگاه گوارش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4B43B8A-A98F-4719-BA25-591AED765C2F}"/>
              </a:ext>
            </a:extLst>
          </p:cNvPr>
          <p:cNvSpPr/>
          <p:nvPr/>
        </p:nvSpPr>
        <p:spPr>
          <a:xfrm>
            <a:off x="2592565" y="4654825"/>
            <a:ext cx="3750365" cy="16697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کاهش دوره بیماری با افزایش میکروب های مفید روده ای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C0EF79-322F-4AF2-8482-0ADC47BBB6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56" r="23485"/>
          <a:stretch/>
        </p:blipFill>
        <p:spPr>
          <a:xfrm>
            <a:off x="665638" y="1949115"/>
            <a:ext cx="1926927" cy="3285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F01326-7366-4AB1-AEEF-2706D65D7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870" y="236414"/>
            <a:ext cx="4036943" cy="119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5238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5531C-32F3-46C8-A1E7-BBFB13618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52AFE-080A-47D0-8B4B-B2F2AC684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135" y="1335889"/>
            <a:ext cx="11095383" cy="5265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ماست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دوغ</a:t>
            </a:r>
          </a:p>
          <a:p>
            <a:pPr marL="0" indent="0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پنیر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 err="1">
                <a:cs typeface="B Nazanin" panose="00000400000000000000" pitchFamily="2" charset="-78"/>
              </a:rPr>
              <a:t>خیارشور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سیب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موز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سیر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پیاز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زیتون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نان جو و سبوس دار</a:t>
            </a:r>
          </a:p>
          <a:p>
            <a:endParaRPr lang="fa-IR" dirty="0"/>
          </a:p>
          <a:p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AB6373-8166-40B8-8B8C-E732F4360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031" y="2237706"/>
            <a:ext cx="4135766" cy="29157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716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E9072-50B7-48EB-8B6B-457EDC86B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819" y="851323"/>
            <a:ext cx="3833191" cy="944218"/>
          </a:xfrm>
        </p:spPr>
        <p:txBody>
          <a:bodyPr/>
          <a:lstStyle/>
          <a:p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اندانسترون</a:t>
            </a:r>
            <a:endParaRPr lang="fa-I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341C2-84BB-44D4-BD91-5307801A8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542" y="1721913"/>
            <a:ext cx="9305816" cy="5416824"/>
          </a:xfrm>
        </p:spPr>
        <p:txBody>
          <a:bodyPr/>
          <a:lstStyle/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 دارای جذب مخاطی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کاهش بروز استفراغ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افزایش موفقیت در </a:t>
            </a:r>
            <a:r>
              <a:rPr lang="fa-IR" sz="2800" b="1" dirty="0" smtClean="0">
                <a:cs typeface="B Nazanin" panose="00000400000000000000" pitchFamily="2" charset="-78"/>
              </a:rPr>
              <a:t>مصرف ا آر اس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کاهش نیاز به مایعات وریدی و بستری</a:t>
            </a:r>
          </a:p>
          <a:p>
            <a:pPr algn="r"/>
            <a:endParaRPr lang="fa-IR" dirty="0"/>
          </a:p>
          <a:p>
            <a:pPr algn="r">
              <a:buFont typeface="Wingdings" panose="05000000000000000000" pitchFamily="2" charset="2"/>
              <a:buChar char="v"/>
            </a:pPr>
            <a:r>
              <a:rPr lang="fa-I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استفراغ پایدار:</a:t>
            </a:r>
            <a:endParaRPr lang="fa-I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01246E-571D-4CD7-96A9-E109E9EF3166}"/>
              </a:ext>
            </a:extLst>
          </p:cNvPr>
          <p:cNvSpPr/>
          <p:nvPr/>
        </p:nvSpPr>
        <p:spPr>
          <a:xfrm>
            <a:off x="3468929" y="4307306"/>
            <a:ext cx="3326645" cy="137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4-11 سال : 4 میلیگرم</a:t>
            </a:r>
          </a:p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بالای 11 سال : 8 میلیگرم</a:t>
            </a:r>
          </a:p>
          <a:p>
            <a:pPr algn="ctr"/>
            <a:endParaRPr lang="fa-IR" sz="2400" b="1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(0/2 میلیگرم به </a:t>
            </a:r>
            <a:r>
              <a:rPr lang="fa-IR" sz="24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ازای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 وزن)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E142116-3378-4CE1-A2AC-AC08F3B0D28C}"/>
              </a:ext>
            </a:extLst>
          </p:cNvPr>
          <p:cNvSpPr/>
          <p:nvPr/>
        </p:nvSpPr>
        <p:spPr>
          <a:xfrm>
            <a:off x="804458" y="946070"/>
            <a:ext cx="3561523" cy="334162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عوامل ضد </a:t>
            </a:r>
            <a:r>
              <a:rPr lang="fa-I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موتیلیتی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لوپرامید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 در کودکان دچار </a:t>
            </a:r>
            <a:r>
              <a:rPr lang="fa-IR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دیسانتری</a:t>
            </a:r>
            <a:endParaRPr lang="fa-IR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بیماران تبدار</a:t>
            </a:r>
          </a:p>
          <a:p>
            <a:pPr algn="ctr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زیر 6 سال</a:t>
            </a:r>
          </a:p>
          <a:p>
            <a:pPr algn="ct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ممنوع است.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12CCD07-06A0-4C7B-BEAB-B846FA037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981" y="699265"/>
            <a:ext cx="1832008" cy="1503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0378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EF82F-4E33-4776-9B53-F1E1DEE3B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44558"/>
            <a:ext cx="5410200" cy="954156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 آنتی بیوتیکی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AC721-0F7B-40CE-B046-E80B1DF7A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03757" y="1272383"/>
            <a:ext cx="10092925" cy="510871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 محدودیت استفاده: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اکثر اپی زودهای </a:t>
            </a:r>
            <a:r>
              <a:rPr lang="fa-IR" sz="2400" b="1" dirty="0" smtClean="0">
                <a:cs typeface="B Nazanin" panose="00000400000000000000" pitchFamily="2" charset="-78"/>
              </a:rPr>
              <a:t>گاستروانتریت در </a:t>
            </a:r>
            <a:r>
              <a:rPr lang="fa-IR" sz="2400" b="1" dirty="0">
                <a:cs typeface="B Nazanin" panose="00000400000000000000" pitchFamily="2" charset="-78"/>
              </a:rPr>
              <a:t>کودکان سالم ، خودمحدودند.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افزایش مقاومت به آنتی بیوتیک ها ، استفاده محتاطانه را ضروری می کند.</a:t>
            </a:r>
          </a:p>
          <a:p>
            <a:pPr marL="0" indent="0" algn="r">
              <a:lnSpc>
                <a:spcPct val="15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0269D8-090B-4355-8A6C-38BD15643E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044"/>
          <a:stretch/>
        </p:blipFill>
        <p:spPr>
          <a:xfrm>
            <a:off x="2823063" y="288758"/>
            <a:ext cx="2829550" cy="1270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18D937-50D1-448F-8D86-9A42800127FD}"/>
              </a:ext>
            </a:extLst>
          </p:cNvPr>
          <p:cNvSpPr/>
          <p:nvPr/>
        </p:nvSpPr>
        <p:spPr>
          <a:xfrm>
            <a:off x="6232689" y="3485852"/>
            <a:ext cx="3260034" cy="1311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پیشگیری از عوارض در </a:t>
            </a:r>
            <a:r>
              <a:rPr lang="fa-IR" sz="28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میزبانان</a:t>
            </a:r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 پرخطر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E9C61FE-3627-4757-8FD7-690FDFEB91D4}"/>
              </a:ext>
            </a:extLst>
          </p:cNvPr>
          <p:cNvSpPr/>
          <p:nvPr/>
        </p:nvSpPr>
        <p:spPr>
          <a:xfrm>
            <a:off x="1681301" y="3485852"/>
            <a:ext cx="3260033" cy="1311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محدود کردن انتقال بیماری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142D363-F85B-466D-988C-10A86E818E57}"/>
              </a:ext>
            </a:extLst>
          </p:cNvPr>
          <p:cNvSpPr/>
          <p:nvPr/>
        </p:nvSpPr>
        <p:spPr>
          <a:xfrm>
            <a:off x="808943" y="5188214"/>
            <a:ext cx="9687339" cy="9541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صورت امکان قبل از شروع درمان ، باید نوع عفونت و حساسیت دارویی مشخص گردد.</a:t>
            </a:r>
          </a:p>
        </p:txBody>
      </p:sp>
    </p:spTree>
    <p:extLst>
      <p:ext uri="{BB962C8B-B14F-4D97-AF65-F5344CB8AC3E}">
        <p14:creationId xmlns:p14="http://schemas.microsoft.com/office/powerpoint/2010/main" val="241886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74E71-9A73-41A9-995A-9B8D257B7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65E5D63-7403-45EC-AB31-B51384C42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912223" y="825910"/>
            <a:ext cx="8502197" cy="5020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96222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9B419-72BD-4B72-92D8-BE4330E30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719870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42A12E5-6E34-4201-8DFA-376E633BEA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650791" y="1925053"/>
            <a:ext cx="8088520" cy="2812675"/>
          </a:xfrm>
        </p:spPr>
      </p:pic>
    </p:spTree>
    <p:extLst>
      <p:ext uri="{BB962C8B-B14F-4D97-AF65-F5344CB8AC3E}">
        <p14:creationId xmlns:p14="http://schemas.microsoft.com/office/powerpoint/2010/main" val="51438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040DA-6571-48C8-AFF8-E68C7A7BC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651" y="605348"/>
            <a:ext cx="6112565" cy="600601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پیگیری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428D75-86FA-4AB0-A2F9-BAF736A3D2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696452" y="1167063"/>
            <a:ext cx="7475054" cy="4895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55850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5946E-5542-4412-9D66-506225904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78" y="578842"/>
            <a:ext cx="8610600" cy="759627"/>
          </a:xfrm>
        </p:spPr>
        <p:txBody>
          <a:bodyPr/>
          <a:lstStyle/>
          <a:p>
            <a:r>
              <a:rPr kumimoji="0" lang="fa-IR" sz="40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پیگیری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E112C6-F93E-4591-9B4A-B66B09766A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491917" y="1407694"/>
            <a:ext cx="7806020" cy="4498953"/>
          </a:xfrm>
        </p:spPr>
      </p:pic>
    </p:spTree>
    <p:extLst>
      <p:ext uri="{BB962C8B-B14F-4D97-AF65-F5344CB8AC3E}">
        <p14:creationId xmlns:p14="http://schemas.microsoft.com/office/powerpoint/2010/main" val="38358919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F616-CC4F-47B0-AE2A-6884D82AF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887" y="639315"/>
            <a:ext cx="8610600" cy="693366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مشاوره با مادر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33F471F-9714-470B-831C-7A4E497B4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2459414" y="1659233"/>
            <a:ext cx="5710028" cy="409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0450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85178-FE69-482B-BD2D-29B3B4E05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649296"/>
          </a:xfrm>
        </p:spPr>
        <p:txBody>
          <a:bodyPr>
            <a:normAutofit fontScale="90000"/>
          </a:bodyPr>
          <a:lstStyle/>
          <a:p>
            <a:r>
              <a:rPr kumimoji="0" lang="fa-IR" sz="48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مانا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2822D-FA67-44D3-AD59-5595DE9C0A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738772" y="1882300"/>
            <a:ext cx="7537576" cy="3493351"/>
          </a:xfrm>
        </p:spPr>
      </p:pic>
    </p:spTree>
    <p:extLst>
      <p:ext uri="{BB962C8B-B14F-4D97-AF65-F5344CB8AC3E}">
        <p14:creationId xmlns:p14="http://schemas.microsoft.com/office/powerpoint/2010/main" val="317923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7FE2-4D6B-40B8-A185-F0A426D1D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3078" y="543339"/>
            <a:ext cx="8610600" cy="901148"/>
          </a:xfrm>
        </p:spPr>
        <p:txBody>
          <a:bodyPr>
            <a:normAutofit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EF4A96-1544-4DA8-9123-C6671D231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"/>
          <a:stretch/>
        </p:blipFill>
        <p:spPr>
          <a:xfrm>
            <a:off x="818323" y="1491916"/>
            <a:ext cx="9153310" cy="4392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9599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EA441-D4F8-477B-9145-936F9794F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904" y="419817"/>
            <a:ext cx="4469296" cy="865644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پیشگیری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A901C-5F5B-46C2-98DE-9F7218861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13183"/>
            <a:ext cx="8843211" cy="5512904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تغذیه انحصاری با شیر مادر( 6 ماه اول عمر)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مکمل </a:t>
            </a:r>
            <a:r>
              <a:rPr lang="fa-IR" sz="2800" b="1" dirty="0" smtClean="0">
                <a:cs typeface="B Nazanin" panose="00000400000000000000" pitchFamily="2" charset="-78"/>
              </a:rPr>
              <a:t>ویتامین آ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روتاویروس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</a:t>
            </a:r>
            <a:r>
              <a:rPr lang="fa-IR" sz="2800" b="1" dirty="0" smtClean="0">
                <a:cs typeface="B Nazanin" panose="00000400000000000000" pitchFamily="2" charset="-78"/>
              </a:rPr>
              <a:t>کلرا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تیفوئید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وضعیت آب و فاضلاب</a:t>
            </a:r>
          </a:p>
          <a:p>
            <a:pPr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ارتقا بهداشت انسانی و حیوانی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D1B89D2-EE6E-40BB-8712-B49D909B6DFD}"/>
              </a:ext>
            </a:extLst>
          </p:cNvPr>
          <p:cNvSpPr/>
          <p:nvPr/>
        </p:nvSpPr>
        <p:spPr>
          <a:xfrm>
            <a:off x="676819" y="2382252"/>
            <a:ext cx="4701297" cy="31022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شستشوی منظم دست ها با صابون</a:t>
            </a:r>
          </a:p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دفع بهداشتی مدفوع</a:t>
            </a:r>
          </a:p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استفاده از آب های بسته بندی شده یا جوشیده</a:t>
            </a:r>
          </a:p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استفاده از غذا </a:t>
            </a:r>
            <a:r>
              <a:rPr lang="fa-IR" sz="2000" b="1" dirty="0" err="1">
                <a:solidFill>
                  <a:srgbClr val="002060"/>
                </a:solidFill>
                <a:cs typeface="B Nazanin" panose="00000400000000000000" pitchFamily="2" charset="-78"/>
              </a:rPr>
              <a:t>بصورت</a:t>
            </a:r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 داغ</a:t>
            </a:r>
          </a:p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عدم استفاده از غذاهای دریایی خام یا نیم پز</a:t>
            </a:r>
          </a:p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عدم استفاده از غذاهای ناسالم </a:t>
            </a:r>
            <a:r>
              <a:rPr lang="fa-IR" sz="2000" b="1" dirty="0" err="1">
                <a:solidFill>
                  <a:srgbClr val="002060"/>
                </a:solidFill>
                <a:cs typeface="B Nazanin" panose="00000400000000000000" pitchFamily="2" charset="-78"/>
              </a:rPr>
              <a:t>رستورانی</a:t>
            </a:r>
            <a:endParaRPr lang="fa-IR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4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D4341-8070-465E-8E49-02607D256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FAE44A0-C725-4E46-822D-82F49BE9AE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9727" y="526742"/>
            <a:ext cx="6966283" cy="5578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4774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0B6E-B30F-43C2-9249-BCCCF91B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36" y="166726"/>
            <a:ext cx="8610600" cy="619642"/>
          </a:xfrm>
        </p:spPr>
        <p:txBody>
          <a:bodyPr>
            <a:normAutofit fontScale="90000"/>
          </a:bodyPr>
          <a:lstStyle/>
          <a:p>
            <a:pPr algn="r"/>
            <a:r>
              <a:rPr lang="fa-IR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اسهال</a:t>
            </a:r>
            <a:r>
              <a:rPr lang="en-US" sz="4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Diarrhea</a:t>
            </a:r>
            <a:endParaRPr lang="fa-IR" sz="4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E8736-B411-428D-B8BE-CFBB6D5EA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671" y="660685"/>
            <a:ext cx="8288594" cy="5685183"/>
          </a:xfrm>
        </p:spPr>
        <p:txBody>
          <a:bodyPr>
            <a:normAutofit fontScale="85000" lnSpcReduction="10000"/>
          </a:bodyPr>
          <a:lstStyle/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تعریف:</a:t>
            </a: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  دفع مدفوع شل یا آبکی حداقل 3 بار طی 24 ساعت </a:t>
            </a: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هرگونه تغییر در قوام دفع معمول </a:t>
            </a:r>
            <a:r>
              <a:rPr lang="fa-IR" sz="2400" b="1" dirty="0" smtClean="0">
                <a:cs typeface="B Nazanin" panose="00000400000000000000" pitchFamily="2" charset="-78"/>
              </a:rPr>
              <a:t>کودک</a:t>
            </a:r>
            <a:r>
              <a:rPr lang="en-US" sz="2400" b="1" dirty="0" smtClean="0">
                <a:cs typeface="B Nazanin" panose="00000400000000000000" pitchFamily="2" charset="-78"/>
              </a:rPr>
              <a:t>:WHO 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آب مدفوع بیش از مواد مدفوعی باشد.</a:t>
            </a: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از نظر حجم مدفوع :  &gt;20 گرم به </a:t>
            </a:r>
            <a:r>
              <a:rPr lang="fa-IR" sz="2400" b="1" dirty="0" err="1">
                <a:cs typeface="B Nazanin" panose="00000400000000000000" pitchFamily="2" charset="-78"/>
              </a:rPr>
              <a:t>ازای</a:t>
            </a:r>
            <a:r>
              <a:rPr lang="fa-IR" sz="2400" b="1" dirty="0">
                <a:cs typeface="B Nazanin" panose="00000400000000000000" pitchFamily="2" charset="-78"/>
              </a:rPr>
              <a:t> وزن در روز در شیرخواران</a:t>
            </a: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                  &gt;10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گرم به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ازای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وزن در روز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درشیرخواران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بزرگتر و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نوپایان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                              &gt;200 گرم در روز در کودکان بزرگتر</a:t>
            </a:r>
          </a:p>
          <a:p>
            <a:pPr marL="0" indent="0" algn="r">
              <a:buNone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دفع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شل و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چسبنده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در کودکان شیر مادرخوار، اسهال نیست.</a:t>
            </a:r>
          </a:p>
          <a:p>
            <a:pPr marL="0" indent="0" algn="r">
              <a:buNone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پاتوفیزیولوژی:</a:t>
            </a:r>
            <a:r>
              <a:rPr lang="fa-IR" sz="2400" b="1" dirty="0">
                <a:cs typeface="B Nazanin" panose="00000400000000000000" pitchFamily="2" charset="-78"/>
              </a:rPr>
              <a:t> مکانیسم پایه ای همه اسهال ها : جذب </a:t>
            </a:r>
            <a:r>
              <a:rPr lang="fa-IR" sz="2400" b="1" dirty="0" err="1">
                <a:cs typeface="B Nazanin" panose="00000400000000000000" pitchFamily="2" charset="-78"/>
              </a:rPr>
              <a:t>ناکامل</a:t>
            </a:r>
            <a:r>
              <a:rPr lang="fa-IR" sz="2400" b="1" dirty="0">
                <a:cs typeface="B Nazanin" panose="00000400000000000000" pitchFamily="2" charset="-78"/>
              </a:rPr>
              <a:t> آب از روده ها </a:t>
            </a:r>
          </a:p>
          <a:p>
            <a:pPr marL="0" indent="0" algn="r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دلایل</a:t>
            </a:r>
            <a:r>
              <a:rPr lang="fa-IR" sz="2400" b="1" dirty="0">
                <a:cs typeface="B Nazanin" panose="00000400000000000000" pitchFamily="2" charset="-78"/>
              </a:rPr>
              <a:t> : 1-کاهش جذب خالص آب ، اختلال در جذب یا ترشح بیش از حد </a:t>
            </a:r>
            <a:r>
              <a:rPr lang="fa-IR" sz="2400" b="1" dirty="0" err="1">
                <a:cs typeface="B Nazanin" panose="00000400000000000000" pitchFamily="2" charset="-78"/>
              </a:rPr>
              <a:t>الکترولیت</a:t>
            </a:r>
            <a:r>
              <a:rPr lang="fa-IR" sz="2400" b="1" dirty="0">
                <a:cs typeface="B Nazanin" panose="00000400000000000000" pitchFamily="2" charset="-78"/>
              </a:rPr>
              <a:t> ها   : اسهال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ترشحی</a:t>
            </a:r>
          </a:p>
          <a:p>
            <a:pPr marL="0" indent="0" algn="r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2- احتباس مواد </a:t>
            </a:r>
            <a:r>
              <a:rPr lang="fa-IR" sz="2400" b="1" dirty="0" err="1">
                <a:cs typeface="B Nazanin" panose="00000400000000000000" pitchFamily="2" charset="-78"/>
              </a:rPr>
              <a:t>اسموتیک</a:t>
            </a:r>
            <a:r>
              <a:rPr lang="fa-IR" sz="2400" b="1" dirty="0">
                <a:cs typeface="B Nazanin" panose="00000400000000000000" pitchFamily="2" charset="-78"/>
              </a:rPr>
              <a:t>( غیرقابل جذب) در </a:t>
            </a:r>
            <a:r>
              <a:rPr lang="fa-IR" sz="2400" b="1" dirty="0" err="1">
                <a:cs typeface="B Nazanin" panose="00000400000000000000" pitchFamily="2" charset="-78"/>
              </a:rPr>
              <a:t>لومن</a:t>
            </a:r>
            <a:r>
              <a:rPr lang="fa-IR" sz="2400" b="1" dirty="0">
                <a:cs typeface="B Nazanin" panose="00000400000000000000" pitchFamily="2" charset="-78"/>
              </a:rPr>
              <a:t> روده ها : اسهال </a:t>
            </a:r>
            <a:r>
              <a:rPr lang="fa-IR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اسموتیک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83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22B24-1F12-4B65-A2ED-F84096BA9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0644" y="337930"/>
            <a:ext cx="8610600" cy="536713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اهمیت اسهال کودکان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F7600-5F64-498E-ACD2-7BBCC98EDE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152195" y="874643"/>
            <a:ext cx="11754678" cy="5645427"/>
          </a:xfrm>
        </p:spPr>
        <p:txBody>
          <a:bodyPr/>
          <a:lstStyle/>
          <a:p>
            <a:pPr algn="r"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در سال 2015 : </a:t>
            </a:r>
          </a:p>
          <a:p>
            <a:pPr marL="0" indent="0" algn="r">
              <a:buNone/>
            </a:pPr>
            <a:r>
              <a:rPr lang="fa-IR" b="1" dirty="0">
                <a:cs typeface="B Nazanin" panose="00000400000000000000" pitchFamily="2" charset="-78"/>
              </a:rPr>
              <a:t>عامل مرگ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8.6% </a:t>
            </a:r>
            <a:r>
              <a:rPr lang="fa-IR" b="1" dirty="0">
                <a:cs typeface="B Nazanin" panose="00000400000000000000" pitchFamily="2" charset="-78"/>
              </a:rPr>
              <a:t>از تمام مرگ های کودکان بوده است و آن را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چهارمین علت مرگ کودکان </a:t>
            </a:r>
            <a:r>
              <a:rPr lang="fa-IR" b="1" dirty="0">
                <a:cs typeface="B Nazanin" panose="00000400000000000000" pitchFamily="2" charset="-78"/>
              </a:rPr>
              <a:t>در تمام جهان </a:t>
            </a:r>
          </a:p>
          <a:p>
            <a:pPr marL="0" indent="0" algn="r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در سال 2019:</a:t>
            </a:r>
          </a:p>
          <a:p>
            <a:pPr marL="0" indent="0" algn="r">
              <a:buNone/>
            </a:pPr>
            <a:r>
              <a:rPr lang="fa-IR" b="1" dirty="0">
                <a:cs typeface="B Nazanin" panose="00000400000000000000" pitchFamily="2" charset="-78"/>
              </a:rPr>
              <a:t>                        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عامل مرگ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10%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از کودکان زیر 5 سال ،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سومین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علت </a:t>
            </a:r>
            <a:r>
              <a:rPr kumimoji="0" lang="fa-IR" sz="2200" b="1" i="0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موربیدیتی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کودکان زیر 5 سال</a:t>
            </a:r>
            <a:endParaRPr lang="fa-IR" b="1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endParaRPr lang="fa-IR" b="1" u="sng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طی 2 دهه گذشته: </a:t>
            </a:r>
          </a:p>
          <a:p>
            <a:pPr marL="0" indent="0" algn="r">
              <a:buNone/>
            </a:pPr>
            <a:r>
              <a:rPr lang="fa-IR" b="1" dirty="0">
                <a:cs typeface="B Nazanin" panose="00000400000000000000" pitchFamily="2" charset="-78"/>
              </a:rPr>
              <a:t>بصورت اساسی مرگ و میر ناشی از اسهال کاهش یافته </a:t>
            </a:r>
            <a:endParaRPr lang="en-US" b="1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اما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هم چنان به میزان قابل قبولی بالاست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  <a:endParaRPr lang="fa-IR" dirty="0">
              <a:cs typeface="B Nazanin" panose="00000400000000000000" pitchFamily="2" charset="-78"/>
            </a:endParaRPr>
          </a:p>
          <a:p>
            <a:pPr algn="r"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اکثر </a:t>
            </a:r>
            <a:r>
              <a:rPr lang="fa-IR" b="1" dirty="0" err="1">
                <a:cs typeface="B Nazanin" panose="00000400000000000000" pitchFamily="2" charset="-78"/>
              </a:rPr>
              <a:t>اپیزودهای</a:t>
            </a:r>
            <a:r>
              <a:rPr lang="fa-IR" b="1" dirty="0">
                <a:cs typeface="B Nazanin" panose="00000400000000000000" pitchFamily="2" charset="-78"/>
              </a:rPr>
              <a:t> اسهال در </a:t>
            </a:r>
            <a:r>
              <a:rPr lang="fa-IR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آفریقا و جنوب آسیا </a:t>
            </a:r>
            <a:r>
              <a:rPr lang="fa-IR" b="1" dirty="0">
                <a:cs typeface="B Nazanin" panose="00000400000000000000" pitchFamily="2" charset="-78"/>
              </a:rPr>
              <a:t>رخ داده </a:t>
            </a:r>
            <a:r>
              <a:rPr lang="fa-IR" b="1" dirty="0" err="1">
                <a:cs typeface="B Nazanin" panose="00000400000000000000" pitchFamily="2" charset="-78"/>
              </a:rPr>
              <a:t>اند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pPr marL="0" indent="0" algn="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21728-1099-4CB9-BD63-92DD8E6C74E3}"/>
              </a:ext>
            </a:extLst>
          </p:cNvPr>
          <p:cNvSpPr/>
          <p:nvPr/>
        </p:nvSpPr>
        <p:spPr>
          <a:xfrm>
            <a:off x="599019" y="4957011"/>
            <a:ext cx="10654748" cy="12983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علاوه بر خطر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مرگ و میر</a:t>
            </a:r>
            <a:r>
              <a:rPr lang="fa-IR" sz="2400" b="1" dirty="0">
                <a:cs typeface="B Nazanin" panose="00000400000000000000" pitchFamily="2" charset="-78"/>
              </a:rPr>
              <a:t>، بیماریهای اسهالی در کودکان کوچک، راجعه ، طولانی ، پایدار میتواند موجب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سوتغذیه</a:t>
            </a:r>
            <a:r>
              <a:rPr lang="fa-IR" sz="2400" b="1" dirty="0">
                <a:cs typeface="B Nazanin" panose="00000400000000000000" pitchFamily="2" charset="-78"/>
              </a:rPr>
              <a:t>، 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کوتاهی قد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کمبود ریز مغذی ها و اختلالات چشمگیر در تکامل </a:t>
            </a:r>
            <a:r>
              <a:rPr lang="fa-IR" sz="24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سایکوموتور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 و شناختی </a:t>
            </a:r>
            <a:r>
              <a:rPr lang="fa-IR" sz="2400" b="1" dirty="0">
                <a:cs typeface="B Nazanin" panose="00000400000000000000" pitchFamily="2" charset="-78"/>
              </a:rPr>
              <a:t>شود.</a:t>
            </a:r>
          </a:p>
        </p:txBody>
      </p:sp>
    </p:spTree>
    <p:extLst>
      <p:ext uri="{BB962C8B-B14F-4D97-AF65-F5344CB8AC3E}">
        <p14:creationId xmlns:p14="http://schemas.microsoft.com/office/powerpoint/2010/main" val="34944762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9410A-B998-4C27-8683-B57AF68D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635" y="327052"/>
            <a:ext cx="8610600" cy="852392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عوارض اسهال در کودکان: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6529F-5EAA-48C2-BD16-EC28F7703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32735" y="987715"/>
            <a:ext cx="9281009" cy="5351504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دهیدراتاسیون ( کم آبی)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اختلال </a:t>
            </a:r>
            <a:r>
              <a:rPr lang="fa-IR" sz="2400" b="1" dirty="0" err="1">
                <a:cs typeface="B Nazanin" panose="00000400000000000000" pitchFamily="2" charset="-78"/>
              </a:rPr>
              <a:t>الکترولیتی</a:t>
            </a:r>
            <a:r>
              <a:rPr lang="fa-IR" sz="2400" b="1" dirty="0">
                <a:cs typeface="B Nazanin" panose="00000400000000000000" pitchFamily="2" charset="-78"/>
              </a:rPr>
              <a:t> و اسید و باز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کاهش رشد کودک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عفونت های ثانویه: باکتریمی 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کمبود ریز مغذی ها ( روی ، آهن ، </a:t>
            </a:r>
            <a:r>
              <a:rPr lang="fa-IR" sz="2400" b="1" dirty="0" smtClean="0">
                <a:cs typeface="B Nazanin" panose="00000400000000000000" pitchFamily="2" charset="-78"/>
              </a:rPr>
              <a:t>ویتامین آ)</a:t>
            </a:r>
            <a:r>
              <a:rPr lang="en-US" sz="2400" b="1" dirty="0" smtClean="0"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اینتوساسپشن</a:t>
            </a:r>
            <a:r>
              <a:rPr lang="fa-IR" sz="2400" b="1" dirty="0">
                <a:cs typeface="B Nazanin" panose="00000400000000000000" pitchFamily="2" charset="-78"/>
              </a:rPr>
              <a:t> ( بندرت بدنبال </a:t>
            </a:r>
            <a:r>
              <a:rPr lang="fa-IR" sz="2400" b="1" dirty="0" err="1">
                <a:cs typeface="B Nazanin" panose="00000400000000000000" pitchFamily="2" charset="-78"/>
              </a:rPr>
              <a:t>هیپرپلاژی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لنفوییدی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cs typeface="B Nazanin" panose="00000400000000000000" pitchFamily="2" charset="-78"/>
              </a:rPr>
              <a:t>HUS</a:t>
            </a:r>
            <a:r>
              <a:rPr lang="fa-IR" sz="2400" b="1" dirty="0" smtClean="0">
                <a:cs typeface="B Nazanin" panose="00000400000000000000" pitchFamily="2" charset="-78"/>
              </a:rPr>
              <a:t>  </a:t>
            </a:r>
            <a:r>
              <a:rPr lang="fa-IR" sz="2400" b="1" dirty="0">
                <a:cs typeface="B Nazanin" panose="00000400000000000000" pitchFamily="2" charset="-78"/>
              </a:rPr>
              <a:t>وحشتناک ترین عارضه اسهال کودکان (نارسایی کلیه اکتسابی)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آپاندیسیت کاذب ثانویه به </a:t>
            </a:r>
            <a:r>
              <a:rPr lang="fa-IR" sz="2400" b="1" dirty="0" err="1">
                <a:cs typeface="B Nazanin" panose="00000400000000000000" pitchFamily="2" charset="-78"/>
              </a:rPr>
              <a:t>لنفادنیت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مزانتر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یرسینیا</a:t>
            </a:r>
            <a:r>
              <a:rPr lang="fa-IR" sz="2400" b="1" dirty="0">
                <a:cs typeface="B Nazanin" panose="00000400000000000000" pitchFamily="2" charset="-78"/>
              </a:rPr>
              <a:t> ، </a:t>
            </a:r>
            <a:r>
              <a:rPr lang="fa-IR" sz="2400" b="1" dirty="0" err="1">
                <a:cs typeface="B Nazanin" panose="00000400000000000000" pitchFamily="2" charset="-78"/>
              </a:rPr>
              <a:t>کمپیلوباکتر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عوارض وابسته به ایمنی: آرتریت واکنشی ، </a:t>
            </a:r>
            <a:r>
              <a:rPr lang="fa-IR" sz="2400" b="1" dirty="0" err="1">
                <a:cs typeface="B Nazanin" panose="00000400000000000000" pitchFamily="2" charset="-78"/>
              </a:rPr>
              <a:t>گیلن</a:t>
            </a:r>
            <a:r>
              <a:rPr lang="fa-IR" sz="2400" b="1" dirty="0">
                <a:cs typeface="B Nazanin" panose="00000400000000000000" pitchFamily="2" charset="-78"/>
              </a:rPr>
              <a:t> – باره</a:t>
            </a:r>
          </a:p>
          <a:p>
            <a:pPr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توکسیک </a:t>
            </a:r>
            <a:r>
              <a:rPr lang="fa-IR" sz="2400" b="1" dirty="0">
                <a:cs typeface="B Nazanin" panose="00000400000000000000" pitchFamily="2" charset="-78"/>
              </a:rPr>
              <a:t>مگاکولون ، پرفوراسیون روده ، پرولاپس </a:t>
            </a:r>
            <a:r>
              <a:rPr lang="fa-IR" sz="2400" b="1" dirty="0" smtClean="0">
                <a:cs typeface="B Nazanin" panose="00000400000000000000" pitchFamily="2" charset="-78"/>
              </a:rPr>
              <a:t>رکتوم</a:t>
            </a: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685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D733D-1298-4167-AFA3-32B299775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6904" y="512581"/>
            <a:ext cx="8610600" cy="746375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انواع اسهال: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7BA0C-A18C-4677-99A5-140E12665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747684" y="885768"/>
            <a:ext cx="11151704" cy="4959729"/>
          </a:xfrm>
        </p:spPr>
        <p:txBody>
          <a:bodyPr/>
          <a:lstStyle/>
          <a:p>
            <a:pPr algn="r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 </a:t>
            </a:r>
            <a:r>
              <a:rPr lang="fa-IR" sz="3200" b="1" dirty="0">
                <a:cs typeface="B Nazanin" panose="00000400000000000000" pitchFamily="2" charset="-78"/>
              </a:rPr>
              <a:t>اسهال </a:t>
            </a:r>
            <a:r>
              <a:rPr lang="fa-IR" sz="3200" b="1" dirty="0" err="1">
                <a:cs typeface="B Nazanin" panose="00000400000000000000" pitchFamily="2" charset="-78"/>
              </a:rPr>
              <a:t>اسموتیک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dirty="0">
                <a:cs typeface="B Nazanin" panose="00000400000000000000" pitchFamily="2" charset="-78"/>
              </a:rPr>
              <a:t>اسهال ترشحی</a:t>
            </a:r>
          </a:p>
          <a:p>
            <a:pPr algn="r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dirty="0" smtClean="0">
                <a:cs typeface="B Nazanin" panose="00000400000000000000" pitchFamily="2" charset="-78"/>
              </a:rPr>
              <a:t>اسهال میکس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13252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768D7-98F9-4EF2-A54C-10F254C1B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157" y="433069"/>
            <a:ext cx="8610600" cy="640357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</a:t>
            </a:r>
            <a:r>
              <a:rPr lang="fa-IR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اسموتیک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D9968-98C2-46C0-9320-C087D880E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89936" y="753247"/>
            <a:ext cx="10050918" cy="5258739"/>
          </a:xfrm>
        </p:spPr>
        <p:txBody>
          <a:bodyPr>
            <a:normAutofit/>
          </a:bodyPr>
          <a:lstStyle/>
          <a:p>
            <a:pPr marL="0" indent="0" algn="r">
              <a:lnSpc>
                <a:spcPct val="110000"/>
              </a:lnSpc>
              <a:buNone/>
            </a:pPr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علل:</a:t>
            </a:r>
          </a:p>
          <a:p>
            <a:pPr algn="r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سوء جذب کربوهیدرات شایعترین علت</a:t>
            </a:r>
          </a:p>
          <a:p>
            <a:pPr algn="r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مصرف </a:t>
            </a:r>
            <a:r>
              <a:rPr lang="fa-IR" sz="2400" b="1" dirty="0">
                <a:cs typeface="B Nazanin" panose="00000400000000000000" pitchFamily="2" charset="-78"/>
              </a:rPr>
              <a:t>ملین </a:t>
            </a:r>
            <a:r>
              <a:rPr lang="fa-IR" sz="2400" b="1" dirty="0" smtClean="0">
                <a:cs typeface="B Nazanin" panose="00000400000000000000" pitchFamily="2" charset="-78"/>
              </a:rPr>
              <a:t>ها</a:t>
            </a:r>
          </a:p>
          <a:p>
            <a:pPr algn="r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التهاب </a:t>
            </a:r>
            <a:r>
              <a:rPr lang="fa-IR" sz="2400" b="1" dirty="0">
                <a:cs typeface="B Nazanin" panose="00000400000000000000" pitchFamily="2" charset="-78"/>
              </a:rPr>
              <a:t>دستگاه گوارش : سلیاک</a:t>
            </a:r>
          </a:p>
          <a:p>
            <a:pPr algn="r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کاهش طول روده : </a:t>
            </a:r>
            <a:r>
              <a:rPr lang="fa-IR" sz="2400" b="1" dirty="0" smtClean="0">
                <a:cs typeface="B Nazanin" panose="00000400000000000000" pitchFamily="2" charset="-78"/>
              </a:rPr>
              <a:t>جراحی</a:t>
            </a:r>
          </a:p>
          <a:p>
            <a:pPr algn="r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مصرف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بی رویه آنتی بیوتیک ها با کاهش متابولیسم کربوهیدرات های غیرقابل جذب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a-IR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400" b="1" dirty="0">
              <a:cs typeface="+mj-cs"/>
            </a:endParaRPr>
          </a:p>
          <a:p>
            <a:pPr marL="0" indent="0">
              <a:buNone/>
            </a:pPr>
            <a:endParaRPr lang="fa-IR" sz="2400" b="1" dirty="0">
              <a:cs typeface="+mj-cs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C4C79D-B713-45E9-9B68-A120EB16796D}"/>
              </a:ext>
            </a:extLst>
          </p:cNvPr>
          <p:cNvSpPr/>
          <p:nvPr/>
        </p:nvSpPr>
        <p:spPr>
          <a:xfrm>
            <a:off x="340923" y="4304831"/>
            <a:ext cx="9643735" cy="17071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اگر اسهال با استراحت روده ( </a:t>
            </a:r>
            <a:r>
              <a:rPr kumimoji="0" lang="fa-IR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ناشتایی</a:t>
            </a: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) برطرف بشود یا در شب پدیدار نشود میتوان گفت که اسهال </a:t>
            </a:r>
            <a:r>
              <a:rPr kumimoji="0" lang="fa-IR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اسموتیک</a:t>
            </a: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میباشد.</a:t>
            </a:r>
          </a:p>
        </p:txBody>
      </p:sp>
    </p:spTree>
    <p:extLst>
      <p:ext uri="{BB962C8B-B14F-4D97-AF65-F5344CB8AC3E}">
        <p14:creationId xmlns:p14="http://schemas.microsoft.com/office/powerpoint/2010/main" val="377173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1288</TotalTime>
  <Words>2034</Words>
  <Application>Microsoft Office PowerPoint</Application>
  <PresentationFormat>Widescreen</PresentationFormat>
  <Paragraphs>284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9" baseType="lpstr">
      <vt:lpstr>Arial</vt:lpstr>
      <vt:lpstr>B Nazanin</vt:lpstr>
      <vt:lpstr>Calibri</vt:lpstr>
      <vt:lpstr>Cassia</vt:lpstr>
      <vt:lpstr>Century Gothic</vt:lpstr>
      <vt:lpstr>Currency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تعاریف</vt:lpstr>
      <vt:lpstr>PowerPoint Presentation</vt:lpstr>
      <vt:lpstr>اسهالDiarrhea</vt:lpstr>
      <vt:lpstr>اهمیت اسهال کودکان</vt:lpstr>
      <vt:lpstr>عوارض اسهال در کودکان:</vt:lpstr>
      <vt:lpstr>انواع اسهال:</vt:lpstr>
      <vt:lpstr>اسهال اسموتیک</vt:lpstr>
      <vt:lpstr>اسهال ترشحی</vt:lpstr>
      <vt:lpstr>اسهال ویروسی:</vt:lpstr>
      <vt:lpstr>اسهال باکتریایی</vt:lpstr>
      <vt:lpstr>عوامل خطر بروز اسهال</vt:lpstr>
      <vt:lpstr>کاهش مورتالیتی اسهال</vt:lpstr>
      <vt:lpstr>ارزیابی بالینی اسهال</vt:lpstr>
      <vt:lpstr>علایم بالینی دهیدراتاسیون(کم آبی):</vt:lpstr>
      <vt:lpstr>PowerPoint Presentation</vt:lpstr>
      <vt:lpstr>تشخیص آزمایشگاهی</vt:lpstr>
      <vt:lpstr>PowerPoint Presentation</vt:lpstr>
      <vt:lpstr>PowerPoint Presentation</vt:lpstr>
      <vt:lpstr>PowerPoint Presentation</vt:lpstr>
      <vt:lpstr>PowerPoint Presentation</vt:lpstr>
      <vt:lpstr>درمان</vt:lpstr>
      <vt:lpstr>رهیدراتاسیون( مایع درمانی)</vt:lpstr>
      <vt:lpstr>ORS</vt:lpstr>
      <vt:lpstr>PowerPoint Presentation</vt:lpstr>
      <vt:lpstr>PowerPoint Presentation</vt:lpstr>
      <vt:lpstr>PowerPoint Presentation</vt:lpstr>
      <vt:lpstr>مانا</vt:lpstr>
      <vt:lpstr>PowerPoint Presentation</vt:lpstr>
      <vt:lpstr>PowerPoint Presentation</vt:lpstr>
      <vt:lpstr>PowerPoint Presentation</vt:lpstr>
      <vt:lpstr>محدودیت های مایع درمانی خوراکی</vt:lpstr>
      <vt:lpstr>تغذیه انترال و انتخاب رژیم غذایی</vt:lpstr>
      <vt:lpstr>:مکمل رویzinc</vt:lpstr>
      <vt:lpstr>پروبیوتیک</vt:lpstr>
      <vt:lpstr>PowerPoint Presentation</vt:lpstr>
      <vt:lpstr>اندانسترون</vt:lpstr>
      <vt:lpstr>درمان آنتی بیوتیکی</vt:lpstr>
      <vt:lpstr>مانا</vt:lpstr>
      <vt:lpstr>پیگیری</vt:lpstr>
      <vt:lpstr>پیگیری</vt:lpstr>
      <vt:lpstr>مشاوره با مادر</vt:lpstr>
      <vt:lpstr>مانا</vt:lpstr>
      <vt:lpstr>مانا</vt:lpstr>
      <vt:lpstr>پیشگیری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Mrs.Taheri</dc:creator>
  <cp:lastModifiedBy>Koodakan-LM</cp:lastModifiedBy>
  <cp:revision>137</cp:revision>
  <dcterms:created xsi:type="dcterms:W3CDTF">2024-08-26T17:24:36Z</dcterms:created>
  <dcterms:modified xsi:type="dcterms:W3CDTF">2024-12-28T07:23:12Z</dcterms:modified>
</cp:coreProperties>
</file>