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57" r:id="rId5"/>
    <p:sldId id="262" r:id="rId6"/>
    <p:sldId id="263" r:id="rId7"/>
    <p:sldId id="264" r:id="rId8"/>
    <p:sldId id="267" r:id="rId9"/>
    <p:sldId id="265" r:id="rId10"/>
    <p:sldId id="266" r:id="rId11"/>
    <p:sldId id="268" r:id="rId12"/>
    <p:sldId id="270" r:id="rId13"/>
    <p:sldId id="269" r:id="rId14"/>
    <p:sldId id="271" r:id="rId15"/>
    <p:sldId id="272" r:id="rId16"/>
    <p:sldId id="273" r:id="rId17"/>
    <p:sldId id="274" r:id="rId18"/>
    <p:sldId id="276" r:id="rId19"/>
    <p:sldId id="277" r:id="rId20"/>
    <p:sldId id="278" r:id="rId21"/>
    <p:sldId id="279" r:id="rId22"/>
    <p:sldId id="281" r:id="rId23"/>
    <p:sldId id="28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86" d="100"/>
          <a:sy n="86" d="100"/>
        </p:scale>
        <p:origin x="73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83A8-3563-5EAA-84BC-9BB906B183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E788162-4C1E-13C7-7BCD-D7C372B5BD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BCE40D-2C3B-07F9-DA41-8A0447371225}"/>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5" name="Footer Placeholder 4">
            <a:extLst>
              <a:ext uri="{FF2B5EF4-FFF2-40B4-BE49-F238E27FC236}">
                <a16:creationId xmlns:a16="http://schemas.microsoft.com/office/drawing/2014/main" id="{017F0948-13AC-1659-CA44-1E33C9D191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E1E73C-926D-0EFF-5988-B2AC095D50B2}"/>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1712109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A393F-902D-1771-EDDB-EFD3F94E55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2F1C14-1FD7-48EC-A8CA-A45C05A45F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931D82-F901-5CCF-4949-594DD5F736AE}"/>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5" name="Footer Placeholder 4">
            <a:extLst>
              <a:ext uri="{FF2B5EF4-FFF2-40B4-BE49-F238E27FC236}">
                <a16:creationId xmlns:a16="http://schemas.microsoft.com/office/drawing/2014/main" id="{F6BE828D-7999-38A3-F068-238FC39840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38C025-D11A-5674-877A-50689E9B0143}"/>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968960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996BF2-6EBA-037A-3574-4F8F91766F1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E3C2620-B6C8-3084-68FE-A2812685661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60C62-8366-D752-452F-FE5CFBCC63A3}"/>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5" name="Footer Placeholder 4">
            <a:extLst>
              <a:ext uri="{FF2B5EF4-FFF2-40B4-BE49-F238E27FC236}">
                <a16:creationId xmlns:a16="http://schemas.microsoft.com/office/drawing/2014/main" id="{0038F17D-AA9B-4B3C-B807-5F5A210907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1AA104-5B46-B3BF-0A76-07D70631C798}"/>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3879114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46FE-BEF8-8739-52B9-DF16632F14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CD7720-3348-13CB-E159-A8A1AFA07B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250AAA-6F21-5E0A-BC43-3083AF4D7D3F}"/>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5" name="Footer Placeholder 4">
            <a:extLst>
              <a:ext uri="{FF2B5EF4-FFF2-40B4-BE49-F238E27FC236}">
                <a16:creationId xmlns:a16="http://schemas.microsoft.com/office/drawing/2014/main" id="{1EAB632A-A8CE-CB27-71C6-08FEE67B72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C3456A-9A43-48EF-FECC-91C3E32C5288}"/>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3129987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7A5CB-6EBB-46C0-68E0-DB51732249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92A3BE-A025-0407-378A-99061287F1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7F98F8E-93D1-A7E1-09A4-0C1F70B8CB39}"/>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5" name="Footer Placeholder 4">
            <a:extLst>
              <a:ext uri="{FF2B5EF4-FFF2-40B4-BE49-F238E27FC236}">
                <a16:creationId xmlns:a16="http://schemas.microsoft.com/office/drawing/2014/main" id="{69E0E87C-352F-2AF3-A12A-884D7A30DB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41B27F-3E97-0638-5C94-C995BCBABAB0}"/>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1865729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E4344-CAB2-C864-D864-387705FA2B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1A0743-CB16-8426-03D4-A5E4442E42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FC3406D-1FA0-DB73-C377-D7867C5C0F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4D1486-DCC2-6C37-EAAF-681A9E575C22}"/>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6" name="Footer Placeholder 5">
            <a:extLst>
              <a:ext uri="{FF2B5EF4-FFF2-40B4-BE49-F238E27FC236}">
                <a16:creationId xmlns:a16="http://schemas.microsoft.com/office/drawing/2014/main" id="{459D1AC2-6E8C-A4E7-2DD9-D32B7BD218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367D30-B2FC-552E-0871-BA4386DB0A91}"/>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2290922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9C3A-E304-F36B-3331-038578AF15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BC6780-675E-97CA-B792-192CBB93E9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BA6D15-C431-114B-52A1-5CD015808C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924B649-7F5E-D44F-7AA3-5DFE2C1725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704FFF-D688-92BD-B8FE-2A6D4E8261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FD1A26-2B5B-744C-3B29-3F5C2155631C}"/>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8" name="Footer Placeholder 7">
            <a:extLst>
              <a:ext uri="{FF2B5EF4-FFF2-40B4-BE49-F238E27FC236}">
                <a16:creationId xmlns:a16="http://schemas.microsoft.com/office/drawing/2014/main" id="{B39B17BF-E726-B33B-126A-4F84F6E983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92F3C5-6738-DCAA-7431-72EF93BA78D2}"/>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1436277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5CB35-0F80-3B15-6625-8C12B193F4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A89D62-F6E5-C0D4-FFA3-17617E8E9F6C}"/>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4" name="Footer Placeholder 3">
            <a:extLst>
              <a:ext uri="{FF2B5EF4-FFF2-40B4-BE49-F238E27FC236}">
                <a16:creationId xmlns:a16="http://schemas.microsoft.com/office/drawing/2014/main" id="{28F3A5A6-B8BB-F969-D4EF-23B198F6740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18194D-9BB6-C5D9-6B8D-80FBB19EE3A1}"/>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3192511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4CB59-F047-1287-C83D-2421539DF197}"/>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3" name="Footer Placeholder 2">
            <a:extLst>
              <a:ext uri="{FF2B5EF4-FFF2-40B4-BE49-F238E27FC236}">
                <a16:creationId xmlns:a16="http://schemas.microsoft.com/office/drawing/2014/main" id="{C99730C6-3B74-3755-1D45-2EE14355E1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3EA88AF-0DE3-39EB-78A8-F794F035E62D}"/>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85900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34B91-91F4-3008-8674-E8C734574E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B077EAE-43A4-134A-DAFF-D634CF12A5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9A6881-0EC4-CEFB-7519-9F66F4D4F2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FA2A95-CB9D-BC84-5699-430FCBA36815}"/>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6" name="Footer Placeholder 5">
            <a:extLst>
              <a:ext uri="{FF2B5EF4-FFF2-40B4-BE49-F238E27FC236}">
                <a16:creationId xmlns:a16="http://schemas.microsoft.com/office/drawing/2014/main" id="{589F34A1-EEA2-B53F-39D3-F3F9930F2A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D61D5C-8C8F-80EB-AFFD-5F78BA76D504}"/>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478356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AC0EF-CF80-61FC-8EA2-582062910E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0E4842-BAA4-CD88-74AD-632972CF16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67F68B-59F9-A3A4-BD36-C4A685B9BD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15F421-3EEE-A7D8-DE42-5F8A4F822544}"/>
              </a:ext>
            </a:extLst>
          </p:cNvPr>
          <p:cNvSpPr>
            <a:spLocks noGrp="1"/>
          </p:cNvSpPr>
          <p:nvPr>
            <p:ph type="dt" sz="half" idx="10"/>
          </p:nvPr>
        </p:nvSpPr>
        <p:spPr/>
        <p:txBody>
          <a:bodyPr/>
          <a:lstStyle/>
          <a:p>
            <a:fld id="{CA2E97D9-C383-444B-A304-395AD134BFC6}" type="datetimeFigureOut">
              <a:rPr lang="en-US" smtClean="0"/>
              <a:t>9/30/2024</a:t>
            </a:fld>
            <a:endParaRPr lang="en-US"/>
          </a:p>
        </p:txBody>
      </p:sp>
      <p:sp>
        <p:nvSpPr>
          <p:cNvPr id="6" name="Footer Placeholder 5">
            <a:extLst>
              <a:ext uri="{FF2B5EF4-FFF2-40B4-BE49-F238E27FC236}">
                <a16:creationId xmlns:a16="http://schemas.microsoft.com/office/drawing/2014/main" id="{1684F188-75CF-25EF-AF80-2EA3CE181C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721761-C581-651F-6E8C-DD87E736A141}"/>
              </a:ext>
            </a:extLst>
          </p:cNvPr>
          <p:cNvSpPr>
            <a:spLocks noGrp="1"/>
          </p:cNvSpPr>
          <p:nvPr>
            <p:ph type="sldNum" sz="quarter" idx="12"/>
          </p:nvPr>
        </p:nvSpPr>
        <p:spPr/>
        <p:txBody>
          <a:bodyPr/>
          <a:lstStyle/>
          <a:p>
            <a:fld id="{78CE7218-4A5B-43FC-8B5C-74D78C29495A}" type="slidenum">
              <a:rPr lang="en-US" smtClean="0"/>
              <a:t>‹#›</a:t>
            </a:fld>
            <a:endParaRPr lang="en-US"/>
          </a:p>
        </p:txBody>
      </p:sp>
    </p:spTree>
    <p:extLst>
      <p:ext uri="{BB962C8B-B14F-4D97-AF65-F5344CB8AC3E}">
        <p14:creationId xmlns:p14="http://schemas.microsoft.com/office/powerpoint/2010/main" val="1654517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451B6A-2906-91B9-EC73-16BF5EE935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93380AC-1454-8CEC-0CF4-73EDF5838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38D5AF-19B4-FFEC-72A8-3E9A0C71E4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2E97D9-C383-444B-A304-395AD134BFC6}" type="datetimeFigureOut">
              <a:rPr lang="en-US" smtClean="0"/>
              <a:t>9/30/2024</a:t>
            </a:fld>
            <a:endParaRPr lang="en-US"/>
          </a:p>
        </p:txBody>
      </p:sp>
      <p:sp>
        <p:nvSpPr>
          <p:cNvPr id="5" name="Footer Placeholder 4">
            <a:extLst>
              <a:ext uri="{FF2B5EF4-FFF2-40B4-BE49-F238E27FC236}">
                <a16:creationId xmlns:a16="http://schemas.microsoft.com/office/drawing/2014/main" id="{56EE5E2F-242D-C3C7-6288-E7FCB35B98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D96E541-FB37-CD97-201D-9D4DFF46CE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CE7218-4A5B-43FC-8B5C-74D78C29495A}" type="slidenum">
              <a:rPr lang="en-US" smtClean="0"/>
              <a:t>‹#›</a:t>
            </a:fld>
            <a:endParaRPr lang="en-US"/>
          </a:p>
        </p:txBody>
      </p:sp>
    </p:spTree>
    <p:extLst>
      <p:ext uri="{BB962C8B-B14F-4D97-AF65-F5344CB8AC3E}">
        <p14:creationId xmlns:p14="http://schemas.microsoft.com/office/powerpoint/2010/main" val="27742310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fa.wikipedia.org/wiki/%D8%B3%D9%81%D8%A7%D9%84%D9%88%D8%B3%D9%BE%D9%88%D8%B1%DB%8C%D9%86%E2%80%8C%D9%87%D8%A7" TargetMode="External"/><Relationship Id="rId2" Type="http://schemas.openxmlformats.org/officeDocument/2006/relationships/hyperlink" Target="https://fa.wikipedia.org/wiki/%DA%A9%D9%84%DB%8C%D9%86%D8%AF%D8%A7%D9%85%D8%A7%DB%8C%D8%B3%DB%8C%D9%86" TargetMode="External"/><Relationship Id="rId1" Type="http://schemas.openxmlformats.org/officeDocument/2006/relationships/slideLayout" Target="../slideLayouts/slideLayout2.xml"/><Relationship Id="rId4" Type="http://schemas.openxmlformats.org/officeDocument/2006/relationships/hyperlink" Target="https://fa.wikipedia.org/wiki/%D9%BE%D9%86%DB%8C%E2%80%8C%D8%B3%DB%8C%D9%84%DB%8C%D9%8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F069-EFA3-8F6D-F512-65D26AD2F34B}"/>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B4C545E6-59BA-5B35-15BA-050A17B5DE7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90302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7DC289-D181-0979-6C61-FD03EFF86B14}"/>
              </a:ext>
            </a:extLst>
          </p:cNvPr>
          <p:cNvSpPr>
            <a:spLocks noGrp="1"/>
          </p:cNvSpPr>
          <p:nvPr>
            <p:ph idx="1"/>
          </p:nvPr>
        </p:nvSpPr>
        <p:spPr/>
        <p:txBody>
          <a:bodyPr/>
          <a:lstStyle/>
          <a:p>
            <a:pPr algn="r" rtl="1"/>
            <a:endParaRPr lang="fa-IR" dirty="0">
              <a:cs typeface="B Nazanin" panose="00000400000000000000" pitchFamily="2" charset="-78"/>
            </a:endParaRPr>
          </a:p>
          <a:p>
            <a:pPr algn="r" rtl="1"/>
            <a:r>
              <a:rPr lang="fa-IR" b="1" dirty="0">
                <a:cs typeface="B Nazanin" panose="00000400000000000000" pitchFamily="2" charset="-78"/>
              </a:rPr>
              <a:t>آلرژی به شیر گاو</a:t>
            </a: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ممکن است شیرخوار به شیر گاو حساسیت داشته باشد. این شرایط می‌تواند باعث مدفوع شل و لزج در نوزادان شود. همچنین آلرژی به شیر گاو ممکن است با رگه‌های خونی در مدفوع کودک تظاهر یابد. نکته مهمی که در مورد این نوع اسهال به تشخیص کمک می‌کند، زمان شروع آن است. این نوع آلرژی اغلب در ۲ ماه اول زندگی آغاز شده و با مصرف انواع شیر خشک حاوی شیر گاو تشدید می‌شود. برای مدیریت این آلرژی در نوزادان و شیرخواران اجتناب از شیرخشک‌های حاوی پروتئین شیر گاو ضروری است.</a:t>
            </a:r>
            <a:endParaRPr lang="en-US" dirty="0">
              <a:cs typeface="B Nazanin" panose="00000400000000000000" pitchFamily="2" charset="-78"/>
            </a:endParaRPr>
          </a:p>
        </p:txBody>
      </p:sp>
    </p:spTree>
    <p:extLst>
      <p:ext uri="{BB962C8B-B14F-4D97-AF65-F5344CB8AC3E}">
        <p14:creationId xmlns:p14="http://schemas.microsoft.com/office/powerpoint/2010/main" val="87103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6E5145-B6A5-7B9E-91BD-D52B677681BB}"/>
              </a:ext>
            </a:extLst>
          </p:cNvPr>
          <p:cNvSpPr>
            <a:spLocks noGrp="1"/>
          </p:cNvSpPr>
          <p:nvPr>
            <p:ph idx="1"/>
          </p:nvPr>
        </p:nvSpPr>
        <p:spPr/>
        <p:txBody>
          <a:bodyPr/>
          <a:lstStyle/>
          <a:p>
            <a:pPr algn="r" rtl="1"/>
            <a:r>
              <a:rPr lang="fa-IR" dirty="0">
                <a:cs typeface="B Nazanin" panose="00000400000000000000" pitchFamily="2" charset="-78"/>
              </a:rPr>
              <a:t>عدم تحمل لاکتوز</a:t>
            </a: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علت دیگر اسهال مکرر در شیرخواران عدم تحمل لاکتوز است. لاکتوز قند موجود در شیر است. بسیاری از افراد نمی‌توانند لاکتوز را جذب کنند. باکتری‌های روده لاکتوزی که بدن نتوانسته جذب کند را به گاز تبدیل می‌کنند.</a:t>
            </a:r>
          </a:p>
          <a:p>
            <a:pPr algn="r" rtl="1"/>
            <a:r>
              <a:rPr lang="fa-IR" dirty="0">
                <a:cs typeface="B Nazanin" panose="00000400000000000000" pitchFamily="2" charset="-78"/>
              </a:rPr>
              <a:t> علائم اصلی عدم تحمل به لاکتوز عبارتند از افزایش گاز روده، مدفوع شل و نفخ معده است. این وضعیت معمولاً در سن ۴ یا ۵ سالگی شروع می‌شود. این نوع حساسیت اغلب در خانواده‌ها و به صورت ژنتیکی رخ می‌دهد.</a:t>
            </a:r>
            <a:endParaRPr lang="en-US" dirty="0">
              <a:cs typeface="B Nazanin" panose="00000400000000000000" pitchFamily="2" charset="-78"/>
            </a:endParaRPr>
          </a:p>
        </p:txBody>
      </p:sp>
    </p:spTree>
    <p:extLst>
      <p:ext uri="{BB962C8B-B14F-4D97-AF65-F5344CB8AC3E}">
        <p14:creationId xmlns:p14="http://schemas.microsoft.com/office/powerpoint/2010/main" val="3392579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343604-B990-0526-CBFD-1130E4D115A2}"/>
              </a:ext>
            </a:extLst>
          </p:cNvPr>
          <p:cNvSpPr>
            <a:spLocks noGrp="1"/>
          </p:cNvSpPr>
          <p:nvPr>
            <p:ph idx="1"/>
          </p:nvPr>
        </p:nvSpPr>
        <p:spPr>
          <a:xfrm>
            <a:off x="978877" y="812751"/>
            <a:ext cx="10515600" cy="4351338"/>
          </a:xfrm>
        </p:spPr>
        <p:txBody>
          <a:bodyPr>
            <a:normAutofit lnSpcReduction="10000"/>
          </a:bodyPr>
          <a:lstStyle/>
          <a:p>
            <a:pPr algn="r" rtl="1"/>
            <a:endParaRPr lang="fa-IR" dirty="0">
              <a:cs typeface="B Nazanin" panose="00000400000000000000" pitchFamily="2" charset="-78"/>
            </a:endParaRPr>
          </a:p>
          <a:p>
            <a:pPr marL="0" indent="0" algn="r" rtl="1">
              <a:buNone/>
            </a:pPr>
            <a:r>
              <a:rPr lang="fa-IR" b="1" dirty="0">
                <a:cs typeface="B Nazanin" panose="00000400000000000000" pitchFamily="2" charset="-78"/>
              </a:rPr>
              <a:t>تعیین شدت اسهال</a:t>
            </a:r>
          </a:p>
          <a:p>
            <a:pPr marL="0" indent="0" algn="r" rtl="1">
              <a:buNone/>
            </a:pPr>
            <a:endParaRPr lang="fa-IR" b="1" dirty="0">
              <a:cs typeface="B Nazanin" panose="00000400000000000000" pitchFamily="2" charset="-78"/>
            </a:endParaRP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اسهال خفیف: دفع ۳ تا ۵ مرتبه مدفوع آبکی در روز</a:t>
            </a:r>
          </a:p>
          <a:p>
            <a:pPr algn="r" rtl="1"/>
            <a:r>
              <a:rPr lang="fa-IR" dirty="0">
                <a:cs typeface="B Nazanin" panose="00000400000000000000" pitchFamily="2" charset="-78"/>
              </a:rPr>
              <a:t>اسهال متوسط: دفع ۶ تا ۹ مرتبه مدفوع آبکی در روز</a:t>
            </a:r>
          </a:p>
          <a:p>
            <a:pPr algn="r" rtl="1"/>
            <a:r>
              <a:rPr lang="fa-IR" dirty="0">
                <a:cs typeface="B Nazanin" panose="00000400000000000000" pitchFamily="2" charset="-78"/>
              </a:rPr>
              <a:t>اسهال شدید: دفع ۱۰ مرتبه یا بیشتر مدفوع آبکی در روز</a:t>
            </a: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همانطور که اشاره شد، خطر اصلی و مهم اسهال کم‌آبی بدن است. </a:t>
            </a:r>
          </a:p>
        </p:txBody>
      </p:sp>
    </p:spTree>
    <p:extLst>
      <p:ext uri="{BB962C8B-B14F-4D97-AF65-F5344CB8AC3E}">
        <p14:creationId xmlns:p14="http://schemas.microsoft.com/office/powerpoint/2010/main" val="647313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B52D53-A2DB-7009-8052-4F046A90BF88}"/>
              </a:ext>
            </a:extLst>
          </p:cNvPr>
          <p:cNvSpPr>
            <a:spLocks noGrp="1"/>
          </p:cNvSpPr>
          <p:nvPr>
            <p:ph idx="1"/>
          </p:nvPr>
        </p:nvSpPr>
        <p:spPr/>
        <p:txBody>
          <a:bodyPr/>
          <a:lstStyle/>
          <a:p>
            <a:pPr marL="0" indent="0" algn="r" rtl="1">
              <a:buNone/>
            </a:pPr>
            <a:r>
              <a:rPr lang="fa-IR" b="1" dirty="0">
                <a:cs typeface="B Nazanin" panose="00000400000000000000" pitchFamily="2" charset="-78"/>
              </a:rPr>
              <a:t>تشخیص کم آبی بدن</a:t>
            </a: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برای تعیین کم آبی کاهش وزن بیش از ۳ درصد مورد نیاز است.</a:t>
            </a:r>
          </a:p>
          <a:p>
            <a:pPr algn="r" rtl="1"/>
            <a:r>
              <a:rPr lang="fa-IR" dirty="0">
                <a:cs typeface="B Nazanin" panose="00000400000000000000" pitchFamily="2" charset="-78"/>
              </a:rPr>
              <a:t>اسهال خفیف یا استفراغ خفیف باعث این امر نمی‌شود.</a:t>
            </a:r>
            <a:endParaRPr lang="en-US" dirty="0">
              <a:cs typeface="B Nazanin" panose="00000400000000000000" pitchFamily="2" charset="-78"/>
            </a:endParaRPr>
          </a:p>
        </p:txBody>
      </p:sp>
    </p:spTree>
    <p:extLst>
      <p:ext uri="{BB962C8B-B14F-4D97-AF65-F5344CB8AC3E}">
        <p14:creationId xmlns:p14="http://schemas.microsoft.com/office/powerpoint/2010/main" val="1136890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2E4A77-BBEE-187E-3963-3DDB54423D16}"/>
              </a:ext>
            </a:extLst>
          </p:cNvPr>
          <p:cNvSpPr>
            <a:spLocks noGrp="1"/>
          </p:cNvSpPr>
          <p:nvPr>
            <p:ph idx="1"/>
          </p:nvPr>
        </p:nvSpPr>
        <p:spPr>
          <a:xfrm>
            <a:off x="365760" y="450166"/>
            <a:ext cx="11521440" cy="5726797"/>
          </a:xfrm>
        </p:spPr>
        <p:txBody>
          <a:bodyPr>
            <a:normAutofit/>
          </a:bodyPr>
          <a:lstStyle/>
          <a:p>
            <a:pPr algn="r" rtl="1"/>
            <a:r>
              <a:rPr lang="fa-IR" b="1" dirty="0">
                <a:cs typeface="B Nazanin" panose="00000400000000000000" pitchFamily="2" charset="-78"/>
              </a:rPr>
              <a:t>این موارد نشانه‌های کم آبی بدن هستند:</a:t>
            </a:r>
          </a:p>
          <a:p>
            <a:pPr algn="r" rtl="1"/>
            <a:endParaRPr lang="fa-IR" dirty="0">
              <a:cs typeface="B Nazanin" panose="00000400000000000000" pitchFamily="2" charset="-78"/>
            </a:endParaRPr>
          </a:p>
          <a:p>
            <a:pPr algn="r" rtl="1"/>
            <a:r>
              <a:rPr lang="fa-IR" dirty="0">
                <a:cs typeface="B Nazanin" panose="00000400000000000000" pitchFamily="2" charset="-78"/>
              </a:rPr>
              <a:t>کاهش ادرار (عدم دفع ادرار در بیش از ۸ ساعت) در اوایل کم آبی اتفاق می‌افتد. رنگ زرد تیره هم نشانه کم آبی است. اگر رنگ ادرار به رنگ زرد روشن باشد، کودک شما به احتمال زیاد دچار کم آبی نیست.</a:t>
            </a:r>
          </a:p>
          <a:p>
            <a:pPr algn="r" rtl="1"/>
            <a:r>
              <a:rPr lang="fa-IR" dirty="0">
                <a:cs typeface="B Nazanin" panose="00000400000000000000" pitchFamily="2" charset="-78"/>
              </a:rPr>
              <a:t>خشکی زبان و داخل دهان؛ صرفا به لب‌های خشک اکتفا نکنید.</a:t>
            </a:r>
          </a:p>
          <a:p>
            <a:pPr algn="r" rtl="1"/>
            <a:r>
              <a:rPr lang="fa-IR" dirty="0">
                <a:cs typeface="B Nazanin" panose="00000400000000000000" pitchFamily="2" charset="-78"/>
              </a:rPr>
              <a:t>خشکی چشم؛ کاهش یا عدم وجود اشک چشم</a:t>
            </a:r>
          </a:p>
          <a:p>
            <a:pPr algn="r" rtl="1"/>
            <a:r>
              <a:rPr lang="fa-IR" dirty="0">
                <a:cs typeface="B Nazanin" panose="00000400000000000000" pitchFamily="2" charset="-78"/>
              </a:rPr>
              <a:t>فونتانل‌های نرم و فرو رفته در نوزادان (فونتانل حفره‌ای در بالا و پس‌سر نوزاد است که به دلیل عدم اتصال کامل استخوان‌ها وجود دارد)</a:t>
            </a:r>
          </a:p>
          <a:p>
            <a:pPr algn="r" rtl="1"/>
            <a:r>
              <a:rPr lang="fa-IR" dirty="0">
                <a:cs typeface="B Nazanin" panose="00000400000000000000" pitchFamily="2" charset="-78"/>
              </a:rPr>
              <a:t>بازگشت آهسته خون در تست بازگشت خون، این تست به این صورت است که نوک انگشت کودک را فشار می‌دهید تا زیر ناخن سفید شود، سپس رها می‌کنید. اگر بازگشت خون به قسمت تحت فشار و صورتی شدن مجدد زیر ناخن، بیش از ۲ ثانیه طول بکشد، بدن کودک کم آب است. </a:t>
            </a:r>
          </a:p>
          <a:p>
            <a:pPr algn="r" rtl="1"/>
            <a:r>
              <a:rPr lang="fa-IR" dirty="0">
                <a:cs typeface="B Nazanin" panose="00000400000000000000" pitchFamily="2" charset="-78"/>
              </a:rPr>
              <a:t>بی‌حالی، خستگی یا کسالت نوزاد، اگر کودک شما هوشیار، شاد و بازیگوش است، دچار کم آبی نیست.</a:t>
            </a:r>
            <a:endParaRPr lang="en-US" dirty="0">
              <a:cs typeface="B Nazanin" panose="00000400000000000000" pitchFamily="2" charset="-78"/>
            </a:endParaRPr>
          </a:p>
        </p:txBody>
      </p:sp>
    </p:spTree>
    <p:extLst>
      <p:ext uri="{BB962C8B-B14F-4D97-AF65-F5344CB8AC3E}">
        <p14:creationId xmlns:p14="http://schemas.microsoft.com/office/powerpoint/2010/main" val="253382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B9D41D-372F-3785-AF42-850248E818C3}"/>
              </a:ext>
            </a:extLst>
          </p:cNvPr>
          <p:cNvSpPr>
            <a:spLocks noGrp="1"/>
          </p:cNvSpPr>
          <p:nvPr>
            <p:ph idx="1"/>
          </p:nvPr>
        </p:nvSpPr>
        <p:spPr>
          <a:xfrm>
            <a:off x="838200" y="506437"/>
            <a:ext cx="10515600" cy="5670526"/>
          </a:xfrm>
        </p:spPr>
        <p:txBody>
          <a:bodyPr>
            <a:normAutofit fontScale="85000" lnSpcReduction="20000"/>
          </a:bodyPr>
          <a:lstStyle/>
          <a:p>
            <a:pPr marL="0" indent="0" algn="r" rtl="1">
              <a:buNone/>
            </a:pPr>
            <a:r>
              <a:rPr lang="fa-IR" b="1" dirty="0">
                <a:cs typeface="B Nazanin" panose="00000400000000000000" pitchFamily="2" charset="-78"/>
              </a:rPr>
              <a:t>اسهال در نوزاد مصرف‌کننده شیر مادر</a:t>
            </a:r>
          </a:p>
          <a:p>
            <a:pPr marL="0" indent="0" algn="r" rtl="1">
              <a:buNone/>
            </a:pPr>
            <a:endParaRPr lang="fa-IR" b="1" dirty="0">
              <a:cs typeface="B Nazanin" panose="00000400000000000000" pitchFamily="2" charset="-78"/>
            </a:endParaRPr>
          </a:p>
          <a:p>
            <a:pPr algn="just" rtl="1">
              <a:lnSpc>
                <a:spcPct val="120000"/>
              </a:lnSpc>
            </a:pPr>
            <a:r>
              <a:rPr lang="fa-IR" dirty="0">
                <a:cs typeface="B Nazanin" panose="00000400000000000000" pitchFamily="2" charset="-78"/>
              </a:rPr>
              <a:t>تشخیص اسهال در نوزادی که با شیر مادر تغذیه می‌شود، گاهی سخت است. مدفوع معمولی نوزاد یا شیرخواری که با شیر مادر تغذیه می‌شود شل (اغلب آبکی) است. مدفوع زرد است، اما گاهی اوقات ممکن است سبز باشد. رنگ سبز از صفرا است و بنابراین هر مدفوع آبکی سبز رنگی بیانگر اسهال سبز نوزاد و ابتلا به بیماری نیست. نوزادانی که با شیر مادر تغذیه می‌شوند اغلب بیش از ۶ مرتبه در روز دفع مدفوع دارند. تا ۲ ماهگی ممکن است بعد از هر بار تغذیه مدفوع دفع کنند.</a:t>
            </a:r>
          </a:p>
          <a:p>
            <a:pPr algn="r" rtl="1"/>
            <a:endParaRPr lang="fa-IR" dirty="0">
              <a:cs typeface="B Nazanin" panose="00000400000000000000" pitchFamily="2" charset="-78"/>
            </a:endParaRPr>
          </a:p>
          <a:p>
            <a:pPr algn="r" rtl="1"/>
            <a:r>
              <a:rPr lang="fa-IR" dirty="0">
                <a:cs typeface="B Nazanin" panose="00000400000000000000" pitchFamily="2" charset="-78"/>
              </a:rPr>
              <a:t> اما،</a:t>
            </a:r>
          </a:p>
          <a:p>
            <a:pPr algn="r" rtl="1"/>
            <a:endParaRPr lang="fa-IR" dirty="0">
              <a:cs typeface="B Nazanin" panose="00000400000000000000" pitchFamily="2" charset="-78"/>
            </a:endParaRPr>
          </a:p>
          <a:p>
            <a:pPr algn="r" rtl="1"/>
            <a:r>
              <a:rPr lang="fa-IR" dirty="0">
                <a:cs typeface="B Nazanin" panose="00000400000000000000" pitchFamily="2" charset="-78"/>
              </a:rPr>
              <a:t>اگر دفعات مدفوع ناگهان زیاد و قوام آن شل شد، به اسهال مشکوک شوید. </a:t>
            </a:r>
          </a:p>
          <a:p>
            <a:pPr algn="r" rtl="1"/>
            <a:r>
              <a:rPr lang="fa-IR" dirty="0">
                <a:cs typeface="B Nazanin" panose="00000400000000000000" pitchFamily="2" charset="-78"/>
              </a:rPr>
              <a:t>اگر ۳ مرتبه یا دفعات بیشتری، مدفوع شل‌تر و آبکی‌تر مشاهده کردید، کودک اسهال دارد.</a:t>
            </a:r>
          </a:p>
          <a:p>
            <a:pPr algn="r" rtl="1"/>
            <a:r>
              <a:rPr lang="fa-IR" dirty="0">
                <a:cs typeface="B Nazanin" panose="00000400000000000000" pitchFamily="2" charset="-78"/>
              </a:rPr>
              <a:t>اگر مدفوع حاوی مخاط، خون یا بوی بد باشد، به اسهال اشاره دارد.</a:t>
            </a:r>
          </a:p>
          <a:p>
            <a:pPr algn="r" rtl="1"/>
            <a:r>
              <a:rPr lang="fa-IR" dirty="0">
                <a:cs typeface="B Nazanin" panose="00000400000000000000" pitchFamily="2" charset="-78"/>
              </a:rPr>
              <a:t>سایر سرنخ‌های اسهال، بد غذا خوردن، بی‌حالی یا تب است.</a:t>
            </a:r>
            <a:endParaRPr lang="en-US" dirty="0">
              <a:cs typeface="B Nazanin" panose="00000400000000000000" pitchFamily="2" charset="-78"/>
            </a:endParaRPr>
          </a:p>
        </p:txBody>
      </p:sp>
    </p:spTree>
    <p:extLst>
      <p:ext uri="{BB962C8B-B14F-4D97-AF65-F5344CB8AC3E}">
        <p14:creationId xmlns:p14="http://schemas.microsoft.com/office/powerpoint/2010/main" val="4279964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523F30-6926-EB46-3237-1B83A1CDC724}"/>
              </a:ext>
            </a:extLst>
          </p:cNvPr>
          <p:cNvSpPr>
            <a:spLocks noGrp="1"/>
          </p:cNvSpPr>
          <p:nvPr>
            <p:ph idx="1"/>
          </p:nvPr>
        </p:nvSpPr>
        <p:spPr>
          <a:xfrm>
            <a:off x="838200" y="942535"/>
            <a:ext cx="10515600" cy="5234428"/>
          </a:xfrm>
        </p:spPr>
        <p:txBody>
          <a:bodyPr>
            <a:normAutofit/>
          </a:bodyPr>
          <a:lstStyle/>
          <a:p>
            <a:pPr marL="0" indent="0" algn="r" rtl="1">
              <a:buNone/>
            </a:pPr>
            <a:r>
              <a:rPr lang="fa-IR" b="1" dirty="0">
                <a:cs typeface="B Nazanin" panose="00000400000000000000" pitchFamily="2" charset="-78"/>
              </a:rPr>
              <a:t>اسهال در نوزادان مصرف‌کننده شیر خشک</a:t>
            </a:r>
          </a:p>
          <a:p>
            <a:pPr marL="0" indent="0" algn="r" rtl="1">
              <a:buNone/>
            </a:pPr>
            <a:endParaRPr lang="fa-IR" b="1" dirty="0">
              <a:cs typeface="B Nazanin" panose="00000400000000000000" pitchFamily="2" charset="-78"/>
            </a:endParaRPr>
          </a:p>
          <a:p>
            <a:pPr algn="r" rtl="1"/>
            <a:r>
              <a:rPr lang="fa-IR" dirty="0">
                <a:cs typeface="B Nazanin" panose="00000400000000000000" pitchFamily="2" charset="-78"/>
              </a:rPr>
              <a:t>نوزادانی که با شیر خشک تغذیه می‌شوند، در هفته اول روزانه ۱ تا ۸ مرتبه مدفوع دفع می‌کنند. سپس میزان دفع به ۱ تا ۴ مرتبه در روز کاهش می‌یابد. این وضعیت تا ۲ماهگی ادامه دارد. رنگ مدفوع در این نوزادان زرد و غلیظ، مانند کره بادام زمینی است.</a:t>
            </a:r>
          </a:p>
          <a:p>
            <a:pPr algn="r" rtl="1"/>
            <a:r>
              <a:rPr lang="fa-IR" dirty="0">
                <a:cs typeface="B Nazanin" panose="00000400000000000000" pitchFamily="2" charset="-78"/>
              </a:rPr>
              <a:t>اگر تعداد دفعات مدفوع به صورت ناگهانی زیاد و مدفوع شل شد به اسهال مشکوک شوید. </a:t>
            </a:r>
          </a:p>
          <a:p>
            <a:pPr algn="r" rtl="1"/>
            <a:r>
              <a:rPr lang="fa-IR" dirty="0">
                <a:cs typeface="B Nazanin" panose="00000400000000000000" pitchFamily="2" charset="-78"/>
              </a:rPr>
              <a:t>اگر ۳ مرتبه مدفوع آبکی یا بیشتر در روز مشاهده کردید، کودک اسهال دارد.</a:t>
            </a:r>
          </a:p>
          <a:p>
            <a:pPr algn="r" rtl="1"/>
            <a:r>
              <a:rPr lang="fa-IR" dirty="0">
                <a:cs typeface="B Nazanin" panose="00000400000000000000" pitchFamily="2" charset="-78"/>
              </a:rPr>
              <a:t>اگر مدفوع حاوی مخاط، خون یا بوی بد باشد، به اسهال اشاره دارد.</a:t>
            </a:r>
          </a:p>
          <a:p>
            <a:pPr algn="r" rtl="1"/>
            <a:r>
              <a:rPr lang="fa-IR" dirty="0">
                <a:cs typeface="B Nazanin" panose="00000400000000000000" pitchFamily="2" charset="-78"/>
              </a:rPr>
              <a:t>سایر سرنخ‌های اسهال، بی‌اشتهایی، بی‌حالی یا تب است.</a:t>
            </a:r>
            <a:endParaRPr lang="en-US" dirty="0">
              <a:cs typeface="B Nazanin" panose="00000400000000000000" pitchFamily="2" charset="-78"/>
            </a:endParaRPr>
          </a:p>
        </p:txBody>
      </p:sp>
    </p:spTree>
    <p:extLst>
      <p:ext uri="{BB962C8B-B14F-4D97-AF65-F5344CB8AC3E}">
        <p14:creationId xmlns:p14="http://schemas.microsoft.com/office/powerpoint/2010/main" val="225408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5ECF67-1D38-2A42-6A2D-EA28A81D0403}"/>
              </a:ext>
            </a:extLst>
          </p:cNvPr>
          <p:cNvSpPr>
            <a:spLocks noGrp="1"/>
          </p:cNvSpPr>
          <p:nvPr>
            <p:ph idx="1"/>
          </p:nvPr>
        </p:nvSpPr>
        <p:spPr>
          <a:xfrm>
            <a:off x="838200" y="379828"/>
            <a:ext cx="10515600" cy="5797135"/>
          </a:xfrm>
        </p:spPr>
        <p:txBody>
          <a:bodyPr>
            <a:normAutofit fontScale="77500" lnSpcReduction="20000"/>
          </a:bodyPr>
          <a:lstStyle/>
          <a:p>
            <a:pPr algn="r" rtl="1"/>
            <a:r>
              <a:rPr lang="fa-IR" dirty="0">
                <a:cs typeface="B Nazanin" panose="00000400000000000000" pitchFamily="2" charset="-78"/>
              </a:rPr>
              <a:t>اسهال در نوزادان: چه زمانی در اسرع وقت به پزشک مراجعه کنیم؟</a:t>
            </a:r>
          </a:p>
          <a:p>
            <a:pPr algn="r" rtl="1"/>
            <a:r>
              <a:rPr lang="fa-IR" dirty="0">
                <a:cs typeface="B Nazanin" panose="00000400000000000000" pitchFamily="2" charset="-78"/>
              </a:rPr>
              <a:t>کودک بی‌حرکت است</a:t>
            </a:r>
          </a:p>
          <a:p>
            <a:pPr algn="r" rtl="1"/>
            <a:r>
              <a:rPr lang="fa-IR" dirty="0">
                <a:cs typeface="B Nazanin" panose="00000400000000000000" pitchFamily="2" charset="-78"/>
              </a:rPr>
              <a:t>کودک یک وضعیت اورژانسی تهدید کننده زندگی دارد</a:t>
            </a:r>
          </a:p>
          <a:p>
            <a:pPr algn="r" rtl="1">
              <a:lnSpc>
                <a:spcPct val="120000"/>
              </a:lnSpc>
            </a:pPr>
            <a:r>
              <a:rPr lang="fa-IR" dirty="0">
                <a:cs typeface="B Nazanin" panose="00000400000000000000" pitchFamily="2" charset="-78"/>
              </a:rPr>
              <a:t>کودک مشکوک به کم‌آبی بوده و در بیش از ۸ ساعت گذشته ادرار نداشته، ادرار بسیار تیره بوده یا دهان بسیار خشک است</a:t>
            </a:r>
          </a:p>
          <a:p>
            <a:pPr algn="r" rtl="1"/>
            <a:r>
              <a:rPr lang="fa-IR" dirty="0">
                <a:cs typeface="B Nazanin" panose="00000400000000000000" pitchFamily="2" charset="-78"/>
              </a:rPr>
              <a:t>خون در مدفوع وجود دارد</a:t>
            </a:r>
          </a:p>
          <a:p>
            <a:pPr algn="r" rtl="1"/>
            <a:r>
              <a:rPr lang="fa-IR" dirty="0">
                <a:cs typeface="B Nazanin" panose="00000400000000000000" pitchFamily="2" charset="-78"/>
              </a:rPr>
              <a:t>دل درد نوزاد، در همراهی با اسهال مداوم بوده و بیش از ۲ ساعت طول بکشد</a:t>
            </a:r>
          </a:p>
          <a:p>
            <a:pPr algn="r" rtl="1"/>
            <a:r>
              <a:rPr lang="fa-IR" dirty="0">
                <a:cs typeface="B Nazanin" panose="00000400000000000000" pitchFamily="2" charset="-78"/>
              </a:rPr>
              <a:t>نوزاد ۳ مرتبه یا بیشتر استفراغ کند</a:t>
            </a:r>
          </a:p>
          <a:p>
            <a:pPr algn="r" rtl="1"/>
            <a:r>
              <a:rPr lang="fa-IR" dirty="0">
                <a:cs typeface="B Nazanin" panose="00000400000000000000" pitchFamily="2" charset="-78"/>
              </a:rPr>
              <a:t>سن کودک کمتر از ۱ماه بوده و در ۲۴ ساعت گذشته ۳ مرتبه یا بیشتر مدفوع اسهالی داشته باشد</a:t>
            </a:r>
          </a:p>
          <a:p>
            <a:pPr algn="r" rtl="1"/>
            <a:r>
              <a:rPr lang="fa-IR" dirty="0">
                <a:cs typeface="B Nazanin" panose="00000400000000000000" pitchFamily="2" charset="-78"/>
              </a:rPr>
              <a:t>اسهال شدید باشد (۱۰ مرتبه یا بیشتر مدفوع آبکی در ۲۴ ساعت گذشته)</a:t>
            </a:r>
          </a:p>
          <a:p>
            <a:pPr algn="r" rtl="1"/>
            <a:r>
              <a:rPr lang="fa-IR" dirty="0">
                <a:cs typeface="B Nazanin" panose="00000400000000000000" pitchFamily="2" charset="-78"/>
              </a:rPr>
              <a:t>تب بیش از ۴۰ درجه سانتی‌گراد</a:t>
            </a:r>
          </a:p>
          <a:p>
            <a:pPr algn="r" rtl="1"/>
            <a:r>
              <a:rPr lang="fa-IR" dirty="0">
                <a:cs typeface="B Nazanin" panose="00000400000000000000" pitchFamily="2" charset="-78"/>
              </a:rPr>
              <a:t>تب در نوزاد کمتر از ۱۲هفته </a:t>
            </a:r>
          </a:p>
          <a:p>
            <a:pPr algn="r" rtl="1">
              <a:lnSpc>
                <a:spcPct val="120000"/>
              </a:lnSpc>
            </a:pPr>
            <a:r>
              <a:rPr lang="fa-IR" dirty="0">
                <a:cs typeface="B Nazanin" panose="00000400000000000000" pitchFamily="2" charset="-78"/>
              </a:rPr>
              <a:t>سیستم ایمنی کودک ضعیف باشد، به عنوان مثال موارد ابتلا به بیماری سلول داسی شکل، </a:t>
            </a:r>
            <a:r>
              <a:rPr lang="en-US" dirty="0">
                <a:cs typeface="B Nazanin" panose="00000400000000000000" pitchFamily="2" charset="-78"/>
              </a:rPr>
              <a:t>HIV، </a:t>
            </a:r>
            <a:r>
              <a:rPr lang="fa-IR" dirty="0">
                <a:cs typeface="B Nazanin" panose="00000400000000000000" pitchFamily="2" charset="-78"/>
              </a:rPr>
              <a:t>سرطان، پیوند اعضا یا مصرف استروئیدهای خوراکی</a:t>
            </a:r>
          </a:p>
          <a:p>
            <a:pPr algn="r" rtl="1"/>
            <a:r>
              <a:rPr lang="fa-IR" dirty="0">
                <a:cs typeface="B Nazanin" panose="00000400000000000000" pitchFamily="2" charset="-78"/>
              </a:rPr>
              <a:t>کودک بسیار بیمار و بدحال به نظر می‌رسد </a:t>
            </a:r>
            <a:endParaRPr lang="en-US" dirty="0">
              <a:cs typeface="B Nazanin" panose="00000400000000000000" pitchFamily="2" charset="-78"/>
            </a:endParaRPr>
          </a:p>
        </p:txBody>
      </p:sp>
    </p:spTree>
    <p:extLst>
      <p:ext uri="{BB962C8B-B14F-4D97-AF65-F5344CB8AC3E}">
        <p14:creationId xmlns:p14="http://schemas.microsoft.com/office/powerpoint/2010/main" val="146743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A7BA7C-8080-ABA0-1AEC-B2A19BCF850A}"/>
              </a:ext>
            </a:extLst>
          </p:cNvPr>
          <p:cNvSpPr>
            <a:spLocks noGrp="1"/>
          </p:cNvSpPr>
          <p:nvPr>
            <p:ph idx="1"/>
          </p:nvPr>
        </p:nvSpPr>
        <p:spPr/>
        <p:txBody>
          <a:bodyPr/>
          <a:lstStyle/>
          <a:p>
            <a:pPr marL="0" indent="0" algn="r" rtl="1">
              <a:buNone/>
            </a:pPr>
            <a:r>
              <a:rPr lang="fa-IR" b="1" dirty="0">
                <a:cs typeface="B Nazanin" panose="00000400000000000000" pitchFamily="2" charset="-78"/>
              </a:rPr>
              <a:t>اسهال خفیف:</a:t>
            </a:r>
          </a:p>
          <a:p>
            <a:pPr algn="r" rtl="1"/>
            <a:r>
              <a:rPr lang="fa-IR" dirty="0">
                <a:cs typeface="B Nazanin" panose="00000400000000000000" pitchFamily="2" charset="-78"/>
              </a:rPr>
              <a:t>اکثر کودکان مبتلا به اسهال خفیف می‌توانند رژیم غذایی معمولی داشته باشند.</a:t>
            </a:r>
          </a:p>
          <a:p>
            <a:pPr algn="r" rtl="1"/>
            <a:r>
              <a:rPr lang="fa-IR" dirty="0">
                <a:cs typeface="B Nazanin" panose="00000400000000000000" pitchFamily="2" charset="-78"/>
              </a:rPr>
              <a:t>برای جلوگیری از کم‌آبی بدن، کودک باید مایعات بیشتری بنوشد. شیر خشک یا شیر مادر گزینه‌های خوبی برای اسهال هستند.</a:t>
            </a:r>
          </a:p>
          <a:p>
            <a:pPr algn="r" rtl="1"/>
            <a:r>
              <a:rPr lang="fa-IR" dirty="0">
                <a:cs typeface="B Nazanin" panose="00000400000000000000" pitchFamily="2" charset="-78"/>
              </a:rPr>
              <a:t>از آب میوه، نوشابه یا انواع نوشیدنی‌های شیرین استفاده نکنید. این نوشیدنی‌ها می‌توانند اسهال کودک را تشدید کنند.</a:t>
            </a:r>
          </a:p>
        </p:txBody>
      </p:sp>
    </p:spTree>
    <p:extLst>
      <p:ext uri="{BB962C8B-B14F-4D97-AF65-F5344CB8AC3E}">
        <p14:creationId xmlns:p14="http://schemas.microsoft.com/office/powerpoint/2010/main" val="1264158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D6B2C5-6B4D-0E67-7691-C7AFAB1F4AED}"/>
              </a:ext>
            </a:extLst>
          </p:cNvPr>
          <p:cNvSpPr>
            <a:spLocks noGrp="1"/>
          </p:cNvSpPr>
          <p:nvPr>
            <p:ph idx="1"/>
          </p:nvPr>
        </p:nvSpPr>
        <p:spPr>
          <a:xfrm>
            <a:off x="838200" y="703385"/>
            <a:ext cx="10515600" cy="5473578"/>
          </a:xfrm>
        </p:spPr>
        <p:txBody>
          <a:bodyPr/>
          <a:lstStyle/>
          <a:p>
            <a:pPr marL="0" indent="0" algn="r" rtl="1">
              <a:buNone/>
            </a:pPr>
            <a:r>
              <a:rPr lang="fa-IR" b="1" dirty="0">
                <a:cs typeface="B Nazanin" panose="00000400000000000000" pitchFamily="2" charset="-78"/>
              </a:rPr>
              <a:t>اگر کودک با شیرخشک تغذیه می‌شود</a:t>
            </a:r>
          </a:p>
          <a:p>
            <a:pPr marL="0" indent="0" algn="r" rtl="1">
              <a:buNone/>
            </a:pPr>
            <a:endParaRPr lang="fa-IR" b="1" dirty="0">
              <a:cs typeface="B Nazanin" panose="00000400000000000000" pitchFamily="2" charset="-78"/>
            </a:endParaRPr>
          </a:p>
          <a:p>
            <a:pPr algn="r" rtl="1"/>
            <a:r>
              <a:rPr lang="fa-IR" dirty="0">
                <a:cs typeface="B Nazanin" panose="00000400000000000000" pitchFamily="2" charset="-78"/>
              </a:rPr>
              <a:t>به دادن شیر خشک ادامه دهید اما بیشتر از مواد غذایی استفاده کنید. به علت کم‌آبی، کودک ممکن است تشنه باشد، به اندازه‌ای که فرزندتان مایل است شیر خشک بدهید.</a:t>
            </a:r>
          </a:p>
          <a:p>
            <a:pPr algn="r" rtl="1"/>
            <a:r>
              <a:rPr lang="fa-IR" dirty="0">
                <a:cs typeface="B Nazanin" panose="00000400000000000000" pitchFamily="2" charset="-78"/>
              </a:rPr>
              <a:t>شیرخشک را به روش معمولی تهیه کنید. شیرخشک تهیه شده برای نوزاد حاوی مقدار زیادی آب است و به آب بیشتری نیاز ندارد.</a:t>
            </a:r>
          </a:p>
          <a:p>
            <a:pPr algn="r" rtl="1"/>
            <a:r>
              <a:rPr lang="fa-IR" dirty="0">
                <a:cs typeface="B Nazanin" panose="00000400000000000000" pitchFamily="2" charset="-78"/>
              </a:rPr>
              <a:t>مصرف غذاهای جامد در دوره اسهال مفید است. اگر از غذاهای کودک استفاده می‌کنید، آن‌ها را ادامه دهید. غلات بهترین نوع مواد غذایی هستند.</a:t>
            </a:r>
            <a:endParaRPr lang="en-US" dirty="0">
              <a:cs typeface="B Nazanin" panose="00000400000000000000" pitchFamily="2" charset="-78"/>
            </a:endParaRPr>
          </a:p>
        </p:txBody>
      </p:sp>
    </p:spTree>
    <p:extLst>
      <p:ext uri="{BB962C8B-B14F-4D97-AF65-F5344CB8AC3E}">
        <p14:creationId xmlns:p14="http://schemas.microsoft.com/office/powerpoint/2010/main" val="2221413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ABB822-4B05-2C7E-0E96-36513319784F}"/>
              </a:ext>
            </a:extLst>
          </p:cNvPr>
          <p:cNvSpPr>
            <a:spLocks noGrp="1"/>
          </p:cNvSpPr>
          <p:nvPr>
            <p:ph idx="1"/>
          </p:nvPr>
        </p:nvSpPr>
        <p:spPr/>
        <p:txBody>
          <a:bodyPr/>
          <a:lstStyle/>
          <a:p>
            <a:pPr algn="just" rtl="1"/>
            <a:r>
              <a:rPr lang="fa-IR" dirty="0">
                <a:cs typeface="B Nazanin" panose="00000400000000000000" pitchFamily="2" charset="-78"/>
              </a:rPr>
              <a:t>اِسهال (به انگلیسی: </a:t>
            </a:r>
            <a:r>
              <a:rPr lang="en-US" dirty="0">
                <a:cs typeface="B Nazanin" panose="00000400000000000000" pitchFamily="2" charset="-78"/>
              </a:rPr>
              <a:t>Diarrhea)، </a:t>
            </a:r>
            <a:r>
              <a:rPr lang="fa-IR" dirty="0">
                <a:cs typeface="B Nazanin" panose="00000400000000000000" pitchFamily="2" charset="-78"/>
              </a:rPr>
              <a:t>شِکَم‌رَوِش، شِکَم‌رُوِه، شِکَم‌رَوَه یا شِکَم‌رَو بیماری است که در آن فرد بیمار دست کم پنج بار در روز دفع مدفوع روان یا مایع (با قوام شل) دارد. و موجب کمبود ویتامین </a:t>
            </a:r>
            <a:r>
              <a:rPr lang="en-US" dirty="0">
                <a:cs typeface="B Nazanin" panose="00000400000000000000" pitchFamily="2" charset="-78"/>
              </a:rPr>
              <a:t>D</a:t>
            </a:r>
            <a:r>
              <a:rPr lang="fa-IR" dirty="0">
                <a:cs typeface="B Nazanin" panose="00000400000000000000" pitchFamily="2" charset="-78"/>
              </a:rPr>
              <a:t> می‌شود که در پی از دست دادن مایعات رخ می‌دهد. </a:t>
            </a:r>
            <a:endParaRPr lang="en-US" dirty="0">
              <a:cs typeface="B Nazanin" panose="00000400000000000000" pitchFamily="2" charset="-78"/>
            </a:endParaRPr>
          </a:p>
          <a:p>
            <a:pPr algn="just" rtl="1"/>
            <a:r>
              <a:rPr lang="fa-IR" dirty="0">
                <a:cs typeface="B Nazanin" panose="00000400000000000000" pitchFamily="2" charset="-78"/>
              </a:rPr>
              <a:t>نشانه‌های کم‌آبی معمولاً با از بین رفتن کشش طبیعی پوست و تغییر در شخصیت آغاز می‌شود. این وضعیت می‌تواند پیشروی کند و در حالات حادتر منجر به کاهش احساس، رنگ‌پریدگی، ضربان سریع قلب، و کاهش در پاسخگویی و هوشیاری شود. </a:t>
            </a:r>
            <a:endParaRPr lang="en-US" dirty="0">
              <a:cs typeface="B Nazanin" panose="00000400000000000000" pitchFamily="2" charset="-78"/>
            </a:endParaRPr>
          </a:p>
          <a:p>
            <a:pPr algn="just" rtl="1"/>
            <a:r>
              <a:rPr lang="fa-IR" dirty="0">
                <a:cs typeface="B Nazanin" panose="00000400000000000000" pitchFamily="2" charset="-78"/>
              </a:rPr>
              <a:t>ولی مدفوع روان اما بدون آب در کودکانی که از شیر مادر تغذیه می‌کنند طبیعی</a:t>
            </a:r>
            <a:r>
              <a:rPr lang="en-US" dirty="0">
                <a:cs typeface="B Nazanin" panose="00000400000000000000" pitchFamily="2" charset="-78"/>
              </a:rPr>
              <a:t> </a:t>
            </a:r>
            <a:r>
              <a:rPr lang="fa-IR" dirty="0">
                <a:cs typeface="B Nazanin" panose="00000400000000000000" pitchFamily="2" charset="-78"/>
              </a:rPr>
              <a:t>است.</a:t>
            </a:r>
            <a:endParaRPr lang="en-US" dirty="0">
              <a:cs typeface="B Nazanin" panose="00000400000000000000" pitchFamily="2" charset="-78"/>
            </a:endParaRPr>
          </a:p>
        </p:txBody>
      </p:sp>
    </p:spTree>
    <p:extLst>
      <p:ext uri="{BB962C8B-B14F-4D97-AF65-F5344CB8AC3E}">
        <p14:creationId xmlns:p14="http://schemas.microsoft.com/office/powerpoint/2010/main" val="184002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32E01C-2A25-303C-62E4-7E6743DD05F1}"/>
              </a:ext>
            </a:extLst>
          </p:cNvPr>
          <p:cNvSpPr>
            <a:spLocks noGrp="1"/>
          </p:cNvSpPr>
          <p:nvPr>
            <p:ph idx="1"/>
          </p:nvPr>
        </p:nvSpPr>
        <p:spPr/>
        <p:txBody>
          <a:bodyPr/>
          <a:lstStyle/>
          <a:p>
            <a:pPr marL="0" indent="0" algn="r" rtl="1">
              <a:buNone/>
            </a:pPr>
            <a:r>
              <a:rPr lang="fa-IR" b="1" dirty="0">
                <a:cs typeface="B Nazanin" panose="00000400000000000000" pitchFamily="2" charset="-78"/>
              </a:rPr>
              <a:t>اگر نوزاد با شیر مادر تغذیه می‌شود</a:t>
            </a:r>
          </a:p>
          <a:p>
            <a:pPr marL="0" indent="0" algn="r" rtl="1">
              <a:buNone/>
            </a:pPr>
            <a:endParaRPr lang="fa-IR" b="1" dirty="0">
              <a:cs typeface="B Nazanin" panose="00000400000000000000" pitchFamily="2" charset="-78"/>
            </a:endParaRPr>
          </a:p>
          <a:p>
            <a:pPr algn="r" rtl="1"/>
            <a:r>
              <a:rPr lang="fa-IR" dirty="0">
                <a:cs typeface="B Nazanin" panose="00000400000000000000" pitchFamily="2" charset="-78"/>
              </a:rPr>
              <a:t>شیر بیشتری به نوزاد خود بدهید.</a:t>
            </a:r>
          </a:p>
          <a:p>
            <a:pPr algn="r" rtl="1">
              <a:lnSpc>
                <a:spcPct val="100000"/>
              </a:lnSpc>
            </a:pPr>
            <a:r>
              <a:rPr lang="fa-IR" dirty="0">
                <a:cs typeface="B Nazanin" panose="00000400000000000000" pitchFamily="2" charset="-78"/>
              </a:rPr>
              <a:t>همچنین اگر مقدار شیر مادر با میزان از دست دادن مایعات سازگاری ندارد، مایعات اضافی بدهید. می‌توانید از محلول‌های </a:t>
            </a:r>
            <a:r>
              <a:rPr lang="en-US" dirty="0">
                <a:cs typeface="B Nazanin" panose="00000400000000000000" pitchFamily="2" charset="-78"/>
              </a:rPr>
              <a:t>ORS  </a:t>
            </a:r>
            <a:r>
              <a:rPr lang="fa-IR" dirty="0">
                <a:cs typeface="B Nazanin" panose="00000400000000000000" pitchFamily="2" charset="-78"/>
              </a:rPr>
              <a:t>برای احیای مایعات بدن نوزاد استفاده کنید.</a:t>
            </a:r>
          </a:p>
          <a:p>
            <a:pPr algn="r" rtl="1"/>
            <a:r>
              <a:rPr lang="fa-IR" dirty="0">
                <a:cs typeface="B Nazanin" panose="00000400000000000000" pitchFamily="2" charset="-78"/>
              </a:rPr>
              <a:t>اگر از غذاهای کودک استفاده می‌کنید، آن‌ها را ادامه دهید. غلات بهترین گزینه غذایی برای کودکان هستند.</a:t>
            </a:r>
            <a:endParaRPr lang="en-US" dirty="0">
              <a:cs typeface="B Nazanin" panose="00000400000000000000" pitchFamily="2" charset="-78"/>
            </a:endParaRPr>
          </a:p>
        </p:txBody>
      </p:sp>
    </p:spTree>
    <p:extLst>
      <p:ext uri="{BB962C8B-B14F-4D97-AF65-F5344CB8AC3E}">
        <p14:creationId xmlns:p14="http://schemas.microsoft.com/office/powerpoint/2010/main" val="1497896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A2776A-9C06-EAAC-41EA-4008815F8CCC}"/>
              </a:ext>
            </a:extLst>
          </p:cNvPr>
          <p:cNvSpPr>
            <a:spLocks noGrp="1"/>
          </p:cNvSpPr>
          <p:nvPr>
            <p:ph idx="1"/>
          </p:nvPr>
        </p:nvSpPr>
        <p:spPr>
          <a:xfrm>
            <a:off x="838200" y="492369"/>
            <a:ext cx="10515600" cy="5684594"/>
          </a:xfrm>
        </p:spPr>
        <p:txBody>
          <a:bodyPr>
            <a:normAutofit fontScale="92500" lnSpcReduction="10000"/>
          </a:bodyPr>
          <a:lstStyle/>
          <a:p>
            <a:pPr marL="0" indent="0" algn="just" rtl="1">
              <a:buNone/>
            </a:pPr>
            <a:r>
              <a:rPr lang="fa-IR" b="1" dirty="0">
                <a:cs typeface="B Nazanin" panose="00000400000000000000" pitchFamily="2" charset="-78"/>
              </a:rPr>
              <a:t>اسهال نوزاد و شیرخوار: محلول‌های آبرسانی خوراکی یا </a:t>
            </a:r>
            <a:r>
              <a:rPr lang="en-US" b="1" dirty="0">
                <a:cs typeface="B Nazanin" panose="00000400000000000000" pitchFamily="2" charset="-78"/>
              </a:rPr>
              <a:t>ORS</a:t>
            </a:r>
            <a:endParaRPr lang="fa-IR" b="1" dirty="0">
              <a:cs typeface="B Nazanin" panose="00000400000000000000" pitchFamily="2" charset="-78"/>
            </a:endParaRPr>
          </a:p>
          <a:p>
            <a:pPr marL="0" indent="0" algn="just" rtl="1">
              <a:buNone/>
            </a:pPr>
            <a:endParaRPr lang="en-US" dirty="0">
              <a:cs typeface="B Nazanin" panose="00000400000000000000" pitchFamily="2" charset="-78"/>
            </a:endParaRPr>
          </a:p>
          <a:p>
            <a:pPr algn="just" rtl="1"/>
            <a:r>
              <a:rPr lang="en-US" dirty="0">
                <a:cs typeface="B Nazanin" panose="00000400000000000000" pitchFamily="2" charset="-78"/>
              </a:rPr>
              <a:t>ORS </a:t>
            </a:r>
            <a:r>
              <a:rPr lang="fa-IR" dirty="0">
                <a:cs typeface="B Nazanin" panose="00000400000000000000" pitchFamily="2" charset="-78"/>
              </a:rPr>
              <a:t>مایع خاصی است که می‌تواند به کودک شما کمک کند هیدراته بماند. ترکیب این دارو به گونه‌ای است که علاوه بر جبران مایعات از دست رفته، تعادل برهم‌خورده الکترولیت‌ها را نیز احیا می‌کند. </a:t>
            </a:r>
            <a:r>
              <a:rPr lang="en-US" dirty="0">
                <a:cs typeface="B Nazanin" panose="00000400000000000000" pitchFamily="2" charset="-78"/>
              </a:rPr>
              <a:t>ORS </a:t>
            </a:r>
            <a:r>
              <a:rPr lang="fa-IR" dirty="0">
                <a:cs typeface="B Nazanin" panose="00000400000000000000" pitchFamily="2" charset="-78"/>
              </a:rPr>
              <a:t>اغلب به صورت ساشه‌هایی موجود است که باید با یک لیتر آب جوشیده سرد ترکیب شده و مورد استفاده نوزاد قرار گیرد. چه زمانی باید استفاده از </a:t>
            </a:r>
            <a:r>
              <a:rPr lang="en-US" dirty="0">
                <a:cs typeface="B Nazanin" panose="00000400000000000000" pitchFamily="2" charset="-78"/>
              </a:rPr>
              <a:t>ORS </a:t>
            </a:r>
            <a:r>
              <a:rPr lang="fa-IR" dirty="0">
                <a:cs typeface="B Nazanin" panose="00000400000000000000" pitchFamily="2" charset="-78"/>
              </a:rPr>
              <a:t>را آغاز کرد؟ اگر فکر می‌کنید کودک دهیدره است و آب زیادی از دست داده، در موارد اسهال مکرر و آبکی </a:t>
            </a:r>
            <a:r>
              <a:rPr lang="en-US" dirty="0">
                <a:cs typeface="B Nazanin" panose="00000400000000000000" pitchFamily="2" charset="-78"/>
              </a:rPr>
              <a:t>ORS </a:t>
            </a:r>
            <a:r>
              <a:rPr lang="fa-IR" dirty="0">
                <a:cs typeface="B Nazanin" panose="00000400000000000000" pitchFamily="2" charset="-78"/>
              </a:rPr>
              <a:t>را شروع کنید.</a:t>
            </a:r>
          </a:p>
          <a:p>
            <a:pPr algn="just" rtl="1"/>
            <a:endParaRPr lang="fa-IR" dirty="0">
              <a:cs typeface="B Nazanin" panose="00000400000000000000" pitchFamily="2" charset="-78"/>
            </a:endParaRPr>
          </a:p>
          <a:p>
            <a:pPr algn="just" rtl="1"/>
            <a:r>
              <a:rPr lang="fa-IR" dirty="0">
                <a:cs typeface="B Nazanin" panose="00000400000000000000" pitchFamily="2" charset="-78"/>
              </a:rPr>
              <a:t> مایعات بدن کودک را با استفاده از </a:t>
            </a:r>
            <a:r>
              <a:rPr lang="en-US" dirty="0">
                <a:cs typeface="B Nazanin" panose="00000400000000000000" pitchFamily="2" charset="-78"/>
              </a:rPr>
              <a:t>ORS </a:t>
            </a:r>
            <a:r>
              <a:rPr lang="fa-IR" dirty="0">
                <a:cs typeface="B Nazanin" panose="00000400000000000000" pitchFamily="2" charset="-78"/>
              </a:rPr>
              <a:t>افزایش دهید. به دادن شیر مادر، شیر خشک یا غذایی که به کودک می‌دادید، ادامه دهید. مقدار </a:t>
            </a:r>
            <a:r>
              <a:rPr lang="en-US" dirty="0">
                <a:cs typeface="B Nazanin" panose="00000400000000000000" pitchFamily="2" charset="-78"/>
              </a:rPr>
              <a:t>ORS </a:t>
            </a:r>
            <a:r>
              <a:rPr lang="fa-IR" dirty="0">
                <a:cs typeface="B Nazanin" panose="00000400000000000000" pitchFamily="2" charset="-78"/>
              </a:rPr>
              <a:t>لازم برای احیای مایعات بدن نوزاد چقدر است؟ در نوزادان، ۶۰ تا ۱۲۰ میلی‌لیتر </a:t>
            </a:r>
            <a:r>
              <a:rPr lang="en-US" dirty="0">
                <a:cs typeface="B Nazanin" panose="00000400000000000000" pitchFamily="2" charset="-78"/>
              </a:rPr>
              <a:t>ORS </a:t>
            </a:r>
            <a:r>
              <a:rPr lang="fa-IR" dirty="0">
                <a:cs typeface="B Nazanin" panose="00000400000000000000" pitchFamily="2" charset="-78"/>
              </a:rPr>
              <a:t>بعد از هر مدفوع آبکی حجیم توصیه می‌شود.</a:t>
            </a:r>
          </a:p>
          <a:p>
            <a:pPr algn="just" rtl="1"/>
            <a:endParaRPr lang="fa-IR" dirty="0">
              <a:cs typeface="B Nazanin" panose="00000400000000000000" pitchFamily="2" charset="-78"/>
            </a:endParaRPr>
          </a:p>
          <a:p>
            <a:pPr algn="just" rtl="1"/>
            <a:r>
              <a:rPr lang="fa-IR" dirty="0">
                <a:cs typeface="B Nazanin" panose="00000400000000000000" pitchFamily="2" charset="-78"/>
              </a:rPr>
              <a:t>نکته‌ای که باید در مورد </a:t>
            </a:r>
            <a:r>
              <a:rPr lang="en-US" dirty="0">
                <a:cs typeface="B Nazanin" panose="00000400000000000000" pitchFamily="2" charset="-78"/>
              </a:rPr>
              <a:t>ORS </a:t>
            </a:r>
            <a:r>
              <a:rPr lang="fa-IR" dirty="0">
                <a:cs typeface="B Nazanin" panose="00000400000000000000" pitchFamily="2" charset="-78"/>
              </a:rPr>
              <a:t>مدنظر داشته باشید این است که نباید آن را به عنوان تنها مایع مصرفی، بیش از ۶ ساعت به کودک بدهید. این مایع کالری ندارد و فقط آب و املاح است. نوزاد به کالری نیاز دارد و در صورت تداوم این نوع رژیم، کالری کافی دریافت نخواهد کرد.</a:t>
            </a:r>
            <a:endParaRPr lang="en-US" dirty="0">
              <a:cs typeface="B Nazanin" panose="00000400000000000000" pitchFamily="2" charset="-78"/>
            </a:endParaRPr>
          </a:p>
        </p:txBody>
      </p:sp>
    </p:spTree>
    <p:extLst>
      <p:ext uri="{BB962C8B-B14F-4D97-AF65-F5344CB8AC3E}">
        <p14:creationId xmlns:p14="http://schemas.microsoft.com/office/powerpoint/2010/main" val="446855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3A2645-B8D6-9EB8-84E1-40E576B4F1CD}"/>
              </a:ext>
            </a:extLst>
          </p:cNvPr>
          <p:cNvSpPr>
            <a:spLocks noGrp="1"/>
          </p:cNvSpPr>
          <p:nvPr>
            <p:ph idx="1"/>
          </p:nvPr>
        </p:nvSpPr>
        <p:spPr/>
        <p:txBody>
          <a:bodyPr/>
          <a:lstStyle/>
          <a:p>
            <a:pPr marL="0" indent="0" algn="r" rtl="1">
              <a:buNone/>
            </a:pPr>
            <a:r>
              <a:rPr lang="fa-IR" dirty="0">
                <a:cs typeface="B Nazanin" panose="00000400000000000000" pitchFamily="2" charset="-78"/>
              </a:rPr>
              <a:t>پیشگیری از حساسیت ناشی از پوشک</a:t>
            </a: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بعد از هر بار دفع اسهال، ناحیه باسن کودک را به خوبی با آب بشویید تا از بثورات ناشی از تماس پوست با مدفوع و پوشک جلوگیری کنید.</a:t>
            </a:r>
          </a:p>
          <a:p>
            <a:pPr algn="r" rtl="1"/>
            <a:r>
              <a:rPr lang="fa-IR" dirty="0">
                <a:cs typeface="B Nazanin" panose="00000400000000000000" pitchFamily="2" charset="-78"/>
              </a:rPr>
              <a:t>برای محافظت از پوست، از پماد‌های پوستی مخصوص نوزادان و شیرخواران استفاده کنید. این اقلام را روی پوست اطراف مقعد بمالید و سپس کودک را پوشک کنید.</a:t>
            </a:r>
            <a:endParaRPr lang="en-US" dirty="0">
              <a:cs typeface="B Nazanin" panose="00000400000000000000" pitchFamily="2" charset="-78"/>
            </a:endParaRPr>
          </a:p>
        </p:txBody>
      </p:sp>
    </p:spTree>
    <p:extLst>
      <p:ext uri="{BB962C8B-B14F-4D97-AF65-F5344CB8AC3E}">
        <p14:creationId xmlns:p14="http://schemas.microsoft.com/office/powerpoint/2010/main" val="3463040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A4BD33-BBA4-5DC2-DC9D-8ED5F4BC85FE}"/>
              </a:ext>
            </a:extLst>
          </p:cNvPr>
          <p:cNvSpPr>
            <a:spLocks noGrp="1"/>
          </p:cNvSpPr>
          <p:nvPr>
            <p:ph idx="1"/>
          </p:nvPr>
        </p:nvSpPr>
        <p:spPr>
          <a:xfrm>
            <a:off x="506437" y="633046"/>
            <a:ext cx="10847363" cy="5543917"/>
          </a:xfrm>
        </p:spPr>
        <p:txBody>
          <a:bodyPr>
            <a:normAutofit/>
          </a:bodyPr>
          <a:lstStyle/>
          <a:p>
            <a:pPr marL="0" indent="0" algn="r" rtl="1">
              <a:buNone/>
            </a:pPr>
            <a:r>
              <a:rPr lang="fa-IR" dirty="0">
                <a:cs typeface="B Nazanin" panose="00000400000000000000" pitchFamily="2" charset="-78"/>
              </a:rPr>
              <a:t>آنچه باید انتظار داشت</a:t>
            </a:r>
          </a:p>
          <a:p>
            <a:pPr algn="r" rtl="1"/>
            <a:r>
              <a:rPr lang="fa-IR" dirty="0">
                <a:cs typeface="B Nazanin" panose="00000400000000000000" pitchFamily="2" charset="-78"/>
              </a:rPr>
              <a:t>پس از اینکه مدفوع به حالت عادی برگشت، کودک شما می‌تواند به روال عادی تغذیه‌ای خود باز گردد.</a:t>
            </a:r>
          </a:p>
          <a:p>
            <a:pPr algn="r" rtl="1"/>
            <a:r>
              <a:rPr lang="fa-IR" dirty="0">
                <a:cs typeface="B Nazanin" panose="00000400000000000000" pitchFamily="2" charset="-78"/>
              </a:rPr>
              <a:t>تب نیز باید از بین برود.</a:t>
            </a:r>
          </a:p>
          <a:p>
            <a:pPr algn="r" rtl="1"/>
            <a:r>
              <a:rPr lang="fa-IR" dirty="0">
                <a:cs typeface="B Nazanin" panose="00000400000000000000" pitchFamily="2" charset="-78"/>
              </a:rPr>
              <a:t>اسهال ویروسی ممکن است ۵ تا ۱۴ روز طول بکشد.</a:t>
            </a:r>
          </a:p>
          <a:p>
            <a:pPr algn="r" rtl="1"/>
            <a:r>
              <a:rPr lang="fa-IR" dirty="0">
                <a:cs typeface="B Nazanin" panose="00000400000000000000" pitchFamily="2" charset="-78"/>
              </a:rPr>
              <a:t>اسهال شدید فقط در ۱ یا ۲ روز اول رخ می‌دهد. اما، مدفوع شل می‌تواند ۱ تا ۲ هفته ادامه داشته باشد.</a:t>
            </a:r>
          </a:p>
          <a:p>
            <a:pPr algn="r" rtl="1"/>
            <a:r>
              <a:rPr lang="fa-IR" dirty="0">
                <a:cs typeface="B Nazanin" panose="00000400000000000000" pitchFamily="2" charset="-78"/>
              </a:rPr>
              <a:t>اگر خون در اسهال وجود داشت، کودک شما مشکوک به کم‌آبی بود (در ۸ ساعت گذشته ادرار نداشته، ادرار بسیار تیره بوده یا دهان بسیار خشک بود)، اسهال بیش از ۲هفته طول کشید، حال عمومی کودک در حال بدتر شدن بود یا در مورد سلامت او نگران بودید، با پزشک تماس بگیرید.</a:t>
            </a:r>
            <a:endParaRPr lang="en-US" dirty="0">
              <a:cs typeface="B Nazanin" panose="00000400000000000000" pitchFamily="2" charset="-78"/>
            </a:endParaRPr>
          </a:p>
        </p:txBody>
      </p:sp>
    </p:spTree>
    <p:extLst>
      <p:ext uri="{BB962C8B-B14F-4D97-AF65-F5344CB8AC3E}">
        <p14:creationId xmlns:p14="http://schemas.microsoft.com/office/powerpoint/2010/main" val="1461423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F31B04-54BB-9AFF-2E08-5994825C6E71}"/>
              </a:ext>
            </a:extLst>
          </p:cNvPr>
          <p:cNvSpPr>
            <a:spLocks noGrp="1"/>
          </p:cNvSpPr>
          <p:nvPr>
            <p:ph idx="1"/>
          </p:nvPr>
        </p:nvSpPr>
        <p:spPr>
          <a:xfrm>
            <a:off x="838200" y="844062"/>
            <a:ext cx="10515600" cy="5332901"/>
          </a:xfrm>
        </p:spPr>
        <p:txBody>
          <a:bodyPr/>
          <a:lstStyle/>
          <a:p>
            <a:pPr algn="just" rtl="1"/>
            <a:r>
              <a:rPr lang="fa-IR" dirty="0">
                <a:cs typeface="B Nazanin" panose="00000400000000000000" pitchFamily="2" charset="-78"/>
              </a:rPr>
              <a:t>اسهال نوزادان و کودکان چرا رخ می‌دهد و چگونه باید آن را مدیریت کرد؟ چه نکاتی را باید در مورد درمان اسهال نوزادان بدانیم؟ چه زمانی اسهال در نوزادان و کودکان خطرناک است و باید به پزشک مراجعه کرد؟ راه‌ حل جلوگیری از اسهال نوزاد و مدیریت آن چیست؟</a:t>
            </a:r>
          </a:p>
          <a:p>
            <a:pPr algn="just" rtl="1"/>
            <a:r>
              <a:rPr lang="fa-IR" dirty="0">
                <a:cs typeface="B Nazanin" panose="00000400000000000000" pitchFamily="2" charset="-78"/>
              </a:rPr>
              <a:t> اسهال نوزادان و اسهال اطفال می‌تواند برای خود کودک و والدین او آزاردهنده باشد. اسهال در واقع یک علامت گوارشی است که به دنبال یک علت زمینه‌ای رخ می‌دهد.</a:t>
            </a:r>
          </a:p>
          <a:p>
            <a:pPr algn="just" rtl="1"/>
            <a:r>
              <a:rPr lang="fa-IR" dirty="0">
                <a:cs typeface="B Nazanin" panose="00000400000000000000" pitchFamily="2" charset="-78"/>
              </a:rPr>
              <a:t> شدت اسهال در نوزادان و شیرخواران متغیر بوده و جوانب متعددی وجود دارد که تعیین‌کننده وخامت حال کودک است. همه موارد اسهال در نوزادان جدی و خطرناک نیست، اما مهم است که والدین و مراقبین کودک، بینشی عمیق نسبت به اسهال داشته و بتوانند شرایط جدی‌تری را پیرامون این علامت شایع در کودک خود، تشخیص دهند. </a:t>
            </a:r>
            <a:endParaRPr lang="en-US" dirty="0">
              <a:cs typeface="B Nazanin" panose="00000400000000000000" pitchFamily="2" charset="-78"/>
            </a:endParaRPr>
          </a:p>
        </p:txBody>
      </p:sp>
    </p:spTree>
    <p:extLst>
      <p:ext uri="{BB962C8B-B14F-4D97-AF65-F5344CB8AC3E}">
        <p14:creationId xmlns:p14="http://schemas.microsoft.com/office/powerpoint/2010/main" val="777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5B77C6-1F7F-066A-DF03-5CE40364311F}"/>
              </a:ext>
            </a:extLst>
          </p:cNvPr>
          <p:cNvSpPr>
            <a:spLocks noGrp="1"/>
          </p:cNvSpPr>
          <p:nvPr>
            <p:ph idx="1"/>
          </p:nvPr>
        </p:nvSpPr>
        <p:spPr/>
        <p:txBody>
          <a:bodyPr/>
          <a:lstStyle/>
          <a:p>
            <a:pPr marL="0" indent="0" algn="r" rtl="1">
              <a:buNone/>
            </a:pPr>
            <a:r>
              <a:rPr lang="fa-IR" b="1" dirty="0">
                <a:cs typeface="B Nazanin" panose="00000400000000000000" pitchFamily="2" charset="-78"/>
              </a:rPr>
              <a:t>همه‌گیرشناسی</a:t>
            </a:r>
          </a:p>
          <a:p>
            <a:pPr algn="just" rtl="1"/>
            <a:r>
              <a:rPr lang="fa-IR" dirty="0">
                <a:cs typeface="B Nazanin" panose="00000400000000000000" pitchFamily="2" charset="-78"/>
              </a:rPr>
              <a:t>حدود ۱٫۷ تا ۵ میلیارد مورد اسهال در سال رخ می‌دهد.</a:t>
            </a:r>
          </a:p>
          <a:p>
            <a:pPr algn="just" rtl="1"/>
            <a:r>
              <a:rPr lang="fa-IR" dirty="0">
                <a:cs typeface="B Nazanin" panose="00000400000000000000" pitchFamily="2" charset="-78"/>
              </a:rPr>
              <a:t> این بیماری در کشورهای در حال توسعه شیوع بیشتری دارد. در این کشورها، کودکان به‌طور متوسط ۳ بار در سال اسهال می‌گیرند. از سال ۲۰۱۲، در سطح جهان، این بیماری دومین عامل رایج مرگ و میر در کودکان زیر پنج سال است (۰/۷۶ میلیون یا ۱۱ درصد).</a:t>
            </a:r>
          </a:p>
          <a:p>
            <a:pPr algn="just" rtl="1"/>
            <a:r>
              <a:rPr lang="fa-IR" dirty="0">
                <a:cs typeface="B Nazanin" panose="00000400000000000000" pitchFamily="2" charset="-78"/>
              </a:rPr>
              <a:t> اپیزودهای مکرر اسهال نیز یکی از عوامل رایج سوء تغذیه هستند و در افراد زیر پنج سال به عنوان رایج‌ترین عامل شناخته می‌شوند. دیگر مشکلات طولانی مدت که ممکن است در پی این بیماری به وجود آیند، شامل رشد فیزیکی و فکری ضعیف است.</a:t>
            </a:r>
            <a:endParaRPr lang="en-US" dirty="0">
              <a:cs typeface="B Nazanin" panose="00000400000000000000" pitchFamily="2" charset="-78"/>
            </a:endParaRPr>
          </a:p>
        </p:txBody>
      </p:sp>
    </p:spTree>
    <p:extLst>
      <p:ext uri="{BB962C8B-B14F-4D97-AF65-F5344CB8AC3E}">
        <p14:creationId xmlns:p14="http://schemas.microsoft.com/office/powerpoint/2010/main" val="4008411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B374AE-6E61-2895-70E5-333BEA647AA5}"/>
              </a:ext>
            </a:extLst>
          </p:cNvPr>
          <p:cNvSpPr>
            <a:spLocks noGrp="1"/>
          </p:cNvSpPr>
          <p:nvPr>
            <p:ph idx="1"/>
          </p:nvPr>
        </p:nvSpPr>
        <p:spPr>
          <a:xfrm>
            <a:off x="838200" y="984738"/>
            <a:ext cx="10515600" cy="5192225"/>
          </a:xfrm>
        </p:spPr>
        <p:txBody>
          <a:bodyPr/>
          <a:lstStyle/>
          <a:p>
            <a:pPr algn="r" rtl="1"/>
            <a:r>
              <a:rPr lang="fa-IR" b="1" i="0" dirty="0">
                <a:solidFill>
                  <a:srgbClr val="1C1C1C"/>
                </a:solidFill>
                <a:effectLst/>
                <a:highlight>
                  <a:srgbClr val="FFFFFF"/>
                </a:highlight>
                <a:latin typeface="iransans"/>
                <a:cs typeface="B Nazanin" panose="00000400000000000000" pitchFamily="2" charset="-78"/>
              </a:rPr>
              <a:t>تعریف اسهال نوزادان و کودکان </a:t>
            </a:r>
          </a:p>
          <a:p>
            <a:pPr marL="0" indent="0" algn="r" rtl="1">
              <a:buNone/>
            </a:pPr>
            <a:endParaRPr lang="fa-IR" b="1" i="0" dirty="0">
              <a:solidFill>
                <a:srgbClr val="1C1C1C"/>
              </a:solidFill>
              <a:effectLst/>
              <a:highlight>
                <a:srgbClr val="FFFFFF"/>
              </a:highlight>
              <a:latin typeface="iransans"/>
              <a:cs typeface="B Nazanin" panose="00000400000000000000" pitchFamily="2" charset="-78"/>
            </a:endParaRPr>
          </a:p>
          <a:p>
            <a:pPr algn="r" rtl="1"/>
            <a:r>
              <a:rPr lang="fa-IR" b="0" i="0" dirty="0">
                <a:solidFill>
                  <a:srgbClr val="1C1C1C"/>
                </a:solidFill>
                <a:effectLst/>
                <a:highlight>
                  <a:srgbClr val="FFFFFF"/>
                </a:highlight>
                <a:latin typeface="iransans"/>
                <a:cs typeface="B Nazanin" panose="00000400000000000000" pitchFamily="2" charset="-78"/>
              </a:rPr>
              <a:t>افزایش ناگهانی تعداد دفع و شل شدن مدفوع</a:t>
            </a:r>
            <a:endParaRPr lang="fa-IR" b="1" i="0" dirty="0">
              <a:solidFill>
                <a:srgbClr val="1C1C1C"/>
              </a:solidFill>
              <a:effectLst/>
              <a:highlight>
                <a:srgbClr val="FFFFFF"/>
              </a:highlight>
              <a:latin typeface="iransans"/>
              <a:cs typeface="B Nazanin" panose="00000400000000000000" pitchFamily="2" charset="-78"/>
            </a:endParaRPr>
          </a:p>
          <a:p>
            <a:pPr algn="just" rtl="1"/>
            <a:r>
              <a:rPr lang="fa-IR" b="0" i="0" dirty="0">
                <a:solidFill>
                  <a:srgbClr val="606060"/>
                </a:solidFill>
                <a:effectLst/>
                <a:highlight>
                  <a:srgbClr val="FFFFFF"/>
                </a:highlight>
                <a:latin typeface="iransans"/>
                <a:cs typeface="B Nazanin" panose="00000400000000000000" pitchFamily="2" charset="-78"/>
              </a:rPr>
              <a:t>اسهال به معنای سه مرتبه یا دفعات بیشتر مدفوع آبکی یا خیلی شل است. اما چرا سه مرتبه؟ </a:t>
            </a:r>
          </a:p>
          <a:p>
            <a:pPr algn="just" rtl="1"/>
            <a:endParaRPr lang="fa-IR" b="0" i="0" dirty="0">
              <a:solidFill>
                <a:srgbClr val="606060"/>
              </a:solidFill>
              <a:effectLst/>
              <a:highlight>
                <a:srgbClr val="FFFFFF"/>
              </a:highlight>
              <a:latin typeface="iransans"/>
              <a:cs typeface="B Nazanin" panose="00000400000000000000" pitchFamily="2" charset="-78"/>
            </a:endParaRPr>
          </a:p>
          <a:p>
            <a:pPr algn="just" rtl="1"/>
            <a:r>
              <a:rPr lang="fa-IR" b="0" i="0" dirty="0">
                <a:solidFill>
                  <a:srgbClr val="606060"/>
                </a:solidFill>
                <a:effectLst/>
                <a:highlight>
                  <a:srgbClr val="FFFFFF"/>
                </a:highlight>
                <a:latin typeface="iransans"/>
                <a:cs typeface="B Nazanin" panose="00000400000000000000" pitchFamily="2" charset="-78"/>
              </a:rPr>
              <a:t>این به این دلیل است که یک یا دو مرتبه مدفوع شل می‌تواند با تغییر در رژیم غذایی کودک، به طور طبیعی رخ دهد. همچنین </a:t>
            </a:r>
            <a:r>
              <a:rPr lang="fa-IR" b="1" i="0" dirty="0">
                <a:solidFill>
                  <a:srgbClr val="606060"/>
                </a:solidFill>
                <a:effectLst/>
                <a:highlight>
                  <a:srgbClr val="FFFFFF"/>
                </a:highlight>
                <a:latin typeface="iransans"/>
                <a:cs typeface="B Nazanin" panose="00000400000000000000" pitchFamily="2" charset="-78"/>
              </a:rPr>
              <a:t>اسهال نوزاد برای دندان</a:t>
            </a:r>
            <a:r>
              <a:rPr lang="fa-IR" b="0" i="0" dirty="0">
                <a:solidFill>
                  <a:srgbClr val="606060"/>
                </a:solidFill>
                <a:effectLst/>
                <a:highlight>
                  <a:srgbClr val="FFFFFF"/>
                </a:highlight>
                <a:latin typeface="iransans"/>
                <a:cs typeface="B Nazanin" panose="00000400000000000000" pitchFamily="2" charset="-78"/>
              </a:rPr>
              <a:t> درآوردن نیز ممکن است رخ دهد که در این مورد نیز شدت آن خفیف بوده و نیازی به نگرانی نیست.</a:t>
            </a:r>
          </a:p>
          <a:p>
            <a:pPr algn="r" rtl="1"/>
            <a:endParaRPr lang="en-US" dirty="0">
              <a:cs typeface="B Nazanin" panose="00000400000000000000" pitchFamily="2" charset="-78"/>
            </a:endParaRPr>
          </a:p>
        </p:txBody>
      </p:sp>
    </p:spTree>
    <p:extLst>
      <p:ext uri="{BB962C8B-B14F-4D97-AF65-F5344CB8AC3E}">
        <p14:creationId xmlns:p14="http://schemas.microsoft.com/office/powerpoint/2010/main" val="1479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329972-C044-E56E-2AA2-76FF91487226}"/>
              </a:ext>
            </a:extLst>
          </p:cNvPr>
          <p:cNvSpPr>
            <a:spLocks noGrp="1"/>
          </p:cNvSpPr>
          <p:nvPr>
            <p:ph idx="1"/>
          </p:nvPr>
        </p:nvSpPr>
        <p:spPr>
          <a:xfrm>
            <a:off x="838200" y="1111348"/>
            <a:ext cx="10515600" cy="5065615"/>
          </a:xfrm>
        </p:spPr>
        <p:txBody>
          <a:bodyPr>
            <a:normAutofit lnSpcReduction="10000"/>
          </a:bodyPr>
          <a:lstStyle/>
          <a:p>
            <a:pPr algn="just" rtl="1"/>
            <a:r>
              <a:rPr lang="fa-IR" dirty="0">
                <a:cs typeface="B Nazanin" panose="00000400000000000000" pitchFamily="2" charset="-78"/>
              </a:rPr>
              <a:t>اسهال نوزاد و شیرخوار: علت اسهال حاد</a:t>
            </a:r>
          </a:p>
          <a:p>
            <a:pPr marL="0" indent="0" algn="just" rtl="1">
              <a:buNone/>
            </a:pPr>
            <a:endParaRPr lang="fa-IR" dirty="0">
              <a:cs typeface="B Nazanin" panose="00000400000000000000" pitchFamily="2" charset="-78"/>
            </a:endParaRPr>
          </a:p>
          <a:p>
            <a:pPr algn="just" rtl="1"/>
            <a:r>
              <a:rPr lang="fa-IR" dirty="0">
                <a:cs typeface="B Nazanin" panose="00000400000000000000" pitchFamily="2" charset="-78"/>
              </a:rPr>
              <a:t>ویروس‌ها (مانند روتاویروس): عفونت روده با انواع ویروس‌ها شایع‌ترین علت اسهال حاد است.</a:t>
            </a:r>
          </a:p>
          <a:p>
            <a:pPr algn="just" rtl="1"/>
            <a:r>
              <a:rPr lang="fa-IR" dirty="0">
                <a:cs typeface="B Nazanin" panose="00000400000000000000" pitchFamily="2" charset="-78"/>
              </a:rPr>
              <a:t>باکتری‌ها (مانند سالمونلا): علت کمتر شایع اسهال بوده که اغلب با رگه‌هایی از خون در مدفوع همراه است.</a:t>
            </a:r>
          </a:p>
          <a:p>
            <a:pPr algn="just" rtl="1"/>
            <a:r>
              <a:rPr lang="fa-IR" dirty="0">
                <a:cs typeface="B Nazanin" panose="00000400000000000000" pitchFamily="2" charset="-78"/>
              </a:rPr>
              <a:t>ژیاردیا (انگل): احتمال شیوع اسهال انگلی با ژیاردیا در مراکز مراقبت از کودکان بیشتر است.</a:t>
            </a:r>
          </a:p>
          <a:p>
            <a:pPr algn="just" rtl="1"/>
            <a:endParaRPr lang="fa-IR" dirty="0">
              <a:cs typeface="B Nazanin" panose="00000400000000000000" pitchFamily="2" charset="-78"/>
            </a:endParaRPr>
          </a:p>
          <a:p>
            <a:pPr algn="just" rtl="1"/>
            <a:endParaRPr lang="fa-IR" dirty="0">
              <a:cs typeface="B Nazanin" panose="00000400000000000000" pitchFamily="2" charset="-78"/>
            </a:endParaRPr>
          </a:p>
          <a:p>
            <a:pPr algn="just" rtl="1"/>
            <a:r>
              <a:rPr lang="fa-IR" dirty="0">
                <a:cs typeface="B Nazanin" panose="00000400000000000000" pitchFamily="2" charset="-78"/>
              </a:rPr>
              <a:t>اسهال آنتی‌بیوتیکی: بسیاری از آنتی‌بیوتیک‌ها باعث اسهال خفیف می‌شوند. این وضعیت را با حساسیت کودک اشتباه نگیرید. اسهال آنتی‌بیوتیکی یک واکنش آلرژیک نیست و باید به دادن آنتی‌بیوتیک به کودک ادامه داد. </a:t>
            </a:r>
            <a:endParaRPr lang="en-US" dirty="0">
              <a:cs typeface="B Nazanin" panose="00000400000000000000" pitchFamily="2" charset="-78"/>
            </a:endParaRPr>
          </a:p>
        </p:txBody>
      </p:sp>
    </p:spTree>
    <p:extLst>
      <p:ext uri="{BB962C8B-B14F-4D97-AF65-F5344CB8AC3E}">
        <p14:creationId xmlns:p14="http://schemas.microsoft.com/office/powerpoint/2010/main" val="1992171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57ECE7-9B3E-1141-A8B3-853F896137F3}"/>
              </a:ext>
            </a:extLst>
          </p:cNvPr>
          <p:cNvSpPr>
            <a:spLocks noGrp="1"/>
          </p:cNvSpPr>
          <p:nvPr>
            <p:ph idx="1"/>
          </p:nvPr>
        </p:nvSpPr>
        <p:spPr/>
        <p:txBody>
          <a:bodyPr/>
          <a:lstStyle/>
          <a:p>
            <a:pPr algn="just" rtl="1"/>
            <a:r>
              <a:rPr lang="fa-IR" b="1" dirty="0">
                <a:cs typeface="B Nazanin" panose="00000400000000000000" pitchFamily="2" charset="-78"/>
              </a:rPr>
              <a:t>موارد جدی‌تر</a:t>
            </a:r>
          </a:p>
          <a:p>
            <a:pPr algn="just" rtl="1"/>
            <a:r>
              <a:rPr lang="fa-IR" dirty="0">
                <a:cs typeface="B Nazanin" panose="00000400000000000000" pitchFamily="2" charset="-78"/>
              </a:rPr>
              <a:t>اغلب موارد اسهال حاد که به دنبال عفونت ویروسی اتفاق بیفتند، خود‌به‌خود برطرف می‌شوند. </a:t>
            </a:r>
          </a:p>
          <a:p>
            <a:pPr algn="just" rtl="1"/>
            <a:r>
              <a:rPr lang="fa-IR" dirty="0">
                <a:cs typeface="B Nazanin" panose="00000400000000000000" pitchFamily="2" charset="-78"/>
              </a:rPr>
              <a:t>بیشتر اسهال‌های باکتریایی نیز خود به خود از بین می‌روند. اما تعداد کمی از موارد اسهال باکتریایی در نوزادان ممکن است باعث عفونت شدید روده بزرگ (مانند کولیت شیگلا) شوند.</a:t>
            </a:r>
          </a:p>
          <a:p>
            <a:pPr marL="0" indent="0" algn="just" rtl="1">
              <a:buNone/>
            </a:pPr>
            <a:endParaRPr lang="fa-IR" dirty="0">
              <a:cs typeface="B Nazanin" panose="00000400000000000000" pitchFamily="2" charset="-78"/>
            </a:endParaRPr>
          </a:p>
          <a:p>
            <a:pPr algn="r" rtl="1"/>
            <a:r>
              <a:rPr lang="fa-IR" dirty="0">
                <a:cs typeface="B Nazanin" panose="00000400000000000000" pitchFamily="2" charset="-78"/>
              </a:rPr>
              <a:t> عفونت روده‌ها با باکتری کلستریدیوم دیفیسیل</a:t>
            </a:r>
            <a:r>
              <a:rPr lang="en-US" dirty="0">
                <a:cs typeface="B Nazanin" panose="00000400000000000000" pitchFamily="2" charset="-78"/>
              </a:rPr>
              <a:t> </a:t>
            </a:r>
            <a:r>
              <a:rPr lang="fa-IR" dirty="0">
                <a:cs typeface="B Nazanin" panose="00000400000000000000" pitchFamily="2" charset="-78"/>
              </a:rPr>
              <a:t>نیز یک علت جدی دیگری است که می‌تواند پس از مصرف آنتی‌بیوتیک‌های قوی در کودک ایجاد شود. (</a:t>
            </a:r>
            <a:r>
              <a:rPr lang="fa-IR" b="0" i="0" dirty="0">
                <a:effectLst/>
                <a:highlight>
                  <a:srgbClr val="FFFFFF"/>
                </a:highlight>
                <a:latin typeface="system-ui"/>
                <a:cs typeface="B Nazanin" panose="00000400000000000000" pitchFamily="2" charset="-78"/>
                <a:hlinkClick r:id="rId2">
                  <a:extLst>
                    <a:ext uri="{A12FA001-AC4F-418D-AE19-62706E023703}">
                      <ahyp:hlinkClr xmlns:ahyp="http://schemas.microsoft.com/office/drawing/2018/hyperlinkcolor" xmlns="" val="tx"/>
                    </a:ext>
                  </a:extLst>
                </a:hlinkClick>
              </a:rPr>
              <a:t>کلیندامایسین</a:t>
            </a:r>
            <a:r>
              <a:rPr lang="fa-IR" b="0" i="0" dirty="0">
                <a:effectLst/>
                <a:highlight>
                  <a:srgbClr val="FFFFFF"/>
                </a:highlight>
                <a:latin typeface="system-ui"/>
                <a:cs typeface="B Nazanin" panose="00000400000000000000" pitchFamily="2" charset="-78"/>
              </a:rPr>
              <a:t>، </a:t>
            </a:r>
            <a:r>
              <a:rPr lang="fa-IR" b="0" i="0" strike="noStrike" dirty="0">
                <a:effectLst/>
                <a:highlight>
                  <a:srgbClr val="FFFFFF"/>
                </a:highlight>
                <a:latin typeface="system-ui"/>
                <a:cs typeface="B Nazanin" panose="00000400000000000000" pitchFamily="2" charset="-78"/>
                <a:hlinkClick r:id="rId3" tooltip="سفالوسپورین‌ها">
                  <a:extLst>
                    <a:ext uri="{A12FA001-AC4F-418D-AE19-62706E023703}">
                      <ahyp:hlinkClr xmlns:ahyp="http://schemas.microsoft.com/office/drawing/2018/hyperlinkcolor" xmlns="" val="tx"/>
                    </a:ext>
                  </a:extLst>
                </a:hlinkClick>
              </a:rPr>
              <a:t>سفالوسپورین‌ها</a:t>
            </a:r>
            <a:r>
              <a:rPr lang="fa-IR" b="0" i="0" dirty="0">
                <a:effectLst/>
                <a:highlight>
                  <a:srgbClr val="FFFFFF"/>
                </a:highlight>
                <a:latin typeface="system-ui"/>
                <a:cs typeface="B Nazanin" panose="00000400000000000000" pitchFamily="2" charset="-78"/>
              </a:rPr>
              <a:t> و </a:t>
            </a:r>
            <a:r>
              <a:rPr lang="fa-IR" b="0" i="0" strike="noStrike" dirty="0">
                <a:effectLst/>
                <a:highlight>
                  <a:srgbClr val="FFFFFF"/>
                </a:highlight>
                <a:latin typeface="system-ui"/>
                <a:cs typeface="B Nazanin" panose="00000400000000000000" pitchFamily="2" charset="-78"/>
                <a:hlinkClick r:id="rId4" tooltip="پنی‌سیلین">
                  <a:extLst>
                    <a:ext uri="{A12FA001-AC4F-418D-AE19-62706E023703}">
                      <ahyp:hlinkClr xmlns:ahyp="http://schemas.microsoft.com/office/drawing/2018/hyperlinkcolor" xmlns="" val="tx"/>
                    </a:ext>
                  </a:extLst>
                </a:hlinkClick>
              </a:rPr>
              <a:t>پنی‌سیلین‌ها</a:t>
            </a:r>
            <a:r>
              <a:rPr lang="fa-IR" b="0" i="0" dirty="0">
                <a:effectLst/>
                <a:highlight>
                  <a:srgbClr val="FFFFFF"/>
                </a:highlight>
                <a:latin typeface="system-ui"/>
                <a:cs typeface="B Nazanin" panose="00000400000000000000" pitchFamily="2" charset="-78"/>
              </a:rPr>
              <a:t> )</a:t>
            </a:r>
            <a:endParaRPr lang="en-US" dirty="0">
              <a:cs typeface="B Nazanin" panose="00000400000000000000" pitchFamily="2" charset="-78"/>
            </a:endParaRPr>
          </a:p>
        </p:txBody>
      </p:sp>
    </p:spTree>
    <p:extLst>
      <p:ext uri="{BB962C8B-B14F-4D97-AF65-F5344CB8AC3E}">
        <p14:creationId xmlns:p14="http://schemas.microsoft.com/office/powerpoint/2010/main" val="1680787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FC0E08-BFF0-1A56-8979-5EFFFB3D6C20}"/>
              </a:ext>
            </a:extLst>
          </p:cNvPr>
          <p:cNvSpPr>
            <a:spLocks noGrp="1"/>
          </p:cNvSpPr>
          <p:nvPr>
            <p:ph idx="1"/>
          </p:nvPr>
        </p:nvSpPr>
        <p:spPr/>
        <p:txBody>
          <a:bodyPr/>
          <a:lstStyle/>
          <a:p>
            <a:pPr algn="just" rtl="1"/>
            <a:r>
              <a:rPr lang="fa-IR" b="1" dirty="0">
                <a:cs typeface="B Nazanin" panose="00000400000000000000" pitchFamily="2" charset="-78"/>
              </a:rPr>
              <a:t>اسهال نوزاد و شیرخوار</a:t>
            </a:r>
          </a:p>
          <a:p>
            <a:pPr marL="0" indent="0" algn="just" rtl="1">
              <a:buNone/>
            </a:pPr>
            <a:endParaRPr lang="fa-IR" b="1" dirty="0">
              <a:cs typeface="B Nazanin" panose="00000400000000000000" pitchFamily="2" charset="-78"/>
            </a:endParaRPr>
          </a:p>
          <a:p>
            <a:pPr algn="just" rtl="1"/>
            <a:r>
              <a:rPr lang="fa-IR" dirty="0">
                <a:cs typeface="B Nazanin" panose="00000400000000000000" pitchFamily="2" charset="-78"/>
              </a:rPr>
              <a:t>اگر چه اسهال برای خود کودک و خانواده او ناخوشایند و آزاردهنده است، موارد خفیف و خود محدود شونده آن با عوارض جدی همراه نبوده و نیازی به نگرانی نیست. </a:t>
            </a:r>
          </a:p>
          <a:p>
            <a:pPr algn="just" rtl="1"/>
            <a:r>
              <a:rPr lang="fa-IR" dirty="0">
                <a:cs typeface="B Nazanin" panose="00000400000000000000" pitchFamily="2" charset="-78"/>
              </a:rPr>
              <a:t>اما در موارد جدی و طول کشیده اسهال کودکان، خطر جدی کم‌آبی وجود دارد. کم آبی بدن مهم‌ترین عارضه جدی اسهال است که در صورت تداوم آن و عدم مدیریت صحیح، می‌تواند به وخامت حال کودک بینجامد. </a:t>
            </a:r>
            <a:endParaRPr lang="en-US" dirty="0">
              <a:cs typeface="B Nazanin" panose="00000400000000000000" pitchFamily="2" charset="-78"/>
            </a:endParaRPr>
          </a:p>
        </p:txBody>
      </p:sp>
    </p:spTree>
    <p:extLst>
      <p:ext uri="{BB962C8B-B14F-4D97-AF65-F5344CB8AC3E}">
        <p14:creationId xmlns:p14="http://schemas.microsoft.com/office/powerpoint/2010/main" val="3352225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378996-AE1B-B7DF-EC51-1003DE91F2C6}"/>
              </a:ext>
            </a:extLst>
          </p:cNvPr>
          <p:cNvSpPr>
            <a:spLocks noGrp="1"/>
          </p:cNvSpPr>
          <p:nvPr>
            <p:ph idx="1"/>
          </p:nvPr>
        </p:nvSpPr>
        <p:spPr/>
        <p:txBody>
          <a:bodyPr/>
          <a:lstStyle/>
          <a:p>
            <a:pPr algn="r" rtl="1"/>
            <a:r>
              <a:rPr lang="fa-IR" dirty="0">
                <a:cs typeface="B Nazanin" panose="00000400000000000000" pitchFamily="2" charset="-78"/>
              </a:rPr>
              <a:t>اسهال نوزاد و شیرخوار: علل اسهال مکرر</a:t>
            </a:r>
          </a:p>
          <a:p>
            <a:pPr marL="0" indent="0" algn="r" rtl="1">
              <a:buNone/>
            </a:pPr>
            <a:endParaRPr lang="fa-IR" dirty="0">
              <a:cs typeface="B Nazanin" panose="00000400000000000000" pitchFamily="2" charset="-78"/>
            </a:endParaRPr>
          </a:p>
          <a:p>
            <a:pPr algn="r" rtl="1"/>
            <a:r>
              <a:rPr lang="fa-IR" dirty="0">
                <a:cs typeface="B Nazanin" panose="00000400000000000000" pitchFamily="2" charset="-78"/>
              </a:rPr>
              <a:t>ممکن است اسهال کودک شما حاد نباشد و مکررا شل شدن مدفوع را در کودک خود مشاهده کنید. </a:t>
            </a:r>
          </a:p>
          <a:p>
            <a:pPr algn="r" rtl="1"/>
            <a:r>
              <a:rPr lang="fa-IR" dirty="0">
                <a:cs typeface="B Nazanin" panose="00000400000000000000" pitchFamily="2" charset="-78"/>
              </a:rPr>
              <a:t>اما علت اسهال مکرر در نوزاد چیست؟ </a:t>
            </a:r>
            <a:endParaRPr lang="en-US" dirty="0">
              <a:cs typeface="B Nazanin" panose="00000400000000000000" pitchFamily="2" charset="-78"/>
            </a:endParaRPr>
          </a:p>
        </p:txBody>
      </p:sp>
    </p:spTree>
    <p:extLst>
      <p:ext uri="{BB962C8B-B14F-4D97-AF65-F5344CB8AC3E}">
        <p14:creationId xmlns:p14="http://schemas.microsoft.com/office/powerpoint/2010/main" val="2005349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TotalTime>
  <Words>2266</Words>
  <Application>Microsoft Office PowerPoint</Application>
  <PresentationFormat>Widescreen</PresentationFormat>
  <Paragraphs>127</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B Nazanin</vt:lpstr>
      <vt:lpstr>Calibri</vt:lpstr>
      <vt:lpstr>Calibri Light</vt:lpstr>
      <vt:lpstr>iransans</vt:lpstr>
      <vt:lpstr>system-ui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dc:creator>
  <cp:lastModifiedBy>Koodakan-LM</cp:lastModifiedBy>
  <cp:revision>8</cp:revision>
  <dcterms:created xsi:type="dcterms:W3CDTF">2024-09-27T20:11:15Z</dcterms:created>
  <dcterms:modified xsi:type="dcterms:W3CDTF">2024-09-30T09:36:05Z</dcterms:modified>
</cp:coreProperties>
</file>