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58" r:id="rId4"/>
    <p:sldId id="259" r:id="rId5"/>
    <p:sldId id="257" r:id="rId6"/>
    <p:sldId id="260" r:id="rId7"/>
    <p:sldId id="276" r:id="rId8"/>
    <p:sldId id="285" r:id="rId9"/>
    <p:sldId id="265" r:id="rId10"/>
    <p:sldId id="274" r:id="rId11"/>
    <p:sldId id="286" r:id="rId12"/>
    <p:sldId id="277" r:id="rId13"/>
    <p:sldId id="287" r:id="rId14"/>
    <p:sldId id="288" r:id="rId15"/>
    <p:sldId id="278" r:id="rId16"/>
    <p:sldId id="261" r:id="rId17"/>
    <p:sldId id="279" r:id="rId18"/>
    <p:sldId id="289" r:id="rId19"/>
    <p:sldId id="280" r:id="rId20"/>
    <p:sldId id="273" r:id="rId21"/>
    <p:sldId id="290" r:id="rId22"/>
    <p:sldId id="266" r:id="rId23"/>
    <p:sldId id="291" r:id="rId24"/>
    <p:sldId id="281" r:id="rId25"/>
    <p:sldId id="262" r:id="rId26"/>
    <p:sldId id="282" r:id="rId27"/>
    <p:sldId id="263" r:id="rId28"/>
    <p:sldId id="283" r:id="rId29"/>
    <p:sldId id="292" r:id="rId30"/>
    <p:sldId id="293" r:id="rId31"/>
    <p:sldId id="264" r:id="rId32"/>
    <p:sldId id="268" r:id="rId33"/>
    <p:sldId id="267" r:id="rId34"/>
    <p:sldId id="284" r:id="rId35"/>
    <p:sldId id="294" r:id="rId36"/>
    <p:sldId id="271" r:id="rId37"/>
    <p:sldId id="295" r:id="rId38"/>
    <p:sldId id="296" r:id="rId39"/>
    <p:sldId id="272" r:id="rId40"/>
    <p:sldId id="297" r:id="rId41"/>
    <p:sldId id="270" r:id="rId42"/>
    <p:sldId id="269" r:id="rId43"/>
    <p:sldId id="475" r:id="rId4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70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008E5-849B-44EB-A8A9-DBFBC738EA8C}" type="datetimeFigureOut">
              <a:rPr lang="en-US" smtClean="0"/>
              <a:t>6/23/2026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AC60D-A793-4186-8AE4-956D0F407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6321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008E5-849B-44EB-A8A9-DBFBC738EA8C}" type="datetimeFigureOut">
              <a:rPr lang="en-US" smtClean="0"/>
              <a:t>6/23/2026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AC60D-A793-4186-8AE4-956D0F407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760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008E5-849B-44EB-A8A9-DBFBC738EA8C}" type="datetimeFigureOut">
              <a:rPr lang="en-US" smtClean="0"/>
              <a:t>6/23/2026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AC60D-A793-4186-8AE4-956D0F407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052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008E5-849B-44EB-A8A9-DBFBC738EA8C}" type="datetimeFigureOut">
              <a:rPr lang="en-US" smtClean="0"/>
              <a:t>6/23/2026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AC60D-A793-4186-8AE4-956D0F407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688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008E5-849B-44EB-A8A9-DBFBC738EA8C}" type="datetimeFigureOut">
              <a:rPr lang="en-US" smtClean="0"/>
              <a:t>6/23/2026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AC60D-A793-4186-8AE4-956D0F407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4361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008E5-849B-44EB-A8A9-DBFBC738EA8C}" type="datetimeFigureOut">
              <a:rPr lang="en-US" smtClean="0"/>
              <a:t>6/23/2026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AC60D-A793-4186-8AE4-956D0F407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252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008E5-849B-44EB-A8A9-DBFBC738EA8C}" type="datetimeFigureOut">
              <a:rPr lang="en-US" smtClean="0"/>
              <a:t>6/23/2026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AC60D-A793-4186-8AE4-956D0F407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9070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008E5-849B-44EB-A8A9-DBFBC738EA8C}" type="datetimeFigureOut">
              <a:rPr lang="en-US" smtClean="0"/>
              <a:t>6/23/2026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AC60D-A793-4186-8AE4-956D0F407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684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008E5-849B-44EB-A8A9-DBFBC738EA8C}" type="datetimeFigureOut">
              <a:rPr lang="en-US" smtClean="0"/>
              <a:t>6/23/2026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AC60D-A793-4186-8AE4-956D0F407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278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008E5-849B-44EB-A8A9-DBFBC738EA8C}" type="datetimeFigureOut">
              <a:rPr lang="en-US" smtClean="0"/>
              <a:t>6/23/2026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AC60D-A793-4186-8AE4-956D0F407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792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008E5-849B-44EB-A8A9-DBFBC738EA8C}" type="datetimeFigureOut">
              <a:rPr lang="en-US" smtClean="0"/>
              <a:t>6/23/2026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AC60D-A793-4186-8AE4-956D0F407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388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C008E5-849B-44EB-A8A9-DBFBC738EA8C}" type="datetimeFigureOut">
              <a:rPr lang="en-US" smtClean="0"/>
              <a:t>6/23/2026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5AC60D-A793-4186-8AE4-956D0F407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974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45777" y="3829705"/>
            <a:ext cx="10300446" cy="2387600"/>
          </a:xfrm>
        </p:spPr>
        <p:txBody>
          <a:bodyPr>
            <a:normAutofit fontScale="90000"/>
          </a:bodyPr>
          <a:lstStyle/>
          <a:p>
            <a:r>
              <a:rPr lang="fa-IR" dirty="0"/>
              <a:t>محاسبه شاخص های برنامه پیشگیری و کنترل بیماری های قلبی عروقی و دیابت</a:t>
            </a:r>
            <a:br>
              <a:rPr lang="fa-IR" dirty="0"/>
            </a:br>
            <a:r>
              <a:rPr lang="fa-IR" dirty="0"/>
              <a:t/>
            </a:r>
            <a:br>
              <a:rPr lang="fa-IR" dirty="0"/>
            </a:br>
            <a:r>
              <a:rPr lang="fa-IR" sz="4000" dirty="0"/>
              <a:t>معاونت بهداشت</a:t>
            </a:r>
            <a:br>
              <a:rPr lang="fa-IR" sz="4000" dirty="0"/>
            </a:br>
            <a:r>
              <a:rPr lang="fa-IR" sz="4000" dirty="0"/>
              <a:t>گروه مدیریت بیماری های غیرواگیر</a:t>
            </a:r>
            <a:r>
              <a:rPr lang="fa-IR" dirty="0"/>
              <a:t/>
            </a:r>
            <a:br>
              <a:rPr lang="fa-IR" dirty="0"/>
            </a:br>
            <a:r>
              <a:rPr lang="fa-IR" dirty="0"/>
              <a:t/>
            </a:r>
            <a:br>
              <a:rPr lang="fa-IR" dirty="0"/>
            </a:b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44586D5-8889-4E95-992F-D9F010092DF3}"/>
              </a:ext>
            </a:extLst>
          </p:cNvPr>
          <p:cNvSpPr/>
          <p:nvPr/>
        </p:nvSpPr>
        <p:spPr>
          <a:xfrm>
            <a:off x="4408906" y="5294807"/>
            <a:ext cx="28151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3200" dirty="0">
                <a:cs typeface="B Titr" panose="00000700000000000000" pitchFamily="2" charset="-78"/>
              </a:rPr>
              <a:t>31/خرداد/1405</a:t>
            </a:r>
            <a:endParaRPr lang="en-US" sz="32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666430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4291" y="665018"/>
            <a:ext cx="11125199" cy="5805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8309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79295" y="188259"/>
                <a:ext cx="12012706" cy="6057978"/>
              </a:xfrm>
            </p:spPr>
            <p:txBody>
              <a:bodyPr>
                <a:normAutofit/>
              </a:bodyPr>
              <a:lstStyle/>
              <a:p>
                <a:pPr marL="0" indent="0" algn="ctr" rtl="1">
                  <a:buNone/>
                </a:pPr>
                <a:r>
                  <a:rPr lang="fa-IR" dirty="0">
                    <a:solidFill>
                      <a:srgbClr val="FF0000"/>
                    </a:solidFill>
                    <a:cs typeface="B Titr" panose="00000700000000000000" pitchFamily="2" charset="-78"/>
                  </a:rPr>
                  <a:t>شاخص های فشارخون</a:t>
                </a:r>
              </a:p>
              <a:p>
                <a:pPr marL="0" indent="0" algn="ctr" rtl="1">
                  <a:buNone/>
                </a:pPr>
                <a:endParaRPr lang="fa-IR" dirty="0">
                  <a:solidFill>
                    <a:srgbClr val="FF0000"/>
                  </a:solidFill>
                  <a:cs typeface="B Titr" panose="00000700000000000000" pitchFamily="2" charset="-78"/>
                </a:endParaRPr>
              </a:p>
              <a:p>
                <a:pPr algn="r" rtl="1"/>
                <a:r>
                  <a:rPr lang="fa-IR" sz="2400" dirty="0">
                    <a:cs typeface="B Titr" panose="00000700000000000000" pitchFamily="2" charset="-78"/>
                  </a:rPr>
                  <a:t>درصد شیوع فشارخون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ar-SA" dirty="0"/>
                          <m:t>تعداد بیمار مبتلا به فشارخون بالای شناسایی شده </m:t>
                        </m:r>
                        <m:r>
                          <m:rPr>
                            <m:nor/>
                          </m:rPr>
                          <a:rPr lang="en-US" dirty="0"/>
                          <m:t> </m:t>
                        </m:r>
                      </m:num>
                      <m:den>
                        <m:r>
                          <a:rPr lang="fa-IR">
                            <a:latin typeface="Cambria Math" panose="02040503050406030204" pitchFamily="18" charset="0"/>
                          </a:rPr>
                          <m:t>شده</m:t>
                        </m:r>
                        <m:r>
                          <a:rPr lang="fa-IR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fa-IR">
                            <a:latin typeface="Cambria Math" panose="02040503050406030204" pitchFamily="18" charset="0"/>
                          </a:rPr>
                          <m:t>انجام</m:t>
                        </m:r>
                        <m:r>
                          <a:rPr lang="fa-IR"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a:rPr lang="fa-IR">
                            <a:latin typeface="Cambria Math" panose="02040503050406030204" pitchFamily="18" charset="0"/>
                          </a:rPr>
                          <m:t>خطرسنجی</m:t>
                        </m:r>
                        <m:r>
                          <a:rPr lang="fa-IR"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a:rPr lang="fa-IR">
                            <a:latin typeface="Cambria Math" panose="02040503050406030204" pitchFamily="18" charset="0"/>
                          </a:rPr>
                          <m:t>تعداد</m:t>
                        </m:r>
                      </m:den>
                    </m:f>
                  </m:oMath>
                </a14:m>
                <a:endParaRPr lang="fa-IR" dirty="0"/>
              </a:p>
              <a:p>
                <a:pPr algn="r" rtl="1"/>
                <a:endParaRPr lang="fa-IR" dirty="0">
                  <a:cs typeface="B Titr" panose="00000700000000000000" pitchFamily="2" charset="-78"/>
                </a:endParaRPr>
              </a:p>
              <a:p>
                <a:pPr algn="r" rtl="1"/>
                <a:r>
                  <a:rPr lang="fa-IR" sz="2400" dirty="0">
                    <a:cs typeface="B Titr" panose="00000700000000000000" pitchFamily="2" charset="-78"/>
                  </a:rPr>
                  <a:t>درصد مراقبت فشارخون بالا پزشک</a:t>
                </a:r>
                <a:r>
                  <a:rPr lang="fa-IR" dirty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ar-SA"/>
                          <m:t>تعداد مراقبت بیماران مبتلا به فشارخون بالا</m:t>
                        </m:r>
                        <m:r>
                          <m:rPr>
                            <m:nor/>
                          </m:rPr>
                          <a:rPr lang="fa-IR"/>
                          <m:t> توسط </m:t>
                        </m:r>
                        <m:r>
                          <m:rPr>
                            <m:nor/>
                          </m:rPr>
                          <a:rPr lang="ar-SA"/>
                          <m:t>پزشک </m:t>
                        </m:r>
                      </m:num>
                      <m:den>
                        <m:r>
                          <m:rPr>
                            <m:nor/>
                          </m:rPr>
                          <a:rPr lang="ar-SA"/>
                          <m:t>تعداد کل بیماران مبتلا به فشارخون بالا</m:t>
                        </m:r>
                      </m:den>
                    </m:f>
                  </m:oMath>
                </a14:m>
                <a:endParaRPr lang="fa-IR" dirty="0"/>
              </a:p>
              <a:p>
                <a:pPr algn="r" rtl="1"/>
                <a:endParaRPr lang="fa-IR" sz="2400" dirty="0">
                  <a:cs typeface="B Titr" panose="00000700000000000000" pitchFamily="2" charset="-78"/>
                </a:endParaRPr>
              </a:p>
              <a:p>
                <a:pPr algn="r" rtl="1"/>
                <a:r>
                  <a:rPr lang="fa-IR" sz="2400" dirty="0">
                    <a:solidFill>
                      <a:srgbClr val="7030A0"/>
                    </a:solidFill>
                    <a:cs typeface="B Titr" panose="00000700000000000000" pitchFamily="2" charset="-78"/>
                  </a:rPr>
                  <a:t>درصد مراقبت فشارخون بالا غیر پزشک  </a:t>
                </a:r>
                <a:r>
                  <a:rPr lang="fa-IR" dirty="0">
                    <a:solidFill>
                      <a:srgbClr val="7030A0"/>
                    </a:solidFill>
                    <a:cs typeface="B Titr" panose="00000700000000000000" pitchFamily="2" charset="-78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ar-SA">
                            <a:solidFill>
                              <a:srgbClr val="7030A0"/>
                            </a:solidFill>
                          </a:rPr>
                          <m:t>تعداد مراقبت بیماران مبتلا به فشارخون بالا</m:t>
                        </m:r>
                        <m:r>
                          <m:rPr>
                            <m:nor/>
                          </m:rPr>
                          <a:rPr lang="fa-IR" b="0" i="0" smtClean="0">
                            <a:solidFill>
                              <a:srgbClr val="7030A0"/>
                            </a:solidFill>
                          </a:rPr>
                          <m:t> توسط غیرپزشک</m:t>
                        </m:r>
                      </m:num>
                      <m:den>
                        <m:r>
                          <m:rPr>
                            <m:nor/>
                          </m:rPr>
                          <a:rPr lang="ar-SA">
                            <a:solidFill>
                              <a:srgbClr val="7030A0"/>
                            </a:solidFill>
                          </a:rPr>
                          <m:t>تعداد کل بیماران مبتلا به فشارخون بالا</m:t>
                        </m:r>
                      </m:den>
                    </m:f>
                  </m:oMath>
                </a14:m>
                <a:endParaRPr lang="fa-IR" dirty="0">
                  <a:solidFill>
                    <a:srgbClr val="7030A0"/>
                  </a:solidFill>
                </a:endParaRPr>
              </a:p>
              <a:p>
                <a:pPr marL="0" indent="0" algn="r" rtl="1">
                  <a:buNone/>
                </a:pPr>
                <a:endParaRPr lang="fa-IR" dirty="0"/>
              </a:p>
              <a:p>
                <a:pPr algn="r" rtl="1"/>
                <a:r>
                  <a:rPr lang="fa-IR" sz="2400" dirty="0">
                    <a:cs typeface="B Titr" panose="00000700000000000000" pitchFamily="2" charset="-78"/>
                  </a:rPr>
                  <a:t>درصد فشارخون کنترل شده  </a:t>
                </a:r>
                <a:r>
                  <a:rPr lang="fa-IR" dirty="0">
                    <a:cs typeface="B Titr" panose="00000700000000000000" pitchFamily="2" charset="-78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ar-SA"/>
                          <m:t>تعداد بیمار مبتلا به فشارخون بالا</m:t>
                        </m:r>
                        <m:r>
                          <m:rPr>
                            <m:nor/>
                          </m:rPr>
                          <a:rPr lang="fa-IR" i="0" smtClean="0"/>
                          <m:t> </m:t>
                        </m:r>
                        <m:r>
                          <m:rPr>
                            <m:nor/>
                          </m:rPr>
                          <a:rPr lang="fa-IR" b="0" i="0" smtClean="0"/>
                          <m:t>کنترل شده</m:t>
                        </m:r>
                      </m:num>
                      <m:den>
                        <m:r>
                          <m:rPr>
                            <m:nor/>
                          </m:rPr>
                          <a:rPr lang="ar-SA" smtClean="0"/>
                          <m:t>تعداد مراقبت بیماران مبتلا به فشارخون با</m:t>
                        </m:r>
                        <m:r>
                          <m:rPr>
                            <m:nor/>
                          </m:rPr>
                          <a:rPr lang="fa-IR" b="0" i="0" smtClean="0"/>
                          <m:t>لا توسط پزشک</m:t>
                        </m:r>
                      </m:den>
                    </m:f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295" y="188259"/>
                <a:ext cx="12012706" cy="6057978"/>
              </a:xfrm>
              <a:blipFill>
                <a:blip r:embed="rId2"/>
                <a:stretch>
                  <a:fillRect t="-1610" r="-7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579169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672" y="138546"/>
            <a:ext cx="11970328" cy="6719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4243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4291" y="665018"/>
            <a:ext cx="11125199" cy="5805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097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79295" y="188259"/>
                <a:ext cx="12012706" cy="6057978"/>
              </a:xfrm>
            </p:spPr>
            <p:txBody>
              <a:bodyPr>
                <a:normAutofit/>
              </a:bodyPr>
              <a:lstStyle/>
              <a:p>
                <a:pPr marL="0" indent="0" algn="ctr" rtl="1">
                  <a:buNone/>
                </a:pPr>
                <a:r>
                  <a:rPr lang="fa-IR" dirty="0">
                    <a:solidFill>
                      <a:srgbClr val="FF0000"/>
                    </a:solidFill>
                    <a:cs typeface="B Titr" panose="00000700000000000000" pitchFamily="2" charset="-78"/>
                  </a:rPr>
                  <a:t>شاخص های فشارخون</a:t>
                </a:r>
              </a:p>
              <a:p>
                <a:pPr marL="0" indent="0" algn="ctr" rtl="1">
                  <a:buNone/>
                </a:pPr>
                <a:endParaRPr lang="fa-IR" dirty="0">
                  <a:solidFill>
                    <a:srgbClr val="FF0000"/>
                  </a:solidFill>
                  <a:cs typeface="B Titr" panose="00000700000000000000" pitchFamily="2" charset="-78"/>
                </a:endParaRPr>
              </a:p>
              <a:p>
                <a:pPr algn="r" rtl="1"/>
                <a:r>
                  <a:rPr lang="fa-IR" sz="2400" dirty="0">
                    <a:cs typeface="B Titr" panose="00000700000000000000" pitchFamily="2" charset="-78"/>
                  </a:rPr>
                  <a:t>درصد شیوع فشارخون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ar-SA" dirty="0"/>
                          <m:t>تعداد بیمار مبتلا به فشارخون بالای شناسایی شده </m:t>
                        </m:r>
                        <m:r>
                          <m:rPr>
                            <m:nor/>
                          </m:rPr>
                          <a:rPr lang="en-US" dirty="0"/>
                          <m:t> </m:t>
                        </m:r>
                      </m:num>
                      <m:den>
                        <m:r>
                          <a:rPr lang="fa-IR">
                            <a:latin typeface="Cambria Math" panose="02040503050406030204" pitchFamily="18" charset="0"/>
                          </a:rPr>
                          <m:t>شده</m:t>
                        </m:r>
                        <m:r>
                          <a:rPr lang="fa-IR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fa-IR">
                            <a:latin typeface="Cambria Math" panose="02040503050406030204" pitchFamily="18" charset="0"/>
                          </a:rPr>
                          <m:t>انجام</m:t>
                        </m:r>
                        <m:r>
                          <a:rPr lang="fa-IR"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a:rPr lang="fa-IR">
                            <a:latin typeface="Cambria Math" panose="02040503050406030204" pitchFamily="18" charset="0"/>
                          </a:rPr>
                          <m:t>خطرسنجی</m:t>
                        </m:r>
                        <m:r>
                          <a:rPr lang="fa-IR"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a:rPr lang="fa-IR">
                            <a:latin typeface="Cambria Math" panose="02040503050406030204" pitchFamily="18" charset="0"/>
                          </a:rPr>
                          <m:t>تعداد</m:t>
                        </m:r>
                      </m:den>
                    </m:f>
                  </m:oMath>
                </a14:m>
                <a:endParaRPr lang="fa-IR" dirty="0"/>
              </a:p>
              <a:p>
                <a:pPr algn="r" rtl="1"/>
                <a:endParaRPr lang="fa-IR" dirty="0">
                  <a:cs typeface="B Titr" panose="00000700000000000000" pitchFamily="2" charset="-78"/>
                </a:endParaRPr>
              </a:p>
              <a:p>
                <a:pPr algn="r" rtl="1"/>
                <a:r>
                  <a:rPr lang="fa-IR" sz="2400" dirty="0">
                    <a:cs typeface="B Titr" panose="00000700000000000000" pitchFamily="2" charset="-78"/>
                  </a:rPr>
                  <a:t>درصد مراقبت فشارخون بالا پزشک</a:t>
                </a:r>
                <a:r>
                  <a:rPr lang="fa-IR" dirty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ar-SA"/>
                          <m:t>تعداد مراقبت بیماران مبتلا به فشارخون بالا</m:t>
                        </m:r>
                        <m:r>
                          <m:rPr>
                            <m:nor/>
                          </m:rPr>
                          <a:rPr lang="fa-IR"/>
                          <m:t> توسط </m:t>
                        </m:r>
                        <m:r>
                          <m:rPr>
                            <m:nor/>
                          </m:rPr>
                          <a:rPr lang="ar-SA"/>
                          <m:t>پزشک </m:t>
                        </m:r>
                      </m:num>
                      <m:den>
                        <m:r>
                          <m:rPr>
                            <m:nor/>
                          </m:rPr>
                          <a:rPr lang="ar-SA"/>
                          <m:t>تعداد کل بیماران مبتلا به فشارخون بالا</m:t>
                        </m:r>
                      </m:den>
                    </m:f>
                  </m:oMath>
                </a14:m>
                <a:endParaRPr lang="fa-IR" dirty="0"/>
              </a:p>
              <a:p>
                <a:pPr algn="r" rtl="1"/>
                <a:endParaRPr lang="fa-IR" sz="2400" dirty="0">
                  <a:cs typeface="B Titr" panose="00000700000000000000" pitchFamily="2" charset="-78"/>
                </a:endParaRPr>
              </a:p>
              <a:p>
                <a:pPr algn="r" rtl="1"/>
                <a:r>
                  <a:rPr lang="fa-IR" sz="2400" dirty="0">
                    <a:solidFill>
                      <a:schemeClr val="tx1"/>
                    </a:solidFill>
                    <a:cs typeface="B Titr" panose="00000700000000000000" pitchFamily="2" charset="-78"/>
                  </a:rPr>
                  <a:t>درصد مراقبت فشارخون بالا غیر پزشک  </a:t>
                </a:r>
                <a:r>
                  <a:rPr lang="fa-IR" dirty="0">
                    <a:solidFill>
                      <a:schemeClr val="tx1"/>
                    </a:solidFill>
                    <a:cs typeface="B Titr" panose="00000700000000000000" pitchFamily="2" charset="-78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ar-SA">
                            <a:solidFill>
                              <a:schemeClr val="tx1"/>
                            </a:solidFill>
                          </a:rPr>
                          <m:t>تعداد مراقبت بیماران مبتلا به فشارخون بالا</m:t>
                        </m:r>
                        <m:r>
                          <m:rPr>
                            <m:nor/>
                          </m:rPr>
                          <a:rPr lang="fa-IR" b="0" i="0" smtClean="0">
                            <a:solidFill>
                              <a:schemeClr val="tx1"/>
                            </a:solidFill>
                          </a:rPr>
                          <m:t> توسط غیرپزشک</m:t>
                        </m:r>
                      </m:num>
                      <m:den>
                        <m:r>
                          <m:rPr>
                            <m:nor/>
                          </m:rPr>
                          <a:rPr lang="ar-SA">
                            <a:solidFill>
                              <a:schemeClr val="tx1"/>
                            </a:solidFill>
                          </a:rPr>
                          <m:t>تعداد کل بیماران مبتلا به فشارخون بالا</m:t>
                        </m:r>
                      </m:den>
                    </m:f>
                  </m:oMath>
                </a14:m>
                <a:endParaRPr lang="fa-IR" dirty="0">
                  <a:solidFill>
                    <a:schemeClr val="tx1"/>
                  </a:solidFill>
                </a:endParaRPr>
              </a:p>
              <a:p>
                <a:pPr marL="0" indent="0" algn="r" rtl="1">
                  <a:buNone/>
                </a:pPr>
                <a:endParaRPr lang="fa-IR" dirty="0"/>
              </a:p>
              <a:p>
                <a:pPr algn="r" rtl="1"/>
                <a:r>
                  <a:rPr lang="fa-IR" sz="2400" dirty="0">
                    <a:solidFill>
                      <a:srgbClr val="7030A0"/>
                    </a:solidFill>
                    <a:cs typeface="B Titr" panose="00000700000000000000" pitchFamily="2" charset="-78"/>
                  </a:rPr>
                  <a:t>درصد فشارخون کنترل شده  </a:t>
                </a:r>
                <a:r>
                  <a:rPr lang="fa-IR" dirty="0">
                    <a:solidFill>
                      <a:srgbClr val="7030A0"/>
                    </a:solidFill>
                    <a:cs typeface="B Titr" panose="00000700000000000000" pitchFamily="2" charset="-78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ar-SA">
                            <a:solidFill>
                              <a:srgbClr val="7030A0"/>
                            </a:solidFill>
                          </a:rPr>
                          <m:t>تعداد بیمار مبتلا به فشارخون بالا</m:t>
                        </m:r>
                        <m:r>
                          <m:rPr>
                            <m:nor/>
                          </m:rPr>
                          <a:rPr lang="fa-IR" i="0" smtClean="0">
                            <a:solidFill>
                              <a:srgbClr val="7030A0"/>
                            </a:solidFill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fa-IR" b="0" i="0" smtClean="0">
                            <a:solidFill>
                              <a:srgbClr val="7030A0"/>
                            </a:solidFill>
                          </a:rPr>
                          <m:t>کنترل شده</m:t>
                        </m:r>
                      </m:num>
                      <m:den>
                        <m:r>
                          <m:rPr>
                            <m:nor/>
                          </m:rPr>
                          <a:rPr lang="ar-SA" smtClean="0">
                            <a:solidFill>
                              <a:srgbClr val="7030A0"/>
                            </a:solidFill>
                          </a:rPr>
                          <m:t>تعداد مراقبت بیماران مبتلا به فشارخون با</m:t>
                        </m:r>
                        <m:r>
                          <m:rPr>
                            <m:nor/>
                          </m:rPr>
                          <a:rPr lang="fa-IR" b="0" i="0" smtClean="0">
                            <a:solidFill>
                              <a:srgbClr val="7030A0"/>
                            </a:solidFill>
                          </a:rPr>
                          <m:t>لا توسط پزشک</m:t>
                        </m:r>
                      </m:den>
                    </m:f>
                  </m:oMath>
                </a14:m>
                <a:endParaRPr lang="en-US" dirty="0">
                  <a:solidFill>
                    <a:srgbClr val="7030A0"/>
                  </a:solidFill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295" y="188259"/>
                <a:ext cx="12012706" cy="6057978"/>
              </a:xfrm>
              <a:blipFill>
                <a:blip r:embed="rId2"/>
                <a:stretch>
                  <a:fillRect t="-1610" r="-7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950515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966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2138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96982" y="385483"/>
                <a:ext cx="11984182" cy="6220972"/>
              </a:xfrm>
            </p:spPr>
            <p:txBody>
              <a:bodyPr>
                <a:normAutofit lnSpcReduction="10000"/>
              </a:bodyPr>
              <a:lstStyle/>
              <a:p>
                <a:pPr marL="0" indent="0" algn="ctr" rtl="1">
                  <a:buNone/>
                </a:pPr>
                <a:r>
                  <a:rPr lang="fa-IR" dirty="0">
                    <a:solidFill>
                      <a:srgbClr val="FF0000"/>
                    </a:solidFill>
                    <a:cs typeface="B Titr" panose="00000700000000000000" pitchFamily="2" charset="-78"/>
                  </a:rPr>
                  <a:t>شاخص های دیابت</a:t>
                </a:r>
              </a:p>
              <a:p>
                <a:pPr marL="0" indent="0" algn="ctr" rtl="1">
                  <a:buNone/>
                </a:pPr>
                <a:endParaRPr lang="fa-IR" dirty="0">
                  <a:solidFill>
                    <a:srgbClr val="FF0000"/>
                  </a:solidFill>
                  <a:cs typeface="B Titr" panose="00000700000000000000" pitchFamily="2" charset="-78"/>
                </a:endParaRPr>
              </a:p>
              <a:p>
                <a:pPr algn="r" rtl="1"/>
                <a:r>
                  <a:rPr lang="fa-IR" dirty="0">
                    <a:solidFill>
                      <a:srgbClr val="7030A0"/>
                    </a:solidFill>
                    <a:cs typeface="B Titr" panose="00000700000000000000" pitchFamily="2" charset="-78"/>
                  </a:rPr>
                  <a:t>درصد شیوع دیابت=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ar-SA" dirty="0">
                            <a:solidFill>
                              <a:srgbClr val="7030A0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تعداد بیمار مبتلا به </m:t>
                        </m:r>
                        <m:r>
                          <m:rPr>
                            <m:nor/>
                          </m:rPr>
                          <a:rPr lang="fa-IR" b="0" i="0" dirty="0" smtClean="0">
                            <a:solidFill>
                              <a:srgbClr val="7030A0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دیابت </m:t>
                        </m:r>
                        <m:r>
                          <m:rPr>
                            <m:nor/>
                          </m:rPr>
                          <a:rPr lang="ar-SA" dirty="0">
                            <a:solidFill>
                              <a:srgbClr val="7030A0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شناسایی شده </m:t>
                        </m:r>
                        <m:r>
                          <m:rPr>
                            <m:nor/>
                          </m:rPr>
                          <a:rPr lang="en-US" sz="2400" b="0" dirty="0" smtClean="0">
                            <a:solidFill>
                              <a:srgbClr val="7030A0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rPr>
                          <m:t> </m:t>
                        </m:r>
                      </m:num>
                      <m:den>
                        <m:r>
                          <a:rPr lang="fa-IR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شده</m:t>
                        </m:r>
                        <m:r>
                          <a:rPr lang="fa-IR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fa-IR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انجام</m:t>
                        </m:r>
                        <m:r>
                          <a:rPr lang="fa-IR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a:rPr lang="fa-IR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خطرسنجی</m:t>
                        </m:r>
                        <m:r>
                          <a:rPr lang="fa-IR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a:rPr lang="fa-IR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تعداد</m:t>
                        </m:r>
                      </m:den>
                    </m:f>
                  </m:oMath>
                </a14:m>
                <a:endParaRPr lang="fa-IR" dirty="0"/>
              </a:p>
              <a:p>
                <a:pPr algn="r" rtl="1"/>
                <a:endParaRPr lang="fa-IR" dirty="0"/>
              </a:p>
              <a:p>
                <a:pPr algn="r" rtl="1"/>
                <a:r>
                  <a:rPr lang="fa-IR" dirty="0">
                    <a:cs typeface="B Titr" panose="00000700000000000000" pitchFamily="2" charset="-78"/>
                  </a:rPr>
                  <a:t>درصد مراقبت دیابت پزشک=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ar-SA"/>
                          <m:t>تعداد مراقبت بیماران مبتلا به </m:t>
                        </m:r>
                        <m:r>
                          <m:rPr>
                            <m:nor/>
                          </m:rPr>
                          <a:rPr lang="fa-IR" b="0" i="0" smtClean="0"/>
                          <m:t>دیابت توسط پزشک</m:t>
                        </m:r>
                      </m:num>
                      <m:den>
                        <m:r>
                          <m:rPr>
                            <m:nor/>
                          </m:rPr>
                          <a:rPr lang="ar-SA"/>
                          <m:t>تعداد کل بیماران مبتلا به </m:t>
                        </m:r>
                        <m:r>
                          <m:rPr>
                            <m:nor/>
                          </m:rPr>
                          <a:rPr lang="fa-IR" b="0" i="0" smtClean="0"/>
                          <m:t>دیابت</m:t>
                        </m:r>
                      </m:den>
                    </m:f>
                  </m:oMath>
                </a14:m>
                <a:endParaRPr lang="fa-IR" dirty="0"/>
              </a:p>
              <a:p>
                <a:pPr marL="0" indent="0" algn="r" rtl="1">
                  <a:buNone/>
                </a:pPr>
                <a:endParaRPr lang="fa-IR" dirty="0"/>
              </a:p>
              <a:p>
                <a:pPr algn="r" rtl="1"/>
                <a:r>
                  <a:rPr lang="fa-IR" dirty="0">
                    <a:cs typeface="B Titr" panose="00000700000000000000" pitchFamily="2" charset="-78"/>
                  </a:rPr>
                  <a:t>درصد مراقبت دیابت غیر پزشک  </a:t>
                </a:r>
                <a:r>
                  <a:rPr lang="fa-IR" sz="3200" dirty="0">
                    <a:cs typeface="B Titr" panose="00000700000000000000" pitchFamily="2" charset="-78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ar-SA"/>
                          <m:t>تعداد مراقبت بیماران مبتلا به </m:t>
                        </m:r>
                        <m:r>
                          <m:rPr>
                            <m:nor/>
                          </m:rPr>
                          <a:rPr lang="fa-IR" b="0" i="0" smtClean="0"/>
                          <m:t>دیابت توسط غیرپزشک</m:t>
                        </m:r>
                      </m:num>
                      <m:den>
                        <m:r>
                          <m:rPr>
                            <m:nor/>
                          </m:rPr>
                          <a:rPr lang="ar-SA"/>
                          <m:t>تعداد کل بیماران مبتلا به </m:t>
                        </m:r>
                        <m:r>
                          <m:rPr>
                            <m:nor/>
                          </m:rPr>
                          <a:rPr lang="fa-IR" b="0" i="0" smtClean="0"/>
                          <m:t>دیابت</m:t>
                        </m:r>
                      </m:den>
                    </m:f>
                  </m:oMath>
                </a14:m>
                <a:endParaRPr lang="fa-IR" dirty="0"/>
              </a:p>
              <a:p>
                <a:pPr algn="r" rtl="1"/>
                <a:endParaRPr lang="fa-IR" dirty="0"/>
              </a:p>
              <a:p>
                <a:pPr algn="r" rtl="1"/>
                <a:r>
                  <a:rPr lang="fa-IR" sz="2400" b="1" dirty="0">
                    <a:cs typeface="B Titr" panose="00000700000000000000" pitchFamily="2" charset="-78"/>
                  </a:rPr>
                  <a:t>درصد </a:t>
                </a:r>
                <a:r>
                  <a:rPr lang="en-US" sz="2400" b="1" dirty="0">
                    <a:cs typeface="B Titr" panose="00000700000000000000" pitchFamily="2" charset="-78"/>
                  </a:rPr>
                  <a:t> </a:t>
                </a:r>
                <a:r>
                  <a:rPr lang="en-US" b="1" dirty="0">
                    <a:cs typeface="B Titr" panose="00000700000000000000" pitchFamily="2" charset="-78"/>
                  </a:rPr>
                  <a:t>HbA1c </a:t>
                </a:r>
                <a:r>
                  <a:rPr lang="fa-IR" b="1" dirty="0">
                    <a:cs typeface="B Titr" panose="00000700000000000000" pitchFamily="2" charset="-78"/>
                  </a:rPr>
                  <a:t>انجام شده به تعداد مراقبت شده بیماران مبتلا به دیابت</a:t>
                </a:r>
                <a:r>
                  <a:rPr lang="fa-IR" sz="3200" dirty="0">
                    <a:cs typeface="B Titr" panose="00000700000000000000" pitchFamily="2" charset="-78"/>
                  </a:rPr>
                  <a:t>=</a:t>
                </a:r>
              </a:p>
              <a:p>
                <a:pPr marL="0" indent="0" algn="ctr" rtl="1">
                  <a:buNone/>
                </a:pPr>
                <a:r>
                  <a:rPr lang="fa-IR" sz="2400" dirty="0">
                    <a:cs typeface="B Titr" panose="00000700000000000000" pitchFamily="2" charset="-78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400" dirty="0" smtClean="0"/>
                          <m:t>انجام شده</m:t>
                        </m:r>
                        <m:r>
                          <m:rPr>
                            <m:nor/>
                          </m:rPr>
                          <a:rPr lang="en-US" dirty="0" smtClean="0"/>
                          <m:t>HbA</m:t>
                        </m:r>
                        <m:r>
                          <m:rPr>
                            <m:nor/>
                          </m:rPr>
                          <a:rPr lang="en-US" dirty="0" smtClean="0"/>
                          <m:t>1</m:t>
                        </m:r>
                        <m:r>
                          <m:rPr>
                            <m:nor/>
                          </m:rPr>
                          <a:rPr lang="en-US" dirty="0" smtClean="0"/>
                          <m:t>c</m:t>
                        </m:r>
                        <m:r>
                          <a:rPr lang="fa-IR" b="0" i="1" smtClean="0">
                            <a:latin typeface="Cambria Math" panose="02040503050406030204" pitchFamily="18" charset="0"/>
                          </a:rPr>
                          <m:t>تعداد</m:t>
                        </m:r>
                        <m:r>
                          <m:rPr>
                            <m:nor/>
                          </m:rPr>
                          <a:rPr lang="fa-IR" b="1" i="0" smtClean="0"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r>
                          <m:rPr>
                            <m:nor/>
                          </m:rPr>
                          <a:rPr lang="ar-SA" smtClean="0"/>
                          <m:t>تعداد مراقبت بیماران</m:t>
                        </m:r>
                        <m:r>
                          <m:rPr>
                            <m:nor/>
                          </m:rPr>
                          <a:rPr lang="fa-IR" b="0" i="0" smtClean="0"/>
                          <m:t> مبتلا به دیابت توسط </m:t>
                        </m:r>
                        <m:r>
                          <m:rPr>
                            <m:nor/>
                          </m:rPr>
                          <a:rPr lang="ar-SA"/>
                          <m:t>پزشک </m:t>
                        </m:r>
                      </m:den>
                    </m:f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96982" y="385483"/>
                <a:ext cx="11984182" cy="6220972"/>
              </a:xfrm>
              <a:blipFill>
                <a:blip r:embed="rId2"/>
                <a:stretch>
                  <a:fillRect t="-2057" r="-9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372437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0091" y="115743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7030A0"/>
                </a:solidFill>
                <a:cs typeface="B Titr" panose="00000700000000000000" pitchFamily="2" charset="-78"/>
              </a:rPr>
              <a:t>استخراج تعداد و پوشش خطرسنجی/شیوع فشارخون، دیابت و چربی خون</a:t>
            </a:r>
            <a:endParaRPr lang="en-US" sz="280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400" y="1358612"/>
            <a:ext cx="11783291" cy="5416693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9211992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96982" y="385483"/>
                <a:ext cx="11984182" cy="6220972"/>
              </a:xfrm>
            </p:spPr>
            <p:txBody>
              <a:bodyPr>
                <a:normAutofit lnSpcReduction="10000"/>
              </a:bodyPr>
              <a:lstStyle/>
              <a:p>
                <a:pPr marL="0" indent="0" algn="ctr" rtl="1">
                  <a:buNone/>
                </a:pPr>
                <a:r>
                  <a:rPr lang="fa-IR" dirty="0">
                    <a:solidFill>
                      <a:srgbClr val="FF0000"/>
                    </a:solidFill>
                    <a:cs typeface="B Titr" panose="00000700000000000000" pitchFamily="2" charset="-78"/>
                  </a:rPr>
                  <a:t>شاخص های دیابت</a:t>
                </a:r>
              </a:p>
              <a:p>
                <a:pPr marL="0" indent="0" algn="ctr" rtl="1">
                  <a:buNone/>
                </a:pPr>
                <a:endParaRPr lang="fa-IR" dirty="0">
                  <a:solidFill>
                    <a:srgbClr val="FF0000"/>
                  </a:solidFill>
                  <a:cs typeface="B Titr" panose="00000700000000000000" pitchFamily="2" charset="-78"/>
                </a:endParaRPr>
              </a:p>
              <a:p>
                <a:pPr algn="r" rtl="1"/>
                <a:r>
                  <a:rPr lang="fa-IR" dirty="0">
                    <a:solidFill>
                      <a:schemeClr val="tx1"/>
                    </a:solidFill>
                    <a:cs typeface="B Titr" panose="00000700000000000000" pitchFamily="2" charset="-78"/>
                  </a:rPr>
                  <a:t>درصد شیوع دیابت=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ar-SA" dirty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تعداد بیمار مبتلا به </m:t>
                        </m:r>
                        <m:r>
                          <m:rPr>
                            <m:nor/>
                          </m:rPr>
                          <a:rPr lang="fa-IR" b="0" i="0" dirty="0" smtClean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دیابت </m:t>
                        </m:r>
                        <m:r>
                          <m:rPr>
                            <m:nor/>
                          </m:rPr>
                          <a:rPr lang="ar-SA" dirty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شناسایی شده </m:t>
                        </m:r>
                        <m:r>
                          <m:rPr>
                            <m:nor/>
                          </m:rPr>
                          <a:rPr lang="en-US" sz="2400" b="0" dirty="0" smtClean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rPr>
                          <m:t> </m:t>
                        </m:r>
                      </m:num>
                      <m:den>
                        <m:r>
                          <a:rPr lang="fa-I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شده</m:t>
                        </m:r>
                        <m:r>
                          <a:rPr lang="fa-I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fa-I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انجام</m:t>
                        </m:r>
                        <m:r>
                          <a:rPr lang="fa-I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a:rPr lang="fa-I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خطرسنجی</m:t>
                        </m:r>
                        <m:r>
                          <a:rPr lang="fa-I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a:rPr lang="fa-I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تعداد</m:t>
                        </m:r>
                      </m:den>
                    </m:f>
                  </m:oMath>
                </a14:m>
                <a:endParaRPr lang="fa-IR" dirty="0"/>
              </a:p>
              <a:p>
                <a:pPr algn="r" rtl="1"/>
                <a:endParaRPr lang="fa-IR" dirty="0"/>
              </a:p>
              <a:p>
                <a:pPr algn="r" rtl="1"/>
                <a:r>
                  <a:rPr lang="fa-IR" dirty="0">
                    <a:solidFill>
                      <a:srgbClr val="7030A0"/>
                    </a:solidFill>
                    <a:cs typeface="B Titr" panose="00000700000000000000" pitchFamily="2" charset="-78"/>
                  </a:rPr>
                  <a:t>درصد مراقبت دیابت پزشک=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ar-SA">
                            <a:solidFill>
                              <a:srgbClr val="7030A0"/>
                            </a:solidFill>
                          </a:rPr>
                          <m:t>تعداد مراقبت بیماران مبتلا به </m:t>
                        </m:r>
                        <m:r>
                          <m:rPr>
                            <m:nor/>
                          </m:rPr>
                          <a:rPr lang="fa-IR" b="0" i="0" smtClean="0">
                            <a:solidFill>
                              <a:srgbClr val="7030A0"/>
                            </a:solidFill>
                          </a:rPr>
                          <m:t>دیابت توسط پزشک</m:t>
                        </m:r>
                      </m:num>
                      <m:den>
                        <m:r>
                          <m:rPr>
                            <m:nor/>
                          </m:rPr>
                          <a:rPr lang="ar-SA">
                            <a:solidFill>
                              <a:srgbClr val="7030A0"/>
                            </a:solidFill>
                          </a:rPr>
                          <m:t>تعداد کل بیماران مبتلا به </m:t>
                        </m:r>
                        <m:r>
                          <m:rPr>
                            <m:nor/>
                          </m:rPr>
                          <a:rPr lang="fa-IR" b="0" i="0" smtClean="0">
                            <a:solidFill>
                              <a:srgbClr val="7030A0"/>
                            </a:solidFill>
                          </a:rPr>
                          <m:t>دیابت</m:t>
                        </m:r>
                      </m:den>
                    </m:f>
                  </m:oMath>
                </a14:m>
                <a:endParaRPr lang="fa-IR" dirty="0">
                  <a:solidFill>
                    <a:srgbClr val="7030A0"/>
                  </a:solidFill>
                </a:endParaRPr>
              </a:p>
              <a:p>
                <a:pPr marL="0" indent="0" algn="r" rtl="1">
                  <a:buNone/>
                </a:pPr>
                <a:endParaRPr lang="fa-IR" dirty="0"/>
              </a:p>
              <a:p>
                <a:pPr algn="r" rtl="1"/>
                <a:r>
                  <a:rPr lang="fa-IR" dirty="0">
                    <a:cs typeface="B Titr" panose="00000700000000000000" pitchFamily="2" charset="-78"/>
                  </a:rPr>
                  <a:t>درصد مراقبت دیابت غیر پزشک  </a:t>
                </a:r>
                <a:r>
                  <a:rPr lang="fa-IR" sz="3200" dirty="0">
                    <a:cs typeface="B Titr" panose="00000700000000000000" pitchFamily="2" charset="-78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ar-SA"/>
                          <m:t>تعداد مراقبت بیماران مبتلا به </m:t>
                        </m:r>
                        <m:r>
                          <m:rPr>
                            <m:nor/>
                          </m:rPr>
                          <a:rPr lang="fa-IR" b="0" i="0" smtClean="0"/>
                          <m:t>دیابت توسط غیرپزشک</m:t>
                        </m:r>
                      </m:num>
                      <m:den>
                        <m:r>
                          <m:rPr>
                            <m:nor/>
                          </m:rPr>
                          <a:rPr lang="ar-SA"/>
                          <m:t>تعداد کل بیماران مبتلا به </m:t>
                        </m:r>
                        <m:r>
                          <m:rPr>
                            <m:nor/>
                          </m:rPr>
                          <a:rPr lang="fa-IR" b="0" i="0" smtClean="0"/>
                          <m:t>دیابت</m:t>
                        </m:r>
                      </m:den>
                    </m:f>
                  </m:oMath>
                </a14:m>
                <a:endParaRPr lang="fa-IR" dirty="0"/>
              </a:p>
              <a:p>
                <a:pPr algn="r" rtl="1"/>
                <a:endParaRPr lang="fa-IR" dirty="0"/>
              </a:p>
              <a:p>
                <a:pPr algn="r" rtl="1"/>
                <a:r>
                  <a:rPr lang="fa-IR" sz="2400" b="1" dirty="0">
                    <a:cs typeface="B Titr" panose="00000700000000000000" pitchFamily="2" charset="-78"/>
                  </a:rPr>
                  <a:t>درصد </a:t>
                </a:r>
                <a:r>
                  <a:rPr lang="en-US" sz="2400" b="1" dirty="0">
                    <a:cs typeface="B Titr" panose="00000700000000000000" pitchFamily="2" charset="-78"/>
                  </a:rPr>
                  <a:t> </a:t>
                </a:r>
                <a:r>
                  <a:rPr lang="en-US" b="1" dirty="0">
                    <a:cs typeface="B Titr" panose="00000700000000000000" pitchFamily="2" charset="-78"/>
                  </a:rPr>
                  <a:t>HbA1c </a:t>
                </a:r>
                <a:r>
                  <a:rPr lang="fa-IR" b="1" dirty="0">
                    <a:cs typeface="B Titr" panose="00000700000000000000" pitchFamily="2" charset="-78"/>
                  </a:rPr>
                  <a:t>انجام شده به تعداد مراقبت شده بیماران مبتلا به دیابت</a:t>
                </a:r>
                <a:r>
                  <a:rPr lang="fa-IR" sz="3200" dirty="0">
                    <a:cs typeface="B Titr" panose="00000700000000000000" pitchFamily="2" charset="-78"/>
                  </a:rPr>
                  <a:t>=</a:t>
                </a:r>
              </a:p>
              <a:p>
                <a:pPr marL="0" indent="0" algn="ctr" rtl="1">
                  <a:buNone/>
                </a:pPr>
                <a:r>
                  <a:rPr lang="fa-IR" sz="2400" dirty="0">
                    <a:cs typeface="B Titr" panose="00000700000000000000" pitchFamily="2" charset="-78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400" dirty="0" smtClean="0"/>
                          <m:t>انجام شده</m:t>
                        </m:r>
                        <m:r>
                          <m:rPr>
                            <m:nor/>
                          </m:rPr>
                          <a:rPr lang="en-US" dirty="0" smtClean="0"/>
                          <m:t>HbA</m:t>
                        </m:r>
                        <m:r>
                          <m:rPr>
                            <m:nor/>
                          </m:rPr>
                          <a:rPr lang="en-US" dirty="0" smtClean="0"/>
                          <m:t>1</m:t>
                        </m:r>
                        <m:r>
                          <m:rPr>
                            <m:nor/>
                          </m:rPr>
                          <a:rPr lang="en-US" dirty="0" smtClean="0"/>
                          <m:t>c</m:t>
                        </m:r>
                        <m:r>
                          <a:rPr lang="fa-IR" b="0" i="1" smtClean="0">
                            <a:latin typeface="Cambria Math" panose="02040503050406030204" pitchFamily="18" charset="0"/>
                          </a:rPr>
                          <m:t>تعداد</m:t>
                        </m:r>
                        <m:r>
                          <m:rPr>
                            <m:nor/>
                          </m:rPr>
                          <a:rPr lang="fa-IR" b="1" i="0" smtClean="0"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r>
                          <m:rPr>
                            <m:nor/>
                          </m:rPr>
                          <a:rPr lang="ar-SA" smtClean="0"/>
                          <m:t>تعداد مراقبت بیماران</m:t>
                        </m:r>
                        <m:r>
                          <m:rPr>
                            <m:nor/>
                          </m:rPr>
                          <a:rPr lang="fa-IR" b="0" i="0" smtClean="0"/>
                          <m:t> مبتلا به دیابت توسط </m:t>
                        </m:r>
                        <m:r>
                          <m:rPr>
                            <m:nor/>
                          </m:rPr>
                          <a:rPr lang="ar-SA"/>
                          <m:t>پزشک </m:t>
                        </m:r>
                      </m:den>
                    </m:f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96982" y="385483"/>
                <a:ext cx="11984182" cy="6220972"/>
              </a:xfrm>
              <a:blipFill>
                <a:blip r:embed="rId2"/>
                <a:stretch>
                  <a:fillRect t="-2057" r="-9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870490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950258"/>
            <a:ext cx="12192000" cy="6016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7718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63198-6CB7-4C93-953B-82E52B3A18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0918" y="18255"/>
            <a:ext cx="9135035" cy="869251"/>
          </a:xfrm>
        </p:spPr>
        <p:txBody>
          <a:bodyPr/>
          <a:lstStyle/>
          <a:p>
            <a:pPr algn="ctr" rtl="1"/>
            <a:r>
              <a:rPr lang="fa-IR" dirty="0">
                <a:solidFill>
                  <a:srgbClr val="FF0000"/>
                </a:solidFill>
              </a:rPr>
              <a:t>شاخص های قلبی عروقی و دیابت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C1CEE4-828E-49BA-8D22-0B84534740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87506"/>
            <a:ext cx="10515600" cy="5585012"/>
          </a:xfrm>
        </p:spPr>
        <p:txBody>
          <a:bodyPr>
            <a:normAutofit fontScale="85000" lnSpcReduction="20000"/>
          </a:bodyPr>
          <a:lstStyle/>
          <a:p>
            <a:pPr algn="r" rtl="1"/>
            <a:r>
              <a:rPr lang="fa-IR" dirty="0">
                <a:solidFill>
                  <a:srgbClr val="FF0000"/>
                </a:solidFill>
              </a:rPr>
              <a:t>شاخص پوشش (درصد) خطرسنجی</a:t>
            </a:r>
          </a:p>
          <a:p>
            <a:pPr algn="r" rtl="1"/>
            <a:r>
              <a:rPr lang="fa-IR" dirty="0">
                <a:solidFill>
                  <a:srgbClr val="FF0000"/>
                </a:solidFill>
              </a:rPr>
              <a:t>شاخص های بیماریابی (شیوع): </a:t>
            </a:r>
            <a:r>
              <a:rPr lang="fa-IR" dirty="0"/>
              <a:t>دیابت، فشارخون بالا، کلسترول بالا، پره دیابت</a:t>
            </a:r>
          </a:p>
          <a:p>
            <a:pPr algn="r" rtl="1"/>
            <a:r>
              <a:rPr lang="fa-IR" dirty="0">
                <a:solidFill>
                  <a:srgbClr val="FF0000"/>
                </a:solidFill>
              </a:rPr>
              <a:t>شاخص های مراقبت: </a:t>
            </a:r>
          </a:p>
          <a:p>
            <a:pPr marL="0" indent="0" algn="r" rtl="1">
              <a:buNone/>
            </a:pPr>
            <a:r>
              <a:rPr lang="fa-IR" dirty="0"/>
              <a:t>مراقبت سه ماهه بیمار مبتلا به دیابت پزشک</a:t>
            </a:r>
          </a:p>
          <a:p>
            <a:pPr marL="0" indent="0" algn="r" rtl="1">
              <a:buNone/>
            </a:pPr>
            <a:r>
              <a:rPr lang="fa-IR" dirty="0"/>
              <a:t>مراقبت ماهانه بیمار مبتلا به دیابت غیرپزشک</a:t>
            </a:r>
          </a:p>
          <a:p>
            <a:pPr marL="0" indent="0" algn="r" rtl="1">
              <a:buNone/>
            </a:pPr>
            <a:r>
              <a:rPr lang="fa-IR" dirty="0"/>
              <a:t>مراقبت مبتلا به فشارخون بالا پزشک</a:t>
            </a:r>
          </a:p>
          <a:p>
            <a:pPr marL="0" indent="0" algn="r" rtl="1">
              <a:buNone/>
            </a:pPr>
            <a:r>
              <a:rPr lang="fa-IR" dirty="0"/>
              <a:t>مراقبت بیمار مبتلا به فشارخون غیرپزشک</a:t>
            </a:r>
          </a:p>
          <a:p>
            <a:pPr marL="0" indent="0" algn="r" rtl="1">
              <a:buNone/>
            </a:pPr>
            <a:r>
              <a:rPr lang="fa-IR" dirty="0"/>
              <a:t>مراقبت پره دیابت</a:t>
            </a:r>
          </a:p>
          <a:p>
            <a:pPr algn="r" rtl="1"/>
            <a:r>
              <a:rPr lang="fa-IR" dirty="0">
                <a:solidFill>
                  <a:srgbClr val="FF0000"/>
                </a:solidFill>
              </a:rPr>
              <a:t>شاخص های کنترل: </a:t>
            </a:r>
          </a:p>
          <a:p>
            <a:pPr marL="0" indent="0" algn="r" rtl="1">
              <a:buNone/>
            </a:pPr>
            <a:r>
              <a:rPr lang="fa-IR" dirty="0"/>
              <a:t>بیمار مبتلا به دیابت با </a:t>
            </a:r>
            <a:r>
              <a:rPr lang="en-US" dirty="0"/>
              <a:t>HbA1C</a:t>
            </a:r>
            <a:r>
              <a:rPr lang="fa-IR" dirty="0"/>
              <a:t> کنترل شده </a:t>
            </a:r>
          </a:p>
          <a:p>
            <a:pPr marL="0" indent="0" algn="r" rtl="1">
              <a:buNone/>
            </a:pPr>
            <a:r>
              <a:rPr lang="fa-IR" dirty="0"/>
              <a:t>کنترل دیابت با سه هدف (تریپل تارگت)</a:t>
            </a:r>
          </a:p>
          <a:p>
            <a:pPr marL="0" indent="0" algn="r" rtl="1">
              <a:buNone/>
            </a:pPr>
            <a:r>
              <a:rPr lang="fa-IR" dirty="0"/>
              <a:t>بیمار مبتلا به فشارخون بالای کنترل شده</a:t>
            </a:r>
          </a:p>
          <a:p>
            <a:pPr algn="r" rtl="1"/>
            <a:r>
              <a:rPr lang="fa-IR" dirty="0">
                <a:solidFill>
                  <a:srgbClr val="FF0000"/>
                </a:solidFill>
              </a:rPr>
              <a:t>شاخص میزان </a:t>
            </a:r>
            <a:r>
              <a:rPr lang="en-US" dirty="0">
                <a:solidFill>
                  <a:srgbClr val="FF0000"/>
                </a:solidFill>
              </a:rPr>
              <a:t>HbA1C</a:t>
            </a:r>
            <a:r>
              <a:rPr lang="fa-IR" dirty="0">
                <a:solidFill>
                  <a:srgbClr val="FF0000"/>
                </a:solidFill>
              </a:rPr>
              <a:t> انجام شده</a:t>
            </a:r>
          </a:p>
          <a:p>
            <a:pPr algn="r" rtl="1"/>
            <a:r>
              <a:rPr lang="fa-IR" dirty="0">
                <a:solidFill>
                  <a:srgbClr val="FF0000"/>
                </a:solidFill>
              </a:rPr>
              <a:t>شاخص میزان بیمار مبتلا به دیابت بدون مصرف استاتین</a:t>
            </a:r>
            <a:endParaRPr lang="en-US" dirty="0">
              <a:solidFill>
                <a:srgbClr val="FF0000"/>
              </a:solidFill>
            </a:endParaRPr>
          </a:p>
          <a:p>
            <a:pPr marL="0" indent="0" algn="r" rtl="1">
              <a:buNone/>
            </a:pPr>
            <a:endParaRPr lang="en-US" dirty="0"/>
          </a:p>
          <a:p>
            <a:pPr marL="0" indent="0" algn="r" rtl="1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40182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199" y="623456"/>
            <a:ext cx="10827327" cy="5985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9103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96982" y="385483"/>
                <a:ext cx="11984182" cy="6220972"/>
              </a:xfrm>
            </p:spPr>
            <p:txBody>
              <a:bodyPr>
                <a:normAutofit lnSpcReduction="10000"/>
              </a:bodyPr>
              <a:lstStyle/>
              <a:p>
                <a:pPr marL="0" indent="0" algn="ctr" rtl="1">
                  <a:buNone/>
                </a:pPr>
                <a:r>
                  <a:rPr lang="fa-IR" dirty="0">
                    <a:solidFill>
                      <a:srgbClr val="FF0000"/>
                    </a:solidFill>
                    <a:cs typeface="B Titr" panose="00000700000000000000" pitchFamily="2" charset="-78"/>
                  </a:rPr>
                  <a:t>شاخص های دیابت</a:t>
                </a:r>
              </a:p>
              <a:p>
                <a:pPr marL="0" indent="0" algn="ctr" rtl="1">
                  <a:buNone/>
                </a:pPr>
                <a:endParaRPr lang="fa-IR" dirty="0">
                  <a:solidFill>
                    <a:srgbClr val="FF0000"/>
                  </a:solidFill>
                  <a:cs typeface="B Titr" panose="00000700000000000000" pitchFamily="2" charset="-78"/>
                </a:endParaRPr>
              </a:p>
              <a:p>
                <a:pPr algn="r" rtl="1"/>
                <a:r>
                  <a:rPr lang="fa-IR" dirty="0">
                    <a:solidFill>
                      <a:schemeClr val="tx1"/>
                    </a:solidFill>
                    <a:cs typeface="B Titr" panose="00000700000000000000" pitchFamily="2" charset="-78"/>
                  </a:rPr>
                  <a:t>درصد شیوع دیابت=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ar-SA" dirty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تعداد بیمار مبتلا به </m:t>
                        </m:r>
                        <m:r>
                          <m:rPr>
                            <m:nor/>
                          </m:rPr>
                          <a:rPr lang="fa-IR" b="0" i="0" dirty="0" smtClean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دیابت </m:t>
                        </m:r>
                        <m:r>
                          <m:rPr>
                            <m:nor/>
                          </m:rPr>
                          <a:rPr lang="ar-SA" dirty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شناسایی شده </m:t>
                        </m:r>
                        <m:r>
                          <m:rPr>
                            <m:nor/>
                          </m:rPr>
                          <a:rPr lang="en-US" sz="2400" b="0" dirty="0" smtClean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rPr>
                          <m:t> </m:t>
                        </m:r>
                      </m:num>
                      <m:den>
                        <m:r>
                          <a:rPr lang="fa-I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شده</m:t>
                        </m:r>
                        <m:r>
                          <a:rPr lang="fa-I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fa-I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انجام</m:t>
                        </m:r>
                        <m:r>
                          <a:rPr lang="fa-I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a:rPr lang="fa-I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خطرسنجی</m:t>
                        </m:r>
                        <m:r>
                          <a:rPr lang="fa-I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a:rPr lang="fa-I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تعداد</m:t>
                        </m:r>
                      </m:den>
                    </m:f>
                  </m:oMath>
                </a14:m>
                <a:endParaRPr lang="fa-IR" dirty="0"/>
              </a:p>
              <a:p>
                <a:pPr algn="r" rtl="1"/>
                <a:endParaRPr lang="fa-IR" dirty="0"/>
              </a:p>
              <a:p>
                <a:pPr algn="r" rtl="1"/>
                <a:r>
                  <a:rPr lang="fa-IR" dirty="0">
                    <a:solidFill>
                      <a:schemeClr val="tx1"/>
                    </a:solidFill>
                    <a:cs typeface="B Titr" panose="00000700000000000000" pitchFamily="2" charset="-78"/>
                  </a:rPr>
                  <a:t>درصد مراقبت دیابت پزشک=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ar-SA">
                            <a:solidFill>
                              <a:schemeClr val="tx1"/>
                            </a:solidFill>
                          </a:rPr>
                          <m:t>تعداد مراقبت بیماران مبتلا به </m:t>
                        </m:r>
                        <m:r>
                          <m:rPr>
                            <m:nor/>
                          </m:rPr>
                          <a:rPr lang="fa-IR" b="0" i="0" smtClean="0">
                            <a:solidFill>
                              <a:schemeClr val="tx1"/>
                            </a:solidFill>
                          </a:rPr>
                          <m:t>دیابت توسط پزشک</m:t>
                        </m:r>
                      </m:num>
                      <m:den>
                        <m:r>
                          <m:rPr>
                            <m:nor/>
                          </m:rPr>
                          <a:rPr lang="ar-SA">
                            <a:solidFill>
                              <a:schemeClr val="tx1"/>
                            </a:solidFill>
                          </a:rPr>
                          <m:t>تعداد کل بیماران مبتلا به </m:t>
                        </m:r>
                        <m:r>
                          <m:rPr>
                            <m:nor/>
                          </m:rPr>
                          <a:rPr lang="fa-IR" b="0" i="0" smtClean="0">
                            <a:solidFill>
                              <a:schemeClr val="tx1"/>
                            </a:solidFill>
                          </a:rPr>
                          <m:t>دیابت</m:t>
                        </m:r>
                      </m:den>
                    </m:f>
                  </m:oMath>
                </a14:m>
                <a:endParaRPr lang="fa-IR" dirty="0">
                  <a:solidFill>
                    <a:schemeClr val="tx1"/>
                  </a:solidFill>
                </a:endParaRPr>
              </a:p>
              <a:p>
                <a:pPr marL="0" indent="0" algn="r" rtl="1">
                  <a:buNone/>
                </a:pPr>
                <a:endParaRPr lang="fa-IR" dirty="0"/>
              </a:p>
              <a:p>
                <a:pPr algn="r" rtl="1"/>
                <a:r>
                  <a:rPr lang="fa-IR" dirty="0">
                    <a:solidFill>
                      <a:srgbClr val="7030A0"/>
                    </a:solidFill>
                    <a:cs typeface="B Titr" panose="00000700000000000000" pitchFamily="2" charset="-78"/>
                  </a:rPr>
                  <a:t>درصد مراقبت دیابت غیر پزشک  </a:t>
                </a:r>
                <a:r>
                  <a:rPr lang="fa-IR" sz="3200" dirty="0">
                    <a:solidFill>
                      <a:srgbClr val="7030A0"/>
                    </a:solidFill>
                    <a:cs typeface="B Titr" panose="00000700000000000000" pitchFamily="2" charset="-78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ar-SA">
                            <a:solidFill>
                              <a:srgbClr val="7030A0"/>
                            </a:solidFill>
                          </a:rPr>
                          <m:t>تعداد مراقبت بیماران مبتلا به </m:t>
                        </m:r>
                        <m:r>
                          <m:rPr>
                            <m:nor/>
                          </m:rPr>
                          <a:rPr lang="fa-IR" b="0" i="0" smtClean="0">
                            <a:solidFill>
                              <a:srgbClr val="7030A0"/>
                            </a:solidFill>
                          </a:rPr>
                          <m:t>دیابت توسط غیرپزشک</m:t>
                        </m:r>
                      </m:num>
                      <m:den>
                        <m:r>
                          <m:rPr>
                            <m:nor/>
                          </m:rPr>
                          <a:rPr lang="ar-SA">
                            <a:solidFill>
                              <a:srgbClr val="7030A0"/>
                            </a:solidFill>
                          </a:rPr>
                          <m:t>تعداد کل بیماران مبتلا به </m:t>
                        </m:r>
                        <m:r>
                          <m:rPr>
                            <m:nor/>
                          </m:rPr>
                          <a:rPr lang="fa-IR" b="0" i="0" smtClean="0">
                            <a:solidFill>
                              <a:srgbClr val="7030A0"/>
                            </a:solidFill>
                          </a:rPr>
                          <m:t>دیابت</m:t>
                        </m:r>
                      </m:den>
                    </m:f>
                  </m:oMath>
                </a14:m>
                <a:endParaRPr lang="fa-IR" dirty="0">
                  <a:solidFill>
                    <a:srgbClr val="7030A0"/>
                  </a:solidFill>
                </a:endParaRPr>
              </a:p>
              <a:p>
                <a:pPr algn="r" rtl="1"/>
                <a:endParaRPr lang="fa-IR" dirty="0"/>
              </a:p>
              <a:p>
                <a:pPr algn="r" rtl="1"/>
                <a:r>
                  <a:rPr lang="fa-IR" sz="2400" b="1" dirty="0">
                    <a:cs typeface="B Titr" panose="00000700000000000000" pitchFamily="2" charset="-78"/>
                  </a:rPr>
                  <a:t>درصد </a:t>
                </a:r>
                <a:r>
                  <a:rPr lang="en-US" sz="2400" b="1" dirty="0">
                    <a:cs typeface="B Titr" panose="00000700000000000000" pitchFamily="2" charset="-78"/>
                  </a:rPr>
                  <a:t> </a:t>
                </a:r>
                <a:r>
                  <a:rPr lang="en-US" b="1" dirty="0">
                    <a:cs typeface="B Titr" panose="00000700000000000000" pitchFamily="2" charset="-78"/>
                  </a:rPr>
                  <a:t>HbA1c </a:t>
                </a:r>
                <a:r>
                  <a:rPr lang="fa-IR" b="1" dirty="0">
                    <a:cs typeface="B Titr" panose="00000700000000000000" pitchFamily="2" charset="-78"/>
                  </a:rPr>
                  <a:t>انجام شده به تعداد مراقبت شده بیماران مبتلا به دیابت</a:t>
                </a:r>
                <a:r>
                  <a:rPr lang="fa-IR" sz="3200" dirty="0">
                    <a:cs typeface="B Titr" panose="00000700000000000000" pitchFamily="2" charset="-78"/>
                  </a:rPr>
                  <a:t>=</a:t>
                </a:r>
              </a:p>
              <a:p>
                <a:pPr marL="0" indent="0" algn="ctr" rtl="1">
                  <a:buNone/>
                </a:pPr>
                <a:r>
                  <a:rPr lang="fa-IR" sz="2400" dirty="0">
                    <a:cs typeface="B Titr" panose="00000700000000000000" pitchFamily="2" charset="-78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400" dirty="0" smtClean="0"/>
                          <m:t>انجام شده</m:t>
                        </m:r>
                        <m:r>
                          <m:rPr>
                            <m:nor/>
                          </m:rPr>
                          <a:rPr lang="en-US" dirty="0" smtClean="0"/>
                          <m:t>HbA</m:t>
                        </m:r>
                        <m:r>
                          <m:rPr>
                            <m:nor/>
                          </m:rPr>
                          <a:rPr lang="en-US" dirty="0" smtClean="0"/>
                          <m:t>1</m:t>
                        </m:r>
                        <m:r>
                          <m:rPr>
                            <m:nor/>
                          </m:rPr>
                          <a:rPr lang="en-US" dirty="0" smtClean="0"/>
                          <m:t>c</m:t>
                        </m:r>
                        <m:r>
                          <a:rPr lang="fa-IR" b="0" i="1" smtClean="0">
                            <a:latin typeface="Cambria Math" panose="02040503050406030204" pitchFamily="18" charset="0"/>
                          </a:rPr>
                          <m:t>تعداد</m:t>
                        </m:r>
                        <m:r>
                          <m:rPr>
                            <m:nor/>
                          </m:rPr>
                          <a:rPr lang="fa-IR" b="1" i="0" smtClean="0"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r>
                          <m:rPr>
                            <m:nor/>
                          </m:rPr>
                          <a:rPr lang="ar-SA" smtClean="0"/>
                          <m:t>تعداد مراقبت بیماران</m:t>
                        </m:r>
                        <m:r>
                          <m:rPr>
                            <m:nor/>
                          </m:rPr>
                          <a:rPr lang="fa-IR" b="0" i="0" smtClean="0"/>
                          <m:t> مبتلا به دیابت توسط </m:t>
                        </m:r>
                        <m:r>
                          <m:rPr>
                            <m:nor/>
                          </m:rPr>
                          <a:rPr lang="ar-SA"/>
                          <m:t>پزشک </m:t>
                        </m:r>
                      </m:den>
                    </m:f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96982" y="385483"/>
                <a:ext cx="11984182" cy="6220972"/>
              </a:xfrm>
              <a:blipFill>
                <a:blip r:embed="rId2"/>
                <a:stretch>
                  <a:fillRect t="-2057" r="-9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759084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672" y="138546"/>
            <a:ext cx="11970328" cy="6719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6258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96982" y="385483"/>
                <a:ext cx="11984182" cy="6220972"/>
              </a:xfrm>
            </p:spPr>
            <p:txBody>
              <a:bodyPr>
                <a:normAutofit lnSpcReduction="10000"/>
              </a:bodyPr>
              <a:lstStyle/>
              <a:p>
                <a:pPr marL="0" indent="0" algn="ctr" rtl="1">
                  <a:buNone/>
                </a:pPr>
                <a:r>
                  <a:rPr lang="fa-IR" dirty="0">
                    <a:solidFill>
                      <a:srgbClr val="FF0000"/>
                    </a:solidFill>
                    <a:cs typeface="B Titr" panose="00000700000000000000" pitchFamily="2" charset="-78"/>
                  </a:rPr>
                  <a:t>شاخص های دیابت</a:t>
                </a:r>
              </a:p>
              <a:p>
                <a:pPr marL="0" indent="0" algn="ctr" rtl="1">
                  <a:buNone/>
                </a:pPr>
                <a:endParaRPr lang="fa-IR" dirty="0">
                  <a:solidFill>
                    <a:srgbClr val="FF0000"/>
                  </a:solidFill>
                  <a:cs typeface="B Titr" panose="00000700000000000000" pitchFamily="2" charset="-78"/>
                </a:endParaRPr>
              </a:p>
              <a:p>
                <a:pPr algn="r" rtl="1"/>
                <a:r>
                  <a:rPr lang="fa-IR" dirty="0">
                    <a:solidFill>
                      <a:schemeClr val="tx1"/>
                    </a:solidFill>
                    <a:cs typeface="B Titr" panose="00000700000000000000" pitchFamily="2" charset="-78"/>
                  </a:rPr>
                  <a:t>درصد شیوع دیابت=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ar-SA" dirty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تعداد بیمار مبتلا به </m:t>
                        </m:r>
                        <m:r>
                          <m:rPr>
                            <m:nor/>
                          </m:rPr>
                          <a:rPr lang="fa-IR" b="0" i="0" dirty="0" smtClean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دیابت </m:t>
                        </m:r>
                        <m:r>
                          <m:rPr>
                            <m:nor/>
                          </m:rPr>
                          <a:rPr lang="ar-SA" dirty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شناسایی شده </m:t>
                        </m:r>
                        <m:r>
                          <m:rPr>
                            <m:nor/>
                          </m:rPr>
                          <a:rPr lang="en-US" sz="2400" b="0" dirty="0" smtClean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rPr>
                          <m:t> </m:t>
                        </m:r>
                      </m:num>
                      <m:den>
                        <m:r>
                          <a:rPr lang="fa-I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شده</m:t>
                        </m:r>
                        <m:r>
                          <a:rPr lang="fa-I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fa-I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انجام</m:t>
                        </m:r>
                        <m:r>
                          <a:rPr lang="fa-I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a:rPr lang="fa-I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خطرسنجی</m:t>
                        </m:r>
                        <m:r>
                          <a:rPr lang="fa-I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a:rPr lang="fa-I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تعداد</m:t>
                        </m:r>
                      </m:den>
                    </m:f>
                  </m:oMath>
                </a14:m>
                <a:endParaRPr lang="fa-IR" dirty="0"/>
              </a:p>
              <a:p>
                <a:pPr algn="r" rtl="1"/>
                <a:endParaRPr lang="fa-IR" dirty="0"/>
              </a:p>
              <a:p>
                <a:pPr algn="r" rtl="1"/>
                <a:r>
                  <a:rPr lang="fa-IR" dirty="0">
                    <a:solidFill>
                      <a:schemeClr val="tx1"/>
                    </a:solidFill>
                    <a:cs typeface="B Titr" panose="00000700000000000000" pitchFamily="2" charset="-78"/>
                  </a:rPr>
                  <a:t>درصد مراقبت دیابت پزشک=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ar-SA">
                            <a:solidFill>
                              <a:schemeClr val="tx1"/>
                            </a:solidFill>
                          </a:rPr>
                          <m:t>تعداد مراقبت بیماران مبتلا به </m:t>
                        </m:r>
                        <m:r>
                          <m:rPr>
                            <m:nor/>
                          </m:rPr>
                          <a:rPr lang="fa-IR" b="0" i="0" smtClean="0">
                            <a:solidFill>
                              <a:schemeClr val="tx1"/>
                            </a:solidFill>
                          </a:rPr>
                          <m:t>دیابت توسط پزشک</m:t>
                        </m:r>
                      </m:num>
                      <m:den>
                        <m:r>
                          <m:rPr>
                            <m:nor/>
                          </m:rPr>
                          <a:rPr lang="ar-SA">
                            <a:solidFill>
                              <a:schemeClr val="tx1"/>
                            </a:solidFill>
                          </a:rPr>
                          <m:t>تعداد کل بیماران مبتلا به </m:t>
                        </m:r>
                        <m:r>
                          <m:rPr>
                            <m:nor/>
                          </m:rPr>
                          <a:rPr lang="fa-IR" b="0" i="0" smtClean="0">
                            <a:solidFill>
                              <a:schemeClr val="tx1"/>
                            </a:solidFill>
                          </a:rPr>
                          <m:t>دیابت</m:t>
                        </m:r>
                      </m:den>
                    </m:f>
                  </m:oMath>
                </a14:m>
                <a:endParaRPr lang="fa-IR" dirty="0">
                  <a:solidFill>
                    <a:schemeClr val="tx1"/>
                  </a:solidFill>
                </a:endParaRPr>
              </a:p>
              <a:p>
                <a:pPr marL="0" indent="0" algn="r" rtl="1">
                  <a:buNone/>
                </a:pPr>
                <a:endParaRPr lang="fa-IR" dirty="0"/>
              </a:p>
              <a:p>
                <a:pPr algn="r" rtl="1"/>
                <a:r>
                  <a:rPr lang="fa-IR" dirty="0">
                    <a:solidFill>
                      <a:schemeClr val="tx1"/>
                    </a:solidFill>
                    <a:cs typeface="B Titr" panose="00000700000000000000" pitchFamily="2" charset="-78"/>
                  </a:rPr>
                  <a:t>درصد مراقبت دیابت غیر پزشک  </a:t>
                </a:r>
                <a:r>
                  <a:rPr lang="fa-IR" sz="3200" dirty="0">
                    <a:solidFill>
                      <a:schemeClr val="tx1"/>
                    </a:solidFill>
                    <a:cs typeface="B Titr" panose="00000700000000000000" pitchFamily="2" charset="-78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ar-SA">
                            <a:solidFill>
                              <a:schemeClr val="tx1"/>
                            </a:solidFill>
                          </a:rPr>
                          <m:t>تعداد مراقبت بیماران مبتلا به </m:t>
                        </m:r>
                        <m:r>
                          <m:rPr>
                            <m:nor/>
                          </m:rPr>
                          <a:rPr lang="fa-IR" b="0" i="0" smtClean="0">
                            <a:solidFill>
                              <a:schemeClr val="tx1"/>
                            </a:solidFill>
                          </a:rPr>
                          <m:t>دیابت توسط غیرپزشک</m:t>
                        </m:r>
                      </m:num>
                      <m:den>
                        <m:r>
                          <m:rPr>
                            <m:nor/>
                          </m:rPr>
                          <a:rPr lang="ar-SA">
                            <a:solidFill>
                              <a:schemeClr val="tx1"/>
                            </a:solidFill>
                          </a:rPr>
                          <m:t>تعداد کل بیماران مبتلا به </m:t>
                        </m:r>
                        <m:r>
                          <m:rPr>
                            <m:nor/>
                          </m:rPr>
                          <a:rPr lang="fa-IR" b="0" i="0" smtClean="0">
                            <a:solidFill>
                              <a:schemeClr val="tx1"/>
                            </a:solidFill>
                          </a:rPr>
                          <m:t>دیابت</m:t>
                        </m:r>
                      </m:den>
                    </m:f>
                  </m:oMath>
                </a14:m>
                <a:endParaRPr lang="fa-IR" dirty="0">
                  <a:solidFill>
                    <a:schemeClr val="tx1"/>
                  </a:solidFill>
                </a:endParaRPr>
              </a:p>
              <a:p>
                <a:pPr algn="r" rtl="1"/>
                <a:endParaRPr lang="fa-IR" dirty="0"/>
              </a:p>
              <a:p>
                <a:pPr algn="r" rtl="1"/>
                <a:r>
                  <a:rPr lang="fa-IR" sz="2400" b="1" dirty="0">
                    <a:solidFill>
                      <a:srgbClr val="7030A0"/>
                    </a:solidFill>
                    <a:cs typeface="B Titr" panose="00000700000000000000" pitchFamily="2" charset="-78"/>
                  </a:rPr>
                  <a:t>درصد </a:t>
                </a:r>
                <a:r>
                  <a:rPr lang="en-US" sz="2400" b="1" dirty="0">
                    <a:solidFill>
                      <a:srgbClr val="7030A0"/>
                    </a:solidFill>
                    <a:cs typeface="B Titr" panose="00000700000000000000" pitchFamily="2" charset="-78"/>
                  </a:rPr>
                  <a:t> </a:t>
                </a:r>
                <a:r>
                  <a:rPr lang="en-US" b="1" dirty="0">
                    <a:solidFill>
                      <a:srgbClr val="7030A0"/>
                    </a:solidFill>
                    <a:cs typeface="B Titr" panose="00000700000000000000" pitchFamily="2" charset="-78"/>
                  </a:rPr>
                  <a:t>HbA1c </a:t>
                </a:r>
                <a:r>
                  <a:rPr lang="fa-IR" b="1" dirty="0">
                    <a:solidFill>
                      <a:srgbClr val="7030A0"/>
                    </a:solidFill>
                    <a:cs typeface="B Titr" panose="00000700000000000000" pitchFamily="2" charset="-78"/>
                  </a:rPr>
                  <a:t>انجام شده به تعداد مراقبت شده بیماران مبتلا به دیابت</a:t>
                </a:r>
                <a:r>
                  <a:rPr lang="fa-IR" sz="3200" dirty="0">
                    <a:solidFill>
                      <a:srgbClr val="7030A0"/>
                    </a:solidFill>
                    <a:cs typeface="B Titr" panose="00000700000000000000" pitchFamily="2" charset="-78"/>
                  </a:rPr>
                  <a:t>=</a:t>
                </a:r>
              </a:p>
              <a:p>
                <a:pPr marL="0" indent="0" algn="ctr" rtl="1">
                  <a:buNone/>
                </a:pPr>
                <a:r>
                  <a:rPr lang="fa-IR" sz="2400" dirty="0">
                    <a:solidFill>
                      <a:srgbClr val="7030A0"/>
                    </a:solidFill>
                    <a:cs typeface="B Titr" panose="00000700000000000000" pitchFamily="2" charset="-78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400" dirty="0" smtClean="0">
                            <a:solidFill>
                              <a:srgbClr val="7030A0"/>
                            </a:solidFill>
                          </a:rPr>
                          <m:t>انجام شده</m:t>
                        </m:r>
                        <m:r>
                          <m:rPr>
                            <m:nor/>
                          </m:rPr>
                          <a:rPr lang="en-US" dirty="0" smtClean="0">
                            <a:solidFill>
                              <a:srgbClr val="7030A0"/>
                            </a:solidFill>
                          </a:rPr>
                          <m:t>HbA</m:t>
                        </m:r>
                        <m:r>
                          <m:rPr>
                            <m:nor/>
                          </m:rPr>
                          <a:rPr lang="en-US" dirty="0" smtClean="0">
                            <a:solidFill>
                              <a:srgbClr val="7030A0"/>
                            </a:solidFill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dirty="0" smtClean="0">
                            <a:solidFill>
                              <a:srgbClr val="7030A0"/>
                            </a:solidFill>
                          </a:rPr>
                          <m:t>c</m:t>
                        </m:r>
                        <m:r>
                          <a:rPr lang="fa-IR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تعداد</m:t>
                        </m:r>
                        <m:r>
                          <m:rPr>
                            <m:nor/>
                          </m:rPr>
                          <a:rPr lang="fa-IR" b="1" i="0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r>
                          <m:rPr>
                            <m:nor/>
                          </m:rPr>
                          <a:rPr lang="ar-SA" smtClean="0">
                            <a:solidFill>
                              <a:srgbClr val="7030A0"/>
                            </a:solidFill>
                          </a:rPr>
                          <m:t>تعداد مراقبت بیماران</m:t>
                        </m:r>
                        <m:r>
                          <m:rPr>
                            <m:nor/>
                          </m:rPr>
                          <a:rPr lang="fa-IR" b="0" i="0" smtClean="0">
                            <a:solidFill>
                              <a:srgbClr val="7030A0"/>
                            </a:solidFill>
                          </a:rPr>
                          <m:t> مبتلا به دیابت توسط </m:t>
                        </m:r>
                        <m:r>
                          <m:rPr>
                            <m:nor/>
                          </m:rPr>
                          <a:rPr lang="ar-SA">
                            <a:solidFill>
                              <a:srgbClr val="7030A0"/>
                            </a:solidFill>
                          </a:rPr>
                          <m:t>پزشک </m:t>
                        </m:r>
                      </m:den>
                    </m:f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96982" y="385483"/>
                <a:ext cx="11984182" cy="6220972"/>
              </a:xfrm>
              <a:blipFill>
                <a:blip r:embed="rId2"/>
                <a:stretch>
                  <a:fillRect t="-2057" r="-9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780111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950258"/>
            <a:ext cx="12192000" cy="6016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859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38544" y="692727"/>
                <a:ext cx="11859491" cy="5915891"/>
              </a:xfrm>
            </p:spPr>
            <p:txBody>
              <a:bodyPr>
                <a:normAutofit/>
              </a:bodyPr>
              <a:lstStyle/>
              <a:p>
                <a:pPr algn="r" rtl="1"/>
                <a:r>
                  <a:rPr lang="fa-IR" b="1" dirty="0">
                    <a:cs typeface="B Titr" panose="00000700000000000000" pitchFamily="2" charset="-78"/>
                  </a:rPr>
                  <a:t>درصد </a:t>
                </a:r>
                <a:r>
                  <a:rPr lang="en-US" b="1" dirty="0">
                    <a:cs typeface="B Titr" panose="00000700000000000000" pitchFamily="2" charset="-78"/>
                  </a:rPr>
                  <a:t>HbA1c </a:t>
                </a:r>
                <a:r>
                  <a:rPr lang="fa-IR" b="1" dirty="0">
                    <a:cs typeface="B Titr" panose="00000700000000000000" pitchFamily="2" charset="-78"/>
                  </a:rPr>
                  <a:t> مطلوب به نسبت تعداد </a:t>
                </a:r>
                <a:r>
                  <a:rPr lang="en-US" b="1" dirty="0">
                    <a:cs typeface="B Titr" panose="00000700000000000000" pitchFamily="2" charset="-78"/>
                  </a:rPr>
                  <a:t>A1C</a:t>
                </a:r>
                <a:r>
                  <a:rPr lang="fa-IR" b="1" dirty="0">
                    <a:cs typeface="B Titr" panose="00000700000000000000" pitchFamily="2" charset="-78"/>
                  </a:rPr>
                  <a:t> انجام شده=</a:t>
                </a:r>
              </a:p>
              <a:p>
                <a:pPr marL="0" indent="0" algn="ctr" rtl="1">
                  <a:buNone/>
                </a:pPr>
                <a:r>
                  <a:rPr lang="fa-IR" b="1" dirty="0">
                    <a:cs typeface="B Titr" panose="00000700000000000000" pitchFamily="2" charset="-78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b="0" i="0" smtClean="0">
                            <a:latin typeface="Cambria Math" panose="02040503050406030204" pitchFamily="18" charset="0"/>
                          </a:rPr>
                          <m:t> مطلوب</m:t>
                        </m:r>
                        <m:r>
                          <m:rPr>
                            <m:nor/>
                          </m:rPr>
                          <a:rPr lang="fa-IR" sz="2400" b="0" i="0" dirty="0" smtClean="0"/>
                          <m:t> </m:t>
                        </m:r>
                        <m:r>
                          <m:rPr>
                            <m:nor/>
                          </m:rPr>
                          <a:rPr lang="en-US" dirty="0" smtClean="0"/>
                          <m:t>HbA</m:t>
                        </m:r>
                        <m:r>
                          <m:rPr>
                            <m:nor/>
                          </m:rPr>
                          <a:rPr lang="en-US" dirty="0" smtClean="0"/>
                          <m:t>1</m:t>
                        </m:r>
                        <m:r>
                          <m:rPr>
                            <m:nor/>
                          </m:rPr>
                          <a:rPr lang="en-US" dirty="0" smtClean="0"/>
                          <m:t>c</m:t>
                        </m:r>
                        <m:r>
                          <m:rPr>
                            <m:nor/>
                          </m:rPr>
                          <a:rPr lang="fa-IR" b="0" i="0" dirty="0" smtClean="0"/>
                          <m:t> </m:t>
                        </m:r>
                        <m:r>
                          <m:rPr>
                            <m:nor/>
                          </m:rPr>
                          <a:rPr lang="fa-IR" i="0" smtClean="0">
                            <a:latin typeface="Cambria Math" panose="02040503050406030204" pitchFamily="18" charset="0"/>
                          </a:rPr>
                          <m:t>تعداد بیماردارای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400" dirty="0" smtClean="0"/>
                          <m:t>انجام شده</m:t>
                        </m:r>
                        <m:r>
                          <m:rPr>
                            <m:nor/>
                          </m:rPr>
                          <a:rPr lang="en-US" dirty="0" smtClean="0"/>
                          <m:t>HbA</m:t>
                        </m:r>
                        <m:r>
                          <m:rPr>
                            <m:nor/>
                          </m:rPr>
                          <a:rPr lang="en-US" dirty="0" smtClean="0"/>
                          <m:t>1</m:t>
                        </m:r>
                        <m:r>
                          <m:rPr>
                            <m:nor/>
                          </m:rPr>
                          <a:rPr lang="en-US" dirty="0" smtClean="0"/>
                          <m:t>c</m:t>
                        </m:r>
                        <m:r>
                          <a:rPr lang="fa-IR" b="0" i="1" smtClean="0">
                            <a:latin typeface="Cambria Math" panose="02040503050406030204" pitchFamily="18" charset="0"/>
                          </a:rPr>
                          <m:t>تعداد</m:t>
                        </m:r>
                      </m:den>
                    </m:f>
                  </m:oMath>
                </a14:m>
                <a:endParaRPr lang="fa-IR" dirty="0"/>
              </a:p>
              <a:p>
                <a:pPr algn="r" rtl="1"/>
                <a:endParaRPr lang="fa-IR" dirty="0"/>
              </a:p>
              <a:p>
                <a:pPr algn="r" rtl="1"/>
                <a:r>
                  <a:rPr lang="fa-IR" sz="2600" b="1" dirty="0">
                    <a:cs typeface="B Titr" panose="00000700000000000000" pitchFamily="2" charset="-78"/>
                  </a:rPr>
                  <a:t>*درصد </a:t>
                </a:r>
                <a:r>
                  <a:rPr lang="en-US" sz="2600" b="1" dirty="0">
                    <a:cs typeface="B Titr" panose="00000700000000000000" pitchFamily="2" charset="-78"/>
                  </a:rPr>
                  <a:t>HbA1c </a:t>
                </a:r>
                <a:r>
                  <a:rPr lang="fa-IR" sz="2600" b="1" dirty="0">
                    <a:cs typeface="B Titr" panose="00000700000000000000" pitchFamily="2" charset="-78"/>
                  </a:rPr>
                  <a:t> مطلوب به تعداد مراقبت انجام شده بیماران مبتلا به دیابت= </a:t>
                </a:r>
              </a:p>
              <a:p>
                <a:pPr marL="0" indent="0" algn="r" rtl="1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lang="fa-IR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fa-IR">
                              <a:latin typeface="Cambria Math" panose="02040503050406030204" pitchFamily="18" charset="0"/>
                            </a:rPr>
                            <m:t> مطلوب</m:t>
                          </m:r>
                          <m:r>
                            <m:rPr>
                              <m:nor/>
                            </m:rPr>
                            <a:rPr lang="fa-IR" sz="2400" b="0" i="0" dirty="0" smtClean="0"/>
                            <m:t> </m:t>
                          </m:r>
                          <m:r>
                            <m:rPr>
                              <m:nor/>
                            </m:rPr>
                            <a:rPr lang="en-US" dirty="0"/>
                            <m:t>HbA</m:t>
                          </m:r>
                          <m:r>
                            <m:rPr>
                              <m:nor/>
                            </m:rPr>
                            <a:rPr lang="en-US" dirty="0"/>
                            <m:t>1</m:t>
                          </m:r>
                          <m:r>
                            <m:rPr>
                              <m:nor/>
                            </m:rPr>
                            <a:rPr lang="en-US" dirty="0"/>
                            <m:t>c</m:t>
                          </m:r>
                          <m:r>
                            <m:rPr>
                              <m:nor/>
                            </m:rPr>
                            <a:rPr lang="fa-IR" dirty="0"/>
                            <m:t> </m:t>
                          </m:r>
                          <m:r>
                            <m:rPr>
                              <m:nor/>
                            </m:rPr>
                            <a:rPr lang="fa-IR">
                              <a:latin typeface="Cambria Math" panose="02040503050406030204" pitchFamily="18" charset="0"/>
                            </a:rPr>
                            <m:t>تعداد بیماردارای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ar-SA"/>
                            <m:t>تعداد مراقبت بیماران مبتلا به </m:t>
                          </m:r>
                          <m:r>
                            <m:rPr>
                              <m:nor/>
                            </m:rPr>
                            <a:rPr lang="fa-IR"/>
                            <m:t>دیابت</m:t>
                          </m:r>
                          <m:r>
                            <m:rPr>
                              <m:nor/>
                            </m:rPr>
                            <a:rPr lang="fa-IR" b="0" i="0" smtClean="0"/>
                            <m:t> توسط </m:t>
                          </m:r>
                          <m:r>
                            <m:rPr>
                              <m:nor/>
                            </m:rPr>
                            <a:rPr lang="ar-SA"/>
                            <m:t>پزشک </m:t>
                          </m:r>
                        </m:den>
                      </m:f>
                    </m:oMath>
                  </m:oMathPara>
                </a14:m>
                <a:endParaRPr lang="fa-IR" dirty="0"/>
              </a:p>
              <a:p>
                <a:pPr algn="r" rtl="1"/>
                <a:endParaRPr lang="fa-IR" dirty="0"/>
              </a:p>
              <a:p>
                <a:pPr algn="r" rtl="1"/>
                <a:r>
                  <a:rPr lang="fa-IR" sz="2600" b="1" dirty="0">
                    <a:cs typeface="B Titr" panose="00000700000000000000" pitchFamily="2" charset="-78"/>
                  </a:rPr>
                  <a:t>درصد بیماران مبتلا به دیابت با کنترل مطلوب نسبت به کل بیماران ثبت شده=</a:t>
                </a:r>
              </a:p>
              <a:p>
                <a:pPr marL="0" indent="0" algn="r" rtl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a-IR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fa-IR">
                              <a:latin typeface="Cambria Math" panose="02040503050406030204" pitchFamily="18" charset="0"/>
                            </a:rPr>
                            <m:t> مطلوب</m:t>
                          </m:r>
                          <m:r>
                            <m:rPr>
                              <m:nor/>
                            </m:rPr>
                            <a:rPr lang="fa-IR" sz="2400" b="0" i="0" dirty="0" smtClean="0"/>
                            <m:t> </m:t>
                          </m:r>
                          <m:r>
                            <m:rPr>
                              <m:nor/>
                            </m:rPr>
                            <a:rPr lang="en-US" dirty="0"/>
                            <m:t>HbA</m:t>
                          </m:r>
                          <m:r>
                            <m:rPr>
                              <m:nor/>
                            </m:rPr>
                            <a:rPr lang="en-US" dirty="0"/>
                            <m:t>1</m:t>
                          </m:r>
                          <m:r>
                            <m:rPr>
                              <m:nor/>
                            </m:rPr>
                            <a:rPr lang="en-US" dirty="0"/>
                            <m:t>c</m:t>
                          </m:r>
                          <m:r>
                            <m:rPr>
                              <m:nor/>
                            </m:rPr>
                            <a:rPr lang="fa-IR" dirty="0"/>
                            <m:t> </m:t>
                          </m:r>
                          <m:r>
                            <m:rPr>
                              <m:nor/>
                            </m:rPr>
                            <a:rPr lang="fa-IR">
                              <a:latin typeface="Cambria Math" panose="02040503050406030204" pitchFamily="18" charset="0"/>
                            </a:rPr>
                            <m:t>تعداد بیماردارای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ar-SA" smtClean="0"/>
                            <m:t>تعداد کل بیماران مبتلا به </m:t>
                          </m:r>
                          <m:r>
                            <m:rPr>
                              <m:nor/>
                            </m:rPr>
                            <a:rPr lang="fa-IR" b="0" i="0" smtClean="0"/>
                            <m:t>دیابت</m:t>
                          </m:r>
                        </m:den>
                      </m:f>
                    </m:oMath>
                  </m:oMathPara>
                </a14:m>
                <a:endParaRPr lang="fa-IR" b="1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38544" y="692727"/>
                <a:ext cx="11859491" cy="5915891"/>
              </a:xfrm>
              <a:blipFill>
                <a:blip r:embed="rId2"/>
                <a:stretch>
                  <a:fillRect t="-2062" r="-9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754869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950258"/>
            <a:ext cx="12192000" cy="6016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2636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094509" y="1191491"/>
                <a:ext cx="10259291" cy="4985472"/>
              </a:xfrm>
            </p:spPr>
            <p:txBody>
              <a:bodyPr>
                <a:normAutofit/>
              </a:bodyPr>
              <a:lstStyle/>
              <a:p>
                <a:pPr algn="r" rtl="1"/>
                <a:r>
                  <a:rPr lang="fa-IR" sz="2400" b="1" dirty="0">
                    <a:cs typeface="B Titr" panose="00000700000000000000" pitchFamily="2" charset="-78"/>
                  </a:rPr>
                  <a:t>درصد دیابت کنترل شده با سه هدف (قندخون، فشارخون و چربی خون)کنترل شده=</a:t>
                </a:r>
              </a:p>
              <a:p>
                <a:pPr algn="r" rtl="1"/>
                <a:endParaRPr lang="fa-IR" sz="2400" b="1" dirty="0">
                  <a:cs typeface="B Titr" panose="00000700000000000000" pitchFamily="2" charset="-78"/>
                </a:endParaRPr>
              </a:p>
              <a:p>
                <a:pPr marL="0" indent="0" algn="ctr">
                  <a:buNone/>
                </a:pPr>
                <a:r>
                  <a:rPr lang="fa-IR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400" b="0" i="0" smtClean="0">
                            <a:latin typeface="Cambria Math" panose="02040503050406030204" pitchFamily="18" charset="0"/>
                          </a:rPr>
                          <m:t> و</m:t>
                        </m:r>
                        <m:r>
                          <m:rPr>
                            <m:nor/>
                          </m:rPr>
                          <a:rPr lang="fa-IR" sz="2400">
                            <a:latin typeface="Cambria Math" panose="02040503050406030204" pitchFamily="18" charset="0"/>
                          </a:rPr>
                          <m:t>فشارخون</m:t>
                        </m:r>
                        <m:r>
                          <m:rPr>
                            <m:nor/>
                          </m:rPr>
                          <a:rPr lang="fa-IR" sz="24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fa-IR" sz="2400">
                            <a:latin typeface="Cambria Math" panose="02040503050406030204" pitchFamily="18" charset="0"/>
                          </a:rPr>
                          <m:t>مطلوب</m:t>
                        </m:r>
                        <m:r>
                          <m:rPr>
                            <m:nor/>
                          </m:rPr>
                          <a:rPr lang="fa-IR" sz="24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2400" b="0" i="0" smtClean="0">
                            <a:latin typeface="Cambria Math" panose="02040503050406030204" pitchFamily="18" charset="0"/>
                          </a:rPr>
                          <m:t>LDL</m:t>
                        </m:r>
                        <m:r>
                          <m:rPr>
                            <m:nor/>
                          </m:rPr>
                          <a:rPr lang="fa-IR" sz="2400" b="0" i="0" smtClean="0">
                            <a:latin typeface="Cambria Math" panose="02040503050406030204" pitchFamily="18" charset="0"/>
                          </a:rPr>
                          <m:t> ،</m:t>
                        </m:r>
                        <m:r>
                          <m:rPr>
                            <m:nor/>
                          </m:rPr>
                          <a:rPr lang="en-US" sz="2400" dirty="0"/>
                          <m:t>HbA</m:t>
                        </m:r>
                        <m:r>
                          <m:rPr>
                            <m:nor/>
                          </m:rPr>
                          <a:rPr lang="en-US" sz="2400" dirty="0"/>
                          <m:t>1</m:t>
                        </m:r>
                        <m:r>
                          <m:rPr>
                            <m:nor/>
                          </m:rPr>
                          <a:rPr lang="en-US" sz="2400" dirty="0"/>
                          <m:t>c</m:t>
                        </m:r>
                        <m:r>
                          <m:rPr>
                            <m:nor/>
                          </m:rPr>
                          <a:rPr lang="fa-IR" sz="2400" dirty="0"/>
                          <m:t> </m:t>
                        </m:r>
                        <m:r>
                          <m:rPr>
                            <m:nor/>
                          </m:rPr>
                          <a:rPr lang="fa-IR" sz="2400">
                            <a:latin typeface="Cambria Math" panose="02040503050406030204" pitchFamily="18" charset="0"/>
                          </a:rPr>
                          <m:t>تعداد بیماردارای</m:t>
                        </m:r>
                      </m:num>
                      <m:den>
                        <m:r>
                          <m:rPr>
                            <m:nor/>
                          </m:rPr>
                          <a:rPr lang="ar-SA" sz="2400" smtClean="0"/>
                          <m:t>تعداد مراقبت بیماران مبتلا به </m:t>
                        </m:r>
                        <m:r>
                          <m:rPr>
                            <m:nor/>
                          </m:rPr>
                          <a:rPr lang="fa-IR" sz="2400" smtClean="0"/>
                          <m:t>دیابت</m:t>
                        </m:r>
                        <m:r>
                          <m:rPr>
                            <m:nor/>
                          </m:rPr>
                          <a:rPr lang="fa-IR" sz="2400" b="0" i="0" smtClean="0"/>
                          <m:t> توسط پزشک</m:t>
                        </m:r>
                      </m:den>
                    </m:f>
                  </m:oMath>
                </a14:m>
                <a:endParaRPr lang="fa-IR" sz="2400" b="1" dirty="0">
                  <a:cs typeface="B Titr" panose="00000700000000000000" pitchFamily="2" charset="-78"/>
                </a:endParaRPr>
              </a:p>
              <a:p>
                <a:pPr algn="r" rtl="1"/>
                <a:endParaRPr lang="fa-IR" sz="2400" b="1" dirty="0">
                  <a:cs typeface="B Titr" panose="00000700000000000000" pitchFamily="2" charset="-78"/>
                </a:endParaRPr>
              </a:p>
              <a:p>
                <a:pPr algn="r" rtl="1"/>
                <a:endParaRPr lang="fa-IR" sz="2400" b="1" dirty="0">
                  <a:cs typeface="B Titr" panose="00000700000000000000" pitchFamily="2" charset="-78"/>
                </a:endParaRPr>
              </a:p>
              <a:p>
                <a:pPr marL="0" indent="0" algn="r" rtl="1">
                  <a:buNone/>
                </a:pPr>
                <a:endParaRPr lang="en-US" sz="2400" b="1" dirty="0">
                  <a:cs typeface="B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094509" y="1191491"/>
                <a:ext cx="10259291" cy="4985472"/>
              </a:xfrm>
              <a:blipFill>
                <a:blip r:embed="rId2"/>
                <a:stretch>
                  <a:fillRect t="-1834" r="-8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7808988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950258"/>
            <a:ext cx="12192000" cy="6016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4481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211050" y="1325961"/>
                <a:ext cx="10259291" cy="4985472"/>
              </a:xfrm>
            </p:spPr>
            <p:txBody>
              <a:bodyPr>
                <a:normAutofit/>
              </a:bodyPr>
              <a:lstStyle/>
              <a:p>
                <a:pPr marL="0" indent="0" algn="r" rtl="1">
                  <a:buNone/>
                </a:pPr>
                <a:endParaRPr lang="fa-IR" sz="2400" b="1" dirty="0">
                  <a:cs typeface="B Titr" panose="00000700000000000000" pitchFamily="2" charset="-78"/>
                </a:endParaRPr>
              </a:p>
              <a:p>
                <a:pPr marL="0" indent="0" algn="ctr">
                  <a:buNone/>
                </a:pPr>
                <a:r>
                  <a:rPr lang="fa-IR" sz="3200" b="1" dirty="0">
                    <a:solidFill>
                      <a:srgbClr val="FF0000"/>
                    </a:solidFill>
                  </a:rPr>
                  <a:t> شاخص شیوع کلسترول بالا</a:t>
                </a:r>
                <a:endParaRPr lang="fa-IR" sz="3200" b="1" dirty="0">
                  <a:solidFill>
                    <a:srgbClr val="FF0000"/>
                  </a:solidFill>
                  <a:cs typeface="B Titr" panose="00000700000000000000" pitchFamily="2" charset="-78"/>
                </a:endParaRPr>
              </a:p>
              <a:p>
                <a:pPr algn="r" rtl="1"/>
                <a:endParaRPr lang="fa-IR" sz="2400" b="1" dirty="0">
                  <a:cs typeface="B Titr" panose="00000700000000000000" pitchFamily="2" charset="-78"/>
                </a:endParaRPr>
              </a:p>
              <a:p>
                <a:pPr algn="r" rtl="1"/>
                <a:endParaRPr lang="fa-IR" sz="2400" b="1" dirty="0">
                  <a:cs typeface="B Titr" panose="00000700000000000000" pitchFamily="2" charset="-78"/>
                </a:endParaRPr>
              </a:p>
              <a:p>
                <a:pPr algn="r" rtl="1"/>
                <a:r>
                  <a:rPr lang="fa-IR" b="1" dirty="0">
                    <a:cs typeface="B Titr" panose="00000700000000000000" pitchFamily="2" charset="-78"/>
                  </a:rPr>
                  <a:t>درصد شیوع چربی خون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ar-SA" sz="2400" dirty="0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تعداد </m:t>
                        </m:r>
                        <m:r>
                          <m:rPr>
                            <m:nor/>
                          </m:rPr>
                          <a:rPr lang="fa-IR" sz="2400" b="0" dirty="0" smtClean="0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بیمار با </m:t>
                        </m:r>
                        <m:r>
                          <m:rPr>
                            <m:nor/>
                          </m:rPr>
                          <a:rPr lang="fa-IR" sz="2400" b="0" i="0" dirty="0" smtClean="0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کلسترول </m:t>
                        </m:r>
                        <m:r>
                          <m:rPr>
                            <m:nor/>
                          </m:rPr>
                          <a:rPr lang="fa-IR" sz="2400" b="0" dirty="0" smtClean="0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بالا</m:t>
                        </m:r>
                        <m:r>
                          <m:rPr>
                            <m:nor/>
                          </m:rPr>
                          <a:rPr lang="fa-IR" sz="2400" b="0" i="0" dirty="0" smtClean="0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ی</m:t>
                        </m:r>
                        <m:r>
                          <m:rPr>
                            <m:nor/>
                          </m:rPr>
                          <a:rPr lang="fa-IR" sz="2400" b="0" dirty="0" smtClean="0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ar-SA" sz="2400" dirty="0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شناسایی شده </m:t>
                        </m:r>
                        <m:r>
                          <m:rPr>
                            <m:nor/>
                          </m:rPr>
                          <a:rPr lang="en-US" sz="2000" b="0" dirty="0" smtClean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rPr>
                          <m:t> </m:t>
                        </m:r>
                      </m:num>
                      <m:den>
                        <m:r>
                          <a:rPr lang="fa-IR" sz="2400" b="0" i="1" smtClean="0">
                            <a:latin typeface="Cambria Math" panose="02040503050406030204" pitchFamily="18" charset="0"/>
                          </a:rPr>
                          <m:t>شده</m:t>
                        </m:r>
                        <m:r>
                          <a:rPr lang="fa-IR" sz="24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fa-IR" sz="2400" b="0" i="1" smtClean="0">
                            <a:latin typeface="Cambria Math" panose="02040503050406030204" pitchFamily="18" charset="0"/>
                          </a:rPr>
                          <m:t>انجام</m:t>
                        </m:r>
                        <m:r>
                          <a:rPr lang="fa-IR" sz="2400" b="0" i="1" smtClean="0"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a:rPr lang="fa-IR" sz="2400" b="0" i="1" smtClean="0">
                            <a:latin typeface="Cambria Math" panose="02040503050406030204" pitchFamily="18" charset="0"/>
                          </a:rPr>
                          <m:t>خطرسنجی</m:t>
                        </m:r>
                        <m:r>
                          <a:rPr lang="fa-IR" sz="2400" b="0" i="1" smtClean="0"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a:rPr lang="fa-IR" sz="2400" b="0" i="1" smtClean="0">
                            <a:latin typeface="Cambria Math" panose="02040503050406030204" pitchFamily="18" charset="0"/>
                          </a:rPr>
                          <m:t>تعداد</m:t>
                        </m:r>
                      </m:den>
                    </m:f>
                  </m:oMath>
                </a14:m>
                <a:endParaRPr lang="en-US" sz="2400" b="1" dirty="0">
                  <a:cs typeface="B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211050" y="1325961"/>
                <a:ext cx="10259291" cy="4985472"/>
              </a:xfrm>
              <a:blipFill>
                <a:blip r:embed="rId2"/>
                <a:stretch>
                  <a:fillRect r="-11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172834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600" dirty="0">
                <a:solidFill>
                  <a:srgbClr val="7030A0"/>
                </a:solidFill>
                <a:cs typeface="B Titr" panose="00000700000000000000" pitchFamily="2" charset="-78"/>
              </a:rPr>
              <a:t>استخراج شاخص های قلبی عروقی و دیابت از داشبورد مدیریتی</a:t>
            </a:r>
            <a:endParaRPr lang="en-US" sz="360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1891" y="1825625"/>
            <a:ext cx="10771909" cy="4893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53653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0091" y="115743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7030A0"/>
                </a:solidFill>
                <a:cs typeface="B Titr" panose="00000700000000000000" pitchFamily="2" charset="-78"/>
              </a:rPr>
              <a:t>استخراج تعداد و پوشش خطرسنجی/شیوع فشارخون، دیابت و چربی خون</a:t>
            </a:r>
            <a:endParaRPr lang="en-US" sz="280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400" y="1358612"/>
            <a:ext cx="11783291" cy="5416693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73148665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94447" y="1634836"/>
                <a:ext cx="11268635" cy="4542127"/>
              </a:xfrm>
            </p:spPr>
            <p:txBody>
              <a:bodyPr/>
              <a:lstStyle/>
              <a:p>
                <a:pPr marL="0" indent="0" algn="ctr" rtl="1">
                  <a:buNone/>
                </a:pPr>
                <a:r>
                  <a:rPr lang="fa-IR" b="1" dirty="0">
                    <a:solidFill>
                      <a:srgbClr val="FF0000"/>
                    </a:solidFill>
                  </a:rPr>
                  <a:t>شاخص های پره دیابت</a:t>
                </a:r>
              </a:p>
              <a:p>
                <a:pPr marL="0" indent="0" algn="ctr" rtl="1">
                  <a:buNone/>
                </a:pPr>
                <a:endParaRPr lang="fa-IR" b="1" dirty="0">
                  <a:solidFill>
                    <a:srgbClr val="FF0000"/>
                  </a:solidFill>
                </a:endParaRPr>
              </a:p>
              <a:p>
                <a:pPr algn="r" rtl="1"/>
                <a:r>
                  <a:rPr lang="fa-IR" b="1" dirty="0">
                    <a:solidFill>
                      <a:srgbClr val="7030A0"/>
                    </a:solidFill>
                  </a:rPr>
                  <a:t>درصد شیوع پره دیابت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ar-SA" dirty="0">
                            <a:solidFill>
                              <a:srgbClr val="7030A0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تعداد </m:t>
                        </m:r>
                        <m:r>
                          <m:rPr>
                            <m:nor/>
                          </m:rPr>
                          <a:rPr lang="fa-IR" b="0" i="0" dirty="0" smtClean="0">
                            <a:solidFill>
                              <a:srgbClr val="7030A0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افراد پره</m:t>
                        </m:r>
                        <m:r>
                          <m:rPr>
                            <m:nor/>
                          </m:rPr>
                          <a:rPr lang="ar-SA" dirty="0">
                            <a:solidFill>
                              <a:srgbClr val="7030A0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fa-IR" b="0" i="0" dirty="0" smtClean="0">
                            <a:solidFill>
                              <a:srgbClr val="7030A0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دیابت </m:t>
                        </m:r>
                        <m:r>
                          <m:rPr>
                            <m:nor/>
                          </m:rPr>
                          <a:rPr lang="ar-SA" dirty="0">
                            <a:solidFill>
                              <a:srgbClr val="7030A0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شناسایی شده </m:t>
                        </m:r>
                        <m:r>
                          <m:rPr>
                            <m:nor/>
                          </m:rPr>
                          <a:rPr lang="en-US" sz="2400" b="0" dirty="0" smtClean="0">
                            <a:solidFill>
                              <a:srgbClr val="7030A0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rPr>
                          <m:t> </m:t>
                        </m:r>
                      </m:num>
                      <m:den>
                        <m:r>
                          <a:rPr lang="fa-IR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شده</m:t>
                        </m:r>
                        <m:r>
                          <a:rPr lang="fa-IR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fa-IR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انجام</m:t>
                        </m:r>
                        <m:r>
                          <a:rPr lang="fa-IR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a:rPr lang="fa-IR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خطرسنجی</m:t>
                        </m:r>
                        <m:r>
                          <a:rPr lang="fa-IR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a:rPr lang="fa-IR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تعداد</m:t>
                        </m:r>
                      </m:den>
                    </m:f>
                  </m:oMath>
                </a14:m>
                <a:endParaRPr lang="fa-IR" dirty="0"/>
              </a:p>
              <a:p>
                <a:pPr algn="r" rtl="1"/>
                <a:endParaRPr lang="fa-IR" dirty="0"/>
              </a:p>
              <a:p>
                <a:pPr algn="r" rtl="1"/>
                <a:r>
                  <a:rPr lang="fa-IR" b="1" dirty="0"/>
                  <a:t>درصد مراقبت از افراد مبتلا به پره دیابت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ar-SA" dirty="0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تعداد</m:t>
                        </m:r>
                        <m:r>
                          <m:rPr>
                            <m:nor/>
                          </m:rPr>
                          <a:rPr lang="fa-IR" b="0" i="0" dirty="0" smtClean="0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 مراقبت افراد پره</m:t>
                        </m:r>
                        <m:r>
                          <m:rPr>
                            <m:nor/>
                          </m:rPr>
                          <a:rPr lang="ar-SA" dirty="0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fa-IR" b="0" i="0" dirty="0" smtClean="0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دیابت توسط غیرپزشک </m:t>
                        </m:r>
                      </m:num>
                      <m:den>
                        <m:r>
                          <a:rPr lang="fa-IR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ar-SA" dirty="0" smtClean="0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تعداد </m:t>
                        </m:r>
                        <m:r>
                          <m:rPr>
                            <m:nor/>
                          </m:rPr>
                          <a:rPr lang="fa-IR" b="0" i="0" dirty="0" smtClean="0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افراد پره</m:t>
                        </m:r>
                        <m:r>
                          <m:rPr>
                            <m:nor/>
                          </m:rPr>
                          <a:rPr lang="ar-SA" dirty="0" smtClean="0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fa-IR" b="0" i="0" dirty="0" smtClean="0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دیابت </m:t>
                        </m:r>
                        <m:r>
                          <m:rPr>
                            <m:nor/>
                          </m:rPr>
                          <a:rPr lang="ar-SA" dirty="0" smtClean="0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شناسایی شده</m:t>
                        </m:r>
                      </m:den>
                    </m:f>
                  </m:oMath>
                </a14:m>
                <a:endParaRPr lang="fa-IR" dirty="0"/>
              </a:p>
              <a:p>
                <a:pPr algn="r" rtl="1"/>
                <a:endParaRPr lang="fa-IR" dirty="0"/>
              </a:p>
              <a:p>
                <a:pPr algn="r" rtl="1"/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94447" y="1634836"/>
                <a:ext cx="11268635" cy="4542127"/>
              </a:xfrm>
              <a:blipFill>
                <a:blip r:embed="rId2"/>
                <a:stretch>
                  <a:fillRect t="-2282" r="-10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4447004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1164" y="789709"/>
            <a:ext cx="10529453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58987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5636" y="374073"/>
            <a:ext cx="11651673" cy="6317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2329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0091" y="115743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7030A0"/>
                </a:solidFill>
                <a:cs typeface="B Titr" panose="00000700000000000000" pitchFamily="2" charset="-78"/>
              </a:rPr>
              <a:t>استخراخ تعداد و پوشش خطرسنجی/شیوع فشارخون، دیابت و چربی خون</a:t>
            </a:r>
            <a:endParaRPr lang="en-US" sz="280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400" y="1358612"/>
            <a:ext cx="11783291" cy="5416693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411321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94447" y="1634836"/>
                <a:ext cx="11268635" cy="4542127"/>
              </a:xfrm>
            </p:spPr>
            <p:txBody>
              <a:bodyPr/>
              <a:lstStyle/>
              <a:p>
                <a:pPr marL="0" indent="0" algn="ctr" rtl="1">
                  <a:buNone/>
                </a:pPr>
                <a:r>
                  <a:rPr lang="fa-IR" b="1" dirty="0">
                    <a:solidFill>
                      <a:srgbClr val="FF0000"/>
                    </a:solidFill>
                  </a:rPr>
                  <a:t>شاخص های پره دیابت</a:t>
                </a:r>
              </a:p>
              <a:p>
                <a:pPr marL="0" indent="0" algn="ctr" rtl="1">
                  <a:buNone/>
                </a:pPr>
                <a:endParaRPr lang="fa-IR" b="1" dirty="0">
                  <a:solidFill>
                    <a:srgbClr val="FF0000"/>
                  </a:solidFill>
                </a:endParaRPr>
              </a:p>
              <a:p>
                <a:pPr algn="r" rtl="1"/>
                <a:r>
                  <a:rPr lang="fa-IR" b="1" dirty="0">
                    <a:solidFill>
                      <a:schemeClr val="tx1"/>
                    </a:solidFill>
                  </a:rPr>
                  <a:t>درصد شیوع پره دیابت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ar-SA" dirty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تعداد </m:t>
                        </m:r>
                        <m:r>
                          <m:rPr>
                            <m:nor/>
                          </m:rPr>
                          <a:rPr lang="fa-IR" b="0" i="0" dirty="0" smtClean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افراد پره</m:t>
                        </m:r>
                        <m:r>
                          <m:rPr>
                            <m:nor/>
                          </m:rPr>
                          <a:rPr lang="ar-SA" dirty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fa-IR" b="0" i="0" dirty="0" smtClean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دیابت </m:t>
                        </m:r>
                        <m:r>
                          <m:rPr>
                            <m:nor/>
                          </m:rPr>
                          <a:rPr lang="ar-SA" dirty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شناسایی شده </m:t>
                        </m:r>
                        <m:r>
                          <m:rPr>
                            <m:nor/>
                          </m:rPr>
                          <a:rPr lang="en-US" sz="2400" b="0" dirty="0" smtClean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rPr>
                          <m:t> </m:t>
                        </m:r>
                      </m:num>
                      <m:den>
                        <m:r>
                          <a:rPr lang="fa-I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شده</m:t>
                        </m:r>
                        <m:r>
                          <a:rPr lang="fa-I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fa-I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انجام</m:t>
                        </m:r>
                        <m:r>
                          <a:rPr lang="fa-I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a:rPr lang="fa-I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خطرسنجی</m:t>
                        </m:r>
                        <m:r>
                          <a:rPr lang="fa-I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a:rPr lang="fa-I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تعداد</m:t>
                        </m:r>
                      </m:den>
                    </m:f>
                  </m:oMath>
                </a14:m>
                <a:endParaRPr lang="fa-IR" dirty="0"/>
              </a:p>
              <a:p>
                <a:pPr algn="r" rtl="1"/>
                <a:endParaRPr lang="fa-IR" dirty="0"/>
              </a:p>
              <a:p>
                <a:pPr algn="r" rtl="1"/>
                <a:r>
                  <a:rPr lang="fa-IR" b="1" dirty="0">
                    <a:solidFill>
                      <a:srgbClr val="7030A0"/>
                    </a:solidFill>
                  </a:rPr>
                  <a:t>درصد مراقبت از افراد مبتلا به پره دیابت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ar-SA" dirty="0">
                            <a:solidFill>
                              <a:srgbClr val="7030A0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تعداد</m:t>
                        </m:r>
                        <m:r>
                          <m:rPr>
                            <m:nor/>
                          </m:rPr>
                          <a:rPr lang="fa-IR" b="0" i="0" dirty="0" smtClean="0">
                            <a:solidFill>
                              <a:srgbClr val="7030A0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 مراقبت افراد پره</m:t>
                        </m:r>
                        <m:r>
                          <m:rPr>
                            <m:nor/>
                          </m:rPr>
                          <a:rPr lang="ar-SA" dirty="0">
                            <a:solidFill>
                              <a:srgbClr val="7030A0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fa-IR" b="0" i="0" dirty="0" smtClean="0">
                            <a:solidFill>
                              <a:srgbClr val="7030A0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دیابت توسط غیرپزشک </m:t>
                        </m:r>
                      </m:num>
                      <m:den>
                        <m:r>
                          <a:rPr lang="fa-IR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ar-SA" dirty="0" smtClean="0">
                            <a:solidFill>
                              <a:srgbClr val="7030A0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تعداد </m:t>
                        </m:r>
                        <m:r>
                          <m:rPr>
                            <m:nor/>
                          </m:rPr>
                          <a:rPr lang="fa-IR" b="0" i="0" dirty="0" smtClean="0">
                            <a:solidFill>
                              <a:srgbClr val="7030A0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افراد پره</m:t>
                        </m:r>
                        <m:r>
                          <m:rPr>
                            <m:nor/>
                          </m:rPr>
                          <a:rPr lang="ar-SA" dirty="0" smtClean="0">
                            <a:solidFill>
                              <a:srgbClr val="7030A0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fa-IR" b="0" i="0" dirty="0" smtClean="0">
                            <a:solidFill>
                              <a:srgbClr val="7030A0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دیابت </m:t>
                        </m:r>
                        <m:r>
                          <m:rPr>
                            <m:nor/>
                          </m:rPr>
                          <a:rPr lang="ar-SA" dirty="0" smtClean="0">
                            <a:solidFill>
                              <a:srgbClr val="7030A0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شناسایی شده</m:t>
                        </m:r>
                      </m:den>
                    </m:f>
                  </m:oMath>
                </a14:m>
                <a:endParaRPr lang="fa-IR" dirty="0">
                  <a:solidFill>
                    <a:srgbClr val="7030A0"/>
                  </a:solidFill>
                </a:endParaRPr>
              </a:p>
              <a:p>
                <a:pPr algn="r" rtl="1"/>
                <a:endParaRPr lang="fa-IR" dirty="0"/>
              </a:p>
              <a:p>
                <a:pPr algn="r" rtl="1"/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94447" y="1634836"/>
                <a:ext cx="11268635" cy="4542127"/>
              </a:xfrm>
              <a:blipFill>
                <a:blip r:embed="rId2"/>
                <a:stretch>
                  <a:fillRect t="-2282" r="-10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4355510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527" y="263236"/>
            <a:ext cx="11817928" cy="6442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06815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2F234C-BD78-4C24-A4F6-82426CA9E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09251"/>
          </a:xfrm>
        </p:spPr>
        <p:txBody>
          <a:bodyPr/>
          <a:lstStyle/>
          <a:p>
            <a:pPr algn="ctr" rtl="1"/>
            <a:r>
              <a:rPr lang="fa-IR" dirty="0">
                <a:solidFill>
                  <a:srgbClr val="FF0000"/>
                </a:solidFill>
              </a:rPr>
              <a:t>شاخص بیماران مبتلا به دیابت بدون مصرف استاتین</a:t>
            </a:r>
            <a:endParaRPr 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33DADBF-B71F-41EA-BF6A-C7181655F62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31695" y="1825625"/>
                <a:ext cx="11438964" cy="4351338"/>
              </a:xfrm>
            </p:spPr>
            <p:txBody>
              <a:bodyPr/>
              <a:lstStyle/>
              <a:p>
                <a:pPr algn="r"/>
                <a:r>
                  <a:rPr lang="fa-IR" b="1" dirty="0">
                    <a:solidFill>
                      <a:srgbClr val="7030A0"/>
                    </a:solidFill>
                  </a:rPr>
                  <a:t>درصد مراقبت از افراد مبتلا به پره دیابت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ar-SA" dirty="0">
                            <a:solidFill>
                              <a:srgbClr val="7030A0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تعداد</m:t>
                        </m:r>
                        <m:r>
                          <m:rPr>
                            <m:nor/>
                          </m:rPr>
                          <a:rPr lang="fa-IR" b="0" i="0" dirty="0" smtClean="0">
                            <a:solidFill>
                              <a:srgbClr val="7030A0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 مراقبت افراد پره</m:t>
                        </m:r>
                        <m:r>
                          <m:rPr>
                            <m:nor/>
                          </m:rPr>
                          <a:rPr lang="ar-SA" dirty="0">
                            <a:solidFill>
                              <a:srgbClr val="7030A0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fa-IR" b="0" i="0" dirty="0" smtClean="0">
                            <a:solidFill>
                              <a:srgbClr val="7030A0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دیابت توسط غیرپزشک </m:t>
                        </m:r>
                      </m:num>
                      <m:den>
                        <m:r>
                          <a:rPr lang="fa-IR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ar-SA" dirty="0" smtClean="0">
                            <a:solidFill>
                              <a:srgbClr val="7030A0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تعداد </m:t>
                        </m:r>
                        <m:r>
                          <m:rPr>
                            <m:nor/>
                          </m:rPr>
                          <a:rPr lang="fa-IR" b="0" i="0" dirty="0" smtClean="0">
                            <a:solidFill>
                              <a:srgbClr val="7030A0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افراد پره</m:t>
                        </m:r>
                        <m:r>
                          <m:rPr>
                            <m:nor/>
                          </m:rPr>
                          <a:rPr lang="ar-SA" dirty="0" smtClean="0">
                            <a:solidFill>
                              <a:srgbClr val="7030A0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fa-IR" b="0" i="0" dirty="0" smtClean="0">
                            <a:solidFill>
                              <a:srgbClr val="7030A0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دیابت </m:t>
                        </m:r>
                        <m:r>
                          <m:rPr>
                            <m:nor/>
                          </m:rPr>
                          <a:rPr lang="ar-SA" dirty="0" smtClean="0">
                            <a:solidFill>
                              <a:srgbClr val="7030A0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شناسایی شده</m:t>
                        </m:r>
                      </m:den>
                    </m:f>
                  </m:oMath>
                </a14:m>
                <a:endParaRPr lang="fa-IR" dirty="0">
                  <a:solidFill>
                    <a:srgbClr val="FF0000"/>
                  </a:solidFill>
                </a:endParaRPr>
              </a:p>
              <a:p>
                <a:pPr algn="r"/>
                <a:r>
                  <a:rPr lang="fa-IR" dirty="0">
                    <a:solidFill>
                      <a:srgbClr val="FF0000"/>
                    </a:solidFill>
                  </a:rPr>
                  <a:t>تعداد بیماران مبتلا به دیابت بدون مصرف استاتین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33DADBF-B71F-41EA-BF6A-C7181655F62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31695" y="1825625"/>
                <a:ext cx="11438964" cy="4351338"/>
              </a:xfrm>
              <a:blipFill>
                <a:blip r:embed="rId2"/>
                <a:stretch>
                  <a:fillRect r="-10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9104037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211050" y="1325961"/>
                <a:ext cx="10259291" cy="4985472"/>
              </a:xfrm>
            </p:spPr>
            <p:txBody>
              <a:bodyPr>
                <a:normAutofit/>
              </a:bodyPr>
              <a:lstStyle/>
              <a:p>
                <a:pPr marL="0" indent="0" algn="r" rtl="1">
                  <a:buNone/>
                </a:pPr>
                <a:endParaRPr lang="fa-IR" sz="2400" b="1" dirty="0">
                  <a:cs typeface="B Titr" panose="00000700000000000000" pitchFamily="2" charset="-78"/>
                </a:endParaRPr>
              </a:p>
              <a:p>
                <a:pPr marL="0" indent="0" algn="ctr">
                  <a:buNone/>
                </a:pPr>
                <a:r>
                  <a:rPr lang="fa-IR" sz="3200" b="1" dirty="0">
                    <a:solidFill>
                      <a:srgbClr val="FF0000"/>
                    </a:solidFill>
                  </a:rPr>
                  <a:t> </a:t>
                </a:r>
                <a:r>
                  <a:rPr lang="fa-IR" sz="4400" dirty="0">
                    <a:solidFill>
                      <a:srgbClr val="FF0000"/>
                    </a:solidFill>
                  </a:rPr>
                  <a:t>شاخص بیماران مبتلا به دیابت بدون مصرف استاتین</a:t>
                </a:r>
                <a:r>
                  <a:rPr lang="fa-IR" b="1" dirty="0">
                    <a:cs typeface="B Titr" panose="00000700000000000000" pitchFamily="2" charset="-78"/>
                  </a:rPr>
                  <a:t>=</a:t>
                </a:r>
                <a:endParaRPr lang="fa-IR" b="1" dirty="0">
                  <a:solidFill>
                    <a:srgbClr val="FF0000"/>
                  </a:solidFill>
                  <a:cs typeface="B Titr" panose="00000700000000000000" pitchFamily="2" charset="-78"/>
                </a:endParaRPr>
              </a:p>
              <a:p>
                <a:pPr algn="r" rtl="1"/>
                <a:endParaRPr lang="fa-IR" sz="2400" b="1" dirty="0">
                  <a:cs typeface="B Titr" panose="00000700000000000000" pitchFamily="2" charset="-78"/>
                </a:endParaRPr>
              </a:p>
              <a:p>
                <a:pPr marL="0" indent="0" algn="r" rtl="1">
                  <a:buNone/>
                </a:pPr>
                <a:endParaRPr lang="fa-IR" sz="2400" b="1" dirty="0">
                  <a:cs typeface="B Titr" panose="00000700000000000000" pitchFamily="2" charset="-78"/>
                </a:endParaRPr>
              </a:p>
              <a:p>
                <a:pPr marL="0" indent="0" algn="r" rtl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a-IR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fa-IR" sz="24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تعداد ب</m:t>
                          </m:r>
                          <m:r>
                            <m:rPr>
                              <m:nor/>
                            </m:rPr>
                            <a:rPr lang="fa-IR" sz="2400" dirty="0" smtClean="0">
                              <a:solidFill>
                                <a:srgbClr val="FF0000"/>
                              </a:solidFill>
                            </a:rPr>
                            <m:t>یماران </m:t>
                          </m:r>
                          <m:r>
                            <m:rPr>
                              <m:nor/>
                            </m:rPr>
                            <a:rPr lang="fa-IR" sz="2400" dirty="0">
                              <a:solidFill>
                                <a:srgbClr val="FF0000"/>
                              </a:solidFill>
                            </a:rPr>
                            <m:t>مبتلا به دیابت بدون مصرف استاتین</m:t>
                          </m:r>
                        </m:num>
                        <m:den>
                          <m:r>
                            <a:rPr lang="fa-IR" sz="2400" b="0" i="1" smtClean="0">
                              <a:latin typeface="Cambria Math" panose="02040503050406030204" pitchFamily="18" charset="0"/>
                            </a:rPr>
                            <m:t>غیرپزشک</m:t>
                          </m:r>
                          <m:r>
                            <a:rPr lang="fa-IR" sz="24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fa-IR" sz="2400" b="0" i="1" smtClean="0">
                              <a:latin typeface="Cambria Math" panose="02040503050406030204" pitchFamily="18" charset="0"/>
                            </a:rPr>
                            <m:t>دیابت</m:t>
                          </m:r>
                          <m:r>
                            <a:rPr lang="fa-IR" sz="24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fa-IR" sz="2400" b="0" i="1" smtClean="0">
                              <a:latin typeface="Cambria Math" panose="02040503050406030204" pitchFamily="18" charset="0"/>
                            </a:rPr>
                            <m:t>به</m:t>
                          </m:r>
                          <m:r>
                            <a:rPr lang="fa-IR" sz="24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fa-IR" sz="2400" b="0" i="1" smtClean="0">
                              <a:latin typeface="Cambria Math" panose="02040503050406030204" pitchFamily="18" charset="0"/>
                            </a:rPr>
                            <m:t>مبتلا</m:t>
                          </m:r>
                          <m:r>
                            <a:rPr lang="fa-IR" sz="24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fa-IR" sz="2400" b="0" i="1" smtClean="0">
                              <a:latin typeface="Cambria Math" panose="02040503050406030204" pitchFamily="18" charset="0"/>
                            </a:rPr>
                            <m:t>بیمار</m:t>
                          </m:r>
                          <m:r>
                            <a:rPr lang="fa-IR" sz="24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fa-IR" sz="2400" b="0" i="1" smtClean="0">
                              <a:latin typeface="Cambria Math" panose="02040503050406030204" pitchFamily="18" charset="0"/>
                            </a:rPr>
                            <m:t>ماهانه</m:t>
                          </m:r>
                          <m:r>
                            <a:rPr lang="fa-IR" sz="24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fa-IR" sz="2400" b="0" i="1" smtClean="0">
                              <a:latin typeface="Cambria Math" panose="02040503050406030204" pitchFamily="18" charset="0"/>
                            </a:rPr>
                            <m:t>مراقبت</m:t>
                          </m:r>
                          <m:r>
                            <a:rPr lang="fa-IR" sz="24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fa-IR" sz="2400" b="0" i="1" smtClean="0">
                              <a:latin typeface="Cambria Math" panose="02040503050406030204" pitchFamily="18" charset="0"/>
                            </a:rPr>
                            <m:t>تعداد</m:t>
                          </m:r>
                          <m:r>
                            <a:rPr lang="fa-IR" sz="24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n-US" sz="2400" b="1" dirty="0">
                  <a:cs typeface="B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211050" y="1325961"/>
                <a:ext cx="10259291" cy="4985472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0266267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665018"/>
            <a:ext cx="11360727" cy="5832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2249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20436" y="546847"/>
                <a:ext cx="10633364" cy="5630116"/>
              </a:xfrm>
            </p:spPr>
            <p:txBody>
              <a:bodyPr>
                <a:normAutofit fontScale="85000" lnSpcReduction="10000"/>
              </a:bodyPr>
              <a:lstStyle/>
              <a:p>
                <a:pPr marL="0" indent="0" algn="ctr" rtl="1">
                  <a:buNone/>
                </a:pPr>
                <a:r>
                  <a:rPr lang="fa-IR" b="1" dirty="0">
                    <a:solidFill>
                      <a:srgbClr val="FF0000"/>
                    </a:solidFill>
                    <a:cs typeface="B Titr" panose="00000700000000000000" pitchFamily="2" charset="-78"/>
                  </a:rPr>
                  <a:t>شاخص خطرسنجی قلبی عروقی</a:t>
                </a:r>
              </a:p>
              <a:p>
                <a:pPr marL="0" indent="0" algn="ctr" rtl="1">
                  <a:buNone/>
                </a:pPr>
                <a:endParaRPr lang="fa-IR" b="1" dirty="0">
                  <a:solidFill>
                    <a:srgbClr val="FF0000"/>
                  </a:solidFill>
                  <a:cs typeface="B Titr" panose="00000700000000000000" pitchFamily="2" charset="-78"/>
                </a:endParaRPr>
              </a:p>
              <a:p>
                <a:pPr algn="r" rtl="1"/>
                <a:r>
                  <a:rPr lang="fa-IR" b="1" dirty="0">
                    <a:cs typeface="B Titr" panose="00000700000000000000" pitchFamily="2" charset="-78"/>
                  </a:rPr>
                  <a:t>درصد خطرسنجی قلبی عروقی انجام شده(تجمیعی)=</a:t>
                </a:r>
              </a:p>
              <a:p>
                <a:pPr marL="0" indent="0" algn="r" rtl="1">
                  <a:buNone/>
                </a:pPr>
                <a:endParaRPr lang="fa-IR" b="1" dirty="0">
                  <a:cs typeface="B Titr" panose="00000700000000000000" pitchFamily="2" charset="-78"/>
                </a:endParaRPr>
              </a:p>
              <a:p>
                <a:pPr marL="0" indent="0" algn="r" rtl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3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eqArr>
                            <m:eqArrPr>
                              <m:ctrlPr>
                                <a:rPr lang="ar-SA" sz="33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m:rPr>
                                  <m:nor/>
                                </m:rPr>
                                <a:rPr lang="ar-SA" sz="3300"/>
                                <m:t>تعداد خطرسنجی انجام شده</m:t>
                              </m:r>
                              <m:r>
                                <m:rPr>
                                  <m:nor/>
                                </m:rPr>
                                <a:rPr lang="fa-IR" sz="3300" b="0" i="0" smtClean="0"/>
                                <m:t> بدون زمان</m:t>
                              </m:r>
                            </m:e>
                            <m:e>
                              <m:r>
                                <m:rPr>
                                  <m:nor/>
                                </m:rPr>
                                <a:rPr lang="fa-IR" sz="3300" b="0" i="0" smtClean="0"/>
                                <m:t> </m:t>
                              </m:r>
                            </m:e>
                          </m:eqArr>
                        </m:num>
                        <m:den>
                          <m:r>
                            <a:rPr lang="fa-IR" sz="33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fa-IR" sz="3300" b="1" i="1" smtClean="0">
                              <a:latin typeface="Cambria Math" panose="02040503050406030204" pitchFamily="18" charset="0"/>
                            </a:rPr>
                            <m:t>سال</m:t>
                          </m:r>
                          <m:r>
                            <a:rPr lang="fa-IR" sz="3300" b="1" i="1" smtClean="0">
                              <a:latin typeface="Cambria Math" panose="02040503050406030204" pitchFamily="18" charset="0"/>
                            </a:rPr>
                            <m:t>𝟑𝟎</m:t>
                          </m:r>
                          <m:r>
                            <a:rPr lang="fa-IR" sz="3300" b="1" i="1" smtClean="0">
                              <a:latin typeface="Cambria Math" panose="02040503050406030204" pitchFamily="18" charset="0"/>
                            </a:rPr>
                            <m:t>بالای</m:t>
                          </m:r>
                          <m:r>
                            <a:rPr lang="fa-IR" sz="3300" b="1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fa-IR" sz="3300" b="0" i="0" smtClean="0">
                              <a:latin typeface="Cambria Math" panose="02040503050406030204" pitchFamily="18" charset="0"/>
                            </a:rPr>
                            <m:t>جمعیت</m:t>
                          </m:r>
                        </m:den>
                      </m:f>
                    </m:oMath>
                  </m:oMathPara>
                </a14:m>
                <a:endParaRPr lang="fa-IR" b="1" dirty="0"/>
              </a:p>
              <a:p>
                <a:pPr marL="0" indent="0" algn="r" rtl="1">
                  <a:buNone/>
                </a:pPr>
                <a:endParaRPr lang="fa-IR" b="1" dirty="0"/>
              </a:p>
              <a:p>
                <a:pPr algn="r" rtl="1"/>
                <a:endParaRPr lang="fa-IR" b="1" dirty="0"/>
              </a:p>
              <a:p>
                <a:pPr algn="r" rtl="1"/>
                <a:r>
                  <a:rPr lang="fa-IR" b="1" dirty="0">
                    <a:cs typeface="B Titr" panose="00000700000000000000" pitchFamily="2" charset="-78"/>
                  </a:rPr>
                  <a:t>درصد خطرسنجی قلبی عروقی انجام شده به نسبت جمعیت بالای 30 (فصلی یا سالانه)=</a:t>
                </a:r>
              </a:p>
              <a:p>
                <a:pPr marL="0" indent="0" algn="r" rtl="1">
                  <a:buNone/>
                </a:pPr>
                <a:endParaRPr lang="fa-IR" b="1" dirty="0"/>
              </a:p>
              <a:p>
                <a:pPr marL="0" indent="0" algn="r" rtl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eqArr>
                            <m:eqArrPr>
                              <m:ctrlPr>
                                <a:rPr lang="ar-SA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m:rPr>
                                  <m:nor/>
                                </m:rPr>
                                <a:rPr lang="ar-SA"/>
                                <m:t>تعداد خطرسنجی انجام شده</m:t>
                              </m:r>
                              <m:r>
                                <m:rPr>
                                  <m:nor/>
                                </m:rPr>
                                <a:rPr lang="fa-IR" b="0" i="0" smtClean="0"/>
                                <m:t> در زمان مشخص</m:t>
                              </m:r>
                            </m:e>
                            <m:e>
                              <m:r>
                                <m:rPr>
                                  <m:nor/>
                                </m:rPr>
                                <a:rPr lang="fa-IR" b="0" i="0" smtClean="0"/>
                                <m:t> </m:t>
                              </m:r>
                            </m:e>
                          </m:eqArr>
                        </m:num>
                        <m:den>
                          <m:r>
                            <a:rPr lang="fa-IR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fa-IR" b="1" i="1" smtClean="0">
                              <a:latin typeface="Cambria Math" panose="02040503050406030204" pitchFamily="18" charset="0"/>
                            </a:rPr>
                            <m:t>سال</m:t>
                          </m:r>
                          <m:r>
                            <a:rPr lang="fa-IR" b="1" i="1" smtClean="0">
                              <a:latin typeface="Cambria Math" panose="02040503050406030204" pitchFamily="18" charset="0"/>
                            </a:rPr>
                            <m:t>𝟑𝟎</m:t>
                          </m:r>
                          <m:r>
                            <a:rPr lang="fa-IR" b="1" i="1" smtClean="0">
                              <a:latin typeface="Cambria Math" panose="02040503050406030204" pitchFamily="18" charset="0"/>
                            </a:rPr>
                            <m:t>بالای</m:t>
                          </m:r>
                          <m:r>
                            <a:rPr lang="fa-IR" b="1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fa-IR" b="0" i="0" smtClean="0">
                              <a:latin typeface="Cambria Math" panose="02040503050406030204" pitchFamily="18" charset="0"/>
                            </a:rPr>
                            <m:t>جمعیت</m:t>
                          </m:r>
                        </m:den>
                      </m:f>
                    </m:oMath>
                  </m:oMathPara>
                </a14:m>
                <a:endParaRPr lang="fa-IR" b="1" dirty="0"/>
              </a:p>
              <a:p>
                <a:pPr algn="r" rtl="1"/>
                <a:endParaRPr lang="fa-IR" b="1" dirty="0"/>
              </a:p>
              <a:p>
                <a:pPr algn="r" rtl="1"/>
                <a:endParaRPr lang="fa-IR" b="1" dirty="0"/>
              </a:p>
              <a:p>
                <a:pPr marL="0" indent="0" algn="r" rtl="1">
                  <a:buNone/>
                </a:pPr>
                <a:endParaRPr lang="fa-IR" dirty="0"/>
              </a:p>
              <a:p>
                <a:pPr marL="0" indent="0" algn="r" rtl="1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20436" y="546847"/>
                <a:ext cx="10633364" cy="5630116"/>
              </a:xfrm>
              <a:blipFill>
                <a:blip r:embed="rId2"/>
                <a:stretch>
                  <a:fillRect t="-1842" r="-8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0260355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672" y="138546"/>
            <a:ext cx="11970328" cy="6719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38967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8036" y="374073"/>
            <a:ext cx="11014364" cy="624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03768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4909" y="568036"/>
            <a:ext cx="11139055" cy="6040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11295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96BA7D0-15E5-4FF7-A242-0845C3D40A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046" y="26894"/>
            <a:ext cx="6831106" cy="6831106"/>
          </a:xfrm>
        </p:spPr>
      </p:pic>
    </p:spTree>
    <p:extLst>
      <p:ext uri="{BB962C8B-B14F-4D97-AF65-F5344CB8AC3E}">
        <p14:creationId xmlns:p14="http://schemas.microsoft.com/office/powerpoint/2010/main" val="25338863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0091" y="115743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7030A0"/>
                </a:solidFill>
                <a:cs typeface="B Titr" panose="00000700000000000000" pitchFamily="2" charset="-78"/>
              </a:rPr>
              <a:t>استخراخ تعداد و پوشش خطرسنجی/شیوع فشارخون، دیابت و چربی خون</a:t>
            </a:r>
            <a:endParaRPr lang="en-US" sz="280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400" y="1358612"/>
            <a:ext cx="11783291" cy="5416693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3949376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79295" y="188259"/>
                <a:ext cx="12012706" cy="6057978"/>
              </a:xfrm>
            </p:spPr>
            <p:txBody>
              <a:bodyPr>
                <a:normAutofit/>
              </a:bodyPr>
              <a:lstStyle/>
              <a:p>
                <a:pPr marL="0" indent="0" algn="ctr" rtl="1">
                  <a:buNone/>
                </a:pPr>
                <a:r>
                  <a:rPr lang="fa-IR" dirty="0">
                    <a:solidFill>
                      <a:srgbClr val="FF0000"/>
                    </a:solidFill>
                    <a:cs typeface="B Titr" panose="00000700000000000000" pitchFamily="2" charset="-78"/>
                  </a:rPr>
                  <a:t>شاخص های فشارخون</a:t>
                </a:r>
              </a:p>
              <a:p>
                <a:pPr marL="0" indent="0" algn="ctr" rtl="1">
                  <a:buNone/>
                </a:pPr>
                <a:endParaRPr lang="fa-IR" dirty="0">
                  <a:solidFill>
                    <a:srgbClr val="FF0000"/>
                  </a:solidFill>
                  <a:cs typeface="B Titr" panose="00000700000000000000" pitchFamily="2" charset="-78"/>
                </a:endParaRPr>
              </a:p>
              <a:p>
                <a:pPr algn="r" rtl="1"/>
                <a:r>
                  <a:rPr lang="fa-IR" dirty="0">
                    <a:solidFill>
                      <a:srgbClr val="7030A0"/>
                    </a:solidFill>
                    <a:cs typeface="B Titr" panose="00000700000000000000" pitchFamily="2" charset="-78"/>
                  </a:rPr>
                  <a:t>درصد شیوع فشارخون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ar-SA" dirty="0">
                            <a:solidFill>
                              <a:srgbClr val="7030A0"/>
                            </a:solidFill>
                            <a:latin typeface="Calibri" panose="020F0502020204030204" pitchFamily="34" charset="0"/>
                            <a:ea typeface="Times New Roman" panose="02020603050405020304" pitchFamily="18" charset="0"/>
                          </a:rPr>
                          <m:t>تعداد بیمار مبتلا به فشارخون بالای شناسایی شده </m:t>
                        </m:r>
                        <m:r>
                          <m:rPr>
                            <m:nor/>
                          </m:rPr>
                          <a:rPr lang="en-US" sz="2400" b="0" dirty="0" smtClean="0">
                            <a:solidFill>
                              <a:srgbClr val="7030A0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rPr>
                          <m:t> </m:t>
                        </m:r>
                      </m:num>
                      <m:den>
                        <m:r>
                          <a:rPr lang="fa-IR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شده</m:t>
                        </m:r>
                        <m:r>
                          <a:rPr lang="fa-IR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fa-IR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انجام</m:t>
                        </m:r>
                        <m:r>
                          <a:rPr lang="fa-IR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a:rPr lang="fa-IR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خطرسنجی</m:t>
                        </m:r>
                        <m:r>
                          <a:rPr lang="fa-IR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a:rPr lang="fa-IR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تعداد</m:t>
                        </m:r>
                      </m:den>
                    </m:f>
                  </m:oMath>
                </a14:m>
                <a:endParaRPr lang="fa-IR" dirty="0">
                  <a:cs typeface="B Titr" panose="00000700000000000000" pitchFamily="2" charset="-78"/>
                </a:endParaRPr>
              </a:p>
              <a:p>
                <a:pPr algn="r" rtl="1"/>
                <a:endParaRPr lang="fa-IR" dirty="0">
                  <a:cs typeface="B Titr" panose="00000700000000000000" pitchFamily="2" charset="-78"/>
                </a:endParaRPr>
              </a:p>
              <a:p>
                <a:pPr algn="r" rtl="1"/>
                <a:r>
                  <a:rPr lang="fa-IR" dirty="0">
                    <a:cs typeface="B Titr" panose="00000700000000000000" pitchFamily="2" charset="-78"/>
                  </a:rPr>
                  <a:t>درصد مراقبت فشارخون بالا پزشک=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ar-SA"/>
                          <m:t>تعداد مراقبت بیماران مبتلا به فشارخون بالا</m:t>
                        </m:r>
                        <m:r>
                          <m:rPr>
                            <m:nor/>
                          </m:rPr>
                          <a:rPr lang="fa-IR" b="0" i="0" smtClean="0"/>
                          <m:t> توسط </m:t>
                        </m:r>
                        <m:r>
                          <m:rPr>
                            <m:nor/>
                          </m:rPr>
                          <a:rPr lang="ar-SA"/>
                          <m:t>پزشک </m:t>
                        </m:r>
                      </m:num>
                      <m:den>
                        <m:r>
                          <m:rPr>
                            <m:nor/>
                          </m:rPr>
                          <a:rPr lang="ar-SA"/>
                          <m:t>تعداد کل بیماران مبتلا به فشارخون بالا</m:t>
                        </m:r>
                      </m:den>
                    </m:f>
                  </m:oMath>
                </a14:m>
                <a:endParaRPr lang="fa-IR" dirty="0"/>
              </a:p>
              <a:p>
                <a:pPr algn="r" rtl="1"/>
                <a:endParaRPr lang="fa-IR" sz="2400" dirty="0">
                  <a:cs typeface="B Titr" panose="00000700000000000000" pitchFamily="2" charset="-78"/>
                </a:endParaRPr>
              </a:p>
              <a:p>
                <a:pPr algn="r" rtl="1"/>
                <a:r>
                  <a:rPr lang="fa-IR" sz="2400" dirty="0">
                    <a:cs typeface="B Titr" panose="00000700000000000000" pitchFamily="2" charset="-78"/>
                  </a:rPr>
                  <a:t>درصد مراقبت فشارخون بالا غیر پزشک  </a:t>
                </a:r>
                <a:r>
                  <a:rPr lang="fa-IR" dirty="0">
                    <a:cs typeface="B Titr" panose="00000700000000000000" pitchFamily="2" charset="-78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ar-SA"/>
                          <m:t>تعداد مراقبت بیماران مبتلا به فشارخون بالا</m:t>
                        </m:r>
                        <m:r>
                          <m:rPr>
                            <m:nor/>
                          </m:rPr>
                          <a:rPr lang="fa-IR" b="0" i="0" smtClean="0"/>
                          <m:t> توسط غیرپزشک</m:t>
                        </m:r>
                      </m:num>
                      <m:den>
                        <m:r>
                          <m:rPr>
                            <m:nor/>
                          </m:rPr>
                          <a:rPr lang="ar-SA"/>
                          <m:t>تعداد کل بیماران مبتلا به فشارخون بالا</m:t>
                        </m:r>
                      </m:den>
                    </m:f>
                  </m:oMath>
                </a14:m>
                <a:endParaRPr lang="fa-IR" dirty="0"/>
              </a:p>
              <a:p>
                <a:pPr marL="0" indent="0" algn="r" rtl="1">
                  <a:buNone/>
                </a:pPr>
                <a:endParaRPr lang="fa-IR" dirty="0"/>
              </a:p>
              <a:p>
                <a:pPr algn="r" rtl="1"/>
                <a:r>
                  <a:rPr lang="fa-IR" sz="2400" dirty="0">
                    <a:cs typeface="B Titr" panose="00000700000000000000" pitchFamily="2" charset="-78"/>
                  </a:rPr>
                  <a:t>درصد فشارخون کنترل شده  </a:t>
                </a:r>
                <a:r>
                  <a:rPr lang="fa-IR" dirty="0">
                    <a:cs typeface="B Titr" panose="00000700000000000000" pitchFamily="2" charset="-78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ar-SA"/>
                          <m:t>تعداد بیمار مبتلا به فشارخون بالا</m:t>
                        </m:r>
                        <m:r>
                          <m:rPr>
                            <m:nor/>
                          </m:rPr>
                          <a:rPr lang="fa-IR" i="0" smtClean="0"/>
                          <m:t> </m:t>
                        </m:r>
                        <m:r>
                          <m:rPr>
                            <m:nor/>
                          </m:rPr>
                          <a:rPr lang="fa-IR" b="0" i="0" smtClean="0"/>
                          <m:t>کنترل شده</m:t>
                        </m:r>
                      </m:num>
                      <m:den>
                        <m:r>
                          <m:rPr>
                            <m:nor/>
                          </m:rPr>
                          <a:rPr lang="ar-SA" smtClean="0"/>
                          <m:t>تعداد مراقبت بیماران مبتلا به فشارخون با</m:t>
                        </m:r>
                        <m:r>
                          <m:rPr>
                            <m:nor/>
                          </m:rPr>
                          <a:rPr lang="fa-IR" b="0" i="0" smtClean="0"/>
                          <m:t>لا توسط پزشک</m:t>
                        </m:r>
                      </m:den>
                    </m:f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295" y="188259"/>
                <a:ext cx="12012706" cy="6057978"/>
              </a:xfrm>
              <a:blipFill>
                <a:blip r:embed="rId2"/>
                <a:stretch>
                  <a:fillRect t="-1610" r="-9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940207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0091" y="115743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7030A0"/>
                </a:solidFill>
                <a:cs typeface="B Titr" panose="00000700000000000000" pitchFamily="2" charset="-78"/>
              </a:rPr>
              <a:t>استخراخ تعداد و پوشش خطرسنجی/شیوع فشارخون، دیابت و چربی خون</a:t>
            </a:r>
            <a:endParaRPr lang="en-US" sz="280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400" y="1358612"/>
            <a:ext cx="11783291" cy="5416693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085905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79295" y="188259"/>
                <a:ext cx="12012706" cy="6057978"/>
              </a:xfrm>
            </p:spPr>
            <p:txBody>
              <a:bodyPr>
                <a:normAutofit/>
              </a:bodyPr>
              <a:lstStyle/>
              <a:p>
                <a:pPr marL="0" indent="0" algn="ctr" rtl="1">
                  <a:buNone/>
                </a:pPr>
                <a:r>
                  <a:rPr lang="fa-IR" dirty="0">
                    <a:solidFill>
                      <a:srgbClr val="FF0000"/>
                    </a:solidFill>
                    <a:cs typeface="B Titr" panose="00000700000000000000" pitchFamily="2" charset="-78"/>
                  </a:rPr>
                  <a:t>شاخص های فشارخون</a:t>
                </a:r>
              </a:p>
              <a:p>
                <a:pPr marL="0" indent="0" algn="ctr" rtl="1">
                  <a:buNone/>
                </a:pPr>
                <a:endParaRPr lang="fa-IR" dirty="0">
                  <a:solidFill>
                    <a:srgbClr val="FF0000"/>
                  </a:solidFill>
                  <a:cs typeface="B Titr" panose="00000700000000000000" pitchFamily="2" charset="-78"/>
                </a:endParaRPr>
              </a:p>
              <a:p>
                <a:pPr algn="r" rtl="1"/>
                <a:r>
                  <a:rPr lang="fa-IR" sz="2400" dirty="0">
                    <a:cs typeface="B Titr" panose="00000700000000000000" pitchFamily="2" charset="-78"/>
                  </a:rPr>
                  <a:t>درصد شیوع فشارخون </a:t>
                </a:r>
                <a:r>
                  <a:rPr lang="fa-IR" dirty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ar-SA" dirty="0"/>
                          <m:t>تعداد بیمار مبتلا به فشارخون بالای شناسایی شده  </m:t>
                        </m:r>
                      </m:num>
                      <m:den>
                        <m:r>
                          <a:rPr lang="fa-IR">
                            <a:latin typeface="Cambria Math" panose="02040503050406030204" pitchFamily="18" charset="0"/>
                          </a:rPr>
                          <m:t>شده</m:t>
                        </m:r>
                        <m:r>
                          <a:rPr lang="fa-IR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fa-IR">
                            <a:latin typeface="Cambria Math" panose="02040503050406030204" pitchFamily="18" charset="0"/>
                          </a:rPr>
                          <m:t>انجام</m:t>
                        </m:r>
                        <m:r>
                          <a:rPr lang="fa-IR"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a:rPr lang="fa-IR">
                            <a:latin typeface="Cambria Math" panose="02040503050406030204" pitchFamily="18" charset="0"/>
                          </a:rPr>
                          <m:t>خطرسنجی</m:t>
                        </m:r>
                        <m:r>
                          <a:rPr lang="fa-IR"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a:rPr lang="fa-IR">
                            <a:latin typeface="Cambria Math" panose="02040503050406030204" pitchFamily="18" charset="0"/>
                          </a:rPr>
                          <m:t>تعداد</m:t>
                        </m:r>
                      </m:den>
                    </m:f>
                  </m:oMath>
                </a14:m>
                <a:endParaRPr lang="fa-IR" dirty="0"/>
              </a:p>
              <a:p>
                <a:pPr algn="r" rtl="1"/>
                <a:endParaRPr lang="fa-IR" dirty="0">
                  <a:cs typeface="B Titr" panose="00000700000000000000" pitchFamily="2" charset="-78"/>
                </a:endParaRPr>
              </a:p>
              <a:p>
                <a:pPr algn="r" rtl="1"/>
                <a:r>
                  <a:rPr lang="fa-IR" dirty="0">
                    <a:solidFill>
                      <a:srgbClr val="7030A0"/>
                    </a:solidFill>
                    <a:cs typeface="B Titr" panose="00000700000000000000" pitchFamily="2" charset="-78"/>
                  </a:rPr>
                  <a:t>درصد مراقبت فشارخون بالا پزشک=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ar-SA">
                            <a:solidFill>
                              <a:srgbClr val="7030A0"/>
                            </a:solidFill>
                          </a:rPr>
                          <m:t>تعداد مراقبت بیماران مبتلا به فشارخون بالا</m:t>
                        </m:r>
                        <m:r>
                          <m:rPr>
                            <m:nor/>
                          </m:rPr>
                          <a:rPr lang="fa-IR" b="0" i="0" smtClean="0">
                            <a:solidFill>
                              <a:srgbClr val="7030A0"/>
                            </a:solidFill>
                          </a:rPr>
                          <m:t> توسط </m:t>
                        </m:r>
                        <m:r>
                          <m:rPr>
                            <m:nor/>
                          </m:rPr>
                          <a:rPr lang="ar-SA">
                            <a:solidFill>
                              <a:srgbClr val="7030A0"/>
                            </a:solidFill>
                          </a:rPr>
                          <m:t>پزشک </m:t>
                        </m:r>
                      </m:num>
                      <m:den>
                        <m:r>
                          <m:rPr>
                            <m:nor/>
                          </m:rPr>
                          <a:rPr lang="ar-SA">
                            <a:solidFill>
                              <a:srgbClr val="7030A0"/>
                            </a:solidFill>
                          </a:rPr>
                          <m:t>تعداد کل بیماران مبتلا به فشارخون بالا</m:t>
                        </m:r>
                      </m:den>
                    </m:f>
                  </m:oMath>
                </a14:m>
                <a:endParaRPr lang="fa-IR" dirty="0">
                  <a:solidFill>
                    <a:srgbClr val="7030A0"/>
                  </a:solidFill>
                </a:endParaRPr>
              </a:p>
              <a:p>
                <a:pPr algn="r" rtl="1"/>
                <a:endParaRPr lang="fa-IR" sz="2400" dirty="0">
                  <a:cs typeface="B Titr" panose="00000700000000000000" pitchFamily="2" charset="-78"/>
                </a:endParaRPr>
              </a:p>
              <a:p>
                <a:pPr algn="r" rtl="1"/>
                <a:r>
                  <a:rPr lang="fa-IR" sz="2400" dirty="0">
                    <a:cs typeface="B Titr" panose="00000700000000000000" pitchFamily="2" charset="-78"/>
                  </a:rPr>
                  <a:t>درصد مراقبت فشارخون بالا غیر پزشک  </a:t>
                </a:r>
                <a:r>
                  <a:rPr lang="fa-IR" dirty="0">
                    <a:cs typeface="B Titr" panose="00000700000000000000" pitchFamily="2" charset="-78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ar-SA"/>
                          <m:t>تعداد مراقبت بیماران مبتلا به فشارخون بالا</m:t>
                        </m:r>
                        <m:r>
                          <m:rPr>
                            <m:nor/>
                          </m:rPr>
                          <a:rPr lang="fa-IR" b="0" i="0" smtClean="0"/>
                          <m:t> توسط غیرپزشک</m:t>
                        </m:r>
                      </m:num>
                      <m:den>
                        <m:r>
                          <m:rPr>
                            <m:nor/>
                          </m:rPr>
                          <a:rPr lang="ar-SA"/>
                          <m:t>تعداد کل بیماران مبتلا به فشارخون بالا</m:t>
                        </m:r>
                      </m:den>
                    </m:f>
                  </m:oMath>
                </a14:m>
                <a:endParaRPr lang="fa-IR" dirty="0"/>
              </a:p>
              <a:p>
                <a:pPr marL="0" indent="0" algn="r" rtl="1">
                  <a:buNone/>
                </a:pPr>
                <a:endParaRPr lang="fa-IR" dirty="0"/>
              </a:p>
              <a:p>
                <a:pPr algn="r" rtl="1"/>
                <a:r>
                  <a:rPr lang="fa-IR" sz="2400" dirty="0">
                    <a:cs typeface="B Titr" panose="00000700000000000000" pitchFamily="2" charset="-78"/>
                  </a:rPr>
                  <a:t>درصد فشارخون کنترل شده  </a:t>
                </a:r>
                <a:r>
                  <a:rPr lang="fa-IR" dirty="0">
                    <a:cs typeface="B Titr" panose="00000700000000000000" pitchFamily="2" charset="-78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ar-SA"/>
                          <m:t>تعداد بیمار مبتلا به فشارخون بالا</m:t>
                        </m:r>
                        <m:r>
                          <m:rPr>
                            <m:nor/>
                          </m:rPr>
                          <a:rPr lang="fa-IR" i="0" smtClean="0"/>
                          <m:t> </m:t>
                        </m:r>
                        <m:r>
                          <m:rPr>
                            <m:nor/>
                          </m:rPr>
                          <a:rPr lang="fa-IR" b="0" i="0" smtClean="0"/>
                          <m:t>کنترل شده</m:t>
                        </m:r>
                      </m:num>
                      <m:den>
                        <m:r>
                          <m:rPr>
                            <m:nor/>
                          </m:rPr>
                          <a:rPr lang="ar-SA" smtClean="0"/>
                          <m:t>تعداد مراقبت بیماران مبتلا به فشارخون با</m:t>
                        </m:r>
                        <m:r>
                          <m:rPr>
                            <m:nor/>
                          </m:rPr>
                          <a:rPr lang="fa-IR" b="0" i="0" smtClean="0"/>
                          <m:t>لا توسط پزشک</m:t>
                        </m:r>
                      </m:den>
                    </m:f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295" y="188259"/>
                <a:ext cx="12012706" cy="6057978"/>
              </a:xfrm>
              <a:blipFill>
                <a:blip r:embed="rId2"/>
                <a:stretch>
                  <a:fillRect t="-1610" r="-9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516959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966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3655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</TotalTime>
  <Words>365</Words>
  <Application>Microsoft Office PowerPoint</Application>
  <PresentationFormat>Widescreen</PresentationFormat>
  <Paragraphs>146</Paragraphs>
  <Slides>43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0" baseType="lpstr">
      <vt:lpstr>Arial</vt:lpstr>
      <vt:lpstr>B Titr</vt:lpstr>
      <vt:lpstr>Calibri</vt:lpstr>
      <vt:lpstr>Calibri Light</vt:lpstr>
      <vt:lpstr>Cambria Math</vt:lpstr>
      <vt:lpstr>Times New Roman</vt:lpstr>
      <vt:lpstr>Office Theme</vt:lpstr>
      <vt:lpstr>محاسبه شاخص های برنامه پیشگیری و کنترل بیماری های قلبی عروقی و دیابت  معاونت بهداشت گروه مدیریت بیماری های غیرواگیر  </vt:lpstr>
      <vt:lpstr>شاخص های قلبی عروقی و دیابت</vt:lpstr>
      <vt:lpstr>استخراج شاخص های قلبی عروقی و دیابت از داشبورد مدیریتی</vt:lpstr>
      <vt:lpstr>PowerPoint Presentation</vt:lpstr>
      <vt:lpstr>استخراخ تعداد و پوشش خطرسنجی/شیوع فشارخون، دیابت و چربی خون</vt:lpstr>
      <vt:lpstr>PowerPoint Presentation</vt:lpstr>
      <vt:lpstr>استخراخ تعداد و پوشش خطرسنجی/شیوع فشارخون، دیابت و چربی خون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استخراج تعداد و پوشش خطرسنجی/شیوع فشارخون، دیابت و چربی خون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استخراج تعداد و پوشش خطرسنجی/شیوع فشارخون، دیابت و چربی خون</vt:lpstr>
      <vt:lpstr>PowerPoint Presentation</vt:lpstr>
      <vt:lpstr>PowerPoint Presentation</vt:lpstr>
      <vt:lpstr>PowerPoint Presentation</vt:lpstr>
      <vt:lpstr>استخراخ تعداد و پوشش خطرسنجی/شیوع فشارخون، دیابت و چربی خون</vt:lpstr>
      <vt:lpstr>PowerPoint Presentation</vt:lpstr>
      <vt:lpstr>PowerPoint Presentation</vt:lpstr>
      <vt:lpstr>شاخص بیماران مبتلا به دیابت بدون مصرف استاتین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A.R.I</dc:creator>
  <cp:lastModifiedBy>NCDC ghasemi</cp:lastModifiedBy>
  <cp:revision>34</cp:revision>
  <dcterms:created xsi:type="dcterms:W3CDTF">2026-06-20T04:24:46Z</dcterms:created>
  <dcterms:modified xsi:type="dcterms:W3CDTF">2026-06-23T08:40:04Z</dcterms:modified>
</cp:coreProperties>
</file>