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84" r:id="rId2"/>
    <p:sldMasterId id="2147483808" r:id="rId3"/>
  </p:sldMasterIdLst>
  <p:notesMasterIdLst>
    <p:notesMasterId r:id="rId45"/>
  </p:notesMasterIdLst>
  <p:sldIdLst>
    <p:sldId id="1069" r:id="rId4"/>
    <p:sldId id="287" r:id="rId5"/>
    <p:sldId id="341" r:id="rId6"/>
    <p:sldId id="4997" r:id="rId7"/>
    <p:sldId id="4998" r:id="rId8"/>
    <p:sldId id="1188" r:id="rId9"/>
    <p:sldId id="4969" r:id="rId10"/>
    <p:sldId id="4990" r:id="rId11"/>
    <p:sldId id="4991" r:id="rId12"/>
    <p:sldId id="4992" r:id="rId13"/>
    <p:sldId id="4993" r:id="rId14"/>
    <p:sldId id="4972" r:id="rId15"/>
    <p:sldId id="4974" r:id="rId16"/>
    <p:sldId id="4996" r:id="rId17"/>
    <p:sldId id="4975" r:id="rId18"/>
    <p:sldId id="4976" r:id="rId19"/>
    <p:sldId id="4977" r:id="rId20"/>
    <p:sldId id="4978" r:id="rId21"/>
    <p:sldId id="4979" r:id="rId22"/>
    <p:sldId id="4980" r:id="rId23"/>
    <p:sldId id="410" r:id="rId24"/>
    <p:sldId id="4985" r:id="rId25"/>
    <p:sldId id="411" r:id="rId26"/>
    <p:sldId id="412" r:id="rId27"/>
    <p:sldId id="416" r:id="rId28"/>
    <p:sldId id="413" r:id="rId29"/>
    <p:sldId id="414" r:id="rId30"/>
    <p:sldId id="417" r:id="rId31"/>
    <p:sldId id="371" r:id="rId32"/>
    <p:sldId id="367" r:id="rId33"/>
    <p:sldId id="372" r:id="rId34"/>
    <p:sldId id="373" r:id="rId35"/>
    <p:sldId id="1080" r:id="rId36"/>
    <p:sldId id="1272" r:id="rId37"/>
    <p:sldId id="1274" r:id="rId38"/>
    <p:sldId id="1273" r:id="rId39"/>
    <p:sldId id="1275" r:id="rId40"/>
    <p:sldId id="1282" r:id="rId41"/>
    <p:sldId id="883" r:id="rId42"/>
    <p:sldId id="1062" r:id="rId43"/>
    <p:sldId id="1189" r:id="rId44"/>
  </p:sldIdLst>
  <p:sldSz cx="12192000" cy="6858000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eid Mahmoudian" initials="SM" lastIdx="2" clrIdx="0">
    <p:extLst>
      <p:ext uri="{19B8F6BF-5375-455C-9EA6-DF929625EA0E}">
        <p15:presenceInfo xmlns:p15="http://schemas.microsoft.com/office/powerpoint/2012/main" userId="592c83b8c64c4e16" providerId="Windows Live"/>
      </p:ext>
    </p:extLst>
  </p:cmAuthor>
  <p:cmAuthor id="2" name="A.R.I" initials="A" lastIdx="2" clrIdx="1">
    <p:extLst>
      <p:ext uri="{19B8F6BF-5375-455C-9EA6-DF929625EA0E}">
        <p15:presenceInfo xmlns:p15="http://schemas.microsoft.com/office/powerpoint/2012/main" userId="A.R.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4747"/>
    <a:srgbClr val="E3A7EF"/>
    <a:srgbClr val="C8B7DF"/>
    <a:srgbClr val="00FF00"/>
    <a:srgbClr val="FC9A9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4" autoAdjust="0"/>
    <p:restoredTop sz="96187" autoAdjust="0"/>
  </p:normalViewPr>
  <p:slideViewPr>
    <p:cSldViewPr snapToGrid="0">
      <p:cViewPr varScale="1">
        <p:scale>
          <a:sx n="91" d="100"/>
          <a:sy n="91" d="100"/>
        </p:scale>
        <p:origin x="552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69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>
                <a:cs typeface="B Titr" panose="00000700000000000000" pitchFamily="2" charset="-78"/>
              </a:rPr>
              <a:t>نمودار مقایسه ای</a:t>
            </a:r>
            <a:r>
              <a:rPr lang="fa-IR" sz="2000" baseline="0">
                <a:cs typeface="B Titr" panose="00000700000000000000" pitchFamily="2" charset="-78"/>
              </a:rPr>
              <a:t> درصد پوشش غربالگری شنوایی نوزادان و شیرخواران سامانه سیب سال 1404 </a:t>
            </a:r>
            <a:endParaRPr lang="en-US" sz="2000"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'غربالگری بموقع'!$B$1</c:f>
              <c:strCache>
                <c:ptCount val="1"/>
                <c:pt idx="0">
                  <c:v>قبل 1 ماهگی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'غربالگری بموقع'!$A$2:$A$28</c:f>
              <c:strCache>
                <c:ptCount val="27"/>
                <c:pt idx="0">
                  <c:v>شبکه برخوار</c:v>
                </c:pt>
                <c:pt idx="1">
                  <c:v>شبکه نائین</c:v>
                </c:pt>
                <c:pt idx="2">
                  <c:v>شبکه شهرضا</c:v>
                </c:pt>
                <c:pt idx="3">
                  <c:v>شبکه نجف آباد</c:v>
                </c:pt>
                <c:pt idx="4">
                  <c:v>شبکه اردستان</c:v>
                </c:pt>
                <c:pt idx="5">
                  <c:v>اصفهان </c:v>
                </c:pt>
                <c:pt idx="6">
                  <c:v>شبکه جرقویه</c:v>
                </c:pt>
                <c:pt idx="7">
                  <c:v>استان</c:v>
                </c:pt>
                <c:pt idx="8">
                  <c:v>شبکه چادگان</c:v>
                </c:pt>
                <c:pt idx="9">
                  <c:v>شبکه نطنز</c:v>
                </c:pt>
                <c:pt idx="10">
                  <c:v>شبکه ورزنه</c:v>
                </c:pt>
                <c:pt idx="11">
                  <c:v>شبکه فلاورجان</c:v>
                </c:pt>
                <c:pt idx="12">
                  <c:v>شبکه تیران و کرون</c:v>
                </c:pt>
                <c:pt idx="13">
                  <c:v>شبکه لنجان</c:v>
                </c:pt>
                <c:pt idx="14">
                  <c:v>شبکه فریدن</c:v>
                </c:pt>
                <c:pt idx="15">
                  <c:v>شبکه دهاقان</c:v>
                </c:pt>
                <c:pt idx="16">
                  <c:v>شبکه بوئین و میاندشت</c:v>
                </c:pt>
                <c:pt idx="17">
                  <c:v>شبکه خمینی شهر</c:v>
                </c:pt>
                <c:pt idx="18">
                  <c:v>شبکه مبارکه</c:v>
                </c:pt>
                <c:pt idx="19">
                  <c:v>شبکه شاهین شهر و میمه</c:v>
                </c:pt>
                <c:pt idx="20">
                  <c:v>شبکه فریدونشهر</c:v>
                </c:pt>
                <c:pt idx="21">
                  <c:v>شبکه خوانسار</c:v>
                </c:pt>
                <c:pt idx="22">
                  <c:v>شبکه خور و بیابانک</c:v>
                </c:pt>
                <c:pt idx="23">
                  <c:v>شبکه کوهپایه</c:v>
                </c:pt>
                <c:pt idx="24">
                  <c:v>شبکه سمیرم</c:v>
                </c:pt>
                <c:pt idx="25">
                  <c:v>شبکه هرند</c:v>
                </c:pt>
                <c:pt idx="26">
                  <c:v>شبکه گلپایگان</c:v>
                </c:pt>
              </c:strCache>
            </c:strRef>
          </c:cat>
          <c:val>
            <c:numRef>
              <c:f>'غربالگری بموقع'!$B$2:$B$28</c:f>
              <c:numCache>
                <c:formatCode>0.0</c:formatCode>
                <c:ptCount val="27"/>
                <c:pt idx="0">
                  <c:v>57.079081632653065</c:v>
                </c:pt>
                <c:pt idx="1">
                  <c:v>38.674033149171272</c:v>
                </c:pt>
                <c:pt idx="2">
                  <c:v>57.059253840526701</c:v>
                </c:pt>
                <c:pt idx="3">
                  <c:v>58.308866705813273</c:v>
                </c:pt>
                <c:pt idx="4">
                  <c:v>73.2</c:v>
                </c:pt>
                <c:pt idx="5">
                  <c:v>53.9</c:v>
                </c:pt>
                <c:pt idx="6">
                  <c:v>56.81818181818182</c:v>
                </c:pt>
                <c:pt idx="7">
                  <c:v>61.046704206690954</c:v>
                </c:pt>
                <c:pt idx="8">
                  <c:v>65</c:v>
                </c:pt>
                <c:pt idx="9">
                  <c:v>76.227390180878558</c:v>
                </c:pt>
                <c:pt idx="10">
                  <c:v>48.701298701298704</c:v>
                </c:pt>
                <c:pt idx="11">
                  <c:v>72.532833020637895</c:v>
                </c:pt>
                <c:pt idx="12">
                  <c:v>80.216802168021687</c:v>
                </c:pt>
                <c:pt idx="13">
                  <c:v>77.167019027484145</c:v>
                </c:pt>
                <c:pt idx="14">
                  <c:v>83.900226757369609</c:v>
                </c:pt>
                <c:pt idx="15">
                  <c:v>41.554054054054056</c:v>
                </c:pt>
                <c:pt idx="16">
                  <c:v>61.184210526315788</c:v>
                </c:pt>
                <c:pt idx="17">
                  <c:v>90.947495473747736</c:v>
                </c:pt>
                <c:pt idx="18">
                  <c:v>60.157932519741564</c:v>
                </c:pt>
                <c:pt idx="19">
                  <c:v>64.660194174757279</c:v>
                </c:pt>
                <c:pt idx="20">
                  <c:v>38.70967741935484</c:v>
                </c:pt>
                <c:pt idx="21">
                  <c:v>56.632653061224488</c:v>
                </c:pt>
                <c:pt idx="22">
                  <c:v>76.5</c:v>
                </c:pt>
                <c:pt idx="23">
                  <c:v>67.021276595744681</c:v>
                </c:pt>
                <c:pt idx="24">
                  <c:v>72.686230248306998</c:v>
                </c:pt>
                <c:pt idx="25">
                  <c:v>59.706959706959708</c:v>
                </c:pt>
                <c:pt idx="26">
                  <c:v>49.927219796215432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FC-428D-9CA9-2257B64B96A8}"/>
            </c:ext>
          </c:extLst>
        </c:ser>
        <c:ser>
          <c:idx val="1"/>
          <c:order val="1"/>
          <c:tx>
            <c:strRef>
              <c:f>'غربالگری بموقع'!$C$1</c:f>
              <c:strCache>
                <c:ptCount val="1"/>
                <c:pt idx="0">
                  <c:v>بعد 1 ماهگی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'غربالگری بموقع'!$A$2:$A$28</c:f>
              <c:strCache>
                <c:ptCount val="27"/>
                <c:pt idx="0">
                  <c:v>شبکه برخوار</c:v>
                </c:pt>
                <c:pt idx="1">
                  <c:v>شبکه نائین</c:v>
                </c:pt>
                <c:pt idx="2">
                  <c:v>شبکه شهرضا</c:v>
                </c:pt>
                <c:pt idx="3">
                  <c:v>شبکه نجف آباد</c:v>
                </c:pt>
                <c:pt idx="4">
                  <c:v>شبکه اردستان</c:v>
                </c:pt>
                <c:pt idx="5">
                  <c:v>اصفهان </c:v>
                </c:pt>
                <c:pt idx="6">
                  <c:v>شبکه جرقویه</c:v>
                </c:pt>
                <c:pt idx="7">
                  <c:v>استان</c:v>
                </c:pt>
                <c:pt idx="8">
                  <c:v>شبکه چادگان</c:v>
                </c:pt>
                <c:pt idx="9">
                  <c:v>شبکه نطنز</c:v>
                </c:pt>
                <c:pt idx="10">
                  <c:v>شبکه ورزنه</c:v>
                </c:pt>
                <c:pt idx="11">
                  <c:v>شبکه فلاورجان</c:v>
                </c:pt>
                <c:pt idx="12">
                  <c:v>شبکه تیران و کرون</c:v>
                </c:pt>
                <c:pt idx="13">
                  <c:v>شبکه لنجان</c:v>
                </c:pt>
                <c:pt idx="14">
                  <c:v>شبکه فریدن</c:v>
                </c:pt>
                <c:pt idx="15">
                  <c:v>شبکه دهاقان</c:v>
                </c:pt>
                <c:pt idx="16">
                  <c:v>شبکه بوئین و میاندشت</c:v>
                </c:pt>
                <c:pt idx="17">
                  <c:v>شبکه خمینی شهر</c:v>
                </c:pt>
                <c:pt idx="18">
                  <c:v>شبکه مبارکه</c:v>
                </c:pt>
                <c:pt idx="19">
                  <c:v>شبکه شاهین شهر و میمه</c:v>
                </c:pt>
                <c:pt idx="20">
                  <c:v>شبکه فریدونشهر</c:v>
                </c:pt>
                <c:pt idx="21">
                  <c:v>شبکه خوانسار</c:v>
                </c:pt>
                <c:pt idx="22">
                  <c:v>شبکه خور و بیابانک</c:v>
                </c:pt>
                <c:pt idx="23">
                  <c:v>شبکه کوهپایه</c:v>
                </c:pt>
                <c:pt idx="24">
                  <c:v>شبکه سمیرم</c:v>
                </c:pt>
                <c:pt idx="25">
                  <c:v>شبکه هرند</c:v>
                </c:pt>
                <c:pt idx="26">
                  <c:v>شبکه گلپایگان</c:v>
                </c:pt>
              </c:strCache>
            </c:strRef>
          </c:cat>
          <c:val>
            <c:numRef>
              <c:f>'غربالگری بموقع'!$C$2:$C$28</c:f>
              <c:numCache>
                <c:formatCode>0.0</c:formatCode>
                <c:ptCount val="27"/>
                <c:pt idx="0">
                  <c:v>30.548469387755098</c:v>
                </c:pt>
                <c:pt idx="1">
                  <c:v>56.077348066298335</c:v>
                </c:pt>
                <c:pt idx="2">
                  <c:v>40.160936356986106</c:v>
                </c:pt>
                <c:pt idx="3">
                  <c:v>40.04697592483852</c:v>
                </c:pt>
                <c:pt idx="4">
                  <c:v>26.190243902438993</c:v>
                </c:pt>
                <c:pt idx="5">
                  <c:v>45.490243902438998</c:v>
                </c:pt>
                <c:pt idx="6">
                  <c:v>43.636363636363633</c:v>
                </c:pt>
                <c:pt idx="7">
                  <c:v>39.450399719098534</c:v>
                </c:pt>
                <c:pt idx="8">
                  <c:v>37.222222222222229</c:v>
                </c:pt>
                <c:pt idx="9">
                  <c:v>27.131782945736433</c:v>
                </c:pt>
                <c:pt idx="10">
                  <c:v>58.116883116883109</c:v>
                </c:pt>
                <c:pt idx="11">
                  <c:v>34.333958724202631</c:v>
                </c:pt>
                <c:pt idx="12">
                  <c:v>27.371273712737121</c:v>
                </c:pt>
                <c:pt idx="13">
                  <c:v>30.739957716701909</c:v>
                </c:pt>
                <c:pt idx="14">
                  <c:v>26.077097505668945</c:v>
                </c:pt>
                <c:pt idx="15">
                  <c:v>69.594594594594582</c:v>
                </c:pt>
                <c:pt idx="16">
                  <c:v>50.000000000000007</c:v>
                </c:pt>
                <c:pt idx="17">
                  <c:v>20.609535304767647</c:v>
                </c:pt>
                <c:pt idx="18">
                  <c:v>51.758793969849251</c:v>
                </c:pt>
                <c:pt idx="19">
                  <c:v>48.689320388349515</c:v>
                </c:pt>
                <c:pt idx="20">
                  <c:v>77.150537634408607</c:v>
                </c:pt>
                <c:pt idx="21">
                  <c:v>61.224489795918373</c:v>
                </c:pt>
                <c:pt idx="22">
                  <c:v>44</c:v>
                </c:pt>
                <c:pt idx="23">
                  <c:v>54.787234042553195</c:v>
                </c:pt>
                <c:pt idx="24">
                  <c:v>50.338600451467272</c:v>
                </c:pt>
                <c:pt idx="25">
                  <c:v>63.369963369963372</c:v>
                </c:pt>
                <c:pt idx="26">
                  <c:v>74.963609898107705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FC-428D-9CA9-2257B64B96A8}"/>
            </c:ext>
          </c:extLst>
        </c:ser>
        <c:ser>
          <c:idx val="2"/>
          <c:order val="2"/>
          <c:tx>
            <c:strRef>
              <c:f>'غربالگری بموقع'!$D$1</c:f>
              <c:strCache>
                <c:ptCount val="1"/>
                <c:pt idx="0">
                  <c:v>درصد پوشش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FC-428D-9CA9-2257B64B96A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vert="horz" wrap="square" lIns="38100" tIns="36576" rIns="38100" bIns="19050" anchor="t" anchorCtr="0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85FC-428D-9CA9-2257B64B96A8}"/>
                </c:ext>
              </c:extLst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vert="horz" wrap="square" lIns="38100" tIns="0" rIns="38100" bIns="19050" anchor="t" anchorCtr="0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85FC-428D-9CA9-2257B64B96A8}"/>
                </c:ext>
              </c:extLst>
            </c:dLbl>
            <c:dLbl>
              <c:idx val="2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vert="horz" wrap="square" lIns="38100" tIns="36576" rIns="38100" bIns="19050" anchor="t" anchorCtr="0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85FC-428D-9CA9-2257B64B96A8}"/>
                </c:ext>
              </c:extLst>
            </c:dLbl>
            <c:dLbl>
              <c:idx val="2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vert="horz" wrap="square" lIns="38100" tIns="36576" rIns="38100" bIns="19050" anchor="t" anchorCtr="0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85FC-428D-9CA9-2257B64B96A8}"/>
                </c:ext>
              </c:extLst>
            </c:dLbl>
            <c:dLbl>
              <c:idx val="26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vert="horz" wrap="square" lIns="38100" tIns="36576" rIns="38100" bIns="19050" anchor="t" anchorCtr="0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85FC-428D-9CA9-2257B64B96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822960" rIns="38100" bIns="19050" anchor="t" anchorCtr="0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'غربالگری بموقع'!$A$2:$A$28</c:f>
              <c:strCache>
                <c:ptCount val="27"/>
                <c:pt idx="0">
                  <c:v>شبکه برخوار</c:v>
                </c:pt>
                <c:pt idx="1">
                  <c:v>شبکه نائین</c:v>
                </c:pt>
                <c:pt idx="2">
                  <c:v>شبکه شهرضا</c:v>
                </c:pt>
                <c:pt idx="3">
                  <c:v>شبکه نجف آباد</c:v>
                </c:pt>
                <c:pt idx="4">
                  <c:v>شبکه اردستان</c:v>
                </c:pt>
                <c:pt idx="5">
                  <c:v>اصفهان </c:v>
                </c:pt>
                <c:pt idx="6">
                  <c:v>شبکه جرقویه</c:v>
                </c:pt>
                <c:pt idx="7">
                  <c:v>استان</c:v>
                </c:pt>
                <c:pt idx="8">
                  <c:v>شبکه چادگان</c:v>
                </c:pt>
                <c:pt idx="9">
                  <c:v>شبکه نطنز</c:v>
                </c:pt>
                <c:pt idx="10">
                  <c:v>شبکه ورزنه</c:v>
                </c:pt>
                <c:pt idx="11">
                  <c:v>شبکه فلاورجان</c:v>
                </c:pt>
                <c:pt idx="12">
                  <c:v>شبکه تیران و کرون</c:v>
                </c:pt>
                <c:pt idx="13">
                  <c:v>شبکه لنجان</c:v>
                </c:pt>
                <c:pt idx="14">
                  <c:v>شبکه فریدن</c:v>
                </c:pt>
                <c:pt idx="15">
                  <c:v>شبکه دهاقان</c:v>
                </c:pt>
                <c:pt idx="16">
                  <c:v>شبکه بوئین و میاندشت</c:v>
                </c:pt>
                <c:pt idx="17">
                  <c:v>شبکه خمینی شهر</c:v>
                </c:pt>
                <c:pt idx="18">
                  <c:v>شبکه مبارکه</c:v>
                </c:pt>
                <c:pt idx="19">
                  <c:v>شبکه شاهین شهر و میمه</c:v>
                </c:pt>
                <c:pt idx="20">
                  <c:v>شبکه فریدونشهر</c:v>
                </c:pt>
                <c:pt idx="21">
                  <c:v>شبکه خوانسار</c:v>
                </c:pt>
                <c:pt idx="22">
                  <c:v>شبکه خور و بیابانک</c:v>
                </c:pt>
                <c:pt idx="23">
                  <c:v>شبکه کوهپایه</c:v>
                </c:pt>
                <c:pt idx="24">
                  <c:v>شبکه سمیرم</c:v>
                </c:pt>
                <c:pt idx="25">
                  <c:v>شبکه هرند</c:v>
                </c:pt>
                <c:pt idx="26">
                  <c:v>شبکه گلپایگان</c:v>
                </c:pt>
              </c:strCache>
            </c:strRef>
          </c:cat>
          <c:val>
            <c:numRef>
              <c:f>'غربالگری بموقع'!$D$2:$D$28</c:f>
              <c:numCache>
                <c:formatCode>0.0</c:formatCode>
                <c:ptCount val="27"/>
                <c:pt idx="0">
                  <c:v>87.627551020408163</c:v>
                </c:pt>
                <c:pt idx="1">
                  <c:v>94.751381215469607</c:v>
                </c:pt>
                <c:pt idx="2">
                  <c:v>97.220190197512807</c:v>
                </c:pt>
                <c:pt idx="3">
                  <c:v>98.355842630651793</c:v>
                </c:pt>
                <c:pt idx="4">
                  <c:v>99.390243902438996</c:v>
                </c:pt>
                <c:pt idx="5">
                  <c:v>99.390243902438996</c:v>
                </c:pt>
                <c:pt idx="6">
                  <c:v>100.45454545454545</c:v>
                </c:pt>
                <c:pt idx="7">
                  <c:v>100.49710392578949</c:v>
                </c:pt>
                <c:pt idx="8">
                  <c:v>102.22222222222223</c:v>
                </c:pt>
                <c:pt idx="9">
                  <c:v>103.35917312661499</c:v>
                </c:pt>
                <c:pt idx="10">
                  <c:v>106.81818181818181</c:v>
                </c:pt>
                <c:pt idx="11">
                  <c:v>106.86679174484053</c:v>
                </c:pt>
                <c:pt idx="12">
                  <c:v>107.58807588075881</c:v>
                </c:pt>
                <c:pt idx="13">
                  <c:v>107.90697674418605</c:v>
                </c:pt>
                <c:pt idx="14">
                  <c:v>109.97732426303855</c:v>
                </c:pt>
                <c:pt idx="15">
                  <c:v>111.14864864864865</c:v>
                </c:pt>
                <c:pt idx="16">
                  <c:v>111.18421052631579</c:v>
                </c:pt>
                <c:pt idx="17">
                  <c:v>111.55703077851538</c:v>
                </c:pt>
                <c:pt idx="18">
                  <c:v>111.91672648959081</c:v>
                </c:pt>
                <c:pt idx="19">
                  <c:v>113.34951456310679</c:v>
                </c:pt>
                <c:pt idx="20">
                  <c:v>115.86021505376344</c:v>
                </c:pt>
                <c:pt idx="21">
                  <c:v>117.85714285714286</c:v>
                </c:pt>
                <c:pt idx="22">
                  <c:v>120.5</c:v>
                </c:pt>
                <c:pt idx="23">
                  <c:v>121.80851063829788</c:v>
                </c:pt>
                <c:pt idx="24">
                  <c:v>123.02483069977427</c:v>
                </c:pt>
                <c:pt idx="25">
                  <c:v>123.07692307692308</c:v>
                </c:pt>
                <c:pt idx="26">
                  <c:v>124.89082969432314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5FC-428D-9CA9-2257B64B96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78125744"/>
        <c:axId val="1278126224"/>
      </c:barChart>
      <c:catAx>
        <c:axId val="127812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8126224"/>
        <c:crosses val="autoZero"/>
        <c:auto val="1"/>
        <c:lblAlgn val="ctr"/>
        <c:lblOffset val="100"/>
        <c:noMultiLvlLbl val="0"/>
      </c:catAx>
      <c:valAx>
        <c:axId val="1278126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8125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>
                <a:cs typeface="B Titr" panose="00000700000000000000" pitchFamily="2" charset="-78"/>
              </a:rPr>
              <a:t>نمودار مقایسه</a:t>
            </a:r>
            <a:r>
              <a:rPr lang="fa-IR" sz="1600" baseline="0">
                <a:cs typeface="B Titr" panose="00000700000000000000" pitchFamily="2" charset="-78"/>
              </a:rPr>
              <a:t> ای </a:t>
            </a:r>
            <a:r>
              <a:rPr lang="fa-IR" sz="1600">
                <a:cs typeface="B Titr" panose="00000700000000000000" pitchFamily="2" charset="-78"/>
              </a:rPr>
              <a:t>درصد پوشش غربالگری شنوایی نوزادان و شیرخواران با حذف تکراری</a:t>
            </a:r>
            <a:r>
              <a:rPr lang="en-US" sz="1600">
                <a:cs typeface="B Titr" panose="00000700000000000000" pitchFamily="2" charset="-78"/>
              </a:rPr>
              <a:t> </a:t>
            </a:r>
            <a:r>
              <a:rPr lang="fa-IR" sz="1600">
                <a:cs typeface="B Titr" panose="00000700000000000000" pitchFamily="2" charset="-78"/>
              </a:rPr>
              <a:t>در</a:t>
            </a:r>
            <a:r>
              <a:rPr lang="fa-IR" sz="1600" baseline="0">
                <a:cs typeface="B Titr" panose="00000700000000000000" pitchFamily="2" charset="-78"/>
              </a:rPr>
              <a:t> سامانه سیب</a:t>
            </a:r>
            <a:r>
              <a:rPr lang="fa-IR" sz="1600">
                <a:cs typeface="B Titr" panose="00000700000000000000" pitchFamily="2" charset="-78"/>
              </a:rPr>
              <a:t> سال 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'غربالگری با حذف تکراری ها'!$B$1</c:f>
              <c:strCache>
                <c:ptCount val="1"/>
                <c:pt idx="0">
                  <c:v>درصد پوشش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EB1-4753-A672-F4AE7F1915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'غربالگری با حذف تکراری ها'!$A$2:$A$28</c:f>
              <c:strCache>
                <c:ptCount val="27"/>
                <c:pt idx="0">
                  <c:v>شبکه نائین</c:v>
                </c:pt>
                <c:pt idx="1">
                  <c:v>شبکه فریدونشهر</c:v>
                </c:pt>
                <c:pt idx="2">
                  <c:v>شبکه برخوار</c:v>
                </c:pt>
                <c:pt idx="3">
                  <c:v>شبکه نجف آباد</c:v>
                </c:pt>
                <c:pt idx="4">
                  <c:v> اصفهان </c:v>
                </c:pt>
                <c:pt idx="5">
                  <c:v>شبکه دهاقان</c:v>
                </c:pt>
                <c:pt idx="6">
                  <c:v>شبکه اردستان</c:v>
                </c:pt>
                <c:pt idx="7">
                  <c:v>شبکه شهرضا</c:v>
                </c:pt>
                <c:pt idx="8">
                  <c:v>شبکه چادگان</c:v>
                </c:pt>
                <c:pt idx="9">
                  <c:v>استان</c:v>
                </c:pt>
                <c:pt idx="10">
                  <c:v>شبکه ورزنه</c:v>
                </c:pt>
                <c:pt idx="11">
                  <c:v>شبکه جرقویه</c:v>
                </c:pt>
                <c:pt idx="12">
                  <c:v>شبکه هرند</c:v>
                </c:pt>
                <c:pt idx="13">
                  <c:v>شبکه گلپایگان</c:v>
                </c:pt>
                <c:pt idx="14">
                  <c:v>شبکه مبارکه</c:v>
                </c:pt>
                <c:pt idx="15">
                  <c:v>شبکه نطنز</c:v>
                </c:pt>
                <c:pt idx="16">
                  <c:v>شبکه تیران و کرون</c:v>
                </c:pt>
                <c:pt idx="17">
                  <c:v>شبکه بوئین و میاندشت</c:v>
                </c:pt>
                <c:pt idx="18">
                  <c:v>شبکه فریدن</c:v>
                </c:pt>
                <c:pt idx="19">
                  <c:v>شبکه سمیرم</c:v>
                </c:pt>
                <c:pt idx="20">
                  <c:v>شبکه کوهپایه</c:v>
                </c:pt>
                <c:pt idx="21">
                  <c:v>شبکه خوانسار</c:v>
                </c:pt>
                <c:pt idx="22">
                  <c:v>شبکه خور و بیابانک</c:v>
                </c:pt>
                <c:pt idx="23">
                  <c:v>شبکه فلاورجان</c:v>
                </c:pt>
                <c:pt idx="24">
                  <c:v>شبکه خمینی شهر</c:v>
                </c:pt>
                <c:pt idx="25">
                  <c:v>شبکه لنجان</c:v>
                </c:pt>
                <c:pt idx="26">
                  <c:v>شبکه شاهین شهر و میمه</c:v>
                </c:pt>
              </c:strCache>
            </c:strRef>
          </c:cat>
          <c:val>
            <c:numRef>
              <c:f>'غربالگری با حذف تکراری ها'!$B$2:$B$28</c:f>
              <c:numCache>
                <c:formatCode>0.0</c:formatCode>
                <c:ptCount val="27"/>
                <c:pt idx="0">
                  <c:v>83.051381215469604</c:v>
                </c:pt>
                <c:pt idx="1">
                  <c:v>83.36021505376344</c:v>
                </c:pt>
                <c:pt idx="2">
                  <c:v>86.127551020408163</c:v>
                </c:pt>
                <c:pt idx="3">
                  <c:v>88.055842630651796</c:v>
                </c:pt>
                <c:pt idx="4">
                  <c:v>88.7</c:v>
                </c:pt>
                <c:pt idx="5">
                  <c:v>89.148648648648646</c:v>
                </c:pt>
                <c:pt idx="6">
                  <c:v>92.090243902439028</c:v>
                </c:pt>
                <c:pt idx="7">
                  <c:v>92.42019019751281</c:v>
                </c:pt>
                <c:pt idx="8">
                  <c:v>92.422222222222231</c:v>
                </c:pt>
                <c:pt idx="9">
                  <c:v>95</c:v>
                </c:pt>
                <c:pt idx="10">
                  <c:v>95.918181818181807</c:v>
                </c:pt>
                <c:pt idx="11">
                  <c:v>96.554545454545448</c:v>
                </c:pt>
                <c:pt idx="12">
                  <c:v>97.07692307692308</c:v>
                </c:pt>
                <c:pt idx="13">
                  <c:v>97.290829694323151</c:v>
                </c:pt>
                <c:pt idx="14">
                  <c:v>97.81672648959082</c:v>
                </c:pt>
                <c:pt idx="15">
                  <c:v>98.459173126614985</c:v>
                </c:pt>
                <c:pt idx="16">
                  <c:v>99.188075880758802</c:v>
                </c:pt>
                <c:pt idx="17">
                  <c:v>100.28421052631579</c:v>
                </c:pt>
                <c:pt idx="18">
                  <c:v>100.97732426303855</c:v>
                </c:pt>
                <c:pt idx="19">
                  <c:v>102.02483069977427</c:v>
                </c:pt>
                <c:pt idx="20">
                  <c:v>103.30851063829788</c:v>
                </c:pt>
                <c:pt idx="21">
                  <c:v>103.55714285714286</c:v>
                </c:pt>
                <c:pt idx="22">
                  <c:v>103.6</c:v>
                </c:pt>
                <c:pt idx="23">
                  <c:v>103.96679174484052</c:v>
                </c:pt>
                <c:pt idx="24">
                  <c:v>104.75703077851539</c:v>
                </c:pt>
                <c:pt idx="25">
                  <c:v>105.30697674418606</c:v>
                </c:pt>
                <c:pt idx="26">
                  <c:v>108.0495145631068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B1-4753-A672-F4AE7F1915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4937440"/>
        <c:axId val="1174938400"/>
      </c:barChart>
      <c:catAx>
        <c:axId val="117493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74938400"/>
        <c:crosses val="autoZero"/>
        <c:auto val="1"/>
        <c:lblAlgn val="ctr"/>
        <c:lblOffset val="100"/>
        <c:noMultiLvlLbl val="0"/>
      </c:catAx>
      <c:valAx>
        <c:axId val="1174938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4937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400" dirty="0">
                <a:cs typeface="B Titr" panose="00000700000000000000" pitchFamily="2" charset="-78"/>
              </a:rPr>
              <a:t>درصد پوشش غربالگری</a:t>
            </a:r>
            <a:r>
              <a:rPr lang="en-US" sz="2400" dirty="0">
                <a:cs typeface="B Titr" panose="00000700000000000000" pitchFamily="2" charset="-78"/>
              </a:rPr>
              <a:t> </a:t>
            </a:r>
            <a:r>
              <a:rPr lang="fa-IR" sz="2400" baseline="0" dirty="0">
                <a:cs typeface="B Titr" panose="00000700000000000000" pitchFamily="2" charset="-78"/>
              </a:rPr>
              <a:t> انجام شده</a:t>
            </a:r>
            <a:r>
              <a:rPr lang="fa-IR" sz="2400" dirty="0">
                <a:cs typeface="B Titr" panose="00000700000000000000" pitchFamily="2" charset="-78"/>
              </a:rPr>
              <a:t> در شهرستان</a:t>
            </a:r>
            <a:r>
              <a:rPr lang="en-US" sz="2400" dirty="0">
                <a:cs typeface="B Titr" panose="00000700000000000000" pitchFamily="2" charset="-78"/>
              </a:rPr>
              <a:t> </a:t>
            </a:r>
            <a:r>
              <a:rPr lang="fa-IR" sz="2400" baseline="0" dirty="0">
                <a:cs typeface="B Titr" panose="00000700000000000000" pitchFamily="2" charset="-78"/>
              </a:rPr>
              <a:t> سال 1404</a:t>
            </a:r>
            <a:endParaRPr lang="fa-IR" sz="2400" dirty="0"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'غربالگری در شهرستان'!$B$1</c:f>
              <c:strCache>
                <c:ptCount val="1"/>
                <c:pt idx="0">
                  <c:v>درصد پوشش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B97-4F6C-9C96-CA1204B6A0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'غربالگری در شهرستان'!$A$2:$A$25</c:f>
              <c:strCache>
                <c:ptCount val="24"/>
                <c:pt idx="0">
                  <c:v>خور</c:v>
                </c:pt>
                <c:pt idx="1">
                  <c:v>شاهین شهر</c:v>
                </c:pt>
                <c:pt idx="2">
                  <c:v>برخوار</c:v>
                </c:pt>
                <c:pt idx="3">
                  <c:v>لنجان</c:v>
                </c:pt>
                <c:pt idx="4">
                  <c:v>چادگان</c:v>
                </c:pt>
                <c:pt idx="5">
                  <c:v>مبارکه</c:v>
                </c:pt>
                <c:pt idx="6">
                  <c:v>جرقویه</c:v>
                </c:pt>
                <c:pt idx="7">
                  <c:v>سمیرم</c:v>
                </c:pt>
                <c:pt idx="8">
                  <c:v>فریدون شهر</c:v>
                </c:pt>
                <c:pt idx="9">
                  <c:v>فلاورجان</c:v>
                </c:pt>
                <c:pt idx="10">
                  <c:v>تیران و کرون</c:v>
                </c:pt>
                <c:pt idx="11">
                  <c:v>شهرضا</c:v>
                </c:pt>
                <c:pt idx="12">
                  <c:v>نایین</c:v>
                </c:pt>
                <c:pt idx="13">
                  <c:v>بویین</c:v>
                </c:pt>
                <c:pt idx="14">
                  <c:v>دهاقان</c:v>
                </c:pt>
                <c:pt idx="15">
                  <c:v>گلپایگان</c:v>
                </c:pt>
                <c:pt idx="16">
                  <c:v>نجف آباد</c:v>
                </c:pt>
                <c:pt idx="17">
                  <c:v>نطنز</c:v>
                </c:pt>
                <c:pt idx="18">
                  <c:v>استان</c:v>
                </c:pt>
                <c:pt idx="19">
                  <c:v>اردستان</c:v>
                </c:pt>
                <c:pt idx="20">
                  <c:v>خمینی شهر</c:v>
                </c:pt>
                <c:pt idx="21">
                  <c:v>خوانسار</c:v>
                </c:pt>
                <c:pt idx="22">
                  <c:v>فریدن</c:v>
                </c:pt>
                <c:pt idx="23">
                  <c:v>اصفهان </c:v>
                </c:pt>
              </c:strCache>
            </c:strRef>
          </c:cat>
          <c:val>
            <c:numRef>
              <c:f>'غربالگری در شهرستان'!$B$2:$B$25</c:f>
              <c:numCache>
                <c:formatCode>0.0</c:formatCode>
                <c:ptCount val="24"/>
                <c:pt idx="0">
                  <c:v>41</c:v>
                </c:pt>
                <c:pt idx="1">
                  <c:v>43.592233009708735</c:v>
                </c:pt>
                <c:pt idx="2">
                  <c:v>46.301020408163268</c:v>
                </c:pt>
                <c:pt idx="3">
                  <c:v>48.498942917547566</c:v>
                </c:pt>
                <c:pt idx="4">
                  <c:v>51.111111111111114</c:v>
                </c:pt>
                <c:pt idx="5">
                  <c:v>53.840631730078968</c:v>
                </c:pt>
                <c:pt idx="6">
                  <c:v>58.863636363636367</c:v>
                </c:pt>
                <c:pt idx="7">
                  <c:v>60</c:v>
                </c:pt>
                <c:pt idx="8">
                  <c:v>62.903225806451616</c:v>
                </c:pt>
                <c:pt idx="9">
                  <c:v>67.429643527204504</c:v>
                </c:pt>
                <c:pt idx="10">
                  <c:v>69.647696476964768</c:v>
                </c:pt>
                <c:pt idx="11">
                  <c:v>77.907827359180686</c:v>
                </c:pt>
                <c:pt idx="12">
                  <c:v>80.386740331491708</c:v>
                </c:pt>
                <c:pt idx="13">
                  <c:v>82.89473684210526</c:v>
                </c:pt>
                <c:pt idx="14">
                  <c:v>83.445945945945951</c:v>
                </c:pt>
                <c:pt idx="15">
                  <c:v>85.1528384279476</c:v>
                </c:pt>
                <c:pt idx="16">
                  <c:v>85.584263065179101</c:v>
                </c:pt>
                <c:pt idx="17">
                  <c:v>88.63049095607235</c:v>
                </c:pt>
                <c:pt idx="18">
                  <c:v>93.180355518075501</c:v>
                </c:pt>
                <c:pt idx="19">
                  <c:v>94.817073170731703</c:v>
                </c:pt>
                <c:pt idx="20">
                  <c:v>97.284248642124325</c:v>
                </c:pt>
                <c:pt idx="21">
                  <c:v>101.53061224489795</c:v>
                </c:pt>
                <c:pt idx="22">
                  <c:v>101.8140589569161</c:v>
                </c:pt>
                <c:pt idx="23">
                  <c:v>118.82347474559732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97-4F6C-9C96-CA1204B6A0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0016768"/>
        <c:axId val="1180020608"/>
      </c:barChart>
      <c:catAx>
        <c:axId val="118001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80020608"/>
        <c:crosses val="autoZero"/>
        <c:auto val="1"/>
        <c:lblAlgn val="ctr"/>
        <c:lblOffset val="100"/>
        <c:noMultiLvlLbl val="0"/>
      </c:catAx>
      <c:valAx>
        <c:axId val="1180020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001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400">
                <a:cs typeface="B Titr" panose="00000700000000000000" pitchFamily="2" charset="-78"/>
              </a:rPr>
              <a:t>درصد بروز در هر هزار غربال سال 1404</a:t>
            </a:r>
          </a:p>
        </c:rich>
      </c:tx>
      <c:layout>
        <c:manualLayout>
          <c:xMode val="edge"/>
          <c:yMode val="edge"/>
          <c:x val="0.3730465321389482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Sheet8!$S$4</c:f>
              <c:strCache>
                <c:ptCount val="1"/>
                <c:pt idx="0">
                  <c:v>درصد بروز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FF47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8AC-4527-B476-4F49A9D36F4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Sheet8!$R$5:$R$32</c:f>
              <c:strCache>
                <c:ptCount val="28"/>
                <c:pt idx="0">
                  <c:v>شبکه بوئین و میاندشت</c:v>
                </c:pt>
                <c:pt idx="1">
                  <c:v>شبکه خور و بیابانک</c:v>
                </c:pt>
                <c:pt idx="2">
                  <c:v>شبکه کوهپایه</c:v>
                </c:pt>
                <c:pt idx="3">
                  <c:v>شبکه فریدن</c:v>
                </c:pt>
                <c:pt idx="4">
                  <c:v>شبکه تیران و کرون</c:v>
                </c:pt>
                <c:pt idx="5">
                  <c:v>شبکه خمینی شهر</c:v>
                </c:pt>
                <c:pt idx="6">
                  <c:v>شبکه اصفهان 1</c:v>
                </c:pt>
                <c:pt idx="7">
                  <c:v>شبکه شهرضا</c:v>
                </c:pt>
                <c:pt idx="8">
                  <c:v>شبکه نجف آباد</c:v>
                </c:pt>
                <c:pt idx="9">
                  <c:v>شبکه نائین</c:v>
                </c:pt>
                <c:pt idx="10">
                  <c:v>شبکه چادگان</c:v>
                </c:pt>
                <c:pt idx="11">
                  <c:v>استان</c:v>
                </c:pt>
                <c:pt idx="12">
                  <c:v>شبکه اصفهان 2</c:v>
                </c:pt>
                <c:pt idx="13">
                  <c:v>شاهین شهر</c:v>
                </c:pt>
                <c:pt idx="14">
                  <c:v>شبکه فلاورجان</c:v>
                </c:pt>
                <c:pt idx="15">
                  <c:v>شبکه لنجان</c:v>
                </c:pt>
                <c:pt idx="16">
                  <c:v>شبکه برخوار</c:v>
                </c:pt>
                <c:pt idx="17">
                  <c:v>شبکه مبارکه</c:v>
                </c:pt>
                <c:pt idx="18">
                  <c:v>شبکه اردستان</c:v>
                </c:pt>
                <c:pt idx="19">
                  <c:v>شبکه جرقویه</c:v>
                </c:pt>
                <c:pt idx="20">
                  <c:v>شبکه خوانسار</c:v>
                </c:pt>
                <c:pt idx="21">
                  <c:v>شبکه دهاقان</c:v>
                </c:pt>
                <c:pt idx="22">
                  <c:v>شبکه سمیرم</c:v>
                </c:pt>
                <c:pt idx="23">
                  <c:v>شبکه فریدونشهر</c:v>
                </c:pt>
                <c:pt idx="24">
                  <c:v>شبکه گلپایگان</c:v>
                </c:pt>
                <c:pt idx="25">
                  <c:v>شبکه نطنز</c:v>
                </c:pt>
                <c:pt idx="26">
                  <c:v>شبکه ورزنه</c:v>
                </c:pt>
                <c:pt idx="27">
                  <c:v>شبکه هرند</c:v>
                </c:pt>
              </c:strCache>
            </c:strRef>
          </c:cat>
          <c:val>
            <c:numRef>
              <c:f>Sheet8!$S$5:$S$32</c:f>
              <c:numCache>
                <c:formatCode>0.0</c:formatCode>
                <c:ptCount val="28"/>
                <c:pt idx="0">
                  <c:v>17.751479289940828</c:v>
                </c:pt>
                <c:pt idx="1">
                  <c:v>8.2987551867219924</c:v>
                </c:pt>
                <c:pt idx="2">
                  <c:v>4.3668122270742362</c:v>
                </c:pt>
                <c:pt idx="3">
                  <c:v>4.1237113402061851</c:v>
                </c:pt>
                <c:pt idx="4">
                  <c:v>3.7783375314861463</c:v>
                </c:pt>
                <c:pt idx="5">
                  <c:v>3.5163646199621317</c:v>
                </c:pt>
                <c:pt idx="6">
                  <c:v>3.4916940006348534</c:v>
                </c:pt>
                <c:pt idx="7">
                  <c:v>3.0097817908201656</c:v>
                </c:pt>
                <c:pt idx="8">
                  <c:v>2.9850746268656718</c:v>
                </c:pt>
                <c:pt idx="9">
                  <c:v>2.9154518950437316</c:v>
                </c:pt>
                <c:pt idx="10">
                  <c:v>2.7173913043478262</c:v>
                </c:pt>
                <c:pt idx="11">
                  <c:v>2.2744838246660044</c:v>
                </c:pt>
                <c:pt idx="12">
                  <c:v>1.8119589289309441</c:v>
                </c:pt>
                <c:pt idx="13">
                  <c:v>1.7130620985010707</c:v>
                </c:pt>
                <c:pt idx="14">
                  <c:v>1.404494382022472</c:v>
                </c:pt>
                <c:pt idx="15">
                  <c:v>0.78369905956112851</c:v>
                </c:pt>
                <c:pt idx="16">
                  <c:v>0.72780203784570596</c:v>
                </c:pt>
                <c:pt idx="17">
                  <c:v>0.64143681847338041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FB-4A49-9E6F-BD5B67C7EB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14884831"/>
        <c:axId val="1414892511"/>
      </c:barChart>
      <c:catAx>
        <c:axId val="14148848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4892511"/>
        <c:crosses val="autoZero"/>
        <c:auto val="1"/>
        <c:lblAlgn val="ctr"/>
        <c:lblOffset val="100"/>
        <c:noMultiLvlLbl val="0"/>
      </c:catAx>
      <c:valAx>
        <c:axId val="14148925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48848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3031A4E-9C52-4F87-ABED-AE6EAB0247B6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63638"/>
            <a:ext cx="5583238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80004"/>
            <a:ext cx="5563870" cy="3665458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7160B53B-2A23-4FFD-9B36-5AF82DC15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4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71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05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2055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670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200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3321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360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069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3879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35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446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028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507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723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1B98232-031A-4118-BD77-E43ED25669D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1B52CF5-2AAE-4FE2-B550-2762C22676F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0048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7D2E4AA-1139-4934-8BE6-98653207799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9A5A01B-0409-437D-B892-4415CA39E7A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03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A0F3D8F-8ED0-4D8E-B46B-39C4527FCBC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7C2FA2-2FFD-4CB6-AC0C-BB8DE9F72FF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914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3E17462-5EB6-43B5-B96F-00E7E4175F1B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E7ACDD3-617E-490A-8D91-6D068ACF368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3231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1AE4436-CAE8-4791-BE12-F986E509E64F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74BD8F8-F01F-4ADA-A4F1-6A468A051EF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1144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9330D6E-004D-4F4A-B755-D2FAA476D74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E862D1A-08EB-480F-8662-696C6C56980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2280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DD6EAEC-B4DF-4AA6-AF42-355ACC0809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983E5D4-A4F1-47CC-A5F2-713A76836BA8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10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298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890F735-449B-4A8A-B5A1-967A63BA639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326AFD4-CE2C-4C81-A967-3B4921E6FB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2382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7B73346-3354-4ADE-BA69-7A73A65646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F06C95D-5C23-493D-AB9A-8ABF0D4F31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2353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0EA5E33-E905-4FA2-A879-6677D22BFB3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01540BF-CEE3-4566-9167-83C80BA3AE2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132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5802AF-C53A-46A0-B5CD-355DEBFB1F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2AA8EB0-1DC5-420A-8135-BE8E08F050C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8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38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5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4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07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82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6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E4CCC-BBF0-415D-806E-EA7A53214579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5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6/23/2026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549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text styles</a:t>
            </a:r>
          </a:p>
          <a:p>
            <a:pPr lvl="1"/>
            <a:r>
              <a:rPr lang="en-US" altLang="fa-IR"/>
              <a:t>Second level</a:t>
            </a:r>
          </a:p>
          <a:p>
            <a:pPr lvl="2"/>
            <a:r>
              <a:rPr lang="en-US" altLang="fa-IR"/>
              <a:t>Third level</a:t>
            </a:r>
          </a:p>
          <a:p>
            <a:pPr lvl="3"/>
            <a:r>
              <a:rPr lang="en-US" altLang="fa-IR"/>
              <a:t>Fourth level</a:t>
            </a:r>
          </a:p>
          <a:p>
            <a:pPr lvl="4"/>
            <a:r>
              <a:rPr lang="en-US" altLang="fa-IR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D1602FC-0E56-4EB3-B641-E42366B7C6C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23/06/2026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C99B641-F892-434A-B493-431452B6929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7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46BC43-04F0-40B1-BFA9-C3A253F4B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833" y="877388"/>
            <a:ext cx="5182012" cy="56714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E327BA6-EFD7-46C9-A616-7E7E21A6D794}"/>
              </a:ext>
            </a:extLst>
          </p:cNvPr>
          <p:cNvSpPr/>
          <p:nvPr/>
        </p:nvSpPr>
        <p:spPr>
          <a:xfrm>
            <a:off x="444115" y="3097368"/>
            <a:ext cx="5568192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anose="00000700000000000000" pitchFamily="2" charset="-78"/>
              </a:rPr>
              <a:t>غربالگری شنوایی نوزادان و شیرخواران</a:t>
            </a:r>
          </a:p>
          <a:p>
            <a:pPr algn="ctr">
              <a:lnSpc>
                <a:spcPct val="150000"/>
              </a:lnSpc>
            </a:pP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anose="00000700000000000000" pitchFamily="2" charset="-78"/>
              </a:rPr>
              <a:t>1405/4/31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28A948-37AD-C21C-0DC2-F0AE9F909458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2363417" y="1737934"/>
            <a:ext cx="1921178" cy="12288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4203" y="391886"/>
            <a:ext cx="5333272" cy="42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3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78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350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3991" y="232869"/>
            <a:ext cx="5431231" cy="117119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a-IR" sz="2400" dirty="0">
                <a:cs typeface="B Titr" panose="00000700000000000000" pitchFamily="2" charset="-78"/>
              </a:rPr>
              <a:t>درصد تمکین جهت انجام تست های تشخیصی</a:t>
            </a:r>
            <a:br>
              <a:rPr lang="fa-IR" sz="24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100</a:t>
            </a:r>
            <a:r>
              <a:rPr lang="fa-IR" sz="1400" dirty="0">
                <a:cs typeface="B Titr" panose="00000700000000000000" pitchFamily="2" charset="-78"/>
              </a:rPr>
              <a:t/>
            </a:r>
            <a:br>
              <a:rPr lang="fa-IR" sz="1400" dirty="0">
                <a:cs typeface="B Titr" panose="00000700000000000000" pitchFamily="2" charset="-78"/>
              </a:rPr>
            </a:b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299149" y="1771914"/>
                <a:ext cx="9405257" cy="1499149"/>
              </a:xfr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algn="l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𝟏𝟎</m:t>
                      </m:r>
                      <m:r>
                        <a:rPr lang="fa-I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𝟎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𝟎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B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240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fa-IR" sz="2400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تعداد شیرخواران مراجعه کرده به مرحله تشخیص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sz="2400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تعداد نوزادان با نتیجه </m:t>
                          </m:r>
                          <m:r>
                            <m:rPr>
                              <m:nor/>
                            </m:rPr>
                            <a:rPr lang="fa-IR" sz="2400" b="1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ارجاع</m:t>
                          </m:r>
                          <m:r>
                            <m:rPr>
                              <m:nor/>
                            </m:rPr>
                            <a:rPr lang="fa-IR" sz="2400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 در تست</m:t>
                          </m:r>
                          <m:r>
                            <m:rPr>
                              <m:nor/>
                            </m:rPr>
                            <a:rPr lang="fa-IR" sz="2400" b="0" dirty="0" smtClean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 دوم غربال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cs typeface="B Titr" panose="00000700000000000000" pitchFamily="2" charset="-78"/>
                </a:endParaRPr>
              </a:p>
              <a:p>
                <a:pPr algn="r" rtl="1"/>
                <a:endParaRPr lang="en-US" sz="1600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299149" y="1771914"/>
                <a:ext cx="9405257" cy="149914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 txBox="1">
            <a:spLocks/>
          </p:cNvSpPr>
          <p:nvPr/>
        </p:nvSpPr>
        <p:spPr>
          <a:xfrm>
            <a:off x="6809363" y="3638914"/>
            <a:ext cx="5382638" cy="11276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>
                <a:cs typeface="B Titr" panose="00000700000000000000" pitchFamily="2" charset="-78"/>
              </a:rPr>
              <a:t>درصد تمکین جهت انجام مداخله های درمانی</a:t>
            </a:r>
          </a:p>
          <a:p>
            <a:pPr algn="ctr">
              <a:lnSpc>
                <a:spcPct val="120000"/>
              </a:lnSpc>
            </a:pPr>
            <a:r>
              <a:rPr lang="fa-IR" sz="2400" dirty="0">
                <a:cs typeface="B Titr" panose="00000700000000000000" pitchFamily="2" charset="-78"/>
              </a:rPr>
              <a:t>100</a:t>
            </a:r>
            <a:endParaRPr lang="en-US" sz="2400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385749" y="5168815"/>
                <a:ext cx="9474925" cy="1475176"/>
              </a:xfr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marL="0" indent="0" algn="ctr" rtl="1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𝟏𝟎𝟎</m:t>
                    </m:r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×</m:t>
                    </m:r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dirty="0">
                            <a:solidFill>
                              <a:prstClr val="black"/>
                            </a:solidFill>
                            <a:cs typeface="B Titr" panose="00000700000000000000" pitchFamily="2" charset="-78"/>
                          </a:rPr>
                          <m:t>تعداد شیرخواران مراجعه کرده به مرحله مداخله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dirty="0">
                            <a:solidFill>
                              <a:prstClr val="black"/>
                            </a:solidFill>
                            <a:cs typeface="B Titr" panose="00000700000000000000" pitchFamily="2" charset="-78"/>
                          </a:rPr>
                          <m:t>تعداد نوزادان با تشخیص قطعی کم شنوایی</m:t>
                        </m:r>
                      </m:den>
                    </m:f>
                  </m:oMath>
                </a14:m>
                <a:r>
                  <a:rPr lang="fa-IR" sz="2400" dirty="0">
                    <a:solidFill>
                      <a:prstClr val="black"/>
                    </a:solidFill>
                    <a:cs typeface="B Titr" panose="00000700000000000000" pitchFamily="2" charset="-78"/>
                  </a:rPr>
                  <a:t>  </a:t>
                </a:r>
                <a:endParaRPr lang="en-US" sz="2400" dirty="0">
                  <a:solidFill>
                    <a:prstClr val="black"/>
                  </a:solidFill>
                  <a:cs typeface="B Titr" panose="00000700000000000000" pitchFamily="2" charset="-78"/>
                </a:endParaRPr>
              </a:p>
              <a:p>
                <a:pPr algn="ctr" rtl="1"/>
                <a:endParaRPr lang="en-US" sz="1800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5749" y="5168815"/>
                <a:ext cx="9474925" cy="1475176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794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246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723" y="785811"/>
            <a:ext cx="4414887" cy="61636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02469"/>
            <a:ext cx="4426668" cy="615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71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CE244-EC85-DB89-3D8A-521C1C434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WWWBPS~1.IR\AppData\Local\Temp\SNAGHTML32a40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285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1F6DB-DEBF-6A4D-177A-8710F4DBF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546" y="501936"/>
            <a:ext cx="10515600" cy="289531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کنترل کیفی داده های ثبت شده در سامانه سیب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D061D9-5C07-39CA-0BE4-2F4EA95D1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6" y="3833091"/>
            <a:ext cx="10515600" cy="24842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2A7817-FF1A-E9A1-F3B3-BA7F34852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46" y="3833091"/>
            <a:ext cx="3395332" cy="191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7" y="373626"/>
            <a:ext cx="11926528" cy="639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3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39" y="628407"/>
            <a:ext cx="11238271" cy="560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82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71" y="294968"/>
            <a:ext cx="11791617" cy="627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96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" y="658890"/>
            <a:ext cx="12177815" cy="55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52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391" y="895130"/>
            <a:ext cx="12238781" cy="506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601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020" y="297890"/>
            <a:ext cx="11079805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آزمون های فیزیولوژیک والکتروفیزیولوژیک غربالگری کم شنوایی نوزادان</a:t>
            </a:r>
            <a:endParaRPr lang="en-US" sz="28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020" y="1631697"/>
            <a:ext cx="5484780" cy="20462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AABR:</a:t>
            </a:r>
          </a:p>
          <a:p>
            <a:pPr algn="ctr"/>
            <a:r>
              <a:rPr lang="en-US" sz="18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Automated Auditory Brainstem Response</a:t>
            </a:r>
            <a:endParaRPr lang="fa-IR" sz="18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a-IR" sz="23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1"/>
            <a:r>
              <a:rPr lang="fa-IR" sz="14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پاسخ های شنوایی ساقه مغز</a:t>
            </a:r>
          </a:p>
          <a:p>
            <a:pPr algn="ctr" rtl="1"/>
            <a:r>
              <a:rPr lang="fa-IR" sz="17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از گوش داخلی تا ساقه مغز</a:t>
            </a:r>
            <a:endParaRPr lang="en-US" sz="1700" b="0" dirty="0">
              <a:solidFill>
                <a:srgbClr val="00206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20" y="3821545"/>
            <a:ext cx="5484780" cy="27432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7909" y="1631697"/>
            <a:ext cx="5259912" cy="20462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TEOAE: </a:t>
            </a:r>
          </a:p>
          <a:p>
            <a:pPr algn="ctr"/>
            <a:r>
              <a:rPr lang="en-US" sz="18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Transient Evoked Otoacoustic Emissions</a:t>
            </a:r>
          </a:p>
          <a:p>
            <a:endParaRPr lang="fa-IR" sz="18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1"/>
            <a:r>
              <a:rPr lang="fa-IR" sz="14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آزمایش خودکار گسیل های صوتی گوش</a:t>
            </a:r>
          </a:p>
          <a:p>
            <a:pPr algn="r" rtl="1"/>
            <a:r>
              <a:rPr lang="fa-IR" sz="17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                 از گوش خارجی تا گوش داخلی(بخش حلزونی)</a:t>
            </a:r>
            <a:r>
              <a:rPr lang="fa-IR" sz="1700" b="0" dirty="0"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en-US" sz="1700" b="0" dirty="0"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908" y="3810000"/>
            <a:ext cx="5259913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8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80" y="1066595"/>
            <a:ext cx="12231160" cy="472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857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1F6DB-DEBF-6A4D-177A-8710F4DBF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546" y="501936"/>
            <a:ext cx="10515600" cy="289531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ثبت خدمت غربالگری شنوایی- پزشک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D061D9-5C07-39CA-0BE4-2F4EA95D1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6" y="3833091"/>
            <a:ext cx="10515600" cy="248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738" y="3766793"/>
            <a:ext cx="3304318" cy="20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4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522514" y="1462089"/>
            <a:ext cx="10920549" cy="4708524"/>
          </a:xfrm>
          <a:prstGeom prst="roundRect">
            <a:avLst/>
          </a:prstGeom>
          <a:solidFill>
            <a:schemeClr val="bg1">
              <a:alpha val="77647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G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3094039" y="282575"/>
            <a:ext cx="6003925" cy="819150"/>
          </a:xfrm>
        </p:spPr>
        <p:txBody>
          <a:bodyPr rtlCol="0">
            <a:normAutofit/>
          </a:bodyPr>
          <a:lstStyle/>
          <a:p>
            <a:pPr algn="ctr" rtl="1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fa-IR" altLang="en-US" sz="2700" b="1" dirty="0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در سامانه سیب</a:t>
            </a:r>
            <a:endParaRPr lang="en-US" altLang="en-US" sz="2000" b="1" dirty="0">
              <a:latin typeface="IRTitr" pitchFamily="2" charset="-78"/>
              <a:cs typeface="IRTitr" pitchFamily="2" charset="-78"/>
            </a:endParaRPr>
          </a:p>
        </p:txBody>
      </p:sp>
      <p:sp>
        <p:nvSpPr>
          <p:cNvPr id="4100" name="Rectangle 3"/>
          <p:cNvSpPr txBox="1">
            <a:spLocks noChangeArrowheads="1"/>
          </p:cNvSpPr>
          <p:nvPr/>
        </p:nvSpPr>
        <p:spPr bwMode="auto">
          <a:xfrm>
            <a:off x="3127375" y="5332413"/>
            <a:ext cx="62357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fa-IR" altLang="en-US" sz="2800" b="1" dirty="0">
                <a:solidFill>
                  <a:srgbClr val="000000"/>
                </a:solidFill>
                <a:cs typeface="B Nazanin" panose="00000400000000000000" pitchFamily="2" charset="-78"/>
              </a:rPr>
              <a:t>غربالگری شنوایی نوزادان -</a:t>
            </a:r>
            <a:r>
              <a:rPr lang="fa-IR" altLang="en-US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پزشک</a:t>
            </a:r>
            <a:r>
              <a:rPr lang="fa-IR" altLang="en-US" sz="2800" b="1" dirty="0">
                <a:solidFill>
                  <a:srgbClr val="000000"/>
                </a:solidFill>
                <a:cs typeface="B Nazanin" panose="00000400000000000000" pitchFamily="2" charset="-78"/>
              </a:rPr>
              <a:t> </a:t>
            </a:r>
          </a:p>
          <a:p>
            <a:pPr algn="ctr" rtl="1">
              <a:buNone/>
            </a:pPr>
            <a:r>
              <a:rPr lang="fa-IR" altLang="en-US" sz="2800" b="1" dirty="0">
                <a:solidFill>
                  <a:srgbClr val="000000"/>
                </a:solidFill>
                <a:cs typeface="B Nazanin" panose="00000400000000000000" pitchFamily="2" charset="-78"/>
              </a:rPr>
              <a:t>با کد خدمت 8523/8537</a:t>
            </a:r>
            <a:endParaRPr lang="en-US" altLang="en-US" sz="1600" dirty="0"/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977" y="1881051"/>
            <a:ext cx="9104812" cy="32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7381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4906" y="14944"/>
            <a:ext cx="13061812" cy="682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163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531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64" y="203199"/>
            <a:ext cx="11102109" cy="61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73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4906" y="14944"/>
            <a:ext cx="13061812" cy="682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027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6821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0651836" cy="578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171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494" y="1028700"/>
            <a:ext cx="10515600" cy="1797627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dirty="0"/>
              <a:t> </a:t>
            </a:r>
            <a:r>
              <a:rPr lang="fa-IR" dirty="0">
                <a:cs typeface="B Titr" panose="00000700000000000000" pitchFamily="2" charset="-78"/>
              </a:rPr>
              <a:t>ثبت بیماری با کد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H90</a:t>
            </a:r>
            <a:r>
              <a:rPr lang="fa-IR" dirty="0">
                <a:cs typeface="B Titr" panose="00000700000000000000" pitchFamily="2" charset="-78"/>
              </a:rPr>
              <a:t> توسط پزشک برای کم شنوایی 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D061D9-5C07-39CA-0BE4-2F4EA95D1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94" y="3823854"/>
            <a:ext cx="10515600" cy="248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82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3151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ارکان برنامه غربالگری شنوایی نوزادان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95805"/>
            <a:ext cx="10515599" cy="472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162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C:\Users\WWWBPS~1.IR\AppData\Local\Temp\SNAGHTML196d3d5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6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5710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562349"/>
            <a:ext cx="2971800" cy="3053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63025" y="2591474"/>
            <a:ext cx="1209675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H90</a:t>
            </a:r>
          </a:p>
        </p:txBody>
      </p:sp>
    </p:spTree>
    <p:extLst>
      <p:ext uri="{BB962C8B-B14F-4D97-AF65-F5344CB8AC3E}">
        <p14:creationId xmlns:p14="http://schemas.microsoft.com/office/powerpoint/2010/main" val="17921974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9597" y="-7918"/>
            <a:ext cx="12391194" cy="687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638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C37C7-B131-47AF-B0AA-26887905F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8172"/>
            <a:ext cx="10515600" cy="5776324"/>
          </a:xfr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وضعیت موجود شاخص ها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6A19BD-6AF0-F578-F815-CCADF3DEE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478171"/>
            <a:ext cx="3789337" cy="21288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BA60D8-CD0B-E54C-38E5-9BE3A8871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9188" y="3917271"/>
            <a:ext cx="4304149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49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24184-DBAF-1A86-DE99-5BCC3901B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311" y="121845"/>
            <a:ext cx="10515599" cy="45699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کنترل کمی و کیفی دیتای ثبت شده در سامانه سیب 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2E9AF6-0EC8-0ABA-F997-E2D708EA6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311" y="680096"/>
            <a:ext cx="10515599" cy="633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9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21394AC-0DB8-8512-B9D9-F8BC75F49A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8948750"/>
              </p:ext>
            </p:extLst>
          </p:nvPr>
        </p:nvGraphicFramePr>
        <p:xfrm>
          <a:off x="369652" y="340468"/>
          <a:ext cx="11391088" cy="629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356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5DC1DCF-8225-0E40-3A66-68FA36E95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1788477"/>
              </p:ext>
            </p:extLst>
          </p:nvPr>
        </p:nvGraphicFramePr>
        <p:xfrm>
          <a:off x="428017" y="469784"/>
          <a:ext cx="11313268" cy="5882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584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5134D3A-AAF1-CED9-3878-DB0A9FB199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2179161"/>
              </p:ext>
            </p:extLst>
          </p:nvPr>
        </p:nvGraphicFramePr>
        <p:xfrm>
          <a:off x="671209" y="562062"/>
          <a:ext cx="10682591" cy="5751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920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845CA3D-3401-B04D-F3A2-677AD30B0E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047048"/>
              </p:ext>
            </p:extLst>
          </p:nvPr>
        </p:nvGraphicFramePr>
        <p:xfrm>
          <a:off x="729573" y="777241"/>
          <a:ext cx="11021439" cy="5312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360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6B8B1B-4C3D-43AD-9B09-C5C5F33BF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810" y="2348228"/>
            <a:ext cx="6858380" cy="21615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57416" y="727827"/>
            <a:ext cx="487803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060"/>
                </a:solidFill>
                <a:cs typeface="B Titr" panose="00000700000000000000" pitchFamily="2" charset="-78"/>
              </a:rPr>
              <a:t>با سپاس فراوان از حسن توجه شما عزیزان</a:t>
            </a:r>
            <a:endParaRPr lang="en-US" sz="24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231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F495E4-BBED-4A11-BD64-36903DF53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1"/>
            <a:ext cx="6857999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00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EA2DC6-0D15-4BD3-B451-C6B1D7450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3" y="318781"/>
            <a:ext cx="7164023" cy="63420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2C3DDA-2CE5-47C0-87BC-C5962B277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495" y="1283515"/>
            <a:ext cx="4122204" cy="18539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916940-C976-4663-8F6A-CA2B3F8E91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689" y="3242063"/>
            <a:ext cx="3567289" cy="35000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15918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CC2B3-92C9-9378-2029-7DB5A50F9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488" y="109057"/>
            <a:ext cx="10972800" cy="42164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000" dirty="0">
                <a:cs typeface="B Titr" panose="00000700000000000000" pitchFamily="2" charset="-78"/>
              </a:rPr>
              <a:t>مشخصات مراکز ارائه دهنده خدمت غربالگری(سطح یک) شنوایی نوزادان و شیرخواران</a:t>
            </a:r>
            <a:endParaRPr lang="en-US" sz="2000" dirty="0">
              <a:cs typeface="B Titr" panose="000007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5F7127E-6D9F-F6B8-FC22-6152A6A8C5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765868"/>
              </p:ext>
            </p:extLst>
          </p:nvPr>
        </p:nvGraphicFramePr>
        <p:xfrm>
          <a:off x="445007" y="636546"/>
          <a:ext cx="11301985" cy="6032710"/>
        </p:xfrm>
        <a:graphic>
          <a:graphicData uri="http://schemas.openxmlformats.org/drawingml/2006/table">
            <a:tbl>
              <a:tblPr rtl="1">
                <a:tableStyleId>{C4B1156A-380E-4F78-BDF5-A606A8083BF9}</a:tableStyleId>
              </a:tblPr>
              <a:tblGrid>
                <a:gridCol w="1131727">
                  <a:extLst>
                    <a:ext uri="{9D8B030D-6E8A-4147-A177-3AD203B41FA5}">
                      <a16:colId xmlns:a16="http://schemas.microsoft.com/office/drawing/2014/main" val="4060928999"/>
                    </a:ext>
                  </a:extLst>
                </a:gridCol>
                <a:gridCol w="4037516">
                  <a:extLst>
                    <a:ext uri="{9D8B030D-6E8A-4147-A177-3AD203B41FA5}">
                      <a16:colId xmlns:a16="http://schemas.microsoft.com/office/drawing/2014/main" val="68749417"/>
                    </a:ext>
                  </a:extLst>
                </a:gridCol>
                <a:gridCol w="6132742">
                  <a:extLst>
                    <a:ext uri="{9D8B030D-6E8A-4147-A177-3AD203B41FA5}">
                      <a16:colId xmlns:a16="http://schemas.microsoft.com/office/drawing/2014/main" val="1837676203"/>
                    </a:ext>
                  </a:extLst>
                </a:gridCol>
              </a:tblGrid>
              <a:tr h="27824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شهرستان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Titr" panose="00000700000000000000" pitchFamily="2" charset="-78"/>
                      </a:endParaRPr>
                    </a:p>
                  </a:txBody>
                  <a:tcPr marL="5139" marR="5139" marT="5139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نام مرکز  </a:t>
                      </a:r>
                      <a:endParaRPr lang="fa-IR" sz="110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Titr" panose="00000700000000000000" pitchFamily="2" charset="-78"/>
                      </a:endParaRPr>
                    </a:p>
                  </a:txBody>
                  <a:tcPr marL="5139" marR="5139" marT="5139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آدرس دقیق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Titr" panose="00000700000000000000" pitchFamily="2" charset="-78"/>
                      </a:endParaRPr>
                    </a:p>
                  </a:txBody>
                  <a:tcPr marL="5139" marR="5139" marT="5139" marB="0" anchor="ctr"/>
                </a:tc>
                <a:extLst>
                  <a:ext uri="{0D108BD9-81ED-4DB2-BD59-A6C34878D82A}">
                    <a16:rowId xmlns:a16="http://schemas.microsoft.com/office/drawing/2014/main" val="4237560777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اردستان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شهری-روستایی شماره 2 اردستان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اردستان- خیابان امام خمینی-سه راه هلال احمر -مرکز خدمات جامع سلامت شهری-روستایی شماره 2 اردستان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667797199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بویین میاندشت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میاندشت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بویین میاندشت-بلوار امام حسین-خیابان قدس-مرکز شبانه روزی میاندشت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690897808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تیران وکرون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تیران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تیران- خیابان پرستار جنب شبکه بهداشت 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502091758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جرقویه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صدرا (بیمارستان امام خمینی)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 جرقویه-نیک آباد-بیمارستان امام خمینی-جنب فیزیوتراپی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764863883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چادگان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جامع سلامت شهری و روستایی چادگان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چادگان-فلکه الله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3173935096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خمینی شهر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شهید موسوی اندوان خمینی شهر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خمینی شهر- خ مدرس جنب شهرداری منطقه یک 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3887402492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برخوار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ولیعصر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برخوار- بلوار شهید سلیمانی جنب آتش نشانی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472479374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خوانسار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جواهری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خوانسار- فلکه سرچشمه(میدان22بهمن)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2695575485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خور وبیابانک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مرکزخدمات بهزیستی مثبت زندگی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خور- خیابان بهزیستی-اداره بهزیستی شهرستان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243918548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گلپایگان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مجتمع توانبخشی شهید تندگویان 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گلپایگان - بلوار شهید بهشتی -خیابان آبشار -نبش کوچه آبشار3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936482861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مبارکه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سلامت سینا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مبارکه- خیابان 17 شهریور کوچه شهید کریمیان مرکز خدمات جامع سلامت سینا .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666809999"/>
                  </a:ext>
                </a:extLst>
              </a:tr>
              <a:tr h="18199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لنجان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جامع سلامت شماره دو(حضرت سکینه)</a:t>
                      </a:r>
                      <a:endParaRPr lang="fa-IR" sz="1050" b="1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زرین شهر- خیابان حافظ 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19775892"/>
                  </a:ext>
                </a:extLst>
              </a:tr>
              <a:tr h="1819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شماره یک فولادشهر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فولادشهر - آ4 جنب اداره پست مرکز شماره یک فولادشهر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290065619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فریدن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بیمارستان شهید رجایی داران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داران- بلوار طالقانی درمانگاه تخصصی بیمارستان شهید رجایی داران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421244396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فریدونشهر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شهدا 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فریدونشهر - خیابان شریعتی - مرکز جامع خدمات سلامت شهدا 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3938792745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فلاورجان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بصیر سلامت(شماره دو فلاورجان)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فلاورجان _خ امام خمینی _چهارراه فاطمیه_مرکزخدمات جامع سلامت بصیر سلامت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3305329225"/>
                  </a:ext>
                </a:extLst>
              </a:tr>
              <a:tr h="18199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نطنز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امیرالمؤمنین(ع) نطنز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نطنز . میدان ۱۷ شهریور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577878459"/>
                  </a:ext>
                </a:extLst>
              </a:tr>
              <a:tr h="1819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شهید شریفیان بادرود.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بادرود . خ امام خمینی ره . جنب هلال احمر 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4037700211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شاهین شهر 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شهید سرخوش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شاهین شهر-خ مطهری-بین فرعی 2 و 3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3735617370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دهاقان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جامع سلامت رسول اکرم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دهاقان- خیابان معلم، عطاآباد قبل از خیابان آزادی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3690977659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نایین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همیاران نسیم زندگی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نایین- خیابان شهید رجایی- انتهای کوچه جهانگردی- ساختمان قدیم بهزیستی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391664627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</a:rPr>
                        <a:t>شهرضا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قائمیه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شهرضا-  خیابان ولیعصر شرقی 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3873576027"/>
                  </a:ext>
                </a:extLst>
              </a:tr>
              <a:tr h="181999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اصفهان یک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نواب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اصفهان- جی،خ بزرگمهر،کنارگذر بزرگمهر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653522435"/>
                  </a:ext>
                </a:extLst>
              </a:tr>
              <a:tr h="1819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محکم کار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اصفهان خیابان لاله شمالی- بلوار زینبیه-جنب حرم زینبیه-مرکز جامع تکامل اصفهان- طبقه اول 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840470684"/>
                  </a:ext>
                </a:extLst>
              </a:tr>
              <a:tr h="1819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 ابن سینا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اصفهان-  میدان شهدا ابتدای خیابان ابن سینا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2554561596"/>
                  </a:ext>
                </a:extLst>
              </a:tr>
              <a:tr h="18199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اصفهان دو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ملاهادی سبزواری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اصفهان-  خیابان فیض -نرسیده به چهارراه شیخ مفید- کنار گلفروشی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996793279"/>
                  </a:ext>
                </a:extLst>
              </a:tr>
              <a:tr h="1819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خانه اصفهان(کوجان)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اصفهان-  خیابان امام خمینی خیابان شهیدان کاظمی کنار فرهنگسرا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017579061"/>
                  </a:ext>
                </a:extLst>
              </a:tr>
              <a:tr h="181999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سمیرم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خدمات جامع سلامت شهید بهشتی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سمیرم- بلوار ابن سینا خیابان شهید مصطفی امیدی پایگاه سلامت شهید بهشتی، جنب شبکه بهداشت و درمان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985007901"/>
                  </a:ext>
                </a:extLst>
              </a:tr>
              <a:tr h="65849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نجف آباد</a:t>
                      </a: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fa-IR" sz="1050" b="1" u="none" strike="noStrike" kern="1200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مرکز ملک 2</a:t>
                      </a:r>
                      <a:endParaRPr lang="fa-IR" sz="1050" b="1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fa-IR" sz="1050" b="1" u="none" strike="noStrike" dirty="0">
                        <a:solidFill>
                          <a:srgbClr val="00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 fontAlgn="b"/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>نجف آباد- خیابان منتظری جنوبی- گلبهار شرقی- نبش خواجه نصیرالدین طوسی </a:t>
                      </a:r>
                      <a:b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050" b="1" u="none" strike="noStrike" dirty="0">
                          <a:solidFill>
                            <a:srgbClr val="000000"/>
                          </a:solidFill>
                          <a:effectLst/>
                          <a:cs typeface="B Nazanin" panose="00000400000000000000" pitchFamily="2" charset="-78"/>
                        </a:rPr>
                      </a:br>
                      <a:endParaRPr lang="fa-IR" sz="1050" b="1" i="0" u="none" strike="noStrike" dirty="0">
                        <a:solidFill>
                          <a:srgbClr val="000000"/>
                        </a:solidFill>
                        <a:effectLst/>
                        <a:latin typeface="2  Nazanin"/>
                        <a:cs typeface="B Nazanin" panose="00000400000000000000" pitchFamily="2" charset="-78"/>
                      </a:endParaRPr>
                    </a:p>
                  </a:txBody>
                  <a:tcPr marL="5139" marR="5139" marT="5139" marB="0" anchor="b"/>
                </a:tc>
                <a:extLst>
                  <a:ext uri="{0D108BD9-81ED-4DB2-BD59-A6C34878D82A}">
                    <a16:rowId xmlns:a16="http://schemas.microsoft.com/office/drawing/2014/main" val="1702188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988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2278C7-DB52-4D20-B229-7DC067B12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1"/>
            <a:ext cx="6857999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22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75512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کدهای خدمت مربوط به برنامه ارزیابی شنوایی در سامانه سیب:</a:t>
            </a:r>
          </a:p>
          <a:p>
            <a:pPr algn="just" rtl="1">
              <a:lnSpc>
                <a:spcPct val="150000"/>
              </a:lnSpc>
            </a:pP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کد خدمت 8473: "ارزیابی شنوایی نوزادان (28-0 روزه)- </a:t>
            </a:r>
            <a:r>
              <a:rPr lang="fa-IR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غیرپزشک</a:t>
            </a: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"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کد خدمت 8537: " درخواست آزمایشات تشخیصی شنوایی شناسی- </a:t>
            </a:r>
            <a:r>
              <a:rPr lang="fa-IR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پزشک</a:t>
            </a: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"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کد خدمت 8523: " نتیجه آزمایشات کامل تشخیصی شنوایی شناسی- </a:t>
            </a:r>
            <a:r>
              <a:rPr lang="fa-IR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پزشک</a:t>
            </a: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“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صورت تشخیص کم شنوایی برای کودک بایستی ثبت بیماری در سامانه سیب با کد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H90</a:t>
            </a:r>
            <a:r>
              <a:rPr lang="fa-IR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انجام شود-پزشک</a:t>
            </a: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fa-IR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417847-FE94-EFCF-EFE7-07D0F3F44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15" y="4187304"/>
            <a:ext cx="4093829" cy="2670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284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1F6DB-DEBF-6A4D-177A-8710F4DBF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546" y="501936"/>
            <a:ext cx="10515600" cy="289531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اهم شاخص ها و نحوه گزارش گیری از سامانه سیب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D061D9-5C07-39CA-0BE4-2F4EA95D1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6" y="3833091"/>
            <a:ext cx="10515600" cy="248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546" y="3833091"/>
            <a:ext cx="3545905" cy="194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2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6126" y="106410"/>
            <a:ext cx="4429096" cy="88581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3000" dirty="0">
                <a:cs typeface="B Titr" panose="00000700000000000000" pitchFamily="2" charset="-78"/>
              </a:rPr>
              <a:t>درصد پوشش غربالگری </a:t>
            </a:r>
            <a:r>
              <a:rPr lang="fa-IR" sz="3000" dirty="0">
                <a:solidFill>
                  <a:srgbClr val="C00000"/>
                </a:solidFill>
                <a:cs typeface="B Titr" panose="00000700000000000000" pitchFamily="2" charset="-78"/>
              </a:rPr>
              <a:t>کل</a:t>
            </a:r>
            <a:r>
              <a:rPr lang="fa-IR" dirty="0">
                <a:cs typeface="B Titr" panose="00000700000000000000" pitchFamily="2" charset="-78"/>
              </a:rPr>
              <a:t/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100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235131" y="1071357"/>
                <a:ext cx="9405257" cy="1276670"/>
              </a:xfr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𝟏𝟎𝟎</m:t>
                      </m:r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B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240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fa-IR" sz="240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بعد از یکماهگی</m:t>
                          </m:r>
                          <m:r>
                            <m:rPr>
                              <m:nor/>
                            </m:rPr>
                            <a:rPr lang="fa-IR" sz="240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fa-IR" sz="240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 قبل از یکماهگی </m:t>
                          </m:r>
                          <m:r>
                            <m:rPr>
                              <m:nor/>
                            </m:rPr>
                            <a:rPr lang="fa-IR" sz="240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fa-IR" sz="2400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تعداد شیرخواران غربالگری شده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sz="2400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تعداد موالید زنده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cs typeface="B Titr" panose="00000700000000000000" pitchFamily="2" charset="-78"/>
                </a:endParaRPr>
              </a:p>
              <a:p>
                <a:pPr algn="r" rtl="1"/>
                <a:endParaRPr lang="en-US" sz="1600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235131" y="1071357"/>
                <a:ext cx="9405257" cy="127667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 txBox="1">
            <a:spLocks/>
          </p:cNvSpPr>
          <p:nvPr/>
        </p:nvSpPr>
        <p:spPr>
          <a:xfrm>
            <a:off x="7646126" y="2397323"/>
            <a:ext cx="4429096" cy="9976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>
                <a:cs typeface="B Titr" panose="00000700000000000000" pitchFamily="2" charset="-78"/>
              </a:rPr>
              <a:t>درصد پوشش غربالگری </a:t>
            </a:r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بموقع</a:t>
            </a:r>
            <a:r>
              <a:rPr lang="fa-IR" dirty="0">
                <a:cs typeface="B Titr" panose="00000700000000000000" pitchFamily="2" charset="-78"/>
              </a:rPr>
              <a:t/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100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35131" y="3444249"/>
                <a:ext cx="9405257" cy="1129236"/>
              </a:xfr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marL="0" indent="0" algn="ctr" rtl="1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𝟏𝟎𝟎</m:t>
                    </m:r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B Titr" panose="00000700000000000000" pitchFamily="2" charset="-78"/>
                      </a:rPr>
                      <m:t>×</m:t>
                    </m:r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dirty="0">
                            <a:solidFill>
                              <a:prstClr val="black"/>
                            </a:solidFill>
                            <a:cs typeface="B Titr" panose="00000700000000000000" pitchFamily="2" charset="-78"/>
                          </a:rPr>
                          <m:t>تعداد شیرخواران غربالگری شده قبل از یکماهگی 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dirty="0">
                            <a:solidFill>
                              <a:prstClr val="black"/>
                            </a:solidFill>
                            <a:cs typeface="B Titr" panose="00000700000000000000" pitchFamily="2" charset="-78"/>
                          </a:rPr>
                          <m:t>تعداد موالید زنده</m:t>
                        </m:r>
                      </m:den>
                    </m:f>
                  </m:oMath>
                </a14:m>
                <a:r>
                  <a:rPr lang="fa-IR" sz="2400" dirty="0">
                    <a:solidFill>
                      <a:prstClr val="black"/>
                    </a:solidFill>
                    <a:cs typeface="B Titr" panose="00000700000000000000" pitchFamily="2" charset="-78"/>
                  </a:rPr>
                  <a:t>  </a:t>
                </a:r>
                <a:endParaRPr lang="en-US" sz="2400" dirty="0">
                  <a:solidFill>
                    <a:prstClr val="black"/>
                  </a:solidFill>
                  <a:cs typeface="B Titr" panose="00000700000000000000" pitchFamily="2" charset="-78"/>
                </a:endParaRPr>
              </a:p>
              <a:p>
                <a:pPr algn="ctr" rtl="1"/>
                <a:endParaRPr lang="en-US" sz="1800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5131" y="3444249"/>
                <a:ext cx="9405257" cy="1129236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 txBox="1">
            <a:spLocks/>
          </p:cNvSpPr>
          <p:nvPr/>
        </p:nvSpPr>
        <p:spPr>
          <a:xfrm>
            <a:off x="7646126" y="4640670"/>
            <a:ext cx="4429096" cy="93036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>
                <a:cs typeface="B Titr" panose="00000700000000000000" pitchFamily="2" charset="-78"/>
              </a:rPr>
              <a:t>میزان بروز </a:t>
            </a:r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کم شنوایی</a:t>
            </a:r>
            <a:r>
              <a:rPr lang="fa-IR" dirty="0">
                <a:cs typeface="B Titr" panose="00000700000000000000" pitchFamily="2" charset="-78"/>
              </a:rPr>
              <a:t/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4-2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3"/>
              <p:cNvSpPr txBox="1">
                <a:spLocks/>
              </p:cNvSpPr>
              <p:nvPr/>
            </p:nvSpPr>
            <p:spPr>
              <a:xfrm>
                <a:off x="235131" y="5638216"/>
                <a:ext cx="9405257" cy="1122507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2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9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9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9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9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9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9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𝟏𝟎</m:t>
                      </m:r>
                      <m:r>
                        <a:rPr lang="fa-IR" sz="24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𝟎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𝟎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B Titr" panose="00000700000000000000" pitchFamily="2" charset="-78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B Titr" panose="00000700000000000000" pitchFamily="2" charset="-78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2400" i="1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fa-IR" sz="2400" i="1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تعداد شیرخوار با تشخیص کم شنوایی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fa-IR" sz="2400" i="1" dirty="0">
                              <a:solidFill>
                                <a:prstClr val="black"/>
                              </a:solidFill>
                              <a:cs typeface="B Titr" panose="00000700000000000000" pitchFamily="2" charset="-78"/>
                            </a:rPr>
                            <m:t>تعداد کل شیرخواران غربالگری شده</m:t>
                          </m:r>
                        </m:den>
                      </m:f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cs typeface="B Titr" panose="00000700000000000000" pitchFamily="2" charset="-78"/>
                </a:endParaRPr>
              </a:p>
              <a:p>
                <a:pPr algn="r" rtl="1"/>
                <a:endParaRPr lang="en-US" sz="1600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9" name="Tex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31" y="5638216"/>
                <a:ext cx="9405257" cy="11225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472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uiExpand="1" build="p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246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80163"/>
            <a:ext cx="8697085" cy="644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6325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14166</TotalTime>
  <Words>774</Words>
  <Application>Microsoft Office PowerPoint</Application>
  <PresentationFormat>Widescreen</PresentationFormat>
  <Paragraphs>142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41</vt:i4>
      </vt:variant>
    </vt:vector>
  </HeadingPairs>
  <TitlesOfParts>
    <vt:vector size="56" baseType="lpstr">
      <vt:lpstr>2  Nazanin</vt:lpstr>
      <vt:lpstr>Arial</vt:lpstr>
      <vt:lpstr>B Nazanin</vt:lpstr>
      <vt:lpstr>B Titr</vt:lpstr>
      <vt:lpstr>Calibri</vt:lpstr>
      <vt:lpstr>Calibri Light</vt:lpstr>
      <vt:lpstr>Cambria Math</vt:lpstr>
      <vt:lpstr>IRTitr</vt:lpstr>
      <vt:lpstr>Symbol</vt:lpstr>
      <vt:lpstr>Tahoma</vt:lpstr>
      <vt:lpstr>Times New Roman</vt:lpstr>
      <vt:lpstr>Traditional Arabic</vt:lpstr>
      <vt:lpstr>1_Office Theme</vt:lpstr>
      <vt:lpstr>Office Theme</vt:lpstr>
      <vt:lpstr>2_Office Theme</vt:lpstr>
      <vt:lpstr>PowerPoint Presentation</vt:lpstr>
      <vt:lpstr>آزمون های فیزیولوژیک والکتروفیزیولوژیک غربالگری کم شنوایی نوزادان</vt:lpstr>
      <vt:lpstr>ارکان برنامه غربالگری شنوایی نوزادان</vt:lpstr>
      <vt:lpstr>PowerPoint Presentation</vt:lpstr>
      <vt:lpstr>PowerPoint Presentation</vt:lpstr>
      <vt:lpstr>PowerPoint Presentation</vt:lpstr>
      <vt:lpstr>اهم شاخص ها و نحوه گزارش گیری از سامانه سیب</vt:lpstr>
      <vt:lpstr>درصد پوشش غربالگری کل 100</vt:lpstr>
      <vt:lpstr>PowerPoint Presentation</vt:lpstr>
      <vt:lpstr>PowerPoint Presentation</vt:lpstr>
      <vt:lpstr>درصد تمکین جهت انجام تست های تشخیصی 100 </vt:lpstr>
      <vt:lpstr>PowerPoint Presentation</vt:lpstr>
      <vt:lpstr>PowerPoint Presentation</vt:lpstr>
      <vt:lpstr>کنترل کیفی داده های ثبت شده در سامانه سیب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ثبت خدمت غربالگری شنوایی- پزشک</vt:lpstr>
      <vt:lpstr>فرایند ثبت غربالگری شنوایی در سامانه سیب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ثبت بیماری با کد H90 توسط پزشک برای کم شنوایی </vt:lpstr>
      <vt:lpstr>PowerPoint Presentation</vt:lpstr>
      <vt:lpstr>PowerPoint Presentation</vt:lpstr>
      <vt:lpstr>PowerPoint Presentation</vt:lpstr>
      <vt:lpstr>وضعیت موجود شاخص ها</vt:lpstr>
      <vt:lpstr>کنترل کمی و کیفی دیتای ثبت شده در سامانه سیب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مشخصات مراکز ارائه دهنده خدمت غربالگری(سطح یک) شنوایی نوزادان و شیرخواران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دکتر سعید محمودیان_شنوایی 5تا18 سال پزشک</dc:title>
  <dc:creator>Dr. Saeid Mahmoudian</dc:creator>
  <cp:keywords>دانشگاه مجازی بیماری های گوش و شنوایی</cp:keywords>
  <cp:lastModifiedBy>NCDC ghasemi</cp:lastModifiedBy>
  <cp:revision>769</cp:revision>
  <cp:lastPrinted>2023-10-23T05:08:05Z</cp:lastPrinted>
  <dcterms:created xsi:type="dcterms:W3CDTF">2018-01-07T16:56:05Z</dcterms:created>
  <dcterms:modified xsi:type="dcterms:W3CDTF">2026-06-23T08:43:00Z</dcterms:modified>
</cp:coreProperties>
</file>