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1.xml" ContentType="application/vnd.openxmlformats-officedocument.drawingml.chartshapes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drawings/drawing2.xml" ContentType="application/vnd.openxmlformats-officedocument.drawingml.chartshapes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rawings/drawing3.xml" ContentType="application/vnd.openxmlformats-officedocument.drawingml.chartshapes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drawings/drawing4.xml" ContentType="application/vnd.openxmlformats-officedocument.drawingml.chartshapes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drawings/drawing5.xml" ContentType="application/vnd.openxmlformats-officedocument.drawingml.chartshapes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drawings/drawing6.xml" ContentType="application/vnd.openxmlformats-officedocument.drawingml.chartshapes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89" r:id="rId3"/>
    <p:sldId id="256" r:id="rId4"/>
    <p:sldId id="264" r:id="rId5"/>
    <p:sldId id="260" r:id="rId6"/>
    <p:sldId id="257" r:id="rId7"/>
    <p:sldId id="258" r:id="rId8"/>
    <p:sldId id="262" r:id="rId9"/>
    <p:sldId id="292" r:id="rId10"/>
    <p:sldId id="271" r:id="rId11"/>
    <p:sldId id="272" r:id="rId12"/>
    <p:sldId id="290" r:id="rId13"/>
    <p:sldId id="291" r:id="rId14"/>
    <p:sldId id="274" r:id="rId15"/>
    <p:sldId id="275" r:id="rId16"/>
    <p:sldId id="276" r:id="rId17"/>
    <p:sldId id="277" r:id="rId18"/>
    <p:sldId id="278" r:id="rId19"/>
    <p:sldId id="280" r:id="rId20"/>
    <p:sldId id="281" r:id="rId21"/>
    <p:sldId id="282" r:id="rId22"/>
    <p:sldId id="284" r:id="rId23"/>
    <p:sldId id="285" r:id="rId24"/>
    <p:sldId id="286" r:id="rId25"/>
    <p:sldId id="287" r:id="rId26"/>
    <p:sldId id="288" r:id="rId27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chartUserShapes" Target="../drawings/drawing6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1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chartUserShapes" Target="../drawings/drawing2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chartUserShapes" Target="../drawings/drawing3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chartUserShapes" Target="../drawings/drawing4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chartUserShapes" Target="../drawings/drawing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r>
              <a:rPr lang="fa-IR" sz="1600" b="0" dirty="0">
                <a:cs typeface="B Nazanin" panose="00000400000000000000" pitchFamily="2" charset="-78"/>
              </a:rPr>
              <a:t>روند</a:t>
            </a:r>
            <a:r>
              <a:rPr lang="fa-IR" sz="1600" b="0" baseline="0" dirty="0">
                <a:cs typeface="B Nazanin" panose="00000400000000000000" pitchFamily="2" charset="-78"/>
              </a:rPr>
              <a:t> بروز تالاسمی در کشور 1376-1392</a:t>
            </a:r>
            <a:endParaRPr lang="en-US" sz="1600" b="0" dirty="0">
              <a:cs typeface="B Nazanin" panose="000004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B Nazanin" panose="00000400000000000000" pitchFamily="2" charset="-78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317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1"/>
              </a:solidFill>
              <a:ln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Sheet1!$A$2:$A$18</c:f>
              <c:numCache>
                <c:formatCode>General</c:formatCode>
                <c:ptCount val="17"/>
                <c:pt idx="0">
                  <c:v>1376</c:v>
                </c:pt>
                <c:pt idx="1">
                  <c:v>1377</c:v>
                </c:pt>
                <c:pt idx="2">
                  <c:v>1378</c:v>
                </c:pt>
                <c:pt idx="3">
                  <c:v>1379</c:v>
                </c:pt>
                <c:pt idx="4">
                  <c:v>1380</c:v>
                </c:pt>
                <c:pt idx="5">
                  <c:v>1381</c:v>
                </c:pt>
                <c:pt idx="6">
                  <c:v>1382</c:v>
                </c:pt>
                <c:pt idx="7">
                  <c:v>1383</c:v>
                </c:pt>
                <c:pt idx="8">
                  <c:v>1384</c:v>
                </c:pt>
                <c:pt idx="9">
                  <c:v>1385</c:v>
                </c:pt>
                <c:pt idx="10">
                  <c:v>1386</c:v>
                </c:pt>
                <c:pt idx="11">
                  <c:v>1387</c:v>
                </c:pt>
                <c:pt idx="12">
                  <c:v>1388</c:v>
                </c:pt>
                <c:pt idx="13">
                  <c:v>1389</c:v>
                </c:pt>
                <c:pt idx="14">
                  <c:v>1390</c:v>
                </c:pt>
                <c:pt idx="15">
                  <c:v>1391</c:v>
                </c:pt>
                <c:pt idx="16">
                  <c:v>1392</c:v>
                </c:pt>
              </c:numCache>
            </c:numRef>
          </c:cat>
          <c:val>
            <c:numRef>
              <c:f>Sheet1!$B$2:$B$18</c:f>
              <c:numCache>
                <c:formatCode>General</c:formatCode>
                <c:ptCount val="17"/>
                <c:pt idx="0">
                  <c:v>545</c:v>
                </c:pt>
                <c:pt idx="1">
                  <c:v>532</c:v>
                </c:pt>
                <c:pt idx="2">
                  <c:v>505</c:v>
                </c:pt>
                <c:pt idx="3">
                  <c:v>472</c:v>
                </c:pt>
                <c:pt idx="4">
                  <c:v>404</c:v>
                </c:pt>
                <c:pt idx="5">
                  <c:v>398</c:v>
                </c:pt>
                <c:pt idx="6">
                  <c:v>326</c:v>
                </c:pt>
                <c:pt idx="7">
                  <c:v>286</c:v>
                </c:pt>
                <c:pt idx="8">
                  <c:v>372</c:v>
                </c:pt>
                <c:pt idx="9">
                  <c:v>285</c:v>
                </c:pt>
                <c:pt idx="10">
                  <c:v>239</c:v>
                </c:pt>
                <c:pt idx="11">
                  <c:v>186</c:v>
                </c:pt>
                <c:pt idx="12">
                  <c:v>199</c:v>
                </c:pt>
                <c:pt idx="13">
                  <c:v>176</c:v>
                </c:pt>
                <c:pt idx="14">
                  <c:v>143</c:v>
                </c:pt>
                <c:pt idx="15">
                  <c:v>141</c:v>
                </c:pt>
                <c:pt idx="16">
                  <c:v>134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5A7-4D00-8AC5-29472380BB1E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378629983"/>
        <c:axId val="1458859471"/>
      </c:lineChart>
      <c:catAx>
        <c:axId val="137862998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8859471"/>
        <c:crosses val="autoZero"/>
        <c:auto val="1"/>
        <c:lblAlgn val="ctr"/>
        <c:lblOffset val="100"/>
        <c:noMultiLvlLbl val="0"/>
      </c:catAx>
      <c:valAx>
        <c:axId val="1458859471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37862998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لنجان</c:v>
                </c:pt>
              </c:strCache>
            </c:strRef>
          </c:tx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B Nazanin" panose="000004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سال 1394</c:v>
                </c:pt>
                <c:pt idx="1">
                  <c:v>سال 1395</c:v>
                </c:pt>
                <c:pt idx="2">
                  <c:v>سال 1396</c:v>
                </c:pt>
                <c:pt idx="3">
                  <c:v>سال 1397</c:v>
                </c:pt>
                <c:pt idx="4">
                  <c:v>سال 1398</c:v>
                </c:pt>
                <c:pt idx="5">
                  <c:v>سال 1399</c:v>
                </c:pt>
                <c:pt idx="6">
                  <c:v>سال 1400</c:v>
                </c:pt>
                <c:pt idx="7">
                  <c:v>سال 1401</c:v>
                </c:pt>
                <c:pt idx="8">
                  <c:v>سال 1402</c:v>
                </c:pt>
                <c:pt idx="9">
                  <c:v>سال 1403</c:v>
                </c:pt>
                <c:pt idx="10">
                  <c:v>سال 1404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146</c:v>
                </c:pt>
                <c:pt idx="1">
                  <c:v>149</c:v>
                </c:pt>
                <c:pt idx="2">
                  <c:v>150</c:v>
                </c:pt>
                <c:pt idx="3">
                  <c:v>184</c:v>
                </c:pt>
                <c:pt idx="4">
                  <c:v>418</c:v>
                </c:pt>
                <c:pt idx="5">
                  <c:v>459</c:v>
                </c:pt>
                <c:pt idx="6">
                  <c:v>247</c:v>
                </c:pt>
                <c:pt idx="7">
                  <c:v>174</c:v>
                </c:pt>
                <c:pt idx="8">
                  <c:v>263</c:v>
                </c:pt>
                <c:pt idx="9">
                  <c:v>90</c:v>
                </c:pt>
                <c:pt idx="10">
                  <c:v>141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794-49A1-BC77-758C1C04EFF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دانشگاه ع.پ. اصفهان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B Nazanin" panose="000004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سال 1394</c:v>
                </c:pt>
                <c:pt idx="1">
                  <c:v>سال 1395</c:v>
                </c:pt>
                <c:pt idx="2">
                  <c:v>سال 1396</c:v>
                </c:pt>
                <c:pt idx="3">
                  <c:v>سال 1397</c:v>
                </c:pt>
                <c:pt idx="4">
                  <c:v>سال 1398</c:v>
                </c:pt>
                <c:pt idx="5">
                  <c:v>سال 1399</c:v>
                </c:pt>
                <c:pt idx="6">
                  <c:v>سال 1400</c:v>
                </c:pt>
                <c:pt idx="7">
                  <c:v>سال 1401</c:v>
                </c:pt>
                <c:pt idx="8">
                  <c:v>سال 1402</c:v>
                </c:pt>
                <c:pt idx="9">
                  <c:v>سال 1403</c:v>
                </c:pt>
                <c:pt idx="10">
                  <c:v>سال 1404</c:v>
                </c:pt>
              </c:strCache>
            </c:strRef>
          </c:cat>
          <c:val>
            <c:numRef>
              <c:f>Sheet1!$C$2:$C$12</c:f>
              <c:numCache>
                <c:formatCode>General</c:formatCode>
                <c:ptCount val="11"/>
                <c:pt idx="0">
                  <c:v>154</c:v>
                </c:pt>
                <c:pt idx="1">
                  <c:v>126</c:v>
                </c:pt>
                <c:pt idx="2">
                  <c:v>139</c:v>
                </c:pt>
                <c:pt idx="3">
                  <c:v>120</c:v>
                </c:pt>
                <c:pt idx="4">
                  <c:v>166</c:v>
                </c:pt>
                <c:pt idx="5">
                  <c:v>145</c:v>
                </c:pt>
                <c:pt idx="6">
                  <c:v>154</c:v>
                </c:pt>
                <c:pt idx="7">
                  <c:v>190</c:v>
                </c:pt>
                <c:pt idx="8">
                  <c:v>224</c:v>
                </c:pt>
                <c:pt idx="9">
                  <c:v>194</c:v>
                </c:pt>
                <c:pt idx="10">
                  <c:v>186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794-49A1-BC77-758C1C04EFF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فلاورجان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B Nazanin" panose="000004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سال 1394</c:v>
                </c:pt>
                <c:pt idx="1">
                  <c:v>سال 1395</c:v>
                </c:pt>
                <c:pt idx="2">
                  <c:v>سال 1396</c:v>
                </c:pt>
                <c:pt idx="3">
                  <c:v>سال 1397</c:v>
                </c:pt>
                <c:pt idx="4">
                  <c:v>سال 1398</c:v>
                </c:pt>
                <c:pt idx="5">
                  <c:v>سال 1399</c:v>
                </c:pt>
                <c:pt idx="6">
                  <c:v>سال 1400</c:v>
                </c:pt>
                <c:pt idx="7">
                  <c:v>سال 1401</c:v>
                </c:pt>
                <c:pt idx="8">
                  <c:v>سال 1402</c:v>
                </c:pt>
                <c:pt idx="9">
                  <c:v>سال 1403</c:v>
                </c:pt>
                <c:pt idx="10">
                  <c:v>سال 1404</c:v>
                </c:pt>
              </c:strCache>
            </c:strRef>
          </c:cat>
          <c:val>
            <c:numRef>
              <c:f>Sheet1!$D$2:$D$12</c:f>
              <c:numCache>
                <c:formatCode>General</c:formatCode>
                <c:ptCount val="11"/>
                <c:pt idx="0">
                  <c:v>221</c:v>
                </c:pt>
                <c:pt idx="1">
                  <c:v>181</c:v>
                </c:pt>
                <c:pt idx="2">
                  <c:v>231</c:v>
                </c:pt>
                <c:pt idx="3">
                  <c:v>204</c:v>
                </c:pt>
                <c:pt idx="4">
                  <c:v>92</c:v>
                </c:pt>
                <c:pt idx="5">
                  <c:v>71</c:v>
                </c:pt>
                <c:pt idx="6">
                  <c:v>106</c:v>
                </c:pt>
                <c:pt idx="7">
                  <c:v>78</c:v>
                </c:pt>
                <c:pt idx="8">
                  <c:v>58</c:v>
                </c:pt>
                <c:pt idx="9">
                  <c:v>59</c:v>
                </c:pt>
                <c:pt idx="10">
                  <c:v>92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794-49A1-BC77-758C1C04EFF9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شاهین شهر و میمه</c:v>
                </c:pt>
              </c:strCache>
            </c:strRef>
          </c:tx>
          <c:spPr>
            <a:ln w="28575" cap="rnd">
              <a:solidFill>
                <a:schemeClr val="accent6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accent6"/>
                    </a:solidFill>
                    <a:latin typeface="+mn-lt"/>
                    <a:ea typeface="+mn-ea"/>
                    <a:cs typeface="B Nazanin" panose="000004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سال 1394</c:v>
                </c:pt>
                <c:pt idx="1">
                  <c:v>سال 1395</c:v>
                </c:pt>
                <c:pt idx="2">
                  <c:v>سال 1396</c:v>
                </c:pt>
                <c:pt idx="3">
                  <c:v>سال 1397</c:v>
                </c:pt>
                <c:pt idx="4">
                  <c:v>سال 1398</c:v>
                </c:pt>
                <c:pt idx="5">
                  <c:v>سال 1399</c:v>
                </c:pt>
                <c:pt idx="6">
                  <c:v>سال 1400</c:v>
                </c:pt>
                <c:pt idx="7">
                  <c:v>سال 1401</c:v>
                </c:pt>
                <c:pt idx="8">
                  <c:v>سال 1402</c:v>
                </c:pt>
                <c:pt idx="9">
                  <c:v>سال 1403</c:v>
                </c:pt>
                <c:pt idx="10">
                  <c:v>سال 1404</c:v>
                </c:pt>
              </c:strCache>
            </c:strRef>
          </c:cat>
          <c:val>
            <c:numRef>
              <c:f>Sheet1!$E$2:$E$12</c:f>
              <c:numCache>
                <c:formatCode>General</c:formatCode>
                <c:ptCount val="11"/>
                <c:pt idx="0">
                  <c:v>63</c:v>
                </c:pt>
                <c:pt idx="1">
                  <c:v>164</c:v>
                </c:pt>
                <c:pt idx="2">
                  <c:v>148</c:v>
                </c:pt>
                <c:pt idx="3">
                  <c:v>183</c:v>
                </c:pt>
                <c:pt idx="4">
                  <c:v>109</c:v>
                </c:pt>
                <c:pt idx="5">
                  <c:v>48</c:v>
                </c:pt>
                <c:pt idx="6">
                  <c:v>109</c:v>
                </c:pt>
                <c:pt idx="7">
                  <c:v>746</c:v>
                </c:pt>
                <c:pt idx="8">
                  <c:v>778</c:v>
                </c:pt>
                <c:pt idx="9">
                  <c:v>350</c:v>
                </c:pt>
                <c:pt idx="10">
                  <c:v>395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3794-49A1-BC77-758C1C04EFF9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برخوار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B Nazanin" panose="000004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سال 1394</c:v>
                </c:pt>
                <c:pt idx="1">
                  <c:v>سال 1395</c:v>
                </c:pt>
                <c:pt idx="2">
                  <c:v>سال 1396</c:v>
                </c:pt>
                <c:pt idx="3">
                  <c:v>سال 1397</c:v>
                </c:pt>
                <c:pt idx="4">
                  <c:v>سال 1398</c:v>
                </c:pt>
                <c:pt idx="5">
                  <c:v>سال 1399</c:v>
                </c:pt>
                <c:pt idx="6">
                  <c:v>سال 1400</c:v>
                </c:pt>
                <c:pt idx="7">
                  <c:v>سال 1401</c:v>
                </c:pt>
                <c:pt idx="8">
                  <c:v>سال 1402</c:v>
                </c:pt>
                <c:pt idx="9">
                  <c:v>سال 1403</c:v>
                </c:pt>
                <c:pt idx="10">
                  <c:v>سال 1404</c:v>
                </c:pt>
              </c:strCache>
            </c:strRef>
          </c:cat>
          <c:val>
            <c:numRef>
              <c:f>Sheet1!$F$2:$F$12</c:f>
              <c:numCache>
                <c:formatCode>General</c:formatCode>
                <c:ptCount val="11"/>
                <c:pt idx="0">
                  <c:v>93</c:v>
                </c:pt>
                <c:pt idx="1">
                  <c:v>156</c:v>
                </c:pt>
                <c:pt idx="2">
                  <c:v>69</c:v>
                </c:pt>
                <c:pt idx="3">
                  <c:v>99</c:v>
                </c:pt>
                <c:pt idx="4">
                  <c:v>161</c:v>
                </c:pt>
                <c:pt idx="5">
                  <c:v>112</c:v>
                </c:pt>
                <c:pt idx="6">
                  <c:v>53</c:v>
                </c:pt>
                <c:pt idx="7">
                  <c:v>104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3794-49A1-BC77-758C1C04EF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32897551"/>
        <c:axId val="332900879"/>
      </c:lineChart>
      <c:catAx>
        <c:axId val="3328975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en-US"/>
          </a:p>
        </c:txPr>
        <c:crossAx val="332900879"/>
        <c:crosses val="autoZero"/>
        <c:auto val="1"/>
        <c:lblAlgn val="ctr"/>
        <c:lblOffset val="100"/>
        <c:noMultiLvlLbl val="0"/>
      </c:catAx>
      <c:valAx>
        <c:axId val="33290087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en-US"/>
          </a:p>
        </c:txPr>
        <c:crossAx val="33289755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B Nazanin" panose="00000400000000000000" pitchFamily="2" charset="-78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cs typeface="B Nazanin" panose="00000400000000000000" pitchFamily="2" charset="-78"/>
        </a:defRPr>
      </a:pPr>
      <a:endParaRPr lang="en-US"/>
    </a:p>
  </c:txPr>
  <c:externalData r:id="rId3">
    <c:autoUpdate val="0"/>
  </c:externalData>
  <c:userShapes r:id="rId4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B Mitra" panose="00000400000000000000" pitchFamily="2" charset="-78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درصد پوشش غربالگری متابولیک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Pt>
            <c:idx val="4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EE27-44F5-8A65-BC8FDB9A20C0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EE27-44F5-8A65-BC8FDB9A20C0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EE27-44F5-8A65-BC8FDB9A20C0}"/>
              </c:ext>
            </c:extLst>
          </c:dPt>
          <c:dPt>
            <c:idx val="13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EE27-44F5-8A65-BC8FDB9A20C0}"/>
              </c:ext>
            </c:extLst>
          </c:dPt>
          <c:dPt>
            <c:idx val="18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9-EE27-44F5-8A65-BC8FDB9A20C0}"/>
              </c:ext>
            </c:extLst>
          </c:dPt>
          <c:dPt>
            <c:idx val="2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B-EE27-44F5-8A65-BC8FDB9A20C0}"/>
              </c:ext>
            </c:extLst>
          </c:dPt>
          <c:dPt>
            <c:idx val="2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D-EE27-44F5-8A65-BC8FDB9A20C0}"/>
              </c:ext>
            </c:extLst>
          </c:dPt>
          <c:dPt>
            <c:idx val="24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F-EE27-44F5-8A65-BC8FDB9A20C0}"/>
              </c:ext>
            </c:extLst>
          </c:dPt>
          <c:dPt>
            <c:idx val="26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1-EE27-44F5-8A65-BC8FDB9A20C0}"/>
              </c:ext>
            </c:extLst>
          </c:dPt>
          <c:dLbls>
            <c:dLbl>
              <c:idx val="1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5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7-EE27-44F5-8A65-BC8FDB9A20C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Sheet1!$A$2:$A$29</c:f>
              <c:strCache>
                <c:ptCount val="28"/>
                <c:pt idx="0">
                  <c:v>شهرضا</c:v>
                </c:pt>
                <c:pt idx="1">
                  <c:v>خور و بیابانک</c:v>
                </c:pt>
                <c:pt idx="2">
                  <c:v>خمینی شهر</c:v>
                </c:pt>
                <c:pt idx="3">
                  <c:v>فریدن</c:v>
                </c:pt>
                <c:pt idx="4">
                  <c:v>گلپایگان</c:v>
                </c:pt>
                <c:pt idx="5">
                  <c:v>اردستان</c:v>
                </c:pt>
                <c:pt idx="6">
                  <c:v>لنجان</c:v>
                </c:pt>
                <c:pt idx="7">
                  <c:v>اصفهان دو</c:v>
                </c:pt>
                <c:pt idx="8">
                  <c:v>اصفهان یک</c:v>
                </c:pt>
                <c:pt idx="9">
                  <c:v>برخوار</c:v>
                </c:pt>
                <c:pt idx="10">
                  <c:v>هرند</c:v>
                </c:pt>
                <c:pt idx="11">
                  <c:v>کوهپایه</c:v>
                </c:pt>
                <c:pt idx="12">
                  <c:v>دهاقان</c:v>
                </c:pt>
                <c:pt idx="13">
                  <c:v>دانشگاه ع.پ.اصفهان</c:v>
                </c:pt>
                <c:pt idx="14">
                  <c:v>فلاورجان</c:v>
                </c:pt>
                <c:pt idx="15">
                  <c:v>خوانسار</c:v>
                </c:pt>
                <c:pt idx="16">
                  <c:v>نجف آباد</c:v>
                </c:pt>
                <c:pt idx="17">
                  <c:v>نطنز</c:v>
                </c:pt>
                <c:pt idx="18">
                  <c:v>تیران و کرون</c:v>
                </c:pt>
                <c:pt idx="19">
                  <c:v>مبارکه</c:v>
                </c:pt>
                <c:pt idx="20">
                  <c:v>شاهین شهر و میمه</c:v>
                </c:pt>
                <c:pt idx="21">
                  <c:v>نایین</c:v>
                </c:pt>
                <c:pt idx="22">
                  <c:v>سمیرم</c:v>
                </c:pt>
                <c:pt idx="23">
                  <c:v>بویین میاندشت</c:v>
                </c:pt>
                <c:pt idx="24">
                  <c:v>جرقویه</c:v>
                </c:pt>
                <c:pt idx="25">
                  <c:v>ورزنه</c:v>
                </c:pt>
                <c:pt idx="26">
                  <c:v>چادگان</c:v>
                </c:pt>
                <c:pt idx="27">
                  <c:v>فریدونشهر</c:v>
                </c:pt>
              </c:strCache>
            </c:strRef>
          </c:cat>
          <c:val>
            <c:numRef>
              <c:f>Sheet1!$B$2:$B$29</c:f>
              <c:numCache>
                <c:formatCode>General</c:formatCode>
                <c:ptCount val="28"/>
                <c:pt idx="0">
                  <c:v>102.5</c:v>
                </c:pt>
                <c:pt idx="1">
                  <c:v>102</c:v>
                </c:pt>
                <c:pt idx="2">
                  <c:v>101.3</c:v>
                </c:pt>
                <c:pt idx="3">
                  <c:v>101.2</c:v>
                </c:pt>
                <c:pt idx="4">
                  <c:v>100.6</c:v>
                </c:pt>
                <c:pt idx="5">
                  <c:v>99.3</c:v>
                </c:pt>
                <c:pt idx="6">
                  <c:v>97.5</c:v>
                </c:pt>
                <c:pt idx="7">
                  <c:v>96.6</c:v>
                </c:pt>
                <c:pt idx="8">
                  <c:v>96.6</c:v>
                </c:pt>
                <c:pt idx="9">
                  <c:v>94.8</c:v>
                </c:pt>
                <c:pt idx="10">
                  <c:v>94</c:v>
                </c:pt>
                <c:pt idx="11">
                  <c:v>93.9</c:v>
                </c:pt>
                <c:pt idx="12">
                  <c:v>93.5</c:v>
                </c:pt>
                <c:pt idx="13">
                  <c:v>93.3</c:v>
                </c:pt>
                <c:pt idx="14">
                  <c:v>92.7</c:v>
                </c:pt>
                <c:pt idx="15">
                  <c:v>92.3</c:v>
                </c:pt>
                <c:pt idx="16">
                  <c:v>89.7</c:v>
                </c:pt>
                <c:pt idx="17">
                  <c:v>89.7</c:v>
                </c:pt>
                <c:pt idx="18">
                  <c:v>89.6</c:v>
                </c:pt>
                <c:pt idx="19">
                  <c:v>89.2</c:v>
                </c:pt>
                <c:pt idx="20">
                  <c:v>89</c:v>
                </c:pt>
                <c:pt idx="21">
                  <c:v>87</c:v>
                </c:pt>
                <c:pt idx="22">
                  <c:v>85</c:v>
                </c:pt>
                <c:pt idx="23">
                  <c:v>82.2</c:v>
                </c:pt>
                <c:pt idx="24">
                  <c:v>82</c:v>
                </c:pt>
                <c:pt idx="25">
                  <c:v>80.7</c:v>
                </c:pt>
                <c:pt idx="26">
                  <c:v>79.8</c:v>
                </c:pt>
                <c:pt idx="27">
                  <c:v>71.2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EE27-44F5-8A65-BC8FDB9A20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230668128"/>
        <c:axId val="1230682688"/>
        <c:axId val="0"/>
      </c:bar3DChart>
      <c:catAx>
        <c:axId val="1230668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522000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Mitra" panose="00000400000000000000" pitchFamily="2" charset="-78"/>
              </a:defRPr>
            </a:pPr>
            <a:endParaRPr lang="en-US"/>
          </a:p>
        </c:txPr>
        <c:crossAx val="1230682688"/>
        <c:crosses val="autoZero"/>
        <c:auto val="0"/>
        <c:lblAlgn val="ctr"/>
        <c:lblOffset val="100"/>
        <c:noMultiLvlLbl val="0"/>
      </c:catAx>
      <c:valAx>
        <c:axId val="12306826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306681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B Mitra" panose="00000400000000000000" pitchFamily="2" charset="-78"/>
              </a:defRPr>
            </a:pPr>
            <a:r>
              <a:rPr lang="fa-IR" sz="1200">
                <a:solidFill>
                  <a:sysClr val="windowText" lastClr="000000"/>
                </a:solidFill>
                <a:cs typeface="B Mitra" panose="00000400000000000000" pitchFamily="2" charset="-78"/>
              </a:rPr>
              <a:t>درصد غربالگری به هنگام و حد انتظار آن</a:t>
            </a:r>
            <a:endParaRPr lang="en-US" sz="1200">
              <a:solidFill>
                <a:sysClr val="windowText" lastClr="000000"/>
              </a:solidFill>
              <a:cs typeface="B Mitra" panose="000004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B Mitra" panose="00000400000000000000" pitchFamily="2" charset="-78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درصد غربالگری به هنگام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A1D0-43C4-B5AF-B6C9B9854718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A1D0-43C4-B5AF-B6C9B9854718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A1D0-43C4-B5AF-B6C9B9854718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A1D0-43C4-B5AF-B6C9B9854718}"/>
              </c:ext>
            </c:extLst>
          </c:dPt>
          <c:dPt>
            <c:idx val="1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9-A1D0-43C4-B5AF-B6C9B9854718}"/>
              </c:ext>
            </c:extLst>
          </c:dPt>
          <c:dPt>
            <c:idx val="15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B-A1D0-43C4-B5AF-B6C9B9854718}"/>
              </c:ext>
            </c:extLst>
          </c:dPt>
          <c:dPt>
            <c:idx val="17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D-A1D0-43C4-B5AF-B6C9B9854718}"/>
              </c:ext>
            </c:extLst>
          </c:dPt>
          <c:dPt>
            <c:idx val="2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F-A1D0-43C4-B5AF-B6C9B9854718}"/>
              </c:ext>
            </c:extLst>
          </c:dPt>
          <c:dPt>
            <c:idx val="25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1-A1D0-43C4-B5AF-B6C9B9854718}"/>
              </c:ext>
            </c:extLst>
          </c:dPt>
          <c:dPt>
            <c:idx val="26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3-A1D0-43C4-B5AF-B6C9B985471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Sheet1!$A$2:$A$29</c:f>
              <c:strCache>
                <c:ptCount val="28"/>
                <c:pt idx="0">
                  <c:v>بویین میاندشت</c:v>
                </c:pt>
                <c:pt idx="1">
                  <c:v>گلپایگان</c:v>
                </c:pt>
                <c:pt idx="2">
                  <c:v>خوانسار</c:v>
                </c:pt>
                <c:pt idx="3">
                  <c:v>کوهپایه</c:v>
                </c:pt>
                <c:pt idx="4">
                  <c:v>چادگان</c:v>
                </c:pt>
                <c:pt idx="5">
                  <c:v>اردستان</c:v>
                </c:pt>
                <c:pt idx="6">
                  <c:v>فریدن</c:v>
                </c:pt>
                <c:pt idx="7">
                  <c:v>لنجان</c:v>
                </c:pt>
                <c:pt idx="8">
                  <c:v>دهاقان</c:v>
                </c:pt>
                <c:pt idx="9">
                  <c:v>خمینی شهر</c:v>
                </c:pt>
                <c:pt idx="10">
                  <c:v>فریدونشهر</c:v>
                </c:pt>
                <c:pt idx="11">
                  <c:v>نایین</c:v>
                </c:pt>
                <c:pt idx="12">
                  <c:v>برخوار</c:v>
                </c:pt>
                <c:pt idx="13">
                  <c:v>تیران و کرون</c:v>
                </c:pt>
                <c:pt idx="14">
                  <c:v>شهرضا</c:v>
                </c:pt>
                <c:pt idx="15">
                  <c:v>دانشگاه ع.پ.اصفهان</c:v>
                </c:pt>
                <c:pt idx="16">
                  <c:v>سمیرم</c:v>
                </c:pt>
                <c:pt idx="17">
                  <c:v>جرقویه</c:v>
                </c:pt>
                <c:pt idx="18">
                  <c:v>هرند</c:v>
                </c:pt>
                <c:pt idx="19">
                  <c:v>مبارکه</c:v>
                </c:pt>
                <c:pt idx="20">
                  <c:v>ورزنه</c:v>
                </c:pt>
                <c:pt idx="21">
                  <c:v>خور و بیابانک</c:v>
                </c:pt>
                <c:pt idx="22">
                  <c:v>نطنز</c:v>
                </c:pt>
                <c:pt idx="23">
                  <c:v>شاهین شهر و میمه</c:v>
                </c:pt>
                <c:pt idx="24">
                  <c:v>فلاورجان</c:v>
                </c:pt>
                <c:pt idx="25">
                  <c:v>اصفهان دو</c:v>
                </c:pt>
                <c:pt idx="26">
                  <c:v>اصفهان یک</c:v>
                </c:pt>
                <c:pt idx="27">
                  <c:v>نجف آباد</c:v>
                </c:pt>
              </c:strCache>
            </c:strRef>
          </c:cat>
          <c:val>
            <c:numRef>
              <c:f>Sheet1!$B$2:$B$29</c:f>
              <c:numCache>
                <c:formatCode>General</c:formatCode>
                <c:ptCount val="28"/>
                <c:pt idx="0">
                  <c:v>95.2</c:v>
                </c:pt>
                <c:pt idx="1">
                  <c:v>90.2</c:v>
                </c:pt>
                <c:pt idx="2">
                  <c:v>89</c:v>
                </c:pt>
                <c:pt idx="3">
                  <c:v>88.1</c:v>
                </c:pt>
                <c:pt idx="4">
                  <c:v>87.9</c:v>
                </c:pt>
                <c:pt idx="5">
                  <c:v>87.5</c:v>
                </c:pt>
                <c:pt idx="6">
                  <c:v>86.6</c:v>
                </c:pt>
                <c:pt idx="7">
                  <c:v>86.6</c:v>
                </c:pt>
                <c:pt idx="8">
                  <c:v>86.6</c:v>
                </c:pt>
                <c:pt idx="9">
                  <c:v>84</c:v>
                </c:pt>
                <c:pt idx="10">
                  <c:v>83</c:v>
                </c:pt>
                <c:pt idx="11">
                  <c:v>82.6</c:v>
                </c:pt>
                <c:pt idx="12">
                  <c:v>82.3</c:v>
                </c:pt>
                <c:pt idx="13">
                  <c:v>82</c:v>
                </c:pt>
                <c:pt idx="14">
                  <c:v>80.5</c:v>
                </c:pt>
                <c:pt idx="15">
                  <c:v>79</c:v>
                </c:pt>
                <c:pt idx="16">
                  <c:v>79</c:v>
                </c:pt>
                <c:pt idx="17">
                  <c:v>79</c:v>
                </c:pt>
                <c:pt idx="18">
                  <c:v>78.900000000000006</c:v>
                </c:pt>
                <c:pt idx="19">
                  <c:v>78.900000000000006</c:v>
                </c:pt>
                <c:pt idx="20">
                  <c:v>77.599999999999994</c:v>
                </c:pt>
                <c:pt idx="21">
                  <c:v>77</c:v>
                </c:pt>
                <c:pt idx="22">
                  <c:v>76.599999999999994</c:v>
                </c:pt>
                <c:pt idx="23">
                  <c:v>76.599999999999994</c:v>
                </c:pt>
                <c:pt idx="24">
                  <c:v>76.3</c:v>
                </c:pt>
                <c:pt idx="25">
                  <c:v>71.8</c:v>
                </c:pt>
                <c:pt idx="26">
                  <c:v>71</c:v>
                </c:pt>
                <c:pt idx="27">
                  <c:v>70.099999999999994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A1D0-43C4-B5AF-B6C9B98547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230668128"/>
        <c:axId val="1230682688"/>
        <c:axId val="0"/>
      </c:bar3DChart>
      <c:catAx>
        <c:axId val="1230668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522000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Mitra" panose="00000400000000000000" pitchFamily="2" charset="-78"/>
              </a:defRPr>
            </a:pPr>
            <a:endParaRPr lang="en-US"/>
          </a:p>
        </c:txPr>
        <c:crossAx val="1230682688"/>
        <c:crosses val="autoZero"/>
        <c:auto val="0"/>
        <c:lblAlgn val="ctr"/>
        <c:lblOffset val="100"/>
        <c:noMultiLvlLbl val="0"/>
      </c:catAx>
      <c:valAx>
        <c:axId val="12306826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306681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B Mitra" panose="00000400000000000000" pitchFamily="2" charset="-78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درصد نمونه نامناسب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Pt>
            <c:idx val="1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96F9-479A-A083-323ED9BB7C27}"/>
              </c:ext>
            </c:extLst>
          </c:dPt>
          <c:dPt>
            <c:idx val="15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96F9-479A-A083-323ED9BB7C27}"/>
              </c:ext>
            </c:extLst>
          </c:dPt>
          <c:dPt>
            <c:idx val="18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96F9-479A-A083-323ED9BB7C27}"/>
              </c:ext>
            </c:extLst>
          </c:dPt>
          <c:dPt>
            <c:idx val="19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96F9-479A-A083-323ED9BB7C27}"/>
              </c:ext>
            </c:extLst>
          </c:dPt>
          <c:dPt>
            <c:idx val="2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9-96F9-479A-A083-323ED9BB7C27}"/>
              </c:ext>
            </c:extLst>
          </c:dPt>
          <c:dPt>
            <c:idx val="2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B-96F9-479A-A083-323ED9BB7C27}"/>
              </c:ext>
            </c:extLst>
          </c:dPt>
          <c:dPt>
            <c:idx val="24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D-96F9-479A-A083-323ED9BB7C27}"/>
              </c:ext>
            </c:extLst>
          </c:dPt>
          <c:dPt>
            <c:idx val="26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F-96F9-479A-A083-323ED9BB7C27}"/>
              </c:ext>
            </c:extLst>
          </c:dPt>
          <c:dLbls>
            <c:dLbl>
              <c:idx val="0"/>
              <c:layout>
                <c:manualLayout>
                  <c:x val="0"/>
                  <c:y val="-4.1779820346772509E-2"/>
                </c:manualLayout>
              </c:layout>
              <c:tx>
                <c:rich>
                  <a:bodyPr rot="-5400000" spcFirstLastPara="1" vertOverflow="ellipsis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50" b="1" i="0" u="none" strike="noStrike" kern="1200" baseline="0"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B Mitra" panose="00000400000000000000" pitchFamily="2" charset="-78"/>
                      </a:defRPr>
                    </a:pPr>
                    <a:r>
                      <a:rPr lang="en-US" sz="1050" b="1">
                        <a:solidFill>
                          <a:sysClr val="windowText" lastClr="000000"/>
                        </a:solidFill>
                        <a:cs typeface="B Mitra" panose="00000400000000000000" pitchFamily="2" charset="-78"/>
                      </a:rPr>
                      <a:t>0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05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B Mitra" panose="00000400000000000000" pitchFamily="2" charset="-78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96F9-479A-A083-323ED9BB7C27}"/>
                </c:ext>
              </c:extLst>
            </c:dLbl>
            <c:dLbl>
              <c:idx val="1"/>
              <c:layout>
                <c:manualLayout>
                  <c:x val="0"/>
                  <c:y val="-4.17798203467725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96F9-479A-A083-323ED9BB7C27}"/>
                </c:ext>
              </c:extLst>
            </c:dLbl>
            <c:dLbl>
              <c:idx val="2"/>
              <c:layout>
                <c:manualLayout>
                  <c:x val="-1.8822506722329353E-17"/>
                  <c:y val="-4.17798203467725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96F9-479A-A083-323ED9BB7C27}"/>
                </c:ext>
              </c:extLst>
            </c:dLbl>
            <c:dLbl>
              <c:idx val="3"/>
              <c:layout>
                <c:manualLayout>
                  <c:x val="0"/>
                  <c:y val="-4.59578023814498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96F9-479A-A083-323ED9BB7C27}"/>
                </c:ext>
              </c:extLst>
            </c:dLbl>
            <c:dLbl>
              <c:idx val="4"/>
              <c:layout>
                <c:manualLayout>
                  <c:x val="0"/>
                  <c:y val="-5.43137664508042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96F9-479A-A083-323ED9BB7C27}"/>
                </c:ext>
              </c:extLst>
            </c:dLbl>
            <c:dLbl>
              <c:idx val="5"/>
              <c:layout>
                <c:manualLayout>
                  <c:x val="0"/>
                  <c:y val="-5.43137664508042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96F9-479A-A083-323ED9BB7C27}"/>
                </c:ext>
              </c:extLst>
            </c:dLbl>
            <c:dLbl>
              <c:idx val="6"/>
              <c:layout>
                <c:manualLayout>
                  <c:x val="0"/>
                  <c:y val="-5.84917484854815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96F9-479A-A083-323ED9BB7C27}"/>
                </c:ext>
              </c:extLst>
            </c:dLbl>
            <c:dLbl>
              <c:idx val="7"/>
              <c:layout>
                <c:manualLayout>
                  <c:x val="3.7645013444658707E-17"/>
                  <c:y val="-5.84917484854815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96F9-479A-A083-323ED9BB7C27}"/>
                </c:ext>
              </c:extLst>
            </c:dLbl>
            <c:dLbl>
              <c:idx val="8"/>
              <c:layout>
                <c:manualLayout>
                  <c:x val="-3.7645013444658707E-17"/>
                  <c:y val="-6.68477125548360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96F9-479A-A083-323ED9BB7C27}"/>
                </c:ext>
              </c:extLst>
            </c:dLbl>
            <c:dLbl>
              <c:idx val="9"/>
              <c:layout>
                <c:manualLayout>
                  <c:x val="0"/>
                  <c:y val="-6.68477125548360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96F9-479A-A083-323ED9BB7C27}"/>
                </c:ext>
              </c:extLst>
            </c:dLbl>
            <c:dLbl>
              <c:idx val="10"/>
              <c:layout>
                <c:manualLayout>
                  <c:x val="0"/>
                  <c:y val="-8.35596406935450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96F9-479A-A083-323ED9BB7C27}"/>
                </c:ext>
              </c:extLst>
            </c:dLbl>
            <c:dLbl>
              <c:idx val="11"/>
              <c:layout>
                <c:manualLayout>
                  <c:x val="-7.5290026889317413E-17"/>
                  <c:y val="-6.26697305201588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B-96F9-479A-A083-323ED9BB7C27}"/>
                </c:ext>
              </c:extLst>
            </c:dLbl>
            <c:dLbl>
              <c:idx val="12"/>
              <c:layout>
                <c:manualLayout>
                  <c:x val="0"/>
                  <c:y val="-8.355964069354501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05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6F9-479A-A083-323ED9BB7C27}"/>
                </c:ext>
              </c:extLst>
            </c:dLbl>
            <c:dLbl>
              <c:idx val="13"/>
              <c:layout>
                <c:manualLayout>
                  <c:x val="2.0533880903490761E-3"/>
                  <c:y val="-7.93816586588677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C-96F9-479A-A083-323ED9BB7C27}"/>
                </c:ext>
              </c:extLst>
            </c:dLbl>
            <c:dLbl>
              <c:idx val="14"/>
              <c:layout>
                <c:manualLayout>
                  <c:x val="0"/>
                  <c:y val="-8.77376227282222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D-96F9-479A-A083-323ED9BB7C27}"/>
                </c:ext>
              </c:extLst>
            </c:dLbl>
            <c:dLbl>
              <c:idx val="15"/>
              <c:layout>
                <c:manualLayout>
                  <c:x val="-7.5290026889317413E-17"/>
                  <c:y val="-8.35596406935450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6F9-479A-A083-323ED9BB7C27}"/>
                </c:ext>
              </c:extLst>
            </c:dLbl>
            <c:dLbl>
              <c:idx val="16"/>
              <c:layout>
                <c:manualLayout>
                  <c:x val="0"/>
                  <c:y val="-6.68477125548360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E-96F9-479A-A083-323ED9BB7C27}"/>
                </c:ext>
              </c:extLst>
            </c:dLbl>
            <c:dLbl>
              <c:idx val="17"/>
              <c:layout>
                <c:manualLayout>
                  <c:x val="-7.5290026889317413E-17"/>
                  <c:y val="-7.93816586588677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F-96F9-479A-A083-323ED9BB7C27}"/>
                </c:ext>
              </c:extLst>
            </c:dLbl>
            <c:dLbl>
              <c:idx val="18"/>
              <c:layout>
                <c:manualLayout>
                  <c:x val="-7.5290026889317413E-17"/>
                  <c:y val="-9.19156047628996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6F9-479A-A083-323ED9BB7C27}"/>
                </c:ext>
              </c:extLst>
            </c:dLbl>
            <c:dLbl>
              <c:idx val="19"/>
              <c:layout>
                <c:manualLayout>
                  <c:x val="-7.5290026889317413E-17"/>
                  <c:y val="-9.19156047628996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6F9-479A-A083-323ED9BB7C27}"/>
                </c:ext>
              </c:extLst>
            </c:dLbl>
            <c:dLbl>
              <c:idx val="20"/>
              <c:layout>
                <c:manualLayout>
                  <c:x val="0"/>
                  <c:y val="-9.19156047628995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96F9-479A-A083-323ED9BB7C27}"/>
                </c:ext>
              </c:extLst>
            </c:dLbl>
            <c:dLbl>
              <c:idx val="21"/>
              <c:layout>
                <c:manualLayout>
                  <c:x val="-2.0533880903490761E-3"/>
                  <c:y val="-0.1002715688322539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0-96F9-479A-A083-323ED9BB7C27}"/>
                </c:ext>
              </c:extLst>
            </c:dLbl>
            <c:dLbl>
              <c:idx val="22"/>
              <c:layout>
                <c:manualLayout>
                  <c:x val="-1.5058005377863483E-16"/>
                  <c:y val="-0.1086275329016085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96F9-479A-A083-323ED9BB7C27}"/>
                </c:ext>
              </c:extLst>
            </c:dLbl>
            <c:dLbl>
              <c:idx val="23"/>
              <c:layout>
                <c:manualLayout>
                  <c:x val="0"/>
                  <c:y val="-0.1128055149362857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1-96F9-479A-A083-323ED9BB7C27}"/>
                </c:ext>
              </c:extLst>
            </c:dLbl>
            <c:dLbl>
              <c:idx val="24"/>
              <c:layout>
                <c:manualLayout>
                  <c:x val="2.0533880903490761E-3"/>
                  <c:y val="-0.1086275329016085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96F9-479A-A083-323ED9BB7C27}"/>
                </c:ext>
              </c:extLst>
            </c:dLbl>
            <c:dLbl>
              <c:idx val="25"/>
              <c:layout>
                <c:manualLayout>
                  <c:x val="-1.5058005377863483E-16"/>
                  <c:y val="-0.1671192813870901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2-96F9-479A-A083-323ED9BB7C27}"/>
                </c:ext>
              </c:extLst>
            </c:dLbl>
            <c:dLbl>
              <c:idx val="26"/>
              <c:layout>
                <c:manualLayout>
                  <c:x val="2.0533880903490761E-3"/>
                  <c:y val="-0.2256110298725715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96F9-479A-A083-323ED9BB7C27}"/>
                </c:ext>
              </c:extLst>
            </c:dLbl>
            <c:dLbl>
              <c:idx val="27"/>
              <c:layout>
                <c:manualLayout>
                  <c:x val="-1.5058005377863483E-16"/>
                  <c:y val="-0.346772508878211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3-96F9-479A-A083-323ED9BB7C2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Sheet1!$A$2:$A$29</c:f>
              <c:strCache>
                <c:ptCount val="28"/>
                <c:pt idx="0">
                  <c:v>جرقویه</c:v>
                </c:pt>
                <c:pt idx="1">
                  <c:v>فریدونشهر</c:v>
                </c:pt>
                <c:pt idx="2">
                  <c:v>نطنز</c:v>
                </c:pt>
                <c:pt idx="3">
                  <c:v>شهرضا</c:v>
                </c:pt>
                <c:pt idx="4">
                  <c:v>فلاورجان</c:v>
                </c:pt>
                <c:pt idx="5">
                  <c:v>مبارکه</c:v>
                </c:pt>
                <c:pt idx="6">
                  <c:v>خمینی شهر</c:v>
                </c:pt>
                <c:pt idx="7">
                  <c:v>نجف آباد</c:v>
                </c:pt>
                <c:pt idx="8">
                  <c:v>سمیرم</c:v>
                </c:pt>
                <c:pt idx="9">
                  <c:v>برخوار</c:v>
                </c:pt>
                <c:pt idx="10">
                  <c:v>دهاقان</c:v>
                </c:pt>
                <c:pt idx="11">
                  <c:v>ورزنه</c:v>
                </c:pt>
                <c:pt idx="12">
                  <c:v>اصفهان دو</c:v>
                </c:pt>
                <c:pt idx="13">
                  <c:v>فریدن</c:v>
                </c:pt>
                <c:pt idx="14">
                  <c:v>خور و بیابانک</c:v>
                </c:pt>
                <c:pt idx="15">
                  <c:v>دانشگاه ع.پ.اصفهان</c:v>
                </c:pt>
                <c:pt idx="16">
                  <c:v>لنجان</c:v>
                </c:pt>
                <c:pt idx="17">
                  <c:v>شاهین شهر و میمه</c:v>
                </c:pt>
                <c:pt idx="18">
                  <c:v>تیران و کرون</c:v>
                </c:pt>
                <c:pt idx="19">
                  <c:v>چادگان</c:v>
                </c:pt>
                <c:pt idx="20">
                  <c:v>بویین میاندشت</c:v>
                </c:pt>
                <c:pt idx="21">
                  <c:v>هرند</c:v>
                </c:pt>
                <c:pt idx="22">
                  <c:v>اصفهان یک</c:v>
                </c:pt>
                <c:pt idx="23">
                  <c:v>نایین</c:v>
                </c:pt>
                <c:pt idx="24">
                  <c:v>گلپایگان</c:v>
                </c:pt>
                <c:pt idx="25">
                  <c:v>خوانسار</c:v>
                </c:pt>
                <c:pt idx="26">
                  <c:v>اردستان</c:v>
                </c:pt>
                <c:pt idx="27">
                  <c:v>کوهپایه</c:v>
                </c:pt>
              </c:strCache>
            </c:strRef>
          </c:cat>
          <c:val>
            <c:numRef>
              <c:f>Sheet1!$B$2:$B$29</c:f>
              <c:numCache>
                <c:formatCode>General</c:formatCode>
                <c:ptCount val="2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7.0000000000000007E-2</c:v>
                </c:pt>
                <c:pt idx="4">
                  <c:v>0.08</c:v>
                </c:pt>
                <c:pt idx="5">
                  <c:v>0.08</c:v>
                </c:pt>
                <c:pt idx="6">
                  <c:v>0.12</c:v>
                </c:pt>
                <c:pt idx="7">
                  <c:v>0.23</c:v>
                </c:pt>
                <c:pt idx="8">
                  <c:v>0.27</c:v>
                </c:pt>
                <c:pt idx="9">
                  <c:v>0.3</c:v>
                </c:pt>
                <c:pt idx="10">
                  <c:v>0.36</c:v>
                </c:pt>
                <c:pt idx="11">
                  <c:v>0.4</c:v>
                </c:pt>
                <c:pt idx="12">
                  <c:v>0.43</c:v>
                </c:pt>
                <c:pt idx="13">
                  <c:v>0.45</c:v>
                </c:pt>
                <c:pt idx="14">
                  <c:v>0.49</c:v>
                </c:pt>
                <c:pt idx="15">
                  <c:v>0.5</c:v>
                </c:pt>
                <c:pt idx="16">
                  <c:v>0.52</c:v>
                </c:pt>
                <c:pt idx="17">
                  <c:v>0.54</c:v>
                </c:pt>
                <c:pt idx="18">
                  <c:v>0.61</c:v>
                </c:pt>
                <c:pt idx="19">
                  <c:v>0.69</c:v>
                </c:pt>
                <c:pt idx="20">
                  <c:v>0.8</c:v>
                </c:pt>
                <c:pt idx="21">
                  <c:v>0.8</c:v>
                </c:pt>
                <c:pt idx="22">
                  <c:v>0.85</c:v>
                </c:pt>
                <c:pt idx="23">
                  <c:v>0.95</c:v>
                </c:pt>
                <c:pt idx="24">
                  <c:v>1.01</c:v>
                </c:pt>
                <c:pt idx="25">
                  <c:v>1.66</c:v>
                </c:pt>
                <c:pt idx="26">
                  <c:v>2.4900000000000002</c:v>
                </c:pt>
                <c:pt idx="27">
                  <c:v>4.5199999999999996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4-96F9-479A-A083-323ED9BB7C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230668128"/>
        <c:axId val="1230682688"/>
        <c:axId val="0"/>
      </c:bar3DChart>
      <c:catAx>
        <c:axId val="1230668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522000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Mitra" panose="00000400000000000000" pitchFamily="2" charset="-78"/>
              </a:defRPr>
            </a:pPr>
            <a:endParaRPr lang="en-US"/>
          </a:p>
        </c:txPr>
        <c:crossAx val="1230682688"/>
        <c:crosses val="autoZero"/>
        <c:auto val="0"/>
        <c:lblAlgn val="ctr"/>
        <c:lblOffset val="100"/>
        <c:noMultiLvlLbl val="0"/>
      </c:catAx>
      <c:valAx>
        <c:axId val="12306826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306681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Mitra" panose="00000400000000000000" pitchFamily="2" charset="-78"/>
              </a:defRPr>
            </a:pPr>
            <a:r>
              <a:rPr lang="fa-IR" sz="1100">
                <a:cs typeface="B Mitra" panose="00000400000000000000" pitchFamily="2" charset="-78"/>
              </a:rPr>
              <a:t>شناسایی زوج ناقل/ مشکوک تالاسمی</a:t>
            </a:r>
            <a:r>
              <a:rPr lang="fa-IR" sz="1100" baseline="0">
                <a:cs typeface="B Mitra" panose="00000400000000000000" pitchFamily="2" charset="-78"/>
              </a:rPr>
              <a:t> در ده هزار زوج مراجعه کننده</a:t>
            </a:r>
            <a:endParaRPr lang="en-US" sz="1100">
              <a:cs typeface="B Mitra" panose="000004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B Mitra" panose="00000400000000000000" pitchFamily="2" charset="-78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Pt>
            <c:idx val="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9B09-4615-A0DB-5D3D761D632D}"/>
              </c:ext>
            </c:extLst>
          </c:dPt>
          <c:dPt>
            <c:idx val="1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9B09-4615-A0DB-5D3D761D632D}"/>
              </c:ext>
            </c:extLst>
          </c:dPt>
          <c:dLbls>
            <c:dLbl>
              <c:idx val="0"/>
              <c:layout>
                <c:manualLayout>
                  <c:x val="2.2745539959678953E-2"/>
                  <c:y val="-0.2976190312037355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B09-4615-A0DB-5D3D761D632D}"/>
                </c:ext>
              </c:extLst>
            </c:dLbl>
            <c:dLbl>
              <c:idx val="1"/>
              <c:layout>
                <c:manualLayout>
                  <c:x val="4.629597930693446E-3"/>
                  <c:y val="-0.245571362187906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B09-4615-A0DB-5D3D761D632D}"/>
                </c:ext>
              </c:extLst>
            </c:dLbl>
            <c:dLbl>
              <c:idx val="2"/>
              <c:layout>
                <c:manualLayout>
                  <c:x val="2.3148465137509985E-3"/>
                  <c:y val="-0.1937539671705577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B09-4615-A0DB-5D3D761D632D}"/>
                </c:ext>
              </c:extLst>
            </c:dLbl>
            <c:dLbl>
              <c:idx val="3"/>
              <c:layout>
                <c:manualLayout>
                  <c:x val="2.3148465137509985E-3"/>
                  <c:y val="-0.1651565564430986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B09-4615-A0DB-5D3D761D632D}"/>
                </c:ext>
              </c:extLst>
            </c:dLbl>
            <c:dLbl>
              <c:idx val="4"/>
              <c:layout>
                <c:manualLayout>
                  <c:x val="2.516071360645137E-3"/>
                  <c:y val="-0.173682439746119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B09-4615-A0DB-5D3D761D632D}"/>
                </c:ext>
              </c:extLst>
            </c:dLbl>
            <c:dLbl>
              <c:idx val="5"/>
              <c:layout>
                <c:manualLayout>
                  <c:x val="-4.428290228876519E-17"/>
                  <c:y val="-0.155121022545249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9B09-4615-A0DB-5D3D761D632D}"/>
                </c:ext>
              </c:extLst>
            </c:dLbl>
            <c:dLbl>
              <c:idx val="6"/>
              <c:layout>
                <c:manualLayout>
                  <c:x val="2.3148148148148147E-3"/>
                  <c:y val="-0.1349206349206349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9B09-4615-A0DB-5D3D761D632D}"/>
                </c:ext>
              </c:extLst>
            </c:dLbl>
            <c:dLbl>
              <c:idx val="7"/>
              <c:layout>
                <c:manualLayout>
                  <c:x val="2.3148148148147722E-3"/>
                  <c:y val="-0.1349206349206349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9B09-4615-A0DB-5D3D761D632D}"/>
                </c:ext>
              </c:extLst>
            </c:dLbl>
            <c:dLbl>
              <c:idx val="8"/>
              <c:layout>
                <c:manualLayout>
                  <c:x val="4.2437781360066642E-17"/>
                  <c:y val="-0.1190476190476191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9B09-4615-A0DB-5D3D761D632D}"/>
                </c:ext>
              </c:extLst>
            </c:dLbl>
            <c:dLbl>
              <c:idx val="9"/>
              <c:layout>
                <c:manualLayout>
                  <c:x val="-2.3148148148148147E-3"/>
                  <c:y val="-0.1230158730158730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9B09-4615-A0DB-5D3D761D632D}"/>
                </c:ext>
              </c:extLst>
            </c:dLbl>
            <c:dLbl>
              <c:idx val="10"/>
              <c:layout>
                <c:manualLayout>
                  <c:x val="0"/>
                  <c:y val="-9.52380952380952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9B09-4615-A0DB-5D3D761D632D}"/>
                </c:ext>
              </c:extLst>
            </c:dLbl>
            <c:dLbl>
              <c:idx val="11"/>
              <c:layout>
                <c:manualLayout>
                  <c:x val="-8.4875562720133283E-17"/>
                  <c:y val="-8.73015873015872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B09-4615-A0DB-5D3D761D632D}"/>
                </c:ext>
              </c:extLst>
            </c:dLbl>
            <c:dLbl>
              <c:idx val="12"/>
              <c:layout>
                <c:manualLayout>
                  <c:x val="-8.856580457753038E-17"/>
                  <c:y val="-0.1183571581890443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9B09-4615-A0DB-5D3D761D632D}"/>
                </c:ext>
              </c:extLst>
            </c:dLbl>
            <c:dLbl>
              <c:idx val="13"/>
              <c:layout>
                <c:manualLayout>
                  <c:x val="-8.4875562720133283E-17"/>
                  <c:y val="-8.33333333333334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9B09-4615-A0DB-5D3D761D632D}"/>
                </c:ext>
              </c:extLst>
            </c:dLbl>
            <c:dLbl>
              <c:idx val="14"/>
              <c:layout>
                <c:manualLayout>
                  <c:x val="0"/>
                  <c:y val="-7.93650793650794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9B09-4615-A0DB-5D3D761D632D}"/>
                </c:ext>
              </c:extLst>
            </c:dLbl>
            <c:dLbl>
              <c:idx val="15"/>
              <c:layout>
                <c:manualLayout>
                  <c:x val="4.6296296296295444E-3"/>
                  <c:y val="-7.53968253968253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9B09-4615-A0DB-5D3D761D632D}"/>
                </c:ext>
              </c:extLst>
            </c:dLbl>
            <c:dLbl>
              <c:idx val="16"/>
              <c:layout>
                <c:manualLayout>
                  <c:x val="-8.4875562720133283E-17"/>
                  <c:y val="-5.55555555555556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9B09-4615-A0DB-5D3D761D632D}"/>
                </c:ext>
              </c:extLst>
            </c:dLbl>
            <c:dLbl>
              <c:idx val="17"/>
              <c:layout>
                <c:manualLayout>
                  <c:x val="0"/>
                  <c:y val="-5.15873015873016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9B09-4615-A0DB-5D3D761D632D}"/>
                </c:ext>
              </c:extLst>
            </c:dLbl>
            <c:dLbl>
              <c:idx val="18"/>
              <c:layout>
                <c:manualLayout>
                  <c:x val="0"/>
                  <c:y val="-9.52380952380953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9B09-4615-A0DB-5D3D761D632D}"/>
                </c:ext>
              </c:extLst>
            </c:dLbl>
            <c:dLbl>
              <c:idx val="19"/>
              <c:layout>
                <c:manualLayout>
                  <c:x val="0"/>
                  <c:y val="-5.95238095238095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9B09-4615-A0DB-5D3D761D632D}"/>
                </c:ext>
              </c:extLst>
            </c:dLbl>
            <c:dLbl>
              <c:idx val="20"/>
              <c:layout>
                <c:manualLayout>
                  <c:x val="2.3148148148148147E-3"/>
                  <c:y val="-0.16666666666666666"/>
                </c:manualLayout>
              </c:layout>
              <c:tx>
                <c:rich>
                  <a:bodyPr rot="-5400000" spcFirstLastPara="1" vertOverflow="ellipsis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B Mitra" panose="00000400000000000000" pitchFamily="2" charset="-78"/>
                      </a:defRPr>
                    </a:pPr>
                    <a:r>
                      <a:rPr lang="fa-IR" sz="1000" b="1">
                        <a:solidFill>
                          <a:schemeClr val="tx1"/>
                        </a:solidFill>
                        <a:cs typeface="B Mitra" panose="00000400000000000000" pitchFamily="2" charset="-78"/>
                      </a:rPr>
                      <a:t>زوج</a:t>
                    </a:r>
                    <a:r>
                      <a:rPr lang="fa-IR" sz="1000" b="1" baseline="0">
                        <a:solidFill>
                          <a:schemeClr val="tx1"/>
                        </a:solidFill>
                        <a:cs typeface="B Mitra" panose="00000400000000000000" pitchFamily="2" charset="-78"/>
                      </a:rPr>
                      <a:t> کم خون شناسایی نشد</a:t>
                    </a:r>
                    <a:endParaRPr lang="fa-IR" sz="1000" b="1">
                      <a:solidFill>
                        <a:schemeClr val="tx1"/>
                      </a:solidFill>
                      <a:cs typeface="B Mitra" panose="00000400000000000000" pitchFamily="2" charset="-78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B Mitra" panose="00000400000000000000" pitchFamily="2" charset="-78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9B09-4615-A0DB-5D3D761D632D}"/>
                </c:ext>
              </c:extLst>
            </c:dLbl>
            <c:dLbl>
              <c:idx val="21"/>
              <c:layout>
                <c:manualLayout>
                  <c:x val="2.3148148148148147E-3"/>
                  <c:y val="-0.18253968253968259"/>
                </c:manualLayout>
              </c:layout>
              <c:tx>
                <c:rich>
                  <a:bodyPr rot="-5400000" spcFirstLastPara="1" vertOverflow="ellipsis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B Mitra" panose="00000400000000000000" pitchFamily="2" charset="-78"/>
                      </a:defRPr>
                    </a:pPr>
                    <a:r>
                      <a:rPr lang="fa-IR" sz="1000" b="1">
                        <a:solidFill>
                          <a:schemeClr val="tx1"/>
                        </a:solidFill>
                        <a:cs typeface="B Mitra" panose="00000400000000000000" pitchFamily="2" charset="-78"/>
                      </a:rPr>
                      <a:t>زوج</a:t>
                    </a:r>
                    <a:r>
                      <a:rPr lang="fa-IR" sz="1000" b="1" baseline="0">
                        <a:solidFill>
                          <a:schemeClr val="tx1"/>
                        </a:solidFill>
                        <a:cs typeface="B Mitra" panose="00000400000000000000" pitchFamily="2" charset="-78"/>
                      </a:rPr>
                      <a:t> کم خون شناسایی نشد</a:t>
                    </a:r>
                    <a:endParaRPr lang="fa-IR" sz="1000" b="1">
                      <a:solidFill>
                        <a:schemeClr val="tx1"/>
                      </a:solidFill>
                      <a:cs typeface="B Mitra" panose="00000400000000000000" pitchFamily="2" charset="-78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B Mitra" panose="00000400000000000000" pitchFamily="2" charset="-78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9B09-4615-A0DB-5D3D761D632D}"/>
                </c:ext>
              </c:extLst>
            </c:dLbl>
            <c:dLbl>
              <c:idx val="22"/>
              <c:layout>
                <c:manualLayout>
                  <c:x val="2.3148148148148147E-3"/>
                  <c:y val="-0.14315773028371453"/>
                </c:manualLayout>
              </c:layout>
              <c:tx>
                <c:rich>
                  <a:bodyPr rot="-5400000" spcFirstLastPara="1" vertOverflow="ellipsis" wrap="square" lIns="38100" tIns="19050" rIns="38100" bIns="19050" anchor="ctr" anchorCtr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0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fa-IR" sz="1000" b="1" i="0" u="none" strike="noStrike" kern="1200" baseline="0">
                        <a:solidFill>
                          <a:schemeClr val="tx1"/>
                        </a:solidFill>
                        <a:cs typeface="B Mitra" panose="00000400000000000000" pitchFamily="2" charset="-78"/>
                      </a:rPr>
                      <a:t>زوج کم خون شناسایی نشد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10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9B09-4615-A0DB-5D3D761D632D}"/>
                </c:ext>
              </c:extLst>
            </c:dLbl>
            <c:dLbl>
              <c:idx val="23"/>
              <c:layout>
                <c:manualLayout>
                  <c:x val="-1.6975112544026657E-16"/>
                  <c:y val="-0.14712598425196852"/>
                </c:manualLayout>
              </c:layout>
              <c:tx>
                <c:rich>
                  <a:bodyPr rot="-5400000" spcFirstLastPara="1" vertOverflow="ellipsis" wrap="square" lIns="38100" tIns="19050" rIns="38100" bIns="19050" anchor="ctr" anchorCtr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0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fa-IR" sz="1000" b="1" i="0" u="none" strike="noStrike" kern="1200" baseline="0">
                        <a:solidFill>
                          <a:schemeClr val="tx1"/>
                        </a:solidFill>
                        <a:cs typeface="B Mitra" panose="00000400000000000000" pitchFamily="2" charset="-78"/>
                      </a:rPr>
                      <a:t>زوج کم خون شناسایی نشد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10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9B09-4615-A0DB-5D3D761D632D}"/>
                </c:ext>
              </c:extLst>
            </c:dLbl>
            <c:dLbl>
              <c:idx val="24"/>
              <c:layout>
                <c:manualLayout>
                  <c:x val="2.3148148148148997E-3"/>
                  <c:y val="-0.21428571428571433"/>
                </c:manualLayout>
              </c:layout>
              <c:tx>
                <c:rich>
                  <a:bodyPr rot="-5400000" spcFirstLastPara="1" vertOverflow="ellipsis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B Mitra" panose="00000400000000000000" pitchFamily="2" charset="-78"/>
                      </a:defRPr>
                    </a:pPr>
                    <a:r>
                      <a:rPr lang="fa-IR" sz="1000" b="1">
                        <a:solidFill>
                          <a:schemeClr val="tx1"/>
                        </a:solidFill>
                        <a:cs typeface="B Mitra" panose="00000400000000000000" pitchFamily="2" charset="-78"/>
                      </a:rPr>
                      <a:t>مرکز مشاوره برای پذیرش جدید تعطیل است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B Mitra" panose="00000400000000000000" pitchFamily="2" charset="-78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9B09-4615-A0DB-5D3D761D632D}"/>
                </c:ext>
              </c:extLst>
            </c:dLbl>
            <c:dLbl>
              <c:idx val="25"/>
              <c:layout>
                <c:manualLayout>
                  <c:x val="0"/>
                  <c:y val="-0.13949037620297464"/>
                </c:manualLayout>
              </c:layout>
              <c:tx>
                <c:rich>
                  <a:bodyPr rot="-5400000" spcFirstLastPara="1" vertOverflow="ellipsis" wrap="square" lIns="38100" tIns="19050" rIns="38100" bIns="19050" anchor="ctr" anchorCtr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0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fa-IR" sz="1000" b="1" i="0" u="none" strike="noStrike" kern="1200" baseline="0">
                        <a:solidFill>
                          <a:schemeClr val="tx1"/>
                        </a:solidFill>
                        <a:cs typeface="B Mitra" panose="00000400000000000000" pitchFamily="2" charset="-78"/>
                      </a:rPr>
                      <a:t>مرکز مشاوره تعطیل است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10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B-9B09-4615-A0DB-5D3D761D632D}"/>
                </c:ext>
              </c:extLst>
            </c:dLbl>
            <c:dLbl>
              <c:idx val="26"/>
              <c:layout>
                <c:manualLayout>
                  <c:x val="0"/>
                  <c:y val="-0.13522153480814897"/>
                </c:manualLayout>
              </c:layout>
              <c:tx>
                <c:rich>
                  <a:bodyPr rot="-5400000" spcFirstLastPara="1" vertOverflow="ellipsis" wrap="square" lIns="38100" tIns="19050" rIns="38100" bIns="19050" anchor="ctr" anchorCtr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0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fa-IR" sz="1000" b="1" i="0" u="none" strike="noStrike" kern="1200" baseline="0">
                        <a:solidFill>
                          <a:schemeClr val="tx1"/>
                        </a:solidFill>
                        <a:cs typeface="B Mitra" panose="00000400000000000000" pitchFamily="2" charset="-78"/>
                      </a:rPr>
                      <a:t>مرکز مشاوره تعطیل است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10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C-9B09-4615-A0DB-5D3D761D632D}"/>
                </c:ext>
              </c:extLst>
            </c:dLbl>
            <c:dLbl>
              <c:idx val="27"/>
              <c:layout>
                <c:manualLayout>
                  <c:x val="2.3148148148148147E-3"/>
                  <c:y val="-0.15506249218847648"/>
                </c:manualLayout>
              </c:layout>
              <c:tx>
                <c:rich>
                  <a:bodyPr rot="-5400000" spcFirstLastPara="1" vertOverflow="ellipsis" wrap="square" lIns="38100" tIns="19050" rIns="38100" bIns="19050" anchor="ctr" anchorCtr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0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fa-IR" sz="1000" b="1" i="0" u="none" strike="noStrike" kern="1200" baseline="0">
                        <a:solidFill>
                          <a:schemeClr val="tx1"/>
                        </a:solidFill>
                        <a:cs typeface="B Mitra" panose="00000400000000000000" pitchFamily="2" charset="-78"/>
                      </a:rPr>
                      <a:t>مرکز مشاوره تعطیل است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10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D-9B09-4615-A0DB-5D3D761D632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Sheet1!$A$2:$A$29</c:f>
              <c:strCache>
                <c:ptCount val="28"/>
                <c:pt idx="0">
                  <c:v>ورزنه</c:v>
                </c:pt>
                <c:pt idx="1">
                  <c:v>نایین</c:v>
                </c:pt>
                <c:pt idx="2">
                  <c:v>بویین</c:v>
                </c:pt>
                <c:pt idx="3">
                  <c:v>فریدونشهر</c:v>
                </c:pt>
                <c:pt idx="4">
                  <c:v>نجف آباد</c:v>
                </c:pt>
                <c:pt idx="5">
                  <c:v>شاهین شهر</c:v>
                </c:pt>
                <c:pt idx="6">
                  <c:v>نطنز</c:v>
                </c:pt>
                <c:pt idx="7">
                  <c:v>خوانسار</c:v>
                </c:pt>
                <c:pt idx="8">
                  <c:v>اصفهان یک</c:v>
                </c:pt>
                <c:pt idx="9">
                  <c:v>تیران</c:v>
                </c:pt>
                <c:pt idx="10">
                  <c:v>سمیرم</c:v>
                </c:pt>
                <c:pt idx="11">
                  <c:v>دانشگاه ع.پ.اصفهان</c:v>
                </c:pt>
                <c:pt idx="12">
                  <c:v>لنجان</c:v>
                </c:pt>
                <c:pt idx="13">
                  <c:v>مبارکه</c:v>
                </c:pt>
                <c:pt idx="14">
                  <c:v>دهاقان</c:v>
                </c:pt>
                <c:pt idx="15">
                  <c:v>فلاورجان</c:v>
                </c:pt>
                <c:pt idx="16">
                  <c:v>خمینی شهر</c:v>
                </c:pt>
                <c:pt idx="17">
                  <c:v>چادگان</c:v>
                </c:pt>
                <c:pt idx="18">
                  <c:v>شهرضا</c:v>
                </c:pt>
                <c:pt idx="19">
                  <c:v>گلپایگان</c:v>
                </c:pt>
                <c:pt idx="20">
                  <c:v>اردستان</c:v>
                </c:pt>
                <c:pt idx="21">
                  <c:v>خور</c:v>
                </c:pt>
                <c:pt idx="22">
                  <c:v>فریدن</c:v>
                </c:pt>
                <c:pt idx="23">
                  <c:v>هرند</c:v>
                </c:pt>
                <c:pt idx="24">
                  <c:v>اصفهان دو</c:v>
                </c:pt>
                <c:pt idx="25">
                  <c:v>برخوار</c:v>
                </c:pt>
                <c:pt idx="26">
                  <c:v>جرقویه</c:v>
                </c:pt>
                <c:pt idx="27">
                  <c:v>کوهپایه</c:v>
                </c:pt>
              </c:strCache>
            </c:strRef>
          </c:cat>
          <c:val>
            <c:numRef>
              <c:f>Sheet1!$B$2:$B$29</c:f>
              <c:numCache>
                <c:formatCode>General</c:formatCode>
                <c:ptCount val="28"/>
                <c:pt idx="0">
                  <c:v>733</c:v>
                </c:pt>
                <c:pt idx="1">
                  <c:v>483</c:v>
                </c:pt>
                <c:pt idx="2">
                  <c:v>357</c:v>
                </c:pt>
                <c:pt idx="3">
                  <c:v>281</c:v>
                </c:pt>
                <c:pt idx="4">
                  <c:v>268</c:v>
                </c:pt>
                <c:pt idx="5">
                  <c:v>240</c:v>
                </c:pt>
                <c:pt idx="6">
                  <c:v>238</c:v>
                </c:pt>
                <c:pt idx="7">
                  <c:v>237</c:v>
                </c:pt>
                <c:pt idx="8">
                  <c:v>213</c:v>
                </c:pt>
                <c:pt idx="9">
                  <c:v>213</c:v>
                </c:pt>
                <c:pt idx="10">
                  <c:v>150</c:v>
                </c:pt>
                <c:pt idx="11">
                  <c:v>146</c:v>
                </c:pt>
                <c:pt idx="12">
                  <c:v>141</c:v>
                </c:pt>
                <c:pt idx="13">
                  <c:v>134</c:v>
                </c:pt>
                <c:pt idx="14">
                  <c:v>127</c:v>
                </c:pt>
                <c:pt idx="15">
                  <c:v>92</c:v>
                </c:pt>
                <c:pt idx="16">
                  <c:v>79</c:v>
                </c:pt>
                <c:pt idx="17">
                  <c:v>65</c:v>
                </c:pt>
                <c:pt idx="18">
                  <c:v>50</c:v>
                </c:pt>
                <c:pt idx="19">
                  <c:v>25</c:v>
                </c:pt>
                <c:pt idx="20">
                  <c:v>10</c:v>
                </c:pt>
                <c:pt idx="21">
                  <c:v>10</c:v>
                </c:pt>
                <c:pt idx="22">
                  <c:v>10</c:v>
                </c:pt>
                <c:pt idx="23">
                  <c:v>10</c:v>
                </c:pt>
                <c:pt idx="24">
                  <c:v>5</c:v>
                </c:pt>
                <c:pt idx="25">
                  <c:v>5</c:v>
                </c:pt>
                <c:pt idx="26">
                  <c:v>5</c:v>
                </c:pt>
                <c:pt idx="27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E-9B09-4615-A0DB-5D3D761D63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230668128"/>
        <c:axId val="1230682688"/>
        <c:axId val="0"/>
      </c:bar3DChart>
      <c:catAx>
        <c:axId val="1230668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522000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Mitra" panose="00000400000000000000" pitchFamily="2" charset="-78"/>
              </a:defRPr>
            </a:pPr>
            <a:endParaRPr lang="en-US"/>
          </a:p>
        </c:txPr>
        <c:crossAx val="1230682688"/>
        <c:crosses val="autoZero"/>
        <c:auto val="0"/>
        <c:lblAlgn val="ctr"/>
        <c:lblOffset val="100"/>
        <c:noMultiLvlLbl val="0"/>
      </c:catAx>
      <c:valAx>
        <c:axId val="12306826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306681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rtl="1"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Mitra" panose="00000400000000000000" pitchFamily="2" charset="-78"/>
              </a:defRPr>
            </a:pPr>
            <a:r>
              <a:rPr lang="fa-IR"/>
              <a:t>درصد </a:t>
            </a:r>
            <a:r>
              <a:rPr lang="en-US"/>
              <a:t>PND1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1"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B Mitra" panose="00000400000000000000" pitchFamily="2" charset="-78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درصد PND2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7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907-4C47-82AB-AB9A48A1C17F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100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907-4C47-82AB-AB9A48A1C17F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fa-IR"/>
                      <a:t>100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907-4C47-82AB-AB9A48A1C17F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fa-IR">
                        <a:latin typeface="+mn-lt"/>
                      </a:rPr>
                      <a:t>100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907-4C47-82AB-AB9A48A1C17F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fa-IR"/>
                      <a:t>100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907-4C47-82AB-AB9A48A1C17F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fa-IR"/>
                      <a:t>100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7907-4C47-82AB-AB9A48A1C17F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fa-IR"/>
                      <a:t>100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907-4C47-82AB-AB9A48A1C17F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fa-IR"/>
                      <a:t>83.3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7907-4C47-82AB-AB9A48A1C17F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fa-IR"/>
                      <a:t>80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7907-4C47-82AB-AB9A48A1C17F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fa-IR"/>
                      <a:t>77.8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7907-4C47-82AB-AB9A48A1C17F}"/>
                </c:ext>
              </c:extLst>
            </c:dLbl>
            <c:dLbl>
              <c:idx val="18"/>
              <c:tx>
                <c:rich>
                  <a:bodyPr/>
                  <a:lstStyle/>
                  <a:p>
                    <a:r>
                      <a:rPr lang="fa-IR"/>
                      <a:t>71.4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7907-4C47-82AB-AB9A48A1C17F}"/>
                </c:ext>
              </c:extLst>
            </c:dLbl>
            <c:dLbl>
              <c:idx val="21"/>
              <c:tx>
                <c:rich>
                  <a:bodyPr/>
                  <a:lstStyle/>
                  <a:p>
                    <a:r>
                      <a:rPr lang="fa-IR"/>
                      <a:t>62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7907-4C47-82AB-AB9A48A1C17F}"/>
                </c:ext>
              </c:extLst>
            </c:dLbl>
            <c:dLbl>
              <c:idx val="22"/>
              <c:tx>
                <c:rich>
                  <a:bodyPr/>
                  <a:lstStyle/>
                  <a:p>
                    <a:r>
                      <a:rPr lang="fa-IR"/>
                      <a:t>47.8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7907-4C47-82AB-AB9A48A1C17F}"/>
                </c:ext>
              </c:extLst>
            </c:dLbl>
            <c:dLbl>
              <c:idx val="24"/>
              <c:tx>
                <c:rich>
                  <a:bodyPr/>
                  <a:lstStyle/>
                  <a:p>
                    <a:r>
                      <a:rPr lang="fa-IR"/>
                      <a:t>33.3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7907-4C47-82AB-AB9A48A1C17F}"/>
                </c:ext>
              </c:extLst>
            </c:dLbl>
            <c:dLbl>
              <c:idx val="25"/>
              <c:tx>
                <c:rich>
                  <a:bodyPr/>
                  <a:lstStyle/>
                  <a:p>
                    <a:r>
                      <a:rPr lang="fa-IR"/>
                      <a:t>33.3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7907-4C47-82AB-AB9A48A1C17F}"/>
                </c:ext>
              </c:extLst>
            </c:dLbl>
            <c:dLbl>
              <c:idx val="26"/>
              <c:tx>
                <c:rich>
                  <a:bodyPr/>
                  <a:lstStyle/>
                  <a:p>
                    <a:r>
                      <a:rPr lang="fa-IR"/>
                      <a:t>زوج</a:t>
                    </a:r>
                    <a:r>
                      <a:rPr lang="fa-IR" baseline="0"/>
                      <a:t> تحت مراقبت ندارد</a:t>
                    </a:r>
                    <a:endParaRPr lang="fa-I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7907-4C47-82AB-AB9A48A1C17F}"/>
                </c:ext>
              </c:extLst>
            </c:dLbl>
            <c:dLbl>
              <c:idx val="27"/>
              <c:tx>
                <c:rich>
                  <a:bodyPr/>
                  <a:lstStyle/>
                  <a:p>
                    <a:r>
                      <a:rPr lang="fa-IR"/>
                      <a:t>زوج</a:t>
                    </a:r>
                    <a:r>
                      <a:rPr lang="fa-IR" baseline="0"/>
                      <a:t> تحت مراقبت ندارد</a:t>
                    </a:r>
                    <a:endParaRPr lang="fa-I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7907-4C47-82AB-AB9A48A1C17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B Mitra" panose="000004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Sheet1!$A$2:$A$29</c:f>
              <c:strCache>
                <c:ptCount val="28"/>
                <c:pt idx="0">
                  <c:v>اردستان</c:v>
                </c:pt>
                <c:pt idx="1">
                  <c:v>فریدن</c:v>
                </c:pt>
                <c:pt idx="2">
                  <c:v>تیران و کرون</c:v>
                </c:pt>
                <c:pt idx="3">
                  <c:v>چادگان</c:v>
                </c:pt>
                <c:pt idx="4">
                  <c:v>خوانسار</c:v>
                </c:pt>
                <c:pt idx="5">
                  <c:v>دهاقان</c:v>
                </c:pt>
                <c:pt idx="6">
                  <c:v>ورزنه</c:v>
                </c:pt>
                <c:pt idx="7">
                  <c:v>نجف آباد</c:v>
                </c:pt>
                <c:pt idx="8">
                  <c:v>سمیرم</c:v>
                </c:pt>
                <c:pt idx="9">
                  <c:v>نطنز</c:v>
                </c:pt>
                <c:pt idx="10">
                  <c:v>برخوار</c:v>
                </c:pt>
                <c:pt idx="11">
                  <c:v>کوهپایه</c:v>
                </c:pt>
                <c:pt idx="12">
                  <c:v>گلپایگان</c:v>
                </c:pt>
                <c:pt idx="13">
                  <c:v>خمینی شهر</c:v>
                </c:pt>
                <c:pt idx="14">
                  <c:v>شهرضا</c:v>
                </c:pt>
                <c:pt idx="15">
                  <c:v>اصفهان یک</c:v>
                </c:pt>
                <c:pt idx="16">
                  <c:v>اصفهان دو</c:v>
                </c:pt>
                <c:pt idx="17">
                  <c:v>دانشگاه</c:v>
                </c:pt>
                <c:pt idx="18">
                  <c:v>هرند</c:v>
                </c:pt>
                <c:pt idx="19">
                  <c:v>لنجان</c:v>
                </c:pt>
                <c:pt idx="20">
                  <c:v>فلاورجان</c:v>
                </c:pt>
                <c:pt idx="21">
                  <c:v>شاهین شهر و میمه</c:v>
                </c:pt>
                <c:pt idx="22">
                  <c:v>مبارکه</c:v>
                </c:pt>
                <c:pt idx="23">
                  <c:v>خور و بیابانک</c:v>
                </c:pt>
                <c:pt idx="24">
                  <c:v>فریدونشهر</c:v>
                </c:pt>
                <c:pt idx="25">
                  <c:v>جرقویه</c:v>
                </c:pt>
                <c:pt idx="26">
                  <c:v>بویین میاندشت</c:v>
                </c:pt>
                <c:pt idx="27">
                  <c:v>نایین</c:v>
                </c:pt>
              </c:strCache>
            </c:strRef>
          </c:cat>
          <c:val>
            <c:numRef>
              <c:f>Sheet1!$B$2:$B$29</c:f>
              <c:numCache>
                <c:formatCode>General</c:formatCode>
                <c:ptCount val="28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  <c:pt idx="7">
                  <c:v>90.6</c:v>
                </c:pt>
                <c:pt idx="8">
                  <c:v>85.7</c:v>
                </c:pt>
                <c:pt idx="9">
                  <c:v>83.3</c:v>
                </c:pt>
                <c:pt idx="10">
                  <c:v>82.3</c:v>
                </c:pt>
                <c:pt idx="11">
                  <c:v>80</c:v>
                </c:pt>
                <c:pt idx="12">
                  <c:v>77.8</c:v>
                </c:pt>
                <c:pt idx="13">
                  <c:v>75.7</c:v>
                </c:pt>
                <c:pt idx="14">
                  <c:v>74.5</c:v>
                </c:pt>
                <c:pt idx="15">
                  <c:v>73.8</c:v>
                </c:pt>
                <c:pt idx="16">
                  <c:v>72.7</c:v>
                </c:pt>
                <c:pt idx="17">
                  <c:v>71.8</c:v>
                </c:pt>
                <c:pt idx="18">
                  <c:v>71.400000000000006</c:v>
                </c:pt>
                <c:pt idx="19">
                  <c:v>71.3</c:v>
                </c:pt>
                <c:pt idx="20">
                  <c:v>67.400000000000006</c:v>
                </c:pt>
                <c:pt idx="21">
                  <c:v>62</c:v>
                </c:pt>
                <c:pt idx="22">
                  <c:v>47.8</c:v>
                </c:pt>
                <c:pt idx="23">
                  <c:v>40</c:v>
                </c:pt>
                <c:pt idx="24">
                  <c:v>33.299999999999997</c:v>
                </c:pt>
                <c:pt idx="25">
                  <c:v>33.299999999999997</c:v>
                </c:pt>
                <c:pt idx="26">
                  <c:v>1</c:v>
                </c:pt>
                <c:pt idx="27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7907-4C47-82AB-AB9A48A1C1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1795439"/>
        <c:axId val="131795855"/>
      </c:barChart>
      <c:catAx>
        <c:axId val="13179543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Mitra" panose="00000400000000000000" pitchFamily="2" charset="-78"/>
              </a:defRPr>
            </a:pPr>
            <a:endParaRPr lang="en-US"/>
          </a:p>
        </c:txPr>
        <c:crossAx val="131795855"/>
        <c:crosses val="autoZero"/>
        <c:auto val="1"/>
        <c:lblAlgn val="ctr"/>
        <c:lblOffset val="100"/>
        <c:noMultiLvlLbl val="0"/>
      </c:catAx>
      <c:valAx>
        <c:axId val="13179585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179543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 rtl="1"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1"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B Mitra" panose="00000400000000000000" pitchFamily="2" charset="-78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درصد PND2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9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4D7-47D6-8B41-2082BA571773}"/>
              </c:ext>
            </c:extLst>
          </c:dPt>
          <c:dLbls>
            <c:dLbl>
              <c:idx val="13"/>
              <c:tx>
                <c:rich>
                  <a:bodyPr/>
                  <a:lstStyle/>
                  <a:p>
                    <a:r>
                      <a:rPr lang="fa-IR"/>
                      <a:t>زوج</a:t>
                    </a:r>
                    <a:r>
                      <a:rPr lang="fa-IR" baseline="0"/>
                      <a:t> تحت مراقبت ندارد</a:t>
                    </a:r>
                    <a:endParaRPr lang="fa-I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4D7-47D6-8B41-2082BA571773}"/>
                </c:ext>
              </c:extLst>
            </c:dLbl>
            <c:dLbl>
              <c:idx val="14"/>
              <c:tx>
                <c:rich>
                  <a:bodyPr/>
                  <a:lstStyle/>
                  <a:p>
                    <a:r>
                      <a:rPr lang="fa-IR"/>
                      <a:t>زوج</a:t>
                    </a:r>
                    <a:r>
                      <a:rPr lang="fa-IR" baseline="0"/>
                      <a:t> تحت مراقبت ندارد</a:t>
                    </a:r>
                    <a:endParaRPr lang="fa-I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4D7-47D6-8B41-2082BA571773}"/>
                </c:ext>
              </c:extLst>
            </c:dLbl>
            <c:dLbl>
              <c:idx val="15"/>
              <c:tx>
                <c:rich>
                  <a:bodyPr/>
                  <a:lstStyle/>
                  <a:p>
                    <a:r>
                      <a:rPr lang="fa-IR"/>
                      <a:t>بارداری</a:t>
                    </a:r>
                    <a:r>
                      <a:rPr lang="fa-IR" baseline="0"/>
                      <a:t> نداشته اند</a:t>
                    </a:r>
                    <a:endParaRPr lang="fa-I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4D7-47D6-8B41-2082BA571773}"/>
                </c:ext>
              </c:extLst>
            </c:dLbl>
            <c:dLbl>
              <c:idx val="16"/>
              <c:tx>
                <c:rich>
                  <a:bodyPr/>
                  <a:lstStyle/>
                  <a:p>
                    <a:r>
                      <a:rPr lang="fa-IR"/>
                      <a:t>بارداری</a:t>
                    </a:r>
                    <a:r>
                      <a:rPr lang="fa-IR" baseline="0"/>
                      <a:t> نداشته اند</a:t>
                    </a:r>
                    <a:endParaRPr lang="fa-I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4D7-47D6-8B41-2082BA571773}"/>
                </c:ext>
              </c:extLst>
            </c:dLbl>
            <c:dLbl>
              <c:idx val="17"/>
              <c:tx>
                <c:rich>
                  <a:bodyPr/>
                  <a:lstStyle/>
                  <a:p>
                    <a:r>
                      <a:rPr lang="fa-IR"/>
                      <a:t>بارداری</a:t>
                    </a:r>
                    <a:r>
                      <a:rPr lang="fa-IR" baseline="0"/>
                      <a:t> نداشته اند</a:t>
                    </a:r>
                    <a:endParaRPr lang="fa-I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4D7-47D6-8B41-2082BA571773}"/>
                </c:ext>
              </c:extLst>
            </c:dLbl>
            <c:dLbl>
              <c:idx val="18"/>
              <c:tx>
                <c:rich>
                  <a:bodyPr/>
                  <a:lstStyle/>
                  <a:p>
                    <a:r>
                      <a:rPr lang="fa-IR"/>
                      <a:t>بارداری</a:t>
                    </a:r>
                    <a:r>
                      <a:rPr lang="fa-IR" baseline="0"/>
                      <a:t> نداشته اند</a:t>
                    </a:r>
                    <a:endParaRPr lang="fa-I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4D7-47D6-8B41-2082BA571773}"/>
                </c:ext>
              </c:extLst>
            </c:dLbl>
            <c:dLbl>
              <c:idx val="19"/>
              <c:tx>
                <c:rich>
                  <a:bodyPr/>
                  <a:lstStyle/>
                  <a:p>
                    <a:r>
                      <a:rPr lang="fa-IR"/>
                      <a:t>بارداری</a:t>
                    </a:r>
                    <a:r>
                      <a:rPr lang="fa-IR" baseline="0"/>
                      <a:t> نداشته اند</a:t>
                    </a:r>
                    <a:endParaRPr lang="fa-I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04D7-47D6-8B41-2082BA571773}"/>
                </c:ext>
              </c:extLst>
            </c:dLbl>
            <c:dLbl>
              <c:idx val="20"/>
              <c:tx>
                <c:rich>
                  <a:bodyPr/>
                  <a:lstStyle/>
                  <a:p>
                    <a:r>
                      <a:rPr lang="fa-IR"/>
                      <a:t>بارداری نداشته اند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4D7-47D6-8B41-2082BA571773}"/>
                </c:ext>
              </c:extLst>
            </c:dLbl>
            <c:dLbl>
              <c:idx val="21"/>
              <c:tx>
                <c:rich>
                  <a:bodyPr/>
                  <a:lstStyle/>
                  <a:p>
                    <a:r>
                      <a:rPr lang="fa-IR"/>
                      <a:t>بارداری</a:t>
                    </a:r>
                    <a:r>
                      <a:rPr lang="fa-IR" baseline="0"/>
                      <a:t> نداشته اند</a:t>
                    </a:r>
                    <a:endParaRPr lang="fa-I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04D7-47D6-8B41-2082BA571773}"/>
                </c:ext>
              </c:extLst>
            </c:dLbl>
            <c:dLbl>
              <c:idx val="22"/>
              <c:tx>
                <c:rich>
                  <a:bodyPr/>
                  <a:lstStyle/>
                  <a:p>
                    <a:r>
                      <a:rPr lang="fa-IR"/>
                      <a:t>بارداری نداشته اند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04D7-47D6-8B41-2082BA571773}"/>
                </c:ext>
              </c:extLst>
            </c:dLbl>
            <c:dLbl>
              <c:idx val="23"/>
              <c:tx>
                <c:rich>
                  <a:bodyPr/>
                  <a:lstStyle/>
                  <a:p>
                    <a:r>
                      <a:rPr lang="fa-IR"/>
                      <a:t>بارداری</a:t>
                    </a:r>
                    <a:r>
                      <a:rPr lang="fa-IR" baseline="0"/>
                      <a:t> نداشته اند</a:t>
                    </a:r>
                    <a:endParaRPr lang="fa-I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04D7-47D6-8B41-2082BA571773}"/>
                </c:ext>
              </c:extLst>
            </c:dLbl>
            <c:dLbl>
              <c:idx val="24"/>
              <c:tx>
                <c:rich>
                  <a:bodyPr/>
                  <a:lstStyle/>
                  <a:p>
                    <a:r>
                      <a:rPr lang="fa-IR"/>
                      <a:t>بارداری</a:t>
                    </a:r>
                    <a:r>
                      <a:rPr lang="fa-IR" baseline="0"/>
                      <a:t> نداشته اند</a:t>
                    </a:r>
                    <a:endParaRPr lang="fa-I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04D7-47D6-8B41-2082BA571773}"/>
                </c:ext>
              </c:extLst>
            </c:dLbl>
            <c:dLbl>
              <c:idx val="25"/>
              <c:tx>
                <c:rich>
                  <a:bodyPr/>
                  <a:lstStyle/>
                  <a:p>
                    <a:r>
                      <a:rPr lang="fa-IR"/>
                      <a:t>بارداری</a:t>
                    </a:r>
                    <a:r>
                      <a:rPr lang="fa-IR" baseline="0"/>
                      <a:t> نداشته اند</a:t>
                    </a:r>
                    <a:endParaRPr lang="fa-I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04D7-47D6-8B41-2082BA571773}"/>
                </c:ext>
              </c:extLst>
            </c:dLbl>
            <c:dLbl>
              <c:idx val="26"/>
              <c:tx>
                <c:rich>
                  <a:bodyPr/>
                  <a:lstStyle/>
                  <a:p>
                    <a:r>
                      <a:rPr lang="fa-IR"/>
                      <a:t>بارداری نداشته اند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04D7-47D6-8B41-2082BA571773}"/>
                </c:ext>
              </c:extLst>
            </c:dLbl>
            <c:dLbl>
              <c:idx val="27"/>
              <c:tx>
                <c:rich>
                  <a:bodyPr/>
                  <a:lstStyle/>
                  <a:p>
                    <a:r>
                      <a:rPr lang="fa-IR"/>
                      <a:t>صفر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04D7-47D6-8B41-2082BA57177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B Mitra" panose="000004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Sheet1!$A$2:$A$29</c:f>
              <c:strCache>
                <c:ptCount val="28"/>
                <c:pt idx="0">
                  <c:v>اردستان</c:v>
                </c:pt>
                <c:pt idx="1">
                  <c:v>خور و بیابانک</c:v>
                </c:pt>
                <c:pt idx="2">
                  <c:v>فریدن</c:v>
                </c:pt>
                <c:pt idx="3">
                  <c:v>اصفهان دو</c:v>
                </c:pt>
                <c:pt idx="4">
                  <c:v>شهرضا</c:v>
                </c:pt>
                <c:pt idx="5">
                  <c:v>لنجان</c:v>
                </c:pt>
                <c:pt idx="6">
                  <c:v>خمینی شهر</c:v>
                </c:pt>
                <c:pt idx="7">
                  <c:v>برخوار</c:v>
                </c:pt>
                <c:pt idx="8">
                  <c:v>اصفهان یک</c:v>
                </c:pt>
                <c:pt idx="9">
                  <c:v>دانشگاه</c:v>
                </c:pt>
                <c:pt idx="10">
                  <c:v>نجف آباد</c:v>
                </c:pt>
                <c:pt idx="11">
                  <c:v>فلاورجان</c:v>
                </c:pt>
                <c:pt idx="12">
                  <c:v>سمیرم</c:v>
                </c:pt>
                <c:pt idx="13">
                  <c:v>بویین میاندشت</c:v>
                </c:pt>
                <c:pt idx="14">
                  <c:v>نایین</c:v>
                </c:pt>
                <c:pt idx="15">
                  <c:v>تیران و کرون</c:v>
                </c:pt>
                <c:pt idx="16">
                  <c:v>چادگان</c:v>
                </c:pt>
                <c:pt idx="17">
                  <c:v>خوانسار</c:v>
                </c:pt>
                <c:pt idx="18">
                  <c:v>دهاقان</c:v>
                </c:pt>
                <c:pt idx="19">
                  <c:v>کوهپایه</c:v>
                </c:pt>
                <c:pt idx="20">
                  <c:v>فریدونشهر</c:v>
                </c:pt>
                <c:pt idx="21">
                  <c:v>گلپایگان</c:v>
                </c:pt>
                <c:pt idx="22">
                  <c:v>نطنز</c:v>
                </c:pt>
                <c:pt idx="23">
                  <c:v>ورزنه</c:v>
                </c:pt>
                <c:pt idx="24">
                  <c:v>هرند</c:v>
                </c:pt>
                <c:pt idx="25">
                  <c:v>مبارکه</c:v>
                </c:pt>
                <c:pt idx="26">
                  <c:v>شاهین شهر و میمه</c:v>
                </c:pt>
                <c:pt idx="27">
                  <c:v>جرقویه</c:v>
                </c:pt>
              </c:strCache>
            </c:strRef>
          </c:cat>
          <c:val>
            <c:numRef>
              <c:f>Sheet1!$B$2:$B$29</c:f>
              <c:numCache>
                <c:formatCode>General</c:formatCode>
                <c:ptCount val="28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  <c:pt idx="7">
                  <c:v>100</c:v>
                </c:pt>
                <c:pt idx="8">
                  <c:v>90.5</c:v>
                </c:pt>
                <c:pt idx="9">
                  <c:v>89.4</c:v>
                </c:pt>
                <c:pt idx="10">
                  <c:v>75</c:v>
                </c:pt>
                <c:pt idx="11">
                  <c:v>66.7</c:v>
                </c:pt>
                <c:pt idx="12">
                  <c:v>50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1</c:v>
                </c:pt>
                <c:pt idx="22">
                  <c:v>1</c:v>
                </c:pt>
                <c:pt idx="23">
                  <c:v>1</c:v>
                </c:pt>
                <c:pt idx="24">
                  <c:v>1</c:v>
                </c:pt>
                <c:pt idx="25">
                  <c:v>1</c:v>
                </c:pt>
                <c:pt idx="26">
                  <c:v>1</c:v>
                </c:pt>
                <c:pt idx="27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04D7-47D6-8B41-2082BA5717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1795439"/>
        <c:axId val="131795855"/>
      </c:barChart>
      <c:catAx>
        <c:axId val="13179543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Mitra" panose="00000400000000000000" pitchFamily="2" charset="-78"/>
              </a:defRPr>
            </a:pPr>
            <a:endParaRPr lang="en-US"/>
          </a:p>
        </c:txPr>
        <c:crossAx val="131795855"/>
        <c:crosses val="autoZero"/>
        <c:auto val="1"/>
        <c:lblAlgn val="ctr"/>
        <c:lblOffset val="100"/>
        <c:noMultiLvlLbl val="0"/>
      </c:catAx>
      <c:valAx>
        <c:axId val="13179585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179543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 rtl="1"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بویین میاندشت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B Nazanin" panose="000004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سال 1394</c:v>
                </c:pt>
                <c:pt idx="1">
                  <c:v>سال 1395</c:v>
                </c:pt>
                <c:pt idx="2">
                  <c:v>سال 1396</c:v>
                </c:pt>
                <c:pt idx="3">
                  <c:v>سال 1397</c:v>
                </c:pt>
                <c:pt idx="4">
                  <c:v>سال 1398</c:v>
                </c:pt>
                <c:pt idx="5">
                  <c:v>سال 1399</c:v>
                </c:pt>
                <c:pt idx="6">
                  <c:v>سال 1400</c:v>
                </c:pt>
                <c:pt idx="7">
                  <c:v>سال 1401</c:v>
                </c:pt>
                <c:pt idx="8">
                  <c:v>سال 1402</c:v>
                </c:pt>
                <c:pt idx="9">
                  <c:v>سال 1403</c:v>
                </c:pt>
                <c:pt idx="10">
                  <c:v>سال 1404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200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85</c:v>
                </c:pt>
                <c:pt idx="5">
                  <c:v>0</c:v>
                </c:pt>
                <c:pt idx="6">
                  <c:v>0</c:v>
                </c:pt>
                <c:pt idx="7">
                  <c:v>90</c:v>
                </c:pt>
                <c:pt idx="8">
                  <c:v>0</c:v>
                </c:pt>
                <c:pt idx="9">
                  <c:v>127</c:v>
                </c:pt>
                <c:pt idx="10">
                  <c:v>357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2D3-4DD4-929C-936BCD36655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دانشگاه ع.پ. اصفهان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accent2">
                        <a:lumMod val="75000"/>
                      </a:schemeClr>
                    </a:solidFill>
                    <a:latin typeface="+mn-lt"/>
                    <a:ea typeface="+mn-ea"/>
                    <a:cs typeface="B Nazanin" panose="000004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سال 1394</c:v>
                </c:pt>
                <c:pt idx="1">
                  <c:v>سال 1395</c:v>
                </c:pt>
                <c:pt idx="2">
                  <c:v>سال 1396</c:v>
                </c:pt>
                <c:pt idx="3">
                  <c:v>سال 1397</c:v>
                </c:pt>
                <c:pt idx="4">
                  <c:v>سال 1398</c:v>
                </c:pt>
                <c:pt idx="5">
                  <c:v>سال 1399</c:v>
                </c:pt>
                <c:pt idx="6">
                  <c:v>سال 1400</c:v>
                </c:pt>
                <c:pt idx="7">
                  <c:v>سال 1401</c:v>
                </c:pt>
                <c:pt idx="8">
                  <c:v>سال 1402</c:v>
                </c:pt>
                <c:pt idx="9">
                  <c:v>سال 1403</c:v>
                </c:pt>
                <c:pt idx="10">
                  <c:v>سال 1404</c:v>
                </c:pt>
              </c:strCache>
            </c:strRef>
          </c:cat>
          <c:val>
            <c:numRef>
              <c:f>Sheet1!$C$2:$C$12</c:f>
              <c:numCache>
                <c:formatCode>General</c:formatCode>
                <c:ptCount val="11"/>
                <c:pt idx="0">
                  <c:v>154</c:v>
                </c:pt>
                <c:pt idx="1">
                  <c:v>126</c:v>
                </c:pt>
                <c:pt idx="2">
                  <c:v>139</c:v>
                </c:pt>
                <c:pt idx="3">
                  <c:v>120</c:v>
                </c:pt>
                <c:pt idx="4">
                  <c:v>166</c:v>
                </c:pt>
                <c:pt idx="5">
                  <c:v>145</c:v>
                </c:pt>
                <c:pt idx="6">
                  <c:v>154</c:v>
                </c:pt>
                <c:pt idx="7">
                  <c:v>190</c:v>
                </c:pt>
                <c:pt idx="8">
                  <c:v>224</c:v>
                </c:pt>
                <c:pt idx="9">
                  <c:v>195</c:v>
                </c:pt>
                <c:pt idx="10">
                  <c:v>146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2D3-4DD4-929C-936BCD36655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چادگان</c:v>
                </c:pt>
              </c:strCache>
            </c:strRef>
          </c:tx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B Nazanin" panose="000004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سال 1394</c:v>
                </c:pt>
                <c:pt idx="1">
                  <c:v>سال 1395</c:v>
                </c:pt>
                <c:pt idx="2">
                  <c:v>سال 1396</c:v>
                </c:pt>
                <c:pt idx="3">
                  <c:v>سال 1397</c:v>
                </c:pt>
                <c:pt idx="4">
                  <c:v>سال 1398</c:v>
                </c:pt>
                <c:pt idx="5">
                  <c:v>سال 1399</c:v>
                </c:pt>
                <c:pt idx="6">
                  <c:v>سال 1400</c:v>
                </c:pt>
                <c:pt idx="7">
                  <c:v>سال 1401</c:v>
                </c:pt>
                <c:pt idx="8">
                  <c:v>سال 1402</c:v>
                </c:pt>
                <c:pt idx="9">
                  <c:v>سال 1403</c:v>
                </c:pt>
                <c:pt idx="10">
                  <c:v>سال 1404</c:v>
                </c:pt>
              </c:strCache>
            </c:strRef>
          </c:cat>
          <c:val>
            <c:numRef>
              <c:f>Sheet1!$D$2:$D$12</c:f>
              <c:numCache>
                <c:formatCode>General</c:formatCode>
                <c:ptCount val="11"/>
                <c:pt idx="0">
                  <c:v>0</c:v>
                </c:pt>
                <c:pt idx="1">
                  <c:v>73</c:v>
                </c:pt>
                <c:pt idx="2">
                  <c:v>0</c:v>
                </c:pt>
                <c:pt idx="3">
                  <c:v>89</c:v>
                </c:pt>
                <c:pt idx="4">
                  <c:v>172</c:v>
                </c:pt>
                <c:pt idx="5">
                  <c:v>0</c:v>
                </c:pt>
                <c:pt idx="6">
                  <c:v>112</c:v>
                </c:pt>
                <c:pt idx="7">
                  <c:v>219</c:v>
                </c:pt>
                <c:pt idx="8">
                  <c:v>351</c:v>
                </c:pt>
                <c:pt idx="9">
                  <c:v>0</c:v>
                </c:pt>
                <c:pt idx="10">
                  <c:v>65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2D3-4DD4-929C-936BCD366555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فریدن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B Nazanin" panose="000004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سال 1394</c:v>
                </c:pt>
                <c:pt idx="1">
                  <c:v>سال 1395</c:v>
                </c:pt>
                <c:pt idx="2">
                  <c:v>سال 1396</c:v>
                </c:pt>
                <c:pt idx="3">
                  <c:v>سال 1397</c:v>
                </c:pt>
                <c:pt idx="4">
                  <c:v>سال 1398</c:v>
                </c:pt>
                <c:pt idx="5">
                  <c:v>سال 1399</c:v>
                </c:pt>
                <c:pt idx="6">
                  <c:v>سال 1400</c:v>
                </c:pt>
                <c:pt idx="7">
                  <c:v>سال 1401</c:v>
                </c:pt>
                <c:pt idx="8">
                  <c:v>سال 1402</c:v>
                </c:pt>
                <c:pt idx="9">
                  <c:v>سال 1403</c:v>
                </c:pt>
                <c:pt idx="10">
                  <c:v>سال 1404</c:v>
                </c:pt>
              </c:strCache>
            </c:strRef>
          </c:cat>
          <c:val>
            <c:numRef>
              <c:f>Sheet1!$E$2:$E$12</c:f>
              <c:numCache>
                <c:formatCode>General</c:formatCode>
                <c:ptCount val="11"/>
                <c:pt idx="0">
                  <c:v>24</c:v>
                </c:pt>
                <c:pt idx="1">
                  <c:v>14</c:v>
                </c:pt>
                <c:pt idx="2">
                  <c:v>0</c:v>
                </c:pt>
                <c:pt idx="3">
                  <c:v>19</c:v>
                </c:pt>
                <c:pt idx="4">
                  <c:v>0</c:v>
                </c:pt>
                <c:pt idx="5">
                  <c:v>0</c:v>
                </c:pt>
                <c:pt idx="6">
                  <c:v>25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92D3-4DD4-929C-936BCD366555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فریدونشهر</c:v>
                </c:pt>
              </c:strCache>
            </c:strRef>
          </c:tx>
          <c:spPr>
            <a:ln w="28575" cap="rnd">
              <a:solidFill>
                <a:schemeClr val="accent6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rgbClr val="92D050"/>
                    </a:solidFill>
                    <a:latin typeface="+mn-lt"/>
                    <a:ea typeface="+mn-ea"/>
                    <a:cs typeface="B Nazanin" panose="000004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سال 1394</c:v>
                </c:pt>
                <c:pt idx="1">
                  <c:v>سال 1395</c:v>
                </c:pt>
                <c:pt idx="2">
                  <c:v>سال 1396</c:v>
                </c:pt>
                <c:pt idx="3">
                  <c:v>سال 1397</c:v>
                </c:pt>
                <c:pt idx="4">
                  <c:v>سال 1398</c:v>
                </c:pt>
                <c:pt idx="5">
                  <c:v>سال 1399</c:v>
                </c:pt>
                <c:pt idx="6">
                  <c:v>سال 1400</c:v>
                </c:pt>
                <c:pt idx="7">
                  <c:v>سال 1401</c:v>
                </c:pt>
                <c:pt idx="8">
                  <c:v>سال 1402</c:v>
                </c:pt>
                <c:pt idx="9">
                  <c:v>سال 1403</c:v>
                </c:pt>
                <c:pt idx="10">
                  <c:v>سال 1404</c:v>
                </c:pt>
              </c:strCache>
            </c:strRef>
          </c:cat>
          <c:val>
            <c:numRef>
              <c:f>Sheet1!$F$2:$F$12</c:f>
              <c:numCache>
                <c:formatCode>General</c:formatCode>
                <c:ptCount val="11"/>
                <c:pt idx="0">
                  <c:v>22</c:v>
                </c:pt>
                <c:pt idx="1">
                  <c:v>85</c:v>
                </c:pt>
                <c:pt idx="2">
                  <c:v>135</c:v>
                </c:pt>
                <c:pt idx="3">
                  <c:v>207</c:v>
                </c:pt>
                <c:pt idx="4">
                  <c:v>41</c:v>
                </c:pt>
                <c:pt idx="5">
                  <c:v>143</c:v>
                </c:pt>
                <c:pt idx="6">
                  <c:v>132</c:v>
                </c:pt>
                <c:pt idx="7">
                  <c:v>0</c:v>
                </c:pt>
                <c:pt idx="8">
                  <c:v>0</c:v>
                </c:pt>
                <c:pt idx="9">
                  <c:v>186</c:v>
                </c:pt>
                <c:pt idx="10">
                  <c:v>281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92D3-4DD4-929C-936BCD366555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خوانسار</c:v>
                </c:pt>
              </c:strCache>
            </c:strRef>
          </c:tx>
          <c:spPr>
            <a:ln w="28575" cap="rnd">
              <a:solidFill>
                <a:schemeClr val="accent6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2D3-4DD4-929C-936BCD36655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B Nazanin" panose="00000400000000000000" pitchFamily="2" charset="-78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سال 1394</c:v>
                </c:pt>
                <c:pt idx="1">
                  <c:v>سال 1395</c:v>
                </c:pt>
                <c:pt idx="2">
                  <c:v>سال 1396</c:v>
                </c:pt>
                <c:pt idx="3">
                  <c:v>سال 1397</c:v>
                </c:pt>
                <c:pt idx="4">
                  <c:v>سال 1398</c:v>
                </c:pt>
                <c:pt idx="5">
                  <c:v>سال 1399</c:v>
                </c:pt>
                <c:pt idx="6">
                  <c:v>سال 1400</c:v>
                </c:pt>
                <c:pt idx="7">
                  <c:v>سال 1401</c:v>
                </c:pt>
                <c:pt idx="8">
                  <c:v>سال 1402</c:v>
                </c:pt>
                <c:pt idx="9">
                  <c:v>سال 1403</c:v>
                </c:pt>
                <c:pt idx="10">
                  <c:v>سال 1404</c:v>
                </c:pt>
              </c:strCache>
            </c:strRef>
          </c:cat>
          <c:val>
            <c:numRef>
              <c:f>Sheet1!$G$2:$G$12</c:f>
              <c:numCache>
                <c:formatCode>General</c:formatCode>
                <c:ptCount val="11"/>
                <c:pt idx="0">
                  <c:v>68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65</c:v>
                </c:pt>
                <c:pt idx="10">
                  <c:v>227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92D3-4DD4-929C-936BCD366555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گلپایگان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accent1">
                        <a:lumMod val="75000"/>
                      </a:schemeClr>
                    </a:solidFill>
                    <a:latin typeface="+mn-lt"/>
                    <a:ea typeface="+mn-ea"/>
                    <a:cs typeface="B Nazanin" panose="000004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سال 1394</c:v>
                </c:pt>
                <c:pt idx="1">
                  <c:v>سال 1395</c:v>
                </c:pt>
                <c:pt idx="2">
                  <c:v>سال 1396</c:v>
                </c:pt>
                <c:pt idx="3">
                  <c:v>سال 1397</c:v>
                </c:pt>
                <c:pt idx="4">
                  <c:v>سال 1398</c:v>
                </c:pt>
                <c:pt idx="5">
                  <c:v>سال 1399</c:v>
                </c:pt>
                <c:pt idx="6">
                  <c:v>سال 1400</c:v>
                </c:pt>
                <c:pt idx="7">
                  <c:v>سال 1401</c:v>
                </c:pt>
                <c:pt idx="8">
                  <c:v>سال 1402</c:v>
                </c:pt>
                <c:pt idx="9">
                  <c:v>سال 1403</c:v>
                </c:pt>
                <c:pt idx="10">
                  <c:v>سال 1404</c:v>
                </c:pt>
              </c:strCache>
            </c:strRef>
          </c:cat>
          <c:val>
            <c:numRef>
              <c:f>Sheet1!$H$2:$H$12</c:f>
              <c:numCache>
                <c:formatCode>General</c:formatCode>
                <c:ptCount val="11"/>
                <c:pt idx="0">
                  <c:v>23</c:v>
                </c:pt>
                <c:pt idx="1">
                  <c:v>53</c:v>
                </c:pt>
                <c:pt idx="2">
                  <c:v>96</c:v>
                </c:pt>
                <c:pt idx="3">
                  <c:v>0</c:v>
                </c:pt>
                <c:pt idx="4">
                  <c:v>17</c:v>
                </c:pt>
                <c:pt idx="5">
                  <c:v>29</c:v>
                </c:pt>
                <c:pt idx="6">
                  <c:v>59</c:v>
                </c:pt>
                <c:pt idx="7">
                  <c:v>18</c:v>
                </c:pt>
                <c:pt idx="8">
                  <c:v>19</c:v>
                </c:pt>
                <c:pt idx="9">
                  <c:v>0</c:v>
                </c:pt>
                <c:pt idx="10">
                  <c:v>51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92D3-4DD4-929C-936BCD36655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32897551"/>
        <c:axId val="332900879"/>
      </c:lineChart>
      <c:catAx>
        <c:axId val="3328975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en-US"/>
          </a:p>
        </c:txPr>
        <c:crossAx val="332900879"/>
        <c:crosses val="autoZero"/>
        <c:auto val="1"/>
        <c:lblAlgn val="ctr"/>
        <c:lblOffset val="100"/>
        <c:noMultiLvlLbl val="0"/>
      </c:catAx>
      <c:valAx>
        <c:axId val="33290087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en-US"/>
          </a:p>
        </c:txPr>
        <c:crossAx val="33289755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B Nazanin" panose="00000400000000000000" pitchFamily="2" charset="-78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cs typeface="B Nazanin" panose="00000400000000000000" pitchFamily="2" charset="-78"/>
        </a:defRPr>
      </a:pPr>
      <a:endParaRPr lang="en-US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سمیرم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B Nazanin" panose="000004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سال 1394</c:v>
                </c:pt>
                <c:pt idx="1">
                  <c:v>سال 1395</c:v>
                </c:pt>
                <c:pt idx="2">
                  <c:v>سال 1396</c:v>
                </c:pt>
                <c:pt idx="3">
                  <c:v>سال 1397</c:v>
                </c:pt>
                <c:pt idx="4">
                  <c:v>سال 1398</c:v>
                </c:pt>
                <c:pt idx="5">
                  <c:v>سال 1399</c:v>
                </c:pt>
                <c:pt idx="6">
                  <c:v>سال 1400</c:v>
                </c:pt>
                <c:pt idx="7">
                  <c:v>سال 1401</c:v>
                </c:pt>
                <c:pt idx="8">
                  <c:v>سال 1402</c:v>
                </c:pt>
                <c:pt idx="9">
                  <c:v>سال 1403</c:v>
                </c:pt>
                <c:pt idx="10">
                  <c:v>سال 1404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72</c:v>
                </c:pt>
                <c:pt idx="1">
                  <c:v>0</c:v>
                </c:pt>
                <c:pt idx="2">
                  <c:v>119</c:v>
                </c:pt>
                <c:pt idx="3">
                  <c:v>0</c:v>
                </c:pt>
                <c:pt idx="4">
                  <c:v>18</c:v>
                </c:pt>
                <c:pt idx="5">
                  <c:v>0</c:v>
                </c:pt>
                <c:pt idx="6">
                  <c:v>0</c:v>
                </c:pt>
                <c:pt idx="7">
                  <c:v>118</c:v>
                </c:pt>
                <c:pt idx="8">
                  <c:v>160</c:v>
                </c:pt>
                <c:pt idx="9">
                  <c:v>112</c:v>
                </c:pt>
                <c:pt idx="10">
                  <c:v>150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CF3-4519-A1CD-DE3D048ABA5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دانشگاه ع.پ. اصفهان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accent4">
                        <a:lumMod val="75000"/>
                      </a:schemeClr>
                    </a:solidFill>
                    <a:latin typeface="+mn-lt"/>
                    <a:ea typeface="+mn-ea"/>
                    <a:cs typeface="B Nazanin" panose="000004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سال 1394</c:v>
                </c:pt>
                <c:pt idx="1">
                  <c:v>سال 1395</c:v>
                </c:pt>
                <c:pt idx="2">
                  <c:v>سال 1396</c:v>
                </c:pt>
                <c:pt idx="3">
                  <c:v>سال 1397</c:v>
                </c:pt>
                <c:pt idx="4">
                  <c:v>سال 1398</c:v>
                </c:pt>
                <c:pt idx="5">
                  <c:v>سال 1399</c:v>
                </c:pt>
                <c:pt idx="6">
                  <c:v>سال 1400</c:v>
                </c:pt>
                <c:pt idx="7">
                  <c:v>سال 1401</c:v>
                </c:pt>
                <c:pt idx="8">
                  <c:v>سال 1402</c:v>
                </c:pt>
                <c:pt idx="9">
                  <c:v>سال 1403</c:v>
                </c:pt>
                <c:pt idx="10">
                  <c:v>سال 1404</c:v>
                </c:pt>
              </c:strCache>
            </c:strRef>
          </c:cat>
          <c:val>
            <c:numRef>
              <c:f>Sheet1!$C$2:$C$12</c:f>
              <c:numCache>
                <c:formatCode>General</c:formatCode>
                <c:ptCount val="11"/>
                <c:pt idx="0">
                  <c:v>154</c:v>
                </c:pt>
                <c:pt idx="1">
                  <c:v>126</c:v>
                </c:pt>
                <c:pt idx="2">
                  <c:v>139</c:v>
                </c:pt>
                <c:pt idx="3">
                  <c:v>120</c:v>
                </c:pt>
                <c:pt idx="4">
                  <c:v>166</c:v>
                </c:pt>
                <c:pt idx="5">
                  <c:v>145</c:v>
                </c:pt>
                <c:pt idx="6">
                  <c:v>154</c:v>
                </c:pt>
                <c:pt idx="7">
                  <c:v>190</c:v>
                </c:pt>
                <c:pt idx="8">
                  <c:v>224</c:v>
                </c:pt>
                <c:pt idx="9">
                  <c:v>194</c:v>
                </c:pt>
                <c:pt idx="10">
                  <c:v>186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CF3-4519-A1CD-DE3D048ABA5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شهرضا</c:v>
                </c:pt>
              </c:strCache>
            </c:strRef>
          </c:tx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B Nazanin" panose="000004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سال 1394</c:v>
                </c:pt>
                <c:pt idx="1">
                  <c:v>سال 1395</c:v>
                </c:pt>
                <c:pt idx="2">
                  <c:v>سال 1396</c:v>
                </c:pt>
                <c:pt idx="3">
                  <c:v>سال 1397</c:v>
                </c:pt>
                <c:pt idx="4">
                  <c:v>سال 1398</c:v>
                </c:pt>
                <c:pt idx="5">
                  <c:v>سال 1399</c:v>
                </c:pt>
                <c:pt idx="6">
                  <c:v>سال 1400</c:v>
                </c:pt>
                <c:pt idx="7">
                  <c:v>سال 1401</c:v>
                </c:pt>
                <c:pt idx="8">
                  <c:v>سال 1402</c:v>
                </c:pt>
                <c:pt idx="9">
                  <c:v>سال 1403</c:v>
                </c:pt>
                <c:pt idx="10">
                  <c:v>سال 1404</c:v>
                </c:pt>
              </c:strCache>
            </c:strRef>
          </c:cat>
          <c:val>
            <c:numRef>
              <c:f>Sheet1!$D$2:$D$12</c:f>
              <c:numCache>
                <c:formatCode>General</c:formatCode>
                <c:ptCount val="11"/>
                <c:pt idx="0">
                  <c:v>231</c:v>
                </c:pt>
                <c:pt idx="1">
                  <c:v>220</c:v>
                </c:pt>
                <c:pt idx="2">
                  <c:v>214</c:v>
                </c:pt>
                <c:pt idx="3">
                  <c:v>125</c:v>
                </c:pt>
                <c:pt idx="4">
                  <c:v>124</c:v>
                </c:pt>
                <c:pt idx="5">
                  <c:v>127</c:v>
                </c:pt>
                <c:pt idx="6">
                  <c:v>121</c:v>
                </c:pt>
                <c:pt idx="7">
                  <c:v>144</c:v>
                </c:pt>
                <c:pt idx="8">
                  <c:v>72</c:v>
                </c:pt>
                <c:pt idx="9">
                  <c:v>55</c:v>
                </c:pt>
                <c:pt idx="10">
                  <c:v>50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CCF3-4519-A1CD-DE3D048ABA55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دهاقان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accent4">
                        <a:lumMod val="75000"/>
                      </a:schemeClr>
                    </a:solidFill>
                    <a:latin typeface="+mn-lt"/>
                    <a:ea typeface="+mn-ea"/>
                    <a:cs typeface="B Nazanin" panose="000004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سال 1394</c:v>
                </c:pt>
                <c:pt idx="1">
                  <c:v>سال 1395</c:v>
                </c:pt>
                <c:pt idx="2">
                  <c:v>سال 1396</c:v>
                </c:pt>
                <c:pt idx="3">
                  <c:v>سال 1397</c:v>
                </c:pt>
                <c:pt idx="4">
                  <c:v>سال 1398</c:v>
                </c:pt>
                <c:pt idx="5">
                  <c:v>سال 1399</c:v>
                </c:pt>
                <c:pt idx="6">
                  <c:v>سال 1400</c:v>
                </c:pt>
                <c:pt idx="7">
                  <c:v>سال 1401</c:v>
                </c:pt>
                <c:pt idx="8">
                  <c:v>سال 1402</c:v>
                </c:pt>
                <c:pt idx="9">
                  <c:v>سال 1403</c:v>
                </c:pt>
                <c:pt idx="10">
                  <c:v>سال 1404</c:v>
                </c:pt>
              </c:strCache>
            </c:strRef>
          </c:cat>
          <c:val>
            <c:numRef>
              <c:f>Sheet1!$E$2:$E$12</c:f>
              <c:numCache>
                <c:formatCode>General</c:formatCode>
                <c:ptCount val="11"/>
                <c:pt idx="0">
                  <c:v>70</c:v>
                </c:pt>
                <c:pt idx="1">
                  <c:v>0</c:v>
                </c:pt>
                <c:pt idx="2">
                  <c:v>47</c:v>
                </c:pt>
                <c:pt idx="3">
                  <c:v>63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319</c:v>
                </c:pt>
                <c:pt idx="8">
                  <c:v>370</c:v>
                </c:pt>
                <c:pt idx="9">
                  <c:v>0</c:v>
                </c:pt>
                <c:pt idx="10">
                  <c:v>127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CCF3-4519-A1CD-DE3D048ABA55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مبارکه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accent5"/>
                    </a:solidFill>
                    <a:latin typeface="+mn-lt"/>
                    <a:ea typeface="+mn-ea"/>
                    <a:cs typeface="B Nazanin" panose="000004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سال 1394</c:v>
                </c:pt>
                <c:pt idx="1">
                  <c:v>سال 1395</c:v>
                </c:pt>
                <c:pt idx="2">
                  <c:v>سال 1396</c:v>
                </c:pt>
                <c:pt idx="3">
                  <c:v>سال 1397</c:v>
                </c:pt>
                <c:pt idx="4">
                  <c:v>سال 1398</c:v>
                </c:pt>
                <c:pt idx="5">
                  <c:v>سال 1399</c:v>
                </c:pt>
                <c:pt idx="6">
                  <c:v>سال 1400</c:v>
                </c:pt>
                <c:pt idx="7">
                  <c:v>سال 1401</c:v>
                </c:pt>
                <c:pt idx="8">
                  <c:v>سال 1402</c:v>
                </c:pt>
                <c:pt idx="9">
                  <c:v>سال 1403</c:v>
                </c:pt>
                <c:pt idx="10">
                  <c:v>سال 1404</c:v>
                </c:pt>
              </c:strCache>
            </c:strRef>
          </c:cat>
          <c:val>
            <c:numRef>
              <c:f>Sheet1!$F$2:$F$12</c:f>
              <c:numCache>
                <c:formatCode>General</c:formatCode>
                <c:ptCount val="11"/>
                <c:pt idx="0">
                  <c:v>169</c:v>
                </c:pt>
                <c:pt idx="1">
                  <c:v>111</c:v>
                </c:pt>
                <c:pt idx="2">
                  <c:v>152</c:v>
                </c:pt>
                <c:pt idx="3">
                  <c:v>88</c:v>
                </c:pt>
                <c:pt idx="4">
                  <c:v>252</c:v>
                </c:pt>
                <c:pt idx="5">
                  <c:v>346</c:v>
                </c:pt>
                <c:pt idx="6">
                  <c:v>228</c:v>
                </c:pt>
                <c:pt idx="7">
                  <c:v>182</c:v>
                </c:pt>
                <c:pt idx="8">
                  <c:v>225</c:v>
                </c:pt>
                <c:pt idx="9">
                  <c:v>92</c:v>
                </c:pt>
                <c:pt idx="10">
                  <c:v>134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CCF3-4519-A1CD-DE3D048ABA5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32897551"/>
        <c:axId val="332900879"/>
      </c:lineChart>
      <c:catAx>
        <c:axId val="3328975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en-US"/>
          </a:p>
        </c:txPr>
        <c:crossAx val="332900879"/>
        <c:crosses val="autoZero"/>
        <c:auto val="1"/>
        <c:lblAlgn val="ctr"/>
        <c:lblOffset val="100"/>
        <c:noMultiLvlLbl val="0"/>
      </c:catAx>
      <c:valAx>
        <c:axId val="33290087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en-US"/>
          </a:p>
        </c:txPr>
        <c:crossAx val="33289755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B Nazanin" panose="00000400000000000000" pitchFamily="2" charset="-78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cs typeface="B Nazanin" panose="00000400000000000000" pitchFamily="2" charset="-78"/>
        </a:defRPr>
      </a:pPr>
      <a:endParaRPr lang="en-US"/>
    </a:p>
  </c:txPr>
  <c:externalData r:id="rId3">
    <c:autoUpdate val="0"/>
  </c:externalData>
  <c:userShapes r:id="rId4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نجف آباد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B Nazanin" panose="000004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سال 1394</c:v>
                </c:pt>
                <c:pt idx="1">
                  <c:v>سال 1395</c:v>
                </c:pt>
                <c:pt idx="2">
                  <c:v>سال 1396</c:v>
                </c:pt>
                <c:pt idx="3">
                  <c:v>سال 1397</c:v>
                </c:pt>
                <c:pt idx="4">
                  <c:v>سال 1398</c:v>
                </c:pt>
                <c:pt idx="5">
                  <c:v>سال 1399</c:v>
                </c:pt>
                <c:pt idx="6">
                  <c:v>سال 1400</c:v>
                </c:pt>
                <c:pt idx="7">
                  <c:v>سال 1401</c:v>
                </c:pt>
                <c:pt idx="8">
                  <c:v>سال 1402</c:v>
                </c:pt>
                <c:pt idx="9">
                  <c:v>سال 1403</c:v>
                </c:pt>
                <c:pt idx="10">
                  <c:v>سال 1404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27</c:v>
                </c:pt>
                <c:pt idx="1">
                  <c:v>56</c:v>
                </c:pt>
                <c:pt idx="2">
                  <c:v>64</c:v>
                </c:pt>
                <c:pt idx="3">
                  <c:v>115</c:v>
                </c:pt>
                <c:pt idx="4">
                  <c:v>204</c:v>
                </c:pt>
                <c:pt idx="5">
                  <c:v>170</c:v>
                </c:pt>
                <c:pt idx="6">
                  <c:v>144</c:v>
                </c:pt>
                <c:pt idx="7">
                  <c:v>241</c:v>
                </c:pt>
                <c:pt idx="8">
                  <c:v>205</c:v>
                </c:pt>
                <c:pt idx="9">
                  <c:v>118</c:v>
                </c:pt>
                <c:pt idx="10">
                  <c:v>268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F88-46BD-AD6F-849A306E63F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دانشگاه ع.پ. اصفهان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B Nazanin" panose="000004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سال 1394</c:v>
                </c:pt>
                <c:pt idx="1">
                  <c:v>سال 1395</c:v>
                </c:pt>
                <c:pt idx="2">
                  <c:v>سال 1396</c:v>
                </c:pt>
                <c:pt idx="3">
                  <c:v>سال 1397</c:v>
                </c:pt>
                <c:pt idx="4">
                  <c:v>سال 1398</c:v>
                </c:pt>
                <c:pt idx="5">
                  <c:v>سال 1399</c:v>
                </c:pt>
                <c:pt idx="6">
                  <c:v>سال 1400</c:v>
                </c:pt>
                <c:pt idx="7">
                  <c:v>سال 1401</c:v>
                </c:pt>
                <c:pt idx="8">
                  <c:v>سال 1402</c:v>
                </c:pt>
                <c:pt idx="9">
                  <c:v>سال 1403</c:v>
                </c:pt>
                <c:pt idx="10">
                  <c:v>سال 1404</c:v>
                </c:pt>
              </c:strCache>
            </c:strRef>
          </c:cat>
          <c:val>
            <c:numRef>
              <c:f>Sheet1!$C$2:$C$12</c:f>
              <c:numCache>
                <c:formatCode>General</c:formatCode>
                <c:ptCount val="11"/>
                <c:pt idx="0">
                  <c:v>154</c:v>
                </c:pt>
                <c:pt idx="1">
                  <c:v>126</c:v>
                </c:pt>
                <c:pt idx="2">
                  <c:v>139</c:v>
                </c:pt>
                <c:pt idx="3">
                  <c:v>120</c:v>
                </c:pt>
                <c:pt idx="4">
                  <c:v>166</c:v>
                </c:pt>
                <c:pt idx="5">
                  <c:v>145</c:v>
                </c:pt>
                <c:pt idx="6">
                  <c:v>154</c:v>
                </c:pt>
                <c:pt idx="7">
                  <c:v>190</c:v>
                </c:pt>
                <c:pt idx="8">
                  <c:v>224</c:v>
                </c:pt>
                <c:pt idx="9">
                  <c:v>194</c:v>
                </c:pt>
                <c:pt idx="10">
                  <c:v>186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F88-46BD-AD6F-849A306E63F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خمینی شهر</c:v>
                </c:pt>
              </c:strCache>
            </c:strRef>
          </c:tx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B Nazanin" panose="000004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سال 1394</c:v>
                </c:pt>
                <c:pt idx="1">
                  <c:v>سال 1395</c:v>
                </c:pt>
                <c:pt idx="2">
                  <c:v>سال 1396</c:v>
                </c:pt>
                <c:pt idx="3">
                  <c:v>سال 1397</c:v>
                </c:pt>
                <c:pt idx="4">
                  <c:v>سال 1398</c:v>
                </c:pt>
                <c:pt idx="5">
                  <c:v>سال 1399</c:v>
                </c:pt>
                <c:pt idx="6">
                  <c:v>سال 1400</c:v>
                </c:pt>
                <c:pt idx="7">
                  <c:v>سال 1401</c:v>
                </c:pt>
                <c:pt idx="8">
                  <c:v>سال 1402</c:v>
                </c:pt>
                <c:pt idx="9">
                  <c:v>سال 1403</c:v>
                </c:pt>
                <c:pt idx="10">
                  <c:v>سال 1404</c:v>
                </c:pt>
              </c:strCache>
            </c:strRef>
          </c:cat>
          <c:val>
            <c:numRef>
              <c:f>Sheet1!$D$2:$D$12</c:f>
              <c:numCache>
                <c:formatCode>General</c:formatCode>
                <c:ptCount val="11"/>
                <c:pt idx="0">
                  <c:v>93</c:v>
                </c:pt>
                <c:pt idx="1">
                  <c:v>89</c:v>
                </c:pt>
                <c:pt idx="2">
                  <c:v>155</c:v>
                </c:pt>
                <c:pt idx="3">
                  <c:v>107</c:v>
                </c:pt>
                <c:pt idx="4">
                  <c:v>79</c:v>
                </c:pt>
                <c:pt idx="5">
                  <c:v>77</c:v>
                </c:pt>
                <c:pt idx="6">
                  <c:v>72</c:v>
                </c:pt>
                <c:pt idx="7">
                  <c:v>206</c:v>
                </c:pt>
                <c:pt idx="8">
                  <c:v>235</c:v>
                </c:pt>
                <c:pt idx="9">
                  <c:v>65</c:v>
                </c:pt>
                <c:pt idx="10">
                  <c:v>79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F88-46BD-AD6F-849A306E63F5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تیران و کرون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accent4">
                        <a:lumMod val="75000"/>
                      </a:schemeClr>
                    </a:solidFill>
                    <a:latin typeface="+mn-lt"/>
                    <a:ea typeface="+mn-ea"/>
                    <a:cs typeface="B Nazanin" panose="000004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سال 1394</c:v>
                </c:pt>
                <c:pt idx="1">
                  <c:v>سال 1395</c:v>
                </c:pt>
                <c:pt idx="2">
                  <c:v>سال 1396</c:v>
                </c:pt>
                <c:pt idx="3">
                  <c:v>سال 1397</c:v>
                </c:pt>
                <c:pt idx="4">
                  <c:v>سال 1398</c:v>
                </c:pt>
                <c:pt idx="5">
                  <c:v>سال 1399</c:v>
                </c:pt>
                <c:pt idx="6">
                  <c:v>سال 1400</c:v>
                </c:pt>
                <c:pt idx="7">
                  <c:v>سال 1401</c:v>
                </c:pt>
                <c:pt idx="8">
                  <c:v>سال 1402</c:v>
                </c:pt>
                <c:pt idx="9">
                  <c:v>سال 1403</c:v>
                </c:pt>
                <c:pt idx="10">
                  <c:v>سال 1404</c:v>
                </c:pt>
              </c:strCache>
            </c:strRef>
          </c:cat>
          <c:val>
            <c:numRef>
              <c:f>Sheet1!$E$2:$E$12</c:f>
              <c:numCache>
                <c:formatCode>General</c:formatCode>
                <c:ptCount val="11"/>
                <c:pt idx="0">
                  <c:v>46</c:v>
                </c:pt>
                <c:pt idx="1">
                  <c:v>76</c:v>
                </c:pt>
                <c:pt idx="2">
                  <c:v>187</c:v>
                </c:pt>
                <c:pt idx="3">
                  <c:v>25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115</c:v>
                </c:pt>
                <c:pt idx="9">
                  <c:v>167</c:v>
                </c:pt>
                <c:pt idx="10">
                  <c:v>213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0F88-46BD-AD6F-849A306E63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32897551"/>
        <c:axId val="332900879"/>
      </c:lineChart>
      <c:catAx>
        <c:axId val="3328975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en-US"/>
          </a:p>
        </c:txPr>
        <c:crossAx val="332900879"/>
        <c:crosses val="autoZero"/>
        <c:auto val="1"/>
        <c:lblAlgn val="ctr"/>
        <c:lblOffset val="100"/>
        <c:noMultiLvlLbl val="0"/>
      </c:catAx>
      <c:valAx>
        <c:axId val="33290087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en-US"/>
          </a:p>
        </c:txPr>
        <c:crossAx val="33289755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B Nazanin" panose="00000400000000000000" pitchFamily="2" charset="-78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cs typeface="B Nazanin" panose="00000400000000000000" pitchFamily="2" charset="-78"/>
        </a:defRPr>
      </a:pPr>
      <a:endParaRPr lang="en-US"/>
    </a:p>
  </c:txPr>
  <c:externalData r:id="rId3">
    <c:autoUpdate val="0"/>
  </c:externalData>
  <c:userShapes r:id="rId4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اصفهان یک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B Nazanin" panose="000004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سال 1394</c:v>
                </c:pt>
                <c:pt idx="1">
                  <c:v>سال 1395</c:v>
                </c:pt>
                <c:pt idx="2">
                  <c:v>سال 1396</c:v>
                </c:pt>
                <c:pt idx="3">
                  <c:v>سال 1397</c:v>
                </c:pt>
                <c:pt idx="4">
                  <c:v>سال 1398</c:v>
                </c:pt>
                <c:pt idx="5">
                  <c:v>سال 1399</c:v>
                </c:pt>
                <c:pt idx="6">
                  <c:v>سال 1400</c:v>
                </c:pt>
                <c:pt idx="7">
                  <c:v>سال 1401</c:v>
                </c:pt>
                <c:pt idx="8">
                  <c:v>سال 1402</c:v>
                </c:pt>
                <c:pt idx="9">
                  <c:v>سال 1403</c:v>
                </c:pt>
                <c:pt idx="10">
                  <c:v>سال 1404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51</c:v>
                </c:pt>
                <c:pt idx="3">
                  <c:v>86</c:v>
                </c:pt>
                <c:pt idx="4">
                  <c:v>183</c:v>
                </c:pt>
                <c:pt idx="5">
                  <c:v>126</c:v>
                </c:pt>
                <c:pt idx="6">
                  <c:v>125</c:v>
                </c:pt>
                <c:pt idx="7">
                  <c:v>61</c:v>
                </c:pt>
                <c:pt idx="8">
                  <c:v>73</c:v>
                </c:pt>
                <c:pt idx="9">
                  <c:v>84</c:v>
                </c:pt>
                <c:pt idx="10">
                  <c:v>213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E1F-4CA8-96D0-BD217291583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دانشگاه ع.پ. اصفهان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B Nazanin" panose="000004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سال 1394</c:v>
                </c:pt>
                <c:pt idx="1">
                  <c:v>سال 1395</c:v>
                </c:pt>
                <c:pt idx="2">
                  <c:v>سال 1396</c:v>
                </c:pt>
                <c:pt idx="3">
                  <c:v>سال 1397</c:v>
                </c:pt>
                <c:pt idx="4">
                  <c:v>سال 1398</c:v>
                </c:pt>
                <c:pt idx="5">
                  <c:v>سال 1399</c:v>
                </c:pt>
                <c:pt idx="6">
                  <c:v>سال 1400</c:v>
                </c:pt>
                <c:pt idx="7">
                  <c:v>سال 1401</c:v>
                </c:pt>
                <c:pt idx="8">
                  <c:v>سال 1402</c:v>
                </c:pt>
                <c:pt idx="9">
                  <c:v>سال 1403</c:v>
                </c:pt>
                <c:pt idx="10">
                  <c:v>سال 1404</c:v>
                </c:pt>
              </c:strCache>
            </c:strRef>
          </c:cat>
          <c:val>
            <c:numRef>
              <c:f>Sheet1!$C$2:$C$12</c:f>
              <c:numCache>
                <c:formatCode>General</c:formatCode>
                <c:ptCount val="11"/>
                <c:pt idx="0">
                  <c:v>154</c:v>
                </c:pt>
                <c:pt idx="1">
                  <c:v>126</c:v>
                </c:pt>
                <c:pt idx="2">
                  <c:v>139</c:v>
                </c:pt>
                <c:pt idx="3">
                  <c:v>120</c:v>
                </c:pt>
                <c:pt idx="4">
                  <c:v>166</c:v>
                </c:pt>
                <c:pt idx="5">
                  <c:v>145</c:v>
                </c:pt>
                <c:pt idx="6">
                  <c:v>154</c:v>
                </c:pt>
                <c:pt idx="7">
                  <c:v>190</c:v>
                </c:pt>
                <c:pt idx="8">
                  <c:v>224</c:v>
                </c:pt>
                <c:pt idx="9">
                  <c:v>194</c:v>
                </c:pt>
                <c:pt idx="10">
                  <c:v>186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E1F-4CA8-96D0-BD217291583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اصفهان دو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B Nazanin" panose="000004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سال 1394</c:v>
                </c:pt>
                <c:pt idx="1">
                  <c:v>سال 1395</c:v>
                </c:pt>
                <c:pt idx="2">
                  <c:v>سال 1396</c:v>
                </c:pt>
                <c:pt idx="3">
                  <c:v>سال 1397</c:v>
                </c:pt>
                <c:pt idx="4">
                  <c:v>سال 1398</c:v>
                </c:pt>
                <c:pt idx="5">
                  <c:v>سال 1399</c:v>
                </c:pt>
                <c:pt idx="6">
                  <c:v>سال 1400</c:v>
                </c:pt>
                <c:pt idx="7">
                  <c:v>سال 1401</c:v>
                </c:pt>
                <c:pt idx="8">
                  <c:v>سال 1402</c:v>
                </c:pt>
                <c:pt idx="9">
                  <c:v>سال 1403</c:v>
                </c:pt>
                <c:pt idx="10">
                  <c:v>سال 1404</c:v>
                </c:pt>
              </c:strCache>
            </c:strRef>
          </c:cat>
          <c:val>
            <c:numRef>
              <c:f>Sheet1!$D$2:$D$12</c:f>
              <c:numCache>
                <c:formatCode>General</c:formatCode>
                <c:ptCount val="11"/>
                <c:pt idx="0">
                  <c:v>152</c:v>
                </c:pt>
                <c:pt idx="1">
                  <c:v>120</c:v>
                </c:pt>
                <c:pt idx="2">
                  <c:v>200</c:v>
                </c:pt>
                <c:pt idx="3">
                  <c:v>162</c:v>
                </c:pt>
                <c:pt idx="4">
                  <c:v>245</c:v>
                </c:pt>
                <c:pt idx="5">
                  <c:v>195</c:v>
                </c:pt>
                <c:pt idx="6">
                  <c:v>246</c:v>
                </c:pt>
                <c:pt idx="7">
                  <c:v>291</c:v>
                </c:pt>
                <c:pt idx="8">
                  <c:v>440</c:v>
                </c:pt>
                <c:pt idx="9">
                  <c:v>357</c:v>
                </c:pt>
                <c:pt idx="10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AE1F-4CA8-96D0-BD217291583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32897551"/>
        <c:axId val="332900879"/>
      </c:lineChart>
      <c:catAx>
        <c:axId val="3328975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en-US"/>
          </a:p>
        </c:txPr>
        <c:crossAx val="332900879"/>
        <c:crosses val="autoZero"/>
        <c:auto val="1"/>
        <c:lblAlgn val="ctr"/>
        <c:lblOffset val="100"/>
        <c:noMultiLvlLbl val="0"/>
      </c:catAx>
      <c:valAx>
        <c:axId val="33290087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en-US"/>
          </a:p>
        </c:txPr>
        <c:crossAx val="33289755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B Nazanin" panose="00000400000000000000" pitchFamily="2" charset="-78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cs typeface="B Nazanin" panose="00000400000000000000" pitchFamily="2" charset="-78"/>
        </a:defRPr>
      </a:pPr>
      <a:endParaRPr lang="en-US"/>
    </a:p>
  </c:txPr>
  <c:externalData r:id="rId3">
    <c:autoUpdate val="0"/>
  </c:externalData>
  <c:userShapes r:id="rId4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اردستان</c:v>
                </c:pt>
              </c:strCache>
            </c:strRef>
          </c:tx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B Nazanin" panose="000004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سال 1394</c:v>
                </c:pt>
                <c:pt idx="1">
                  <c:v>سال 1395</c:v>
                </c:pt>
                <c:pt idx="2">
                  <c:v>سال 1396</c:v>
                </c:pt>
                <c:pt idx="3">
                  <c:v>سال 1397</c:v>
                </c:pt>
                <c:pt idx="4">
                  <c:v>سال 1398</c:v>
                </c:pt>
                <c:pt idx="5">
                  <c:v>سال 1399</c:v>
                </c:pt>
                <c:pt idx="6">
                  <c:v>سال 1400</c:v>
                </c:pt>
                <c:pt idx="7">
                  <c:v>سال 1401</c:v>
                </c:pt>
                <c:pt idx="8">
                  <c:v>سال 1402</c:v>
                </c:pt>
                <c:pt idx="9">
                  <c:v>سال 1403</c:v>
                </c:pt>
                <c:pt idx="10">
                  <c:v>سال 1404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341</c:v>
                </c:pt>
                <c:pt idx="1">
                  <c:v>131</c:v>
                </c:pt>
                <c:pt idx="2">
                  <c:v>34</c:v>
                </c:pt>
                <c:pt idx="3">
                  <c:v>0</c:v>
                </c:pt>
                <c:pt idx="4">
                  <c:v>233</c:v>
                </c:pt>
                <c:pt idx="5">
                  <c:v>87</c:v>
                </c:pt>
                <c:pt idx="6">
                  <c:v>568</c:v>
                </c:pt>
                <c:pt idx="7">
                  <c:v>57</c:v>
                </c:pt>
                <c:pt idx="8">
                  <c:v>56</c:v>
                </c:pt>
                <c:pt idx="9">
                  <c:v>26</c:v>
                </c:pt>
                <c:pt idx="10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F83-4938-9FD8-E297AA0CFB0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دانشگاه ع.پ. اصفهان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B Nazanin" panose="000004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سال 1394</c:v>
                </c:pt>
                <c:pt idx="1">
                  <c:v>سال 1395</c:v>
                </c:pt>
                <c:pt idx="2">
                  <c:v>سال 1396</c:v>
                </c:pt>
                <c:pt idx="3">
                  <c:v>سال 1397</c:v>
                </c:pt>
                <c:pt idx="4">
                  <c:v>سال 1398</c:v>
                </c:pt>
                <c:pt idx="5">
                  <c:v>سال 1399</c:v>
                </c:pt>
                <c:pt idx="6">
                  <c:v>سال 1400</c:v>
                </c:pt>
                <c:pt idx="7">
                  <c:v>سال 1401</c:v>
                </c:pt>
                <c:pt idx="8">
                  <c:v>سال 1402</c:v>
                </c:pt>
                <c:pt idx="9">
                  <c:v>سال 1403</c:v>
                </c:pt>
                <c:pt idx="10">
                  <c:v>سال 1404</c:v>
                </c:pt>
              </c:strCache>
            </c:strRef>
          </c:cat>
          <c:val>
            <c:numRef>
              <c:f>Sheet1!$C$2:$C$12</c:f>
              <c:numCache>
                <c:formatCode>General</c:formatCode>
                <c:ptCount val="11"/>
                <c:pt idx="0">
                  <c:v>154</c:v>
                </c:pt>
                <c:pt idx="1">
                  <c:v>126</c:v>
                </c:pt>
                <c:pt idx="2">
                  <c:v>139</c:v>
                </c:pt>
                <c:pt idx="3">
                  <c:v>120</c:v>
                </c:pt>
                <c:pt idx="4">
                  <c:v>166</c:v>
                </c:pt>
                <c:pt idx="5">
                  <c:v>145</c:v>
                </c:pt>
                <c:pt idx="6">
                  <c:v>154</c:v>
                </c:pt>
                <c:pt idx="7">
                  <c:v>190</c:v>
                </c:pt>
                <c:pt idx="8">
                  <c:v>224</c:v>
                </c:pt>
                <c:pt idx="9">
                  <c:v>194</c:v>
                </c:pt>
                <c:pt idx="10">
                  <c:v>186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F83-4938-9FD8-E297AA0CFB0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نطنز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B Nazanin" panose="000004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سال 1394</c:v>
                </c:pt>
                <c:pt idx="1">
                  <c:v>سال 1395</c:v>
                </c:pt>
                <c:pt idx="2">
                  <c:v>سال 1396</c:v>
                </c:pt>
                <c:pt idx="3">
                  <c:v>سال 1397</c:v>
                </c:pt>
                <c:pt idx="4">
                  <c:v>سال 1398</c:v>
                </c:pt>
                <c:pt idx="5">
                  <c:v>سال 1399</c:v>
                </c:pt>
                <c:pt idx="6">
                  <c:v>سال 1400</c:v>
                </c:pt>
                <c:pt idx="7">
                  <c:v>سال 1401</c:v>
                </c:pt>
                <c:pt idx="8">
                  <c:v>سال 1402</c:v>
                </c:pt>
                <c:pt idx="9">
                  <c:v>سال 1403</c:v>
                </c:pt>
                <c:pt idx="10">
                  <c:v>سال 1404</c:v>
                </c:pt>
              </c:strCache>
            </c:strRef>
          </c:cat>
          <c:val>
            <c:numRef>
              <c:f>Sheet1!$D$2:$D$12</c:f>
              <c:numCache>
                <c:formatCode>General</c:formatCode>
                <c:ptCount val="11"/>
                <c:pt idx="0">
                  <c:v>0</c:v>
                </c:pt>
                <c:pt idx="1">
                  <c:v>95</c:v>
                </c:pt>
                <c:pt idx="2">
                  <c:v>87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110</c:v>
                </c:pt>
                <c:pt idx="10">
                  <c:v>238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F83-4938-9FD8-E297AA0CFB07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نائین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accent4"/>
                    </a:solidFill>
                    <a:latin typeface="+mn-lt"/>
                    <a:ea typeface="+mn-ea"/>
                    <a:cs typeface="B Nazanin" panose="000004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سال 1394</c:v>
                </c:pt>
                <c:pt idx="1">
                  <c:v>سال 1395</c:v>
                </c:pt>
                <c:pt idx="2">
                  <c:v>سال 1396</c:v>
                </c:pt>
                <c:pt idx="3">
                  <c:v>سال 1397</c:v>
                </c:pt>
                <c:pt idx="4">
                  <c:v>سال 1398</c:v>
                </c:pt>
                <c:pt idx="5">
                  <c:v>سال 1399</c:v>
                </c:pt>
                <c:pt idx="6">
                  <c:v>سال 1400</c:v>
                </c:pt>
                <c:pt idx="7">
                  <c:v>سال 1401</c:v>
                </c:pt>
                <c:pt idx="8">
                  <c:v>سال 1402</c:v>
                </c:pt>
                <c:pt idx="9">
                  <c:v>سال 1403</c:v>
                </c:pt>
                <c:pt idx="10">
                  <c:v>سال 1404</c:v>
                </c:pt>
              </c:strCache>
            </c:strRef>
          </c:cat>
          <c:val>
            <c:numRef>
              <c:f>Sheet1!$E$2:$E$12</c:f>
              <c:numCache>
                <c:formatCode>General</c:formatCode>
                <c:ptCount val="11"/>
                <c:pt idx="0">
                  <c:v>165</c:v>
                </c:pt>
                <c:pt idx="1">
                  <c:v>463</c:v>
                </c:pt>
                <c:pt idx="2">
                  <c:v>151</c:v>
                </c:pt>
                <c:pt idx="3">
                  <c:v>39</c:v>
                </c:pt>
                <c:pt idx="4">
                  <c:v>29</c:v>
                </c:pt>
                <c:pt idx="5">
                  <c:v>127</c:v>
                </c:pt>
                <c:pt idx="6">
                  <c:v>149</c:v>
                </c:pt>
                <c:pt idx="7">
                  <c:v>25</c:v>
                </c:pt>
                <c:pt idx="8">
                  <c:v>60</c:v>
                </c:pt>
                <c:pt idx="9">
                  <c:v>234</c:v>
                </c:pt>
                <c:pt idx="10">
                  <c:v>483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3F83-4938-9FD8-E297AA0CFB07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خور و بیابانک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B Nazanin" panose="000004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سال 1394</c:v>
                </c:pt>
                <c:pt idx="1">
                  <c:v>سال 1395</c:v>
                </c:pt>
                <c:pt idx="2">
                  <c:v>سال 1396</c:v>
                </c:pt>
                <c:pt idx="3">
                  <c:v>سال 1397</c:v>
                </c:pt>
                <c:pt idx="4">
                  <c:v>سال 1398</c:v>
                </c:pt>
                <c:pt idx="5">
                  <c:v>سال 1399</c:v>
                </c:pt>
                <c:pt idx="6">
                  <c:v>سال 1400</c:v>
                </c:pt>
                <c:pt idx="7">
                  <c:v>سال 1401</c:v>
                </c:pt>
                <c:pt idx="8">
                  <c:v>سال 1402</c:v>
                </c:pt>
                <c:pt idx="9">
                  <c:v>سال 1403</c:v>
                </c:pt>
                <c:pt idx="10">
                  <c:v>سال 1404</c:v>
                </c:pt>
              </c:strCache>
            </c:strRef>
          </c:cat>
          <c:val>
            <c:numRef>
              <c:f>Sheet1!$F$2:$F$12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93</c:v>
                </c:pt>
                <c:pt idx="5">
                  <c:v>0</c:v>
                </c:pt>
                <c:pt idx="6">
                  <c:v>0</c:v>
                </c:pt>
                <c:pt idx="7">
                  <c:v>350</c:v>
                </c:pt>
                <c:pt idx="8">
                  <c:v>104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3F83-4938-9FD8-E297AA0CFB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32897551"/>
        <c:axId val="332900879"/>
      </c:lineChart>
      <c:catAx>
        <c:axId val="3328975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en-US"/>
          </a:p>
        </c:txPr>
        <c:crossAx val="332900879"/>
        <c:crosses val="autoZero"/>
        <c:auto val="1"/>
        <c:lblAlgn val="ctr"/>
        <c:lblOffset val="100"/>
        <c:noMultiLvlLbl val="0"/>
      </c:catAx>
      <c:valAx>
        <c:axId val="33290087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en-US"/>
          </a:p>
        </c:txPr>
        <c:crossAx val="33289755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B Nazanin" panose="00000400000000000000" pitchFamily="2" charset="-78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cs typeface="B Nazanin" panose="00000400000000000000" pitchFamily="2" charset="-78"/>
        </a:defRPr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>
      <cs:styleClr val="auto"/>
    </cs:fillRef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0.75072</cdr:x>
      <cdr:y>0.59378</cdr:y>
    </cdr:from>
    <cdr:to>
      <cdr:x>0.79203</cdr:x>
      <cdr:y>0.77313</cdr:y>
    </cdr:to>
    <cdr:sp macro="" textlink="">
      <cdr:nvSpPr>
        <cdr:cNvPr id="2" name="Down Arrow 1"/>
        <cdr:cNvSpPr/>
      </cdr:nvSpPr>
      <cdr:spPr>
        <a:xfrm xmlns:a="http://schemas.openxmlformats.org/drawingml/2006/main">
          <a:off x="7894320" y="2346303"/>
          <a:ext cx="434340" cy="708660"/>
        </a:xfrm>
        <a:prstGeom xmlns:a="http://schemas.openxmlformats.org/drawingml/2006/main" prst="downArrow">
          <a:avLst/>
        </a:prstGeom>
        <a:solidFill xmlns:a="http://schemas.openxmlformats.org/drawingml/2006/main">
          <a:srgbClr val="FF0000"/>
        </a:solidFill>
      </cdr:spPr>
      <cdr:style>
        <a:lnRef xmlns:a="http://schemas.openxmlformats.org/drawingml/2006/main" idx="2">
          <a:schemeClr val="accent2">
            <a:shade val="50000"/>
          </a:schemeClr>
        </a:lnRef>
        <a:fillRef xmlns:a="http://schemas.openxmlformats.org/drawingml/2006/main" idx="1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vert="vert270" anchor="ctr" anchorCtr="1"/>
        <a:lstStyle xmlns:a="http://schemas.openxmlformats.org/drawingml/2006/main"/>
        <a:p xmlns:a="http://schemas.openxmlformats.org/drawingml/2006/main">
          <a:r>
            <a:rPr lang="fa-IR" b="1" dirty="0" smtClean="0"/>
            <a:t>مداخله</a:t>
          </a:r>
          <a:endParaRPr lang="fa-IR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0.7464</cdr:x>
      <cdr:y>0.63283</cdr:y>
    </cdr:from>
    <cdr:to>
      <cdr:x>0.79586</cdr:x>
      <cdr:y>0.81193</cdr:y>
    </cdr:to>
    <cdr:sp macro="" textlink="">
      <cdr:nvSpPr>
        <cdr:cNvPr id="2" name="Down Arrow 1"/>
        <cdr:cNvSpPr/>
      </cdr:nvSpPr>
      <cdr:spPr>
        <a:xfrm xmlns:a="http://schemas.openxmlformats.org/drawingml/2006/main">
          <a:off x="7344760" y="2133077"/>
          <a:ext cx="486761" cy="603688"/>
        </a:xfrm>
        <a:prstGeom xmlns:a="http://schemas.openxmlformats.org/drawingml/2006/main" prst="downArrow">
          <a:avLst/>
        </a:prstGeom>
        <a:solidFill xmlns:a="http://schemas.openxmlformats.org/drawingml/2006/main">
          <a:srgbClr val="FF0000"/>
        </a:solidFill>
      </cdr:spPr>
      <cdr:style>
        <a:lnRef xmlns:a="http://schemas.openxmlformats.org/drawingml/2006/main" idx="2">
          <a:schemeClr val="accent2">
            <a:shade val="50000"/>
          </a:schemeClr>
        </a:lnRef>
        <a:fillRef xmlns:a="http://schemas.openxmlformats.org/drawingml/2006/main" idx="1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vert="vert270" anchor="ctr" anchorCtr="1"/>
        <a:lstStyle xmlns:a="http://schemas.openxmlformats.org/drawingml/2006/main"/>
        <a:p xmlns:a="http://schemas.openxmlformats.org/drawingml/2006/main">
          <a:r>
            <a:rPr lang="fa-IR" b="1" dirty="0" smtClean="0"/>
            <a:t>مداخله</a:t>
          </a:r>
          <a:endParaRPr lang="fa-IR" b="1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0.75387</cdr:x>
      <cdr:y>0.7012</cdr:y>
    </cdr:from>
    <cdr:to>
      <cdr:x>0.79785</cdr:x>
      <cdr:y>0.85338</cdr:y>
    </cdr:to>
    <cdr:sp macro="" textlink="">
      <cdr:nvSpPr>
        <cdr:cNvPr id="2" name="Down Arrow 1"/>
        <cdr:cNvSpPr/>
      </cdr:nvSpPr>
      <cdr:spPr>
        <a:xfrm xmlns:a="http://schemas.openxmlformats.org/drawingml/2006/main">
          <a:off x="7927428" y="3051175"/>
          <a:ext cx="462455" cy="662152"/>
        </a:xfrm>
        <a:prstGeom xmlns:a="http://schemas.openxmlformats.org/drawingml/2006/main" prst="downArrow">
          <a:avLst/>
        </a:prstGeom>
        <a:solidFill xmlns:a="http://schemas.openxmlformats.org/drawingml/2006/main">
          <a:srgbClr val="FF0000"/>
        </a:solidFill>
      </cdr:spPr>
      <cdr:style>
        <a:lnRef xmlns:a="http://schemas.openxmlformats.org/drawingml/2006/main" idx="2">
          <a:schemeClr val="accent2">
            <a:shade val="50000"/>
          </a:schemeClr>
        </a:lnRef>
        <a:fillRef xmlns:a="http://schemas.openxmlformats.org/drawingml/2006/main" idx="1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vert="vert270" anchor="ctr" anchorCtr="1"/>
        <a:lstStyle xmlns:a="http://schemas.openxmlformats.org/drawingml/2006/main"/>
        <a:p xmlns:a="http://schemas.openxmlformats.org/drawingml/2006/main">
          <a:pPr algn="ctr"/>
          <a:r>
            <a:rPr lang="fa-IR" b="1" dirty="0" smtClean="0"/>
            <a:t>مداخله</a:t>
          </a:r>
          <a:endParaRPr lang="fa-IR" b="1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0.75187</cdr:x>
      <cdr:y>0.72294</cdr:y>
    </cdr:from>
    <cdr:to>
      <cdr:x>0.78786</cdr:x>
      <cdr:y>0.85821</cdr:y>
    </cdr:to>
    <cdr:sp macro="" textlink="">
      <cdr:nvSpPr>
        <cdr:cNvPr id="2" name="Down Arrow 1"/>
        <cdr:cNvSpPr/>
      </cdr:nvSpPr>
      <cdr:spPr>
        <a:xfrm xmlns:a="http://schemas.openxmlformats.org/drawingml/2006/main">
          <a:off x="7906407" y="3145769"/>
          <a:ext cx="378372" cy="588580"/>
        </a:xfrm>
        <a:prstGeom xmlns:a="http://schemas.openxmlformats.org/drawingml/2006/main" prst="downArrow">
          <a:avLst/>
        </a:prstGeom>
        <a:solidFill xmlns:a="http://schemas.openxmlformats.org/drawingml/2006/main">
          <a:srgbClr val="FF0000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vert="vert270" anchor="ctr" anchorCtr="1"/>
        <a:lstStyle xmlns:a="http://schemas.openxmlformats.org/drawingml/2006/main"/>
        <a:p xmlns:a="http://schemas.openxmlformats.org/drawingml/2006/main">
          <a:pPr algn="ctr"/>
          <a:r>
            <a:rPr lang="fa-IR" b="1" dirty="0" smtClean="0">
              <a:cs typeface="B Mitra" panose="00000400000000000000" pitchFamily="2" charset="-78"/>
            </a:rPr>
            <a:t>مداخله</a:t>
          </a:r>
          <a:endParaRPr lang="fa-IR" b="1" dirty="0">
            <a:cs typeface="B Mitra" panose="00000400000000000000" pitchFamily="2" charset="-78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0.74352</cdr:x>
      <cdr:y>0.28049</cdr:y>
    </cdr:from>
    <cdr:to>
      <cdr:x>0.80108</cdr:x>
      <cdr:y>0.5122</cdr:y>
    </cdr:to>
    <cdr:sp macro="" textlink="">
      <cdr:nvSpPr>
        <cdr:cNvPr id="2" name="Down Arrow 1"/>
        <cdr:cNvSpPr/>
      </cdr:nvSpPr>
      <cdr:spPr>
        <a:xfrm xmlns:a="http://schemas.openxmlformats.org/drawingml/2006/main">
          <a:off x="6246267" y="966953"/>
          <a:ext cx="483476" cy="798786"/>
        </a:xfrm>
        <a:prstGeom xmlns:a="http://schemas.openxmlformats.org/drawingml/2006/main" prst="downArrow">
          <a:avLst/>
        </a:prstGeom>
        <a:solidFill xmlns:a="http://schemas.openxmlformats.org/drawingml/2006/main">
          <a:srgbClr val="FF0000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vert="vert270" anchor="ctr" anchorCtr="1"/>
        <a:lstStyle xmlns:a="http://schemas.openxmlformats.org/drawingml/2006/main"/>
        <a:p xmlns:a="http://schemas.openxmlformats.org/drawingml/2006/main">
          <a:r>
            <a:rPr lang="fa-IR" b="1" dirty="0" smtClean="0">
              <a:solidFill>
                <a:schemeClr val="tx1"/>
              </a:solidFill>
            </a:rPr>
            <a:t>مداخله</a:t>
          </a:r>
          <a:endParaRPr lang="fa-IR" b="1" dirty="0">
            <a:solidFill>
              <a:schemeClr val="tx1"/>
            </a:solidFill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0.73159</cdr:x>
      <cdr:y>0.36816</cdr:y>
    </cdr:from>
    <cdr:to>
      <cdr:x>0.79117</cdr:x>
      <cdr:y>0.58458</cdr:y>
    </cdr:to>
    <cdr:sp macro="" textlink="">
      <cdr:nvSpPr>
        <cdr:cNvPr id="2" name="Down Arrow 1"/>
        <cdr:cNvSpPr/>
      </cdr:nvSpPr>
      <cdr:spPr>
        <a:xfrm xmlns:a="http://schemas.openxmlformats.org/drawingml/2006/main">
          <a:off x="6968359" y="1555531"/>
          <a:ext cx="567558" cy="914400"/>
        </a:xfrm>
        <a:prstGeom xmlns:a="http://schemas.openxmlformats.org/drawingml/2006/main" prst="downArrow">
          <a:avLst/>
        </a:prstGeom>
        <a:solidFill xmlns:a="http://schemas.openxmlformats.org/drawingml/2006/main">
          <a:srgbClr val="FF0000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vert="vert270" anchor="ctr" anchorCtr="1"/>
        <a:lstStyle xmlns:a="http://schemas.openxmlformats.org/drawingml/2006/main"/>
        <a:p xmlns:a="http://schemas.openxmlformats.org/drawingml/2006/main">
          <a:r>
            <a:rPr lang="fa-IR" b="1" dirty="0" smtClean="0"/>
            <a:t>مداخله</a:t>
          </a:r>
          <a:endParaRPr lang="fa-IR" b="1" dirty="0"/>
        </a:p>
      </cdr:txBody>
    </cdr:sp>
  </cdr:relSizeAnchor>
  <cdr:relSizeAnchor xmlns:cdr="http://schemas.openxmlformats.org/drawingml/2006/chartDrawing">
    <cdr:from>
      <cdr:x>0.04745</cdr:x>
      <cdr:y>0.32836</cdr:y>
    </cdr:from>
    <cdr:to>
      <cdr:x>0.39945</cdr:x>
      <cdr:y>0.40547</cdr:y>
    </cdr:to>
    <cdr:sp macro="" textlink="">
      <cdr:nvSpPr>
        <cdr:cNvPr id="3" name="Rectangle 2"/>
        <cdr:cNvSpPr/>
      </cdr:nvSpPr>
      <cdr:spPr>
        <a:xfrm xmlns:a="http://schemas.openxmlformats.org/drawingml/2006/main">
          <a:off x="451945" y="1387366"/>
          <a:ext cx="3352800" cy="325821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fa-IR" b="1" dirty="0" smtClean="0">
              <a:cs typeface="B Mitra" panose="00000400000000000000" pitchFamily="2" charset="-78"/>
            </a:rPr>
            <a:t>مرکز مشاوره شهرستان برخوار از نیمه سال 1403 تعطیل است.</a:t>
          </a:r>
          <a:endParaRPr lang="fa-IR" b="1" dirty="0">
            <a:cs typeface="B Mitra" panose="00000400000000000000" pitchFamily="2" charset="-78"/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DEF75-49F7-4F10-AEC5-F41C5844DA76}" type="datetimeFigureOut">
              <a:rPr lang="fa-IR" smtClean="0"/>
              <a:t>08/01/1448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99EE9-2E7B-4328-8DF1-D617DE87879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464593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DEF75-49F7-4F10-AEC5-F41C5844DA76}" type="datetimeFigureOut">
              <a:rPr lang="fa-IR" smtClean="0"/>
              <a:t>08/01/1448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99EE9-2E7B-4328-8DF1-D617DE87879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52758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DEF75-49F7-4F10-AEC5-F41C5844DA76}" type="datetimeFigureOut">
              <a:rPr lang="fa-IR" smtClean="0"/>
              <a:t>08/01/1448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99EE9-2E7B-4328-8DF1-D617DE87879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59024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DEF75-49F7-4F10-AEC5-F41C5844DA76}" type="datetimeFigureOut">
              <a:rPr lang="fa-IR" smtClean="0"/>
              <a:t>08/01/1448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99EE9-2E7B-4328-8DF1-D617DE87879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17225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DEF75-49F7-4F10-AEC5-F41C5844DA76}" type="datetimeFigureOut">
              <a:rPr lang="fa-IR" smtClean="0"/>
              <a:t>08/01/1448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99EE9-2E7B-4328-8DF1-D617DE87879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63449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DEF75-49F7-4F10-AEC5-F41C5844DA76}" type="datetimeFigureOut">
              <a:rPr lang="fa-IR" smtClean="0"/>
              <a:t>08/01/1448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99EE9-2E7B-4328-8DF1-D617DE87879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2396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DEF75-49F7-4F10-AEC5-F41C5844DA76}" type="datetimeFigureOut">
              <a:rPr lang="fa-IR" smtClean="0"/>
              <a:t>08/01/1448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99EE9-2E7B-4328-8DF1-D617DE87879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267722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DEF75-49F7-4F10-AEC5-F41C5844DA76}" type="datetimeFigureOut">
              <a:rPr lang="fa-IR" smtClean="0"/>
              <a:t>08/01/1448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99EE9-2E7B-4328-8DF1-D617DE87879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810108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DEF75-49F7-4F10-AEC5-F41C5844DA76}" type="datetimeFigureOut">
              <a:rPr lang="fa-IR" smtClean="0"/>
              <a:t>08/01/1448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99EE9-2E7B-4328-8DF1-D617DE87879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77013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DEF75-49F7-4F10-AEC5-F41C5844DA76}" type="datetimeFigureOut">
              <a:rPr lang="fa-IR" smtClean="0"/>
              <a:t>08/01/1448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99EE9-2E7B-4328-8DF1-D617DE87879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93980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DEF75-49F7-4F10-AEC5-F41C5844DA76}" type="datetimeFigureOut">
              <a:rPr lang="fa-IR" smtClean="0"/>
              <a:t>08/01/1448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99EE9-2E7B-4328-8DF1-D617DE87879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07894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FDEF75-49F7-4F10-AEC5-F41C5844DA76}" type="datetimeFigureOut">
              <a:rPr lang="fa-IR" smtClean="0"/>
              <a:t>08/01/1448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699EE9-2E7B-4328-8DF1-D617DE87879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70862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600" dirty="0" smtClean="0">
                <a:cs typeface="B Jadid" panose="00000700000000000000" pitchFamily="2" charset="-78"/>
              </a:rPr>
              <a:t>مروری بر برنامه کشوری پیشگیری از بتاتالاسمی ماژور</a:t>
            </a:r>
            <a:endParaRPr lang="fa-IR" sz="3600" dirty="0">
              <a:cs typeface="B Jadid" panose="00000700000000000000" pitchFamily="2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276" y="1436742"/>
            <a:ext cx="3255365" cy="4351338"/>
          </a:xfrm>
        </p:spPr>
      </p:pic>
      <p:sp>
        <p:nvSpPr>
          <p:cNvPr id="5" name="Rectangle 4"/>
          <p:cNvSpPr/>
          <p:nvPr/>
        </p:nvSpPr>
        <p:spPr>
          <a:xfrm>
            <a:off x="4246181" y="5864776"/>
            <a:ext cx="3615559" cy="4834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dirty="0" smtClean="0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مرکز بهداشت استان اصفهان</a:t>
            </a:r>
            <a:endParaRPr lang="fa-IR" dirty="0">
              <a:solidFill>
                <a:schemeClr val="accent5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24518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-16039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fa-IR" sz="3600" dirty="0" smtClean="0">
                <a:cs typeface="2  Jadid" panose="00000700000000000000" pitchFamily="2" charset="-78"/>
              </a:rPr>
              <a:t>شیوع ژن ناقلی تالاسمی در دانشگاه ع.پ. اصفهان</a:t>
            </a:r>
            <a:endParaRPr lang="fa-IR" sz="3600" dirty="0">
              <a:cs typeface="2  Jadid" panose="00000700000000000000" pitchFamily="2" charset="-78"/>
            </a:endParaRPr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4467276"/>
              </p:ext>
            </p:extLst>
          </p:nvPr>
        </p:nvGraphicFramePr>
        <p:xfrm>
          <a:off x="945930" y="746228"/>
          <a:ext cx="10531366" cy="5723019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104342">
                  <a:extLst>
                    <a:ext uri="{9D8B030D-6E8A-4147-A177-3AD203B41FA5}">
                      <a16:colId xmlns:a16="http://schemas.microsoft.com/office/drawing/2014/main" val="4090530532"/>
                    </a:ext>
                  </a:extLst>
                </a:gridCol>
                <a:gridCol w="994454">
                  <a:extLst>
                    <a:ext uri="{9D8B030D-6E8A-4147-A177-3AD203B41FA5}">
                      <a16:colId xmlns:a16="http://schemas.microsoft.com/office/drawing/2014/main" val="1871469916"/>
                    </a:ext>
                  </a:extLst>
                </a:gridCol>
                <a:gridCol w="701413">
                  <a:extLst>
                    <a:ext uri="{9D8B030D-6E8A-4147-A177-3AD203B41FA5}">
                      <a16:colId xmlns:a16="http://schemas.microsoft.com/office/drawing/2014/main" val="3478081856"/>
                    </a:ext>
                  </a:extLst>
                </a:gridCol>
                <a:gridCol w="800392">
                  <a:extLst>
                    <a:ext uri="{9D8B030D-6E8A-4147-A177-3AD203B41FA5}">
                      <a16:colId xmlns:a16="http://schemas.microsoft.com/office/drawing/2014/main" val="2071935978"/>
                    </a:ext>
                  </a:extLst>
                </a:gridCol>
                <a:gridCol w="872091">
                  <a:extLst>
                    <a:ext uri="{9D8B030D-6E8A-4147-A177-3AD203B41FA5}">
                      <a16:colId xmlns:a16="http://schemas.microsoft.com/office/drawing/2014/main" val="2172060142"/>
                    </a:ext>
                  </a:extLst>
                </a:gridCol>
                <a:gridCol w="971072">
                  <a:extLst>
                    <a:ext uri="{9D8B030D-6E8A-4147-A177-3AD203B41FA5}">
                      <a16:colId xmlns:a16="http://schemas.microsoft.com/office/drawing/2014/main" val="472981705"/>
                    </a:ext>
                  </a:extLst>
                </a:gridCol>
                <a:gridCol w="947693">
                  <a:extLst>
                    <a:ext uri="{9D8B030D-6E8A-4147-A177-3AD203B41FA5}">
                      <a16:colId xmlns:a16="http://schemas.microsoft.com/office/drawing/2014/main" val="3498478728"/>
                    </a:ext>
                  </a:extLst>
                </a:gridCol>
                <a:gridCol w="947693">
                  <a:extLst>
                    <a:ext uri="{9D8B030D-6E8A-4147-A177-3AD203B41FA5}">
                      <a16:colId xmlns:a16="http://schemas.microsoft.com/office/drawing/2014/main" val="1595650899"/>
                    </a:ext>
                  </a:extLst>
                </a:gridCol>
                <a:gridCol w="798054">
                  <a:extLst>
                    <a:ext uri="{9D8B030D-6E8A-4147-A177-3AD203B41FA5}">
                      <a16:colId xmlns:a16="http://schemas.microsoft.com/office/drawing/2014/main" val="1104586612"/>
                    </a:ext>
                  </a:extLst>
                </a:gridCol>
                <a:gridCol w="798054">
                  <a:extLst>
                    <a:ext uri="{9D8B030D-6E8A-4147-A177-3AD203B41FA5}">
                      <a16:colId xmlns:a16="http://schemas.microsoft.com/office/drawing/2014/main" val="2866133649"/>
                    </a:ext>
                  </a:extLst>
                </a:gridCol>
                <a:gridCol w="798054">
                  <a:extLst>
                    <a:ext uri="{9D8B030D-6E8A-4147-A177-3AD203B41FA5}">
                      <a16:colId xmlns:a16="http://schemas.microsoft.com/office/drawing/2014/main" val="2867799217"/>
                    </a:ext>
                  </a:extLst>
                </a:gridCol>
                <a:gridCol w="798054">
                  <a:extLst>
                    <a:ext uri="{9D8B030D-6E8A-4147-A177-3AD203B41FA5}">
                      <a16:colId xmlns:a16="http://schemas.microsoft.com/office/drawing/2014/main" val="1419281923"/>
                    </a:ext>
                  </a:extLst>
                </a:gridCol>
              </a:tblGrid>
              <a:tr h="830979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شبکه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جمعیت (داشبورد مدیریتی</a:t>
                      </a:r>
                      <a:r>
                        <a:rPr lang="fa-IR" sz="1000" b="1" smtClean="0">
                          <a:effectLst/>
                          <a:cs typeface="B Nazanin" panose="00000400000000000000" pitchFamily="2" charset="-78"/>
                        </a:rPr>
                        <a:t>) سال 1402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خانم 100-10 ساله متأهل (سامانه سیب)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تعداد زنان متأهل دارای ژن تالاسمی مینور</a:t>
                      </a:r>
                      <a:endParaRPr lang="en-US" sz="1000" b="1"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 ( %4 جمعیت)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تعداد زوج متأهل مورد انتظار دارای ژن معیوب (قانون احتمالات)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تعداد زوج تالاسمی تحت مراقبت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تعداد بیمار تالاسمی ماژور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effectLst/>
                          <a:cs typeface="B Nazanin" panose="00000400000000000000" pitchFamily="2" charset="-78"/>
                        </a:rPr>
                        <a:t>تعداد زوج غربالگری شده در 5 سال اخیر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تعداد زوج شناسایی شده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فراوانی زوج شناسایی شده در ده هزار زوج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نرم افزار مرکز مشاوره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درصد زنان متأهل در کل جمعیت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extLst>
                  <a:ext uri="{0D108BD9-81ED-4DB2-BD59-A6C34878D82A}">
                    <a16:rowId xmlns:a16="http://schemas.microsoft.com/office/drawing/2014/main" val="1776079759"/>
                  </a:ext>
                </a:extLst>
              </a:tr>
              <a:tr h="303355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نطنز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47،000 نفر</a:t>
                      </a:r>
                      <a:endParaRPr lang="en-US" sz="1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13،241 نفر</a:t>
                      </a:r>
                      <a:endParaRPr lang="en-US" sz="1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530 نفر</a:t>
                      </a:r>
                      <a:endParaRPr lang="en-US" sz="1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21 زوج</a:t>
                      </a:r>
                      <a:endParaRPr lang="en-US" sz="1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9 زوج</a:t>
                      </a:r>
                      <a:endParaRPr lang="en-US" sz="1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صفر</a:t>
                      </a:r>
                      <a:endParaRPr lang="en-US" sz="1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1301 زوج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صفر</a:t>
                      </a:r>
                      <a:endParaRPr lang="en-US" sz="1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صفر</a:t>
                      </a:r>
                      <a:endParaRPr lang="en-US" sz="1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خیر</a:t>
                      </a:r>
                      <a:endParaRPr lang="en-US" sz="1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28 </a:t>
                      </a:r>
                      <a:endParaRPr lang="en-US" sz="1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extLst>
                  <a:ext uri="{0D108BD9-81ED-4DB2-BD59-A6C34878D82A}">
                    <a16:rowId xmlns:a16="http://schemas.microsoft.com/office/drawing/2014/main" val="1193167569"/>
                  </a:ext>
                </a:extLst>
              </a:tr>
              <a:tr h="303355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نائین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39،651 نفر</a:t>
                      </a:r>
                      <a:endParaRPr lang="en-US" sz="1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10،829 نفر</a:t>
                      </a:r>
                      <a:endParaRPr lang="en-US" sz="1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433 نفر</a:t>
                      </a:r>
                      <a:endParaRPr lang="en-US" sz="1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18 زوج</a:t>
                      </a:r>
                      <a:endParaRPr lang="en-US" sz="1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4 زوج</a:t>
                      </a:r>
                      <a:endParaRPr lang="en-US" sz="1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صفر</a:t>
                      </a:r>
                      <a:endParaRPr lang="en-US" sz="1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2382 زوج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18</a:t>
                      </a:r>
                      <a:endParaRPr lang="en-US" sz="1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76</a:t>
                      </a:r>
                      <a:endParaRPr lang="en-US" sz="1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خیر</a:t>
                      </a:r>
                      <a:endParaRPr lang="en-US" sz="1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27</a:t>
                      </a:r>
                      <a:endParaRPr lang="en-US" sz="1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extLst>
                  <a:ext uri="{0D108BD9-81ED-4DB2-BD59-A6C34878D82A}">
                    <a16:rowId xmlns:a16="http://schemas.microsoft.com/office/drawing/2014/main" val="275011268"/>
                  </a:ext>
                </a:extLst>
              </a:tr>
              <a:tr h="303355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خور و بیابانک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19،724 نفر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5،178 نفر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207 نفر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9 زوج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4 زوج</a:t>
                      </a:r>
                      <a:endParaRPr lang="en-US" sz="1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صفر</a:t>
                      </a:r>
                      <a:endParaRPr lang="en-US" sz="1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552 زوج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6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109</a:t>
                      </a:r>
                      <a:endParaRPr lang="en-US" sz="1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خیر</a:t>
                      </a:r>
                      <a:endParaRPr lang="en-US" sz="1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26</a:t>
                      </a:r>
                      <a:endParaRPr lang="en-US" sz="1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extLst>
                  <a:ext uri="{0D108BD9-81ED-4DB2-BD59-A6C34878D82A}">
                    <a16:rowId xmlns:a16="http://schemas.microsoft.com/office/drawing/2014/main" val="220279241"/>
                  </a:ext>
                </a:extLst>
              </a:tr>
              <a:tr h="303355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اردستان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44،807 نفر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11،920 نفر</a:t>
                      </a:r>
                      <a:endParaRPr lang="en-US" sz="1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477 نفر</a:t>
                      </a:r>
                      <a:endParaRPr lang="en-US" sz="1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19 زوج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3 زوج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صفر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1024 زوج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22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215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خیر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27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extLst>
                  <a:ext uri="{0D108BD9-81ED-4DB2-BD59-A6C34878D82A}">
                    <a16:rowId xmlns:a16="http://schemas.microsoft.com/office/drawing/2014/main" val="2731450436"/>
                  </a:ext>
                </a:extLst>
              </a:tr>
              <a:tr h="303355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خوانسار</a:t>
                      </a:r>
                      <a:endParaRPr lang="en-US" sz="1000" b="1"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31،972 نفر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8،368 نفر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335 نفر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14 زوج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2 زوج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صفر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effectLst/>
                          <a:cs typeface="B Nazanin" panose="00000400000000000000" pitchFamily="2" charset="-78"/>
                        </a:rPr>
                        <a:t>885 زوج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صفر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صفر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خیر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26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extLst>
                  <a:ext uri="{0D108BD9-81ED-4DB2-BD59-A6C34878D82A}">
                    <a16:rowId xmlns:a16="http://schemas.microsoft.com/office/drawing/2014/main" val="1908556998"/>
                  </a:ext>
                </a:extLst>
              </a:tr>
              <a:tr h="303355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گلپایگان</a:t>
                      </a:r>
                      <a:endParaRPr lang="en-US" sz="1000" b="1"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100،458 نفر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27،046 نفر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1082 نفر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44 زوج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9 زوج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یک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effectLst/>
                          <a:cs typeface="B Nazanin" panose="00000400000000000000" pitchFamily="2" charset="-78"/>
                        </a:rPr>
                        <a:t>3045 زوج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9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30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خیر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effectLst/>
                          <a:cs typeface="B Nazanin" panose="00000400000000000000" pitchFamily="2" charset="-78"/>
                        </a:rPr>
                        <a:t>27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extLst>
                  <a:ext uri="{0D108BD9-81ED-4DB2-BD59-A6C34878D82A}">
                    <a16:rowId xmlns:a16="http://schemas.microsoft.com/office/drawing/2014/main" val="669026407"/>
                  </a:ext>
                </a:extLst>
              </a:tr>
              <a:tr h="303355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فریدن</a:t>
                      </a:r>
                      <a:endParaRPr lang="en-US" sz="1000" b="1"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54،450 نفر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14،170 نفر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567 نفر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23 زوج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9 زوج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4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effectLst/>
                          <a:cs typeface="B Nazanin" panose="00000400000000000000" pitchFamily="2" charset="-78"/>
                        </a:rPr>
                        <a:t>1823 زوج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یک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5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بله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26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extLst>
                  <a:ext uri="{0D108BD9-81ED-4DB2-BD59-A6C34878D82A}">
                    <a16:rowId xmlns:a16="http://schemas.microsoft.com/office/drawing/2014/main" val="2965462130"/>
                  </a:ext>
                </a:extLst>
              </a:tr>
              <a:tr h="303355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فریدونشهر</a:t>
                      </a:r>
                      <a:endParaRPr lang="en-US" sz="1000" b="1"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38،070 نفر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9،708 نفر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388 نفر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16 زوج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5 زوج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5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effectLst/>
                          <a:cs typeface="B Nazanin" panose="00000400000000000000" pitchFamily="2" charset="-78"/>
                        </a:rPr>
                        <a:t>1380 زوج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9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65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خیر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26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extLst>
                  <a:ext uri="{0D108BD9-81ED-4DB2-BD59-A6C34878D82A}">
                    <a16:rowId xmlns:a16="http://schemas.microsoft.com/office/drawing/2014/main" val="2680936042"/>
                  </a:ext>
                </a:extLst>
              </a:tr>
              <a:tr h="303355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تیران و کرون </a:t>
                      </a:r>
                      <a:endParaRPr lang="en-US" sz="1000" b="1"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80،563  نفر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20،937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838 نفر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34 زوج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effectLst/>
                          <a:cs typeface="B Nazanin" panose="00000400000000000000" pitchFamily="2" charset="-78"/>
                        </a:rPr>
                        <a:t>5 زوج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صفر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effectLst/>
                          <a:cs typeface="B Nazanin" panose="00000400000000000000" pitchFamily="2" charset="-78"/>
                        </a:rPr>
                        <a:t>1،421 زوج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3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21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بله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26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extLst>
                  <a:ext uri="{0D108BD9-81ED-4DB2-BD59-A6C34878D82A}">
                    <a16:rowId xmlns:a16="http://schemas.microsoft.com/office/drawing/2014/main" val="3921106334"/>
                  </a:ext>
                </a:extLst>
              </a:tr>
              <a:tr h="303355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بوئین میاندشت</a:t>
                      </a:r>
                      <a:endParaRPr lang="en-US" sz="1000" b="1"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23،464 نفر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6،091 نفر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244 نفر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10 زوج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effectLst/>
                          <a:cs typeface="B Nazanin" panose="00000400000000000000" pitchFamily="2" charset="-78"/>
                        </a:rPr>
                        <a:t>یک زوج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صفر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effectLst/>
                          <a:cs typeface="B Nazanin" panose="00000400000000000000" pitchFamily="2" charset="-78"/>
                        </a:rPr>
                        <a:t>644 زوج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31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بله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26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extLst>
                  <a:ext uri="{0D108BD9-81ED-4DB2-BD59-A6C34878D82A}">
                    <a16:rowId xmlns:a16="http://schemas.microsoft.com/office/drawing/2014/main" val="1541240314"/>
                  </a:ext>
                </a:extLst>
              </a:tr>
              <a:tr h="303355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چادگان</a:t>
                      </a:r>
                      <a:endParaRPr lang="en-US" sz="1000" b="1"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35،861 نفر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9،383 نفر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375 نفر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15 زوج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effectLst/>
                          <a:cs typeface="B Nazanin" panose="00000400000000000000" pitchFamily="2" charset="-78"/>
                        </a:rPr>
                        <a:t>3 زوج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یک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effectLst/>
                          <a:cs typeface="B Nazanin" panose="00000400000000000000" pitchFamily="2" charset="-78"/>
                        </a:rPr>
                        <a:t>921 زوج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15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163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خیر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26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extLst>
                  <a:ext uri="{0D108BD9-81ED-4DB2-BD59-A6C34878D82A}">
                    <a16:rowId xmlns:a16="http://schemas.microsoft.com/office/drawing/2014/main" val="158290376"/>
                  </a:ext>
                </a:extLst>
              </a:tr>
              <a:tr h="303355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شهرضا</a:t>
                      </a:r>
                      <a:endParaRPr lang="en-US" sz="10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0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171،747 نفر</a:t>
                      </a:r>
                      <a:endParaRPr lang="en-US" sz="1000" b="1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46،114 نفر</a:t>
                      </a:r>
                      <a:endParaRPr lang="en-US" sz="1000" b="1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1845 نفر</a:t>
                      </a:r>
                      <a:endParaRPr lang="en-US" sz="1000" b="1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74 زوج</a:t>
                      </a:r>
                      <a:endParaRPr lang="en-US" sz="1000" b="1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50 زوج</a:t>
                      </a:r>
                      <a:endParaRPr lang="en-US" sz="1000" b="1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17</a:t>
                      </a:r>
                      <a:endParaRPr lang="en-US" sz="1000" b="1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6383 زوج</a:t>
                      </a:r>
                      <a:endParaRPr lang="en-US" sz="10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76</a:t>
                      </a:r>
                      <a:endParaRPr lang="en-US" sz="1000" b="1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119</a:t>
                      </a:r>
                      <a:endParaRPr lang="en-US" sz="1000" b="1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بله</a:t>
                      </a:r>
                      <a:endParaRPr lang="en-US" sz="1000" b="1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27</a:t>
                      </a:r>
                      <a:endParaRPr lang="en-US" sz="1000" b="1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extLst>
                  <a:ext uri="{0D108BD9-81ED-4DB2-BD59-A6C34878D82A}">
                    <a16:rowId xmlns:a16="http://schemas.microsoft.com/office/drawing/2014/main" val="3132688050"/>
                  </a:ext>
                </a:extLst>
              </a:tr>
              <a:tr h="303355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دهاقان</a:t>
                      </a:r>
                      <a:endParaRPr lang="en-US" sz="10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0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36،937 نفر</a:t>
                      </a:r>
                      <a:endParaRPr lang="en-US" sz="1000" b="1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9،672 نفر</a:t>
                      </a:r>
                      <a:endParaRPr lang="en-US" sz="1000" b="1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387 نفر</a:t>
                      </a:r>
                      <a:endParaRPr lang="en-US" sz="1000" b="1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16 زوج</a:t>
                      </a:r>
                      <a:endParaRPr lang="en-US" sz="1000" b="1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10 زوج</a:t>
                      </a:r>
                      <a:endParaRPr lang="en-US" sz="1000" b="1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1000" b="1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544 زوج</a:t>
                      </a:r>
                      <a:endParaRPr lang="en-US" sz="10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5</a:t>
                      </a:r>
                      <a:endParaRPr lang="en-US" sz="10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92</a:t>
                      </a:r>
                      <a:endParaRPr lang="en-US" sz="10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بله</a:t>
                      </a:r>
                      <a:endParaRPr lang="en-US" sz="1000" b="1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26</a:t>
                      </a:r>
                      <a:endParaRPr lang="en-US" sz="1000" b="1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extLst>
                  <a:ext uri="{0D108BD9-81ED-4DB2-BD59-A6C34878D82A}">
                    <a16:rowId xmlns:a16="http://schemas.microsoft.com/office/drawing/2014/main" val="2786643819"/>
                  </a:ext>
                </a:extLst>
              </a:tr>
              <a:tr h="303355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مبارکه</a:t>
                      </a:r>
                      <a:endParaRPr lang="en-US" sz="10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0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163،851 نفر</a:t>
                      </a:r>
                      <a:endParaRPr lang="en-US" sz="1000" b="1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44،161 نفر</a:t>
                      </a:r>
                      <a:endParaRPr lang="en-US" sz="1000" b="1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1767 نفر</a:t>
                      </a:r>
                      <a:endParaRPr lang="en-US" sz="1000" b="1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72 زوج</a:t>
                      </a:r>
                      <a:endParaRPr lang="en-US" sz="10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72 زوج</a:t>
                      </a:r>
                      <a:endParaRPr lang="en-US" sz="10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10</a:t>
                      </a:r>
                      <a:endParaRPr lang="en-US" sz="10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4090 زوج</a:t>
                      </a:r>
                      <a:endParaRPr lang="en-US" sz="10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102</a:t>
                      </a:r>
                      <a:endParaRPr lang="en-US" sz="1000" b="1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249</a:t>
                      </a:r>
                      <a:endParaRPr lang="en-US" sz="10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بله</a:t>
                      </a:r>
                      <a:endParaRPr lang="en-US" sz="10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27</a:t>
                      </a:r>
                      <a:endParaRPr lang="en-US" sz="1000" b="1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extLst>
                  <a:ext uri="{0D108BD9-81ED-4DB2-BD59-A6C34878D82A}">
                    <a16:rowId xmlns:a16="http://schemas.microsoft.com/office/drawing/2014/main" val="3142327599"/>
                  </a:ext>
                </a:extLst>
              </a:tr>
              <a:tr h="303355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سمیرم</a:t>
                      </a:r>
                      <a:endParaRPr lang="en-US" sz="10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0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66،763 نفر</a:t>
                      </a:r>
                      <a:endParaRPr lang="en-US" sz="10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17،218 نفر</a:t>
                      </a:r>
                      <a:endParaRPr lang="en-US" sz="10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689 نفر</a:t>
                      </a:r>
                      <a:endParaRPr lang="en-US" sz="10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28 زوج</a:t>
                      </a:r>
                      <a:endParaRPr lang="en-US" sz="10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22 زوج</a:t>
                      </a:r>
                      <a:endParaRPr lang="en-US" sz="1000" b="1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7</a:t>
                      </a:r>
                      <a:endParaRPr lang="en-US" sz="1000" b="1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1934 زوج</a:t>
                      </a:r>
                      <a:endParaRPr lang="en-US" sz="10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9</a:t>
                      </a:r>
                      <a:endParaRPr lang="en-US" sz="1000" b="1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47</a:t>
                      </a:r>
                      <a:endParaRPr lang="en-US" sz="1000" b="1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بله</a:t>
                      </a:r>
                      <a:endParaRPr lang="en-US" sz="10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26</a:t>
                      </a:r>
                      <a:endParaRPr lang="en-US" sz="10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extLst>
                  <a:ext uri="{0D108BD9-81ED-4DB2-BD59-A6C34878D82A}">
                    <a16:rowId xmlns:a16="http://schemas.microsoft.com/office/drawing/2014/main" val="1761052180"/>
                  </a:ext>
                </a:extLst>
              </a:tr>
            </a:tbl>
          </a:graphicData>
        </a:graphic>
      </p:graphicFrame>
      <p:sp>
        <p:nvSpPr>
          <p:cNvPr id="11" name="Rectangle 10"/>
          <p:cNvSpPr/>
          <p:nvPr/>
        </p:nvSpPr>
        <p:spPr>
          <a:xfrm>
            <a:off x="1292772" y="6516414"/>
            <a:ext cx="9984828" cy="189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1600" dirty="0">
                <a:cs typeface="B Nazanin" panose="00000400000000000000" pitchFamily="2" charset="-78"/>
              </a:rPr>
              <a:t>بررسی مقایسه ای آمارغربالگری مراکز مشاوره به صورت منطقه ای در بازه زمانی 5 ساله 1398 تا 1402</a:t>
            </a:r>
            <a:endParaRPr lang="en-US" sz="16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80940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39913658"/>
              </p:ext>
            </p:extLst>
          </p:nvPr>
        </p:nvGraphicFramePr>
        <p:xfrm>
          <a:off x="998485" y="777757"/>
          <a:ext cx="10405238" cy="5381309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091114">
                  <a:extLst>
                    <a:ext uri="{9D8B030D-6E8A-4147-A177-3AD203B41FA5}">
                      <a16:colId xmlns:a16="http://schemas.microsoft.com/office/drawing/2014/main" val="4157509772"/>
                    </a:ext>
                  </a:extLst>
                </a:gridCol>
                <a:gridCol w="982542">
                  <a:extLst>
                    <a:ext uri="{9D8B030D-6E8A-4147-A177-3AD203B41FA5}">
                      <a16:colId xmlns:a16="http://schemas.microsoft.com/office/drawing/2014/main" val="4132979511"/>
                    </a:ext>
                  </a:extLst>
                </a:gridCol>
                <a:gridCol w="693014">
                  <a:extLst>
                    <a:ext uri="{9D8B030D-6E8A-4147-A177-3AD203B41FA5}">
                      <a16:colId xmlns:a16="http://schemas.microsoft.com/office/drawing/2014/main" val="569842468"/>
                    </a:ext>
                  </a:extLst>
                </a:gridCol>
                <a:gridCol w="790807">
                  <a:extLst>
                    <a:ext uri="{9D8B030D-6E8A-4147-A177-3AD203B41FA5}">
                      <a16:colId xmlns:a16="http://schemas.microsoft.com/office/drawing/2014/main" val="331565962"/>
                    </a:ext>
                  </a:extLst>
                </a:gridCol>
                <a:gridCol w="861649">
                  <a:extLst>
                    <a:ext uri="{9D8B030D-6E8A-4147-A177-3AD203B41FA5}">
                      <a16:colId xmlns:a16="http://schemas.microsoft.com/office/drawing/2014/main" val="574390777"/>
                    </a:ext>
                  </a:extLst>
                </a:gridCol>
                <a:gridCol w="959440">
                  <a:extLst>
                    <a:ext uri="{9D8B030D-6E8A-4147-A177-3AD203B41FA5}">
                      <a16:colId xmlns:a16="http://schemas.microsoft.com/office/drawing/2014/main" val="859993431"/>
                    </a:ext>
                  </a:extLst>
                </a:gridCol>
                <a:gridCol w="936342">
                  <a:extLst>
                    <a:ext uri="{9D8B030D-6E8A-4147-A177-3AD203B41FA5}">
                      <a16:colId xmlns:a16="http://schemas.microsoft.com/office/drawing/2014/main" val="2045120509"/>
                    </a:ext>
                  </a:extLst>
                </a:gridCol>
                <a:gridCol w="936342">
                  <a:extLst>
                    <a:ext uri="{9D8B030D-6E8A-4147-A177-3AD203B41FA5}">
                      <a16:colId xmlns:a16="http://schemas.microsoft.com/office/drawing/2014/main" val="4265616844"/>
                    </a:ext>
                  </a:extLst>
                </a:gridCol>
                <a:gridCol w="788497">
                  <a:extLst>
                    <a:ext uri="{9D8B030D-6E8A-4147-A177-3AD203B41FA5}">
                      <a16:colId xmlns:a16="http://schemas.microsoft.com/office/drawing/2014/main" val="1554503462"/>
                    </a:ext>
                  </a:extLst>
                </a:gridCol>
                <a:gridCol w="788497">
                  <a:extLst>
                    <a:ext uri="{9D8B030D-6E8A-4147-A177-3AD203B41FA5}">
                      <a16:colId xmlns:a16="http://schemas.microsoft.com/office/drawing/2014/main" val="2294337267"/>
                    </a:ext>
                  </a:extLst>
                </a:gridCol>
                <a:gridCol w="788497">
                  <a:extLst>
                    <a:ext uri="{9D8B030D-6E8A-4147-A177-3AD203B41FA5}">
                      <a16:colId xmlns:a16="http://schemas.microsoft.com/office/drawing/2014/main" val="2488603109"/>
                    </a:ext>
                  </a:extLst>
                </a:gridCol>
                <a:gridCol w="788497">
                  <a:extLst>
                    <a:ext uri="{9D8B030D-6E8A-4147-A177-3AD203B41FA5}">
                      <a16:colId xmlns:a16="http://schemas.microsoft.com/office/drawing/2014/main" val="2455918802"/>
                    </a:ext>
                  </a:extLst>
                </a:gridCol>
              </a:tblGrid>
              <a:tr h="1183308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شبکه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effectLst/>
                          <a:cs typeface="B Nazanin" panose="00000400000000000000" pitchFamily="2" charset="-78"/>
                        </a:rPr>
                        <a:t>جمعیت (داشبورد مدیریتی</a:t>
                      </a:r>
                      <a:r>
                        <a:rPr lang="fa-IR" sz="1000" b="1" dirty="0" smtClean="0">
                          <a:effectLst/>
                          <a:cs typeface="B Nazanin" panose="00000400000000000000" pitchFamily="2" charset="-78"/>
                        </a:rPr>
                        <a:t>) سال 1402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خانم 100-10 ساله متأهل (سامانه سیب)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تعداد زنان متأهل دارای ژن تالاسمی مینور</a:t>
                      </a:r>
                      <a:endParaRPr lang="en-US" sz="1000" b="1"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 ( %4 جمعیت)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تعداد زوج متأهل مورد انتظار دارای ژن معیوب (قانون احتمالات)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تعداد زوج تالاسمی تحت مراقبت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تعداد بیمار تالاسمی ماژور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effectLst/>
                          <a:cs typeface="B Nazanin" panose="00000400000000000000" pitchFamily="2" charset="-78"/>
                        </a:rPr>
                        <a:t>تعداد زوج غربالگری شده در 5 سال اخیر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تعداد زوج شناسایی شده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فراوانی زوج شناسایی شده در ده هزار زوج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نرم افزار مرکز مشاوره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درصد زنان متأهل در کل جمعیت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extLst>
                  <a:ext uri="{0D108BD9-81ED-4DB2-BD59-A6C34878D82A}">
                    <a16:rowId xmlns:a16="http://schemas.microsoft.com/office/drawing/2014/main" val="2500733919"/>
                  </a:ext>
                </a:extLst>
              </a:tr>
              <a:tr h="394436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effectLst/>
                          <a:cs typeface="B Nazanin" panose="00000400000000000000" pitchFamily="2" charset="-78"/>
                        </a:rPr>
                        <a:t>نجف آباد</a:t>
                      </a:r>
                      <a:endParaRPr lang="en-US" sz="1000" b="1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377،512  نفر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96،931 نفر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3،877 نفر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155 زوج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79 زوج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16 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effectLst/>
                          <a:cs typeface="B Nazanin" panose="00000400000000000000" pitchFamily="2" charset="-78"/>
                        </a:rPr>
                        <a:t>9،356 زوج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197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211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بله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26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extLst>
                  <a:ext uri="{0D108BD9-81ED-4DB2-BD59-A6C34878D82A}">
                    <a16:rowId xmlns:a16="http://schemas.microsoft.com/office/drawing/2014/main" val="1845145569"/>
                  </a:ext>
                </a:extLst>
              </a:tr>
              <a:tr h="394436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خمینی شهر</a:t>
                      </a:r>
                      <a:endParaRPr lang="en-US" sz="1000" b="1"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378،564 نفر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100،046 نفر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4،002 نفر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160 زوج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90 زوج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37 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effectLst/>
                          <a:cs typeface="B Nazanin" panose="00000400000000000000" pitchFamily="2" charset="-78"/>
                        </a:rPr>
                        <a:t>7،884 زوج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96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122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بله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27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extLst>
                  <a:ext uri="{0D108BD9-81ED-4DB2-BD59-A6C34878D82A}">
                    <a16:rowId xmlns:a16="http://schemas.microsoft.com/office/drawing/2014/main" val="3849853654"/>
                  </a:ext>
                </a:extLst>
              </a:tr>
              <a:tr h="394436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برخوار</a:t>
                      </a:r>
                      <a:endParaRPr lang="en-US" sz="1000" b="1"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156،497 نفر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40،701 نفر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1،628 نفر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66 زوج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45 زوج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9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effectLst/>
                          <a:cs typeface="B Nazanin" panose="00000400000000000000" pitchFamily="2" charset="-78"/>
                        </a:rPr>
                        <a:t>3،472 زوج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42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121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خیر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26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extLst>
                  <a:ext uri="{0D108BD9-81ED-4DB2-BD59-A6C34878D82A}">
                    <a16:rowId xmlns:a16="http://schemas.microsoft.com/office/drawing/2014/main" val="233920712"/>
                  </a:ext>
                </a:extLst>
              </a:tr>
              <a:tr h="394436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شاهین شهر</a:t>
                      </a:r>
                      <a:endParaRPr lang="en-US" sz="1000" b="1"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273،074 نفر 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71،808 نفر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2،873 نفر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115 زوج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127 زوج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25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effectLst/>
                          <a:cs typeface="B Nazanin" panose="00000400000000000000" pitchFamily="2" charset="-78"/>
                        </a:rPr>
                        <a:t>9،155 زوج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309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338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بله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27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extLst>
                  <a:ext uri="{0D108BD9-81ED-4DB2-BD59-A6C34878D82A}">
                    <a16:rowId xmlns:a16="http://schemas.microsoft.com/office/drawing/2014/main" val="3865712066"/>
                  </a:ext>
                </a:extLst>
              </a:tr>
              <a:tr h="394436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فلاورجان</a:t>
                      </a:r>
                      <a:endParaRPr lang="en-US" sz="1000" b="1"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296،818 نفر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77،485 نفر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3،099 نفر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124 زوج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effectLst/>
                          <a:cs typeface="B Nazanin" panose="00000400000000000000" pitchFamily="2" charset="-78"/>
                        </a:rPr>
                        <a:t>163 زوج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68 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effectLst/>
                          <a:cs typeface="B Nazanin" panose="00000400000000000000" pitchFamily="2" charset="-78"/>
                        </a:rPr>
                        <a:t>5،592 زوج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46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83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بله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26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extLst>
                  <a:ext uri="{0D108BD9-81ED-4DB2-BD59-A6C34878D82A}">
                    <a16:rowId xmlns:a16="http://schemas.microsoft.com/office/drawing/2014/main" val="410347537"/>
                  </a:ext>
                </a:extLst>
              </a:tr>
              <a:tr h="394436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لنجان</a:t>
                      </a:r>
                      <a:endParaRPr lang="en-US" sz="1000" b="1"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305،574 نفر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80،257 نفر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3،211 نفر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129 زوج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146 زوج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67 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effectLst/>
                          <a:cs typeface="B Nazanin" panose="00000400000000000000" pitchFamily="2" charset="-78"/>
                        </a:rPr>
                        <a:t>6،759 زوج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201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298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بله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26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extLst>
                  <a:ext uri="{0D108BD9-81ED-4DB2-BD59-A6C34878D82A}">
                    <a16:rowId xmlns:a16="http://schemas.microsoft.com/office/drawing/2014/main" val="2391030443"/>
                  </a:ext>
                </a:extLst>
              </a:tr>
              <a:tr h="394436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اصفهان یک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1،021،616 نفر</a:t>
                      </a:r>
                      <a:endParaRPr lang="en-US" sz="1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276،289 نفر</a:t>
                      </a:r>
                      <a:endParaRPr lang="en-US" sz="1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11،052 نفر</a:t>
                      </a:r>
                      <a:endParaRPr lang="en-US" sz="1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442 زوج</a:t>
                      </a:r>
                      <a:endParaRPr lang="en-US" sz="1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335 زوج</a:t>
                      </a:r>
                      <a:endParaRPr lang="en-US" sz="1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130</a:t>
                      </a:r>
                      <a:endParaRPr lang="en-US" sz="1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37،134 زوج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405</a:t>
                      </a:r>
                      <a:endParaRPr lang="en-US" sz="1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109</a:t>
                      </a:r>
                      <a:endParaRPr lang="en-US" sz="1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بله</a:t>
                      </a:r>
                      <a:endParaRPr lang="en-US" sz="1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27</a:t>
                      </a:r>
                      <a:endParaRPr lang="en-US" sz="1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extLst>
                  <a:ext uri="{0D108BD9-81ED-4DB2-BD59-A6C34878D82A}">
                    <a16:rowId xmlns:a16="http://schemas.microsoft.com/office/drawing/2014/main" val="423219966"/>
                  </a:ext>
                </a:extLst>
              </a:tr>
              <a:tr h="394436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اصفهان دو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1،209،188 نفر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327،287 نفر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13،092 نفر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524 زوج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434 زوج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194 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26،898 زوج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750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279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بله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27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extLst>
                  <a:ext uri="{0D108BD9-81ED-4DB2-BD59-A6C34878D82A}">
                    <a16:rowId xmlns:a16="http://schemas.microsoft.com/office/drawing/2014/main" val="1191506507"/>
                  </a:ext>
                </a:extLst>
              </a:tr>
              <a:tr h="197217">
                <a:tc gridSpan="12"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شبکه های شرق اصفهان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7645287"/>
                  </a:ext>
                </a:extLst>
              </a:tr>
              <a:tr h="211324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جرقویه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40،452 نفر 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10،801 نفر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432 نفر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18 زوج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10 زوج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7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effectLst/>
                          <a:cs typeface="B Nazanin" panose="00000400000000000000" pitchFamily="2" charset="-78"/>
                        </a:rPr>
                        <a:t>صفر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صفر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صفر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خیر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27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/>
                </a:tc>
                <a:extLst>
                  <a:ext uri="{0D108BD9-81ED-4DB2-BD59-A6C34878D82A}">
                    <a16:rowId xmlns:a16="http://schemas.microsoft.com/office/drawing/2014/main" val="3139486723"/>
                  </a:ext>
                </a:extLst>
              </a:tr>
              <a:tr h="211324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کوهپایه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23،763 نفر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6،094 نفر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244 نفر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10 زوج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8 زوج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4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effectLst/>
                          <a:cs typeface="B Nazanin" panose="00000400000000000000" pitchFamily="2" charset="-78"/>
                        </a:rPr>
                        <a:t>صفر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صفر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صفر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خیر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26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/>
                </a:tc>
                <a:extLst>
                  <a:ext uri="{0D108BD9-81ED-4DB2-BD59-A6C34878D82A}">
                    <a16:rowId xmlns:a16="http://schemas.microsoft.com/office/drawing/2014/main" val="1962319921"/>
                  </a:ext>
                </a:extLst>
              </a:tr>
              <a:tr h="211324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ورزنه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30،247 نفر 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8،287 نفر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332 نفر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14 زوج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6 زوج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effectLst/>
                          <a:cs typeface="B Nazanin" panose="00000400000000000000" pitchFamily="2" charset="-78"/>
                        </a:rPr>
                        <a:t>صفر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صفر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صفر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خیر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28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/>
                </a:tc>
                <a:extLst>
                  <a:ext uri="{0D108BD9-81ED-4DB2-BD59-A6C34878D82A}">
                    <a16:rowId xmlns:a16="http://schemas.microsoft.com/office/drawing/2014/main" val="872736939"/>
                  </a:ext>
                </a:extLst>
              </a:tr>
              <a:tr h="211324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هرند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24،266 نفر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6،799 نفر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272 نفر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11 زوج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18 زوج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یک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effectLst/>
                          <a:cs typeface="B Nazanin" panose="00000400000000000000" pitchFamily="2" charset="-78"/>
                        </a:rPr>
                        <a:t>صفر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صفر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صفر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>
                          <a:effectLst/>
                          <a:cs typeface="B Nazanin" panose="00000400000000000000" pitchFamily="2" charset="-78"/>
                        </a:rPr>
                        <a:t>خیر</a:t>
                      </a:r>
                      <a:endParaRPr lang="en-US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b="1" dirty="0">
                          <a:effectLst/>
                          <a:cs typeface="B Nazanin" panose="00000400000000000000" pitchFamily="2" charset="-78"/>
                        </a:rPr>
                        <a:t>28</a:t>
                      </a:r>
                      <a:endParaRPr lang="en-US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7725" marR="27725" marT="0" marB="0"/>
                </a:tc>
                <a:extLst>
                  <a:ext uri="{0D108BD9-81ED-4DB2-BD59-A6C34878D82A}">
                    <a16:rowId xmlns:a16="http://schemas.microsoft.com/office/drawing/2014/main" val="1855430800"/>
                  </a:ext>
                </a:extLst>
              </a:tr>
            </a:tbl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-20243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fa-IR" sz="3600" dirty="0" smtClean="0">
                <a:cs typeface="2  Jadid" panose="00000700000000000000" pitchFamily="2" charset="-78"/>
              </a:rPr>
              <a:t>شیوع ژن ناقلی تالاسمی در دانشگاه ع.پ. اصفهان</a:t>
            </a:r>
            <a:endParaRPr lang="fa-IR" sz="3600" dirty="0">
              <a:cs typeface="2  Jadid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292772" y="6400799"/>
            <a:ext cx="9984828" cy="2732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1600" dirty="0">
                <a:cs typeface="B Nazanin" panose="00000400000000000000" pitchFamily="2" charset="-78"/>
              </a:rPr>
              <a:t>بررسی مقایسه ای آمارغربالگری مراکز مشاوره به صورت منطقه ای در بازه زمانی 5 ساله 1398 تا 1402</a:t>
            </a:r>
            <a:endParaRPr lang="en-US" sz="16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07696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64282"/>
          </a:xfrm>
        </p:spPr>
        <p:txBody>
          <a:bodyPr>
            <a:normAutofit/>
          </a:bodyPr>
          <a:lstStyle/>
          <a:p>
            <a:pPr algn="ctr" rtl="1"/>
            <a:r>
              <a:rPr lang="fa-IR" sz="2800" dirty="0" smtClean="0">
                <a:cs typeface="B Jadid" panose="00000700000000000000" pitchFamily="2" charset="-78"/>
              </a:rPr>
              <a:t>شاخص درصد</a:t>
            </a:r>
            <a:r>
              <a:rPr lang="en-US" sz="2800" dirty="0" smtClean="0">
                <a:cs typeface="B Jadid" panose="00000700000000000000" pitchFamily="2" charset="-78"/>
              </a:rPr>
              <a:t> PND1 </a:t>
            </a:r>
            <a:r>
              <a:rPr lang="fa-IR" sz="2800" dirty="0" smtClean="0">
                <a:cs typeface="B Jadid" panose="00000700000000000000" pitchFamily="2" charset="-78"/>
              </a:rPr>
              <a:t> زوج های تالاسمی شبکه های بهداشت در سال 1404</a:t>
            </a:r>
            <a:endParaRPr lang="fa-IR" sz="2800" dirty="0">
              <a:cs typeface="B Jadid" panose="000007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49037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2800" dirty="0" smtClean="0">
                <a:cs typeface="B Jadid" panose="00000700000000000000" pitchFamily="2" charset="-78"/>
              </a:rPr>
              <a:t>شاخص درصد</a:t>
            </a:r>
            <a:r>
              <a:rPr lang="en-US" sz="2800" dirty="0" smtClean="0">
                <a:cs typeface="B Jadid" panose="00000700000000000000" pitchFamily="2" charset="-78"/>
              </a:rPr>
              <a:t> PND2 </a:t>
            </a:r>
            <a:r>
              <a:rPr lang="fa-IR" sz="2800" dirty="0" smtClean="0">
                <a:cs typeface="B Jadid" panose="00000700000000000000" pitchFamily="2" charset="-78"/>
              </a:rPr>
              <a:t> زوج های تالاسمی شبکه های بهداشت در سال 1404</a:t>
            </a:r>
            <a:endParaRPr lang="fa-IR" sz="2800" dirty="0">
              <a:cs typeface="B Jadi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2698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68953556"/>
              </p:ext>
            </p:extLst>
          </p:nvPr>
        </p:nvGraphicFramePr>
        <p:xfrm>
          <a:off x="838200" y="2648607"/>
          <a:ext cx="10515600" cy="39514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5330552"/>
              </p:ext>
            </p:extLst>
          </p:nvPr>
        </p:nvGraphicFramePr>
        <p:xfrm>
          <a:off x="209266" y="725213"/>
          <a:ext cx="9184308" cy="3179890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968460">
                  <a:extLst>
                    <a:ext uri="{9D8B030D-6E8A-4147-A177-3AD203B41FA5}">
                      <a16:colId xmlns:a16="http://schemas.microsoft.com/office/drawing/2014/main" val="2430188837"/>
                    </a:ext>
                  </a:extLst>
                </a:gridCol>
                <a:gridCol w="755072">
                  <a:extLst>
                    <a:ext uri="{9D8B030D-6E8A-4147-A177-3AD203B41FA5}">
                      <a16:colId xmlns:a16="http://schemas.microsoft.com/office/drawing/2014/main" val="2077545132"/>
                    </a:ext>
                  </a:extLst>
                </a:gridCol>
                <a:gridCol w="777853">
                  <a:extLst>
                    <a:ext uri="{9D8B030D-6E8A-4147-A177-3AD203B41FA5}">
                      <a16:colId xmlns:a16="http://schemas.microsoft.com/office/drawing/2014/main" val="1576582764"/>
                    </a:ext>
                  </a:extLst>
                </a:gridCol>
                <a:gridCol w="604931">
                  <a:extLst>
                    <a:ext uri="{9D8B030D-6E8A-4147-A177-3AD203B41FA5}">
                      <a16:colId xmlns:a16="http://schemas.microsoft.com/office/drawing/2014/main" val="152286181"/>
                    </a:ext>
                  </a:extLst>
                </a:gridCol>
                <a:gridCol w="764789">
                  <a:extLst>
                    <a:ext uri="{9D8B030D-6E8A-4147-A177-3AD203B41FA5}">
                      <a16:colId xmlns:a16="http://schemas.microsoft.com/office/drawing/2014/main" val="1446957720"/>
                    </a:ext>
                  </a:extLst>
                </a:gridCol>
                <a:gridCol w="851589">
                  <a:extLst>
                    <a:ext uri="{9D8B030D-6E8A-4147-A177-3AD203B41FA5}">
                      <a16:colId xmlns:a16="http://schemas.microsoft.com/office/drawing/2014/main" val="2245235011"/>
                    </a:ext>
                  </a:extLst>
                </a:gridCol>
                <a:gridCol w="831085">
                  <a:extLst>
                    <a:ext uri="{9D8B030D-6E8A-4147-A177-3AD203B41FA5}">
                      <a16:colId xmlns:a16="http://schemas.microsoft.com/office/drawing/2014/main" val="3392655784"/>
                    </a:ext>
                  </a:extLst>
                </a:gridCol>
                <a:gridCol w="831085">
                  <a:extLst>
                    <a:ext uri="{9D8B030D-6E8A-4147-A177-3AD203B41FA5}">
                      <a16:colId xmlns:a16="http://schemas.microsoft.com/office/drawing/2014/main" val="2707265314"/>
                    </a:ext>
                  </a:extLst>
                </a:gridCol>
                <a:gridCol w="699861">
                  <a:extLst>
                    <a:ext uri="{9D8B030D-6E8A-4147-A177-3AD203B41FA5}">
                      <a16:colId xmlns:a16="http://schemas.microsoft.com/office/drawing/2014/main" val="822905793"/>
                    </a:ext>
                  </a:extLst>
                </a:gridCol>
                <a:gridCol w="699861">
                  <a:extLst>
                    <a:ext uri="{9D8B030D-6E8A-4147-A177-3AD203B41FA5}">
                      <a16:colId xmlns:a16="http://schemas.microsoft.com/office/drawing/2014/main" val="599882799"/>
                    </a:ext>
                  </a:extLst>
                </a:gridCol>
                <a:gridCol w="699861">
                  <a:extLst>
                    <a:ext uri="{9D8B030D-6E8A-4147-A177-3AD203B41FA5}">
                      <a16:colId xmlns:a16="http://schemas.microsoft.com/office/drawing/2014/main" val="1917280306"/>
                    </a:ext>
                  </a:extLst>
                </a:gridCol>
                <a:gridCol w="699861">
                  <a:extLst>
                    <a:ext uri="{9D8B030D-6E8A-4147-A177-3AD203B41FA5}">
                      <a16:colId xmlns:a16="http://schemas.microsoft.com/office/drawing/2014/main" val="2913788135"/>
                    </a:ext>
                  </a:extLst>
                </a:gridCol>
              </a:tblGrid>
              <a:tr h="971912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شبکه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effectLst/>
                          <a:cs typeface="B Nazanin" panose="00000400000000000000" pitchFamily="2" charset="-78"/>
                        </a:rPr>
                        <a:t>جمعیت </a:t>
                      </a:r>
                      <a:r>
                        <a:rPr lang="fa-IR" sz="900" b="1" dirty="0">
                          <a:effectLst/>
                          <a:cs typeface="B Nazanin" panose="00000400000000000000" pitchFamily="2" charset="-78"/>
                        </a:rPr>
                        <a:t>(داشبورد مدیریتی</a:t>
                      </a:r>
                      <a:r>
                        <a:rPr lang="fa-IR" sz="900" b="1" dirty="0" smtClean="0">
                          <a:effectLst/>
                          <a:cs typeface="B Nazanin" panose="00000400000000000000" pitchFamily="2" charset="-78"/>
                        </a:rPr>
                        <a:t>) سال 1402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cs typeface="B Nazanin" panose="00000400000000000000" pitchFamily="2" charset="-78"/>
                        </a:rPr>
                        <a:t>خانم </a:t>
                      </a:r>
                      <a:r>
                        <a:rPr lang="fa-IR" sz="900" b="1" dirty="0" smtClean="0">
                          <a:effectLst/>
                          <a:cs typeface="B Nazanin" panose="00000400000000000000" pitchFamily="2" charset="-78"/>
                        </a:rPr>
                        <a:t>100-10 </a:t>
                      </a:r>
                      <a:r>
                        <a:rPr lang="fa-IR" sz="900" b="1" dirty="0">
                          <a:effectLst/>
                          <a:cs typeface="B Nazanin" panose="00000400000000000000" pitchFamily="2" charset="-78"/>
                        </a:rPr>
                        <a:t>ساله متأهل (سامانه سیب)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cs typeface="B Nazanin" panose="00000400000000000000" pitchFamily="2" charset="-78"/>
                        </a:rPr>
                        <a:t>تعداد زنان متأهل دارای ژن تالاسمی مینور</a:t>
                      </a:r>
                      <a:endParaRPr lang="en-US" sz="1100" b="1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900" b="1" dirty="0" smtClean="0">
                          <a:effectLst/>
                          <a:cs typeface="B Nazanin" panose="00000400000000000000" pitchFamily="2" charset="-78"/>
                        </a:rPr>
                        <a:t>(4% جمعیت</a:t>
                      </a:r>
                      <a:r>
                        <a:rPr lang="fa-IR" sz="900" b="1" dirty="0">
                          <a:effectLst/>
                          <a:cs typeface="B Nazanin" panose="00000400000000000000" pitchFamily="2" charset="-78"/>
                        </a:rPr>
                        <a:t>)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تعداد زوج متأهل مورد انتظار دارای ژن معیوب (قانون احتمالات)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effectLst/>
                          <a:cs typeface="B Nazanin" panose="00000400000000000000" pitchFamily="2" charset="-78"/>
                        </a:rPr>
                        <a:t>تعداد زوج تالاسمی تحت مراقبت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تعداد بیمار تالاسمی ماژور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effectLst/>
                          <a:cs typeface="B Nazanin" panose="00000400000000000000" pitchFamily="2" charset="-78"/>
                        </a:rPr>
                        <a:t>تعداد زوج غربالگری شده در 5 سال </a:t>
                      </a:r>
                      <a:r>
                        <a:rPr lang="fa-IR" sz="1100" b="1" dirty="0" smtClean="0">
                          <a:effectLst/>
                          <a:cs typeface="B Nazanin" panose="00000400000000000000" pitchFamily="2" charset="-78"/>
                        </a:rPr>
                        <a:t>اخیر</a:t>
                      </a: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(1402-1398)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تعداد زوج شناسایی شده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effectLst/>
                          <a:cs typeface="B Nazanin" panose="00000400000000000000" pitchFamily="2" charset="-78"/>
                        </a:rPr>
                        <a:t>فراوانی زوج شناسایی شده در ده هزار زوج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نرم افزار مرکز مشاوره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درصد زنان متأهل در کل جمعیت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39869152"/>
                  </a:ext>
                </a:extLst>
              </a:tr>
              <a:tr h="330920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خوانسار</a:t>
                      </a:r>
                      <a:endParaRPr lang="en-US" sz="1100" b="1"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31،972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8،368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335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14 زوج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2 زوج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صفر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885 زوج</a:t>
                      </a:r>
                      <a:endParaRPr lang="en-US" sz="11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صفر</a:t>
                      </a:r>
                      <a:endParaRPr lang="en-US" sz="11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صفر</a:t>
                      </a:r>
                      <a:endParaRPr lang="en-US" sz="11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خیر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26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70418889"/>
                  </a:ext>
                </a:extLst>
              </a:tr>
              <a:tr h="330920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گلپایگان</a:t>
                      </a:r>
                      <a:endParaRPr lang="en-US" sz="1100" b="1"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100،458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27،046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1082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44 زوج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9 زوج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یک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3045 زوج</a:t>
                      </a:r>
                      <a:endParaRPr lang="en-US" sz="11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9</a:t>
                      </a:r>
                      <a:endParaRPr lang="en-US" sz="11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30</a:t>
                      </a:r>
                      <a:endParaRPr lang="en-US" sz="11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خیر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27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30716930"/>
                  </a:ext>
                </a:extLst>
              </a:tr>
              <a:tr h="330920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فریدن</a:t>
                      </a:r>
                      <a:endParaRPr lang="en-US" sz="1100" b="1"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54،450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14،170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567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23 زوج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9 زوج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4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1823 زوج</a:t>
                      </a:r>
                      <a:endParaRPr lang="en-US" sz="11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یک</a:t>
                      </a:r>
                      <a:endParaRPr lang="en-US" sz="11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5</a:t>
                      </a:r>
                      <a:endParaRPr lang="en-US" sz="11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بله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26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57886934"/>
                  </a:ext>
                </a:extLst>
              </a:tr>
              <a:tr h="330920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فریدونشهر</a:t>
                      </a:r>
                      <a:endParaRPr lang="en-US" sz="1100" b="1"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38،070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9،708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388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16 زوج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5 زوج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5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1380 زوج</a:t>
                      </a:r>
                      <a:endParaRPr lang="en-US" sz="11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9</a:t>
                      </a:r>
                      <a:endParaRPr lang="en-US" sz="11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65</a:t>
                      </a:r>
                      <a:endParaRPr lang="en-US" sz="11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خیر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26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47729984"/>
                  </a:ext>
                </a:extLst>
              </a:tr>
              <a:tr h="330920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effectLst/>
                          <a:cs typeface="B Nazanin" panose="00000400000000000000" pitchFamily="2" charset="-78"/>
                        </a:rPr>
                        <a:t>بوئین میاندشت</a:t>
                      </a:r>
                      <a:endParaRPr lang="en-US" sz="1100" b="1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23،464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6،091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244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10 زوج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یک زوج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صفر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644 زوج</a:t>
                      </a:r>
                      <a:endParaRPr lang="en-US" sz="11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11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31</a:t>
                      </a:r>
                      <a:endParaRPr lang="en-US" sz="11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بله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effectLst/>
                          <a:cs typeface="B Nazanin" panose="00000400000000000000" pitchFamily="2" charset="-78"/>
                        </a:rPr>
                        <a:t>26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29925691"/>
                  </a:ext>
                </a:extLst>
              </a:tr>
              <a:tr h="330920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چادگان</a:t>
                      </a:r>
                      <a:endParaRPr lang="en-US" sz="1100" b="1"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35،861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9،383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375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15 زوج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3 زوج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یک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921 زوج</a:t>
                      </a:r>
                      <a:endParaRPr lang="en-US" sz="11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15</a:t>
                      </a:r>
                      <a:endParaRPr lang="en-US" sz="11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163</a:t>
                      </a:r>
                      <a:endParaRPr lang="en-US" sz="11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خیر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effectLst/>
                          <a:cs typeface="B Nazanin" panose="00000400000000000000" pitchFamily="2" charset="-78"/>
                        </a:rPr>
                        <a:t>26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40464254"/>
                  </a:ext>
                </a:extLst>
              </a:tr>
            </a:tbl>
          </a:graphicData>
        </a:graphic>
      </p:graphicFrame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93079" y="220716"/>
            <a:ext cx="9038897" cy="567559"/>
          </a:xfrm>
        </p:spPr>
        <p:txBody>
          <a:bodyPr>
            <a:noAutofit/>
          </a:bodyPr>
          <a:lstStyle/>
          <a:p>
            <a:pPr algn="ctr" rtl="1">
              <a:lnSpc>
                <a:spcPct val="150000"/>
              </a:lnSpc>
            </a:pPr>
            <a:r>
              <a:rPr lang="fa-IR" sz="1200" b="1" dirty="0">
                <a:cs typeface="B Jadid" panose="00000700000000000000" pitchFamily="2" charset="-78"/>
              </a:rPr>
              <a:t>بررسی مقایسه ای نتایج غربالگری در مراکز مشاوره به صورت منطقه ای</a:t>
            </a:r>
            <a:r>
              <a:rPr lang="en-US" sz="1200" b="1" dirty="0">
                <a:cs typeface="B Jadid" panose="00000700000000000000" pitchFamily="2" charset="-78"/>
              </a:rPr>
              <a:t/>
            </a:r>
            <a:br>
              <a:rPr lang="en-US" sz="1200" b="1" dirty="0">
                <a:cs typeface="B Jadid" panose="00000700000000000000" pitchFamily="2" charset="-78"/>
              </a:rPr>
            </a:br>
            <a:r>
              <a:rPr lang="fa-IR" sz="1200" b="1" dirty="0">
                <a:cs typeface="B Nazanin" panose="00000400000000000000" pitchFamily="2" charset="-78"/>
              </a:rPr>
              <a:t>مجموع زوج های جدید غربال شده ناقل و مشکوک تالاسمی به تفکیک سال (به ازای ده هزار زوج غربالگری شده) </a:t>
            </a:r>
            <a:r>
              <a:rPr lang="en-US" sz="1200" b="1" dirty="0">
                <a:cs typeface="B Nazanin" panose="00000400000000000000" pitchFamily="2" charset="-78"/>
              </a:rPr>
              <a:t/>
            </a:r>
            <a:br>
              <a:rPr lang="en-US" sz="1200" b="1" dirty="0">
                <a:cs typeface="B Nazanin" panose="00000400000000000000" pitchFamily="2" charset="-78"/>
              </a:rPr>
            </a:br>
            <a:endParaRPr lang="fa-IR" sz="12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32703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1332714"/>
              </p:ext>
            </p:extLst>
          </p:nvPr>
        </p:nvGraphicFramePr>
        <p:xfrm>
          <a:off x="827689" y="3216164"/>
          <a:ext cx="9840310" cy="33707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133904"/>
            <a:ext cx="10515600" cy="769992"/>
          </a:xfrm>
        </p:spPr>
        <p:txBody>
          <a:bodyPr>
            <a:noAutofit/>
          </a:bodyPr>
          <a:lstStyle/>
          <a:p>
            <a:pPr algn="ctr" rtl="1">
              <a:lnSpc>
                <a:spcPct val="150000"/>
              </a:lnSpc>
            </a:pPr>
            <a:r>
              <a:rPr lang="fa-IR" sz="1200" b="1" dirty="0">
                <a:cs typeface="B Jadid" panose="00000700000000000000" pitchFamily="2" charset="-78"/>
              </a:rPr>
              <a:t>بررسی مقایسه ای نتایج غربالگری در مراکز مشاوره به صورت منطقه ای</a:t>
            </a:r>
            <a:r>
              <a:rPr lang="en-US" sz="1200" b="1" dirty="0">
                <a:cs typeface="B Jadid" panose="00000700000000000000" pitchFamily="2" charset="-78"/>
              </a:rPr>
              <a:t/>
            </a:r>
            <a:br>
              <a:rPr lang="en-US" sz="1200" b="1" dirty="0">
                <a:cs typeface="B Jadid" panose="00000700000000000000" pitchFamily="2" charset="-78"/>
              </a:rPr>
            </a:br>
            <a:r>
              <a:rPr lang="fa-IR" sz="1200" b="1" dirty="0">
                <a:cs typeface="B Nazanin" panose="00000400000000000000" pitchFamily="2" charset="-78"/>
              </a:rPr>
              <a:t>مجموع زوج های جدید غربال شده ناقل و مشکوک تالاسمی به تفکیک سال (به ازای ده هزار زوج غربالگری شده) </a:t>
            </a:r>
            <a:r>
              <a:rPr lang="en-US" sz="1200" b="1" dirty="0">
                <a:cs typeface="B Nazanin" panose="00000400000000000000" pitchFamily="2" charset="-78"/>
              </a:rPr>
              <a:t/>
            </a:r>
            <a:br>
              <a:rPr lang="en-US" sz="1200" b="1" dirty="0">
                <a:cs typeface="B Nazanin" panose="00000400000000000000" pitchFamily="2" charset="-78"/>
              </a:rPr>
            </a:br>
            <a:endParaRPr lang="fa-IR" sz="1200" b="1" dirty="0">
              <a:cs typeface="B Nazanin" panose="00000400000000000000" pitchFamily="2" charset="-78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8557499"/>
              </p:ext>
            </p:extLst>
          </p:nvPr>
        </p:nvGraphicFramePr>
        <p:xfrm>
          <a:off x="882879" y="964434"/>
          <a:ext cx="8974210" cy="2332038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765641">
                  <a:extLst>
                    <a:ext uri="{9D8B030D-6E8A-4147-A177-3AD203B41FA5}">
                      <a16:colId xmlns:a16="http://schemas.microsoft.com/office/drawing/2014/main" val="463471604"/>
                    </a:ext>
                  </a:extLst>
                </a:gridCol>
                <a:gridCol w="840827">
                  <a:extLst>
                    <a:ext uri="{9D8B030D-6E8A-4147-A177-3AD203B41FA5}">
                      <a16:colId xmlns:a16="http://schemas.microsoft.com/office/drawing/2014/main" val="3508260263"/>
                    </a:ext>
                  </a:extLst>
                </a:gridCol>
                <a:gridCol w="757691">
                  <a:extLst>
                    <a:ext uri="{9D8B030D-6E8A-4147-A177-3AD203B41FA5}">
                      <a16:colId xmlns:a16="http://schemas.microsoft.com/office/drawing/2014/main" val="3905030046"/>
                    </a:ext>
                  </a:extLst>
                </a:gridCol>
                <a:gridCol w="684327">
                  <a:extLst>
                    <a:ext uri="{9D8B030D-6E8A-4147-A177-3AD203B41FA5}">
                      <a16:colId xmlns:a16="http://schemas.microsoft.com/office/drawing/2014/main" val="1992221200"/>
                    </a:ext>
                  </a:extLst>
                </a:gridCol>
                <a:gridCol w="745630">
                  <a:extLst>
                    <a:ext uri="{9D8B030D-6E8A-4147-A177-3AD203B41FA5}">
                      <a16:colId xmlns:a16="http://schemas.microsoft.com/office/drawing/2014/main" val="1298546941"/>
                    </a:ext>
                  </a:extLst>
                </a:gridCol>
                <a:gridCol w="776270">
                  <a:extLst>
                    <a:ext uri="{9D8B030D-6E8A-4147-A177-3AD203B41FA5}">
                      <a16:colId xmlns:a16="http://schemas.microsoft.com/office/drawing/2014/main" val="2374225184"/>
                    </a:ext>
                  </a:extLst>
                </a:gridCol>
                <a:gridCol w="864248">
                  <a:extLst>
                    <a:ext uri="{9D8B030D-6E8A-4147-A177-3AD203B41FA5}">
                      <a16:colId xmlns:a16="http://schemas.microsoft.com/office/drawing/2014/main" val="189966734"/>
                    </a:ext>
                  </a:extLst>
                </a:gridCol>
                <a:gridCol w="810264">
                  <a:extLst>
                    <a:ext uri="{9D8B030D-6E8A-4147-A177-3AD203B41FA5}">
                      <a16:colId xmlns:a16="http://schemas.microsoft.com/office/drawing/2014/main" val="543908949"/>
                    </a:ext>
                  </a:extLst>
                </a:gridCol>
                <a:gridCol w="682328">
                  <a:extLst>
                    <a:ext uri="{9D8B030D-6E8A-4147-A177-3AD203B41FA5}">
                      <a16:colId xmlns:a16="http://schemas.microsoft.com/office/drawing/2014/main" val="3568370885"/>
                    </a:ext>
                  </a:extLst>
                </a:gridCol>
                <a:gridCol w="682328">
                  <a:extLst>
                    <a:ext uri="{9D8B030D-6E8A-4147-A177-3AD203B41FA5}">
                      <a16:colId xmlns:a16="http://schemas.microsoft.com/office/drawing/2014/main" val="592190727"/>
                    </a:ext>
                  </a:extLst>
                </a:gridCol>
                <a:gridCol w="682328">
                  <a:extLst>
                    <a:ext uri="{9D8B030D-6E8A-4147-A177-3AD203B41FA5}">
                      <a16:colId xmlns:a16="http://schemas.microsoft.com/office/drawing/2014/main" val="1461569379"/>
                    </a:ext>
                  </a:extLst>
                </a:gridCol>
                <a:gridCol w="682328">
                  <a:extLst>
                    <a:ext uri="{9D8B030D-6E8A-4147-A177-3AD203B41FA5}">
                      <a16:colId xmlns:a16="http://schemas.microsoft.com/office/drawing/2014/main" val="265142416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شبکه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effectLst/>
                          <a:cs typeface="B Nazanin" panose="00000400000000000000" pitchFamily="2" charset="-78"/>
                        </a:rPr>
                        <a:t>جمعیت </a:t>
                      </a:r>
                      <a:r>
                        <a:rPr lang="fa-IR" sz="900" b="1" dirty="0">
                          <a:effectLst/>
                          <a:cs typeface="B Nazanin" panose="00000400000000000000" pitchFamily="2" charset="-78"/>
                        </a:rPr>
                        <a:t>(داشبورد مدیریتی</a:t>
                      </a:r>
                      <a:r>
                        <a:rPr lang="fa-IR" sz="900" b="1" dirty="0" smtClean="0">
                          <a:effectLst/>
                          <a:cs typeface="B Nazanin" panose="00000400000000000000" pitchFamily="2" charset="-78"/>
                        </a:rPr>
                        <a:t>) سال 1402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cs typeface="B Nazanin" panose="00000400000000000000" pitchFamily="2" charset="-78"/>
                        </a:rPr>
                        <a:t>خانم </a:t>
                      </a:r>
                      <a:r>
                        <a:rPr lang="fa-IR" sz="900" b="1" dirty="0" smtClean="0">
                          <a:effectLst/>
                          <a:cs typeface="B Nazanin" panose="00000400000000000000" pitchFamily="2" charset="-78"/>
                        </a:rPr>
                        <a:t>100-10 </a:t>
                      </a:r>
                      <a:r>
                        <a:rPr lang="fa-IR" sz="900" b="1" dirty="0">
                          <a:effectLst/>
                          <a:cs typeface="B Nazanin" panose="00000400000000000000" pitchFamily="2" charset="-78"/>
                        </a:rPr>
                        <a:t>ساله متأهل (سامانه سیب)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cs typeface="B Nazanin" panose="00000400000000000000" pitchFamily="2" charset="-78"/>
                        </a:rPr>
                        <a:t>تعداد زنان متأهل دارای ژن تالاسمی مینور</a:t>
                      </a:r>
                      <a:endParaRPr lang="en-US" sz="1100" b="1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900" b="1" dirty="0" smtClean="0">
                          <a:effectLst/>
                          <a:cs typeface="B Nazanin" panose="00000400000000000000" pitchFamily="2" charset="-78"/>
                        </a:rPr>
                        <a:t>(4% </a:t>
                      </a:r>
                      <a:r>
                        <a:rPr lang="fa-IR" sz="900" b="1" dirty="0">
                          <a:effectLst/>
                          <a:cs typeface="B Nazanin" panose="00000400000000000000" pitchFamily="2" charset="-78"/>
                        </a:rPr>
                        <a:t>جمعیت)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تعداد زوج متأهل مورد انتظار دارای ژن معیوب (قانون احتمالات)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تعداد زوج تالاسمی تحت مراقبت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تعداد بیمار تالاسمی ماژور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effectLst/>
                          <a:cs typeface="B Nazanin" panose="00000400000000000000" pitchFamily="2" charset="-78"/>
                        </a:rPr>
                        <a:t>تعداد زوج غربالگری شده در 5 سال </a:t>
                      </a:r>
                      <a:r>
                        <a:rPr lang="fa-IR" sz="1100" b="1" dirty="0" smtClean="0">
                          <a:effectLst/>
                          <a:cs typeface="B Nazanin" panose="00000400000000000000" pitchFamily="2" charset="-78"/>
                        </a:rPr>
                        <a:t>اخیر</a:t>
                      </a:r>
                      <a:endParaRPr lang="fa-IR" sz="1100" b="1" dirty="0" smtClean="0">
                        <a:effectLst/>
                        <a:latin typeface="Calibri" panose="020F0502020204030204" pitchFamily="34" charset="0"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 smtClean="0">
                          <a:effectLst/>
                          <a:latin typeface="Calibri" panose="020F0502020204030204" pitchFamily="34" charset="0"/>
                          <a:cs typeface="B Nazanin" panose="00000400000000000000" pitchFamily="2" charset="-78"/>
                        </a:rPr>
                        <a:t>(1402-1398)</a:t>
                      </a:r>
                      <a:endParaRPr lang="fa-IR" sz="1100" b="1" dirty="0" smtClean="0">
                        <a:effectLst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تعداد زوج شناسایی شده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فراوانی زوج شناسایی شده در ده هزار زوج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نرم افزار مرکز مشاوره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درصد زنان متأهل در کل جمعیت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295010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شهرضا</a:t>
                      </a:r>
                      <a:endParaRPr lang="en-US" sz="1100" b="1"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171،747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46،114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1845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74 زوج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50 زوج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17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6383 زوج</a:t>
                      </a:r>
                      <a:endParaRPr lang="en-US" sz="11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76</a:t>
                      </a:r>
                      <a:endParaRPr lang="en-US" sz="11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119</a:t>
                      </a:r>
                      <a:endParaRPr lang="en-US" sz="11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بله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27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801762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دهاقان</a:t>
                      </a:r>
                      <a:endParaRPr lang="en-US" sz="1100" b="1"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36،937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effectLst/>
                          <a:cs typeface="B Nazanin" panose="00000400000000000000" pitchFamily="2" charset="-78"/>
                        </a:rPr>
                        <a:t>9،672 نفر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387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16 زوج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10 زوج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544 زوج</a:t>
                      </a:r>
                      <a:endParaRPr lang="en-US" sz="11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5</a:t>
                      </a:r>
                      <a:endParaRPr lang="en-US" sz="11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92</a:t>
                      </a:r>
                      <a:endParaRPr lang="en-US" sz="11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بله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26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150971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مبارکه</a:t>
                      </a:r>
                      <a:endParaRPr lang="en-US" sz="1100" b="1"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163،851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44،161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1767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72 زوج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72 زوج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10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4090 زوج</a:t>
                      </a:r>
                      <a:endParaRPr lang="en-US" sz="11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102</a:t>
                      </a:r>
                      <a:endParaRPr lang="en-US" sz="11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249</a:t>
                      </a:r>
                      <a:endParaRPr lang="en-US" sz="11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بله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27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052577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سمیرم</a:t>
                      </a:r>
                      <a:endParaRPr lang="en-US" sz="1100" b="1"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66،763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17،218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689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28 زوج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22 زوج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7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1934 زوج</a:t>
                      </a:r>
                      <a:endParaRPr lang="en-US" sz="11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9</a:t>
                      </a:r>
                      <a:endParaRPr lang="en-US" sz="11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47</a:t>
                      </a:r>
                      <a:endParaRPr lang="en-US" sz="11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بله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effectLst/>
                          <a:cs typeface="B Nazanin" panose="00000400000000000000" pitchFamily="2" charset="-78"/>
                        </a:rPr>
                        <a:t>26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744961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4155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60325"/>
            <a:ext cx="10515600" cy="822542"/>
          </a:xfrm>
        </p:spPr>
        <p:txBody>
          <a:bodyPr>
            <a:noAutofit/>
          </a:bodyPr>
          <a:lstStyle/>
          <a:p>
            <a:pPr algn="ctr" rtl="1">
              <a:lnSpc>
                <a:spcPct val="150000"/>
              </a:lnSpc>
            </a:pPr>
            <a:r>
              <a:rPr lang="fa-IR" sz="1200" b="1" dirty="0">
                <a:cs typeface="B Jadid" panose="00000700000000000000" pitchFamily="2" charset="-78"/>
              </a:rPr>
              <a:t>بررسی مقایسه ای نتایج غربالگری در مراکز مشاوره به صورت منطقه ای</a:t>
            </a:r>
            <a:r>
              <a:rPr lang="en-US" sz="1200" b="1" dirty="0">
                <a:cs typeface="B Jadid" panose="00000700000000000000" pitchFamily="2" charset="-78"/>
              </a:rPr>
              <a:t/>
            </a:r>
            <a:br>
              <a:rPr lang="en-US" sz="1200" b="1" dirty="0">
                <a:cs typeface="B Jadid" panose="00000700000000000000" pitchFamily="2" charset="-78"/>
              </a:rPr>
            </a:br>
            <a:r>
              <a:rPr lang="fa-IR" sz="1200" b="1" dirty="0">
                <a:cs typeface="B Nazanin" panose="00000400000000000000" pitchFamily="2" charset="-78"/>
              </a:rPr>
              <a:t>مجموع زوج های جدید غربال شده ناقل و مشکوک تالاسمی به تفکیک سال (به ازای ده هزار زوج غربالگری شده) </a:t>
            </a:r>
            <a:r>
              <a:rPr lang="en-US" sz="1200" b="1" dirty="0">
                <a:cs typeface="B Nazanin" panose="00000400000000000000" pitchFamily="2" charset="-78"/>
              </a:rPr>
              <a:t/>
            </a:r>
            <a:br>
              <a:rPr lang="en-US" sz="1200" b="1" dirty="0">
                <a:cs typeface="B Nazanin" panose="00000400000000000000" pitchFamily="2" charset="-78"/>
              </a:rPr>
            </a:br>
            <a:endParaRPr lang="fa-IR" sz="1200" b="1" dirty="0">
              <a:cs typeface="B Nazanin" panose="00000400000000000000" pitchFamily="2" charset="-78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1994324"/>
              </p:ext>
            </p:extLst>
          </p:nvPr>
        </p:nvGraphicFramePr>
        <p:xfrm>
          <a:off x="838200" y="2172466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9070077"/>
              </p:ext>
            </p:extLst>
          </p:nvPr>
        </p:nvGraphicFramePr>
        <p:xfrm>
          <a:off x="189184" y="870552"/>
          <a:ext cx="8825101" cy="1973263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816216">
                  <a:extLst>
                    <a:ext uri="{9D8B030D-6E8A-4147-A177-3AD203B41FA5}">
                      <a16:colId xmlns:a16="http://schemas.microsoft.com/office/drawing/2014/main" val="833896146"/>
                    </a:ext>
                  </a:extLst>
                </a:gridCol>
                <a:gridCol w="840828">
                  <a:extLst>
                    <a:ext uri="{9D8B030D-6E8A-4147-A177-3AD203B41FA5}">
                      <a16:colId xmlns:a16="http://schemas.microsoft.com/office/drawing/2014/main" val="3867473065"/>
                    </a:ext>
                  </a:extLst>
                </a:gridCol>
                <a:gridCol w="696664">
                  <a:extLst>
                    <a:ext uri="{9D8B030D-6E8A-4147-A177-3AD203B41FA5}">
                      <a16:colId xmlns:a16="http://schemas.microsoft.com/office/drawing/2014/main" val="3425433550"/>
                    </a:ext>
                  </a:extLst>
                </a:gridCol>
                <a:gridCol w="669972">
                  <a:extLst>
                    <a:ext uri="{9D8B030D-6E8A-4147-A177-3AD203B41FA5}">
                      <a16:colId xmlns:a16="http://schemas.microsoft.com/office/drawing/2014/main" val="3997921170"/>
                    </a:ext>
                  </a:extLst>
                </a:gridCol>
                <a:gridCol w="830026">
                  <a:extLst>
                    <a:ext uri="{9D8B030D-6E8A-4147-A177-3AD203B41FA5}">
                      <a16:colId xmlns:a16="http://schemas.microsoft.com/office/drawing/2014/main" val="4045915273"/>
                    </a:ext>
                  </a:extLst>
                </a:gridCol>
                <a:gridCol w="712801">
                  <a:extLst>
                    <a:ext uri="{9D8B030D-6E8A-4147-A177-3AD203B41FA5}">
                      <a16:colId xmlns:a16="http://schemas.microsoft.com/office/drawing/2014/main" val="3738800885"/>
                    </a:ext>
                  </a:extLst>
                </a:gridCol>
                <a:gridCol w="737626">
                  <a:extLst>
                    <a:ext uri="{9D8B030D-6E8A-4147-A177-3AD203B41FA5}">
                      <a16:colId xmlns:a16="http://schemas.microsoft.com/office/drawing/2014/main" val="2009904554"/>
                    </a:ext>
                  </a:extLst>
                </a:gridCol>
                <a:gridCol w="848908">
                  <a:extLst>
                    <a:ext uri="{9D8B030D-6E8A-4147-A177-3AD203B41FA5}">
                      <a16:colId xmlns:a16="http://schemas.microsoft.com/office/drawing/2014/main" val="242170448"/>
                    </a:ext>
                  </a:extLst>
                </a:gridCol>
                <a:gridCol w="668015">
                  <a:extLst>
                    <a:ext uri="{9D8B030D-6E8A-4147-A177-3AD203B41FA5}">
                      <a16:colId xmlns:a16="http://schemas.microsoft.com/office/drawing/2014/main" val="1455395227"/>
                    </a:ext>
                  </a:extLst>
                </a:gridCol>
                <a:gridCol w="668015">
                  <a:extLst>
                    <a:ext uri="{9D8B030D-6E8A-4147-A177-3AD203B41FA5}">
                      <a16:colId xmlns:a16="http://schemas.microsoft.com/office/drawing/2014/main" val="145813743"/>
                    </a:ext>
                  </a:extLst>
                </a:gridCol>
                <a:gridCol w="668015">
                  <a:extLst>
                    <a:ext uri="{9D8B030D-6E8A-4147-A177-3AD203B41FA5}">
                      <a16:colId xmlns:a16="http://schemas.microsoft.com/office/drawing/2014/main" val="4252329075"/>
                    </a:ext>
                  </a:extLst>
                </a:gridCol>
                <a:gridCol w="668015">
                  <a:extLst>
                    <a:ext uri="{9D8B030D-6E8A-4147-A177-3AD203B41FA5}">
                      <a16:colId xmlns:a16="http://schemas.microsoft.com/office/drawing/2014/main" val="33287999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شبکه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effectLst/>
                          <a:cs typeface="B Nazanin" panose="00000400000000000000" pitchFamily="2" charset="-78"/>
                        </a:rPr>
                        <a:t>جمعیت </a:t>
                      </a:r>
                      <a:r>
                        <a:rPr lang="fa-IR" sz="900" b="1" dirty="0">
                          <a:effectLst/>
                          <a:cs typeface="B Nazanin" panose="00000400000000000000" pitchFamily="2" charset="-78"/>
                        </a:rPr>
                        <a:t>(داشبورد مدیریتی</a:t>
                      </a:r>
                      <a:r>
                        <a:rPr lang="fa-IR" sz="900" b="1" dirty="0" smtClean="0">
                          <a:effectLst/>
                          <a:cs typeface="B Nazanin" panose="00000400000000000000" pitchFamily="2" charset="-78"/>
                        </a:rPr>
                        <a:t>) سال 1402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خانم 100-10 ساله متأهل (سامانه سیب)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cs typeface="B Nazanin" panose="00000400000000000000" pitchFamily="2" charset="-78"/>
                        </a:rPr>
                        <a:t>تعداد زنان متأهل دارای ژن تالاسمی مینور</a:t>
                      </a:r>
                      <a:endParaRPr lang="en-US" sz="1100" b="1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900" b="1" dirty="0" smtClean="0">
                          <a:effectLst/>
                          <a:cs typeface="B Nazanin" panose="00000400000000000000" pitchFamily="2" charset="-78"/>
                        </a:rPr>
                        <a:t>(4 % جمعیت</a:t>
                      </a:r>
                      <a:r>
                        <a:rPr lang="fa-IR" sz="900" b="1" dirty="0">
                          <a:effectLst/>
                          <a:cs typeface="B Nazanin" panose="00000400000000000000" pitchFamily="2" charset="-78"/>
                        </a:rPr>
                        <a:t>)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تعداد زوج متأهل مورد انتظار دارای ژن معیوب (قانون احتمالات)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تعداد زوج تالاسمی تحت مراقبت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تعداد بیمار تالاسمی ماژور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effectLst/>
                          <a:cs typeface="B Nazanin" panose="00000400000000000000" pitchFamily="2" charset="-78"/>
                        </a:rPr>
                        <a:t>تعداد زوج غربالگری شده در 5 سال </a:t>
                      </a:r>
                      <a:r>
                        <a:rPr lang="fa-IR" sz="1100" b="1" dirty="0" smtClean="0">
                          <a:effectLst/>
                          <a:cs typeface="B Nazanin" panose="00000400000000000000" pitchFamily="2" charset="-78"/>
                        </a:rPr>
                        <a:t>اخیر</a:t>
                      </a: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(1402-1398)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تعداد زوج شناسایی شده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فراوانی زوج شناسایی شده در ده هزار زوج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نرم افزار مرکز مشاوره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درصد زنان متأهل در کل جمعیت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180200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تیران و کرون </a:t>
                      </a:r>
                      <a:endParaRPr lang="en-US" sz="1100" b="1"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80،563 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 smtClean="0">
                          <a:effectLst/>
                          <a:cs typeface="B Nazanin" panose="00000400000000000000" pitchFamily="2" charset="-78"/>
                        </a:rPr>
                        <a:t>20،937 نفر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838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34 زوج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5 زوج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صفر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1،421 زوج</a:t>
                      </a:r>
                      <a:endParaRPr lang="en-US" sz="11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3</a:t>
                      </a:r>
                      <a:endParaRPr lang="en-US" sz="11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21</a:t>
                      </a:r>
                      <a:endParaRPr lang="en-US" sz="11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solidFill>
                            <a:schemeClr val="tx1"/>
                          </a:solidFill>
                          <a:effectLst/>
                          <a:cs typeface="B Nazanin" panose="00000400000000000000" pitchFamily="2" charset="-78"/>
                        </a:rPr>
                        <a:t>بله</a:t>
                      </a: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solidFill>
                            <a:schemeClr val="tx1"/>
                          </a:solidFill>
                          <a:effectLst/>
                          <a:cs typeface="B Nazanin" panose="00000400000000000000" pitchFamily="2" charset="-78"/>
                        </a:rPr>
                        <a:t>26</a:t>
                      </a:r>
                      <a:endParaRPr lang="en-US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581112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نجف آباد</a:t>
                      </a:r>
                      <a:endParaRPr lang="en-US" sz="1100" b="1"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377،512 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96،931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3،877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155 زوج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79 زوج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16 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9،356 زوج</a:t>
                      </a:r>
                      <a:endParaRPr lang="en-US" sz="11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197</a:t>
                      </a:r>
                      <a:endParaRPr lang="en-US" sz="11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211</a:t>
                      </a:r>
                      <a:endParaRPr lang="en-US" sz="11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solidFill>
                            <a:schemeClr val="tx1"/>
                          </a:solidFill>
                          <a:effectLst/>
                          <a:cs typeface="B Nazanin" panose="00000400000000000000" pitchFamily="2" charset="-78"/>
                        </a:rPr>
                        <a:t>بله</a:t>
                      </a: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solidFill>
                            <a:schemeClr val="tx1"/>
                          </a:solidFill>
                          <a:effectLst/>
                          <a:cs typeface="B Nazanin" panose="00000400000000000000" pitchFamily="2" charset="-78"/>
                        </a:rPr>
                        <a:t>26</a:t>
                      </a:r>
                      <a:endParaRPr lang="en-US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993310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خمینی شهر</a:t>
                      </a:r>
                      <a:endParaRPr lang="en-US" sz="1100" b="1"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378،564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100،046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4،002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160 زوج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90 زوج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37 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7،884 زوج</a:t>
                      </a:r>
                      <a:endParaRPr lang="en-US" sz="11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96</a:t>
                      </a:r>
                      <a:endParaRPr lang="en-US" sz="11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122</a:t>
                      </a:r>
                      <a:endParaRPr lang="en-US" sz="11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solidFill>
                            <a:schemeClr val="tx1"/>
                          </a:solidFill>
                          <a:effectLst/>
                          <a:cs typeface="B Nazanin" panose="00000400000000000000" pitchFamily="2" charset="-78"/>
                        </a:rPr>
                        <a:t>بله</a:t>
                      </a: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solidFill>
                            <a:schemeClr val="tx1"/>
                          </a:solidFill>
                          <a:effectLst/>
                          <a:cs typeface="B Nazanin" panose="00000400000000000000" pitchFamily="2" charset="-78"/>
                        </a:rPr>
                        <a:t>27</a:t>
                      </a: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584598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0106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69731" y="165430"/>
            <a:ext cx="10515600" cy="654378"/>
          </a:xfrm>
        </p:spPr>
        <p:txBody>
          <a:bodyPr>
            <a:noAutofit/>
          </a:bodyPr>
          <a:lstStyle/>
          <a:p>
            <a:pPr algn="ctr" rtl="1">
              <a:lnSpc>
                <a:spcPct val="150000"/>
              </a:lnSpc>
            </a:pPr>
            <a:r>
              <a:rPr lang="fa-IR" sz="1200" b="1" dirty="0">
                <a:cs typeface="B Jadid" panose="00000700000000000000" pitchFamily="2" charset="-78"/>
              </a:rPr>
              <a:t>بررسی مقایسه ای نتایج غربالگری در مراکز مشاوره به صورت منطقه ای</a:t>
            </a:r>
            <a:r>
              <a:rPr lang="en-US" sz="1200" b="1" dirty="0">
                <a:cs typeface="B Jadid" panose="00000700000000000000" pitchFamily="2" charset="-78"/>
              </a:rPr>
              <a:t/>
            </a:r>
            <a:br>
              <a:rPr lang="en-US" sz="1200" b="1" dirty="0">
                <a:cs typeface="B Jadid" panose="00000700000000000000" pitchFamily="2" charset="-78"/>
              </a:rPr>
            </a:br>
            <a:r>
              <a:rPr lang="fa-IR" sz="1200" b="1" dirty="0">
                <a:cs typeface="B Nazanin" panose="00000400000000000000" pitchFamily="2" charset="-78"/>
              </a:rPr>
              <a:t>مجموع زوج های جدید غربال شده ناقل و مشکوک تالاسمی به تفکیک سال (به ازای ده هزار زوج غربالگری شده) </a:t>
            </a:r>
            <a:r>
              <a:rPr lang="en-US" sz="1200" b="1" dirty="0">
                <a:cs typeface="B Nazanin" panose="00000400000000000000" pitchFamily="2" charset="-78"/>
              </a:rPr>
              <a:t/>
            </a:r>
            <a:br>
              <a:rPr lang="en-US" sz="1200" b="1" dirty="0">
                <a:cs typeface="B Nazanin" panose="00000400000000000000" pitchFamily="2" charset="-78"/>
              </a:rPr>
            </a:br>
            <a:endParaRPr lang="fa-IR" sz="1200" b="1" dirty="0">
              <a:cs typeface="B Nazanin" panose="00000400000000000000" pitchFamily="2" charset="-78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05609141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3853381"/>
              </p:ext>
            </p:extLst>
          </p:nvPr>
        </p:nvGraphicFramePr>
        <p:xfrm>
          <a:off x="378373" y="714706"/>
          <a:ext cx="8660523" cy="2773690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704192">
                  <a:extLst>
                    <a:ext uri="{9D8B030D-6E8A-4147-A177-3AD203B41FA5}">
                      <a16:colId xmlns:a16="http://schemas.microsoft.com/office/drawing/2014/main" val="793902304"/>
                    </a:ext>
                  </a:extLst>
                </a:gridCol>
                <a:gridCol w="809297">
                  <a:extLst>
                    <a:ext uri="{9D8B030D-6E8A-4147-A177-3AD203B41FA5}">
                      <a16:colId xmlns:a16="http://schemas.microsoft.com/office/drawing/2014/main" val="507998576"/>
                    </a:ext>
                  </a:extLst>
                </a:gridCol>
                <a:gridCol w="719090">
                  <a:extLst>
                    <a:ext uri="{9D8B030D-6E8A-4147-A177-3AD203B41FA5}">
                      <a16:colId xmlns:a16="http://schemas.microsoft.com/office/drawing/2014/main" val="108141510"/>
                    </a:ext>
                  </a:extLst>
                </a:gridCol>
                <a:gridCol w="817623">
                  <a:extLst>
                    <a:ext uri="{9D8B030D-6E8A-4147-A177-3AD203B41FA5}">
                      <a16:colId xmlns:a16="http://schemas.microsoft.com/office/drawing/2014/main" val="331023623"/>
                    </a:ext>
                  </a:extLst>
                </a:gridCol>
                <a:gridCol w="705943">
                  <a:extLst>
                    <a:ext uri="{9D8B030D-6E8A-4147-A177-3AD203B41FA5}">
                      <a16:colId xmlns:a16="http://schemas.microsoft.com/office/drawing/2014/main" val="2527913913"/>
                    </a:ext>
                  </a:extLst>
                </a:gridCol>
                <a:gridCol w="786064">
                  <a:extLst>
                    <a:ext uri="{9D8B030D-6E8A-4147-A177-3AD203B41FA5}">
                      <a16:colId xmlns:a16="http://schemas.microsoft.com/office/drawing/2014/main" val="1158071223"/>
                    </a:ext>
                  </a:extLst>
                </a:gridCol>
                <a:gridCol w="767137">
                  <a:extLst>
                    <a:ext uri="{9D8B030D-6E8A-4147-A177-3AD203B41FA5}">
                      <a16:colId xmlns:a16="http://schemas.microsoft.com/office/drawing/2014/main" val="1227346405"/>
                    </a:ext>
                  </a:extLst>
                </a:gridCol>
                <a:gridCol w="767137">
                  <a:extLst>
                    <a:ext uri="{9D8B030D-6E8A-4147-A177-3AD203B41FA5}">
                      <a16:colId xmlns:a16="http://schemas.microsoft.com/office/drawing/2014/main" val="1142186298"/>
                    </a:ext>
                  </a:extLst>
                </a:gridCol>
                <a:gridCol w="646010">
                  <a:extLst>
                    <a:ext uri="{9D8B030D-6E8A-4147-A177-3AD203B41FA5}">
                      <a16:colId xmlns:a16="http://schemas.microsoft.com/office/drawing/2014/main" val="1300302542"/>
                    </a:ext>
                  </a:extLst>
                </a:gridCol>
                <a:gridCol w="646010">
                  <a:extLst>
                    <a:ext uri="{9D8B030D-6E8A-4147-A177-3AD203B41FA5}">
                      <a16:colId xmlns:a16="http://schemas.microsoft.com/office/drawing/2014/main" val="3619776017"/>
                    </a:ext>
                  </a:extLst>
                </a:gridCol>
                <a:gridCol w="646010">
                  <a:extLst>
                    <a:ext uri="{9D8B030D-6E8A-4147-A177-3AD203B41FA5}">
                      <a16:colId xmlns:a16="http://schemas.microsoft.com/office/drawing/2014/main" val="1777895991"/>
                    </a:ext>
                  </a:extLst>
                </a:gridCol>
                <a:gridCol w="646010">
                  <a:extLst>
                    <a:ext uri="{9D8B030D-6E8A-4147-A177-3AD203B41FA5}">
                      <a16:colId xmlns:a16="http://schemas.microsoft.com/office/drawing/2014/main" val="2957852033"/>
                    </a:ext>
                  </a:extLst>
                </a:gridCol>
              </a:tblGrid>
              <a:tr h="869591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شبکه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cs typeface="B Nazanin" panose="00000400000000000000" pitchFamily="2" charset="-78"/>
                        </a:rPr>
                        <a:t>جمعیت (داشبورد مدیریتی</a:t>
                      </a:r>
                      <a:r>
                        <a:rPr lang="fa-IR" sz="900" b="1" dirty="0" smtClean="0">
                          <a:effectLst/>
                          <a:cs typeface="B Nazanin" panose="00000400000000000000" pitchFamily="2" charset="-78"/>
                        </a:rPr>
                        <a:t>) سال 1402</a:t>
                      </a:r>
                      <a:endParaRPr lang="en-US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خانم 100-10 ساله متأهل (سامانه سیب)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cs typeface="B Nazanin" panose="00000400000000000000" pitchFamily="2" charset="-78"/>
                        </a:rPr>
                        <a:t>تعداد زنان متأهل دارای ژن تالاسمی مینور</a:t>
                      </a:r>
                      <a:endParaRPr lang="en-US" sz="900" b="1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900" b="1" dirty="0" smtClean="0">
                          <a:effectLst/>
                          <a:cs typeface="B Nazanin" panose="00000400000000000000" pitchFamily="2" charset="-78"/>
                        </a:rPr>
                        <a:t>(4% </a:t>
                      </a:r>
                      <a:r>
                        <a:rPr lang="fa-IR" sz="900" b="1" dirty="0">
                          <a:effectLst/>
                          <a:cs typeface="B Nazanin" panose="00000400000000000000" pitchFamily="2" charset="-78"/>
                        </a:rPr>
                        <a:t>جمعیت)</a:t>
                      </a:r>
                      <a:endParaRPr lang="en-US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تعداد زوج متأهل مورد انتظار دارای ژن معیوب (قانون احتمالات)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تعداد زوج تالاسمی تحت مراقبت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تعداد بیمار تالاسمی ماژور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cs typeface="B Nazanin" panose="00000400000000000000" pitchFamily="2" charset="-78"/>
                        </a:rPr>
                        <a:t>تعداد زوج غربالگری شده در 5 سال </a:t>
                      </a:r>
                      <a:r>
                        <a:rPr lang="fa-IR" sz="900" b="1" dirty="0" smtClean="0">
                          <a:effectLst/>
                          <a:cs typeface="B Nazanin" panose="00000400000000000000" pitchFamily="2" charset="-78"/>
                        </a:rPr>
                        <a:t>اخیر</a:t>
                      </a: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(1402-1398)</a:t>
                      </a:r>
                      <a:endParaRPr lang="en-US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تعداد زوج شناسایی شده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فراوانی زوج شناسایی شده در ده هزار زوج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نرم افزار مرکز مشاوره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درصد زنان متأهل در کل جمعیت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60618802"/>
                  </a:ext>
                </a:extLst>
              </a:tr>
              <a:tr h="289864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اصفهان یک</a:t>
                      </a:r>
                      <a:endParaRPr lang="en-US" sz="900" b="1"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1،021،616 نفر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276،289 نفر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11،052 نفر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442 زوج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335 زوج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130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37،134 زوج</a:t>
                      </a:r>
                      <a:endParaRPr lang="en-US" sz="9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405</a:t>
                      </a:r>
                      <a:endParaRPr lang="en-US" sz="9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109</a:t>
                      </a:r>
                      <a:endParaRPr lang="en-US" sz="9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بله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27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11782171"/>
                  </a:ext>
                </a:extLst>
              </a:tr>
              <a:tr h="289864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اصفهان دو</a:t>
                      </a:r>
                      <a:endParaRPr lang="en-US" sz="900" b="1"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1،209،188 نفر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327،287 نفر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13،092 نفر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524 زوج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434 زوج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194 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26،898 زوج</a:t>
                      </a:r>
                      <a:endParaRPr lang="en-US" sz="9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750</a:t>
                      </a:r>
                      <a:endParaRPr lang="en-US" sz="9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279</a:t>
                      </a:r>
                      <a:endParaRPr lang="en-US" sz="9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بله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27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14966505"/>
                  </a:ext>
                </a:extLst>
              </a:tr>
              <a:tr h="144932">
                <a:tc gridSpan="12"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شبکه های شرق اصفهان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4463826"/>
                  </a:ext>
                </a:extLst>
              </a:tr>
              <a:tr h="289864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جرقویه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40،452 نفر 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10،801 نفر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cs typeface="B Nazanin" panose="00000400000000000000" pitchFamily="2" charset="-78"/>
                        </a:rPr>
                        <a:t>432 نفر</a:t>
                      </a:r>
                      <a:endParaRPr lang="en-US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18 زوج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10 زوج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7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صفر</a:t>
                      </a:r>
                      <a:endParaRPr lang="en-US" sz="9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صفر</a:t>
                      </a:r>
                      <a:endParaRPr lang="en-US" sz="9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صفر</a:t>
                      </a:r>
                      <a:endParaRPr lang="en-US" sz="9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خیر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27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21591352"/>
                  </a:ext>
                </a:extLst>
              </a:tr>
              <a:tr h="289864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کوهپایه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cs typeface="B Nazanin" panose="00000400000000000000" pitchFamily="2" charset="-78"/>
                        </a:rPr>
                        <a:t>23،763 نفر</a:t>
                      </a:r>
                      <a:endParaRPr lang="en-US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6،094 نفر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244 نفر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10 زوج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8 زوج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4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صفر</a:t>
                      </a:r>
                      <a:endParaRPr lang="en-US" sz="9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صفر</a:t>
                      </a:r>
                      <a:endParaRPr lang="en-US" sz="9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صفر</a:t>
                      </a:r>
                      <a:endParaRPr lang="en-US" sz="9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خیر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26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7200085"/>
                  </a:ext>
                </a:extLst>
              </a:tr>
              <a:tr h="289864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ورزنه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30،247 نفر 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8،287 نفر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cs typeface="B Nazanin" panose="00000400000000000000" pitchFamily="2" charset="-78"/>
                        </a:rPr>
                        <a:t>332 نفر</a:t>
                      </a:r>
                      <a:endParaRPr lang="en-US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14 زوج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6 زوج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صفر</a:t>
                      </a:r>
                      <a:endParaRPr lang="en-US" sz="9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صفر</a:t>
                      </a:r>
                      <a:endParaRPr lang="en-US" sz="9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صفر</a:t>
                      </a:r>
                      <a:endParaRPr lang="en-US" sz="9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خیر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cs typeface="B Nazanin" panose="00000400000000000000" pitchFamily="2" charset="-78"/>
                        </a:rPr>
                        <a:t>28</a:t>
                      </a:r>
                      <a:endParaRPr lang="en-US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87362734"/>
                  </a:ext>
                </a:extLst>
              </a:tr>
              <a:tr h="289864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هرند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24،266 نفر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6،799 نفر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272 نفر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cs typeface="B Nazanin" panose="00000400000000000000" pitchFamily="2" charset="-78"/>
                        </a:rPr>
                        <a:t>11 زوج</a:t>
                      </a:r>
                      <a:endParaRPr lang="en-US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18 زوج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یک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صفر</a:t>
                      </a:r>
                      <a:endParaRPr lang="en-US" sz="9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صفر</a:t>
                      </a:r>
                      <a:endParaRPr lang="en-US" sz="9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صفر</a:t>
                      </a:r>
                      <a:endParaRPr lang="en-US" sz="9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خیر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cs typeface="B Nazanin" panose="00000400000000000000" pitchFamily="2" charset="-78"/>
                        </a:rPr>
                        <a:t>28</a:t>
                      </a:r>
                      <a:endParaRPr lang="en-US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23825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2719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97310216"/>
              </p:ext>
            </p:extLst>
          </p:nvPr>
        </p:nvGraphicFramePr>
        <p:xfrm>
          <a:off x="495606" y="890862"/>
          <a:ext cx="9163400" cy="2332038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964103">
                  <a:extLst>
                    <a:ext uri="{9D8B030D-6E8A-4147-A177-3AD203B41FA5}">
                      <a16:colId xmlns:a16="http://schemas.microsoft.com/office/drawing/2014/main" val="3984369951"/>
                    </a:ext>
                  </a:extLst>
                </a:gridCol>
                <a:gridCol w="780613">
                  <a:extLst>
                    <a:ext uri="{9D8B030D-6E8A-4147-A177-3AD203B41FA5}">
                      <a16:colId xmlns:a16="http://schemas.microsoft.com/office/drawing/2014/main" val="1996066190"/>
                    </a:ext>
                  </a:extLst>
                </a:gridCol>
                <a:gridCol w="669284">
                  <a:extLst>
                    <a:ext uri="{9D8B030D-6E8A-4147-A177-3AD203B41FA5}">
                      <a16:colId xmlns:a16="http://schemas.microsoft.com/office/drawing/2014/main" val="2824897871"/>
                    </a:ext>
                  </a:extLst>
                </a:gridCol>
                <a:gridCol w="698754">
                  <a:extLst>
                    <a:ext uri="{9D8B030D-6E8A-4147-A177-3AD203B41FA5}">
                      <a16:colId xmlns:a16="http://schemas.microsoft.com/office/drawing/2014/main" val="4281218826"/>
                    </a:ext>
                  </a:extLst>
                </a:gridCol>
                <a:gridCol w="761349">
                  <a:extLst>
                    <a:ext uri="{9D8B030D-6E8A-4147-A177-3AD203B41FA5}">
                      <a16:colId xmlns:a16="http://schemas.microsoft.com/office/drawing/2014/main" val="2935862051"/>
                    </a:ext>
                  </a:extLst>
                </a:gridCol>
                <a:gridCol w="847757">
                  <a:extLst>
                    <a:ext uri="{9D8B030D-6E8A-4147-A177-3AD203B41FA5}">
                      <a16:colId xmlns:a16="http://schemas.microsoft.com/office/drawing/2014/main" val="1044256428"/>
                    </a:ext>
                  </a:extLst>
                </a:gridCol>
                <a:gridCol w="827346">
                  <a:extLst>
                    <a:ext uri="{9D8B030D-6E8A-4147-A177-3AD203B41FA5}">
                      <a16:colId xmlns:a16="http://schemas.microsoft.com/office/drawing/2014/main" val="182927116"/>
                    </a:ext>
                  </a:extLst>
                </a:gridCol>
                <a:gridCol w="827346">
                  <a:extLst>
                    <a:ext uri="{9D8B030D-6E8A-4147-A177-3AD203B41FA5}">
                      <a16:colId xmlns:a16="http://schemas.microsoft.com/office/drawing/2014/main" val="684998220"/>
                    </a:ext>
                  </a:extLst>
                </a:gridCol>
                <a:gridCol w="696712">
                  <a:extLst>
                    <a:ext uri="{9D8B030D-6E8A-4147-A177-3AD203B41FA5}">
                      <a16:colId xmlns:a16="http://schemas.microsoft.com/office/drawing/2014/main" val="3601013223"/>
                    </a:ext>
                  </a:extLst>
                </a:gridCol>
                <a:gridCol w="696712">
                  <a:extLst>
                    <a:ext uri="{9D8B030D-6E8A-4147-A177-3AD203B41FA5}">
                      <a16:colId xmlns:a16="http://schemas.microsoft.com/office/drawing/2014/main" val="3553648839"/>
                    </a:ext>
                  </a:extLst>
                </a:gridCol>
                <a:gridCol w="696712">
                  <a:extLst>
                    <a:ext uri="{9D8B030D-6E8A-4147-A177-3AD203B41FA5}">
                      <a16:colId xmlns:a16="http://schemas.microsoft.com/office/drawing/2014/main" val="680959861"/>
                    </a:ext>
                  </a:extLst>
                </a:gridCol>
                <a:gridCol w="696712">
                  <a:extLst>
                    <a:ext uri="{9D8B030D-6E8A-4147-A177-3AD203B41FA5}">
                      <a16:colId xmlns:a16="http://schemas.microsoft.com/office/drawing/2014/main" val="112857439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شبکه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effectLst/>
                          <a:cs typeface="B Nazanin" panose="00000400000000000000" pitchFamily="2" charset="-78"/>
                        </a:rPr>
                        <a:t>جمعیت </a:t>
                      </a:r>
                      <a:r>
                        <a:rPr lang="fa-IR" sz="900" b="1" dirty="0">
                          <a:effectLst/>
                          <a:cs typeface="B Nazanin" panose="00000400000000000000" pitchFamily="2" charset="-78"/>
                        </a:rPr>
                        <a:t>(داشبورد مدیریتی</a:t>
                      </a:r>
                      <a:r>
                        <a:rPr lang="fa-IR" sz="900" b="1" dirty="0" smtClean="0">
                          <a:effectLst/>
                          <a:cs typeface="B Nazanin" panose="00000400000000000000" pitchFamily="2" charset="-78"/>
                        </a:rPr>
                        <a:t>) سال 1402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خانم 100-10 ساله متأهل (سامانه سیب)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cs typeface="B Nazanin" panose="00000400000000000000" pitchFamily="2" charset="-78"/>
                        </a:rPr>
                        <a:t>تعداد زنان متأهل دارای ژن تالاسمی مینور</a:t>
                      </a:r>
                      <a:endParaRPr lang="en-US" sz="1100" b="1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900" b="1" dirty="0" smtClean="0">
                          <a:effectLst/>
                          <a:cs typeface="B Nazanin" panose="00000400000000000000" pitchFamily="2" charset="-78"/>
                        </a:rPr>
                        <a:t>(4% </a:t>
                      </a:r>
                      <a:r>
                        <a:rPr lang="fa-IR" sz="900" b="1" dirty="0">
                          <a:effectLst/>
                          <a:cs typeface="B Nazanin" panose="00000400000000000000" pitchFamily="2" charset="-78"/>
                        </a:rPr>
                        <a:t>جمعیت)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cs typeface="B Nazanin" panose="00000400000000000000" pitchFamily="2" charset="-78"/>
                        </a:rPr>
                        <a:t>تعداد زوج متأهل مورد انتظار دارای ژن معیوب (قانون احتمالات)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تعداد زوج تالاسمی تحت مراقبت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تعداد بیمار تالاسمی ماژور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effectLst/>
                          <a:cs typeface="B Nazanin" panose="00000400000000000000" pitchFamily="2" charset="-78"/>
                        </a:rPr>
                        <a:t>تعداد زوج غربالگری شده در 5 سال </a:t>
                      </a:r>
                      <a:r>
                        <a:rPr lang="fa-IR" sz="1100" b="1" dirty="0" smtClean="0">
                          <a:effectLst/>
                          <a:cs typeface="B Nazanin" panose="00000400000000000000" pitchFamily="2" charset="-78"/>
                        </a:rPr>
                        <a:t>اخیر</a:t>
                      </a: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(1402-1398)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تعداد زوج شناسایی شده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فراوانی زوج شناسایی شده در ده هزار زوج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نرم افزار مرکز مشاوره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درصد زنان متأهل در کل جمعیت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444190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نطنز</a:t>
                      </a:r>
                      <a:endParaRPr lang="en-US" sz="1100" b="1"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effectLst/>
                          <a:cs typeface="B Nazanin" panose="00000400000000000000" pitchFamily="2" charset="-78"/>
                        </a:rPr>
                        <a:t>47،000 نفر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13،241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530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effectLst/>
                          <a:cs typeface="B Nazanin" panose="00000400000000000000" pitchFamily="2" charset="-78"/>
                        </a:rPr>
                        <a:t>21 زوج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9 زوج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صفر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1301 زوج</a:t>
                      </a:r>
                      <a:endParaRPr lang="en-US" sz="11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صفر</a:t>
                      </a:r>
                      <a:endParaRPr lang="en-US" sz="11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صفر</a:t>
                      </a:r>
                      <a:endParaRPr lang="en-US" sz="11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خیر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28 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827414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نائین</a:t>
                      </a:r>
                      <a:endParaRPr lang="en-US" sz="1100" b="1"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39،651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10،829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433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18 زوج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4 زوج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صفر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2382 زوج</a:t>
                      </a:r>
                      <a:endParaRPr lang="en-US" sz="11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18</a:t>
                      </a:r>
                      <a:endParaRPr lang="en-US" sz="11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76</a:t>
                      </a:r>
                      <a:endParaRPr lang="en-US" sz="11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خیر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27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831443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خور و بیابانک</a:t>
                      </a:r>
                      <a:endParaRPr lang="en-US" sz="1100" b="1"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19،724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5،178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207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9 زوج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4 زوج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صفر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552 زوج</a:t>
                      </a:r>
                      <a:endParaRPr lang="en-US" sz="11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6</a:t>
                      </a:r>
                      <a:endParaRPr lang="en-US" sz="11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109</a:t>
                      </a:r>
                      <a:endParaRPr lang="en-US" sz="11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خیر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26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46222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اردستان</a:t>
                      </a:r>
                      <a:endParaRPr lang="en-US" sz="1100" b="1"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44،807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11،920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477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19 زوج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3 زوج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صفر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1024 زوج</a:t>
                      </a:r>
                      <a:endParaRPr lang="en-US" sz="11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22</a:t>
                      </a:r>
                      <a:endParaRPr lang="en-US" sz="11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215</a:t>
                      </a:r>
                      <a:endParaRPr lang="en-US" sz="11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خیر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effectLst/>
                          <a:cs typeface="B Nazanin" panose="00000400000000000000" pitchFamily="2" charset="-78"/>
                        </a:rPr>
                        <a:t>27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10327453"/>
                  </a:ext>
                </a:extLst>
              </a:tr>
            </a:tbl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12337"/>
          </a:xfrm>
        </p:spPr>
        <p:txBody>
          <a:bodyPr>
            <a:noAutofit/>
          </a:bodyPr>
          <a:lstStyle/>
          <a:p>
            <a:pPr algn="ctr" rtl="1">
              <a:lnSpc>
                <a:spcPct val="150000"/>
              </a:lnSpc>
            </a:pPr>
            <a:r>
              <a:rPr lang="fa-IR" sz="1200" b="1" dirty="0">
                <a:cs typeface="B Jadid" panose="00000700000000000000" pitchFamily="2" charset="-78"/>
              </a:rPr>
              <a:t>بررسی مقایسه ای نتایج غربالگری در مراکز مشاوره به صورت منطقه ای</a:t>
            </a:r>
            <a:r>
              <a:rPr lang="en-US" sz="1200" b="1" dirty="0">
                <a:cs typeface="B Jadid" panose="00000700000000000000" pitchFamily="2" charset="-78"/>
              </a:rPr>
              <a:t/>
            </a:r>
            <a:br>
              <a:rPr lang="en-US" sz="1200" b="1" dirty="0">
                <a:cs typeface="B Jadid" panose="00000700000000000000" pitchFamily="2" charset="-78"/>
              </a:rPr>
            </a:br>
            <a:r>
              <a:rPr lang="fa-IR" sz="1200" b="1" dirty="0">
                <a:cs typeface="B Nazanin" panose="00000400000000000000" pitchFamily="2" charset="-78"/>
              </a:rPr>
              <a:t>مجموع زوج های جدید غربال شده ناقل و مشکوک تالاسمی به تفکیک سال (به ازای ده هزار زوج غربالگری شده) </a:t>
            </a:r>
            <a:r>
              <a:rPr lang="en-US" sz="1200" b="1" dirty="0">
                <a:cs typeface="B Nazanin" panose="00000400000000000000" pitchFamily="2" charset="-78"/>
              </a:rPr>
              <a:t/>
            </a:r>
            <a:br>
              <a:rPr lang="en-US" sz="1200" b="1" dirty="0">
                <a:cs typeface="B Nazanin" panose="00000400000000000000" pitchFamily="2" charset="-78"/>
              </a:rPr>
            </a:br>
            <a:endParaRPr lang="fa-IR" sz="1200" b="1" dirty="0">
              <a:cs typeface="B Nazanin" panose="00000400000000000000" pitchFamily="2" charset="-78"/>
            </a:endParaRP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1699893795"/>
              </p:ext>
            </p:extLst>
          </p:nvPr>
        </p:nvGraphicFramePr>
        <p:xfrm>
          <a:off x="795665" y="3237185"/>
          <a:ext cx="10439894" cy="34473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63531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133905"/>
            <a:ext cx="10515600" cy="612337"/>
          </a:xfrm>
        </p:spPr>
        <p:txBody>
          <a:bodyPr>
            <a:noAutofit/>
          </a:bodyPr>
          <a:lstStyle/>
          <a:p>
            <a:pPr algn="ctr" rtl="1">
              <a:lnSpc>
                <a:spcPct val="150000"/>
              </a:lnSpc>
            </a:pPr>
            <a:r>
              <a:rPr lang="fa-IR" sz="1200" b="1" dirty="0">
                <a:cs typeface="B Jadid" panose="00000700000000000000" pitchFamily="2" charset="-78"/>
              </a:rPr>
              <a:t>بررسی مقایسه ای نتایج غربالگری در مراکز مشاوره به صورت منطقه ای</a:t>
            </a:r>
            <a:r>
              <a:rPr lang="en-US" sz="1200" b="1" dirty="0">
                <a:cs typeface="B Jadid" panose="00000700000000000000" pitchFamily="2" charset="-78"/>
              </a:rPr>
              <a:t/>
            </a:r>
            <a:br>
              <a:rPr lang="en-US" sz="1200" b="1" dirty="0">
                <a:cs typeface="B Jadid" panose="00000700000000000000" pitchFamily="2" charset="-78"/>
              </a:rPr>
            </a:br>
            <a:r>
              <a:rPr lang="fa-IR" sz="1200" b="1" dirty="0">
                <a:cs typeface="B Nazanin" panose="00000400000000000000" pitchFamily="2" charset="-78"/>
              </a:rPr>
              <a:t>مجموع زوج های جدید غربال شده ناقل و مشکوک تالاسمی به تفکیک سال (به ازای ده هزار زوج غربالگری شده) </a:t>
            </a:r>
            <a:r>
              <a:rPr lang="en-US" sz="1200" b="1" dirty="0">
                <a:cs typeface="B Nazanin" panose="00000400000000000000" pitchFamily="2" charset="-78"/>
              </a:rPr>
              <a:t/>
            </a:r>
            <a:br>
              <a:rPr lang="en-US" sz="1200" b="1" dirty="0">
                <a:cs typeface="B Nazanin" panose="00000400000000000000" pitchFamily="2" charset="-78"/>
              </a:rPr>
            </a:br>
            <a:endParaRPr lang="fa-IR" sz="1200" b="1" dirty="0">
              <a:cs typeface="B Nazanin" panose="00000400000000000000" pitchFamily="2" charset="-78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5625699"/>
              </p:ext>
            </p:extLst>
          </p:nvPr>
        </p:nvGraphicFramePr>
        <p:xfrm>
          <a:off x="1828800" y="2238703"/>
          <a:ext cx="9524999" cy="42251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244011"/>
              </p:ext>
            </p:extLst>
          </p:nvPr>
        </p:nvGraphicFramePr>
        <p:xfrm>
          <a:off x="105098" y="691164"/>
          <a:ext cx="9280635" cy="2168843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735723">
                  <a:extLst>
                    <a:ext uri="{9D8B030D-6E8A-4147-A177-3AD203B41FA5}">
                      <a16:colId xmlns:a16="http://schemas.microsoft.com/office/drawing/2014/main" val="3165506831"/>
                    </a:ext>
                  </a:extLst>
                </a:gridCol>
                <a:gridCol w="807211">
                  <a:extLst>
                    <a:ext uri="{9D8B030D-6E8A-4147-A177-3AD203B41FA5}">
                      <a16:colId xmlns:a16="http://schemas.microsoft.com/office/drawing/2014/main" val="565523177"/>
                    </a:ext>
                  </a:extLst>
                </a:gridCol>
                <a:gridCol w="894327">
                  <a:extLst>
                    <a:ext uri="{9D8B030D-6E8A-4147-A177-3AD203B41FA5}">
                      <a16:colId xmlns:a16="http://schemas.microsoft.com/office/drawing/2014/main" val="2926913118"/>
                    </a:ext>
                  </a:extLst>
                </a:gridCol>
                <a:gridCol w="708484">
                  <a:extLst>
                    <a:ext uri="{9D8B030D-6E8A-4147-A177-3AD203B41FA5}">
                      <a16:colId xmlns:a16="http://schemas.microsoft.com/office/drawing/2014/main" val="2449075127"/>
                    </a:ext>
                  </a:extLst>
                </a:gridCol>
                <a:gridCol w="771948">
                  <a:extLst>
                    <a:ext uri="{9D8B030D-6E8A-4147-A177-3AD203B41FA5}">
                      <a16:colId xmlns:a16="http://schemas.microsoft.com/office/drawing/2014/main" val="172535518"/>
                    </a:ext>
                  </a:extLst>
                </a:gridCol>
                <a:gridCol w="859562">
                  <a:extLst>
                    <a:ext uri="{9D8B030D-6E8A-4147-A177-3AD203B41FA5}">
                      <a16:colId xmlns:a16="http://schemas.microsoft.com/office/drawing/2014/main" val="568446734"/>
                    </a:ext>
                  </a:extLst>
                </a:gridCol>
                <a:gridCol w="838864">
                  <a:extLst>
                    <a:ext uri="{9D8B030D-6E8A-4147-A177-3AD203B41FA5}">
                      <a16:colId xmlns:a16="http://schemas.microsoft.com/office/drawing/2014/main" val="1379304024"/>
                    </a:ext>
                  </a:extLst>
                </a:gridCol>
                <a:gridCol w="897962">
                  <a:extLst>
                    <a:ext uri="{9D8B030D-6E8A-4147-A177-3AD203B41FA5}">
                      <a16:colId xmlns:a16="http://schemas.microsoft.com/office/drawing/2014/main" val="3196628383"/>
                    </a:ext>
                  </a:extLst>
                </a:gridCol>
                <a:gridCol w="647317">
                  <a:extLst>
                    <a:ext uri="{9D8B030D-6E8A-4147-A177-3AD203B41FA5}">
                      <a16:colId xmlns:a16="http://schemas.microsoft.com/office/drawing/2014/main" val="2513751338"/>
                    </a:ext>
                  </a:extLst>
                </a:gridCol>
                <a:gridCol w="706412">
                  <a:extLst>
                    <a:ext uri="{9D8B030D-6E8A-4147-A177-3AD203B41FA5}">
                      <a16:colId xmlns:a16="http://schemas.microsoft.com/office/drawing/2014/main" val="1150191063"/>
                    </a:ext>
                  </a:extLst>
                </a:gridCol>
                <a:gridCol w="696427">
                  <a:extLst>
                    <a:ext uri="{9D8B030D-6E8A-4147-A177-3AD203B41FA5}">
                      <a16:colId xmlns:a16="http://schemas.microsoft.com/office/drawing/2014/main" val="1403356308"/>
                    </a:ext>
                  </a:extLst>
                </a:gridCol>
                <a:gridCol w="716398">
                  <a:extLst>
                    <a:ext uri="{9D8B030D-6E8A-4147-A177-3AD203B41FA5}">
                      <a16:colId xmlns:a16="http://schemas.microsoft.com/office/drawing/2014/main" val="198671665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شبکه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effectLst/>
                          <a:cs typeface="B Nazanin" panose="00000400000000000000" pitchFamily="2" charset="-78"/>
                        </a:rPr>
                        <a:t>جمعیت </a:t>
                      </a:r>
                      <a:r>
                        <a:rPr lang="fa-IR" sz="900" b="1" dirty="0">
                          <a:effectLst/>
                          <a:cs typeface="B Nazanin" panose="00000400000000000000" pitchFamily="2" charset="-78"/>
                        </a:rPr>
                        <a:t>(داشبورد مدیریتی</a:t>
                      </a:r>
                      <a:r>
                        <a:rPr lang="fa-IR" sz="900" b="1" dirty="0" smtClean="0">
                          <a:effectLst/>
                          <a:cs typeface="B Nazanin" panose="00000400000000000000" pitchFamily="2" charset="-78"/>
                        </a:rPr>
                        <a:t>) سال 1402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خانم 100-10 ساله متأهل (سامانه سیب)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cs typeface="B Nazanin" panose="00000400000000000000" pitchFamily="2" charset="-78"/>
                        </a:rPr>
                        <a:t>تعداد زنان متأهل دارای ژن تالاسمی مینور</a:t>
                      </a:r>
                      <a:endParaRPr lang="en-US" sz="1100" b="1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900" b="1" dirty="0" smtClean="0">
                          <a:effectLst/>
                          <a:cs typeface="B Nazanin" panose="00000400000000000000" pitchFamily="2" charset="-78"/>
                        </a:rPr>
                        <a:t>(4% </a:t>
                      </a:r>
                      <a:r>
                        <a:rPr lang="fa-IR" sz="900" b="1" dirty="0">
                          <a:effectLst/>
                          <a:cs typeface="B Nazanin" panose="00000400000000000000" pitchFamily="2" charset="-78"/>
                        </a:rPr>
                        <a:t>جمعیت)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cs typeface="B Nazanin" panose="00000400000000000000" pitchFamily="2" charset="-78"/>
                        </a:rPr>
                        <a:t>تعداد زوج متأهل مورد انتظار دارای ژن معیوب (قانون احتمالات)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تعداد زوج تالاسمی تحت مراقبت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تعداد بیمار تالاسمی ماژور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effectLst/>
                          <a:cs typeface="B Nazanin" panose="00000400000000000000" pitchFamily="2" charset="-78"/>
                        </a:rPr>
                        <a:t>تعداد زوج غربالگری شده در 5 سال </a:t>
                      </a:r>
                      <a:r>
                        <a:rPr lang="fa-IR" sz="1100" b="1" dirty="0" smtClean="0">
                          <a:effectLst/>
                          <a:cs typeface="B Nazanin" panose="00000400000000000000" pitchFamily="2" charset="-78"/>
                        </a:rPr>
                        <a:t>اخیر</a:t>
                      </a: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(1402-1398)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تعداد زوج شناسایی شده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فراوانی زوج شناسایی شده در ده هزار زوج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نرم افزار مرکز مشاوره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درصد زنان متأهل در کل جمعیت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108200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برخوار</a:t>
                      </a:r>
                      <a:endParaRPr lang="en-US" sz="1100" b="1"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156،497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40،701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1،628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66 زوج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45 زوج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9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solidFill>
                            <a:schemeClr val="accent2"/>
                          </a:solidFill>
                          <a:effectLst/>
                          <a:cs typeface="B Nazanin" panose="00000400000000000000" pitchFamily="2" charset="-78"/>
                        </a:rPr>
                        <a:t>3،472 زوج</a:t>
                      </a:r>
                      <a:endParaRPr lang="en-US" sz="1100" b="1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solidFill>
                            <a:schemeClr val="accent2"/>
                          </a:solidFill>
                          <a:effectLst/>
                          <a:cs typeface="B Nazanin" panose="00000400000000000000" pitchFamily="2" charset="-78"/>
                        </a:rPr>
                        <a:t>42</a:t>
                      </a:r>
                      <a:endParaRPr lang="en-US" sz="1100" b="1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solidFill>
                            <a:schemeClr val="accent2"/>
                          </a:solidFill>
                          <a:effectLst/>
                          <a:cs typeface="B Nazanin" panose="00000400000000000000" pitchFamily="2" charset="-78"/>
                        </a:rPr>
                        <a:t>121</a:t>
                      </a:r>
                      <a:endParaRPr lang="en-US" sz="1100" b="1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خیر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26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806964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effectLst/>
                          <a:cs typeface="B Nazanin" panose="00000400000000000000" pitchFamily="2" charset="-78"/>
                        </a:rPr>
                        <a:t>شاهین شهر</a:t>
                      </a:r>
                      <a:endParaRPr lang="en-US" sz="1100" b="1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273،074 نفر 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71،808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2،873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115 زوج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127 زوج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25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solidFill>
                            <a:schemeClr val="accent2"/>
                          </a:solidFill>
                          <a:effectLst/>
                          <a:cs typeface="B Nazanin" panose="00000400000000000000" pitchFamily="2" charset="-78"/>
                        </a:rPr>
                        <a:t>9،155 زوج</a:t>
                      </a:r>
                      <a:endParaRPr lang="en-US" sz="1100" b="1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solidFill>
                            <a:schemeClr val="accent2"/>
                          </a:solidFill>
                          <a:effectLst/>
                          <a:cs typeface="B Nazanin" panose="00000400000000000000" pitchFamily="2" charset="-78"/>
                        </a:rPr>
                        <a:t>309</a:t>
                      </a:r>
                      <a:endParaRPr lang="en-US" sz="1100" b="1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solidFill>
                            <a:schemeClr val="accent2"/>
                          </a:solidFill>
                          <a:effectLst/>
                          <a:cs typeface="B Nazanin" panose="00000400000000000000" pitchFamily="2" charset="-78"/>
                        </a:rPr>
                        <a:t>338</a:t>
                      </a:r>
                      <a:endParaRPr lang="en-US" sz="1100" b="1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بله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27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489659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فلاورجان</a:t>
                      </a:r>
                      <a:endParaRPr lang="en-US" sz="1100" b="1"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296،818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77،485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3،099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124 زوج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163 زوج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68 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solidFill>
                            <a:schemeClr val="accent2"/>
                          </a:solidFill>
                          <a:effectLst/>
                          <a:cs typeface="B Nazanin" panose="00000400000000000000" pitchFamily="2" charset="-78"/>
                        </a:rPr>
                        <a:t>5،592 زوج</a:t>
                      </a:r>
                      <a:endParaRPr lang="en-US" sz="1100" b="1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solidFill>
                            <a:schemeClr val="accent2"/>
                          </a:solidFill>
                          <a:effectLst/>
                          <a:cs typeface="B Nazanin" panose="00000400000000000000" pitchFamily="2" charset="-78"/>
                        </a:rPr>
                        <a:t>46</a:t>
                      </a:r>
                      <a:endParaRPr lang="en-US" sz="1100" b="1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solidFill>
                            <a:schemeClr val="accent2"/>
                          </a:solidFill>
                          <a:effectLst/>
                          <a:cs typeface="B Nazanin" panose="00000400000000000000" pitchFamily="2" charset="-78"/>
                        </a:rPr>
                        <a:t>83</a:t>
                      </a:r>
                      <a:endParaRPr lang="en-US" sz="1100" b="1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بله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26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145194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لنجان</a:t>
                      </a:r>
                      <a:endParaRPr lang="en-US" sz="1100" b="1"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305،574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80،257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3،211 نفر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129 زوج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146 زوج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67 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solidFill>
                            <a:schemeClr val="accent2"/>
                          </a:solidFill>
                          <a:effectLst/>
                          <a:cs typeface="B Nazanin" panose="00000400000000000000" pitchFamily="2" charset="-78"/>
                        </a:rPr>
                        <a:t>6،759 زوج</a:t>
                      </a:r>
                      <a:endParaRPr lang="en-US" sz="1100" b="1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solidFill>
                            <a:schemeClr val="accent2"/>
                          </a:solidFill>
                          <a:effectLst/>
                          <a:cs typeface="B Nazanin" panose="00000400000000000000" pitchFamily="2" charset="-78"/>
                        </a:rPr>
                        <a:t>201</a:t>
                      </a:r>
                      <a:endParaRPr lang="en-US" sz="1100" b="1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solidFill>
                            <a:schemeClr val="accent2"/>
                          </a:solidFill>
                          <a:effectLst/>
                          <a:cs typeface="B Nazanin" panose="00000400000000000000" pitchFamily="2" charset="-78"/>
                        </a:rPr>
                        <a:t>298</a:t>
                      </a:r>
                      <a:endParaRPr lang="en-US" sz="1100" b="1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cs typeface="B Nazanin" panose="00000400000000000000" pitchFamily="2" charset="-78"/>
                        </a:rPr>
                        <a:t>بله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effectLst/>
                          <a:cs typeface="B Nazanin" panose="00000400000000000000" pitchFamily="2" charset="-78"/>
                        </a:rPr>
                        <a:t>26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878743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9470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4662" y="1825625"/>
            <a:ext cx="8702676" cy="4351338"/>
          </a:xfrm>
        </p:spPr>
      </p:pic>
    </p:spTree>
    <p:extLst>
      <p:ext uri="{BB962C8B-B14F-4D97-AF65-F5344CB8AC3E}">
        <p14:creationId xmlns:p14="http://schemas.microsoft.com/office/powerpoint/2010/main" val="1722575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 rtl="1"/>
            <a:r>
              <a:rPr lang="fa-IR" sz="2800" dirty="0">
                <a:solidFill>
                  <a:srgbClr val="FF0000"/>
                </a:solidFill>
                <a:cs typeface="B Jadid" panose="00000700000000000000" pitchFamily="2" charset="-78"/>
              </a:rPr>
              <a:t>شاخص پوشش انجام آزمایش ژنتیک مرحله اول</a:t>
            </a:r>
            <a:r>
              <a:rPr lang="en-US" sz="2800" dirty="0">
                <a:solidFill>
                  <a:srgbClr val="FF0000"/>
                </a:solidFill>
                <a:cs typeface="B Jadid" panose="00000700000000000000" pitchFamily="2" charset="-78"/>
              </a:rPr>
              <a:t>PND1</a:t>
            </a:r>
            <a:r>
              <a:rPr lang="fa-IR" sz="2800" dirty="0">
                <a:solidFill>
                  <a:srgbClr val="FF0000"/>
                </a:solidFill>
                <a:cs typeface="B Jadid" panose="00000700000000000000" pitchFamily="2" charset="-78"/>
              </a:rPr>
              <a:t> در زوجین تحت پوشش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rtl="1">
              <a:lnSpc>
                <a:spcPct val="200000"/>
              </a:lnSpc>
            </a:pPr>
            <a:r>
              <a:rPr lang="fa-IR" i="1" dirty="0">
                <a:cs typeface="B Koodak" panose="00000700000000000000" pitchFamily="2" charset="-78"/>
              </a:rPr>
              <a:t>روش محاسبه این شاخص با تقسیم تعداد زوجین تحت مراقبت ژنتیک تالاسمی(ناقل و مشکوک پرخطر تالاسمی) که تا کنون آزمایش </a:t>
            </a:r>
            <a:r>
              <a:rPr lang="en-US" i="1" dirty="0">
                <a:cs typeface="B Koodak" panose="00000700000000000000" pitchFamily="2" charset="-78"/>
              </a:rPr>
              <a:t>PND1</a:t>
            </a:r>
            <a:r>
              <a:rPr lang="fa-IR" i="1" dirty="0">
                <a:cs typeface="B Koodak" panose="00000700000000000000" pitchFamily="2" charset="-78"/>
              </a:rPr>
              <a:t> برایشان انجام شده به تعداد کل زوجین تحت مراقبت ژنتیک برنامه تالاسمی(ناقل و مشکوک پرخطر تالاسمی) در آن بازه زمانی ضربدر 100 است.</a:t>
            </a:r>
            <a:endParaRPr lang="en-US" dirty="0">
              <a:cs typeface="B Koodak" panose="00000700000000000000" pitchFamily="2" charset="-78"/>
            </a:endParaRPr>
          </a:p>
        </p:txBody>
      </p:sp>
      <p:sp>
        <p:nvSpPr>
          <p:cNvPr id="4" name="Right Arrow 3">
            <a:hlinkClick r:id="rId2" action="ppaction://hlinksldjump"/>
          </p:cNvPr>
          <p:cNvSpPr/>
          <p:nvPr/>
        </p:nvSpPr>
        <p:spPr>
          <a:xfrm>
            <a:off x="1093077" y="5360276"/>
            <a:ext cx="1177158" cy="67266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1400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بازگشت</a:t>
            </a:r>
            <a:endParaRPr lang="fa-IR" sz="1400" b="1" dirty="0">
              <a:solidFill>
                <a:schemeClr val="tx1"/>
              </a:solidFill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21372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800" dirty="0">
                <a:solidFill>
                  <a:srgbClr val="FF0000"/>
                </a:solidFill>
                <a:cs typeface="B Jadid" panose="00000700000000000000" pitchFamily="2" charset="-78"/>
              </a:rPr>
              <a:t>شاخص پوشش انجام آزمایش ژنتیک مرحله دوم</a:t>
            </a:r>
            <a:r>
              <a:rPr lang="en-US" sz="2800" dirty="0">
                <a:solidFill>
                  <a:srgbClr val="FF0000"/>
                </a:solidFill>
                <a:cs typeface="B Jadid" panose="00000700000000000000" pitchFamily="2" charset="-78"/>
              </a:rPr>
              <a:t>PND2</a:t>
            </a:r>
            <a:r>
              <a:rPr lang="fa-IR" sz="2800" dirty="0">
                <a:solidFill>
                  <a:srgbClr val="FF0000"/>
                </a:solidFill>
                <a:cs typeface="B Jadid" panose="00000700000000000000" pitchFamily="2" charset="-78"/>
              </a:rPr>
              <a:t> در زوجین تحت پوشش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1772" y="1478784"/>
            <a:ext cx="10515600" cy="4351338"/>
          </a:xfrm>
        </p:spPr>
        <p:txBody>
          <a:bodyPr>
            <a:normAutofit fontScale="92500"/>
          </a:bodyPr>
          <a:lstStyle/>
          <a:p>
            <a:pPr marL="0" indent="0" algn="just" rtl="1">
              <a:lnSpc>
                <a:spcPct val="200000"/>
              </a:lnSpc>
              <a:buNone/>
            </a:pPr>
            <a:r>
              <a:rPr lang="fa-IR" i="1" dirty="0">
                <a:cs typeface="B Koodak" panose="00000700000000000000" pitchFamily="2" charset="-78"/>
              </a:rPr>
              <a:t>روش محاسبه این شاخص با تقسیم تعداد مادران باردارِ</a:t>
            </a:r>
            <a:r>
              <a:rPr lang="fa-IR" i="1" baseline="30000" dirty="0">
                <a:cs typeface="B Koodak" panose="00000700000000000000" pitchFamily="2" charset="-78"/>
              </a:rPr>
              <a:t>*</a:t>
            </a:r>
            <a:r>
              <a:rPr lang="fa-IR" i="1" dirty="0">
                <a:cs typeface="B Koodak" panose="00000700000000000000" pitchFamily="2" charset="-78"/>
              </a:rPr>
              <a:t> تحت مراقبت ژنتیک تالاسمی(ناقل و مشکوک پرخطر تالاسمی)که در آن بازه زمانی آزمایش </a:t>
            </a:r>
            <a:r>
              <a:rPr lang="en-US" i="1" dirty="0">
                <a:cs typeface="B Koodak" panose="00000700000000000000" pitchFamily="2" charset="-78"/>
              </a:rPr>
              <a:t>PND2</a:t>
            </a:r>
            <a:r>
              <a:rPr lang="fa-IR" i="1" dirty="0">
                <a:cs typeface="B Koodak" panose="00000700000000000000" pitchFamily="2" charset="-78"/>
              </a:rPr>
              <a:t> برایشان انجام شده به تعداد کل مادران باردار تحت مراقبت ژنتیک برنامه تالاسمی(ناقل و مشکوک پرخطر تالاسمی) ضربدر 100 به دست می آید</a:t>
            </a:r>
            <a:r>
              <a:rPr lang="fa-IR" i="1" dirty="0" smtClean="0">
                <a:cs typeface="B Koodak" panose="00000700000000000000" pitchFamily="2" charset="-78"/>
              </a:rPr>
              <a:t>.</a:t>
            </a:r>
          </a:p>
          <a:p>
            <a:pPr marL="0" indent="0" algn="just" rtl="1">
              <a:lnSpc>
                <a:spcPct val="200000"/>
              </a:lnSpc>
              <a:buNone/>
            </a:pPr>
            <a:r>
              <a:rPr lang="fa-IR" sz="2200" dirty="0">
                <a:cs typeface="B Mitra" panose="00000400000000000000" pitchFamily="2" charset="-78"/>
              </a:rPr>
              <a:t>* منظور از بارداری، تنها مواردی را شامل می شود که بارداری اکنون خاتمه یافته( تولد نوزاد زنده، مرده زایی، سقط درمانی یا سقط به سایر علل)</a:t>
            </a:r>
            <a:endParaRPr lang="en-US" sz="2200" dirty="0">
              <a:cs typeface="B Mitra" panose="00000400000000000000" pitchFamily="2" charset="-78"/>
            </a:endParaRPr>
          </a:p>
          <a:p>
            <a:pPr marL="0" indent="0" algn="just" rtl="1">
              <a:lnSpc>
                <a:spcPct val="200000"/>
              </a:lnSpc>
              <a:buNone/>
            </a:pPr>
            <a:endParaRPr lang="fa-IR" dirty="0">
              <a:cs typeface="B Koodak" panose="00000700000000000000" pitchFamily="2" charset="-78"/>
            </a:endParaRPr>
          </a:p>
        </p:txBody>
      </p:sp>
      <p:sp>
        <p:nvSpPr>
          <p:cNvPr id="4" name="Right Arrow 3">
            <a:hlinkClick r:id="rId2" action="ppaction://hlinksldjump"/>
          </p:cNvPr>
          <p:cNvSpPr/>
          <p:nvPr/>
        </p:nvSpPr>
        <p:spPr>
          <a:xfrm>
            <a:off x="1072056" y="6011918"/>
            <a:ext cx="1177158" cy="67266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1400" b="1" dirty="0" smtClean="0">
                <a:solidFill>
                  <a:schemeClr val="tx1"/>
                </a:solidFill>
                <a:cs typeface="B Mitra" panose="00000400000000000000" pitchFamily="2" charset="-78"/>
                <a:hlinkClick r:id="rId2" action="ppaction://hlinksldjump"/>
              </a:rPr>
              <a:t>بازگشت</a:t>
            </a:r>
            <a:endParaRPr lang="fa-IR" sz="1400" b="1" dirty="0">
              <a:solidFill>
                <a:schemeClr val="tx1"/>
              </a:solidFill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4304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cs typeface="B Jadid" panose="00000700000000000000" pitchFamily="2" charset="-78"/>
              </a:rPr>
              <a:t>برنامه متابولیک ارثی</a:t>
            </a:r>
            <a:endParaRPr lang="fa-IR" dirty="0">
              <a:cs typeface="B Jadid" panose="00000700000000000000" pitchFamily="2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0387" y="3321268"/>
            <a:ext cx="5738648" cy="395826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698" y="1334814"/>
            <a:ext cx="5662940" cy="2980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151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2400" dirty="0">
                <a:cs typeface="B Jadid" panose="00000700000000000000" pitchFamily="2" charset="-78"/>
              </a:rPr>
              <a:t>شاخص پوشش غربالگری متابولیک ارثی در نوزادان</a:t>
            </a:r>
          </a:p>
        </p:txBody>
      </p:sp>
      <p:sp>
        <p:nvSpPr>
          <p:cNvPr id="4" name="Text Box 3"/>
          <p:cNvSpPr txBox="1">
            <a:spLocks noGrp="1"/>
          </p:cNvSpPr>
          <p:nvPr>
            <p:ph idx="1"/>
          </p:nvPr>
        </p:nvSpPr>
        <p:spPr>
          <a:xfrm>
            <a:off x="462456" y="1429408"/>
            <a:ext cx="11353800" cy="483476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1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روش محاسبه این شاخص با تقسیم نوزادان غربالگری شده به کل نوزادان متولد شده (بر اساس آمار اداره ثبت احول) در آن بازه زمانی، ضربدر 100 است.</a:t>
            </a:r>
            <a:endParaRPr lang="en-US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1043307994"/>
              </p:ext>
            </p:extLst>
          </p:nvPr>
        </p:nvGraphicFramePr>
        <p:xfrm>
          <a:off x="493987" y="2070538"/>
          <a:ext cx="11246068" cy="42236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5958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2400" dirty="0">
                <a:cs typeface="B Jadid" panose="00000700000000000000" pitchFamily="2" charset="-78"/>
              </a:rPr>
              <a:t>شاخص درصد غربالگری به هنگام(5-3 روزه) </a:t>
            </a:r>
            <a:r>
              <a:rPr lang="fa-IR" sz="2400" dirty="0" smtClean="0">
                <a:cs typeface="B Jadid" panose="00000700000000000000" pitchFamily="2" charset="-78"/>
              </a:rPr>
              <a:t>نوزادان </a:t>
            </a:r>
            <a:endParaRPr lang="fa-IR" sz="2400" dirty="0">
              <a:cs typeface="B Jadid" panose="00000700000000000000" pitchFamily="2" charset="-78"/>
            </a:endParaRPr>
          </a:p>
        </p:txBody>
      </p:sp>
      <p:sp>
        <p:nvSpPr>
          <p:cNvPr id="4" name="Text Box 5"/>
          <p:cNvSpPr txBox="1">
            <a:spLocks noGrp="1"/>
          </p:cNvSpPr>
          <p:nvPr>
            <p:ph idx="1"/>
          </p:nvPr>
        </p:nvSpPr>
        <p:spPr>
          <a:xfrm>
            <a:off x="809297" y="1405211"/>
            <a:ext cx="10544503" cy="507672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1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16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روش محاسبه این شاخص با تقسیم تعداد نوزادان غربالگری شده در 3 تا 5 روزگی به تعداد کل نوزادان غربالگری شده، ضربدر 100 به دست می آید.</a:t>
            </a:r>
            <a:endParaRPr lang="en-US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829702305"/>
              </p:ext>
            </p:extLst>
          </p:nvPr>
        </p:nvGraphicFramePr>
        <p:xfrm>
          <a:off x="756745" y="1954925"/>
          <a:ext cx="10646979" cy="49030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58178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75096"/>
          </a:xfrm>
        </p:spPr>
        <p:txBody>
          <a:bodyPr>
            <a:normAutofit/>
          </a:bodyPr>
          <a:lstStyle/>
          <a:p>
            <a:pPr algn="r"/>
            <a:r>
              <a:rPr lang="fa-IR" sz="2400" dirty="0">
                <a:cs typeface="B Jadid" panose="00000700000000000000" pitchFamily="2" charset="-78"/>
              </a:rPr>
              <a:t>شاخص درصد نمونه نامناسب </a:t>
            </a:r>
          </a:p>
        </p:txBody>
      </p:sp>
      <p:sp>
        <p:nvSpPr>
          <p:cNvPr id="4" name="Text Box 6"/>
          <p:cNvSpPr txBox="1">
            <a:spLocks noGrp="1"/>
          </p:cNvSpPr>
          <p:nvPr>
            <p:ph idx="1"/>
          </p:nvPr>
        </p:nvSpPr>
        <p:spPr>
          <a:xfrm>
            <a:off x="859220" y="1415722"/>
            <a:ext cx="10515600" cy="381547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1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روش محاسبه این شاخص با تقسیم تعداد نمونه های نامناسب به کل نوزادان غربالگری شده، ضربدر 100 به دست می آید.</a:t>
            </a:r>
            <a:endParaRPr lang="en-US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1526716873"/>
              </p:ext>
            </p:extLst>
          </p:nvPr>
        </p:nvGraphicFramePr>
        <p:xfrm>
          <a:off x="819807" y="1909128"/>
          <a:ext cx="10710041" cy="4838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19517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با تشکر از توجه شما</a:t>
            </a:r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1936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41745" y="1545018"/>
            <a:ext cx="12013323" cy="4971392"/>
          </a:xfrm>
        </p:spPr>
        <p:txBody>
          <a:bodyPr>
            <a:noAutofit/>
          </a:bodyPr>
          <a:lstStyle/>
          <a:p>
            <a:pPr algn="r" rtl="1">
              <a:lnSpc>
                <a:spcPct val="20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 </a:t>
            </a:r>
            <a:r>
              <a:rPr lang="fa-IR" sz="2000" b="1" dirty="0" smtClean="0">
                <a:cs typeface="B Nazanin" panose="00000400000000000000" pitchFamily="2" charset="-78"/>
              </a:rPr>
              <a:t> آغاز پایلوت برنامه بطور پراکنده در چند شهرستان کشور در مناطق شایع و از سال 1370</a:t>
            </a:r>
            <a:br>
              <a:rPr lang="fa-IR" sz="2000" b="1" dirty="0" smtClean="0">
                <a:cs typeface="B Nazanin" panose="00000400000000000000" pitchFamily="2" charset="-78"/>
              </a:rPr>
            </a:br>
            <a:r>
              <a:rPr lang="fa-IR" sz="2000" b="1" dirty="0" smtClean="0">
                <a:cs typeface="B Nazanin" panose="00000400000000000000" pitchFamily="2" charset="-78"/>
              </a:rPr>
              <a:t>  تدوین و اجرای برنامه کشوری پیشگیری از بروز بتا تالاسمی ماژور از اواخر سال 1375</a:t>
            </a:r>
            <a:br>
              <a:rPr lang="fa-IR" sz="2000" b="1" dirty="0" smtClean="0">
                <a:cs typeface="B Nazanin" panose="00000400000000000000" pitchFamily="2" charset="-78"/>
              </a:rPr>
            </a:br>
            <a:r>
              <a:rPr lang="fa-IR" sz="2000" b="1" dirty="0" smtClean="0">
                <a:cs typeface="B Nazanin" panose="00000400000000000000" pitchFamily="2" charset="-78"/>
              </a:rPr>
              <a:t>  مصوبه هیئت وزیران موضوع الزام غربالگری ناقلی تالاسمی جهت ثبت رسمی ازدواج: 1376</a:t>
            </a:r>
            <a:br>
              <a:rPr lang="fa-IR" sz="2000" b="1" dirty="0" smtClean="0">
                <a:cs typeface="B Nazanin" panose="00000400000000000000" pitchFamily="2" charset="-78"/>
              </a:rPr>
            </a:br>
            <a:r>
              <a:rPr lang="fa-IR" sz="2000" b="1" dirty="0" smtClean="0">
                <a:cs typeface="B Nazanin" panose="00000400000000000000" pitchFamily="2" charset="-78"/>
              </a:rPr>
              <a:t>   برنامه ریزی جدید از سال 1378 با بکارگیری فناوری نوین « تشخیص ژنتیک جنین مبتلا (</a:t>
            </a:r>
            <a:r>
              <a:rPr lang="en-US" sz="2000" b="1" dirty="0" smtClean="0">
                <a:cs typeface="B Nazanin" panose="00000400000000000000" pitchFamily="2" charset="-78"/>
              </a:rPr>
              <a:t>PND2 </a:t>
            </a:r>
            <a:r>
              <a:rPr lang="fa-IR" sz="2000" b="1" dirty="0" smtClean="0">
                <a:cs typeface="B Nazanin" panose="00000400000000000000" pitchFamily="2" charset="-78"/>
              </a:rPr>
              <a:t>)»</a:t>
            </a:r>
            <a:br>
              <a:rPr lang="fa-IR" sz="2000" b="1" dirty="0" smtClean="0">
                <a:cs typeface="B Nazanin" panose="00000400000000000000" pitchFamily="2" charset="-78"/>
              </a:rPr>
            </a:br>
            <a:r>
              <a:rPr lang="fa-IR" sz="2000" b="1" dirty="0" smtClean="0">
                <a:cs typeface="B Nazanin" panose="00000400000000000000" pitchFamily="2" charset="-78"/>
              </a:rPr>
              <a:t>  </a:t>
            </a:r>
            <a:r>
              <a:rPr lang="en-US" sz="2000" b="1" dirty="0" smtClean="0">
                <a:cs typeface="B Nazanin" panose="00000400000000000000" pitchFamily="2" charset="-78"/>
              </a:rPr>
              <a:t> </a:t>
            </a:r>
            <a:r>
              <a:rPr lang="fa-IR" sz="2000" b="1" dirty="0" smtClean="0">
                <a:cs typeface="B Nazanin" panose="00000400000000000000" pitchFamily="2" charset="-78"/>
              </a:rPr>
              <a:t>ایجاد </a:t>
            </a:r>
            <a:r>
              <a:rPr lang="fa-IR" sz="2000" b="1" u="sng" dirty="0" smtClean="0">
                <a:cs typeface="B Nazanin" panose="00000400000000000000" pitchFamily="2" charset="-78"/>
              </a:rPr>
              <a:t>شبکه پزشكان مشاور ژنتیک تالاسمی </a:t>
            </a:r>
            <a:r>
              <a:rPr lang="fa-IR" sz="2000" b="1" dirty="0" smtClean="0">
                <a:cs typeface="B Nazanin" panose="00000400000000000000" pitchFamily="2" charset="-78"/>
              </a:rPr>
              <a:t>« در کلیه شهرستانهای مناطق تحت پوشش دانشگاههای علوم پزشکی کشور 1379»</a:t>
            </a:r>
            <a:br>
              <a:rPr lang="fa-IR" sz="2000" b="1" dirty="0" smtClean="0">
                <a:cs typeface="B Nazanin" panose="00000400000000000000" pitchFamily="2" charset="-78"/>
              </a:rPr>
            </a:br>
            <a:r>
              <a:rPr lang="fa-IR" sz="2000" b="1" dirty="0" smtClean="0">
                <a:cs typeface="B Nazanin" panose="00000400000000000000" pitchFamily="2" charset="-78"/>
              </a:rPr>
              <a:t>   بازنگری چهارم دستورالعمل برنامه با هدف ارتقاء معیارهای غربالگری و کاهش بار مراقبت ژنتیک، 1393</a:t>
            </a:r>
            <a:r>
              <a:rPr lang="fa-IR" sz="2000" b="1" dirty="0">
                <a:cs typeface="B Nazanin" panose="00000400000000000000" pitchFamily="2" charset="-78"/>
              </a:rPr>
              <a:t/>
            </a:r>
            <a:br>
              <a:rPr lang="fa-IR" sz="2000" b="1" dirty="0">
                <a:cs typeface="B Nazanin" panose="00000400000000000000" pitchFamily="2" charset="-78"/>
              </a:rPr>
            </a:br>
            <a:r>
              <a:rPr lang="fa-IR" sz="2000" b="1" dirty="0" smtClean="0">
                <a:cs typeface="B Nazanin" panose="00000400000000000000" pitchFamily="2" charset="-78"/>
              </a:rPr>
              <a:t>  بازنگری مجدد و ادغام در برنامه های ژنتیک اجتماعی، 1396</a:t>
            </a:r>
            <a:r>
              <a:rPr lang="fa-IR" sz="2000" b="1" dirty="0">
                <a:cs typeface="B Nazanin" panose="00000400000000000000" pitchFamily="2" charset="-78"/>
              </a:rPr>
              <a:t/>
            </a:r>
            <a:br>
              <a:rPr lang="fa-IR" sz="2000" b="1" dirty="0">
                <a:cs typeface="B Nazanin" panose="00000400000000000000" pitchFamily="2" charset="-78"/>
              </a:rPr>
            </a:br>
            <a:r>
              <a:rPr lang="fa-IR" sz="2000" b="1" dirty="0">
                <a:cs typeface="B Nazanin" panose="00000400000000000000" pitchFamily="2" charset="-78"/>
              </a:rPr>
              <a:t>بازنگری مجدد </a:t>
            </a:r>
            <a:r>
              <a:rPr lang="fa-IR" sz="2000" b="1" dirty="0" smtClean="0">
                <a:cs typeface="B Nazanin" panose="00000400000000000000" pitchFamily="2" charset="-78"/>
              </a:rPr>
              <a:t>و عدم ابلاغ( با توجه به قانون جوانی جمعیت)، 1401</a:t>
            </a:r>
            <a:br>
              <a:rPr lang="fa-IR" sz="2000" b="1" dirty="0" smtClean="0">
                <a:cs typeface="B Nazanin" panose="00000400000000000000" pitchFamily="2" charset="-78"/>
              </a:rPr>
            </a:br>
            <a:r>
              <a:rPr lang="fa-IR" sz="2000" b="1" dirty="0" smtClean="0">
                <a:cs typeface="B Nazanin" panose="00000400000000000000" pitchFamily="2" charset="-78"/>
              </a:rPr>
              <a:t>  بازنگری پنجم </a:t>
            </a:r>
            <a:r>
              <a:rPr lang="fa-IR" sz="2000" b="1" dirty="0">
                <a:cs typeface="B Nazanin" panose="00000400000000000000" pitchFamily="2" charset="-78"/>
              </a:rPr>
              <a:t>دستورالعمل برنامه با هدف ارتقاء معیارهای غربالگری و کاهش بار مراقبت </a:t>
            </a:r>
            <a:r>
              <a:rPr lang="fa-IR" sz="2000" b="1" dirty="0" smtClean="0">
                <a:cs typeface="B Nazanin" panose="00000400000000000000" pitchFamily="2" charset="-78"/>
              </a:rPr>
              <a:t>ژنتیک،1404</a:t>
            </a:r>
            <a:endParaRPr lang="fa-IR" sz="2000" b="1" dirty="0">
              <a:cs typeface="B Nazanin" panose="000004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002363" y="543176"/>
            <a:ext cx="80618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3200" dirty="0">
                <a:cs typeface="B Jadid" panose="00000700000000000000" pitchFamily="2" charset="-78"/>
              </a:rPr>
              <a:t>تاریخچه برنامه پیشگیری از بروز بتا تالاسمی ماژور</a:t>
            </a:r>
            <a:endParaRPr lang="fa-IR" sz="3200" dirty="0"/>
          </a:p>
        </p:txBody>
      </p:sp>
    </p:spTree>
    <p:extLst>
      <p:ext uri="{BB962C8B-B14F-4D97-AF65-F5344CB8AC3E}">
        <p14:creationId xmlns:p14="http://schemas.microsoft.com/office/powerpoint/2010/main" val="1820788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200" dirty="0">
                <a:cs typeface="B Jadid" panose="00000700000000000000" pitchFamily="2" charset="-78"/>
              </a:rPr>
              <a:t>دست آوردهای </a:t>
            </a:r>
            <a:r>
              <a:rPr lang="fa-IR" sz="3200" dirty="0" smtClean="0">
                <a:cs typeface="B Jadid" panose="00000700000000000000" pitchFamily="2" charset="-78"/>
              </a:rPr>
              <a:t>اجرای برنامه </a:t>
            </a:r>
            <a:r>
              <a:rPr lang="fa-IR" sz="3200" dirty="0">
                <a:cs typeface="B Jadid" panose="00000700000000000000" pitchFamily="2" charset="-78"/>
              </a:rPr>
              <a:t>پیشگیری از بروز بتا </a:t>
            </a:r>
            <a:r>
              <a:rPr lang="fa-IR" sz="3200" dirty="0" smtClean="0">
                <a:cs typeface="B Jadid" panose="00000700000000000000" pitchFamily="2" charset="-78"/>
              </a:rPr>
              <a:t>تالاسمی </a:t>
            </a:r>
            <a:r>
              <a:rPr lang="fa-IR" sz="3200" dirty="0">
                <a:cs typeface="B Jadid" panose="00000700000000000000" pitchFamily="2" charset="-78"/>
              </a:rPr>
              <a:t>ماژور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799" y="1825625"/>
            <a:ext cx="11435255" cy="4351338"/>
          </a:xfrm>
        </p:spPr>
        <p:txBody>
          <a:bodyPr/>
          <a:lstStyle/>
          <a:p>
            <a:pPr algn="r" rtl="1">
              <a:buFont typeface="Wingdings" panose="05000000000000000000" pitchFamily="2" charset="2"/>
              <a:buChar char="ü"/>
            </a:pPr>
            <a:r>
              <a:rPr lang="fa-IR" b="1" dirty="0" smtClean="0">
                <a:cs typeface="B Nazanin" panose="00000400000000000000" pitchFamily="2" charset="-78"/>
              </a:rPr>
              <a:t> </a:t>
            </a:r>
            <a:r>
              <a:rPr lang="fa-IR" b="1" dirty="0">
                <a:cs typeface="B Nazanin" panose="00000400000000000000" pitchFamily="2" charset="-78"/>
              </a:rPr>
              <a:t>غربالگری </a:t>
            </a:r>
            <a:r>
              <a:rPr lang="fa-IR" b="1" dirty="0" smtClean="0">
                <a:cs typeface="B Nazanin" panose="00000400000000000000" pitchFamily="2" charset="-78"/>
              </a:rPr>
              <a:t>سالانه </a:t>
            </a:r>
            <a:r>
              <a:rPr lang="fa-IR" b="1" dirty="0">
                <a:cs typeface="B Nazanin" panose="00000400000000000000" pitchFamily="2" charset="-78"/>
              </a:rPr>
              <a:t>نزدیک به 600 هزار زوج متقاضی ثبت ازدواج در </a:t>
            </a:r>
            <a:r>
              <a:rPr lang="fa-IR" b="1" dirty="0" smtClean="0">
                <a:cs typeface="B Nazanin" panose="00000400000000000000" pitchFamily="2" charset="-78"/>
              </a:rPr>
              <a:t>کشور </a:t>
            </a:r>
          </a:p>
          <a:p>
            <a:pPr algn="r" rtl="1">
              <a:buFont typeface="Wingdings" panose="05000000000000000000" pitchFamily="2" charset="2"/>
              <a:buChar char="ü"/>
            </a:pPr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( در استان، بیش از22000 زوج در سال)</a:t>
            </a:r>
          </a:p>
          <a:p>
            <a:pPr algn="r" rtl="1">
              <a:buFont typeface="Wingdings" panose="05000000000000000000" pitchFamily="2" charset="2"/>
              <a:buChar char="ü"/>
            </a:pPr>
            <a:r>
              <a:rPr lang="fa-IR" b="1" dirty="0" smtClean="0">
                <a:cs typeface="B Nazanin" panose="00000400000000000000" pitchFamily="2" charset="-78"/>
              </a:rPr>
              <a:t> </a:t>
            </a:r>
            <a:r>
              <a:rPr lang="fa-IR" b="1" dirty="0">
                <a:cs typeface="B Nazanin" panose="00000400000000000000" pitchFamily="2" charset="-78"/>
              </a:rPr>
              <a:t>مراقبت فعال از 57000 زوج ناقل/مشکوک پرخطر </a:t>
            </a:r>
            <a:r>
              <a:rPr lang="fa-IR" b="1" dirty="0" smtClean="0">
                <a:cs typeface="B Nazanin" panose="00000400000000000000" pitchFamily="2" charset="-78"/>
              </a:rPr>
              <a:t>تالاسمی </a:t>
            </a:r>
            <a:r>
              <a:rPr lang="fa-IR" b="1" dirty="0">
                <a:cs typeface="B Nazanin" panose="00000400000000000000" pitchFamily="2" charset="-78"/>
              </a:rPr>
              <a:t>در شبکه های بهداشتی </a:t>
            </a:r>
            <a:r>
              <a:rPr lang="fa-IR" b="1" dirty="0" smtClean="0">
                <a:cs typeface="B Nazanin" panose="00000400000000000000" pitchFamily="2" charset="-78"/>
              </a:rPr>
              <a:t>کشور</a:t>
            </a:r>
          </a:p>
          <a:p>
            <a:pPr algn="r" rtl="1">
              <a:buFont typeface="Wingdings" panose="05000000000000000000" pitchFamily="2" charset="2"/>
              <a:buChar char="ü"/>
            </a:pP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( در </a:t>
            </a:r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استان، نزدیک به 1580 زوج در سال)</a:t>
            </a:r>
            <a:endParaRPr lang="fa-IR" b="1" dirty="0" smtClean="0"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ü"/>
            </a:pP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smtClean="0">
                <a:cs typeface="B Nazanin" panose="00000400000000000000" pitchFamily="2" charset="-78"/>
              </a:rPr>
              <a:t>بررسی </a:t>
            </a:r>
            <a:r>
              <a:rPr lang="fa-IR" b="1" dirty="0">
                <a:cs typeface="B Nazanin" panose="00000400000000000000" pitchFamily="2" charset="-78"/>
              </a:rPr>
              <a:t>ژنتیک نزدیک به 3000 بارداری از زوجین تحت مراقبت در برنامه در </a:t>
            </a:r>
            <a:r>
              <a:rPr lang="fa-IR" b="1" dirty="0" smtClean="0">
                <a:cs typeface="B Nazanin" panose="00000400000000000000" pitchFamily="2" charset="-78"/>
              </a:rPr>
              <a:t>سال</a:t>
            </a:r>
          </a:p>
          <a:p>
            <a:pPr algn="r" rtl="1">
              <a:buFont typeface="Wingdings" panose="05000000000000000000" pitchFamily="2" charset="2"/>
              <a:buChar char="ü"/>
            </a:pPr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( </a:t>
            </a: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در </a:t>
            </a:r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استان، حدود 100 زوج در سال)</a:t>
            </a:r>
            <a:r>
              <a:rPr lang="fa-IR" b="1" dirty="0" smtClean="0">
                <a:cs typeface="B Nazanin" panose="00000400000000000000" pitchFamily="2" charset="-78"/>
              </a:rPr>
              <a:t> </a:t>
            </a:r>
          </a:p>
          <a:p>
            <a:pPr algn="r" rtl="1">
              <a:buFont typeface="Wingdings" panose="05000000000000000000" pitchFamily="2" charset="2"/>
              <a:buChar char="ü"/>
            </a:pPr>
            <a:r>
              <a:rPr lang="fa-IR" b="1" dirty="0" smtClean="0">
                <a:cs typeface="B Nazanin" panose="00000400000000000000" pitchFamily="2" charset="-78"/>
              </a:rPr>
              <a:t> </a:t>
            </a:r>
            <a:r>
              <a:rPr lang="fa-IR" b="1" dirty="0">
                <a:cs typeface="B Nazanin" panose="00000400000000000000" pitchFamily="2" charset="-78"/>
              </a:rPr>
              <a:t>کاهش تعداد موارد بروز جدید به تعداد 750 مورد در </a:t>
            </a:r>
            <a:r>
              <a:rPr lang="fa-IR" b="1" dirty="0" smtClean="0">
                <a:cs typeface="B Nazanin" panose="00000400000000000000" pitchFamily="2" charset="-78"/>
              </a:rPr>
              <a:t>سال</a:t>
            </a:r>
          </a:p>
          <a:p>
            <a:pPr algn="r" rtl="1">
              <a:buFont typeface="Wingdings" panose="05000000000000000000" pitchFamily="2" charset="2"/>
              <a:buChar char="ü"/>
            </a:pP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( در </a:t>
            </a:r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استان، میزان بروز در ده سال اخیر به 2/4 مورد در سال)</a:t>
            </a:r>
            <a:endParaRPr lang="fa-IR" b="1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ü"/>
            </a:pPr>
            <a:endParaRPr lang="fa-IR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062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99687936"/>
              </p:ext>
            </p:extLst>
          </p:nvPr>
        </p:nvGraphicFramePr>
        <p:xfrm>
          <a:off x="1040524" y="1713186"/>
          <a:ext cx="10464089" cy="49293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131" y="1477630"/>
            <a:ext cx="10616056" cy="74295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fa-IR" sz="3200" b="1" dirty="0" smtClean="0">
                <a:cs typeface="2  Jadid" panose="00000700000000000000" pitchFamily="2" charset="-78"/>
              </a:rPr>
              <a:t>اهمیت </a:t>
            </a:r>
            <a:r>
              <a:rPr lang="fa-IR" sz="3200" b="1" dirty="0">
                <a:cs typeface="2  Jadid" panose="00000700000000000000" pitchFamily="2" charset="-78"/>
              </a:rPr>
              <a:t>انجام غربالگری و مداخله </a:t>
            </a:r>
            <a:r>
              <a:rPr lang="fa-IR" sz="3200" b="1" dirty="0" smtClean="0">
                <a:cs typeface="2  Jadid" panose="00000700000000000000" pitchFamily="2" charset="-78"/>
              </a:rPr>
              <a:t>پیشگیرانه درتالاسمی</a:t>
            </a:r>
            <a:r>
              <a:rPr lang="fa-IR" sz="3200" dirty="0">
                <a:cs typeface="B Nazanin" panose="00000400000000000000" pitchFamily="2" charset="-78"/>
              </a:rPr>
              <a:t/>
            </a:r>
            <a:br>
              <a:rPr lang="fa-IR" sz="3200" dirty="0">
                <a:cs typeface="B Nazanin" panose="00000400000000000000" pitchFamily="2" charset="-78"/>
              </a:rPr>
            </a:br>
            <a:r>
              <a:rPr lang="fa-IR" sz="3200" dirty="0">
                <a:cs typeface="B Nazanin" panose="00000400000000000000" pitchFamily="2" charset="-78"/>
              </a:rPr>
              <a:t> </a:t>
            </a:r>
            <a:br>
              <a:rPr lang="fa-IR" sz="3200" dirty="0">
                <a:cs typeface="B Nazanin" panose="00000400000000000000" pitchFamily="2" charset="-78"/>
              </a:rPr>
            </a:br>
            <a:endParaRPr lang="en-US" sz="3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05395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56312958"/>
              </p:ext>
            </p:extLst>
          </p:nvPr>
        </p:nvGraphicFramePr>
        <p:xfrm>
          <a:off x="547061" y="893379"/>
          <a:ext cx="11140441" cy="5465377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6707872">
                  <a:extLst>
                    <a:ext uri="{9D8B030D-6E8A-4147-A177-3AD203B41FA5}">
                      <a16:colId xmlns:a16="http://schemas.microsoft.com/office/drawing/2014/main" val="3101891047"/>
                    </a:ext>
                  </a:extLst>
                </a:gridCol>
                <a:gridCol w="2436644">
                  <a:extLst>
                    <a:ext uri="{9D8B030D-6E8A-4147-A177-3AD203B41FA5}">
                      <a16:colId xmlns:a16="http://schemas.microsoft.com/office/drawing/2014/main" val="1781991056"/>
                    </a:ext>
                  </a:extLst>
                </a:gridCol>
                <a:gridCol w="1995925">
                  <a:extLst>
                    <a:ext uri="{9D8B030D-6E8A-4147-A177-3AD203B41FA5}">
                      <a16:colId xmlns:a16="http://schemas.microsoft.com/office/drawing/2014/main" val="813918669"/>
                    </a:ext>
                  </a:extLst>
                </a:gridCol>
              </a:tblGrid>
              <a:tr h="771583">
                <a:tc gridSpan="3"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Jadid" panose="00000700000000000000" pitchFamily="2" charset="-78"/>
                        </a:rPr>
                        <a:t>هزینه اثربخشی برنامه پیشگیری از </a:t>
                      </a:r>
                      <a:r>
                        <a:rPr lang="fa-IR" smtClean="0">
                          <a:cs typeface="B Jadid" panose="00000700000000000000" pitchFamily="2" charset="-78"/>
                        </a:rPr>
                        <a:t>بروز تالاسمی در سال 1401 </a:t>
                      </a:r>
                      <a:endParaRPr lang="fa-IR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7957421"/>
                  </a:ext>
                </a:extLst>
              </a:tr>
              <a:tr h="782299">
                <a:tc>
                  <a:txBody>
                    <a:bodyPr/>
                    <a:lstStyle/>
                    <a:p>
                      <a:pPr algn="r" rtl="1"/>
                      <a:r>
                        <a:rPr lang="fa-IR" b="1" dirty="0" smtClean="0">
                          <a:cs typeface="B Nazanin" panose="00000400000000000000" pitchFamily="2" charset="-78"/>
                        </a:rPr>
                        <a:t>مجموع هزینه های مستقیم و غیرمستقیم برنامه ملی پیشگیری در طی یک سال</a:t>
                      </a:r>
                      <a:endParaRPr lang="fa-IR" b="1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Nazanin" panose="00000400000000000000" pitchFamily="2" charset="-78"/>
                        </a:rPr>
                        <a:t>18،416،930،145</a:t>
                      </a:r>
                      <a:r>
                        <a:rPr lang="fa-IR" baseline="0" dirty="0" smtClean="0">
                          <a:cs typeface="B Nazanin" panose="00000400000000000000" pitchFamily="2" charset="-78"/>
                        </a:rPr>
                        <a:t> ریال</a:t>
                      </a:r>
                      <a:endParaRPr lang="fa-IR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Nazanin" panose="00000400000000000000" pitchFamily="2" charset="-78"/>
                        </a:rPr>
                        <a:t>691،559 دلار</a:t>
                      </a:r>
                      <a:endParaRPr lang="fa-IR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64010422"/>
                  </a:ext>
                </a:extLst>
              </a:tr>
              <a:tr h="782299">
                <a:tc>
                  <a:txBody>
                    <a:bodyPr/>
                    <a:lstStyle/>
                    <a:p>
                      <a:pPr algn="r" rtl="1"/>
                      <a:r>
                        <a:rPr lang="fa-IR" b="1" dirty="0" smtClean="0">
                          <a:cs typeface="B Nazanin" panose="00000400000000000000" pitchFamily="2" charset="-78"/>
                        </a:rPr>
                        <a:t>متوسط هزینه پیشگیری از یک مورد تولد تالاسمی در سال</a:t>
                      </a:r>
                      <a:endParaRPr lang="fa-IR" b="1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Nazanin" panose="00000400000000000000" pitchFamily="2" charset="-78"/>
                        </a:rPr>
                        <a:t>342،322،122 ریال</a:t>
                      </a:r>
                      <a:endParaRPr lang="fa-IR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Nazanin" panose="00000400000000000000" pitchFamily="2" charset="-78"/>
                        </a:rPr>
                        <a:t>12،854 دلار</a:t>
                      </a:r>
                      <a:endParaRPr lang="fa-IR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1494927"/>
                  </a:ext>
                </a:extLst>
              </a:tr>
              <a:tr h="782299">
                <a:tc>
                  <a:txBody>
                    <a:bodyPr/>
                    <a:lstStyle/>
                    <a:p>
                      <a:pPr algn="r" rtl="1"/>
                      <a:r>
                        <a:rPr lang="fa-IR" b="1" dirty="0" smtClean="0">
                          <a:cs typeface="B Nazanin" panose="00000400000000000000" pitchFamily="2" charset="-78"/>
                        </a:rPr>
                        <a:t>ارزش فعلی یکسال هزینه درمان یک مورد تالاسمی</a:t>
                      </a:r>
                      <a:endParaRPr lang="fa-IR" b="1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Nazanin" panose="00000400000000000000" pitchFamily="2" charset="-78"/>
                        </a:rPr>
                        <a:t>219،570،000 ریال</a:t>
                      </a:r>
                      <a:endParaRPr lang="fa-IR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Nazanin" panose="00000400000000000000" pitchFamily="2" charset="-78"/>
                        </a:rPr>
                        <a:t>8،425 دلار</a:t>
                      </a:r>
                      <a:endParaRPr lang="fa-IR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1221606"/>
                  </a:ext>
                </a:extLst>
              </a:tr>
              <a:tr h="782299">
                <a:tc>
                  <a:txBody>
                    <a:bodyPr/>
                    <a:lstStyle/>
                    <a:p>
                      <a:pPr algn="r" rtl="1"/>
                      <a:r>
                        <a:rPr lang="fa-IR" b="1" dirty="0" smtClean="0">
                          <a:cs typeface="B Nazanin" panose="00000400000000000000" pitchFamily="2" charset="-78"/>
                        </a:rPr>
                        <a:t>نسبت هزینه یک مورد پیشگیری به یک مورد درمان تالاسمی</a:t>
                      </a:r>
                      <a:endParaRPr lang="fa-IR" b="1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Nazanin" panose="00000400000000000000" pitchFamily="2" charset="-78"/>
                        </a:rPr>
                        <a:t>1 به 12</a:t>
                      </a:r>
                      <a:endParaRPr lang="fa-IR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0958954"/>
                  </a:ext>
                </a:extLst>
              </a:tr>
              <a:tr h="782299"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1" dirty="0" smtClean="0">
                          <a:cs typeface="B Nazanin" panose="00000400000000000000" pitchFamily="2" charset="-78"/>
                        </a:rPr>
                        <a:t>نسبت هزینه های صرفه جویی شده در درمان بیماران با و بدون برنامه ملی پیشگیری</a:t>
                      </a:r>
                      <a:endParaRPr lang="fa-IR" b="1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Nazanin" panose="00000400000000000000" pitchFamily="2" charset="-78"/>
                        </a:rPr>
                        <a:t>1 به 19</a:t>
                      </a:r>
                      <a:endParaRPr lang="fa-IR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6318026"/>
                  </a:ext>
                </a:extLst>
              </a:tr>
              <a:tr h="782299"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anose="00000400000000000000" pitchFamily="2" charset="-78"/>
                        </a:rPr>
                        <a:t>تعداد</a:t>
                      </a:r>
                      <a:r>
                        <a:rPr lang="fa-IR" b="1" baseline="0" dirty="0" smtClean="0">
                          <a:cs typeface="B Nazanin" panose="00000400000000000000" pitchFamily="2" charset="-78"/>
                        </a:rPr>
                        <a:t> بیماران تالاسمی ماژور ثبت شده درسامانه </a:t>
                      </a:r>
                      <a:r>
                        <a:rPr lang="en-US" b="1" baseline="0" dirty="0" smtClean="0">
                          <a:cs typeface="B Nazanin" panose="00000400000000000000" pitchFamily="2" charset="-78"/>
                        </a:rPr>
                        <a:t>RDA</a:t>
                      </a:r>
                      <a:r>
                        <a:rPr lang="fa-IR" b="1" baseline="0" dirty="0" smtClean="0">
                          <a:cs typeface="B Nazanin" panose="00000400000000000000" pitchFamily="2" charset="-78"/>
                        </a:rPr>
                        <a:t> بیمارستان سیدالشهدا اصفهان</a:t>
                      </a:r>
                      <a:endParaRPr lang="fa-IR" b="1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Nazanin" panose="00000400000000000000" pitchFamily="2" charset="-78"/>
                        </a:rPr>
                        <a:t> 744 بیمار ( کل پرونده ها 967)</a:t>
                      </a:r>
                      <a:endParaRPr lang="fa-IR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68609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4947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1" y="1825625"/>
            <a:ext cx="9163492" cy="4351338"/>
          </a:xfr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49275"/>
          </a:xfrm>
        </p:spPr>
        <p:txBody>
          <a:bodyPr>
            <a:normAutofit/>
          </a:bodyPr>
          <a:lstStyle/>
          <a:p>
            <a:pPr algn="ctr"/>
            <a:r>
              <a:rPr lang="fa-IR" sz="3200" dirty="0" smtClean="0">
                <a:cs typeface="B Jadid" panose="00000700000000000000" pitchFamily="2" charset="-78"/>
              </a:rPr>
              <a:t>شاخص های فرآیندی اصلی برنامه پیشگیری از بروز تالاسمی</a:t>
            </a:r>
            <a:endParaRPr lang="fa-IR" sz="3200" dirty="0">
              <a:cs typeface="B Jadid" panose="00000700000000000000" pitchFamily="2" charset="-78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1180024"/>
              </p:ext>
            </p:extLst>
          </p:nvPr>
        </p:nvGraphicFramePr>
        <p:xfrm>
          <a:off x="367863" y="919346"/>
          <a:ext cx="10909735" cy="9144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71143">
                  <a:extLst>
                    <a:ext uri="{9D8B030D-6E8A-4147-A177-3AD203B41FA5}">
                      <a16:colId xmlns:a16="http://schemas.microsoft.com/office/drawing/2014/main" val="638802952"/>
                    </a:ext>
                  </a:extLst>
                </a:gridCol>
                <a:gridCol w="1713186">
                  <a:extLst>
                    <a:ext uri="{9D8B030D-6E8A-4147-A177-3AD203B41FA5}">
                      <a16:colId xmlns:a16="http://schemas.microsoft.com/office/drawing/2014/main" val="1555372141"/>
                    </a:ext>
                  </a:extLst>
                </a:gridCol>
                <a:gridCol w="3773214">
                  <a:extLst>
                    <a:ext uri="{9D8B030D-6E8A-4147-A177-3AD203B41FA5}">
                      <a16:colId xmlns:a16="http://schemas.microsoft.com/office/drawing/2014/main" val="4174861877"/>
                    </a:ext>
                  </a:extLst>
                </a:gridCol>
                <a:gridCol w="851338">
                  <a:extLst>
                    <a:ext uri="{9D8B030D-6E8A-4147-A177-3AD203B41FA5}">
                      <a16:colId xmlns:a16="http://schemas.microsoft.com/office/drawing/2014/main" val="3078925254"/>
                    </a:ext>
                  </a:extLst>
                </a:gridCol>
                <a:gridCol w="1008993">
                  <a:extLst>
                    <a:ext uri="{9D8B030D-6E8A-4147-A177-3AD203B41FA5}">
                      <a16:colId xmlns:a16="http://schemas.microsoft.com/office/drawing/2014/main" val="148338286"/>
                    </a:ext>
                  </a:extLst>
                </a:gridCol>
                <a:gridCol w="1891861">
                  <a:extLst>
                    <a:ext uri="{9D8B030D-6E8A-4147-A177-3AD203B41FA5}">
                      <a16:colId xmlns:a16="http://schemas.microsoft.com/office/drawing/2014/main" val="2938273141"/>
                    </a:ext>
                  </a:extLst>
                </a:gridCol>
              </a:tblGrid>
              <a:tr h="772803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Nazanin" panose="00000400000000000000" pitchFamily="2" charset="-78"/>
                        </a:rPr>
                        <a:t>فرآیند</a:t>
                      </a:r>
                      <a:endParaRPr lang="fa-IR" dirty="0"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Nazanin" panose="00000400000000000000" pitchFamily="2" charset="-78"/>
                        </a:rPr>
                        <a:t>عنوان شاخص</a:t>
                      </a:r>
                      <a:endParaRPr lang="fa-IR" dirty="0"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Nazanin" panose="00000400000000000000" pitchFamily="2" charset="-78"/>
                        </a:rPr>
                        <a:t>نحوه محاسبه</a:t>
                      </a:r>
                      <a:endParaRPr lang="fa-IR" dirty="0"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Nazanin" panose="00000400000000000000" pitchFamily="2" charset="-78"/>
                        </a:rPr>
                        <a:t>وضعیت موجود کشور</a:t>
                      </a:r>
                      <a:r>
                        <a:rPr lang="fa-IR" dirty="0" smtClean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*</a:t>
                      </a:r>
                      <a:endParaRPr lang="fa-IR" dirty="0">
                        <a:solidFill>
                          <a:srgbClr val="FF0000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Nazanin" panose="00000400000000000000" pitchFamily="2" charset="-78"/>
                        </a:rPr>
                        <a:t>وضعیت مطلوب</a:t>
                      </a:r>
                      <a:endParaRPr lang="fa-IR" dirty="0"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>
                          <a:cs typeface="B Nazanin" panose="00000400000000000000" pitchFamily="2" charset="-78"/>
                        </a:rPr>
                        <a:t>وضعیت موجود در د.ع.پ. اصفهان 1404</a:t>
                      </a:r>
                      <a:endParaRPr lang="fa-IR" dirty="0"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2206386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9263967"/>
              </p:ext>
            </p:extLst>
          </p:nvPr>
        </p:nvGraphicFramePr>
        <p:xfrm>
          <a:off x="400050" y="1862666"/>
          <a:ext cx="1884680" cy="4725513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884680">
                  <a:extLst>
                    <a:ext uri="{9D8B030D-6E8A-4147-A177-3AD203B41FA5}">
                      <a16:colId xmlns:a16="http://schemas.microsoft.com/office/drawing/2014/main" val="1864166701"/>
                    </a:ext>
                  </a:extLst>
                </a:gridCol>
              </a:tblGrid>
              <a:tr h="583354"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100%</a:t>
                      </a:r>
                      <a:endParaRPr lang="fa-IR" b="1" dirty="0">
                        <a:solidFill>
                          <a:srgbClr val="FF0000"/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8071802"/>
                  </a:ext>
                </a:extLst>
              </a:tr>
              <a:tr h="834390"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100%</a:t>
                      </a:r>
                      <a:endParaRPr lang="fa-IR" b="1" dirty="0">
                        <a:solidFill>
                          <a:srgbClr val="FF0000"/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1173763"/>
                  </a:ext>
                </a:extLst>
              </a:tr>
              <a:tr h="720090"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71/8 %</a:t>
                      </a:r>
                      <a:endParaRPr lang="fa-IR" b="1" dirty="0">
                        <a:solidFill>
                          <a:srgbClr val="FF0000"/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280481"/>
                  </a:ext>
                </a:extLst>
              </a:tr>
              <a:tr h="902970"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89/4 %</a:t>
                      </a:r>
                      <a:endParaRPr lang="fa-IR" b="1" dirty="0">
                        <a:solidFill>
                          <a:srgbClr val="FF0000"/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925214"/>
                  </a:ext>
                </a:extLst>
              </a:tr>
              <a:tr h="898240"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100 %</a:t>
                      </a:r>
                      <a:endParaRPr lang="fa-IR" b="1" dirty="0">
                        <a:solidFill>
                          <a:srgbClr val="FF0000"/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7355972"/>
                  </a:ext>
                </a:extLst>
              </a:tr>
              <a:tr h="786469"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موردی در سال 1404 به ثبت نرسیده است.</a:t>
                      </a:r>
                      <a:endParaRPr lang="fa-IR" b="1" dirty="0">
                        <a:solidFill>
                          <a:srgbClr val="FF0000"/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0263406"/>
                  </a:ext>
                </a:extLst>
              </a:tr>
            </a:tbl>
          </a:graphicData>
        </a:graphic>
      </p:graphicFrame>
      <p:sp>
        <p:nvSpPr>
          <p:cNvPr id="2" name="5-Point Star 1">
            <a:hlinkClick r:id="rId3" action="ppaction://hlinksldjump"/>
          </p:cNvPr>
          <p:cNvSpPr/>
          <p:nvPr/>
        </p:nvSpPr>
        <p:spPr>
          <a:xfrm>
            <a:off x="4214648" y="3615559"/>
            <a:ext cx="388883" cy="32582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" name="5-Point Star 2">
            <a:hlinkClick r:id="rId4" action="ppaction://hlinksldjump"/>
          </p:cNvPr>
          <p:cNvSpPr/>
          <p:nvPr/>
        </p:nvSpPr>
        <p:spPr>
          <a:xfrm>
            <a:off x="4235669" y="4424855"/>
            <a:ext cx="367862" cy="36786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 5"/>
          <p:cNvSpPr/>
          <p:nvPr/>
        </p:nvSpPr>
        <p:spPr>
          <a:xfrm>
            <a:off x="2984939" y="6327228"/>
            <a:ext cx="6600496" cy="3783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dirty="0" smtClean="0">
                <a:solidFill>
                  <a:srgbClr val="FF0000"/>
                </a:solidFill>
                <a:cs typeface="B Mitra" panose="00000400000000000000" pitchFamily="2" charset="-78"/>
              </a:rPr>
              <a:t>* بر اساس آمار کتابچه اطلس شاخص های بیماریهای غیرواگیردر ایران- سال 1401 </a:t>
            </a:r>
            <a:endParaRPr lang="fa-IR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48654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269" y="1271752"/>
            <a:ext cx="5959365" cy="5370786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7862"/>
            <a:ext cx="10515600" cy="1322826"/>
          </a:xfrm>
        </p:spPr>
        <p:txBody>
          <a:bodyPr/>
          <a:lstStyle/>
          <a:p>
            <a:pPr algn="ctr"/>
            <a:r>
              <a:rPr lang="fa-IR" dirty="0" smtClean="0">
                <a:cs typeface="2  Jadid" panose="00000700000000000000" pitchFamily="2" charset="-78"/>
              </a:rPr>
              <a:t>شیوع ژن ناقلی تالاسمی </a:t>
            </a:r>
            <a:endParaRPr lang="fa-IR" dirty="0">
              <a:cs typeface="2  Jadid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5282" y="1334814"/>
            <a:ext cx="6316717" cy="5349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608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38158"/>
          </a:xfrm>
        </p:spPr>
        <p:txBody>
          <a:bodyPr>
            <a:normAutofit fontScale="90000"/>
          </a:bodyPr>
          <a:lstStyle/>
          <a:p>
            <a:pPr algn="ctr" rtl="1"/>
            <a:r>
              <a:rPr lang="fa-IR" sz="3200" dirty="0">
                <a:cs typeface="B Jadid" panose="00000700000000000000" pitchFamily="2" charset="-78"/>
              </a:rPr>
              <a:t>وضعیت غربالگری در مراکز مشاوره شهرستان ها در سال 1404</a:t>
            </a:r>
            <a:r>
              <a:rPr lang="en-US" sz="3200" dirty="0">
                <a:cs typeface="B Jadid" panose="00000700000000000000" pitchFamily="2" charset="-78"/>
              </a:rPr>
              <a:t/>
            </a:r>
            <a:br>
              <a:rPr lang="en-US" sz="3200" dirty="0">
                <a:cs typeface="B Jadid" panose="00000700000000000000" pitchFamily="2" charset="-78"/>
              </a:rPr>
            </a:br>
            <a:endParaRPr lang="fa-IR" sz="3200" dirty="0">
              <a:cs typeface="B Jadid" panose="000007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32675775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6327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972</TotalTime>
  <Words>2553</Words>
  <Application>Microsoft Office PowerPoint</Application>
  <PresentationFormat>Widescreen</PresentationFormat>
  <Paragraphs>933</Paragraphs>
  <Slides>26</Slides>
  <Notes>0</Notes>
  <HiddenSlides>2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8" baseType="lpstr">
      <vt:lpstr>2  Jadid</vt:lpstr>
      <vt:lpstr>Arial</vt:lpstr>
      <vt:lpstr>B Jadid</vt:lpstr>
      <vt:lpstr>B Koodak</vt:lpstr>
      <vt:lpstr>B Mitra</vt:lpstr>
      <vt:lpstr>B Nazanin</vt:lpstr>
      <vt:lpstr>B Titr</vt:lpstr>
      <vt:lpstr>Calibri</vt:lpstr>
      <vt:lpstr>Calibri Light</vt:lpstr>
      <vt:lpstr>Times New Roman</vt:lpstr>
      <vt:lpstr>Wingdings</vt:lpstr>
      <vt:lpstr>Office Theme</vt:lpstr>
      <vt:lpstr>مروری بر برنامه کشوری پیشگیری از بتاتالاسمی ماژور</vt:lpstr>
      <vt:lpstr>PowerPoint Presentation</vt:lpstr>
      <vt:lpstr>  آغاز پایلوت برنامه بطور پراکنده در چند شهرستان کشور در مناطق شایع و از سال 1370   تدوین و اجرای برنامه کشوری پیشگیری از بروز بتا تالاسمی ماژور از اواخر سال 1375   مصوبه هیئت وزیران موضوع الزام غربالگری ناقلی تالاسمی جهت ثبت رسمی ازدواج: 1376    برنامه ریزی جدید از سال 1378 با بکارگیری فناوری نوین « تشخیص ژنتیک جنین مبتلا (PND2 )»    ایجاد شبکه پزشكان مشاور ژنتیک تالاسمی « در کلیه شهرستانهای مناطق تحت پوشش دانشگاههای علوم پزشکی کشور 1379»    بازنگری چهارم دستورالعمل برنامه با هدف ارتقاء معیارهای غربالگری و کاهش بار مراقبت ژنتیک، 1393   بازنگری مجدد و ادغام در برنامه های ژنتیک اجتماعی، 1396 بازنگری مجدد و عدم ابلاغ( با توجه به قانون جوانی جمعیت)، 1401   بازنگری پنجم دستورالعمل برنامه با هدف ارتقاء معیارهای غربالگری و کاهش بار مراقبت ژنتیک،1404</vt:lpstr>
      <vt:lpstr>دست آوردهای اجرای برنامه پیشگیری از بروز بتا تالاسمی ماژور</vt:lpstr>
      <vt:lpstr>اهمیت انجام غربالگری و مداخله پیشگیرانه درتالاسمی   </vt:lpstr>
      <vt:lpstr>PowerPoint Presentation</vt:lpstr>
      <vt:lpstr>شاخص های فرآیندی اصلی برنامه پیشگیری از بروز تالاسمی</vt:lpstr>
      <vt:lpstr>شیوع ژن ناقلی تالاسمی </vt:lpstr>
      <vt:lpstr>وضعیت غربالگری در مراکز مشاوره شهرستان ها در سال 1404 </vt:lpstr>
      <vt:lpstr>شیوع ژن ناقلی تالاسمی در دانشگاه ع.پ. اصفهان</vt:lpstr>
      <vt:lpstr>شیوع ژن ناقلی تالاسمی در دانشگاه ع.پ. اصفهان</vt:lpstr>
      <vt:lpstr>شاخص درصد PND1  زوج های تالاسمی شبکه های بهداشت در سال 1404</vt:lpstr>
      <vt:lpstr>شاخص درصد PND2  زوج های تالاسمی شبکه های بهداشت در سال 1404</vt:lpstr>
      <vt:lpstr>بررسی مقایسه ای نتایج غربالگری در مراکز مشاوره به صورت منطقه ای مجموع زوج های جدید غربال شده ناقل و مشکوک تالاسمی به تفکیک سال (به ازای ده هزار زوج غربالگری شده)  </vt:lpstr>
      <vt:lpstr>بررسی مقایسه ای نتایج غربالگری در مراکز مشاوره به صورت منطقه ای مجموع زوج های جدید غربال شده ناقل و مشکوک تالاسمی به تفکیک سال (به ازای ده هزار زوج غربالگری شده)  </vt:lpstr>
      <vt:lpstr>بررسی مقایسه ای نتایج غربالگری در مراکز مشاوره به صورت منطقه ای مجموع زوج های جدید غربال شده ناقل و مشکوک تالاسمی به تفکیک سال (به ازای ده هزار زوج غربالگری شده)  </vt:lpstr>
      <vt:lpstr>بررسی مقایسه ای نتایج غربالگری در مراکز مشاوره به صورت منطقه ای مجموع زوج های جدید غربال شده ناقل و مشکوک تالاسمی به تفکیک سال (به ازای ده هزار زوج غربالگری شده)  </vt:lpstr>
      <vt:lpstr>بررسی مقایسه ای نتایج غربالگری در مراکز مشاوره به صورت منطقه ای مجموع زوج های جدید غربال شده ناقل و مشکوک تالاسمی به تفکیک سال (به ازای ده هزار زوج غربالگری شده)  </vt:lpstr>
      <vt:lpstr>بررسی مقایسه ای نتایج غربالگری در مراکز مشاوره به صورت منطقه ای مجموع زوج های جدید غربال شده ناقل و مشکوک تالاسمی به تفکیک سال (به ازای ده هزار زوج غربالگری شده)  </vt:lpstr>
      <vt:lpstr>شاخص پوشش انجام آزمایش ژنتیک مرحله اولPND1 در زوجین تحت پوشش</vt:lpstr>
      <vt:lpstr>شاخص پوشش انجام آزمایش ژنتیک مرحله دومPND2 در زوجین تحت پوشش </vt:lpstr>
      <vt:lpstr>برنامه متابولیک ارثی</vt:lpstr>
      <vt:lpstr>شاخص پوشش غربالگری متابولیک ارثی در نوزادان</vt:lpstr>
      <vt:lpstr>شاخص درصد غربالگری به هنگام(5-3 روزه) نوزادان </vt:lpstr>
      <vt:lpstr>شاخص درصد نمونه نامناسب </vt:lpstr>
      <vt:lpstr>با تشکر از توجه شما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• آغاز پایلوت برنامه بطور پراکنده در چند شهرستان کشور در مناطق شایع و از سال 1370 • تدوین و اجرای برنامه کشوری پیشگیری از بروز بتا تالاسمی ماژور از اواخر سال 1375 • مصوبه هیئت وزیران موضوع الزام غربالگری ناقلی تالاسمی جهت ثبت رسمی ازدواج: 1376 • برنامه ریزی جدید از سال 1378 با بکارگیری فناوری نوین « تشخیص ژنتیک جنین مبتلاPND  » • ایجاد شبکه« پزشكان مشاور ژنتیک تالاسمی« در کلیه شهرستانهای مناطق تحت پوشش دانشگاههای علوم پزشکی کشور 1379» • بازنگری دستورالعمل برنامه با هدف ارتقاء معیارهای غربالگری و کاهش بار مراقبت ژنتیک، 1393</dc:title>
  <dc:creator>Windows User</dc:creator>
  <cp:lastModifiedBy>NCDC ghasemi</cp:lastModifiedBy>
  <cp:revision>124</cp:revision>
  <dcterms:created xsi:type="dcterms:W3CDTF">2024-07-02T06:50:26Z</dcterms:created>
  <dcterms:modified xsi:type="dcterms:W3CDTF">2026-06-23T08:40:49Z</dcterms:modified>
</cp:coreProperties>
</file>